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878" r:id="rId2"/>
    <p:sldId id="943" r:id="rId3"/>
    <p:sldId id="1067" r:id="rId4"/>
    <p:sldId id="1068" r:id="rId5"/>
    <p:sldId id="972" r:id="rId6"/>
    <p:sldId id="1009" r:id="rId7"/>
    <p:sldId id="898" r:id="rId8"/>
    <p:sldId id="1073" r:id="rId9"/>
    <p:sldId id="978" r:id="rId10"/>
    <p:sldId id="758" r:id="rId11"/>
    <p:sldId id="975" r:id="rId12"/>
    <p:sldId id="759" r:id="rId13"/>
    <p:sldId id="946" r:id="rId14"/>
    <p:sldId id="1014" r:id="rId15"/>
    <p:sldId id="968" r:id="rId16"/>
    <p:sldId id="966" r:id="rId17"/>
    <p:sldId id="907" r:id="rId18"/>
    <p:sldId id="1064" r:id="rId19"/>
    <p:sldId id="1069" r:id="rId20"/>
    <p:sldId id="1021" r:id="rId21"/>
    <p:sldId id="1016" r:id="rId22"/>
    <p:sldId id="1022" r:id="rId23"/>
    <p:sldId id="1024" r:id="rId24"/>
    <p:sldId id="1025" r:id="rId25"/>
    <p:sldId id="1007" r:id="rId26"/>
    <p:sldId id="979" r:id="rId27"/>
    <p:sldId id="982" r:id="rId28"/>
    <p:sldId id="1015" r:id="rId29"/>
    <p:sldId id="1011" r:id="rId30"/>
    <p:sldId id="1010" r:id="rId31"/>
    <p:sldId id="1013" r:id="rId32"/>
    <p:sldId id="1070" r:id="rId33"/>
    <p:sldId id="1071" r:id="rId34"/>
    <p:sldId id="959" r:id="rId35"/>
    <p:sldId id="957" r:id="rId36"/>
    <p:sldId id="755" r:id="rId37"/>
  </p:sldIdLst>
  <p:sldSz cx="9906000" cy="6858000" type="A4"/>
  <p:notesSz cx="6888163" cy="10021888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5" userDrawn="1">
          <p15:clr>
            <a:srgbClr val="A4A3A4"/>
          </p15:clr>
        </p15:guide>
        <p15:guide id="2" pos="217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olfgang Thiel" initials="" lastIdx="1" clrIdx="0"/>
  <p:cmAuthor id="2" name="Thielwol" initials="T" lastIdx="5" clrIdx="1">
    <p:extLst>
      <p:ext uri="{19B8F6BF-5375-455C-9EA6-DF929625EA0E}">
        <p15:presenceInfo xmlns:p15="http://schemas.microsoft.com/office/powerpoint/2012/main" userId="Thielwo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3333CC"/>
    <a:srgbClr val="008000"/>
    <a:srgbClr val="0099FF"/>
    <a:srgbClr val="66CCFF"/>
    <a:srgbClr val="006600"/>
    <a:srgbClr val="FF9900"/>
    <a:srgbClr val="FF99CC"/>
    <a:srgbClr val="FF66FF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>
    <p:restoredLeft sz="4493" autoAdjust="0"/>
    <p:restoredTop sz="94205" autoAdjust="0"/>
  </p:normalViewPr>
  <p:slideViewPr>
    <p:cSldViewPr snapToGrid="0">
      <p:cViewPr varScale="1">
        <p:scale>
          <a:sx n="56" d="100"/>
          <a:sy n="56" d="100"/>
        </p:scale>
        <p:origin x="1860" y="44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9904"/>
    </p:cViewPr>
  </p:sorterViewPr>
  <p:notesViewPr>
    <p:cSldViewPr snapToGrid="0">
      <p:cViewPr>
        <p:scale>
          <a:sx n="100" d="100"/>
          <a:sy n="100" d="100"/>
        </p:scale>
        <p:origin x="1624" y="-632"/>
      </p:cViewPr>
      <p:guideLst>
        <p:guide orient="horz" pos="3155"/>
        <p:guide pos="217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Daten%20allgemein\WT\Energie\01ISE%20e.V\05Projekte\01Klimaschutz-Energiewende\02Meta-Studie%20Klimasch.-Energiew.%202.0\02Energie-Erzeugung\02EE-Ausbaupfad\Berechnungen\EE-Ausbaupfad-D-RLP_V6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Daten%20allgemein\WT\Energie\01ISE%20e.V\05Projekte\01Klimaschutz-Energiewende\02Meta-Studie%20Klimasch.-Energiew.%202.0\02Energie-Erzeugung\02EE-Ausbaupfad\Berechnungen\EE-Ausbaupfad-D-RLP_V6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354705517340761E-2"/>
          <c:y val="3.6535283485816493E-2"/>
          <c:w val="0.84593588344797777"/>
          <c:h val="0.92692943302836706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2204-4FCC-8106-4123CC5EE0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'Entwicklung Strom D'!$B$13:$C$13</c:f>
              <c:numCache>
                <c:formatCode>General</c:formatCode>
                <c:ptCount val="2"/>
                <c:pt idx="0" formatCode="#,##0">
                  <c:v>3485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04-4FCC-8106-4123CC5EE0E4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'Entwicklung Strom D'!$B$14:$C$14</c:f>
            </c:numRef>
          </c:val>
          <c:extLst>
            <c:ext xmlns:c16="http://schemas.microsoft.com/office/drawing/2014/chart" uri="{C3380CC4-5D6E-409C-BE32-E72D297353CC}">
              <c16:uniqueId val="{00000001-2204-4FCC-8106-4123CC5EE0E4}"/>
            </c:ext>
          </c:extLst>
        </c:ser>
        <c:ser>
          <c:idx val="2"/>
          <c:order val="2"/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0.17273855492196422"/>
                  <c:y val="1.73076674102299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204-4FCC-8106-4123CC5EE0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'Entwicklung Strom D'!$B$15:$C$15</c:f>
              <c:numCache>
                <c:formatCode>0</c:formatCode>
                <c:ptCount val="2"/>
                <c:pt idx="1">
                  <c:v>283.23999999999995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204-4FCC-8106-4123CC5EE0E4}"/>
            </c:ext>
          </c:extLst>
        </c:ser>
        <c:ser>
          <c:idx val="3"/>
          <c:order val="3"/>
          <c:spPr>
            <a:solidFill>
              <a:srgbClr val="0000FF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0.17740716451444974"/>
                  <c:y val="1.15384449401534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204-4FCC-8106-4123CC5EE0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'Entwicklung Strom D'!$B$16:$C$16</c:f>
              <c:numCache>
                <c:formatCode>0</c:formatCode>
                <c:ptCount val="2"/>
                <c:pt idx="1">
                  <c:v>20.09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204-4FCC-8106-4123CC5EE0E4}"/>
            </c:ext>
          </c:extLst>
        </c:ser>
        <c:ser>
          <c:idx val="4"/>
          <c:order val="4"/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0.17740716451444974"/>
                  <c:y val="-2.01922786452684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204-4FCC-8106-4123CC5EE0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'Entwicklung Strom D'!$B$17:$C$17</c:f>
              <c:numCache>
                <c:formatCode>0</c:formatCode>
                <c:ptCount val="2"/>
                <c:pt idx="1">
                  <c:v>44.7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204-4FCC-8106-4123CC5EE0E4}"/>
            </c:ext>
          </c:extLst>
        </c:ser>
        <c:ser>
          <c:idx val="5"/>
          <c:order val="5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0.15873272614450781"/>
                  <c:y val="-4.90383909956520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204-4FCC-8106-4123CC5EE0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'Entwicklung Strom D'!$B$18:$C$18</c:f>
              <c:numCache>
                <c:formatCode>0</c:formatCode>
                <c:ptCount val="2"/>
                <c:pt idx="1">
                  <c:v>105.69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204-4FCC-8106-4123CC5EE0E4}"/>
            </c:ext>
          </c:extLst>
        </c:ser>
        <c:ser>
          <c:idx val="6"/>
          <c:order val="6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0.17273855492196438"/>
                  <c:y val="-7.49998921109972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204-4FCC-8106-4123CC5EE0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'Entwicklung Strom D'!$B$19:$C$19</c:f>
              <c:numCache>
                <c:formatCode>0</c:formatCode>
                <c:ptCount val="2"/>
                <c:pt idx="1">
                  <c:v>39.43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204-4FCC-8106-4123CC5EE0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66167664"/>
        <c:axId val="866175208"/>
      </c:barChart>
      <c:catAx>
        <c:axId val="866167664"/>
        <c:scaling>
          <c:orientation val="minMax"/>
        </c:scaling>
        <c:delete val="1"/>
        <c:axPos val="b"/>
        <c:majorTickMark val="none"/>
        <c:minorTickMark val="none"/>
        <c:tickLblPos val="nextTo"/>
        <c:crossAx val="866175208"/>
        <c:crosses val="autoZero"/>
        <c:auto val="1"/>
        <c:lblAlgn val="ctr"/>
        <c:lblOffset val="100"/>
        <c:noMultiLvlLbl val="0"/>
      </c:catAx>
      <c:valAx>
        <c:axId val="86617520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866167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555555555555555E-2"/>
          <c:y val="5.1132125939618099E-2"/>
          <c:w val="0.71944444444444444"/>
          <c:h val="0.89317942006673845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'Entwicklung Strom D'!$E$13:$G$13</c:f>
              <c:numCache>
                <c:formatCode>General</c:formatCode>
                <c:ptCount val="3"/>
                <c:pt idx="0" formatCode="#,##0">
                  <c:v>2000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4B-4E35-B4FD-B1C2309BC873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'Entwicklung Strom D'!$E$14:$G$14</c:f>
            </c:numRef>
          </c:val>
          <c:extLst>
            <c:ext xmlns:c16="http://schemas.microsoft.com/office/drawing/2014/chart" uri="{C3380CC4-5D6E-409C-BE32-E72D297353CC}">
              <c16:uniqueId val="{00000001-B94B-4E35-B4FD-B1C2309BC873}"/>
            </c:ext>
          </c:extLst>
        </c:ser>
        <c:ser>
          <c:idx val="2"/>
          <c:order val="2"/>
          <c:spPr>
            <a:noFill/>
            <a:ln>
              <a:noFill/>
            </a:ln>
            <a:effectLst/>
          </c:spPr>
          <c:invertIfNegative val="0"/>
          <c:val>
            <c:numRef>
              <c:f>'Entwicklung Strom D'!$E$15:$G$15</c:f>
              <c:numCache>
                <c:formatCode>General</c:formatCode>
                <c:ptCount val="3"/>
                <c:pt idx="2">
                  <c:v>1650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94B-4E35-B4FD-B1C2309BC873}"/>
            </c:ext>
          </c:extLst>
        </c:ser>
        <c:ser>
          <c:idx val="3"/>
          <c:order val="3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00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B94B-4E35-B4FD-B1C2309BC873}"/>
              </c:ext>
            </c:extLst>
          </c:dPt>
          <c:dLbls>
            <c:dLbl>
              <c:idx val="1"/>
              <c:layout>
                <c:manualLayout>
                  <c:x val="9.4444444444444442E-2"/>
                  <c:y val="-4.43786103484645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94B-4E35-B4FD-B1C2309BC8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'Entwicklung Strom D'!$E$16:$G$16</c:f>
              <c:numCache>
                <c:formatCode>#,##0</c:formatCode>
                <c:ptCount val="3"/>
                <c:pt idx="1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94B-4E35-B4FD-B1C2309BC873}"/>
            </c:ext>
          </c:extLst>
        </c:ser>
        <c:ser>
          <c:idx val="4"/>
          <c:order val="4"/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FF66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B94B-4E35-B4FD-B1C2309BC873}"/>
              </c:ext>
            </c:extLst>
          </c:dPt>
          <c:dLbls>
            <c:dLbl>
              <c:idx val="1"/>
              <c:layout>
                <c:manualLayout>
                  <c:x val="8.611111111111111E-2"/>
                  <c:y val="-5.76921934530018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94B-4E35-B4FD-B1C2309BC873}"/>
                </c:ext>
              </c:extLst>
            </c:dLbl>
            <c:dLbl>
              <c:idx val="2"/>
              <c:layout>
                <c:manualLayout>
                  <c:x val="8.8888888888888892E-2"/>
                  <c:y val="3.99407493136166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94B-4E35-B4FD-B1C2309BC8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'Entwicklung Strom D'!$E$17:$G$17</c:f>
              <c:numCache>
                <c:formatCode>#,##0</c:formatCode>
                <c:ptCount val="3"/>
                <c:pt idx="1">
                  <c:v>100</c:v>
                </c:pt>
                <c:pt idx="2" formatCode="General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94B-4E35-B4FD-B1C2309BC873}"/>
            </c:ext>
          </c:extLst>
        </c:ser>
        <c:ser>
          <c:idx val="5"/>
          <c:order val="5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B94B-4E35-B4FD-B1C2309BC873}"/>
              </c:ext>
            </c:extLst>
          </c:dPt>
          <c:dLbls>
            <c:dLbl>
              <c:idx val="2"/>
              <c:layout>
                <c:manualLayout>
                  <c:x val="8.888888888888889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94B-4E35-B4FD-B1C2309BC8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'Entwicklung Strom D'!$E$18:$G$18</c:f>
              <c:numCache>
                <c:formatCode>#,##0</c:formatCode>
                <c:ptCount val="3"/>
                <c:pt idx="1">
                  <c:v>700</c:v>
                </c:pt>
                <c:pt idx="2" formatCode="General">
                  <c:v>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94B-4E35-B4FD-B1C2309BC873}"/>
            </c:ext>
          </c:extLst>
        </c:ser>
        <c:ser>
          <c:idx val="6"/>
          <c:order val="6"/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B94B-4E35-B4FD-B1C2309BC873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94B-4E35-B4FD-B1C2309BC873}"/>
              </c:ext>
            </c:extLst>
          </c:dPt>
          <c:dLbls>
            <c:dLbl>
              <c:idx val="2"/>
              <c:layout>
                <c:manualLayout>
                  <c:x val="9.1666666666666563E-2"/>
                  <c:y val="-4.43786103484629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94B-4E35-B4FD-B1C2309BC8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'Entwicklung Strom D'!$E$19:$G$19</c:f>
              <c:numCache>
                <c:formatCode>#,##0</c:formatCode>
                <c:ptCount val="3"/>
                <c:pt idx="1">
                  <c:v>825</c:v>
                </c:pt>
                <c:pt idx="2" formatCode="General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94B-4E35-B4FD-B1C2309BC8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48773912"/>
        <c:axId val="848768992"/>
      </c:barChart>
      <c:catAx>
        <c:axId val="848773912"/>
        <c:scaling>
          <c:orientation val="minMax"/>
        </c:scaling>
        <c:delete val="1"/>
        <c:axPos val="b"/>
        <c:majorTickMark val="none"/>
        <c:minorTickMark val="none"/>
        <c:tickLblPos val="nextTo"/>
        <c:crossAx val="848768992"/>
        <c:crosses val="autoZero"/>
        <c:auto val="1"/>
        <c:lblAlgn val="ctr"/>
        <c:lblOffset val="100"/>
        <c:noMultiLvlLbl val="0"/>
      </c:catAx>
      <c:valAx>
        <c:axId val="848768992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848773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501" name="Rectangle 5">
            <a:extLst>
              <a:ext uri="{FF2B5EF4-FFF2-40B4-BE49-F238E27FC236}">
                <a16:creationId xmlns:a16="http://schemas.microsoft.com/office/drawing/2014/main" id="{A7C46796-AE6A-46F3-A5BF-1F01171DA47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1952575" y="9745006"/>
            <a:ext cx="2983013" cy="276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96" tIns="46398" rIns="92796" bIns="46398" numCol="1" anchor="b" anchorCtr="0" compatLnSpc="1">
            <a:prstTxWarp prst="textNoShape">
              <a:avLst/>
            </a:prstTxWarp>
            <a:spAutoFit/>
          </a:bodyPr>
          <a:lstStyle>
            <a:lvl1pPr algn="ctr">
              <a:buFontTx/>
              <a:buNone/>
              <a:defRPr sz="1200"/>
            </a:lvl1pPr>
          </a:lstStyle>
          <a:p>
            <a:pPr>
              <a:defRPr/>
            </a:pPr>
            <a:fld id="{756BF379-7855-4659-BBCC-EFA696053E2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C43C84ED-B8EF-4DF7-A2DF-3474AC57053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33425" y="750888"/>
            <a:ext cx="5429250" cy="3759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4869" name="Rectangle 5">
            <a:extLst>
              <a:ext uri="{FF2B5EF4-FFF2-40B4-BE49-F238E27FC236}">
                <a16:creationId xmlns:a16="http://schemas.microsoft.com/office/drawing/2014/main" id="{E7E31A47-72D7-49CB-BD22-BD666A78F1A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63211" y="4759522"/>
            <a:ext cx="5176076" cy="4511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96" tIns="46398" rIns="92796" bIns="463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</p:txBody>
      </p:sp>
      <p:sp>
        <p:nvSpPr>
          <p:cNvPr id="164872" name="Rectangle 8">
            <a:extLst>
              <a:ext uri="{FF2B5EF4-FFF2-40B4-BE49-F238E27FC236}">
                <a16:creationId xmlns:a16="http://schemas.microsoft.com/office/drawing/2014/main" id="{4781C312-BF01-4699-9695-A5F6FF06B5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927093" y="9552461"/>
            <a:ext cx="3033977" cy="46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96" tIns="46398" rIns="92796" bIns="46398" numCol="1" anchor="b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200"/>
            </a:lvl1pPr>
          </a:lstStyle>
          <a:p>
            <a:pPr>
              <a:defRPr/>
            </a:pPr>
            <a:fld id="{A41CB4C0-2579-4E3E-81C4-43D022665DC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138113" indent="-136525"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263525" indent="-123825" algn="l" rtl="0" eaLnBrk="0" fontAlgn="base" hangingPunct="0">
      <a:spcBef>
        <a:spcPct val="30000"/>
      </a:spcBef>
      <a:spcAft>
        <a:spcPct val="0"/>
      </a:spcAft>
      <a:buChar char="-"/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8">
            <a:extLst>
              <a:ext uri="{FF2B5EF4-FFF2-40B4-BE49-F238E27FC236}">
                <a16:creationId xmlns:a16="http://schemas.microsoft.com/office/drawing/2014/main" id="{A0CEA5C0-39D4-456D-A2B3-F5CC178B0C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7E59E85-3E4F-4610-BEEF-254664E8CB24}" type="slidenum">
              <a:rPr lang="de-DE" altLang="de-DE" smtClean="0"/>
              <a:pPr>
                <a:spcBef>
                  <a:spcPct val="0"/>
                </a:spcBef>
              </a:pPr>
              <a:t>1</a:t>
            </a:fld>
            <a:endParaRPr lang="de-DE" altLang="de-DE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EB9F6733-1F74-4206-83A0-AFB2AC7DA4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Notizenplatzhalter 2">
            <a:extLst>
              <a:ext uri="{FF2B5EF4-FFF2-40B4-BE49-F238E27FC236}">
                <a16:creationId xmlns:a16="http://schemas.microsoft.com/office/drawing/2014/main" id="{73BAEFAD-3093-40D6-A8BA-BA666C7647B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lienbildplatzhalter 1">
            <a:extLst>
              <a:ext uri="{FF2B5EF4-FFF2-40B4-BE49-F238E27FC236}">
                <a16:creationId xmlns:a16="http://schemas.microsoft.com/office/drawing/2014/main" id="{E258A485-D03E-49C1-81C1-BBE65A97944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izenplatzhalter 2">
            <a:extLst>
              <a:ext uri="{FF2B5EF4-FFF2-40B4-BE49-F238E27FC236}">
                <a16:creationId xmlns:a16="http://schemas.microsoft.com/office/drawing/2014/main" id="{637ECA38-CF6B-4E8A-BC2C-47D32F10AF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40964" name="Foliennummernplatzhalter 3">
            <a:extLst>
              <a:ext uri="{FF2B5EF4-FFF2-40B4-BE49-F238E27FC236}">
                <a16:creationId xmlns:a16="http://schemas.microsoft.com/office/drawing/2014/main" id="{B3D1625B-B7EE-4D12-9AB6-BAD8610DC8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E5C2F46-DFA7-4AC0-BA0F-706B228969D1}" type="slidenum">
              <a:rPr lang="de-DE" altLang="de-DE" sz="1200"/>
              <a:pPr/>
              <a:t>10</a:t>
            </a:fld>
            <a:endParaRPr lang="de-DE" altLang="de-DE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Folienbildplatzhalter 1">
            <a:extLst>
              <a:ext uri="{FF2B5EF4-FFF2-40B4-BE49-F238E27FC236}">
                <a16:creationId xmlns:a16="http://schemas.microsoft.com/office/drawing/2014/main" id="{D5F05850-5C02-472A-95AD-CF27862954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Notizenplatzhalter 2">
            <a:extLst>
              <a:ext uri="{FF2B5EF4-FFF2-40B4-BE49-F238E27FC236}">
                <a16:creationId xmlns:a16="http://schemas.microsoft.com/office/drawing/2014/main" id="{1EC815D8-FDEC-43C2-B561-553D982398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3252" name="Foliennummernplatzhalter 3">
            <a:extLst>
              <a:ext uri="{FF2B5EF4-FFF2-40B4-BE49-F238E27FC236}">
                <a16:creationId xmlns:a16="http://schemas.microsoft.com/office/drawing/2014/main" id="{D4E07BEC-5833-4E40-80F8-523848B468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7FD4A70-FAA4-4A98-A1AB-2FC3067AEF48}" type="slidenum">
              <a:rPr lang="de-DE" altLang="de-DE" smtClean="0"/>
              <a:pPr>
                <a:spcBef>
                  <a:spcPct val="0"/>
                </a:spcBef>
              </a:pPr>
              <a:t>11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076490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>
            <a:extLst>
              <a:ext uri="{FF2B5EF4-FFF2-40B4-BE49-F238E27FC236}">
                <a16:creationId xmlns:a16="http://schemas.microsoft.com/office/drawing/2014/main" id="{4BEFCE22-2042-47ED-B7B0-D396211E8E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izenplatzhalter 2">
            <a:extLst>
              <a:ext uri="{FF2B5EF4-FFF2-40B4-BE49-F238E27FC236}">
                <a16:creationId xmlns:a16="http://schemas.microsoft.com/office/drawing/2014/main" id="{1020C96C-8296-49F3-9B5B-3E1D8982D1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de-DE" sz="1800" dirty="0">
                <a:latin typeface="Arial" pitchFamily="34" charset="0"/>
              </a:rPr>
              <a:t>Fast alle Kraftwerke tragen zur </a:t>
            </a:r>
            <a:r>
              <a:rPr lang="de-DE" sz="1800" b="1" dirty="0">
                <a:latin typeface="Arial" pitchFamily="34" charset="0"/>
              </a:rPr>
              <a:t>Frequenzstützung</a:t>
            </a:r>
            <a:r>
              <a:rPr lang="de-DE" sz="1800" dirty="0">
                <a:latin typeface="Arial" pitchFamily="34" charset="0"/>
              </a:rPr>
              <a:t>  bei:</a:t>
            </a:r>
          </a:p>
          <a:p>
            <a:pPr marL="285750" indent="-285750">
              <a:buFontTx/>
              <a:buChar char="-"/>
              <a:defRPr/>
            </a:pPr>
            <a:r>
              <a:rPr lang="de-DE" sz="1800" dirty="0">
                <a:latin typeface="Arial" pitchFamily="34" charset="0"/>
              </a:rPr>
              <a:t>Pumpspeicherkraftwerke</a:t>
            </a:r>
          </a:p>
          <a:p>
            <a:pPr marL="285750" indent="-285750">
              <a:buFontTx/>
              <a:buChar char="-"/>
              <a:defRPr/>
            </a:pPr>
            <a:r>
              <a:rPr lang="de-DE" sz="1800" dirty="0">
                <a:latin typeface="Arial" pitchFamily="34" charset="0"/>
              </a:rPr>
              <a:t>Kohlekraftwerke mit </a:t>
            </a:r>
            <a:br>
              <a:rPr lang="de-DE" sz="1800" dirty="0">
                <a:latin typeface="Arial" pitchFamily="34" charset="0"/>
              </a:rPr>
            </a:br>
            <a:r>
              <a:rPr lang="de-DE" sz="1800" dirty="0">
                <a:latin typeface="Arial" pitchFamily="34" charset="0"/>
              </a:rPr>
              <a:t>- </a:t>
            </a:r>
            <a:r>
              <a:rPr lang="de-DE" sz="1800" dirty="0" err="1">
                <a:latin typeface="Arial" pitchFamily="34" charset="0"/>
              </a:rPr>
              <a:t>angedrosselten</a:t>
            </a:r>
            <a:r>
              <a:rPr lang="de-DE" sz="1800" dirty="0">
                <a:latin typeface="Arial" pitchFamily="34" charset="0"/>
              </a:rPr>
              <a:t> Turbinen-Einlassventilen</a:t>
            </a:r>
            <a:br>
              <a:rPr lang="de-DE" sz="1800" dirty="0">
                <a:latin typeface="Arial" pitchFamily="34" charset="0"/>
              </a:rPr>
            </a:br>
            <a:r>
              <a:rPr lang="de-DE" sz="1800" dirty="0">
                <a:latin typeface="Arial" pitchFamily="34" charset="0"/>
              </a:rPr>
              <a:t>- </a:t>
            </a:r>
            <a:r>
              <a:rPr lang="de-DE" sz="1800" dirty="0" err="1">
                <a:latin typeface="Arial" pitchFamily="34" charset="0"/>
              </a:rPr>
              <a:t>Kondensatstopp</a:t>
            </a:r>
            <a:endParaRPr lang="de-DE" sz="1800" dirty="0">
              <a:latin typeface="Arial" pitchFamily="34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de-DE" sz="1800" dirty="0" err="1">
                <a:latin typeface="Arial" pitchFamily="34" charset="0"/>
              </a:rPr>
              <a:t>GuD</a:t>
            </a:r>
            <a:r>
              <a:rPr lang="de-DE" sz="1800" dirty="0">
                <a:latin typeface="Arial" pitchFamily="34" charset="0"/>
              </a:rPr>
              <a:t>-Kraftwerke</a:t>
            </a:r>
          </a:p>
          <a:p>
            <a:pPr>
              <a:defRPr/>
            </a:pPr>
            <a:endParaRPr lang="de-DE" sz="1800" dirty="0">
              <a:latin typeface="Arial" pitchFamily="34" charset="0"/>
            </a:endParaRPr>
          </a:p>
          <a:p>
            <a:pPr>
              <a:defRPr/>
            </a:pPr>
            <a:endParaRPr lang="de-DE" sz="1800" dirty="0">
              <a:latin typeface="Arial" pitchFamily="34" charset="0"/>
            </a:endParaRPr>
          </a:p>
          <a:p>
            <a:pPr>
              <a:defRPr/>
            </a:pPr>
            <a:r>
              <a:rPr lang="de-DE" sz="1800" dirty="0">
                <a:latin typeface="Arial" pitchFamily="34" charset="0"/>
              </a:rPr>
              <a:t>Neben der Netzfrequenz gibt es weitere Themen:</a:t>
            </a:r>
          </a:p>
          <a:p>
            <a:pPr>
              <a:defRPr/>
            </a:pPr>
            <a:r>
              <a:rPr lang="de-DE" sz="1800" b="1" dirty="0">
                <a:latin typeface="Arial" pitchFamily="34" charset="0"/>
              </a:rPr>
              <a:t>- Blindleistung</a:t>
            </a:r>
            <a:r>
              <a:rPr lang="de-DE" sz="1800" dirty="0">
                <a:latin typeface="Arial" pitchFamily="34" charset="0"/>
              </a:rPr>
              <a:t> und </a:t>
            </a:r>
            <a:br>
              <a:rPr lang="de-DE" sz="1800" dirty="0">
                <a:latin typeface="Arial" pitchFamily="34" charset="0"/>
              </a:rPr>
            </a:br>
            <a:r>
              <a:rPr lang="de-DE" sz="1800" dirty="0">
                <a:latin typeface="Arial" pitchFamily="34" charset="0"/>
              </a:rPr>
              <a:t>- </a:t>
            </a:r>
            <a:r>
              <a:rPr lang="de-DE" sz="1800" b="1" dirty="0">
                <a:latin typeface="Arial" pitchFamily="34" charset="0"/>
              </a:rPr>
              <a:t>Netzengpässe</a:t>
            </a:r>
          </a:p>
        </p:txBody>
      </p:sp>
      <p:sp>
        <p:nvSpPr>
          <p:cNvPr id="43012" name="Foliennummernplatzhalter 3">
            <a:extLst>
              <a:ext uri="{FF2B5EF4-FFF2-40B4-BE49-F238E27FC236}">
                <a16:creationId xmlns:a16="http://schemas.microsoft.com/office/drawing/2014/main" id="{126EE000-BB2D-4DC1-9CEE-58F89B1ABB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1A2ED40-F2E2-4C10-9ACF-75CDFF3EE13F}" type="slidenum">
              <a:rPr lang="de-DE" altLang="de-DE" sz="1200"/>
              <a:pPr/>
              <a:t>12</a:t>
            </a:fld>
            <a:endParaRPr lang="de-DE" altLang="de-DE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Folienbildplatzhalter 1">
            <a:extLst>
              <a:ext uri="{FF2B5EF4-FFF2-40B4-BE49-F238E27FC236}">
                <a16:creationId xmlns:a16="http://schemas.microsoft.com/office/drawing/2014/main" id="{D5F05850-5C02-472A-95AD-CF27862954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Notizenplatzhalter 2">
            <a:extLst>
              <a:ext uri="{FF2B5EF4-FFF2-40B4-BE49-F238E27FC236}">
                <a16:creationId xmlns:a16="http://schemas.microsoft.com/office/drawing/2014/main" id="{1EC815D8-FDEC-43C2-B561-553D982398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3252" name="Foliennummernplatzhalter 3">
            <a:extLst>
              <a:ext uri="{FF2B5EF4-FFF2-40B4-BE49-F238E27FC236}">
                <a16:creationId xmlns:a16="http://schemas.microsoft.com/office/drawing/2014/main" id="{D4E07BEC-5833-4E40-80F8-523848B468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7FD4A70-FAA4-4A98-A1AB-2FC3067AEF48}" type="slidenum">
              <a:rPr lang="de-DE" altLang="de-DE" smtClean="0"/>
              <a:pPr>
                <a:spcBef>
                  <a:spcPct val="0"/>
                </a:spcBef>
              </a:pPr>
              <a:t>13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085713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lienbildplatzhalter 1">
            <a:extLst>
              <a:ext uri="{FF2B5EF4-FFF2-40B4-BE49-F238E27FC236}">
                <a16:creationId xmlns:a16="http://schemas.microsoft.com/office/drawing/2014/main" id="{C9228036-2FC4-464A-8725-AF125720C1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Notizenplatzhalter 2">
            <a:extLst>
              <a:ext uri="{FF2B5EF4-FFF2-40B4-BE49-F238E27FC236}">
                <a16:creationId xmlns:a16="http://schemas.microsoft.com/office/drawing/2014/main" id="{18C443DF-AD38-4EFE-AB44-DC12F7F2AE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73732" name="Foliennummernplatzhalter 3">
            <a:extLst>
              <a:ext uri="{FF2B5EF4-FFF2-40B4-BE49-F238E27FC236}">
                <a16:creationId xmlns:a16="http://schemas.microsoft.com/office/drawing/2014/main" id="{8FA7C601-A024-4A2D-9840-EFEC6AFBA2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3804" indent="-293771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5084" indent="-2350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5117" indent="-2350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5150" indent="-2350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85183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55217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5250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5283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71C8F7-3C8F-491B-8D93-3E2E64DE77CA}" type="slidenum">
              <a:rPr lang="de-DE" altLang="de-DE" smtClean="0"/>
              <a:pPr>
                <a:spcBef>
                  <a:spcPct val="0"/>
                </a:spcBef>
              </a:pPr>
              <a:t>14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044494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Folienbildplatzhalter 1">
            <a:extLst>
              <a:ext uri="{FF2B5EF4-FFF2-40B4-BE49-F238E27FC236}">
                <a16:creationId xmlns:a16="http://schemas.microsoft.com/office/drawing/2014/main" id="{D5F05850-5C02-472A-95AD-CF27862954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Notizenplatzhalter 2">
            <a:extLst>
              <a:ext uri="{FF2B5EF4-FFF2-40B4-BE49-F238E27FC236}">
                <a16:creationId xmlns:a16="http://schemas.microsoft.com/office/drawing/2014/main" id="{1EC815D8-FDEC-43C2-B561-553D982398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3252" name="Foliennummernplatzhalter 3">
            <a:extLst>
              <a:ext uri="{FF2B5EF4-FFF2-40B4-BE49-F238E27FC236}">
                <a16:creationId xmlns:a16="http://schemas.microsoft.com/office/drawing/2014/main" id="{D4E07BEC-5833-4E40-80F8-523848B468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7FD4A70-FAA4-4A98-A1AB-2FC3067AEF48}" type="slidenum">
              <a:rPr lang="de-DE" altLang="de-DE" smtClean="0"/>
              <a:pPr>
                <a:spcBef>
                  <a:spcPct val="0"/>
                </a:spcBef>
              </a:pPr>
              <a:t>15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766253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Folienbildplatzhalter 1">
            <a:extLst>
              <a:ext uri="{FF2B5EF4-FFF2-40B4-BE49-F238E27FC236}">
                <a16:creationId xmlns:a16="http://schemas.microsoft.com/office/drawing/2014/main" id="{D5F05850-5C02-472A-95AD-CF27862954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Notizenplatzhalter 2">
            <a:extLst>
              <a:ext uri="{FF2B5EF4-FFF2-40B4-BE49-F238E27FC236}">
                <a16:creationId xmlns:a16="http://schemas.microsoft.com/office/drawing/2014/main" id="{1EC815D8-FDEC-43C2-B561-553D982398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3252" name="Foliennummernplatzhalter 3">
            <a:extLst>
              <a:ext uri="{FF2B5EF4-FFF2-40B4-BE49-F238E27FC236}">
                <a16:creationId xmlns:a16="http://schemas.microsoft.com/office/drawing/2014/main" id="{D4E07BEC-5833-4E40-80F8-523848B468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7FD4A70-FAA4-4A98-A1AB-2FC3067AEF48}" type="slidenum">
              <a:rPr lang="de-DE" altLang="de-DE" smtClean="0"/>
              <a:pPr>
                <a:spcBef>
                  <a:spcPct val="0"/>
                </a:spcBef>
              </a:pPr>
              <a:t>16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058992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lienbildplatzhalter 1">
            <a:extLst>
              <a:ext uri="{FF2B5EF4-FFF2-40B4-BE49-F238E27FC236}">
                <a16:creationId xmlns:a16="http://schemas.microsoft.com/office/drawing/2014/main" id="{C9228036-2FC4-464A-8725-AF125720C1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Notizenplatzhalter 2">
            <a:extLst>
              <a:ext uri="{FF2B5EF4-FFF2-40B4-BE49-F238E27FC236}">
                <a16:creationId xmlns:a16="http://schemas.microsoft.com/office/drawing/2014/main" id="{18C443DF-AD38-4EFE-AB44-DC12F7F2AE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73732" name="Foliennummernplatzhalter 3">
            <a:extLst>
              <a:ext uri="{FF2B5EF4-FFF2-40B4-BE49-F238E27FC236}">
                <a16:creationId xmlns:a16="http://schemas.microsoft.com/office/drawing/2014/main" id="{8FA7C601-A024-4A2D-9840-EFEC6AFBA2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3804" indent="-293771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5084" indent="-2350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5117" indent="-2350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5150" indent="-2350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85183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55217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5250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5283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71C8F7-3C8F-491B-8D93-3E2E64DE77CA}" type="slidenum">
              <a:rPr lang="de-DE" altLang="de-DE" smtClean="0"/>
              <a:pPr>
                <a:spcBef>
                  <a:spcPct val="0"/>
                </a:spcBef>
              </a:pPr>
              <a:t>17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873767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18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7925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19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012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9097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lienbildplatzhalter 1">
            <a:extLst>
              <a:ext uri="{FF2B5EF4-FFF2-40B4-BE49-F238E27FC236}">
                <a16:creationId xmlns:a16="http://schemas.microsoft.com/office/drawing/2014/main" id="{E258A485-D03E-49C1-81C1-BBE65A97944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izenplatzhalter 2">
            <a:extLst>
              <a:ext uri="{FF2B5EF4-FFF2-40B4-BE49-F238E27FC236}">
                <a16:creationId xmlns:a16="http://schemas.microsoft.com/office/drawing/2014/main" id="{637ECA38-CF6B-4E8A-BC2C-47D32F10AF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40964" name="Foliennummernplatzhalter 3">
            <a:extLst>
              <a:ext uri="{FF2B5EF4-FFF2-40B4-BE49-F238E27FC236}">
                <a16:creationId xmlns:a16="http://schemas.microsoft.com/office/drawing/2014/main" id="{B3D1625B-B7EE-4D12-9AB6-BAD8610DC8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E5C2F46-DFA7-4AC0-BA0F-706B228969D1}" type="slidenum">
              <a:rPr lang="de-DE" altLang="de-DE" sz="1200"/>
              <a:pPr/>
              <a:t>20</a:t>
            </a:fld>
            <a:endParaRPr lang="de-DE" altLang="de-DE" sz="1200"/>
          </a:p>
        </p:txBody>
      </p:sp>
    </p:spTree>
    <p:extLst>
      <p:ext uri="{BB962C8B-B14F-4D97-AF65-F5344CB8AC3E}">
        <p14:creationId xmlns:p14="http://schemas.microsoft.com/office/powerpoint/2010/main" val="8648971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3365" indent="-28493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4495" indent="-227626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1337" indent="-22762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1364" indent="-22762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9798" indent="-22762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8233" indent="-22762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6667" indent="-22762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5101" indent="-22762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21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4467" y="4823174"/>
            <a:ext cx="5368786" cy="4212120"/>
          </a:xfrm>
        </p:spPr>
        <p:txBody>
          <a:bodyPr/>
          <a:lstStyle/>
          <a:p>
            <a:pPr>
              <a:defRPr/>
            </a:pPr>
            <a:r>
              <a:rPr lang="de-DE" b="1" dirty="0"/>
              <a:t>Die Energiewende hat mehrere Dimensionen:</a:t>
            </a:r>
            <a:endParaRPr lang="de-DE" dirty="0"/>
          </a:p>
          <a:p>
            <a:pPr>
              <a:defRPr/>
            </a:pPr>
            <a:r>
              <a:rPr lang="de-DE" dirty="0"/>
              <a:t>- ökologische</a:t>
            </a:r>
          </a:p>
          <a:p>
            <a:pPr>
              <a:defRPr/>
            </a:pPr>
            <a:r>
              <a:rPr lang="de-DE" dirty="0"/>
              <a:t>- klimatische</a:t>
            </a:r>
          </a:p>
          <a:p>
            <a:pPr>
              <a:defRPr/>
            </a:pPr>
            <a:r>
              <a:rPr lang="de-DE" dirty="0"/>
              <a:t>- wirtschaftliche</a:t>
            </a:r>
          </a:p>
          <a:p>
            <a:pPr marL="171886" indent="-171886">
              <a:buFontTx/>
              <a:buChar char="-"/>
              <a:defRPr/>
            </a:pPr>
            <a:r>
              <a:rPr lang="de-DE" dirty="0"/>
              <a:t>Sicherheitstechnische</a:t>
            </a:r>
          </a:p>
          <a:p>
            <a:pPr marL="171886" indent="-171886">
              <a:buFontTx/>
              <a:buChar char="-"/>
              <a:defRPr/>
            </a:pPr>
            <a:r>
              <a:rPr lang="de-DE" dirty="0"/>
              <a:t>Wir kaufen die fossilen Energieträger aus Staaten, die es mit den Menschenrechten nicht so ernst nehmen. Saudi-Arabien z.B. kauft mit den Öl-Dollars Waffen (auch von uns) um diese dann bei ihren Konflikten einzusetzen. Mit all den Folgen, die wir täglich im Fernsehen beobachten können.</a:t>
            </a:r>
            <a:br>
              <a:rPr lang="de-DE" dirty="0"/>
            </a:br>
            <a:r>
              <a:rPr lang="de-DE" dirty="0"/>
              <a:t>Wollen wir das?</a:t>
            </a:r>
          </a:p>
        </p:txBody>
      </p:sp>
    </p:spTree>
    <p:extLst>
      <p:ext uri="{BB962C8B-B14F-4D97-AF65-F5344CB8AC3E}">
        <p14:creationId xmlns:p14="http://schemas.microsoft.com/office/powerpoint/2010/main" val="24179396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lienbildplatzhalter 1">
            <a:extLst>
              <a:ext uri="{FF2B5EF4-FFF2-40B4-BE49-F238E27FC236}">
                <a16:creationId xmlns:a16="http://schemas.microsoft.com/office/drawing/2014/main" id="{E258A485-D03E-49C1-81C1-BBE65A97944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izenplatzhalter 2">
            <a:extLst>
              <a:ext uri="{FF2B5EF4-FFF2-40B4-BE49-F238E27FC236}">
                <a16:creationId xmlns:a16="http://schemas.microsoft.com/office/drawing/2014/main" id="{637ECA38-CF6B-4E8A-BC2C-47D32F10AF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40964" name="Foliennummernplatzhalter 3">
            <a:extLst>
              <a:ext uri="{FF2B5EF4-FFF2-40B4-BE49-F238E27FC236}">
                <a16:creationId xmlns:a16="http://schemas.microsoft.com/office/drawing/2014/main" id="{B3D1625B-B7EE-4D12-9AB6-BAD8610DC8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E5C2F46-DFA7-4AC0-BA0F-706B228969D1}" type="slidenum">
              <a:rPr lang="de-DE" altLang="de-DE" sz="1200"/>
              <a:pPr/>
              <a:t>22</a:t>
            </a:fld>
            <a:endParaRPr lang="de-DE" altLang="de-DE" sz="1200"/>
          </a:p>
        </p:txBody>
      </p:sp>
    </p:spTree>
    <p:extLst>
      <p:ext uri="{BB962C8B-B14F-4D97-AF65-F5344CB8AC3E}">
        <p14:creationId xmlns:p14="http://schemas.microsoft.com/office/powerpoint/2010/main" val="39121152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lienbildplatzhalter 1">
            <a:extLst>
              <a:ext uri="{FF2B5EF4-FFF2-40B4-BE49-F238E27FC236}">
                <a16:creationId xmlns:a16="http://schemas.microsoft.com/office/drawing/2014/main" id="{E258A485-D03E-49C1-81C1-BBE65A97944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izenplatzhalter 2">
            <a:extLst>
              <a:ext uri="{FF2B5EF4-FFF2-40B4-BE49-F238E27FC236}">
                <a16:creationId xmlns:a16="http://schemas.microsoft.com/office/drawing/2014/main" id="{637ECA38-CF6B-4E8A-BC2C-47D32F10AF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40964" name="Foliennummernplatzhalter 3">
            <a:extLst>
              <a:ext uri="{FF2B5EF4-FFF2-40B4-BE49-F238E27FC236}">
                <a16:creationId xmlns:a16="http://schemas.microsoft.com/office/drawing/2014/main" id="{B3D1625B-B7EE-4D12-9AB6-BAD8610DC8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E5C2F46-DFA7-4AC0-BA0F-706B228969D1}" type="slidenum">
              <a:rPr lang="de-DE" altLang="de-DE" sz="1200"/>
              <a:pPr/>
              <a:t>23</a:t>
            </a:fld>
            <a:endParaRPr lang="de-DE" altLang="de-DE" sz="1200"/>
          </a:p>
        </p:txBody>
      </p:sp>
    </p:spTree>
    <p:extLst>
      <p:ext uri="{BB962C8B-B14F-4D97-AF65-F5344CB8AC3E}">
        <p14:creationId xmlns:p14="http://schemas.microsoft.com/office/powerpoint/2010/main" val="24668511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lienbildplatzhalter 1">
            <a:extLst>
              <a:ext uri="{FF2B5EF4-FFF2-40B4-BE49-F238E27FC236}">
                <a16:creationId xmlns:a16="http://schemas.microsoft.com/office/drawing/2014/main" id="{E258A485-D03E-49C1-81C1-BBE65A97944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izenplatzhalter 2">
            <a:extLst>
              <a:ext uri="{FF2B5EF4-FFF2-40B4-BE49-F238E27FC236}">
                <a16:creationId xmlns:a16="http://schemas.microsoft.com/office/drawing/2014/main" id="{637ECA38-CF6B-4E8A-BC2C-47D32F10AF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40964" name="Foliennummernplatzhalter 3">
            <a:extLst>
              <a:ext uri="{FF2B5EF4-FFF2-40B4-BE49-F238E27FC236}">
                <a16:creationId xmlns:a16="http://schemas.microsoft.com/office/drawing/2014/main" id="{B3D1625B-B7EE-4D12-9AB6-BAD8610DC8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E5C2F46-DFA7-4AC0-BA0F-706B228969D1}" type="slidenum">
              <a:rPr lang="de-DE" altLang="de-DE" sz="1200"/>
              <a:pPr/>
              <a:t>24</a:t>
            </a:fld>
            <a:endParaRPr lang="de-DE" altLang="de-DE" sz="1200"/>
          </a:p>
        </p:txBody>
      </p:sp>
    </p:spTree>
    <p:extLst>
      <p:ext uri="{BB962C8B-B14F-4D97-AF65-F5344CB8AC3E}">
        <p14:creationId xmlns:p14="http://schemas.microsoft.com/office/powerpoint/2010/main" val="39206702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25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0014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26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4431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27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103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Folienbildplatzhalter 1">
            <a:extLst>
              <a:ext uri="{FF2B5EF4-FFF2-40B4-BE49-F238E27FC236}">
                <a16:creationId xmlns:a16="http://schemas.microsoft.com/office/drawing/2014/main" id="{3085CB3C-4F8A-4D12-9EF2-2ECE1891C7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izenplatzhalter 2">
            <a:extLst>
              <a:ext uri="{FF2B5EF4-FFF2-40B4-BE49-F238E27FC236}">
                <a16:creationId xmlns:a16="http://schemas.microsoft.com/office/drawing/2014/main" id="{C90F76EF-384F-4EE1-BF9F-BF9516BA0A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45060" name="Foliennummernplatzhalter 3">
            <a:extLst>
              <a:ext uri="{FF2B5EF4-FFF2-40B4-BE49-F238E27FC236}">
                <a16:creationId xmlns:a16="http://schemas.microsoft.com/office/drawing/2014/main" id="{880A92EB-C86F-4CA2-88D7-5354FC4F00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A19C299-45A0-4615-9411-364C2E55A9F1}" type="slidenum">
              <a:rPr lang="de-DE" altLang="de-DE" smtClean="0"/>
              <a:pPr>
                <a:spcBef>
                  <a:spcPct val="0"/>
                </a:spcBef>
              </a:pPr>
              <a:t>28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026643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Folienbildplatzhalter 1">
            <a:extLst>
              <a:ext uri="{FF2B5EF4-FFF2-40B4-BE49-F238E27FC236}">
                <a16:creationId xmlns:a16="http://schemas.microsoft.com/office/drawing/2014/main" id="{3085CB3C-4F8A-4D12-9EF2-2ECE1891C7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izenplatzhalter 2">
            <a:extLst>
              <a:ext uri="{FF2B5EF4-FFF2-40B4-BE49-F238E27FC236}">
                <a16:creationId xmlns:a16="http://schemas.microsoft.com/office/drawing/2014/main" id="{C90F76EF-384F-4EE1-BF9F-BF9516BA0A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45060" name="Foliennummernplatzhalter 3">
            <a:extLst>
              <a:ext uri="{FF2B5EF4-FFF2-40B4-BE49-F238E27FC236}">
                <a16:creationId xmlns:a16="http://schemas.microsoft.com/office/drawing/2014/main" id="{880A92EB-C86F-4CA2-88D7-5354FC4F00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A19C299-45A0-4615-9411-364C2E55A9F1}" type="slidenum">
              <a:rPr lang="de-DE" altLang="de-DE" smtClean="0"/>
              <a:pPr>
                <a:spcBef>
                  <a:spcPct val="0"/>
                </a:spcBef>
              </a:pPr>
              <a:t>29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6542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3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1058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Folienbildplatzhalter 1">
            <a:extLst>
              <a:ext uri="{FF2B5EF4-FFF2-40B4-BE49-F238E27FC236}">
                <a16:creationId xmlns:a16="http://schemas.microsoft.com/office/drawing/2014/main" id="{3085CB3C-4F8A-4D12-9EF2-2ECE1891C7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izenplatzhalter 2">
            <a:extLst>
              <a:ext uri="{FF2B5EF4-FFF2-40B4-BE49-F238E27FC236}">
                <a16:creationId xmlns:a16="http://schemas.microsoft.com/office/drawing/2014/main" id="{C90F76EF-384F-4EE1-BF9F-BF9516BA0A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45060" name="Foliennummernplatzhalter 3">
            <a:extLst>
              <a:ext uri="{FF2B5EF4-FFF2-40B4-BE49-F238E27FC236}">
                <a16:creationId xmlns:a16="http://schemas.microsoft.com/office/drawing/2014/main" id="{880A92EB-C86F-4CA2-88D7-5354FC4F00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A19C299-45A0-4615-9411-364C2E55A9F1}" type="slidenum">
              <a:rPr lang="de-DE" altLang="de-DE" smtClean="0"/>
              <a:pPr>
                <a:spcBef>
                  <a:spcPct val="0"/>
                </a:spcBef>
              </a:pPr>
              <a:t>30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29381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Folienbildplatzhalter 1">
            <a:extLst>
              <a:ext uri="{FF2B5EF4-FFF2-40B4-BE49-F238E27FC236}">
                <a16:creationId xmlns:a16="http://schemas.microsoft.com/office/drawing/2014/main" id="{D5F05850-5C02-472A-95AD-CF27862954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Notizenplatzhalter 2">
            <a:extLst>
              <a:ext uri="{FF2B5EF4-FFF2-40B4-BE49-F238E27FC236}">
                <a16:creationId xmlns:a16="http://schemas.microsoft.com/office/drawing/2014/main" id="{1EC815D8-FDEC-43C2-B561-553D982398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3252" name="Foliennummernplatzhalter 3">
            <a:extLst>
              <a:ext uri="{FF2B5EF4-FFF2-40B4-BE49-F238E27FC236}">
                <a16:creationId xmlns:a16="http://schemas.microsoft.com/office/drawing/2014/main" id="{D4E07BEC-5833-4E40-80F8-523848B468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7FD4A70-FAA4-4A98-A1AB-2FC3067AEF48}" type="slidenum">
              <a:rPr lang="de-DE" altLang="de-DE" smtClean="0"/>
              <a:pPr>
                <a:spcBef>
                  <a:spcPct val="0"/>
                </a:spcBef>
              </a:pPr>
              <a:t>31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66826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32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0769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33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6547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Folienbildplatzhalter 1">
            <a:extLst>
              <a:ext uri="{FF2B5EF4-FFF2-40B4-BE49-F238E27FC236}">
                <a16:creationId xmlns:a16="http://schemas.microsoft.com/office/drawing/2014/main" id="{D5F05850-5C02-472A-95AD-CF27862954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Notizenplatzhalter 2">
            <a:extLst>
              <a:ext uri="{FF2B5EF4-FFF2-40B4-BE49-F238E27FC236}">
                <a16:creationId xmlns:a16="http://schemas.microsoft.com/office/drawing/2014/main" id="{1EC815D8-FDEC-43C2-B561-553D982398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dirty="0">
              <a:latin typeface="Arial" panose="020B0604020202020204" pitchFamily="34" charset="0"/>
            </a:endParaRPr>
          </a:p>
        </p:txBody>
      </p:sp>
      <p:sp>
        <p:nvSpPr>
          <p:cNvPr id="53252" name="Foliennummernplatzhalter 3">
            <a:extLst>
              <a:ext uri="{FF2B5EF4-FFF2-40B4-BE49-F238E27FC236}">
                <a16:creationId xmlns:a16="http://schemas.microsoft.com/office/drawing/2014/main" id="{D4E07BEC-5833-4E40-80F8-523848B468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7FD4A70-FAA4-4A98-A1AB-2FC3067AEF48}" type="slidenum">
              <a:rPr lang="de-DE" altLang="de-DE" smtClean="0"/>
              <a:pPr>
                <a:spcBef>
                  <a:spcPct val="0"/>
                </a:spcBef>
              </a:pPr>
              <a:t>34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815130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35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08595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Folienbildplatzhalter 1">
            <a:extLst>
              <a:ext uri="{FF2B5EF4-FFF2-40B4-BE49-F238E27FC236}">
                <a16:creationId xmlns:a16="http://schemas.microsoft.com/office/drawing/2014/main" id="{F7C1479A-67D7-4369-8C04-1EA516D426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Notizenplatzhalter 2">
            <a:extLst>
              <a:ext uri="{FF2B5EF4-FFF2-40B4-BE49-F238E27FC236}">
                <a16:creationId xmlns:a16="http://schemas.microsoft.com/office/drawing/2014/main" id="{907013C7-A1D2-4C96-942B-196A13106B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77828" name="Foliennummernplatzhalter 3">
            <a:extLst>
              <a:ext uri="{FF2B5EF4-FFF2-40B4-BE49-F238E27FC236}">
                <a16:creationId xmlns:a16="http://schemas.microsoft.com/office/drawing/2014/main" id="{2057C458-B291-42C0-9F68-3F4C6CCF30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9AD3AB0-E2D8-4CFB-95C2-D2ED3D11D116}" type="slidenum">
              <a:rPr lang="de-DE" altLang="de-DE" smtClean="0"/>
              <a:pPr>
                <a:spcBef>
                  <a:spcPct val="0"/>
                </a:spcBef>
              </a:pPr>
              <a:t>36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4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982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5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752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3365" indent="-28493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4495" indent="-227626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1337" indent="-22762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1364" indent="-22762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9798" indent="-22762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8233" indent="-22762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6667" indent="-22762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5101" indent="-22762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6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4467" y="4823174"/>
            <a:ext cx="5368786" cy="4212120"/>
          </a:xfrm>
        </p:spPr>
        <p:txBody>
          <a:bodyPr/>
          <a:lstStyle/>
          <a:p>
            <a:pPr>
              <a:defRPr/>
            </a:pPr>
            <a:r>
              <a:rPr lang="de-DE" b="1" dirty="0"/>
              <a:t>Die Energiewende hat mehrere Dimensionen:</a:t>
            </a:r>
            <a:endParaRPr lang="de-DE" dirty="0"/>
          </a:p>
          <a:p>
            <a:pPr>
              <a:defRPr/>
            </a:pPr>
            <a:r>
              <a:rPr lang="de-DE" dirty="0"/>
              <a:t>- ökologische</a:t>
            </a:r>
          </a:p>
          <a:p>
            <a:pPr>
              <a:defRPr/>
            </a:pPr>
            <a:r>
              <a:rPr lang="de-DE" dirty="0"/>
              <a:t>- klimatische</a:t>
            </a:r>
          </a:p>
          <a:p>
            <a:pPr>
              <a:defRPr/>
            </a:pPr>
            <a:r>
              <a:rPr lang="de-DE" dirty="0"/>
              <a:t>- wirtschaftliche</a:t>
            </a:r>
          </a:p>
          <a:p>
            <a:pPr marL="171886" indent="-171886">
              <a:buFontTx/>
              <a:buChar char="-"/>
              <a:defRPr/>
            </a:pPr>
            <a:r>
              <a:rPr lang="de-DE" dirty="0"/>
              <a:t>Sicherheitstechnische</a:t>
            </a:r>
          </a:p>
          <a:p>
            <a:pPr marL="171886" indent="-171886">
              <a:buFontTx/>
              <a:buChar char="-"/>
              <a:defRPr/>
            </a:pPr>
            <a:r>
              <a:rPr lang="de-DE" dirty="0"/>
              <a:t>Wir kaufen die fossilen Energieträger aus Staaten, die es mit den Menschenrechten nicht so ernst nehmen. Saudi-Arabien z.B. kauft mit den Öl-Dollars Waffen (auch von uns) um diese dann bei ihren Konflikten einzusetzen. Mit all den Folgen, die wir täglich im Fernsehen beobachten können.</a:t>
            </a:r>
            <a:br>
              <a:rPr lang="de-DE" dirty="0"/>
            </a:br>
            <a:r>
              <a:rPr lang="de-DE" dirty="0"/>
              <a:t>Wollen wir das?</a:t>
            </a:r>
          </a:p>
        </p:txBody>
      </p:sp>
    </p:spTree>
    <p:extLst>
      <p:ext uri="{BB962C8B-B14F-4D97-AF65-F5344CB8AC3E}">
        <p14:creationId xmlns:p14="http://schemas.microsoft.com/office/powerpoint/2010/main" val="19896860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Folienbildplatzhalter 1">
            <a:extLst>
              <a:ext uri="{FF2B5EF4-FFF2-40B4-BE49-F238E27FC236}">
                <a16:creationId xmlns:a16="http://schemas.microsoft.com/office/drawing/2014/main" id="{705FA8AD-F2BF-49A3-9822-D8110BA4F1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Notizenplatzhalter 2">
            <a:extLst>
              <a:ext uri="{FF2B5EF4-FFF2-40B4-BE49-F238E27FC236}">
                <a16:creationId xmlns:a16="http://schemas.microsoft.com/office/drawing/2014/main" id="{8C7964AC-0E96-4375-A9CB-A68D5B5236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dirty="0">
              <a:latin typeface="Arial" panose="020B0604020202020204" pitchFamily="34" charset="0"/>
            </a:endParaRPr>
          </a:p>
        </p:txBody>
      </p:sp>
      <p:sp>
        <p:nvSpPr>
          <p:cNvPr id="49156" name="Foliennummernplatzhalter 3">
            <a:extLst>
              <a:ext uri="{FF2B5EF4-FFF2-40B4-BE49-F238E27FC236}">
                <a16:creationId xmlns:a16="http://schemas.microsoft.com/office/drawing/2014/main" id="{4BA1D7CF-CAA1-4D4C-BE9A-0AD11CC7E2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62AD785-5606-4A92-9A6D-AA214B2C2A2E}" type="slidenum">
              <a:rPr lang="de-DE" altLang="de-DE" smtClean="0"/>
              <a:pPr>
                <a:spcBef>
                  <a:spcPct val="0"/>
                </a:spcBef>
              </a:pPr>
              <a:t>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021911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Folienbildplatzhalter 1">
            <a:extLst>
              <a:ext uri="{FF2B5EF4-FFF2-40B4-BE49-F238E27FC236}">
                <a16:creationId xmlns:a16="http://schemas.microsoft.com/office/drawing/2014/main" id="{705FA8AD-F2BF-49A3-9822-D8110BA4F1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Notizenplatzhalter 2">
            <a:extLst>
              <a:ext uri="{FF2B5EF4-FFF2-40B4-BE49-F238E27FC236}">
                <a16:creationId xmlns:a16="http://schemas.microsoft.com/office/drawing/2014/main" id="{8C7964AC-0E96-4375-A9CB-A68D5B5236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49156" name="Foliennummernplatzhalter 3">
            <a:extLst>
              <a:ext uri="{FF2B5EF4-FFF2-40B4-BE49-F238E27FC236}">
                <a16:creationId xmlns:a16="http://schemas.microsoft.com/office/drawing/2014/main" id="{4BA1D7CF-CAA1-4D4C-BE9A-0AD11CC7E2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62AD785-5606-4A92-9A6D-AA214B2C2A2E}" type="slidenum">
              <a:rPr lang="de-DE" altLang="de-DE" smtClean="0"/>
              <a:pPr>
                <a:spcBef>
                  <a:spcPct val="0"/>
                </a:spcBef>
              </a:pPr>
              <a:t>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967819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9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258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046603"/>
      </p:ext>
    </p:extLst>
  </p:cSld>
  <p:clrMapOvr>
    <a:masterClrMapping/>
  </p:clrMapOvr>
  <p:transition>
    <p:randomBa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1295400"/>
            <a:ext cx="8940800" cy="47974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829628257"/>
      </p:ext>
    </p:extLst>
  </p:cSld>
  <p:clrMapOvr>
    <a:masterClrMapping/>
  </p:clrMapOvr>
  <p:transition>
    <p:randomBa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343775" y="274638"/>
            <a:ext cx="2282825" cy="5818187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696075" cy="58181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1145331"/>
      </p:ext>
    </p:extLst>
  </p:cSld>
  <p:clrMapOvr>
    <a:masterClrMapping/>
  </p:clrMapOvr>
  <p:transition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295400"/>
            <a:ext cx="8940800" cy="47974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53127278"/>
      </p:ext>
    </p:extLst>
  </p:cSld>
  <p:clrMapOvr>
    <a:masterClrMapping/>
  </p:clrMapOvr>
  <p:transition>
    <p:randomBa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81451311"/>
      </p:ext>
    </p:extLst>
  </p:cSld>
  <p:clrMapOvr>
    <a:masterClrMapping/>
  </p:clrMapOvr>
  <p:transition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4394200" cy="47974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232400" y="1295400"/>
            <a:ext cx="4394200" cy="47974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907810774"/>
      </p:ext>
    </p:extLst>
  </p:cSld>
  <p:clrMapOvr>
    <a:masterClrMapping/>
  </p:clrMapOvr>
  <p:transition>
    <p:randomBa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74163475"/>
      </p:ext>
    </p:extLst>
  </p:cSld>
  <p:clrMapOvr>
    <a:masterClrMapping/>
  </p:clrMapOvr>
  <p:transition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800205686"/>
      </p:ext>
    </p:extLst>
  </p:cSld>
  <p:clrMapOvr>
    <a:masterClrMapping/>
  </p:clrMapOvr>
  <p:transition>
    <p:randomBa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0855409"/>
      </p:ext>
    </p:extLst>
  </p:cSld>
  <p:clrMapOvr>
    <a:masterClrMapping/>
  </p:clrMapOvr>
  <p:transition>
    <p:randomBa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85230727"/>
      </p:ext>
    </p:extLst>
  </p:cSld>
  <p:clrMapOvr>
    <a:masterClrMapping/>
  </p:clrMapOvr>
  <p:transition>
    <p:randomBa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09056211"/>
      </p:ext>
    </p:extLst>
  </p:cSld>
  <p:clrMapOvr>
    <a:masterClrMapping/>
  </p:clrMapOvr>
  <p:transition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1">
            <a:extLst>
              <a:ext uri="{FF2B5EF4-FFF2-40B4-BE49-F238E27FC236}">
                <a16:creationId xmlns:a16="http://schemas.microsoft.com/office/drawing/2014/main" id="{89BCC4A8-90E5-4CE1-94B9-4AF5D8AA7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0"/>
            <a:ext cx="9910763" cy="798513"/>
          </a:xfrm>
          <a:prstGeom prst="rect">
            <a:avLst/>
          </a:prstGeom>
          <a:solidFill>
            <a:srgbClr val="3333FF"/>
          </a:soli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Char char="•"/>
              <a:defRPr/>
            </a:pPr>
            <a:endParaRPr lang="de-DE" altLang="de-DE"/>
          </a:p>
        </p:txBody>
      </p:sp>
      <p:sp>
        <p:nvSpPr>
          <p:cNvPr id="6" name="Rectangle 75">
            <a:extLst>
              <a:ext uri="{FF2B5EF4-FFF2-40B4-BE49-F238E27FC236}">
                <a16:creationId xmlns:a16="http://schemas.microsoft.com/office/drawing/2014/main" id="{CCB66A0D-9823-48CF-B480-5F625C87389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" y="6502400"/>
            <a:ext cx="9906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9725" algn="r"/>
              </a:tabLst>
              <a:defRPr/>
            </a:pPr>
            <a:r>
              <a:rPr lang="de-DE" altLang="de-DE" sz="1200" b="1" dirty="0">
                <a:solidFill>
                  <a:srgbClr val="FF9933"/>
                </a:solidFill>
              </a:rPr>
              <a:t>Stammtisch | Vortrag „Energetische Versorgungssicherheit“ | am 24.11.2022 in Nußdorf</a:t>
            </a:r>
            <a:r>
              <a:rPr lang="en-US" altLang="de-DE" sz="1200" b="1" kern="1200" dirty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t>	           	            	             </a:t>
            </a:r>
            <a:r>
              <a:rPr lang="de-DE" altLang="de-DE" sz="1200" b="1" kern="1200" dirty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t>ISE e.V. </a:t>
            </a:r>
            <a:fld id="{B441096D-49BA-4C7B-A571-124674B25D3F}" type="slidenum">
              <a:rPr lang="de-DE" altLang="de-DE" sz="1200" b="1" kern="1200" smtClean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609725" algn="r"/>
                </a:tabLst>
                <a:defRPr/>
              </a:pPr>
              <a:t>‹Nr.›</a:t>
            </a:fld>
            <a:endParaRPr lang="de-DE" altLang="de-DE" sz="1200" b="1" kern="1200" dirty="0">
              <a:solidFill>
                <a:srgbClr val="FF9933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2DCDE3D-A900-9A9E-5143-C3AF1AFF025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3" y="1"/>
            <a:ext cx="802216" cy="80266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0102" r:id="rId1"/>
    <p:sldLayoutId id="2147490082" r:id="rId2"/>
    <p:sldLayoutId id="2147490083" r:id="rId3"/>
    <p:sldLayoutId id="2147490084" r:id="rId4"/>
    <p:sldLayoutId id="2147490085" r:id="rId5"/>
    <p:sldLayoutId id="2147490086" r:id="rId6"/>
    <p:sldLayoutId id="2147490087" r:id="rId7"/>
    <p:sldLayoutId id="2147490088" r:id="rId8"/>
    <p:sldLayoutId id="2147490089" r:id="rId9"/>
    <p:sldLayoutId id="2147490090" r:id="rId10"/>
    <p:sldLayoutId id="2147490091" r:id="rId11"/>
  </p:sldLayoutIdLst>
  <p:transition>
    <p:randomBar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284163" indent="-284163" algn="l" rtl="0" eaLnBrk="0" fontAlgn="base" hangingPunct="0">
        <a:spcBef>
          <a:spcPct val="100000"/>
        </a:spcBef>
        <a:spcAft>
          <a:spcPct val="0"/>
        </a:spcAft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66763" indent="-2921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</a:defRPr>
      </a:lvl2pPr>
      <a:lvl3pPr marL="1138238" indent="-180975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 sz="1600">
          <a:solidFill>
            <a:schemeClr val="tx1"/>
          </a:solidFill>
          <a:latin typeface="+mn-lt"/>
        </a:defRPr>
      </a:lvl3pPr>
      <a:lvl4pPr marL="1520825" indent="-1841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19050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3622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8194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2766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7338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8.png"/><Relationship Id="rId12" Type="http://schemas.openxmlformats.org/officeDocument/2006/relationships/image" Target="../media/image35.jp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11" Type="http://schemas.openxmlformats.org/officeDocument/2006/relationships/image" Target="../media/image14.png"/><Relationship Id="rId5" Type="http://schemas.openxmlformats.org/officeDocument/2006/relationships/image" Target="../media/image33.png"/><Relationship Id="rId15" Type="http://schemas.openxmlformats.org/officeDocument/2006/relationships/image" Target="../media/image38.png"/><Relationship Id="rId10" Type="http://schemas.openxmlformats.org/officeDocument/2006/relationships/image" Target="../media/image3.png"/><Relationship Id="rId4" Type="http://schemas.openxmlformats.org/officeDocument/2006/relationships/image" Target="../media/image32.png"/><Relationship Id="rId9" Type="http://schemas.openxmlformats.org/officeDocument/2006/relationships/image" Target="../media/image17.jpg"/><Relationship Id="rId1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13" Type="http://schemas.openxmlformats.org/officeDocument/2006/relationships/image" Target="../media/image51.gif"/><Relationship Id="rId18" Type="http://schemas.openxmlformats.org/officeDocument/2006/relationships/image" Target="../media/image56.gif"/><Relationship Id="rId26" Type="http://schemas.openxmlformats.org/officeDocument/2006/relationships/image" Target="../media/image64.jpg"/><Relationship Id="rId3" Type="http://schemas.openxmlformats.org/officeDocument/2006/relationships/image" Target="../media/image41.gif"/><Relationship Id="rId21" Type="http://schemas.openxmlformats.org/officeDocument/2006/relationships/image" Target="../media/image59.gif"/><Relationship Id="rId7" Type="http://schemas.openxmlformats.org/officeDocument/2006/relationships/image" Target="../media/image45.gif"/><Relationship Id="rId12" Type="http://schemas.openxmlformats.org/officeDocument/2006/relationships/image" Target="../media/image50.gif"/><Relationship Id="rId17" Type="http://schemas.openxmlformats.org/officeDocument/2006/relationships/image" Target="../media/image55.gif"/><Relationship Id="rId25" Type="http://schemas.openxmlformats.org/officeDocument/2006/relationships/image" Target="../media/image63.gif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54.gif"/><Relationship Id="rId20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gif"/><Relationship Id="rId11" Type="http://schemas.openxmlformats.org/officeDocument/2006/relationships/image" Target="../media/image49.gif"/><Relationship Id="rId24" Type="http://schemas.openxmlformats.org/officeDocument/2006/relationships/image" Target="../media/image62.gif"/><Relationship Id="rId5" Type="http://schemas.openxmlformats.org/officeDocument/2006/relationships/image" Target="../media/image43.gif"/><Relationship Id="rId15" Type="http://schemas.openxmlformats.org/officeDocument/2006/relationships/image" Target="../media/image53.gif"/><Relationship Id="rId23" Type="http://schemas.openxmlformats.org/officeDocument/2006/relationships/image" Target="../media/image61.png"/><Relationship Id="rId28" Type="http://schemas.openxmlformats.org/officeDocument/2006/relationships/image" Target="../media/image66.jpg"/><Relationship Id="rId10" Type="http://schemas.openxmlformats.org/officeDocument/2006/relationships/image" Target="../media/image48.gif"/><Relationship Id="rId19" Type="http://schemas.openxmlformats.org/officeDocument/2006/relationships/image" Target="../media/image57.gif"/><Relationship Id="rId4" Type="http://schemas.openxmlformats.org/officeDocument/2006/relationships/image" Target="../media/image42.gif"/><Relationship Id="rId9" Type="http://schemas.openxmlformats.org/officeDocument/2006/relationships/image" Target="../media/image47.gif"/><Relationship Id="rId14" Type="http://schemas.openxmlformats.org/officeDocument/2006/relationships/image" Target="../media/image52.gif"/><Relationship Id="rId22" Type="http://schemas.openxmlformats.org/officeDocument/2006/relationships/image" Target="../media/image60.gif"/><Relationship Id="rId27" Type="http://schemas.openxmlformats.org/officeDocument/2006/relationships/image" Target="../media/image65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13" Type="http://schemas.openxmlformats.org/officeDocument/2006/relationships/image" Target="../media/image77.jpg"/><Relationship Id="rId3" Type="http://schemas.openxmlformats.org/officeDocument/2006/relationships/image" Target="../media/image67.png"/><Relationship Id="rId7" Type="http://schemas.openxmlformats.org/officeDocument/2006/relationships/image" Target="../media/image71.JP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11" Type="http://schemas.openxmlformats.org/officeDocument/2006/relationships/image" Target="../media/image75.png"/><Relationship Id="rId5" Type="http://schemas.openxmlformats.org/officeDocument/2006/relationships/image" Target="../media/image69.jpeg"/><Relationship Id="rId10" Type="http://schemas.openxmlformats.org/officeDocument/2006/relationships/image" Target="../media/image74.jpg"/><Relationship Id="rId4" Type="http://schemas.openxmlformats.org/officeDocument/2006/relationships/image" Target="../media/image68.jpg"/><Relationship Id="rId9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7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g"/><Relationship Id="rId5" Type="http://schemas.openxmlformats.org/officeDocument/2006/relationships/image" Target="../media/image80.jpeg"/><Relationship Id="rId10" Type="http://schemas.openxmlformats.org/officeDocument/2006/relationships/image" Target="../media/image83.png"/><Relationship Id="rId4" Type="http://schemas.openxmlformats.org/officeDocument/2006/relationships/image" Target="../media/image79.jpg"/><Relationship Id="rId9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3" Type="http://schemas.openxmlformats.org/officeDocument/2006/relationships/image" Target="../media/image7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84.jpg"/><Relationship Id="rId5" Type="http://schemas.openxmlformats.org/officeDocument/2006/relationships/image" Target="../media/image80.jpeg"/><Relationship Id="rId10" Type="http://schemas.openxmlformats.org/officeDocument/2006/relationships/image" Target="../media/image83.png"/><Relationship Id="rId4" Type="http://schemas.openxmlformats.org/officeDocument/2006/relationships/image" Target="../media/image79.jpg"/><Relationship Id="rId9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83.png"/><Relationship Id="rId18" Type="http://schemas.openxmlformats.org/officeDocument/2006/relationships/image" Target="../media/image76.png"/><Relationship Id="rId3" Type="http://schemas.openxmlformats.org/officeDocument/2006/relationships/image" Target="../media/image85.jpeg"/><Relationship Id="rId7" Type="http://schemas.openxmlformats.org/officeDocument/2006/relationships/image" Target="../media/image87.jpg"/><Relationship Id="rId12" Type="http://schemas.openxmlformats.org/officeDocument/2006/relationships/image" Target="../media/image82.png"/><Relationship Id="rId17" Type="http://schemas.openxmlformats.org/officeDocument/2006/relationships/image" Target="../media/image39.jp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g"/><Relationship Id="rId11" Type="http://schemas.openxmlformats.org/officeDocument/2006/relationships/image" Target="../media/image32.png"/><Relationship Id="rId5" Type="http://schemas.openxmlformats.org/officeDocument/2006/relationships/image" Target="../media/image31.png"/><Relationship Id="rId15" Type="http://schemas.openxmlformats.org/officeDocument/2006/relationships/image" Target="../media/image37.jpeg"/><Relationship Id="rId10" Type="http://schemas.openxmlformats.org/officeDocument/2006/relationships/image" Target="../media/image79.jpg"/><Relationship Id="rId4" Type="http://schemas.openxmlformats.org/officeDocument/2006/relationships/image" Target="../media/image36.png"/><Relationship Id="rId9" Type="http://schemas.openxmlformats.org/officeDocument/2006/relationships/image" Target="../media/image89.svg"/><Relationship Id="rId1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9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94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17.jpg"/><Relationship Id="rId5" Type="http://schemas.openxmlformats.org/officeDocument/2006/relationships/image" Target="../media/image96.png"/><Relationship Id="rId10" Type="http://schemas.openxmlformats.org/officeDocument/2006/relationships/image" Target="../media/image16.jpg"/><Relationship Id="rId4" Type="http://schemas.openxmlformats.org/officeDocument/2006/relationships/image" Target="../media/image95.jpg"/><Relationship Id="rId9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13" Type="http://schemas.openxmlformats.org/officeDocument/2006/relationships/image" Target="../media/image89.svg"/><Relationship Id="rId3" Type="http://schemas.openxmlformats.org/officeDocument/2006/relationships/image" Target="../media/image79.jp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97.png"/><Relationship Id="rId5" Type="http://schemas.openxmlformats.org/officeDocument/2006/relationships/image" Target="../media/image31.png"/><Relationship Id="rId10" Type="http://schemas.openxmlformats.org/officeDocument/2006/relationships/image" Target="../media/image87.jpg"/><Relationship Id="rId4" Type="http://schemas.openxmlformats.org/officeDocument/2006/relationships/image" Target="../media/image32.png"/><Relationship Id="rId9" Type="http://schemas.openxmlformats.org/officeDocument/2006/relationships/image" Target="../media/image8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jpg"/><Relationship Id="rId4" Type="http://schemas.openxmlformats.org/officeDocument/2006/relationships/image" Target="../media/image10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35.jp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72.jpg"/><Relationship Id="rId5" Type="http://schemas.openxmlformats.org/officeDocument/2006/relationships/image" Target="../media/image40.png"/><Relationship Id="rId10" Type="http://schemas.openxmlformats.org/officeDocument/2006/relationships/image" Target="../media/image106.jpeg"/><Relationship Id="rId4" Type="http://schemas.openxmlformats.org/officeDocument/2006/relationships/image" Target="../media/image3.png"/><Relationship Id="rId9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20.jpe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107.jpg"/><Relationship Id="rId4" Type="http://schemas.openxmlformats.org/officeDocument/2006/relationships/image" Target="../media/image21.jpeg"/><Relationship Id="rId9" Type="http://schemas.openxmlformats.org/officeDocument/2006/relationships/image" Target="../media/image108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i-suedpfalz-energie.de/meta-studie/" TargetMode="Externa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jp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5.jpg"/><Relationship Id="rId5" Type="http://schemas.openxmlformats.org/officeDocument/2006/relationships/image" Target="../media/image10.jp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hteck 34">
            <a:extLst>
              <a:ext uri="{FF2B5EF4-FFF2-40B4-BE49-F238E27FC236}">
                <a16:creationId xmlns:a16="http://schemas.microsoft.com/office/drawing/2014/main" id="{E6D8A07C-A019-49F4-BE16-F513E68AB3F2}"/>
              </a:ext>
            </a:extLst>
          </p:cNvPr>
          <p:cNvSpPr/>
          <p:nvPr/>
        </p:nvSpPr>
        <p:spPr bwMode="auto">
          <a:xfrm>
            <a:off x="0" y="1350963"/>
            <a:ext cx="9905998" cy="511123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5A7087FA-1DFD-4E03-B09C-C0F3ECFAE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2713"/>
            <a:ext cx="9920288" cy="3952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 sz="1400" dirty="0">
              <a:solidFill>
                <a:schemeClr val="bg1"/>
              </a:solidFill>
            </a:endParaRPr>
          </a:p>
        </p:txBody>
      </p:sp>
      <p:sp>
        <p:nvSpPr>
          <p:cNvPr id="6147" name="Rechteck 2">
            <a:extLst>
              <a:ext uri="{FF2B5EF4-FFF2-40B4-BE49-F238E27FC236}">
                <a16:creationId xmlns:a16="http://schemas.microsoft.com/office/drawing/2014/main" id="{A4A8ABDA-F51F-4845-9A6D-8A9F58A39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9050"/>
            <a:ext cx="9906000" cy="137001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endParaRPr lang="de-DE" altLang="de-DE"/>
          </a:p>
        </p:txBody>
      </p:sp>
      <p:sp>
        <p:nvSpPr>
          <p:cNvPr id="6148" name="Textfeld 3">
            <a:extLst>
              <a:ext uri="{FF2B5EF4-FFF2-40B4-BE49-F238E27FC236}">
                <a16:creationId xmlns:a16="http://schemas.microsoft.com/office/drawing/2014/main" id="{28204734-5258-44F4-8BDC-43D64AE8A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9287" y="74658"/>
            <a:ext cx="815671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de-DE" sz="2800" dirty="0" err="1">
                <a:solidFill>
                  <a:schemeClr val="bg1"/>
                </a:solidFill>
              </a:rPr>
              <a:t>Herzlich</a:t>
            </a:r>
            <a:r>
              <a:rPr lang="en-US" altLang="de-DE" sz="2800" dirty="0">
                <a:solidFill>
                  <a:schemeClr val="bg1"/>
                </a:solidFill>
              </a:rPr>
              <a:t> </a:t>
            </a:r>
            <a:r>
              <a:rPr lang="en-US" altLang="de-DE" sz="2800" dirty="0" err="1">
                <a:solidFill>
                  <a:schemeClr val="bg1"/>
                </a:solidFill>
              </a:rPr>
              <a:t>Willkommen</a:t>
            </a:r>
            <a:r>
              <a:rPr lang="en-US" altLang="de-DE" sz="2800" dirty="0">
                <a:solidFill>
                  <a:schemeClr val="bg1"/>
                </a:solidFill>
              </a:rPr>
              <a:t> </a:t>
            </a:r>
            <a:r>
              <a:rPr lang="en-US" altLang="de-DE" sz="2800" dirty="0" err="1">
                <a:solidFill>
                  <a:schemeClr val="bg1"/>
                </a:solidFill>
              </a:rPr>
              <a:t>zum</a:t>
            </a:r>
            <a:r>
              <a:rPr lang="en-US" altLang="de-DE" sz="2800" dirty="0">
                <a:solidFill>
                  <a:schemeClr val="bg1"/>
                </a:solidFill>
              </a:rPr>
              <a:t> </a:t>
            </a:r>
            <a:r>
              <a:rPr lang="en-US" altLang="de-DE" sz="2800" dirty="0" err="1">
                <a:solidFill>
                  <a:schemeClr val="bg1"/>
                </a:solidFill>
              </a:rPr>
              <a:t>Vortrag</a:t>
            </a:r>
            <a:br>
              <a:rPr lang="en-US" altLang="de-DE" sz="2800" b="1" dirty="0">
                <a:solidFill>
                  <a:schemeClr val="bg1"/>
                </a:solidFill>
              </a:rPr>
            </a:br>
            <a:r>
              <a:rPr lang="en-US" altLang="de-DE" sz="2800" b="1" dirty="0" err="1">
                <a:solidFill>
                  <a:schemeClr val="bg1"/>
                </a:solidFill>
              </a:rPr>
              <a:t>Energetische</a:t>
            </a:r>
            <a:r>
              <a:rPr lang="en-US" altLang="de-DE" sz="2800" b="1" dirty="0">
                <a:solidFill>
                  <a:schemeClr val="bg1"/>
                </a:solidFill>
              </a:rPr>
              <a:t> </a:t>
            </a:r>
            <a:r>
              <a:rPr lang="en-US" altLang="de-DE" sz="2800" b="1" dirty="0" err="1">
                <a:solidFill>
                  <a:schemeClr val="bg1"/>
                </a:solidFill>
              </a:rPr>
              <a:t>Versorgungssicherheit</a:t>
            </a:r>
            <a:endParaRPr lang="en-US" altLang="de-DE" sz="2800" b="1" dirty="0">
              <a:solidFill>
                <a:schemeClr val="bg1"/>
              </a:solidFill>
            </a:endParaRPr>
          </a:p>
        </p:txBody>
      </p: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A8909CE9-A0B9-4151-A061-AAA5B4EA5956}"/>
              </a:ext>
            </a:extLst>
          </p:cNvPr>
          <p:cNvGrpSpPr/>
          <p:nvPr/>
        </p:nvGrpSpPr>
        <p:grpSpPr>
          <a:xfrm>
            <a:off x="2502042" y="1558576"/>
            <a:ext cx="5058638" cy="4733581"/>
            <a:chOff x="518296" y="1658166"/>
            <a:chExt cx="3574067" cy="3541668"/>
          </a:xfrm>
        </p:grpSpPr>
        <p:grpSp>
          <p:nvGrpSpPr>
            <p:cNvPr id="37" name="Gruppieren 36">
              <a:extLst>
                <a:ext uri="{FF2B5EF4-FFF2-40B4-BE49-F238E27FC236}">
                  <a16:creationId xmlns:a16="http://schemas.microsoft.com/office/drawing/2014/main" id="{05CDC00F-3F34-4FB8-B1C8-5B0F3C08A658}"/>
                </a:ext>
              </a:extLst>
            </p:cNvPr>
            <p:cNvGrpSpPr/>
            <p:nvPr/>
          </p:nvGrpSpPr>
          <p:grpSpPr>
            <a:xfrm>
              <a:off x="518296" y="1658166"/>
              <a:ext cx="3574067" cy="3541668"/>
              <a:chOff x="2369533" y="887240"/>
              <a:chExt cx="5116092" cy="5069714"/>
            </a:xfrm>
          </p:grpSpPr>
          <p:sp>
            <p:nvSpPr>
              <p:cNvPr id="57" name="Sechseck 56">
                <a:extLst>
                  <a:ext uri="{FF2B5EF4-FFF2-40B4-BE49-F238E27FC236}">
                    <a16:creationId xmlns:a16="http://schemas.microsoft.com/office/drawing/2014/main" id="{228054F5-0A77-4E73-A144-785C60C63C62}"/>
                  </a:ext>
                </a:extLst>
              </p:cNvPr>
              <p:cNvSpPr/>
              <p:nvPr/>
            </p:nvSpPr>
            <p:spPr bwMode="auto">
              <a:xfrm>
                <a:off x="3932813" y="2577146"/>
                <a:ext cx="1989532" cy="1689905"/>
              </a:xfrm>
              <a:prstGeom prst="hexagon">
                <a:avLst/>
              </a:prstGeom>
              <a:solidFill>
                <a:srgbClr val="FFFF00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lang="de-DE"/>
              </a:p>
            </p:txBody>
          </p:sp>
          <p:sp>
            <p:nvSpPr>
              <p:cNvPr id="58" name="Sechseck 57">
                <a:extLst>
                  <a:ext uri="{FF2B5EF4-FFF2-40B4-BE49-F238E27FC236}">
                    <a16:creationId xmlns:a16="http://schemas.microsoft.com/office/drawing/2014/main" id="{8D34FA72-745E-4C8C-AA7B-E0DB1D6C78D1}"/>
                  </a:ext>
                </a:extLst>
              </p:cNvPr>
              <p:cNvSpPr/>
              <p:nvPr/>
            </p:nvSpPr>
            <p:spPr bwMode="auto">
              <a:xfrm>
                <a:off x="5496093" y="1732193"/>
                <a:ext cx="1989532" cy="1689905"/>
              </a:xfrm>
              <a:prstGeom prst="hexagon">
                <a:avLst/>
              </a:prstGeom>
              <a:solidFill>
                <a:schemeClr val="bg1">
                  <a:lumMod val="85000"/>
                </a:schemeClr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lang="de-DE"/>
              </a:p>
            </p:txBody>
          </p:sp>
          <p:sp>
            <p:nvSpPr>
              <p:cNvPr id="59" name="Sechseck 58">
                <a:extLst>
                  <a:ext uri="{FF2B5EF4-FFF2-40B4-BE49-F238E27FC236}">
                    <a16:creationId xmlns:a16="http://schemas.microsoft.com/office/drawing/2014/main" id="{32A35263-8B57-4002-94AD-F207870E0A67}"/>
                  </a:ext>
                </a:extLst>
              </p:cNvPr>
              <p:cNvSpPr/>
              <p:nvPr/>
            </p:nvSpPr>
            <p:spPr bwMode="auto">
              <a:xfrm>
                <a:off x="5496093" y="3422097"/>
                <a:ext cx="1989532" cy="1689905"/>
              </a:xfrm>
              <a:prstGeom prst="hexagon">
                <a:avLst/>
              </a:prstGeom>
              <a:solidFill>
                <a:schemeClr val="bg1">
                  <a:lumMod val="85000"/>
                </a:schemeClr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lang="de-DE"/>
              </a:p>
            </p:txBody>
          </p:sp>
          <p:sp>
            <p:nvSpPr>
              <p:cNvPr id="60" name="Sechseck 59">
                <a:extLst>
                  <a:ext uri="{FF2B5EF4-FFF2-40B4-BE49-F238E27FC236}">
                    <a16:creationId xmlns:a16="http://schemas.microsoft.com/office/drawing/2014/main" id="{637F93B7-862E-4883-8DF2-968A8FED7915}"/>
                  </a:ext>
                </a:extLst>
              </p:cNvPr>
              <p:cNvSpPr/>
              <p:nvPr/>
            </p:nvSpPr>
            <p:spPr bwMode="auto">
              <a:xfrm>
                <a:off x="2369533" y="3422097"/>
                <a:ext cx="1989532" cy="1689905"/>
              </a:xfrm>
              <a:prstGeom prst="hexagon">
                <a:avLst/>
              </a:prstGeom>
              <a:solidFill>
                <a:schemeClr val="bg1">
                  <a:lumMod val="85000"/>
                </a:schemeClr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lang="de-DE"/>
              </a:p>
            </p:txBody>
          </p:sp>
          <p:sp>
            <p:nvSpPr>
              <p:cNvPr id="61" name="Sechseck 60">
                <a:extLst>
                  <a:ext uri="{FF2B5EF4-FFF2-40B4-BE49-F238E27FC236}">
                    <a16:creationId xmlns:a16="http://schemas.microsoft.com/office/drawing/2014/main" id="{D5C67800-95B1-4BC9-B3D8-0257C2534103}"/>
                  </a:ext>
                </a:extLst>
              </p:cNvPr>
              <p:cNvSpPr/>
              <p:nvPr/>
            </p:nvSpPr>
            <p:spPr bwMode="auto">
              <a:xfrm>
                <a:off x="2369533" y="1732193"/>
                <a:ext cx="1989532" cy="1689905"/>
              </a:xfrm>
              <a:prstGeom prst="hexagon">
                <a:avLst/>
              </a:prstGeom>
              <a:solidFill>
                <a:schemeClr val="bg1">
                  <a:lumMod val="85000"/>
                </a:schemeClr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lang="de-DE"/>
              </a:p>
            </p:txBody>
          </p:sp>
          <p:sp>
            <p:nvSpPr>
              <p:cNvPr id="62" name="Sechseck 61">
                <a:extLst>
                  <a:ext uri="{FF2B5EF4-FFF2-40B4-BE49-F238E27FC236}">
                    <a16:creationId xmlns:a16="http://schemas.microsoft.com/office/drawing/2014/main" id="{2A104025-E18F-465A-B7D8-FD2F688DFB03}"/>
                  </a:ext>
                </a:extLst>
              </p:cNvPr>
              <p:cNvSpPr/>
              <p:nvPr/>
            </p:nvSpPr>
            <p:spPr bwMode="auto">
              <a:xfrm>
                <a:off x="3932813" y="887240"/>
                <a:ext cx="1989532" cy="1689905"/>
              </a:xfrm>
              <a:prstGeom prst="hexagon">
                <a:avLst/>
              </a:prstGeom>
              <a:solidFill>
                <a:schemeClr val="bg1">
                  <a:lumMod val="85000"/>
                </a:schemeClr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lang="de-DE"/>
              </a:p>
            </p:txBody>
          </p:sp>
          <p:sp>
            <p:nvSpPr>
              <p:cNvPr id="63" name="Sechseck 62">
                <a:extLst>
                  <a:ext uri="{FF2B5EF4-FFF2-40B4-BE49-F238E27FC236}">
                    <a16:creationId xmlns:a16="http://schemas.microsoft.com/office/drawing/2014/main" id="{ABF7ACD7-0883-4359-951E-D73521F3B61A}"/>
                  </a:ext>
                </a:extLst>
              </p:cNvPr>
              <p:cNvSpPr/>
              <p:nvPr/>
            </p:nvSpPr>
            <p:spPr bwMode="auto">
              <a:xfrm>
                <a:off x="3932813" y="4267049"/>
                <a:ext cx="1989532" cy="1689905"/>
              </a:xfrm>
              <a:prstGeom prst="hexagon">
                <a:avLst/>
              </a:prstGeom>
              <a:solidFill>
                <a:schemeClr val="bg1">
                  <a:lumMod val="85000"/>
                </a:schemeClr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lang="de-DE"/>
              </a:p>
            </p:txBody>
          </p:sp>
        </p:grpSp>
        <p:cxnSp>
          <p:nvCxnSpPr>
            <p:cNvPr id="38" name="Gerade Verbindung mit Pfeil 37">
              <a:extLst>
                <a:ext uri="{FF2B5EF4-FFF2-40B4-BE49-F238E27FC236}">
                  <a16:creationId xmlns:a16="http://schemas.microsoft.com/office/drawing/2014/main" id="{7FBB30AB-A39F-411C-8C67-B262C35BFCA8}"/>
                </a:ext>
              </a:extLst>
            </p:cNvPr>
            <p:cNvCxnSpPr/>
            <p:nvPr/>
          </p:nvCxnSpPr>
          <p:spPr bwMode="auto">
            <a:xfrm>
              <a:off x="2305329" y="2615292"/>
              <a:ext cx="0" cy="446859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rgbClr val="3333FF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Gerade Verbindung mit Pfeil 38">
              <a:extLst>
                <a:ext uri="{FF2B5EF4-FFF2-40B4-BE49-F238E27FC236}">
                  <a16:creationId xmlns:a16="http://schemas.microsoft.com/office/drawing/2014/main" id="{EF3703E2-CC3A-4CE6-80F1-46180427B16C}"/>
                </a:ext>
              </a:extLst>
            </p:cNvPr>
            <p:cNvCxnSpPr/>
            <p:nvPr/>
          </p:nvCxnSpPr>
          <p:spPr bwMode="auto">
            <a:xfrm flipH="1">
              <a:off x="1519575" y="2428532"/>
              <a:ext cx="473770" cy="280760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rgbClr val="3333FF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Gerade Verbindung mit Pfeil 39">
              <a:extLst>
                <a:ext uri="{FF2B5EF4-FFF2-40B4-BE49-F238E27FC236}">
                  <a16:creationId xmlns:a16="http://schemas.microsoft.com/office/drawing/2014/main" id="{1BCD9546-F370-4EA0-B6F7-8CD291D4ED24}"/>
                </a:ext>
              </a:extLst>
            </p:cNvPr>
            <p:cNvCxnSpPr/>
            <p:nvPr/>
          </p:nvCxnSpPr>
          <p:spPr bwMode="auto">
            <a:xfrm flipH="1">
              <a:off x="1475810" y="3558430"/>
              <a:ext cx="473770" cy="280760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rgbClr val="3333FF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" name="Gerade Verbindung mit Pfeil 40">
              <a:extLst>
                <a:ext uri="{FF2B5EF4-FFF2-40B4-BE49-F238E27FC236}">
                  <a16:creationId xmlns:a16="http://schemas.microsoft.com/office/drawing/2014/main" id="{11561EF0-A569-48A3-8BEF-E6F6440C02A5}"/>
                </a:ext>
              </a:extLst>
            </p:cNvPr>
            <p:cNvCxnSpPr/>
            <p:nvPr/>
          </p:nvCxnSpPr>
          <p:spPr bwMode="auto">
            <a:xfrm flipH="1">
              <a:off x="2625881" y="3007859"/>
              <a:ext cx="473770" cy="280760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rgbClr val="3333FF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Gerade Verbindung mit Pfeil 41">
              <a:extLst>
                <a:ext uri="{FF2B5EF4-FFF2-40B4-BE49-F238E27FC236}">
                  <a16:creationId xmlns:a16="http://schemas.microsoft.com/office/drawing/2014/main" id="{0FBAF7BF-1269-4AEA-A11B-DF6295059AC6}"/>
                </a:ext>
              </a:extLst>
            </p:cNvPr>
            <p:cNvCxnSpPr/>
            <p:nvPr/>
          </p:nvCxnSpPr>
          <p:spPr bwMode="auto">
            <a:xfrm flipH="1">
              <a:off x="2602572" y="4155124"/>
              <a:ext cx="473770" cy="280760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rgbClr val="3333FF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" name="Gerade Verbindung mit Pfeil 42">
              <a:extLst>
                <a:ext uri="{FF2B5EF4-FFF2-40B4-BE49-F238E27FC236}">
                  <a16:creationId xmlns:a16="http://schemas.microsoft.com/office/drawing/2014/main" id="{92097CB5-6A68-4F8F-A539-B5AC75E779A0}"/>
                </a:ext>
              </a:extLst>
            </p:cNvPr>
            <p:cNvCxnSpPr/>
            <p:nvPr/>
          </p:nvCxnSpPr>
          <p:spPr bwMode="auto">
            <a:xfrm>
              <a:off x="2305329" y="3795848"/>
              <a:ext cx="0" cy="446859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rgbClr val="3333FF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Gerade Verbindung mit Pfeil 43">
              <a:extLst>
                <a:ext uri="{FF2B5EF4-FFF2-40B4-BE49-F238E27FC236}">
                  <a16:creationId xmlns:a16="http://schemas.microsoft.com/office/drawing/2014/main" id="{153DDD37-971B-4D86-B776-3C320A41DFA4}"/>
                </a:ext>
              </a:extLst>
            </p:cNvPr>
            <p:cNvCxnSpPr/>
            <p:nvPr/>
          </p:nvCxnSpPr>
          <p:spPr bwMode="auto">
            <a:xfrm flipH="1" flipV="1">
              <a:off x="1511008" y="2974671"/>
              <a:ext cx="473770" cy="280760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rgbClr val="3333FF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" name="Gerade Verbindung mit Pfeil 44">
              <a:extLst>
                <a:ext uri="{FF2B5EF4-FFF2-40B4-BE49-F238E27FC236}">
                  <a16:creationId xmlns:a16="http://schemas.microsoft.com/office/drawing/2014/main" id="{75CB7D36-17D1-4D3B-8615-53D7277865BC}"/>
                </a:ext>
              </a:extLst>
            </p:cNvPr>
            <p:cNvCxnSpPr/>
            <p:nvPr/>
          </p:nvCxnSpPr>
          <p:spPr bwMode="auto">
            <a:xfrm flipH="1" flipV="1">
              <a:off x="2661079" y="3583758"/>
              <a:ext cx="473770" cy="280760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rgbClr val="3333FF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Gerade Verbindung mit Pfeil 45">
              <a:extLst>
                <a:ext uri="{FF2B5EF4-FFF2-40B4-BE49-F238E27FC236}">
                  <a16:creationId xmlns:a16="http://schemas.microsoft.com/office/drawing/2014/main" id="{B9D9BBEB-3970-4B87-825E-6DD8AEF6430B}"/>
                </a:ext>
              </a:extLst>
            </p:cNvPr>
            <p:cNvCxnSpPr/>
            <p:nvPr/>
          </p:nvCxnSpPr>
          <p:spPr bwMode="auto">
            <a:xfrm flipH="1" flipV="1">
              <a:off x="2626888" y="2403202"/>
              <a:ext cx="473770" cy="280760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rgbClr val="3333FF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7" name="Gerade Verbindung mit Pfeil 46">
              <a:extLst>
                <a:ext uri="{FF2B5EF4-FFF2-40B4-BE49-F238E27FC236}">
                  <a16:creationId xmlns:a16="http://schemas.microsoft.com/office/drawing/2014/main" id="{457DE56B-CA73-44D7-8E29-4437B030DAFF}"/>
                </a:ext>
              </a:extLst>
            </p:cNvPr>
            <p:cNvCxnSpPr/>
            <p:nvPr/>
          </p:nvCxnSpPr>
          <p:spPr bwMode="auto">
            <a:xfrm flipH="1" flipV="1">
              <a:off x="1538892" y="4120442"/>
              <a:ext cx="473770" cy="280760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rgbClr val="3333FF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Gerade Verbindung mit Pfeil 47">
              <a:extLst>
                <a:ext uri="{FF2B5EF4-FFF2-40B4-BE49-F238E27FC236}">
                  <a16:creationId xmlns:a16="http://schemas.microsoft.com/office/drawing/2014/main" id="{CDD0C86A-2B77-4563-8592-85BCFAFED171}"/>
                </a:ext>
              </a:extLst>
            </p:cNvPr>
            <p:cNvCxnSpPr/>
            <p:nvPr/>
          </p:nvCxnSpPr>
          <p:spPr bwMode="auto">
            <a:xfrm>
              <a:off x="3397426" y="3205570"/>
              <a:ext cx="0" cy="446859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rgbClr val="3333FF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9" name="Gerade Verbindung mit Pfeil 48">
              <a:extLst>
                <a:ext uri="{FF2B5EF4-FFF2-40B4-BE49-F238E27FC236}">
                  <a16:creationId xmlns:a16="http://schemas.microsoft.com/office/drawing/2014/main" id="{C56FFFEC-8CF4-4A43-8E9D-90D83515D8EC}"/>
                </a:ext>
              </a:extLst>
            </p:cNvPr>
            <p:cNvCxnSpPr/>
            <p:nvPr/>
          </p:nvCxnSpPr>
          <p:spPr bwMode="auto">
            <a:xfrm>
              <a:off x="1213232" y="3205569"/>
              <a:ext cx="0" cy="446859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rgbClr val="3333FF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0" name="Bogen 49">
              <a:extLst>
                <a:ext uri="{FF2B5EF4-FFF2-40B4-BE49-F238E27FC236}">
                  <a16:creationId xmlns:a16="http://schemas.microsoft.com/office/drawing/2014/main" id="{D436F7B9-AF60-4A38-862B-89C165A4E7EA}"/>
                </a:ext>
              </a:extLst>
            </p:cNvPr>
            <p:cNvSpPr/>
            <p:nvPr/>
          </p:nvSpPr>
          <p:spPr bwMode="auto">
            <a:xfrm>
              <a:off x="2160473" y="2050888"/>
              <a:ext cx="289711" cy="280658"/>
            </a:xfrm>
            <a:prstGeom prst="arc">
              <a:avLst>
                <a:gd name="adj1" fmla="val 1138212"/>
                <a:gd name="adj2" fmla="val 0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lang="de-DE"/>
            </a:p>
          </p:txBody>
        </p:sp>
        <p:sp>
          <p:nvSpPr>
            <p:cNvPr id="51" name="Bogen 50">
              <a:extLst>
                <a:ext uri="{FF2B5EF4-FFF2-40B4-BE49-F238E27FC236}">
                  <a16:creationId xmlns:a16="http://schemas.microsoft.com/office/drawing/2014/main" id="{909419DA-7B2C-4783-8618-030B285CB3C4}"/>
                </a:ext>
              </a:extLst>
            </p:cNvPr>
            <p:cNvSpPr/>
            <p:nvPr/>
          </p:nvSpPr>
          <p:spPr bwMode="auto">
            <a:xfrm>
              <a:off x="1038141" y="2701483"/>
              <a:ext cx="289711" cy="280658"/>
            </a:xfrm>
            <a:prstGeom prst="arc">
              <a:avLst>
                <a:gd name="adj1" fmla="val 1138212"/>
                <a:gd name="adj2" fmla="val 0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lang="de-DE"/>
            </a:p>
          </p:txBody>
        </p:sp>
        <p:sp>
          <p:nvSpPr>
            <p:cNvPr id="52" name="Bogen 51">
              <a:extLst>
                <a:ext uri="{FF2B5EF4-FFF2-40B4-BE49-F238E27FC236}">
                  <a16:creationId xmlns:a16="http://schemas.microsoft.com/office/drawing/2014/main" id="{2A3513E8-E69B-4139-B754-363B1C28A481}"/>
                </a:ext>
              </a:extLst>
            </p:cNvPr>
            <p:cNvSpPr/>
            <p:nvPr/>
          </p:nvSpPr>
          <p:spPr bwMode="auto">
            <a:xfrm>
              <a:off x="1047520" y="3839190"/>
              <a:ext cx="289711" cy="280658"/>
            </a:xfrm>
            <a:prstGeom prst="arc">
              <a:avLst>
                <a:gd name="adj1" fmla="val 1138212"/>
                <a:gd name="adj2" fmla="val 0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lang="de-DE"/>
            </a:p>
          </p:txBody>
        </p:sp>
        <p:sp>
          <p:nvSpPr>
            <p:cNvPr id="53" name="Bogen 52">
              <a:extLst>
                <a:ext uri="{FF2B5EF4-FFF2-40B4-BE49-F238E27FC236}">
                  <a16:creationId xmlns:a16="http://schemas.microsoft.com/office/drawing/2014/main" id="{37FFDC00-78D5-4977-AF9B-09F661304969}"/>
                </a:ext>
              </a:extLst>
            </p:cNvPr>
            <p:cNvSpPr/>
            <p:nvPr/>
          </p:nvSpPr>
          <p:spPr bwMode="auto">
            <a:xfrm>
              <a:off x="2178960" y="3277772"/>
              <a:ext cx="289711" cy="280658"/>
            </a:xfrm>
            <a:prstGeom prst="arc">
              <a:avLst>
                <a:gd name="adj1" fmla="val 1138212"/>
                <a:gd name="adj2" fmla="val 0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lang="de-DE"/>
            </a:p>
          </p:txBody>
        </p:sp>
        <p:sp>
          <p:nvSpPr>
            <p:cNvPr id="54" name="Bogen 53">
              <a:extLst>
                <a:ext uri="{FF2B5EF4-FFF2-40B4-BE49-F238E27FC236}">
                  <a16:creationId xmlns:a16="http://schemas.microsoft.com/office/drawing/2014/main" id="{1D11821D-22F2-433D-BE04-92D9970B7904}"/>
                </a:ext>
              </a:extLst>
            </p:cNvPr>
            <p:cNvSpPr/>
            <p:nvPr/>
          </p:nvSpPr>
          <p:spPr bwMode="auto">
            <a:xfrm>
              <a:off x="2131343" y="4456395"/>
              <a:ext cx="289711" cy="280658"/>
            </a:xfrm>
            <a:prstGeom prst="arc">
              <a:avLst>
                <a:gd name="adj1" fmla="val 1138212"/>
                <a:gd name="adj2" fmla="val 0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lang="de-DE"/>
            </a:p>
          </p:txBody>
        </p:sp>
        <p:sp>
          <p:nvSpPr>
            <p:cNvPr id="55" name="Bogen 54">
              <a:extLst>
                <a:ext uri="{FF2B5EF4-FFF2-40B4-BE49-F238E27FC236}">
                  <a16:creationId xmlns:a16="http://schemas.microsoft.com/office/drawing/2014/main" id="{BE3B3390-E9BB-43E4-B6FA-ACA2B694B71A}"/>
                </a:ext>
              </a:extLst>
            </p:cNvPr>
            <p:cNvSpPr/>
            <p:nvPr/>
          </p:nvSpPr>
          <p:spPr bwMode="auto">
            <a:xfrm>
              <a:off x="3223812" y="3839190"/>
              <a:ext cx="289711" cy="280658"/>
            </a:xfrm>
            <a:prstGeom prst="arc">
              <a:avLst>
                <a:gd name="adj1" fmla="val 1138212"/>
                <a:gd name="adj2" fmla="val 0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lang="de-DE"/>
            </a:p>
          </p:txBody>
        </p:sp>
        <p:sp>
          <p:nvSpPr>
            <p:cNvPr id="56" name="Bogen 55">
              <a:extLst>
                <a:ext uri="{FF2B5EF4-FFF2-40B4-BE49-F238E27FC236}">
                  <a16:creationId xmlns:a16="http://schemas.microsoft.com/office/drawing/2014/main" id="{1AC93F83-09AF-4F72-9828-9212C0C51979}"/>
                </a:ext>
              </a:extLst>
            </p:cNvPr>
            <p:cNvSpPr/>
            <p:nvPr/>
          </p:nvSpPr>
          <p:spPr bwMode="auto">
            <a:xfrm>
              <a:off x="3237339" y="2690043"/>
              <a:ext cx="289711" cy="280658"/>
            </a:xfrm>
            <a:prstGeom prst="arc">
              <a:avLst>
                <a:gd name="adj1" fmla="val 1138212"/>
                <a:gd name="adj2" fmla="val 0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lang="de-DE"/>
            </a:p>
          </p:txBody>
        </p:sp>
      </p:grpSp>
      <p:sp>
        <p:nvSpPr>
          <p:cNvPr id="34" name="Rectangle 75">
            <a:extLst>
              <a:ext uri="{FF2B5EF4-FFF2-40B4-BE49-F238E27FC236}">
                <a16:creationId xmlns:a16="http://schemas.microsoft.com/office/drawing/2014/main" id="{4009C84F-D2C4-41E9-9785-4B2A1D6F51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80959"/>
            <a:ext cx="9906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de-DE" altLang="de-DE" sz="1200" b="1" dirty="0">
                <a:solidFill>
                  <a:srgbClr val="FF9933"/>
                </a:solidFill>
              </a:rPr>
              <a:t>Stammtisch | Vortrag „Energetische Versorgungssicherheit“ | am 24.11.2022 in Nußdorf                                                         	ISE e.V.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F8AF9E9-0C98-D44C-7323-619A568E16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9050"/>
            <a:ext cx="1368732" cy="136949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9C2820A-E641-3714-E1E0-2B986BFF73C0}"/>
              </a:ext>
            </a:extLst>
          </p:cNvPr>
          <p:cNvSpPr txBox="1"/>
          <p:nvPr/>
        </p:nvSpPr>
        <p:spPr>
          <a:xfrm>
            <a:off x="7789619" y="5508232"/>
            <a:ext cx="18874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/>
              <a:t>Referent:</a:t>
            </a:r>
            <a:br>
              <a:rPr lang="de-DE" sz="2000" dirty="0"/>
            </a:br>
            <a:r>
              <a:rPr lang="de-DE" sz="2000" dirty="0"/>
              <a:t>Wolfgang Thiel</a:t>
            </a:r>
          </a:p>
        </p:txBody>
      </p:sp>
    </p:spTree>
  </p:cSld>
  <p:clrMapOvr>
    <a:masterClrMapping/>
  </p:clrMapOvr>
  <p:transition>
    <p:randomBa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>
            <a:extLst>
              <a:ext uri="{FF2B5EF4-FFF2-40B4-BE49-F238E27FC236}">
                <a16:creationId xmlns:a16="http://schemas.microsoft.com/office/drawing/2014/main" id="{C94828E4-059F-45D8-AFE8-8CB97CD26E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13730"/>
            <a:ext cx="4571444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de-DE" dirty="0">
                <a:solidFill>
                  <a:schemeClr val="bg1"/>
                </a:solidFill>
              </a:rPr>
              <a:t>Vom anonymen Verbraucher zum</a:t>
            </a:r>
          </a:p>
          <a:p>
            <a:pPr>
              <a:buFontTx/>
              <a:buNone/>
            </a:pPr>
            <a:r>
              <a:rPr lang="de-DE" altLang="de-DE" dirty="0">
                <a:solidFill>
                  <a:schemeClr val="bg1"/>
                </a:solidFill>
              </a:rPr>
              <a:t>kooperativen Energiesystem</a:t>
            </a:r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B1BC5FCC-763D-4463-B81E-3C049724E271}"/>
              </a:ext>
            </a:extLst>
          </p:cNvPr>
          <p:cNvSpPr/>
          <p:nvPr/>
        </p:nvSpPr>
        <p:spPr bwMode="auto">
          <a:xfrm>
            <a:off x="151574" y="1397000"/>
            <a:ext cx="2676525" cy="473392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de-DE">
              <a:latin typeface="Arial" charset="0"/>
            </a:endParaRPr>
          </a:p>
        </p:txBody>
      </p:sp>
      <p:sp>
        <p:nvSpPr>
          <p:cNvPr id="44" name="Textfeld 9">
            <a:extLst>
              <a:ext uri="{FF2B5EF4-FFF2-40B4-BE49-F238E27FC236}">
                <a16:creationId xmlns:a16="http://schemas.microsoft.com/office/drawing/2014/main" id="{43E90363-5F77-4337-B353-6F633A7D3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399" y="850900"/>
            <a:ext cx="2679700" cy="4619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buFontTx/>
              <a:buNone/>
              <a:defRPr/>
            </a:pPr>
            <a:r>
              <a:rPr lang="de-DE" dirty="0"/>
              <a:t> Auslaufmodell</a:t>
            </a:r>
            <a:endParaRPr lang="de-DE" sz="1200" dirty="0"/>
          </a:p>
        </p:txBody>
      </p:sp>
      <p:pic>
        <p:nvPicPr>
          <p:cNvPr id="17413" name="Grafik 16384">
            <a:extLst>
              <a:ext uri="{FF2B5EF4-FFF2-40B4-BE49-F238E27FC236}">
                <a16:creationId xmlns:a16="http://schemas.microsoft.com/office/drawing/2014/main" id="{FD9E6628-6C83-4754-A685-36C09641F4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74" y="4086225"/>
            <a:ext cx="2379663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4" name="Gruppieren 16398">
            <a:extLst>
              <a:ext uri="{FF2B5EF4-FFF2-40B4-BE49-F238E27FC236}">
                <a16:creationId xmlns:a16="http://schemas.microsoft.com/office/drawing/2014/main" id="{95109B09-E730-44F3-8D79-0FBB8CBA41DC}"/>
              </a:ext>
            </a:extLst>
          </p:cNvPr>
          <p:cNvGrpSpPr>
            <a:grpSpLocks/>
          </p:cNvGrpSpPr>
          <p:nvPr/>
        </p:nvGrpSpPr>
        <p:grpSpPr bwMode="auto">
          <a:xfrm>
            <a:off x="294449" y="1573213"/>
            <a:ext cx="2386013" cy="2046287"/>
            <a:chOff x="467485" y="1573889"/>
            <a:chExt cx="2385288" cy="2516853"/>
          </a:xfrm>
        </p:grpSpPr>
        <p:pic>
          <p:nvPicPr>
            <p:cNvPr id="17461" name="Grafik 30">
              <a:extLst>
                <a:ext uri="{FF2B5EF4-FFF2-40B4-BE49-F238E27FC236}">
                  <a16:creationId xmlns:a16="http://schemas.microsoft.com/office/drawing/2014/main" id="{59C355EE-1D72-4DE3-82B9-589A35C6C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485" y="1573889"/>
              <a:ext cx="2385288" cy="2516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62" name="Grafik 16387">
              <a:extLst>
                <a:ext uri="{FF2B5EF4-FFF2-40B4-BE49-F238E27FC236}">
                  <a16:creationId xmlns:a16="http://schemas.microsoft.com/office/drawing/2014/main" id="{5DADA568-6804-4830-B727-FAD47B4F1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200" b="16220"/>
            <a:stretch>
              <a:fillRect/>
            </a:stretch>
          </p:blipFill>
          <p:spPr bwMode="auto">
            <a:xfrm>
              <a:off x="1181945" y="2014961"/>
              <a:ext cx="956367" cy="636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63" name="Grafik 16388">
              <a:extLst>
                <a:ext uri="{FF2B5EF4-FFF2-40B4-BE49-F238E27FC236}">
                  <a16:creationId xmlns:a16="http://schemas.microsoft.com/office/drawing/2014/main" id="{6EF41273-DD74-4E5E-864F-BE889E1C3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346"/>
            <a:stretch>
              <a:fillRect/>
            </a:stretch>
          </p:blipFill>
          <p:spPr bwMode="auto">
            <a:xfrm>
              <a:off x="913992" y="2759745"/>
              <a:ext cx="1368447" cy="655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15" name="Rechteck 15">
            <a:extLst>
              <a:ext uri="{FF2B5EF4-FFF2-40B4-BE49-F238E27FC236}">
                <a16:creationId xmlns:a16="http://schemas.microsoft.com/office/drawing/2014/main" id="{94726DE2-AA0B-44FD-959D-E5B934E60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149" y="5764213"/>
            <a:ext cx="2600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de-DE" altLang="de-DE" sz="1400" b="1"/>
              <a:t>Anonymer Verbraucher</a:t>
            </a:r>
          </a:p>
        </p:txBody>
      </p:sp>
      <p:sp>
        <p:nvSpPr>
          <p:cNvPr id="17416" name="Ellipse 16399">
            <a:extLst>
              <a:ext uri="{FF2B5EF4-FFF2-40B4-BE49-F238E27FC236}">
                <a16:creationId xmlns:a16="http://schemas.microsoft.com/office/drawing/2014/main" id="{809C9063-5AB5-4FE1-AF02-D9E490ABF882}"/>
              </a:ext>
            </a:extLst>
          </p:cNvPr>
          <p:cNvSpPr>
            <a:spLocks noChangeArrowheads="1"/>
          </p:cNvSpPr>
          <p:nvPr/>
        </p:nvSpPr>
        <p:spPr bwMode="auto">
          <a:xfrm rot="959386">
            <a:off x="999299" y="4291013"/>
            <a:ext cx="311150" cy="417512"/>
          </a:xfrm>
          <a:prstGeom prst="ellipse">
            <a:avLst/>
          </a:prstGeom>
          <a:solidFill>
            <a:srgbClr val="FF9966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17417" name="Rechteck 16401">
            <a:extLst>
              <a:ext uri="{FF2B5EF4-FFF2-40B4-BE49-F238E27FC236}">
                <a16:creationId xmlns:a16="http://schemas.microsoft.com/office/drawing/2014/main" id="{BFB024B8-E614-44B8-9DFD-4A00D4D998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449" y="3619500"/>
            <a:ext cx="2386013" cy="485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pic>
        <p:nvPicPr>
          <p:cNvPr id="17418" name="Grafik 16400">
            <a:extLst>
              <a:ext uri="{FF2B5EF4-FFF2-40B4-BE49-F238E27FC236}">
                <a16:creationId xmlns:a16="http://schemas.microsoft.com/office/drawing/2014/main" id="{A2779986-7C05-40AD-9343-115B7A5671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8549">
            <a:off x="1480312" y="3467100"/>
            <a:ext cx="773112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955031FF-3220-439C-8386-5ED11A05A84B}"/>
              </a:ext>
            </a:extLst>
          </p:cNvPr>
          <p:cNvSpPr txBox="1"/>
          <p:nvPr/>
        </p:nvSpPr>
        <p:spPr>
          <a:xfrm>
            <a:off x="346084" y="3426381"/>
            <a:ext cx="2282741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FF0000"/>
                </a:solidFill>
              </a:rPr>
              <a:t>Erzeuger und Verbraucher</a:t>
            </a:r>
          </a:p>
          <a:p>
            <a:r>
              <a:rPr lang="de-DE" sz="1400" dirty="0">
                <a:solidFill>
                  <a:srgbClr val="FF0000"/>
                </a:solidFill>
              </a:rPr>
              <a:t>sind </a:t>
            </a:r>
            <a:r>
              <a:rPr lang="de-DE" sz="1400" u="sng" dirty="0">
                <a:solidFill>
                  <a:srgbClr val="FF0000"/>
                </a:solidFill>
              </a:rPr>
              <a:t>nur physikalisch</a:t>
            </a:r>
            <a:br>
              <a:rPr lang="de-DE" sz="1400" dirty="0">
                <a:solidFill>
                  <a:srgbClr val="FF0000"/>
                </a:solidFill>
              </a:rPr>
            </a:br>
            <a:r>
              <a:rPr lang="de-DE" sz="1400" dirty="0">
                <a:solidFill>
                  <a:srgbClr val="FF0000"/>
                </a:solidFill>
              </a:rPr>
              <a:t>miteinander verbunden!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539D0C41-D889-2AB9-5820-86E060CB46EC}"/>
              </a:ext>
            </a:extLst>
          </p:cNvPr>
          <p:cNvGrpSpPr/>
          <p:nvPr/>
        </p:nvGrpSpPr>
        <p:grpSpPr>
          <a:xfrm>
            <a:off x="3004931" y="850900"/>
            <a:ext cx="6749495" cy="5280025"/>
            <a:chOff x="3004931" y="850900"/>
            <a:chExt cx="6749495" cy="5280025"/>
          </a:xfrm>
        </p:grpSpPr>
        <p:grpSp>
          <p:nvGrpSpPr>
            <p:cNvPr id="17427" name="Gruppieren 2">
              <a:extLst>
                <a:ext uri="{FF2B5EF4-FFF2-40B4-BE49-F238E27FC236}">
                  <a16:creationId xmlns:a16="http://schemas.microsoft.com/office/drawing/2014/main" id="{01AD05FA-A1D5-4ABF-9752-C744E45C10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10107" y="1593850"/>
              <a:ext cx="2246313" cy="1173163"/>
              <a:chOff x="6429078" y="1593717"/>
              <a:chExt cx="2246303" cy="1172611"/>
            </a:xfrm>
          </p:grpSpPr>
          <p:sp>
            <p:nvSpPr>
              <p:cNvPr id="17456" name="Rechteck 15">
                <a:extLst>
                  <a:ext uri="{FF2B5EF4-FFF2-40B4-BE49-F238E27FC236}">
                    <a16:creationId xmlns:a16="http://schemas.microsoft.com/office/drawing/2014/main" id="{5052F4A3-925B-4D89-B1DB-62100CEB2B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06828" y="1703816"/>
                <a:ext cx="1668553" cy="2614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buFontTx/>
                  <a:buNone/>
                </a:pPr>
                <a:r>
                  <a:rPr lang="de-DE" altLang="de-DE" sz="1100" b="1"/>
                  <a:t>„Energiesystem-Hirn“</a:t>
                </a:r>
              </a:p>
            </p:txBody>
          </p:sp>
          <p:cxnSp>
            <p:nvCxnSpPr>
              <p:cNvPr id="17457" name="Gerade Verbindung 16411">
                <a:extLst>
                  <a:ext uri="{FF2B5EF4-FFF2-40B4-BE49-F238E27FC236}">
                    <a16:creationId xmlns:a16="http://schemas.microsoft.com/office/drawing/2014/main" id="{8B51F325-C250-4A41-B6EB-C50C4B06C02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711553" y="2087567"/>
                <a:ext cx="0" cy="678761"/>
              </a:xfrm>
              <a:prstGeom prst="line">
                <a:avLst/>
              </a:prstGeom>
              <a:noFill/>
              <a:ln w="28575" algn="ctr">
                <a:solidFill>
                  <a:srgbClr val="3399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17458" name="Gruppieren 16409">
                <a:extLst>
                  <a:ext uri="{FF2B5EF4-FFF2-40B4-BE49-F238E27FC236}">
                    <a16:creationId xmlns:a16="http://schemas.microsoft.com/office/drawing/2014/main" id="{6CF92A47-955A-444D-B24F-A4F3A5DA03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429078" y="1593717"/>
                <a:ext cx="531950" cy="531950"/>
                <a:chOff x="7210128" y="1736592"/>
                <a:chExt cx="531950" cy="531950"/>
              </a:xfrm>
            </p:grpSpPr>
            <p:sp>
              <p:nvSpPr>
                <p:cNvPr id="16409" name="Abgerundetes Rechteck 16408">
                  <a:extLst>
                    <a:ext uri="{FF2B5EF4-FFF2-40B4-BE49-F238E27FC236}">
                      <a16:creationId xmlns:a16="http://schemas.microsoft.com/office/drawing/2014/main" id="{6F7F7A3D-73A3-4C16-A977-33E249D7FBB1}"/>
                    </a:ext>
                  </a:extLst>
                </p:cNvPr>
                <p:cNvSpPr/>
                <p:nvPr/>
              </p:nvSpPr>
              <p:spPr bwMode="auto">
                <a:xfrm>
                  <a:off x="7210128" y="1736592"/>
                  <a:ext cx="531811" cy="531563"/>
                </a:xfrm>
                <a:prstGeom prst="roundRect">
                  <a:avLst/>
                </a:prstGeom>
                <a:solidFill>
                  <a:schemeClr val="accent2">
                    <a:lumMod val="7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de-DE">
                    <a:latin typeface="Arial" charset="0"/>
                  </a:endParaRPr>
                </a:p>
              </p:txBody>
            </p:sp>
            <p:pic>
              <p:nvPicPr>
                <p:cNvPr id="17460" name="Grafik 16407">
                  <a:extLst>
                    <a:ext uri="{FF2B5EF4-FFF2-40B4-BE49-F238E27FC236}">
                      <a16:creationId xmlns:a16="http://schemas.microsoft.com/office/drawing/2014/main" id="{CF900B62-53A4-487F-AC18-268A2384AAD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273483" y="1807373"/>
                  <a:ext cx="405241" cy="3903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3063AA25-1310-428A-A8A5-11A9C145AF66}"/>
                </a:ext>
              </a:extLst>
            </p:cNvPr>
            <p:cNvSpPr/>
            <p:nvPr/>
          </p:nvSpPr>
          <p:spPr bwMode="auto">
            <a:xfrm>
              <a:off x="3004931" y="1397000"/>
              <a:ext cx="6749495" cy="473392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/>
            <a:p>
              <a:pPr>
                <a:defRPr/>
              </a:pPr>
              <a:endParaRPr lang="de-DE">
                <a:latin typeface="Arial" charset="0"/>
              </a:endParaRPr>
            </a:p>
          </p:txBody>
        </p:sp>
        <p:sp>
          <p:nvSpPr>
            <p:cNvPr id="17429" name="Rechteck 5">
              <a:extLst>
                <a:ext uri="{FF2B5EF4-FFF2-40B4-BE49-F238E27FC236}">
                  <a16:creationId xmlns:a16="http://schemas.microsoft.com/office/drawing/2014/main" id="{C41FD879-D19E-40BC-8B48-4759FAB3E3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2638" y="5598643"/>
              <a:ext cx="5634036" cy="427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17430" name="Rechteck 6">
              <a:extLst>
                <a:ext uri="{FF2B5EF4-FFF2-40B4-BE49-F238E27FC236}">
                  <a16:creationId xmlns:a16="http://schemas.microsoft.com/office/drawing/2014/main" id="{EB775001-2FB1-4779-9612-4A3D0C434C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1207" y="5764540"/>
              <a:ext cx="5635226" cy="261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17431" name="Rechteck 7">
              <a:extLst>
                <a:ext uri="{FF2B5EF4-FFF2-40B4-BE49-F238E27FC236}">
                  <a16:creationId xmlns:a16="http://schemas.microsoft.com/office/drawing/2014/main" id="{56644189-D568-41B1-8C56-89AE02E1B8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14982" y="3763962"/>
              <a:ext cx="404127" cy="2089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74" name="Textfeld 9">
              <a:extLst>
                <a:ext uri="{FF2B5EF4-FFF2-40B4-BE49-F238E27FC236}">
                  <a16:creationId xmlns:a16="http://schemas.microsoft.com/office/drawing/2014/main" id="{0303406E-8A0D-4CB8-B297-C23C8D9347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4932" y="850900"/>
              <a:ext cx="6749494" cy="4582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buFontTx/>
                <a:buNone/>
                <a:defRPr/>
              </a:pPr>
              <a:r>
                <a:rPr lang="de-DE" dirty="0"/>
                <a:t>Ein schlaues Zukunftsmodell</a:t>
              </a:r>
              <a:endParaRPr lang="de-DE" sz="1200" dirty="0"/>
            </a:p>
          </p:txBody>
        </p:sp>
        <p:sp>
          <p:nvSpPr>
            <p:cNvPr id="17433" name="Rechteck 4">
              <a:extLst>
                <a:ext uri="{FF2B5EF4-FFF2-40B4-BE49-F238E27FC236}">
                  <a16:creationId xmlns:a16="http://schemas.microsoft.com/office/drawing/2014/main" id="{C820ED78-6D30-4618-998D-2A55952F37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7807" y="1474672"/>
              <a:ext cx="983457" cy="45514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17434" name="Rechteck 29">
              <a:extLst>
                <a:ext uri="{FF2B5EF4-FFF2-40B4-BE49-F238E27FC236}">
                  <a16:creationId xmlns:a16="http://schemas.microsoft.com/office/drawing/2014/main" id="{A549B381-765D-431B-A381-0A4E94CD72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58068" y="1474672"/>
              <a:ext cx="578070" cy="44219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de-DE" altLang="de-DE"/>
            </a:p>
          </p:txBody>
        </p:sp>
        <p:pic>
          <p:nvPicPr>
            <p:cNvPr id="17435" name="Grafik 2">
              <a:extLst>
                <a:ext uri="{FF2B5EF4-FFF2-40B4-BE49-F238E27FC236}">
                  <a16:creationId xmlns:a16="http://schemas.microsoft.com/office/drawing/2014/main" id="{0171D880-25FF-4AFF-BE68-B6508D732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1055" r="5000" b="9500"/>
            <a:stretch>
              <a:fillRect/>
            </a:stretch>
          </p:blipFill>
          <p:spPr bwMode="auto">
            <a:xfrm>
              <a:off x="4131263" y="1474672"/>
              <a:ext cx="4922044" cy="4291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36" name="Rechteck 15">
              <a:extLst>
                <a:ext uri="{FF2B5EF4-FFF2-40B4-BE49-F238E27FC236}">
                  <a16:creationId xmlns:a16="http://schemas.microsoft.com/office/drawing/2014/main" id="{6F2F4219-9FBD-44AC-9C92-25F736390E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57982" y="3074987"/>
              <a:ext cx="847725" cy="261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None/>
              </a:pPr>
              <a:r>
                <a:rPr lang="de-DE" altLang="de-DE" sz="1100" b="1"/>
                <a:t>E-Autos</a:t>
              </a:r>
            </a:p>
          </p:txBody>
        </p:sp>
        <p:sp>
          <p:nvSpPr>
            <p:cNvPr id="23" name="Rechteck 15">
              <a:extLst>
                <a:ext uri="{FF2B5EF4-FFF2-40B4-BE49-F238E27FC236}">
                  <a16:creationId xmlns:a16="http://schemas.microsoft.com/office/drawing/2014/main" id="{E627DD2A-9BA0-4D62-85FF-883A4A8C36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4682" y="4179888"/>
              <a:ext cx="1066800" cy="277812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>
                <a:buFontTx/>
                <a:buNone/>
                <a:defRPr/>
              </a:pPr>
              <a:r>
                <a:rPr lang="de-DE" sz="12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Datennetz</a:t>
              </a:r>
            </a:p>
          </p:txBody>
        </p:sp>
        <p:sp>
          <p:nvSpPr>
            <p:cNvPr id="17438" name="Rechteck 15">
              <a:extLst>
                <a:ext uri="{FF2B5EF4-FFF2-40B4-BE49-F238E27FC236}">
                  <a16:creationId xmlns:a16="http://schemas.microsoft.com/office/drawing/2014/main" id="{23C3473A-4458-4369-A4F1-BFEE165058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3885" y="2646392"/>
              <a:ext cx="204518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None/>
              </a:pPr>
              <a:r>
                <a:rPr lang="de-DE" altLang="de-DE" sz="1200" b="1" dirty="0">
                  <a:solidFill>
                    <a:srgbClr val="FFC000"/>
                  </a:solidFill>
                </a:rPr>
                <a:t>Energienetze:</a:t>
              </a:r>
              <a:br>
                <a:rPr lang="de-DE" altLang="de-DE" sz="1200" b="1" dirty="0">
                  <a:solidFill>
                    <a:srgbClr val="FFC000"/>
                  </a:solidFill>
                </a:rPr>
              </a:br>
              <a:r>
                <a:rPr lang="de-DE" altLang="de-DE" sz="1200" b="1" dirty="0">
                  <a:solidFill>
                    <a:srgbClr val="FFC000"/>
                  </a:solidFill>
                </a:rPr>
                <a:t>Strom/ Gas/ Wärme</a:t>
              </a:r>
            </a:p>
          </p:txBody>
        </p:sp>
        <p:sp>
          <p:nvSpPr>
            <p:cNvPr id="17439" name="Rechteck 15">
              <a:extLst>
                <a:ext uri="{FF2B5EF4-FFF2-40B4-BE49-F238E27FC236}">
                  <a16:creationId xmlns:a16="http://schemas.microsoft.com/office/drawing/2014/main" id="{F84DE3EF-D67B-495C-82AF-D2F998E596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339" y="5634995"/>
              <a:ext cx="1540499" cy="261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None/>
              </a:pPr>
              <a:r>
                <a:rPr lang="de-DE" altLang="de-DE" sz="1100" b="1"/>
                <a:t>Virtuelles Kraftwerk</a:t>
              </a:r>
            </a:p>
          </p:txBody>
        </p:sp>
        <p:sp>
          <p:nvSpPr>
            <p:cNvPr id="17440" name="Rechteck 15">
              <a:extLst>
                <a:ext uri="{FF2B5EF4-FFF2-40B4-BE49-F238E27FC236}">
                  <a16:creationId xmlns:a16="http://schemas.microsoft.com/office/drawing/2014/main" id="{BDDD4D52-2D9E-4F3D-B4B4-A74CFD51FA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6209" y="5764540"/>
              <a:ext cx="1984097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None/>
              </a:pPr>
              <a:r>
                <a:rPr lang="de-DE" altLang="de-DE" sz="1100" b="1"/>
                <a:t>Pumpspeicher-Kraftwerk</a:t>
              </a:r>
            </a:p>
          </p:txBody>
        </p:sp>
        <p:sp>
          <p:nvSpPr>
            <p:cNvPr id="17441" name="Rechteck 15">
              <a:extLst>
                <a:ext uri="{FF2B5EF4-FFF2-40B4-BE49-F238E27FC236}">
                  <a16:creationId xmlns:a16="http://schemas.microsoft.com/office/drawing/2014/main" id="{5BD2AC43-13A5-4F89-87F9-2F5CF23CC6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92173" y="3728173"/>
              <a:ext cx="649744" cy="2616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None/>
              </a:pPr>
              <a:r>
                <a:rPr lang="de-DE" altLang="de-DE" sz="1100" b="1" dirty="0"/>
                <a:t>Fabrik</a:t>
              </a:r>
            </a:p>
          </p:txBody>
        </p:sp>
        <p:sp>
          <p:nvSpPr>
            <p:cNvPr id="17442" name="Rechteck 15">
              <a:extLst>
                <a:ext uri="{FF2B5EF4-FFF2-40B4-BE49-F238E27FC236}">
                  <a16:creationId xmlns:a16="http://schemas.microsoft.com/office/drawing/2014/main" id="{F55A156E-5E99-400A-95A9-D4641BAD14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4933" y="3659520"/>
              <a:ext cx="1116806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buFontTx/>
                <a:buNone/>
              </a:pPr>
              <a:r>
                <a:rPr lang="de-DE" altLang="de-DE" sz="1100" b="1"/>
                <a:t>Gasspeicher</a:t>
              </a:r>
            </a:p>
          </p:txBody>
        </p:sp>
        <p:sp>
          <p:nvSpPr>
            <p:cNvPr id="17443" name="Rechteck 15">
              <a:extLst>
                <a:ext uri="{FF2B5EF4-FFF2-40B4-BE49-F238E27FC236}">
                  <a16:creationId xmlns:a16="http://schemas.microsoft.com/office/drawing/2014/main" id="{10F03F34-8B61-4B1F-AB64-670E8B423A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65160" y="5477363"/>
              <a:ext cx="1051273" cy="430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None/>
              </a:pPr>
              <a:r>
                <a:rPr lang="de-DE" altLang="de-DE" sz="1100" b="1" dirty="0"/>
                <a:t>Wind-/Solar-</a:t>
              </a:r>
            </a:p>
            <a:p>
              <a:pPr>
                <a:buFontTx/>
                <a:buNone/>
              </a:pPr>
              <a:r>
                <a:rPr lang="de-DE" altLang="de-DE" sz="1100" b="1" dirty="0" err="1"/>
                <a:t>kraftwerke</a:t>
              </a:r>
              <a:endParaRPr lang="de-DE" altLang="de-DE" sz="1100" b="1" dirty="0"/>
            </a:p>
          </p:txBody>
        </p:sp>
        <p:pic>
          <p:nvPicPr>
            <p:cNvPr id="17444" name="Grafik 8">
              <a:extLst>
                <a:ext uri="{FF2B5EF4-FFF2-40B4-BE49-F238E27FC236}">
                  <a16:creationId xmlns:a16="http://schemas.microsoft.com/office/drawing/2014/main" id="{B320A823-DCC1-4BE1-8E29-B879BAA7D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4" b="11128"/>
            <a:stretch>
              <a:fillRect/>
            </a:stretch>
          </p:blipFill>
          <p:spPr bwMode="auto">
            <a:xfrm>
              <a:off x="4045539" y="3165147"/>
              <a:ext cx="857203" cy="1250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45" name="Rechteck 13">
              <a:extLst>
                <a:ext uri="{FF2B5EF4-FFF2-40B4-BE49-F238E27FC236}">
                  <a16:creationId xmlns:a16="http://schemas.microsoft.com/office/drawing/2014/main" id="{AB5F5F94-44EE-4EFE-BC00-8CF2B50330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2742" y="3790325"/>
              <a:ext cx="311318" cy="1826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17446" name="Rechteck 3">
              <a:extLst>
                <a:ext uri="{FF2B5EF4-FFF2-40B4-BE49-F238E27FC236}">
                  <a16:creationId xmlns:a16="http://schemas.microsoft.com/office/drawing/2014/main" id="{84EC260D-2956-475B-9D38-FFAB6F0AE6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4257" y="2376275"/>
              <a:ext cx="534759" cy="2017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17447" name="Rechteck 32">
              <a:extLst>
                <a:ext uri="{FF2B5EF4-FFF2-40B4-BE49-F238E27FC236}">
                  <a16:creationId xmlns:a16="http://schemas.microsoft.com/office/drawing/2014/main" id="{22565B4F-05C8-48C7-970D-97179300C0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4257" y="2477167"/>
              <a:ext cx="534759" cy="1198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17448" name="Text Box 5">
              <a:extLst>
                <a:ext uri="{FF2B5EF4-FFF2-40B4-BE49-F238E27FC236}">
                  <a16:creationId xmlns:a16="http://schemas.microsoft.com/office/drawing/2014/main" id="{575C55AD-9D91-45C1-A165-C0BB127FD1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8871" y="5908159"/>
              <a:ext cx="199093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None/>
              </a:pPr>
              <a:r>
                <a:rPr lang="de-DE" altLang="de-DE" sz="1000" u="sng" dirty="0"/>
                <a:t>Grafik</a:t>
              </a:r>
              <a:r>
                <a:rPr lang="de-DE" altLang="de-DE" sz="1000" dirty="0"/>
                <a:t>: Industrie Magazin, ISE e.V..</a:t>
              </a:r>
              <a:endParaRPr lang="en-US" altLang="de-DE" sz="1000" dirty="0"/>
            </a:p>
          </p:txBody>
        </p:sp>
        <p:sp>
          <p:nvSpPr>
            <p:cNvPr id="17449" name="Rechteck 15">
              <a:extLst>
                <a:ext uri="{FF2B5EF4-FFF2-40B4-BE49-F238E27FC236}">
                  <a16:creationId xmlns:a16="http://schemas.microsoft.com/office/drawing/2014/main" id="{31681B19-1B1F-43F6-A946-45F9B0A966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9109" y="2568533"/>
              <a:ext cx="1129398" cy="261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None/>
              </a:pPr>
              <a:r>
                <a:rPr lang="de-DE" altLang="de-DE" sz="1100" b="1"/>
                <a:t>Wohnhäuser</a:t>
              </a:r>
            </a:p>
          </p:txBody>
        </p:sp>
        <p:sp>
          <p:nvSpPr>
            <p:cNvPr id="17450" name="Rechteck 15">
              <a:extLst>
                <a:ext uri="{FF2B5EF4-FFF2-40B4-BE49-F238E27FC236}">
                  <a16:creationId xmlns:a16="http://schemas.microsoft.com/office/drawing/2014/main" id="{3CBE586E-223D-445C-B6B9-E756DAF2D1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6058" y="2261975"/>
              <a:ext cx="602348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None/>
              </a:pPr>
              <a:r>
                <a:rPr lang="de-DE" altLang="de-DE" sz="1100" b="1" dirty="0"/>
                <a:t>Büros </a:t>
              </a:r>
            </a:p>
          </p:txBody>
        </p:sp>
        <p:cxnSp>
          <p:nvCxnSpPr>
            <p:cNvPr id="3" name="Gerade Verbindung 2">
              <a:extLst>
                <a:ext uri="{FF2B5EF4-FFF2-40B4-BE49-F238E27FC236}">
                  <a16:creationId xmlns:a16="http://schemas.microsoft.com/office/drawing/2014/main" id="{EFAE07B7-76FA-49BF-904C-5571B7FF660C}"/>
                </a:ext>
              </a:extLst>
            </p:cNvPr>
            <p:cNvCxnSpPr/>
            <p:nvPr/>
          </p:nvCxnSpPr>
          <p:spPr bwMode="auto">
            <a:xfrm flipH="1">
              <a:off x="4960732" y="4425950"/>
              <a:ext cx="252413" cy="146050"/>
            </a:xfrm>
            <a:prstGeom prst="line">
              <a:avLst/>
            </a:prstGeom>
            <a:solidFill>
              <a:srgbClr val="FF0000"/>
            </a:solidFill>
            <a:ln w="1905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452" name="Gerade Verbindung 5">
              <a:extLst>
                <a:ext uri="{FF2B5EF4-FFF2-40B4-BE49-F238E27FC236}">
                  <a16:creationId xmlns:a16="http://schemas.microsoft.com/office/drawing/2014/main" id="{A0D31772-9D07-4A15-B535-B644152B600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602684" y="3070077"/>
              <a:ext cx="455717" cy="95070"/>
            </a:xfrm>
            <a:prstGeom prst="line">
              <a:avLst/>
            </a:prstGeom>
            <a:noFill/>
            <a:ln w="19050" algn="ctr">
              <a:solidFill>
                <a:srgbClr val="FFC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453" name="Rechteck 7">
              <a:extLst>
                <a:ext uri="{FF2B5EF4-FFF2-40B4-BE49-F238E27FC236}">
                  <a16:creationId xmlns:a16="http://schemas.microsoft.com/office/drawing/2014/main" id="{C5E64E2D-1EF1-474A-9541-342FDBD438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1264" y="1493523"/>
              <a:ext cx="1268520" cy="10845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17454" name="Rechteck 15">
              <a:extLst>
                <a:ext uri="{FF2B5EF4-FFF2-40B4-BE49-F238E27FC236}">
                  <a16:creationId xmlns:a16="http://schemas.microsoft.com/office/drawing/2014/main" id="{6E3A6C04-F0E7-46DB-B595-1EFC318350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4762" y="1474672"/>
              <a:ext cx="1315556" cy="261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None/>
              </a:pPr>
              <a:r>
                <a:rPr lang="de-DE" altLang="de-DE" sz="1100" b="1"/>
                <a:t>GuD-Kraftwerke</a:t>
              </a:r>
            </a:p>
          </p:txBody>
        </p:sp>
        <p:pic>
          <p:nvPicPr>
            <p:cNvPr id="17455" name="Grafik 4">
              <a:extLst>
                <a:ext uri="{FF2B5EF4-FFF2-40B4-BE49-F238E27FC236}">
                  <a16:creationId xmlns:a16="http://schemas.microsoft.com/office/drawing/2014/main" id="{A91B18D8-EAA7-420A-9C52-D4F051763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56" r="11011" b="7790"/>
            <a:stretch>
              <a:fillRect/>
            </a:stretch>
          </p:blipFill>
          <p:spPr bwMode="auto">
            <a:xfrm>
              <a:off x="3896781" y="1706597"/>
              <a:ext cx="1418672" cy="903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705CECA9-AE34-2AEB-8EDD-913F27659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t="27601" b="33598"/>
            <a:stretch/>
          </p:blipFill>
          <p:spPr>
            <a:xfrm>
              <a:off x="8491248" y="4904671"/>
              <a:ext cx="1124117" cy="436167"/>
            </a:xfrm>
            <a:prstGeom prst="rect">
              <a:avLst/>
            </a:prstGeom>
          </p:spPr>
        </p:pic>
      </p:grpSp>
      <p:sp>
        <p:nvSpPr>
          <p:cNvPr id="7" name="Textfeld 6">
            <a:extLst>
              <a:ext uri="{FF2B5EF4-FFF2-40B4-BE49-F238E27FC236}">
                <a16:creationId xmlns:a16="http://schemas.microsoft.com/office/drawing/2014/main" id="{92B42E09-2FBC-72AB-35FA-9EB382CACAF0}"/>
              </a:ext>
            </a:extLst>
          </p:cNvPr>
          <p:cNvSpPr txBox="1"/>
          <p:nvPr/>
        </p:nvSpPr>
        <p:spPr>
          <a:xfrm>
            <a:off x="2903873" y="4064749"/>
            <a:ext cx="1388522" cy="160043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FF0000"/>
                </a:solidFill>
              </a:rPr>
              <a:t>Erzeuger,</a:t>
            </a:r>
            <a:br>
              <a:rPr lang="de-DE" sz="1400" dirty="0">
                <a:solidFill>
                  <a:srgbClr val="FF0000"/>
                </a:solidFill>
              </a:rPr>
            </a:br>
            <a:r>
              <a:rPr lang="de-DE" sz="1400" dirty="0">
                <a:solidFill>
                  <a:srgbClr val="FF0000"/>
                </a:solidFill>
              </a:rPr>
              <a:t>Speicher und</a:t>
            </a:r>
            <a:br>
              <a:rPr lang="de-DE" sz="1400" dirty="0">
                <a:solidFill>
                  <a:srgbClr val="FF0000"/>
                </a:solidFill>
              </a:rPr>
            </a:br>
            <a:r>
              <a:rPr lang="de-DE" sz="1400" dirty="0">
                <a:solidFill>
                  <a:srgbClr val="FF0000"/>
                </a:solidFill>
              </a:rPr>
              <a:t>Verbraucher</a:t>
            </a:r>
          </a:p>
          <a:p>
            <a:r>
              <a:rPr lang="de-DE" sz="1400" dirty="0">
                <a:solidFill>
                  <a:srgbClr val="FF0000"/>
                </a:solidFill>
              </a:rPr>
              <a:t>sind </a:t>
            </a:r>
            <a:r>
              <a:rPr lang="de-DE" sz="1400" u="sng" dirty="0">
                <a:solidFill>
                  <a:srgbClr val="FF0000"/>
                </a:solidFill>
              </a:rPr>
              <a:t>zusätzlich</a:t>
            </a:r>
          </a:p>
          <a:p>
            <a:r>
              <a:rPr lang="de-DE" sz="1400" u="sng" dirty="0">
                <a:solidFill>
                  <a:srgbClr val="FF0000"/>
                </a:solidFill>
              </a:rPr>
              <a:t>datentechnisch</a:t>
            </a:r>
          </a:p>
          <a:p>
            <a:r>
              <a:rPr lang="de-DE" sz="1400" dirty="0">
                <a:solidFill>
                  <a:srgbClr val="FF0000"/>
                </a:solidFill>
              </a:rPr>
              <a:t>miteinander</a:t>
            </a:r>
          </a:p>
          <a:p>
            <a:r>
              <a:rPr lang="de-DE" sz="1400" dirty="0">
                <a:solidFill>
                  <a:srgbClr val="FF0000"/>
                </a:solidFill>
              </a:rPr>
              <a:t>vernetzt!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B7363D69-ABA2-4FBD-A970-14276FE7CA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21400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de-DE" altLang="de-DE" sz="1800" dirty="0">
                <a:solidFill>
                  <a:srgbClr val="00B050"/>
                </a:solidFill>
              </a:rPr>
              <a:t>Vom verbrauchergeführten zum erzeugergeführten Energiesystem mit dem EMS!</a:t>
            </a:r>
          </a:p>
        </p:txBody>
      </p:sp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28E8E0B2-EF04-484F-9972-FE94B4D1853E}"/>
              </a:ext>
            </a:extLst>
          </p:cNvPr>
          <p:cNvGrpSpPr>
            <a:grpSpLocks/>
          </p:cNvGrpSpPr>
          <p:nvPr/>
        </p:nvGrpSpPr>
        <p:grpSpPr bwMode="auto">
          <a:xfrm>
            <a:off x="6282349" y="1582675"/>
            <a:ext cx="2770957" cy="1173163"/>
            <a:chOff x="6429078" y="1593717"/>
            <a:chExt cx="2770944" cy="1172611"/>
          </a:xfrm>
        </p:grpSpPr>
        <p:sp>
          <p:nvSpPr>
            <p:cNvPr id="17422" name="Rechteck 15">
              <a:extLst>
                <a:ext uri="{FF2B5EF4-FFF2-40B4-BE49-F238E27FC236}">
                  <a16:creationId xmlns:a16="http://schemas.microsoft.com/office/drawing/2014/main" id="{5A489F6D-0E1E-49AA-A512-B1861B93BC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80611" y="1650502"/>
              <a:ext cx="2219411" cy="4306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None/>
              </a:pPr>
              <a:r>
                <a:rPr lang="de-DE" altLang="de-DE" sz="1100" b="1" dirty="0"/>
                <a:t>Energie-Management-System (KI)</a:t>
              </a:r>
            </a:p>
          </p:txBody>
        </p:sp>
        <p:cxnSp>
          <p:nvCxnSpPr>
            <p:cNvPr id="17423" name="Gerade Verbindung 16411">
              <a:extLst>
                <a:ext uri="{FF2B5EF4-FFF2-40B4-BE49-F238E27FC236}">
                  <a16:creationId xmlns:a16="http://schemas.microsoft.com/office/drawing/2014/main" id="{8B2B7CF5-5BFF-45EC-94AC-204C55C338F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711553" y="2087567"/>
              <a:ext cx="0" cy="678761"/>
            </a:xfrm>
            <a:prstGeom prst="line">
              <a:avLst/>
            </a:prstGeom>
            <a:noFill/>
            <a:ln w="28575" algn="ctr">
              <a:solidFill>
                <a:srgbClr val="33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7424" name="Gruppieren 16409">
              <a:extLst>
                <a:ext uri="{FF2B5EF4-FFF2-40B4-BE49-F238E27FC236}">
                  <a16:creationId xmlns:a16="http://schemas.microsoft.com/office/drawing/2014/main" id="{820B1AF2-8BC1-4CA3-9665-0273FA4FFD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29078" y="1593717"/>
              <a:ext cx="531811" cy="531563"/>
              <a:chOff x="7210128" y="1736592"/>
              <a:chExt cx="531811" cy="531563"/>
            </a:xfrm>
          </p:grpSpPr>
          <p:sp>
            <p:nvSpPr>
              <p:cNvPr id="57" name="Abgerundetes Rechteck 56">
                <a:extLst>
                  <a:ext uri="{FF2B5EF4-FFF2-40B4-BE49-F238E27FC236}">
                    <a16:creationId xmlns:a16="http://schemas.microsoft.com/office/drawing/2014/main" id="{5CDFDA8A-256D-42DF-AFFF-9505ADA7C6D5}"/>
                  </a:ext>
                </a:extLst>
              </p:cNvPr>
              <p:cNvSpPr/>
              <p:nvPr/>
            </p:nvSpPr>
            <p:spPr bwMode="auto">
              <a:xfrm>
                <a:off x="7210128" y="1736592"/>
                <a:ext cx="531811" cy="531563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/>
              <a:lstStyle/>
              <a:p>
                <a:pPr>
                  <a:defRPr/>
                </a:pPr>
                <a:endParaRPr lang="de-DE">
                  <a:latin typeface="Arial" charset="0"/>
                </a:endParaRPr>
              </a:p>
            </p:txBody>
          </p:sp>
          <p:pic>
            <p:nvPicPr>
              <p:cNvPr id="17426" name="Grafik 16407">
                <a:extLst>
                  <a:ext uri="{FF2B5EF4-FFF2-40B4-BE49-F238E27FC236}">
                    <a16:creationId xmlns:a16="http://schemas.microsoft.com/office/drawing/2014/main" id="{FF05AC88-5B1B-40DB-ACF4-C25D0025B9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73484" y="1807373"/>
                <a:ext cx="405241" cy="390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>
            <a:extLst>
              <a:ext uri="{FF2B5EF4-FFF2-40B4-BE49-F238E27FC236}">
                <a16:creationId xmlns:a16="http://schemas.microsoft.com/office/drawing/2014/main" id="{F9CE82BC-449F-429D-95DD-730E8A1BE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7446" y="34492"/>
            <a:ext cx="746442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Netzstabilität (1)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Europäische Verbundnetze ENTSO-E</a:t>
            </a:r>
            <a:endParaRPr lang="de-DE" altLang="de-DE" sz="10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Grafik 3" descr="Ein Bild, das Karte enthält.&#10;&#10;Automatisch generierte Beschreibung">
            <a:extLst>
              <a:ext uri="{FF2B5EF4-FFF2-40B4-BE49-F238E27FC236}">
                <a16:creationId xmlns:a16="http://schemas.microsoft.com/office/drawing/2014/main" id="{4E574084-0592-4455-85D0-C5E6249C7A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872" y="896293"/>
            <a:ext cx="4767448" cy="506541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1E760DD-1044-49D6-957A-1626DCCE7F6B}"/>
              </a:ext>
            </a:extLst>
          </p:cNvPr>
          <p:cNvSpPr txBox="1"/>
          <p:nvPr/>
        </p:nvSpPr>
        <p:spPr>
          <a:xfrm>
            <a:off x="6219732" y="1110810"/>
            <a:ext cx="33983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ENTSO-E (European Network </a:t>
            </a:r>
            <a:r>
              <a:rPr lang="de-DE" sz="1600" dirty="0" err="1">
                <a:solidFill>
                  <a:srgbClr val="3333FF"/>
                </a:solidFill>
              </a:rPr>
              <a:t>of</a:t>
            </a:r>
            <a:r>
              <a:rPr lang="de-DE" sz="1600" dirty="0">
                <a:solidFill>
                  <a:srgbClr val="3333FF"/>
                </a:solidFill>
              </a:rPr>
              <a:t> Transmission System Operators </a:t>
            </a:r>
            <a:r>
              <a:rPr lang="de-DE" sz="1600" dirty="0" err="1">
                <a:solidFill>
                  <a:srgbClr val="3333FF"/>
                </a:solidFill>
              </a:rPr>
              <a:t>for</a:t>
            </a:r>
            <a:r>
              <a:rPr lang="de-DE" sz="1600" dirty="0">
                <a:solidFill>
                  <a:srgbClr val="3333FF"/>
                </a:solidFill>
              </a:rPr>
              <a:t> </a:t>
            </a:r>
            <a:r>
              <a:rPr lang="de-DE" sz="1600" dirty="0" err="1">
                <a:solidFill>
                  <a:srgbClr val="3333FF"/>
                </a:solidFill>
              </a:rPr>
              <a:t>Electricity</a:t>
            </a:r>
            <a:r>
              <a:rPr lang="de-DE" sz="1600" dirty="0">
                <a:solidFill>
                  <a:srgbClr val="3333FF"/>
                </a:solidFill>
              </a:rPr>
              <a:t>)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</a:rPr>
              <a:t>ist ein europäischer Verband, in dem 43 Übertragungsnetzbetreiber Pflichtmitglieder sind.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6BC5F23-86A2-4A32-AF77-6912C6853ADE}"/>
              </a:ext>
            </a:extLst>
          </p:cNvPr>
          <p:cNvSpPr txBox="1"/>
          <p:nvPr/>
        </p:nvSpPr>
        <p:spPr>
          <a:xfrm>
            <a:off x="6219732" y="2810058"/>
            <a:ext cx="3398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UCTE (Union </a:t>
            </a:r>
            <a:r>
              <a:rPr lang="de-DE" sz="1600" dirty="0" err="1">
                <a:solidFill>
                  <a:srgbClr val="3333FF"/>
                </a:solidFill>
              </a:rPr>
              <a:t>for</a:t>
            </a:r>
            <a:r>
              <a:rPr lang="de-DE" sz="1600" dirty="0">
                <a:solidFill>
                  <a:srgbClr val="3333FF"/>
                </a:solidFill>
              </a:rPr>
              <a:t> </a:t>
            </a:r>
            <a:r>
              <a:rPr lang="de-DE" sz="1600" dirty="0" err="1">
                <a:solidFill>
                  <a:srgbClr val="3333FF"/>
                </a:solidFill>
              </a:rPr>
              <a:t>the</a:t>
            </a:r>
            <a:r>
              <a:rPr lang="de-DE" sz="1600" dirty="0">
                <a:solidFill>
                  <a:srgbClr val="3333FF"/>
                </a:solidFill>
              </a:rPr>
              <a:t> </a:t>
            </a:r>
            <a:r>
              <a:rPr lang="de-DE" sz="1600" dirty="0" err="1">
                <a:solidFill>
                  <a:srgbClr val="3333FF"/>
                </a:solidFill>
              </a:rPr>
              <a:t>Coordination</a:t>
            </a:r>
            <a:r>
              <a:rPr lang="de-DE" sz="1600" dirty="0">
                <a:solidFill>
                  <a:srgbClr val="3333FF"/>
                </a:solidFill>
              </a:rPr>
              <a:t> </a:t>
            </a:r>
            <a:r>
              <a:rPr lang="de-DE" sz="1600" dirty="0" err="1">
                <a:solidFill>
                  <a:srgbClr val="3333FF"/>
                </a:solidFill>
              </a:rPr>
              <a:t>of</a:t>
            </a:r>
            <a:r>
              <a:rPr lang="de-DE" sz="1600" dirty="0">
                <a:solidFill>
                  <a:srgbClr val="3333FF"/>
                </a:solidFill>
              </a:rPr>
              <a:t> Transmission </a:t>
            </a:r>
            <a:r>
              <a:rPr lang="de-DE" sz="1600" dirty="0" err="1">
                <a:solidFill>
                  <a:srgbClr val="3333FF"/>
                </a:solidFill>
              </a:rPr>
              <a:t>of</a:t>
            </a:r>
            <a:r>
              <a:rPr lang="de-DE" sz="1600" dirty="0">
                <a:solidFill>
                  <a:srgbClr val="3333FF"/>
                </a:solidFill>
              </a:rPr>
              <a:t> </a:t>
            </a:r>
            <a:r>
              <a:rPr lang="de-DE" sz="1600" dirty="0" err="1">
                <a:solidFill>
                  <a:srgbClr val="3333FF"/>
                </a:solidFill>
              </a:rPr>
              <a:t>Electricity</a:t>
            </a:r>
            <a:r>
              <a:rPr lang="de-DE" sz="1600" dirty="0">
                <a:solidFill>
                  <a:srgbClr val="3333FF"/>
                </a:solidFill>
              </a:rPr>
              <a:t>)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5A8F903-D5DE-4A16-94CF-C113F93D179E}"/>
              </a:ext>
            </a:extLst>
          </p:cNvPr>
          <p:cNvSpPr txBox="1"/>
          <p:nvPr/>
        </p:nvSpPr>
        <p:spPr>
          <a:xfrm>
            <a:off x="6242618" y="3494487"/>
            <a:ext cx="339834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>
                <a:solidFill>
                  <a:srgbClr val="FF0000"/>
                </a:solidFill>
              </a:rPr>
              <a:t>Interkonnektoren</a:t>
            </a:r>
            <a:r>
              <a:rPr lang="de-DE" sz="1600" dirty="0">
                <a:solidFill>
                  <a:srgbClr val="FF0000"/>
                </a:solidFill>
              </a:rPr>
              <a:t> (BNA):</a:t>
            </a:r>
            <a:br>
              <a:rPr lang="de-DE" sz="1600" dirty="0">
                <a:solidFill>
                  <a:srgbClr val="FF0000"/>
                </a:solidFill>
              </a:rPr>
            </a:br>
            <a:r>
              <a:rPr lang="de-DE" sz="1200" dirty="0">
                <a:solidFill>
                  <a:srgbClr val="FF0000"/>
                </a:solidFill>
              </a:rPr>
              <a:t>(Leitungsgebundene Übergabepunkte zu Nachbarländern von D)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400" b="1" dirty="0">
                <a:solidFill>
                  <a:srgbClr val="FF0000"/>
                </a:solidFill>
              </a:rPr>
              <a:t>Leistung</a:t>
            </a:r>
            <a:r>
              <a:rPr lang="de-DE" sz="1400" dirty="0">
                <a:solidFill>
                  <a:srgbClr val="FF0000"/>
                </a:solidFill>
              </a:rPr>
              <a:t> (2020):</a:t>
            </a:r>
            <a:br>
              <a:rPr lang="de-DE" sz="1400" dirty="0">
                <a:solidFill>
                  <a:srgbClr val="FF0000"/>
                </a:solidFill>
              </a:rPr>
            </a:br>
            <a:r>
              <a:rPr lang="de-DE" sz="1400" dirty="0">
                <a:solidFill>
                  <a:srgbClr val="FF0000"/>
                </a:solidFill>
              </a:rPr>
              <a:t>- Export: 20.702 MW</a:t>
            </a:r>
            <a:br>
              <a:rPr lang="de-DE" sz="1400" dirty="0">
                <a:solidFill>
                  <a:srgbClr val="FF0000"/>
                </a:solidFill>
              </a:rPr>
            </a:br>
            <a:r>
              <a:rPr lang="de-DE" sz="1400" dirty="0">
                <a:solidFill>
                  <a:srgbClr val="FF0000"/>
                </a:solidFill>
              </a:rPr>
              <a:t>- Import: 23.311 MW</a:t>
            </a:r>
            <a:endParaRPr lang="de-DE" sz="1400" b="1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400" b="1" dirty="0">
                <a:solidFill>
                  <a:srgbClr val="FF0000"/>
                </a:solidFill>
              </a:rPr>
              <a:t>Energie</a:t>
            </a:r>
            <a:r>
              <a:rPr lang="de-DE" sz="1400" dirty="0">
                <a:solidFill>
                  <a:srgbClr val="FF0000"/>
                </a:solidFill>
              </a:rPr>
              <a:t>  (2020)</a:t>
            </a:r>
            <a:br>
              <a:rPr lang="de-DE" sz="1400" dirty="0">
                <a:solidFill>
                  <a:srgbClr val="FF0000"/>
                </a:solidFill>
              </a:rPr>
            </a:br>
            <a:r>
              <a:rPr lang="de-DE" sz="1400" dirty="0">
                <a:solidFill>
                  <a:srgbClr val="FF0000"/>
                </a:solidFill>
              </a:rPr>
              <a:t>- Export: 46,7TWh</a:t>
            </a:r>
            <a:br>
              <a:rPr lang="de-DE" sz="1400" dirty="0">
                <a:solidFill>
                  <a:srgbClr val="FF0000"/>
                </a:solidFill>
              </a:rPr>
            </a:br>
            <a:r>
              <a:rPr lang="de-DE" sz="1400" dirty="0">
                <a:solidFill>
                  <a:srgbClr val="FF0000"/>
                </a:solidFill>
              </a:rPr>
              <a:t>- Import: 35,8 TWh</a:t>
            </a:r>
            <a:br>
              <a:rPr lang="de-DE" sz="1400" dirty="0">
                <a:solidFill>
                  <a:srgbClr val="FF0000"/>
                </a:solidFill>
              </a:rPr>
            </a:br>
            <a:r>
              <a:rPr lang="de-DE" sz="1400" dirty="0">
                <a:solidFill>
                  <a:srgbClr val="FF0000"/>
                </a:solidFill>
              </a:rPr>
              <a:t>- </a:t>
            </a:r>
            <a:r>
              <a:rPr lang="de-DE" sz="1400" b="1" dirty="0">
                <a:solidFill>
                  <a:srgbClr val="FF0000"/>
                </a:solidFill>
              </a:rPr>
              <a:t>Saldo: 11,0 TWh 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A0C2FD77-0A00-4A3F-945B-EC721EA85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47484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sz="1800" dirty="0">
                <a:solidFill>
                  <a:srgbClr val="00B050"/>
                </a:solidFill>
              </a:rPr>
              <a:t>Europäische Verbundnetze sorgen für eine hohe Netzstabilität!</a:t>
            </a:r>
          </a:p>
        </p:txBody>
      </p:sp>
    </p:spTree>
    <p:extLst>
      <p:ext uri="{BB962C8B-B14F-4D97-AF65-F5344CB8AC3E}">
        <p14:creationId xmlns:p14="http://schemas.microsoft.com/office/powerpoint/2010/main" val="1156870909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>
            <a:extLst>
              <a:ext uri="{FF2B5EF4-FFF2-40B4-BE49-F238E27FC236}">
                <a16:creationId xmlns:a16="http://schemas.microsoft.com/office/drawing/2014/main" id="{7F54C994-432C-4900-AA4F-77AA98357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39" y="5062"/>
            <a:ext cx="903446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de-DE" dirty="0">
                <a:solidFill>
                  <a:schemeClr val="bg1"/>
                </a:solidFill>
              </a:rPr>
              <a:t>Netzstabilität (2)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Netzfrequenz: Regelgröße zur Netzstabilität </a:t>
            </a:r>
          </a:p>
        </p:txBody>
      </p:sp>
      <p:sp>
        <p:nvSpPr>
          <p:cNvPr id="19459" name="Rechteck 15">
            <a:extLst>
              <a:ext uri="{FF2B5EF4-FFF2-40B4-BE49-F238E27FC236}">
                <a16:creationId xmlns:a16="http://schemas.microsoft.com/office/drawing/2014/main" id="{C9516488-1AE3-4FDB-A8C8-91D837525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425" y="5764213"/>
            <a:ext cx="2600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de-DE" altLang="de-DE" sz="1400" b="1"/>
              <a:t>Anonymer Verbraucher</a:t>
            </a:r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CAFAA2DA-DFE5-4EC6-8021-22AB9AED9EC9}"/>
              </a:ext>
            </a:extLst>
          </p:cNvPr>
          <p:cNvSpPr/>
          <p:nvPr/>
        </p:nvSpPr>
        <p:spPr bwMode="auto">
          <a:xfrm>
            <a:off x="298450" y="1292224"/>
            <a:ext cx="9271000" cy="48387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buFontTx/>
              <a:buNone/>
              <a:defRPr/>
            </a:pPr>
            <a:endParaRPr lang="de-DE" dirty="0">
              <a:solidFill>
                <a:srgbClr val="3333FF"/>
              </a:solidFill>
              <a:latin typeface="Arial" charset="0"/>
            </a:endParaRPr>
          </a:p>
        </p:txBody>
      </p:sp>
      <p:cxnSp>
        <p:nvCxnSpPr>
          <p:cNvPr id="19462" name="Gerade Verbindung 3">
            <a:extLst>
              <a:ext uri="{FF2B5EF4-FFF2-40B4-BE49-F238E27FC236}">
                <a16:creationId xmlns:a16="http://schemas.microsoft.com/office/drawing/2014/main" id="{BD7ACA6D-D5AD-43BE-A9FA-86F8C5FDFAB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95300" y="5411788"/>
            <a:ext cx="7172325" cy="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463" name="Gerade Verbindung 5">
            <a:extLst>
              <a:ext uri="{FF2B5EF4-FFF2-40B4-BE49-F238E27FC236}">
                <a16:creationId xmlns:a16="http://schemas.microsoft.com/office/drawing/2014/main" id="{2F4CE9CC-1B69-4570-B4DD-0009B24950E4}"/>
              </a:ext>
            </a:extLst>
          </p:cNvPr>
          <p:cNvCxnSpPr>
            <a:cxnSpLocks noChangeShapeType="1"/>
            <a:stCxn id="19466" idx="0"/>
          </p:cNvCxnSpPr>
          <p:nvPr/>
        </p:nvCxnSpPr>
        <p:spPr bwMode="auto">
          <a:xfrm flipV="1">
            <a:off x="4910138" y="5391150"/>
            <a:ext cx="3175" cy="44450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9464" name="Gruppieren 18">
            <a:extLst>
              <a:ext uri="{FF2B5EF4-FFF2-40B4-BE49-F238E27FC236}">
                <a16:creationId xmlns:a16="http://schemas.microsoft.com/office/drawing/2014/main" id="{1957D6DC-20AB-41EF-B338-351124361ECD}"/>
              </a:ext>
            </a:extLst>
          </p:cNvPr>
          <p:cNvGrpSpPr>
            <a:grpSpLocks/>
          </p:cNvGrpSpPr>
          <p:nvPr/>
        </p:nvGrpSpPr>
        <p:grpSpPr bwMode="auto">
          <a:xfrm>
            <a:off x="4646613" y="1714500"/>
            <a:ext cx="1049337" cy="1374775"/>
            <a:chOff x="3995551" y="2052084"/>
            <a:chExt cx="1380405" cy="1605517"/>
          </a:xfrm>
        </p:grpSpPr>
        <p:pic>
          <p:nvPicPr>
            <p:cNvPr id="19511" name="Grafik 16">
              <a:extLst>
                <a:ext uri="{FF2B5EF4-FFF2-40B4-BE49-F238E27FC236}">
                  <a16:creationId xmlns:a16="http://schemas.microsoft.com/office/drawing/2014/main" id="{181D891E-E0E3-4772-BC6D-6E492EDDF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96" t="33966" b="10941"/>
            <a:stretch>
              <a:fillRect/>
            </a:stretch>
          </p:blipFill>
          <p:spPr bwMode="auto">
            <a:xfrm>
              <a:off x="3995551" y="2052085"/>
              <a:ext cx="1380405" cy="1605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48748370-371D-4C87-BCF9-8E9DF763CCCE}"/>
                </a:ext>
              </a:extLst>
            </p:cNvPr>
            <p:cNvSpPr/>
            <p:nvPr/>
          </p:nvSpPr>
          <p:spPr bwMode="auto">
            <a:xfrm>
              <a:off x="4805835" y="2052084"/>
              <a:ext cx="403053" cy="30775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/>
            <a:p>
              <a:pPr>
                <a:defRPr/>
              </a:pPr>
              <a:endParaRPr lang="de-DE">
                <a:latin typeface="Arial" charset="0"/>
              </a:endParaRPr>
            </a:p>
          </p:txBody>
        </p:sp>
      </p:grpSp>
      <p:grpSp>
        <p:nvGrpSpPr>
          <p:cNvPr id="19465" name="Gruppieren 14">
            <a:extLst>
              <a:ext uri="{FF2B5EF4-FFF2-40B4-BE49-F238E27FC236}">
                <a16:creationId xmlns:a16="http://schemas.microsoft.com/office/drawing/2014/main" id="{08B6BF8D-FA5B-436D-9675-3175372E7B52}"/>
              </a:ext>
            </a:extLst>
          </p:cNvPr>
          <p:cNvGrpSpPr>
            <a:grpSpLocks/>
          </p:cNvGrpSpPr>
          <p:nvPr/>
        </p:nvGrpSpPr>
        <p:grpSpPr bwMode="auto">
          <a:xfrm>
            <a:off x="2749550" y="2967038"/>
            <a:ext cx="4541838" cy="2424112"/>
            <a:chOff x="3306727" y="2040648"/>
            <a:chExt cx="2838970" cy="1702012"/>
          </a:xfrm>
        </p:grpSpPr>
        <p:sp>
          <p:nvSpPr>
            <p:cNvPr id="19508" name="Freihandform 8">
              <a:extLst>
                <a:ext uri="{FF2B5EF4-FFF2-40B4-BE49-F238E27FC236}">
                  <a16:creationId xmlns:a16="http://schemas.microsoft.com/office/drawing/2014/main" id="{30F784C6-F73D-4039-9D64-22881A0BC2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6727" y="2040648"/>
              <a:ext cx="2828336" cy="989631"/>
            </a:xfrm>
            <a:custGeom>
              <a:avLst/>
              <a:gdLst>
                <a:gd name="T0" fmla="*/ 0 w 2828336"/>
                <a:gd name="T1" fmla="*/ 978999 h 989631"/>
                <a:gd name="T2" fmla="*/ 0 w 2828336"/>
                <a:gd name="T3" fmla="*/ 978999 h 989631"/>
                <a:gd name="T4" fmla="*/ 53163 w 2828336"/>
                <a:gd name="T5" fmla="*/ 904571 h 989631"/>
                <a:gd name="T6" fmla="*/ 95693 w 2828336"/>
                <a:gd name="T7" fmla="*/ 893938 h 989631"/>
                <a:gd name="T8" fmla="*/ 159489 w 2828336"/>
                <a:gd name="T9" fmla="*/ 840775 h 989631"/>
                <a:gd name="T10" fmla="*/ 202019 w 2828336"/>
                <a:gd name="T11" fmla="*/ 745082 h 989631"/>
                <a:gd name="T12" fmla="*/ 233917 w 2828336"/>
                <a:gd name="T13" fmla="*/ 723817 h 989631"/>
                <a:gd name="T14" fmla="*/ 276447 w 2828336"/>
                <a:gd name="T15" fmla="*/ 660022 h 989631"/>
                <a:gd name="T16" fmla="*/ 340242 w 2828336"/>
                <a:gd name="T17" fmla="*/ 617492 h 989631"/>
                <a:gd name="T18" fmla="*/ 361507 w 2828336"/>
                <a:gd name="T19" fmla="*/ 596226 h 989631"/>
                <a:gd name="T20" fmla="*/ 393405 w 2828336"/>
                <a:gd name="T21" fmla="*/ 574961 h 989631"/>
                <a:gd name="T22" fmla="*/ 457200 w 2828336"/>
                <a:gd name="T23" fmla="*/ 553696 h 989631"/>
                <a:gd name="T24" fmla="*/ 478465 w 2828336"/>
                <a:gd name="T25" fmla="*/ 521799 h 989631"/>
                <a:gd name="T26" fmla="*/ 499731 w 2828336"/>
                <a:gd name="T27" fmla="*/ 500533 h 989631"/>
                <a:gd name="T28" fmla="*/ 510363 w 2828336"/>
                <a:gd name="T29" fmla="*/ 468636 h 989631"/>
                <a:gd name="T30" fmla="*/ 542261 w 2828336"/>
                <a:gd name="T31" fmla="*/ 447371 h 989631"/>
                <a:gd name="T32" fmla="*/ 627321 w 2828336"/>
                <a:gd name="T33" fmla="*/ 426105 h 989631"/>
                <a:gd name="T34" fmla="*/ 659219 w 2828336"/>
                <a:gd name="T35" fmla="*/ 415473 h 989631"/>
                <a:gd name="T36" fmla="*/ 669852 w 2828336"/>
                <a:gd name="T37" fmla="*/ 277250 h 989631"/>
                <a:gd name="T38" fmla="*/ 723014 w 2828336"/>
                <a:gd name="T39" fmla="*/ 234719 h 989631"/>
                <a:gd name="T40" fmla="*/ 871870 w 2828336"/>
                <a:gd name="T41" fmla="*/ 202822 h 989631"/>
                <a:gd name="T42" fmla="*/ 903768 w 2828336"/>
                <a:gd name="T43" fmla="*/ 181557 h 989631"/>
                <a:gd name="T44" fmla="*/ 978196 w 2828336"/>
                <a:gd name="T45" fmla="*/ 149659 h 989631"/>
                <a:gd name="T46" fmla="*/ 999461 w 2828336"/>
                <a:gd name="T47" fmla="*/ 117761 h 989631"/>
                <a:gd name="T48" fmla="*/ 1031358 w 2828336"/>
                <a:gd name="T49" fmla="*/ 107129 h 989631"/>
                <a:gd name="T50" fmla="*/ 1127052 w 2828336"/>
                <a:gd name="T51" fmla="*/ 96496 h 989631"/>
                <a:gd name="T52" fmla="*/ 1190847 w 2828336"/>
                <a:gd name="T53" fmla="*/ 53966 h 989631"/>
                <a:gd name="T54" fmla="*/ 1297172 w 2828336"/>
                <a:gd name="T55" fmla="*/ 22068 h 989631"/>
                <a:gd name="T56" fmla="*/ 1318438 w 2828336"/>
                <a:gd name="T57" fmla="*/ 803 h 989631"/>
                <a:gd name="T58" fmla="*/ 1424763 w 2828336"/>
                <a:gd name="T59" fmla="*/ 11436 h 989631"/>
                <a:gd name="T60" fmla="*/ 1456661 w 2828336"/>
                <a:gd name="T61" fmla="*/ 32701 h 989631"/>
                <a:gd name="T62" fmla="*/ 1488558 w 2828336"/>
                <a:gd name="T63" fmla="*/ 43333 h 989631"/>
                <a:gd name="T64" fmla="*/ 1509824 w 2828336"/>
                <a:gd name="T65" fmla="*/ 64599 h 989631"/>
                <a:gd name="T66" fmla="*/ 1531089 w 2828336"/>
                <a:gd name="T67" fmla="*/ 96496 h 989631"/>
                <a:gd name="T68" fmla="*/ 1637414 w 2828336"/>
                <a:gd name="T69" fmla="*/ 107129 h 989631"/>
                <a:gd name="T70" fmla="*/ 1669312 w 2828336"/>
                <a:gd name="T71" fmla="*/ 128394 h 989631"/>
                <a:gd name="T72" fmla="*/ 1690577 w 2828336"/>
                <a:gd name="T73" fmla="*/ 160292 h 989631"/>
                <a:gd name="T74" fmla="*/ 1733107 w 2828336"/>
                <a:gd name="T75" fmla="*/ 170924 h 989631"/>
                <a:gd name="T76" fmla="*/ 1796903 w 2828336"/>
                <a:gd name="T77" fmla="*/ 192189 h 989631"/>
                <a:gd name="T78" fmla="*/ 1828800 w 2828336"/>
                <a:gd name="T79" fmla="*/ 213454 h 989631"/>
                <a:gd name="T80" fmla="*/ 1839433 w 2828336"/>
                <a:gd name="T81" fmla="*/ 255985 h 989631"/>
                <a:gd name="T82" fmla="*/ 1903228 w 2828336"/>
                <a:gd name="T83" fmla="*/ 277250 h 989631"/>
                <a:gd name="T84" fmla="*/ 1924493 w 2828336"/>
                <a:gd name="T85" fmla="*/ 298515 h 989631"/>
                <a:gd name="T86" fmla="*/ 1956391 w 2828336"/>
                <a:gd name="T87" fmla="*/ 330412 h 989631"/>
                <a:gd name="T88" fmla="*/ 2041452 w 2828336"/>
                <a:gd name="T89" fmla="*/ 362310 h 989631"/>
                <a:gd name="T90" fmla="*/ 2105247 w 2828336"/>
                <a:gd name="T91" fmla="*/ 383575 h 989631"/>
                <a:gd name="T92" fmla="*/ 2115879 w 2828336"/>
                <a:gd name="T93" fmla="*/ 436738 h 989631"/>
                <a:gd name="T94" fmla="*/ 2222205 w 2828336"/>
                <a:gd name="T95" fmla="*/ 468636 h 989631"/>
                <a:gd name="T96" fmla="*/ 2264735 w 2828336"/>
                <a:gd name="T97" fmla="*/ 521799 h 989631"/>
                <a:gd name="T98" fmla="*/ 2296633 w 2828336"/>
                <a:gd name="T99" fmla="*/ 532431 h 989631"/>
                <a:gd name="T100" fmla="*/ 2317898 w 2828336"/>
                <a:gd name="T101" fmla="*/ 596226 h 989631"/>
                <a:gd name="T102" fmla="*/ 2413591 w 2828336"/>
                <a:gd name="T103" fmla="*/ 638757 h 989631"/>
                <a:gd name="T104" fmla="*/ 2434856 w 2828336"/>
                <a:gd name="T105" fmla="*/ 670654 h 989631"/>
                <a:gd name="T106" fmla="*/ 2466754 w 2828336"/>
                <a:gd name="T107" fmla="*/ 681287 h 989631"/>
                <a:gd name="T108" fmla="*/ 2498652 w 2828336"/>
                <a:gd name="T109" fmla="*/ 702552 h 989631"/>
                <a:gd name="T110" fmla="*/ 2562447 w 2828336"/>
                <a:gd name="T111" fmla="*/ 713185 h 989631"/>
                <a:gd name="T112" fmla="*/ 2594345 w 2828336"/>
                <a:gd name="T113" fmla="*/ 723817 h 989631"/>
                <a:gd name="T114" fmla="*/ 2626242 w 2828336"/>
                <a:gd name="T115" fmla="*/ 745082 h 989631"/>
                <a:gd name="T116" fmla="*/ 2668772 w 2828336"/>
                <a:gd name="T117" fmla="*/ 808878 h 989631"/>
                <a:gd name="T118" fmla="*/ 2700670 w 2828336"/>
                <a:gd name="T119" fmla="*/ 883305 h 989631"/>
                <a:gd name="T120" fmla="*/ 2764465 w 2828336"/>
                <a:gd name="T121" fmla="*/ 904571 h 989631"/>
                <a:gd name="T122" fmla="*/ 2806996 w 2828336"/>
                <a:gd name="T123" fmla="*/ 957733 h 989631"/>
                <a:gd name="T124" fmla="*/ 2828261 w 2828336"/>
                <a:gd name="T125" fmla="*/ 989631 h 98963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828336" h="989631">
                  <a:moveTo>
                    <a:pt x="0" y="978999"/>
                  </a:moveTo>
                  <a:lnTo>
                    <a:pt x="0" y="978999"/>
                  </a:lnTo>
                  <a:cubicBezTo>
                    <a:pt x="17721" y="954190"/>
                    <a:pt x="30376" y="924826"/>
                    <a:pt x="53163" y="904571"/>
                  </a:cubicBezTo>
                  <a:cubicBezTo>
                    <a:pt x="64085" y="894863"/>
                    <a:pt x="82262" y="899694"/>
                    <a:pt x="95693" y="893938"/>
                  </a:cubicBezTo>
                  <a:cubicBezTo>
                    <a:pt x="121600" y="882835"/>
                    <a:pt x="140328" y="859936"/>
                    <a:pt x="159489" y="840775"/>
                  </a:cubicBezTo>
                  <a:cubicBezTo>
                    <a:pt x="170017" y="809192"/>
                    <a:pt x="176745" y="770356"/>
                    <a:pt x="202019" y="745082"/>
                  </a:cubicBezTo>
                  <a:cubicBezTo>
                    <a:pt x="211055" y="736046"/>
                    <a:pt x="223284" y="730905"/>
                    <a:pt x="233917" y="723817"/>
                  </a:cubicBezTo>
                  <a:cubicBezTo>
                    <a:pt x="248094" y="702552"/>
                    <a:pt x="255182" y="674199"/>
                    <a:pt x="276447" y="660022"/>
                  </a:cubicBezTo>
                  <a:cubicBezTo>
                    <a:pt x="297712" y="645845"/>
                    <a:pt x="322171" y="635564"/>
                    <a:pt x="340242" y="617492"/>
                  </a:cubicBezTo>
                  <a:cubicBezTo>
                    <a:pt x="347330" y="610403"/>
                    <a:pt x="353679" y="602488"/>
                    <a:pt x="361507" y="596226"/>
                  </a:cubicBezTo>
                  <a:cubicBezTo>
                    <a:pt x="371486" y="588243"/>
                    <a:pt x="381728" y="580151"/>
                    <a:pt x="393405" y="574961"/>
                  </a:cubicBezTo>
                  <a:cubicBezTo>
                    <a:pt x="413888" y="565857"/>
                    <a:pt x="457200" y="553696"/>
                    <a:pt x="457200" y="553696"/>
                  </a:cubicBezTo>
                  <a:cubicBezTo>
                    <a:pt x="464288" y="543064"/>
                    <a:pt x="470482" y="531777"/>
                    <a:pt x="478465" y="521799"/>
                  </a:cubicBezTo>
                  <a:cubicBezTo>
                    <a:pt x="484728" y="513971"/>
                    <a:pt x="494573" y="509129"/>
                    <a:pt x="499731" y="500533"/>
                  </a:cubicBezTo>
                  <a:cubicBezTo>
                    <a:pt x="505497" y="490923"/>
                    <a:pt x="503362" y="477387"/>
                    <a:pt x="510363" y="468636"/>
                  </a:cubicBezTo>
                  <a:cubicBezTo>
                    <a:pt x="518346" y="458657"/>
                    <a:pt x="530252" y="451738"/>
                    <a:pt x="542261" y="447371"/>
                  </a:cubicBezTo>
                  <a:cubicBezTo>
                    <a:pt x="569727" y="437383"/>
                    <a:pt x="599125" y="433795"/>
                    <a:pt x="627321" y="426105"/>
                  </a:cubicBezTo>
                  <a:cubicBezTo>
                    <a:pt x="638134" y="423156"/>
                    <a:pt x="648586" y="419017"/>
                    <a:pt x="659219" y="415473"/>
                  </a:cubicBezTo>
                  <a:cubicBezTo>
                    <a:pt x="662763" y="369399"/>
                    <a:pt x="661336" y="322669"/>
                    <a:pt x="669852" y="277250"/>
                  </a:cubicBezTo>
                  <a:cubicBezTo>
                    <a:pt x="677269" y="237695"/>
                    <a:pt x="696592" y="247930"/>
                    <a:pt x="723014" y="234719"/>
                  </a:cubicBezTo>
                  <a:cubicBezTo>
                    <a:pt x="813746" y="189352"/>
                    <a:pt x="661734" y="221924"/>
                    <a:pt x="871870" y="202822"/>
                  </a:cubicBezTo>
                  <a:cubicBezTo>
                    <a:pt x="882503" y="195734"/>
                    <a:pt x="892022" y="186591"/>
                    <a:pt x="903768" y="181557"/>
                  </a:cubicBezTo>
                  <a:cubicBezTo>
                    <a:pt x="999891" y="140361"/>
                    <a:pt x="898114" y="203046"/>
                    <a:pt x="978196" y="149659"/>
                  </a:cubicBezTo>
                  <a:cubicBezTo>
                    <a:pt x="985284" y="139026"/>
                    <a:pt x="989482" y="125744"/>
                    <a:pt x="999461" y="117761"/>
                  </a:cubicBezTo>
                  <a:cubicBezTo>
                    <a:pt x="1008212" y="110760"/>
                    <a:pt x="1020303" y="108971"/>
                    <a:pt x="1031358" y="107129"/>
                  </a:cubicBezTo>
                  <a:cubicBezTo>
                    <a:pt x="1063016" y="101853"/>
                    <a:pt x="1095154" y="100040"/>
                    <a:pt x="1127052" y="96496"/>
                  </a:cubicBezTo>
                  <a:cubicBezTo>
                    <a:pt x="1148317" y="82319"/>
                    <a:pt x="1166601" y="62048"/>
                    <a:pt x="1190847" y="53966"/>
                  </a:cubicBezTo>
                  <a:cubicBezTo>
                    <a:pt x="1268505" y="28080"/>
                    <a:pt x="1232896" y="38138"/>
                    <a:pt x="1297172" y="22068"/>
                  </a:cubicBezTo>
                  <a:cubicBezTo>
                    <a:pt x="1304261" y="14980"/>
                    <a:pt x="1308448" y="1635"/>
                    <a:pt x="1318438" y="803"/>
                  </a:cubicBezTo>
                  <a:cubicBezTo>
                    <a:pt x="1353933" y="-2155"/>
                    <a:pt x="1390057" y="3427"/>
                    <a:pt x="1424763" y="11436"/>
                  </a:cubicBezTo>
                  <a:cubicBezTo>
                    <a:pt x="1437215" y="14309"/>
                    <a:pt x="1445231" y="26986"/>
                    <a:pt x="1456661" y="32701"/>
                  </a:cubicBezTo>
                  <a:cubicBezTo>
                    <a:pt x="1466685" y="37713"/>
                    <a:pt x="1477926" y="39789"/>
                    <a:pt x="1488558" y="43333"/>
                  </a:cubicBezTo>
                  <a:cubicBezTo>
                    <a:pt x="1495647" y="50422"/>
                    <a:pt x="1503561" y="56771"/>
                    <a:pt x="1509824" y="64599"/>
                  </a:cubicBezTo>
                  <a:cubicBezTo>
                    <a:pt x="1517807" y="74577"/>
                    <a:pt x="1518966" y="92455"/>
                    <a:pt x="1531089" y="96496"/>
                  </a:cubicBezTo>
                  <a:cubicBezTo>
                    <a:pt x="1564880" y="107760"/>
                    <a:pt x="1601972" y="103585"/>
                    <a:pt x="1637414" y="107129"/>
                  </a:cubicBezTo>
                  <a:cubicBezTo>
                    <a:pt x="1648047" y="114217"/>
                    <a:pt x="1660276" y="119358"/>
                    <a:pt x="1669312" y="128394"/>
                  </a:cubicBezTo>
                  <a:cubicBezTo>
                    <a:pt x="1678348" y="137430"/>
                    <a:pt x="1679944" y="153204"/>
                    <a:pt x="1690577" y="160292"/>
                  </a:cubicBezTo>
                  <a:cubicBezTo>
                    <a:pt x="1702736" y="168398"/>
                    <a:pt x="1719110" y="166725"/>
                    <a:pt x="1733107" y="170924"/>
                  </a:cubicBezTo>
                  <a:cubicBezTo>
                    <a:pt x="1754577" y="177365"/>
                    <a:pt x="1796903" y="192189"/>
                    <a:pt x="1796903" y="192189"/>
                  </a:cubicBezTo>
                  <a:cubicBezTo>
                    <a:pt x="1807535" y="199277"/>
                    <a:pt x="1821712" y="202822"/>
                    <a:pt x="1828800" y="213454"/>
                  </a:cubicBezTo>
                  <a:cubicBezTo>
                    <a:pt x="1836906" y="225613"/>
                    <a:pt x="1828338" y="246475"/>
                    <a:pt x="1839433" y="255985"/>
                  </a:cubicBezTo>
                  <a:cubicBezTo>
                    <a:pt x="1856452" y="270573"/>
                    <a:pt x="1887378" y="261400"/>
                    <a:pt x="1903228" y="277250"/>
                  </a:cubicBezTo>
                  <a:lnTo>
                    <a:pt x="1924493" y="298515"/>
                  </a:lnTo>
                  <a:lnTo>
                    <a:pt x="1956391" y="330412"/>
                  </a:lnTo>
                  <a:lnTo>
                    <a:pt x="2041452" y="362310"/>
                  </a:lnTo>
                  <a:cubicBezTo>
                    <a:pt x="2062561" y="369849"/>
                    <a:pt x="2105247" y="383575"/>
                    <a:pt x="2105247" y="383575"/>
                  </a:cubicBezTo>
                  <a:cubicBezTo>
                    <a:pt x="2108791" y="401296"/>
                    <a:pt x="2103100" y="423959"/>
                    <a:pt x="2115879" y="436738"/>
                  </a:cubicBezTo>
                  <a:cubicBezTo>
                    <a:pt x="2124506" y="445365"/>
                    <a:pt x="2202932" y="463817"/>
                    <a:pt x="2222205" y="468636"/>
                  </a:cubicBezTo>
                  <a:cubicBezTo>
                    <a:pt x="2231862" y="483121"/>
                    <a:pt x="2247903" y="511700"/>
                    <a:pt x="2264735" y="521799"/>
                  </a:cubicBezTo>
                  <a:cubicBezTo>
                    <a:pt x="2274346" y="527565"/>
                    <a:pt x="2286000" y="528887"/>
                    <a:pt x="2296633" y="532431"/>
                  </a:cubicBezTo>
                  <a:cubicBezTo>
                    <a:pt x="2303721" y="553696"/>
                    <a:pt x="2296633" y="589137"/>
                    <a:pt x="2317898" y="596226"/>
                  </a:cubicBezTo>
                  <a:cubicBezTo>
                    <a:pt x="2393816" y="621533"/>
                    <a:pt x="2363042" y="605058"/>
                    <a:pt x="2413591" y="638757"/>
                  </a:cubicBezTo>
                  <a:cubicBezTo>
                    <a:pt x="2420679" y="649389"/>
                    <a:pt x="2424878" y="662671"/>
                    <a:pt x="2434856" y="670654"/>
                  </a:cubicBezTo>
                  <a:cubicBezTo>
                    <a:pt x="2443608" y="677655"/>
                    <a:pt x="2456729" y="676275"/>
                    <a:pt x="2466754" y="681287"/>
                  </a:cubicBezTo>
                  <a:cubicBezTo>
                    <a:pt x="2478184" y="687002"/>
                    <a:pt x="2486529" y="698511"/>
                    <a:pt x="2498652" y="702552"/>
                  </a:cubicBezTo>
                  <a:cubicBezTo>
                    <a:pt x="2519104" y="709369"/>
                    <a:pt x="2541402" y="708508"/>
                    <a:pt x="2562447" y="713185"/>
                  </a:cubicBezTo>
                  <a:cubicBezTo>
                    <a:pt x="2573388" y="715616"/>
                    <a:pt x="2583712" y="720273"/>
                    <a:pt x="2594345" y="723817"/>
                  </a:cubicBezTo>
                  <a:cubicBezTo>
                    <a:pt x="2604977" y="730905"/>
                    <a:pt x="2617827" y="735465"/>
                    <a:pt x="2626242" y="745082"/>
                  </a:cubicBezTo>
                  <a:cubicBezTo>
                    <a:pt x="2643072" y="764316"/>
                    <a:pt x="2668772" y="808878"/>
                    <a:pt x="2668772" y="808878"/>
                  </a:cubicBezTo>
                  <a:cubicBezTo>
                    <a:pt x="2673796" y="828974"/>
                    <a:pt x="2678914" y="869707"/>
                    <a:pt x="2700670" y="883305"/>
                  </a:cubicBezTo>
                  <a:cubicBezTo>
                    <a:pt x="2719678" y="895185"/>
                    <a:pt x="2764465" y="904571"/>
                    <a:pt x="2764465" y="904571"/>
                  </a:cubicBezTo>
                  <a:cubicBezTo>
                    <a:pt x="2815804" y="955907"/>
                    <a:pt x="2753355" y="890681"/>
                    <a:pt x="2806996" y="957733"/>
                  </a:cubicBezTo>
                  <a:cubicBezTo>
                    <a:pt x="2830767" y="987447"/>
                    <a:pt x="2828261" y="966874"/>
                    <a:pt x="2828261" y="989631"/>
                  </a:cubicBezTo>
                </a:path>
              </a:pathLst>
            </a:cu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de-DE"/>
            </a:p>
          </p:txBody>
        </p:sp>
        <p:cxnSp>
          <p:nvCxnSpPr>
            <p:cNvPr id="19509" name="Gerade Verbindung 12">
              <a:extLst>
                <a:ext uri="{FF2B5EF4-FFF2-40B4-BE49-F238E27FC236}">
                  <a16:creationId xmlns:a16="http://schemas.microsoft.com/office/drawing/2014/main" id="{24AB5C9E-5100-48EF-A3BC-D3D1C3C4863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306727" y="3030279"/>
              <a:ext cx="0" cy="712381"/>
            </a:xfrm>
            <a:prstGeom prst="line">
              <a:avLst/>
            </a:prstGeom>
            <a:noFill/>
            <a:ln w="571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510" name="Gerade Verbindung 60">
              <a:extLst>
                <a:ext uri="{FF2B5EF4-FFF2-40B4-BE49-F238E27FC236}">
                  <a16:creationId xmlns:a16="http://schemas.microsoft.com/office/drawing/2014/main" id="{0FF62E1E-E25B-462B-ACAE-86E38337B80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145697" y="3030279"/>
              <a:ext cx="0" cy="712381"/>
            </a:xfrm>
            <a:prstGeom prst="line">
              <a:avLst/>
            </a:prstGeom>
            <a:noFill/>
            <a:ln w="571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9466" name="Rechteck 15">
            <a:extLst>
              <a:ext uri="{FF2B5EF4-FFF2-40B4-BE49-F238E27FC236}">
                <a16:creationId xmlns:a16="http://schemas.microsoft.com/office/drawing/2014/main" id="{F3A8EFE1-9443-48FE-AB3D-904504A0B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7700" y="5835650"/>
            <a:ext cx="9064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de-DE" altLang="de-DE" sz="1400" b="1"/>
              <a:t>50,0</a:t>
            </a:r>
          </a:p>
        </p:txBody>
      </p:sp>
      <p:cxnSp>
        <p:nvCxnSpPr>
          <p:cNvPr id="19467" name="Gerade Verbindung 69">
            <a:extLst>
              <a:ext uri="{FF2B5EF4-FFF2-40B4-BE49-F238E27FC236}">
                <a16:creationId xmlns:a16="http://schemas.microsoft.com/office/drawing/2014/main" id="{8DAE8446-2221-41DC-97BE-C7C6619CB42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246688" y="5391150"/>
            <a:ext cx="0" cy="233363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468" name="Rechteck 15">
            <a:extLst>
              <a:ext uri="{FF2B5EF4-FFF2-40B4-BE49-F238E27FC236}">
                <a16:creationId xmlns:a16="http://schemas.microsoft.com/office/drawing/2014/main" id="{B65993CD-84AE-47EE-98C4-EB85FD08B9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5651500"/>
            <a:ext cx="9064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de-DE" altLang="de-DE" sz="1200"/>
              <a:t>50,2</a:t>
            </a:r>
          </a:p>
        </p:txBody>
      </p:sp>
      <p:cxnSp>
        <p:nvCxnSpPr>
          <p:cNvPr id="19469" name="Gerade Verbindung 71">
            <a:extLst>
              <a:ext uri="{FF2B5EF4-FFF2-40B4-BE49-F238E27FC236}">
                <a16:creationId xmlns:a16="http://schemas.microsoft.com/office/drawing/2014/main" id="{F31D5DA8-8919-491C-AD57-24F7AB03B612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598988" y="5391150"/>
            <a:ext cx="0" cy="233363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470" name="Rechteck 15">
            <a:extLst>
              <a:ext uri="{FF2B5EF4-FFF2-40B4-BE49-F238E27FC236}">
                <a16:creationId xmlns:a16="http://schemas.microsoft.com/office/drawing/2014/main" id="{8A4B2A67-5F57-4F4E-9F12-8DE49F00E5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1313" y="5651500"/>
            <a:ext cx="9080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de-DE" altLang="de-DE" sz="1200"/>
              <a:t>49,8</a:t>
            </a:r>
          </a:p>
        </p:txBody>
      </p:sp>
      <p:sp>
        <p:nvSpPr>
          <p:cNvPr id="19471" name="Rechteck 15">
            <a:extLst>
              <a:ext uri="{FF2B5EF4-FFF2-40B4-BE49-F238E27FC236}">
                <a16:creationId xmlns:a16="http://schemas.microsoft.com/office/drawing/2014/main" id="{4DAA15DD-EC30-4CC9-9171-70E1D49DCB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8225" y="2679700"/>
            <a:ext cx="2005013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de-DE" altLang="de-DE" sz="1400" b="1" dirty="0"/>
              <a:t>„Stabilitäts-Berg“</a:t>
            </a:r>
          </a:p>
        </p:txBody>
      </p:sp>
      <p:cxnSp>
        <p:nvCxnSpPr>
          <p:cNvPr id="19472" name="Gerade Verbindung 77">
            <a:extLst>
              <a:ext uri="{FF2B5EF4-FFF2-40B4-BE49-F238E27FC236}">
                <a16:creationId xmlns:a16="http://schemas.microsoft.com/office/drawing/2014/main" id="{9B91CCBE-3E3F-4233-A1F5-3CADA2C1136C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916488" y="2989263"/>
            <a:ext cx="17462" cy="2428875"/>
          </a:xfrm>
          <a:prstGeom prst="line">
            <a:avLst/>
          </a:prstGeom>
          <a:noFill/>
          <a:ln w="12700" algn="ctr">
            <a:solidFill>
              <a:schemeClr val="tx1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473" name="Gerade Verbindung 86">
            <a:extLst>
              <a:ext uri="{FF2B5EF4-FFF2-40B4-BE49-F238E27FC236}">
                <a16:creationId xmlns:a16="http://schemas.microsoft.com/office/drawing/2014/main" id="{4C478C3E-2DF2-4EC5-9905-22617619855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786188" y="5391150"/>
            <a:ext cx="0" cy="233363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474" name="Gerade Verbindung 111">
            <a:extLst>
              <a:ext uri="{FF2B5EF4-FFF2-40B4-BE49-F238E27FC236}">
                <a16:creationId xmlns:a16="http://schemas.microsoft.com/office/drawing/2014/main" id="{2C6026F6-8B34-44D8-8FA7-7A2B1639064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254625" y="3136900"/>
            <a:ext cx="0" cy="2281238"/>
          </a:xfrm>
          <a:prstGeom prst="line">
            <a:avLst/>
          </a:prstGeom>
          <a:noFill/>
          <a:ln w="12700" algn="ctr">
            <a:solidFill>
              <a:schemeClr val="tx1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475" name="Gerade Verbindung 114">
            <a:extLst>
              <a:ext uri="{FF2B5EF4-FFF2-40B4-BE49-F238E27FC236}">
                <a16:creationId xmlns:a16="http://schemas.microsoft.com/office/drawing/2014/main" id="{570B9137-C4DB-4B12-A9AC-3DDF10BABBD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606925" y="3136900"/>
            <a:ext cx="0" cy="2281238"/>
          </a:xfrm>
          <a:prstGeom prst="line">
            <a:avLst/>
          </a:prstGeom>
          <a:noFill/>
          <a:ln w="12700" algn="ctr">
            <a:solidFill>
              <a:schemeClr val="tx1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477" name="Rechteck 122">
            <a:extLst>
              <a:ext uri="{FF2B5EF4-FFF2-40B4-BE49-F238E27FC236}">
                <a16:creationId xmlns:a16="http://schemas.microsoft.com/office/drawing/2014/main" id="{1C785861-52C5-4EEC-9966-9517C1CF8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6925" y="3319463"/>
            <a:ext cx="647700" cy="352425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de-DE" altLang="de-DE" sz="1100" b="1" dirty="0">
                <a:solidFill>
                  <a:schemeClr val="bg1"/>
                </a:solidFill>
              </a:rPr>
              <a:t>Toleranz-</a:t>
            </a:r>
          </a:p>
          <a:p>
            <a:pPr algn="ctr">
              <a:buFontTx/>
              <a:buNone/>
            </a:pPr>
            <a:r>
              <a:rPr lang="de-DE" altLang="de-DE" sz="1100" b="1" dirty="0">
                <a:solidFill>
                  <a:schemeClr val="bg1"/>
                </a:solidFill>
              </a:rPr>
              <a:t>Band</a:t>
            </a:r>
          </a:p>
        </p:txBody>
      </p:sp>
      <p:sp>
        <p:nvSpPr>
          <p:cNvPr id="19478" name="Ellipse 36">
            <a:extLst>
              <a:ext uri="{FF2B5EF4-FFF2-40B4-BE49-F238E27FC236}">
                <a16:creationId xmlns:a16="http://schemas.microsoft.com/office/drawing/2014/main" id="{9CAD7815-F431-453B-8B7E-9C2AFB8D22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5013" y="3022600"/>
            <a:ext cx="103187" cy="103188"/>
          </a:xfrm>
          <a:prstGeom prst="ellipse">
            <a:avLst/>
          </a:prstGeom>
          <a:solidFill>
            <a:srgbClr val="00B05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19479" name="Ellipse 124">
            <a:extLst>
              <a:ext uri="{FF2B5EF4-FFF2-40B4-BE49-F238E27FC236}">
                <a16:creationId xmlns:a16="http://schemas.microsoft.com/office/drawing/2014/main" id="{94002385-068E-4968-9944-A6DC54FDF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2238" y="3065463"/>
            <a:ext cx="103187" cy="104775"/>
          </a:xfrm>
          <a:prstGeom prst="ellipse">
            <a:avLst/>
          </a:prstGeom>
          <a:solidFill>
            <a:srgbClr val="00B05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1DA0E661-46A2-4231-BCD8-58F0718005A6}"/>
              </a:ext>
            </a:extLst>
          </p:cNvPr>
          <p:cNvGrpSpPr>
            <a:grpSpLocks/>
          </p:cNvGrpSpPr>
          <p:nvPr/>
        </p:nvGrpSpPr>
        <p:grpSpPr bwMode="auto">
          <a:xfrm>
            <a:off x="871538" y="3798888"/>
            <a:ext cx="2332037" cy="2128837"/>
            <a:chOff x="871537" y="3798888"/>
            <a:chExt cx="2332038" cy="2128837"/>
          </a:xfrm>
        </p:grpSpPr>
        <p:sp>
          <p:nvSpPr>
            <p:cNvPr id="19502" name="Ellipse 126">
              <a:extLst>
                <a:ext uri="{FF2B5EF4-FFF2-40B4-BE49-F238E27FC236}">
                  <a16:creationId xmlns:a16="http://schemas.microsoft.com/office/drawing/2014/main" id="{FD298992-6CE9-4A44-B0C7-1CF4982B5F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7163" y="4313238"/>
              <a:ext cx="104775" cy="104775"/>
            </a:xfrm>
            <a:prstGeom prst="ellipse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de-DE" altLang="de-DE"/>
            </a:p>
          </p:txBody>
        </p:sp>
        <p:grpSp>
          <p:nvGrpSpPr>
            <p:cNvPr id="19503" name="Gruppieren 11">
              <a:extLst>
                <a:ext uri="{FF2B5EF4-FFF2-40B4-BE49-F238E27FC236}">
                  <a16:creationId xmlns:a16="http://schemas.microsoft.com/office/drawing/2014/main" id="{24BDD15D-1174-46D9-8099-9012579695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1537" y="3798888"/>
              <a:ext cx="2332038" cy="2128837"/>
              <a:chOff x="871537" y="3798888"/>
              <a:chExt cx="2332038" cy="2128837"/>
            </a:xfrm>
          </p:grpSpPr>
          <p:sp>
            <p:nvSpPr>
              <p:cNvPr id="19504" name="Rechteck 15">
                <a:extLst>
                  <a:ext uri="{FF2B5EF4-FFF2-40B4-BE49-F238E27FC236}">
                    <a16:creationId xmlns:a16="http://schemas.microsoft.com/office/drawing/2014/main" id="{31FF8F92-012B-4EBA-9B15-B1D8CDCBAF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1537" y="3879850"/>
                <a:ext cx="1854201" cy="14927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buFontTx/>
                  <a:buNone/>
                </a:pPr>
                <a:r>
                  <a:rPr lang="de-DE" altLang="de-DE" sz="1300" b="1" dirty="0">
                    <a:solidFill>
                      <a:srgbClr val="FF0000"/>
                    </a:solidFill>
                  </a:rPr>
                  <a:t>Sehr kritische Situation fürs Netz:</a:t>
                </a:r>
              </a:p>
              <a:p>
                <a:pPr>
                  <a:buFontTx/>
                  <a:buNone/>
                </a:pPr>
                <a:r>
                  <a:rPr lang="de-DE" altLang="de-DE" sz="1300" dirty="0">
                    <a:solidFill>
                      <a:srgbClr val="FF0000"/>
                    </a:solidFill>
                  </a:rPr>
                  <a:t>Erzeuger gehen vom Netz (Inselbetrieb)</a:t>
                </a:r>
              </a:p>
              <a:p>
                <a:pPr>
                  <a:buFontTx/>
                  <a:buNone/>
                </a:pPr>
                <a:r>
                  <a:rPr lang="de-DE" altLang="de-DE" sz="13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 es droht </a:t>
                </a:r>
                <a:r>
                  <a:rPr lang="de-DE" altLang="de-DE" sz="1300" dirty="0">
                    <a:solidFill>
                      <a:srgbClr val="FF0000"/>
                    </a:solidFill>
                  </a:rPr>
                  <a:t>Netz-zusammenbruch, </a:t>
                </a:r>
                <a:r>
                  <a:rPr lang="de-DE" altLang="de-DE" sz="1300" b="1" dirty="0">
                    <a:solidFill>
                      <a:srgbClr val="FF0000"/>
                    </a:solidFill>
                  </a:rPr>
                  <a:t>Blackout</a:t>
                </a:r>
              </a:p>
            </p:txBody>
          </p:sp>
          <p:cxnSp>
            <p:nvCxnSpPr>
              <p:cNvPr id="19505" name="Gerade Verbindung 119">
                <a:extLst>
                  <a:ext uri="{FF2B5EF4-FFF2-40B4-BE49-F238E27FC236}">
                    <a16:creationId xmlns:a16="http://schemas.microsoft.com/office/drawing/2014/main" id="{A86E797C-74BC-4FCC-A8A6-896E9F131B4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2743200" y="5391150"/>
                <a:ext cx="0" cy="233363"/>
              </a:xfrm>
              <a:prstGeom prst="line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9506" name="Rechteck 15">
                <a:extLst>
                  <a:ext uri="{FF2B5EF4-FFF2-40B4-BE49-F238E27FC236}">
                    <a16:creationId xmlns:a16="http://schemas.microsoft.com/office/drawing/2014/main" id="{8ED66F48-D474-4C8C-86C4-E12171D576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7113" y="5651500"/>
                <a:ext cx="906462" cy="276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buFontTx/>
                  <a:buNone/>
                </a:pPr>
                <a:r>
                  <a:rPr lang="de-DE" altLang="de-DE" sz="1200"/>
                  <a:t>47,5</a:t>
                </a:r>
              </a:p>
            </p:txBody>
          </p:sp>
          <p:sp>
            <p:nvSpPr>
              <p:cNvPr id="19507" name="Freihandform 38">
                <a:extLst>
                  <a:ext uri="{FF2B5EF4-FFF2-40B4-BE49-F238E27FC236}">
                    <a16:creationId xmlns:a16="http://schemas.microsoft.com/office/drawing/2014/main" id="{47EE15E8-569D-457C-82BA-5187085753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6663" y="3798888"/>
                <a:ext cx="236537" cy="514350"/>
              </a:xfrm>
              <a:custGeom>
                <a:avLst/>
                <a:gdLst>
                  <a:gd name="T0" fmla="*/ 0 w 1090246"/>
                  <a:gd name="T1" fmla="*/ 0 h 2376435"/>
                  <a:gd name="T2" fmla="*/ 0 w 1090246"/>
                  <a:gd name="T3" fmla="*/ 0 h 2376435"/>
                  <a:gd name="T4" fmla="*/ 0 w 1090246"/>
                  <a:gd name="T5" fmla="*/ 0 h 2376435"/>
                  <a:gd name="T6" fmla="*/ 0 w 1090246"/>
                  <a:gd name="T7" fmla="*/ 0 h 2376435"/>
                  <a:gd name="T8" fmla="*/ 0 w 1090246"/>
                  <a:gd name="T9" fmla="*/ 0 h 2376435"/>
                  <a:gd name="T10" fmla="*/ 0 w 1090246"/>
                  <a:gd name="T11" fmla="*/ 0 h 2376435"/>
                  <a:gd name="T12" fmla="*/ 0 w 1090246"/>
                  <a:gd name="T13" fmla="*/ 0 h 2376435"/>
                  <a:gd name="T14" fmla="*/ 0 w 1090246"/>
                  <a:gd name="T15" fmla="*/ 0 h 2376435"/>
                  <a:gd name="T16" fmla="*/ 0 w 1090246"/>
                  <a:gd name="T17" fmla="*/ 0 h 2376435"/>
                  <a:gd name="T18" fmla="*/ 0 w 1090246"/>
                  <a:gd name="T19" fmla="*/ 0 h 2376435"/>
                  <a:gd name="T20" fmla="*/ 0 w 1090246"/>
                  <a:gd name="T21" fmla="*/ 0 h 2376435"/>
                  <a:gd name="T22" fmla="*/ 0 w 1090246"/>
                  <a:gd name="T23" fmla="*/ 0 h 237643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90246" h="2376435">
                    <a:moveTo>
                      <a:pt x="0" y="0"/>
                    </a:moveTo>
                    <a:lnTo>
                      <a:pt x="828989" y="1085222"/>
                    </a:lnTo>
                    <a:lnTo>
                      <a:pt x="85411" y="783771"/>
                    </a:lnTo>
                    <a:lnTo>
                      <a:pt x="803868" y="2044839"/>
                    </a:lnTo>
                    <a:lnTo>
                      <a:pt x="532563" y="2004646"/>
                    </a:lnTo>
                    <a:lnTo>
                      <a:pt x="1009860" y="2376435"/>
                    </a:lnTo>
                    <a:lnTo>
                      <a:pt x="1009860" y="1778558"/>
                    </a:lnTo>
                    <a:lnTo>
                      <a:pt x="874207" y="2019718"/>
                    </a:lnTo>
                    <a:lnTo>
                      <a:pt x="537587" y="1170633"/>
                    </a:lnTo>
                    <a:lnTo>
                      <a:pt x="1090246" y="1341455"/>
                    </a:lnTo>
                    <a:lnTo>
                      <a:pt x="552660" y="100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de-DE"/>
              </a:p>
            </p:txBody>
          </p:sp>
        </p:grpSp>
      </p:grpSp>
      <p:sp>
        <p:nvSpPr>
          <p:cNvPr id="19482" name="Rechteck 15">
            <a:extLst>
              <a:ext uri="{FF2B5EF4-FFF2-40B4-BE49-F238E27FC236}">
                <a16:creationId xmlns:a16="http://schemas.microsoft.com/office/drawing/2014/main" id="{C53ACDA6-4186-425E-8DD9-97BE3B988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5100" y="5257800"/>
            <a:ext cx="1463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de-DE" sz="1400" b="1"/>
              <a:t>Frequenz (Hz)</a:t>
            </a:r>
          </a:p>
        </p:txBody>
      </p:sp>
      <p:cxnSp>
        <p:nvCxnSpPr>
          <p:cNvPr id="19483" name="Gerade Verbindung mit Pfeil 41">
            <a:extLst>
              <a:ext uri="{FF2B5EF4-FFF2-40B4-BE49-F238E27FC236}">
                <a16:creationId xmlns:a16="http://schemas.microsoft.com/office/drawing/2014/main" id="{7F3B8F3F-6950-48CB-8328-B03A060699C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47700" y="2409825"/>
            <a:ext cx="0" cy="3203575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484" name="Rechteck 15">
            <a:extLst>
              <a:ext uri="{FF2B5EF4-FFF2-40B4-BE49-F238E27FC236}">
                <a16:creationId xmlns:a16="http://schemas.microsoft.com/office/drawing/2014/main" id="{4364AABE-3D40-4A82-A646-E53071D9D0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100" y="2025650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de-DE" altLang="de-DE" sz="1400" b="1"/>
              <a:t>Netzstabilität</a:t>
            </a:r>
          </a:p>
        </p:txBody>
      </p:sp>
      <p:cxnSp>
        <p:nvCxnSpPr>
          <p:cNvPr id="19485" name="Gerade Verbindung 86">
            <a:extLst>
              <a:ext uri="{FF2B5EF4-FFF2-40B4-BE49-F238E27FC236}">
                <a16:creationId xmlns:a16="http://schemas.microsoft.com/office/drawing/2014/main" id="{ED0F51D5-4745-4D4C-9BEC-ABE6EF9DCE9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048375" y="5391150"/>
            <a:ext cx="0" cy="233363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486" name="Rechteck 15">
            <a:extLst>
              <a:ext uri="{FF2B5EF4-FFF2-40B4-BE49-F238E27FC236}">
                <a16:creationId xmlns:a16="http://schemas.microsoft.com/office/drawing/2014/main" id="{608CD35F-2215-46E1-A5DD-19969C8288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7425" y="1536700"/>
            <a:ext cx="33718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de-DE" sz="1400" b="1" dirty="0">
                <a:solidFill>
                  <a:srgbClr val="3333FF"/>
                </a:solidFill>
              </a:rPr>
              <a:t>Die Netzfrequenz ist ein schneller Indikator für das Gleichgewicht zwischen Erzeugung und Verbrauch:</a:t>
            </a:r>
            <a:br>
              <a:rPr lang="de-DE" altLang="de-DE" sz="1400" b="1" dirty="0">
                <a:solidFill>
                  <a:srgbClr val="3333FF"/>
                </a:solidFill>
              </a:rPr>
            </a:br>
            <a:r>
              <a:rPr lang="de-DE" altLang="de-DE" sz="1400" dirty="0">
                <a:solidFill>
                  <a:srgbClr val="3333FF"/>
                </a:solidFill>
              </a:rPr>
              <a:t>A: Erzeugung  =  Verbrauch: f=50 Hz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ECF5814F-1616-49CC-B848-74ABC1768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21400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de-DE" altLang="de-DE" sz="1800" dirty="0">
                <a:solidFill>
                  <a:srgbClr val="00B050"/>
                </a:solidFill>
              </a:rPr>
              <a:t>Ein Balanceakt, der vom Energie-Management-System erbracht werden muss!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E5AE615D-CF72-4643-B2B7-18BBAA4F5AF9}"/>
              </a:ext>
            </a:extLst>
          </p:cNvPr>
          <p:cNvGrpSpPr/>
          <p:nvPr/>
        </p:nvGrpSpPr>
        <p:grpSpPr>
          <a:xfrm>
            <a:off x="4777410" y="2996813"/>
            <a:ext cx="287258" cy="276999"/>
            <a:chOff x="10206612" y="3051757"/>
            <a:chExt cx="287258" cy="276999"/>
          </a:xfrm>
        </p:grpSpPr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F559FBA5-375A-473C-B3D8-63B396D79457}"/>
                </a:ext>
              </a:extLst>
            </p:cNvPr>
            <p:cNvSpPr/>
            <p:nvPr/>
          </p:nvSpPr>
          <p:spPr bwMode="auto">
            <a:xfrm>
              <a:off x="10223241" y="3063256"/>
              <a:ext cx="254000" cy="25400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321A164F-87AF-494B-A6FA-D730BDC59C5E}"/>
                </a:ext>
              </a:extLst>
            </p:cNvPr>
            <p:cNvSpPr txBox="1"/>
            <p:nvPr/>
          </p:nvSpPr>
          <p:spPr>
            <a:xfrm>
              <a:off x="10206612" y="3051757"/>
              <a:ext cx="2872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dirty="0"/>
                <a:t>A</a:t>
              </a:r>
            </a:p>
          </p:txBody>
        </p:sp>
      </p:grpSp>
      <p:sp>
        <p:nvSpPr>
          <p:cNvPr id="67" name="Text Box 5">
            <a:extLst>
              <a:ext uri="{FF2B5EF4-FFF2-40B4-BE49-F238E27FC236}">
                <a16:creationId xmlns:a16="http://schemas.microsoft.com/office/drawing/2014/main" id="{2C6B7FD9-D468-4E12-9361-B8AEED18C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4376" y="5798605"/>
            <a:ext cx="108074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de-DE" sz="1200" u="sng" dirty="0"/>
              <a:t>Quelle</a:t>
            </a:r>
            <a:r>
              <a:rPr lang="de-DE" altLang="de-DE" sz="1200" dirty="0"/>
              <a:t>: ISE e.V.</a:t>
            </a:r>
            <a:endParaRPr lang="en-US" altLang="de-DE" sz="1200" dirty="0"/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7DBA7E3D-64A9-3B99-2ABD-AAF8538AC125}"/>
              </a:ext>
            </a:extLst>
          </p:cNvPr>
          <p:cNvGrpSpPr/>
          <p:nvPr/>
        </p:nvGrpSpPr>
        <p:grpSpPr>
          <a:xfrm>
            <a:off x="5264150" y="2432050"/>
            <a:ext cx="4175125" cy="3495675"/>
            <a:chOff x="5264150" y="2432050"/>
            <a:chExt cx="4175125" cy="3495675"/>
          </a:xfrm>
        </p:grpSpPr>
        <p:grpSp>
          <p:nvGrpSpPr>
            <p:cNvPr id="19495" name="Gruppieren 7">
              <a:extLst>
                <a:ext uri="{FF2B5EF4-FFF2-40B4-BE49-F238E27FC236}">
                  <a16:creationId xmlns:a16="http://schemas.microsoft.com/office/drawing/2014/main" id="{AD6711AA-0808-4093-A6B4-E268B360AF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64150" y="3425513"/>
              <a:ext cx="4079875" cy="2502212"/>
              <a:chOff x="5264150" y="3425031"/>
              <a:chExt cx="4079875" cy="2502694"/>
            </a:xfrm>
          </p:grpSpPr>
          <p:sp>
            <p:nvSpPr>
              <p:cNvPr id="19497" name="Rechteck 25">
                <a:extLst>
                  <a:ext uri="{FF2B5EF4-FFF2-40B4-BE49-F238E27FC236}">
                    <a16:creationId xmlns:a16="http://schemas.microsoft.com/office/drawing/2014/main" id="{32FA6BB2-8237-4603-BB2C-AA9B42BDCE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4150" y="3860800"/>
                <a:ext cx="792162" cy="603750"/>
              </a:xfrm>
              <a:prstGeom prst="rect">
                <a:avLst/>
              </a:prstGeom>
              <a:solidFill>
                <a:srgbClr val="CC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buFontTx/>
                  <a:buNone/>
                </a:pPr>
                <a:r>
                  <a:rPr lang="de-DE" altLang="de-DE" sz="1400" b="1" dirty="0"/>
                  <a:t>Regel-</a:t>
                </a:r>
              </a:p>
              <a:p>
                <a:pPr algn="ctr">
                  <a:buFontTx/>
                  <a:buNone/>
                </a:pPr>
                <a:r>
                  <a:rPr lang="de-DE" altLang="de-DE" sz="1400" b="1" dirty="0"/>
                  <a:t>betrieb</a:t>
                </a:r>
              </a:p>
            </p:txBody>
          </p:sp>
          <p:sp>
            <p:nvSpPr>
              <p:cNvPr id="19498" name="Rechteck 15">
                <a:extLst>
                  <a:ext uri="{FF2B5EF4-FFF2-40B4-BE49-F238E27FC236}">
                    <a16:creationId xmlns:a16="http://schemas.microsoft.com/office/drawing/2014/main" id="{7B4807B3-697B-4E63-9E5A-786907419A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92988" y="4000500"/>
                <a:ext cx="1951037" cy="292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buFontTx/>
                  <a:buNone/>
                </a:pPr>
                <a:endParaRPr lang="de-DE" altLang="de-DE" sz="13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9499" name="Rechteck 15">
                <a:extLst>
                  <a:ext uri="{FF2B5EF4-FFF2-40B4-BE49-F238E27FC236}">
                    <a16:creationId xmlns:a16="http://schemas.microsoft.com/office/drawing/2014/main" id="{339E4D61-0025-472B-BE80-1001052D06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00700" y="5651500"/>
                <a:ext cx="906462" cy="276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buFontTx/>
                  <a:buNone/>
                </a:pPr>
                <a:r>
                  <a:rPr lang="de-DE" altLang="de-DE" sz="1200"/>
                  <a:t>51,0</a:t>
                </a:r>
              </a:p>
            </p:txBody>
          </p:sp>
          <p:cxnSp>
            <p:nvCxnSpPr>
              <p:cNvPr id="19500" name="Gerade Verbindung 116">
                <a:extLst>
                  <a:ext uri="{FF2B5EF4-FFF2-40B4-BE49-F238E27FC236}">
                    <a16:creationId xmlns:a16="http://schemas.microsoft.com/office/drawing/2014/main" id="{FE8BB127-87C9-4DE8-970C-E6259F0A988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6022975" y="3513349"/>
                <a:ext cx="23812" cy="1904790"/>
              </a:xfrm>
              <a:prstGeom prst="line">
                <a:avLst/>
              </a:prstGeom>
              <a:noFill/>
              <a:ln w="12700" algn="ctr">
                <a:solidFill>
                  <a:schemeClr val="tx1"/>
                </a:solidFill>
                <a:prstDash val="sys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9501" name="Ellipse 125">
                <a:extLst>
                  <a:ext uri="{FF2B5EF4-FFF2-40B4-BE49-F238E27FC236}">
                    <a16:creationId xmlns:a16="http://schemas.microsoft.com/office/drawing/2014/main" id="{DBF45686-1CEA-47D7-BDCB-56DA0175D2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3443" y="3425031"/>
                <a:ext cx="104775" cy="103187"/>
              </a:xfrm>
              <a:prstGeom prst="ellipse">
                <a:avLst/>
              </a:prstGeom>
              <a:solidFill>
                <a:srgbClr val="CCFF33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de-DE" altLang="de-DE"/>
              </a:p>
            </p:txBody>
          </p:sp>
        </p:grpSp>
        <p:sp>
          <p:nvSpPr>
            <p:cNvPr id="19496" name="Rechteck 15">
              <a:extLst>
                <a:ext uri="{FF2B5EF4-FFF2-40B4-BE49-F238E27FC236}">
                  <a16:creationId xmlns:a16="http://schemas.microsoft.com/office/drawing/2014/main" id="{4E631989-9C95-4DBE-AB9E-7ECE06375F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8218" y="2432050"/>
              <a:ext cx="3371057" cy="307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857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/>
              <a:r>
                <a:rPr lang="de-DE" altLang="de-DE" sz="1400" dirty="0">
                  <a:solidFill>
                    <a:srgbClr val="3333FF"/>
                  </a:solidFill>
                </a:rPr>
                <a:t>B: Erzeugung  &gt;  Verbrauch: f &gt; 50Hz</a:t>
              </a: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14525F25-C874-8F47-4658-6CCA89E5E4B4}"/>
                </a:ext>
              </a:extLst>
            </p:cNvPr>
            <p:cNvGrpSpPr/>
            <p:nvPr/>
          </p:nvGrpSpPr>
          <p:grpSpPr>
            <a:xfrm>
              <a:off x="5491604" y="3429000"/>
              <a:ext cx="287259" cy="276999"/>
              <a:chOff x="5491604" y="3429000"/>
              <a:chExt cx="287259" cy="276999"/>
            </a:xfrm>
          </p:grpSpPr>
          <p:sp>
            <p:nvSpPr>
              <p:cNvPr id="62" name="Ellipse 61">
                <a:extLst>
                  <a:ext uri="{FF2B5EF4-FFF2-40B4-BE49-F238E27FC236}">
                    <a16:creationId xmlns:a16="http://schemas.microsoft.com/office/drawing/2014/main" id="{9D0A288F-C283-41B0-A7AF-7E4B872BD62B}"/>
                  </a:ext>
                </a:extLst>
              </p:cNvPr>
              <p:cNvSpPr/>
              <p:nvPr/>
            </p:nvSpPr>
            <p:spPr bwMode="auto">
              <a:xfrm>
                <a:off x="5508234" y="3440499"/>
                <a:ext cx="254000" cy="254000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3" name="Textfeld 62">
                <a:extLst>
                  <a:ext uri="{FF2B5EF4-FFF2-40B4-BE49-F238E27FC236}">
                    <a16:creationId xmlns:a16="http://schemas.microsoft.com/office/drawing/2014/main" id="{233E9820-CB6B-4EC2-972D-76C224C89291}"/>
                  </a:ext>
                </a:extLst>
              </p:cNvPr>
              <p:cNvSpPr txBox="1"/>
              <p:nvPr/>
            </p:nvSpPr>
            <p:spPr>
              <a:xfrm>
                <a:off x="5491604" y="3429000"/>
                <a:ext cx="28725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200" dirty="0"/>
                  <a:t>B</a:t>
                </a:r>
              </a:p>
            </p:txBody>
          </p:sp>
        </p:grpSp>
        <p:cxnSp>
          <p:nvCxnSpPr>
            <p:cNvPr id="8" name="Gerade Verbindung mit Pfeil 7">
              <a:extLst>
                <a:ext uri="{FF2B5EF4-FFF2-40B4-BE49-F238E27FC236}">
                  <a16:creationId xmlns:a16="http://schemas.microsoft.com/office/drawing/2014/main" id="{09D6E1C1-C50F-B4E5-234C-9D0BCFDC56F0}"/>
                </a:ext>
              </a:extLst>
            </p:cNvPr>
            <p:cNvCxnSpPr/>
            <p:nvPr/>
          </p:nvCxnSpPr>
          <p:spPr bwMode="auto">
            <a:xfrm flipH="1">
              <a:off x="5364163" y="4376532"/>
              <a:ext cx="569912" cy="0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58347C87-97C6-379B-53FD-BCAC55426A3D}"/>
              </a:ext>
            </a:extLst>
          </p:cNvPr>
          <p:cNvGrpSpPr/>
          <p:nvPr/>
        </p:nvGrpSpPr>
        <p:grpSpPr>
          <a:xfrm>
            <a:off x="3338513" y="2678113"/>
            <a:ext cx="6100762" cy="3249612"/>
            <a:chOff x="3338513" y="2678113"/>
            <a:chExt cx="6100762" cy="3249612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DCC38A8A-585D-4A6E-8592-D4879FFE7F15}"/>
                </a:ext>
              </a:extLst>
            </p:cNvPr>
            <p:cNvGrpSpPr/>
            <p:nvPr/>
          </p:nvGrpSpPr>
          <p:grpSpPr>
            <a:xfrm>
              <a:off x="3338513" y="2678113"/>
              <a:ext cx="6100762" cy="3249612"/>
              <a:chOff x="3338513" y="2678113"/>
              <a:chExt cx="6100762" cy="3249612"/>
            </a:xfrm>
          </p:grpSpPr>
          <p:grpSp>
            <p:nvGrpSpPr>
              <p:cNvPr id="10" name="Gruppieren 9">
                <a:extLst>
                  <a:ext uri="{FF2B5EF4-FFF2-40B4-BE49-F238E27FC236}">
                    <a16:creationId xmlns:a16="http://schemas.microsoft.com/office/drawing/2014/main" id="{E3D582F4-830E-434A-AF77-18F13687DAE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38513" y="2678113"/>
                <a:ext cx="6100762" cy="3249612"/>
                <a:chOff x="3338513" y="2678311"/>
                <a:chExt cx="6100762" cy="3249414"/>
              </a:xfrm>
            </p:grpSpPr>
            <p:sp>
              <p:nvSpPr>
                <p:cNvPr id="19490" name="Rechteck 25">
                  <a:extLst>
                    <a:ext uri="{FF2B5EF4-FFF2-40B4-BE49-F238E27FC236}">
                      <a16:creationId xmlns:a16="http://schemas.microsoft.com/office/drawing/2014/main" id="{B319E330-59B5-43A2-901F-F63C7358BC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14763" y="3860799"/>
                  <a:ext cx="792162" cy="604118"/>
                </a:xfrm>
                <a:prstGeom prst="rect">
                  <a:avLst/>
                </a:prstGeom>
                <a:solidFill>
                  <a:srgbClr val="CCFF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buFontTx/>
                    <a:buNone/>
                  </a:pPr>
                  <a:r>
                    <a:rPr lang="de-DE" altLang="de-DE" sz="1400" b="1" dirty="0"/>
                    <a:t>Regel-</a:t>
                  </a:r>
                </a:p>
                <a:p>
                  <a:pPr algn="ctr">
                    <a:buFontTx/>
                    <a:buNone/>
                  </a:pPr>
                  <a:r>
                    <a:rPr lang="de-DE" altLang="de-DE" sz="1400" b="1" dirty="0"/>
                    <a:t>betrieb</a:t>
                  </a:r>
                </a:p>
              </p:txBody>
            </p:sp>
            <p:sp>
              <p:nvSpPr>
                <p:cNvPr id="19491" name="Rechteck 15">
                  <a:extLst>
                    <a:ext uri="{FF2B5EF4-FFF2-40B4-BE49-F238E27FC236}">
                      <a16:creationId xmlns:a16="http://schemas.microsoft.com/office/drawing/2014/main" id="{FE5289EE-E8A2-4651-A5AE-4A978484F7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38513" y="5651500"/>
                  <a:ext cx="906462" cy="2762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buFontTx/>
                    <a:buNone/>
                  </a:pPr>
                  <a:r>
                    <a:rPr lang="de-DE" altLang="de-DE" sz="1200"/>
                    <a:t>49,0</a:t>
                  </a:r>
                </a:p>
              </p:txBody>
            </p:sp>
            <p:cxnSp>
              <p:nvCxnSpPr>
                <p:cNvPr id="19492" name="Gerade Verbindung 116">
                  <a:extLst>
                    <a:ext uri="{FF2B5EF4-FFF2-40B4-BE49-F238E27FC236}">
                      <a16:creationId xmlns:a16="http://schemas.microsoft.com/office/drawing/2014/main" id="{7A83EDFB-F48D-474D-949B-00243DE56E81}"/>
                    </a:ext>
                  </a:extLst>
                </p:cNvPr>
                <p:cNvCxnSpPr>
                  <a:cxnSpLocks noChangeShapeType="1"/>
                  <a:endCxn id="19508" idx="17"/>
                </p:cNvCxnSpPr>
                <p:nvPr/>
              </p:nvCxnSpPr>
              <p:spPr bwMode="auto">
                <a:xfrm flipV="1">
                  <a:off x="3784600" y="3557588"/>
                  <a:ext cx="19050" cy="1860550"/>
                </a:xfrm>
                <a:prstGeom prst="line">
                  <a:avLst/>
                </a:prstGeom>
                <a:noFill/>
                <a:ln w="12700" algn="ctr">
                  <a:solidFill>
                    <a:schemeClr val="tx1"/>
                  </a:solidFill>
                  <a:prstDash val="sys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9493" name="Ellipse 125">
                  <a:extLst>
                    <a:ext uri="{FF2B5EF4-FFF2-40B4-BE49-F238E27FC236}">
                      <a16:creationId xmlns:a16="http://schemas.microsoft.com/office/drawing/2014/main" id="{6A872311-3CDA-49B5-9013-84B861C119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1738" y="3506788"/>
                  <a:ext cx="104775" cy="103187"/>
                </a:xfrm>
                <a:prstGeom prst="ellipse">
                  <a:avLst/>
                </a:prstGeom>
                <a:solidFill>
                  <a:srgbClr val="CCFF33"/>
                </a:solidFill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de-DE" altLang="de-DE"/>
                </a:p>
              </p:txBody>
            </p:sp>
            <p:sp>
              <p:nvSpPr>
                <p:cNvPr id="19494" name="Rechteck 15">
                  <a:extLst>
                    <a:ext uri="{FF2B5EF4-FFF2-40B4-BE49-F238E27FC236}">
                      <a16:creationId xmlns:a16="http://schemas.microsoft.com/office/drawing/2014/main" id="{3CC778C5-FB60-405B-AF14-A8F11DBC1B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68218" y="2678311"/>
                  <a:ext cx="3371057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marL="2857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indent="0"/>
                  <a:r>
                    <a:rPr lang="de-DE" altLang="de-DE" sz="1400" dirty="0">
                      <a:solidFill>
                        <a:srgbClr val="3333FF"/>
                      </a:solidFill>
                    </a:rPr>
                    <a:t>C: Erzeugung  &lt;  Verbrauch: f &lt; 50 Hz</a:t>
                  </a:r>
                  <a:endParaRPr lang="de-DE" altLang="de-DE" sz="1400" b="1" dirty="0">
                    <a:solidFill>
                      <a:srgbClr val="3333FF"/>
                    </a:solidFill>
                  </a:endParaRPr>
                </a:p>
              </p:txBody>
            </p:sp>
          </p:grpSp>
          <p:grpSp>
            <p:nvGrpSpPr>
              <p:cNvPr id="64" name="Gruppieren 63">
                <a:extLst>
                  <a:ext uri="{FF2B5EF4-FFF2-40B4-BE49-F238E27FC236}">
                    <a16:creationId xmlns:a16="http://schemas.microsoft.com/office/drawing/2014/main" id="{AD22492C-EB77-4D06-9152-E0E304249581}"/>
                  </a:ext>
                </a:extLst>
              </p:cNvPr>
              <p:cNvGrpSpPr/>
              <p:nvPr/>
            </p:nvGrpSpPr>
            <p:grpSpPr>
              <a:xfrm>
                <a:off x="4068567" y="3429000"/>
                <a:ext cx="295274" cy="276999"/>
                <a:chOff x="10202604" y="3051757"/>
                <a:chExt cx="295274" cy="276999"/>
              </a:xfrm>
            </p:grpSpPr>
            <p:sp>
              <p:nvSpPr>
                <p:cNvPr id="65" name="Ellipse 64">
                  <a:extLst>
                    <a:ext uri="{FF2B5EF4-FFF2-40B4-BE49-F238E27FC236}">
                      <a16:creationId xmlns:a16="http://schemas.microsoft.com/office/drawing/2014/main" id="{334091CC-5633-48AC-83DA-29F0C13A8162}"/>
                    </a:ext>
                  </a:extLst>
                </p:cNvPr>
                <p:cNvSpPr/>
                <p:nvPr/>
              </p:nvSpPr>
              <p:spPr bwMode="auto">
                <a:xfrm>
                  <a:off x="10223241" y="3063256"/>
                  <a:ext cx="254000" cy="254000"/>
                </a:xfrm>
                <a:prstGeom prst="ellips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66" name="Textfeld 65">
                  <a:extLst>
                    <a:ext uri="{FF2B5EF4-FFF2-40B4-BE49-F238E27FC236}">
                      <a16:creationId xmlns:a16="http://schemas.microsoft.com/office/drawing/2014/main" id="{7290E70C-2D65-4439-A266-43607AEF7AAE}"/>
                    </a:ext>
                  </a:extLst>
                </p:cNvPr>
                <p:cNvSpPr txBox="1"/>
                <p:nvPr/>
              </p:nvSpPr>
              <p:spPr>
                <a:xfrm>
                  <a:off x="10202604" y="3051757"/>
                  <a:ext cx="29527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de-DE" sz="1200" dirty="0"/>
                    <a:t>C</a:t>
                  </a:r>
                </a:p>
              </p:txBody>
            </p:sp>
          </p:grpSp>
        </p:grpSp>
        <p:cxnSp>
          <p:nvCxnSpPr>
            <p:cNvPr id="12" name="Gerade Verbindung mit Pfeil 11">
              <a:extLst>
                <a:ext uri="{FF2B5EF4-FFF2-40B4-BE49-F238E27FC236}">
                  <a16:creationId xmlns:a16="http://schemas.microsoft.com/office/drawing/2014/main" id="{AAED4F87-BB31-0C84-8915-7EFE71A5A44D}"/>
                </a:ext>
              </a:extLst>
            </p:cNvPr>
            <p:cNvCxnSpPr/>
            <p:nvPr/>
          </p:nvCxnSpPr>
          <p:spPr bwMode="auto">
            <a:xfrm>
              <a:off x="3887788" y="4376532"/>
              <a:ext cx="569912" cy="0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F8257504-7DA7-C965-A443-B8E5FA947D32}"/>
              </a:ext>
            </a:extLst>
          </p:cNvPr>
          <p:cNvGrpSpPr/>
          <p:nvPr/>
        </p:nvGrpSpPr>
        <p:grpSpPr>
          <a:xfrm>
            <a:off x="2785270" y="4376738"/>
            <a:ext cx="999330" cy="682626"/>
            <a:chOff x="2785270" y="4376738"/>
            <a:chExt cx="999330" cy="682626"/>
          </a:xfrm>
        </p:grpSpPr>
        <p:sp>
          <p:nvSpPr>
            <p:cNvPr id="18459" name="Rechteck 121">
              <a:extLst>
                <a:ext uri="{FF2B5EF4-FFF2-40B4-BE49-F238E27FC236}">
                  <a16:creationId xmlns:a16="http://schemas.microsoft.com/office/drawing/2014/main" id="{2BCC3A75-AC60-41AB-8BE3-07448E712C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5270" y="4376738"/>
              <a:ext cx="999330" cy="68262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buFontTx/>
                <a:buNone/>
              </a:pPr>
              <a:r>
                <a:rPr lang="de-DE" altLang="de-DE" sz="1400" b="1" dirty="0">
                  <a:solidFill>
                    <a:schemeClr val="bg1"/>
                  </a:solidFill>
                </a:rPr>
                <a:t>Last-</a:t>
              </a:r>
            </a:p>
            <a:p>
              <a:pPr algn="ctr">
                <a:buFontTx/>
                <a:buNone/>
              </a:pPr>
              <a:r>
                <a:rPr lang="de-DE" altLang="de-DE" sz="1400" b="1" dirty="0" err="1">
                  <a:solidFill>
                    <a:schemeClr val="bg1"/>
                  </a:solidFill>
                </a:rPr>
                <a:t>abwurf</a:t>
              </a:r>
              <a:endParaRPr lang="de-DE" altLang="de-DE" sz="1400" b="1" dirty="0">
                <a:solidFill>
                  <a:schemeClr val="bg1"/>
                </a:solidFill>
              </a:endParaRPr>
            </a:p>
          </p:txBody>
        </p:sp>
        <p:cxnSp>
          <p:nvCxnSpPr>
            <p:cNvPr id="14" name="Gerade Verbindung mit Pfeil 13">
              <a:extLst>
                <a:ext uri="{FF2B5EF4-FFF2-40B4-BE49-F238E27FC236}">
                  <a16:creationId xmlns:a16="http://schemas.microsoft.com/office/drawing/2014/main" id="{CE0761E1-9F6D-A7DB-EA15-9FB7791D1973}"/>
                </a:ext>
              </a:extLst>
            </p:cNvPr>
            <p:cNvCxnSpPr/>
            <p:nvPr/>
          </p:nvCxnSpPr>
          <p:spPr bwMode="auto">
            <a:xfrm>
              <a:off x="2986088" y="4957557"/>
              <a:ext cx="569912" cy="0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BB0F8935-9A83-CCBF-F53E-FC2BFD23A774}"/>
              </a:ext>
            </a:extLst>
          </p:cNvPr>
          <p:cNvGrpSpPr/>
          <p:nvPr/>
        </p:nvGrpSpPr>
        <p:grpSpPr>
          <a:xfrm>
            <a:off x="5284261" y="757967"/>
            <a:ext cx="4331554" cy="4553866"/>
            <a:chOff x="5284261" y="757967"/>
            <a:chExt cx="4331554" cy="4553866"/>
          </a:xfrm>
        </p:grpSpPr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5583052F-1FFE-BCB4-3B6E-965A16909686}"/>
                </a:ext>
              </a:extLst>
            </p:cNvPr>
            <p:cNvGrpSpPr/>
            <p:nvPr/>
          </p:nvGrpSpPr>
          <p:grpSpPr>
            <a:xfrm>
              <a:off x="5284261" y="801429"/>
              <a:ext cx="295274" cy="276999"/>
              <a:chOff x="10612649" y="1061923"/>
              <a:chExt cx="295274" cy="276999"/>
            </a:xfrm>
          </p:grpSpPr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EF267D00-AC6C-1D91-6667-38DB345611EA}"/>
                  </a:ext>
                </a:extLst>
              </p:cNvPr>
              <p:cNvSpPr/>
              <p:nvPr/>
            </p:nvSpPr>
            <p:spPr bwMode="auto">
              <a:xfrm>
                <a:off x="10623661" y="1071548"/>
                <a:ext cx="254000" cy="254000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36516705-2D21-F457-73BE-D5DA9F12993D}"/>
                  </a:ext>
                </a:extLst>
              </p:cNvPr>
              <p:cNvSpPr txBox="1"/>
              <p:nvPr/>
            </p:nvSpPr>
            <p:spPr>
              <a:xfrm>
                <a:off x="10612649" y="1061923"/>
                <a:ext cx="2952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/>
                  <a:t>C</a:t>
                </a:r>
              </a:p>
            </p:txBody>
          </p:sp>
        </p:grpSp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8DF49BBD-D3F5-45E0-A82D-DE59C13294CE}"/>
                </a:ext>
              </a:extLst>
            </p:cNvPr>
            <p:cNvGrpSpPr/>
            <p:nvPr/>
          </p:nvGrpSpPr>
          <p:grpSpPr>
            <a:xfrm>
              <a:off x="5284261" y="757967"/>
              <a:ext cx="4331554" cy="4553866"/>
              <a:chOff x="5284261" y="982418"/>
              <a:chExt cx="4331554" cy="4553866"/>
            </a:xfrm>
          </p:grpSpPr>
          <p:sp>
            <p:nvSpPr>
              <p:cNvPr id="19" name="Rechteck 18">
                <a:extLst>
                  <a:ext uri="{FF2B5EF4-FFF2-40B4-BE49-F238E27FC236}">
                    <a16:creationId xmlns:a16="http://schemas.microsoft.com/office/drawing/2014/main" id="{DD393FFC-FF61-4058-9F37-8DBF098B0BAB}"/>
                  </a:ext>
                </a:extLst>
              </p:cNvPr>
              <p:cNvSpPr/>
              <p:nvPr/>
            </p:nvSpPr>
            <p:spPr bwMode="auto">
              <a:xfrm>
                <a:off x="5284261" y="1356335"/>
                <a:ext cx="4330295" cy="417994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52CAC1CF-7D0A-45E3-9421-06D2C390917B}"/>
                  </a:ext>
                </a:extLst>
              </p:cNvPr>
              <p:cNvSpPr txBox="1"/>
              <p:nvPr/>
            </p:nvSpPr>
            <p:spPr>
              <a:xfrm>
                <a:off x="5350081" y="982418"/>
                <a:ext cx="426573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600" b="1" dirty="0">
                    <a:solidFill>
                      <a:srgbClr val="3333FF"/>
                    </a:solidFill>
                  </a:rPr>
                  <a:t>Erzeugung &lt; Verbrauch: </a:t>
                </a:r>
                <a:r>
                  <a:rPr lang="de-DE" sz="1600" dirty="0">
                    <a:solidFill>
                      <a:srgbClr val="3333FF"/>
                    </a:solidFill>
                  </a:rPr>
                  <a:t>Mangel an EE</a:t>
                </a:r>
              </a:p>
            </p:txBody>
          </p:sp>
        </p:grpSp>
      </p:grpSp>
      <p:sp>
        <p:nvSpPr>
          <p:cNvPr id="12" name="Rectangle 4">
            <a:extLst>
              <a:ext uri="{FF2B5EF4-FFF2-40B4-BE49-F238E27FC236}">
                <a16:creationId xmlns:a16="http://schemas.microsoft.com/office/drawing/2014/main" id="{F9CE82BC-449F-429D-95DD-730E8A1BE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324" y="-3214"/>
            <a:ext cx="827681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Netzstabilität (3) bei der Energiewende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Maßnahmen bei Ungleichgewicht: Erzeugung ≠ Verbrauch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9F3F62FF-7502-43B0-9748-456308D03383}"/>
              </a:ext>
            </a:extLst>
          </p:cNvPr>
          <p:cNvSpPr/>
          <p:nvPr/>
        </p:nvSpPr>
        <p:spPr bwMode="auto">
          <a:xfrm>
            <a:off x="290184" y="1119184"/>
            <a:ext cx="4330295" cy="4192649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729D215-AE19-4DF0-AEC5-C297FB99C32C}"/>
              </a:ext>
            </a:extLst>
          </p:cNvPr>
          <p:cNvSpPr txBox="1"/>
          <p:nvPr/>
        </p:nvSpPr>
        <p:spPr>
          <a:xfrm>
            <a:off x="380518" y="1073424"/>
            <a:ext cx="44622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u="sng" dirty="0">
                <a:solidFill>
                  <a:srgbClr val="3333FF"/>
                </a:solidFill>
              </a:rPr>
              <a:t>Energieverbraucher</a:t>
            </a:r>
            <a:br>
              <a:rPr lang="de-DE" sz="1600" u="sng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</a:rPr>
              <a:t>hochfahren/einschalten von Verbrauchern (vertraglich festgelegt, Smartmeter-Gateway)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  <a:sym typeface="Wingdings" panose="05000000000000000000" pitchFamily="2" charset="2"/>
              </a:rPr>
              <a:t> </a:t>
            </a:r>
            <a:r>
              <a:rPr lang="de-DE" sz="1600" dirty="0">
                <a:solidFill>
                  <a:srgbClr val="3333FF"/>
                </a:solidFill>
              </a:rPr>
              <a:t>Wärmepumpen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DE" sz="1600" dirty="0">
                <a:solidFill>
                  <a:srgbClr val="3333FF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rgbClr val="3333FF"/>
                </a:solidFill>
                <a:sym typeface="Wingdings" panose="05000000000000000000" pitchFamily="2" charset="2"/>
              </a:rPr>
              <a:t>verfahrenst</a:t>
            </a:r>
            <a:r>
              <a:rPr lang="de-DE" sz="1600" dirty="0">
                <a:solidFill>
                  <a:srgbClr val="3333FF"/>
                </a:solidFill>
                <a:sym typeface="Wingdings" panose="05000000000000000000" pitchFamily="2" charset="2"/>
              </a:rPr>
              <a:t>. Prozesse z.B. </a:t>
            </a:r>
            <a:r>
              <a:rPr lang="de-DE" sz="1600" dirty="0">
                <a:solidFill>
                  <a:srgbClr val="3333FF"/>
                </a:solidFill>
              </a:rPr>
              <a:t>Alu-Herstellung</a:t>
            </a:r>
            <a:r>
              <a:rPr lang="de-DE" sz="1600" dirty="0">
                <a:solidFill>
                  <a:srgbClr val="3333FF"/>
                </a:solidFill>
                <a:sym typeface="Wingdings" panose="05000000000000000000" pitchFamily="2" charset="2"/>
              </a:rPr>
              <a:t> </a:t>
            </a:r>
            <a:br>
              <a:rPr lang="de-DE" sz="1600" dirty="0">
                <a:solidFill>
                  <a:srgbClr val="3333FF"/>
                </a:solidFill>
                <a:sym typeface="Wingdings" panose="05000000000000000000" pitchFamily="2" charset="2"/>
              </a:rPr>
            </a:br>
            <a:r>
              <a:rPr lang="de-DE" sz="1600" dirty="0">
                <a:solidFill>
                  <a:srgbClr val="3333FF"/>
                </a:solidFill>
                <a:sym typeface="Wingdings" panose="05000000000000000000" pitchFamily="2" charset="2"/>
              </a:rPr>
              <a:t> etc.</a:t>
            </a:r>
            <a:endParaRPr lang="de-DE" sz="1600" dirty="0">
              <a:solidFill>
                <a:srgbClr val="3333FF"/>
              </a:solidFill>
            </a:endParaRP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BB31BACF-F457-4860-8826-C34C7F9F1735}"/>
              </a:ext>
            </a:extLst>
          </p:cNvPr>
          <p:cNvGrpSpPr/>
          <p:nvPr/>
        </p:nvGrpSpPr>
        <p:grpSpPr>
          <a:xfrm>
            <a:off x="4666660" y="1110678"/>
            <a:ext cx="560772" cy="4161093"/>
            <a:chOff x="4533493" y="1479216"/>
            <a:chExt cx="548548" cy="4161093"/>
          </a:xfrm>
        </p:grpSpPr>
        <p:sp>
          <p:nvSpPr>
            <p:cNvPr id="3" name="Pfeil: nach unten 2">
              <a:extLst>
                <a:ext uri="{FF2B5EF4-FFF2-40B4-BE49-F238E27FC236}">
                  <a16:creationId xmlns:a16="http://schemas.microsoft.com/office/drawing/2014/main" id="{6835FEFA-B4DB-4B04-81B2-788B4C83FCC8}"/>
                </a:ext>
              </a:extLst>
            </p:cNvPr>
            <p:cNvSpPr/>
            <p:nvPr/>
          </p:nvSpPr>
          <p:spPr bwMode="auto">
            <a:xfrm>
              <a:off x="4662534" y="1819747"/>
              <a:ext cx="290466" cy="3820562"/>
            </a:xfrm>
            <a:prstGeom prst="downArrow">
              <a:avLst/>
            </a:prstGeom>
            <a:solidFill>
              <a:srgbClr val="008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343859DB-C00D-4CBE-8D66-7A56EFD5D862}"/>
                </a:ext>
              </a:extLst>
            </p:cNvPr>
            <p:cNvSpPr txBox="1"/>
            <p:nvPr/>
          </p:nvSpPr>
          <p:spPr>
            <a:xfrm>
              <a:off x="4533493" y="1479216"/>
              <a:ext cx="5485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err="1">
                  <a:solidFill>
                    <a:schemeClr val="accent2"/>
                  </a:solidFill>
                </a:rPr>
                <a:t>Prio</a:t>
              </a:r>
              <a:endParaRPr lang="de-DE" sz="1600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13" name="Textfeld 12">
            <a:extLst>
              <a:ext uri="{FF2B5EF4-FFF2-40B4-BE49-F238E27FC236}">
                <a16:creationId xmlns:a16="http://schemas.microsoft.com/office/drawing/2014/main" id="{0258A6B9-C038-41E4-A943-860246100FAF}"/>
              </a:ext>
            </a:extLst>
          </p:cNvPr>
          <p:cNvSpPr txBox="1"/>
          <p:nvPr/>
        </p:nvSpPr>
        <p:spPr>
          <a:xfrm>
            <a:off x="290185" y="762952"/>
            <a:ext cx="43607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3333FF"/>
                </a:solidFill>
              </a:rPr>
              <a:t>Erzeugung &gt; Verbrauch: </a:t>
            </a:r>
            <a:r>
              <a:rPr lang="de-DE" sz="1600" dirty="0">
                <a:solidFill>
                  <a:srgbClr val="3333FF"/>
                </a:solidFill>
              </a:rPr>
              <a:t>Überschuss an EE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44CB65F-574B-48BE-83D4-EDF5FD96FAC4}"/>
              </a:ext>
            </a:extLst>
          </p:cNvPr>
          <p:cNvSpPr txBox="1"/>
          <p:nvPr/>
        </p:nvSpPr>
        <p:spPr>
          <a:xfrm>
            <a:off x="5395335" y="1101828"/>
            <a:ext cx="4364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u="sng" dirty="0">
                <a:solidFill>
                  <a:srgbClr val="3333FF"/>
                </a:solidFill>
              </a:rPr>
              <a:t>Energieerzeuger</a:t>
            </a:r>
          </a:p>
          <a:p>
            <a:r>
              <a:rPr lang="de-DE" sz="1600" dirty="0">
                <a:solidFill>
                  <a:srgbClr val="3333FF"/>
                </a:solidFill>
                <a:sym typeface="Wingdings" panose="05000000000000000000" pitchFamily="2" charset="2"/>
              </a:rPr>
              <a:t> Energieerzeuger hochfahren/einschalten</a:t>
            </a:r>
            <a:endParaRPr lang="de-DE" sz="1600" dirty="0">
              <a:solidFill>
                <a:srgbClr val="3333FF"/>
              </a:solidFill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A0DE29C1-BE38-4A2C-89A6-11D400728D68}"/>
              </a:ext>
            </a:extLst>
          </p:cNvPr>
          <p:cNvSpPr txBox="1"/>
          <p:nvPr/>
        </p:nvSpPr>
        <p:spPr>
          <a:xfrm>
            <a:off x="5395335" y="1782820"/>
            <a:ext cx="43649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u="sng" dirty="0">
                <a:solidFill>
                  <a:srgbClr val="3333FF"/>
                </a:solidFill>
              </a:rPr>
              <a:t>Energieverbraucher</a:t>
            </a:r>
            <a:br>
              <a:rPr lang="de-DE" sz="1600" u="sng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  <a:sym typeface="Wingdings" panose="05000000000000000000" pitchFamily="2" charset="2"/>
              </a:rPr>
              <a:t>zurückfahren/abschalten </a:t>
            </a:r>
            <a:r>
              <a:rPr lang="de-DE" sz="1600" dirty="0">
                <a:solidFill>
                  <a:srgbClr val="3333FF"/>
                </a:solidFill>
              </a:rPr>
              <a:t>von Verbrauchern (vertraglich festgelegt, Smartmeter-Gateway)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  <a:sym typeface="Wingdings" panose="05000000000000000000" pitchFamily="2" charset="2"/>
              </a:rPr>
              <a:t></a:t>
            </a:r>
            <a:r>
              <a:rPr lang="de-DE" sz="1600" dirty="0">
                <a:solidFill>
                  <a:srgbClr val="3333FF"/>
                </a:solidFill>
              </a:rPr>
              <a:t>Wärmepumpen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  <a:sym typeface="Wingdings" panose="05000000000000000000" pitchFamily="2" charset="2"/>
              </a:rPr>
              <a:t> </a:t>
            </a:r>
            <a:r>
              <a:rPr lang="de-DE" sz="1600" dirty="0" err="1">
                <a:solidFill>
                  <a:srgbClr val="3333FF"/>
                </a:solidFill>
                <a:sym typeface="Wingdings" panose="05000000000000000000" pitchFamily="2" charset="2"/>
              </a:rPr>
              <a:t>verfahrenst</a:t>
            </a:r>
            <a:r>
              <a:rPr lang="de-DE" sz="1600" dirty="0">
                <a:solidFill>
                  <a:srgbClr val="3333FF"/>
                </a:solidFill>
                <a:sym typeface="Wingdings" panose="05000000000000000000" pitchFamily="2" charset="2"/>
              </a:rPr>
              <a:t>. Prozesse z.B. </a:t>
            </a:r>
            <a:r>
              <a:rPr lang="de-DE" sz="1600" dirty="0">
                <a:solidFill>
                  <a:srgbClr val="3333FF"/>
                </a:solidFill>
              </a:rPr>
              <a:t>Alu-Herstellung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600" dirty="0">
                <a:solidFill>
                  <a:srgbClr val="3333FF"/>
                </a:solidFill>
                <a:sym typeface="Wingdings" panose="05000000000000000000" pitchFamily="2" charset="2"/>
              </a:rPr>
              <a:t>etc.</a:t>
            </a:r>
            <a:endParaRPr lang="de-DE" sz="1600" dirty="0">
              <a:solidFill>
                <a:srgbClr val="3333FF"/>
              </a:solidFill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7463E58F-075D-4441-8555-48F48CEA4682}"/>
              </a:ext>
            </a:extLst>
          </p:cNvPr>
          <p:cNvSpPr txBox="1"/>
          <p:nvPr/>
        </p:nvSpPr>
        <p:spPr>
          <a:xfrm>
            <a:off x="5395335" y="3437118"/>
            <a:ext cx="43649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u="sng" dirty="0">
                <a:solidFill>
                  <a:srgbClr val="3333FF"/>
                </a:solidFill>
              </a:rPr>
              <a:t>Energiespeicher</a:t>
            </a:r>
            <a:r>
              <a:rPr lang="de-DE" sz="1600" dirty="0">
                <a:solidFill>
                  <a:srgbClr val="3333FF"/>
                </a:solidFill>
              </a:rPr>
              <a:t> 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</a:rPr>
              <a:t>Ausspeicherung von gespeicherter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</a:rPr>
              <a:t>Energie: P2X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  <a:sym typeface="Wingdings" panose="05000000000000000000" pitchFamily="2" charset="2"/>
              </a:rPr>
              <a:t> </a:t>
            </a:r>
            <a:r>
              <a:rPr lang="de-DE" sz="1600" dirty="0">
                <a:solidFill>
                  <a:srgbClr val="3333FF"/>
                </a:solidFill>
              </a:rPr>
              <a:t>Groß-Akkus, PV-Akkus, E-Mobilität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600" dirty="0">
                <a:solidFill>
                  <a:srgbClr val="3333FF"/>
                </a:solidFill>
              </a:rPr>
              <a:t>Pumpspeicher-Kraftwerke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600" dirty="0" err="1">
                <a:solidFill>
                  <a:srgbClr val="3333FF"/>
                </a:solidFill>
              </a:rPr>
              <a:t>GuD</a:t>
            </a:r>
            <a:r>
              <a:rPr lang="de-DE" sz="1600" dirty="0">
                <a:solidFill>
                  <a:srgbClr val="3333FF"/>
                </a:solidFill>
              </a:rPr>
              <a:t>-Kraftwerke mit Bio-Methan/H</a:t>
            </a:r>
            <a:r>
              <a:rPr lang="de-DE" sz="1600" baseline="-25000" dirty="0">
                <a:solidFill>
                  <a:srgbClr val="3333FF"/>
                </a:solidFill>
              </a:rPr>
              <a:t>2</a:t>
            </a:r>
            <a:r>
              <a:rPr lang="de-DE" sz="1600" dirty="0">
                <a:solidFill>
                  <a:srgbClr val="3333FF"/>
                </a:solidFill>
              </a:rPr>
              <a:t> aus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</a:rPr>
              <a:t>dem </a:t>
            </a:r>
            <a:r>
              <a:rPr lang="de-DE" sz="1600" dirty="0" err="1">
                <a:solidFill>
                  <a:srgbClr val="3333FF"/>
                </a:solidFill>
              </a:rPr>
              <a:t>Saisonalspeicher</a:t>
            </a:r>
            <a:r>
              <a:rPr lang="de-DE" sz="1600" dirty="0">
                <a:solidFill>
                  <a:srgbClr val="3333FF"/>
                </a:solidFill>
              </a:rPr>
              <a:t>-System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3648F90A-298F-42F0-AECC-A6E9CF3215AE}"/>
              </a:ext>
            </a:extLst>
          </p:cNvPr>
          <p:cNvGrpSpPr/>
          <p:nvPr/>
        </p:nvGrpSpPr>
        <p:grpSpPr>
          <a:xfrm>
            <a:off x="218035" y="5390631"/>
            <a:ext cx="9396521" cy="420636"/>
            <a:chOff x="218035" y="5777434"/>
            <a:chExt cx="9396521" cy="420636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5F158178-3D85-422B-B89F-AD9ABCE6801C}"/>
                </a:ext>
              </a:extLst>
            </p:cNvPr>
            <p:cNvSpPr/>
            <p:nvPr/>
          </p:nvSpPr>
          <p:spPr bwMode="auto">
            <a:xfrm>
              <a:off x="290184" y="5777434"/>
              <a:ext cx="9324372" cy="42063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86028F9E-7183-4EC4-B3A7-AC467054D273}"/>
                </a:ext>
              </a:extLst>
            </p:cNvPr>
            <p:cNvSpPr txBox="1"/>
            <p:nvPr/>
          </p:nvSpPr>
          <p:spPr>
            <a:xfrm>
              <a:off x="218035" y="5786053"/>
              <a:ext cx="93965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u="sng" dirty="0">
                  <a:solidFill>
                    <a:srgbClr val="3333FF"/>
                  </a:solidFill>
                </a:rPr>
                <a:t>Europäisches Overlay-Netzwerk</a:t>
              </a:r>
              <a:r>
                <a:rPr lang="de-DE" sz="1600" dirty="0">
                  <a:solidFill>
                    <a:srgbClr val="3333FF"/>
                  </a:solidFill>
                </a:rPr>
                <a:t>: Unterstützung bei g</a:t>
              </a:r>
              <a:r>
                <a:rPr lang="de-DE" altLang="de-DE" sz="1600" dirty="0">
                  <a:solidFill>
                    <a:srgbClr val="3333FF"/>
                  </a:solidFill>
                </a:rPr>
                <a:t>rößeren Wetter- und saisonalen Schwankungen</a:t>
              </a:r>
              <a:r>
                <a:rPr lang="de-DE" sz="1600" dirty="0">
                  <a:solidFill>
                    <a:srgbClr val="3333FF"/>
                  </a:solidFill>
                </a:rPr>
                <a:t> </a:t>
              </a:r>
            </a:p>
          </p:txBody>
        </p:sp>
      </p:grpSp>
      <p:sp>
        <p:nvSpPr>
          <p:cNvPr id="20" name="Text Box 5">
            <a:extLst>
              <a:ext uri="{FF2B5EF4-FFF2-40B4-BE49-F238E27FC236}">
                <a16:creationId xmlns:a16="http://schemas.microsoft.com/office/drawing/2014/main" id="{9A81D559-9260-437A-91C9-2FD06B495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0530" y="5118977"/>
            <a:ext cx="112402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de-DE" sz="1200" u="sng" dirty="0"/>
              <a:t>Quelle: ISE e.V.</a:t>
            </a:r>
            <a:r>
              <a:rPr lang="de-DE" altLang="de-DE" sz="1200" dirty="0"/>
              <a:t>.</a:t>
            </a:r>
            <a:endParaRPr lang="en-US" altLang="de-DE" sz="1200" dirty="0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A0C2FD77-0A00-4A3F-945B-EC721EA85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09848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Das Energie-Management-System sorgt für Versorgungssicherheit! 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B68945C1-7E1B-4686-9E6C-290FBED9F906}"/>
              </a:ext>
            </a:extLst>
          </p:cNvPr>
          <p:cNvSpPr txBox="1"/>
          <p:nvPr/>
        </p:nvSpPr>
        <p:spPr>
          <a:xfrm>
            <a:off x="380518" y="2624638"/>
            <a:ext cx="446221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u="sng" dirty="0">
                <a:solidFill>
                  <a:srgbClr val="3333FF"/>
                </a:solidFill>
              </a:rPr>
              <a:t>Energiespeicher</a:t>
            </a:r>
            <a:br>
              <a:rPr lang="de-DE" sz="1600" u="sng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</a:rPr>
              <a:t>Einspeicherung von überschüssiger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</a:rPr>
              <a:t>Energie: P2X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  <a:sym typeface="Wingdings" panose="05000000000000000000" pitchFamily="2" charset="2"/>
              </a:rPr>
              <a:t></a:t>
            </a:r>
            <a:r>
              <a:rPr lang="de-DE" sz="1600" dirty="0">
                <a:solidFill>
                  <a:srgbClr val="3333FF"/>
                </a:solidFill>
              </a:rPr>
              <a:t> Groß-Akkus, PV-Akkus, E-Mobilität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  <a:sym typeface="Wingdings" panose="05000000000000000000" pitchFamily="2" charset="2"/>
              </a:rPr>
              <a:t> </a:t>
            </a:r>
            <a:r>
              <a:rPr lang="de-DE" sz="1600" dirty="0">
                <a:solidFill>
                  <a:srgbClr val="3333FF"/>
                </a:solidFill>
              </a:rPr>
              <a:t>Pumpspeicher-Kraftwerke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  <a:sym typeface="Wingdings" panose="05000000000000000000" pitchFamily="2" charset="2"/>
              </a:rPr>
              <a:t> </a:t>
            </a:r>
            <a:r>
              <a:rPr lang="de-DE" sz="1600" dirty="0">
                <a:solidFill>
                  <a:srgbClr val="3333FF"/>
                </a:solidFill>
              </a:rPr>
              <a:t>Wärmespeicher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600" dirty="0">
                <a:solidFill>
                  <a:srgbClr val="3333FF"/>
                </a:solidFill>
              </a:rPr>
              <a:t>Produktion von grünem Wasserstoff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</a:rPr>
              <a:t>(</a:t>
            </a:r>
            <a:r>
              <a:rPr lang="de-DE" sz="1600" dirty="0" err="1">
                <a:solidFill>
                  <a:srgbClr val="3333FF"/>
                </a:solidFill>
              </a:rPr>
              <a:t>Saisonalspeicher</a:t>
            </a:r>
            <a:r>
              <a:rPr lang="de-DE" sz="1600" dirty="0">
                <a:solidFill>
                  <a:srgbClr val="3333FF"/>
                </a:solidFill>
              </a:rPr>
              <a:t> füllen)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ABDEC919-928E-45F9-8E2E-C942F8FFC715}"/>
              </a:ext>
            </a:extLst>
          </p:cNvPr>
          <p:cNvSpPr txBox="1"/>
          <p:nvPr/>
        </p:nvSpPr>
        <p:spPr>
          <a:xfrm>
            <a:off x="380518" y="4674236"/>
            <a:ext cx="4462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u="sng" dirty="0">
                <a:solidFill>
                  <a:srgbClr val="3333FF"/>
                </a:solidFill>
              </a:rPr>
              <a:t>Energieerzeuger</a:t>
            </a:r>
          </a:p>
          <a:p>
            <a:r>
              <a:rPr lang="de-DE" sz="1600" dirty="0">
                <a:solidFill>
                  <a:srgbClr val="3333FF"/>
                </a:solidFill>
                <a:sym typeface="Wingdings" panose="05000000000000000000" pitchFamily="2" charset="2"/>
              </a:rPr>
              <a:t> Energieerzeuger zurückfahren/abschalten</a:t>
            </a:r>
            <a:endParaRPr lang="de-DE" sz="1600" dirty="0">
              <a:solidFill>
                <a:srgbClr val="3333FF"/>
              </a:solidFill>
            </a:endParaRPr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BCE9EF44-D82F-4968-BED5-57C073893EBD}"/>
              </a:ext>
            </a:extLst>
          </p:cNvPr>
          <p:cNvGrpSpPr/>
          <p:nvPr/>
        </p:nvGrpSpPr>
        <p:grpSpPr>
          <a:xfrm>
            <a:off x="218035" y="5881433"/>
            <a:ext cx="9396521" cy="420636"/>
            <a:chOff x="218035" y="5777434"/>
            <a:chExt cx="9396521" cy="420636"/>
          </a:xfrm>
        </p:grpSpPr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49D10670-781F-419B-9E13-04CC2C3C5E43}"/>
                </a:ext>
              </a:extLst>
            </p:cNvPr>
            <p:cNvSpPr/>
            <p:nvPr/>
          </p:nvSpPr>
          <p:spPr bwMode="auto">
            <a:xfrm>
              <a:off x="290184" y="5777434"/>
              <a:ext cx="9324372" cy="42063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C3F1BA02-3667-465F-93BE-8E20C0547D06}"/>
                </a:ext>
              </a:extLst>
            </p:cNvPr>
            <p:cNvSpPr txBox="1"/>
            <p:nvPr/>
          </p:nvSpPr>
          <p:spPr>
            <a:xfrm>
              <a:off x="218035" y="5786053"/>
              <a:ext cx="93965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u="sng" dirty="0">
                  <a:solidFill>
                    <a:srgbClr val="3333FF"/>
                  </a:solidFill>
                </a:rPr>
                <a:t>Energiemarkt</a:t>
              </a:r>
              <a:r>
                <a:rPr lang="de-DE" sz="1600" dirty="0">
                  <a:solidFill>
                    <a:srgbClr val="3333FF"/>
                  </a:solidFill>
                </a:rPr>
                <a:t>: Neben physikalischen Kriterien sind auch Erzeuger- und Verbraucherpreise relevant! </a:t>
              </a:r>
            </a:p>
          </p:txBody>
        </p:sp>
      </p:grpSp>
      <p:sp>
        <p:nvSpPr>
          <p:cNvPr id="9" name="Ellipse 8">
            <a:extLst>
              <a:ext uri="{FF2B5EF4-FFF2-40B4-BE49-F238E27FC236}">
                <a16:creationId xmlns:a16="http://schemas.microsoft.com/office/drawing/2014/main" id="{96C677F2-40D5-0800-33B5-10FE01E29276}"/>
              </a:ext>
            </a:extLst>
          </p:cNvPr>
          <p:cNvSpPr/>
          <p:nvPr/>
        </p:nvSpPr>
        <p:spPr bwMode="auto">
          <a:xfrm>
            <a:off x="91035" y="818424"/>
            <a:ext cx="254000" cy="254000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27C99F2-CC60-752C-470F-DB066F6362D3}"/>
              </a:ext>
            </a:extLst>
          </p:cNvPr>
          <p:cNvSpPr txBox="1"/>
          <p:nvPr/>
        </p:nvSpPr>
        <p:spPr>
          <a:xfrm>
            <a:off x="74406" y="806925"/>
            <a:ext cx="287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765609716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22" grpId="0"/>
      <p:bldP spid="23" grpId="0"/>
      <p:bldP spid="11" grpId="0"/>
      <p:bldP spid="18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ruppieren 264">
            <a:extLst>
              <a:ext uri="{FF2B5EF4-FFF2-40B4-BE49-F238E27FC236}">
                <a16:creationId xmlns:a16="http://schemas.microsoft.com/office/drawing/2014/main" id="{641E9169-A5B4-E104-9EA9-51119A3D7B3E}"/>
              </a:ext>
            </a:extLst>
          </p:cNvPr>
          <p:cNvGrpSpPr/>
          <p:nvPr/>
        </p:nvGrpSpPr>
        <p:grpSpPr>
          <a:xfrm>
            <a:off x="5617057" y="1758571"/>
            <a:ext cx="4202058" cy="4410655"/>
            <a:chOff x="7675828" y="1948687"/>
            <a:chExt cx="4202058" cy="4410655"/>
          </a:xfrm>
        </p:grpSpPr>
        <p:grpSp>
          <p:nvGrpSpPr>
            <p:cNvPr id="263" name="Gruppieren 262">
              <a:extLst>
                <a:ext uri="{FF2B5EF4-FFF2-40B4-BE49-F238E27FC236}">
                  <a16:creationId xmlns:a16="http://schemas.microsoft.com/office/drawing/2014/main" id="{98E5F78D-79D9-4A4D-2260-EBCC151FDE1F}"/>
                </a:ext>
              </a:extLst>
            </p:cNvPr>
            <p:cNvGrpSpPr/>
            <p:nvPr/>
          </p:nvGrpSpPr>
          <p:grpSpPr>
            <a:xfrm>
              <a:off x="7711545" y="1948687"/>
              <a:ext cx="4166341" cy="4410655"/>
              <a:chOff x="5650317" y="1725186"/>
              <a:chExt cx="4166341" cy="4410655"/>
            </a:xfrm>
          </p:grpSpPr>
          <p:sp>
            <p:nvSpPr>
              <p:cNvPr id="65" name="Rechteck 64">
                <a:extLst>
                  <a:ext uri="{FF2B5EF4-FFF2-40B4-BE49-F238E27FC236}">
                    <a16:creationId xmlns:a16="http://schemas.microsoft.com/office/drawing/2014/main" id="{A5E23DB5-A475-4C9F-B85E-547D2409F6FF}"/>
                  </a:ext>
                </a:extLst>
              </p:cNvPr>
              <p:cNvSpPr/>
              <p:nvPr/>
            </p:nvSpPr>
            <p:spPr bwMode="auto">
              <a:xfrm>
                <a:off x="5676540" y="1725186"/>
                <a:ext cx="4140118" cy="441065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2" name="Textfeld 191">
                <a:extLst>
                  <a:ext uri="{FF2B5EF4-FFF2-40B4-BE49-F238E27FC236}">
                    <a16:creationId xmlns:a16="http://schemas.microsoft.com/office/drawing/2014/main" id="{C9C69B97-DB0D-4734-B912-BEFD81934BA7}"/>
                  </a:ext>
                </a:extLst>
              </p:cNvPr>
              <p:cNvSpPr txBox="1"/>
              <p:nvPr/>
            </p:nvSpPr>
            <p:spPr>
              <a:xfrm>
                <a:off x="5650317" y="1725187"/>
                <a:ext cx="123117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b="1" dirty="0"/>
                  <a:t>Verbraucher</a:t>
                </a:r>
              </a:p>
            </p:txBody>
          </p:sp>
          <p:grpSp>
            <p:nvGrpSpPr>
              <p:cNvPr id="262" name="Gruppieren 261">
                <a:extLst>
                  <a:ext uri="{FF2B5EF4-FFF2-40B4-BE49-F238E27FC236}">
                    <a16:creationId xmlns:a16="http://schemas.microsoft.com/office/drawing/2014/main" id="{80580344-5626-5DD1-CA74-E69DC5543DAC}"/>
                  </a:ext>
                </a:extLst>
              </p:cNvPr>
              <p:cNvGrpSpPr/>
              <p:nvPr/>
            </p:nvGrpSpPr>
            <p:grpSpPr>
              <a:xfrm>
                <a:off x="5684375" y="1974386"/>
                <a:ext cx="3852536" cy="3882373"/>
                <a:chOff x="5684375" y="1974386"/>
                <a:chExt cx="3852536" cy="3882373"/>
              </a:xfrm>
            </p:grpSpPr>
            <p:sp>
              <p:nvSpPr>
                <p:cNvPr id="64" name="Rechteck: abgerundete Ecken 63">
                  <a:extLst>
                    <a:ext uri="{FF2B5EF4-FFF2-40B4-BE49-F238E27FC236}">
                      <a16:creationId xmlns:a16="http://schemas.microsoft.com/office/drawing/2014/main" id="{6269AE88-27A5-40EA-91E1-271B73BD6814}"/>
                    </a:ext>
                  </a:extLst>
                </p:cNvPr>
                <p:cNvSpPr/>
                <p:nvPr/>
              </p:nvSpPr>
              <p:spPr bwMode="auto">
                <a:xfrm>
                  <a:off x="6797498" y="1974386"/>
                  <a:ext cx="1931106" cy="677818"/>
                </a:xfrm>
                <a:prstGeom prst="roundRect">
                  <a:avLst/>
                </a:prstGeom>
                <a:solidFill>
                  <a:schemeClr val="bg1">
                    <a:lumMod val="65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grpSp>
              <p:nvGrpSpPr>
                <p:cNvPr id="260" name="Gruppieren 259">
                  <a:extLst>
                    <a:ext uri="{FF2B5EF4-FFF2-40B4-BE49-F238E27FC236}">
                      <a16:creationId xmlns:a16="http://schemas.microsoft.com/office/drawing/2014/main" id="{5F90CCC5-6A3E-5027-0C7B-9395F2671169}"/>
                    </a:ext>
                  </a:extLst>
                </p:cNvPr>
                <p:cNvGrpSpPr/>
                <p:nvPr/>
              </p:nvGrpSpPr>
              <p:grpSpPr>
                <a:xfrm>
                  <a:off x="6850242" y="2106212"/>
                  <a:ext cx="1646263" cy="411540"/>
                  <a:chOff x="6850242" y="2106212"/>
                  <a:chExt cx="1646263" cy="411540"/>
                </a:xfrm>
              </p:grpSpPr>
              <p:grpSp>
                <p:nvGrpSpPr>
                  <p:cNvPr id="26" name="Gruppieren 25">
                    <a:extLst>
                      <a:ext uri="{FF2B5EF4-FFF2-40B4-BE49-F238E27FC236}">
                        <a16:creationId xmlns:a16="http://schemas.microsoft.com/office/drawing/2014/main" id="{0CC7B673-3609-4794-831A-64BABEB1CB17}"/>
                      </a:ext>
                    </a:extLst>
                  </p:cNvPr>
                  <p:cNvGrpSpPr/>
                  <p:nvPr/>
                </p:nvGrpSpPr>
                <p:grpSpPr>
                  <a:xfrm>
                    <a:off x="7808496" y="2106212"/>
                    <a:ext cx="688009" cy="400110"/>
                    <a:chOff x="7598036" y="2137410"/>
                    <a:chExt cx="688009" cy="400110"/>
                  </a:xfrm>
                </p:grpSpPr>
                <p:sp>
                  <p:nvSpPr>
                    <p:cNvPr id="131" name="Rechteck: abgerundete Ecken 130">
                      <a:extLst>
                        <a:ext uri="{FF2B5EF4-FFF2-40B4-BE49-F238E27FC236}">
                          <a16:creationId xmlns:a16="http://schemas.microsoft.com/office/drawing/2014/main" id="{80AE3FD6-9F6D-4C66-B309-9A3E45CB4B57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7648987" y="2148840"/>
                      <a:ext cx="582556" cy="369332"/>
                    </a:xfrm>
                    <a:prstGeom prst="roundRect">
                      <a:avLst/>
                    </a:prstGeom>
                    <a:solidFill>
                      <a:srgbClr val="00B0F0"/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132" name="Textfeld 131">
                      <a:extLst>
                        <a:ext uri="{FF2B5EF4-FFF2-40B4-BE49-F238E27FC236}">
                          <a16:creationId xmlns:a16="http://schemas.microsoft.com/office/drawing/2014/main" id="{3DDBE4B6-E5F2-40D2-B2BE-6F83E5D10D9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598036" y="2137410"/>
                      <a:ext cx="688009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de-DE" sz="1000" dirty="0"/>
                        <a:t>Home-</a:t>
                      </a:r>
                    </a:p>
                    <a:p>
                      <a:pPr algn="ctr"/>
                      <a:r>
                        <a:rPr lang="de-DE" sz="1000" dirty="0"/>
                        <a:t>Manager</a:t>
                      </a:r>
                    </a:p>
                  </p:txBody>
                </p:sp>
              </p:grpSp>
              <p:grpSp>
                <p:nvGrpSpPr>
                  <p:cNvPr id="25" name="Gruppieren 24">
                    <a:extLst>
                      <a:ext uri="{FF2B5EF4-FFF2-40B4-BE49-F238E27FC236}">
                        <a16:creationId xmlns:a16="http://schemas.microsoft.com/office/drawing/2014/main" id="{9D0EDA9F-0977-4473-A9D6-5AEF9A3C97FC}"/>
                      </a:ext>
                    </a:extLst>
                  </p:cNvPr>
                  <p:cNvGrpSpPr/>
                  <p:nvPr/>
                </p:nvGrpSpPr>
                <p:grpSpPr>
                  <a:xfrm>
                    <a:off x="6850242" y="2117642"/>
                    <a:ext cx="850610" cy="400110"/>
                    <a:chOff x="6771862" y="2148840"/>
                    <a:chExt cx="850610" cy="400110"/>
                  </a:xfrm>
                </p:grpSpPr>
                <p:sp>
                  <p:nvSpPr>
                    <p:cNvPr id="17" name="Rechteck: abgerundete Ecken 16">
                      <a:extLst>
                        <a:ext uri="{FF2B5EF4-FFF2-40B4-BE49-F238E27FC236}">
                          <a16:creationId xmlns:a16="http://schemas.microsoft.com/office/drawing/2014/main" id="{FEA48786-B24A-44EA-8146-993FFDA3EA0E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6835877" y="2148840"/>
                      <a:ext cx="723437" cy="369332"/>
                    </a:xfrm>
                    <a:prstGeom prst="round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18" name="Textfeld 17">
                      <a:extLst>
                        <a:ext uri="{FF2B5EF4-FFF2-40B4-BE49-F238E27FC236}">
                          <a16:creationId xmlns:a16="http://schemas.microsoft.com/office/drawing/2014/main" id="{F6D2DCAB-28D9-4CEE-A0F7-83781B39CED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71862" y="2148840"/>
                      <a:ext cx="850610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de-DE" sz="1000" dirty="0"/>
                        <a:t>Smartmeter</a:t>
                      </a:r>
                    </a:p>
                    <a:p>
                      <a:pPr algn="ctr"/>
                      <a:r>
                        <a:rPr lang="de-DE" sz="1000" dirty="0"/>
                        <a:t>Gateway</a:t>
                      </a:r>
                    </a:p>
                  </p:txBody>
                </p:sp>
              </p:grpSp>
              <p:cxnSp>
                <p:nvCxnSpPr>
                  <p:cNvPr id="31" name="Gerade Verbindung mit Pfeil 30">
                    <a:extLst>
                      <a:ext uri="{FF2B5EF4-FFF2-40B4-BE49-F238E27FC236}">
                        <a16:creationId xmlns:a16="http://schemas.microsoft.com/office/drawing/2014/main" id="{0398BD51-F6DC-10C5-8CB0-D36183E09508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7622599" y="2295786"/>
                    <a:ext cx="234581" cy="0"/>
                  </a:xfrm>
                  <a:prstGeom prst="straightConnector1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00B0F0"/>
                    </a:solidFill>
                    <a:prstDash val="solid"/>
                    <a:round/>
                    <a:headEnd type="triangle" w="med" len="med"/>
                    <a:tailEnd type="triangl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cxnSp>
              <p:nvCxnSpPr>
                <p:cNvPr id="149" name="Gerader Verbinder 148">
                  <a:extLst>
                    <a:ext uri="{FF2B5EF4-FFF2-40B4-BE49-F238E27FC236}">
                      <a16:creationId xmlns:a16="http://schemas.microsoft.com/office/drawing/2014/main" id="{B8C2D932-DBCE-4ECE-97AB-37329B00C27C}"/>
                    </a:ext>
                  </a:extLst>
                </p:cNvPr>
                <p:cNvCxnSpPr>
                  <a:stCxn id="132" idx="2"/>
                </p:cNvCxnSpPr>
                <p:nvPr/>
              </p:nvCxnSpPr>
              <p:spPr bwMode="auto">
                <a:xfrm flipH="1">
                  <a:off x="8150725" y="2506322"/>
                  <a:ext cx="1776" cy="677909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0099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pic>
              <p:nvPicPr>
                <p:cNvPr id="76" name="Grafik 75">
                  <a:extLst>
                    <a:ext uri="{FF2B5EF4-FFF2-40B4-BE49-F238E27FC236}">
                      <a16:creationId xmlns:a16="http://schemas.microsoft.com/office/drawing/2014/main" id="{A74357A6-7905-442B-8779-977962B9D3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29834" y="4685634"/>
                  <a:ext cx="860309" cy="860309"/>
                </a:xfrm>
                <a:prstGeom prst="rect">
                  <a:avLst/>
                </a:prstGeom>
              </p:spPr>
            </p:pic>
            <p:pic>
              <p:nvPicPr>
                <p:cNvPr id="77" name="Grafik 76">
                  <a:extLst>
                    <a:ext uri="{FF2B5EF4-FFF2-40B4-BE49-F238E27FC236}">
                      <a16:creationId xmlns:a16="http://schemas.microsoft.com/office/drawing/2014/main" id="{6C26690D-1889-48ED-BBA1-EFFFD80831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087" t="56358" r="73126" b="14625"/>
                <a:stretch/>
              </p:blipFill>
              <p:spPr>
                <a:xfrm>
                  <a:off x="5960798" y="3943698"/>
                  <a:ext cx="340430" cy="584042"/>
                </a:xfrm>
                <a:prstGeom prst="rect">
                  <a:avLst/>
                </a:prstGeom>
              </p:spPr>
            </p:pic>
            <p:pic>
              <p:nvPicPr>
                <p:cNvPr id="89" name="Grafik 88">
                  <a:extLst>
                    <a:ext uri="{FF2B5EF4-FFF2-40B4-BE49-F238E27FC236}">
                      <a16:creationId xmlns:a16="http://schemas.microsoft.com/office/drawing/2014/main" id="{20FD1140-ABA1-4C37-B756-B52361B759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9361" b="26935"/>
                <a:stretch/>
              </p:blipFill>
              <p:spPr>
                <a:xfrm>
                  <a:off x="5776490" y="3003380"/>
                  <a:ext cx="860309" cy="375518"/>
                </a:xfrm>
                <a:prstGeom prst="rect">
                  <a:avLst/>
                </a:prstGeom>
              </p:spPr>
            </p:pic>
            <p:grpSp>
              <p:nvGrpSpPr>
                <p:cNvPr id="7" name="Gruppieren 6">
                  <a:extLst>
                    <a:ext uri="{FF2B5EF4-FFF2-40B4-BE49-F238E27FC236}">
                      <a16:creationId xmlns:a16="http://schemas.microsoft.com/office/drawing/2014/main" id="{3BA57A3C-BA4A-4D68-A21B-8753AB904E7F}"/>
                    </a:ext>
                  </a:extLst>
                </p:cNvPr>
                <p:cNvGrpSpPr/>
                <p:nvPr/>
              </p:nvGrpSpPr>
              <p:grpSpPr>
                <a:xfrm>
                  <a:off x="8676602" y="2916212"/>
                  <a:ext cx="860309" cy="462686"/>
                  <a:chOff x="10837564" y="1643045"/>
                  <a:chExt cx="3320770" cy="1785955"/>
                </a:xfrm>
              </p:grpSpPr>
              <p:sp>
                <p:nvSpPr>
                  <p:cNvPr id="106" name="Freihandform: Form 105">
                    <a:extLst>
                      <a:ext uri="{FF2B5EF4-FFF2-40B4-BE49-F238E27FC236}">
                        <a16:creationId xmlns:a16="http://schemas.microsoft.com/office/drawing/2014/main" id="{36712021-5037-4DD5-A939-13F002D9AF5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0837564" y="1643045"/>
                    <a:ext cx="3320770" cy="1785955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rgbClr val="FFCC99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grpSp>
                <p:nvGrpSpPr>
                  <p:cNvPr id="110" name="Gruppieren 109">
                    <a:extLst>
                      <a:ext uri="{FF2B5EF4-FFF2-40B4-BE49-F238E27FC236}">
                        <a16:creationId xmlns:a16="http://schemas.microsoft.com/office/drawing/2014/main" id="{B3D94DE7-8638-41A3-B910-7DD437A691E8}"/>
                      </a:ext>
                    </a:extLst>
                  </p:cNvPr>
                  <p:cNvGrpSpPr/>
                  <p:nvPr/>
                </p:nvGrpSpPr>
                <p:grpSpPr>
                  <a:xfrm>
                    <a:off x="11264559" y="1884626"/>
                    <a:ext cx="2344763" cy="1302791"/>
                    <a:chOff x="8364915" y="3815016"/>
                    <a:chExt cx="897300" cy="528571"/>
                  </a:xfrm>
                </p:grpSpPr>
                <p:sp>
                  <p:nvSpPr>
                    <p:cNvPr id="113" name="Freihandform: Form 112">
                      <a:extLst>
                        <a:ext uri="{FF2B5EF4-FFF2-40B4-BE49-F238E27FC236}">
                          <a16:creationId xmlns:a16="http://schemas.microsoft.com/office/drawing/2014/main" id="{3E24B34B-28BA-43A1-BEAA-3FBD2D6770F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364915" y="3815016"/>
                      <a:ext cx="350547" cy="225980"/>
                    </a:xfrm>
                    <a:custGeom>
                      <a:avLst/>
                      <a:gdLst>
                        <a:gd name="connsiteX0" fmla="*/ 0 w 3972232"/>
                        <a:gd name="connsiteY0" fmla="*/ 9833 h 1897626"/>
                        <a:gd name="connsiteX1" fmla="*/ 2871019 w 3972232"/>
                        <a:gd name="connsiteY1" fmla="*/ 3932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9833 h 1897626"/>
                        <a:gd name="connsiteX1" fmla="*/ 2874829 w 3972232"/>
                        <a:gd name="connsiteY1" fmla="*/ 5456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0 h 1887793"/>
                        <a:gd name="connsiteX1" fmla="*/ 2874829 w 3972232"/>
                        <a:gd name="connsiteY1" fmla="*/ 44736 h 1887793"/>
                        <a:gd name="connsiteX2" fmla="*/ 3972232 w 3972232"/>
                        <a:gd name="connsiteY2" fmla="*/ 1848464 h 1887793"/>
                        <a:gd name="connsiteX3" fmla="*/ 894735 w 3972232"/>
                        <a:gd name="connsiteY3" fmla="*/ 1887793 h 1887793"/>
                        <a:gd name="connsiteX4" fmla="*/ 78658 w 3972232"/>
                        <a:gd name="connsiteY4" fmla="*/ 58993 h 1887793"/>
                        <a:gd name="connsiteX0" fmla="*/ 0 w 3972232"/>
                        <a:gd name="connsiteY0" fmla="*/ 24827 h 1912620"/>
                        <a:gd name="connsiteX1" fmla="*/ 2874829 w 3972232"/>
                        <a:gd name="connsiteY1" fmla="*/ 69563 h 1912620"/>
                        <a:gd name="connsiteX2" fmla="*/ 3972232 w 3972232"/>
                        <a:gd name="connsiteY2" fmla="*/ 1873291 h 1912620"/>
                        <a:gd name="connsiteX3" fmla="*/ 894735 w 3972232"/>
                        <a:gd name="connsiteY3" fmla="*/ 1912620 h 1912620"/>
                        <a:gd name="connsiteX4" fmla="*/ 21508 w 3972232"/>
                        <a:gd name="connsiteY4" fmla="*/ 0 h 1912620"/>
                        <a:gd name="connsiteX0" fmla="*/ 0 w 3956992"/>
                        <a:gd name="connsiteY0" fmla="*/ 0 h 1922083"/>
                        <a:gd name="connsiteX1" fmla="*/ 2859589 w 3956992"/>
                        <a:gd name="connsiteY1" fmla="*/ 79026 h 1922083"/>
                        <a:gd name="connsiteX2" fmla="*/ 3956992 w 3956992"/>
                        <a:gd name="connsiteY2" fmla="*/ 1882754 h 1922083"/>
                        <a:gd name="connsiteX3" fmla="*/ 879495 w 3956992"/>
                        <a:gd name="connsiteY3" fmla="*/ 1922083 h 1922083"/>
                        <a:gd name="connsiteX4" fmla="*/ 6268 w 3956992"/>
                        <a:gd name="connsiteY4" fmla="*/ 9463 h 1922083"/>
                        <a:gd name="connsiteX0" fmla="*/ 0 w 3956992"/>
                        <a:gd name="connsiteY0" fmla="*/ 0 h 1882754"/>
                        <a:gd name="connsiteX1" fmla="*/ 2859589 w 3956992"/>
                        <a:gd name="connsiteY1" fmla="*/ 79026 h 1882754"/>
                        <a:gd name="connsiteX2" fmla="*/ 3956992 w 3956992"/>
                        <a:gd name="connsiteY2" fmla="*/ 1882754 h 1882754"/>
                        <a:gd name="connsiteX3" fmla="*/ 879495 w 3956992"/>
                        <a:gd name="connsiteY3" fmla="*/ 1867219 h 1882754"/>
                        <a:gd name="connsiteX4" fmla="*/ 6268 w 3956992"/>
                        <a:gd name="connsiteY4" fmla="*/ 9463 h 18827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56992" h="1882754">
                          <a:moveTo>
                            <a:pt x="0" y="0"/>
                          </a:moveTo>
                          <a:lnTo>
                            <a:pt x="2859589" y="79026"/>
                          </a:lnTo>
                          <a:lnTo>
                            <a:pt x="3956992" y="1882754"/>
                          </a:lnTo>
                          <a:lnTo>
                            <a:pt x="879495" y="1867219"/>
                          </a:lnTo>
                          <a:lnTo>
                            <a:pt x="6268" y="9463"/>
                          </a:lnTo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114" name="Freihandform: Form 113">
                      <a:extLst>
                        <a:ext uri="{FF2B5EF4-FFF2-40B4-BE49-F238E27FC236}">
                          <a16:creationId xmlns:a16="http://schemas.microsoft.com/office/drawing/2014/main" id="{EDEBD1C3-6822-413B-B705-3F6390DC1D76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764049" y="3815016"/>
                      <a:ext cx="350547" cy="225980"/>
                    </a:xfrm>
                    <a:custGeom>
                      <a:avLst/>
                      <a:gdLst>
                        <a:gd name="connsiteX0" fmla="*/ 0 w 3972232"/>
                        <a:gd name="connsiteY0" fmla="*/ 9833 h 1897626"/>
                        <a:gd name="connsiteX1" fmla="*/ 2871019 w 3972232"/>
                        <a:gd name="connsiteY1" fmla="*/ 3932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9833 h 1897626"/>
                        <a:gd name="connsiteX1" fmla="*/ 2874829 w 3972232"/>
                        <a:gd name="connsiteY1" fmla="*/ 5456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0 h 1887793"/>
                        <a:gd name="connsiteX1" fmla="*/ 2874829 w 3972232"/>
                        <a:gd name="connsiteY1" fmla="*/ 44736 h 1887793"/>
                        <a:gd name="connsiteX2" fmla="*/ 3972232 w 3972232"/>
                        <a:gd name="connsiteY2" fmla="*/ 1848464 h 1887793"/>
                        <a:gd name="connsiteX3" fmla="*/ 894735 w 3972232"/>
                        <a:gd name="connsiteY3" fmla="*/ 1887793 h 1887793"/>
                        <a:gd name="connsiteX4" fmla="*/ 78658 w 3972232"/>
                        <a:gd name="connsiteY4" fmla="*/ 58993 h 1887793"/>
                        <a:gd name="connsiteX0" fmla="*/ 0 w 3972232"/>
                        <a:gd name="connsiteY0" fmla="*/ 24827 h 1912620"/>
                        <a:gd name="connsiteX1" fmla="*/ 2874829 w 3972232"/>
                        <a:gd name="connsiteY1" fmla="*/ 69563 h 1912620"/>
                        <a:gd name="connsiteX2" fmla="*/ 3972232 w 3972232"/>
                        <a:gd name="connsiteY2" fmla="*/ 1873291 h 1912620"/>
                        <a:gd name="connsiteX3" fmla="*/ 894735 w 3972232"/>
                        <a:gd name="connsiteY3" fmla="*/ 1912620 h 1912620"/>
                        <a:gd name="connsiteX4" fmla="*/ 21508 w 3972232"/>
                        <a:gd name="connsiteY4" fmla="*/ 0 h 1912620"/>
                        <a:gd name="connsiteX0" fmla="*/ 0 w 3956992"/>
                        <a:gd name="connsiteY0" fmla="*/ 0 h 1922083"/>
                        <a:gd name="connsiteX1" fmla="*/ 2859589 w 3956992"/>
                        <a:gd name="connsiteY1" fmla="*/ 79026 h 1922083"/>
                        <a:gd name="connsiteX2" fmla="*/ 3956992 w 3956992"/>
                        <a:gd name="connsiteY2" fmla="*/ 1882754 h 1922083"/>
                        <a:gd name="connsiteX3" fmla="*/ 879495 w 3956992"/>
                        <a:gd name="connsiteY3" fmla="*/ 1922083 h 1922083"/>
                        <a:gd name="connsiteX4" fmla="*/ 6268 w 3956992"/>
                        <a:gd name="connsiteY4" fmla="*/ 9463 h 1922083"/>
                        <a:gd name="connsiteX0" fmla="*/ 0 w 3956992"/>
                        <a:gd name="connsiteY0" fmla="*/ 0 h 1882754"/>
                        <a:gd name="connsiteX1" fmla="*/ 2859589 w 3956992"/>
                        <a:gd name="connsiteY1" fmla="*/ 79026 h 1882754"/>
                        <a:gd name="connsiteX2" fmla="*/ 3956992 w 3956992"/>
                        <a:gd name="connsiteY2" fmla="*/ 1882754 h 1882754"/>
                        <a:gd name="connsiteX3" fmla="*/ 879495 w 3956992"/>
                        <a:gd name="connsiteY3" fmla="*/ 1867219 h 1882754"/>
                        <a:gd name="connsiteX4" fmla="*/ 6268 w 3956992"/>
                        <a:gd name="connsiteY4" fmla="*/ 9463 h 18827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56992" h="1882754">
                          <a:moveTo>
                            <a:pt x="0" y="0"/>
                          </a:moveTo>
                          <a:lnTo>
                            <a:pt x="2859589" y="79026"/>
                          </a:lnTo>
                          <a:lnTo>
                            <a:pt x="3956992" y="1882754"/>
                          </a:lnTo>
                          <a:lnTo>
                            <a:pt x="879495" y="1867219"/>
                          </a:lnTo>
                          <a:lnTo>
                            <a:pt x="6268" y="9463"/>
                          </a:lnTo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115" name="Freihandform: Form 114">
                      <a:extLst>
                        <a:ext uri="{FF2B5EF4-FFF2-40B4-BE49-F238E27FC236}">
                          <a16:creationId xmlns:a16="http://schemas.microsoft.com/office/drawing/2014/main" id="{27377B7A-07F0-4FBD-ACEB-566E06226713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512535" y="4117607"/>
                      <a:ext cx="350547" cy="225980"/>
                    </a:xfrm>
                    <a:custGeom>
                      <a:avLst/>
                      <a:gdLst>
                        <a:gd name="connsiteX0" fmla="*/ 0 w 3972232"/>
                        <a:gd name="connsiteY0" fmla="*/ 9833 h 1897626"/>
                        <a:gd name="connsiteX1" fmla="*/ 2871019 w 3972232"/>
                        <a:gd name="connsiteY1" fmla="*/ 3932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9833 h 1897626"/>
                        <a:gd name="connsiteX1" fmla="*/ 2874829 w 3972232"/>
                        <a:gd name="connsiteY1" fmla="*/ 5456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0 h 1887793"/>
                        <a:gd name="connsiteX1" fmla="*/ 2874829 w 3972232"/>
                        <a:gd name="connsiteY1" fmla="*/ 44736 h 1887793"/>
                        <a:gd name="connsiteX2" fmla="*/ 3972232 w 3972232"/>
                        <a:gd name="connsiteY2" fmla="*/ 1848464 h 1887793"/>
                        <a:gd name="connsiteX3" fmla="*/ 894735 w 3972232"/>
                        <a:gd name="connsiteY3" fmla="*/ 1887793 h 1887793"/>
                        <a:gd name="connsiteX4" fmla="*/ 78658 w 3972232"/>
                        <a:gd name="connsiteY4" fmla="*/ 58993 h 1887793"/>
                        <a:gd name="connsiteX0" fmla="*/ 0 w 3972232"/>
                        <a:gd name="connsiteY0" fmla="*/ 24827 h 1912620"/>
                        <a:gd name="connsiteX1" fmla="*/ 2874829 w 3972232"/>
                        <a:gd name="connsiteY1" fmla="*/ 69563 h 1912620"/>
                        <a:gd name="connsiteX2" fmla="*/ 3972232 w 3972232"/>
                        <a:gd name="connsiteY2" fmla="*/ 1873291 h 1912620"/>
                        <a:gd name="connsiteX3" fmla="*/ 894735 w 3972232"/>
                        <a:gd name="connsiteY3" fmla="*/ 1912620 h 1912620"/>
                        <a:gd name="connsiteX4" fmla="*/ 21508 w 3972232"/>
                        <a:gd name="connsiteY4" fmla="*/ 0 h 1912620"/>
                        <a:gd name="connsiteX0" fmla="*/ 0 w 3956992"/>
                        <a:gd name="connsiteY0" fmla="*/ 0 h 1922083"/>
                        <a:gd name="connsiteX1" fmla="*/ 2859589 w 3956992"/>
                        <a:gd name="connsiteY1" fmla="*/ 79026 h 1922083"/>
                        <a:gd name="connsiteX2" fmla="*/ 3956992 w 3956992"/>
                        <a:gd name="connsiteY2" fmla="*/ 1882754 h 1922083"/>
                        <a:gd name="connsiteX3" fmla="*/ 879495 w 3956992"/>
                        <a:gd name="connsiteY3" fmla="*/ 1922083 h 1922083"/>
                        <a:gd name="connsiteX4" fmla="*/ 6268 w 3956992"/>
                        <a:gd name="connsiteY4" fmla="*/ 9463 h 1922083"/>
                        <a:gd name="connsiteX0" fmla="*/ 0 w 3956992"/>
                        <a:gd name="connsiteY0" fmla="*/ 0 h 1882754"/>
                        <a:gd name="connsiteX1" fmla="*/ 2859589 w 3956992"/>
                        <a:gd name="connsiteY1" fmla="*/ 79026 h 1882754"/>
                        <a:gd name="connsiteX2" fmla="*/ 3956992 w 3956992"/>
                        <a:gd name="connsiteY2" fmla="*/ 1882754 h 1882754"/>
                        <a:gd name="connsiteX3" fmla="*/ 879495 w 3956992"/>
                        <a:gd name="connsiteY3" fmla="*/ 1867219 h 1882754"/>
                        <a:gd name="connsiteX4" fmla="*/ 6268 w 3956992"/>
                        <a:gd name="connsiteY4" fmla="*/ 9463 h 18827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56992" h="1882754">
                          <a:moveTo>
                            <a:pt x="0" y="0"/>
                          </a:moveTo>
                          <a:lnTo>
                            <a:pt x="2859589" y="79026"/>
                          </a:lnTo>
                          <a:lnTo>
                            <a:pt x="3956992" y="1882754"/>
                          </a:lnTo>
                          <a:lnTo>
                            <a:pt x="879495" y="1867219"/>
                          </a:lnTo>
                          <a:lnTo>
                            <a:pt x="6268" y="9463"/>
                          </a:lnTo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116" name="Freihandform: Form 115">
                      <a:extLst>
                        <a:ext uri="{FF2B5EF4-FFF2-40B4-BE49-F238E27FC236}">
                          <a16:creationId xmlns:a16="http://schemas.microsoft.com/office/drawing/2014/main" id="{48D703C3-85F0-403A-9AA0-72443052FF75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911668" y="4117607"/>
                      <a:ext cx="350547" cy="225980"/>
                    </a:xfrm>
                    <a:custGeom>
                      <a:avLst/>
                      <a:gdLst>
                        <a:gd name="connsiteX0" fmla="*/ 0 w 3972232"/>
                        <a:gd name="connsiteY0" fmla="*/ 9833 h 1897626"/>
                        <a:gd name="connsiteX1" fmla="*/ 2871019 w 3972232"/>
                        <a:gd name="connsiteY1" fmla="*/ 3932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9833 h 1897626"/>
                        <a:gd name="connsiteX1" fmla="*/ 2874829 w 3972232"/>
                        <a:gd name="connsiteY1" fmla="*/ 5456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0 h 1887793"/>
                        <a:gd name="connsiteX1" fmla="*/ 2874829 w 3972232"/>
                        <a:gd name="connsiteY1" fmla="*/ 44736 h 1887793"/>
                        <a:gd name="connsiteX2" fmla="*/ 3972232 w 3972232"/>
                        <a:gd name="connsiteY2" fmla="*/ 1848464 h 1887793"/>
                        <a:gd name="connsiteX3" fmla="*/ 894735 w 3972232"/>
                        <a:gd name="connsiteY3" fmla="*/ 1887793 h 1887793"/>
                        <a:gd name="connsiteX4" fmla="*/ 78658 w 3972232"/>
                        <a:gd name="connsiteY4" fmla="*/ 58993 h 1887793"/>
                        <a:gd name="connsiteX0" fmla="*/ 0 w 3972232"/>
                        <a:gd name="connsiteY0" fmla="*/ 24827 h 1912620"/>
                        <a:gd name="connsiteX1" fmla="*/ 2874829 w 3972232"/>
                        <a:gd name="connsiteY1" fmla="*/ 69563 h 1912620"/>
                        <a:gd name="connsiteX2" fmla="*/ 3972232 w 3972232"/>
                        <a:gd name="connsiteY2" fmla="*/ 1873291 h 1912620"/>
                        <a:gd name="connsiteX3" fmla="*/ 894735 w 3972232"/>
                        <a:gd name="connsiteY3" fmla="*/ 1912620 h 1912620"/>
                        <a:gd name="connsiteX4" fmla="*/ 21508 w 3972232"/>
                        <a:gd name="connsiteY4" fmla="*/ 0 h 1912620"/>
                        <a:gd name="connsiteX0" fmla="*/ 0 w 3956992"/>
                        <a:gd name="connsiteY0" fmla="*/ 0 h 1922083"/>
                        <a:gd name="connsiteX1" fmla="*/ 2859589 w 3956992"/>
                        <a:gd name="connsiteY1" fmla="*/ 79026 h 1922083"/>
                        <a:gd name="connsiteX2" fmla="*/ 3956992 w 3956992"/>
                        <a:gd name="connsiteY2" fmla="*/ 1882754 h 1922083"/>
                        <a:gd name="connsiteX3" fmla="*/ 879495 w 3956992"/>
                        <a:gd name="connsiteY3" fmla="*/ 1922083 h 1922083"/>
                        <a:gd name="connsiteX4" fmla="*/ 6268 w 3956992"/>
                        <a:gd name="connsiteY4" fmla="*/ 9463 h 1922083"/>
                        <a:gd name="connsiteX0" fmla="*/ 0 w 3956992"/>
                        <a:gd name="connsiteY0" fmla="*/ 0 h 1882754"/>
                        <a:gd name="connsiteX1" fmla="*/ 2859589 w 3956992"/>
                        <a:gd name="connsiteY1" fmla="*/ 79026 h 1882754"/>
                        <a:gd name="connsiteX2" fmla="*/ 3956992 w 3956992"/>
                        <a:gd name="connsiteY2" fmla="*/ 1882754 h 1882754"/>
                        <a:gd name="connsiteX3" fmla="*/ 879495 w 3956992"/>
                        <a:gd name="connsiteY3" fmla="*/ 1867219 h 1882754"/>
                        <a:gd name="connsiteX4" fmla="*/ 6268 w 3956992"/>
                        <a:gd name="connsiteY4" fmla="*/ 9463 h 18827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56992" h="1882754">
                          <a:moveTo>
                            <a:pt x="0" y="0"/>
                          </a:moveTo>
                          <a:lnTo>
                            <a:pt x="2859589" y="79026"/>
                          </a:lnTo>
                          <a:lnTo>
                            <a:pt x="3956992" y="1882754"/>
                          </a:lnTo>
                          <a:lnTo>
                            <a:pt x="879495" y="1867219"/>
                          </a:lnTo>
                          <a:lnTo>
                            <a:pt x="6268" y="9463"/>
                          </a:lnTo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</p:grpSp>
            </p:grpSp>
            <p:pic>
              <p:nvPicPr>
                <p:cNvPr id="14" name="Grafik 13">
                  <a:extLst>
                    <a:ext uri="{FF2B5EF4-FFF2-40B4-BE49-F238E27FC236}">
                      <a16:creationId xmlns:a16="http://schemas.microsoft.com/office/drawing/2014/main" id="{1F8C40BC-9A6B-4E54-BE77-A653F8B0B0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1639" t="24627" r="31391" b="25716"/>
                <a:stretch/>
              </p:blipFill>
              <p:spPr>
                <a:xfrm>
                  <a:off x="8496505" y="4810622"/>
                  <a:ext cx="423723" cy="569127"/>
                </a:xfrm>
                <a:prstGeom prst="rect">
                  <a:avLst/>
                </a:prstGeom>
              </p:spPr>
            </p:pic>
            <p:pic>
              <p:nvPicPr>
                <p:cNvPr id="122" name="Grafik 121">
                  <a:extLst>
                    <a:ext uri="{FF2B5EF4-FFF2-40B4-BE49-F238E27FC236}">
                      <a16:creationId xmlns:a16="http://schemas.microsoft.com/office/drawing/2014/main" id="{410DE8D2-494B-410F-BE7F-C75E8D1E02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186" t="29360" r="81092" b="53879"/>
                <a:stretch/>
              </p:blipFill>
              <p:spPr>
                <a:xfrm>
                  <a:off x="9005816" y="3817189"/>
                  <a:ext cx="397075" cy="523141"/>
                </a:xfrm>
                <a:prstGeom prst="rect">
                  <a:avLst/>
                </a:prstGeom>
              </p:spPr>
            </p:pic>
            <p:grpSp>
              <p:nvGrpSpPr>
                <p:cNvPr id="16" name="Gruppieren 15">
                  <a:extLst>
                    <a:ext uri="{FF2B5EF4-FFF2-40B4-BE49-F238E27FC236}">
                      <a16:creationId xmlns:a16="http://schemas.microsoft.com/office/drawing/2014/main" id="{0E1A845E-9B7A-44CC-819B-9BF3623962B1}"/>
                    </a:ext>
                  </a:extLst>
                </p:cNvPr>
                <p:cNvGrpSpPr/>
                <p:nvPr/>
              </p:nvGrpSpPr>
              <p:grpSpPr>
                <a:xfrm>
                  <a:off x="6800324" y="2881918"/>
                  <a:ext cx="1876279" cy="1876279"/>
                  <a:chOff x="6691464" y="2913116"/>
                  <a:chExt cx="1876279" cy="1876279"/>
                </a:xfrm>
              </p:grpSpPr>
              <p:sp>
                <p:nvSpPr>
                  <p:cNvPr id="15" name="Ellipse 14">
                    <a:extLst>
                      <a:ext uri="{FF2B5EF4-FFF2-40B4-BE49-F238E27FC236}">
                        <a16:creationId xmlns:a16="http://schemas.microsoft.com/office/drawing/2014/main" id="{387071D2-9CB2-487F-978B-5D6CCEF7832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691464" y="2913116"/>
                    <a:ext cx="1876279" cy="1876279"/>
                  </a:xfrm>
                  <a:prstGeom prst="ellipse">
                    <a:avLst/>
                  </a:prstGeom>
                  <a:noFill/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27" name="Ellipse 126">
                    <a:extLst>
                      <a:ext uri="{FF2B5EF4-FFF2-40B4-BE49-F238E27FC236}">
                        <a16:creationId xmlns:a16="http://schemas.microsoft.com/office/drawing/2014/main" id="{7FE2D2F2-674C-43F6-AC34-C5D1964AD49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868605" y="3090257"/>
                    <a:ext cx="1521996" cy="1521996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rgbClr val="0099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  <p:cxnSp>
              <p:nvCxnSpPr>
                <p:cNvPr id="40" name="Gerader Verbinder 39">
                  <a:extLst>
                    <a:ext uri="{FF2B5EF4-FFF2-40B4-BE49-F238E27FC236}">
                      <a16:creationId xmlns:a16="http://schemas.microsoft.com/office/drawing/2014/main" id="{FC877601-BCBB-4C3E-A37A-0BADD1F632DE}"/>
                    </a:ext>
                  </a:extLst>
                </p:cNvPr>
                <p:cNvCxnSpPr>
                  <a:stCxn id="89" idx="3"/>
                </p:cNvCxnSpPr>
                <p:nvPr/>
              </p:nvCxnSpPr>
              <p:spPr bwMode="auto">
                <a:xfrm>
                  <a:off x="6636799" y="3191139"/>
                  <a:ext cx="396101" cy="0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57" name="Gerader Verbinder 156">
                  <a:extLst>
                    <a:ext uri="{FF2B5EF4-FFF2-40B4-BE49-F238E27FC236}">
                      <a16:creationId xmlns:a16="http://schemas.microsoft.com/office/drawing/2014/main" id="{493284F1-C594-40C5-B70B-11CEFE519612}"/>
                    </a:ext>
                  </a:extLst>
                </p:cNvPr>
                <p:cNvCxnSpPr/>
                <p:nvPr/>
              </p:nvCxnSpPr>
              <p:spPr bwMode="auto">
                <a:xfrm>
                  <a:off x="8408910" y="3184231"/>
                  <a:ext cx="388803" cy="0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59" name="Gerader Verbinder 158">
                  <a:extLst>
                    <a:ext uri="{FF2B5EF4-FFF2-40B4-BE49-F238E27FC236}">
                      <a16:creationId xmlns:a16="http://schemas.microsoft.com/office/drawing/2014/main" id="{16F17580-2535-470F-865D-EE81811017C5}"/>
                    </a:ext>
                  </a:extLst>
                </p:cNvPr>
                <p:cNvCxnSpPr/>
                <p:nvPr/>
              </p:nvCxnSpPr>
              <p:spPr bwMode="auto">
                <a:xfrm>
                  <a:off x="8556900" y="4263731"/>
                  <a:ext cx="619126" cy="0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61" name="Gerader Verbinder 160">
                  <a:extLst>
                    <a:ext uri="{FF2B5EF4-FFF2-40B4-BE49-F238E27FC236}">
                      <a16:creationId xmlns:a16="http://schemas.microsoft.com/office/drawing/2014/main" id="{5243B823-B883-4CE5-84DF-DFC7A94E61D2}"/>
                    </a:ext>
                  </a:extLst>
                </p:cNvPr>
                <p:cNvCxnSpPr/>
                <p:nvPr/>
              </p:nvCxnSpPr>
              <p:spPr bwMode="auto">
                <a:xfrm>
                  <a:off x="6301228" y="4114996"/>
                  <a:ext cx="542559" cy="0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62" name="Gerader Verbinder 161">
                  <a:extLst>
                    <a:ext uri="{FF2B5EF4-FFF2-40B4-BE49-F238E27FC236}">
                      <a16:creationId xmlns:a16="http://schemas.microsoft.com/office/drawing/2014/main" id="{01697C23-5E16-4702-A196-18D6E4A43C41}"/>
                    </a:ext>
                  </a:extLst>
                </p:cNvPr>
                <p:cNvCxnSpPr/>
                <p:nvPr/>
              </p:nvCxnSpPr>
              <p:spPr bwMode="auto">
                <a:xfrm flipH="1" flipV="1">
                  <a:off x="8364660" y="4527740"/>
                  <a:ext cx="236993" cy="311460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69" name="Gerader Verbinder 168">
                  <a:extLst>
                    <a:ext uri="{FF2B5EF4-FFF2-40B4-BE49-F238E27FC236}">
                      <a16:creationId xmlns:a16="http://schemas.microsoft.com/office/drawing/2014/main" id="{4D424167-66BA-49EC-B470-A097343243F5}"/>
                    </a:ext>
                  </a:extLst>
                </p:cNvPr>
                <p:cNvCxnSpPr/>
                <p:nvPr/>
              </p:nvCxnSpPr>
              <p:spPr bwMode="auto">
                <a:xfrm flipV="1">
                  <a:off x="6797498" y="4361099"/>
                  <a:ext cx="179967" cy="473169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72" name="Gerader Verbinder 171">
                  <a:extLst>
                    <a:ext uri="{FF2B5EF4-FFF2-40B4-BE49-F238E27FC236}">
                      <a16:creationId xmlns:a16="http://schemas.microsoft.com/office/drawing/2014/main" id="{293115B1-2EA7-4467-92AA-7DDCD7F9A8A1}"/>
                    </a:ext>
                  </a:extLst>
                </p:cNvPr>
                <p:cNvCxnSpPr/>
                <p:nvPr/>
              </p:nvCxnSpPr>
              <p:spPr bwMode="auto">
                <a:xfrm>
                  <a:off x="8364660" y="4255935"/>
                  <a:ext cx="458940" cy="578333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0099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74" name="Gerader Verbinder 173">
                  <a:extLst>
                    <a:ext uri="{FF2B5EF4-FFF2-40B4-BE49-F238E27FC236}">
                      <a16:creationId xmlns:a16="http://schemas.microsoft.com/office/drawing/2014/main" id="{23020CB2-93D8-422F-9DC3-AE508C87E98B}"/>
                    </a:ext>
                  </a:extLst>
                </p:cNvPr>
                <p:cNvCxnSpPr/>
                <p:nvPr/>
              </p:nvCxnSpPr>
              <p:spPr bwMode="auto">
                <a:xfrm flipH="1">
                  <a:off x="7069565" y="4400934"/>
                  <a:ext cx="182216" cy="461842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0099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76" name="Gerader Verbinder 175">
                  <a:extLst>
                    <a:ext uri="{FF2B5EF4-FFF2-40B4-BE49-F238E27FC236}">
                      <a16:creationId xmlns:a16="http://schemas.microsoft.com/office/drawing/2014/main" id="{5F6A7F58-FA72-448A-93DB-7780D9CBC75C}"/>
                    </a:ext>
                  </a:extLst>
                </p:cNvPr>
                <p:cNvCxnSpPr/>
                <p:nvPr/>
              </p:nvCxnSpPr>
              <p:spPr bwMode="auto">
                <a:xfrm>
                  <a:off x="6583320" y="3293561"/>
                  <a:ext cx="510540" cy="134482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0099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82" name="Gerader Verbinder 181">
                  <a:extLst>
                    <a:ext uri="{FF2B5EF4-FFF2-40B4-BE49-F238E27FC236}">
                      <a16:creationId xmlns:a16="http://schemas.microsoft.com/office/drawing/2014/main" id="{57B63DEB-B473-475C-8B2F-E2F997736566}"/>
                    </a:ext>
                  </a:extLst>
                </p:cNvPr>
                <p:cNvCxnSpPr/>
                <p:nvPr/>
              </p:nvCxnSpPr>
              <p:spPr bwMode="auto">
                <a:xfrm flipV="1">
                  <a:off x="8442003" y="3250825"/>
                  <a:ext cx="381597" cy="297573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0099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19" name="Gerader Verbinder 318">
                  <a:extLst>
                    <a:ext uri="{FF2B5EF4-FFF2-40B4-BE49-F238E27FC236}">
                      <a16:creationId xmlns:a16="http://schemas.microsoft.com/office/drawing/2014/main" id="{E60C30BD-36E1-44B7-80EC-E8A0D8CF2418}"/>
                    </a:ext>
                  </a:extLst>
                </p:cNvPr>
                <p:cNvCxnSpPr>
                  <a:stCxn id="77" idx="3"/>
                </p:cNvCxnSpPr>
                <p:nvPr/>
              </p:nvCxnSpPr>
              <p:spPr bwMode="auto">
                <a:xfrm flipV="1">
                  <a:off x="6301228" y="4216842"/>
                  <a:ext cx="792632" cy="18877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0099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4" name="Gerader Verbinder 23">
                  <a:extLst>
                    <a:ext uri="{FF2B5EF4-FFF2-40B4-BE49-F238E27FC236}">
                      <a16:creationId xmlns:a16="http://schemas.microsoft.com/office/drawing/2014/main" id="{382312F7-7D95-4F2A-917D-BA7D4E50787D}"/>
                    </a:ext>
                  </a:extLst>
                </p:cNvPr>
                <p:cNvCxnSpPr/>
                <p:nvPr/>
              </p:nvCxnSpPr>
              <p:spPr bwMode="auto">
                <a:xfrm>
                  <a:off x="7220860" y="2506322"/>
                  <a:ext cx="0" cy="533612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grpSp>
              <p:nvGrpSpPr>
                <p:cNvPr id="121" name="Gruppieren 120">
                  <a:extLst>
                    <a:ext uri="{FF2B5EF4-FFF2-40B4-BE49-F238E27FC236}">
                      <a16:creationId xmlns:a16="http://schemas.microsoft.com/office/drawing/2014/main" id="{A1A4C497-F28D-43C8-B646-ED2927B5B37A}"/>
                    </a:ext>
                  </a:extLst>
                </p:cNvPr>
                <p:cNvGrpSpPr/>
                <p:nvPr/>
              </p:nvGrpSpPr>
              <p:grpSpPr>
                <a:xfrm>
                  <a:off x="8442003" y="1989195"/>
                  <a:ext cx="1016234" cy="631936"/>
                  <a:chOff x="8333143" y="2020393"/>
                  <a:chExt cx="1016234" cy="631936"/>
                </a:xfrm>
              </p:grpSpPr>
              <p:pic>
                <p:nvPicPr>
                  <p:cNvPr id="202" name="Grafik 201">
                    <a:extLst>
                      <a:ext uri="{FF2B5EF4-FFF2-40B4-BE49-F238E27FC236}">
                        <a16:creationId xmlns:a16="http://schemas.microsoft.com/office/drawing/2014/main" id="{1A5BB1E7-F893-4180-8986-D4A4AE709B1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10520" b="9928"/>
                  <a:stretch/>
                </p:blipFill>
                <p:spPr>
                  <a:xfrm>
                    <a:off x="8942423" y="2263036"/>
                    <a:ext cx="326987" cy="183153"/>
                  </a:xfrm>
                  <a:prstGeom prst="rect">
                    <a:avLst/>
                  </a:prstGeom>
                </p:spPr>
              </p:pic>
              <p:pic>
                <p:nvPicPr>
                  <p:cNvPr id="207" name="Grafik 206">
                    <a:extLst>
                      <a:ext uri="{FF2B5EF4-FFF2-40B4-BE49-F238E27FC236}">
                        <a16:creationId xmlns:a16="http://schemas.microsoft.com/office/drawing/2014/main" id="{E760D723-4B29-48B8-BD9F-5F5C32B91F1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896956" y="2020393"/>
                    <a:ext cx="366050" cy="219630"/>
                  </a:xfrm>
                  <a:prstGeom prst="rect">
                    <a:avLst/>
                  </a:prstGeom>
                </p:spPr>
              </p:pic>
              <p:pic>
                <p:nvPicPr>
                  <p:cNvPr id="213" name="Grafik 212" descr="Ein Bild, das Text, ClipArt enthält.&#10;&#10;Automatisch generierte Beschreibung">
                    <a:extLst>
                      <a:ext uri="{FF2B5EF4-FFF2-40B4-BE49-F238E27FC236}">
                        <a16:creationId xmlns:a16="http://schemas.microsoft.com/office/drawing/2014/main" id="{D80A2792-B011-407D-A6A9-CC46FE347DF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6120" t="25822" r="22201" b="37321"/>
                  <a:stretch/>
                </p:blipFill>
                <p:spPr>
                  <a:xfrm>
                    <a:off x="8875761" y="2502948"/>
                    <a:ext cx="473616" cy="149381"/>
                  </a:xfrm>
                  <a:prstGeom prst="rect">
                    <a:avLst/>
                  </a:prstGeom>
                </p:spPr>
              </p:pic>
              <p:cxnSp>
                <p:nvCxnSpPr>
                  <p:cNvPr id="71" name="Gerade Verbindung mit Pfeil 70">
                    <a:extLst>
                      <a:ext uri="{FF2B5EF4-FFF2-40B4-BE49-F238E27FC236}">
                        <a16:creationId xmlns:a16="http://schemas.microsoft.com/office/drawing/2014/main" id="{B8D4BB47-8FE7-4EE6-9406-41E8489683F7}"/>
                      </a:ext>
                    </a:extLst>
                  </p:cNvPr>
                  <p:cNvCxnSpPr>
                    <a:stCxn id="207" idx="1"/>
                  </p:cNvCxnSpPr>
                  <p:nvPr/>
                </p:nvCxnSpPr>
                <p:spPr bwMode="auto">
                  <a:xfrm flipH="1">
                    <a:off x="8333143" y="2130208"/>
                    <a:ext cx="563813" cy="86078"/>
                  </a:xfrm>
                  <a:prstGeom prst="straightConnector1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216" name="Gerade Verbindung mit Pfeil 215">
                    <a:extLst>
                      <a:ext uri="{FF2B5EF4-FFF2-40B4-BE49-F238E27FC236}">
                        <a16:creationId xmlns:a16="http://schemas.microsoft.com/office/drawing/2014/main" id="{19112872-1DF3-4B64-AD9F-E5B2C7F8D0C7}"/>
                      </a:ext>
                    </a:extLst>
                  </p:cNvPr>
                  <p:cNvCxnSpPr/>
                  <p:nvPr/>
                </p:nvCxnSpPr>
                <p:spPr bwMode="auto">
                  <a:xfrm flipH="1" flipV="1">
                    <a:off x="8341925" y="2337465"/>
                    <a:ext cx="555031" cy="15850"/>
                  </a:xfrm>
                  <a:prstGeom prst="straightConnector1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223" name="Gerade Verbindung mit Pfeil 222">
                    <a:extLst>
                      <a:ext uri="{FF2B5EF4-FFF2-40B4-BE49-F238E27FC236}">
                        <a16:creationId xmlns:a16="http://schemas.microsoft.com/office/drawing/2014/main" id="{F1E44E13-DB7D-483E-9720-C1BF900583CE}"/>
                      </a:ext>
                    </a:extLst>
                  </p:cNvPr>
                  <p:cNvCxnSpPr/>
                  <p:nvPr/>
                </p:nvCxnSpPr>
                <p:spPr bwMode="auto">
                  <a:xfrm flipH="1" flipV="1">
                    <a:off x="8341925" y="2449438"/>
                    <a:ext cx="530027" cy="138632"/>
                  </a:xfrm>
                  <a:prstGeom prst="straightConnector1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sp>
              <p:nvSpPr>
                <p:cNvPr id="105" name="Textfeld 104">
                  <a:extLst>
                    <a:ext uri="{FF2B5EF4-FFF2-40B4-BE49-F238E27FC236}">
                      <a16:creationId xmlns:a16="http://schemas.microsoft.com/office/drawing/2014/main" id="{4B882C8F-1E9D-4BC7-9758-B82AF2B08ED1}"/>
                    </a:ext>
                  </a:extLst>
                </p:cNvPr>
                <p:cNvSpPr txBox="1"/>
                <p:nvPr/>
              </p:nvSpPr>
              <p:spPr>
                <a:xfrm>
                  <a:off x="8299140" y="5456649"/>
                  <a:ext cx="886781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de-DE" sz="1000" dirty="0"/>
                    <a:t>schaltbare</a:t>
                  </a:r>
                  <a:br>
                    <a:rPr lang="de-DE" sz="1000" dirty="0"/>
                  </a:br>
                  <a:r>
                    <a:rPr lang="de-DE" sz="1000" dirty="0"/>
                    <a:t>Verbraucher</a:t>
                  </a:r>
                </a:p>
              </p:txBody>
            </p:sp>
            <p:sp>
              <p:nvSpPr>
                <p:cNvPr id="107" name="Textfeld 106">
                  <a:extLst>
                    <a:ext uri="{FF2B5EF4-FFF2-40B4-BE49-F238E27FC236}">
                      <a16:creationId xmlns:a16="http://schemas.microsoft.com/office/drawing/2014/main" id="{4895D7E9-A6D0-4D0E-8BEF-1B9B4F2F8380}"/>
                    </a:ext>
                  </a:extLst>
                </p:cNvPr>
                <p:cNvSpPr txBox="1"/>
                <p:nvPr/>
              </p:nvSpPr>
              <p:spPr>
                <a:xfrm>
                  <a:off x="6197880" y="5456649"/>
                  <a:ext cx="151996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de-DE" sz="1000" dirty="0"/>
                    <a:t>WPPE mit</a:t>
                  </a:r>
                  <a:br>
                    <a:rPr lang="de-DE" sz="1000" dirty="0"/>
                  </a:br>
                  <a:r>
                    <a:rPr lang="de-DE" sz="1000" dirty="0"/>
                    <a:t>Wasser-/Pufferspeicher</a:t>
                  </a:r>
                </a:p>
              </p:txBody>
            </p:sp>
            <p:cxnSp>
              <p:nvCxnSpPr>
                <p:cNvPr id="21" name="Gerade Verbindung mit Pfeil 20">
                  <a:extLst>
                    <a:ext uri="{FF2B5EF4-FFF2-40B4-BE49-F238E27FC236}">
                      <a16:creationId xmlns:a16="http://schemas.microsoft.com/office/drawing/2014/main" id="{2257E19A-6928-4D52-8B7F-F4943504C0A8}"/>
                    </a:ext>
                  </a:extLst>
                </p:cNvPr>
                <p:cNvCxnSpPr/>
                <p:nvPr/>
              </p:nvCxnSpPr>
              <p:spPr bwMode="auto">
                <a:xfrm>
                  <a:off x="6703314" y="3080728"/>
                  <a:ext cx="366251" cy="0"/>
                </a:xfrm>
                <a:prstGeom prst="straightConnector1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triangle" w="med" len="med"/>
                  <a:tailEnd type="triangl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19" name="Gerade Verbindung mit Pfeil 118">
                  <a:extLst>
                    <a:ext uri="{FF2B5EF4-FFF2-40B4-BE49-F238E27FC236}">
                      <a16:creationId xmlns:a16="http://schemas.microsoft.com/office/drawing/2014/main" id="{5B9FD8C7-1F3D-42FC-A323-03F8D224EC08}"/>
                    </a:ext>
                  </a:extLst>
                </p:cNvPr>
                <p:cNvCxnSpPr/>
                <p:nvPr/>
              </p:nvCxnSpPr>
              <p:spPr bwMode="auto">
                <a:xfrm>
                  <a:off x="6364488" y="4024745"/>
                  <a:ext cx="366251" cy="0"/>
                </a:xfrm>
                <a:prstGeom prst="straightConnector1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triangle" w="med" len="med"/>
                  <a:tailEnd type="triangl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80" name="Gerade Verbindung mit Pfeil 179">
                  <a:extLst>
                    <a:ext uri="{FF2B5EF4-FFF2-40B4-BE49-F238E27FC236}">
                      <a16:creationId xmlns:a16="http://schemas.microsoft.com/office/drawing/2014/main" id="{A6A924AA-D5D0-4903-A6E6-6A2F10A67638}"/>
                    </a:ext>
                  </a:extLst>
                </p:cNvPr>
                <p:cNvCxnSpPr/>
                <p:nvPr/>
              </p:nvCxnSpPr>
              <p:spPr bwMode="auto">
                <a:xfrm>
                  <a:off x="7337420" y="2666631"/>
                  <a:ext cx="0" cy="249581"/>
                </a:xfrm>
                <a:prstGeom prst="straightConnector1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triangle" w="med" len="med"/>
                  <a:tailEnd type="triangl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96" name="Textfeld 195">
                  <a:extLst>
                    <a:ext uri="{FF2B5EF4-FFF2-40B4-BE49-F238E27FC236}">
                      <a16:creationId xmlns:a16="http://schemas.microsoft.com/office/drawing/2014/main" id="{8AF42D9D-3C37-48FA-B68A-96CBA8C29BE1}"/>
                    </a:ext>
                  </a:extLst>
                </p:cNvPr>
                <p:cNvSpPr txBox="1"/>
                <p:nvPr/>
              </p:nvSpPr>
              <p:spPr>
                <a:xfrm>
                  <a:off x="5684375" y="3340311"/>
                  <a:ext cx="117211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de-DE" sz="1000" dirty="0" err="1"/>
                    <a:t>PkW</a:t>
                  </a:r>
                  <a:r>
                    <a:rPr lang="de-DE" sz="1000" dirty="0"/>
                    <a:t>-Schwarm-</a:t>
                  </a:r>
                  <a:br>
                    <a:rPr lang="de-DE" sz="1000" dirty="0"/>
                  </a:br>
                  <a:r>
                    <a:rPr lang="de-DE" sz="1000" dirty="0" err="1"/>
                    <a:t>speicher</a:t>
                  </a:r>
                  <a:r>
                    <a:rPr lang="de-DE" sz="1000" dirty="0"/>
                    <a:t> (V2H/G)</a:t>
                  </a:r>
                </a:p>
              </p:txBody>
            </p:sp>
          </p:grpSp>
        </p:grpSp>
        <p:sp>
          <p:nvSpPr>
            <p:cNvPr id="118" name="Textfeld 117">
              <a:extLst>
                <a:ext uri="{FF2B5EF4-FFF2-40B4-BE49-F238E27FC236}">
                  <a16:creationId xmlns:a16="http://schemas.microsoft.com/office/drawing/2014/main" id="{0526651A-8ED0-400C-8431-FD22DD362D1E}"/>
                </a:ext>
              </a:extLst>
            </p:cNvPr>
            <p:cNvSpPr txBox="1"/>
            <p:nvPr/>
          </p:nvSpPr>
          <p:spPr>
            <a:xfrm>
              <a:off x="7675828" y="2152050"/>
              <a:ext cx="12186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b="1" dirty="0"/>
                <a:t>„</a:t>
              </a:r>
              <a:r>
                <a:rPr lang="de-DE" sz="1400" b="1" dirty="0" err="1"/>
                <a:t>ProSumer</a:t>
              </a:r>
              <a:r>
                <a:rPr lang="de-DE" sz="1400" b="1" dirty="0"/>
                <a:t>“</a:t>
              </a:r>
            </a:p>
          </p:txBody>
        </p:sp>
      </p:grpSp>
      <p:sp>
        <p:nvSpPr>
          <p:cNvPr id="99" name="Rechteck 98">
            <a:extLst>
              <a:ext uri="{FF2B5EF4-FFF2-40B4-BE49-F238E27FC236}">
                <a16:creationId xmlns:a16="http://schemas.microsoft.com/office/drawing/2014/main" id="{FFAA6369-F1F3-4C47-8DCA-6EEDBF91B314}"/>
              </a:ext>
            </a:extLst>
          </p:cNvPr>
          <p:cNvSpPr/>
          <p:nvPr/>
        </p:nvSpPr>
        <p:spPr bwMode="auto">
          <a:xfrm>
            <a:off x="132886" y="1746540"/>
            <a:ext cx="4394961" cy="438930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2707" name="Rectangle 4">
            <a:extLst>
              <a:ext uri="{FF2B5EF4-FFF2-40B4-BE49-F238E27FC236}">
                <a16:creationId xmlns:a16="http://schemas.microsoft.com/office/drawing/2014/main" id="{EA0FBD13-4D0C-46B5-BB93-EEDE4E184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4"/>
            <a:ext cx="851039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Netzstabilität (4) bei der Energiewende</a:t>
            </a:r>
          </a:p>
          <a:p>
            <a:r>
              <a:rPr lang="de-DE" altLang="de-DE" dirty="0">
                <a:solidFill>
                  <a:schemeClr val="bg1"/>
                </a:solidFill>
              </a:rPr>
              <a:t>Das Energie-Management-System (EMS) </a:t>
            </a:r>
          </a:p>
        </p:txBody>
      </p:sp>
      <p:sp>
        <p:nvSpPr>
          <p:cNvPr id="75" name="Text Box 14">
            <a:extLst>
              <a:ext uri="{FF2B5EF4-FFF2-40B4-BE49-F238E27FC236}">
                <a16:creationId xmlns:a16="http://schemas.microsoft.com/office/drawing/2014/main" id="{551E4FFB-27E2-447A-BE1B-300B98FA4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5098" y="5942898"/>
            <a:ext cx="108560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ISE e.V.</a:t>
            </a:r>
          </a:p>
        </p:txBody>
      </p:sp>
      <p:sp>
        <p:nvSpPr>
          <p:cNvPr id="197" name="Ellipse 196">
            <a:extLst>
              <a:ext uri="{FF2B5EF4-FFF2-40B4-BE49-F238E27FC236}">
                <a16:creationId xmlns:a16="http://schemas.microsoft.com/office/drawing/2014/main" id="{9BF8F3AF-9E8F-401D-A724-C1313895C5DE}"/>
              </a:ext>
            </a:extLst>
          </p:cNvPr>
          <p:cNvSpPr/>
          <p:nvPr/>
        </p:nvSpPr>
        <p:spPr bwMode="auto">
          <a:xfrm>
            <a:off x="1319084" y="2801657"/>
            <a:ext cx="1876279" cy="187627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8" name="Ellipse 197">
            <a:extLst>
              <a:ext uri="{FF2B5EF4-FFF2-40B4-BE49-F238E27FC236}">
                <a16:creationId xmlns:a16="http://schemas.microsoft.com/office/drawing/2014/main" id="{C5A917D8-68DD-4CF1-9964-D2C5AB667658}"/>
              </a:ext>
            </a:extLst>
          </p:cNvPr>
          <p:cNvSpPr/>
          <p:nvPr/>
        </p:nvSpPr>
        <p:spPr bwMode="auto">
          <a:xfrm>
            <a:off x="1496225" y="2978798"/>
            <a:ext cx="1521996" cy="1521996"/>
          </a:xfrm>
          <a:prstGeom prst="ellipse">
            <a:avLst/>
          </a:prstGeom>
          <a:noFill/>
          <a:ln w="127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87" name="Grafik 286">
            <a:extLst>
              <a:ext uri="{FF2B5EF4-FFF2-40B4-BE49-F238E27FC236}">
                <a16:creationId xmlns:a16="http://schemas.microsoft.com/office/drawing/2014/main" id="{EDBE85F0-46AF-49D7-BE59-80DA6B39018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1" b="30514"/>
          <a:stretch/>
        </p:blipFill>
        <p:spPr>
          <a:xfrm>
            <a:off x="3330288" y="2824684"/>
            <a:ext cx="870204" cy="522605"/>
          </a:xfrm>
          <a:prstGeom prst="rect">
            <a:avLst/>
          </a:prstGeom>
        </p:spPr>
      </p:pic>
      <p:pic>
        <p:nvPicPr>
          <p:cNvPr id="288" name="Grafik 287">
            <a:extLst>
              <a:ext uri="{FF2B5EF4-FFF2-40B4-BE49-F238E27FC236}">
                <a16:creationId xmlns:a16="http://schemas.microsoft.com/office/drawing/2014/main" id="{42445D65-2227-4747-83DE-5926BAB537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913" y="5344099"/>
            <a:ext cx="517970" cy="517970"/>
          </a:xfrm>
          <a:prstGeom prst="rect">
            <a:avLst/>
          </a:prstGeom>
        </p:spPr>
      </p:pic>
      <p:pic>
        <p:nvPicPr>
          <p:cNvPr id="129" name="Grafik 128" descr="Ein Bild, das Outdoorobjekt enthält.&#10;&#10;Automatisch generierte Beschreibung">
            <a:extLst>
              <a:ext uri="{FF2B5EF4-FFF2-40B4-BE49-F238E27FC236}">
                <a16:creationId xmlns:a16="http://schemas.microsoft.com/office/drawing/2014/main" id="{56050542-5BA5-4B9B-886E-E5A0B658C98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131" y="3610184"/>
            <a:ext cx="1164489" cy="1164489"/>
          </a:xfrm>
          <a:prstGeom prst="rect">
            <a:avLst/>
          </a:prstGeom>
        </p:spPr>
      </p:pic>
      <p:pic>
        <p:nvPicPr>
          <p:cNvPr id="133" name="Grafik 132">
            <a:extLst>
              <a:ext uri="{FF2B5EF4-FFF2-40B4-BE49-F238E27FC236}">
                <a16:creationId xmlns:a16="http://schemas.microsoft.com/office/drawing/2014/main" id="{373E39CC-C46F-4C36-AB5E-65267AA6D3F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46" y="3008336"/>
            <a:ext cx="956333" cy="609006"/>
          </a:xfrm>
          <a:prstGeom prst="rect">
            <a:avLst/>
          </a:prstGeom>
        </p:spPr>
      </p:pic>
      <p:pic>
        <p:nvPicPr>
          <p:cNvPr id="136" name="Grafik 135">
            <a:extLst>
              <a:ext uri="{FF2B5EF4-FFF2-40B4-BE49-F238E27FC236}">
                <a16:creationId xmlns:a16="http://schemas.microsoft.com/office/drawing/2014/main" id="{CB59B381-2527-4551-B6DB-7ED46C7FD8F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46" y="4221769"/>
            <a:ext cx="959440" cy="646663"/>
          </a:xfrm>
          <a:prstGeom prst="rect">
            <a:avLst/>
          </a:prstGeom>
        </p:spPr>
      </p:pic>
      <p:cxnSp>
        <p:nvCxnSpPr>
          <p:cNvPr id="138" name="Gerader Verbinder 137">
            <a:extLst>
              <a:ext uri="{FF2B5EF4-FFF2-40B4-BE49-F238E27FC236}">
                <a16:creationId xmlns:a16="http://schemas.microsoft.com/office/drawing/2014/main" id="{8C696EB2-9F5A-40E2-A34E-E350F58C0C06}"/>
              </a:ext>
            </a:extLst>
          </p:cNvPr>
          <p:cNvCxnSpPr/>
          <p:nvPr/>
        </p:nvCxnSpPr>
        <p:spPr bwMode="auto">
          <a:xfrm>
            <a:off x="337020" y="5095185"/>
            <a:ext cx="1952649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46" name="Gruppieren 145">
            <a:extLst>
              <a:ext uri="{FF2B5EF4-FFF2-40B4-BE49-F238E27FC236}">
                <a16:creationId xmlns:a16="http://schemas.microsoft.com/office/drawing/2014/main" id="{881C8485-B798-488A-B75D-024C3F60E384}"/>
              </a:ext>
            </a:extLst>
          </p:cNvPr>
          <p:cNvGrpSpPr/>
          <p:nvPr/>
        </p:nvGrpSpPr>
        <p:grpSpPr>
          <a:xfrm>
            <a:off x="2189584" y="5379749"/>
            <a:ext cx="589791" cy="490862"/>
            <a:chOff x="3309447" y="5146986"/>
            <a:chExt cx="951326" cy="791755"/>
          </a:xfrm>
        </p:grpSpPr>
        <p:sp>
          <p:nvSpPr>
            <p:cNvPr id="142" name="Rechteck 141">
              <a:extLst>
                <a:ext uri="{FF2B5EF4-FFF2-40B4-BE49-F238E27FC236}">
                  <a16:creationId xmlns:a16="http://schemas.microsoft.com/office/drawing/2014/main" id="{5F2A0F3D-0BCC-4B01-B7FB-737B4734A52C}"/>
                </a:ext>
              </a:extLst>
            </p:cNvPr>
            <p:cNvSpPr/>
            <p:nvPr/>
          </p:nvSpPr>
          <p:spPr bwMode="auto">
            <a:xfrm>
              <a:off x="3309447" y="5146986"/>
              <a:ext cx="951326" cy="79175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40" name="Grafik 139">
              <a:extLst>
                <a:ext uri="{FF2B5EF4-FFF2-40B4-BE49-F238E27FC236}">
                  <a16:creationId xmlns:a16="http://schemas.microsoft.com/office/drawing/2014/main" id="{DAD412FD-90B1-4F9F-A835-44E850AC49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77" r="22471"/>
            <a:stretch/>
          </p:blipFill>
          <p:spPr>
            <a:xfrm>
              <a:off x="3482215" y="5253176"/>
              <a:ext cx="605790" cy="567392"/>
            </a:xfrm>
            <a:prstGeom prst="rect">
              <a:avLst/>
            </a:prstGeom>
          </p:spPr>
        </p:pic>
      </p:grpSp>
      <p:cxnSp>
        <p:nvCxnSpPr>
          <p:cNvPr id="302" name="Gerader Verbinder 301">
            <a:extLst>
              <a:ext uri="{FF2B5EF4-FFF2-40B4-BE49-F238E27FC236}">
                <a16:creationId xmlns:a16="http://schemas.microsoft.com/office/drawing/2014/main" id="{6FF0D879-8EDE-44E6-AFC6-59E68A8E3A38}"/>
              </a:ext>
            </a:extLst>
          </p:cNvPr>
          <p:cNvCxnSpPr/>
          <p:nvPr/>
        </p:nvCxnSpPr>
        <p:spPr bwMode="auto">
          <a:xfrm flipV="1">
            <a:off x="458776" y="3864725"/>
            <a:ext cx="869950" cy="344788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3" name="Gerader Verbinder 302">
            <a:extLst>
              <a:ext uri="{FF2B5EF4-FFF2-40B4-BE49-F238E27FC236}">
                <a16:creationId xmlns:a16="http://schemas.microsoft.com/office/drawing/2014/main" id="{42B2CEB8-14AF-4C49-8BF9-0F121ABEA1CB}"/>
              </a:ext>
            </a:extLst>
          </p:cNvPr>
          <p:cNvCxnSpPr/>
          <p:nvPr/>
        </p:nvCxnSpPr>
        <p:spPr bwMode="auto">
          <a:xfrm>
            <a:off x="2854553" y="3034268"/>
            <a:ext cx="475735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5" name="Gerader Verbinder 304">
            <a:extLst>
              <a:ext uri="{FF2B5EF4-FFF2-40B4-BE49-F238E27FC236}">
                <a16:creationId xmlns:a16="http://schemas.microsoft.com/office/drawing/2014/main" id="{C581BAE1-8C2D-40D6-B429-FAB692FE90FE}"/>
              </a:ext>
            </a:extLst>
          </p:cNvPr>
          <p:cNvCxnSpPr>
            <a:stCxn id="197" idx="5"/>
          </p:cNvCxnSpPr>
          <p:nvPr/>
        </p:nvCxnSpPr>
        <p:spPr bwMode="auto">
          <a:xfrm>
            <a:off x="2920588" y="4403161"/>
            <a:ext cx="534987" cy="24616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" name="Gerader Verbinder 308">
            <a:extLst>
              <a:ext uri="{FF2B5EF4-FFF2-40B4-BE49-F238E27FC236}">
                <a16:creationId xmlns:a16="http://schemas.microsoft.com/office/drawing/2014/main" id="{06DFD8D7-FD00-4434-8314-8FA4971051BD}"/>
              </a:ext>
            </a:extLst>
          </p:cNvPr>
          <p:cNvCxnSpPr/>
          <p:nvPr/>
        </p:nvCxnSpPr>
        <p:spPr bwMode="auto">
          <a:xfrm>
            <a:off x="2564332" y="4631855"/>
            <a:ext cx="174040" cy="744464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1" name="Gerader Verbinder 310">
            <a:extLst>
              <a:ext uri="{FF2B5EF4-FFF2-40B4-BE49-F238E27FC236}">
                <a16:creationId xmlns:a16="http://schemas.microsoft.com/office/drawing/2014/main" id="{DC24183A-24A5-4B65-A248-5232E2FFAD7A}"/>
              </a:ext>
            </a:extLst>
          </p:cNvPr>
          <p:cNvCxnSpPr/>
          <p:nvPr/>
        </p:nvCxnSpPr>
        <p:spPr bwMode="auto">
          <a:xfrm flipH="1" flipV="1">
            <a:off x="2030085" y="5095185"/>
            <a:ext cx="159499" cy="590463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4" name="Gerader Verbinder 313">
            <a:extLst>
              <a:ext uri="{FF2B5EF4-FFF2-40B4-BE49-F238E27FC236}">
                <a16:creationId xmlns:a16="http://schemas.microsoft.com/office/drawing/2014/main" id="{339FD985-4D6C-4082-8CDB-C89ECAA633CE}"/>
              </a:ext>
            </a:extLst>
          </p:cNvPr>
          <p:cNvCxnSpPr/>
          <p:nvPr/>
        </p:nvCxnSpPr>
        <p:spPr bwMode="auto">
          <a:xfrm flipH="1" flipV="1">
            <a:off x="1197517" y="5084517"/>
            <a:ext cx="159499" cy="590463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6" name="Gerader Verbinder 315">
            <a:extLst>
              <a:ext uri="{FF2B5EF4-FFF2-40B4-BE49-F238E27FC236}">
                <a16:creationId xmlns:a16="http://schemas.microsoft.com/office/drawing/2014/main" id="{62863488-9B91-4DB9-8D8F-BD3520D25C1B}"/>
              </a:ext>
            </a:extLst>
          </p:cNvPr>
          <p:cNvCxnSpPr/>
          <p:nvPr/>
        </p:nvCxnSpPr>
        <p:spPr bwMode="auto">
          <a:xfrm flipH="1" flipV="1">
            <a:off x="600648" y="4873728"/>
            <a:ext cx="9270" cy="219028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0" name="Gerader Verbinder 319">
            <a:extLst>
              <a:ext uri="{FF2B5EF4-FFF2-40B4-BE49-F238E27FC236}">
                <a16:creationId xmlns:a16="http://schemas.microsoft.com/office/drawing/2014/main" id="{D99A0D85-303A-416A-B250-F9D65C33490F}"/>
              </a:ext>
            </a:extLst>
          </p:cNvPr>
          <p:cNvCxnSpPr/>
          <p:nvPr/>
        </p:nvCxnSpPr>
        <p:spPr bwMode="auto">
          <a:xfrm>
            <a:off x="2872522" y="4191270"/>
            <a:ext cx="583997" cy="282767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2" name="Gerader Verbinder 321">
            <a:extLst>
              <a:ext uri="{FF2B5EF4-FFF2-40B4-BE49-F238E27FC236}">
                <a16:creationId xmlns:a16="http://schemas.microsoft.com/office/drawing/2014/main" id="{CA30BC6B-F63B-48C9-8C11-0580617F362A}"/>
              </a:ext>
            </a:extLst>
          </p:cNvPr>
          <p:cNvCxnSpPr/>
          <p:nvPr/>
        </p:nvCxnSpPr>
        <p:spPr bwMode="auto">
          <a:xfrm flipV="1">
            <a:off x="2935068" y="3249971"/>
            <a:ext cx="423789" cy="155056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4" name="Gerader Verbinder 323">
            <a:extLst>
              <a:ext uri="{FF2B5EF4-FFF2-40B4-BE49-F238E27FC236}">
                <a16:creationId xmlns:a16="http://schemas.microsoft.com/office/drawing/2014/main" id="{A1C45C19-8AD1-4B2E-A469-1DC156253BD5}"/>
              </a:ext>
            </a:extLst>
          </p:cNvPr>
          <p:cNvCxnSpPr/>
          <p:nvPr/>
        </p:nvCxnSpPr>
        <p:spPr bwMode="auto">
          <a:xfrm flipV="1">
            <a:off x="1258226" y="3255791"/>
            <a:ext cx="196712" cy="776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7" name="Gerader Verbinder 326">
            <a:extLst>
              <a:ext uri="{FF2B5EF4-FFF2-40B4-BE49-F238E27FC236}">
                <a16:creationId xmlns:a16="http://schemas.microsoft.com/office/drawing/2014/main" id="{E3C84DB7-E2E8-445A-8951-3E316C936E8C}"/>
              </a:ext>
            </a:extLst>
          </p:cNvPr>
          <p:cNvCxnSpPr/>
          <p:nvPr/>
        </p:nvCxnSpPr>
        <p:spPr bwMode="auto">
          <a:xfrm flipV="1">
            <a:off x="1235840" y="4419198"/>
            <a:ext cx="670486" cy="325903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9" name="Gerader Verbinder 328">
            <a:extLst>
              <a:ext uri="{FF2B5EF4-FFF2-40B4-BE49-F238E27FC236}">
                <a16:creationId xmlns:a16="http://schemas.microsoft.com/office/drawing/2014/main" id="{4BE3CE64-DE4C-4EE4-BAF7-D22042451C0A}"/>
              </a:ext>
            </a:extLst>
          </p:cNvPr>
          <p:cNvCxnSpPr/>
          <p:nvPr/>
        </p:nvCxnSpPr>
        <p:spPr bwMode="auto">
          <a:xfrm flipH="1" flipV="1">
            <a:off x="2371586" y="4500794"/>
            <a:ext cx="85582" cy="867353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" name="Gerader Verbinder 91">
            <a:extLst>
              <a:ext uri="{FF2B5EF4-FFF2-40B4-BE49-F238E27FC236}">
                <a16:creationId xmlns:a16="http://schemas.microsoft.com/office/drawing/2014/main" id="{5E1D39C2-3FA2-402B-87F6-81F0F827B1D5}"/>
              </a:ext>
            </a:extLst>
          </p:cNvPr>
          <p:cNvCxnSpPr>
            <a:stCxn id="200" idx="2"/>
          </p:cNvCxnSpPr>
          <p:nvPr/>
        </p:nvCxnSpPr>
        <p:spPr bwMode="auto">
          <a:xfrm flipH="1">
            <a:off x="2608339" y="2486974"/>
            <a:ext cx="8677" cy="572085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2" name="Gerader Verbinder 331">
            <a:extLst>
              <a:ext uri="{FF2B5EF4-FFF2-40B4-BE49-F238E27FC236}">
                <a16:creationId xmlns:a16="http://schemas.microsoft.com/office/drawing/2014/main" id="{519C341E-457B-4727-BD57-1F960400F696}"/>
              </a:ext>
            </a:extLst>
          </p:cNvPr>
          <p:cNvCxnSpPr/>
          <p:nvPr/>
        </p:nvCxnSpPr>
        <p:spPr bwMode="auto">
          <a:xfrm>
            <a:off x="1258226" y="3447476"/>
            <a:ext cx="277894" cy="50394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3031736-7401-450F-90F9-5DC286CCE9B4}"/>
              </a:ext>
            </a:extLst>
          </p:cNvPr>
          <p:cNvGrpSpPr/>
          <p:nvPr/>
        </p:nvGrpSpPr>
        <p:grpSpPr>
          <a:xfrm>
            <a:off x="2222516" y="2086864"/>
            <a:ext cx="788999" cy="400110"/>
            <a:chOff x="2527971" y="2118062"/>
            <a:chExt cx="788999" cy="400110"/>
          </a:xfrm>
        </p:grpSpPr>
        <p:sp>
          <p:nvSpPr>
            <p:cNvPr id="2" name="Rechteck: abgerundete Ecken 1">
              <a:extLst>
                <a:ext uri="{FF2B5EF4-FFF2-40B4-BE49-F238E27FC236}">
                  <a16:creationId xmlns:a16="http://schemas.microsoft.com/office/drawing/2014/main" id="{EFE3276A-888B-43F3-89AB-2B941CD7F38A}"/>
                </a:ext>
              </a:extLst>
            </p:cNvPr>
            <p:cNvSpPr/>
            <p:nvPr/>
          </p:nvSpPr>
          <p:spPr bwMode="auto">
            <a:xfrm>
              <a:off x="2606109" y="2153121"/>
              <a:ext cx="623727" cy="354108"/>
            </a:xfrm>
            <a:prstGeom prst="roundRect">
              <a:avLst/>
            </a:prstGeom>
            <a:solidFill>
              <a:srgbClr val="00B0F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0" name="Textfeld 199">
              <a:extLst>
                <a:ext uri="{FF2B5EF4-FFF2-40B4-BE49-F238E27FC236}">
                  <a16:creationId xmlns:a16="http://schemas.microsoft.com/office/drawing/2014/main" id="{514716E8-6B6C-4C3D-AA3E-14CEEB784230}"/>
                </a:ext>
              </a:extLst>
            </p:cNvPr>
            <p:cNvSpPr txBox="1"/>
            <p:nvPr/>
          </p:nvSpPr>
          <p:spPr>
            <a:xfrm>
              <a:off x="2527971" y="2118062"/>
              <a:ext cx="7889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dirty="0"/>
                <a:t>Versorger-</a:t>
              </a:r>
            </a:p>
            <a:p>
              <a:pPr algn="ctr"/>
              <a:r>
                <a:rPr lang="de-DE" sz="1000" dirty="0"/>
                <a:t>Manager</a:t>
              </a:r>
            </a:p>
          </p:txBody>
        </p:sp>
      </p:grpSp>
      <p:sp>
        <p:nvSpPr>
          <p:cNvPr id="102" name="Textfeld 101">
            <a:extLst>
              <a:ext uri="{FF2B5EF4-FFF2-40B4-BE49-F238E27FC236}">
                <a16:creationId xmlns:a16="http://schemas.microsoft.com/office/drawing/2014/main" id="{EAA45AE4-A6BC-4338-AB14-FC15FE008A10}"/>
              </a:ext>
            </a:extLst>
          </p:cNvPr>
          <p:cNvSpPr txBox="1"/>
          <p:nvPr/>
        </p:nvSpPr>
        <p:spPr>
          <a:xfrm>
            <a:off x="110884" y="1740023"/>
            <a:ext cx="16690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400" b="1" dirty="0"/>
              <a:t>Energieversorger</a:t>
            </a:r>
          </a:p>
        </p:txBody>
      </p:sp>
      <p:pic>
        <p:nvPicPr>
          <p:cNvPr id="103" name="Grafik 102">
            <a:extLst>
              <a:ext uri="{FF2B5EF4-FFF2-40B4-BE49-F238E27FC236}">
                <a16:creationId xmlns:a16="http://schemas.microsoft.com/office/drawing/2014/main" id="{E1A2B33F-41A3-4071-A850-132771FC1D2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5" t="4324" r="5339" b="5596"/>
          <a:stretch/>
        </p:blipFill>
        <p:spPr>
          <a:xfrm>
            <a:off x="232003" y="5249536"/>
            <a:ext cx="911355" cy="612066"/>
          </a:xfrm>
          <a:prstGeom prst="rect">
            <a:avLst/>
          </a:prstGeom>
        </p:spPr>
      </p:pic>
      <p:cxnSp>
        <p:nvCxnSpPr>
          <p:cNvPr id="104" name="Gerader Verbinder 103">
            <a:extLst>
              <a:ext uri="{FF2B5EF4-FFF2-40B4-BE49-F238E27FC236}">
                <a16:creationId xmlns:a16="http://schemas.microsoft.com/office/drawing/2014/main" id="{95C6BADA-FBB6-4DB4-BE2B-8B61EC114C2E}"/>
              </a:ext>
            </a:extLst>
          </p:cNvPr>
          <p:cNvCxnSpPr>
            <a:cxnSpLocks/>
            <a:stCxn id="103" idx="0"/>
          </p:cNvCxnSpPr>
          <p:nvPr/>
        </p:nvCxnSpPr>
        <p:spPr bwMode="auto">
          <a:xfrm flipH="1" flipV="1">
            <a:off x="682402" y="5092098"/>
            <a:ext cx="5279" cy="157438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feld 22">
            <a:extLst>
              <a:ext uri="{FF2B5EF4-FFF2-40B4-BE49-F238E27FC236}">
                <a16:creationId xmlns:a16="http://schemas.microsoft.com/office/drawing/2014/main" id="{C3D6F9D3-2945-4938-8C94-425FB65FB7EB}"/>
              </a:ext>
            </a:extLst>
          </p:cNvPr>
          <p:cNvSpPr txBox="1"/>
          <p:nvPr/>
        </p:nvSpPr>
        <p:spPr>
          <a:xfrm>
            <a:off x="2040438" y="5866611"/>
            <a:ext cx="9236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/>
              <a:t>Elektrolyseur</a:t>
            </a:r>
          </a:p>
        </p:txBody>
      </p:sp>
      <p:sp>
        <p:nvSpPr>
          <p:cNvPr id="112" name="Textfeld 111">
            <a:extLst>
              <a:ext uri="{FF2B5EF4-FFF2-40B4-BE49-F238E27FC236}">
                <a16:creationId xmlns:a16="http://schemas.microsoft.com/office/drawing/2014/main" id="{18198A98-6E88-4EA8-90C3-017D161A9B4E}"/>
              </a:ext>
            </a:extLst>
          </p:cNvPr>
          <p:cNvSpPr txBox="1"/>
          <p:nvPr/>
        </p:nvSpPr>
        <p:spPr>
          <a:xfrm>
            <a:off x="1162358" y="5866611"/>
            <a:ext cx="9557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/>
              <a:t>Biogasanlage</a:t>
            </a:r>
          </a:p>
        </p:txBody>
      </p:sp>
      <p:sp>
        <p:nvSpPr>
          <p:cNvPr id="117" name="Textfeld 116">
            <a:extLst>
              <a:ext uri="{FF2B5EF4-FFF2-40B4-BE49-F238E27FC236}">
                <a16:creationId xmlns:a16="http://schemas.microsoft.com/office/drawing/2014/main" id="{D00460C1-30C5-4335-9442-9091B308C832}"/>
              </a:ext>
            </a:extLst>
          </p:cNvPr>
          <p:cNvSpPr txBox="1"/>
          <p:nvPr/>
        </p:nvSpPr>
        <p:spPr>
          <a:xfrm>
            <a:off x="233898" y="5866611"/>
            <a:ext cx="9012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/>
              <a:t>Gasspeicher</a:t>
            </a:r>
          </a:p>
        </p:txBody>
      </p:sp>
      <p:sp>
        <p:nvSpPr>
          <p:cNvPr id="178" name="Textfeld 177">
            <a:extLst>
              <a:ext uri="{FF2B5EF4-FFF2-40B4-BE49-F238E27FC236}">
                <a16:creationId xmlns:a16="http://schemas.microsoft.com/office/drawing/2014/main" id="{FA72F6CD-AFA4-476F-A095-5066C454C488}"/>
              </a:ext>
            </a:extLst>
          </p:cNvPr>
          <p:cNvSpPr txBox="1"/>
          <p:nvPr/>
        </p:nvSpPr>
        <p:spPr>
          <a:xfrm>
            <a:off x="573788" y="4822621"/>
            <a:ext cx="6976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 err="1"/>
              <a:t>GuD</a:t>
            </a:r>
            <a:r>
              <a:rPr lang="de-DE" sz="1000" dirty="0"/>
              <a:t>-KW</a:t>
            </a:r>
          </a:p>
        </p:txBody>
      </p:sp>
      <p:sp>
        <p:nvSpPr>
          <p:cNvPr id="179" name="Textfeld 178">
            <a:extLst>
              <a:ext uri="{FF2B5EF4-FFF2-40B4-BE49-F238E27FC236}">
                <a16:creationId xmlns:a16="http://schemas.microsoft.com/office/drawing/2014/main" id="{FCC0D49A-4260-4E8A-A03D-F6D513FADB39}"/>
              </a:ext>
            </a:extLst>
          </p:cNvPr>
          <p:cNvSpPr txBox="1"/>
          <p:nvPr/>
        </p:nvSpPr>
        <p:spPr>
          <a:xfrm>
            <a:off x="233130" y="3617770"/>
            <a:ext cx="6896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/>
              <a:t>PSP-KW</a:t>
            </a:r>
          </a:p>
        </p:txBody>
      </p:sp>
      <p:grpSp>
        <p:nvGrpSpPr>
          <p:cNvPr id="270" name="Gruppieren 269">
            <a:extLst>
              <a:ext uri="{FF2B5EF4-FFF2-40B4-BE49-F238E27FC236}">
                <a16:creationId xmlns:a16="http://schemas.microsoft.com/office/drawing/2014/main" id="{33589644-48DB-4A1B-8762-4179A5EC8A87}"/>
              </a:ext>
            </a:extLst>
          </p:cNvPr>
          <p:cNvGrpSpPr/>
          <p:nvPr/>
        </p:nvGrpSpPr>
        <p:grpSpPr>
          <a:xfrm>
            <a:off x="132887" y="824045"/>
            <a:ext cx="9683772" cy="2017367"/>
            <a:chOff x="132887" y="824045"/>
            <a:chExt cx="9683772" cy="2017367"/>
          </a:xfrm>
        </p:grpSpPr>
        <p:sp>
          <p:nvSpPr>
            <p:cNvPr id="46" name="Rechteck 45">
              <a:extLst>
                <a:ext uri="{FF2B5EF4-FFF2-40B4-BE49-F238E27FC236}">
                  <a16:creationId xmlns:a16="http://schemas.microsoft.com/office/drawing/2014/main" id="{ABCB75F1-727D-48DD-A44F-7831E8FBA658}"/>
                </a:ext>
              </a:extLst>
            </p:cNvPr>
            <p:cNvSpPr/>
            <p:nvPr/>
          </p:nvSpPr>
          <p:spPr bwMode="auto">
            <a:xfrm>
              <a:off x="132887" y="826882"/>
              <a:ext cx="9683772" cy="70997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0" name="Gerader Verbinder 19">
              <a:extLst>
                <a:ext uri="{FF2B5EF4-FFF2-40B4-BE49-F238E27FC236}">
                  <a16:creationId xmlns:a16="http://schemas.microsoft.com/office/drawing/2014/main" id="{C785A221-F41B-41D0-A18D-1EB391EE98CF}"/>
                </a:ext>
              </a:extLst>
            </p:cNvPr>
            <p:cNvCxnSpPr/>
            <p:nvPr/>
          </p:nvCxnSpPr>
          <p:spPr bwMode="auto">
            <a:xfrm>
              <a:off x="609600" y="1102501"/>
              <a:ext cx="7799310" cy="0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5" name="Gerader Verbinder 134">
              <a:extLst>
                <a:ext uri="{FF2B5EF4-FFF2-40B4-BE49-F238E27FC236}">
                  <a16:creationId xmlns:a16="http://schemas.microsoft.com/office/drawing/2014/main" id="{663398CD-C698-45B7-97AC-989FF60A3B34}"/>
                </a:ext>
              </a:extLst>
            </p:cNvPr>
            <p:cNvCxnSpPr/>
            <p:nvPr/>
          </p:nvCxnSpPr>
          <p:spPr bwMode="auto">
            <a:xfrm>
              <a:off x="609600" y="1356501"/>
              <a:ext cx="7799310" cy="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rgbClr val="0099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274D6C98-C3BC-4F1D-BD67-87A86BF4F91D}"/>
                </a:ext>
              </a:extLst>
            </p:cNvPr>
            <p:cNvSpPr txBox="1"/>
            <p:nvPr/>
          </p:nvSpPr>
          <p:spPr>
            <a:xfrm>
              <a:off x="8432906" y="913638"/>
              <a:ext cx="10005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Stromnetz</a:t>
              </a:r>
            </a:p>
          </p:txBody>
        </p:sp>
        <p:sp>
          <p:nvSpPr>
            <p:cNvPr id="152" name="Textfeld 151">
              <a:extLst>
                <a:ext uri="{FF2B5EF4-FFF2-40B4-BE49-F238E27FC236}">
                  <a16:creationId xmlns:a16="http://schemas.microsoft.com/office/drawing/2014/main" id="{1F232847-AFFC-401C-A6E2-A85DE839F7CD}"/>
                </a:ext>
              </a:extLst>
            </p:cNvPr>
            <p:cNvSpPr txBox="1"/>
            <p:nvPr/>
          </p:nvSpPr>
          <p:spPr>
            <a:xfrm>
              <a:off x="8432906" y="1189669"/>
              <a:ext cx="10005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Datennetz</a:t>
              </a:r>
            </a:p>
          </p:txBody>
        </p:sp>
        <p:sp>
          <p:nvSpPr>
            <p:cNvPr id="120" name="Textfeld 119">
              <a:extLst>
                <a:ext uri="{FF2B5EF4-FFF2-40B4-BE49-F238E27FC236}">
                  <a16:creationId xmlns:a16="http://schemas.microsoft.com/office/drawing/2014/main" id="{4BB29644-986F-483E-9288-4B8E13219C62}"/>
                </a:ext>
              </a:extLst>
            </p:cNvPr>
            <p:cNvSpPr txBox="1"/>
            <p:nvPr/>
          </p:nvSpPr>
          <p:spPr>
            <a:xfrm>
              <a:off x="632079" y="824045"/>
              <a:ext cx="13292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b="1" dirty="0"/>
                <a:t>Netzbetreiber</a:t>
              </a:r>
            </a:p>
          </p:txBody>
        </p:sp>
        <p:cxnSp>
          <p:nvCxnSpPr>
            <p:cNvPr id="145" name="Gerader Verbinder 144">
              <a:extLst>
                <a:ext uri="{FF2B5EF4-FFF2-40B4-BE49-F238E27FC236}">
                  <a16:creationId xmlns:a16="http://schemas.microsoft.com/office/drawing/2014/main" id="{D4220D75-3BEF-4F3F-A602-D49363ED4B9D}"/>
                </a:ext>
              </a:extLst>
            </p:cNvPr>
            <p:cNvCxnSpPr>
              <a:endCxn id="200" idx="0"/>
            </p:cNvCxnSpPr>
            <p:nvPr/>
          </p:nvCxnSpPr>
          <p:spPr bwMode="auto">
            <a:xfrm>
              <a:off x="2608339" y="1349866"/>
              <a:ext cx="8677" cy="736998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rgbClr val="0099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8" name="Gerader Verbinder 97">
              <a:extLst>
                <a:ext uri="{FF2B5EF4-FFF2-40B4-BE49-F238E27FC236}">
                  <a16:creationId xmlns:a16="http://schemas.microsoft.com/office/drawing/2014/main" id="{F31A4547-82B6-489F-9097-F1FC06059D00}"/>
                </a:ext>
              </a:extLst>
            </p:cNvPr>
            <p:cNvCxnSpPr/>
            <p:nvPr/>
          </p:nvCxnSpPr>
          <p:spPr bwMode="auto">
            <a:xfrm>
              <a:off x="2030085" y="1087846"/>
              <a:ext cx="0" cy="1753566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4" name="Ellipse 123">
              <a:extLst>
                <a:ext uri="{FF2B5EF4-FFF2-40B4-BE49-F238E27FC236}">
                  <a16:creationId xmlns:a16="http://schemas.microsoft.com/office/drawing/2014/main" id="{00B83BDC-76EE-48C7-B93D-FD63AB16E84B}"/>
                </a:ext>
              </a:extLst>
            </p:cNvPr>
            <p:cNvSpPr/>
            <p:nvPr/>
          </p:nvSpPr>
          <p:spPr bwMode="auto">
            <a:xfrm>
              <a:off x="1983768" y="1050965"/>
              <a:ext cx="83820" cy="83820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54" name="Gerader Verbinder 153">
              <a:extLst>
                <a:ext uri="{FF2B5EF4-FFF2-40B4-BE49-F238E27FC236}">
                  <a16:creationId xmlns:a16="http://schemas.microsoft.com/office/drawing/2014/main" id="{FC00F485-46D9-4C30-96E2-7745079133EF}"/>
                </a:ext>
              </a:extLst>
            </p:cNvPr>
            <p:cNvCxnSpPr/>
            <p:nvPr/>
          </p:nvCxnSpPr>
          <p:spPr bwMode="auto">
            <a:xfrm>
              <a:off x="7220860" y="1087846"/>
              <a:ext cx="0" cy="1029796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7" name="Gerader Verbinder 146">
              <a:extLst>
                <a:ext uri="{FF2B5EF4-FFF2-40B4-BE49-F238E27FC236}">
                  <a16:creationId xmlns:a16="http://schemas.microsoft.com/office/drawing/2014/main" id="{B5484606-EB3C-44B2-B85B-C8F585B005F1}"/>
                </a:ext>
              </a:extLst>
            </p:cNvPr>
            <p:cNvCxnSpPr>
              <a:endCxn id="132" idx="0"/>
            </p:cNvCxnSpPr>
            <p:nvPr/>
          </p:nvCxnSpPr>
          <p:spPr bwMode="auto">
            <a:xfrm>
              <a:off x="8154958" y="1380685"/>
              <a:ext cx="0" cy="758912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rgbClr val="0099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4" name="Ellipse 143">
              <a:extLst>
                <a:ext uri="{FF2B5EF4-FFF2-40B4-BE49-F238E27FC236}">
                  <a16:creationId xmlns:a16="http://schemas.microsoft.com/office/drawing/2014/main" id="{B69F77A9-9099-40E7-AA56-33446639783E}"/>
                </a:ext>
              </a:extLst>
            </p:cNvPr>
            <p:cNvSpPr/>
            <p:nvPr/>
          </p:nvSpPr>
          <p:spPr bwMode="auto">
            <a:xfrm>
              <a:off x="7178950" y="1050965"/>
              <a:ext cx="83820" cy="83820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33" name="Gerader Verbinder 32">
              <a:extLst>
                <a:ext uri="{FF2B5EF4-FFF2-40B4-BE49-F238E27FC236}">
                  <a16:creationId xmlns:a16="http://schemas.microsoft.com/office/drawing/2014/main" id="{E39A55AB-F54C-40A4-8D3E-85E2CAF4C8F3}"/>
                </a:ext>
              </a:extLst>
            </p:cNvPr>
            <p:cNvCxnSpPr/>
            <p:nvPr/>
          </p:nvCxnSpPr>
          <p:spPr bwMode="auto">
            <a:xfrm>
              <a:off x="7459620" y="1349866"/>
              <a:ext cx="0" cy="767776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rgbClr val="0099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187" name="Gerader Verbinder 186">
            <a:extLst>
              <a:ext uri="{FF2B5EF4-FFF2-40B4-BE49-F238E27FC236}">
                <a16:creationId xmlns:a16="http://schemas.microsoft.com/office/drawing/2014/main" id="{B79A1A67-7E34-406B-853F-4FA379810905}"/>
              </a:ext>
            </a:extLst>
          </p:cNvPr>
          <p:cNvCxnSpPr/>
          <p:nvPr/>
        </p:nvCxnSpPr>
        <p:spPr bwMode="auto">
          <a:xfrm>
            <a:off x="4649246" y="5465793"/>
            <a:ext cx="183513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9" name="Text Box 14">
            <a:extLst>
              <a:ext uri="{FF2B5EF4-FFF2-40B4-BE49-F238E27FC236}">
                <a16:creationId xmlns:a16="http://schemas.microsoft.com/office/drawing/2014/main" id="{4A289F88-95E6-4075-8519-6299159028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8277" y="5350950"/>
            <a:ext cx="762783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Gasnetz</a:t>
            </a:r>
          </a:p>
        </p:txBody>
      </p:sp>
      <p:sp>
        <p:nvSpPr>
          <p:cNvPr id="190" name="Text Box 14">
            <a:extLst>
              <a:ext uri="{FF2B5EF4-FFF2-40B4-BE49-F238E27FC236}">
                <a16:creationId xmlns:a16="http://schemas.microsoft.com/office/drawing/2014/main" id="{AF386221-E25B-44CA-8A0E-99F2D741C9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8277" y="5587190"/>
            <a:ext cx="762783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Datennetz</a:t>
            </a:r>
          </a:p>
        </p:txBody>
      </p:sp>
      <p:cxnSp>
        <p:nvCxnSpPr>
          <p:cNvPr id="191" name="Gerader Verbinder 190">
            <a:extLst>
              <a:ext uri="{FF2B5EF4-FFF2-40B4-BE49-F238E27FC236}">
                <a16:creationId xmlns:a16="http://schemas.microsoft.com/office/drawing/2014/main" id="{EB83B0CF-17A8-4984-8AAC-AF5B8094A5C2}"/>
              </a:ext>
            </a:extLst>
          </p:cNvPr>
          <p:cNvCxnSpPr/>
          <p:nvPr/>
        </p:nvCxnSpPr>
        <p:spPr bwMode="auto">
          <a:xfrm>
            <a:off x="4638979" y="5679343"/>
            <a:ext cx="191299" cy="0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62" name="Gruppieren 61">
            <a:extLst>
              <a:ext uri="{FF2B5EF4-FFF2-40B4-BE49-F238E27FC236}">
                <a16:creationId xmlns:a16="http://schemas.microsoft.com/office/drawing/2014/main" id="{83A412D2-E679-4F94-BAA5-06ADBD340D6C}"/>
              </a:ext>
            </a:extLst>
          </p:cNvPr>
          <p:cNvGrpSpPr/>
          <p:nvPr/>
        </p:nvGrpSpPr>
        <p:grpSpPr>
          <a:xfrm>
            <a:off x="2989698" y="1362345"/>
            <a:ext cx="3772741" cy="2308014"/>
            <a:chOff x="2989698" y="1362345"/>
            <a:chExt cx="3772741" cy="2308014"/>
          </a:xfrm>
        </p:grpSpPr>
        <p:grpSp>
          <p:nvGrpSpPr>
            <p:cNvPr id="61" name="Gruppieren 60">
              <a:extLst>
                <a:ext uri="{FF2B5EF4-FFF2-40B4-BE49-F238E27FC236}">
                  <a16:creationId xmlns:a16="http://schemas.microsoft.com/office/drawing/2014/main" id="{4E2CB56A-5A6E-4583-B24F-EE8FC97C07E3}"/>
                </a:ext>
              </a:extLst>
            </p:cNvPr>
            <p:cNvGrpSpPr/>
            <p:nvPr/>
          </p:nvGrpSpPr>
          <p:grpSpPr>
            <a:xfrm>
              <a:off x="2989698" y="2207254"/>
              <a:ext cx="3772741" cy="188571"/>
              <a:chOff x="2989698" y="2207254"/>
              <a:chExt cx="3772741" cy="188571"/>
            </a:xfrm>
          </p:grpSpPr>
          <p:sp>
            <p:nvSpPr>
              <p:cNvPr id="10" name="Pfeil: nach links und rechts 9">
                <a:extLst>
                  <a:ext uri="{FF2B5EF4-FFF2-40B4-BE49-F238E27FC236}">
                    <a16:creationId xmlns:a16="http://schemas.microsoft.com/office/drawing/2014/main" id="{9C79C629-1732-4C2A-87D1-435EBCA50362}"/>
                  </a:ext>
                </a:extLst>
              </p:cNvPr>
              <p:cNvSpPr/>
              <p:nvPr/>
            </p:nvSpPr>
            <p:spPr bwMode="auto">
              <a:xfrm>
                <a:off x="2989698" y="2207254"/>
                <a:ext cx="1669048" cy="188571"/>
              </a:xfrm>
              <a:prstGeom prst="leftRightArrow">
                <a:avLst>
                  <a:gd name="adj1" fmla="val 50000"/>
                  <a:gd name="adj2" fmla="val 102532"/>
                </a:avLst>
              </a:prstGeom>
              <a:solidFill>
                <a:srgbClr val="00B0F0"/>
              </a:solidFill>
              <a:ln w="127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60" name="Pfeil: nach links und rechts 159">
                <a:extLst>
                  <a:ext uri="{FF2B5EF4-FFF2-40B4-BE49-F238E27FC236}">
                    <a16:creationId xmlns:a16="http://schemas.microsoft.com/office/drawing/2014/main" id="{EFA745E2-9738-4D46-9E53-C20702C417EE}"/>
                  </a:ext>
                </a:extLst>
              </p:cNvPr>
              <p:cNvSpPr/>
              <p:nvPr/>
            </p:nvSpPr>
            <p:spPr bwMode="auto">
              <a:xfrm>
                <a:off x="5543681" y="2207254"/>
                <a:ext cx="1218758" cy="188571"/>
              </a:xfrm>
              <a:prstGeom prst="leftRightArrow">
                <a:avLst>
                  <a:gd name="adj1" fmla="val 50000"/>
                  <a:gd name="adj2" fmla="val 102532"/>
                </a:avLst>
              </a:prstGeom>
              <a:solidFill>
                <a:srgbClr val="00B0F0"/>
              </a:solidFill>
              <a:ln w="127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60" name="Gruppieren 59">
              <a:extLst>
                <a:ext uri="{FF2B5EF4-FFF2-40B4-BE49-F238E27FC236}">
                  <a16:creationId xmlns:a16="http://schemas.microsoft.com/office/drawing/2014/main" id="{19A522D8-1AD0-4E09-84BF-09CAA23ACE95}"/>
                </a:ext>
              </a:extLst>
            </p:cNvPr>
            <p:cNvGrpSpPr/>
            <p:nvPr/>
          </p:nvGrpSpPr>
          <p:grpSpPr>
            <a:xfrm>
              <a:off x="4610001" y="1362345"/>
              <a:ext cx="986360" cy="2308014"/>
              <a:chOff x="4610001" y="1362345"/>
              <a:chExt cx="986360" cy="2308014"/>
            </a:xfrm>
          </p:grpSpPr>
          <p:sp>
            <p:nvSpPr>
              <p:cNvPr id="47" name="Rechteck 46">
                <a:extLst>
                  <a:ext uri="{FF2B5EF4-FFF2-40B4-BE49-F238E27FC236}">
                    <a16:creationId xmlns:a16="http://schemas.microsoft.com/office/drawing/2014/main" id="{3C3D4D37-A45F-42CF-8AFF-4EE78621C670}"/>
                  </a:ext>
                </a:extLst>
              </p:cNvPr>
              <p:cNvSpPr/>
              <p:nvPr/>
            </p:nvSpPr>
            <p:spPr bwMode="auto">
              <a:xfrm>
                <a:off x="4610001" y="1740023"/>
                <a:ext cx="986360" cy="193033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274" name="Grafik 273">
                <a:extLst>
                  <a:ext uri="{FF2B5EF4-FFF2-40B4-BE49-F238E27FC236}">
                    <a16:creationId xmlns:a16="http://schemas.microsoft.com/office/drawing/2014/main" id="{BC84CC21-5644-4A02-9D03-CA5FE29A76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520" b="9928"/>
              <a:stretch/>
            </p:blipFill>
            <p:spPr>
              <a:xfrm>
                <a:off x="4896163" y="3110607"/>
                <a:ext cx="326987" cy="183153"/>
              </a:xfrm>
              <a:prstGeom prst="rect">
                <a:avLst/>
              </a:prstGeom>
            </p:spPr>
          </p:pic>
          <p:pic>
            <p:nvPicPr>
              <p:cNvPr id="275" name="Grafik 274">
                <a:extLst>
                  <a:ext uri="{FF2B5EF4-FFF2-40B4-BE49-F238E27FC236}">
                    <a16:creationId xmlns:a16="http://schemas.microsoft.com/office/drawing/2014/main" id="{376940AE-AB74-4BCC-9863-0C066A854C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55801" y="2867964"/>
                <a:ext cx="366050" cy="219630"/>
              </a:xfrm>
              <a:prstGeom prst="rect">
                <a:avLst/>
              </a:prstGeom>
            </p:spPr>
          </p:pic>
          <p:pic>
            <p:nvPicPr>
              <p:cNvPr id="276" name="Grafik 275" descr="Ein Bild, das Text, ClipArt enthält.&#10;&#10;Automatisch generierte Beschreibung">
                <a:extLst>
                  <a:ext uri="{FF2B5EF4-FFF2-40B4-BE49-F238E27FC236}">
                    <a16:creationId xmlns:a16="http://schemas.microsoft.com/office/drawing/2014/main" id="{B1651623-79A1-4C6A-A733-C3F26A3DAE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120" t="25822" r="22201" b="37321"/>
              <a:stretch/>
            </p:blipFill>
            <p:spPr>
              <a:xfrm>
                <a:off x="5055927" y="3350519"/>
                <a:ext cx="473616" cy="149381"/>
              </a:xfrm>
              <a:prstGeom prst="rect">
                <a:avLst/>
              </a:prstGeom>
            </p:spPr>
          </p:pic>
          <p:sp>
            <p:nvSpPr>
              <p:cNvPr id="151" name="Rechteck: abgerundete Ecken 150">
                <a:extLst>
                  <a:ext uri="{FF2B5EF4-FFF2-40B4-BE49-F238E27FC236}">
                    <a16:creationId xmlns:a16="http://schemas.microsoft.com/office/drawing/2014/main" id="{04FEC80A-D11A-4B51-BEE1-01D1A0A0C122}"/>
                  </a:ext>
                </a:extLst>
              </p:cNvPr>
              <p:cNvSpPr/>
              <p:nvPr/>
            </p:nvSpPr>
            <p:spPr bwMode="auto">
              <a:xfrm>
                <a:off x="4685002" y="1970352"/>
                <a:ext cx="832423" cy="657536"/>
              </a:xfrm>
              <a:prstGeom prst="roundRect">
                <a:avLst/>
              </a:prstGeom>
              <a:solidFill>
                <a:srgbClr val="00B0F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53" name="Textfeld 152">
                <a:extLst>
                  <a:ext uri="{FF2B5EF4-FFF2-40B4-BE49-F238E27FC236}">
                    <a16:creationId xmlns:a16="http://schemas.microsoft.com/office/drawing/2014/main" id="{D30DDE69-5024-4997-9EF3-9A6E9BC5C683}"/>
                  </a:ext>
                </a:extLst>
              </p:cNvPr>
              <p:cNvSpPr txBox="1"/>
              <p:nvPr/>
            </p:nvSpPr>
            <p:spPr>
              <a:xfrm>
                <a:off x="4613811" y="2025309"/>
                <a:ext cx="971741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000" dirty="0"/>
                  <a:t>Energie-</a:t>
                </a:r>
              </a:p>
              <a:p>
                <a:pPr algn="ctr"/>
                <a:r>
                  <a:rPr lang="de-DE" sz="1000" dirty="0"/>
                  <a:t>Management-</a:t>
                </a:r>
                <a:br>
                  <a:rPr lang="de-DE" sz="1000" dirty="0"/>
                </a:br>
                <a:r>
                  <a:rPr lang="de-DE" sz="1000" dirty="0"/>
                  <a:t>System</a:t>
                </a:r>
              </a:p>
            </p:txBody>
          </p:sp>
          <p:sp>
            <p:nvSpPr>
              <p:cNvPr id="163" name="Pfeil: nach links und rechts 162">
                <a:extLst>
                  <a:ext uri="{FF2B5EF4-FFF2-40B4-BE49-F238E27FC236}">
                    <a16:creationId xmlns:a16="http://schemas.microsoft.com/office/drawing/2014/main" id="{BAB52944-8D20-4986-99D6-FD5A22ADC286}"/>
                  </a:ext>
                </a:extLst>
              </p:cNvPr>
              <p:cNvSpPr/>
              <p:nvPr/>
            </p:nvSpPr>
            <p:spPr bwMode="auto">
              <a:xfrm rot="5400000">
                <a:off x="4946029" y="1653880"/>
                <a:ext cx="444375" cy="188571"/>
              </a:xfrm>
              <a:prstGeom prst="leftRightArrow">
                <a:avLst>
                  <a:gd name="adj1" fmla="val 50000"/>
                  <a:gd name="adj2" fmla="val 102532"/>
                </a:avLst>
              </a:prstGeom>
              <a:solidFill>
                <a:srgbClr val="00B0F0"/>
              </a:solidFill>
              <a:ln w="127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64" name="Gerade Verbindung mit Pfeil 163">
                <a:extLst>
                  <a:ext uri="{FF2B5EF4-FFF2-40B4-BE49-F238E27FC236}">
                    <a16:creationId xmlns:a16="http://schemas.microsoft.com/office/drawing/2014/main" id="{EFB01558-8DD8-422F-9368-B9DE6BFF1452}"/>
                  </a:ext>
                </a:extLst>
              </p:cNvPr>
              <p:cNvCxnSpPr/>
              <p:nvPr/>
            </p:nvCxnSpPr>
            <p:spPr bwMode="auto">
              <a:xfrm flipV="1">
                <a:off x="4832759" y="2621131"/>
                <a:ext cx="0" cy="246833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5" name="Gerade Verbindung mit Pfeil 164">
                <a:extLst>
                  <a:ext uri="{FF2B5EF4-FFF2-40B4-BE49-F238E27FC236}">
                    <a16:creationId xmlns:a16="http://schemas.microsoft.com/office/drawing/2014/main" id="{2FAC29B1-14E1-4EED-A7CF-C0911CB0D184}"/>
                  </a:ext>
                </a:extLst>
              </p:cNvPr>
              <p:cNvCxnSpPr/>
              <p:nvPr/>
            </p:nvCxnSpPr>
            <p:spPr bwMode="auto">
              <a:xfrm flipV="1">
                <a:off x="5097898" y="2621131"/>
                <a:ext cx="0" cy="474017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7" name="Gerade Verbindung mit Pfeil 166">
                <a:extLst>
                  <a:ext uri="{FF2B5EF4-FFF2-40B4-BE49-F238E27FC236}">
                    <a16:creationId xmlns:a16="http://schemas.microsoft.com/office/drawing/2014/main" id="{2BEE85F2-631A-41BF-AFA4-C4327A49DE01}"/>
                  </a:ext>
                </a:extLst>
              </p:cNvPr>
              <p:cNvCxnSpPr/>
              <p:nvPr/>
            </p:nvCxnSpPr>
            <p:spPr bwMode="auto">
              <a:xfrm flipV="1">
                <a:off x="5351898" y="2621131"/>
                <a:ext cx="0" cy="695180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8" name="Gerader Verbinder 157">
                <a:extLst>
                  <a:ext uri="{FF2B5EF4-FFF2-40B4-BE49-F238E27FC236}">
                    <a16:creationId xmlns:a16="http://schemas.microsoft.com/office/drawing/2014/main" id="{1021C1D7-8779-4829-9BB4-89AAFF3A6B8B}"/>
                  </a:ext>
                </a:extLst>
              </p:cNvPr>
              <p:cNvCxnSpPr/>
              <p:nvPr/>
            </p:nvCxnSpPr>
            <p:spPr bwMode="auto">
              <a:xfrm>
                <a:off x="4899418" y="1362345"/>
                <a:ext cx="0" cy="608007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99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cxnSp>
        <p:nvCxnSpPr>
          <p:cNvPr id="199" name="Gerader Verbinder 198">
            <a:extLst>
              <a:ext uri="{FF2B5EF4-FFF2-40B4-BE49-F238E27FC236}">
                <a16:creationId xmlns:a16="http://schemas.microsoft.com/office/drawing/2014/main" id="{F5532C4E-5117-4111-9109-FEB8B3C3124B}"/>
              </a:ext>
            </a:extLst>
          </p:cNvPr>
          <p:cNvCxnSpPr/>
          <p:nvPr/>
        </p:nvCxnSpPr>
        <p:spPr bwMode="auto">
          <a:xfrm>
            <a:off x="4649246" y="5226465"/>
            <a:ext cx="183513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1" name="Text Box 14">
            <a:extLst>
              <a:ext uri="{FF2B5EF4-FFF2-40B4-BE49-F238E27FC236}">
                <a16:creationId xmlns:a16="http://schemas.microsoft.com/office/drawing/2014/main" id="{515ED8C7-0956-432E-A698-9D74920C2B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8277" y="5140497"/>
            <a:ext cx="762783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Stromnetz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ACB449E3-B681-4B0B-8980-3EE63E6BA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96503"/>
            <a:ext cx="990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Funktionen und Nahtstellen des EMS müssen dringend EU-weit normiert werden!</a:t>
            </a:r>
            <a:endParaRPr lang="de-DE" altLang="de-DE" sz="1800" i="1" dirty="0">
              <a:solidFill>
                <a:srgbClr val="00B050"/>
              </a:solidFill>
            </a:endParaRPr>
          </a:p>
        </p:txBody>
      </p:sp>
      <p:sp>
        <p:nvSpPr>
          <p:cNvPr id="208" name="Textfeld 207">
            <a:extLst>
              <a:ext uri="{FF2B5EF4-FFF2-40B4-BE49-F238E27FC236}">
                <a16:creationId xmlns:a16="http://schemas.microsoft.com/office/drawing/2014/main" id="{DDAB265E-91AA-4DC9-82B5-8FD1ABC421EB}"/>
              </a:ext>
            </a:extLst>
          </p:cNvPr>
          <p:cNvSpPr txBox="1"/>
          <p:nvPr/>
        </p:nvSpPr>
        <p:spPr>
          <a:xfrm>
            <a:off x="2672265" y="5001905"/>
            <a:ext cx="113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 err="1"/>
              <a:t>Überschußstrom</a:t>
            </a:r>
            <a:endParaRPr lang="de-DE" sz="10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3A44E8D-FC99-72CB-1B92-F6AF51793DF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4" b="17484"/>
          <a:stretch/>
        </p:blipFill>
        <p:spPr>
          <a:xfrm>
            <a:off x="286625" y="2091275"/>
            <a:ext cx="943013" cy="602986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5B3FD0FA-47CD-4FC2-AC85-67CDA50F1DD0}"/>
              </a:ext>
            </a:extLst>
          </p:cNvPr>
          <p:cNvSpPr txBox="1"/>
          <p:nvPr/>
        </p:nvSpPr>
        <p:spPr>
          <a:xfrm>
            <a:off x="233130" y="2649534"/>
            <a:ext cx="8034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Groß-Akku</a:t>
            </a:r>
          </a:p>
        </p:txBody>
      </p: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D898BAE1-4CBC-8BF5-999E-C8DAAD413313}"/>
              </a:ext>
            </a:extLst>
          </p:cNvPr>
          <p:cNvCxnSpPr>
            <a:endCxn id="197" idx="1"/>
          </p:cNvCxnSpPr>
          <p:nvPr/>
        </p:nvCxnSpPr>
        <p:spPr bwMode="auto">
          <a:xfrm>
            <a:off x="873694" y="2614568"/>
            <a:ext cx="720165" cy="461864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DE95A1BD-61A5-38A3-5AC9-F176373FD5C8}"/>
              </a:ext>
            </a:extLst>
          </p:cNvPr>
          <p:cNvCxnSpPr/>
          <p:nvPr/>
        </p:nvCxnSpPr>
        <p:spPr bwMode="auto">
          <a:xfrm>
            <a:off x="1194482" y="2590257"/>
            <a:ext cx="649530" cy="512518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7019790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>
            <a:extLst>
              <a:ext uri="{FF2B5EF4-FFF2-40B4-BE49-F238E27FC236}">
                <a16:creationId xmlns:a16="http://schemas.microsoft.com/office/drawing/2014/main" id="{F9CE82BC-449F-429D-95DD-730E8A1BE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7446" y="43545"/>
            <a:ext cx="746442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 Energiewabensystem (1)</a:t>
            </a:r>
            <a:br>
              <a:rPr lang="de-DE" alt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alt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Prinzipien</a:t>
            </a:r>
          </a:p>
        </p:txBody>
      </p:sp>
      <p:sp>
        <p:nvSpPr>
          <p:cNvPr id="59" name="Text Box 5">
            <a:extLst>
              <a:ext uri="{FF2B5EF4-FFF2-40B4-BE49-F238E27FC236}">
                <a16:creationId xmlns:a16="http://schemas.microsoft.com/office/drawing/2014/main" id="{4BCE22D3-E7E9-43AE-85CB-4490782BB9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2715" y="1360523"/>
            <a:ext cx="526228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defRPr/>
            </a:pPr>
            <a:r>
              <a:rPr lang="de-DE" altLang="de-DE" sz="1600" dirty="0">
                <a:solidFill>
                  <a:srgbClr val="563BFB"/>
                </a:solidFill>
              </a:rPr>
              <a:t>Das Energiewabensystem erfüllt 3 Aufgaben:</a:t>
            </a:r>
            <a:br>
              <a:rPr lang="de-DE" altLang="de-DE" sz="1600" dirty="0">
                <a:solidFill>
                  <a:srgbClr val="563BFB"/>
                </a:solidFill>
              </a:rPr>
            </a:br>
            <a:endParaRPr lang="de-DE" altLang="de-DE" sz="1600" dirty="0">
              <a:solidFill>
                <a:srgbClr val="563BFB"/>
              </a:solidFill>
            </a:endParaRPr>
          </a:p>
          <a:p>
            <a:pPr marL="0" indent="0">
              <a:defRPr/>
            </a:pPr>
            <a:r>
              <a:rPr lang="de-DE" altLang="de-DE" sz="1600" dirty="0">
                <a:solidFill>
                  <a:srgbClr val="563BFB"/>
                </a:solidFill>
              </a:rPr>
              <a:t>1. Möglichst </a:t>
            </a:r>
            <a:r>
              <a:rPr lang="de-DE" altLang="de-DE" sz="1600" b="1" dirty="0">
                <a:solidFill>
                  <a:srgbClr val="563BFB"/>
                </a:solidFill>
              </a:rPr>
              <a:t>bilanzielle Autarkie der einzelnen Wabenzellen </a:t>
            </a:r>
            <a:r>
              <a:rPr lang="de-DE" altLang="de-DE" sz="1600" dirty="0">
                <a:solidFill>
                  <a:srgbClr val="563BFB"/>
                </a:solidFill>
              </a:rPr>
              <a:t>mit Speichern und Energie-Management-System. </a:t>
            </a:r>
            <a:r>
              <a:rPr lang="de-DE" altLang="de-DE" sz="1600" b="1" dirty="0">
                <a:solidFill>
                  <a:srgbClr val="563BFB"/>
                </a:solidFill>
              </a:rPr>
              <a:t>Möglichst inselfähig ausbauen!</a:t>
            </a:r>
            <a:endParaRPr lang="de-DE" altLang="de-DE" sz="1600" b="1" dirty="0">
              <a:solidFill>
                <a:srgbClr val="00B050"/>
              </a:solidFill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974061E0-8FD7-4CAF-956A-00056E65DEFB}"/>
              </a:ext>
            </a:extLst>
          </p:cNvPr>
          <p:cNvGrpSpPr/>
          <p:nvPr/>
        </p:nvGrpSpPr>
        <p:grpSpPr>
          <a:xfrm>
            <a:off x="518296" y="1658166"/>
            <a:ext cx="3574067" cy="3541668"/>
            <a:chOff x="518296" y="1658166"/>
            <a:chExt cx="3574067" cy="3541668"/>
          </a:xfrm>
        </p:grpSpPr>
        <p:grpSp>
          <p:nvGrpSpPr>
            <p:cNvPr id="2" name="Gruppieren 1">
              <a:extLst>
                <a:ext uri="{FF2B5EF4-FFF2-40B4-BE49-F238E27FC236}">
                  <a16:creationId xmlns:a16="http://schemas.microsoft.com/office/drawing/2014/main" id="{B272DC25-E83E-4A95-84C6-6789CECFCA35}"/>
                </a:ext>
              </a:extLst>
            </p:cNvPr>
            <p:cNvGrpSpPr/>
            <p:nvPr/>
          </p:nvGrpSpPr>
          <p:grpSpPr>
            <a:xfrm>
              <a:off x="518296" y="1658166"/>
              <a:ext cx="3574067" cy="3541668"/>
              <a:chOff x="2369533" y="887240"/>
              <a:chExt cx="5116092" cy="5069714"/>
            </a:xfrm>
          </p:grpSpPr>
          <p:sp>
            <p:nvSpPr>
              <p:cNvPr id="5" name="Sechseck 4">
                <a:extLst>
                  <a:ext uri="{FF2B5EF4-FFF2-40B4-BE49-F238E27FC236}">
                    <a16:creationId xmlns:a16="http://schemas.microsoft.com/office/drawing/2014/main" id="{DA26CD3F-05D2-418F-BF59-49704CAD27EB}"/>
                  </a:ext>
                </a:extLst>
              </p:cNvPr>
              <p:cNvSpPr/>
              <p:nvPr/>
            </p:nvSpPr>
            <p:spPr bwMode="auto">
              <a:xfrm>
                <a:off x="3932813" y="2577146"/>
                <a:ext cx="1989532" cy="1689905"/>
              </a:xfrm>
              <a:prstGeom prst="hexagon">
                <a:avLst/>
              </a:prstGeom>
              <a:solidFill>
                <a:srgbClr val="FFFF00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0" name="Sechseck 49">
                <a:extLst>
                  <a:ext uri="{FF2B5EF4-FFF2-40B4-BE49-F238E27FC236}">
                    <a16:creationId xmlns:a16="http://schemas.microsoft.com/office/drawing/2014/main" id="{743E4493-39AA-4D6F-B9FB-983507FFE509}"/>
                  </a:ext>
                </a:extLst>
              </p:cNvPr>
              <p:cNvSpPr/>
              <p:nvPr/>
            </p:nvSpPr>
            <p:spPr bwMode="auto">
              <a:xfrm>
                <a:off x="5496093" y="1732193"/>
                <a:ext cx="1989532" cy="1689905"/>
              </a:xfrm>
              <a:prstGeom prst="hexagon">
                <a:avLst/>
              </a:prstGeom>
              <a:solidFill>
                <a:schemeClr val="bg1">
                  <a:lumMod val="85000"/>
                </a:schemeClr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1" name="Sechseck 50">
                <a:extLst>
                  <a:ext uri="{FF2B5EF4-FFF2-40B4-BE49-F238E27FC236}">
                    <a16:creationId xmlns:a16="http://schemas.microsoft.com/office/drawing/2014/main" id="{FD4AA945-2846-431C-9354-D469BEF391A1}"/>
                  </a:ext>
                </a:extLst>
              </p:cNvPr>
              <p:cNvSpPr/>
              <p:nvPr/>
            </p:nvSpPr>
            <p:spPr bwMode="auto">
              <a:xfrm>
                <a:off x="5496093" y="3422097"/>
                <a:ext cx="1989532" cy="1689905"/>
              </a:xfrm>
              <a:prstGeom prst="hexagon">
                <a:avLst/>
              </a:prstGeom>
              <a:solidFill>
                <a:schemeClr val="bg1">
                  <a:lumMod val="85000"/>
                </a:schemeClr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2" name="Sechseck 51">
                <a:extLst>
                  <a:ext uri="{FF2B5EF4-FFF2-40B4-BE49-F238E27FC236}">
                    <a16:creationId xmlns:a16="http://schemas.microsoft.com/office/drawing/2014/main" id="{A9F638E1-D0FB-4CD9-A9BB-B28D72725F0C}"/>
                  </a:ext>
                </a:extLst>
              </p:cNvPr>
              <p:cNvSpPr/>
              <p:nvPr/>
            </p:nvSpPr>
            <p:spPr bwMode="auto">
              <a:xfrm>
                <a:off x="2369533" y="3422097"/>
                <a:ext cx="1989532" cy="1689905"/>
              </a:xfrm>
              <a:prstGeom prst="hexagon">
                <a:avLst/>
              </a:prstGeom>
              <a:solidFill>
                <a:schemeClr val="bg1">
                  <a:lumMod val="85000"/>
                </a:schemeClr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6" name="Sechseck 55">
                <a:extLst>
                  <a:ext uri="{FF2B5EF4-FFF2-40B4-BE49-F238E27FC236}">
                    <a16:creationId xmlns:a16="http://schemas.microsoft.com/office/drawing/2014/main" id="{3C01017B-D6E4-4EA4-A5CE-7D80B7FD5A23}"/>
                  </a:ext>
                </a:extLst>
              </p:cNvPr>
              <p:cNvSpPr/>
              <p:nvPr/>
            </p:nvSpPr>
            <p:spPr bwMode="auto">
              <a:xfrm>
                <a:off x="2369533" y="1732193"/>
                <a:ext cx="1989532" cy="1689905"/>
              </a:xfrm>
              <a:prstGeom prst="hexagon">
                <a:avLst/>
              </a:prstGeom>
              <a:solidFill>
                <a:schemeClr val="bg1">
                  <a:lumMod val="85000"/>
                </a:schemeClr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7" name="Sechseck 56">
                <a:extLst>
                  <a:ext uri="{FF2B5EF4-FFF2-40B4-BE49-F238E27FC236}">
                    <a16:creationId xmlns:a16="http://schemas.microsoft.com/office/drawing/2014/main" id="{8BB5A0EF-46D3-417E-BC7E-13D0351D7F67}"/>
                  </a:ext>
                </a:extLst>
              </p:cNvPr>
              <p:cNvSpPr/>
              <p:nvPr/>
            </p:nvSpPr>
            <p:spPr bwMode="auto">
              <a:xfrm>
                <a:off x="3932813" y="887240"/>
                <a:ext cx="1989532" cy="1689905"/>
              </a:xfrm>
              <a:prstGeom prst="hexagon">
                <a:avLst/>
              </a:prstGeom>
              <a:solidFill>
                <a:schemeClr val="bg1">
                  <a:lumMod val="85000"/>
                </a:schemeClr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0" name="Sechseck 59">
                <a:extLst>
                  <a:ext uri="{FF2B5EF4-FFF2-40B4-BE49-F238E27FC236}">
                    <a16:creationId xmlns:a16="http://schemas.microsoft.com/office/drawing/2014/main" id="{2401D3CC-EB56-4895-A069-4BB69B0139C3}"/>
                  </a:ext>
                </a:extLst>
              </p:cNvPr>
              <p:cNvSpPr/>
              <p:nvPr/>
            </p:nvSpPr>
            <p:spPr bwMode="auto">
              <a:xfrm>
                <a:off x="3932813" y="4267049"/>
                <a:ext cx="1989532" cy="1689905"/>
              </a:xfrm>
              <a:prstGeom prst="hexagon">
                <a:avLst/>
              </a:prstGeom>
              <a:solidFill>
                <a:schemeClr val="bg1">
                  <a:lumMod val="85000"/>
                </a:schemeClr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cxnSp>
          <p:nvCxnSpPr>
            <p:cNvPr id="4" name="Gerade Verbindung mit Pfeil 3">
              <a:extLst>
                <a:ext uri="{FF2B5EF4-FFF2-40B4-BE49-F238E27FC236}">
                  <a16:creationId xmlns:a16="http://schemas.microsoft.com/office/drawing/2014/main" id="{B4456730-2F17-4C77-A2F6-39BA5D3BDE4B}"/>
                </a:ext>
              </a:extLst>
            </p:cNvPr>
            <p:cNvCxnSpPr/>
            <p:nvPr/>
          </p:nvCxnSpPr>
          <p:spPr bwMode="auto">
            <a:xfrm>
              <a:off x="2305329" y="2615292"/>
              <a:ext cx="0" cy="446859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rgbClr val="3333FF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Gerade Verbindung mit Pfeil 70">
              <a:extLst>
                <a:ext uri="{FF2B5EF4-FFF2-40B4-BE49-F238E27FC236}">
                  <a16:creationId xmlns:a16="http://schemas.microsoft.com/office/drawing/2014/main" id="{A452A914-A2DD-4FCD-9C47-C0BAAD17B96A}"/>
                </a:ext>
              </a:extLst>
            </p:cNvPr>
            <p:cNvCxnSpPr/>
            <p:nvPr/>
          </p:nvCxnSpPr>
          <p:spPr bwMode="auto">
            <a:xfrm flipH="1">
              <a:off x="1519575" y="2428532"/>
              <a:ext cx="473770" cy="280760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rgbClr val="3333FF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Gerade Verbindung mit Pfeil 74">
              <a:extLst>
                <a:ext uri="{FF2B5EF4-FFF2-40B4-BE49-F238E27FC236}">
                  <a16:creationId xmlns:a16="http://schemas.microsoft.com/office/drawing/2014/main" id="{06162149-F51E-416C-9FA2-0D877EC46C1D}"/>
                </a:ext>
              </a:extLst>
            </p:cNvPr>
            <p:cNvCxnSpPr/>
            <p:nvPr/>
          </p:nvCxnSpPr>
          <p:spPr bwMode="auto">
            <a:xfrm flipH="1">
              <a:off x="1475810" y="3558430"/>
              <a:ext cx="473770" cy="280760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rgbClr val="3333FF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Gerade Verbindung mit Pfeil 75">
              <a:extLst>
                <a:ext uri="{FF2B5EF4-FFF2-40B4-BE49-F238E27FC236}">
                  <a16:creationId xmlns:a16="http://schemas.microsoft.com/office/drawing/2014/main" id="{B287D2E0-E9EA-4E96-94D7-1D8137547619}"/>
                </a:ext>
              </a:extLst>
            </p:cNvPr>
            <p:cNvCxnSpPr/>
            <p:nvPr/>
          </p:nvCxnSpPr>
          <p:spPr bwMode="auto">
            <a:xfrm flipH="1">
              <a:off x="2625881" y="3007859"/>
              <a:ext cx="473770" cy="280760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rgbClr val="3333FF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7" name="Gerade Verbindung mit Pfeil 76">
              <a:extLst>
                <a:ext uri="{FF2B5EF4-FFF2-40B4-BE49-F238E27FC236}">
                  <a16:creationId xmlns:a16="http://schemas.microsoft.com/office/drawing/2014/main" id="{D27DF1C6-DF0A-4E9F-BA34-BF97DCA7D1F5}"/>
                </a:ext>
              </a:extLst>
            </p:cNvPr>
            <p:cNvCxnSpPr/>
            <p:nvPr/>
          </p:nvCxnSpPr>
          <p:spPr bwMode="auto">
            <a:xfrm flipH="1">
              <a:off x="2602572" y="4155124"/>
              <a:ext cx="473770" cy="280760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rgbClr val="3333FF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8" name="Gerade Verbindung mit Pfeil 77">
              <a:extLst>
                <a:ext uri="{FF2B5EF4-FFF2-40B4-BE49-F238E27FC236}">
                  <a16:creationId xmlns:a16="http://schemas.microsoft.com/office/drawing/2014/main" id="{7195FAEB-6561-4786-9437-7D591A511EE2}"/>
                </a:ext>
              </a:extLst>
            </p:cNvPr>
            <p:cNvCxnSpPr/>
            <p:nvPr/>
          </p:nvCxnSpPr>
          <p:spPr bwMode="auto">
            <a:xfrm>
              <a:off x="2305329" y="3795848"/>
              <a:ext cx="0" cy="446859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rgbClr val="3333FF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9" name="Gerade Verbindung mit Pfeil 78">
              <a:extLst>
                <a:ext uri="{FF2B5EF4-FFF2-40B4-BE49-F238E27FC236}">
                  <a16:creationId xmlns:a16="http://schemas.microsoft.com/office/drawing/2014/main" id="{929221A6-33D0-4552-B361-C9F93CAC9EA9}"/>
                </a:ext>
              </a:extLst>
            </p:cNvPr>
            <p:cNvCxnSpPr/>
            <p:nvPr/>
          </p:nvCxnSpPr>
          <p:spPr bwMode="auto">
            <a:xfrm flipH="1" flipV="1">
              <a:off x="1511008" y="2974671"/>
              <a:ext cx="473770" cy="280760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rgbClr val="3333FF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0" name="Gerade Verbindung mit Pfeil 79">
              <a:extLst>
                <a:ext uri="{FF2B5EF4-FFF2-40B4-BE49-F238E27FC236}">
                  <a16:creationId xmlns:a16="http://schemas.microsoft.com/office/drawing/2014/main" id="{1488D6E5-1066-4B9E-840D-65515116873B}"/>
                </a:ext>
              </a:extLst>
            </p:cNvPr>
            <p:cNvCxnSpPr/>
            <p:nvPr/>
          </p:nvCxnSpPr>
          <p:spPr bwMode="auto">
            <a:xfrm flipH="1" flipV="1">
              <a:off x="2661079" y="3583758"/>
              <a:ext cx="473770" cy="280760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rgbClr val="3333FF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1" name="Gerade Verbindung mit Pfeil 80">
              <a:extLst>
                <a:ext uri="{FF2B5EF4-FFF2-40B4-BE49-F238E27FC236}">
                  <a16:creationId xmlns:a16="http://schemas.microsoft.com/office/drawing/2014/main" id="{4ED98B08-7BA8-44EE-B6DA-D65B0B800FCC}"/>
                </a:ext>
              </a:extLst>
            </p:cNvPr>
            <p:cNvCxnSpPr/>
            <p:nvPr/>
          </p:nvCxnSpPr>
          <p:spPr bwMode="auto">
            <a:xfrm flipH="1" flipV="1">
              <a:off x="2626888" y="2403202"/>
              <a:ext cx="473770" cy="280760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rgbClr val="3333FF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5" name="Gerade Verbindung mit Pfeil 84">
              <a:extLst>
                <a:ext uri="{FF2B5EF4-FFF2-40B4-BE49-F238E27FC236}">
                  <a16:creationId xmlns:a16="http://schemas.microsoft.com/office/drawing/2014/main" id="{DC8DC816-0CD6-4255-8894-C22352292DC1}"/>
                </a:ext>
              </a:extLst>
            </p:cNvPr>
            <p:cNvCxnSpPr/>
            <p:nvPr/>
          </p:nvCxnSpPr>
          <p:spPr bwMode="auto">
            <a:xfrm flipH="1" flipV="1">
              <a:off x="1538892" y="4120442"/>
              <a:ext cx="473770" cy="280760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rgbClr val="3333FF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8" name="Gerade Verbindung mit Pfeil 87">
              <a:extLst>
                <a:ext uri="{FF2B5EF4-FFF2-40B4-BE49-F238E27FC236}">
                  <a16:creationId xmlns:a16="http://schemas.microsoft.com/office/drawing/2014/main" id="{3C549EE1-E3B0-4DAC-B253-3E1E3369E8AE}"/>
                </a:ext>
              </a:extLst>
            </p:cNvPr>
            <p:cNvCxnSpPr/>
            <p:nvPr/>
          </p:nvCxnSpPr>
          <p:spPr bwMode="auto">
            <a:xfrm>
              <a:off x="3397426" y="3205570"/>
              <a:ext cx="0" cy="446859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rgbClr val="3333FF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1" name="Gerade Verbindung mit Pfeil 90">
              <a:extLst>
                <a:ext uri="{FF2B5EF4-FFF2-40B4-BE49-F238E27FC236}">
                  <a16:creationId xmlns:a16="http://schemas.microsoft.com/office/drawing/2014/main" id="{A318A8AA-22EB-4F3D-A816-63F4819563B6}"/>
                </a:ext>
              </a:extLst>
            </p:cNvPr>
            <p:cNvCxnSpPr/>
            <p:nvPr/>
          </p:nvCxnSpPr>
          <p:spPr bwMode="auto">
            <a:xfrm>
              <a:off x="1213232" y="3205569"/>
              <a:ext cx="0" cy="446859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rgbClr val="3333FF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" name="Bogen 8">
              <a:extLst>
                <a:ext uri="{FF2B5EF4-FFF2-40B4-BE49-F238E27FC236}">
                  <a16:creationId xmlns:a16="http://schemas.microsoft.com/office/drawing/2014/main" id="{57480915-DE10-4774-8F46-3E15F5FBF82B}"/>
                </a:ext>
              </a:extLst>
            </p:cNvPr>
            <p:cNvSpPr/>
            <p:nvPr/>
          </p:nvSpPr>
          <p:spPr bwMode="auto">
            <a:xfrm>
              <a:off x="2160473" y="2050888"/>
              <a:ext cx="289711" cy="280658"/>
            </a:xfrm>
            <a:prstGeom prst="arc">
              <a:avLst>
                <a:gd name="adj1" fmla="val 1138212"/>
                <a:gd name="adj2" fmla="val 0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2" name="Bogen 111">
              <a:extLst>
                <a:ext uri="{FF2B5EF4-FFF2-40B4-BE49-F238E27FC236}">
                  <a16:creationId xmlns:a16="http://schemas.microsoft.com/office/drawing/2014/main" id="{91AF271A-A233-484E-974B-613D26D7BF25}"/>
                </a:ext>
              </a:extLst>
            </p:cNvPr>
            <p:cNvSpPr/>
            <p:nvPr/>
          </p:nvSpPr>
          <p:spPr bwMode="auto">
            <a:xfrm>
              <a:off x="1038141" y="2701483"/>
              <a:ext cx="289711" cy="280658"/>
            </a:xfrm>
            <a:prstGeom prst="arc">
              <a:avLst>
                <a:gd name="adj1" fmla="val 1138212"/>
                <a:gd name="adj2" fmla="val 0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7" name="Bogen 136">
              <a:extLst>
                <a:ext uri="{FF2B5EF4-FFF2-40B4-BE49-F238E27FC236}">
                  <a16:creationId xmlns:a16="http://schemas.microsoft.com/office/drawing/2014/main" id="{A8E30FFF-81B7-4DB3-9784-3AF3C839E483}"/>
                </a:ext>
              </a:extLst>
            </p:cNvPr>
            <p:cNvSpPr/>
            <p:nvPr/>
          </p:nvSpPr>
          <p:spPr bwMode="auto">
            <a:xfrm>
              <a:off x="1047520" y="3839190"/>
              <a:ext cx="289711" cy="280658"/>
            </a:xfrm>
            <a:prstGeom prst="arc">
              <a:avLst>
                <a:gd name="adj1" fmla="val 1138212"/>
                <a:gd name="adj2" fmla="val 0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3" name="Bogen 152">
              <a:extLst>
                <a:ext uri="{FF2B5EF4-FFF2-40B4-BE49-F238E27FC236}">
                  <a16:creationId xmlns:a16="http://schemas.microsoft.com/office/drawing/2014/main" id="{A6EB0B9E-6849-4812-94F0-C7BF5D61E34C}"/>
                </a:ext>
              </a:extLst>
            </p:cNvPr>
            <p:cNvSpPr/>
            <p:nvPr/>
          </p:nvSpPr>
          <p:spPr bwMode="auto">
            <a:xfrm>
              <a:off x="2178960" y="3277772"/>
              <a:ext cx="289711" cy="280658"/>
            </a:xfrm>
            <a:prstGeom prst="arc">
              <a:avLst>
                <a:gd name="adj1" fmla="val 1138212"/>
                <a:gd name="adj2" fmla="val 0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3" name="Bogen 162">
              <a:extLst>
                <a:ext uri="{FF2B5EF4-FFF2-40B4-BE49-F238E27FC236}">
                  <a16:creationId xmlns:a16="http://schemas.microsoft.com/office/drawing/2014/main" id="{707F6D90-8477-44CB-AD46-47FF9B2846BE}"/>
                </a:ext>
              </a:extLst>
            </p:cNvPr>
            <p:cNvSpPr/>
            <p:nvPr/>
          </p:nvSpPr>
          <p:spPr bwMode="auto">
            <a:xfrm>
              <a:off x="2131343" y="4456395"/>
              <a:ext cx="289711" cy="280658"/>
            </a:xfrm>
            <a:prstGeom prst="arc">
              <a:avLst>
                <a:gd name="adj1" fmla="val 1138212"/>
                <a:gd name="adj2" fmla="val 0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4" name="Bogen 163">
              <a:extLst>
                <a:ext uri="{FF2B5EF4-FFF2-40B4-BE49-F238E27FC236}">
                  <a16:creationId xmlns:a16="http://schemas.microsoft.com/office/drawing/2014/main" id="{B87D91F3-4C6E-49D3-AA46-6A43EF9174E0}"/>
                </a:ext>
              </a:extLst>
            </p:cNvPr>
            <p:cNvSpPr/>
            <p:nvPr/>
          </p:nvSpPr>
          <p:spPr bwMode="auto">
            <a:xfrm>
              <a:off x="3223812" y="3839190"/>
              <a:ext cx="289711" cy="280658"/>
            </a:xfrm>
            <a:prstGeom prst="arc">
              <a:avLst>
                <a:gd name="adj1" fmla="val 1138212"/>
                <a:gd name="adj2" fmla="val 0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5" name="Bogen 164">
              <a:extLst>
                <a:ext uri="{FF2B5EF4-FFF2-40B4-BE49-F238E27FC236}">
                  <a16:creationId xmlns:a16="http://schemas.microsoft.com/office/drawing/2014/main" id="{316D980A-EC9C-4929-AB01-83DC79162D98}"/>
                </a:ext>
              </a:extLst>
            </p:cNvPr>
            <p:cNvSpPr/>
            <p:nvPr/>
          </p:nvSpPr>
          <p:spPr bwMode="auto">
            <a:xfrm>
              <a:off x="3237339" y="2690043"/>
              <a:ext cx="289711" cy="280658"/>
            </a:xfrm>
            <a:prstGeom prst="arc">
              <a:avLst>
                <a:gd name="adj1" fmla="val 1138212"/>
                <a:gd name="adj2" fmla="val 0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1" name="Rectangle 4">
            <a:extLst>
              <a:ext uri="{FF2B5EF4-FFF2-40B4-BE49-F238E27FC236}">
                <a16:creationId xmlns:a16="http://schemas.microsoft.com/office/drawing/2014/main" id="{A0C2FD77-0A00-4A3F-945B-EC721EA85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66007"/>
            <a:ext cx="99060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Autarkie und Solidarität ergänzen sich zu einem idealen Energiesystem! 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E919E028-8CB1-F789-72CA-1BAFFD4C2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2715" y="2806612"/>
            <a:ext cx="526228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defRPr/>
            </a:pPr>
            <a:r>
              <a:rPr lang="de-DE" altLang="de-DE" sz="1600" dirty="0">
                <a:solidFill>
                  <a:srgbClr val="563BFB"/>
                </a:solidFill>
              </a:rPr>
              <a:t>2. Wabenzellen mit mehr EE-Potenzial als ihr Bedarf </a:t>
            </a:r>
            <a:r>
              <a:rPr lang="de-DE" altLang="de-DE" sz="1600" b="1" dirty="0">
                <a:solidFill>
                  <a:srgbClr val="563BFB"/>
                </a:solidFill>
              </a:rPr>
              <a:t>kompensieren Wabenzellen </a:t>
            </a:r>
            <a:r>
              <a:rPr lang="de-DE" altLang="de-DE" sz="1600" dirty="0">
                <a:solidFill>
                  <a:srgbClr val="563BFB"/>
                </a:solidFill>
              </a:rPr>
              <a:t>mit niedrigem EE-Potenzial.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88C6EA56-ECE4-AD87-F4F7-B435E7747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2714" y="3695064"/>
            <a:ext cx="551628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defRPr/>
            </a:pPr>
            <a:r>
              <a:rPr lang="de-DE" altLang="de-DE" sz="1600" dirty="0">
                <a:solidFill>
                  <a:srgbClr val="563BFB"/>
                </a:solidFill>
              </a:rPr>
              <a:t>3. Versorgungssicherheit durch </a:t>
            </a:r>
            <a:r>
              <a:rPr lang="de-DE" altLang="de-DE" sz="1600" b="1" dirty="0">
                <a:solidFill>
                  <a:srgbClr val="563BFB"/>
                </a:solidFill>
              </a:rPr>
              <a:t>dynamischen Ausgleich </a:t>
            </a:r>
            <a:r>
              <a:rPr lang="de-DE" altLang="de-DE" sz="1600" dirty="0">
                <a:solidFill>
                  <a:srgbClr val="563BFB"/>
                </a:solidFill>
              </a:rPr>
              <a:t>zwischen den Wabenzellen.</a:t>
            </a:r>
            <a:br>
              <a:rPr lang="de-DE" altLang="de-DE" sz="1600" dirty="0">
                <a:solidFill>
                  <a:srgbClr val="563BFB"/>
                </a:solidFill>
              </a:rPr>
            </a:br>
            <a:r>
              <a:rPr lang="de-DE" altLang="de-DE" sz="1600" dirty="0">
                <a:solidFill>
                  <a:srgbClr val="563BFB"/>
                </a:solidFill>
                <a:sym typeface="Wingdings" panose="05000000000000000000" pitchFamily="2" charset="2"/>
              </a:rPr>
              <a:t> Kompensation der „Dunkelflauten“</a:t>
            </a:r>
            <a:endParaRPr lang="de-DE" altLang="de-DE" sz="1600" dirty="0">
              <a:solidFill>
                <a:srgbClr val="563BFB"/>
              </a:solidFill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4C3A5482-F68A-3FF5-10C6-A1304CDD9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2714" y="4830535"/>
            <a:ext cx="551628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defRPr/>
            </a:pPr>
            <a:r>
              <a:rPr lang="de-DE" altLang="de-DE" sz="1600" dirty="0">
                <a:solidFill>
                  <a:srgbClr val="563BFB"/>
                </a:solidFill>
              </a:rPr>
              <a:t>Hierdurch wird ein optimales wirtschaftliches Energie-System mit möglichst </a:t>
            </a:r>
            <a:r>
              <a:rPr lang="de-DE" altLang="de-DE" sz="1600" b="1" dirty="0">
                <a:solidFill>
                  <a:srgbClr val="563BFB"/>
                </a:solidFill>
              </a:rPr>
              <a:t>kurzem Energietransport </a:t>
            </a:r>
            <a:r>
              <a:rPr lang="de-DE" altLang="de-DE" sz="1600" dirty="0">
                <a:solidFill>
                  <a:srgbClr val="563BFB"/>
                </a:solidFill>
              </a:rPr>
              <a:t>geschaffen, dass auch eine </a:t>
            </a:r>
            <a:r>
              <a:rPr lang="de-DE" altLang="de-DE" sz="1600" b="1" dirty="0">
                <a:solidFill>
                  <a:srgbClr val="563BFB"/>
                </a:solidFill>
              </a:rPr>
              <a:t>ausgeglichene Energie-Handelsbilanz </a:t>
            </a:r>
            <a:r>
              <a:rPr lang="de-DE" altLang="de-DE" sz="1600" dirty="0">
                <a:solidFill>
                  <a:srgbClr val="563BFB"/>
                </a:solidFill>
              </a:rPr>
              <a:t>in der EU ermöglicht!</a:t>
            </a:r>
          </a:p>
        </p:txBody>
      </p:sp>
    </p:spTree>
    <p:extLst>
      <p:ext uri="{BB962C8B-B14F-4D97-AF65-F5344CB8AC3E}">
        <p14:creationId xmlns:p14="http://schemas.microsoft.com/office/powerpoint/2010/main" val="3239475708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>
            <a:extLst>
              <a:ext uri="{FF2B5EF4-FFF2-40B4-BE49-F238E27FC236}">
                <a16:creationId xmlns:a16="http://schemas.microsoft.com/office/drawing/2014/main" id="{F9CE82BC-449F-429D-95DD-730E8A1BE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7446" y="-10489"/>
            <a:ext cx="746442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 Energiewabensystem (2)</a:t>
            </a:r>
            <a:br>
              <a:rPr lang="de-DE" alt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alt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Deutschland als Wabenzelle in Europa</a:t>
            </a:r>
          </a:p>
        </p:txBody>
      </p:sp>
      <p:sp>
        <p:nvSpPr>
          <p:cNvPr id="5" name="Sechseck 4">
            <a:extLst>
              <a:ext uri="{FF2B5EF4-FFF2-40B4-BE49-F238E27FC236}">
                <a16:creationId xmlns:a16="http://schemas.microsoft.com/office/drawing/2014/main" id="{DA26CD3F-05D2-418F-BF59-49704CAD27EB}"/>
              </a:ext>
            </a:extLst>
          </p:cNvPr>
          <p:cNvSpPr/>
          <p:nvPr/>
        </p:nvSpPr>
        <p:spPr bwMode="auto">
          <a:xfrm>
            <a:off x="3072738" y="2577146"/>
            <a:ext cx="1989532" cy="1689905"/>
          </a:xfrm>
          <a:prstGeom prst="hexagon">
            <a:avLst/>
          </a:prstGeom>
          <a:solidFill>
            <a:srgbClr val="FFFF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0" name="Sechseck 49">
            <a:extLst>
              <a:ext uri="{FF2B5EF4-FFF2-40B4-BE49-F238E27FC236}">
                <a16:creationId xmlns:a16="http://schemas.microsoft.com/office/drawing/2014/main" id="{743E4493-39AA-4D6F-B9FB-983507FFE509}"/>
              </a:ext>
            </a:extLst>
          </p:cNvPr>
          <p:cNvSpPr/>
          <p:nvPr/>
        </p:nvSpPr>
        <p:spPr bwMode="auto">
          <a:xfrm>
            <a:off x="4636018" y="1732193"/>
            <a:ext cx="1989532" cy="1689905"/>
          </a:xfrm>
          <a:prstGeom prst="hexagon">
            <a:avLst/>
          </a:prstGeom>
          <a:solidFill>
            <a:schemeClr val="bg1">
              <a:lumMod val="85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1" name="Sechseck 50">
            <a:extLst>
              <a:ext uri="{FF2B5EF4-FFF2-40B4-BE49-F238E27FC236}">
                <a16:creationId xmlns:a16="http://schemas.microsoft.com/office/drawing/2014/main" id="{FD4AA945-2846-431C-9354-D469BEF391A1}"/>
              </a:ext>
            </a:extLst>
          </p:cNvPr>
          <p:cNvSpPr/>
          <p:nvPr/>
        </p:nvSpPr>
        <p:spPr bwMode="auto">
          <a:xfrm>
            <a:off x="4636018" y="3422097"/>
            <a:ext cx="1989532" cy="1689905"/>
          </a:xfrm>
          <a:prstGeom prst="hexagon">
            <a:avLst/>
          </a:prstGeom>
          <a:solidFill>
            <a:schemeClr val="bg1">
              <a:lumMod val="85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2" name="Sechseck 51">
            <a:extLst>
              <a:ext uri="{FF2B5EF4-FFF2-40B4-BE49-F238E27FC236}">
                <a16:creationId xmlns:a16="http://schemas.microsoft.com/office/drawing/2014/main" id="{A9F638E1-D0FB-4CD9-A9BB-B28D72725F0C}"/>
              </a:ext>
            </a:extLst>
          </p:cNvPr>
          <p:cNvSpPr/>
          <p:nvPr/>
        </p:nvSpPr>
        <p:spPr bwMode="auto">
          <a:xfrm>
            <a:off x="1509458" y="3422097"/>
            <a:ext cx="1989532" cy="1689905"/>
          </a:xfrm>
          <a:prstGeom prst="hexagon">
            <a:avLst/>
          </a:prstGeom>
          <a:solidFill>
            <a:schemeClr val="bg1">
              <a:lumMod val="85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6" name="Sechseck 55">
            <a:extLst>
              <a:ext uri="{FF2B5EF4-FFF2-40B4-BE49-F238E27FC236}">
                <a16:creationId xmlns:a16="http://schemas.microsoft.com/office/drawing/2014/main" id="{3C01017B-D6E4-4EA4-A5CE-7D80B7FD5A23}"/>
              </a:ext>
            </a:extLst>
          </p:cNvPr>
          <p:cNvSpPr/>
          <p:nvPr/>
        </p:nvSpPr>
        <p:spPr bwMode="auto">
          <a:xfrm>
            <a:off x="1509458" y="1732193"/>
            <a:ext cx="1989532" cy="1689905"/>
          </a:xfrm>
          <a:prstGeom prst="hexagon">
            <a:avLst/>
          </a:prstGeom>
          <a:solidFill>
            <a:schemeClr val="bg1">
              <a:lumMod val="85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7" name="Sechseck 56">
            <a:extLst>
              <a:ext uri="{FF2B5EF4-FFF2-40B4-BE49-F238E27FC236}">
                <a16:creationId xmlns:a16="http://schemas.microsoft.com/office/drawing/2014/main" id="{8BB5A0EF-46D3-417E-BC7E-13D0351D7F67}"/>
              </a:ext>
            </a:extLst>
          </p:cNvPr>
          <p:cNvSpPr/>
          <p:nvPr/>
        </p:nvSpPr>
        <p:spPr bwMode="auto">
          <a:xfrm>
            <a:off x="3072738" y="887240"/>
            <a:ext cx="1989532" cy="1689905"/>
          </a:xfrm>
          <a:prstGeom prst="hexagon">
            <a:avLst/>
          </a:prstGeom>
          <a:solidFill>
            <a:schemeClr val="bg1">
              <a:lumMod val="85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0" name="Sechseck 59">
            <a:extLst>
              <a:ext uri="{FF2B5EF4-FFF2-40B4-BE49-F238E27FC236}">
                <a16:creationId xmlns:a16="http://schemas.microsoft.com/office/drawing/2014/main" id="{2401D3CC-EB56-4895-A069-4BB69B0139C3}"/>
              </a:ext>
            </a:extLst>
          </p:cNvPr>
          <p:cNvSpPr/>
          <p:nvPr/>
        </p:nvSpPr>
        <p:spPr bwMode="auto">
          <a:xfrm>
            <a:off x="3072738" y="4267049"/>
            <a:ext cx="1989532" cy="1689905"/>
          </a:xfrm>
          <a:prstGeom prst="hexagon">
            <a:avLst/>
          </a:prstGeom>
          <a:solidFill>
            <a:schemeClr val="bg1">
              <a:lumMod val="85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1221580-0DBA-4ADD-B920-AA98904E802B}"/>
              </a:ext>
            </a:extLst>
          </p:cNvPr>
          <p:cNvSpPr txBox="1"/>
          <p:nvPr/>
        </p:nvSpPr>
        <p:spPr>
          <a:xfrm>
            <a:off x="2914087" y="906604"/>
            <a:ext cx="516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Nord</a:t>
            </a:r>
          </a:p>
        </p:txBody>
      </p:sp>
      <p:sp>
        <p:nvSpPr>
          <p:cNvPr id="61" name="Textfeld 60">
            <a:extLst>
              <a:ext uri="{FF2B5EF4-FFF2-40B4-BE49-F238E27FC236}">
                <a16:creationId xmlns:a16="http://schemas.microsoft.com/office/drawing/2014/main" id="{2E6566CC-F89F-4D46-B498-E3E37C5B78E2}"/>
              </a:ext>
            </a:extLst>
          </p:cNvPr>
          <p:cNvSpPr txBox="1"/>
          <p:nvPr/>
        </p:nvSpPr>
        <p:spPr>
          <a:xfrm>
            <a:off x="4755164" y="5612536"/>
            <a:ext cx="457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Süd</a:t>
            </a:r>
          </a:p>
        </p:txBody>
      </p:sp>
      <p:sp>
        <p:nvSpPr>
          <p:cNvPr id="62" name="Textfeld 61">
            <a:extLst>
              <a:ext uri="{FF2B5EF4-FFF2-40B4-BE49-F238E27FC236}">
                <a16:creationId xmlns:a16="http://schemas.microsoft.com/office/drawing/2014/main" id="{5E50E595-9EE0-4E40-A8A8-AB233ACEEEC4}"/>
              </a:ext>
            </a:extLst>
          </p:cNvPr>
          <p:cNvSpPr txBox="1"/>
          <p:nvPr/>
        </p:nvSpPr>
        <p:spPr>
          <a:xfrm>
            <a:off x="1242975" y="1751194"/>
            <a:ext cx="5329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West</a:t>
            </a:r>
          </a:p>
        </p:txBody>
      </p:sp>
      <p:sp>
        <p:nvSpPr>
          <p:cNvPr id="63" name="Textfeld 62">
            <a:extLst>
              <a:ext uri="{FF2B5EF4-FFF2-40B4-BE49-F238E27FC236}">
                <a16:creationId xmlns:a16="http://schemas.microsoft.com/office/drawing/2014/main" id="{987E0B9C-67E6-49BC-A1F9-018D0B596E2A}"/>
              </a:ext>
            </a:extLst>
          </p:cNvPr>
          <p:cNvSpPr txBox="1"/>
          <p:nvPr/>
        </p:nvSpPr>
        <p:spPr>
          <a:xfrm>
            <a:off x="6320257" y="1751194"/>
            <a:ext cx="425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Ost</a:t>
            </a:r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D53C59F7-7F5F-4481-B53A-A3481CE7676A}"/>
              </a:ext>
            </a:extLst>
          </p:cNvPr>
          <p:cNvSpPr txBox="1"/>
          <p:nvPr/>
        </p:nvSpPr>
        <p:spPr>
          <a:xfrm>
            <a:off x="6359067" y="4741414"/>
            <a:ext cx="7489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Süd-Ost</a:t>
            </a:r>
          </a:p>
        </p:txBody>
      </p:sp>
      <p:sp>
        <p:nvSpPr>
          <p:cNvPr id="65" name="Textfeld 64">
            <a:extLst>
              <a:ext uri="{FF2B5EF4-FFF2-40B4-BE49-F238E27FC236}">
                <a16:creationId xmlns:a16="http://schemas.microsoft.com/office/drawing/2014/main" id="{59885F9C-00A1-40C7-AAFB-DE86C0432056}"/>
              </a:ext>
            </a:extLst>
          </p:cNvPr>
          <p:cNvSpPr txBox="1"/>
          <p:nvPr/>
        </p:nvSpPr>
        <p:spPr>
          <a:xfrm>
            <a:off x="919168" y="4741414"/>
            <a:ext cx="8567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Süd-West</a:t>
            </a:r>
          </a:p>
        </p:txBody>
      </p:sp>
      <p:pic>
        <p:nvPicPr>
          <p:cNvPr id="163" name="Grafik 162">
            <a:extLst>
              <a:ext uri="{FF2B5EF4-FFF2-40B4-BE49-F238E27FC236}">
                <a16:creationId xmlns:a16="http://schemas.microsoft.com/office/drawing/2014/main" id="{9D234DE4-2028-4F4D-9D4F-F21F59621C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210" y="3315827"/>
            <a:ext cx="315112" cy="189067"/>
          </a:xfrm>
          <a:prstGeom prst="rect">
            <a:avLst/>
          </a:prstGeom>
        </p:spPr>
      </p:pic>
      <p:pic>
        <p:nvPicPr>
          <p:cNvPr id="176" name="Grafik 175">
            <a:extLst>
              <a:ext uri="{FF2B5EF4-FFF2-40B4-BE49-F238E27FC236}">
                <a16:creationId xmlns:a16="http://schemas.microsoft.com/office/drawing/2014/main" id="{5F4745D8-EEEF-48A7-B979-796EEB6EAE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956" y="2264662"/>
            <a:ext cx="315112" cy="200411"/>
          </a:xfrm>
          <a:prstGeom prst="rect">
            <a:avLst/>
          </a:prstGeom>
        </p:spPr>
      </p:pic>
      <p:pic>
        <p:nvPicPr>
          <p:cNvPr id="180" name="Grafik 179">
            <a:extLst>
              <a:ext uri="{FF2B5EF4-FFF2-40B4-BE49-F238E27FC236}">
                <a16:creationId xmlns:a16="http://schemas.microsoft.com/office/drawing/2014/main" id="{2C83016F-3A2D-49B9-9F14-5B96FF1441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075" y="958150"/>
            <a:ext cx="314124" cy="200411"/>
          </a:xfrm>
          <a:prstGeom prst="rect">
            <a:avLst/>
          </a:prstGeom>
        </p:spPr>
      </p:pic>
      <p:pic>
        <p:nvPicPr>
          <p:cNvPr id="182" name="Grafik 181">
            <a:extLst>
              <a:ext uri="{FF2B5EF4-FFF2-40B4-BE49-F238E27FC236}">
                <a16:creationId xmlns:a16="http://schemas.microsoft.com/office/drawing/2014/main" id="{AF804A29-2796-4752-A187-F0B99AA20E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794" y="985546"/>
            <a:ext cx="315113" cy="189068"/>
          </a:xfrm>
          <a:prstGeom prst="rect">
            <a:avLst/>
          </a:prstGeom>
        </p:spPr>
      </p:pic>
      <p:pic>
        <p:nvPicPr>
          <p:cNvPr id="184" name="Grafik 183" descr="Ein Bild, das ClipArt, Screenshot, Vektorgrafiken enthält.&#10;&#10;Automatisch generierte Beschreibung">
            <a:extLst>
              <a:ext uri="{FF2B5EF4-FFF2-40B4-BE49-F238E27FC236}">
                <a16:creationId xmlns:a16="http://schemas.microsoft.com/office/drawing/2014/main" id="{FB6B4A0F-B858-459B-A970-06796FCC1E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179" y="985546"/>
            <a:ext cx="300447" cy="200098"/>
          </a:xfrm>
          <a:prstGeom prst="rect">
            <a:avLst/>
          </a:prstGeom>
        </p:spPr>
      </p:pic>
      <p:pic>
        <p:nvPicPr>
          <p:cNvPr id="186" name="Grafik 185">
            <a:extLst>
              <a:ext uri="{FF2B5EF4-FFF2-40B4-BE49-F238E27FC236}">
                <a16:creationId xmlns:a16="http://schemas.microsoft.com/office/drawing/2014/main" id="{091169C9-F69D-4746-B20B-99A06D2D3F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914" y="2315175"/>
            <a:ext cx="305934" cy="189067"/>
          </a:xfrm>
          <a:prstGeom prst="rect">
            <a:avLst/>
          </a:prstGeom>
        </p:spPr>
      </p:pic>
      <p:pic>
        <p:nvPicPr>
          <p:cNvPr id="188" name="Grafik 187">
            <a:extLst>
              <a:ext uri="{FF2B5EF4-FFF2-40B4-BE49-F238E27FC236}">
                <a16:creationId xmlns:a16="http://schemas.microsoft.com/office/drawing/2014/main" id="{A1239027-7E56-4FEA-8388-BCDA217E43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638" y="2862481"/>
            <a:ext cx="315112" cy="209865"/>
          </a:xfrm>
          <a:prstGeom prst="rect">
            <a:avLst/>
          </a:prstGeom>
        </p:spPr>
      </p:pic>
      <p:pic>
        <p:nvPicPr>
          <p:cNvPr id="190" name="Grafik 189">
            <a:extLst>
              <a:ext uri="{FF2B5EF4-FFF2-40B4-BE49-F238E27FC236}">
                <a16:creationId xmlns:a16="http://schemas.microsoft.com/office/drawing/2014/main" id="{500849F9-5895-432D-9328-7D3D1624E2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260" y="2461439"/>
            <a:ext cx="315113" cy="209865"/>
          </a:xfrm>
          <a:prstGeom prst="rect">
            <a:avLst/>
          </a:prstGeom>
        </p:spPr>
      </p:pic>
      <p:pic>
        <p:nvPicPr>
          <p:cNvPr id="192" name="Grafik 191">
            <a:extLst>
              <a:ext uri="{FF2B5EF4-FFF2-40B4-BE49-F238E27FC236}">
                <a16:creationId xmlns:a16="http://schemas.microsoft.com/office/drawing/2014/main" id="{51F3F5F9-3A54-47A0-9B08-8B43C2CFAF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381" y="3135572"/>
            <a:ext cx="315113" cy="209865"/>
          </a:xfrm>
          <a:prstGeom prst="rect">
            <a:avLst/>
          </a:prstGeom>
        </p:spPr>
      </p:pic>
      <p:pic>
        <p:nvPicPr>
          <p:cNvPr id="194" name="Grafik 193">
            <a:extLst>
              <a:ext uri="{FF2B5EF4-FFF2-40B4-BE49-F238E27FC236}">
                <a16:creationId xmlns:a16="http://schemas.microsoft.com/office/drawing/2014/main" id="{0AD53689-58F0-4F7B-A8A1-BE2854A9CE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194" y="3779142"/>
            <a:ext cx="283884" cy="189067"/>
          </a:xfrm>
          <a:prstGeom prst="rect">
            <a:avLst/>
          </a:prstGeom>
        </p:spPr>
      </p:pic>
      <p:pic>
        <p:nvPicPr>
          <p:cNvPr id="196" name="Grafik 195">
            <a:extLst>
              <a:ext uri="{FF2B5EF4-FFF2-40B4-BE49-F238E27FC236}">
                <a16:creationId xmlns:a16="http://schemas.microsoft.com/office/drawing/2014/main" id="{054C0D71-DDF8-449F-BDCF-7206C7DAAB7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438" y="3772449"/>
            <a:ext cx="313570" cy="208838"/>
          </a:xfrm>
          <a:prstGeom prst="rect">
            <a:avLst/>
          </a:prstGeom>
        </p:spPr>
      </p:pic>
      <p:pic>
        <p:nvPicPr>
          <p:cNvPr id="198" name="Grafik 197">
            <a:extLst>
              <a:ext uri="{FF2B5EF4-FFF2-40B4-BE49-F238E27FC236}">
                <a16:creationId xmlns:a16="http://schemas.microsoft.com/office/drawing/2014/main" id="{774046CC-BB7C-4EC6-A073-19FA34FA2E0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963" y="4469259"/>
            <a:ext cx="314990" cy="218603"/>
          </a:xfrm>
          <a:prstGeom prst="rect">
            <a:avLst/>
          </a:prstGeom>
        </p:spPr>
      </p:pic>
      <p:pic>
        <p:nvPicPr>
          <p:cNvPr id="200" name="Grafik 199">
            <a:extLst>
              <a:ext uri="{FF2B5EF4-FFF2-40B4-BE49-F238E27FC236}">
                <a16:creationId xmlns:a16="http://schemas.microsoft.com/office/drawing/2014/main" id="{D368AE67-7E70-4EB7-A7A0-6F72D76410D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477" y="4345439"/>
            <a:ext cx="189067" cy="189067"/>
          </a:xfrm>
          <a:prstGeom prst="rect">
            <a:avLst/>
          </a:prstGeom>
        </p:spPr>
      </p:pic>
      <p:pic>
        <p:nvPicPr>
          <p:cNvPr id="202" name="Grafik 201">
            <a:extLst>
              <a:ext uri="{FF2B5EF4-FFF2-40B4-BE49-F238E27FC236}">
                <a16:creationId xmlns:a16="http://schemas.microsoft.com/office/drawing/2014/main" id="{1ED11BE7-1E0A-47B5-BAA7-FF8DD1CBDCE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532" y="5689383"/>
            <a:ext cx="323747" cy="189068"/>
          </a:xfrm>
          <a:prstGeom prst="rect">
            <a:avLst/>
          </a:prstGeom>
        </p:spPr>
      </p:pic>
      <p:pic>
        <p:nvPicPr>
          <p:cNvPr id="206" name="Grafik 205">
            <a:extLst>
              <a:ext uri="{FF2B5EF4-FFF2-40B4-BE49-F238E27FC236}">
                <a16:creationId xmlns:a16="http://schemas.microsoft.com/office/drawing/2014/main" id="{3F75CCE1-2C5A-4EC7-938C-69FFB1120CD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920" y="4164567"/>
            <a:ext cx="325978" cy="189067"/>
          </a:xfrm>
          <a:prstGeom prst="rect">
            <a:avLst/>
          </a:prstGeom>
        </p:spPr>
      </p:pic>
      <p:pic>
        <p:nvPicPr>
          <p:cNvPr id="208" name="Grafik 207">
            <a:extLst>
              <a:ext uri="{FF2B5EF4-FFF2-40B4-BE49-F238E27FC236}">
                <a16:creationId xmlns:a16="http://schemas.microsoft.com/office/drawing/2014/main" id="{2FABC6BB-8E40-4E93-A14A-11F6385EFC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106" y="3629667"/>
            <a:ext cx="315112" cy="209865"/>
          </a:xfrm>
          <a:prstGeom prst="rect">
            <a:avLst/>
          </a:prstGeom>
        </p:spPr>
      </p:pic>
      <p:pic>
        <p:nvPicPr>
          <p:cNvPr id="210" name="Grafik 209" descr="Ein Bild, das Text, Vektorgrafiken enthält.&#10;&#10;Automatisch generierte Beschreibung">
            <a:extLst>
              <a:ext uri="{FF2B5EF4-FFF2-40B4-BE49-F238E27FC236}">
                <a16:creationId xmlns:a16="http://schemas.microsoft.com/office/drawing/2014/main" id="{2BE1D651-E625-48ED-A87E-231D1925106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672" y="3967538"/>
            <a:ext cx="325979" cy="217102"/>
          </a:xfrm>
          <a:prstGeom prst="rect">
            <a:avLst/>
          </a:prstGeom>
        </p:spPr>
      </p:pic>
      <p:pic>
        <p:nvPicPr>
          <p:cNvPr id="212" name="Grafik 211">
            <a:extLst>
              <a:ext uri="{FF2B5EF4-FFF2-40B4-BE49-F238E27FC236}">
                <a16:creationId xmlns:a16="http://schemas.microsoft.com/office/drawing/2014/main" id="{6F8F674F-1916-4CF1-9635-32343CD8501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854" y="4804762"/>
            <a:ext cx="315112" cy="199151"/>
          </a:xfrm>
          <a:prstGeom prst="rect">
            <a:avLst/>
          </a:prstGeom>
        </p:spPr>
      </p:pic>
      <p:pic>
        <p:nvPicPr>
          <p:cNvPr id="214" name="Grafik 213">
            <a:extLst>
              <a:ext uri="{FF2B5EF4-FFF2-40B4-BE49-F238E27FC236}">
                <a16:creationId xmlns:a16="http://schemas.microsoft.com/office/drawing/2014/main" id="{0CFD7AA6-B083-4644-B072-04CB2014A69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434" y="1950322"/>
            <a:ext cx="311500" cy="155750"/>
          </a:xfrm>
          <a:prstGeom prst="rect">
            <a:avLst/>
          </a:prstGeom>
        </p:spPr>
      </p:pic>
      <p:pic>
        <p:nvPicPr>
          <p:cNvPr id="216" name="Grafik 215">
            <a:extLst>
              <a:ext uri="{FF2B5EF4-FFF2-40B4-BE49-F238E27FC236}">
                <a16:creationId xmlns:a16="http://schemas.microsoft.com/office/drawing/2014/main" id="{1FB4BBB0-AFEF-4835-B9D9-B677872A1DD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714" y="2662826"/>
            <a:ext cx="337677" cy="224893"/>
          </a:xfrm>
          <a:prstGeom prst="rect">
            <a:avLst/>
          </a:prstGeom>
        </p:spPr>
      </p:pic>
      <p:pic>
        <p:nvPicPr>
          <p:cNvPr id="218" name="Grafik 217">
            <a:extLst>
              <a:ext uri="{FF2B5EF4-FFF2-40B4-BE49-F238E27FC236}">
                <a16:creationId xmlns:a16="http://schemas.microsoft.com/office/drawing/2014/main" id="{58127BF9-E39E-441F-B8B5-4A8C0CD7AC0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470" y="2998499"/>
            <a:ext cx="371565" cy="248020"/>
          </a:xfrm>
          <a:prstGeom prst="rect">
            <a:avLst/>
          </a:prstGeom>
        </p:spPr>
      </p:pic>
      <p:pic>
        <p:nvPicPr>
          <p:cNvPr id="220" name="Grafik 219">
            <a:extLst>
              <a:ext uri="{FF2B5EF4-FFF2-40B4-BE49-F238E27FC236}">
                <a16:creationId xmlns:a16="http://schemas.microsoft.com/office/drawing/2014/main" id="{A8610B92-212A-4B68-A090-4EB14527DBB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696" y="3728286"/>
            <a:ext cx="315112" cy="209864"/>
          </a:xfrm>
          <a:prstGeom prst="rect">
            <a:avLst/>
          </a:prstGeom>
        </p:spPr>
      </p:pic>
      <p:pic>
        <p:nvPicPr>
          <p:cNvPr id="222" name="Grafik 221">
            <a:extLst>
              <a:ext uri="{FF2B5EF4-FFF2-40B4-BE49-F238E27FC236}">
                <a16:creationId xmlns:a16="http://schemas.microsoft.com/office/drawing/2014/main" id="{4061831A-62FD-46D3-B69A-A2C3486695A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711" y="1340977"/>
            <a:ext cx="314821" cy="209671"/>
          </a:xfrm>
          <a:prstGeom prst="rect">
            <a:avLst/>
          </a:prstGeom>
        </p:spPr>
      </p:pic>
      <p:grpSp>
        <p:nvGrpSpPr>
          <p:cNvPr id="234" name="Gruppieren 233">
            <a:extLst>
              <a:ext uri="{FF2B5EF4-FFF2-40B4-BE49-F238E27FC236}">
                <a16:creationId xmlns:a16="http://schemas.microsoft.com/office/drawing/2014/main" id="{DF64121E-7475-433C-AB31-91110050CA7F}"/>
              </a:ext>
            </a:extLst>
          </p:cNvPr>
          <p:cNvGrpSpPr/>
          <p:nvPr/>
        </p:nvGrpSpPr>
        <p:grpSpPr>
          <a:xfrm>
            <a:off x="2004584" y="1712392"/>
            <a:ext cx="7821772" cy="3406732"/>
            <a:chOff x="2846553" y="1712392"/>
            <a:chExt cx="7821772" cy="3406732"/>
          </a:xfrm>
        </p:grpSpPr>
        <p:grpSp>
          <p:nvGrpSpPr>
            <p:cNvPr id="147" name="Gruppieren 146">
              <a:extLst>
                <a:ext uri="{FF2B5EF4-FFF2-40B4-BE49-F238E27FC236}">
                  <a16:creationId xmlns:a16="http://schemas.microsoft.com/office/drawing/2014/main" id="{7A62B972-3F7D-4D84-9C59-82F8F77FC8AD}"/>
                </a:ext>
              </a:extLst>
            </p:cNvPr>
            <p:cNvGrpSpPr/>
            <p:nvPr/>
          </p:nvGrpSpPr>
          <p:grpSpPr>
            <a:xfrm>
              <a:off x="2846553" y="1712392"/>
              <a:ext cx="4240772" cy="3406732"/>
              <a:chOff x="2846553" y="1712392"/>
              <a:chExt cx="4240772" cy="3406732"/>
            </a:xfrm>
          </p:grpSpPr>
          <p:grpSp>
            <p:nvGrpSpPr>
              <p:cNvPr id="146" name="Gruppieren 145">
                <a:extLst>
                  <a:ext uri="{FF2B5EF4-FFF2-40B4-BE49-F238E27FC236}">
                    <a16:creationId xmlns:a16="http://schemas.microsoft.com/office/drawing/2014/main" id="{1BFFE7AF-20E1-4081-B12B-07E628F9AEE3}"/>
                  </a:ext>
                </a:extLst>
              </p:cNvPr>
              <p:cNvGrpSpPr/>
              <p:nvPr/>
            </p:nvGrpSpPr>
            <p:grpSpPr>
              <a:xfrm>
                <a:off x="3352769" y="1732193"/>
                <a:ext cx="3205429" cy="3370643"/>
                <a:chOff x="3352769" y="1732193"/>
                <a:chExt cx="3205429" cy="3370643"/>
              </a:xfrm>
            </p:grpSpPr>
            <p:cxnSp>
              <p:nvCxnSpPr>
                <p:cNvPr id="14" name="Gerader Verbinder 13">
                  <a:extLst>
                    <a:ext uri="{FF2B5EF4-FFF2-40B4-BE49-F238E27FC236}">
                      <a16:creationId xmlns:a16="http://schemas.microsoft.com/office/drawing/2014/main" id="{F21A72B1-A5A2-43D2-B972-6C5EFE45C5EC}"/>
                    </a:ext>
                  </a:extLst>
                </p:cNvPr>
                <p:cNvCxnSpPr/>
                <p:nvPr/>
              </p:nvCxnSpPr>
              <p:spPr bwMode="auto">
                <a:xfrm>
                  <a:off x="4943947" y="1732193"/>
                  <a:ext cx="0" cy="3370643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3333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26" name="Gerader Verbinder 125">
                  <a:extLst>
                    <a:ext uri="{FF2B5EF4-FFF2-40B4-BE49-F238E27FC236}">
                      <a16:creationId xmlns:a16="http://schemas.microsoft.com/office/drawing/2014/main" id="{2B87F1BF-F29D-49DB-B394-6CA20E8E8630}"/>
                    </a:ext>
                  </a:extLst>
                </p:cNvPr>
                <p:cNvCxnSpPr/>
                <p:nvPr/>
              </p:nvCxnSpPr>
              <p:spPr bwMode="auto">
                <a:xfrm>
                  <a:off x="3352769" y="2577145"/>
                  <a:ext cx="0" cy="1668592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3333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29" name="Gerader Verbinder 128">
                  <a:extLst>
                    <a:ext uri="{FF2B5EF4-FFF2-40B4-BE49-F238E27FC236}">
                      <a16:creationId xmlns:a16="http://schemas.microsoft.com/office/drawing/2014/main" id="{7D746E2D-D28C-4611-A044-5AAE42630F1B}"/>
                    </a:ext>
                  </a:extLst>
                </p:cNvPr>
                <p:cNvCxnSpPr/>
                <p:nvPr/>
              </p:nvCxnSpPr>
              <p:spPr bwMode="auto">
                <a:xfrm flipH="1">
                  <a:off x="6542753" y="2572836"/>
                  <a:ext cx="15445" cy="1674295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3333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145" name="Gruppieren 144">
                <a:extLst>
                  <a:ext uri="{FF2B5EF4-FFF2-40B4-BE49-F238E27FC236}">
                    <a16:creationId xmlns:a16="http://schemas.microsoft.com/office/drawing/2014/main" id="{4A5F0C1F-4DF3-444D-80DC-0B6FBA37E21F}"/>
                  </a:ext>
                </a:extLst>
              </p:cNvPr>
              <p:cNvGrpSpPr/>
              <p:nvPr/>
            </p:nvGrpSpPr>
            <p:grpSpPr>
              <a:xfrm>
                <a:off x="2846553" y="1712392"/>
                <a:ext cx="4240772" cy="3406732"/>
                <a:chOff x="2846553" y="1712392"/>
                <a:chExt cx="4240772" cy="3406732"/>
              </a:xfrm>
            </p:grpSpPr>
            <p:grpSp>
              <p:nvGrpSpPr>
                <p:cNvPr id="143" name="Gruppieren 142">
                  <a:extLst>
                    <a:ext uri="{FF2B5EF4-FFF2-40B4-BE49-F238E27FC236}">
                      <a16:creationId xmlns:a16="http://schemas.microsoft.com/office/drawing/2014/main" id="{50990038-D598-48DE-8C5D-C87466673FAB}"/>
                    </a:ext>
                  </a:extLst>
                </p:cNvPr>
                <p:cNvGrpSpPr/>
                <p:nvPr/>
              </p:nvGrpSpPr>
              <p:grpSpPr>
                <a:xfrm>
                  <a:off x="2846553" y="1719087"/>
                  <a:ext cx="4240772" cy="3393342"/>
                  <a:chOff x="2846553" y="1719087"/>
                  <a:chExt cx="4240772" cy="3393342"/>
                </a:xfrm>
              </p:grpSpPr>
              <p:cxnSp>
                <p:nvCxnSpPr>
                  <p:cNvPr id="10" name="Gerader Verbinder 9">
                    <a:extLst>
                      <a:ext uri="{FF2B5EF4-FFF2-40B4-BE49-F238E27FC236}">
                        <a16:creationId xmlns:a16="http://schemas.microsoft.com/office/drawing/2014/main" id="{11B8B946-34CB-45FE-AD3C-3B162CD6F21D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4436198" y="1732193"/>
                    <a:ext cx="1059895" cy="0"/>
                  </a:xfrm>
                  <a:prstGeom prst="line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rgbClr val="3333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6" name="Gerader Verbinder 65">
                    <a:extLst>
                      <a:ext uri="{FF2B5EF4-FFF2-40B4-BE49-F238E27FC236}">
                        <a16:creationId xmlns:a16="http://schemas.microsoft.com/office/drawing/2014/main" id="{CD5B0BC3-FA12-4C40-8689-2FC4E73EEEF5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027430" y="2577145"/>
                    <a:ext cx="1059895" cy="0"/>
                  </a:xfrm>
                  <a:prstGeom prst="line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rgbClr val="3333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7" name="Gerader Verbinder 66">
                    <a:extLst>
                      <a:ext uri="{FF2B5EF4-FFF2-40B4-BE49-F238E27FC236}">
                        <a16:creationId xmlns:a16="http://schemas.microsoft.com/office/drawing/2014/main" id="{5B732CC8-BF00-43E3-B335-1534DC5ADD8A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027430" y="4254903"/>
                    <a:ext cx="1059895" cy="0"/>
                  </a:xfrm>
                  <a:prstGeom prst="line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rgbClr val="3333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8" name="Gerader Verbinder 67">
                    <a:extLst>
                      <a:ext uri="{FF2B5EF4-FFF2-40B4-BE49-F238E27FC236}">
                        <a16:creationId xmlns:a16="http://schemas.microsoft.com/office/drawing/2014/main" id="{F7122638-A6A3-4BB8-9594-68D480A750A0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2846553" y="2580126"/>
                    <a:ext cx="1059895" cy="0"/>
                  </a:xfrm>
                  <a:prstGeom prst="line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rgbClr val="3333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9" name="Gerader Verbinder 68">
                    <a:extLst>
                      <a:ext uri="{FF2B5EF4-FFF2-40B4-BE49-F238E27FC236}">
                        <a16:creationId xmlns:a16="http://schemas.microsoft.com/office/drawing/2014/main" id="{2045E060-E282-4327-BC41-2EA97AFF49A1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4437785" y="5102836"/>
                    <a:ext cx="1059895" cy="0"/>
                  </a:xfrm>
                  <a:prstGeom prst="line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rgbClr val="3333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70" name="Gerader Verbinder 69">
                    <a:extLst>
                      <a:ext uri="{FF2B5EF4-FFF2-40B4-BE49-F238E27FC236}">
                        <a16:creationId xmlns:a16="http://schemas.microsoft.com/office/drawing/2014/main" id="{F0C6C6B3-3836-44AD-AF38-D41D7DA52180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4423052" y="2990625"/>
                    <a:ext cx="1059895" cy="0"/>
                  </a:xfrm>
                  <a:prstGeom prst="line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rgbClr val="3333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73" name="Gerader Verbinder 72">
                    <a:extLst>
                      <a:ext uri="{FF2B5EF4-FFF2-40B4-BE49-F238E27FC236}">
                        <a16:creationId xmlns:a16="http://schemas.microsoft.com/office/drawing/2014/main" id="{C7ECBACD-D04F-443E-BF0C-6A521706A424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4423052" y="3838558"/>
                    <a:ext cx="1059895" cy="0"/>
                  </a:xfrm>
                  <a:prstGeom prst="line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rgbClr val="3333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74" name="Gerader Verbinder 73">
                    <a:extLst>
                      <a:ext uri="{FF2B5EF4-FFF2-40B4-BE49-F238E27FC236}">
                        <a16:creationId xmlns:a16="http://schemas.microsoft.com/office/drawing/2014/main" id="{28ECF09A-280C-45A6-A84E-AE02E9FA84D0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2846553" y="4245738"/>
                    <a:ext cx="1059895" cy="0"/>
                  </a:xfrm>
                  <a:prstGeom prst="line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rgbClr val="3333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20" name="Gerader Verbinder 19">
                    <a:extLst>
                      <a:ext uri="{FF2B5EF4-FFF2-40B4-BE49-F238E27FC236}">
                        <a16:creationId xmlns:a16="http://schemas.microsoft.com/office/drawing/2014/main" id="{2041D7BA-93F0-4B38-B9FD-314B4360DA9B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3347931" y="2578060"/>
                    <a:ext cx="1305550" cy="412565"/>
                  </a:xfrm>
                  <a:prstGeom prst="line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rgbClr val="3333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82" name="Gerader Verbinder 81">
                    <a:extLst>
                      <a:ext uri="{FF2B5EF4-FFF2-40B4-BE49-F238E27FC236}">
                        <a16:creationId xmlns:a16="http://schemas.microsoft.com/office/drawing/2014/main" id="{6AB6EF7C-6211-433D-91D9-6BA70EF77263}"/>
                      </a:ext>
                    </a:extLst>
                  </p:cNvPr>
                  <p:cNvCxnSpPr>
                    <a:stCxn id="120" idx="2"/>
                    <a:endCxn id="121" idx="5"/>
                  </p:cNvCxnSpPr>
                  <p:nvPr/>
                </p:nvCxnSpPr>
                <p:spPr bwMode="auto">
                  <a:xfrm>
                    <a:off x="5322581" y="3835576"/>
                    <a:ext cx="1231696" cy="427720"/>
                  </a:xfrm>
                  <a:prstGeom prst="line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rgbClr val="3333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83" name="Gerader Verbinder 82">
                    <a:extLst>
                      <a:ext uri="{FF2B5EF4-FFF2-40B4-BE49-F238E27FC236}">
                        <a16:creationId xmlns:a16="http://schemas.microsoft.com/office/drawing/2014/main" id="{471FD07E-08C7-4863-83F0-C9DA62B0FD43}"/>
                      </a:ext>
                    </a:extLst>
                  </p:cNvPr>
                  <p:cNvCxnSpPr>
                    <a:stCxn id="113" idx="7"/>
                    <a:endCxn id="105" idx="7"/>
                  </p:cNvCxnSpPr>
                  <p:nvPr/>
                </p:nvCxnSpPr>
                <p:spPr bwMode="auto">
                  <a:xfrm flipV="1">
                    <a:off x="3364758" y="1719087"/>
                    <a:ext cx="1227463" cy="847284"/>
                  </a:xfrm>
                  <a:prstGeom prst="line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rgbClr val="3333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84" name="Gerader Verbinder 83">
                    <a:extLst>
                      <a:ext uri="{FF2B5EF4-FFF2-40B4-BE49-F238E27FC236}">
                        <a16:creationId xmlns:a16="http://schemas.microsoft.com/office/drawing/2014/main" id="{FC32CF78-847B-4850-8FDD-717DD03DFC85}"/>
                      </a:ext>
                    </a:extLst>
                  </p:cNvPr>
                  <p:cNvCxnSpPr>
                    <a:cxnSpLocks/>
                    <a:endCxn id="115" idx="7"/>
                  </p:cNvCxnSpPr>
                  <p:nvPr/>
                </p:nvCxnSpPr>
                <p:spPr bwMode="auto">
                  <a:xfrm flipV="1">
                    <a:off x="5335746" y="2598700"/>
                    <a:ext cx="1234696" cy="391926"/>
                  </a:xfrm>
                  <a:prstGeom prst="line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rgbClr val="3333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86" name="Gerader Verbinder 85">
                    <a:extLst>
                      <a:ext uri="{FF2B5EF4-FFF2-40B4-BE49-F238E27FC236}">
                        <a16:creationId xmlns:a16="http://schemas.microsoft.com/office/drawing/2014/main" id="{84A3494D-3DE7-459E-9FDA-22D6848B9349}"/>
                      </a:ext>
                    </a:extLst>
                  </p:cNvPr>
                  <p:cNvCxnSpPr>
                    <a:cxnSpLocks/>
                    <a:endCxn id="115" idx="1"/>
                  </p:cNvCxnSpPr>
                  <p:nvPr/>
                </p:nvCxnSpPr>
                <p:spPr bwMode="auto">
                  <a:xfrm>
                    <a:off x="5374836" y="1726122"/>
                    <a:ext cx="1163278" cy="872578"/>
                  </a:xfrm>
                  <a:prstGeom prst="line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rgbClr val="3333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87" name="Gerader Verbinder 86">
                    <a:extLst>
                      <a:ext uri="{FF2B5EF4-FFF2-40B4-BE49-F238E27FC236}">
                        <a16:creationId xmlns:a16="http://schemas.microsoft.com/office/drawing/2014/main" id="{230D9CEB-902F-4DD2-8568-D42011691014}"/>
                      </a:ext>
                    </a:extLst>
                  </p:cNvPr>
                  <p:cNvCxnSpPr>
                    <a:stCxn id="122" idx="7"/>
                    <a:endCxn id="119" idx="3"/>
                  </p:cNvCxnSpPr>
                  <p:nvPr/>
                </p:nvCxnSpPr>
                <p:spPr bwMode="auto">
                  <a:xfrm flipV="1">
                    <a:off x="3375412" y="3851740"/>
                    <a:ext cx="1194104" cy="379227"/>
                  </a:xfrm>
                  <a:prstGeom prst="line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rgbClr val="3333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89" name="Gerader Verbinder 88">
                    <a:extLst>
                      <a:ext uri="{FF2B5EF4-FFF2-40B4-BE49-F238E27FC236}">
                        <a16:creationId xmlns:a16="http://schemas.microsoft.com/office/drawing/2014/main" id="{15933DC3-AD9E-407E-B1C1-F1FF273A1B5E}"/>
                      </a:ext>
                    </a:extLst>
                  </p:cNvPr>
                  <p:cNvCxnSpPr>
                    <a:stCxn id="122" idx="1"/>
                  </p:cNvCxnSpPr>
                  <p:nvPr/>
                </p:nvCxnSpPr>
                <p:spPr bwMode="auto">
                  <a:xfrm>
                    <a:off x="3343083" y="4230967"/>
                    <a:ext cx="1249772" cy="863965"/>
                  </a:xfrm>
                  <a:prstGeom prst="line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rgbClr val="3333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90" name="Gerader Verbinder 89">
                    <a:extLst>
                      <a:ext uri="{FF2B5EF4-FFF2-40B4-BE49-F238E27FC236}">
                        <a16:creationId xmlns:a16="http://schemas.microsoft.com/office/drawing/2014/main" id="{0052210C-227E-4A59-B4BE-AFFF2FAA2C30}"/>
                      </a:ext>
                    </a:extLst>
                  </p:cNvPr>
                  <p:cNvCxnSpPr>
                    <a:stCxn id="121" idx="3"/>
                    <a:endCxn id="125" idx="3"/>
                  </p:cNvCxnSpPr>
                  <p:nvPr/>
                </p:nvCxnSpPr>
                <p:spPr bwMode="auto">
                  <a:xfrm flipH="1">
                    <a:off x="5358671" y="4263296"/>
                    <a:ext cx="1163277" cy="849133"/>
                  </a:xfrm>
                  <a:prstGeom prst="line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rgbClr val="3333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grpSp>
              <p:nvGrpSpPr>
                <p:cNvPr id="144" name="Gruppieren 143">
                  <a:extLst>
                    <a:ext uri="{FF2B5EF4-FFF2-40B4-BE49-F238E27FC236}">
                      <a16:creationId xmlns:a16="http://schemas.microsoft.com/office/drawing/2014/main" id="{C9DBD6C0-CF10-4C15-A1AF-713D32E7B726}"/>
                    </a:ext>
                  </a:extLst>
                </p:cNvPr>
                <p:cNvGrpSpPr/>
                <p:nvPr/>
              </p:nvGrpSpPr>
              <p:grpSpPr>
                <a:xfrm>
                  <a:off x="3325734" y="1712392"/>
                  <a:ext cx="3251404" cy="3406732"/>
                  <a:chOff x="3325734" y="1712392"/>
                  <a:chExt cx="3251404" cy="3406732"/>
                </a:xfrm>
              </p:grpSpPr>
              <p:sp>
                <p:nvSpPr>
                  <p:cNvPr id="38" name="Ellipse 37">
                    <a:extLst>
                      <a:ext uri="{FF2B5EF4-FFF2-40B4-BE49-F238E27FC236}">
                        <a16:creationId xmlns:a16="http://schemas.microsoft.com/office/drawing/2014/main" id="{17DB9D80-F279-4140-96A3-387B7E66D40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361604" y="1712392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 cap="flat" cmpd="sng" algn="ctr">
                    <a:solidFill>
                      <a:srgbClr val="3333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05" name="Ellipse 104">
                    <a:extLst>
                      <a:ext uri="{FF2B5EF4-FFF2-40B4-BE49-F238E27FC236}">
                        <a16:creationId xmlns:a16="http://schemas.microsoft.com/office/drawing/2014/main" id="{05C54A81-57AA-4C78-B0F2-74942F6AD19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553197" y="1712392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 cap="flat" cmpd="sng" algn="ctr">
                    <a:solidFill>
                      <a:srgbClr val="3333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13" name="Ellipse 112">
                    <a:extLst>
                      <a:ext uri="{FF2B5EF4-FFF2-40B4-BE49-F238E27FC236}">
                        <a16:creationId xmlns:a16="http://schemas.microsoft.com/office/drawing/2014/main" id="{7019ADC0-A8BF-4018-BF09-4ECF036820D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325734" y="2559676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 cap="flat" cmpd="sng" algn="ctr">
                    <a:solidFill>
                      <a:srgbClr val="3333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15" name="Ellipse 114">
                    <a:extLst>
                      <a:ext uri="{FF2B5EF4-FFF2-40B4-BE49-F238E27FC236}">
                        <a16:creationId xmlns:a16="http://schemas.microsoft.com/office/drawing/2014/main" id="{ED6ADE9F-9B13-4A14-B19F-EA3F559C5963}"/>
                      </a:ext>
                    </a:extLst>
                  </p:cNvPr>
                  <p:cNvSpPr/>
                  <p:nvPr/>
                </p:nvSpPr>
                <p:spPr bwMode="auto">
                  <a:xfrm flipV="1">
                    <a:off x="6531418" y="2559676"/>
                    <a:ext cx="45720" cy="45720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 cap="flat" cmpd="sng" algn="ctr">
                    <a:solidFill>
                      <a:srgbClr val="3333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16" name="Ellipse 115">
                    <a:extLst>
                      <a:ext uri="{FF2B5EF4-FFF2-40B4-BE49-F238E27FC236}">
                        <a16:creationId xmlns:a16="http://schemas.microsoft.com/office/drawing/2014/main" id="{A8968563-911A-43B1-907D-5FA5A28DA00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912492" y="1712392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 cap="flat" cmpd="sng" algn="ctr">
                    <a:solidFill>
                      <a:srgbClr val="3333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17" name="Ellipse 116">
                    <a:extLst>
                      <a:ext uri="{FF2B5EF4-FFF2-40B4-BE49-F238E27FC236}">
                        <a16:creationId xmlns:a16="http://schemas.microsoft.com/office/drawing/2014/main" id="{DD3482D7-2E0D-4F67-BB86-81244ABBDBB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920426" y="2964958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 cap="flat" cmpd="sng" algn="ctr">
                    <a:solidFill>
                      <a:srgbClr val="3333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18" name="Ellipse 117">
                    <a:extLst>
                      <a:ext uri="{FF2B5EF4-FFF2-40B4-BE49-F238E27FC236}">
                        <a16:creationId xmlns:a16="http://schemas.microsoft.com/office/drawing/2014/main" id="{2B55D9F9-E7EA-4F62-971C-DF21DA955D0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920426" y="3812716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 cap="flat" cmpd="sng" algn="ctr">
                    <a:solidFill>
                      <a:srgbClr val="3333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19" name="Ellipse 118">
                    <a:extLst>
                      <a:ext uri="{FF2B5EF4-FFF2-40B4-BE49-F238E27FC236}">
                        <a16:creationId xmlns:a16="http://schemas.microsoft.com/office/drawing/2014/main" id="{AE2BF5E7-4A22-432B-ABAC-ABEA87FD672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562821" y="3812716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 cap="flat" cmpd="sng" algn="ctr">
                    <a:solidFill>
                      <a:srgbClr val="3333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20" name="Ellipse 119">
                    <a:extLst>
                      <a:ext uri="{FF2B5EF4-FFF2-40B4-BE49-F238E27FC236}">
                        <a16:creationId xmlns:a16="http://schemas.microsoft.com/office/drawing/2014/main" id="{C6E7DD45-C0D7-47AE-8602-EBC794E3ED4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322581" y="3812716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 cap="flat" cmpd="sng" algn="ctr">
                    <a:solidFill>
                      <a:srgbClr val="3333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21" name="Ellipse 120">
                    <a:extLst>
                      <a:ext uri="{FF2B5EF4-FFF2-40B4-BE49-F238E27FC236}">
                        <a16:creationId xmlns:a16="http://schemas.microsoft.com/office/drawing/2014/main" id="{28CA3AAF-1BC5-4955-896A-B2D597E05E5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515253" y="4224272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 cap="flat" cmpd="sng" algn="ctr">
                    <a:solidFill>
                      <a:srgbClr val="3333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22" name="Ellipse 121">
                    <a:extLst>
                      <a:ext uri="{FF2B5EF4-FFF2-40B4-BE49-F238E27FC236}">
                        <a16:creationId xmlns:a16="http://schemas.microsoft.com/office/drawing/2014/main" id="{2742CDDF-F6C1-417D-BE4B-E57D30B9766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336388" y="4224272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 cap="flat" cmpd="sng" algn="ctr">
                    <a:solidFill>
                      <a:srgbClr val="3333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23" name="Ellipse 122">
                    <a:extLst>
                      <a:ext uri="{FF2B5EF4-FFF2-40B4-BE49-F238E27FC236}">
                        <a16:creationId xmlns:a16="http://schemas.microsoft.com/office/drawing/2014/main" id="{2DA23684-F0A4-447C-AF2C-F59A868438F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920426" y="5073405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 cap="flat" cmpd="sng" algn="ctr">
                    <a:solidFill>
                      <a:srgbClr val="3333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24" name="Ellipse 123">
                    <a:extLst>
                      <a:ext uri="{FF2B5EF4-FFF2-40B4-BE49-F238E27FC236}">
                        <a16:creationId xmlns:a16="http://schemas.microsoft.com/office/drawing/2014/main" id="{90B19FD1-8558-453A-89F1-4E7DAD7722B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562820" y="5073405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 cap="flat" cmpd="sng" algn="ctr">
                    <a:solidFill>
                      <a:srgbClr val="3333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25" name="Ellipse 124">
                    <a:extLst>
                      <a:ext uri="{FF2B5EF4-FFF2-40B4-BE49-F238E27FC236}">
                        <a16:creationId xmlns:a16="http://schemas.microsoft.com/office/drawing/2014/main" id="{B0250EB9-CA97-4B97-8A6F-64B2802890A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351976" y="5073405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 cap="flat" cmpd="sng" algn="ctr">
                    <a:solidFill>
                      <a:srgbClr val="3333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36" name="Ellipse 135">
                    <a:extLst>
                      <a:ext uri="{FF2B5EF4-FFF2-40B4-BE49-F238E27FC236}">
                        <a16:creationId xmlns:a16="http://schemas.microsoft.com/office/drawing/2014/main" id="{1A6B48CE-024C-4CF8-B5EE-09C78690D26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09953" y="2964958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 cap="flat" cmpd="sng" algn="ctr">
                    <a:solidFill>
                      <a:srgbClr val="3333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42" name="Ellipse 141">
                    <a:extLst>
                      <a:ext uri="{FF2B5EF4-FFF2-40B4-BE49-F238E27FC236}">
                        <a16:creationId xmlns:a16="http://schemas.microsoft.com/office/drawing/2014/main" id="{8EA9A2E3-CC03-4405-85CA-7FD8C1AF467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329116" y="2964958"/>
                    <a:ext cx="45719" cy="45719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 cap="flat" cmpd="sng" algn="ctr">
                    <a:solidFill>
                      <a:srgbClr val="3333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</p:grpSp>
        </p:grpSp>
        <p:grpSp>
          <p:nvGrpSpPr>
            <p:cNvPr id="233" name="Gruppieren 232">
              <a:extLst>
                <a:ext uri="{FF2B5EF4-FFF2-40B4-BE49-F238E27FC236}">
                  <a16:creationId xmlns:a16="http://schemas.microsoft.com/office/drawing/2014/main" id="{39BBF3E9-1523-4CD8-9C9C-4AC65E4F4302}"/>
                </a:ext>
              </a:extLst>
            </p:cNvPr>
            <p:cNvGrpSpPr/>
            <p:nvPr/>
          </p:nvGrpSpPr>
          <p:grpSpPr>
            <a:xfrm>
              <a:off x="7373736" y="2714649"/>
              <a:ext cx="3294589" cy="738664"/>
              <a:chOff x="7373736" y="2714649"/>
              <a:chExt cx="3294589" cy="738664"/>
            </a:xfrm>
          </p:grpSpPr>
          <p:cxnSp>
            <p:nvCxnSpPr>
              <p:cNvPr id="224" name="Gerader Verbinder 223">
                <a:extLst>
                  <a:ext uri="{FF2B5EF4-FFF2-40B4-BE49-F238E27FC236}">
                    <a16:creationId xmlns:a16="http://schemas.microsoft.com/office/drawing/2014/main" id="{DC029817-A559-4A7D-87E5-E214938B602B}"/>
                  </a:ext>
                </a:extLst>
              </p:cNvPr>
              <p:cNvCxnSpPr/>
              <p:nvPr/>
            </p:nvCxnSpPr>
            <p:spPr bwMode="auto">
              <a:xfrm>
                <a:off x="7373736" y="2877995"/>
                <a:ext cx="344032" cy="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29" name="Ellipse 228">
                <a:extLst>
                  <a:ext uri="{FF2B5EF4-FFF2-40B4-BE49-F238E27FC236}">
                    <a16:creationId xmlns:a16="http://schemas.microsoft.com/office/drawing/2014/main" id="{955A4218-7135-4A6F-AF50-799249BD67E2}"/>
                  </a:ext>
                </a:extLst>
              </p:cNvPr>
              <p:cNvSpPr/>
              <p:nvPr/>
            </p:nvSpPr>
            <p:spPr bwMode="auto">
              <a:xfrm flipV="1">
                <a:off x="7522892" y="2853628"/>
                <a:ext cx="45720" cy="45720"/>
              </a:xfrm>
              <a:prstGeom prst="ellipse">
                <a:avLst/>
              </a:prstGeom>
              <a:solidFill>
                <a:schemeClr val="tx1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1" name="Textfeld 230">
                <a:extLst>
                  <a:ext uri="{FF2B5EF4-FFF2-40B4-BE49-F238E27FC236}">
                    <a16:creationId xmlns:a16="http://schemas.microsoft.com/office/drawing/2014/main" id="{EECECB61-3505-4DFF-96E0-94C9E12B93D4}"/>
                  </a:ext>
                </a:extLst>
              </p:cNvPr>
              <p:cNvSpPr txBox="1"/>
              <p:nvPr/>
            </p:nvSpPr>
            <p:spPr>
              <a:xfrm>
                <a:off x="7686675" y="2714649"/>
                <a:ext cx="2981650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/>
                  <a:t>Europäisches Verbundnetz (UCTE)</a:t>
                </a:r>
                <a:br>
                  <a:rPr lang="de-DE" sz="1400" dirty="0"/>
                </a:br>
                <a:r>
                  <a:rPr lang="de-DE" sz="1400" dirty="0"/>
                  <a:t>(schematisch)</a:t>
                </a:r>
              </a:p>
              <a:p>
                <a:r>
                  <a:rPr lang="de-DE" sz="1400" dirty="0"/>
                  <a:t>380kV AC</a:t>
                </a:r>
              </a:p>
            </p:txBody>
          </p:sp>
        </p:grpSp>
      </p:grpSp>
      <p:sp>
        <p:nvSpPr>
          <p:cNvPr id="11" name="Rectangle 4">
            <a:extLst>
              <a:ext uri="{FF2B5EF4-FFF2-40B4-BE49-F238E27FC236}">
                <a16:creationId xmlns:a16="http://schemas.microsoft.com/office/drawing/2014/main" id="{A0C2FD77-0A00-4A3F-945B-EC721EA85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35342"/>
            <a:ext cx="99060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Ein ideales Energie-Europa 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197515B9-05EB-4950-A82B-279477B9F6E9}"/>
              </a:ext>
            </a:extLst>
          </p:cNvPr>
          <p:cNvGrpSpPr/>
          <p:nvPr/>
        </p:nvGrpSpPr>
        <p:grpSpPr>
          <a:xfrm>
            <a:off x="2386470" y="1288906"/>
            <a:ext cx="7121144" cy="4416970"/>
            <a:chOff x="3228439" y="1288906"/>
            <a:chExt cx="7121144" cy="4416970"/>
          </a:xfrm>
        </p:grpSpPr>
        <p:grpSp>
          <p:nvGrpSpPr>
            <p:cNvPr id="236" name="Gruppieren 235">
              <a:extLst>
                <a:ext uri="{FF2B5EF4-FFF2-40B4-BE49-F238E27FC236}">
                  <a16:creationId xmlns:a16="http://schemas.microsoft.com/office/drawing/2014/main" id="{711994B9-A9DE-4A16-948C-7A952EFF57DF}"/>
                </a:ext>
              </a:extLst>
            </p:cNvPr>
            <p:cNvGrpSpPr/>
            <p:nvPr/>
          </p:nvGrpSpPr>
          <p:grpSpPr>
            <a:xfrm>
              <a:off x="4884715" y="1288906"/>
              <a:ext cx="5464868" cy="4416970"/>
              <a:chOff x="4884715" y="1288906"/>
              <a:chExt cx="5464868" cy="4416970"/>
            </a:xfrm>
          </p:grpSpPr>
          <p:grpSp>
            <p:nvGrpSpPr>
              <p:cNvPr id="174" name="Gruppieren 173">
                <a:extLst>
                  <a:ext uri="{FF2B5EF4-FFF2-40B4-BE49-F238E27FC236}">
                    <a16:creationId xmlns:a16="http://schemas.microsoft.com/office/drawing/2014/main" id="{AB8498A9-0656-4FD0-8B93-77085EF1A4BD}"/>
                  </a:ext>
                </a:extLst>
              </p:cNvPr>
              <p:cNvGrpSpPr/>
              <p:nvPr/>
            </p:nvGrpSpPr>
            <p:grpSpPr>
              <a:xfrm>
                <a:off x="4884715" y="1288906"/>
                <a:ext cx="704675" cy="4416970"/>
                <a:chOff x="8078533" y="1288906"/>
                <a:chExt cx="704675" cy="4416970"/>
              </a:xfrm>
            </p:grpSpPr>
            <p:grpSp>
              <p:nvGrpSpPr>
                <p:cNvPr id="173" name="Gruppieren 172">
                  <a:extLst>
                    <a:ext uri="{FF2B5EF4-FFF2-40B4-BE49-F238E27FC236}">
                      <a16:creationId xmlns:a16="http://schemas.microsoft.com/office/drawing/2014/main" id="{0FBB4E8B-EA3E-4C86-B960-5C6BD68B04F9}"/>
                    </a:ext>
                  </a:extLst>
                </p:cNvPr>
                <p:cNvGrpSpPr/>
                <p:nvPr/>
              </p:nvGrpSpPr>
              <p:grpSpPr>
                <a:xfrm>
                  <a:off x="8308666" y="2613505"/>
                  <a:ext cx="68925" cy="404317"/>
                  <a:chOff x="5107509" y="2613505"/>
                  <a:chExt cx="68925" cy="404317"/>
                </a:xfrm>
              </p:grpSpPr>
              <p:sp>
                <p:nvSpPr>
                  <p:cNvPr id="158" name="Rechteck 157">
                    <a:extLst>
                      <a:ext uri="{FF2B5EF4-FFF2-40B4-BE49-F238E27FC236}">
                        <a16:creationId xmlns:a16="http://schemas.microsoft.com/office/drawing/2014/main" id="{AFF302BD-30F1-494C-A4BB-386A4C67199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107509" y="2953695"/>
                    <a:ext cx="68925" cy="64127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67" name="Rechteck 166">
                    <a:extLst>
                      <a:ext uri="{FF2B5EF4-FFF2-40B4-BE49-F238E27FC236}">
                        <a16:creationId xmlns:a16="http://schemas.microsoft.com/office/drawing/2014/main" id="{91FD10C1-4BE6-4988-82ED-3741A43F635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107509" y="2613505"/>
                    <a:ext cx="68925" cy="64127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  <p:grpSp>
              <p:nvGrpSpPr>
                <p:cNvPr id="172" name="Gruppieren 171">
                  <a:extLst>
                    <a:ext uri="{FF2B5EF4-FFF2-40B4-BE49-F238E27FC236}">
                      <a16:creationId xmlns:a16="http://schemas.microsoft.com/office/drawing/2014/main" id="{CD2FC3D6-F658-44CF-B3AB-24DDD0765FE5}"/>
                    </a:ext>
                  </a:extLst>
                </p:cNvPr>
                <p:cNvGrpSpPr/>
                <p:nvPr/>
              </p:nvGrpSpPr>
              <p:grpSpPr>
                <a:xfrm>
                  <a:off x="8078533" y="1288906"/>
                  <a:ext cx="704675" cy="4416970"/>
                  <a:chOff x="4877375" y="1288906"/>
                  <a:chExt cx="704675" cy="4416970"/>
                </a:xfrm>
              </p:grpSpPr>
              <p:cxnSp>
                <p:nvCxnSpPr>
                  <p:cNvPr id="166" name="Gerader Verbinder 165">
                    <a:extLst>
                      <a:ext uri="{FF2B5EF4-FFF2-40B4-BE49-F238E27FC236}">
                        <a16:creationId xmlns:a16="http://schemas.microsoft.com/office/drawing/2014/main" id="{E433E122-48E9-45E4-B81B-F42A299BBAA7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5141971" y="2645569"/>
                    <a:ext cx="153003" cy="0"/>
                  </a:xfrm>
                  <a:prstGeom prst="line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pic>
                <p:nvPicPr>
                  <p:cNvPr id="164" name="Grafik 163" descr="Ein Bild, das Outdoorobjekt enthält.&#10;&#10;Automatisch generierte Beschreibung">
                    <a:extLst>
                      <a:ext uri="{FF2B5EF4-FFF2-40B4-BE49-F238E27FC236}">
                        <a16:creationId xmlns:a16="http://schemas.microsoft.com/office/drawing/2014/main" id="{204E5F92-FF01-4745-8969-DFF5A85EC7C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294974" y="2512446"/>
                    <a:ext cx="287076" cy="287076"/>
                  </a:xfrm>
                  <a:prstGeom prst="rect">
                    <a:avLst/>
                  </a:prstGeom>
                </p:spPr>
              </p:pic>
              <p:pic>
                <p:nvPicPr>
                  <p:cNvPr id="151" name="Grafik 150">
                    <a:extLst>
                      <a:ext uri="{FF2B5EF4-FFF2-40B4-BE49-F238E27FC236}">
                        <a16:creationId xmlns:a16="http://schemas.microsoft.com/office/drawing/2014/main" id="{7E39DDA2-BB0A-4FB7-956C-E4DDE11798B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877375" y="1288906"/>
                    <a:ext cx="529948" cy="351736"/>
                  </a:xfrm>
                  <a:prstGeom prst="rect">
                    <a:avLst/>
                  </a:prstGeom>
                  <a:solidFill>
                    <a:srgbClr val="3333FF"/>
                  </a:solidFill>
                </p:spPr>
              </p:pic>
              <p:cxnSp>
                <p:nvCxnSpPr>
                  <p:cNvPr id="153" name="Gerader Verbinder 152">
                    <a:extLst>
                      <a:ext uri="{FF2B5EF4-FFF2-40B4-BE49-F238E27FC236}">
                        <a16:creationId xmlns:a16="http://schemas.microsoft.com/office/drawing/2014/main" id="{2CF79F01-01B0-426C-BC5A-EC16F5C68721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5142349" y="1640642"/>
                    <a:ext cx="0" cy="3739078"/>
                  </a:xfrm>
                  <a:prstGeom prst="line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157" name="Rechteck 156">
                    <a:extLst>
                      <a:ext uri="{FF2B5EF4-FFF2-40B4-BE49-F238E27FC236}">
                        <a16:creationId xmlns:a16="http://schemas.microsoft.com/office/drawing/2014/main" id="{0B1E1657-7C5B-491F-8AA6-C2B2FECB4F8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107509" y="1694058"/>
                    <a:ext cx="68925" cy="64127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59" name="Rechteck 158">
                    <a:extLst>
                      <a:ext uri="{FF2B5EF4-FFF2-40B4-BE49-F238E27FC236}">
                        <a16:creationId xmlns:a16="http://schemas.microsoft.com/office/drawing/2014/main" id="{57D3134D-8B83-4322-B1BE-E6CEE99B959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107509" y="3806818"/>
                    <a:ext cx="68925" cy="64127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60" name="Rechteck 159">
                    <a:extLst>
                      <a:ext uri="{FF2B5EF4-FFF2-40B4-BE49-F238E27FC236}">
                        <a16:creationId xmlns:a16="http://schemas.microsoft.com/office/drawing/2014/main" id="{4C3479FD-B2E5-43CB-9277-324B3363A06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107509" y="5070772"/>
                    <a:ext cx="68925" cy="64127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pic>
                <p:nvPicPr>
                  <p:cNvPr id="169" name="Grafik 168">
                    <a:extLst>
                      <a:ext uri="{FF2B5EF4-FFF2-40B4-BE49-F238E27FC236}">
                        <a16:creationId xmlns:a16="http://schemas.microsoft.com/office/drawing/2014/main" id="{86ACE971-C6D7-4045-9611-8F8EFC48907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5311" b="55595"/>
                  <a:stretch/>
                </p:blipFill>
                <p:spPr>
                  <a:xfrm>
                    <a:off x="4918656" y="5262085"/>
                    <a:ext cx="446630" cy="443791"/>
                  </a:xfrm>
                  <a:prstGeom prst="rect">
                    <a:avLst/>
                  </a:prstGeom>
                </p:spPr>
              </p:pic>
              <p:sp>
                <p:nvSpPr>
                  <p:cNvPr id="112" name="Rechteck 111">
                    <a:extLst>
                      <a:ext uri="{FF2B5EF4-FFF2-40B4-BE49-F238E27FC236}">
                        <a16:creationId xmlns:a16="http://schemas.microsoft.com/office/drawing/2014/main" id="{85C629EA-41C4-42A8-9501-F07342AB68C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107509" y="3111297"/>
                    <a:ext cx="68925" cy="64127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</p:grpSp>
          <p:grpSp>
            <p:nvGrpSpPr>
              <p:cNvPr id="235" name="Gruppieren 234">
                <a:extLst>
                  <a:ext uri="{FF2B5EF4-FFF2-40B4-BE49-F238E27FC236}">
                    <a16:creationId xmlns:a16="http://schemas.microsoft.com/office/drawing/2014/main" id="{910DC17C-815E-44A6-889D-7659CE3EED4A}"/>
                  </a:ext>
                </a:extLst>
              </p:cNvPr>
              <p:cNvGrpSpPr/>
              <p:nvPr/>
            </p:nvGrpSpPr>
            <p:grpSpPr>
              <a:xfrm>
                <a:off x="7373736" y="3526216"/>
                <a:ext cx="2975847" cy="738664"/>
                <a:chOff x="7373736" y="3526216"/>
                <a:chExt cx="2975847" cy="738664"/>
              </a:xfrm>
            </p:grpSpPr>
            <p:cxnSp>
              <p:nvCxnSpPr>
                <p:cNvPr id="226" name="Gerader Verbinder 225">
                  <a:extLst>
                    <a:ext uri="{FF2B5EF4-FFF2-40B4-BE49-F238E27FC236}">
                      <a16:creationId xmlns:a16="http://schemas.microsoft.com/office/drawing/2014/main" id="{F99771A3-1077-40F4-9D8D-9ED58D9F8354}"/>
                    </a:ext>
                  </a:extLst>
                </p:cNvPr>
                <p:cNvCxnSpPr/>
                <p:nvPr/>
              </p:nvCxnSpPr>
              <p:spPr bwMode="auto">
                <a:xfrm>
                  <a:off x="7373736" y="3701498"/>
                  <a:ext cx="344032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230" name="Rechteck 229">
                  <a:extLst>
                    <a:ext uri="{FF2B5EF4-FFF2-40B4-BE49-F238E27FC236}">
                      <a16:creationId xmlns:a16="http://schemas.microsoft.com/office/drawing/2014/main" id="{4960C6A4-A4DC-438C-B6B3-0FA22260D9DB}"/>
                    </a:ext>
                  </a:extLst>
                </p:cNvPr>
                <p:cNvSpPr/>
                <p:nvPr/>
              </p:nvSpPr>
              <p:spPr bwMode="auto">
                <a:xfrm>
                  <a:off x="7512806" y="3663419"/>
                  <a:ext cx="68925" cy="64127"/>
                </a:xfrm>
                <a:prstGeom prst="rect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32" name="Textfeld 231">
                  <a:extLst>
                    <a:ext uri="{FF2B5EF4-FFF2-40B4-BE49-F238E27FC236}">
                      <a16:creationId xmlns:a16="http://schemas.microsoft.com/office/drawing/2014/main" id="{3CBD8CD2-5ADF-4639-BEB2-9CF54F8F942E}"/>
                    </a:ext>
                  </a:extLst>
                </p:cNvPr>
                <p:cNvSpPr txBox="1"/>
                <p:nvPr/>
              </p:nvSpPr>
              <p:spPr>
                <a:xfrm>
                  <a:off x="7686675" y="3526216"/>
                  <a:ext cx="2662908" cy="7386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/>
                    <a:t>Overlay-Netzwerk</a:t>
                  </a:r>
                </a:p>
                <a:p>
                  <a:r>
                    <a:rPr lang="de-DE" sz="1400" dirty="0"/>
                    <a:t>Hochspannungs-Gleichstrom-</a:t>
                  </a:r>
                  <a:br>
                    <a:rPr lang="de-DE" sz="1400" dirty="0"/>
                  </a:br>
                  <a:r>
                    <a:rPr lang="de-DE" sz="1400" dirty="0"/>
                    <a:t>Übertragung (HGÜ) 800 kV DC</a:t>
                  </a:r>
                </a:p>
              </p:txBody>
            </p:sp>
          </p:grpSp>
        </p:grpSp>
        <p:pic>
          <p:nvPicPr>
            <p:cNvPr id="103" name="Grafik 102">
              <a:extLst>
                <a:ext uri="{FF2B5EF4-FFF2-40B4-BE49-F238E27FC236}">
                  <a16:creationId xmlns:a16="http://schemas.microsoft.com/office/drawing/2014/main" id="{EF877CBE-079E-4B35-B500-6797E177C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11" b="55595"/>
            <a:stretch/>
          </p:blipFill>
          <p:spPr>
            <a:xfrm>
              <a:off x="6172909" y="4563052"/>
              <a:ext cx="446630" cy="443791"/>
            </a:xfrm>
            <a:prstGeom prst="rect">
              <a:avLst/>
            </a:prstGeom>
          </p:spPr>
        </p:pic>
        <p:pic>
          <p:nvPicPr>
            <p:cNvPr id="104" name="Grafik 103">
              <a:extLst>
                <a:ext uri="{FF2B5EF4-FFF2-40B4-BE49-F238E27FC236}">
                  <a16:creationId xmlns:a16="http://schemas.microsoft.com/office/drawing/2014/main" id="{E7FC223E-D93D-4A01-9095-6571613BA1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11" b="55595"/>
            <a:stretch/>
          </p:blipFill>
          <p:spPr>
            <a:xfrm>
              <a:off x="3228439" y="4579697"/>
              <a:ext cx="446630" cy="443791"/>
            </a:xfrm>
            <a:prstGeom prst="rect">
              <a:avLst/>
            </a:prstGeom>
          </p:spPr>
        </p:pic>
        <p:cxnSp>
          <p:nvCxnSpPr>
            <p:cNvPr id="3" name="Gerader Verbinder 2">
              <a:extLst>
                <a:ext uri="{FF2B5EF4-FFF2-40B4-BE49-F238E27FC236}">
                  <a16:creationId xmlns:a16="http://schemas.microsoft.com/office/drawing/2014/main" id="{24D02431-A3F4-4BA0-B7C4-487AFB96C651}"/>
                </a:ext>
              </a:extLst>
            </p:cNvPr>
            <p:cNvCxnSpPr>
              <a:stCxn id="103" idx="1"/>
            </p:cNvCxnSpPr>
            <p:nvPr/>
          </p:nvCxnSpPr>
          <p:spPr bwMode="auto">
            <a:xfrm flipH="1" flipV="1">
              <a:off x="5149310" y="4439972"/>
              <a:ext cx="1023599" cy="344976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7" name="Gerader Verbinder 106">
              <a:extLst>
                <a:ext uri="{FF2B5EF4-FFF2-40B4-BE49-F238E27FC236}">
                  <a16:creationId xmlns:a16="http://schemas.microsoft.com/office/drawing/2014/main" id="{10E58E98-6F4B-4DB5-B709-01FD513384BC}"/>
                </a:ext>
              </a:extLst>
            </p:cNvPr>
            <p:cNvCxnSpPr>
              <a:stCxn id="108" idx="1"/>
            </p:cNvCxnSpPr>
            <p:nvPr/>
          </p:nvCxnSpPr>
          <p:spPr bwMode="auto">
            <a:xfrm flipH="1">
              <a:off x="3673594" y="4444922"/>
              <a:ext cx="1441254" cy="340026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8" name="Rechteck 107">
              <a:extLst>
                <a:ext uri="{FF2B5EF4-FFF2-40B4-BE49-F238E27FC236}">
                  <a16:creationId xmlns:a16="http://schemas.microsoft.com/office/drawing/2014/main" id="{276B1B27-3E4B-4D25-9D02-8C4A40314FCC}"/>
                </a:ext>
              </a:extLst>
            </p:cNvPr>
            <p:cNvSpPr/>
            <p:nvPr/>
          </p:nvSpPr>
          <p:spPr bwMode="auto">
            <a:xfrm>
              <a:off x="5114848" y="4412858"/>
              <a:ext cx="68925" cy="64127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09" name="Grafik 108">
              <a:extLst>
                <a:ext uri="{FF2B5EF4-FFF2-40B4-BE49-F238E27FC236}">
                  <a16:creationId xmlns:a16="http://schemas.microsoft.com/office/drawing/2014/main" id="{8CCCAD8F-F2CE-457E-9F83-02073CA926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11" b="55595"/>
            <a:stretch/>
          </p:blipFill>
          <p:spPr>
            <a:xfrm>
              <a:off x="6044884" y="2932732"/>
              <a:ext cx="446630" cy="443791"/>
            </a:xfrm>
            <a:prstGeom prst="rect">
              <a:avLst/>
            </a:prstGeom>
          </p:spPr>
        </p:pic>
        <p:cxnSp>
          <p:nvCxnSpPr>
            <p:cNvPr id="110" name="Gerader Verbinder 109">
              <a:extLst>
                <a:ext uri="{FF2B5EF4-FFF2-40B4-BE49-F238E27FC236}">
                  <a16:creationId xmlns:a16="http://schemas.microsoft.com/office/drawing/2014/main" id="{E1064E9F-6B2F-423D-A49B-11FDF32C9962}"/>
                </a:ext>
              </a:extLst>
            </p:cNvPr>
            <p:cNvCxnSpPr>
              <a:stCxn id="109" idx="1"/>
            </p:cNvCxnSpPr>
            <p:nvPr/>
          </p:nvCxnSpPr>
          <p:spPr bwMode="auto">
            <a:xfrm flipH="1" flipV="1">
              <a:off x="5149311" y="3145226"/>
              <a:ext cx="895573" cy="9402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14" name="Text Box 14">
            <a:extLst>
              <a:ext uri="{FF2B5EF4-FFF2-40B4-BE49-F238E27FC236}">
                <a16:creationId xmlns:a16="http://schemas.microsoft.com/office/drawing/2014/main" id="{16B7F86E-E214-4E3E-A89B-01586A157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6971" y="5650108"/>
            <a:ext cx="112402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ISE e.V. </a:t>
            </a:r>
          </a:p>
        </p:txBody>
      </p:sp>
    </p:spTree>
    <p:extLst>
      <p:ext uri="{BB962C8B-B14F-4D97-AF65-F5344CB8AC3E}">
        <p14:creationId xmlns:p14="http://schemas.microsoft.com/office/powerpoint/2010/main" val="3740942366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llipse 18">
            <a:extLst>
              <a:ext uri="{FF2B5EF4-FFF2-40B4-BE49-F238E27FC236}">
                <a16:creationId xmlns:a16="http://schemas.microsoft.com/office/drawing/2014/main" id="{08338586-D84B-44D6-BE6E-1B65B5BD2FF4}"/>
              </a:ext>
            </a:extLst>
          </p:cNvPr>
          <p:cNvSpPr/>
          <p:nvPr/>
        </p:nvSpPr>
        <p:spPr bwMode="auto">
          <a:xfrm>
            <a:off x="613305" y="1107363"/>
            <a:ext cx="8029954" cy="4925138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FB5D672-0A7C-475C-A92B-1ADBD5C19C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794" y="1597333"/>
            <a:ext cx="861915" cy="861915"/>
          </a:xfrm>
          <a:prstGeom prst="rect">
            <a:avLst/>
          </a:prstGeom>
        </p:spPr>
      </p:pic>
      <p:pic>
        <p:nvPicPr>
          <p:cNvPr id="78" name="Grafik 77">
            <a:extLst>
              <a:ext uri="{FF2B5EF4-FFF2-40B4-BE49-F238E27FC236}">
                <a16:creationId xmlns:a16="http://schemas.microsoft.com/office/drawing/2014/main" id="{F5407845-2FB0-40B8-ACAC-1A8C8008EBE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961" y="1235257"/>
            <a:ext cx="861915" cy="861915"/>
          </a:xfrm>
          <a:prstGeom prst="rect">
            <a:avLst/>
          </a:prstGeom>
        </p:spPr>
      </p:pic>
      <p:pic>
        <p:nvPicPr>
          <p:cNvPr id="80" name="Grafik 79">
            <a:extLst>
              <a:ext uri="{FF2B5EF4-FFF2-40B4-BE49-F238E27FC236}">
                <a16:creationId xmlns:a16="http://schemas.microsoft.com/office/drawing/2014/main" id="{B9BB8DA0-640D-49F8-97D6-3D4238499BD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703" y="4170019"/>
            <a:ext cx="861915" cy="861915"/>
          </a:xfrm>
          <a:prstGeom prst="rect">
            <a:avLst/>
          </a:prstGeom>
        </p:spPr>
      </p:pic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123095A2-01B2-47C2-9D7B-E74106CF973D}"/>
              </a:ext>
            </a:extLst>
          </p:cNvPr>
          <p:cNvCxnSpPr/>
          <p:nvPr/>
        </p:nvCxnSpPr>
        <p:spPr bwMode="auto">
          <a:xfrm>
            <a:off x="513184" y="1472116"/>
            <a:ext cx="0" cy="4184534"/>
          </a:xfrm>
          <a:prstGeom prst="line">
            <a:avLst/>
          </a:prstGeom>
          <a:solidFill>
            <a:srgbClr val="FF0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D064E636-D4CB-4A05-A3E3-1E4A3DF2C8F0}"/>
              </a:ext>
            </a:extLst>
          </p:cNvPr>
          <p:cNvSpPr txBox="1"/>
          <p:nvPr/>
        </p:nvSpPr>
        <p:spPr>
          <a:xfrm>
            <a:off x="137442" y="5650912"/>
            <a:ext cx="801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/>
              <a:t>Strom-</a:t>
            </a:r>
            <a:br>
              <a:rPr lang="de-DE" sz="1600" dirty="0"/>
            </a:br>
            <a:r>
              <a:rPr lang="de-DE" sz="1600" dirty="0"/>
              <a:t>netz</a:t>
            </a:r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13B7220C-009C-49D2-9C9D-0B3297631023}"/>
              </a:ext>
            </a:extLst>
          </p:cNvPr>
          <p:cNvCxnSpPr/>
          <p:nvPr/>
        </p:nvCxnSpPr>
        <p:spPr bwMode="auto">
          <a:xfrm>
            <a:off x="560410" y="2206405"/>
            <a:ext cx="1949341" cy="0"/>
          </a:xfrm>
          <a:prstGeom prst="straightConnector1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62" name="Gruppieren 61">
            <a:extLst>
              <a:ext uri="{FF2B5EF4-FFF2-40B4-BE49-F238E27FC236}">
                <a16:creationId xmlns:a16="http://schemas.microsoft.com/office/drawing/2014/main" id="{A75C2A78-F261-42CA-984E-CF84726F746C}"/>
              </a:ext>
            </a:extLst>
          </p:cNvPr>
          <p:cNvGrpSpPr/>
          <p:nvPr/>
        </p:nvGrpSpPr>
        <p:grpSpPr>
          <a:xfrm>
            <a:off x="5960883" y="852254"/>
            <a:ext cx="2886562" cy="1157446"/>
            <a:chOff x="5960883" y="852254"/>
            <a:chExt cx="2886562" cy="1157446"/>
          </a:xfrm>
        </p:grpSpPr>
        <p:pic>
          <p:nvPicPr>
            <p:cNvPr id="31" name="Grafik 30" descr="Ein Bild, das Spiel, Tisch, Raum enthält.&#10;&#10;Automatisch generierte Beschreibung">
              <a:extLst>
                <a:ext uri="{FF2B5EF4-FFF2-40B4-BE49-F238E27FC236}">
                  <a16:creationId xmlns:a16="http://schemas.microsoft.com/office/drawing/2014/main" id="{50FFADD5-D56E-4A6D-8F9B-957C46829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6750" y="884064"/>
              <a:ext cx="1132960" cy="847392"/>
            </a:xfrm>
            <a:prstGeom prst="rect">
              <a:avLst/>
            </a:prstGeom>
          </p:spPr>
        </p:pic>
        <p:sp>
          <p:nvSpPr>
            <p:cNvPr id="50" name="Textfeld 49">
              <a:extLst>
                <a:ext uri="{FF2B5EF4-FFF2-40B4-BE49-F238E27FC236}">
                  <a16:creationId xmlns:a16="http://schemas.microsoft.com/office/drawing/2014/main" id="{37D22265-9D35-4A2B-A7AA-BDA1FB1F8FC4}"/>
                </a:ext>
              </a:extLst>
            </p:cNvPr>
            <p:cNvSpPr txBox="1"/>
            <p:nvPr/>
          </p:nvSpPr>
          <p:spPr>
            <a:xfrm>
              <a:off x="7684947" y="1671146"/>
              <a:ext cx="11624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Kläranlage</a:t>
              </a:r>
            </a:p>
          </p:txBody>
        </p:sp>
        <p:cxnSp>
          <p:nvCxnSpPr>
            <p:cNvPr id="52" name="Verbinder: gewinkelt 51">
              <a:extLst>
                <a:ext uri="{FF2B5EF4-FFF2-40B4-BE49-F238E27FC236}">
                  <a16:creationId xmlns:a16="http://schemas.microsoft.com/office/drawing/2014/main" id="{DD4DBE40-7A09-42C1-A3D2-5547A3805D44}"/>
                </a:ext>
              </a:extLst>
            </p:cNvPr>
            <p:cNvCxnSpPr/>
            <p:nvPr/>
          </p:nvCxnSpPr>
          <p:spPr bwMode="auto">
            <a:xfrm flipV="1">
              <a:off x="6118911" y="1237625"/>
              <a:ext cx="1557838" cy="164357"/>
            </a:xfrm>
            <a:prstGeom prst="bentConnector3">
              <a:avLst>
                <a:gd name="adj1" fmla="val 670"/>
              </a:avLst>
            </a:prstGeom>
            <a:solidFill>
              <a:srgbClr val="FF0000"/>
            </a:solidFill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5" name="Textfeld 54">
              <a:extLst>
                <a:ext uri="{FF2B5EF4-FFF2-40B4-BE49-F238E27FC236}">
                  <a16:creationId xmlns:a16="http://schemas.microsoft.com/office/drawing/2014/main" id="{5AB789DB-A45C-430A-90B5-C7FDFE212852}"/>
                </a:ext>
              </a:extLst>
            </p:cNvPr>
            <p:cNvSpPr txBox="1"/>
            <p:nvPr/>
          </p:nvSpPr>
          <p:spPr>
            <a:xfrm>
              <a:off x="5960883" y="852254"/>
              <a:ext cx="4203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chemeClr val="accent2"/>
                  </a:solidFill>
                </a:rPr>
                <a:t>O</a:t>
              </a:r>
              <a:r>
                <a:rPr lang="de-DE" sz="1600" baseline="-25000" dirty="0">
                  <a:solidFill>
                    <a:schemeClr val="accent2"/>
                  </a:solidFill>
                </a:rPr>
                <a:t>2</a:t>
              </a:r>
            </a:p>
          </p:txBody>
        </p:sp>
      </p:grpSp>
      <p:grpSp>
        <p:nvGrpSpPr>
          <p:cNvPr id="69" name="Gruppieren 68">
            <a:extLst>
              <a:ext uri="{FF2B5EF4-FFF2-40B4-BE49-F238E27FC236}">
                <a16:creationId xmlns:a16="http://schemas.microsoft.com/office/drawing/2014/main" id="{2373014E-C567-48D9-A39A-16A9B218DEA1}"/>
              </a:ext>
            </a:extLst>
          </p:cNvPr>
          <p:cNvGrpSpPr/>
          <p:nvPr/>
        </p:nvGrpSpPr>
        <p:grpSpPr>
          <a:xfrm>
            <a:off x="3640152" y="1479148"/>
            <a:ext cx="6042932" cy="3993737"/>
            <a:chOff x="3640152" y="1479148"/>
            <a:chExt cx="6042932" cy="3993737"/>
          </a:xfrm>
        </p:grpSpPr>
        <p:cxnSp>
          <p:nvCxnSpPr>
            <p:cNvPr id="112" name="Gerade Verbindung mit Pfeil 111">
              <a:extLst>
                <a:ext uri="{FF2B5EF4-FFF2-40B4-BE49-F238E27FC236}">
                  <a16:creationId xmlns:a16="http://schemas.microsoft.com/office/drawing/2014/main" id="{92892277-696B-43B2-A5E8-3499987E1C1E}"/>
                </a:ext>
              </a:extLst>
            </p:cNvPr>
            <p:cNvCxnSpPr/>
            <p:nvPr/>
          </p:nvCxnSpPr>
          <p:spPr bwMode="auto">
            <a:xfrm>
              <a:off x="5279622" y="3262743"/>
              <a:ext cx="621745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65" name="Gruppieren 64">
              <a:extLst>
                <a:ext uri="{FF2B5EF4-FFF2-40B4-BE49-F238E27FC236}">
                  <a16:creationId xmlns:a16="http://schemas.microsoft.com/office/drawing/2014/main" id="{92F4D86D-4618-4A60-B39C-17E6CF13B4C4}"/>
                </a:ext>
              </a:extLst>
            </p:cNvPr>
            <p:cNvGrpSpPr/>
            <p:nvPr/>
          </p:nvGrpSpPr>
          <p:grpSpPr>
            <a:xfrm>
              <a:off x="3640152" y="1479148"/>
              <a:ext cx="6042932" cy="3993737"/>
              <a:chOff x="3640152" y="1479148"/>
              <a:chExt cx="6042932" cy="3993737"/>
            </a:xfrm>
          </p:grpSpPr>
          <p:cxnSp>
            <p:nvCxnSpPr>
              <p:cNvPr id="96" name="Gerader Verbinder 95">
                <a:extLst>
                  <a:ext uri="{FF2B5EF4-FFF2-40B4-BE49-F238E27FC236}">
                    <a16:creationId xmlns:a16="http://schemas.microsoft.com/office/drawing/2014/main" id="{F2350257-4240-4F51-BDBB-9F9D0DF6643C}"/>
                  </a:ext>
                </a:extLst>
              </p:cNvPr>
              <p:cNvCxnSpPr/>
              <p:nvPr/>
            </p:nvCxnSpPr>
            <p:spPr bwMode="auto">
              <a:xfrm>
                <a:off x="9367934" y="1479148"/>
                <a:ext cx="0" cy="3332532"/>
              </a:xfrm>
              <a:prstGeom prst="line">
                <a:avLst/>
              </a:prstGeom>
              <a:solidFill>
                <a:srgbClr val="FF0000"/>
              </a:solidFill>
              <a:ln w="38100" cap="flat" cmpd="sng" algn="ctr">
                <a:solidFill>
                  <a:srgbClr val="FFCC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9" name="Textfeld 98">
                <a:extLst>
                  <a:ext uri="{FF2B5EF4-FFF2-40B4-BE49-F238E27FC236}">
                    <a16:creationId xmlns:a16="http://schemas.microsoft.com/office/drawing/2014/main" id="{8E724D96-44C5-4143-90DD-8F159F6C242A}"/>
                  </a:ext>
                </a:extLst>
              </p:cNvPr>
              <p:cNvSpPr txBox="1"/>
              <p:nvPr/>
            </p:nvSpPr>
            <p:spPr>
              <a:xfrm>
                <a:off x="9052783" y="4888110"/>
                <a:ext cx="63030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600" dirty="0"/>
                  <a:t>Gas-</a:t>
                </a:r>
                <a:br>
                  <a:rPr lang="de-DE" sz="1600" dirty="0"/>
                </a:br>
                <a:r>
                  <a:rPr lang="de-DE" sz="1600" dirty="0"/>
                  <a:t>netz</a:t>
                </a:r>
              </a:p>
            </p:txBody>
          </p:sp>
          <p:grpSp>
            <p:nvGrpSpPr>
              <p:cNvPr id="61" name="Gruppieren 60">
                <a:extLst>
                  <a:ext uri="{FF2B5EF4-FFF2-40B4-BE49-F238E27FC236}">
                    <a16:creationId xmlns:a16="http://schemas.microsoft.com/office/drawing/2014/main" id="{631F408F-3355-4A49-BAFF-FF65E4966F20}"/>
                  </a:ext>
                </a:extLst>
              </p:cNvPr>
              <p:cNvGrpSpPr/>
              <p:nvPr/>
            </p:nvGrpSpPr>
            <p:grpSpPr>
              <a:xfrm>
                <a:off x="3640152" y="2300841"/>
                <a:ext cx="5702550" cy="1725386"/>
                <a:chOff x="3640152" y="2300841"/>
                <a:chExt cx="5702550" cy="1725386"/>
              </a:xfrm>
            </p:grpSpPr>
            <p:sp>
              <p:nvSpPr>
                <p:cNvPr id="158" name="Textfeld 157">
                  <a:extLst>
                    <a:ext uri="{FF2B5EF4-FFF2-40B4-BE49-F238E27FC236}">
                      <a16:creationId xmlns:a16="http://schemas.microsoft.com/office/drawing/2014/main" id="{C3717A6C-DA1F-4151-80C7-E1928EA2907A}"/>
                    </a:ext>
                  </a:extLst>
                </p:cNvPr>
                <p:cNvSpPr txBox="1"/>
                <p:nvPr/>
              </p:nvSpPr>
              <p:spPr>
                <a:xfrm>
                  <a:off x="5271307" y="3294872"/>
                  <a:ext cx="56778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600" dirty="0">
                      <a:solidFill>
                        <a:schemeClr val="accent2"/>
                      </a:solidFill>
                    </a:rPr>
                    <a:t>CO</a:t>
                  </a:r>
                  <a:r>
                    <a:rPr lang="de-DE" sz="1600" baseline="-25000" dirty="0">
                      <a:solidFill>
                        <a:schemeClr val="accent2"/>
                      </a:solidFill>
                    </a:rPr>
                    <a:t>2</a:t>
                  </a:r>
                </a:p>
              </p:txBody>
            </p:sp>
            <p:pic>
              <p:nvPicPr>
                <p:cNvPr id="11" name="Grafik 10" descr="Ein Bild, das drinnen, Tisch, sitzend, klein enthält.&#10;&#10;Automatisch generierte Beschreibung">
                  <a:extLst>
                    <a:ext uri="{FF2B5EF4-FFF2-40B4-BE49-F238E27FC236}">
                      <a16:creationId xmlns:a16="http://schemas.microsoft.com/office/drawing/2014/main" id="{024426AC-CCC9-4642-875E-8CABDA553B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40152" y="2300841"/>
                  <a:ext cx="1611345" cy="1127942"/>
                </a:xfrm>
                <a:prstGeom prst="rect">
                  <a:avLst/>
                </a:prstGeom>
              </p:spPr>
            </p:pic>
            <p:cxnSp>
              <p:nvCxnSpPr>
                <p:cNvPr id="110" name="Gerade Verbindung mit Pfeil 109">
                  <a:extLst>
                    <a:ext uri="{FF2B5EF4-FFF2-40B4-BE49-F238E27FC236}">
                      <a16:creationId xmlns:a16="http://schemas.microsoft.com/office/drawing/2014/main" id="{5F79D8F5-DF01-4C12-8B76-BDCE737353DF}"/>
                    </a:ext>
                  </a:extLst>
                </p:cNvPr>
                <p:cNvCxnSpPr/>
                <p:nvPr/>
              </p:nvCxnSpPr>
              <p:spPr bwMode="auto">
                <a:xfrm>
                  <a:off x="5279622" y="2760323"/>
                  <a:ext cx="1815631" cy="38483"/>
                </a:xfrm>
                <a:prstGeom prst="straightConnector1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CC66"/>
                  </a:solidFill>
                  <a:prstDash val="solid"/>
                  <a:round/>
                  <a:headEnd type="none" w="med" len="med"/>
                  <a:tailEnd type="arrow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32" name="Zylinder 31">
                  <a:extLst>
                    <a:ext uri="{FF2B5EF4-FFF2-40B4-BE49-F238E27FC236}">
                      <a16:creationId xmlns:a16="http://schemas.microsoft.com/office/drawing/2014/main" id="{36EBF3A5-142E-4F8F-A05F-6F54206518BC}"/>
                    </a:ext>
                  </a:extLst>
                </p:cNvPr>
                <p:cNvSpPr/>
                <p:nvPr/>
              </p:nvSpPr>
              <p:spPr bwMode="auto">
                <a:xfrm rot="16200000">
                  <a:off x="7304218" y="2374670"/>
                  <a:ext cx="743573" cy="1134450"/>
                </a:xfrm>
                <a:prstGeom prst="can">
                  <a:avLst/>
                </a:prstGeom>
                <a:solidFill>
                  <a:srgbClr val="FFC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cxnSp>
              <p:nvCxnSpPr>
                <p:cNvPr id="132" name="Gerade Verbindung mit Pfeil 131">
                  <a:extLst>
                    <a:ext uri="{FF2B5EF4-FFF2-40B4-BE49-F238E27FC236}">
                      <a16:creationId xmlns:a16="http://schemas.microsoft.com/office/drawing/2014/main" id="{452C84E9-4DEC-45AB-956A-3FE74F2DCD5C}"/>
                    </a:ext>
                  </a:extLst>
                </p:cNvPr>
                <p:cNvCxnSpPr/>
                <p:nvPr/>
              </p:nvCxnSpPr>
              <p:spPr bwMode="auto">
                <a:xfrm>
                  <a:off x="8256756" y="2968451"/>
                  <a:ext cx="1085946" cy="36418"/>
                </a:xfrm>
                <a:prstGeom prst="straightConnector1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CC66"/>
                  </a:solidFill>
                  <a:prstDash val="solid"/>
                  <a:round/>
                  <a:headEnd type="arrow" w="med" len="med"/>
                  <a:tailEnd type="arrow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42" name="Textfeld 141">
                  <a:extLst>
                    <a:ext uri="{FF2B5EF4-FFF2-40B4-BE49-F238E27FC236}">
                      <a16:creationId xmlns:a16="http://schemas.microsoft.com/office/drawing/2014/main" id="{996058C6-E14C-4238-B326-22AD3B1AAE6E}"/>
                    </a:ext>
                  </a:extLst>
                </p:cNvPr>
                <p:cNvSpPr txBox="1"/>
                <p:nvPr/>
              </p:nvSpPr>
              <p:spPr>
                <a:xfrm>
                  <a:off x="3751133" y="3441452"/>
                  <a:ext cx="1423788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de-DE" sz="1600" dirty="0"/>
                    <a:t>Biogasanlage</a:t>
                  </a:r>
                  <a:br>
                    <a:rPr lang="de-DE" sz="1600" dirty="0"/>
                  </a:br>
                  <a:r>
                    <a:rPr lang="de-DE" sz="1600" dirty="0"/>
                    <a:t>(Bio-Abfälle!)</a:t>
                  </a:r>
                </a:p>
              </p:txBody>
            </p:sp>
            <p:sp>
              <p:nvSpPr>
                <p:cNvPr id="145" name="Textfeld 144">
                  <a:extLst>
                    <a:ext uri="{FF2B5EF4-FFF2-40B4-BE49-F238E27FC236}">
                      <a16:creationId xmlns:a16="http://schemas.microsoft.com/office/drawing/2014/main" id="{21E9D0A5-9D7D-42C0-87A4-405DDD5E326B}"/>
                    </a:ext>
                  </a:extLst>
                </p:cNvPr>
                <p:cNvSpPr txBox="1"/>
                <p:nvPr/>
              </p:nvSpPr>
              <p:spPr>
                <a:xfrm>
                  <a:off x="7266736" y="2656054"/>
                  <a:ext cx="992579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600" dirty="0"/>
                    <a:t>Methan-</a:t>
                  </a:r>
                  <a:br>
                    <a:rPr lang="de-DE" sz="1600" dirty="0"/>
                  </a:br>
                  <a:r>
                    <a:rPr lang="de-DE" sz="1600" dirty="0"/>
                    <a:t>Speicher</a:t>
                  </a:r>
                </a:p>
              </p:txBody>
            </p:sp>
            <p:sp>
              <p:nvSpPr>
                <p:cNvPr id="56" name="Textfeld 55">
                  <a:extLst>
                    <a:ext uri="{FF2B5EF4-FFF2-40B4-BE49-F238E27FC236}">
                      <a16:creationId xmlns:a16="http://schemas.microsoft.com/office/drawing/2014/main" id="{08369F8B-124D-4F5D-8F65-DD7AF93F88B6}"/>
                    </a:ext>
                  </a:extLst>
                </p:cNvPr>
                <p:cNvSpPr txBox="1"/>
                <p:nvPr/>
              </p:nvSpPr>
              <p:spPr>
                <a:xfrm>
                  <a:off x="5271307" y="2734182"/>
                  <a:ext cx="55496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600" dirty="0">
                      <a:solidFill>
                        <a:schemeClr val="accent2"/>
                      </a:solidFill>
                    </a:rPr>
                    <a:t>CH</a:t>
                  </a:r>
                  <a:r>
                    <a:rPr lang="de-DE" sz="1600" baseline="-25000" dirty="0">
                      <a:solidFill>
                        <a:schemeClr val="accent2"/>
                      </a:solidFill>
                    </a:rPr>
                    <a:t>4</a:t>
                  </a:r>
                </a:p>
              </p:txBody>
            </p:sp>
          </p:grpSp>
        </p:grpSp>
      </p:grpSp>
      <p:sp>
        <p:nvSpPr>
          <p:cNvPr id="70" name="Textfeld 69">
            <a:extLst>
              <a:ext uri="{FF2B5EF4-FFF2-40B4-BE49-F238E27FC236}">
                <a16:creationId xmlns:a16="http://schemas.microsoft.com/office/drawing/2014/main" id="{726E9A9E-231C-4DA9-BE9B-F0D6637598B9}"/>
              </a:ext>
            </a:extLst>
          </p:cNvPr>
          <p:cNvSpPr txBox="1"/>
          <p:nvPr/>
        </p:nvSpPr>
        <p:spPr>
          <a:xfrm>
            <a:off x="1023447" y="1088970"/>
            <a:ext cx="1486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3333FF"/>
                </a:solidFill>
              </a:rPr>
              <a:t>Windpark</a:t>
            </a:r>
          </a:p>
        </p:txBody>
      </p:sp>
      <p:sp>
        <p:nvSpPr>
          <p:cNvPr id="75" name="Textfeld 74"/>
          <p:cNvSpPr txBox="1"/>
          <p:nvPr/>
        </p:nvSpPr>
        <p:spPr>
          <a:xfrm>
            <a:off x="840615" y="-28138"/>
            <a:ext cx="8623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 Energiewabensystem (3) </a:t>
            </a:r>
            <a:br>
              <a:rPr lang="de-DE" alt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dirty="0" err="1">
                <a:solidFill>
                  <a:schemeClr val="bg1"/>
                </a:solidFill>
              </a:rPr>
              <a:t>Sektorkopplung</a:t>
            </a:r>
            <a:r>
              <a:rPr lang="de-DE" dirty="0">
                <a:solidFill>
                  <a:schemeClr val="bg1"/>
                </a:solidFill>
              </a:rPr>
              <a:t> beim Erzeuger: Virtuelles Kraftwerk </a:t>
            </a:r>
          </a:p>
        </p:txBody>
      </p:sp>
      <p:sp>
        <p:nvSpPr>
          <p:cNvPr id="76" name="Text Box 14">
            <a:extLst>
              <a:ext uri="{FF2B5EF4-FFF2-40B4-BE49-F238E27FC236}">
                <a16:creationId xmlns:a16="http://schemas.microsoft.com/office/drawing/2014/main" id="{2E1969AE-027F-48A7-872A-CB80DA63A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0250" y="5828518"/>
            <a:ext cx="108074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ISE e.V.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8A8FBFA0-B818-4FEB-96C6-7A0693F55982}"/>
              </a:ext>
            </a:extLst>
          </p:cNvPr>
          <p:cNvGrpSpPr/>
          <p:nvPr/>
        </p:nvGrpSpPr>
        <p:grpSpPr>
          <a:xfrm>
            <a:off x="2724749" y="1322678"/>
            <a:ext cx="1673430" cy="4357226"/>
            <a:chOff x="2724749" y="1322678"/>
            <a:chExt cx="1673430" cy="4357226"/>
          </a:xfrm>
        </p:grpSpPr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3CF68F9C-3AFC-4065-9D70-925D393135A7}"/>
                </a:ext>
              </a:extLst>
            </p:cNvPr>
            <p:cNvGrpSpPr/>
            <p:nvPr/>
          </p:nvGrpSpPr>
          <p:grpSpPr>
            <a:xfrm>
              <a:off x="2724749" y="1322678"/>
              <a:ext cx="1673430" cy="4357226"/>
              <a:chOff x="2724749" y="1322678"/>
              <a:chExt cx="1673430" cy="4357226"/>
            </a:xfrm>
          </p:grpSpPr>
          <p:grpSp>
            <p:nvGrpSpPr>
              <p:cNvPr id="10" name="Gruppieren 9">
                <a:extLst>
                  <a:ext uri="{FF2B5EF4-FFF2-40B4-BE49-F238E27FC236}">
                    <a16:creationId xmlns:a16="http://schemas.microsoft.com/office/drawing/2014/main" id="{FB9C62D9-487E-468C-8E43-60145E1ECE8B}"/>
                  </a:ext>
                </a:extLst>
              </p:cNvPr>
              <p:cNvGrpSpPr/>
              <p:nvPr/>
            </p:nvGrpSpPr>
            <p:grpSpPr>
              <a:xfrm>
                <a:off x="2724749" y="1322678"/>
                <a:ext cx="1380506" cy="819437"/>
                <a:chOff x="2724749" y="1322678"/>
                <a:chExt cx="1380506" cy="819437"/>
              </a:xfrm>
            </p:grpSpPr>
            <p:pic>
              <p:nvPicPr>
                <p:cNvPr id="7" name="Grafik 6" descr="Ein Bild, das Essen enthält.&#10;&#10;Automatisch generierte Beschreibung">
                  <a:extLst>
                    <a:ext uri="{FF2B5EF4-FFF2-40B4-BE49-F238E27FC236}">
                      <a16:creationId xmlns:a16="http://schemas.microsoft.com/office/drawing/2014/main" id="{A816F608-0985-4147-BFBD-8D165CFBB7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34668"/>
                <a:stretch/>
              </p:blipFill>
              <p:spPr>
                <a:xfrm>
                  <a:off x="2883280" y="1621700"/>
                  <a:ext cx="1048819" cy="520415"/>
                </a:xfrm>
                <a:prstGeom prst="rect">
                  <a:avLst/>
                </a:prstGeom>
              </p:spPr>
            </p:pic>
            <p:sp>
              <p:nvSpPr>
                <p:cNvPr id="74" name="Textfeld 73">
                  <a:extLst>
                    <a:ext uri="{FF2B5EF4-FFF2-40B4-BE49-F238E27FC236}">
                      <a16:creationId xmlns:a16="http://schemas.microsoft.com/office/drawing/2014/main" id="{3FAD0203-5281-44C8-9DC5-378B872B3AD6}"/>
                    </a:ext>
                  </a:extLst>
                </p:cNvPr>
                <p:cNvSpPr txBox="1"/>
                <p:nvPr/>
              </p:nvSpPr>
              <p:spPr>
                <a:xfrm>
                  <a:off x="2724749" y="1322678"/>
                  <a:ext cx="138050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600" dirty="0"/>
                    <a:t>Biotop-Inseln</a:t>
                  </a:r>
                </a:p>
              </p:txBody>
            </p:sp>
          </p:grpSp>
          <p:pic>
            <p:nvPicPr>
              <p:cNvPr id="73" name="Grafik 72" descr="Ein Bild, das Essen enthält.&#10;&#10;Automatisch generierte Beschreibung">
                <a:extLst>
                  <a:ext uri="{FF2B5EF4-FFF2-40B4-BE49-F238E27FC236}">
                    <a16:creationId xmlns:a16="http://schemas.microsoft.com/office/drawing/2014/main" id="{F2E0CFBC-51DE-47C2-98FA-6583A8E491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4668"/>
              <a:stretch/>
            </p:blipFill>
            <p:spPr>
              <a:xfrm>
                <a:off x="3349360" y="5159489"/>
                <a:ext cx="1048819" cy="520415"/>
              </a:xfrm>
              <a:prstGeom prst="rect">
                <a:avLst/>
              </a:prstGeom>
            </p:spPr>
          </p:pic>
        </p:grpSp>
        <p:pic>
          <p:nvPicPr>
            <p:cNvPr id="79" name="Grafik 78" descr="Ein Bild, das Gras, draußen, Himmel, Feld enthält.&#10;&#10;Automatisch generierte Beschreibung">
              <a:extLst>
                <a:ext uri="{FF2B5EF4-FFF2-40B4-BE49-F238E27FC236}">
                  <a16:creationId xmlns:a16="http://schemas.microsoft.com/office/drawing/2014/main" id="{FBCC5CC0-55ED-454E-8349-930A55B89B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29" t="23013" r="56233"/>
            <a:stretch/>
          </p:blipFill>
          <p:spPr>
            <a:xfrm>
              <a:off x="3364340" y="2138925"/>
              <a:ext cx="151139" cy="3019298"/>
            </a:xfrm>
            <a:prstGeom prst="rect">
              <a:avLst/>
            </a:prstGeom>
          </p:spPr>
        </p:pic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EEC9279C-0D13-EE9F-552A-13F1BF10DFDB}"/>
              </a:ext>
            </a:extLst>
          </p:cNvPr>
          <p:cNvGrpSpPr/>
          <p:nvPr/>
        </p:nvGrpSpPr>
        <p:grpSpPr>
          <a:xfrm>
            <a:off x="560410" y="2206405"/>
            <a:ext cx="8690571" cy="4129007"/>
            <a:chOff x="560410" y="2206405"/>
            <a:chExt cx="8690571" cy="4129007"/>
          </a:xfrm>
        </p:grpSpPr>
        <p:grpSp>
          <p:nvGrpSpPr>
            <p:cNvPr id="66" name="Gruppieren 65">
              <a:extLst>
                <a:ext uri="{FF2B5EF4-FFF2-40B4-BE49-F238E27FC236}">
                  <a16:creationId xmlns:a16="http://schemas.microsoft.com/office/drawing/2014/main" id="{033CB21B-CBEE-4D73-9547-4251B6D57055}"/>
                </a:ext>
              </a:extLst>
            </p:cNvPr>
            <p:cNvGrpSpPr/>
            <p:nvPr/>
          </p:nvGrpSpPr>
          <p:grpSpPr>
            <a:xfrm>
              <a:off x="560410" y="2206405"/>
              <a:ext cx="8690571" cy="4129007"/>
              <a:chOff x="560410" y="2206405"/>
              <a:chExt cx="8690571" cy="4129007"/>
            </a:xfrm>
          </p:grpSpPr>
          <p:cxnSp>
            <p:nvCxnSpPr>
              <p:cNvPr id="97" name="Gerader Verbinder 96">
                <a:extLst>
                  <a:ext uri="{FF2B5EF4-FFF2-40B4-BE49-F238E27FC236}">
                    <a16:creationId xmlns:a16="http://schemas.microsoft.com/office/drawing/2014/main" id="{469D3F63-FA7F-4317-BEEA-4CE8B31FB58F}"/>
                  </a:ext>
                </a:extLst>
              </p:cNvPr>
              <p:cNvCxnSpPr/>
              <p:nvPr/>
            </p:nvCxnSpPr>
            <p:spPr bwMode="auto">
              <a:xfrm>
                <a:off x="8793163" y="2206405"/>
                <a:ext cx="0" cy="3457277"/>
              </a:xfrm>
              <a:prstGeom prst="line">
                <a:avLst/>
              </a:prstGeom>
              <a:solidFill>
                <a:srgbClr val="FF0000"/>
              </a:solidFill>
              <a:ln w="381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36" name="Textfeld 135">
                <a:extLst>
                  <a:ext uri="{FF2B5EF4-FFF2-40B4-BE49-F238E27FC236}">
                    <a16:creationId xmlns:a16="http://schemas.microsoft.com/office/drawing/2014/main" id="{56FEA781-4070-45DF-9DF9-4FE225FFE945}"/>
                  </a:ext>
                </a:extLst>
              </p:cNvPr>
              <p:cNvSpPr txBox="1"/>
              <p:nvPr/>
            </p:nvSpPr>
            <p:spPr>
              <a:xfrm>
                <a:off x="8335345" y="5750637"/>
                <a:ext cx="91563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600" dirty="0"/>
                  <a:t>Wärme-</a:t>
                </a:r>
                <a:br>
                  <a:rPr lang="de-DE" sz="1600" dirty="0"/>
                </a:br>
                <a:r>
                  <a:rPr lang="de-DE" sz="1600" dirty="0"/>
                  <a:t>netz</a:t>
                </a:r>
              </a:p>
            </p:txBody>
          </p:sp>
          <p:grpSp>
            <p:nvGrpSpPr>
              <p:cNvPr id="64" name="Gruppieren 63">
                <a:extLst>
                  <a:ext uri="{FF2B5EF4-FFF2-40B4-BE49-F238E27FC236}">
                    <a16:creationId xmlns:a16="http://schemas.microsoft.com/office/drawing/2014/main" id="{0724DACD-2045-4E8D-85AC-5625CD8111B4}"/>
                  </a:ext>
                </a:extLst>
              </p:cNvPr>
              <p:cNvGrpSpPr/>
              <p:nvPr/>
            </p:nvGrpSpPr>
            <p:grpSpPr>
              <a:xfrm>
                <a:off x="560410" y="3313682"/>
                <a:ext cx="8232753" cy="1423774"/>
                <a:chOff x="560410" y="3313682"/>
                <a:chExt cx="8232753" cy="1423774"/>
              </a:xfrm>
            </p:grpSpPr>
            <p:cxnSp>
              <p:nvCxnSpPr>
                <p:cNvPr id="114" name="Gerade Verbindung mit Pfeil 113">
                  <a:extLst>
                    <a:ext uri="{FF2B5EF4-FFF2-40B4-BE49-F238E27FC236}">
                      <a16:creationId xmlns:a16="http://schemas.microsoft.com/office/drawing/2014/main" id="{78769C6C-ADB4-4BF7-82C4-6810543BC447}"/>
                    </a:ext>
                  </a:extLst>
                </p:cNvPr>
                <p:cNvCxnSpPr/>
                <p:nvPr/>
              </p:nvCxnSpPr>
              <p:spPr bwMode="auto">
                <a:xfrm>
                  <a:off x="8243230" y="3970510"/>
                  <a:ext cx="549933" cy="0"/>
                </a:xfrm>
                <a:prstGeom prst="straightConnector1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3300"/>
                  </a:solidFill>
                  <a:prstDash val="solid"/>
                  <a:round/>
                  <a:headEnd type="arrow" w="med" len="med"/>
                  <a:tailEnd type="arrow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3" name="Gerade Verbindung mit Pfeil 42">
                  <a:extLst>
                    <a:ext uri="{FF2B5EF4-FFF2-40B4-BE49-F238E27FC236}">
                      <a16:creationId xmlns:a16="http://schemas.microsoft.com/office/drawing/2014/main" id="{04B3C3AA-3BCF-4F32-AC65-BCE925DB3F41}"/>
                    </a:ext>
                  </a:extLst>
                </p:cNvPr>
                <p:cNvCxnSpPr/>
                <p:nvPr/>
              </p:nvCxnSpPr>
              <p:spPr bwMode="auto">
                <a:xfrm flipH="1">
                  <a:off x="7193147" y="3313682"/>
                  <a:ext cx="525041" cy="441852"/>
                </a:xfrm>
                <a:prstGeom prst="straightConnector1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CC66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37" name="Gerade Verbindung mit Pfeil 136">
                  <a:extLst>
                    <a:ext uri="{FF2B5EF4-FFF2-40B4-BE49-F238E27FC236}">
                      <a16:creationId xmlns:a16="http://schemas.microsoft.com/office/drawing/2014/main" id="{17A82E73-B600-4799-AE6E-FBBDB833C844}"/>
                    </a:ext>
                  </a:extLst>
                </p:cNvPr>
                <p:cNvCxnSpPr/>
                <p:nvPr/>
              </p:nvCxnSpPr>
              <p:spPr bwMode="auto">
                <a:xfrm>
                  <a:off x="560410" y="4161664"/>
                  <a:ext cx="6632737" cy="0"/>
                </a:xfrm>
                <a:prstGeom prst="straightConnector1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arrow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44" name="Textfeld 143">
                  <a:extLst>
                    <a:ext uri="{FF2B5EF4-FFF2-40B4-BE49-F238E27FC236}">
                      <a16:creationId xmlns:a16="http://schemas.microsoft.com/office/drawing/2014/main" id="{93B437A0-713D-4B85-B6A8-38E0209E5FD9}"/>
                    </a:ext>
                  </a:extLst>
                </p:cNvPr>
                <p:cNvSpPr txBox="1"/>
                <p:nvPr/>
              </p:nvSpPr>
              <p:spPr>
                <a:xfrm>
                  <a:off x="7451383" y="4288887"/>
                  <a:ext cx="798617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600" dirty="0"/>
                    <a:t>BHKW</a:t>
                  </a:r>
                </a:p>
              </p:txBody>
            </p:sp>
            <p:sp>
              <p:nvSpPr>
                <p:cNvPr id="21" name="Textfeld 20">
                  <a:extLst>
                    <a:ext uri="{FF2B5EF4-FFF2-40B4-BE49-F238E27FC236}">
                      <a16:creationId xmlns:a16="http://schemas.microsoft.com/office/drawing/2014/main" id="{24E3E7EE-1F12-C3F3-53B0-AE6341009F39}"/>
                    </a:ext>
                  </a:extLst>
                </p:cNvPr>
                <p:cNvSpPr txBox="1"/>
                <p:nvPr/>
              </p:nvSpPr>
              <p:spPr>
                <a:xfrm>
                  <a:off x="6669441" y="4398902"/>
                  <a:ext cx="663964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600" dirty="0"/>
                    <a:t> </a:t>
                  </a:r>
                  <a:r>
                    <a:rPr lang="de-DE" sz="1600" dirty="0" err="1"/>
                    <a:t>GuD</a:t>
                  </a:r>
                  <a:endParaRPr lang="de-DE" sz="1600" dirty="0"/>
                </a:p>
              </p:txBody>
            </p:sp>
            <p:cxnSp>
              <p:nvCxnSpPr>
                <p:cNvPr id="28" name="Gerade Verbindung mit Pfeil 27">
                  <a:extLst>
                    <a:ext uri="{FF2B5EF4-FFF2-40B4-BE49-F238E27FC236}">
                      <a16:creationId xmlns:a16="http://schemas.microsoft.com/office/drawing/2014/main" id="{1AF38E12-AD31-0BBE-76C2-E8DE89AF36CE}"/>
                    </a:ext>
                  </a:extLst>
                </p:cNvPr>
                <p:cNvCxnSpPr/>
                <p:nvPr/>
              </p:nvCxnSpPr>
              <p:spPr bwMode="auto">
                <a:xfrm>
                  <a:off x="7724538" y="3319599"/>
                  <a:ext cx="287687" cy="441852"/>
                </a:xfrm>
                <a:prstGeom prst="straightConnector1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CC66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A920F6D4-0674-BE4C-E467-A06D04F5169A}"/>
                </a:ext>
              </a:extLst>
            </p:cNvPr>
            <p:cNvGrpSpPr/>
            <p:nvPr/>
          </p:nvGrpSpPr>
          <p:grpSpPr>
            <a:xfrm>
              <a:off x="6639814" y="3755534"/>
              <a:ext cx="1714389" cy="648115"/>
              <a:chOff x="10292392" y="3535559"/>
              <a:chExt cx="1714389" cy="648115"/>
            </a:xfrm>
          </p:grpSpPr>
          <p:pic>
            <p:nvPicPr>
              <p:cNvPr id="8" name="Grafik 7">
                <a:extLst>
                  <a:ext uri="{FF2B5EF4-FFF2-40B4-BE49-F238E27FC236}">
                    <a16:creationId xmlns:a16="http://schemas.microsoft.com/office/drawing/2014/main" id="{7F4946F8-03CA-F0D3-2091-944DA54F0F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92" b="19375"/>
              <a:stretch/>
            </p:blipFill>
            <p:spPr>
              <a:xfrm>
                <a:off x="10292392" y="3627030"/>
                <a:ext cx="735015" cy="556644"/>
              </a:xfrm>
              <a:prstGeom prst="rect">
                <a:avLst/>
              </a:prstGeom>
            </p:spPr>
          </p:pic>
          <p:pic>
            <p:nvPicPr>
              <p:cNvPr id="14" name="Grafik 13" descr="Ein Bild, das Text, Schild enthält.&#10;&#10;Automatisch generierte Beschreibung">
                <a:extLst>
                  <a:ext uri="{FF2B5EF4-FFF2-40B4-BE49-F238E27FC236}">
                    <a16:creationId xmlns:a16="http://schemas.microsoft.com/office/drawing/2014/main" id="{6785C1E0-A31C-F4EB-D326-0B55653DCA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310" b="14083"/>
              <a:stretch/>
            </p:blipFill>
            <p:spPr>
              <a:xfrm>
                <a:off x="11027407" y="3535559"/>
                <a:ext cx="979374" cy="546065"/>
              </a:xfrm>
              <a:prstGeom prst="rect">
                <a:avLst/>
              </a:prstGeom>
            </p:spPr>
          </p:pic>
        </p:grpSp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9A5E46FD-912F-1447-4932-6E07F252D73C}"/>
              </a:ext>
            </a:extLst>
          </p:cNvPr>
          <p:cNvGrpSpPr/>
          <p:nvPr/>
        </p:nvGrpSpPr>
        <p:grpSpPr>
          <a:xfrm>
            <a:off x="560410" y="2760323"/>
            <a:ext cx="5772750" cy="3012949"/>
            <a:chOff x="560410" y="2760323"/>
            <a:chExt cx="5772750" cy="3012949"/>
          </a:xfrm>
        </p:grpSpPr>
        <p:grpSp>
          <p:nvGrpSpPr>
            <p:cNvPr id="35" name="Gruppieren 34">
              <a:extLst>
                <a:ext uri="{FF2B5EF4-FFF2-40B4-BE49-F238E27FC236}">
                  <a16:creationId xmlns:a16="http://schemas.microsoft.com/office/drawing/2014/main" id="{7E2A3D43-CB7C-66D4-5CAA-CDAFE5F2C890}"/>
                </a:ext>
              </a:extLst>
            </p:cNvPr>
            <p:cNvGrpSpPr/>
            <p:nvPr/>
          </p:nvGrpSpPr>
          <p:grpSpPr>
            <a:xfrm>
              <a:off x="560410" y="2760323"/>
              <a:ext cx="5772750" cy="2643613"/>
              <a:chOff x="560410" y="2760323"/>
              <a:chExt cx="5772750" cy="2643613"/>
            </a:xfrm>
          </p:grpSpPr>
          <p:grpSp>
            <p:nvGrpSpPr>
              <p:cNvPr id="71" name="Gruppieren 70">
                <a:extLst>
                  <a:ext uri="{FF2B5EF4-FFF2-40B4-BE49-F238E27FC236}">
                    <a16:creationId xmlns:a16="http://schemas.microsoft.com/office/drawing/2014/main" id="{E475AE4E-5068-4805-99AD-D9CB29AD9FFC}"/>
                  </a:ext>
                </a:extLst>
              </p:cNvPr>
              <p:cNvGrpSpPr/>
              <p:nvPr/>
            </p:nvGrpSpPr>
            <p:grpSpPr>
              <a:xfrm>
                <a:off x="560410" y="2760323"/>
                <a:ext cx="2655600" cy="1070511"/>
                <a:chOff x="560410" y="2760323"/>
                <a:chExt cx="2655600" cy="1070511"/>
              </a:xfrm>
            </p:grpSpPr>
            <p:cxnSp>
              <p:nvCxnSpPr>
                <p:cNvPr id="106" name="Gerade Verbindung mit Pfeil 105">
                  <a:extLst>
                    <a:ext uri="{FF2B5EF4-FFF2-40B4-BE49-F238E27FC236}">
                      <a16:creationId xmlns:a16="http://schemas.microsoft.com/office/drawing/2014/main" id="{A489810B-A49C-4FE0-9088-9C804881A931}"/>
                    </a:ext>
                  </a:extLst>
                </p:cNvPr>
                <p:cNvCxnSpPr/>
                <p:nvPr/>
              </p:nvCxnSpPr>
              <p:spPr bwMode="auto">
                <a:xfrm>
                  <a:off x="560410" y="3127159"/>
                  <a:ext cx="560410" cy="0"/>
                </a:xfrm>
                <a:prstGeom prst="straightConnector1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arrow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grpSp>
              <p:nvGrpSpPr>
                <p:cNvPr id="67" name="Gruppieren 66">
                  <a:extLst>
                    <a:ext uri="{FF2B5EF4-FFF2-40B4-BE49-F238E27FC236}">
                      <a16:creationId xmlns:a16="http://schemas.microsoft.com/office/drawing/2014/main" id="{5C6CC788-21B7-4D59-9E86-F8376DED8E6C}"/>
                    </a:ext>
                  </a:extLst>
                </p:cNvPr>
                <p:cNvGrpSpPr/>
                <p:nvPr/>
              </p:nvGrpSpPr>
              <p:grpSpPr>
                <a:xfrm>
                  <a:off x="1168746" y="2760323"/>
                  <a:ext cx="2047264" cy="1070511"/>
                  <a:chOff x="1168746" y="2760323"/>
                  <a:chExt cx="2047264" cy="1070511"/>
                </a:xfrm>
              </p:grpSpPr>
              <p:pic>
                <p:nvPicPr>
                  <p:cNvPr id="87" name="Grafik 86" descr="Ein Bild, das Text, Karte enthält.&#10;&#10;Automatisch generierte Beschreibung">
                    <a:extLst>
                      <a:ext uri="{FF2B5EF4-FFF2-40B4-BE49-F238E27FC236}">
                        <a16:creationId xmlns:a16="http://schemas.microsoft.com/office/drawing/2014/main" id="{9F1413B2-7FF5-4F8C-A711-74A2E8EDE8D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55510" r="52426" b="27211"/>
                  <a:stretch/>
                </p:blipFill>
                <p:spPr>
                  <a:xfrm>
                    <a:off x="1168746" y="2760323"/>
                    <a:ext cx="2047264" cy="743573"/>
                  </a:xfrm>
                  <a:prstGeom prst="rect">
                    <a:avLst/>
                  </a:prstGeom>
                </p:spPr>
              </p:pic>
              <p:sp>
                <p:nvSpPr>
                  <p:cNvPr id="146" name="Textfeld 145">
                    <a:extLst>
                      <a:ext uri="{FF2B5EF4-FFF2-40B4-BE49-F238E27FC236}">
                        <a16:creationId xmlns:a16="http://schemas.microsoft.com/office/drawing/2014/main" id="{8E033068-BA86-4489-8FEB-D23472D703B6}"/>
                      </a:ext>
                    </a:extLst>
                  </p:cNvPr>
                  <p:cNvSpPr txBox="1"/>
                  <p:nvPr/>
                </p:nvSpPr>
                <p:spPr>
                  <a:xfrm>
                    <a:off x="1625748" y="3492280"/>
                    <a:ext cx="1027845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600" dirty="0"/>
                      <a:t>AGRI-PV</a:t>
                    </a:r>
                  </a:p>
                </p:txBody>
              </p:sp>
            </p:grpSp>
          </p:grpSp>
          <p:pic>
            <p:nvPicPr>
              <p:cNvPr id="34" name="Grafik 33" descr="Ein Bild, das Gras, Baum, draußen, Feld enthält.&#10;&#10;Automatisch generierte Beschreibung">
                <a:extLst>
                  <a:ext uri="{FF2B5EF4-FFF2-40B4-BE49-F238E27FC236}">
                    <a16:creationId xmlns:a16="http://schemas.microsoft.com/office/drawing/2014/main" id="{B33C2787-C27C-9AFE-75A6-8A2E125F2D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72949" y="4618679"/>
                <a:ext cx="1360211" cy="785257"/>
              </a:xfrm>
              <a:prstGeom prst="rect">
                <a:avLst/>
              </a:prstGeom>
            </p:spPr>
          </p:pic>
        </p:grp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4C76D26D-C11C-0DEE-F038-38A04645965A}"/>
                </a:ext>
              </a:extLst>
            </p:cNvPr>
            <p:cNvSpPr txBox="1"/>
            <p:nvPr/>
          </p:nvSpPr>
          <p:spPr>
            <a:xfrm>
              <a:off x="5276787" y="5434718"/>
              <a:ext cx="7648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PV-FF</a:t>
              </a:r>
            </a:p>
          </p:txBody>
        </p:sp>
      </p:grpSp>
      <p:sp>
        <p:nvSpPr>
          <p:cNvPr id="81" name="Textfeld 80">
            <a:extLst>
              <a:ext uri="{FF2B5EF4-FFF2-40B4-BE49-F238E27FC236}">
                <a16:creationId xmlns:a16="http://schemas.microsoft.com/office/drawing/2014/main" id="{8DBD4D84-D086-42DC-8E93-34C1A0706F88}"/>
              </a:ext>
            </a:extLst>
          </p:cNvPr>
          <p:cNvSpPr txBox="1"/>
          <p:nvPr/>
        </p:nvSpPr>
        <p:spPr>
          <a:xfrm>
            <a:off x="6958560" y="4658758"/>
            <a:ext cx="1547218" cy="116955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FF0000"/>
                </a:solidFill>
              </a:rPr>
              <a:t>Flächensynergie!</a:t>
            </a:r>
          </a:p>
          <a:p>
            <a:pPr>
              <a:buFontTx/>
              <a:buChar char="-"/>
            </a:pPr>
            <a:r>
              <a:rPr lang="de-DE" sz="1400" dirty="0">
                <a:solidFill>
                  <a:srgbClr val="FF0000"/>
                </a:solidFill>
              </a:rPr>
              <a:t>Wind</a:t>
            </a:r>
          </a:p>
          <a:p>
            <a:r>
              <a:rPr lang="de-DE" sz="1400" dirty="0">
                <a:solidFill>
                  <a:srgbClr val="FF0000"/>
                </a:solidFill>
              </a:rPr>
              <a:t>- PV</a:t>
            </a:r>
            <a:br>
              <a:rPr lang="de-DE" sz="1400" dirty="0">
                <a:solidFill>
                  <a:srgbClr val="FF0000"/>
                </a:solidFill>
              </a:rPr>
            </a:br>
            <a:r>
              <a:rPr lang="de-DE" sz="1400" dirty="0">
                <a:solidFill>
                  <a:srgbClr val="FF0000"/>
                </a:solidFill>
              </a:rPr>
              <a:t>- Biogas</a:t>
            </a:r>
            <a:br>
              <a:rPr lang="de-DE" sz="1400" dirty="0">
                <a:solidFill>
                  <a:srgbClr val="FF0000"/>
                </a:solidFill>
              </a:rPr>
            </a:br>
            <a:r>
              <a:rPr lang="de-DE" sz="1400" dirty="0">
                <a:solidFill>
                  <a:srgbClr val="FF0000"/>
                </a:solidFill>
              </a:rPr>
              <a:t>- Elektrolyseur</a:t>
            </a:r>
          </a:p>
        </p:txBody>
      </p: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3DB31E3E-407A-1606-571F-C59C56FDA278}"/>
              </a:ext>
            </a:extLst>
          </p:cNvPr>
          <p:cNvGrpSpPr/>
          <p:nvPr/>
        </p:nvGrpSpPr>
        <p:grpSpPr>
          <a:xfrm>
            <a:off x="538353" y="4298412"/>
            <a:ext cx="4394803" cy="1038768"/>
            <a:chOff x="538353" y="4298412"/>
            <a:chExt cx="4394803" cy="1038768"/>
          </a:xfrm>
        </p:grpSpPr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01C71F43-FC3A-8AC4-02B8-98D6A90C9B83}"/>
                </a:ext>
              </a:extLst>
            </p:cNvPr>
            <p:cNvGrpSpPr/>
            <p:nvPr/>
          </p:nvGrpSpPr>
          <p:grpSpPr>
            <a:xfrm>
              <a:off x="538353" y="4298412"/>
              <a:ext cx="4394803" cy="756737"/>
              <a:chOff x="538353" y="4218900"/>
              <a:chExt cx="4394803" cy="756737"/>
            </a:xfrm>
          </p:grpSpPr>
          <p:cxnSp>
            <p:nvCxnSpPr>
              <p:cNvPr id="9" name="Gerade Verbindung mit Pfeil 8">
                <a:extLst>
                  <a:ext uri="{FF2B5EF4-FFF2-40B4-BE49-F238E27FC236}">
                    <a16:creationId xmlns:a16="http://schemas.microsoft.com/office/drawing/2014/main" id="{1ED12C35-2C8D-6AEE-72D0-354EB6F9354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38353" y="4657944"/>
                <a:ext cx="1070159" cy="0"/>
              </a:xfrm>
              <a:prstGeom prst="straightConnector1">
                <a:avLst/>
              </a:prstGeom>
              <a:solidFill>
                <a:srgbClr val="FF00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23" name="Grafik 22" descr="Ein Bild, das Text, Himmel, draußen, LKW enthält.&#10;&#10;Automatisch generierte Beschreibung">
                <a:extLst>
                  <a:ext uri="{FF2B5EF4-FFF2-40B4-BE49-F238E27FC236}">
                    <a16:creationId xmlns:a16="http://schemas.microsoft.com/office/drawing/2014/main" id="{E72BDC8C-9615-7200-2C11-7616F06173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7985" y="4218900"/>
                <a:ext cx="1272695" cy="756737"/>
              </a:xfrm>
              <a:prstGeom prst="rect">
                <a:avLst/>
              </a:prstGeom>
            </p:spPr>
          </p:pic>
          <p:cxnSp>
            <p:nvCxnSpPr>
              <p:cNvPr id="40" name="Gerade Verbindung mit Pfeil 39">
                <a:extLst>
                  <a:ext uri="{FF2B5EF4-FFF2-40B4-BE49-F238E27FC236}">
                    <a16:creationId xmlns:a16="http://schemas.microsoft.com/office/drawing/2014/main" id="{8025852C-9F63-2C5A-0218-BAC46B7C15E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872609" y="4793398"/>
                <a:ext cx="2060547" cy="0"/>
              </a:xfrm>
              <a:prstGeom prst="straightConnector1">
                <a:avLst/>
              </a:prstGeom>
              <a:solidFill>
                <a:srgbClr val="FF00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FC1EBE0C-1253-EDF9-B3BA-90DB49E7AF25}"/>
                </a:ext>
              </a:extLst>
            </p:cNvPr>
            <p:cNvSpPr txBox="1"/>
            <p:nvPr/>
          </p:nvSpPr>
          <p:spPr>
            <a:xfrm>
              <a:off x="1766599" y="4998626"/>
              <a:ext cx="11769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Groß-Akku</a:t>
              </a:r>
            </a:p>
          </p:txBody>
        </p:sp>
      </p:grpSp>
      <p:sp>
        <p:nvSpPr>
          <p:cNvPr id="5" name="Text Box 5">
            <a:extLst>
              <a:ext uri="{FF2B5EF4-FFF2-40B4-BE49-F238E27FC236}">
                <a16:creationId xmlns:a16="http://schemas.microsoft.com/office/drawing/2014/main" id="{ACB449E3-B681-4B0B-8980-3EE63E6BA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" y="6180237"/>
            <a:ext cx="8697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 err="1">
                <a:solidFill>
                  <a:srgbClr val="00B050"/>
                </a:solidFill>
              </a:rPr>
              <a:t>Sektorkopplung</a:t>
            </a:r>
            <a:r>
              <a:rPr lang="de-DE" altLang="de-DE" sz="1800" dirty="0">
                <a:solidFill>
                  <a:srgbClr val="00B050"/>
                </a:solidFill>
              </a:rPr>
              <a:t> beim Erzeuger: Eine autarke Zelle mit Grundlastfähigkeit!</a:t>
            </a:r>
            <a:endParaRPr lang="de-DE" altLang="de-DE" sz="1800" i="1" dirty="0">
              <a:solidFill>
                <a:srgbClr val="00B050"/>
              </a:solidFill>
            </a:endParaRPr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68E473CF-4FF7-04E3-D7E7-F17723C51909}"/>
              </a:ext>
            </a:extLst>
          </p:cNvPr>
          <p:cNvGrpSpPr/>
          <p:nvPr/>
        </p:nvGrpSpPr>
        <p:grpSpPr>
          <a:xfrm>
            <a:off x="4276826" y="1525500"/>
            <a:ext cx="5074562" cy="2452369"/>
            <a:chOff x="4276826" y="1525500"/>
            <a:chExt cx="5074562" cy="2452369"/>
          </a:xfrm>
        </p:grpSpPr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E9071B52-8918-4E9D-9EEA-C731B3106592}"/>
                </a:ext>
              </a:extLst>
            </p:cNvPr>
            <p:cNvGrpSpPr/>
            <p:nvPr/>
          </p:nvGrpSpPr>
          <p:grpSpPr>
            <a:xfrm>
              <a:off x="4276826" y="1525500"/>
              <a:ext cx="5074562" cy="2452369"/>
              <a:chOff x="4276826" y="1525500"/>
              <a:chExt cx="5074562" cy="2452369"/>
            </a:xfrm>
          </p:grpSpPr>
          <p:sp>
            <p:nvSpPr>
              <p:cNvPr id="60" name="Textfeld 59">
                <a:extLst>
                  <a:ext uri="{FF2B5EF4-FFF2-40B4-BE49-F238E27FC236}">
                    <a16:creationId xmlns:a16="http://schemas.microsoft.com/office/drawing/2014/main" id="{0C8C10FF-1511-480B-9C78-3AA78453385D}"/>
                  </a:ext>
                </a:extLst>
              </p:cNvPr>
              <p:cNvSpPr txBox="1"/>
              <p:nvPr/>
            </p:nvSpPr>
            <p:spPr>
              <a:xfrm>
                <a:off x="6502838" y="3085891"/>
                <a:ext cx="55496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>
                    <a:solidFill>
                      <a:schemeClr val="accent2"/>
                    </a:solidFill>
                  </a:rPr>
                  <a:t>CH</a:t>
                </a:r>
                <a:r>
                  <a:rPr lang="de-DE" sz="1600" baseline="-25000" dirty="0">
                    <a:solidFill>
                      <a:schemeClr val="accent2"/>
                    </a:solidFill>
                  </a:rPr>
                  <a:t>4</a:t>
                </a:r>
              </a:p>
            </p:txBody>
          </p:sp>
          <p:grpSp>
            <p:nvGrpSpPr>
              <p:cNvPr id="3" name="Gruppieren 2">
                <a:extLst>
                  <a:ext uri="{FF2B5EF4-FFF2-40B4-BE49-F238E27FC236}">
                    <a16:creationId xmlns:a16="http://schemas.microsoft.com/office/drawing/2014/main" id="{864ED82B-9594-49A2-B709-4A622AEE14A4}"/>
                  </a:ext>
                </a:extLst>
              </p:cNvPr>
              <p:cNvGrpSpPr/>
              <p:nvPr/>
            </p:nvGrpSpPr>
            <p:grpSpPr>
              <a:xfrm>
                <a:off x="4276826" y="1525500"/>
                <a:ext cx="5074562" cy="2452369"/>
                <a:chOff x="4276826" y="1525500"/>
                <a:chExt cx="5074562" cy="2452369"/>
              </a:xfrm>
            </p:grpSpPr>
            <p:grpSp>
              <p:nvGrpSpPr>
                <p:cNvPr id="68" name="Gruppieren 67">
                  <a:extLst>
                    <a:ext uri="{FF2B5EF4-FFF2-40B4-BE49-F238E27FC236}">
                      <a16:creationId xmlns:a16="http://schemas.microsoft.com/office/drawing/2014/main" id="{8A908953-9A40-4028-A34D-4ADB74C099A1}"/>
                    </a:ext>
                  </a:extLst>
                </p:cNvPr>
                <p:cNvGrpSpPr/>
                <p:nvPr/>
              </p:nvGrpSpPr>
              <p:grpSpPr>
                <a:xfrm>
                  <a:off x="4276826" y="1525500"/>
                  <a:ext cx="3257585" cy="2452369"/>
                  <a:chOff x="4276826" y="1525500"/>
                  <a:chExt cx="3257585" cy="2452369"/>
                </a:xfrm>
              </p:grpSpPr>
              <p:cxnSp>
                <p:nvCxnSpPr>
                  <p:cNvPr id="123" name="Gerade Verbindung mit Pfeil 122">
                    <a:extLst>
                      <a:ext uri="{FF2B5EF4-FFF2-40B4-BE49-F238E27FC236}">
                        <a16:creationId xmlns:a16="http://schemas.microsoft.com/office/drawing/2014/main" id="{D2ECBE46-5652-4AB7-82A4-BED063E789D5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469812" y="3120506"/>
                    <a:ext cx="638967" cy="21428"/>
                  </a:xfrm>
                  <a:prstGeom prst="straightConnector1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CC66"/>
                    </a:solidFill>
                    <a:prstDash val="solid"/>
                    <a:round/>
                    <a:headEnd type="none" w="med" len="med"/>
                    <a:tailEnd type="arrow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grpSp>
                <p:nvGrpSpPr>
                  <p:cNvPr id="63" name="Gruppieren 62">
                    <a:extLst>
                      <a:ext uri="{FF2B5EF4-FFF2-40B4-BE49-F238E27FC236}">
                        <a16:creationId xmlns:a16="http://schemas.microsoft.com/office/drawing/2014/main" id="{27A3AE91-A848-43D6-9AA3-7F6639E91A7C}"/>
                      </a:ext>
                    </a:extLst>
                  </p:cNvPr>
                  <p:cNvGrpSpPr/>
                  <p:nvPr/>
                </p:nvGrpSpPr>
                <p:grpSpPr>
                  <a:xfrm>
                    <a:off x="4276826" y="1525500"/>
                    <a:ext cx="3257585" cy="2452369"/>
                    <a:chOff x="4276826" y="1525500"/>
                    <a:chExt cx="3257585" cy="2452369"/>
                  </a:xfrm>
                </p:grpSpPr>
                <p:pic>
                  <p:nvPicPr>
                    <p:cNvPr id="13" name="Grafik 12" descr="Ein Bild, das Screenshot enthält.&#10;&#10;Automatisch generierte Beschreibung">
                      <a:extLst>
                        <a:ext uri="{FF2B5EF4-FFF2-40B4-BE49-F238E27FC236}">
                          <a16:creationId xmlns:a16="http://schemas.microsoft.com/office/drawing/2014/main" id="{24943BAA-FE82-4D0A-9177-A50CC32BAF6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41538" t="78245" r="47277" b="6287"/>
                    <a:stretch/>
                  </p:blipFill>
                  <p:spPr>
                    <a:xfrm>
                      <a:off x="5564936" y="1525500"/>
                      <a:ext cx="1107951" cy="86191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0" name="Zylinder 19">
                      <a:extLst>
                        <a:ext uri="{FF2B5EF4-FFF2-40B4-BE49-F238E27FC236}">
                          <a16:creationId xmlns:a16="http://schemas.microsoft.com/office/drawing/2014/main" id="{042A74E8-02D9-483D-88DF-92E115E73F6A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5901367" y="2917096"/>
                      <a:ext cx="539340" cy="737772"/>
                    </a:xfrm>
                    <a:prstGeom prst="can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cxnSp>
                  <p:nvCxnSpPr>
                    <p:cNvPr id="108" name="Gerade Verbindung mit Pfeil 107">
                      <a:extLst>
                        <a:ext uri="{FF2B5EF4-FFF2-40B4-BE49-F238E27FC236}">
                          <a16:creationId xmlns:a16="http://schemas.microsoft.com/office/drawing/2014/main" id="{D168971C-E753-4A90-9AEC-89D5715061CD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4276826" y="1956457"/>
                      <a:ext cx="1461501" cy="0"/>
                    </a:xfrm>
                    <a:prstGeom prst="straightConnector1">
                      <a:avLst/>
                    </a:prstGeom>
                    <a:solidFill>
                      <a:srgbClr val="FF0000"/>
                    </a:solidFill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arrow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sp>
                  <p:nvSpPr>
                    <p:cNvPr id="143" name="Textfeld 142">
                      <a:extLst>
                        <a:ext uri="{FF2B5EF4-FFF2-40B4-BE49-F238E27FC236}">
                          <a16:creationId xmlns:a16="http://schemas.microsoft.com/office/drawing/2014/main" id="{BA045AC4-2A38-4C45-A1D2-596F069C1AF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15290" y="3639315"/>
                      <a:ext cx="1585690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de-DE" sz="1600" dirty="0"/>
                        <a:t>Methanisierung</a:t>
                      </a:r>
                    </a:p>
                  </p:txBody>
                </p:sp>
                <p:sp>
                  <p:nvSpPr>
                    <p:cNvPr id="151" name="Textfeld 150">
                      <a:extLst>
                        <a:ext uri="{FF2B5EF4-FFF2-40B4-BE49-F238E27FC236}">
                          <a16:creationId xmlns:a16="http://schemas.microsoft.com/office/drawing/2014/main" id="{937BB034-FC0A-44DC-BFD3-A0395A0D1A0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42820" y="1740593"/>
                      <a:ext cx="891591" cy="58477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de-DE" sz="1600" dirty="0"/>
                        <a:t>Elektro-</a:t>
                      </a:r>
                      <a:br>
                        <a:rPr lang="de-DE" sz="1600" dirty="0"/>
                      </a:br>
                      <a:r>
                        <a:rPr lang="de-DE" sz="1600" dirty="0" err="1"/>
                        <a:t>lyseur</a:t>
                      </a:r>
                      <a:endParaRPr lang="de-DE" sz="1600" dirty="0"/>
                    </a:p>
                  </p:txBody>
                </p:sp>
                <p:cxnSp>
                  <p:nvCxnSpPr>
                    <p:cNvPr id="58" name="Gerade Verbindung mit Pfeil 57">
                      <a:extLst>
                        <a:ext uri="{FF2B5EF4-FFF2-40B4-BE49-F238E27FC236}">
                          <a16:creationId xmlns:a16="http://schemas.microsoft.com/office/drawing/2014/main" id="{C528A357-3840-4FF6-9EF2-988C18E9F285}"/>
                        </a:ext>
                      </a:extLst>
                    </p:cNvPr>
                    <p:cNvCxnSpPr/>
                    <p:nvPr/>
                  </p:nvCxnSpPr>
                  <p:spPr bwMode="auto">
                    <a:xfrm flipH="1">
                      <a:off x="6167551" y="2387415"/>
                      <a:ext cx="1" cy="477397"/>
                    </a:xfrm>
                    <a:prstGeom prst="straightConnector1">
                      <a:avLst/>
                    </a:prstGeom>
                    <a:solidFill>
                      <a:srgbClr val="FF0000"/>
                    </a:solidFill>
                    <a:ln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triangle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sp>
                  <p:nvSpPr>
                    <p:cNvPr id="161" name="Textfeld 160">
                      <a:extLst>
                        <a:ext uri="{FF2B5EF4-FFF2-40B4-BE49-F238E27FC236}">
                          <a16:creationId xmlns:a16="http://schemas.microsoft.com/office/drawing/2014/main" id="{56193955-26C9-44B3-B064-82033A23E48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785044" y="2315607"/>
                      <a:ext cx="407484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de-DE" sz="1600" dirty="0">
                          <a:solidFill>
                            <a:schemeClr val="accent2"/>
                          </a:solidFill>
                        </a:rPr>
                        <a:t>H</a:t>
                      </a:r>
                      <a:r>
                        <a:rPr lang="de-DE" sz="1600" baseline="-25000" dirty="0">
                          <a:solidFill>
                            <a:schemeClr val="accent2"/>
                          </a:solidFill>
                        </a:rPr>
                        <a:t>2</a:t>
                      </a:r>
                    </a:p>
                  </p:txBody>
                </p:sp>
              </p:grpSp>
            </p:grpSp>
            <p:cxnSp>
              <p:nvCxnSpPr>
                <p:cNvPr id="72" name="Gerade Verbindung mit Pfeil 71">
                  <a:extLst>
                    <a:ext uri="{FF2B5EF4-FFF2-40B4-BE49-F238E27FC236}">
                      <a16:creationId xmlns:a16="http://schemas.microsoft.com/office/drawing/2014/main" id="{A27C109A-89EE-4C8F-A42B-7D3E073300F3}"/>
                    </a:ext>
                  </a:extLst>
                </p:cNvPr>
                <p:cNvCxnSpPr/>
                <p:nvPr/>
              </p:nvCxnSpPr>
              <p:spPr bwMode="auto">
                <a:xfrm>
                  <a:off x="6164895" y="2455691"/>
                  <a:ext cx="3186493" cy="67539"/>
                </a:xfrm>
                <a:prstGeom prst="straightConnector1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FF00"/>
                  </a:solidFill>
                  <a:prstDash val="dash"/>
                  <a:round/>
                  <a:headEnd type="none" w="med" len="med"/>
                  <a:tailEnd type="arrow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7A7358F3-1241-91CA-EF1D-86180EDA0FF9}"/>
                </a:ext>
              </a:extLst>
            </p:cNvPr>
            <p:cNvSpPr txBox="1"/>
            <p:nvPr/>
          </p:nvSpPr>
          <p:spPr>
            <a:xfrm>
              <a:off x="4388889" y="1657715"/>
              <a:ext cx="118654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err="1"/>
                <a:t>Überschuß</a:t>
              </a:r>
              <a:endParaRPr lang="de-DE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0265443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3B7583B8-6D91-4F96-A611-6643F3F275EF}"/>
              </a:ext>
            </a:extLst>
          </p:cNvPr>
          <p:cNvGrpSpPr/>
          <p:nvPr/>
        </p:nvGrpSpPr>
        <p:grpSpPr>
          <a:xfrm>
            <a:off x="2708143" y="1108621"/>
            <a:ext cx="4055208" cy="3175782"/>
            <a:chOff x="2379234" y="2470777"/>
            <a:chExt cx="4832140" cy="3347910"/>
          </a:xfrm>
        </p:grpSpPr>
        <p:sp>
          <p:nvSpPr>
            <p:cNvPr id="30" name="Rechteck 23562">
              <a:extLst>
                <a:ext uri="{FF2B5EF4-FFF2-40B4-BE49-F238E27FC236}">
                  <a16:creationId xmlns:a16="http://schemas.microsoft.com/office/drawing/2014/main" id="{5064674D-2E6E-49BC-B4A6-DFC8528BF03B}"/>
                </a:ext>
              </a:extLst>
            </p:cNvPr>
            <p:cNvSpPr/>
            <p:nvPr/>
          </p:nvSpPr>
          <p:spPr bwMode="auto">
            <a:xfrm>
              <a:off x="3934292" y="4188058"/>
              <a:ext cx="2877352" cy="1565894"/>
            </a:xfrm>
            <a:custGeom>
              <a:avLst/>
              <a:gdLst>
                <a:gd name="connsiteX0" fmla="*/ 0 w 2852968"/>
                <a:gd name="connsiteY0" fmla="*/ 0 h 1529318"/>
                <a:gd name="connsiteX1" fmla="*/ 2852968 w 2852968"/>
                <a:gd name="connsiteY1" fmla="*/ 0 h 1529318"/>
                <a:gd name="connsiteX2" fmla="*/ 2852968 w 2852968"/>
                <a:gd name="connsiteY2" fmla="*/ 1529318 h 1529318"/>
                <a:gd name="connsiteX3" fmla="*/ 0 w 2852968"/>
                <a:gd name="connsiteY3" fmla="*/ 1529318 h 1529318"/>
                <a:gd name="connsiteX4" fmla="*/ 0 w 2852968"/>
                <a:gd name="connsiteY4" fmla="*/ 0 h 1529318"/>
                <a:gd name="connsiteX0" fmla="*/ 0 w 2877352"/>
                <a:gd name="connsiteY0" fmla="*/ 0 h 1529318"/>
                <a:gd name="connsiteX1" fmla="*/ 2877352 w 2877352"/>
                <a:gd name="connsiteY1" fmla="*/ 0 h 1529318"/>
                <a:gd name="connsiteX2" fmla="*/ 2852968 w 2877352"/>
                <a:gd name="connsiteY2" fmla="*/ 1529318 h 1529318"/>
                <a:gd name="connsiteX3" fmla="*/ 0 w 2877352"/>
                <a:gd name="connsiteY3" fmla="*/ 1529318 h 1529318"/>
                <a:gd name="connsiteX4" fmla="*/ 0 w 2877352"/>
                <a:gd name="connsiteY4" fmla="*/ 0 h 1529318"/>
                <a:gd name="connsiteX0" fmla="*/ 0 w 2877352"/>
                <a:gd name="connsiteY0" fmla="*/ 0 h 1565894"/>
                <a:gd name="connsiteX1" fmla="*/ 2877352 w 2877352"/>
                <a:gd name="connsiteY1" fmla="*/ 0 h 1565894"/>
                <a:gd name="connsiteX2" fmla="*/ 2852968 w 2877352"/>
                <a:gd name="connsiteY2" fmla="*/ 1529318 h 1565894"/>
                <a:gd name="connsiteX3" fmla="*/ 12192 w 2877352"/>
                <a:gd name="connsiteY3" fmla="*/ 1565894 h 1565894"/>
                <a:gd name="connsiteX4" fmla="*/ 0 w 2877352"/>
                <a:gd name="connsiteY4" fmla="*/ 0 h 1565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77352" h="1565894">
                  <a:moveTo>
                    <a:pt x="0" y="0"/>
                  </a:moveTo>
                  <a:lnTo>
                    <a:pt x="2877352" y="0"/>
                  </a:lnTo>
                  <a:lnTo>
                    <a:pt x="2852968" y="1529318"/>
                  </a:lnTo>
                  <a:lnTo>
                    <a:pt x="12192" y="15658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F64888F2-EA3B-4C3C-8BFC-E4A8F8F015D3}"/>
                </a:ext>
              </a:extLst>
            </p:cNvPr>
            <p:cNvSpPr/>
            <p:nvPr/>
          </p:nvSpPr>
          <p:spPr>
            <a:xfrm rot="10800000" flipH="1" flipV="1">
              <a:off x="2379234" y="2470777"/>
              <a:ext cx="4832140" cy="3347910"/>
            </a:xfrm>
            <a:custGeom>
              <a:avLst/>
              <a:gdLst>
                <a:gd name="connsiteX0" fmla="*/ 497198 w 3607783"/>
                <a:gd name="connsiteY0" fmla="*/ 32132 h 3347910"/>
                <a:gd name="connsiteX1" fmla="*/ 242962 w 3607783"/>
                <a:gd name="connsiteY1" fmla="*/ 742414 h 3347910"/>
                <a:gd name="connsiteX2" fmla="*/ 0 w 3607783"/>
                <a:gd name="connsiteY2" fmla="*/ 1446496 h 3347910"/>
                <a:gd name="connsiteX3" fmla="*/ 10147 w 3607783"/>
                <a:gd name="connsiteY3" fmla="*/ 1468481 h 3347910"/>
                <a:gd name="connsiteX4" fmla="*/ 197301 w 3607783"/>
                <a:gd name="connsiteY4" fmla="*/ 1403653 h 3347910"/>
                <a:gd name="connsiteX5" fmla="*/ 202938 w 3607783"/>
                <a:gd name="connsiteY5" fmla="*/ 1478064 h 3347910"/>
                <a:gd name="connsiteX6" fmla="*/ 214212 w 3607783"/>
                <a:gd name="connsiteY6" fmla="*/ 2043471 h 3347910"/>
                <a:gd name="connsiteX7" fmla="*/ 225486 w 3607783"/>
                <a:gd name="connsiteY7" fmla="*/ 2580129 h 3347910"/>
                <a:gd name="connsiteX8" fmla="*/ 225486 w 3607783"/>
                <a:gd name="connsiteY8" fmla="*/ 2626354 h 3347910"/>
                <a:gd name="connsiteX9" fmla="*/ 421660 w 3607783"/>
                <a:gd name="connsiteY9" fmla="*/ 2780812 h 3347910"/>
                <a:gd name="connsiteX10" fmla="*/ 879961 w 3607783"/>
                <a:gd name="connsiteY10" fmla="*/ 3141590 h 3347910"/>
                <a:gd name="connsiteX11" fmla="*/ 1142653 w 3607783"/>
                <a:gd name="connsiteY11" fmla="*/ 3347910 h 3347910"/>
                <a:gd name="connsiteX12" fmla="*/ 2246973 w 3607783"/>
                <a:gd name="connsiteY12" fmla="*/ 3325362 h 3347910"/>
                <a:gd name="connsiteX13" fmla="*/ 3351856 w 3607783"/>
                <a:gd name="connsiteY13" fmla="*/ 3301686 h 3347910"/>
                <a:gd name="connsiteX14" fmla="*/ 3359748 w 3607783"/>
                <a:gd name="connsiteY14" fmla="*/ 2686108 h 3347910"/>
                <a:gd name="connsiteX15" fmla="*/ 3368768 w 3607783"/>
                <a:gd name="connsiteY15" fmla="*/ 2047417 h 3347910"/>
                <a:gd name="connsiteX16" fmla="*/ 3371586 w 3607783"/>
                <a:gd name="connsiteY16" fmla="*/ 2023741 h 3347910"/>
                <a:gd name="connsiteX17" fmla="*/ 3421193 w 3607783"/>
                <a:gd name="connsiteY17" fmla="*/ 2023741 h 3347910"/>
                <a:gd name="connsiteX18" fmla="*/ 3539010 w 3607783"/>
                <a:gd name="connsiteY18" fmla="*/ 2019795 h 3347910"/>
                <a:gd name="connsiteX19" fmla="*/ 3607783 w 3607783"/>
                <a:gd name="connsiteY19" fmla="*/ 2016413 h 3347910"/>
                <a:gd name="connsiteX20" fmla="*/ 3607783 w 3607783"/>
                <a:gd name="connsiteY20" fmla="*/ 1997810 h 3347910"/>
                <a:gd name="connsiteX21" fmla="*/ 3484329 w 3607783"/>
                <a:gd name="connsiteY21" fmla="*/ 1712570 h 3347910"/>
                <a:gd name="connsiteX22" fmla="*/ 2955564 w 3607783"/>
                <a:gd name="connsiteY22" fmla="*/ 569353 h 3347910"/>
                <a:gd name="connsiteX23" fmla="*/ 2761082 w 3607783"/>
                <a:gd name="connsiteY23" fmla="*/ 148257 h 3347910"/>
                <a:gd name="connsiteX24" fmla="*/ 2727259 w 3607783"/>
                <a:gd name="connsiteY24" fmla="*/ 73847 h 3347910"/>
                <a:gd name="connsiteX25" fmla="*/ 2692308 w 3607783"/>
                <a:gd name="connsiteY25" fmla="*/ 71028 h 3347910"/>
                <a:gd name="connsiteX26" fmla="*/ 2367608 w 3607783"/>
                <a:gd name="connsiteY26" fmla="*/ 59190 h 3347910"/>
                <a:gd name="connsiteX27" fmla="*/ 1296547 w 3607783"/>
                <a:gd name="connsiteY27" fmla="*/ 25367 h 3347910"/>
                <a:gd name="connsiteX28" fmla="*/ 511854 w 3607783"/>
                <a:gd name="connsiteY28" fmla="*/ 0 h 3347910"/>
                <a:gd name="connsiteX29" fmla="*/ 497198 w 3607783"/>
                <a:gd name="connsiteY29" fmla="*/ 32132 h 3347910"/>
                <a:gd name="connsiteX30" fmla="*/ 1519215 w 3607783"/>
                <a:gd name="connsiteY30" fmla="*/ 99214 h 3347910"/>
                <a:gd name="connsiteX31" fmla="*/ 2581820 w 3607783"/>
                <a:gd name="connsiteY31" fmla="*/ 133601 h 3347910"/>
                <a:gd name="connsiteX32" fmla="*/ 2681034 w 3607783"/>
                <a:gd name="connsiteY32" fmla="*/ 136983 h 3347910"/>
                <a:gd name="connsiteX33" fmla="*/ 2709783 w 3607783"/>
                <a:gd name="connsiteY33" fmla="*/ 199556 h 3347910"/>
                <a:gd name="connsiteX34" fmla="*/ 3062670 w 3607783"/>
                <a:gd name="connsiteY34" fmla="*/ 961136 h 3347910"/>
                <a:gd name="connsiteX35" fmla="*/ 3454452 w 3607783"/>
                <a:gd name="connsiteY35" fmla="*/ 1806710 h 3347910"/>
                <a:gd name="connsiteX36" fmla="*/ 3522098 w 3607783"/>
                <a:gd name="connsiteY36" fmla="*/ 1953277 h 3347910"/>
                <a:gd name="connsiteX37" fmla="*/ 3414429 w 3607783"/>
                <a:gd name="connsiteY37" fmla="*/ 1957786 h 3347910"/>
                <a:gd name="connsiteX38" fmla="*/ 3305631 w 3607783"/>
                <a:gd name="connsiteY38" fmla="*/ 1963423 h 3347910"/>
                <a:gd name="connsiteX39" fmla="*/ 3295485 w 3607783"/>
                <a:gd name="connsiteY39" fmla="*/ 2598168 h 3347910"/>
                <a:gd name="connsiteX40" fmla="*/ 3283646 w 3607783"/>
                <a:gd name="connsiteY40" fmla="*/ 3234603 h 3347910"/>
                <a:gd name="connsiteX41" fmla="*/ 1211990 w 3607783"/>
                <a:gd name="connsiteY41" fmla="*/ 3280264 h 3347910"/>
                <a:gd name="connsiteX42" fmla="*/ 1164074 w 3607783"/>
                <a:gd name="connsiteY42" fmla="*/ 3280828 h 3347910"/>
                <a:gd name="connsiteX43" fmla="*/ 730012 w 3607783"/>
                <a:gd name="connsiteY43" fmla="*/ 2939216 h 3347910"/>
                <a:gd name="connsiteX44" fmla="*/ 295951 w 3607783"/>
                <a:gd name="connsiteY44" fmla="*/ 2597041 h 3347910"/>
                <a:gd name="connsiteX45" fmla="*/ 292005 w 3607783"/>
                <a:gd name="connsiteY45" fmla="*/ 2523194 h 3347910"/>
                <a:gd name="connsiteX46" fmla="*/ 276221 w 3607783"/>
                <a:gd name="connsiteY46" fmla="*/ 1879993 h 3347910"/>
                <a:gd name="connsiteX47" fmla="*/ 264383 w 3607783"/>
                <a:gd name="connsiteY47" fmla="*/ 1310640 h 3347910"/>
                <a:gd name="connsiteX48" fmla="*/ 379945 w 3607783"/>
                <a:gd name="connsiteY48" fmla="*/ 963955 h 3347910"/>
                <a:gd name="connsiteX49" fmla="*/ 555260 w 3607783"/>
                <a:gd name="connsiteY49" fmla="*/ 443645 h 3347910"/>
                <a:gd name="connsiteX50" fmla="*/ 615578 w 3607783"/>
                <a:gd name="connsiteY50" fmla="*/ 270020 h 3347910"/>
                <a:gd name="connsiteX51" fmla="*/ 584010 w 3607783"/>
                <a:gd name="connsiteY51" fmla="*/ 178134 h 3347910"/>
                <a:gd name="connsiteX52" fmla="*/ 554133 w 3607783"/>
                <a:gd name="connsiteY52" fmla="*/ 67646 h 3347910"/>
                <a:gd name="connsiteX53" fmla="*/ 1519215 w 3607783"/>
                <a:gd name="connsiteY53" fmla="*/ 99214 h 334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607783" h="3347910">
                  <a:moveTo>
                    <a:pt x="497198" y="32132"/>
                  </a:moveTo>
                  <a:cubicBezTo>
                    <a:pt x="490997" y="50171"/>
                    <a:pt x="376562" y="369798"/>
                    <a:pt x="242962" y="742414"/>
                  </a:cubicBezTo>
                  <a:cubicBezTo>
                    <a:pt x="55244" y="1265543"/>
                    <a:pt x="0" y="1426202"/>
                    <a:pt x="0" y="1446496"/>
                  </a:cubicBezTo>
                  <a:cubicBezTo>
                    <a:pt x="0" y="1469044"/>
                    <a:pt x="1127" y="1471863"/>
                    <a:pt x="10147" y="1468481"/>
                  </a:cubicBezTo>
                  <a:cubicBezTo>
                    <a:pt x="47352" y="1453824"/>
                    <a:pt x="192227" y="1403653"/>
                    <a:pt x="197301" y="1403653"/>
                  </a:cubicBezTo>
                  <a:cubicBezTo>
                    <a:pt x="200683" y="1403653"/>
                    <a:pt x="202938" y="1430712"/>
                    <a:pt x="202938" y="1478064"/>
                  </a:cubicBezTo>
                  <a:cubicBezTo>
                    <a:pt x="202938" y="1519215"/>
                    <a:pt x="208011" y="1773451"/>
                    <a:pt x="214212" y="2043471"/>
                  </a:cubicBezTo>
                  <a:cubicBezTo>
                    <a:pt x="220413" y="2312928"/>
                    <a:pt x="225486" y="2554762"/>
                    <a:pt x="225486" y="2580129"/>
                  </a:cubicBezTo>
                  <a:lnTo>
                    <a:pt x="225486" y="2626354"/>
                  </a:lnTo>
                  <a:lnTo>
                    <a:pt x="421660" y="2780812"/>
                  </a:lnTo>
                  <a:cubicBezTo>
                    <a:pt x="529329" y="2865369"/>
                    <a:pt x="735650" y="3027720"/>
                    <a:pt x="879961" y="3141590"/>
                  </a:cubicBezTo>
                  <a:lnTo>
                    <a:pt x="1142653" y="3347910"/>
                  </a:lnTo>
                  <a:lnTo>
                    <a:pt x="2246973" y="3325362"/>
                  </a:lnTo>
                  <a:cubicBezTo>
                    <a:pt x="2854095" y="3312960"/>
                    <a:pt x="3351856" y="3302249"/>
                    <a:pt x="3351856" y="3301686"/>
                  </a:cubicBezTo>
                  <a:cubicBezTo>
                    <a:pt x="3352420" y="3301122"/>
                    <a:pt x="3355802" y="3024337"/>
                    <a:pt x="3359748" y="2686108"/>
                  </a:cubicBezTo>
                  <a:cubicBezTo>
                    <a:pt x="3363130" y="2347878"/>
                    <a:pt x="3367076" y="2060946"/>
                    <a:pt x="3368768" y="2047417"/>
                  </a:cubicBezTo>
                  <a:lnTo>
                    <a:pt x="3371586" y="2023741"/>
                  </a:lnTo>
                  <a:lnTo>
                    <a:pt x="3421193" y="2023741"/>
                  </a:lnTo>
                  <a:cubicBezTo>
                    <a:pt x="3448252" y="2023741"/>
                    <a:pt x="3501805" y="2022050"/>
                    <a:pt x="3539010" y="2019795"/>
                  </a:cubicBezTo>
                  <a:lnTo>
                    <a:pt x="3607783" y="2016413"/>
                  </a:lnTo>
                  <a:lnTo>
                    <a:pt x="3607783" y="1997810"/>
                  </a:lnTo>
                  <a:cubicBezTo>
                    <a:pt x="3607783" y="1985972"/>
                    <a:pt x="3565505" y="1887886"/>
                    <a:pt x="3484329" y="1712570"/>
                  </a:cubicBezTo>
                  <a:cubicBezTo>
                    <a:pt x="3347910" y="1417183"/>
                    <a:pt x="3196834" y="1090791"/>
                    <a:pt x="2955564" y="569353"/>
                  </a:cubicBezTo>
                  <a:cubicBezTo>
                    <a:pt x="2867060" y="378817"/>
                    <a:pt x="2779684" y="189409"/>
                    <a:pt x="2761082" y="148257"/>
                  </a:cubicBezTo>
                  <a:lnTo>
                    <a:pt x="2727259" y="73847"/>
                  </a:lnTo>
                  <a:lnTo>
                    <a:pt x="2692308" y="71028"/>
                  </a:lnTo>
                  <a:cubicBezTo>
                    <a:pt x="2673706" y="69337"/>
                    <a:pt x="2527139" y="64264"/>
                    <a:pt x="2367608" y="59190"/>
                  </a:cubicBezTo>
                  <a:cubicBezTo>
                    <a:pt x="2208076" y="54117"/>
                    <a:pt x="1726099" y="38896"/>
                    <a:pt x="1296547" y="25367"/>
                  </a:cubicBezTo>
                  <a:cubicBezTo>
                    <a:pt x="866995" y="11274"/>
                    <a:pt x="514109" y="0"/>
                    <a:pt x="511854" y="0"/>
                  </a:cubicBezTo>
                  <a:cubicBezTo>
                    <a:pt x="510163" y="0"/>
                    <a:pt x="503399" y="14657"/>
                    <a:pt x="497198" y="32132"/>
                  </a:cubicBezTo>
                  <a:close/>
                  <a:moveTo>
                    <a:pt x="1519215" y="99214"/>
                  </a:moveTo>
                  <a:cubicBezTo>
                    <a:pt x="2049672" y="116126"/>
                    <a:pt x="2527703" y="131910"/>
                    <a:pt x="2581820" y="133601"/>
                  </a:cubicBezTo>
                  <a:lnTo>
                    <a:pt x="2681034" y="136983"/>
                  </a:lnTo>
                  <a:lnTo>
                    <a:pt x="2709783" y="199556"/>
                  </a:lnTo>
                  <a:cubicBezTo>
                    <a:pt x="2725568" y="233942"/>
                    <a:pt x="2883972" y="576682"/>
                    <a:pt x="3062670" y="961136"/>
                  </a:cubicBezTo>
                  <a:cubicBezTo>
                    <a:pt x="3240804" y="1345591"/>
                    <a:pt x="3417247" y="1726099"/>
                    <a:pt x="3454452" y="1806710"/>
                  </a:cubicBezTo>
                  <a:lnTo>
                    <a:pt x="3522098" y="1953277"/>
                  </a:lnTo>
                  <a:lnTo>
                    <a:pt x="3414429" y="1957786"/>
                  </a:lnTo>
                  <a:cubicBezTo>
                    <a:pt x="3355238" y="1960041"/>
                    <a:pt x="3306195" y="1962860"/>
                    <a:pt x="3305631" y="1963423"/>
                  </a:cubicBezTo>
                  <a:cubicBezTo>
                    <a:pt x="3304504" y="1963987"/>
                    <a:pt x="3299994" y="2249791"/>
                    <a:pt x="3295485" y="2598168"/>
                  </a:cubicBezTo>
                  <a:cubicBezTo>
                    <a:pt x="3290975" y="2945981"/>
                    <a:pt x="3285901" y="3232349"/>
                    <a:pt x="3283646" y="3234603"/>
                  </a:cubicBezTo>
                  <a:cubicBezTo>
                    <a:pt x="3280828" y="3237986"/>
                    <a:pt x="1391815" y="3279137"/>
                    <a:pt x="1211990" y="3280264"/>
                  </a:cubicBezTo>
                  <a:lnTo>
                    <a:pt x="1164074" y="3280828"/>
                  </a:lnTo>
                  <a:lnTo>
                    <a:pt x="730012" y="2939216"/>
                  </a:lnTo>
                  <a:lnTo>
                    <a:pt x="295951" y="2597041"/>
                  </a:lnTo>
                  <a:lnTo>
                    <a:pt x="292005" y="2523194"/>
                  </a:lnTo>
                  <a:cubicBezTo>
                    <a:pt x="289750" y="2482606"/>
                    <a:pt x="282422" y="2192856"/>
                    <a:pt x="276221" y="1879993"/>
                  </a:cubicBezTo>
                  <a:lnTo>
                    <a:pt x="264383" y="1310640"/>
                  </a:lnTo>
                  <a:lnTo>
                    <a:pt x="379945" y="963955"/>
                  </a:lnTo>
                  <a:cubicBezTo>
                    <a:pt x="443081" y="773419"/>
                    <a:pt x="522001" y="538913"/>
                    <a:pt x="555260" y="443645"/>
                  </a:cubicBezTo>
                  <a:lnTo>
                    <a:pt x="615578" y="270020"/>
                  </a:lnTo>
                  <a:lnTo>
                    <a:pt x="584010" y="178134"/>
                  </a:lnTo>
                  <a:cubicBezTo>
                    <a:pt x="556952" y="99214"/>
                    <a:pt x="547932" y="67646"/>
                    <a:pt x="554133" y="67646"/>
                  </a:cubicBezTo>
                  <a:cubicBezTo>
                    <a:pt x="554697" y="67646"/>
                    <a:pt x="989322" y="81739"/>
                    <a:pt x="1519215" y="99214"/>
                  </a:cubicBezTo>
                  <a:close/>
                </a:path>
              </a:pathLst>
            </a:custGeom>
            <a:solidFill>
              <a:srgbClr val="FFC000"/>
            </a:solidFill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62274F68-4B89-4807-9591-2C0833F4EF78}"/>
                </a:ext>
              </a:extLst>
            </p:cNvPr>
            <p:cNvSpPr/>
            <p:nvPr/>
          </p:nvSpPr>
          <p:spPr>
            <a:xfrm rot="10800000" flipV="1">
              <a:off x="3694133" y="5551094"/>
              <a:ext cx="7323" cy="19320"/>
            </a:xfrm>
            <a:custGeom>
              <a:avLst/>
              <a:gdLst>
                <a:gd name="connsiteX0" fmla="*/ 1435 w 7323"/>
                <a:gd name="connsiteY0" fmla="*/ 8217 h 19320"/>
                <a:gd name="connsiteX1" fmla="*/ 1999 w 7323"/>
                <a:gd name="connsiteY1" fmla="*/ 18928 h 19320"/>
                <a:gd name="connsiteX2" fmla="*/ 7073 w 7323"/>
                <a:gd name="connsiteY2" fmla="*/ 10472 h 19320"/>
                <a:gd name="connsiteX3" fmla="*/ 1435 w 7323"/>
                <a:gd name="connsiteY3" fmla="*/ 8217 h 19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3" h="19320">
                  <a:moveTo>
                    <a:pt x="1435" y="8217"/>
                  </a:moveTo>
                  <a:cubicBezTo>
                    <a:pt x="-819" y="12727"/>
                    <a:pt x="-256" y="17237"/>
                    <a:pt x="1999" y="18928"/>
                  </a:cubicBezTo>
                  <a:cubicBezTo>
                    <a:pt x="4254" y="20619"/>
                    <a:pt x="7073" y="16673"/>
                    <a:pt x="7073" y="10472"/>
                  </a:cubicBezTo>
                  <a:cubicBezTo>
                    <a:pt x="8200" y="-2494"/>
                    <a:pt x="5381" y="-3621"/>
                    <a:pt x="1435" y="8217"/>
                  </a:cubicBezTo>
                  <a:close/>
                </a:path>
              </a:pathLst>
            </a:custGeom>
            <a:solidFill>
              <a:srgbClr val="000000"/>
            </a:solidFill>
            <a:ln w="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E435D46E-45B3-4BCF-9463-2DBDB107C0C8}"/>
                </a:ext>
              </a:extLst>
            </p:cNvPr>
            <p:cNvSpPr/>
            <p:nvPr/>
          </p:nvSpPr>
          <p:spPr>
            <a:xfrm rot="10800000" flipV="1">
              <a:off x="5053292" y="4798362"/>
              <a:ext cx="16876" cy="22548"/>
            </a:xfrm>
            <a:custGeom>
              <a:avLst/>
              <a:gdLst>
                <a:gd name="connsiteX0" fmla="*/ 5954 w 16876"/>
                <a:gd name="connsiteY0" fmla="*/ 11274 h 22548"/>
                <a:gd name="connsiteX1" fmla="*/ 4263 w 16876"/>
                <a:gd name="connsiteY1" fmla="*/ 22549 h 22548"/>
                <a:gd name="connsiteX2" fmla="*/ 14974 w 16876"/>
                <a:gd name="connsiteY2" fmla="*/ 11274 h 22548"/>
                <a:gd name="connsiteX3" fmla="*/ 16665 w 16876"/>
                <a:gd name="connsiteY3" fmla="*/ 0 h 22548"/>
                <a:gd name="connsiteX4" fmla="*/ 5954 w 16876"/>
                <a:gd name="connsiteY4" fmla="*/ 11274 h 22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76" h="22548">
                  <a:moveTo>
                    <a:pt x="5954" y="11274"/>
                  </a:moveTo>
                  <a:cubicBezTo>
                    <a:pt x="-1374" y="19730"/>
                    <a:pt x="-1938" y="22549"/>
                    <a:pt x="4263" y="22549"/>
                  </a:cubicBezTo>
                  <a:cubicBezTo>
                    <a:pt x="8209" y="22549"/>
                    <a:pt x="13283" y="17475"/>
                    <a:pt x="14974" y="11274"/>
                  </a:cubicBezTo>
                  <a:cubicBezTo>
                    <a:pt x="16665" y="5073"/>
                    <a:pt x="17229" y="0"/>
                    <a:pt x="16665" y="0"/>
                  </a:cubicBezTo>
                  <a:cubicBezTo>
                    <a:pt x="16101" y="0"/>
                    <a:pt x="11591" y="5073"/>
                    <a:pt x="5954" y="11274"/>
                  </a:cubicBezTo>
                  <a:close/>
                </a:path>
              </a:pathLst>
            </a:custGeom>
            <a:solidFill>
              <a:srgbClr val="000000"/>
            </a:solidFill>
            <a:ln w="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939745F6-F798-4ACA-9054-A8F9851499A4}"/>
                </a:ext>
              </a:extLst>
            </p:cNvPr>
            <p:cNvSpPr/>
            <p:nvPr/>
          </p:nvSpPr>
          <p:spPr>
            <a:xfrm rot="10800000" flipV="1">
              <a:off x="4314114" y="3767607"/>
              <a:ext cx="34984" cy="3100"/>
            </a:xfrm>
            <a:custGeom>
              <a:avLst/>
              <a:gdLst>
                <a:gd name="connsiteX0" fmla="*/ 4187 w 34984"/>
                <a:gd name="connsiteY0" fmla="*/ 2255 h 3100"/>
                <a:gd name="connsiteX1" fmla="*/ 32372 w 34984"/>
                <a:gd name="connsiteY1" fmla="*/ 2255 h 3100"/>
                <a:gd name="connsiteX2" fmla="*/ 16588 w 34984"/>
                <a:gd name="connsiteY2" fmla="*/ 0 h 3100"/>
                <a:gd name="connsiteX3" fmla="*/ 4187 w 34984"/>
                <a:gd name="connsiteY3" fmla="*/ 2255 h 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84" h="3100">
                  <a:moveTo>
                    <a:pt x="4187" y="2255"/>
                  </a:moveTo>
                  <a:cubicBezTo>
                    <a:pt x="12642" y="3382"/>
                    <a:pt x="25044" y="3382"/>
                    <a:pt x="32372" y="2255"/>
                  </a:cubicBezTo>
                  <a:cubicBezTo>
                    <a:pt x="39137" y="1127"/>
                    <a:pt x="32372" y="0"/>
                    <a:pt x="16588" y="0"/>
                  </a:cubicBezTo>
                  <a:cubicBezTo>
                    <a:pt x="1368" y="0"/>
                    <a:pt x="-4833" y="1127"/>
                    <a:pt x="4187" y="2255"/>
                  </a:cubicBezTo>
                  <a:close/>
                </a:path>
              </a:pathLst>
            </a:custGeom>
            <a:solidFill>
              <a:srgbClr val="000000"/>
            </a:solidFill>
            <a:ln w="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F021DE71-A20E-4D61-8D9D-8798BE6F8F77}"/>
                </a:ext>
              </a:extLst>
            </p:cNvPr>
            <p:cNvCxnSpPr>
              <a:stCxn id="25" idx="42"/>
            </p:cNvCxnSpPr>
            <p:nvPr/>
          </p:nvCxnSpPr>
          <p:spPr bwMode="auto">
            <a:xfrm flipH="1" flipV="1">
              <a:off x="3934292" y="4248912"/>
              <a:ext cx="4063" cy="1502693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1" name="Freihandform: Form 30">
              <a:extLst>
                <a:ext uri="{FF2B5EF4-FFF2-40B4-BE49-F238E27FC236}">
                  <a16:creationId xmlns:a16="http://schemas.microsoft.com/office/drawing/2014/main" id="{1F2C0BD5-5C69-414A-91FB-7656E72F99E5}"/>
                </a:ext>
              </a:extLst>
            </p:cNvPr>
            <p:cNvSpPr/>
            <p:nvPr/>
          </p:nvSpPr>
          <p:spPr bwMode="auto">
            <a:xfrm>
              <a:off x="3122234" y="2541761"/>
              <a:ext cx="3956992" cy="1882754"/>
            </a:xfrm>
            <a:custGeom>
              <a:avLst/>
              <a:gdLst>
                <a:gd name="connsiteX0" fmla="*/ 0 w 3972232"/>
                <a:gd name="connsiteY0" fmla="*/ 9833 h 1897626"/>
                <a:gd name="connsiteX1" fmla="*/ 2871019 w 3972232"/>
                <a:gd name="connsiteY1" fmla="*/ 3932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9833 h 1897626"/>
                <a:gd name="connsiteX1" fmla="*/ 2874829 w 3972232"/>
                <a:gd name="connsiteY1" fmla="*/ 5456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0 h 1887793"/>
                <a:gd name="connsiteX1" fmla="*/ 2874829 w 3972232"/>
                <a:gd name="connsiteY1" fmla="*/ 44736 h 1887793"/>
                <a:gd name="connsiteX2" fmla="*/ 3972232 w 3972232"/>
                <a:gd name="connsiteY2" fmla="*/ 1848464 h 1887793"/>
                <a:gd name="connsiteX3" fmla="*/ 894735 w 3972232"/>
                <a:gd name="connsiteY3" fmla="*/ 1887793 h 1887793"/>
                <a:gd name="connsiteX4" fmla="*/ 78658 w 3972232"/>
                <a:gd name="connsiteY4" fmla="*/ 58993 h 1887793"/>
                <a:gd name="connsiteX0" fmla="*/ 0 w 3972232"/>
                <a:gd name="connsiteY0" fmla="*/ 24827 h 1912620"/>
                <a:gd name="connsiteX1" fmla="*/ 2874829 w 3972232"/>
                <a:gd name="connsiteY1" fmla="*/ 69563 h 1912620"/>
                <a:gd name="connsiteX2" fmla="*/ 3972232 w 3972232"/>
                <a:gd name="connsiteY2" fmla="*/ 1873291 h 1912620"/>
                <a:gd name="connsiteX3" fmla="*/ 894735 w 3972232"/>
                <a:gd name="connsiteY3" fmla="*/ 1912620 h 1912620"/>
                <a:gd name="connsiteX4" fmla="*/ 21508 w 3972232"/>
                <a:gd name="connsiteY4" fmla="*/ 0 h 1912620"/>
                <a:gd name="connsiteX0" fmla="*/ 0 w 3956992"/>
                <a:gd name="connsiteY0" fmla="*/ 0 h 1922083"/>
                <a:gd name="connsiteX1" fmla="*/ 2859589 w 3956992"/>
                <a:gd name="connsiteY1" fmla="*/ 79026 h 1922083"/>
                <a:gd name="connsiteX2" fmla="*/ 3956992 w 3956992"/>
                <a:gd name="connsiteY2" fmla="*/ 1882754 h 1922083"/>
                <a:gd name="connsiteX3" fmla="*/ 879495 w 3956992"/>
                <a:gd name="connsiteY3" fmla="*/ 1922083 h 1922083"/>
                <a:gd name="connsiteX4" fmla="*/ 6268 w 3956992"/>
                <a:gd name="connsiteY4" fmla="*/ 9463 h 1922083"/>
                <a:gd name="connsiteX0" fmla="*/ 0 w 3956992"/>
                <a:gd name="connsiteY0" fmla="*/ 0 h 1882754"/>
                <a:gd name="connsiteX1" fmla="*/ 2859589 w 3956992"/>
                <a:gd name="connsiteY1" fmla="*/ 79026 h 1882754"/>
                <a:gd name="connsiteX2" fmla="*/ 3956992 w 3956992"/>
                <a:gd name="connsiteY2" fmla="*/ 1882754 h 1882754"/>
                <a:gd name="connsiteX3" fmla="*/ 879495 w 3956992"/>
                <a:gd name="connsiteY3" fmla="*/ 1867219 h 1882754"/>
                <a:gd name="connsiteX4" fmla="*/ 6268 w 3956992"/>
                <a:gd name="connsiteY4" fmla="*/ 9463 h 1882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6992" h="1882754">
                  <a:moveTo>
                    <a:pt x="0" y="0"/>
                  </a:moveTo>
                  <a:lnTo>
                    <a:pt x="2859589" y="79026"/>
                  </a:lnTo>
                  <a:lnTo>
                    <a:pt x="3956992" y="1882754"/>
                  </a:lnTo>
                  <a:lnTo>
                    <a:pt x="879495" y="1867219"/>
                  </a:lnTo>
                  <a:lnTo>
                    <a:pt x="6268" y="9463"/>
                  </a:lnTo>
                </a:path>
              </a:pathLst>
            </a:custGeom>
            <a:solidFill>
              <a:srgbClr val="FFCC9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44D4D066-77A7-4AAF-9C02-036A180B4637}"/>
              </a:ext>
            </a:extLst>
          </p:cNvPr>
          <p:cNvSpPr txBox="1"/>
          <p:nvPr/>
        </p:nvSpPr>
        <p:spPr>
          <a:xfrm>
            <a:off x="7206556" y="3532806"/>
            <a:ext cx="26394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200" dirty="0">
              <a:solidFill>
                <a:srgbClr val="FF0000"/>
              </a:solidFill>
            </a:endParaRPr>
          </a:p>
        </p:txBody>
      </p:sp>
      <p:cxnSp>
        <p:nvCxnSpPr>
          <p:cNvPr id="66" name="Gerader Verbinder 65">
            <a:extLst>
              <a:ext uri="{FF2B5EF4-FFF2-40B4-BE49-F238E27FC236}">
                <a16:creationId xmlns:a16="http://schemas.microsoft.com/office/drawing/2014/main" id="{46B4042A-0837-4262-A1B8-8D5BB62C91F0}"/>
              </a:ext>
            </a:extLst>
          </p:cNvPr>
          <p:cNvCxnSpPr/>
          <p:nvPr/>
        </p:nvCxnSpPr>
        <p:spPr bwMode="auto">
          <a:xfrm>
            <a:off x="6230765" y="4696829"/>
            <a:ext cx="915013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23175"/>
            <a:ext cx="688233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 Energiewabensystem (4) </a:t>
            </a:r>
            <a:br>
              <a:rPr lang="de-DE" alt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altLang="de-DE" dirty="0" err="1">
                <a:solidFill>
                  <a:schemeClr val="bg1"/>
                </a:solidFill>
              </a:rPr>
              <a:t>Sektorkopplung</a:t>
            </a:r>
            <a:r>
              <a:rPr lang="de-DE" altLang="de-DE" dirty="0">
                <a:solidFill>
                  <a:schemeClr val="bg1"/>
                </a:solidFill>
              </a:rPr>
              <a:t> beim Verbraucher: „</a:t>
            </a:r>
            <a:r>
              <a:rPr lang="de-DE" altLang="de-DE" dirty="0" err="1">
                <a:solidFill>
                  <a:schemeClr val="bg1"/>
                </a:solidFill>
              </a:rPr>
              <a:t>ProSumer</a:t>
            </a:r>
            <a:r>
              <a:rPr lang="de-DE" altLang="de-DE" dirty="0">
                <a:solidFill>
                  <a:schemeClr val="bg1"/>
                </a:solidFill>
              </a:rPr>
              <a:t>“ (1)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8DEB7BC-5B17-4881-A4E2-C8A4092187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23199" y="3005036"/>
            <a:ext cx="630070" cy="630070"/>
          </a:xfrm>
          <a:prstGeom prst="rect">
            <a:avLst/>
          </a:prstGeom>
        </p:spPr>
      </p:pic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2B888467-A1DF-46ED-A7D8-42EC4FA2AB7F}"/>
              </a:ext>
            </a:extLst>
          </p:cNvPr>
          <p:cNvCxnSpPr/>
          <p:nvPr/>
        </p:nvCxnSpPr>
        <p:spPr bwMode="auto">
          <a:xfrm>
            <a:off x="4854195" y="3320071"/>
            <a:ext cx="0" cy="81290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1D0B9E75-D77B-45DC-A077-C13619293D5A}"/>
              </a:ext>
            </a:extLst>
          </p:cNvPr>
          <p:cNvCxnSpPr/>
          <p:nvPr/>
        </p:nvCxnSpPr>
        <p:spPr bwMode="auto">
          <a:xfrm>
            <a:off x="4857291" y="4134496"/>
            <a:ext cx="89359" cy="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62A53B7F-40B6-484A-ADB2-AFF3C59C84E7}"/>
              </a:ext>
            </a:extLst>
          </p:cNvPr>
          <p:cNvCxnSpPr/>
          <p:nvPr/>
        </p:nvCxnSpPr>
        <p:spPr bwMode="auto">
          <a:xfrm>
            <a:off x="4793822" y="3524312"/>
            <a:ext cx="60793" cy="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2" name="Grafik 13">
            <a:extLst>
              <a:ext uri="{FF2B5EF4-FFF2-40B4-BE49-F238E27FC236}">
                <a16:creationId xmlns:a16="http://schemas.microsoft.com/office/drawing/2014/main" id="{A5FD9CAF-DE25-4D64-9434-9B69A54854C0}"/>
              </a:ext>
            </a:extLst>
          </p:cNvPr>
          <p:cNvGrpSpPr/>
          <p:nvPr/>
        </p:nvGrpSpPr>
        <p:grpSpPr>
          <a:xfrm>
            <a:off x="4923753" y="3713326"/>
            <a:ext cx="477360" cy="428688"/>
            <a:chOff x="4923753" y="3885412"/>
            <a:chExt cx="477360" cy="428688"/>
          </a:xfrm>
          <a:solidFill>
            <a:srgbClr val="000000"/>
          </a:solidFill>
        </p:grpSpPr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5FE4C2E9-1E95-4174-A7E2-7C347C197D09}"/>
                </a:ext>
              </a:extLst>
            </p:cNvPr>
            <p:cNvSpPr/>
            <p:nvPr/>
          </p:nvSpPr>
          <p:spPr>
            <a:xfrm flipV="1">
              <a:off x="4923753" y="3885412"/>
              <a:ext cx="221671" cy="218830"/>
            </a:xfrm>
            <a:custGeom>
              <a:avLst/>
              <a:gdLst>
                <a:gd name="connsiteX0" fmla="*/ -3226 w 221671"/>
                <a:gd name="connsiteY0" fmla="*/ 210741 h 218830"/>
                <a:gd name="connsiteX1" fmla="*/ -4065 w 221671"/>
                <a:gd name="connsiteY1" fmla="*/ 103198 h 218830"/>
                <a:gd name="connsiteX2" fmla="*/ -4065 w 221671"/>
                <a:gd name="connsiteY2" fmla="*/ -4023 h 218830"/>
                <a:gd name="connsiteX3" fmla="*/ -2322 w 221671"/>
                <a:gd name="connsiteY3" fmla="*/ -5830 h 218830"/>
                <a:gd name="connsiteX4" fmla="*/ -63 w 221671"/>
                <a:gd name="connsiteY4" fmla="*/ -7638 h 218830"/>
                <a:gd name="connsiteX5" fmla="*/ 453 w 221671"/>
                <a:gd name="connsiteY5" fmla="*/ 99196 h 218830"/>
                <a:gd name="connsiteX6" fmla="*/ 453 w 221671"/>
                <a:gd name="connsiteY6" fmla="*/ 206029 h 218830"/>
                <a:gd name="connsiteX7" fmla="*/ 12847 w 221671"/>
                <a:gd name="connsiteY7" fmla="*/ 206029 h 218830"/>
                <a:gd name="connsiteX8" fmla="*/ 25241 w 221671"/>
                <a:gd name="connsiteY8" fmla="*/ 206029 h 218830"/>
                <a:gd name="connsiteX9" fmla="*/ 22982 w 221671"/>
                <a:gd name="connsiteY9" fmla="*/ 208482 h 218830"/>
                <a:gd name="connsiteX10" fmla="*/ 20787 w 221671"/>
                <a:gd name="connsiteY10" fmla="*/ 210871 h 218830"/>
                <a:gd name="connsiteX11" fmla="*/ 23369 w 221671"/>
                <a:gd name="connsiteY11" fmla="*/ 208482 h 218830"/>
                <a:gd name="connsiteX12" fmla="*/ 26016 w 221671"/>
                <a:gd name="connsiteY12" fmla="*/ 206029 h 218830"/>
                <a:gd name="connsiteX13" fmla="*/ 119293 w 221671"/>
                <a:gd name="connsiteY13" fmla="*/ 206029 h 218830"/>
                <a:gd name="connsiteX14" fmla="*/ 212571 w 221671"/>
                <a:gd name="connsiteY14" fmla="*/ 206029 h 218830"/>
                <a:gd name="connsiteX15" fmla="*/ 215088 w 221671"/>
                <a:gd name="connsiteY15" fmla="*/ 208611 h 218830"/>
                <a:gd name="connsiteX16" fmla="*/ 217606 w 221671"/>
                <a:gd name="connsiteY16" fmla="*/ 211193 h 218830"/>
                <a:gd name="connsiteX17" fmla="*/ 107609 w 221671"/>
                <a:gd name="connsiteY17" fmla="*/ 211129 h 218830"/>
                <a:gd name="connsiteX18" fmla="*/ -3226 w 221671"/>
                <a:gd name="connsiteY18" fmla="*/ 210741 h 21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1671" h="218830">
                  <a:moveTo>
                    <a:pt x="-3226" y="210741"/>
                  </a:moveTo>
                  <a:cubicBezTo>
                    <a:pt x="-3872" y="210483"/>
                    <a:pt x="-4065" y="188406"/>
                    <a:pt x="-4065" y="103198"/>
                  </a:cubicBezTo>
                  <a:lnTo>
                    <a:pt x="-4065" y="-4023"/>
                  </a:lnTo>
                  <a:lnTo>
                    <a:pt x="-2322" y="-5830"/>
                  </a:lnTo>
                  <a:cubicBezTo>
                    <a:pt x="-1354" y="-6798"/>
                    <a:pt x="-386" y="-7638"/>
                    <a:pt x="-63" y="-7638"/>
                  </a:cubicBezTo>
                  <a:cubicBezTo>
                    <a:pt x="195" y="-7638"/>
                    <a:pt x="453" y="40454"/>
                    <a:pt x="453" y="99196"/>
                  </a:cubicBezTo>
                  <a:lnTo>
                    <a:pt x="453" y="206029"/>
                  </a:lnTo>
                  <a:lnTo>
                    <a:pt x="12847" y="206029"/>
                  </a:lnTo>
                  <a:lnTo>
                    <a:pt x="25241" y="206029"/>
                  </a:lnTo>
                  <a:lnTo>
                    <a:pt x="22982" y="208482"/>
                  </a:lnTo>
                  <a:lnTo>
                    <a:pt x="20787" y="210871"/>
                  </a:lnTo>
                  <a:lnTo>
                    <a:pt x="23369" y="208482"/>
                  </a:lnTo>
                  <a:lnTo>
                    <a:pt x="26016" y="206029"/>
                  </a:lnTo>
                  <a:lnTo>
                    <a:pt x="119293" y="206029"/>
                  </a:lnTo>
                  <a:lnTo>
                    <a:pt x="212571" y="206029"/>
                  </a:lnTo>
                  <a:lnTo>
                    <a:pt x="215088" y="208611"/>
                  </a:lnTo>
                  <a:lnTo>
                    <a:pt x="217606" y="211193"/>
                  </a:lnTo>
                  <a:lnTo>
                    <a:pt x="107609" y="211129"/>
                  </a:lnTo>
                  <a:cubicBezTo>
                    <a:pt x="47060" y="211129"/>
                    <a:pt x="-2839" y="210935"/>
                    <a:pt x="-3226" y="210741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6680697D-2CCC-4608-907C-C8EE77483A8D}"/>
                </a:ext>
              </a:extLst>
            </p:cNvPr>
            <p:cNvSpPr/>
            <p:nvPr/>
          </p:nvSpPr>
          <p:spPr>
            <a:xfrm flipV="1">
              <a:off x="5141938" y="3885412"/>
              <a:ext cx="42797" cy="5164"/>
            </a:xfrm>
            <a:custGeom>
              <a:avLst/>
              <a:gdLst>
                <a:gd name="connsiteX0" fmla="*/ -3795 w 42797"/>
                <a:gd name="connsiteY0" fmla="*/ -6424 h 5164"/>
                <a:gd name="connsiteX1" fmla="*/ -5860 w 42797"/>
                <a:gd name="connsiteY1" fmla="*/ -9006 h 5164"/>
                <a:gd name="connsiteX2" fmla="*/ 15571 w 42797"/>
                <a:gd name="connsiteY2" fmla="*/ -9458 h 5164"/>
                <a:gd name="connsiteX3" fmla="*/ 36938 w 42797"/>
                <a:gd name="connsiteY3" fmla="*/ -9393 h 5164"/>
                <a:gd name="connsiteX4" fmla="*/ 34485 w 42797"/>
                <a:gd name="connsiteY4" fmla="*/ -6811 h 5164"/>
                <a:gd name="connsiteX5" fmla="*/ 31967 w 42797"/>
                <a:gd name="connsiteY5" fmla="*/ -4294 h 5164"/>
                <a:gd name="connsiteX6" fmla="*/ 15119 w 42797"/>
                <a:gd name="connsiteY6" fmla="*/ -4294 h 5164"/>
                <a:gd name="connsiteX7" fmla="*/ -1729 w 42797"/>
                <a:gd name="connsiteY7" fmla="*/ -4294 h 5164"/>
                <a:gd name="connsiteX8" fmla="*/ -3795 w 42797"/>
                <a:gd name="connsiteY8" fmla="*/ -6424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797" h="5164">
                  <a:moveTo>
                    <a:pt x="-3795" y="-6424"/>
                  </a:moveTo>
                  <a:cubicBezTo>
                    <a:pt x="-4957" y="-7586"/>
                    <a:pt x="-5860" y="-8748"/>
                    <a:pt x="-5860" y="-9006"/>
                  </a:cubicBezTo>
                  <a:cubicBezTo>
                    <a:pt x="-5860" y="-9264"/>
                    <a:pt x="3758" y="-9458"/>
                    <a:pt x="15571" y="-9458"/>
                  </a:cubicBezTo>
                  <a:lnTo>
                    <a:pt x="36938" y="-9393"/>
                  </a:lnTo>
                  <a:lnTo>
                    <a:pt x="34485" y="-6811"/>
                  </a:lnTo>
                  <a:lnTo>
                    <a:pt x="31967" y="-4294"/>
                  </a:lnTo>
                  <a:lnTo>
                    <a:pt x="15119" y="-4294"/>
                  </a:lnTo>
                  <a:lnTo>
                    <a:pt x="-1729" y="-4294"/>
                  </a:lnTo>
                  <a:lnTo>
                    <a:pt x="-3795" y="-6424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74BA4D35-E4D2-44A7-B137-EBF11016BC9E}"/>
                </a:ext>
              </a:extLst>
            </p:cNvPr>
            <p:cNvSpPr/>
            <p:nvPr/>
          </p:nvSpPr>
          <p:spPr>
            <a:xfrm flipV="1">
              <a:off x="5180411" y="3885412"/>
              <a:ext cx="171320" cy="31243"/>
            </a:xfrm>
            <a:custGeom>
              <a:avLst/>
              <a:gdLst>
                <a:gd name="connsiteX0" fmla="*/ -4775 w 171320"/>
                <a:gd name="connsiteY0" fmla="*/ 19425 h 31243"/>
                <a:gd name="connsiteX1" fmla="*/ -2258 w 171320"/>
                <a:gd name="connsiteY1" fmla="*/ 16843 h 31243"/>
                <a:gd name="connsiteX2" fmla="*/ 78626 w 171320"/>
                <a:gd name="connsiteY2" fmla="*/ 16843 h 31243"/>
                <a:gd name="connsiteX3" fmla="*/ 159509 w 171320"/>
                <a:gd name="connsiteY3" fmla="*/ 16843 h 31243"/>
                <a:gd name="connsiteX4" fmla="*/ 159509 w 171320"/>
                <a:gd name="connsiteY4" fmla="*/ 3804 h 31243"/>
                <a:gd name="connsiteX5" fmla="*/ 159509 w 171320"/>
                <a:gd name="connsiteY5" fmla="*/ -9236 h 31243"/>
                <a:gd name="connsiteX6" fmla="*/ 161769 w 171320"/>
                <a:gd name="connsiteY6" fmla="*/ -7041 h 31243"/>
                <a:gd name="connsiteX7" fmla="*/ 164028 w 171320"/>
                <a:gd name="connsiteY7" fmla="*/ -4846 h 31243"/>
                <a:gd name="connsiteX8" fmla="*/ 164028 w 171320"/>
                <a:gd name="connsiteY8" fmla="*/ 7806 h 31243"/>
                <a:gd name="connsiteX9" fmla="*/ 163253 w 171320"/>
                <a:gd name="connsiteY9" fmla="*/ 21233 h 31243"/>
                <a:gd name="connsiteX10" fmla="*/ 77593 w 171320"/>
                <a:gd name="connsiteY10" fmla="*/ 22007 h 31243"/>
                <a:gd name="connsiteX11" fmla="*/ -7293 w 171320"/>
                <a:gd name="connsiteY11" fmla="*/ 22007 h 31243"/>
                <a:gd name="connsiteX12" fmla="*/ -4775 w 171320"/>
                <a:gd name="connsiteY12" fmla="*/ 19425 h 31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1320" h="31243">
                  <a:moveTo>
                    <a:pt x="-4775" y="19425"/>
                  </a:moveTo>
                  <a:lnTo>
                    <a:pt x="-2258" y="16843"/>
                  </a:lnTo>
                  <a:lnTo>
                    <a:pt x="78626" y="16843"/>
                  </a:lnTo>
                  <a:lnTo>
                    <a:pt x="159509" y="16843"/>
                  </a:lnTo>
                  <a:lnTo>
                    <a:pt x="159509" y="3804"/>
                  </a:lnTo>
                  <a:lnTo>
                    <a:pt x="159509" y="-9236"/>
                  </a:lnTo>
                  <a:lnTo>
                    <a:pt x="161769" y="-7041"/>
                  </a:lnTo>
                  <a:lnTo>
                    <a:pt x="164028" y="-4846"/>
                  </a:lnTo>
                  <a:lnTo>
                    <a:pt x="164028" y="7806"/>
                  </a:lnTo>
                  <a:cubicBezTo>
                    <a:pt x="164028" y="16779"/>
                    <a:pt x="163834" y="20652"/>
                    <a:pt x="163253" y="21233"/>
                  </a:cubicBezTo>
                  <a:cubicBezTo>
                    <a:pt x="162672" y="21814"/>
                    <a:pt x="142726" y="22007"/>
                    <a:pt x="77593" y="22007"/>
                  </a:cubicBezTo>
                  <a:lnTo>
                    <a:pt x="-7293" y="22007"/>
                  </a:lnTo>
                  <a:lnTo>
                    <a:pt x="-4775" y="1942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61FDB5B6-8866-4C4C-938B-CCF077BBD360}"/>
                </a:ext>
              </a:extLst>
            </p:cNvPr>
            <p:cNvSpPr/>
            <p:nvPr/>
          </p:nvSpPr>
          <p:spPr>
            <a:xfrm flipV="1">
              <a:off x="4948282" y="3910588"/>
              <a:ext cx="29306" cy="219734"/>
            </a:xfrm>
            <a:custGeom>
              <a:avLst/>
              <a:gdLst>
                <a:gd name="connsiteX0" fmla="*/ -2292 w 29306"/>
                <a:gd name="connsiteY0" fmla="*/ 211759 h 219734"/>
                <a:gd name="connsiteX1" fmla="*/ -3066 w 29306"/>
                <a:gd name="connsiteY1" fmla="*/ 104409 h 219734"/>
                <a:gd name="connsiteX2" fmla="*/ -3066 w 29306"/>
                <a:gd name="connsiteY2" fmla="*/ -2166 h 219734"/>
                <a:gd name="connsiteX3" fmla="*/ -484 w 29306"/>
                <a:gd name="connsiteY3" fmla="*/ -4683 h 219734"/>
                <a:gd name="connsiteX4" fmla="*/ 2098 w 29306"/>
                <a:gd name="connsiteY4" fmla="*/ -7201 h 219734"/>
                <a:gd name="connsiteX5" fmla="*/ 2098 w 29306"/>
                <a:gd name="connsiteY5" fmla="*/ 18233 h 219734"/>
                <a:gd name="connsiteX6" fmla="*/ 2098 w 29306"/>
                <a:gd name="connsiteY6" fmla="*/ 43666 h 219734"/>
                <a:gd name="connsiteX7" fmla="*/ -291 w 29306"/>
                <a:gd name="connsiteY7" fmla="*/ 41407 h 219734"/>
                <a:gd name="connsiteX8" fmla="*/ -2744 w 29306"/>
                <a:gd name="connsiteY8" fmla="*/ 39212 h 219734"/>
                <a:gd name="connsiteX9" fmla="*/ -291 w 29306"/>
                <a:gd name="connsiteY9" fmla="*/ 41794 h 219734"/>
                <a:gd name="connsiteX10" fmla="*/ 2098 w 29306"/>
                <a:gd name="connsiteY10" fmla="*/ 44441 h 219734"/>
                <a:gd name="connsiteX11" fmla="*/ 2098 w 29306"/>
                <a:gd name="connsiteY11" fmla="*/ 126228 h 219734"/>
                <a:gd name="connsiteX12" fmla="*/ 2098 w 29306"/>
                <a:gd name="connsiteY12" fmla="*/ 208015 h 219734"/>
                <a:gd name="connsiteX13" fmla="*/ 14169 w 29306"/>
                <a:gd name="connsiteY13" fmla="*/ 208015 h 219734"/>
                <a:gd name="connsiteX14" fmla="*/ 26240 w 29306"/>
                <a:gd name="connsiteY14" fmla="*/ 208015 h 219734"/>
                <a:gd name="connsiteX15" fmla="*/ 24045 w 29306"/>
                <a:gd name="connsiteY15" fmla="*/ 210274 h 219734"/>
                <a:gd name="connsiteX16" fmla="*/ 21851 w 29306"/>
                <a:gd name="connsiteY16" fmla="*/ 212534 h 219734"/>
                <a:gd name="connsiteX17" fmla="*/ 10167 w 29306"/>
                <a:gd name="connsiteY17" fmla="*/ 212534 h 219734"/>
                <a:gd name="connsiteX18" fmla="*/ -2292 w 29306"/>
                <a:gd name="connsiteY18" fmla="*/ 211759 h 21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9306" h="219734">
                  <a:moveTo>
                    <a:pt x="-2292" y="211759"/>
                  </a:moveTo>
                  <a:cubicBezTo>
                    <a:pt x="-2873" y="211178"/>
                    <a:pt x="-3066" y="186455"/>
                    <a:pt x="-3066" y="104409"/>
                  </a:cubicBezTo>
                  <a:lnTo>
                    <a:pt x="-3066" y="-2166"/>
                  </a:lnTo>
                  <a:lnTo>
                    <a:pt x="-484" y="-4683"/>
                  </a:lnTo>
                  <a:lnTo>
                    <a:pt x="2098" y="-7201"/>
                  </a:lnTo>
                  <a:lnTo>
                    <a:pt x="2098" y="18233"/>
                  </a:lnTo>
                  <a:lnTo>
                    <a:pt x="2098" y="43666"/>
                  </a:lnTo>
                  <a:lnTo>
                    <a:pt x="-291" y="41407"/>
                  </a:lnTo>
                  <a:lnTo>
                    <a:pt x="-2744" y="39212"/>
                  </a:lnTo>
                  <a:lnTo>
                    <a:pt x="-291" y="41794"/>
                  </a:lnTo>
                  <a:lnTo>
                    <a:pt x="2098" y="44441"/>
                  </a:lnTo>
                  <a:lnTo>
                    <a:pt x="2098" y="126228"/>
                  </a:lnTo>
                  <a:lnTo>
                    <a:pt x="2098" y="208015"/>
                  </a:lnTo>
                  <a:lnTo>
                    <a:pt x="14169" y="208015"/>
                  </a:lnTo>
                  <a:lnTo>
                    <a:pt x="26240" y="208015"/>
                  </a:lnTo>
                  <a:lnTo>
                    <a:pt x="24045" y="210274"/>
                  </a:lnTo>
                  <a:lnTo>
                    <a:pt x="21851" y="212534"/>
                  </a:lnTo>
                  <a:lnTo>
                    <a:pt x="10167" y="212534"/>
                  </a:lnTo>
                  <a:cubicBezTo>
                    <a:pt x="1969" y="212534"/>
                    <a:pt x="-1775" y="212275"/>
                    <a:pt x="-2292" y="211759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B595CB47-53B7-4FAD-ABBB-97D165F42243}"/>
                </a:ext>
              </a:extLst>
            </p:cNvPr>
            <p:cNvSpPr/>
            <p:nvPr/>
          </p:nvSpPr>
          <p:spPr>
            <a:xfrm flipV="1">
              <a:off x="4973845" y="3910588"/>
              <a:ext cx="146403" cy="4518"/>
            </a:xfrm>
            <a:custGeom>
              <a:avLst/>
              <a:gdLst>
                <a:gd name="connsiteX0" fmla="*/ -2044 w 146403"/>
                <a:gd name="connsiteY0" fmla="*/ -6775 h 4518"/>
                <a:gd name="connsiteX1" fmla="*/ 151 w 146403"/>
                <a:gd name="connsiteY1" fmla="*/ -9035 h 4518"/>
                <a:gd name="connsiteX2" fmla="*/ 68963 w 146403"/>
                <a:gd name="connsiteY2" fmla="*/ -9035 h 4518"/>
                <a:gd name="connsiteX3" fmla="*/ 137775 w 146403"/>
                <a:gd name="connsiteY3" fmla="*/ -9035 h 4518"/>
                <a:gd name="connsiteX4" fmla="*/ 139970 w 146403"/>
                <a:gd name="connsiteY4" fmla="*/ -6775 h 4518"/>
                <a:gd name="connsiteX5" fmla="*/ 142165 w 146403"/>
                <a:gd name="connsiteY5" fmla="*/ -4516 h 4518"/>
                <a:gd name="connsiteX6" fmla="*/ 68963 w 146403"/>
                <a:gd name="connsiteY6" fmla="*/ -4516 h 4518"/>
                <a:gd name="connsiteX7" fmla="*/ -4239 w 146403"/>
                <a:gd name="connsiteY7" fmla="*/ -4516 h 4518"/>
                <a:gd name="connsiteX8" fmla="*/ -2044 w 146403"/>
                <a:gd name="connsiteY8" fmla="*/ -6775 h 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403" h="4518">
                  <a:moveTo>
                    <a:pt x="-2044" y="-6775"/>
                  </a:moveTo>
                  <a:lnTo>
                    <a:pt x="151" y="-9035"/>
                  </a:lnTo>
                  <a:lnTo>
                    <a:pt x="68963" y="-9035"/>
                  </a:lnTo>
                  <a:lnTo>
                    <a:pt x="137775" y="-9035"/>
                  </a:lnTo>
                  <a:lnTo>
                    <a:pt x="139970" y="-6775"/>
                  </a:lnTo>
                  <a:lnTo>
                    <a:pt x="142165" y="-4516"/>
                  </a:lnTo>
                  <a:lnTo>
                    <a:pt x="68963" y="-4516"/>
                  </a:lnTo>
                  <a:lnTo>
                    <a:pt x="-4239" y="-4516"/>
                  </a:lnTo>
                  <a:lnTo>
                    <a:pt x="-2044" y="-677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8" name="Freihandform: Form 57">
              <a:extLst>
                <a:ext uri="{FF2B5EF4-FFF2-40B4-BE49-F238E27FC236}">
                  <a16:creationId xmlns:a16="http://schemas.microsoft.com/office/drawing/2014/main" id="{2F288D69-A148-4412-935B-A6B167FE0181}"/>
                </a:ext>
              </a:extLst>
            </p:cNvPr>
            <p:cNvSpPr/>
            <p:nvPr/>
          </p:nvSpPr>
          <p:spPr>
            <a:xfrm flipV="1">
              <a:off x="5116504" y="3910588"/>
              <a:ext cx="92825" cy="4518"/>
            </a:xfrm>
            <a:custGeom>
              <a:avLst/>
              <a:gdLst>
                <a:gd name="connsiteX0" fmla="*/ -3660 w 92825"/>
                <a:gd name="connsiteY0" fmla="*/ -6775 h 4518"/>
                <a:gd name="connsiteX1" fmla="*/ -5855 w 92825"/>
                <a:gd name="connsiteY1" fmla="*/ -9035 h 4518"/>
                <a:gd name="connsiteX2" fmla="*/ 40558 w 92825"/>
                <a:gd name="connsiteY2" fmla="*/ -9035 h 4518"/>
                <a:gd name="connsiteX3" fmla="*/ 86971 w 92825"/>
                <a:gd name="connsiteY3" fmla="*/ -9035 h 4518"/>
                <a:gd name="connsiteX4" fmla="*/ 84776 w 92825"/>
                <a:gd name="connsiteY4" fmla="*/ -6775 h 4518"/>
                <a:gd name="connsiteX5" fmla="*/ 82582 w 92825"/>
                <a:gd name="connsiteY5" fmla="*/ -4516 h 4518"/>
                <a:gd name="connsiteX6" fmla="*/ 40558 w 92825"/>
                <a:gd name="connsiteY6" fmla="*/ -4516 h 4518"/>
                <a:gd name="connsiteX7" fmla="*/ -1465 w 92825"/>
                <a:gd name="connsiteY7" fmla="*/ -4516 h 4518"/>
                <a:gd name="connsiteX8" fmla="*/ -3660 w 92825"/>
                <a:gd name="connsiteY8" fmla="*/ -6775 h 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825" h="4518">
                  <a:moveTo>
                    <a:pt x="-3660" y="-6775"/>
                  </a:moveTo>
                  <a:lnTo>
                    <a:pt x="-5855" y="-9035"/>
                  </a:lnTo>
                  <a:lnTo>
                    <a:pt x="40558" y="-9035"/>
                  </a:lnTo>
                  <a:lnTo>
                    <a:pt x="86971" y="-9035"/>
                  </a:lnTo>
                  <a:lnTo>
                    <a:pt x="84776" y="-6775"/>
                  </a:lnTo>
                  <a:lnTo>
                    <a:pt x="82582" y="-4516"/>
                  </a:lnTo>
                  <a:lnTo>
                    <a:pt x="40558" y="-4516"/>
                  </a:lnTo>
                  <a:lnTo>
                    <a:pt x="-1465" y="-4516"/>
                  </a:lnTo>
                  <a:lnTo>
                    <a:pt x="-3660" y="-677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0" name="Freihandform: Form 59">
              <a:extLst>
                <a:ext uri="{FF2B5EF4-FFF2-40B4-BE49-F238E27FC236}">
                  <a16:creationId xmlns:a16="http://schemas.microsoft.com/office/drawing/2014/main" id="{D9DAA352-2BBA-4D68-8AC9-A2D4A9EE7049}"/>
                </a:ext>
              </a:extLst>
            </p:cNvPr>
            <p:cNvSpPr/>
            <p:nvPr/>
          </p:nvSpPr>
          <p:spPr>
            <a:xfrm flipV="1">
              <a:off x="4955189" y="3910588"/>
              <a:ext cx="445924" cy="403513"/>
            </a:xfrm>
            <a:custGeom>
              <a:avLst/>
              <a:gdLst>
                <a:gd name="connsiteX0" fmla="*/ 246524 w 445924"/>
                <a:gd name="connsiteY0" fmla="*/ 395619 h 403513"/>
                <a:gd name="connsiteX1" fmla="*/ 248719 w 445924"/>
                <a:gd name="connsiteY1" fmla="*/ 393360 h 403513"/>
                <a:gd name="connsiteX2" fmla="*/ 272668 w 445924"/>
                <a:gd name="connsiteY2" fmla="*/ 393360 h 403513"/>
                <a:gd name="connsiteX3" fmla="*/ 300425 w 445924"/>
                <a:gd name="connsiteY3" fmla="*/ 392650 h 403513"/>
                <a:gd name="connsiteX4" fmla="*/ 322696 w 445924"/>
                <a:gd name="connsiteY4" fmla="*/ 371477 h 403513"/>
                <a:gd name="connsiteX5" fmla="*/ 321986 w 445924"/>
                <a:gd name="connsiteY5" fmla="*/ 354629 h 403513"/>
                <a:gd name="connsiteX6" fmla="*/ 320114 w 445924"/>
                <a:gd name="connsiteY6" fmla="*/ 351466 h 403513"/>
                <a:gd name="connsiteX7" fmla="*/ 310108 w 445924"/>
                <a:gd name="connsiteY7" fmla="*/ 340686 h 403513"/>
                <a:gd name="connsiteX8" fmla="*/ 303653 w 445924"/>
                <a:gd name="connsiteY8" fmla="*/ 337845 h 403513"/>
                <a:gd name="connsiteX9" fmla="*/ 177196 w 445924"/>
                <a:gd name="connsiteY9" fmla="*/ 336554 h 403513"/>
                <a:gd name="connsiteX10" fmla="*/ 49964 w 445924"/>
                <a:gd name="connsiteY10" fmla="*/ 335909 h 403513"/>
                <a:gd name="connsiteX11" fmla="*/ 8005 w 445924"/>
                <a:gd name="connsiteY11" fmla="*/ 274714 h 403513"/>
                <a:gd name="connsiteX12" fmla="*/ 18463 w 445924"/>
                <a:gd name="connsiteY12" fmla="*/ 253218 h 403513"/>
                <a:gd name="connsiteX13" fmla="*/ 44477 w 445924"/>
                <a:gd name="connsiteY13" fmla="*/ 236370 h 403513"/>
                <a:gd name="connsiteX14" fmla="*/ 49319 w 445924"/>
                <a:gd name="connsiteY14" fmla="*/ 234950 h 403513"/>
                <a:gd name="connsiteX15" fmla="*/ 112902 w 445924"/>
                <a:gd name="connsiteY15" fmla="*/ 234692 h 403513"/>
                <a:gd name="connsiteX16" fmla="*/ 176486 w 445924"/>
                <a:gd name="connsiteY16" fmla="*/ 234498 h 403513"/>
                <a:gd name="connsiteX17" fmla="*/ 173904 w 445924"/>
                <a:gd name="connsiteY17" fmla="*/ 237145 h 403513"/>
                <a:gd name="connsiteX18" fmla="*/ 171386 w 445924"/>
                <a:gd name="connsiteY18" fmla="*/ 239727 h 403513"/>
                <a:gd name="connsiteX19" fmla="*/ 112128 w 445924"/>
                <a:gd name="connsiteY19" fmla="*/ 239727 h 403513"/>
                <a:gd name="connsiteX20" fmla="*/ 37699 w 445924"/>
                <a:gd name="connsiteY20" fmla="*/ 244245 h 403513"/>
                <a:gd name="connsiteX21" fmla="*/ 25564 w 445924"/>
                <a:gd name="connsiteY21" fmla="*/ 318544 h 403513"/>
                <a:gd name="connsiteX22" fmla="*/ 47963 w 445924"/>
                <a:gd name="connsiteY22" fmla="*/ 330745 h 403513"/>
                <a:gd name="connsiteX23" fmla="*/ 176421 w 445924"/>
                <a:gd name="connsiteY23" fmla="*/ 331584 h 403513"/>
                <a:gd name="connsiteX24" fmla="*/ 301071 w 445924"/>
                <a:gd name="connsiteY24" fmla="*/ 331713 h 403513"/>
                <a:gd name="connsiteX25" fmla="*/ 305848 w 445924"/>
                <a:gd name="connsiteY25" fmla="*/ 333456 h 403513"/>
                <a:gd name="connsiteX26" fmla="*/ 323599 w 445924"/>
                <a:gd name="connsiteY26" fmla="*/ 347786 h 403513"/>
                <a:gd name="connsiteX27" fmla="*/ 325149 w 445924"/>
                <a:gd name="connsiteY27" fmla="*/ 352370 h 403513"/>
                <a:gd name="connsiteX28" fmla="*/ 325407 w 445924"/>
                <a:gd name="connsiteY28" fmla="*/ 352821 h 403513"/>
                <a:gd name="connsiteX29" fmla="*/ 327924 w 445924"/>
                <a:gd name="connsiteY29" fmla="*/ 365215 h 403513"/>
                <a:gd name="connsiteX30" fmla="*/ 323599 w 445924"/>
                <a:gd name="connsiteY30" fmla="*/ 381805 h 403513"/>
                <a:gd name="connsiteX31" fmla="*/ 314175 w 445924"/>
                <a:gd name="connsiteY31" fmla="*/ 392069 h 403513"/>
                <a:gd name="connsiteX32" fmla="*/ 313658 w 445924"/>
                <a:gd name="connsiteY32" fmla="*/ 392715 h 403513"/>
                <a:gd name="connsiteX33" fmla="*/ 322567 w 445924"/>
                <a:gd name="connsiteY33" fmla="*/ 393360 h 403513"/>
                <a:gd name="connsiteX34" fmla="*/ 331475 w 445924"/>
                <a:gd name="connsiteY34" fmla="*/ 393360 h 403513"/>
                <a:gd name="connsiteX35" fmla="*/ 332830 w 445924"/>
                <a:gd name="connsiteY35" fmla="*/ 391553 h 403513"/>
                <a:gd name="connsiteX36" fmla="*/ 337736 w 445924"/>
                <a:gd name="connsiteY36" fmla="*/ 347205 h 403513"/>
                <a:gd name="connsiteX37" fmla="*/ 323664 w 445924"/>
                <a:gd name="connsiteY37" fmla="*/ 328292 h 403513"/>
                <a:gd name="connsiteX38" fmla="*/ 323212 w 445924"/>
                <a:gd name="connsiteY38" fmla="*/ 327130 h 403513"/>
                <a:gd name="connsiteX39" fmla="*/ 325278 w 445924"/>
                <a:gd name="connsiteY39" fmla="*/ 327904 h 403513"/>
                <a:gd name="connsiteX40" fmla="*/ 321146 w 445924"/>
                <a:gd name="connsiteY40" fmla="*/ 326097 h 403513"/>
                <a:gd name="connsiteX41" fmla="*/ 320243 w 445924"/>
                <a:gd name="connsiteY41" fmla="*/ 325903 h 403513"/>
                <a:gd name="connsiteX42" fmla="*/ 316434 w 445924"/>
                <a:gd name="connsiteY42" fmla="*/ 323644 h 403513"/>
                <a:gd name="connsiteX43" fmla="*/ 313013 w 445924"/>
                <a:gd name="connsiteY43" fmla="*/ 321514 h 403513"/>
                <a:gd name="connsiteX44" fmla="*/ 312496 w 445924"/>
                <a:gd name="connsiteY44" fmla="*/ 321320 h 403513"/>
                <a:gd name="connsiteX45" fmla="*/ 307139 w 445924"/>
                <a:gd name="connsiteY45" fmla="*/ 320223 h 403513"/>
                <a:gd name="connsiteX46" fmla="*/ 302362 w 445924"/>
                <a:gd name="connsiteY46" fmla="*/ 318867 h 403513"/>
                <a:gd name="connsiteX47" fmla="*/ 175840 w 445924"/>
                <a:gd name="connsiteY47" fmla="*/ 318480 h 403513"/>
                <a:gd name="connsiteX48" fmla="*/ 49319 w 445924"/>
                <a:gd name="connsiteY48" fmla="*/ 318157 h 403513"/>
                <a:gd name="connsiteX49" fmla="*/ 45897 w 445924"/>
                <a:gd name="connsiteY49" fmla="*/ 316737 h 403513"/>
                <a:gd name="connsiteX50" fmla="*/ 27952 w 445924"/>
                <a:gd name="connsiteY50" fmla="*/ 300083 h 403513"/>
                <a:gd name="connsiteX51" fmla="*/ 49383 w 445924"/>
                <a:gd name="connsiteY51" fmla="*/ 253670 h 403513"/>
                <a:gd name="connsiteX52" fmla="*/ 105866 w 445924"/>
                <a:gd name="connsiteY52" fmla="*/ 252637 h 403513"/>
                <a:gd name="connsiteX53" fmla="*/ 158347 w 445924"/>
                <a:gd name="connsiteY53" fmla="*/ 252637 h 403513"/>
                <a:gd name="connsiteX54" fmla="*/ 156152 w 445924"/>
                <a:gd name="connsiteY54" fmla="*/ 254896 h 403513"/>
                <a:gd name="connsiteX55" fmla="*/ 154022 w 445924"/>
                <a:gd name="connsiteY55" fmla="*/ 257091 h 403513"/>
                <a:gd name="connsiteX56" fmla="*/ 102961 w 445924"/>
                <a:gd name="connsiteY56" fmla="*/ 257285 h 403513"/>
                <a:gd name="connsiteX57" fmla="*/ 48221 w 445924"/>
                <a:gd name="connsiteY57" fmla="*/ 258899 h 403513"/>
                <a:gd name="connsiteX58" fmla="*/ 32019 w 445924"/>
                <a:gd name="connsiteY58" fmla="*/ 273875 h 403513"/>
                <a:gd name="connsiteX59" fmla="*/ 32600 w 445924"/>
                <a:gd name="connsiteY59" fmla="*/ 298792 h 403513"/>
                <a:gd name="connsiteX60" fmla="*/ 46026 w 445924"/>
                <a:gd name="connsiteY60" fmla="*/ 311508 h 403513"/>
                <a:gd name="connsiteX61" fmla="*/ 50610 w 445924"/>
                <a:gd name="connsiteY61" fmla="*/ 313638 h 403513"/>
                <a:gd name="connsiteX62" fmla="*/ 177454 w 445924"/>
                <a:gd name="connsiteY62" fmla="*/ 313961 h 403513"/>
                <a:gd name="connsiteX63" fmla="*/ 307849 w 445924"/>
                <a:gd name="connsiteY63" fmla="*/ 315381 h 403513"/>
                <a:gd name="connsiteX64" fmla="*/ 320114 w 445924"/>
                <a:gd name="connsiteY64" fmla="*/ 320739 h 403513"/>
                <a:gd name="connsiteX65" fmla="*/ 319339 w 445924"/>
                <a:gd name="connsiteY65" fmla="*/ 320675 h 403513"/>
                <a:gd name="connsiteX66" fmla="*/ 319081 w 445924"/>
                <a:gd name="connsiteY66" fmla="*/ 320997 h 403513"/>
                <a:gd name="connsiteX67" fmla="*/ 320178 w 445924"/>
                <a:gd name="connsiteY67" fmla="*/ 321320 h 403513"/>
                <a:gd name="connsiteX68" fmla="*/ 324890 w 445924"/>
                <a:gd name="connsiteY68" fmla="*/ 324419 h 403513"/>
                <a:gd name="connsiteX69" fmla="*/ 325084 w 445924"/>
                <a:gd name="connsiteY69" fmla="*/ 324741 h 403513"/>
                <a:gd name="connsiteX70" fmla="*/ 329345 w 445924"/>
                <a:gd name="connsiteY70" fmla="*/ 328421 h 403513"/>
                <a:gd name="connsiteX71" fmla="*/ 329474 w 445924"/>
                <a:gd name="connsiteY71" fmla="*/ 328679 h 403513"/>
                <a:gd name="connsiteX72" fmla="*/ 331281 w 445924"/>
                <a:gd name="connsiteY72" fmla="*/ 330616 h 403513"/>
                <a:gd name="connsiteX73" fmla="*/ 331604 w 445924"/>
                <a:gd name="connsiteY73" fmla="*/ 330745 h 403513"/>
                <a:gd name="connsiteX74" fmla="*/ 333669 w 445924"/>
                <a:gd name="connsiteY74" fmla="*/ 331390 h 403513"/>
                <a:gd name="connsiteX75" fmla="*/ 340447 w 445924"/>
                <a:gd name="connsiteY75" fmla="*/ 388196 h 403513"/>
                <a:gd name="connsiteX76" fmla="*/ 338188 w 445924"/>
                <a:gd name="connsiteY76" fmla="*/ 393037 h 403513"/>
                <a:gd name="connsiteX77" fmla="*/ 349485 w 445924"/>
                <a:gd name="connsiteY77" fmla="*/ 393360 h 403513"/>
                <a:gd name="connsiteX78" fmla="*/ 360781 w 445924"/>
                <a:gd name="connsiteY78" fmla="*/ 393360 h 403513"/>
                <a:gd name="connsiteX79" fmla="*/ 360781 w 445924"/>
                <a:gd name="connsiteY79" fmla="*/ 246182 h 403513"/>
                <a:gd name="connsiteX80" fmla="*/ 360781 w 445924"/>
                <a:gd name="connsiteY80" fmla="*/ 99004 h 403513"/>
                <a:gd name="connsiteX81" fmla="*/ 223802 w 445924"/>
                <a:gd name="connsiteY81" fmla="*/ 99004 h 403513"/>
                <a:gd name="connsiteX82" fmla="*/ 50545 w 445924"/>
                <a:gd name="connsiteY82" fmla="*/ 100036 h 403513"/>
                <a:gd name="connsiteX83" fmla="*/ 32019 w 445924"/>
                <a:gd name="connsiteY83" fmla="*/ 115593 h 403513"/>
                <a:gd name="connsiteX84" fmla="*/ 29953 w 445924"/>
                <a:gd name="connsiteY84" fmla="*/ 127406 h 403513"/>
                <a:gd name="connsiteX85" fmla="*/ 32148 w 445924"/>
                <a:gd name="connsiteY85" fmla="*/ 139478 h 403513"/>
                <a:gd name="connsiteX86" fmla="*/ 52159 w 445924"/>
                <a:gd name="connsiteY86" fmla="*/ 155164 h 403513"/>
                <a:gd name="connsiteX87" fmla="*/ 102187 w 445924"/>
                <a:gd name="connsiteY87" fmla="*/ 155809 h 403513"/>
                <a:gd name="connsiteX88" fmla="*/ 148793 w 445924"/>
                <a:gd name="connsiteY88" fmla="*/ 155809 h 403513"/>
                <a:gd name="connsiteX89" fmla="*/ 150988 w 445924"/>
                <a:gd name="connsiteY89" fmla="*/ 158069 h 403513"/>
                <a:gd name="connsiteX90" fmla="*/ 153183 w 445924"/>
                <a:gd name="connsiteY90" fmla="*/ 160392 h 403513"/>
                <a:gd name="connsiteX91" fmla="*/ 101606 w 445924"/>
                <a:gd name="connsiteY91" fmla="*/ 160199 h 403513"/>
                <a:gd name="connsiteX92" fmla="*/ 46349 w 445924"/>
                <a:gd name="connsiteY92" fmla="*/ 158650 h 403513"/>
                <a:gd name="connsiteX93" fmla="*/ 32148 w 445924"/>
                <a:gd name="connsiteY93" fmla="*/ 148515 h 403513"/>
                <a:gd name="connsiteX94" fmla="*/ 29049 w 445924"/>
                <a:gd name="connsiteY94" fmla="*/ 141156 h 403513"/>
                <a:gd name="connsiteX95" fmla="*/ 28856 w 445924"/>
                <a:gd name="connsiteY95" fmla="*/ 140898 h 403513"/>
                <a:gd name="connsiteX96" fmla="*/ 26725 w 445924"/>
                <a:gd name="connsiteY96" fmla="*/ 139413 h 403513"/>
                <a:gd name="connsiteX97" fmla="*/ 24983 w 445924"/>
                <a:gd name="connsiteY97" fmla="*/ 132248 h 403513"/>
                <a:gd name="connsiteX98" fmla="*/ 34730 w 445924"/>
                <a:gd name="connsiteY98" fmla="*/ 103522 h 403513"/>
                <a:gd name="connsiteX99" fmla="*/ 39248 w 445924"/>
                <a:gd name="connsiteY99" fmla="*/ 99004 h 403513"/>
                <a:gd name="connsiteX100" fmla="*/ 30276 w 445924"/>
                <a:gd name="connsiteY100" fmla="*/ 99004 h 403513"/>
                <a:gd name="connsiteX101" fmla="*/ 21239 w 445924"/>
                <a:gd name="connsiteY101" fmla="*/ 99004 h 403513"/>
                <a:gd name="connsiteX102" fmla="*/ 18979 w 445924"/>
                <a:gd name="connsiteY102" fmla="*/ 102425 h 403513"/>
                <a:gd name="connsiteX103" fmla="*/ 11556 w 445924"/>
                <a:gd name="connsiteY103" fmla="*/ 127406 h 403513"/>
                <a:gd name="connsiteX104" fmla="*/ 15752 w 445924"/>
                <a:gd name="connsiteY104" fmla="*/ 146256 h 403513"/>
                <a:gd name="connsiteX105" fmla="*/ 18011 w 445924"/>
                <a:gd name="connsiteY105" fmla="*/ 151549 h 403513"/>
                <a:gd name="connsiteX106" fmla="*/ 16397 w 445924"/>
                <a:gd name="connsiteY106" fmla="*/ 153163 h 403513"/>
                <a:gd name="connsiteX107" fmla="*/ 13880 w 445924"/>
                <a:gd name="connsiteY107" fmla="*/ 153550 h 403513"/>
                <a:gd name="connsiteX108" fmla="*/ 7941 w 445924"/>
                <a:gd name="connsiteY108" fmla="*/ 137735 h 403513"/>
                <a:gd name="connsiteX109" fmla="*/ 7231 w 445924"/>
                <a:gd name="connsiteY109" fmla="*/ 124889 h 403513"/>
                <a:gd name="connsiteX110" fmla="*/ 12072 w 445924"/>
                <a:gd name="connsiteY110" fmla="*/ 104813 h 403513"/>
                <a:gd name="connsiteX111" fmla="*/ 14654 w 445924"/>
                <a:gd name="connsiteY111" fmla="*/ 99585 h 403513"/>
                <a:gd name="connsiteX112" fmla="*/ 13492 w 445924"/>
                <a:gd name="connsiteY112" fmla="*/ 98810 h 403513"/>
                <a:gd name="connsiteX113" fmla="*/ 12201 w 445924"/>
                <a:gd name="connsiteY113" fmla="*/ 94550 h 403513"/>
                <a:gd name="connsiteX114" fmla="*/ 15945 w 445924"/>
                <a:gd name="connsiteY114" fmla="*/ 78993 h 403513"/>
                <a:gd name="connsiteX115" fmla="*/ 30469 w 445924"/>
                <a:gd name="connsiteY115" fmla="*/ 62274 h 403513"/>
                <a:gd name="connsiteX116" fmla="*/ 34859 w 445924"/>
                <a:gd name="connsiteY116" fmla="*/ 55818 h 403513"/>
                <a:gd name="connsiteX117" fmla="*/ 23562 w 445924"/>
                <a:gd name="connsiteY117" fmla="*/ 26383 h 403513"/>
                <a:gd name="connsiteX118" fmla="*/ 16720 w 445924"/>
                <a:gd name="connsiteY118" fmla="*/ 21864 h 403513"/>
                <a:gd name="connsiteX119" fmla="*/ 14525 w 445924"/>
                <a:gd name="connsiteY119" fmla="*/ 19605 h 403513"/>
                <a:gd name="connsiteX120" fmla="*/ 16655 w 445924"/>
                <a:gd name="connsiteY120" fmla="*/ 19605 h 403513"/>
                <a:gd name="connsiteX121" fmla="*/ 35246 w 445924"/>
                <a:gd name="connsiteY121" fmla="*/ 28900 h 403513"/>
                <a:gd name="connsiteX122" fmla="*/ 41443 w 445924"/>
                <a:gd name="connsiteY122" fmla="*/ 50848 h 403513"/>
                <a:gd name="connsiteX123" fmla="*/ 26790 w 445924"/>
                <a:gd name="connsiteY123" fmla="*/ 72537 h 403513"/>
                <a:gd name="connsiteX124" fmla="*/ 17043 w 445924"/>
                <a:gd name="connsiteY124" fmla="*/ 90870 h 403513"/>
                <a:gd name="connsiteX125" fmla="*/ 16591 w 445924"/>
                <a:gd name="connsiteY125" fmla="*/ 94033 h 403513"/>
                <a:gd name="connsiteX126" fmla="*/ 20399 w 445924"/>
                <a:gd name="connsiteY126" fmla="*/ 93646 h 403513"/>
                <a:gd name="connsiteX127" fmla="*/ 38603 w 445924"/>
                <a:gd name="connsiteY127" fmla="*/ 87578 h 403513"/>
                <a:gd name="connsiteX128" fmla="*/ 55064 w 445924"/>
                <a:gd name="connsiteY128" fmla="*/ 71246 h 403513"/>
                <a:gd name="connsiteX129" fmla="*/ 60615 w 445924"/>
                <a:gd name="connsiteY129" fmla="*/ 36711 h 403513"/>
                <a:gd name="connsiteX130" fmla="*/ 28016 w 445924"/>
                <a:gd name="connsiteY130" fmla="*/ 1401 h 403513"/>
                <a:gd name="connsiteX131" fmla="*/ 14138 w 445924"/>
                <a:gd name="connsiteY131" fmla="*/ -83 h 403513"/>
                <a:gd name="connsiteX132" fmla="*/ 1098 w 445924"/>
                <a:gd name="connsiteY132" fmla="*/ 1272 h 403513"/>
                <a:gd name="connsiteX133" fmla="*/ -2581 w 445924"/>
                <a:gd name="connsiteY133" fmla="*/ 2628 h 403513"/>
                <a:gd name="connsiteX134" fmla="*/ -4324 w 445924"/>
                <a:gd name="connsiteY134" fmla="*/ 820 h 403513"/>
                <a:gd name="connsiteX135" fmla="*/ -6067 w 445924"/>
                <a:gd name="connsiteY135" fmla="*/ -1052 h 403513"/>
                <a:gd name="connsiteX136" fmla="*/ -3743 w 445924"/>
                <a:gd name="connsiteY136" fmla="*/ -2020 h 403513"/>
                <a:gd name="connsiteX137" fmla="*/ 91277 w 445924"/>
                <a:gd name="connsiteY137" fmla="*/ -5441 h 403513"/>
                <a:gd name="connsiteX138" fmla="*/ 176486 w 445924"/>
                <a:gd name="connsiteY138" fmla="*/ -5635 h 403513"/>
                <a:gd name="connsiteX139" fmla="*/ 174033 w 445924"/>
                <a:gd name="connsiteY139" fmla="*/ -3117 h 403513"/>
                <a:gd name="connsiteX140" fmla="*/ 170482 w 445924"/>
                <a:gd name="connsiteY140" fmla="*/ -600 h 403513"/>
                <a:gd name="connsiteX141" fmla="*/ 103219 w 445924"/>
                <a:gd name="connsiteY141" fmla="*/ -471 h 403513"/>
                <a:gd name="connsiteX142" fmla="*/ 38926 w 445924"/>
                <a:gd name="connsiteY142" fmla="*/ 562 h 403513"/>
                <a:gd name="connsiteX143" fmla="*/ 60809 w 445924"/>
                <a:gd name="connsiteY143" fmla="*/ 22962 h 403513"/>
                <a:gd name="connsiteX144" fmla="*/ 66296 w 445924"/>
                <a:gd name="connsiteY144" fmla="*/ 48589 h 403513"/>
                <a:gd name="connsiteX145" fmla="*/ 64230 w 445924"/>
                <a:gd name="connsiteY145" fmla="*/ 62532 h 403513"/>
                <a:gd name="connsiteX146" fmla="*/ 61713 w 445924"/>
                <a:gd name="connsiteY146" fmla="*/ 68148 h 403513"/>
                <a:gd name="connsiteX147" fmla="*/ 61454 w 445924"/>
                <a:gd name="connsiteY147" fmla="*/ 68664 h 403513"/>
                <a:gd name="connsiteX148" fmla="*/ 58937 w 445924"/>
                <a:gd name="connsiteY148" fmla="*/ 73828 h 403513"/>
                <a:gd name="connsiteX149" fmla="*/ 59066 w 445924"/>
                <a:gd name="connsiteY149" fmla="*/ 73054 h 403513"/>
                <a:gd name="connsiteX150" fmla="*/ 58808 w 445924"/>
                <a:gd name="connsiteY150" fmla="*/ 72796 h 403513"/>
                <a:gd name="connsiteX151" fmla="*/ 58420 w 445924"/>
                <a:gd name="connsiteY151" fmla="*/ 74022 h 403513"/>
                <a:gd name="connsiteX152" fmla="*/ 48673 w 445924"/>
                <a:gd name="connsiteY152" fmla="*/ 86351 h 403513"/>
                <a:gd name="connsiteX153" fmla="*/ 41121 w 445924"/>
                <a:gd name="connsiteY153" fmla="*/ 91709 h 403513"/>
                <a:gd name="connsiteX154" fmla="*/ 37118 w 445924"/>
                <a:gd name="connsiteY154" fmla="*/ 94162 h 403513"/>
                <a:gd name="connsiteX155" fmla="*/ 64553 w 445924"/>
                <a:gd name="connsiteY155" fmla="*/ 94356 h 403513"/>
                <a:gd name="connsiteX156" fmla="*/ 243620 w 445924"/>
                <a:gd name="connsiteY156" fmla="*/ 94291 h 403513"/>
                <a:gd name="connsiteX157" fmla="*/ 398867 w 445924"/>
                <a:gd name="connsiteY157" fmla="*/ 93065 h 403513"/>
                <a:gd name="connsiteX158" fmla="*/ 412423 w 445924"/>
                <a:gd name="connsiteY158" fmla="*/ 87384 h 403513"/>
                <a:gd name="connsiteX159" fmla="*/ 424042 w 445924"/>
                <a:gd name="connsiteY159" fmla="*/ 77637 h 403513"/>
                <a:gd name="connsiteX160" fmla="*/ 259951 w 445924"/>
                <a:gd name="connsiteY160" fmla="*/ 76927 h 403513"/>
                <a:gd name="connsiteX161" fmla="*/ 95602 w 445924"/>
                <a:gd name="connsiteY161" fmla="*/ 75571 h 403513"/>
                <a:gd name="connsiteX162" fmla="*/ 262404 w 445924"/>
                <a:gd name="connsiteY162" fmla="*/ 72537 h 403513"/>
                <a:gd name="connsiteX163" fmla="*/ 427915 w 445924"/>
                <a:gd name="connsiteY163" fmla="*/ 72537 h 403513"/>
                <a:gd name="connsiteX164" fmla="*/ 429852 w 445924"/>
                <a:gd name="connsiteY164" fmla="*/ 69181 h 403513"/>
                <a:gd name="connsiteX165" fmla="*/ 435274 w 445924"/>
                <a:gd name="connsiteY165" fmla="*/ 52720 h 403513"/>
                <a:gd name="connsiteX166" fmla="*/ 435726 w 445924"/>
                <a:gd name="connsiteY166" fmla="*/ 49299 h 403513"/>
                <a:gd name="connsiteX167" fmla="*/ 270796 w 445924"/>
                <a:gd name="connsiteY167" fmla="*/ 49299 h 403513"/>
                <a:gd name="connsiteX168" fmla="*/ 105156 w 445924"/>
                <a:gd name="connsiteY168" fmla="*/ 48072 h 403513"/>
                <a:gd name="connsiteX169" fmla="*/ 104898 w 445924"/>
                <a:gd name="connsiteY169" fmla="*/ 45813 h 403513"/>
                <a:gd name="connsiteX170" fmla="*/ 196755 w 445924"/>
                <a:gd name="connsiteY170" fmla="*/ 44780 h 403513"/>
                <a:gd name="connsiteX171" fmla="*/ 361750 w 445924"/>
                <a:gd name="connsiteY171" fmla="*/ 44586 h 403513"/>
                <a:gd name="connsiteX172" fmla="*/ 435339 w 445924"/>
                <a:gd name="connsiteY172" fmla="*/ 44457 h 403513"/>
                <a:gd name="connsiteX173" fmla="*/ 435145 w 445924"/>
                <a:gd name="connsiteY173" fmla="*/ 41230 h 403513"/>
                <a:gd name="connsiteX174" fmla="*/ 429594 w 445924"/>
                <a:gd name="connsiteY174" fmla="*/ 23865 h 403513"/>
                <a:gd name="connsiteX175" fmla="*/ 427205 w 445924"/>
                <a:gd name="connsiteY175" fmla="*/ 19605 h 403513"/>
                <a:gd name="connsiteX176" fmla="*/ 409001 w 445924"/>
                <a:gd name="connsiteY176" fmla="*/ 19605 h 403513"/>
                <a:gd name="connsiteX177" fmla="*/ 390862 w 445924"/>
                <a:gd name="connsiteY177" fmla="*/ 19605 h 403513"/>
                <a:gd name="connsiteX178" fmla="*/ 393380 w 445924"/>
                <a:gd name="connsiteY178" fmla="*/ 17023 h 403513"/>
                <a:gd name="connsiteX179" fmla="*/ 395897 w 445924"/>
                <a:gd name="connsiteY179" fmla="*/ 14441 h 403513"/>
                <a:gd name="connsiteX180" fmla="*/ 409518 w 445924"/>
                <a:gd name="connsiteY180" fmla="*/ 14441 h 403513"/>
                <a:gd name="connsiteX181" fmla="*/ 423074 w 445924"/>
                <a:gd name="connsiteY181" fmla="*/ 14376 h 403513"/>
                <a:gd name="connsiteX182" fmla="*/ 420169 w 445924"/>
                <a:gd name="connsiteY182" fmla="*/ 11859 h 403513"/>
                <a:gd name="connsiteX183" fmla="*/ 412294 w 445924"/>
                <a:gd name="connsiteY183" fmla="*/ 6178 h 403513"/>
                <a:gd name="connsiteX184" fmla="*/ 407259 w 445924"/>
                <a:gd name="connsiteY184" fmla="*/ 3015 h 403513"/>
                <a:gd name="connsiteX185" fmla="*/ 409066 w 445924"/>
                <a:gd name="connsiteY185" fmla="*/ 1337 h 403513"/>
                <a:gd name="connsiteX186" fmla="*/ 410873 w 445924"/>
                <a:gd name="connsiteY186" fmla="*/ -342 h 403513"/>
                <a:gd name="connsiteX187" fmla="*/ 415328 w 445924"/>
                <a:gd name="connsiteY187" fmla="*/ 2305 h 403513"/>
                <a:gd name="connsiteX188" fmla="*/ 433015 w 445924"/>
                <a:gd name="connsiteY188" fmla="*/ 20057 h 403513"/>
                <a:gd name="connsiteX189" fmla="*/ 437792 w 445924"/>
                <a:gd name="connsiteY189" fmla="*/ 30708 h 403513"/>
                <a:gd name="connsiteX190" fmla="*/ 439857 w 445924"/>
                <a:gd name="connsiteY190" fmla="*/ 46717 h 403513"/>
                <a:gd name="connsiteX191" fmla="*/ 438695 w 445924"/>
                <a:gd name="connsiteY191" fmla="*/ 60595 h 403513"/>
                <a:gd name="connsiteX192" fmla="*/ 414295 w 445924"/>
                <a:gd name="connsiteY192" fmla="*/ 91967 h 403513"/>
                <a:gd name="connsiteX193" fmla="*/ 394542 w 445924"/>
                <a:gd name="connsiteY193" fmla="*/ 98681 h 403513"/>
                <a:gd name="connsiteX194" fmla="*/ 390475 w 445924"/>
                <a:gd name="connsiteY194" fmla="*/ 99133 h 403513"/>
                <a:gd name="connsiteX195" fmla="*/ 390475 w 445924"/>
                <a:gd name="connsiteY195" fmla="*/ 127923 h 403513"/>
                <a:gd name="connsiteX196" fmla="*/ 390475 w 445924"/>
                <a:gd name="connsiteY196" fmla="*/ 156713 h 403513"/>
                <a:gd name="connsiteX197" fmla="*/ 388216 w 445924"/>
                <a:gd name="connsiteY197" fmla="*/ 154518 h 403513"/>
                <a:gd name="connsiteX198" fmla="*/ 385956 w 445924"/>
                <a:gd name="connsiteY198" fmla="*/ 152323 h 403513"/>
                <a:gd name="connsiteX199" fmla="*/ 385956 w 445924"/>
                <a:gd name="connsiteY199" fmla="*/ 125664 h 403513"/>
                <a:gd name="connsiteX200" fmla="*/ 385956 w 445924"/>
                <a:gd name="connsiteY200" fmla="*/ 99004 h 403513"/>
                <a:gd name="connsiteX201" fmla="*/ 376015 w 445924"/>
                <a:gd name="connsiteY201" fmla="*/ 99004 h 403513"/>
                <a:gd name="connsiteX202" fmla="*/ 365687 w 445924"/>
                <a:gd name="connsiteY202" fmla="*/ 100036 h 403513"/>
                <a:gd name="connsiteX203" fmla="*/ 365300 w 445924"/>
                <a:gd name="connsiteY203" fmla="*/ 248893 h 403513"/>
                <a:gd name="connsiteX204" fmla="*/ 364913 w 445924"/>
                <a:gd name="connsiteY204" fmla="*/ 397298 h 403513"/>
                <a:gd name="connsiteX205" fmla="*/ 304427 w 445924"/>
                <a:gd name="connsiteY205" fmla="*/ 397879 h 403513"/>
                <a:gd name="connsiteX206" fmla="*/ 244330 w 445924"/>
                <a:gd name="connsiteY206" fmla="*/ 397879 h 403513"/>
                <a:gd name="connsiteX207" fmla="*/ 246524 w 445924"/>
                <a:gd name="connsiteY207" fmla="*/ 395619 h 403513"/>
                <a:gd name="connsiteX208" fmla="*/ 20593 w 445924"/>
                <a:gd name="connsiteY208" fmla="*/ 257607 h 403513"/>
                <a:gd name="connsiteX209" fmla="*/ 18850 w 445924"/>
                <a:gd name="connsiteY209" fmla="*/ 255800 h 403513"/>
                <a:gd name="connsiteX210" fmla="*/ 17043 w 445924"/>
                <a:gd name="connsiteY210" fmla="*/ 254251 h 403513"/>
                <a:gd name="connsiteX211" fmla="*/ 18592 w 445924"/>
                <a:gd name="connsiteY211" fmla="*/ 256058 h 403513"/>
                <a:gd name="connsiteX212" fmla="*/ 20593 w 445924"/>
                <a:gd name="connsiteY212" fmla="*/ 257607 h 403513"/>
                <a:gd name="connsiteX213" fmla="*/ 59970 w 445924"/>
                <a:gd name="connsiteY213" fmla="*/ 71505 h 403513"/>
                <a:gd name="connsiteX214" fmla="*/ 58420 w 445924"/>
                <a:gd name="connsiteY214" fmla="*/ 71117 h 403513"/>
                <a:gd name="connsiteX215" fmla="*/ 59001 w 445924"/>
                <a:gd name="connsiteY215" fmla="*/ 71698 h 403513"/>
                <a:gd name="connsiteX216" fmla="*/ 59970 w 445924"/>
                <a:gd name="connsiteY216" fmla="*/ 71505 h 403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</a:cxnLst>
              <a:rect l="l" t="t" r="r" b="b"/>
              <a:pathLst>
                <a:path w="445924" h="403513">
                  <a:moveTo>
                    <a:pt x="246524" y="395619"/>
                  </a:moveTo>
                  <a:lnTo>
                    <a:pt x="248719" y="393360"/>
                  </a:lnTo>
                  <a:lnTo>
                    <a:pt x="272668" y="393360"/>
                  </a:lnTo>
                  <a:cubicBezTo>
                    <a:pt x="287192" y="393360"/>
                    <a:pt x="298166" y="393102"/>
                    <a:pt x="300425" y="392650"/>
                  </a:cubicBezTo>
                  <a:cubicBezTo>
                    <a:pt x="311205" y="390649"/>
                    <a:pt x="320178" y="382128"/>
                    <a:pt x="322696" y="371477"/>
                  </a:cubicBezTo>
                  <a:cubicBezTo>
                    <a:pt x="323599" y="367539"/>
                    <a:pt x="323083" y="355533"/>
                    <a:pt x="321986" y="354629"/>
                  </a:cubicBezTo>
                  <a:cubicBezTo>
                    <a:pt x="321727" y="354435"/>
                    <a:pt x="320953" y="353015"/>
                    <a:pt x="320114" y="351466"/>
                  </a:cubicBezTo>
                  <a:cubicBezTo>
                    <a:pt x="318306" y="347851"/>
                    <a:pt x="313465" y="342687"/>
                    <a:pt x="310108" y="340686"/>
                  </a:cubicBezTo>
                  <a:cubicBezTo>
                    <a:pt x="308623" y="339847"/>
                    <a:pt x="305719" y="338556"/>
                    <a:pt x="303653" y="337845"/>
                  </a:cubicBezTo>
                  <a:cubicBezTo>
                    <a:pt x="299973" y="336554"/>
                    <a:pt x="298295" y="336554"/>
                    <a:pt x="177196" y="336554"/>
                  </a:cubicBezTo>
                  <a:cubicBezTo>
                    <a:pt x="99088" y="336554"/>
                    <a:pt x="52869" y="336296"/>
                    <a:pt x="49964" y="335909"/>
                  </a:cubicBezTo>
                  <a:cubicBezTo>
                    <a:pt x="21109" y="331778"/>
                    <a:pt x="2196" y="304214"/>
                    <a:pt x="8005" y="274714"/>
                  </a:cubicBezTo>
                  <a:cubicBezTo>
                    <a:pt x="9296" y="268388"/>
                    <a:pt x="14267" y="258059"/>
                    <a:pt x="18463" y="253218"/>
                  </a:cubicBezTo>
                  <a:cubicBezTo>
                    <a:pt x="25176" y="245343"/>
                    <a:pt x="34278" y="239468"/>
                    <a:pt x="44477" y="236370"/>
                  </a:cubicBezTo>
                  <a:lnTo>
                    <a:pt x="49319" y="234950"/>
                  </a:lnTo>
                  <a:lnTo>
                    <a:pt x="112902" y="234692"/>
                  </a:lnTo>
                  <a:lnTo>
                    <a:pt x="176486" y="234498"/>
                  </a:lnTo>
                  <a:lnTo>
                    <a:pt x="173904" y="237145"/>
                  </a:lnTo>
                  <a:lnTo>
                    <a:pt x="171386" y="239727"/>
                  </a:lnTo>
                  <a:lnTo>
                    <a:pt x="112128" y="239727"/>
                  </a:lnTo>
                  <a:cubicBezTo>
                    <a:pt x="45768" y="239727"/>
                    <a:pt x="47253" y="239662"/>
                    <a:pt x="37699" y="244245"/>
                  </a:cubicBezTo>
                  <a:cubicBezTo>
                    <a:pt x="8974" y="258124"/>
                    <a:pt x="2648" y="296532"/>
                    <a:pt x="25564" y="318544"/>
                  </a:cubicBezTo>
                  <a:cubicBezTo>
                    <a:pt x="32019" y="324806"/>
                    <a:pt x="39959" y="329131"/>
                    <a:pt x="47963" y="330745"/>
                  </a:cubicBezTo>
                  <a:cubicBezTo>
                    <a:pt x="50803" y="331326"/>
                    <a:pt x="82692" y="331519"/>
                    <a:pt x="176421" y="331584"/>
                  </a:cubicBezTo>
                  <a:lnTo>
                    <a:pt x="301071" y="331713"/>
                  </a:lnTo>
                  <a:lnTo>
                    <a:pt x="305848" y="333456"/>
                  </a:lnTo>
                  <a:cubicBezTo>
                    <a:pt x="313981" y="336425"/>
                    <a:pt x="319404" y="340815"/>
                    <a:pt x="323599" y="347786"/>
                  </a:cubicBezTo>
                  <a:cubicBezTo>
                    <a:pt x="326052" y="351853"/>
                    <a:pt x="326440" y="353015"/>
                    <a:pt x="325149" y="352370"/>
                  </a:cubicBezTo>
                  <a:cubicBezTo>
                    <a:pt x="324697" y="352111"/>
                    <a:pt x="324761" y="352370"/>
                    <a:pt x="325407" y="352821"/>
                  </a:cubicBezTo>
                  <a:cubicBezTo>
                    <a:pt x="327021" y="354177"/>
                    <a:pt x="327989" y="358889"/>
                    <a:pt x="327924" y="365215"/>
                  </a:cubicBezTo>
                  <a:cubicBezTo>
                    <a:pt x="327860" y="371993"/>
                    <a:pt x="326633" y="376835"/>
                    <a:pt x="323599" y="381805"/>
                  </a:cubicBezTo>
                  <a:cubicBezTo>
                    <a:pt x="321469" y="385356"/>
                    <a:pt x="315272" y="392069"/>
                    <a:pt x="314175" y="392069"/>
                  </a:cubicBezTo>
                  <a:cubicBezTo>
                    <a:pt x="313917" y="392069"/>
                    <a:pt x="313658" y="392392"/>
                    <a:pt x="313658" y="392715"/>
                  </a:cubicBezTo>
                  <a:cubicBezTo>
                    <a:pt x="313658" y="393102"/>
                    <a:pt x="317080" y="393360"/>
                    <a:pt x="322567" y="393360"/>
                  </a:cubicBezTo>
                  <a:lnTo>
                    <a:pt x="331475" y="393360"/>
                  </a:lnTo>
                  <a:lnTo>
                    <a:pt x="332830" y="391553"/>
                  </a:lnTo>
                  <a:cubicBezTo>
                    <a:pt x="341416" y="379933"/>
                    <a:pt x="343546" y="360632"/>
                    <a:pt x="337736" y="347205"/>
                  </a:cubicBezTo>
                  <a:cubicBezTo>
                    <a:pt x="334638" y="340040"/>
                    <a:pt x="329538" y="333198"/>
                    <a:pt x="323664" y="328292"/>
                  </a:cubicBezTo>
                  <a:cubicBezTo>
                    <a:pt x="321211" y="326226"/>
                    <a:pt x="321146" y="326162"/>
                    <a:pt x="323212" y="327130"/>
                  </a:cubicBezTo>
                  <a:cubicBezTo>
                    <a:pt x="324309" y="327711"/>
                    <a:pt x="325278" y="328034"/>
                    <a:pt x="325278" y="327904"/>
                  </a:cubicBezTo>
                  <a:cubicBezTo>
                    <a:pt x="325278" y="327259"/>
                    <a:pt x="321534" y="325645"/>
                    <a:pt x="321146" y="326097"/>
                  </a:cubicBezTo>
                  <a:cubicBezTo>
                    <a:pt x="320888" y="326291"/>
                    <a:pt x="320501" y="326226"/>
                    <a:pt x="320243" y="325903"/>
                  </a:cubicBezTo>
                  <a:cubicBezTo>
                    <a:pt x="319984" y="325516"/>
                    <a:pt x="318242" y="324548"/>
                    <a:pt x="316434" y="323644"/>
                  </a:cubicBezTo>
                  <a:cubicBezTo>
                    <a:pt x="314562" y="322740"/>
                    <a:pt x="313013" y="321772"/>
                    <a:pt x="313013" y="321514"/>
                  </a:cubicBezTo>
                  <a:cubicBezTo>
                    <a:pt x="313013" y="321191"/>
                    <a:pt x="312755" y="321127"/>
                    <a:pt x="312496" y="321320"/>
                  </a:cubicBezTo>
                  <a:cubicBezTo>
                    <a:pt x="312174" y="321514"/>
                    <a:pt x="309785" y="320997"/>
                    <a:pt x="307139" y="320223"/>
                  </a:cubicBezTo>
                  <a:lnTo>
                    <a:pt x="302362" y="318867"/>
                  </a:lnTo>
                  <a:lnTo>
                    <a:pt x="175840" y="318480"/>
                  </a:lnTo>
                  <a:lnTo>
                    <a:pt x="49319" y="318157"/>
                  </a:lnTo>
                  <a:lnTo>
                    <a:pt x="45897" y="316737"/>
                  </a:lnTo>
                  <a:cubicBezTo>
                    <a:pt x="37699" y="313380"/>
                    <a:pt x="31567" y="307700"/>
                    <a:pt x="27952" y="300083"/>
                  </a:cubicBezTo>
                  <a:cubicBezTo>
                    <a:pt x="18915" y="281104"/>
                    <a:pt x="29178" y="258899"/>
                    <a:pt x="49383" y="253670"/>
                  </a:cubicBezTo>
                  <a:cubicBezTo>
                    <a:pt x="52869" y="252766"/>
                    <a:pt x="60099" y="252637"/>
                    <a:pt x="105866" y="252637"/>
                  </a:cubicBezTo>
                  <a:lnTo>
                    <a:pt x="158347" y="252637"/>
                  </a:lnTo>
                  <a:lnTo>
                    <a:pt x="156152" y="254896"/>
                  </a:lnTo>
                  <a:lnTo>
                    <a:pt x="154022" y="257091"/>
                  </a:lnTo>
                  <a:lnTo>
                    <a:pt x="102961" y="257285"/>
                  </a:lnTo>
                  <a:cubicBezTo>
                    <a:pt x="52353" y="257478"/>
                    <a:pt x="51901" y="257478"/>
                    <a:pt x="48221" y="258899"/>
                  </a:cubicBezTo>
                  <a:cubicBezTo>
                    <a:pt x="40733" y="261739"/>
                    <a:pt x="35311" y="266709"/>
                    <a:pt x="32019" y="273875"/>
                  </a:cubicBezTo>
                  <a:cubicBezTo>
                    <a:pt x="28533" y="281233"/>
                    <a:pt x="28791" y="291110"/>
                    <a:pt x="32600" y="298792"/>
                  </a:cubicBezTo>
                  <a:cubicBezTo>
                    <a:pt x="35053" y="303698"/>
                    <a:pt x="40604" y="308926"/>
                    <a:pt x="46026" y="311508"/>
                  </a:cubicBezTo>
                  <a:lnTo>
                    <a:pt x="50610" y="313638"/>
                  </a:lnTo>
                  <a:lnTo>
                    <a:pt x="177454" y="313961"/>
                  </a:lnTo>
                  <a:cubicBezTo>
                    <a:pt x="293325" y="314284"/>
                    <a:pt x="304621" y="314413"/>
                    <a:pt x="307849" y="315381"/>
                  </a:cubicBezTo>
                  <a:cubicBezTo>
                    <a:pt x="311980" y="316608"/>
                    <a:pt x="320114" y="320158"/>
                    <a:pt x="320114" y="320739"/>
                  </a:cubicBezTo>
                  <a:cubicBezTo>
                    <a:pt x="320114" y="320933"/>
                    <a:pt x="319791" y="320933"/>
                    <a:pt x="319339" y="320675"/>
                  </a:cubicBezTo>
                  <a:cubicBezTo>
                    <a:pt x="318887" y="320416"/>
                    <a:pt x="318823" y="320481"/>
                    <a:pt x="319081" y="320997"/>
                  </a:cubicBezTo>
                  <a:cubicBezTo>
                    <a:pt x="319339" y="321385"/>
                    <a:pt x="319855" y="321578"/>
                    <a:pt x="320178" y="321320"/>
                  </a:cubicBezTo>
                  <a:cubicBezTo>
                    <a:pt x="321082" y="320804"/>
                    <a:pt x="325342" y="323644"/>
                    <a:pt x="324890" y="324419"/>
                  </a:cubicBezTo>
                  <a:cubicBezTo>
                    <a:pt x="324632" y="324806"/>
                    <a:pt x="324697" y="324935"/>
                    <a:pt x="325084" y="324741"/>
                  </a:cubicBezTo>
                  <a:cubicBezTo>
                    <a:pt x="325988" y="324160"/>
                    <a:pt x="329861" y="327517"/>
                    <a:pt x="329345" y="328421"/>
                  </a:cubicBezTo>
                  <a:cubicBezTo>
                    <a:pt x="329151" y="328808"/>
                    <a:pt x="329151" y="328937"/>
                    <a:pt x="329474" y="328679"/>
                  </a:cubicBezTo>
                  <a:cubicBezTo>
                    <a:pt x="330313" y="327904"/>
                    <a:pt x="331668" y="329389"/>
                    <a:pt x="331281" y="330616"/>
                  </a:cubicBezTo>
                  <a:cubicBezTo>
                    <a:pt x="331023" y="331519"/>
                    <a:pt x="331087" y="331584"/>
                    <a:pt x="331604" y="330745"/>
                  </a:cubicBezTo>
                  <a:cubicBezTo>
                    <a:pt x="332185" y="329970"/>
                    <a:pt x="332508" y="330035"/>
                    <a:pt x="333669" y="331390"/>
                  </a:cubicBezTo>
                  <a:cubicBezTo>
                    <a:pt x="346838" y="346431"/>
                    <a:pt x="349614" y="369928"/>
                    <a:pt x="340447" y="388196"/>
                  </a:cubicBezTo>
                  <a:cubicBezTo>
                    <a:pt x="339221" y="390649"/>
                    <a:pt x="338188" y="392844"/>
                    <a:pt x="338188" y="393037"/>
                  </a:cubicBezTo>
                  <a:cubicBezTo>
                    <a:pt x="338188" y="393231"/>
                    <a:pt x="343288" y="393360"/>
                    <a:pt x="349485" y="393360"/>
                  </a:cubicBezTo>
                  <a:lnTo>
                    <a:pt x="360781" y="393360"/>
                  </a:lnTo>
                  <a:lnTo>
                    <a:pt x="360781" y="246182"/>
                  </a:lnTo>
                  <a:lnTo>
                    <a:pt x="360781" y="99004"/>
                  </a:lnTo>
                  <a:lnTo>
                    <a:pt x="223802" y="99004"/>
                  </a:lnTo>
                  <a:cubicBezTo>
                    <a:pt x="40669" y="98939"/>
                    <a:pt x="54935" y="98874"/>
                    <a:pt x="50545" y="100036"/>
                  </a:cubicBezTo>
                  <a:cubicBezTo>
                    <a:pt x="42412" y="102167"/>
                    <a:pt x="35763" y="107718"/>
                    <a:pt x="32019" y="115593"/>
                  </a:cubicBezTo>
                  <a:cubicBezTo>
                    <a:pt x="30082" y="119725"/>
                    <a:pt x="29953" y="120370"/>
                    <a:pt x="29953" y="127406"/>
                  </a:cubicBezTo>
                  <a:cubicBezTo>
                    <a:pt x="29953" y="134507"/>
                    <a:pt x="30082" y="135024"/>
                    <a:pt x="32148" y="139478"/>
                  </a:cubicBezTo>
                  <a:cubicBezTo>
                    <a:pt x="35892" y="147482"/>
                    <a:pt x="43703" y="153550"/>
                    <a:pt x="52159" y="155164"/>
                  </a:cubicBezTo>
                  <a:cubicBezTo>
                    <a:pt x="54289" y="155551"/>
                    <a:pt x="73461" y="155809"/>
                    <a:pt x="102187" y="155809"/>
                  </a:cubicBezTo>
                  <a:lnTo>
                    <a:pt x="148793" y="155809"/>
                  </a:lnTo>
                  <a:lnTo>
                    <a:pt x="150988" y="158069"/>
                  </a:lnTo>
                  <a:lnTo>
                    <a:pt x="153183" y="160392"/>
                  </a:lnTo>
                  <a:lnTo>
                    <a:pt x="101606" y="160199"/>
                  </a:lnTo>
                  <a:cubicBezTo>
                    <a:pt x="50674" y="160005"/>
                    <a:pt x="49900" y="160005"/>
                    <a:pt x="46349" y="158650"/>
                  </a:cubicBezTo>
                  <a:cubicBezTo>
                    <a:pt x="41185" y="156648"/>
                    <a:pt x="35246" y="152453"/>
                    <a:pt x="32148" y="148515"/>
                  </a:cubicBezTo>
                  <a:cubicBezTo>
                    <a:pt x="28468" y="143932"/>
                    <a:pt x="27952" y="142576"/>
                    <a:pt x="29049" y="141156"/>
                  </a:cubicBezTo>
                  <a:cubicBezTo>
                    <a:pt x="29888" y="140123"/>
                    <a:pt x="29824" y="140059"/>
                    <a:pt x="28856" y="140898"/>
                  </a:cubicBezTo>
                  <a:cubicBezTo>
                    <a:pt x="27823" y="141672"/>
                    <a:pt x="27565" y="141543"/>
                    <a:pt x="26725" y="139413"/>
                  </a:cubicBezTo>
                  <a:cubicBezTo>
                    <a:pt x="26209" y="138122"/>
                    <a:pt x="25370" y="134894"/>
                    <a:pt x="24983" y="132248"/>
                  </a:cubicBezTo>
                  <a:cubicBezTo>
                    <a:pt x="23369" y="121661"/>
                    <a:pt x="26790" y="111462"/>
                    <a:pt x="34730" y="103522"/>
                  </a:cubicBezTo>
                  <a:lnTo>
                    <a:pt x="39248" y="99004"/>
                  </a:lnTo>
                  <a:lnTo>
                    <a:pt x="30276" y="99004"/>
                  </a:lnTo>
                  <a:lnTo>
                    <a:pt x="21239" y="99004"/>
                  </a:lnTo>
                  <a:lnTo>
                    <a:pt x="18979" y="102425"/>
                  </a:lnTo>
                  <a:cubicBezTo>
                    <a:pt x="14525" y="109138"/>
                    <a:pt x="11556" y="119144"/>
                    <a:pt x="11556" y="127406"/>
                  </a:cubicBezTo>
                  <a:cubicBezTo>
                    <a:pt x="11556" y="133087"/>
                    <a:pt x="13170" y="140317"/>
                    <a:pt x="15752" y="146256"/>
                  </a:cubicBezTo>
                  <a:lnTo>
                    <a:pt x="18011" y="151549"/>
                  </a:lnTo>
                  <a:lnTo>
                    <a:pt x="16397" y="153163"/>
                  </a:lnTo>
                  <a:cubicBezTo>
                    <a:pt x="14848" y="154712"/>
                    <a:pt x="14783" y="154776"/>
                    <a:pt x="13880" y="153550"/>
                  </a:cubicBezTo>
                  <a:cubicBezTo>
                    <a:pt x="12072" y="151032"/>
                    <a:pt x="9038" y="142963"/>
                    <a:pt x="7941" y="137735"/>
                  </a:cubicBezTo>
                  <a:cubicBezTo>
                    <a:pt x="7166" y="133668"/>
                    <a:pt x="6973" y="130505"/>
                    <a:pt x="7231" y="124889"/>
                  </a:cubicBezTo>
                  <a:cubicBezTo>
                    <a:pt x="7683" y="116303"/>
                    <a:pt x="8780" y="111656"/>
                    <a:pt x="12072" y="104813"/>
                  </a:cubicBezTo>
                  <a:cubicBezTo>
                    <a:pt x="13428" y="102167"/>
                    <a:pt x="14525" y="99778"/>
                    <a:pt x="14654" y="99585"/>
                  </a:cubicBezTo>
                  <a:cubicBezTo>
                    <a:pt x="14783" y="99326"/>
                    <a:pt x="14267" y="99004"/>
                    <a:pt x="13492" y="98810"/>
                  </a:cubicBezTo>
                  <a:cubicBezTo>
                    <a:pt x="12395" y="98552"/>
                    <a:pt x="12201" y="97971"/>
                    <a:pt x="12201" y="94550"/>
                  </a:cubicBezTo>
                  <a:cubicBezTo>
                    <a:pt x="12201" y="88998"/>
                    <a:pt x="13299" y="84544"/>
                    <a:pt x="15945" y="78993"/>
                  </a:cubicBezTo>
                  <a:cubicBezTo>
                    <a:pt x="18205" y="74409"/>
                    <a:pt x="21045" y="71117"/>
                    <a:pt x="30469" y="62274"/>
                  </a:cubicBezTo>
                  <a:cubicBezTo>
                    <a:pt x="31825" y="60983"/>
                    <a:pt x="33826" y="58078"/>
                    <a:pt x="34859" y="55818"/>
                  </a:cubicBezTo>
                  <a:cubicBezTo>
                    <a:pt x="40152" y="44909"/>
                    <a:pt x="35182" y="31999"/>
                    <a:pt x="23562" y="26383"/>
                  </a:cubicBezTo>
                  <a:cubicBezTo>
                    <a:pt x="21045" y="25156"/>
                    <a:pt x="17946" y="23155"/>
                    <a:pt x="16720" y="21864"/>
                  </a:cubicBezTo>
                  <a:lnTo>
                    <a:pt x="14525" y="19605"/>
                  </a:lnTo>
                  <a:lnTo>
                    <a:pt x="16655" y="19605"/>
                  </a:lnTo>
                  <a:cubicBezTo>
                    <a:pt x="22271" y="19605"/>
                    <a:pt x="31309" y="24123"/>
                    <a:pt x="35246" y="28900"/>
                  </a:cubicBezTo>
                  <a:cubicBezTo>
                    <a:pt x="40281" y="35033"/>
                    <a:pt x="42670" y="43554"/>
                    <a:pt x="41443" y="50848"/>
                  </a:cubicBezTo>
                  <a:cubicBezTo>
                    <a:pt x="40023" y="59046"/>
                    <a:pt x="38280" y="61693"/>
                    <a:pt x="26790" y="72537"/>
                  </a:cubicBezTo>
                  <a:cubicBezTo>
                    <a:pt x="21303" y="77701"/>
                    <a:pt x="18075" y="83834"/>
                    <a:pt x="17043" y="90870"/>
                  </a:cubicBezTo>
                  <a:lnTo>
                    <a:pt x="16591" y="94033"/>
                  </a:lnTo>
                  <a:lnTo>
                    <a:pt x="20399" y="93646"/>
                  </a:lnTo>
                  <a:cubicBezTo>
                    <a:pt x="25564" y="93194"/>
                    <a:pt x="33697" y="90483"/>
                    <a:pt x="38603" y="87578"/>
                  </a:cubicBezTo>
                  <a:cubicBezTo>
                    <a:pt x="44025" y="84415"/>
                    <a:pt x="51901" y="76540"/>
                    <a:pt x="55064" y="71246"/>
                  </a:cubicBezTo>
                  <a:cubicBezTo>
                    <a:pt x="61325" y="60660"/>
                    <a:pt x="63326" y="48201"/>
                    <a:pt x="60615" y="36711"/>
                  </a:cubicBezTo>
                  <a:cubicBezTo>
                    <a:pt x="56677" y="19476"/>
                    <a:pt x="45316" y="7211"/>
                    <a:pt x="28016" y="1401"/>
                  </a:cubicBezTo>
                  <a:cubicBezTo>
                    <a:pt x="24079" y="110"/>
                    <a:pt x="22271" y="-83"/>
                    <a:pt x="14138" y="-83"/>
                  </a:cubicBezTo>
                  <a:cubicBezTo>
                    <a:pt x="6392" y="-19"/>
                    <a:pt x="4132" y="175"/>
                    <a:pt x="1098" y="1272"/>
                  </a:cubicBezTo>
                  <a:lnTo>
                    <a:pt x="-2581" y="2628"/>
                  </a:lnTo>
                  <a:lnTo>
                    <a:pt x="-4324" y="820"/>
                  </a:lnTo>
                  <a:lnTo>
                    <a:pt x="-6067" y="-1052"/>
                  </a:lnTo>
                  <a:lnTo>
                    <a:pt x="-3743" y="-2020"/>
                  </a:lnTo>
                  <a:cubicBezTo>
                    <a:pt x="4326" y="-5377"/>
                    <a:pt x="-645" y="-5183"/>
                    <a:pt x="91277" y="-5441"/>
                  </a:cubicBezTo>
                  <a:lnTo>
                    <a:pt x="176486" y="-5635"/>
                  </a:lnTo>
                  <a:lnTo>
                    <a:pt x="174033" y="-3117"/>
                  </a:lnTo>
                  <a:cubicBezTo>
                    <a:pt x="172677" y="-1697"/>
                    <a:pt x="171063" y="-600"/>
                    <a:pt x="170482" y="-600"/>
                  </a:cubicBezTo>
                  <a:cubicBezTo>
                    <a:pt x="169901" y="-600"/>
                    <a:pt x="139627" y="-535"/>
                    <a:pt x="103219" y="-471"/>
                  </a:cubicBezTo>
                  <a:cubicBezTo>
                    <a:pt x="43767" y="-406"/>
                    <a:pt x="37247" y="-277"/>
                    <a:pt x="38926" y="562"/>
                  </a:cubicBezTo>
                  <a:cubicBezTo>
                    <a:pt x="47317" y="4952"/>
                    <a:pt x="56355" y="14182"/>
                    <a:pt x="60809" y="22962"/>
                  </a:cubicBezTo>
                  <a:cubicBezTo>
                    <a:pt x="65392" y="31934"/>
                    <a:pt x="66618" y="37808"/>
                    <a:pt x="66296" y="48589"/>
                  </a:cubicBezTo>
                  <a:cubicBezTo>
                    <a:pt x="66038" y="56012"/>
                    <a:pt x="65715" y="58142"/>
                    <a:pt x="64230" y="62532"/>
                  </a:cubicBezTo>
                  <a:cubicBezTo>
                    <a:pt x="63262" y="65372"/>
                    <a:pt x="62100" y="67890"/>
                    <a:pt x="61713" y="68148"/>
                  </a:cubicBezTo>
                  <a:cubicBezTo>
                    <a:pt x="61261" y="68406"/>
                    <a:pt x="61132" y="68664"/>
                    <a:pt x="61454" y="68664"/>
                  </a:cubicBezTo>
                  <a:cubicBezTo>
                    <a:pt x="61971" y="68664"/>
                    <a:pt x="59518" y="73828"/>
                    <a:pt x="58937" y="73828"/>
                  </a:cubicBezTo>
                  <a:cubicBezTo>
                    <a:pt x="58743" y="73828"/>
                    <a:pt x="58808" y="73506"/>
                    <a:pt x="59066" y="73054"/>
                  </a:cubicBezTo>
                  <a:cubicBezTo>
                    <a:pt x="59324" y="72602"/>
                    <a:pt x="59260" y="72537"/>
                    <a:pt x="58808" y="72796"/>
                  </a:cubicBezTo>
                  <a:cubicBezTo>
                    <a:pt x="58420" y="73054"/>
                    <a:pt x="58227" y="73570"/>
                    <a:pt x="58420" y="74022"/>
                  </a:cubicBezTo>
                  <a:cubicBezTo>
                    <a:pt x="58872" y="75313"/>
                    <a:pt x="52740" y="82995"/>
                    <a:pt x="48673" y="86351"/>
                  </a:cubicBezTo>
                  <a:cubicBezTo>
                    <a:pt x="46672" y="87965"/>
                    <a:pt x="43251" y="90418"/>
                    <a:pt x="41121" y="91709"/>
                  </a:cubicBezTo>
                  <a:lnTo>
                    <a:pt x="37118" y="94162"/>
                  </a:lnTo>
                  <a:lnTo>
                    <a:pt x="64553" y="94356"/>
                  </a:lnTo>
                  <a:cubicBezTo>
                    <a:pt x="79593" y="94420"/>
                    <a:pt x="160219" y="94420"/>
                    <a:pt x="243620" y="94291"/>
                  </a:cubicBezTo>
                  <a:cubicBezTo>
                    <a:pt x="380728" y="94098"/>
                    <a:pt x="395639" y="94033"/>
                    <a:pt x="398867" y="93065"/>
                  </a:cubicBezTo>
                  <a:cubicBezTo>
                    <a:pt x="405064" y="91257"/>
                    <a:pt x="408098" y="89966"/>
                    <a:pt x="412423" y="87384"/>
                  </a:cubicBezTo>
                  <a:cubicBezTo>
                    <a:pt x="416748" y="84802"/>
                    <a:pt x="424042" y="78670"/>
                    <a:pt x="424042" y="77637"/>
                  </a:cubicBezTo>
                  <a:cubicBezTo>
                    <a:pt x="424042" y="77314"/>
                    <a:pt x="359038" y="76991"/>
                    <a:pt x="259951" y="76927"/>
                  </a:cubicBezTo>
                  <a:cubicBezTo>
                    <a:pt x="102574" y="76733"/>
                    <a:pt x="95796" y="76669"/>
                    <a:pt x="95602" y="75571"/>
                  </a:cubicBezTo>
                  <a:cubicBezTo>
                    <a:pt x="94957" y="72344"/>
                    <a:pt x="84628" y="72537"/>
                    <a:pt x="262404" y="72537"/>
                  </a:cubicBezTo>
                  <a:lnTo>
                    <a:pt x="427915" y="72537"/>
                  </a:lnTo>
                  <a:lnTo>
                    <a:pt x="429852" y="69181"/>
                  </a:lnTo>
                  <a:cubicBezTo>
                    <a:pt x="432111" y="65178"/>
                    <a:pt x="434693" y="57497"/>
                    <a:pt x="435274" y="52720"/>
                  </a:cubicBezTo>
                  <a:lnTo>
                    <a:pt x="435726" y="49299"/>
                  </a:lnTo>
                  <a:lnTo>
                    <a:pt x="270796" y="49299"/>
                  </a:lnTo>
                  <a:cubicBezTo>
                    <a:pt x="108577" y="49299"/>
                    <a:pt x="105866" y="49299"/>
                    <a:pt x="105156" y="48072"/>
                  </a:cubicBezTo>
                  <a:cubicBezTo>
                    <a:pt x="104833" y="47362"/>
                    <a:pt x="104704" y="46329"/>
                    <a:pt x="104898" y="45813"/>
                  </a:cubicBezTo>
                  <a:cubicBezTo>
                    <a:pt x="105285" y="44909"/>
                    <a:pt x="114193" y="44780"/>
                    <a:pt x="196755" y="44780"/>
                  </a:cubicBezTo>
                  <a:cubicBezTo>
                    <a:pt x="247041" y="44780"/>
                    <a:pt x="321276" y="44715"/>
                    <a:pt x="361750" y="44586"/>
                  </a:cubicBezTo>
                  <a:lnTo>
                    <a:pt x="435339" y="44457"/>
                  </a:lnTo>
                  <a:lnTo>
                    <a:pt x="435145" y="41230"/>
                  </a:lnTo>
                  <a:cubicBezTo>
                    <a:pt x="434951" y="36776"/>
                    <a:pt x="432434" y="28965"/>
                    <a:pt x="429594" y="23865"/>
                  </a:cubicBezTo>
                  <a:lnTo>
                    <a:pt x="427205" y="19605"/>
                  </a:lnTo>
                  <a:lnTo>
                    <a:pt x="409001" y="19605"/>
                  </a:lnTo>
                  <a:lnTo>
                    <a:pt x="390862" y="19605"/>
                  </a:lnTo>
                  <a:lnTo>
                    <a:pt x="393380" y="17023"/>
                  </a:lnTo>
                  <a:lnTo>
                    <a:pt x="395897" y="14441"/>
                  </a:lnTo>
                  <a:lnTo>
                    <a:pt x="409518" y="14441"/>
                  </a:lnTo>
                  <a:lnTo>
                    <a:pt x="423074" y="14376"/>
                  </a:lnTo>
                  <a:lnTo>
                    <a:pt x="420169" y="11859"/>
                  </a:lnTo>
                  <a:cubicBezTo>
                    <a:pt x="418555" y="10438"/>
                    <a:pt x="415005" y="7856"/>
                    <a:pt x="412294" y="6178"/>
                  </a:cubicBezTo>
                  <a:lnTo>
                    <a:pt x="407259" y="3015"/>
                  </a:lnTo>
                  <a:lnTo>
                    <a:pt x="409066" y="1337"/>
                  </a:lnTo>
                  <a:lnTo>
                    <a:pt x="410873" y="-342"/>
                  </a:lnTo>
                  <a:lnTo>
                    <a:pt x="415328" y="2305"/>
                  </a:lnTo>
                  <a:cubicBezTo>
                    <a:pt x="421073" y="5726"/>
                    <a:pt x="429400" y="14053"/>
                    <a:pt x="433015" y="20057"/>
                  </a:cubicBezTo>
                  <a:cubicBezTo>
                    <a:pt x="434499" y="22639"/>
                    <a:pt x="436694" y="27416"/>
                    <a:pt x="437792" y="30708"/>
                  </a:cubicBezTo>
                  <a:cubicBezTo>
                    <a:pt x="439664" y="36388"/>
                    <a:pt x="439793" y="37292"/>
                    <a:pt x="439857" y="46717"/>
                  </a:cubicBezTo>
                  <a:cubicBezTo>
                    <a:pt x="439857" y="54656"/>
                    <a:pt x="439599" y="57497"/>
                    <a:pt x="438695" y="60595"/>
                  </a:cubicBezTo>
                  <a:cubicBezTo>
                    <a:pt x="434499" y="74087"/>
                    <a:pt x="425979" y="85060"/>
                    <a:pt x="414295" y="91967"/>
                  </a:cubicBezTo>
                  <a:cubicBezTo>
                    <a:pt x="409066" y="95001"/>
                    <a:pt x="400029" y="98100"/>
                    <a:pt x="394542" y="98681"/>
                  </a:cubicBezTo>
                  <a:lnTo>
                    <a:pt x="390475" y="99133"/>
                  </a:lnTo>
                  <a:lnTo>
                    <a:pt x="390475" y="127923"/>
                  </a:lnTo>
                  <a:lnTo>
                    <a:pt x="390475" y="156713"/>
                  </a:lnTo>
                  <a:lnTo>
                    <a:pt x="388216" y="154518"/>
                  </a:lnTo>
                  <a:lnTo>
                    <a:pt x="385956" y="152323"/>
                  </a:lnTo>
                  <a:lnTo>
                    <a:pt x="385956" y="125664"/>
                  </a:lnTo>
                  <a:lnTo>
                    <a:pt x="385956" y="99004"/>
                  </a:lnTo>
                  <a:lnTo>
                    <a:pt x="376015" y="99004"/>
                  </a:lnTo>
                  <a:cubicBezTo>
                    <a:pt x="367624" y="99004"/>
                    <a:pt x="366010" y="99133"/>
                    <a:pt x="365687" y="100036"/>
                  </a:cubicBezTo>
                  <a:cubicBezTo>
                    <a:pt x="365494" y="100553"/>
                    <a:pt x="365300" y="167558"/>
                    <a:pt x="365300" y="248893"/>
                  </a:cubicBezTo>
                  <a:cubicBezTo>
                    <a:pt x="365300" y="330164"/>
                    <a:pt x="365106" y="396975"/>
                    <a:pt x="364913" y="397298"/>
                  </a:cubicBezTo>
                  <a:cubicBezTo>
                    <a:pt x="364719" y="397620"/>
                    <a:pt x="339285" y="397879"/>
                    <a:pt x="304427" y="397879"/>
                  </a:cubicBezTo>
                  <a:lnTo>
                    <a:pt x="244330" y="397879"/>
                  </a:lnTo>
                  <a:lnTo>
                    <a:pt x="246524" y="395619"/>
                  </a:lnTo>
                  <a:close/>
                  <a:moveTo>
                    <a:pt x="20593" y="257607"/>
                  </a:moveTo>
                  <a:cubicBezTo>
                    <a:pt x="20593" y="257478"/>
                    <a:pt x="19818" y="256704"/>
                    <a:pt x="18850" y="255800"/>
                  </a:cubicBezTo>
                  <a:lnTo>
                    <a:pt x="17043" y="254251"/>
                  </a:lnTo>
                  <a:lnTo>
                    <a:pt x="18592" y="256058"/>
                  </a:lnTo>
                  <a:cubicBezTo>
                    <a:pt x="20077" y="257672"/>
                    <a:pt x="20593" y="258124"/>
                    <a:pt x="20593" y="257607"/>
                  </a:cubicBezTo>
                  <a:close/>
                  <a:moveTo>
                    <a:pt x="59970" y="71505"/>
                  </a:moveTo>
                  <a:cubicBezTo>
                    <a:pt x="59970" y="70988"/>
                    <a:pt x="58743" y="70665"/>
                    <a:pt x="58420" y="71117"/>
                  </a:cubicBezTo>
                  <a:cubicBezTo>
                    <a:pt x="58227" y="71440"/>
                    <a:pt x="58485" y="71698"/>
                    <a:pt x="59001" y="71698"/>
                  </a:cubicBezTo>
                  <a:cubicBezTo>
                    <a:pt x="59518" y="71698"/>
                    <a:pt x="59970" y="71569"/>
                    <a:pt x="59970" y="71505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8" name="Freihandform: Form 67">
              <a:extLst>
                <a:ext uri="{FF2B5EF4-FFF2-40B4-BE49-F238E27FC236}">
                  <a16:creationId xmlns:a16="http://schemas.microsoft.com/office/drawing/2014/main" id="{A01310F2-2FF8-4B3A-A43B-C25A6089CD49}"/>
                </a:ext>
              </a:extLst>
            </p:cNvPr>
            <p:cNvSpPr/>
            <p:nvPr/>
          </p:nvSpPr>
          <p:spPr>
            <a:xfrm flipV="1">
              <a:off x="5347213" y="3913170"/>
              <a:ext cx="4518" cy="142272"/>
            </a:xfrm>
            <a:custGeom>
              <a:avLst/>
              <a:gdLst>
                <a:gd name="connsiteX0" fmla="*/ -6390 w 4518"/>
                <a:gd name="connsiteY0" fmla="*/ 132325 h 142272"/>
                <a:gd name="connsiteX1" fmla="*/ -8456 w 4518"/>
                <a:gd name="connsiteY1" fmla="*/ 130195 h 142272"/>
                <a:gd name="connsiteX2" fmla="*/ -8456 w 4518"/>
                <a:gd name="connsiteY2" fmla="*/ 63384 h 142272"/>
                <a:gd name="connsiteX3" fmla="*/ -8456 w 4518"/>
                <a:gd name="connsiteY3" fmla="*/ -3427 h 142272"/>
                <a:gd name="connsiteX4" fmla="*/ -6196 w 4518"/>
                <a:gd name="connsiteY4" fmla="*/ -5622 h 142272"/>
                <a:gd name="connsiteX5" fmla="*/ -3937 w 4518"/>
                <a:gd name="connsiteY5" fmla="*/ -7817 h 142272"/>
                <a:gd name="connsiteX6" fmla="*/ -3937 w 4518"/>
                <a:gd name="connsiteY6" fmla="*/ 63319 h 142272"/>
                <a:gd name="connsiteX7" fmla="*/ -4131 w 4518"/>
                <a:gd name="connsiteY7" fmla="*/ 134455 h 142272"/>
                <a:gd name="connsiteX8" fmla="*/ -6390 w 4518"/>
                <a:gd name="connsiteY8" fmla="*/ 132325 h 142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18" h="142272">
                  <a:moveTo>
                    <a:pt x="-6390" y="132325"/>
                  </a:moveTo>
                  <a:lnTo>
                    <a:pt x="-8456" y="130195"/>
                  </a:lnTo>
                  <a:lnTo>
                    <a:pt x="-8456" y="63384"/>
                  </a:lnTo>
                  <a:lnTo>
                    <a:pt x="-8456" y="-3427"/>
                  </a:lnTo>
                  <a:lnTo>
                    <a:pt x="-6196" y="-5622"/>
                  </a:lnTo>
                  <a:lnTo>
                    <a:pt x="-3937" y="-7817"/>
                  </a:lnTo>
                  <a:lnTo>
                    <a:pt x="-3937" y="63319"/>
                  </a:lnTo>
                  <a:cubicBezTo>
                    <a:pt x="-3937" y="102438"/>
                    <a:pt x="-4001" y="134455"/>
                    <a:pt x="-4131" y="134455"/>
                  </a:cubicBezTo>
                  <a:cubicBezTo>
                    <a:pt x="-4260" y="134455"/>
                    <a:pt x="-5228" y="133487"/>
                    <a:pt x="-6390" y="132325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9" name="Freihandform: Form 68">
              <a:extLst>
                <a:ext uri="{FF2B5EF4-FFF2-40B4-BE49-F238E27FC236}">
                  <a16:creationId xmlns:a16="http://schemas.microsoft.com/office/drawing/2014/main" id="{89CCAA77-C0BE-432E-9B6F-680E534881C0}"/>
                </a:ext>
              </a:extLst>
            </p:cNvPr>
            <p:cNvSpPr/>
            <p:nvPr/>
          </p:nvSpPr>
          <p:spPr>
            <a:xfrm flipV="1">
              <a:off x="5116117" y="4051094"/>
              <a:ext cx="94609" cy="4735"/>
            </a:xfrm>
            <a:custGeom>
              <a:avLst/>
              <a:gdLst>
                <a:gd name="connsiteX0" fmla="*/ -5862 w 94609"/>
                <a:gd name="connsiteY0" fmla="*/ -2184 h 4735"/>
                <a:gd name="connsiteX1" fmla="*/ -3731 w 94609"/>
                <a:gd name="connsiteY1" fmla="*/ -4573 h 4735"/>
                <a:gd name="connsiteX2" fmla="*/ -1601 w 94609"/>
                <a:gd name="connsiteY2" fmla="*/ -6638 h 4735"/>
                <a:gd name="connsiteX3" fmla="*/ 41649 w 94609"/>
                <a:gd name="connsiteY3" fmla="*/ -6638 h 4735"/>
                <a:gd name="connsiteX4" fmla="*/ 84898 w 94609"/>
                <a:gd name="connsiteY4" fmla="*/ -6638 h 4735"/>
                <a:gd name="connsiteX5" fmla="*/ 87093 w 94609"/>
                <a:gd name="connsiteY5" fmla="*/ -4379 h 4735"/>
                <a:gd name="connsiteX6" fmla="*/ 88642 w 94609"/>
                <a:gd name="connsiteY6" fmla="*/ -2120 h 4735"/>
                <a:gd name="connsiteX7" fmla="*/ 41068 w 94609"/>
                <a:gd name="connsiteY7" fmla="*/ -1926 h 4735"/>
                <a:gd name="connsiteX8" fmla="*/ -5862 w 94609"/>
                <a:gd name="connsiteY8" fmla="*/ -2184 h 4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609" h="4735">
                  <a:moveTo>
                    <a:pt x="-5862" y="-2184"/>
                  </a:moveTo>
                  <a:cubicBezTo>
                    <a:pt x="-5862" y="-2378"/>
                    <a:pt x="-4893" y="-3411"/>
                    <a:pt x="-3731" y="-4573"/>
                  </a:cubicBezTo>
                  <a:lnTo>
                    <a:pt x="-1601" y="-6638"/>
                  </a:lnTo>
                  <a:lnTo>
                    <a:pt x="41649" y="-6638"/>
                  </a:lnTo>
                  <a:lnTo>
                    <a:pt x="84898" y="-6638"/>
                  </a:lnTo>
                  <a:lnTo>
                    <a:pt x="87093" y="-4379"/>
                  </a:lnTo>
                  <a:cubicBezTo>
                    <a:pt x="88320" y="-3153"/>
                    <a:pt x="89030" y="-2120"/>
                    <a:pt x="88642" y="-2120"/>
                  </a:cubicBezTo>
                  <a:cubicBezTo>
                    <a:pt x="88320" y="-2120"/>
                    <a:pt x="66953" y="-2055"/>
                    <a:pt x="41068" y="-1926"/>
                  </a:cubicBezTo>
                  <a:cubicBezTo>
                    <a:pt x="15247" y="-1862"/>
                    <a:pt x="-5862" y="-1926"/>
                    <a:pt x="-5862" y="-2184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0" name="Freihandform: Form 69">
              <a:extLst>
                <a:ext uri="{FF2B5EF4-FFF2-40B4-BE49-F238E27FC236}">
                  <a16:creationId xmlns:a16="http://schemas.microsoft.com/office/drawing/2014/main" id="{A9B71296-E450-4F45-81DC-176AF0860438}"/>
                </a:ext>
              </a:extLst>
            </p:cNvPr>
            <p:cNvSpPr/>
            <p:nvPr/>
          </p:nvSpPr>
          <p:spPr>
            <a:xfrm flipV="1">
              <a:off x="5207587" y="4051311"/>
              <a:ext cx="99498" cy="101410"/>
            </a:xfrm>
            <a:custGeom>
              <a:avLst/>
              <a:gdLst>
                <a:gd name="connsiteX0" fmla="*/ -4976 w 99498"/>
                <a:gd name="connsiteY0" fmla="*/ 93405 h 101410"/>
                <a:gd name="connsiteX1" fmla="*/ -7171 w 99498"/>
                <a:gd name="connsiteY1" fmla="*/ 91146 h 101410"/>
                <a:gd name="connsiteX2" fmla="*/ 21490 w 99498"/>
                <a:gd name="connsiteY2" fmla="*/ 90888 h 101410"/>
                <a:gd name="connsiteX3" fmla="*/ 62029 w 99498"/>
                <a:gd name="connsiteY3" fmla="*/ 86240 h 101410"/>
                <a:gd name="connsiteX4" fmla="*/ 85655 w 99498"/>
                <a:gd name="connsiteY4" fmla="*/ 58612 h 101410"/>
                <a:gd name="connsiteX5" fmla="*/ 84622 w 99498"/>
                <a:gd name="connsiteY5" fmla="*/ 28466 h 101410"/>
                <a:gd name="connsiteX6" fmla="*/ 73713 w 99498"/>
                <a:gd name="connsiteY6" fmla="*/ 12264 h 101410"/>
                <a:gd name="connsiteX7" fmla="*/ 54670 w 99498"/>
                <a:gd name="connsiteY7" fmla="*/ 773 h 101410"/>
                <a:gd name="connsiteX8" fmla="*/ 23749 w 99498"/>
                <a:gd name="connsiteY8" fmla="*/ -1099 h 101410"/>
                <a:gd name="connsiteX9" fmla="*/ -2007 w 99498"/>
                <a:gd name="connsiteY9" fmla="*/ -1292 h 101410"/>
                <a:gd name="connsiteX10" fmla="*/ 188 w 99498"/>
                <a:gd name="connsiteY10" fmla="*/ -3552 h 101410"/>
                <a:gd name="connsiteX11" fmla="*/ 2383 w 99498"/>
                <a:gd name="connsiteY11" fmla="*/ -5811 h 101410"/>
                <a:gd name="connsiteX12" fmla="*/ 26912 w 99498"/>
                <a:gd name="connsiteY12" fmla="*/ -5553 h 101410"/>
                <a:gd name="connsiteX13" fmla="*/ 64353 w 99498"/>
                <a:gd name="connsiteY13" fmla="*/ -518 h 101410"/>
                <a:gd name="connsiteX14" fmla="*/ 86881 w 99498"/>
                <a:gd name="connsiteY14" fmla="*/ 22011 h 101410"/>
                <a:gd name="connsiteX15" fmla="*/ 92239 w 99498"/>
                <a:gd name="connsiteY15" fmla="*/ 42345 h 101410"/>
                <a:gd name="connsiteX16" fmla="*/ 54089 w 99498"/>
                <a:gd name="connsiteY16" fmla="*/ 94309 h 101410"/>
                <a:gd name="connsiteX17" fmla="*/ 23039 w 99498"/>
                <a:gd name="connsiteY17" fmla="*/ 95600 h 101410"/>
                <a:gd name="connsiteX18" fmla="*/ -2846 w 99498"/>
                <a:gd name="connsiteY18" fmla="*/ 95600 h 101410"/>
                <a:gd name="connsiteX19" fmla="*/ -4976 w 99498"/>
                <a:gd name="connsiteY19" fmla="*/ 93405 h 101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9498" h="101410">
                  <a:moveTo>
                    <a:pt x="-4976" y="93405"/>
                  </a:moveTo>
                  <a:lnTo>
                    <a:pt x="-7171" y="91146"/>
                  </a:lnTo>
                  <a:lnTo>
                    <a:pt x="21490" y="90888"/>
                  </a:lnTo>
                  <a:cubicBezTo>
                    <a:pt x="53121" y="90630"/>
                    <a:pt x="53443" y="90565"/>
                    <a:pt x="62029" y="86240"/>
                  </a:cubicBezTo>
                  <a:cubicBezTo>
                    <a:pt x="73325" y="80559"/>
                    <a:pt x="82169" y="70231"/>
                    <a:pt x="85655" y="58612"/>
                  </a:cubicBezTo>
                  <a:cubicBezTo>
                    <a:pt x="88495" y="49187"/>
                    <a:pt x="88108" y="37503"/>
                    <a:pt x="84622" y="28466"/>
                  </a:cubicBezTo>
                  <a:cubicBezTo>
                    <a:pt x="82104" y="21882"/>
                    <a:pt x="79587" y="18202"/>
                    <a:pt x="73713" y="12264"/>
                  </a:cubicBezTo>
                  <a:cubicBezTo>
                    <a:pt x="68161" y="6648"/>
                    <a:pt x="62287" y="3097"/>
                    <a:pt x="54670" y="773"/>
                  </a:cubicBezTo>
                  <a:cubicBezTo>
                    <a:pt x="49635" y="-840"/>
                    <a:pt x="48989" y="-840"/>
                    <a:pt x="23749" y="-1099"/>
                  </a:cubicBezTo>
                  <a:lnTo>
                    <a:pt x="-2007" y="-1292"/>
                  </a:lnTo>
                  <a:lnTo>
                    <a:pt x="188" y="-3552"/>
                  </a:lnTo>
                  <a:lnTo>
                    <a:pt x="2383" y="-5811"/>
                  </a:lnTo>
                  <a:lnTo>
                    <a:pt x="26912" y="-5553"/>
                  </a:lnTo>
                  <a:cubicBezTo>
                    <a:pt x="54347" y="-5295"/>
                    <a:pt x="54928" y="-5230"/>
                    <a:pt x="64353" y="-518"/>
                  </a:cubicBezTo>
                  <a:cubicBezTo>
                    <a:pt x="74358" y="4453"/>
                    <a:pt x="81846" y="11941"/>
                    <a:pt x="86881" y="22011"/>
                  </a:cubicBezTo>
                  <a:cubicBezTo>
                    <a:pt x="90367" y="28853"/>
                    <a:pt x="91723" y="34082"/>
                    <a:pt x="92239" y="42345"/>
                  </a:cubicBezTo>
                  <a:cubicBezTo>
                    <a:pt x="93659" y="66810"/>
                    <a:pt x="77973" y="88177"/>
                    <a:pt x="54089" y="94309"/>
                  </a:cubicBezTo>
                  <a:cubicBezTo>
                    <a:pt x="49376" y="95471"/>
                    <a:pt x="46988" y="95600"/>
                    <a:pt x="23039" y="95600"/>
                  </a:cubicBezTo>
                  <a:lnTo>
                    <a:pt x="-2846" y="95600"/>
                  </a:lnTo>
                  <a:lnTo>
                    <a:pt x="-4976" y="9340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6" name="Freihandform: Form 75">
              <a:extLst>
                <a:ext uri="{FF2B5EF4-FFF2-40B4-BE49-F238E27FC236}">
                  <a16:creationId xmlns:a16="http://schemas.microsoft.com/office/drawing/2014/main" id="{8596D3F3-7EB6-4463-8357-14695F9679BF}"/>
                </a:ext>
              </a:extLst>
            </p:cNvPr>
            <p:cNvSpPr/>
            <p:nvPr/>
          </p:nvSpPr>
          <p:spPr>
            <a:xfrm flipV="1">
              <a:off x="5347213" y="4051698"/>
              <a:ext cx="4518" cy="103799"/>
            </a:xfrm>
            <a:custGeom>
              <a:avLst/>
              <a:gdLst>
                <a:gd name="connsiteX0" fmla="*/ -8456 w 4518"/>
                <a:gd name="connsiteY0" fmla="*/ 46116 h 103799"/>
                <a:gd name="connsiteX1" fmla="*/ -8456 w 4518"/>
                <a:gd name="connsiteY1" fmla="*/ -5784 h 103799"/>
                <a:gd name="connsiteX2" fmla="*/ -6196 w 4518"/>
                <a:gd name="connsiteY2" fmla="*/ -3589 h 103799"/>
                <a:gd name="connsiteX3" fmla="*/ -3937 w 4518"/>
                <a:gd name="connsiteY3" fmla="*/ -1394 h 103799"/>
                <a:gd name="connsiteX4" fmla="*/ -3937 w 4518"/>
                <a:gd name="connsiteY4" fmla="*/ 46116 h 103799"/>
                <a:gd name="connsiteX5" fmla="*/ -3937 w 4518"/>
                <a:gd name="connsiteY5" fmla="*/ 93626 h 103799"/>
                <a:gd name="connsiteX6" fmla="*/ -6196 w 4518"/>
                <a:gd name="connsiteY6" fmla="*/ 95821 h 103799"/>
                <a:gd name="connsiteX7" fmla="*/ -8456 w 4518"/>
                <a:gd name="connsiteY7" fmla="*/ 98015 h 103799"/>
                <a:gd name="connsiteX8" fmla="*/ -8456 w 4518"/>
                <a:gd name="connsiteY8" fmla="*/ 46116 h 103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18" h="103799">
                  <a:moveTo>
                    <a:pt x="-8456" y="46116"/>
                  </a:moveTo>
                  <a:lnTo>
                    <a:pt x="-8456" y="-5784"/>
                  </a:lnTo>
                  <a:lnTo>
                    <a:pt x="-6196" y="-3589"/>
                  </a:lnTo>
                  <a:lnTo>
                    <a:pt x="-3937" y="-1394"/>
                  </a:lnTo>
                  <a:lnTo>
                    <a:pt x="-3937" y="46116"/>
                  </a:lnTo>
                  <a:lnTo>
                    <a:pt x="-3937" y="93626"/>
                  </a:lnTo>
                  <a:lnTo>
                    <a:pt x="-6196" y="95821"/>
                  </a:lnTo>
                  <a:lnTo>
                    <a:pt x="-8456" y="98015"/>
                  </a:lnTo>
                  <a:lnTo>
                    <a:pt x="-8456" y="46116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7" name="Freihandform: Form 76">
              <a:extLst>
                <a:ext uri="{FF2B5EF4-FFF2-40B4-BE49-F238E27FC236}">
                  <a16:creationId xmlns:a16="http://schemas.microsoft.com/office/drawing/2014/main" id="{837A7EAD-6CF7-4ABD-90AB-2653DA547A74}"/>
                </a:ext>
              </a:extLst>
            </p:cNvPr>
            <p:cNvSpPr/>
            <p:nvPr/>
          </p:nvSpPr>
          <p:spPr>
            <a:xfrm flipV="1">
              <a:off x="5133288" y="4068740"/>
              <a:ext cx="60549" cy="5228"/>
            </a:xfrm>
            <a:custGeom>
              <a:avLst/>
              <a:gdLst>
                <a:gd name="connsiteX0" fmla="*/ -3411 w 60549"/>
                <a:gd name="connsiteY0" fmla="*/ -3622 h 5228"/>
                <a:gd name="connsiteX1" fmla="*/ -893 w 60549"/>
                <a:gd name="connsiteY1" fmla="*/ -6140 h 5228"/>
                <a:gd name="connsiteX2" fmla="*/ 24347 w 60549"/>
                <a:gd name="connsiteY2" fmla="*/ -6269 h 5228"/>
                <a:gd name="connsiteX3" fmla="*/ 49587 w 60549"/>
                <a:gd name="connsiteY3" fmla="*/ -6333 h 5228"/>
                <a:gd name="connsiteX4" fmla="*/ 52169 w 60549"/>
                <a:gd name="connsiteY4" fmla="*/ -3687 h 5228"/>
                <a:gd name="connsiteX5" fmla="*/ 54686 w 60549"/>
                <a:gd name="connsiteY5" fmla="*/ -1105 h 5228"/>
                <a:gd name="connsiteX6" fmla="*/ 24411 w 60549"/>
                <a:gd name="connsiteY6" fmla="*/ -1105 h 5228"/>
                <a:gd name="connsiteX7" fmla="*/ -5864 w 60549"/>
                <a:gd name="connsiteY7" fmla="*/ -1105 h 5228"/>
                <a:gd name="connsiteX8" fmla="*/ -3411 w 60549"/>
                <a:gd name="connsiteY8" fmla="*/ -3622 h 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549" h="5228">
                  <a:moveTo>
                    <a:pt x="-3411" y="-3622"/>
                  </a:moveTo>
                  <a:lnTo>
                    <a:pt x="-893" y="-6140"/>
                  </a:lnTo>
                  <a:lnTo>
                    <a:pt x="24347" y="-6269"/>
                  </a:lnTo>
                  <a:lnTo>
                    <a:pt x="49587" y="-6333"/>
                  </a:lnTo>
                  <a:lnTo>
                    <a:pt x="52169" y="-3687"/>
                  </a:lnTo>
                  <a:lnTo>
                    <a:pt x="54686" y="-1105"/>
                  </a:lnTo>
                  <a:lnTo>
                    <a:pt x="24411" y="-1105"/>
                  </a:lnTo>
                  <a:lnTo>
                    <a:pt x="-5864" y="-1105"/>
                  </a:lnTo>
                  <a:lnTo>
                    <a:pt x="-3411" y="-3622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8" name="Freihandform: Form 77">
              <a:extLst>
                <a:ext uri="{FF2B5EF4-FFF2-40B4-BE49-F238E27FC236}">
                  <a16:creationId xmlns:a16="http://schemas.microsoft.com/office/drawing/2014/main" id="{5C395125-FB67-42C3-B369-A91EDDAD34A9}"/>
                </a:ext>
              </a:extLst>
            </p:cNvPr>
            <p:cNvSpPr/>
            <p:nvPr/>
          </p:nvSpPr>
          <p:spPr>
            <a:xfrm flipV="1">
              <a:off x="5189448" y="4068740"/>
              <a:ext cx="99918" cy="66552"/>
            </a:xfrm>
            <a:custGeom>
              <a:avLst/>
              <a:gdLst>
                <a:gd name="connsiteX0" fmla="*/ -4403 w 99918"/>
                <a:gd name="connsiteY0" fmla="*/ 58160 h 66552"/>
                <a:gd name="connsiteX1" fmla="*/ -6921 w 99918"/>
                <a:gd name="connsiteY1" fmla="*/ 55578 h 66552"/>
                <a:gd name="connsiteX2" fmla="*/ 29099 w 99918"/>
                <a:gd name="connsiteY2" fmla="*/ 55578 h 66552"/>
                <a:gd name="connsiteX3" fmla="*/ 76157 w 99918"/>
                <a:gd name="connsiteY3" fmla="*/ 50866 h 66552"/>
                <a:gd name="connsiteX4" fmla="*/ 86421 w 99918"/>
                <a:gd name="connsiteY4" fmla="*/ 38149 h 66552"/>
                <a:gd name="connsiteX5" fmla="*/ 87906 w 99918"/>
                <a:gd name="connsiteY5" fmla="*/ 27498 h 66552"/>
                <a:gd name="connsiteX6" fmla="*/ 85776 w 99918"/>
                <a:gd name="connsiteY6" fmla="*/ 15943 h 66552"/>
                <a:gd name="connsiteX7" fmla="*/ 69057 w 99918"/>
                <a:gd name="connsiteY7" fmla="*/ 773 h 66552"/>
                <a:gd name="connsiteX8" fmla="*/ 31617 w 99918"/>
                <a:gd name="connsiteY8" fmla="*/ -582 h 66552"/>
                <a:gd name="connsiteX9" fmla="*/ -1821 w 99918"/>
                <a:gd name="connsiteY9" fmla="*/ -647 h 66552"/>
                <a:gd name="connsiteX10" fmla="*/ 954 w 99918"/>
                <a:gd name="connsiteY10" fmla="*/ -3229 h 66552"/>
                <a:gd name="connsiteX11" fmla="*/ 3730 w 99918"/>
                <a:gd name="connsiteY11" fmla="*/ -5811 h 66552"/>
                <a:gd name="connsiteX12" fmla="*/ 35167 w 99918"/>
                <a:gd name="connsiteY12" fmla="*/ -5617 h 66552"/>
                <a:gd name="connsiteX13" fmla="*/ 70541 w 99918"/>
                <a:gd name="connsiteY13" fmla="*/ -4068 h 66552"/>
                <a:gd name="connsiteX14" fmla="*/ 92683 w 99918"/>
                <a:gd name="connsiteY14" fmla="*/ 22850 h 66552"/>
                <a:gd name="connsiteX15" fmla="*/ 91392 w 99918"/>
                <a:gd name="connsiteY15" fmla="*/ 38794 h 66552"/>
                <a:gd name="connsiteX16" fmla="*/ 66281 w 99918"/>
                <a:gd name="connsiteY16" fmla="*/ 60032 h 66552"/>
                <a:gd name="connsiteX17" fmla="*/ 30132 w 99918"/>
                <a:gd name="connsiteY17" fmla="*/ 60742 h 66552"/>
                <a:gd name="connsiteX18" fmla="*/ -1886 w 99918"/>
                <a:gd name="connsiteY18" fmla="*/ 60742 h 66552"/>
                <a:gd name="connsiteX19" fmla="*/ -4403 w 99918"/>
                <a:gd name="connsiteY19" fmla="*/ 58160 h 6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9918" h="66552">
                  <a:moveTo>
                    <a:pt x="-4403" y="58160"/>
                  </a:moveTo>
                  <a:lnTo>
                    <a:pt x="-6921" y="55578"/>
                  </a:lnTo>
                  <a:lnTo>
                    <a:pt x="29099" y="55578"/>
                  </a:lnTo>
                  <a:cubicBezTo>
                    <a:pt x="69638" y="55578"/>
                    <a:pt x="68992" y="55642"/>
                    <a:pt x="76157" y="50866"/>
                  </a:cubicBezTo>
                  <a:cubicBezTo>
                    <a:pt x="80740" y="47767"/>
                    <a:pt x="84355" y="43248"/>
                    <a:pt x="86421" y="38149"/>
                  </a:cubicBezTo>
                  <a:cubicBezTo>
                    <a:pt x="87583" y="35244"/>
                    <a:pt x="87841" y="33307"/>
                    <a:pt x="87906" y="27498"/>
                  </a:cubicBezTo>
                  <a:cubicBezTo>
                    <a:pt x="87906" y="20784"/>
                    <a:pt x="87777" y="20139"/>
                    <a:pt x="85776" y="15943"/>
                  </a:cubicBezTo>
                  <a:cubicBezTo>
                    <a:pt x="82161" y="8326"/>
                    <a:pt x="76674" y="3355"/>
                    <a:pt x="69057" y="773"/>
                  </a:cubicBezTo>
                  <a:cubicBezTo>
                    <a:pt x="65183" y="-518"/>
                    <a:pt x="63763" y="-582"/>
                    <a:pt x="31617" y="-582"/>
                  </a:cubicBezTo>
                  <a:lnTo>
                    <a:pt x="-1821" y="-647"/>
                  </a:lnTo>
                  <a:lnTo>
                    <a:pt x="954" y="-3229"/>
                  </a:lnTo>
                  <a:lnTo>
                    <a:pt x="3730" y="-5811"/>
                  </a:lnTo>
                  <a:lnTo>
                    <a:pt x="35167" y="-5617"/>
                  </a:lnTo>
                  <a:cubicBezTo>
                    <a:pt x="64861" y="-5359"/>
                    <a:pt x="66797" y="-5295"/>
                    <a:pt x="70541" y="-4068"/>
                  </a:cubicBezTo>
                  <a:cubicBezTo>
                    <a:pt x="82290" y="-66"/>
                    <a:pt x="91069" y="10585"/>
                    <a:pt x="92683" y="22850"/>
                  </a:cubicBezTo>
                  <a:cubicBezTo>
                    <a:pt x="93393" y="28079"/>
                    <a:pt x="92876" y="34469"/>
                    <a:pt x="91392" y="38794"/>
                  </a:cubicBezTo>
                  <a:cubicBezTo>
                    <a:pt x="87712" y="49187"/>
                    <a:pt x="76996" y="58289"/>
                    <a:pt x="66281" y="60032"/>
                  </a:cubicBezTo>
                  <a:cubicBezTo>
                    <a:pt x="63763" y="60484"/>
                    <a:pt x="49433" y="60742"/>
                    <a:pt x="30132" y="60742"/>
                  </a:cubicBezTo>
                  <a:lnTo>
                    <a:pt x="-1886" y="60742"/>
                  </a:lnTo>
                  <a:lnTo>
                    <a:pt x="-4403" y="58160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9" name="Freihandform: Form 78">
              <a:extLst>
                <a:ext uri="{FF2B5EF4-FFF2-40B4-BE49-F238E27FC236}">
                  <a16:creationId xmlns:a16="http://schemas.microsoft.com/office/drawing/2014/main" id="{D4121776-E2AF-4279-822C-5CF6CE74F214}"/>
                </a:ext>
              </a:extLst>
            </p:cNvPr>
            <p:cNvSpPr/>
            <p:nvPr/>
          </p:nvSpPr>
          <p:spPr>
            <a:xfrm flipV="1">
              <a:off x="4923753" y="4101338"/>
              <a:ext cx="3550" cy="7100"/>
            </a:xfrm>
            <a:custGeom>
              <a:avLst/>
              <a:gdLst>
                <a:gd name="connsiteX0" fmla="*/ -2545 w 3550"/>
                <a:gd name="connsiteY0" fmla="*/ -2212 h 7100"/>
                <a:gd name="connsiteX1" fmla="*/ -2545 w 3550"/>
                <a:gd name="connsiteY1" fmla="*/ -5762 h 7100"/>
                <a:gd name="connsiteX2" fmla="*/ -802 w 3550"/>
                <a:gd name="connsiteY2" fmla="*/ -3955 h 7100"/>
                <a:gd name="connsiteX3" fmla="*/ 1006 w 3550"/>
                <a:gd name="connsiteY3" fmla="*/ -2212 h 7100"/>
                <a:gd name="connsiteX4" fmla="*/ -802 w 3550"/>
                <a:gd name="connsiteY4" fmla="*/ -469 h 7100"/>
                <a:gd name="connsiteX5" fmla="*/ -2545 w 3550"/>
                <a:gd name="connsiteY5" fmla="*/ 1339 h 7100"/>
                <a:gd name="connsiteX6" fmla="*/ -2545 w 3550"/>
                <a:gd name="connsiteY6" fmla="*/ -2212 h 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50" h="7100">
                  <a:moveTo>
                    <a:pt x="-2545" y="-2212"/>
                  </a:moveTo>
                  <a:lnTo>
                    <a:pt x="-2545" y="-5762"/>
                  </a:lnTo>
                  <a:lnTo>
                    <a:pt x="-802" y="-3955"/>
                  </a:lnTo>
                  <a:lnTo>
                    <a:pt x="1006" y="-2212"/>
                  </a:lnTo>
                  <a:lnTo>
                    <a:pt x="-802" y="-469"/>
                  </a:lnTo>
                  <a:lnTo>
                    <a:pt x="-2545" y="1339"/>
                  </a:lnTo>
                  <a:lnTo>
                    <a:pt x="-2545" y="-2212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1" name="Freihandform: Form 80">
              <a:extLst>
                <a:ext uri="{FF2B5EF4-FFF2-40B4-BE49-F238E27FC236}">
                  <a16:creationId xmlns:a16="http://schemas.microsoft.com/office/drawing/2014/main" id="{444C16B9-8FF7-4665-93B7-A8B260C0EA35}"/>
                </a:ext>
              </a:extLst>
            </p:cNvPr>
            <p:cNvSpPr/>
            <p:nvPr/>
          </p:nvSpPr>
          <p:spPr>
            <a:xfrm flipV="1">
              <a:off x="4923753" y="4105534"/>
              <a:ext cx="34341" cy="203919"/>
            </a:xfrm>
            <a:custGeom>
              <a:avLst/>
              <a:gdLst>
                <a:gd name="connsiteX0" fmla="*/ -1017 w 34341"/>
                <a:gd name="connsiteY0" fmla="*/ 198098 h 203919"/>
                <a:gd name="connsiteX1" fmla="*/ -2759 w 34341"/>
                <a:gd name="connsiteY1" fmla="*/ 196291 h 203919"/>
                <a:gd name="connsiteX2" fmla="*/ -2759 w 34341"/>
                <a:gd name="connsiteY2" fmla="*/ 116763 h 203919"/>
                <a:gd name="connsiteX3" fmla="*/ -2049 w 34341"/>
                <a:gd name="connsiteY3" fmla="*/ 33878 h 203919"/>
                <a:gd name="connsiteX4" fmla="*/ 4406 w 34341"/>
                <a:gd name="connsiteY4" fmla="*/ 17030 h 203919"/>
                <a:gd name="connsiteX5" fmla="*/ 25385 w 34341"/>
                <a:gd name="connsiteY5" fmla="*/ -2658 h 203919"/>
                <a:gd name="connsiteX6" fmla="*/ 28032 w 34341"/>
                <a:gd name="connsiteY6" fmla="*/ -4014 h 203919"/>
                <a:gd name="connsiteX7" fmla="*/ 29839 w 34341"/>
                <a:gd name="connsiteY7" fmla="*/ -2142 h 203919"/>
                <a:gd name="connsiteX8" fmla="*/ 31582 w 34341"/>
                <a:gd name="connsiteY8" fmla="*/ -334 h 203919"/>
                <a:gd name="connsiteX9" fmla="*/ 28290 w 34341"/>
                <a:gd name="connsiteY9" fmla="*/ 1344 h 203919"/>
                <a:gd name="connsiteX10" fmla="*/ 3760 w 34341"/>
                <a:gd name="connsiteY10" fmla="*/ 30005 h 203919"/>
                <a:gd name="connsiteX11" fmla="*/ 2082 w 34341"/>
                <a:gd name="connsiteY11" fmla="*/ 34976 h 203919"/>
                <a:gd name="connsiteX12" fmla="*/ 1888 w 34341"/>
                <a:gd name="connsiteY12" fmla="*/ 117473 h 203919"/>
                <a:gd name="connsiteX13" fmla="*/ 1243 w 34341"/>
                <a:gd name="connsiteY13" fmla="*/ 199906 h 203919"/>
                <a:gd name="connsiteX14" fmla="*/ -1017 w 34341"/>
                <a:gd name="connsiteY14" fmla="*/ 198098 h 203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341" h="203919">
                  <a:moveTo>
                    <a:pt x="-1017" y="198098"/>
                  </a:moveTo>
                  <a:lnTo>
                    <a:pt x="-2759" y="196291"/>
                  </a:lnTo>
                  <a:lnTo>
                    <a:pt x="-2759" y="116763"/>
                  </a:lnTo>
                  <a:cubicBezTo>
                    <a:pt x="-2759" y="61829"/>
                    <a:pt x="-2566" y="36267"/>
                    <a:pt x="-2049" y="33878"/>
                  </a:cubicBezTo>
                  <a:cubicBezTo>
                    <a:pt x="-952" y="28391"/>
                    <a:pt x="1630" y="21743"/>
                    <a:pt x="4406" y="17030"/>
                  </a:cubicBezTo>
                  <a:cubicBezTo>
                    <a:pt x="8924" y="9349"/>
                    <a:pt x="17574" y="1280"/>
                    <a:pt x="25385" y="-2658"/>
                  </a:cubicBezTo>
                  <a:lnTo>
                    <a:pt x="28032" y="-4014"/>
                  </a:lnTo>
                  <a:lnTo>
                    <a:pt x="29839" y="-2142"/>
                  </a:lnTo>
                  <a:lnTo>
                    <a:pt x="31582" y="-334"/>
                  </a:lnTo>
                  <a:lnTo>
                    <a:pt x="28290" y="1344"/>
                  </a:lnTo>
                  <a:cubicBezTo>
                    <a:pt x="16606" y="7218"/>
                    <a:pt x="8214" y="17030"/>
                    <a:pt x="3760" y="30005"/>
                  </a:cubicBezTo>
                  <a:lnTo>
                    <a:pt x="2082" y="34976"/>
                  </a:lnTo>
                  <a:lnTo>
                    <a:pt x="1888" y="117473"/>
                  </a:lnTo>
                  <a:cubicBezTo>
                    <a:pt x="1824" y="162788"/>
                    <a:pt x="1501" y="199906"/>
                    <a:pt x="1243" y="199906"/>
                  </a:cubicBezTo>
                  <a:cubicBezTo>
                    <a:pt x="920" y="199906"/>
                    <a:pt x="-48" y="199067"/>
                    <a:pt x="-1017" y="198098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2" name="Freihandform: Form 81">
              <a:extLst>
                <a:ext uri="{FF2B5EF4-FFF2-40B4-BE49-F238E27FC236}">
                  <a16:creationId xmlns:a16="http://schemas.microsoft.com/office/drawing/2014/main" id="{2C0262CF-C904-406A-88F2-3CCD4787C055}"/>
                </a:ext>
              </a:extLst>
            </p:cNvPr>
            <p:cNvSpPr/>
            <p:nvPr/>
          </p:nvSpPr>
          <p:spPr>
            <a:xfrm flipV="1">
              <a:off x="4948282" y="4125933"/>
              <a:ext cx="31565" cy="162878"/>
            </a:xfrm>
            <a:custGeom>
              <a:avLst/>
              <a:gdLst>
                <a:gd name="connsiteX0" fmla="*/ -3082 w 31565"/>
                <a:gd name="connsiteY0" fmla="*/ 90374 h 162878"/>
                <a:gd name="connsiteX1" fmla="*/ -2372 w 31565"/>
                <a:gd name="connsiteY1" fmla="*/ 18398 h 162878"/>
                <a:gd name="connsiteX2" fmla="*/ 17123 w 31565"/>
                <a:gd name="connsiteY2" fmla="*/ -3097 h 162878"/>
                <a:gd name="connsiteX3" fmla="*/ 26160 w 31565"/>
                <a:gd name="connsiteY3" fmla="*/ -1613 h 162878"/>
                <a:gd name="connsiteX4" fmla="*/ 28484 w 31565"/>
                <a:gd name="connsiteY4" fmla="*/ 776 h 162878"/>
                <a:gd name="connsiteX5" fmla="*/ 23772 w 31565"/>
                <a:gd name="connsiteY5" fmla="*/ 840 h 162878"/>
                <a:gd name="connsiteX6" fmla="*/ 15251 w 31565"/>
                <a:gd name="connsiteY6" fmla="*/ 2712 h 162878"/>
                <a:gd name="connsiteX7" fmla="*/ 4212 w 31565"/>
                <a:gd name="connsiteY7" fmla="*/ 13880 h 162878"/>
                <a:gd name="connsiteX8" fmla="*/ 2405 w 31565"/>
                <a:gd name="connsiteY8" fmla="*/ 17559 h 162878"/>
                <a:gd name="connsiteX9" fmla="*/ 2211 w 31565"/>
                <a:gd name="connsiteY9" fmla="*/ 85726 h 162878"/>
                <a:gd name="connsiteX10" fmla="*/ 2082 w 31565"/>
                <a:gd name="connsiteY10" fmla="*/ 153828 h 162878"/>
                <a:gd name="connsiteX11" fmla="*/ -500 w 31565"/>
                <a:gd name="connsiteY11" fmla="*/ 156346 h 162878"/>
                <a:gd name="connsiteX12" fmla="*/ -3082 w 31565"/>
                <a:gd name="connsiteY12" fmla="*/ 158863 h 162878"/>
                <a:gd name="connsiteX13" fmla="*/ -3082 w 31565"/>
                <a:gd name="connsiteY13" fmla="*/ 90374 h 162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565" h="162878">
                  <a:moveTo>
                    <a:pt x="-3082" y="90374"/>
                  </a:moveTo>
                  <a:cubicBezTo>
                    <a:pt x="-3082" y="42412"/>
                    <a:pt x="-2888" y="20787"/>
                    <a:pt x="-2372" y="18398"/>
                  </a:cubicBezTo>
                  <a:cubicBezTo>
                    <a:pt x="-177" y="8135"/>
                    <a:pt x="7311" y="-193"/>
                    <a:pt x="17123" y="-3097"/>
                  </a:cubicBezTo>
                  <a:cubicBezTo>
                    <a:pt x="22158" y="-4582"/>
                    <a:pt x="23449" y="-4388"/>
                    <a:pt x="26160" y="-1613"/>
                  </a:cubicBezTo>
                  <a:lnTo>
                    <a:pt x="28484" y="776"/>
                  </a:lnTo>
                  <a:lnTo>
                    <a:pt x="23772" y="840"/>
                  </a:lnTo>
                  <a:cubicBezTo>
                    <a:pt x="19963" y="840"/>
                    <a:pt x="18349" y="1228"/>
                    <a:pt x="15251" y="2712"/>
                  </a:cubicBezTo>
                  <a:cubicBezTo>
                    <a:pt x="10603" y="4972"/>
                    <a:pt x="6601" y="9038"/>
                    <a:pt x="4212" y="13880"/>
                  </a:cubicBezTo>
                  <a:lnTo>
                    <a:pt x="2405" y="17559"/>
                  </a:lnTo>
                  <a:lnTo>
                    <a:pt x="2211" y="85726"/>
                  </a:lnTo>
                  <a:lnTo>
                    <a:pt x="2082" y="153828"/>
                  </a:lnTo>
                  <a:lnTo>
                    <a:pt x="-500" y="156346"/>
                  </a:lnTo>
                  <a:lnTo>
                    <a:pt x="-3082" y="158863"/>
                  </a:lnTo>
                  <a:lnTo>
                    <a:pt x="-3082" y="90374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3" name="Freihandform: Form 82">
              <a:extLst>
                <a:ext uri="{FF2B5EF4-FFF2-40B4-BE49-F238E27FC236}">
                  <a16:creationId xmlns:a16="http://schemas.microsoft.com/office/drawing/2014/main" id="{794E004F-CF37-45D9-A1B9-456871892EAD}"/>
                </a:ext>
              </a:extLst>
            </p:cNvPr>
            <p:cNvSpPr/>
            <p:nvPr/>
          </p:nvSpPr>
          <p:spPr>
            <a:xfrm flipV="1">
              <a:off x="4976685" y="4130064"/>
              <a:ext cx="155828" cy="26466"/>
            </a:xfrm>
            <a:custGeom>
              <a:avLst/>
              <a:gdLst>
                <a:gd name="connsiteX0" fmla="*/ 31159 w 155828"/>
                <a:gd name="connsiteY0" fmla="*/ 20907 h 26466"/>
                <a:gd name="connsiteX1" fmla="*/ 6242 w 155828"/>
                <a:gd name="connsiteY1" fmla="*/ 10256 h 26466"/>
                <a:gd name="connsiteX2" fmla="*/ -4344 w 155828"/>
                <a:gd name="connsiteY2" fmla="*/ -1557 h 26466"/>
                <a:gd name="connsiteX3" fmla="*/ -2860 w 155828"/>
                <a:gd name="connsiteY3" fmla="*/ -3687 h 26466"/>
                <a:gd name="connsiteX4" fmla="*/ -1310 w 155828"/>
                <a:gd name="connsiteY4" fmla="*/ -5108 h 26466"/>
                <a:gd name="connsiteX5" fmla="*/ 1594 w 155828"/>
                <a:gd name="connsiteY5" fmla="*/ -1299 h 26466"/>
                <a:gd name="connsiteX6" fmla="*/ 24381 w 155828"/>
                <a:gd name="connsiteY6" fmla="*/ 14516 h 26466"/>
                <a:gd name="connsiteX7" fmla="*/ 87384 w 155828"/>
                <a:gd name="connsiteY7" fmla="*/ 16066 h 26466"/>
                <a:gd name="connsiteX8" fmla="*/ 146513 w 155828"/>
                <a:gd name="connsiteY8" fmla="*/ 16259 h 26466"/>
                <a:gd name="connsiteX9" fmla="*/ 148966 w 155828"/>
                <a:gd name="connsiteY9" fmla="*/ 18777 h 26466"/>
                <a:gd name="connsiteX10" fmla="*/ 151484 w 155828"/>
                <a:gd name="connsiteY10" fmla="*/ 21359 h 26466"/>
                <a:gd name="connsiteX11" fmla="*/ 92483 w 155828"/>
                <a:gd name="connsiteY11" fmla="*/ 21230 h 26466"/>
                <a:gd name="connsiteX12" fmla="*/ 31159 w 155828"/>
                <a:gd name="connsiteY12" fmla="*/ 20907 h 26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28" h="26466">
                  <a:moveTo>
                    <a:pt x="31159" y="20907"/>
                  </a:moveTo>
                  <a:cubicBezTo>
                    <a:pt x="23865" y="20068"/>
                    <a:pt x="13214" y="15549"/>
                    <a:pt x="6242" y="10256"/>
                  </a:cubicBezTo>
                  <a:cubicBezTo>
                    <a:pt x="2627" y="7545"/>
                    <a:pt x="-4344" y="-266"/>
                    <a:pt x="-4344" y="-1557"/>
                  </a:cubicBezTo>
                  <a:cubicBezTo>
                    <a:pt x="-4344" y="-2009"/>
                    <a:pt x="-3699" y="-2913"/>
                    <a:pt x="-2860" y="-3687"/>
                  </a:cubicBezTo>
                  <a:lnTo>
                    <a:pt x="-1310" y="-5108"/>
                  </a:lnTo>
                  <a:lnTo>
                    <a:pt x="1594" y="-1299"/>
                  </a:lnTo>
                  <a:cubicBezTo>
                    <a:pt x="7146" y="5802"/>
                    <a:pt x="15021" y="11289"/>
                    <a:pt x="24381" y="14516"/>
                  </a:cubicBezTo>
                  <a:cubicBezTo>
                    <a:pt x="28190" y="15807"/>
                    <a:pt x="29545" y="15807"/>
                    <a:pt x="87384" y="16066"/>
                  </a:cubicBezTo>
                  <a:lnTo>
                    <a:pt x="146513" y="16259"/>
                  </a:lnTo>
                  <a:lnTo>
                    <a:pt x="148966" y="18777"/>
                  </a:lnTo>
                  <a:lnTo>
                    <a:pt x="151484" y="21359"/>
                  </a:lnTo>
                  <a:lnTo>
                    <a:pt x="92483" y="21230"/>
                  </a:lnTo>
                  <a:cubicBezTo>
                    <a:pt x="60014" y="21230"/>
                    <a:pt x="32386" y="21036"/>
                    <a:pt x="31159" y="20907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4" name="Freihandform: Form 83">
              <a:extLst>
                <a:ext uri="{FF2B5EF4-FFF2-40B4-BE49-F238E27FC236}">
                  <a16:creationId xmlns:a16="http://schemas.microsoft.com/office/drawing/2014/main" id="{61FBD51F-2CFD-4BF4-924B-B295CDA68A8E}"/>
                </a:ext>
              </a:extLst>
            </p:cNvPr>
            <p:cNvSpPr/>
            <p:nvPr/>
          </p:nvSpPr>
          <p:spPr>
            <a:xfrm flipV="1">
              <a:off x="5128124" y="4130064"/>
              <a:ext cx="69974" cy="5164"/>
            </a:xfrm>
            <a:custGeom>
              <a:avLst/>
              <a:gdLst>
                <a:gd name="connsiteX0" fmla="*/ -3340 w 69974"/>
                <a:gd name="connsiteY0" fmla="*/ -2707 h 5164"/>
                <a:gd name="connsiteX1" fmla="*/ -5857 w 69974"/>
                <a:gd name="connsiteY1" fmla="*/ -5289 h 5164"/>
                <a:gd name="connsiteX2" fmla="*/ 29130 w 69974"/>
                <a:gd name="connsiteY2" fmla="*/ -5289 h 5164"/>
                <a:gd name="connsiteX3" fmla="*/ 64117 w 69974"/>
                <a:gd name="connsiteY3" fmla="*/ -4773 h 5164"/>
                <a:gd name="connsiteX4" fmla="*/ 61987 w 69974"/>
                <a:gd name="connsiteY4" fmla="*/ -2191 h 5164"/>
                <a:gd name="connsiteX5" fmla="*/ 59857 w 69974"/>
                <a:gd name="connsiteY5" fmla="*/ -125 h 5164"/>
                <a:gd name="connsiteX6" fmla="*/ 29517 w 69974"/>
                <a:gd name="connsiteY6" fmla="*/ -125 h 5164"/>
                <a:gd name="connsiteX7" fmla="*/ -822 w 69974"/>
                <a:gd name="connsiteY7" fmla="*/ -125 h 5164"/>
                <a:gd name="connsiteX8" fmla="*/ -3340 w 69974"/>
                <a:gd name="connsiteY8" fmla="*/ -2707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974" h="5164">
                  <a:moveTo>
                    <a:pt x="-3340" y="-2707"/>
                  </a:moveTo>
                  <a:lnTo>
                    <a:pt x="-5857" y="-5289"/>
                  </a:lnTo>
                  <a:lnTo>
                    <a:pt x="29130" y="-5289"/>
                  </a:lnTo>
                  <a:cubicBezTo>
                    <a:pt x="48366" y="-5289"/>
                    <a:pt x="64117" y="-5031"/>
                    <a:pt x="64117" y="-4773"/>
                  </a:cubicBezTo>
                  <a:cubicBezTo>
                    <a:pt x="64117" y="-4514"/>
                    <a:pt x="63149" y="-3352"/>
                    <a:pt x="61987" y="-2191"/>
                  </a:cubicBezTo>
                  <a:lnTo>
                    <a:pt x="59857" y="-125"/>
                  </a:lnTo>
                  <a:lnTo>
                    <a:pt x="29517" y="-125"/>
                  </a:lnTo>
                  <a:lnTo>
                    <a:pt x="-822" y="-125"/>
                  </a:lnTo>
                  <a:lnTo>
                    <a:pt x="-3340" y="-2707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5" name="Freihandform: Form 84">
              <a:extLst>
                <a:ext uri="{FF2B5EF4-FFF2-40B4-BE49-F238E27FC236}">
                  <a16:creationId xmlns:a16="http://schemas.microsoft.com/office/drawing/2014/main" id="{71E19B0A-D017-4A5D-8B12-DD01091DA63D}"/>
                </a:ext>
              </a:extLst>
            </p:cNvPr>
            <p:cNvSpPr/>
            <p:nvPr/>
          </p:nvSpPr>
          <p:spPr>
            <a:xfrm flipV="1">
              <a:off x="5110695" y="4148138"/>
              <a:ext cx="105735" cy="4518"/>
            </a:xfrm>
            <a:custGeom>
              <a:avLst/>
              <a:gdLst>
                <a:gd name="connsiteX0" fmla="*/ -3669 w 105735"/>
                <a:gd name="connsiteY0" fmla="*/ -2727 h 4518"/>
                <a:gd name="connsiteX1" fmla="*/ -5864 w 105735"/>
                <a:gd name="connsiteY1" fmla="*/ -4987 h 4518"/>
                <a:gd name="connsiteX2" fmla="*/ 47004 w 105735"/>
                <a:gd name="connsiteY2" fmla="*/ -4987 h 4518"/>
                <a:gd name="connsiteX3" fmla="*/ 99872 w 105735"/>
                <a:gd name="connsiteY3" fmla="*/ -4987 h 4518"/>
                <a:gd name="connsiteX4" fmla="*/ 97678 w 105735"/>
                <a:gd name="connsiteY4" fmla="*/ -2727 h 4518"/>
                <a:gd name="connsiteX5" fmla="*/ 95483 w 105735"/>
                <a:gd name="connsiteY5" fmla="*/ -468 h 4518"/>
                <a:gd name="connsiteX6" fmla="*/ 47004 w 105735"/>
                <a:gd name="connsiteY6" fmla="*/ -468 h 4518"/>
                <a:gd name="connsiteX7" fmla="*/ -1474 w 105735"/>
                <a:gd name="connsiteY7" fmla="*/ -468 h 4518"/>
                <a:gd name="connsiteX8" fmla="*/ -3669 w 105735"/>
                <a:gd name="connsiteY8" fmla="*/ -2727 h 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735" h="4518">
                  <a:moveTo>
                    <a:pt x="-3669" y="-2727"/>
                  </a:moveTo>
                  <a:lnTo>
                    <a:pt x="-5864" y="-4987"/>
                  </a:lnTo>
                  <a:lnTo>
                    <a:pt x="47004" y="-4987"/>
                  </a:lnTo>
                  <a:lnTo>
                    <a:pt x="99872" y="-4987"/>
                  </a:lnTo>
                  <a:lnTo>
                    <a:pt x="97678" y="-2727"/>
                  </a:lnTo>
                  <a:lnTo>
                    <a:pt x="95483" y="-468"/>
                  </a:lnTo>
                  <a:lnTo>
                    <a:pt x="47004" y="-468"/>
                  </a:lnTo>
                  <a:lnTo>
                    <a:pt x="-1474" y="-468"/>
                  </a:lnTo>
                  <a:lnTo>
                    <a:pt x="-3669" y="-2727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6" name="Freihandform: Form 85">
              <a:extLst>
                <a:ext uri="{FF2B5EF4-FFF2-40B4-BE49-F238E27FC236}">
                  <a16:creationId xmlns:a16="http://schemas.microsoft.com/office/drawing/2014/main" id="{7114F1EB-D3DA-41C9-94CA-B60801C58D6C}"/>
                </a:ext>
              </a:extLst>
            </p:cNvPr>
            <p:cNvSpPr/>
            <p:nvPr/>
          </p:nvSpPr>
          <p:spPr>
            <a:xfrm flipV="1">
              <a:off x="5056777" y="4288861"/>
              <a:ext cx="60824" cy="5164"/>
            </a:xfrm>
            <a:custGeom>
              <a:avLst/>
              <a:gdLst>
                <a:gd name="connsiteX0" fmla="*/ -4007 w 60824"/>
                <a:gd name="connsiteY0" fmla="*/ 2129 h 5164"/>
                <a:gd name="connsiteX1" fmla="*/ -3943 w 60824"/>
                <a:gd name="connsiteY1" fmla="*/ -1873 h 5164"/>
                <a:gd name="connsiteX2" fmla="*/ 26461 w 60824"/>
                <a:gd name="connsiteY2" fmla="*/ -2583 h 5164"/>
                <a:gd name="connsiteX3" fmla="*/ 56026 w 60824"/>
                <a:gd name="connsiteY3" fmla="*/ -2518 h 5164"/>
                <a:gd name="connsiteX4" fmla="*/ 53573 w 60824"/>
                <a:gd name="connsiteY4" fmla="*/ -1 h 5164"/>
                <a:gd name="connsiteX5" fmla="*/ 51056 w 60824"/>
                <a:gd name="connsiteY5" fmla="*/ 2581 h 5164"/>
                <a:gd name="connsiteX6" fmla="*/ 23879 w 60824"/>
                <a:gd name="connsiteY6" fmla="*/ 2517 h 5164"/>
                <a:gd name="connsiteX7" fmla="*/ -4007 w 60824"/>
                <a:gd name="connsiteY7" fmla="*/ 2129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824" h="5164">
                  <a:moveTo>
                    <a:pt x="-4007" y="2129"/>
                  </a:moveTo>
                  <a:cubicBezTo>
                    <a:pt x="-5105" y="1742"/>
                    <a:pt x="-5040" y="-969"/>
                    <a:pt x="-3943" y="-1873"/>
                  </a:cubicBezTo>
                  <a:cubicBezTo>
                    <a:pt x="-3362" y="-2389"/>
                    <a:pt x="5353" y="-2583"/>
                    <a:pt x="26461" y="-2583"/>
                  </a:cubicBezTo>
                  <a:lnTo>
                    <a:pt x="56026" y="-2518"/>
                  </a:lnTo>
                  <a:lnTo>
                    <a:pt x="53573" y="-1"/>
                  </a:lnTo>
                  <a:lnTo>
                    <a:pt x="51056" y="2581"/>
                  </a:lnTo>
                  <a:lnTo>
                    <a:pt x="23879" y="2517"/>
                  </a:lnTo>
                  <a:cubicBezTo>
                    <a:pt x="8968" y="2517"/>
                    <a:pt x="-3620" y="2323"/>
                    <a:pt x="-4007" y="2129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7" name="Freihandform: Form 86">
              <a:extLst>
                <a:ext uri="{FF2B5EF4-FFF2-40B4-BE49-F238E27FC236}">
                  <a16:creationId xmlns:a16="http://schemas.microsoft.com/office/drawing/2014/main" id="{8E4EACA6-504D-4DC7-88F8-94ED1058DB9E}"/>
                </a:ext>
              </a:extLst>
            </p:cNvPr>
            <p:cNvSpPr/>
            <p:nvPr/>
          </p:nvSpPr>
          <p:spPr>
            <a:xfrm flipV="1">
              <a:off x="5113277" y="4288861"/>
              <a:ext cx="101862" cy="5164"/>
            </a:xfrm>
            <a:custGeom>
              <a:avLst/>
              <a:gdLst>
                <a:gd name="connsiteX0" fmla="*/ -3355 w 101862"/>
                <a:gd name="connsiteY0" fmla="*/ -1 h 5164"/>
                <a:gd name="connsiteX1" fmla="*/ -837 w 101862"/>
                <a:gd name="connsiteY1" fmla="*/ -2518 h 5164"/>
                <a:gd name="connsiteX2" fmla="*/ 45059 w 101862"/>
                <a:gd name="connsiteY2" fmla="*/ -2583 h 5164"/>
                <a:gd name="connsiteX3" fmla="*/ 90955 w 101862"/>
                <a:gd name="connsiteY3" fmla="*/ -2583 h 5164"/>
                <a:gd name="connsiteX4" fmla="*/ 93473 w 101862"/>
                <a:gd name="connsiteY4" fmla="*/ -1 h 5164"/>
                <a:gd name="connsiteX5" fmla="*/ 95990 w 101862"/>
                <a:gd name="connsiteY5" fmla="*/ 2581 h 5164"/>
                <a:gd name="connsiteX6" fmla="*/ 45059 w 101862"/>
                <a:gd name="connsiteY6" fmla="*/ 2581 h 5164"/>
                <a:gd name="connsiteX7" fmla="*/ -5873 w 101862"/>
                <a:gd name="connsiteY7" fmla="*/ 2581 h 5164"/>
                <a:gd name="connsiteX8" fmla="*/ -3355 w 101862"/>
                <a:gd name="connsiteY8" fmla="*/ -1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62" h="5164">
                  <a:moveTo>
                    <a:pt x="-3355" y="-1"/>
                  </a:moveTo>
                  <a:lnTo>
                    <a:pt x="-837" y="-2518"/>
                  </a:lnTo>
                  <a:lnTo>
                    <a:pt x="45059" y="-2583"/>
                  </a:lnTo>
                  <a:lnTo>
                    <a:pt x="90955" y="-2583"/>
                  </a:lnTo>
                  <a:lnTo>
                    <a:pt x="93473" y="-1"/>
                  </a:lnTo>
                  <a:lnTo>
                    <a:pt x="95990" y="2581"/>
                  </a:lnTo>
                  <a:lnTo>
                    <a:pt x="45059" y="2581"/>
                  </a:lnTo>
                  <a:lnTo>
                    <a:pt x="-5873" y="2581"/>
                  </a:lnTo>
                  <a:lnTo>
                    <a:pt x="-3355" y="-1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8" name="Freihandform: Form 87">
              <a:extLst>
                <a:ext uri="{FF2B5EF4-FFF2-40B4-BE49-F238E27FC236}">
                  <a16:creationId xmlns:a16="http://schemas.microsoft.com/office/drawing/2014/main" id="{7FB408BA-F42E-4314-9F16-7B59208CB5F6}"/>
                </a:ext>
              </a:extLst>
            </p:cNvPr>
            <p:cNvSpPr/>
            <p:nvPr/>
          </p:nvSpPr>
          <p:spPr>
            <a:xfrm flipV="1">
              <a:off x="5210815" y="4288861"/>
              <a:ext cx="145693" cy="5164"/>
            </a:xfrm>
            <a:custGeom>
              <a:avLst/>
              <a:gdLst>
                <a:gd name="connsiteX0" fmla="*/ -5085 w 145693"/>
                <a:gd name="connsiteY0" fmla="*/ -1 h 5164"/>
                <a:gd name="connsiteX1" fmla="*/ -7538 w 145693"/>
                <a:gd name="connsiteY1" fmla="*/ -2518 h 5164"/>
                <a:gd name="connsiteX2" fmla="*/ 65341 w 145693"/>
                <a:gd name="connsiteY2" fmla="*/ -2583 h 5164"/>
                <a:gd name="connsiteX3" fmla="*/ 138156 w 145693"/>
                <a:gd name="connsiteY3" fmla="*/ -2583 h 5164"/>
                <a:gd name="connsiteX4" fmla="*/ 135638 w 145693"/>
                <a:gd name="connsiteY4" fmla="*/ -1 h 5164"/>
                <a:gd name="connsiteX5" fmla="*/ 133121 w 145693"/>
                <a:gd name="connsiteY5" fmla="*/ 2581 h 5164"/>
                <a:gd name="connsiteX6" fmla="*/ 65277 w 145693"/>
                <a:gd name="connsiteY6" fmla="*/ 2581 h 5164"/>
                <a:gd name="connsiteX7" fmla="*/ -2567 w 145693"/>
                <a:gd name="connsiteY7" fmla="*/ 2581 h 5164"/>
                <a:gd name="connsiteX8" fmla="*/ -5085 w 145693"/>
                <a:gd name="connsiteY8" fmla="*/ -1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693" h="5164">
                  <a:moveTo>
                    <a:pt x="-5085" y="-1"/>
                  </a:moveTo>
                  <a:lnTo>
                    <a:pt x="-7538" y="-2518"/>
                  </a:lnTo>
                  <a:lnTo>
                    <a:pt x="65341" y="-2583"/>
                  </a:lnTo>
                  <a:lnTo>
                    <a:pt x="138156" y="-2583"/>
                  </a:lnTo>
                  <a:lnTo>
                    <a:pt x="135638" y="-1"/>
                  </a:lnTo>
                  <a:lnTo>
                    <a:pt x="133121" y="2581"/>
                  </a:lnTo>
                  <a:lnTo>
                    <a:pt x="65277" y="2581"/>
                  </a:lnTo>
                  <a:lnTo>
                    <a:pt x="-2567" y="2581"/>
                  </a:lnTo>
                  <a:lnTo>
                    <a:pt x="-5085" y="-1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9" name="Freihandform: Form 88">
              <a:extLst>
                <a:ext uri="{FF2B5EF4-FFF2-40B4-BE49-F238E27FC236}">
                  <a16:creationId xmlns:a16="http://schemas.microsoft.com/office/drawing/2014/main" id="{2809E717-F921-4D2A-8FC5-D9B9A372BAF1}"/>
                </a:ext>
              </a:extLst>
            </p:cNvPr>
            <p:cNvSpPr/>
            <p:nvPr/>
          </p:nvSpPr>
          <p:spPr>
            <a:xfrm flipV="1">
              <a:off x="5190739" y="4305708"/>
              <a:ext cx="180347" cy="8328"/>
            </a:xfrm>
            <a:custGeom>
              <a:avLst/>
              <a:gdLst>
                <a:gd name="connsiteX0" fmla="*/ 164466 w 180347"/>
                <a:gd name="connsiteY0" fmla="*/ 4638 h 8328"/>
                <a:gd name="connsiteX1" fmla="*/ 160916 w 180347"/>
                <a:gd name="connsiteY1" fmla="*/ 3218 h 8328"/>
                <a:gd name="connsiteX2" fmla="*/ 79194 w 180347"/>
                <a:gd name="connsiteY2" fmla="*/ 3024 h 8328"/>
                <a:gd name="connsiteX3" fmla="*/ -2465 w 180347"/>
                <a:gd name="connsiteY3" fmla="*/ 2895 h 8328"/>
                <a:gd name="connsiteX4" fmla="*/ -4982 w 180347"/>
                <a:gd name="connsiteY4" fmla="*/ 313 h 8328"/>
                <a:gd name="connsiteX5" fmla="*/ -7500 w 180347"/>
                <a:gd name="connsiteY5" fmla="*/ -2269 h 8328"/>
                <a:gd name="connsiteX6" fmla="*/ 72932 w 180347"/>
                <a:gd name="connsiteY6" fmla="*/ -2269 h 8328"/>
                <a:gd name="connsiteX7" fmla="*/ 158399 w 180347"/>
                <a:gd name="connsiteY7" fmla="*/ -1559 h 8328"/>
                <a:gd name="connsiteX8" fmla="*/ 172794 w 180347"/>
                <a:gd name="connsiteY8" fmla="*/ 2637 h 8328"/>
                <a:gd name="connsiteX9" fmla="*/ 169050 w 180347"/>
                <a:gd name="connsiteY9" fmla="*/ 6058 h 8328"/>
                <a:gd name="connsiteX10" fmla="*/ 164466 w 180347"/>
                <a:gd name="connsiteY10" fmla="*/ 4638 h 8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0347" h="8328">
                  <a:moveTo>
                    <a:pt x="164466" y="4638"/>
                  </a:moveTo>
                  <a:lnTo>
                    <a:pt x="160916" y="3218"/>
                  </a:lnTo>
                  <a:lnTo>
                    <a:pt x="79194" y="3024"/>
                  </a:lnTo>
                  <a:lnTo>
                    <a:pt x="-2465" y="2895"/>
                  </a:lnTo>
                  <a:lnTo>
                    <a:pt x="-4982" y="313"/>
                  </a:lnTo>
                  <a:lnTo>
                    <a:pt x="-7500" y="-2269"/>
                  </a:lnTo>
                  <a:lnTo>
                    <a:pt x="72932" y="-2269"/>
                  </a:lnTo>
                  <a:cubicBezTo>
                    <a:pt x="126704" y="-2269"/>
                    <a:pt x="155042" y="-2011"/>
                    <a:pt x="158399" y="-1559"/>
                  </a:cubicBezTo>
                  <a:cubicBezTo>
                    <a:pt x="162530" y="-978"/>
                    <a:pt x="171825" y="1733"/>
                    <a:pt x="172794" y="2637"/>
                  </a:cubicBezTo>
                  <a:cubicBezTo>
                    <a:pt x="173310" y="3153"/>
                    <a:pt x="170018" y="6123"/>
                    <a:pt x="169050" y="6058"/>
                  </a:cubicBezTo>
                  <a:cubicBezTo>
                    <a:pt x="168469" y="6058"/>
                    <a:pt x="166403" y="5413"/>
                    <a:pt x="164466" y="4638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0" name="Freihandform: Form 89">
              <a:extLst>
                <a:ext uri="{FF2B5EF4-FFF2-40B4-BE49-F238E27FC236}">
                  <a16:creationId xmlns:a16="http://schemas.microsoft.com/office/drawing/2014/main" id="{51874CC3-463C-4184-9C3A-15C952F94C25}"/>
                </a:ext>
              </a:extLst>
            </p:cNvPr>
            <p:cNvSpPr/>
            <p:nvPr/>
          </p:nvSpPr>
          <p:spPr>
            <a:xfrm flipV="1">
              <a:off x="5133288" y="4308872"/>
              <a:ext cx="61840" cy="5164"/>
            </a:xfrm>
            <a:custGeom>
              <a:avLst/>
              <a:gdLst>
                <a:gd name="connsiteX0" fmla="*/ -3355 w 61840"/>
                <a:gd name="connsiteY0" fmla="*/ 340 h 5164"/>
                <a:gd name="connsiteX1" fmla="*/ -837 w 61840"/>
                <a:gd name="connsiteY1" fmla="*/ -2242 h 5164"/>
                <a:gd name="connsiteX2" fmla="*/ 25048 w 61840"/>
                <a:gd name="connsiteY2" fmla="*/ -2242 h 5164"/>
                <a:gd name="connsiteX3" fmla="*/ 50933 w 61840"/>
                <a:gd name="connsiteY3" fmla="*/ -2242 h 5164"/>
                <a:gd name="connsiteX4" fmla="*/ 53451 w 61840"/>
                <a:gd name="connsiteY4" fmla="*/ 340 h 5164"/>
                <a:gd name="connsiteX5" fmla="*/ 55968 w 61840"/>
                <a:gd name="connsiteY5" fmla="*/ 2922 h 5164"/>
                <a:gd name="connsiteX6" fmla="*/ 25048 w 61840"/>
                <a:gd name="connsiteY6" fmla="*/ 2922 h 5164"/>
                <a:gd name="connsiteX7" fmla="*/ -5873 w 61840"/>
                <a:gd name="connsiteY7" fmla="*/ 2922 h 5164"/>
                <a:gd name="connsiteX8" fmla="*/ -3355 w 61840"/>
                <a:gd name="connsiteY8" fmla="*/ 340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840" h="5164">
                  <a:moveTo>
                    <a:pt x="-3355" y="340"/>
                  </a:moveTo>
                  <a:lnTo>
                    <a:pt x="-837" y="-2242"/>
                  </a:lnTo>
                  <a:lnTo>
                    <a:pt x="25048" y="-2242"/>
                  </a:lnTo>
                  <a:lnTo>
                    <a:pt x="50933" y="-2242"/>
                  </a:lnTo>
                  <a:lnTo>
                    <a:pt x="53451" y="340"/>
                  </a:lnTo>
                  <a:lnTo>
                    <a:pt x="55968" y="2922"/>
                  </a:lnTo>
                  <a:lnTo>
                    <a:pt x="25048" y="2922"/>
                  </a:lnTo>
                  <a:lnTo>
                    <a:pt x="-5873" y="2922"/>
                  </a:lnTo>
                  <a:lnTo>
                    <a:pt x="-3355" y="340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FDE44A29-3843-4AAE-9493-4E11AB0AFE26}"/>
              </a:ext>
            </a:extLst>
          </p:cNvPr>
          <p:cNvCxnSpPr/>
          <p:nvPr/>
        </p:nvCxnSpPr>
        <p:spPr bwMode="auto">
          <a:xfrm>
            <a:off x="4857291" y="3329583"/>
            <a:ext cx="89359" cy="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CFC4F4D7-C19B-4C5E-8896-88A420DA14C1}"/>
              </a:ext>
            </a:extLst>
          </p:cNvPr>
          <p:cNvCxnSpPr/>
          <p:nvPr/>
        </p:nvCxnSpPr>
        <p:spPr bwMode="auto">
          <a:xfrm>
            <a:off x="7129111" y="732789"/>
            <a:ext cx="0" cy="3980634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Textfeld 48">
            <a:extLst>
              <a:ext uri="{FF2B5EF4-FFF2-40B4-BE49-F238E27FC236}">
                <a16:creationId xmlns:a16="http://schemas.microsoft.com/office/drawing/2014/main" id="{27C07F9B-316A-4C62-A7E2-904800AE2144}"/>
              </a:ext>
            </a:extLst>
          </p:cNvPr>
          <p:cNvSpPr txBox="1"/>
          <p:nvPr/>
        </p:nvSpPr>
        <p:spPr>
          <a:xfrm>
            <a:off x="6212042" y="4351983"/>
            <a:ext cx="936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Hausnetz</a:t>
            </a:r>
          </a:p>
        </p:txBody>
      </p:sp>
      <p:cxnSp>
        <p:nvCxnSpPr>
          <p:cNvPr id="52" name="Gerader Verbinder 51">
            <a:extLst>
              <a:ext uri="{FF2B5EF4-FFF2-40B4-BE49-F238E27FC236}">
                <a16:creationId xmlns:a16="http://schemas.microsoft.com/office/drawing/2014/main" id="{088E5D81-85FD-452A-BAA7-B605E553BBDC}"/>
              </a:ext>
            </a:extLst>
          </p:cNvPr>
          <p:cNvCxnSpPr/>
          <p:nvPr/>
        </p:nvCxnSpPr>
        <p:spPr bwMode="auto">
          <a:xfrm>
            <a:off x="6246547" y="3723669"/>
            <a:ext cx="0" cy="989754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1" name="Grafik 50" descr="Ein Bild, das Buchse, Elektronik, drinnen, Stecker enthält.&#10;&#10;Automatisch generierte Beschreibung">
            <a:extLst>
              <a:ext uri="{FF2B5EF4-FFF2-40B4-BE49-F238E27FC236}">
                <a16:creationId xmlns:a16="http://schemas.microsoft.com/office/drawing/2014/main" id="{9FB441D2-D519-4379-A910-DBDC6A1CD5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201" y="3498647"/>
            <a:ext cx="248835" cy="248835"/>
          </a:xfrm>
          <a:prstGeom prst="rect">
            <a:avLst/>
          </a:prstGeom>
        </p:spPr>
      </p:pic>
      <p:grpSp>
        <p:nvGrpSpPr>
          <p:cNvPr id="75" name="Gruppieren 74">
            <a:extLst>
              <a:ext uri="{FF2B5EF4-FFF2-40B4-BE49-F238E27FC236}">
                <a16:creationId xmlns:a16="http://schemas.microsoft.com/office/drawing/2014/main" id="{B71D392F-2EF8-4B26-90C2-9F0FEB9FCBA7}"/>
              </a:ext>
            </a:extLst>
          </p:cNvPr>
          <p:cNvGrpSpPr/>
          <p:nvPr/>
        </p:nvGrpSpPr>
        <p:grpSpPr>
          <a:xfrm>
            <a:off x="615427" y="1429201"/>
            <a:ext cx="3356626" cy="2703771"/>
            <a:chOff x="1769528" y="1601287"/>
            <a:chExt cx="3356626" cy="2703771"/>
          </a:xfrm>
        </p:grpSpPr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530B6974-FD95-46EC-A875-E3D54EDAECD5}"/>
                </a:ext>
              </a:extLst>
            </p:cNvPr>
            <p:cNvSpPr/>
            <p:nvPr/>
          </p:nvSpPr>
          <p:spPr bwMode="auto">
            <a:xfrm>
              <a:off x="4199565" y="1601287"/>
              <a:ext cx="926589" cy="2703771"/>
            </a:xfrm>
            <a:custGeom>
              <a:avLst/>
              <a:gdLst>
                <a:gd name="connsiteX0" fmla="*/ 0 w 381000"/>
                <a:gd name="connsiteY0" fmla="*/ 369094 h 1066800"/>
                <a:gd name="connsiteX1" fmla="*/ 150019 w 381000"/>
                <a:gd name="connsiteY1" fmla="*/ 0 h 1066800"/>
                <a:gd name="connsiteX2" fmla="*/ 381000 w 381000"/>
                <a:gd name="connsiteY2" fmla="*/ 550069 h 1066800"/>
                <a:gd name="connsiteX3" fmla="*/ 381000 w 381000"/>
                <a:gd name="connsiteY3" fmla="*/ 1066800 h 1066800"/>
                <a:gd name="connsiteX4" fmla="*/ 16669 w 381000"/>
                <a:gd name="connsiteY4" fmla="*/ 833437 h 1066800"/>
                <a:gd name="connsiteX5" fmla="*/ 0 w 381000"/>
                <a:gd name="connsiteY5" fmla="*/ 369094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1000" h="1066800">
                  <a:moveTo>
                    <a:pt x="0" y="369094"/>
                  </a:moveTo>
                  <a:lnTo>
                    <a:pt x="150019" y="0"/>
                  </a:lnTo>
                  <a:lnTo>
                    <a:pt x="381000" y="550069"/>
                  </a:lnTo>
                  <a:lnTo>
                    <a:pt x="381000" y="1066800"/>
                  </a:lnTo>
                  <a:lnTo>
                    <a:pt x="16669" y="833437"/>
                  </a:lnTo>
                  <a:lnTo>
                    <a:pt x="0" y="369094"/>
                  </a:lnTo>
                  <a:close/>
                </a:path>
              </a:pathLst>
            </a:custGeom>
            <a:solidFill>
              <a:srgbClr val="FF0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6" name="Textfeld 55">
              <a:extLst>
                <a:ext uri="{FF2B5EF4-FFF2-40B4-BE49-F238E27FC236}">
                  <a16:creationId xmlns:a16="http://schemas.microsoft.com/office/drawing/2014/main" id="{E80E13DF-B14D-48D3-BAFA-1282840F2456}"/>
                </a:ext>
              </a:extLst>
            </p:cNvPr>
            <p:cNvSpPr txBox="1"/>
            <p:nvPr/>
          </p:nvSpPr>
          <p:spPr>
            <a:xfrm>
              <a:off x="1769528" y="1618303"/>
              <a:ext cx="214513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3333FF"/>
                  </a:solidFill>
                </a:rPr>
                <a:t>Energetische Sanierung/</a:t>
              </a:r>
              <a:br>
                <a:rPr lang="de-DE" sz="1400" dirty="0">
                  <a:solidFill>
                    <a:srgbClr val="3333FF"/>
                  </a:solidFill>
                </a:rPr>
              </a:br>
              <a:r>
                <a:rPr lang="de-DE" sz="1400" dirty="0">
                  <a:solidFill>
                    <a:srgbClr val="3333FF"/>
                  </a:solidFill>
                </a:rPr>
                <a:t>Dämmung</a:t>
              </a:r>
            </a:p>
            <a:p>
              <a:endParaRPr lang="de-DE" sz="1400" dirty="0">
                <a:solidFill>
                  <a:srgbClr val="3333FF"/>
                </a:solidFill>
              </a:endParaRPr>
            </a:p>
          </p:txBody>
        </p:sp>
        <p:cxnSp>
          <p:nvCxnSpPr>
            <p:cNvPr id="55" name="Gerader Verbinder 54">
              <a:extLst>
                <a:ext uri="{FF2B5EF4-FFF2-40B4-BE49-F238E27FC236}">
                  <a16:creationId xmlns:a16="http://schemas.microsoft.com/office/drawing/2014/main" id="{404A8B09-44EA-4406-B042-BDFD27675913}"/>
                </a:ext>
              </a:extLst>
            </p:cNvPr>
            <p:cNvCxnSpPr/>
            <p:nvPr/>
          </p:nvCxnSpPr>
          <p:spPr bwMode="auto">
            <a:xfrm flipH="1" flipV="1">
              <a:off x="3688074" y="2014297"/>
              <a:ext cx="953094" cy="299395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59" name="Grafik 58" descr="Ein Bild, das drinnen, Zähler, weiß, sitzend enthält.&#10;&#10;Automatisch generierte Beschreibung">
            <a:extLst>
              <a:ext uri="{FF2B5EF4-FFF2-40B4-BE49-F238E27FC236}">
                <a16:creationId xmlns:a16="http://schemas.microsoft.com/office/drawing/2014/main" id="{50FE87EA-8D41-471E-B553-72674FF44C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" t="20588" r="12982" b="4299"/>
          <a:stretch/>
        </p:blipFill>
        <p:spPr>
          <a:xfrm rot="5400000">
            <a:off x="6691593" y="1523765"/>
            <a:ext cx="803523" cy="537681"/>
          </a:xfrm>
          <a:prstGeom prst="rect">
            <a:avLst/>
          </a:prstGeom>
        </p:spPr>
      </p:pic>
      <p:cxnSp>
        <p:nvCxnSpPr>
          <p:cNvPr id="61" name="Gerader Verbinder 60">
            <a:extLst>
              <a:ext uri="{FF2B5EF4-FFF2-40B4-BE49-F238E27FC236}">
                <a16:creationId xmlns:a16="http://schemas.microsoft.com/office/drawing/2014/main" id="{F70F2D80-A629-4BEE-881B-4D85AB7B75D1}"/>
              </a:ext>
            </a:extLst>
          </p:cNvPr>
          <p:cNvCxnSpPr/>
          <p:nvPr/>
        </p:nvCxnSpPr>
        <p:spPr bwMode="auto">
          <a:xfrm>
            <a:off x="6275486" y="929501"/>
            <a:ext cx="1102767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3" name="Ellipse 62">
            <a:extLst>
              <a:ext uri="{FF2B5EF4-FFF2-40B4-BE49-F238E27FC236}">
                <a16:creationId xmlns:a16="http://schemas.microsoft.com/office/drawing/2014/main" id="{10FBD842-446F-40C1-8C72-0BBFA467B01B}"/>
              </a:ext>
            </a:extLst>
          </p:cNvPr>
          <p:cNvSpPr/>
          <p:nvPr/>
        </p:nvSpPr>
        <p:spPr bwMode="auto">
          <a:xfrm>
            <a:off x="7093354" y="884310"/>
            <a:ext cx="69669" cy="69669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F25F223B-193E-42B6-9B54-F83E04774338}"/>
              </a:ext>
            </a:extLst>
          </p:cNvPr>
          <p:cNvSpPr txBox="1"/>
          <p:nvPr/>
        </p:nvSpPr>
        <p:spPr>
          <a:xfrm>
            <a:off x="7414010" y="765255"/>
            <a:ext cx="1790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EVU-Netz 400 V AC</a:t>
            </a:r>
          </a:p>
        </p:txBody>
      </p:sp>
      <p:sp>
        <p:nvSpPr>
          <p:cNvPr id="57" name="Text Box 14">
            <a:extLst>
              <a:ext uri="{FF2B5EF4-FFF2-40B4-BE49-F238E27FC236}">
                <a16:creationId xmlns:a16="http://schemas.microsoft.com/office/drawing/2014/main" id="{785F2561-178D-4F04-99A7-F00206D44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2615" y="4506721"/>
            <a:ext cx="112402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ISE e.V. </a:t>
            </a:r>
          </a:p>
        </p:txBody>
      </p:sp>
      <p:grpSp>
        <p:nvGrpSpPr>
          <p:cNvPr id="120" name="Gruppieren 119">
            <a:extLst>
              <a:ext uri="{FF2B5EF4-FFF2-40B4-BE49-F238E27FC236}">
                <a16:creationId xmlns:a16="http://schemas.microsoft.com/office/drawing/2014/main" id="{500BCF8E-25F8-578F-E175-92B4265891C0}"/>
              </a:ext>
            </a:extLst>
          </p:cNvPr>
          <p:cNvGrpSpPr/>
          <p:nvPr/>
        </p:nvGrpSpPr>
        <p:grpSpPr>
          <a:xfrm>
            <a:off x="301451" y="1082131"/>
            <a:ext cx="9544589" cy="4736547"/>
            <a:chOff x="301451" y="1082131"/>
            <a:chExt cx="9544589" cy="4736547"/>
          </a:xfrm>
        </p:grpSpPr>
        <p:sp>
          <p:nvSpPr>
            <p:cNvPr id="98" name="Textfeld 97">
              <a:extLst>
                <a:ext uri="{FF2B5EF4-FFF2-40B4-BE49-F238E27FC236}">
                  <a16:creationId xmlns:a16="http://schemas.microsoft.com/office/drawing/2014/main" id="{EB481B56-AC83-4558-A5D7-9174941A9892}"/>
                </a:ext>
              </a:extLst>
            </p:cNvPr>
            <p:cNvSpPr txBox="1"/>
            <p:nvPr/>
          </p:nvSpPr>
          <p:spPr>
            <a:xfrm>
              <a:off x="301451" y="5480124"/>
              <a:ext cx="93805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de-DE" sz="1600" dirty="0">
                  <a:solidFill>
                    <a:srgbClr val="3333FF"/>
                  </a:solidFill>
                </a:rPr>
                <a:t>Der Energie-Home-Manager sorgt für optimale Verfügbarkeit und Wirtschaftlichkeit</a:t>
              </a:r>
            </a:p>
          </p:txBody>
        </p:sp>
        <p:grpSp>
          <p:nvGrpSpPr>
            <p:cNvPr id="41" name="Gruppieren 40">
              <a:extLst>
                <a:ext uri="{FF2B5EF4-FFF2-40B4-BE49-F238E27FC236}">
                  <a16:creationId xmlns:a16="http://schemas.microsoft.com/office/drawing/2014/main" id="{483945BA-3F14-4665-9BF1-FADDD7CDE29F}"/>
                </a:ext>
              </a:extLst>
            </p:cNvPr>
            <p:cNvGrpSpPr/>
            <p:nvPr/>
          </p:nvGrpSpPr>
          <p:grpSpPr>
            <a:xfrm>
              <a:off x="5813734" y="1082131"/>
              <a:ext cx="4032306" cy="2277897"/>
              <a:chOff x="5813734" y="1254217"/>
              <a:chExt cx="4032306" cy="2277897"/>
            </a:xfrm>
          </p:grpSpPr>
          <p:cxnSp>
            <p:nvCxnSpPr>
              <p:cNvPr id="92" name="Gerader Verbinder 91">
                <a:extLst>
                  <a:ext uri="{FF2B5EF4-FFF2-40B4-BE49-F238E27FC236}">
                    <a16:creationId xmlns:a16="http://schemas.microsoft.com/office/drawing/2014/main" id="{22624939-A364-472D-885E-7AFF5FFA3F85}"/>
                  </a:ext>
                </a:extLst>
              </p:cNvPr>
              <p:cNvCxnSpPr/>
              <p:nvPr/>
            </p:nvCxnSpPr>
            <p:spPr bwMode="auto">
              <a:xfrm>
                <a:off x="7515441" y="1254217"/>
                <a:ext cx="0" cy="2174783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4" name="Gerader Verbinder 93">
                <a:extLst>
                  <a:ext uri="{FF2B5EF4-FFF2-40B4-BE49-F238E27FC236}">
                    <a16:creationId xmlns:a16="http://schemas.microsoft.com/office/drawing/2014/main" id="{315B8E1D-63E0-4A84-82DB-4AA48137FAD3}"/>
                  </a:ext>
                </a:extLst>
              </p:cNvPr>
              <p:cNvCxnSpPr/>
              <p:nvPr/>
            </p:nvCxnSpPr>
            <p:spPr bwMode="auto">
              <a:xfrm>
                <a:off x="7295660" y="1450929"/>
                <a:ext cx="653385" cy="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5" name="Ellipse 94">
                <a:extLst>
                  <a:ext uri="{FF2B5EF4-FFF2-40B4-BE49-F238E27FC236}">
                    <a16:creationId xmlns:a16="http://schemas.microsoft.com/office/drawing/2014/main" id="{6A5356F7-C04E-4741-9D86-EC81D479A308}"/>
                  </a:ext>
                </a:extLst>
              </p:cNvPr>
              <p:cNvSpPr/>
              <p:nvPr/>
            </p:nvSpPr>
            <p:spPr bwMode="auto">
              <a:xfrm>
                <a:off x="7480489" y="1405738"/>
                <a:ext cx="69669" cy="69669"/>
              </a:xfrm>
              <a:prstGeom prst="ellipse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6" name="Textfeld 95">
                <a:extLst>
                  <a:ext uri="{FF2B5EF4-FFF2-40B4-BE49-F238E27FC236}">
                    <a16:creationId xmlns:a16="http://schemas.microsoft.com/office/drawing/2014/main" id="{A8B5E3B7-9803-44C3-9794-D8DA9F57EE11}"/>
                  </a:ext>
                </a:extLst>
              </p:cNvPr>
              <p:cNvSpPr txBox="1"/>
              <p:nvPr/>
            </p:nvSpPr>
            <p:spPr>
              <a:xfrm>
                <a:off x="7974456" y="1286683"/>
                <a:ext cx="187158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400" dirty="0">
                    <a:solidFill>
                      <a:srgbClr val="3333FF"/>
                    </a:solidFill>
                  </a:rPr>
                  <a:t>Datennetz (Internet)</a:t>
                </a:r>
              </a:p>
            </p:txBody>
          </p:sp>
          <p:cxnSp>
            <p:nvCxnSpPr>
              <p:cNvPr id="99" name="Gerader Verbinder 98">
                <a:extLst>
                  <a:ext uri="{FF2B5EF4-FFF2-40B4-BE49-F238E27FC236}">
                    <a16:creationId xmlns:a16="http://schemas.microsoft.com/office/drawing/2014/main" id="{15623FAA-0125-46C7-BDFC-2B1C73F54180}"/>
                  </a:ext>
                </a:extLst>
              </p:cNvPr>
              <p:cNvCxnSpPr/>
              <p:nvPr/>
            </p:nvCxnSpPr>
            <p:spPr bwMode="auto">
              <a:xfrm>
                <a:off x="6275486" y="3429000"/>
                <a:ext cx="1253082" cy="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7A7604D9-CC65-454F-AC50-4C076115B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809" t="17276" r="16816" b="18891"/>
              <a:stretch/>
            </p:blipFill>
            <p:spPr>
              <a:xfrm>
                <a:off x="5813734" y="3221834"/>
                <a:ext cx="476662" cy="310280"/>
              </a:xfrm>
              <a:prstGeom prst="rect">
                <a:avLst/>
              </a:prstGeom>
            </p:spPr>
          </p:pic>
        </p:grpSp>
      </p:grpSp>
      <p:grpSp>
        <p:nvGrpSpPr>
          <p:cNvPr id="113" name="Gruppieren 112">
            <a:extLst>
              <a:ext uri="{FF2B5EF4-FFF2-40B4-BE49-F238E27FC236}">
                <a16:creationId xmlns:a16="http://schemas.microsoft.com/office/drawing/2014/main" id="{5CC8F906-1BA6-6675-9F01-435ED59D3A15}"/>
              </a:ext>
            </a:extLst>
          </p:cNvPr>
          <p:cNvGrpSpPr/>
          <p:nvPr/>
        </p:nvGrpSpPr>
        <p:grpSpPr>
          <a:xfrm>
            <a:off x="301451" y="2745598"/>
            <a:ext cx="9544590" cy="2278197"/>
            <a:chOff x="301451" y="2815746"/>
            <a:chExt cx="9544590" cy="2278197"/>
          </a:xfrm>
        </p:grpSpPr>
        <p:grpSp>
          <p:nvGrpSpPr>
            <p:cNvPr id="111" name="Gruppieren 110">
              <a:extLst>
                <a:ext uri="{FF2B5EF4-FFF2-40B4-BE49-F238E27FC236}">
                  <a16:creationId xmlns:a16="http://schemas.microsoft.com/office/drawing/2014/main" id="{B1C00091-4CF7-0A15-30CA-069E8F700A5E}"/>
                </a:ext>
              </a:extLst>
            </p:cNvPr>
            <p:cNvGrpSpPr/>
            <p:nvPr/>
          </p:nvGrpSpPr>
          <p:grpSpPr>
            <a:xfrm>
              <a:off x="4084068" y="2815746"/>
              <a:ext cx="5761973" cy="1993996"/>
              <a:chOff x="4084068" y="2815746"/>
              <a:chExt cx="5761973" cy="1993996"/>
            </a:xfrm>
          </p:grpSpPr>
          <p:sp>
            <p:nvSpPr>
              <p:cNvPr id="108" name="Textfeld 107">
                <a:extLst>
                  <a:ext uri="{FF2B5EF4-FFF2-40B4-BE49-F238E27FC236}">
                    <a16:creationId xmlns:a16="http://schemas.microsoft.com/office/drawing/2014/main" id="{1650A0BE-9E8A-4888-8259-FBF012F73EDA}"/>
                  </a:ext>
                </a:extLst>
              </p:cNvPr>
              <p:cNvSpPr txBox="1"/>
              <p:nvPr/>
            </p:nvSpPr>
            <p:spPr>
              <a:xfrm>
                <a:off x="7528568" y="2815746"/>
                <a:ext cx="215339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de-DE" sz="1200" u="sng" dirty="0">
                    <a:effectLst/>
                    <a:latin typeface="+mj-lt"/>
                    <a:ea typeface="Calibri" panose="020F0502020204030204" pitchFamily="34" charset="0"/>
                  </a:rPr>
                  <a:t>Quelle</a:t>
                </a:r>
                <a:r>
                  <a:rPr lang="de-DE" sz="1200" dirty="0">
                    <a:effectLst/>
                    <a:latin typeface="+mj-lt"/>
                    <a:ea typeface="Calibri" panose="020F0502020204030204" pitchFamily="34" charset="0"/>
                  </a:rPr>
                  <a:t>: </a:t>
                </a:r>
                <a:r>
                  <a:rPr lang="de-DE" sz="1200" dirty="0">
                    <a:latin typeface="+mj-lt"/>
                    <a:ea typeface="Calibri" panose="020F0502020204030204" pitchFamily="34" charset="0"/>
                  </a:rPr>
                  <a:t>Sc</a:t>
                </a:r>
                <a:r>
                  <a:rPr lang="de-DE" sz="1200" dirty="0">
                    <a:effectLst/>
                    <a:latin typeface="+mj-lt"/>
                    <a:ea typeface="Calibri" panose="020F0502020204030204" pitchFamily="34" charset="0"/>
                  </a:rPr>
                  <a:t>hornsteinfeger-handwerk 2020</a:t>
                </a:r>
              </a:p>
            </p:txBody>
          </p:sp>
          <p:grpSp>
            <p:nvGrpSpPr>
              <p:cNvPr id="116" name="Gruppieren 115">
                <a:extLst>
                  <a:ext uri="{FF2B5EF4-FFF2-40B4-BE49-F238E27FC236}">
                    <a16:creationId xmlns:a16="http://schemas.microsoft.com/office/drawing/2014/main" id="{5D1240E3-5A5D-8019-866A-991221377572}"/>
                  </a:ext>
                </a:extLst>
              </p:cNvPr>
              <p:cNvGrpSpPr/>
              <p:nvPr/>
            </p:nvGrpSpPr>
            <p:grpSpPr>
              <a:xfrm>
                <a:off x="4084068" y="3212994"/>
                <a:ext cx="5761973" cy="1596748"/>
                <a:chOff x="4084068" y="3212994"/>
                <a:chExt cx="5761973" cy="1596748"/>
              </a:xfrm>
            </p:grpSpPr>
            <p:sp>
              <p:nvSpPr>
                <p:cNvPr id="103" name="Textfeld 102">
                  <a:extLst>
                    <a:ext uri="{FF2B5EF4-FFF2-40B4-BE49-F238E27FC236}">
                      <a16:creationId xmlns:a16="http://schemas.microsoft.com/office/drawing/2014/main" id="{1543E5FF-81D2-4745-B8E5-C050B5C30188}"/>
                    </a:ext>
                  </a:extLst>
                </p:cNvPr>
                <p:cNvSpPr txBox="1"/>
                <p:nvPr/>
              </p:nvSpPr>
              <p:spPr>
                <a:xfrm>
                  <a:off x="7206556" y="3414750"/>
                  <a:ext cx="2639485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200" u="sng" dirty="0">
                      <a:solidFill>
                        <a:srgbClr val="FF0000"/>
                      </a:solidFill>
                    </a:rPr>
                    <a:t>Achtung: </a:t>
                  </a:r>
                  <a:r>
                    <a:rPr lang="de-DE" sz="1200" dirty="0">
                      <a:solidFill>
                        <a:srgbClr val="FF0000"/>
                      </a:solidFill>
                    </a:rPr>
                    <a:t>nur noch fossilfreie Wärmeerzeuger im Neubau und</a:t>
                  </a:r>
                  <a:br>
                    <a:rPr lang="de-DE" sz="1200" dirty="0">
                      <a:solidFill>
                        <a:srgbClr val="FF0000"/>
                      </a:solidFill>
                    </a:rPr>
                  </a:br>
                  <a:r>
                    <a:rPr lang="de-DE" sz="1200" dirty="0">
                      <a:solidFill>
                        <a:srgbClr val="FF0000"/>
                      </a:solidFill>
                    </a:rPr>
                    <a:t>bei grundlegenden Renovierungen im Bestand! </a:t>
                  </a:r>
                  <a:br>
                    <a:rPr lang="de-DE" sz="1200" dirty="0">
                      <a:solidFill>
                        <a:srgbClr val="FF0000"/>
                      </a:solidFill>
                    </a:rPr>
                  </a:br>
                  <a:r>
                    <a:rPr lang="de-DE" sz="1200" dirty="0">
                      <a:solidFill>
                        <a:srgbClr val="FF0000"/>
                      </a:solidFill>
                    </a:rPr>
                    <a:t>D.h. keine Öl- oder Gasheizungen mehr!</a:t>
                  </a:r>
                </a:p>
              </p:txBody>
            </p:sp>
            <p:grpSp>
              <p:nvGrpSpPr>
                <p:cNvPr id="112" name="Gruppieren 111">
                  <a:extLst>
                    <a:ext uri="{FF2B5EF4-FFF2-40B4-BE49-F238E27FC236}">
                      <a16:creationId xmlns:a16="http://schemas.microsoft.com/office/drawing/2014/main" id="{CDA5EB74-6F08-0FBD-5BEC-259F0DBDF25C}"/>
                    </a:ext>
                  </a:extLst>
                </p:cNvPr>
                <p:cNvGrpSpPr/>
                <p:nvPr/>
              </p:nvGrpSpPr>
              <p:grpSpPr>
                <a:xfrm>
                  <a:off x="4084068" y="3212994"/>
                  <a:ext cx="2199699" cy="1596748"/>
                  <a:chOff x="4084068" y="3212994"/>
                  <a:chExt cx="2199699" cy="1596748"/>
                </a:xfrm>
              </p:grpSpPr>
              <p:cxnSp>
                <p:nvCxnSpPr>
                  <p:cNvPr id="40" name="Gerader Verbinder 39">
                    <a:extLst>
                      <a:ext uri="{FF2B5EF4-FFF2-40B4-BE49-F238E27FC236}">
                        <a16:creationId xmlns:a16="http://schemas.microsoft.com/office/drawing/2014/main" id="{38F9CED0-963F-4777-994E-CD96380A003C}"/>
                      </a:ext>
                    </a:extLst>
                  </p:cNvPr>
                  <p:cNvCxnSpPr>
                    <a:cxnSpLocks/>
                    <a:endCxn id="53" idx="6"/>
                  </p:cNvCxnSpPr>
                  <p:nvPr/>
                </p:nvCxnSpPr>
                <p:spPr bwMode="auto">
                  <a:xfrm>
                    <a:off x="4443643" y="4774908"/>
                    <a:ext cx="1840124" cy="0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48" name="Gerader Verbinder 47">
                    <a:extLst>
                      <a:ext uri="{FF2B5EF4-FFF2-40B4-BE49-F238E27FC236}">
                        <a16:creationId xmlns:a16="http://schemas.microsoft.com/office/drawing/2014/main" id="{FA436010-E268-40C8-B188-8A5132BB674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4447389" y="3787467"/>
                    <a:ext cx="0" cy="989754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pic>
                <p:nvPicPr>
                  <p:cNvPr id="91" name="Grafik 90">
                    <a:extLst>
                      <a:ext uri="{FF2B5EF4-FFF2-40B4-BE49-F238E27FC236}">
                        <a16:creationId xmlns:a16="http://schemas.microsoft.com/office/drawing/2014/main" id="{E624AB83-94CC-43A7-829C-280F72EB5F6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084068" y="3212994"/>
                    <a:ext cx="705102" cy="705102"/>
                  </a:xfrm>
                  <a:prstGeom prst="rect">
                    <a:avLst/>
                  </a:prstGeom>
                </p:spPr>
              </p:pic>
              <p:sp>
                <p:nvSpPr>
                  <p:cNvPr id="53" name="Ellipse 52">
                    <a:extLst>
                      <a:ext uri="{FF2B5EF4-FFF2-40B4-BE49-F238E27FC236}">
                        <a16:creationId xmlns:a16="http://schemas.microsoft.com/office/drawing/2014/main" id="{1783D757-6DFE-435D-8051-CF666D886B7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214098" y="4740073"/>
                    <a:ext cx="69669" cy="69669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</p:grpSp>
        </p:grp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B331854A-963A-A1BC-B6F9-DC509AA1BE9A}"/>
                </a:ext>
              </a:extLst>
            </p:cNvPr>
            <p:cNvSpPr txBox="1"/>
            <p:nvPr/>
          </p:nvSpPr>
          <p:spPr>
            <a:xfrm>
              <a:off x="301451" y="4755389"/>
              <a:ext cx="93805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de-DE" sz="1600" dirty="0">
                  <a:solidFill>
                    <a:srgbClr val="3333FF"/>
                  </a:solidFill>
                </a:rPr>
                <a:t>Fossile Wärmeerzeuger durch Wärmepumpen ersetzen</a:t>
              </a:r>
            </a:p>
          </p:txBody>
        </p:sp>
      </p:grpSp>
      <p:sp>
        <p:nvSpPr>
          <p:cNvPr id="110" name="Textfeld 109">
            <a:extLst>
              <a:ext uri="{FF2B5EF4-FFF2-40B4-BE49-F238E27FC236}">
                <a16:creationId xmlns:a16="http://schemas.microsoft.com/office/drawing/2014/main" id="{0F0B59B9-F2B9-3AE5-6EA7-CFCF863B1BAB}"/>
              </a:ext>
            </a:extLst>
          </p:cNvPr>
          <p:cNvSpPr txBox="1"/>
          <p:nvPr/>
        </p:nvSpPr>
        <p:spPr>
          <a:xfrm>
            <a:off x="301451" y="5755568"/>
            <a:ext cx="93805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Die Investitionen für den </a:t>
            </a:r>
            <a:r>
              <a:rPr lang="de-DE" sz="1600" dirty="0" err="1">
                <a:solidFill>
                  <a:srgbClr val="3333FF"/>
                </a:solidFill>
              </a:rPr>
              <a:t>ProSumer</a:t>
            </a:r>
            <a:r>
              <a:rPr lang="de-DE" sz="1600" dirty="0">
                <a:solidFill>
                  <a:srgbClr val="3333FF"/>
                </a:solidFill>
              </a:rPr>
              <a:t> sollten mit dem Energieberater sorgfältig geplant werden</a:t>
            </a:r>
          </a:p>
        </p:txBody>
      </p:sp>
      <p:grpSp>
        <p:nvGrpSpPr>
          <p:cNvPr id="115" name="Gruppieren 114">
            <a:extLst>
              <a:ext uri="{FF2B5EF4-FFF2-40B4-BE49-F238E27FC236}">
                <a16:creationId xmlns:a16="http://schemas.microsoft.com/office/drawing/2014/main" id="{D587411E-2867-4BEF-97EF-56AA9D38709A}"/>
              </a:ext>
            </a:extLst>
          </p:cNvPr>
          <p:cNvGrpSpPr/>
          <p:nvPr/>
        </p:nvGrpSpPr>
        <p:grpSpPr>
          <a:xfrm>
            <a:off x="301450" y="1376505"/>
            <a:ext cx="9604549" cy="3903983"/>
            <a:chOff x="301450" y="1440005"/>
            <a:chExt cx="9604549" cy="3903983"/>
          </a:xfrm>
        </p:grpSpPr>
        <p:sp>
          <p:nvSpPr>
            <p:cNvPr id="101" name="Textfeld 100">
              <a:extLst>
                <a:ext uri="{FF2B5EF4-FFF2-40B4-BE49-F238E27FC236}">
                  <a16:creationId xmlns:a16="http://schemas.microsoft.com/office/drawing/2014/main" id="{15DBD730-6C2E-4363-9083-F3AD10D0F8FC}"/>
                </a:ext>
              </a:extLst>
            </p:cNvPr>
            <p:cNvSpPr txBox="1"/>
            <p:nvPr/>
          </p:nvSpPr>
          <p:spPr>
            <a:xfrm>
              <a:off x="301450" y="5005434"/>
              <a:ext cx="96045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de-DE" sz="1600" dirty="0">
                  <a:solidFill>
                    <a:srgbClr val="3333FF"/>
                  </a:solidFill>
                </a:rPr>
                <a:t>PV aufs Dach oder/und Balkon mit Haus-Akku, Überschussstrom ins EVU-Netz</a:t>
              </a:r>
            </a:p>
          </p:txBody>
        </p:sp>
        <p:grpSp>
          <p:nvGrpSpPr>
            <p:cNvPr id="117" name="Gruppieren 116">
              <a:extLst>
                <a:ext uri="{FF2B5EF4-FFF2-40B4-BE49-F238E27FC236}">
                  <a16:creationId xmlns:a16="http://schemas.microsoft.com/office/drawing/2014/main" id="{0CCC28C9-F7D6-C67D-22FD-B20244D2B609}"/>
                </a:ext>
              </a:extLst>
            </p:cNvPr>
            <p:cNvGrpSpPr/>
            <p:nvPr/>
          </p:nvGrpSpPr>
          <p:grpSpPr>
            <a:xfrm>
              <a:off x="3811625" y="1440005"/>
              <a:ext cx="3351398" cy="3368750"/>
              <a:chOff x="3811625" y="1440005"/>
              <a:chExt cx="3351398" cy="3368750"/>
            </a:xfrm>
          </p:grpSpPr>
          <p:grpSp>
            <p:nvGrpSpPr>
              <p:cNvPr id="109" name="Gruppieren 108">
                <a:extLst>
                  <a:ext uri="{FF2B5EF4-FFF2-40B4-BE49-F238E27FC236}">
                    <a16:creationId xmlns:a16="http://schemas.microsoft.com/office/drawing/2014/main" id="{C18E14C0-804C-DCC1-4C4D-668DD92D2679}"/>
                  </a:ext>
                </a:extLst>
              </p:cNvPr>
              <p:cNvGrpSpPr/>
              <p:nvPr/>
            </p:nvGrpSpPr>
            <p:grpSpPr>
              <a:xfrm>
                <a:off x="5598798" y="3495999"/>
                <a:ext cx="418875" cy="1312756"/>
                <a:chOff x="5598798" y="3495999"/>
                <a:chExt cx="418875" cy="1312756"/>
              </a:xfrm>
            </p:grpSpPr>
            <p:pic>
              <p:nvPicPr>
                <p:cNvPr id="8" name="Grafik 7">
                  <a:extLst>
                    <a:ext uri="{FF2B5EF4-FFF2-40B4-BE49-F238E27FC236}">
                      <a16:creationId xmlns:a16="http://schemas.microsoft.com/office/drawing/2014/main" id="{4F64958E-6CC0-4B37-9759-F3B8D732A9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087" t="56358" r="73126" b="14625"/>
                <a:stretch/>
              </p:blipFill>
              <p:spPr>
                <a:xfrm>
                  <a:off x="5598798" y="3495999"/>
                  <a:ext cx="418875" cy="718622"/>
                </a:xfrm>
                <a:prstGeom prst="rect">
                  <a:avLst/>
                </a:prstGeom>
              </p:spPr>
            </p:pic>
            <p:cxnSp>
              <p:nvCxnSpPr>
                <p:cNvPr id="65" name="Gerader Verbinder 64">
                  <a:extLst>
                    <a:ext uri="{FF2B5EF4-FFF2-40B4-BE49-F238E27FC236}">
                      <a16:creationId xmlns:a16="http://schemas.microsoft.com/office/drawing/2014/main" id="{9A587941-AE49-4A00-A415-1E1A1B38C9FB}"/>
                    </a:ext>
                  </a:extLst>
                </p:cNvPr>
                <p:cNvCxnSpPr>
                  <a:cxnSpLocks/>
                  <a:stCxn id="8" idx="2"/>
                </p:cNvCxnSpPr>
                <p:nvPr/>
              </p:nvCxnSpPr>
              <p:spPr bwMode="auto">
                <a:xfrm flipH="1">
                  <a:off x="5806615" y="4214621"/>
                  <a:ext cx="1621" cy="558311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06" name="Ellipse 105">
                  <a:extLst>
                    <a:ext uri="{FF2B5EF4-FFF2-40B4-BE49-F238E27FC236}">
                      <a16:creationId xmlns:a16="http://schemas.microsoft.com/office/drawing/2014/main" id="{8B34A4E2-020B-448C-8628-C4395F2F53FE}"/>
                    </a:ext>
                  </a:extLst>
                </p:cNvPr>
                <p:cNvSpPr/>
                <p:nvPr/>
              </p:nvSpPr>
              <p:spPr bwMode="auto">
                <a:xfrm>
                  <a:off x="5770065" y="4739086"/>
                  <a:ext cx="69669" cy="69669"/>
                </a:xfrm>
                <a:prstGeom prst="ellipse">
                  <a:avLst/>
                </a:prstGeom>
                <a:solidFill>
                  <a:schemeClr val="tx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67" name="Gruppieren 66">
                <a:extLst>
                  <a:ext uri="{FF2B5EF4-FFF2-40B4-BE49-F238E27FC236}">
                    <a16:creationId xmlns:a16="http://schemas.microsoft.com/office/drawing/2014/main" id="{3D9D3587-3394-4C57-B455-3395A0794555}"/>
                  </a:ext>
                </a:extLst>
              </p:cNvPr>
              <p:cNvGrpSpPr/>
              <p:nvPr/>
            </p:nvGrpSpPr>
            <p:grpSpPr>
              <a:xfrm>
                <a:off x="3811625" y="1440005"/>
                <a:ext cx="3351398" cy="1355785"/>
                <a:chOff x="3811625" y="1548293"/>
                <a:chExt cx="3351398" cy="1355785"/>
              </a:xfrm>
            </p:grpSpPr>
            <p:grpSp>
              <p:nvGrpSpPr>
                <p:cNvPr id="73" name="Gruppieren 72">
                  <a:extLst>
                    <a:ext uri="{FF2B5EF4-FFF2-40B4-BE49-F238E27FC236}">
                      <a16:creationId xmlns:a16="http://schemas.microsoft.com/office/drawing/2014/main" id="{0D43477C-9A5B-40FB-9F52-C8B7BAE756B5}"/>
                    </a:ext>
                  </a:extLst>
                </p:cNvPr>
                <p:cNvGrpSpPr/>
                <p:nvPr/>
              </p:nvGrpSpPr>
              <p:grpSpPr>
                <a:xfrm>
                  <a:off x="3811625" y="1601287"/>
                  <a:ext cx="3351398" cy="1302791"/>
                  <a:chOff x="4965726" y="1601287"/>
                  <a:chExt cx="3351398" cy="1302791"/>
                </a:xfrm>
              </p:grpSpPr>
              <p:grpSp>
                <p:nvGrpSpPr>
                  <p:cNvPr id="17" name="Gruppieren 16">
                    <a:extLst>
                      <a:ext uri="{FF2B5EF4-FFF2-40B4-BE49-F238E27FC236}">
                        <a16:creationId xmlns:a16="http://schemas.microsoft.com/office/drawing/2014/main" id="{C5578023-2269-452E-BE95-39A0DB118D46}"/>
                      </a:ext>
                    </a:extLst>
                  </p:cNvPr>
                  <p:cNvGrpSpPr/>
                  <p:nvPr/>
                </p:nvGrpSpPr>
                <p:grpSpPr>
                  <a:xfrm>
                    <a:off x="4965726" y="1601287"/>
                    <a:ext cx="2344763" cy="1302791"/>
                    <a:chOff x="8364915" y="3815016"/>
                    <a:chExt cx="897300" cy="528571"/>
                  </a:xfrm>
                </p:grpSpPr>
                <p:sp>
                  <p:nvSpPr>
                    <p:cNvPr id="19" name="Freihandform: Form 18">
                      <a:extLst>
                        <a:ext uri="{FF2B5EF4-FFF2-40B4-BE49-F238E27FC236}">
                          <a16:creationId xmlns:a16="http://schemas.microsoft.com/office/drawing/2014/main" id="{765E8201-2ED6-4455-A791-85E3C90DDD39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364915" y="3815016"/>
                      <a:ext cx="350547" cy="225980"/>
                    </a:xfrm>
                    <a:custGeom>
                      <a:avLst/>
                      <a:gdLst>
                        <a:gd name="connsiteX0" fmla="*/ 0 w 3972232"/>
                        <a:gd name="connsiteY0" fmla="*/ 9833 h 1897626"/>
                        <a:gd name="connsiteX1" fmla="*/ 2871019 w 3972232"/>
                        <a:gd name="connsiteY1" fmla="*/ 3932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9833 h 1897626"/>
                        <a:gd name="connsiteX1" fmla="*/ 2874829 w 3972232"/>
                        <a:gd name="connsiteY1" fmla="*/ 5456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0 h 1887793"/>
                        <a:gd name="connsiteX1" fmla="*/ 2874829 w 3972232"/>
                        <a:gd name="connsiteY1" fmla="*/ 44736 h 1887793"/>
                        <a:gd name="connsiteX2" fmla="*/ 3972232 w 3972232"/>
                        <a:gd name="connsiteY2" fmla="*/ 1848464 h 1887793"/>
                        <a:gd name="connsiteX3" fmla="*/ 894735 w 3972232"/>
                        <a:gd name="connsiteY3" fmla="*/ 1887793 h 1887793"/>
                        <a:gd name="connsiteX4" fmla="*/ 78658 w 3972232"/>
                        <a:gd name="connsiteY4" fmla="*/ 58993 h 1887793"/>
                        <a:gd name="connsiteX0" fmla="*/ 0 w 3972232"/>
                        <a:gd name="connsiteY0" fmla="*/ 24827 h 1912620"/>
                        <a:gd name="connsiteX1" fmla="*/ 2874829 w 3972232"/>
                        <a:gd name="connsiteY1" fmla="*/ 69563 h 1912620"/>
                        <a:gd name="connsiteX2" fmla="*/ 3972232 w 3972232"/>
                        <a:gd name="connsiteY2" fmla="*/ 1873291 h 1912620"/>
                        <a:gd name="connsiteX3" fmla="*/ 894735 w 3972232"/>
                        <a:gd name="connsiteY3" fmla="*/ 1912620 h 1912620"/>
                        <a:gd name="connsiteX4" fmla="*/ 21508 w 3972232"/>
                        <a:gd name="connsiteY4" fmla="*/ 0 h 1912620"/>
                        <a:gd name="connsiteX0" fmla="*/ 0 w 3956992"/>
                        <a:gd name="connsiteY0" fmla="*/ 0 h 1922083"/>
                        <a:gd name="connsiteX1" fmla="*/ 2859589 w 3956992"/>
                        <a:gd name="connsiteY1" fmla="*/ 79026 h 1922083"/>
                        <a:gd name="connsiteX2" fmla="*/ 3956992 w 3956992"/>
                        <a:gd name="connsiteY2" fmla="*/ 1882754 h 1922083"/>
                        <a:gd name="connsiteX3" fmla="*/ 879495 w 3956992"/>
                        <a:gd name="connsiteY3" fmla="*/ 1922083 h 1922083"/>
                        <a:gd name="connsiteX4" fmla="*/ 6268 w 3956992"/>
                        <a:gd name="connsiteY4" fmla="*/ 9463 h 1922083"/>
                        <a:gd name="connsiteX0" fmla="*/ 0 w 3956992"/>
                        <a:gd name="connsiteY0" fmla="*/ 0 h 1882754"/>
                        <a:gd name="connsiteX1" fmla="*/ 2859589 w 3956992"/>
                        <a:gd name="connsiteY1" fmla="*/ 79026 h 1882754"/>
                        <a:gd name="connsiteX2" fmla="*/ 3956992 w 3956992"/>
                        <a:gd name="connsiteY2" fmla="*/ 1882754 h 1882754"/>
                        <a:gd name="connsiteX3" fmla="*/ 879495 w 3956992"/>
                        <a:gd name="connsiteY3" fmla="*/ 1867219 h 1882754"/>
                        <a:gd name="connsiteX4" fmla="*/ 6268 w 3956992"/>
                        <a:gd name="connsiteY4" fmla="*/ 9463 h 18827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56992" h="1882754">
                          <a:moveTo>
                            <a:pt x="0" y="0"/>
                          </a:moveTo>
                          <a:lnTo>
                            <a:pt x="2859589" y="79026"/>
                          </a:lnTo>
                          <a:lnTo>
                            <a:pt x="3956992" y="1882754"/>
                          </a:lnTo>
                          <a:lnTo>
                            <a:pt x="879495" y="1867219"/>
                          </a:lnTo>
                          <a:lnTo>
                            <a:pt x="6268" y="9463"/>
                          </a:lnTo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20" name="Freihandform: Form 19">
                      <a:extLst>
                        <a:ext uri="{FF2B5EF4-FFF2-40B4-BE49-F238E27FC236}">
                          <a16:creationId xmlns:a16="http://schemas.microsoft.com/office/drawing/2014/main" id="{50079D3C-241D-4B12-85B6-C6C0EA71576D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764049" y="3815016"/>
                      <a:ext cx="350547" cy="225980"/>
                    </a:xfrm>
                    <a:custGeom>
                      <a:avLst/>
                      <a:gdLst>
                        <a:gd name="connsiteX0" fmla="*/ 0 w 3972232"/>
                        <a:gd name="connsiteY0" fmla="*/ 9833 h 1897626"/>
                        <a:gd name="connsiteX1" fmla="*/ 2871019 w 3972232"/>
                        <a:gd name="connsiteY1" fmla="*/ 3932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9833 h 1897626"/>
                        <a:gd name="connsiteX1" fmla="*/ 2874829 w 3972232"/>
                        <a:gd name="connsiteY1" fmla="*/ 5456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0 h 1887793"/>
                        <a:gd name="connsiteX1" fmla="*/ 2874829 w 3972232"/>
                        <a:gd name="connsiteY1" fmla="*/ 44736 h 1887793"/>
                        <a:gd name="connsiteX2" fmla="*/ 3972232 w 3972232"/>
                        <a:gd name="connsiteY2" fmla="*/ 1848464 h 1887793"/>
                        <a:gd name="connsiteX3" fmla="*/ 894735 w 3972232"/>
                        <a:gd name="connsiteY3" fmla="*/ 1887793 h 1887793"/>
                        <a:gd name="connsiteX4" fmla="*/ 78658 w 3972232"/>
                        <a:gd name="connsiteY4" fmla="*/ 58993 h 1887793"/>
                        <a:gd name="connsiteX0" fmla="*/ 0 w 3972232"/>
                        <a:gd name="connsiteY0" fmla="*/ 24827 h 1912620"/>
                        <a:gd name="connsiteX1" fmla="*/ 2874829 w 3972232"/>
                        <a:gd name="connsiteY1" fmla="*/ 69563 h 1912620"/>
                        <a:gd name="connsiteX2" fmla="*/ 3972232 w 3972232"/>
                        <a:gd name="connsiteY2" fmla="*/ 1873291 h 1912620"/>
                        <a:gd name="connsiteX3" fmla="*/ 894735 w 3972232"/>
                        <a:gd name="connsiteY3" fmla="*/ 1912620 h 1912620"/>
                        <a:gd name="connsiteX4" fmla="*/ 21508 w 3972232"/>
                        <a:gd name="connsiteY4" fmla="*/ 0 h 1912620"/>
                        <a:gd name="connsiteX0" fmla="*/ 0 w 3956992"/>
                        <a:gd name="connsiteY0" fmla="*/ 0 h 1922083"/>
                        <a:gd name="connsiteX1" fmla="*/ 2859589 w 3956992"/>
                        <a:gd name="connsiteY1" fmla="*/ 79026 h 1922083"/>
                        <a:gd name="connsiteX2" fmla="*/ 3956992 w 3956992"/>
                        <a:gd name="connsiteY2" fmla="*/ 1882754 h 1922083"/>
                        <a:gd name="connsiteX3" fmla="*/ 879495 w 3956992"/>
                        <a:gd name="connsiteY3" fmla="*/ 1922083 h 1922083"/>
                        <a:gd name="connsiteX4" fmla="*/ 6268 w 3956992"/>
                        <a:gd name="connsiteY4" fmla="*/ 9463 h 1922083"/>
                        <a:gd name="connsiteX0" fmla="*/ 0 w 3956992"/>
                        <a:gd name="connsiteY0" fmla="*/ 0 h 1882754"/>
                        <a:gd name="connsiteX1" fmla="*/ 2859589 w 3956992"/>
                        <a:gd name="connsiteY1" fmla="*/ 79026 h 1882754"/>
                        <a:gd name="connsiteX2" fmla="*/ 3956992 w 3956992"/>
                        <a:gd name="connsiteY2" fmla="*/ 1882754 h 1882754"/>
                        <a:gd name="connsiteX3" fmla="*/ 879495 w 3956992"/>
                        <a:gd name="connsiteY3" fmla="*/ 1867219 h 1882754"/>
                        <a:gd name="connsiteX4" fmla="*/ 6268 w 3956992"/>
                        <a:gd name="connsiteY4" fmla="*/ 9463 h 18827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56992" h="1882754">
                          <a:moveTo>
                            <a:pt x="0" y="0"/>
                          </a:moveTo>
                          <a:lnTo>
                            <a:pt x="2859589" y="79026"/>
                          </a:lnTo>
                          <a:lnTo>
                            <a:pt x="3956992" y="1882754"/>
                          </a:lnTo>
                          <a:lnTo>
                            <a:pt x="879495" y="1867219"/>
                          </a:lnTo>
                          <a:lnTo>
                            <a:pt x="6268" y="9463"/>
                          </a:lnTo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21" name="Freihandform: Form 20">
                      <a:extLst>
                        <a:ext uri="{FF2B5EF4-FFF2-40B4-BE49-F238E27FC236}">
                          <a16:creationId xmlns:a16="http://schemas.microsoft.com/office/drawing/2014/main" id="{F05163AF-20A9-41AF-AE41-E61103D46950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512535" y="4117607"/>
                      <a:ext cx="350547" cy="225980"/>
                    </a:xfrm>
                    <a:custGeom>
                      <a:avLst/>
                      <a:gdLst>
                        <a:gd name="connsiteX0" fmla="*/ 0 w 3972232"/>
                        <a:gd name="connsiteY0" fmla="*/ 9833 h 1897626"/>
                        <a:gd name="connsiteX1" fmla="*/ 2871019 w 3972232"/>
                        <a:gd name="connsiteY1" fmla="*/ 3932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9833 h 1897626"/>
                        <a:gd name="connsiteX1" fmla="*/ 2874829 w 3972232"/>
                        <a:gd name="connsiteY1" fmla="*/ 5456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0 h 1887793"/>
                        <a:gd name="connsiteX1" fmla="*/ 2874829 w 3972232"/>
                        <a:gd name="connsiteY1" fmla="*/ 44736 h 1887793"/>
                        <a:gd name="connsiteX2" fmla="*/ 3972232 w 3972232"/>
                        <a:gd name="connsiteY2" fmla="*/ 1848464 h 1887793"/>
                        <a:gd name="connsiteX3" fmla="*/ 894735 w 3972232"/>
                        <a:gd name="connsiteY3" fmla="*/ 1887793 h 1887793"/>
                        <a:gd name="connsiteX4" fmla="*/ 78658 w 3972232"/>
                        <a:gd name="connsiteY4" fmla="*/ 58993 h 1887793"/>
                        <a:gd name="connsiteX0" fmla="*/ 0 w 3972232"/>
                        <a:gd name="connsiteY0" fmla="*/ 24827 h 1912620"/>
                        <a:gd name="connsiteX1" fmla="*/ 2874829 w 3972232"/>
                        <a:gd name="connsiteY1" fmla="*/ 69563 h 1912620"/>
                        <a:gd name="connsiteX2" fmla="*/ 3972232 w 3972232"/>
                        <a:gd name="connsiteY2" fmla="*/ 1873291 h 1912620"/>
                        <a:gd name="connsiteX3" fmla="*/ 894735 w 3972232"/>
                        <a:gd name="connsiteY3" fmla="*/ 1912620 h 1912620"/>
                        <a:gd name="connsiteX4" fmla="*/ 21508 w 3972232"/>
                        <a:gd name="connsiteY4" fmla="*/ 0 h 1912620"/>
                        <a:gd name="connsiteX0" fmla="*/ 0 w 3956992"/>
                        <a:gd name="connsiteY0" fmla="*/ 0 h 1922083"/>
                        <a:gd name="connsiteX1" fmla="*/ 2859589 w 3956992"/>
                        <a:gd name="connsiteY1" fmla="*/ 79026 h 1922083"/>
                        <a:gd name="connsiteX2" fmla="*/ 3956992 w 3956992"/>
                        <a:gd name="connsiteY2" fmla="*/ 1882754 h 1922083"/>
                        <a:gd name="connsiteX3" fmla="*/ 879495 w 3956992"/>
                        <a:gd name="connsiteY3" fmla="*/ 1922083 h 1922083"/>
                        <a:gd name="connsiteX4" fmla="*/ 6268 w 3956992"/>
                        <a:gd name="connsiteY4" fmla="*/ 9463 h 1922083"/>
                        <a:gd name="connsiteX0" fmla="*/ 0 w 3956992"/>
                        <a:gd name="connsiteY0" fmla="*/ 0 h 1882754"/>
                        <a:gd name="connsiteX1" fmla="*/ 2859589 w 3956992"/>
                        <a:gd name="connsiteY1" fmla="*/ 79026 h 1882754"/>
                        <a:gd name="connsiteX2" fmla="*/ 3956992 w 3956992"/>
                        <a:gd name="connsiteY2" fmla="*/ 1882754 h 1882754"/>
                        <a:gd name="connsiteX3" fmla="*/ 879495 w 3956992"/>
                        <a:gd name="connsiteY3" fmla="*/ 1867219 h 1882754"/>
                        <a:gd name="connsiteX4" fmla="*/ 6268 w 3956992"/>
                        <a:gd name="connsiteY4" fmla="*/ 9463 h 18827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56992" h="1882754">
                          <a:moveTo>
                            <a:pt x="0" y="0"/>
                          </a:moveTo>
                          <a:lnTo>
                            <a:pt x="2859589" y="79026"/>
                          </a:lnTo>
                          <a:lnTo>
                            <a:pt x="3956992" y="1882754"/>
                          </a:lnTo>
                          <a:lnTo>
                            <a:pt x="879495" y="1867219"/>
                          </a:lnTo>
                          <a:lnTo>
                            <a:pt x="6268" y="9463"/>
                          </a:lnTo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22" name="Freihandform: Form 21">
                      <a:extLst>
                        <a:ext uri="{FF2B5EF4-FFF2-40B4-BE49-F238E27FC236}">
                          <a16:creationId xmlns:a16="http://schemas.microsoft.com/office/drawing/2014/main" id="{DF5FF9D8-2AB6-4269-9454-2049E1F8C82F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911668" y="4117607"/>
                      <a:ext cx="350547" cy="225980"/>
                    </a:xfrm>
                    <a:custGeom>
                      <a:avLst/>
                      <a:gdLst>
                        <a:gd name="connsiteX0" fmla="*/ 0 w 3972232"/>
                        <a:gd name="connsiteY0" fmla="*/ 9833 h 1897626"/>
                        <a:gd name="connsiteX1" fmla="*/ 2871019 w 3972232"/>
                        <a:gd name="connsiteY1" fmla="*/ 3932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9833 h 1897626"/>
                        <a:gd name="connsiteX1" fmla="*/ 2874829 w 3972232"/>
                        <a:gd name="connsiteY1" fmla="*/ 5456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0 h 1887793"/>
                        <a:gd name="connsiteX1" fmla="*/ 2874829 w 3972232"/>
                        <a:gd name="connsiteY1" fmla="*/ 44736 h 1887793"/>
                        <a:gd name="connsiteX2" fmla="*/ 3972232 w 3972232"/>
                        <a:gd name="connsiteY2" fmla="*/ 1848464 h 1887793"/>
                        <a:gd name="connsiteX3" fmla="*/ 894735 w 3972232"/>
                        <a:gd name="connsiteY3" fmla="*/ 1887793 h 1887793"/>
                        <a:gd name="connsiteX4" fmla="*/ 78658 w 3972232"/>
                        <a:gd name="connsiteY4" fmla="*/ 58993 h 1887793"/>
                        <a:gd name="connsiteX0" fmla="*/ 0 w 3972232"/>
                        <a:gd name="connsiteY0" fmla="*/ 24827 h 1912620"/>
                        <a:gd name="connsiteX1" fmla="*/ 2874829 w 3972232"/>
                        <a:gd name="connsiteY1" fmla="*/ 69563 h 1912620"/>
                        <a:gd name="connsiteX2" fmla="*/ 3972232 w 3972232"/>
                        <a:gd name="connsiteY2" fmla="*/ 1873291 h 1912620"/>
                        <a:gd name="connsiteX3" fmla="*/ 894735 w 3972232"/>
                        <a:gd name="connsiteY3" fmla="*/ 1912620 h 1912620"/>
                        <a:gd name="connsiteX4" fmla="*/ 21508 w 3972232"/>
                        <a:gd name="connsiteY4" fmla="*/ 0 h 1912620"/>
                        <a:gd name="connsiteX0" fmla="*/ 0 w 3956992"/>
                        <a:gd name="connsiteY0" fmla="*/ 0 h 1922083"/>
                        <a:gd name="connsiteX1" fmla="*/ 2859589 w 3956992"/>
                        <a:gd name="connsiteY1" fmla="*/ 79026 h 1922083"/>
                        <a:gd name="connsiteX2" fmla="*/ 3956992 w 3956992"/>
                        <a:gd name="connsiteY2" fmla="*/ 1882754 h 1922083"/>
                        <a:gd name="connsiteX3" fmla="*/ 879495 w 3956992"/>
                        <a:gd name="connsiteY3" fmla="*/ 1922083 h 1922083"/>
                        <a:gd name="connsiteX4" fmla="*/ 6268 w 3956992"/>
                        <a:gd name="connsiteY4" fmla="*/ 9463 h 1922083"/>
                        <a:gd name="connsiteX0" fmla="*/ 0 w 3956992"/>
                        <a:gd name="connsiteY0" fmla="*/ 0 h 1882754"/>
                        <a:gd name="connsiteX1" fmla="*/ 2859589 w 3956992"/>
                        <a:gd name="connsiteY1" fmla="*/ 79026 h 1882754"/>
                        <a:gd name="connsiteX2" fmla="*/ 3956992 w 3956992"/>
                        <a:gd name="connsiteY2" fmla="*/ 1882754 h 1882754"/>
                        <a:gd name="connsiteX3" fmla="*/ 879495 w 3956992"/>
                        <a:gd name="connsiteY3" fmla="*/ 1867219 h 1882754"/>
                        <a:gd name="connsiteX4" fmla="*/ 6268 w 3956992"/>
                        <a:gd name="connsiteY4" fmla="*/ 9463 h 18827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56992" h="1882754">
                          <a:moveTo>
                            <a:pt x="0" y="0"/>
                          </a:moveTo>
                          <a:lnTo>
                            <a:pt x="2859589" y="79026"/>
                          </a:lnTo>
                          <a:lnTo>
                            <a:pt x="3956992" y="1882754"/>
                          </a:lnTo>
                          <a:lnTo>
                            <a:pt x="879495" y="1867219"/>
                          </a:lnTo>
                          <a:lnTo>
                            <a:pt x="6268" y="9463"/>
                          </a:lnTo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</p:grpSp>
              <p:cxnSp>
                <p:nvCxnSpPr>
                  <p:cNvPr id="37" name="Gerader Verbinder 36">
                    <a:extLst>
                      <a:ext uri="{FF2B5EF4-FFF2-40B4-BE49-F238E27FC236}">
                        <a16:creationId xmlns:a16="http://schemas.microsoft.com/office/drawing/2014/main" id="{7D14DC26-2A0F-4E68-BC11-2766490D97A0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7180445" y="2625587"/>
                    <a:ext cx="1102767" cy="0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62" name="Ellipse 61">
                    <a:extLst>
                      <a:ext uri="{FF2B5EF4-FFF2-40B4-BE49-F238E27FC236}">
                        <a16:creationId xmlns:a16="http://schemas.microsoft.com/office/drawing/2014/main" id="{22870BAA-3707-4FD2-BD2B-1F940EDDBD4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247455" y="2590752"/>
                    <a:ext cx="69669" cy="69669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  <p:cxnSp>
              <p:nvCxnSpPr>
                <p:cNvPr id="38" name="Gerade Verbindung mit Pfeil 37">
                  <a:extLst>
                    <a:ext uri="{FF2B5EF4-FFF2-40B4-BE49-F238E27FC236}">
                      <a16:creationId xmlns:a16="http://schemas.microsoft.com/office/drawing/2014/main" id="{87FFDE7C-70A4-4E6E-847B-8FEBBFD837C1}"/>
                    </a:ext>
                  </a:extLst>
                </p:cNvPr>
                <p:cNvCxnSpPr/>
                <p:nvPr/>
              </p:nvCxnSpPr>
              <p:spPr bwMode="auto">
                <a:xfrm>
                  <a:off x="6652450" y="1548293"/>
                  <a:ext cx="0" cy="793315"/>
                </a:xfrm>
                <a:prstGeom prst="straightConnector1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triangle" w="med" len="med"/>
                  <a:tailEnd type="triangl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</p:grpSp>
      <p:grpSp>
        <p:nvGrpSpPr>
          <p:cNvPr id="118" name="Gruppieren 117">
            <a:extLst>
              <a:ext uri="{FF2B5EF4-FFF2-40B4-BE49-F238E27FC236}">
                <a16:creationId xmlns:a16="http://schemas.microsoft.com/office/drawing/2014/main" id="{C51C1E70-9344-969F-0689-64156BE07A67}"/>
              </a:ext>
            </a:extLst>
          </p:cNvPr>
          <p:cNvGrpSpPr/>
          <p:nvPr/>
        </p:nvGrpSpPr>
        <p:grpSpPr>
          <a:xfrm>
            <a:off x="301451" y="2750541"/>
            <a:ext cx="9380508" cy="2786342"/>
            <a:chOff x="301451" y="2807691"/>
            <a:chExt cx="9380508" cy="2786342"/>
          </a:xfrm>
        </p:grpSpPr>
        <p:sp>
          <p:nvSpPr>
            <p:cNvPr id="100" name="Textfeld 99">
              <a:extLst>
                <a:ext uri="{FF2B5EF4-FFF2-40B4-BE49-F238E27FC236}">
                  <a16:creationId xmlns:a16="http://schemas.microsoft.com/office/drawing/2014/main" id="{15295552-68A0-4E2B-8EAB-320E63A8F4EC}"/>
                </a:ext>
              </a:extLst>
            </p:cNvPr>
            <p:cNvSpPr txBox="1"/>
            <p:nvPr/>
          </p:nvSpPr>
          <p:spPr>
            <a:xfrm>
              <a:off x="301451" y="5255479"/>
              <a:ext cx="93805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de-DE" sz="1600" dirty="0">
                  <a:solidFill>
                    <a:srgbClr val="3333FF"/>
                  </a:solidFill>
                </a:rPr>
                <a:t>E-Auto, zukünftig mit bidirektionalem Laden, V2H/G fürs Hausnetz und das EVU-Netz</a:t>
              </a:r>
            </a:p>
          </p:txBody>
        </p:sp>
        <p:grpSp>
          <p:nvGrpSpPr>
            <p:cNvPr id="33" name="Gruppieren 32">
              <a:extLst>
                <a:ext uri="{FF2B5EF4-FFF2-40B4-BE49-F238E27FC236}">
                  <a16:creationId xmlns:a16="http://schemas.microsoft.com/office/drawing/2014/main" id="{7901D871-F900-4AD4-8BE4-16435CDC68C0}"/>
                </a:ext>
              </a:extLst>
            </p:cNvPr>
            <p:cNvGrpSpPr/>
            <p:nvPr/>
          </p:nvGrpSpPr>
          <p:grpSpPr>
            <a:xfrm>
              <a:off x="372616" y="2807691"/>
              <a:ext cx="4104981" cy="2002051"/>
              <a:chOff x="372616" y="2807691"/>
              <a:chExt cx="4104981" cy="2002051"/>
            </a:xfrm>
          </p:grpSpPr>
          <p:grpSp>
            <p:nvGrpSpPr>
              <p:cNvPr id="14" name="Gruppieren 13">
                <a:extLst>
                  <a:ext uri="{FF2B5EF4-FFF2-40B4-BE49-F238E27FC236}">
                    <a16:creationId xmlns:a16="http://schemas.microsoft.com/office/drawing/2014/main" id="{0A1A9296-459C-4C4D-85C8-779560A77BAB}"/>
                  </a:ext>
                </a:extLst>
              </p:cNvPr>
              <p:cNvGrpSpPr/>
              <p:nvPr/>
            </p:nvGrpSpPr>
            <p:grpSpPr>
              <a:xfrm>
                <a:off x="372616" y="2807691"/>
                <a:ext cx="4104981" cy="2002051"/>
                <a:chOff x="372616" y="2915979"/>
                <a:chExt cx="4104981" cy="2002051"/>
              </a:xfrm>
            </p:grpSpPr>
            <p:grpSp>
              <p:nvGrpSpPr>
                <p:cNvPr id="114" name="Gruppieren 113">
                  <a:extLst>
                    <a:ext uri="{FF2B5EF4-FFF2-40B4-BE49-F238E27FC236}">
                      <a16:creationId xmlns:a16="http://schemas.microsoft.com/office/drawing/2014/main" id="{E1DE7B69-C9B2-4A9A-AF26-87143F35943C}"/>
                    </a:ext>
                  </a:extLst>
                </p:cNvPr>
                <p:cNvGrpSpPr/>
                <p:nvPr/>
              </p:nvGrpSpPr>
              <p:grpSpPr>
                <a:xfrm>
                  <a:off x="372616" y="2915979"/>
                  <a:ext cx="4104981" cy="2002051"/>
                  <a:chOff x="372616" y="2915979"/>
                  <a:chExt cx="4104981" cy="2002051"/>
                </a:xfrm>
              </p:grpSpPr>
              <p:pic>
                <p:nvPicPr>
                  <p:cNvPr id="4" name="Grafik 3" descr="Ein Bild, das Text, schwarz, dunkel, Küchengerät enthält.&#10;&#10;Automatisch generierte Beschreibung">
                    <a:extLst>
                      <a:ext uri="{FF2B5EF4-FFF2-40B4-BE49-F238E27FC236}">
                        <a16:creationId xmlns:a16="http://schemas.microsoft.com/office/drawing/2014/main" id="{0F95E97A-8F83-4CCC-A152-55BFF3AF7CE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9688" r="29626"/>
                  <a:stretch/>
                </p:blipFill>
                <p:spPr>
                  <a:xfrm>
                    <a:off x="3173373" y="2915979"/>
                    <a:ext cx="620846" cy="858348"/>
                  </a:xfrm>
                  <a:prstGeom prst="rect">
                    <a:avLst/>
                  </a:prstGeom>
                </p:spPr>
              </p:pic>
              <p:pic>
                <p:nvPicPr>
                  <p:cNvPr id="34" name="Grafik 33">
                    <a:extLst>
                      <a:ext uri="{FF2B5EF4-FFF2-40B4-BE49-F238E27FC236}">
                        <a16:creationId xmlns:a16="http://schemas.microsoft.com/office/drawing/2014/main" id="{28DAA4B1-75B7-40CD-ABB1-DDBC35BDC99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1837" t="27045" b="13630"/>
                  <a:stretch/>
                </p:blipFill>
                <p:spPr>
                  <a:xfrm flipH="1">
                    <a:off x="372616" y="3262953"/>
                    <a:ext cx="2269469" cy="1328182"/>
                  </a:xfrm>
                  <a:prstGeom prst="rect">
                    <a:avLst/>
                  </a:prstGeom>
                </p:spPr>
              </p:pic>
              <p:sp>
                <p:nvSpPr>
                  <p:cNvPr id="35" name="Freihandform: Form 34">
                    <a:extLst>
                      <a:ext uri="{FF2B5EF4-FFF2-40B4-BE49-F238E27FC236}">
                        <a16:creationId xmlns:a16="http://schemas.microsoft.com/office/drawing/2014/main" id="{09DF102F-6310-49DE-8EA5-C00FF141C41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635488" y="3727269"/>
                    <a:ext cx="775944" cy="357051"/>
                  </a:xfrm>
                  <a:custGeom>
                    <a:avLst/>
                    <a:gdLst>
                      <a:gd name="connsiteX0" fmla="*/ 0 w 775944"/>
                      <a:gd name="connsiteY0" fmla="*/ 87085 h 357051"/>
                      <a:gd name="connsiteX1" fmla="*/ 43543 w 775944"/>
                      <a:gd name="connsiteY1" fmla="*/ 121920 h 357051"/>
                      <a:gd name="connsiteX2" fmla="*/ 78377 w 775944"/>
                      <a:gd name="connsiteY2" fmla="*/ 139337 h 357051"/>
                      <a:gd name="connsiteX3" fmla="*/ 121920 w 775944"/>
                      <a:gd name="connsiteY3" fmla="*/ 174171 h 357051"/>
                      <a:gd name="connsiteX4" fmla="*/ 200297 w 775944"/>
                      <a:gd name="connsiteY4" fmla="*/ 226422 h 357051"/>
                      <a:gd name="connsiteX5" fmla="*/ 243840 w 775944"/>
                      <a:gd name="connsiteY5" fmla="*/ 261257 h 357051"/>
                      <a:gd name="connsiteX6" fmla="*/ 330926 w 775944"/>
                      <a:gd name="connsiteY6" fmla="*/ 296091 h 357051"/>
                      <a:gd name="connsiteX7" fmla="*/ 470263 w 775944"/>
                      <a:gd name="connsiteY7" fmla="*/ 339634 h 357051"/>
                      <a:gd name="connsiteX8" fmla="*/ 531223 w 775944"/>
                      <a:gd name="connsiteY8" fmla="*/ 357051 h 357051"/>
                      <a:gd name="connsiteX9" fmla="*/ 635726 w 775944"/>
                      <a:gd name="connsiteY9" fmla="*/ 339634 h 357051"/>
                      <a:gd name="connsiteX10" fmla="*/ 705395 w 775944"/>
                      <a:gd name="connsiteY10" fmla="*/ 278674 h 357051"/>
                      <a:gd name="connsiteX11" fmla="*/ 722812 w 775944"/>
                      <a:gd name="connsiteY11" fmla="*/ 252548 h 357051"/>
                      <a:gd name="connsiteX12" fmla="*/ 748937 w 775944"/>
                      <a:gd name="connsiteY12" fmla="*/ 217714 h 357051"/>
                      <a:gd name="connsiteX13" fmla="*/ 775063 w 775944"/>
                      <a:gd name="connsiteY13" fmla="*/ 113211 h 357051"/>
                      <a:gd name="connsiteX14" fmla="*/ 775063 w 775944"/>
                      <a:gd name="connsiteY14" fmla="*/ 0 h 357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775944" h="357051">
                        <a:moveTo>
                          <a:pt x="0" y="87085"/>
                        </a:moveTo>
                        <a:cubicBezTo>
                          <a:pt x="14514" y="98697"/>
                          <a:pt x="28077" y="111609"/>
                          <a:pt x="43543" y="121920"/>
                        </a:cubicBezTo>
                        <a:cubicBezTo>
                          <a:pt x="54345" y="129121"/>
                          <a:pt x="68404" y="131026"/>
                          <a:pt x="78377" y="139337"/>
                        </a:cubicBezTo>
                        <a:cubicBezTo>
                          <a:pt x="130900" y="183105"/>
                          <a:pt x="59543" y="153377"/>
                          <a:pt x="121920" y="174171"/>
                        </a:cubicBezTo>
                        <a:cubicBezTo>
                          <a:pt x="267715" y="290806"/>
                          <a:pt x="84502" y="149225"/>
                          <a:pt x="200297" y="226422"/>
                        </a:cubicBezTo>
                        <a:cubicBezTo>
                          <a:pt x="215763" y="236733"/>
                          <a:pt x="227439" y="252510"/>
                          <a:pt x="243840" y="261257"/>
                        </a:cubicBezTo>
                        <a:cubicBezTo>
                          <a:pt x="271427" y="275970"/>
                          <a:pt x="302962" y="282109"/>
                          <a:pt x="330926" y="296091"/>
                        </a:cubicBezTo>
                        <a:cubicBezTo>
                          <a:pt x="419033" y="340145"/>
                          <a:pt x="294646" y="281099"/>
                          <a:pt x="470263" y="339634"/>
                        </a:cubicBezTo>
                        <a:cubicBezTo>
                          <a:pt x="507744" y="352127"/>
                          <a:pt x="487483" y="346115"/>
                          <a:pt x="531223" y="357051"/>
                        </a:cubicBezTo>
                        <a:cubicBezTo>
                          <a:pt x="556050" y="354292"/>
                          <a:pt x="606549" y="354222"/>
                          <a:pt x="635726" y="339634"/>
                        </a:cubicBezTo>
                        <a:cubicBezTo>
                          <a:pt x="658742" y="328126"/>
                          <a:pt x="694045" y="295699"/>
                          <a:pt x="705395" y="278674"/>
                        </a:cubicBezTo>
                        <a:cubicBezTo>
                          <a:pt x="711201" y="269965"/>
                          <a:pt x="716729" y="261065"/>
                          <a:pt x="722812" y="252548"/>
                        </a:cubicBezTo>
                        <a:cubicBezTo>
                          <a:pt x="731248" y="240737"/>
                          <a:pt x="740229" y="229325"/>
                          <a:pt x="748937" y="217714"/>
                        </a:cubicBezTo>
                        <a:cubicBezTo>
                          <a:pt x="762033" y="178429"/>
                          <a:pt x="772864" y="154991"/>
                          <a:pt x="775063" y="113211"/>
                        </a:cubicBezTo>
                        <a:cubicBezTo>
                          <a:pt x="777046" y="75526"/>
                          <a:pt x="775063" y="37737"/>
                          <a:pt x="775063" y="0"/>
                        </a:cubicBezTo>
                      </a:path>
                    </a:pathLst>
                  </a:custGeom>
                  <a:noFill/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cxnSp>
                <p:nvCxnSpPr>
                  <p:cNvPr id="44" name="Gerader Verbinder 43">
                    <a:extLst>
                      <a:ext uri="{FF2B5EF4-FFF2-40B4-BE49-F238E27FC236}">
                        <a16:creationId xmlns:a16="http://schemas.microsoft.com/office/drawing/2014/main" id="{501C4E79-D89B-4D87-9DE8-3CE34C2FEE6F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3637596" y="3727269"/>
                    <a:ext cx="0" cy="1158240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72" name="Gerader Verbinder 71">
                    <a:extLst>
                      <a:ext uri="{FF2B5EF4-FFF2-40B4-BE49-F238E27FC236}">
                        <a16:creationId xmlns:a16="http://schemas.microsoft.com/office/drawing/2014/main" id="{23F6BEB4-1267-49D5-A115-97AE002BA09B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3637596" y="4883196"/>
                    <a:ext cx="785930" cy="0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47" name="Ellipse 46">
                    <a:extLst>
                      <a:ext uri="{FF2B5EF4-FFF2-40B4-BE49-F238E27FC236}">
                        <a16:creationId xmlns:a16="http://schemas.microsoft.com/office/drawing/2014/main" id="{12CFD925-0C7A-43EA-9B95-EEFB5604059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407928" y="4848361"/>
                    <a:ext cx="69669" cy="69669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  <p:cxnSp>
              <p:nvCxnSpPr>
                <p:cNvPr id="7" name="Gerade Verbindung mit Pfeil 6">
                  <a:extLst>
                    <a:ext uri="{FF2B5EF4-FFF2-40B4-BE49-F238E27FC236}">
                      <a16:creationId xmlns:a16="http://schemas.microsoft.com/office/drawing/2014/main" id="{1BEA3553-21A4-4386-9DFA-C59F6FC2D31F}"/>
                    </a:ext>
                  </a:extLst>
                </p:cNvPr>
                <p:cNvCxnSpPr/>
                <p:nvPr/>
              </p:nvCxnSpPr>
              <p:spPr bwMode="auto">
                <a:xfrm>
                  <a:off x="2875547" y="4220982"/>
                  <a:ext cx="456133" cy="0"/>
                </a:xfrm>
                <a:prstGeom prst="straightConnector1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triangle" w="med" len="med"/>
                  <a:tailEnd type="triangl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F0A20E36-7D6F-6711-670F-C5C16550D1B5}"/>
                  </a:ext>
                </a:extLst>
              </p:cNvPr>
              <p:cNvSpPr txBox="1"/>
              <p:nvPr/>
            </p:nvSpPr>
            <p:spPr>
              <a:xfrm>
                <a:off x="2757738" y="4097390"/>
                <a:ext cx="72327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rgbClr val="3333FF"/>
                    </a:solidFill>
                  </a:rPr>
                  <a:t>V2H/G</a:t>
                </a:r>
              </a:p>
            </p:txBody>
          </p:sp>
        </p:grpSp>
      </p:grpSp>
      <p:sp>
        <p:nvSpPr>
          <p:cNvPr id="104" name="Rectangle 4">
            <a:extLst>
              <a:ext uri="{FF2B5EF4-FFF2-40B4-BE49-F238E27FC236}">
                <a16:creationId xmlns:a16="http://schemas.microsoft.com/office/drawing/2014/main" id="{CC17F1C7-52AC-47E2-8713-151BB921A3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78730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 err="1">
                <a:solidFill>
                  <a:srgbClr val="00B050"/>
                </a:solidFill>
              </a:rPr>
              <a:t>ProSumer</a:t>
            </a:r>
            <a:r>
              <a:rPr lang="de-DE" altLang="de-DE" sz="1800" dirty="0">
                <a:solidFill>
                  <a:srgbClr val="00B050"/>
                </a:solidFill>
              </a:rPr>
              <a:t>: Im Neubau </a:t>
            </a:r>
            <a:r>
              <a:rPr lang="de-DE" altLang="de-DE" sz="1800" b="1" u="sng" dirty="0">
                <a:solidFill>
                  <a:srgbClr val="00B050"/>
                </a:solidFill>
              </a:rPr>
              <a:t>UND</a:t>
            </a:r>
            <a:r>
              <a:rPr lang="de-DE" altLang="de-DE" sz="1800" dirty="0">
                <a:solidFill>
                  <a:srgbClr val="00B050"/>
                </a:solidFill>
              </a:rPr>
              <a:t> Bestand einsetzbar! </a:t>
            </a:r>
          </a:p>
        </p:txBody>
      </p:sp>
      <p:sp>
        <p:nvSpPr>
          <p:cNvPr id="32" name="Rectangle 4">
            <a:extLst>
              <a:ext uri="{FF2B5EF4-FFF2-40B4-BE49-F238E27FC236}">
                <a16:creationId xmlns:a16="http://schemas.microsoft.com/office/drawing/2014/main" id="{E71F2F2D-85F2-4B08-B535-A1306EC24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514" y="6230250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Dieses Konzept wird die Energiewende mit einer maximalen Eigenversorgung revolutionieren !</a:t>
            </a:r>
          </a:p>
        </p:txBody>
      </p:sp>
    </p:spTree>
    <p:extLst>
      <p:ext uri="{BB962C8B-B14F-4D97-AF65-F5344CB8AC3E}">
        <p14:creationId xmlns:p14="http://schemas.microsoft.com/office/powerpoint/2010/main" val="324523732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04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" name="Gerader Verbinder 102">
            <a:extLst>
              <a:ext uri="{FF2B5EF4-FFF2-40B4-BE49-F238E27FC236}">
                <a16:creationId xmlns:a16="http://schemas.microsoft.com/office/drawing/2014/main" id="{38F55EE9-3A95-E0AA-E7A6-BAEDF4F0B502}"/>
              </a:ext>
            </a:extLst>
          </p:cNvPr>
          <p:cNvCxnSpPr/>
          <p:nvPr/>
        </p:nvCxnSpPr>
        <p:spPr bwMode="auto">
          <a:xfrm>
            <a:off x="6597209" y="4881220"/>
            <a:ext cx="915013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7" y="23175"/>
            <a:ext cx="835551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 Energiewabensystem (4)</a:t>
            </a:r>
          </a:p>
          <a:p>
            <a:r>
              <a:rPr lang="de-DE" altLang="de-DE" dirty="0">
                <a:solidFill>
                  <a:schemeClr val="bg1"/>
                </a:solidFill>
              </a:rPr>
              <a:t> „</a:t>
            </a:r>
            <a:r>
              <a:rPr lang="de-DE" altLang="de-DE" dirty="0" err="1">
                <a:solidFill>
                  <a:schemeClr val="bg1"/>
                </a:solidFill>
              </a:rPr>
              <a:t>ProSumer</a:t>
            </a:r>
            <a:r>
              <a:rPr lang="de-DE" altLang="de-DE" dirty="0">
                <a:solidFill>
                  <a:schemeClr val="bg1"/>
                </a:solidFill>
              </a:rPr>
              <a:t>“ (2) mit Sommer-Winter-Ausgleich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3B7583B8-6D91-4F96-A611-6643F3F275EF}"/>
              </a:ext>
            </a:extLst>
          </p:cNvPr>
          <p:cNvGrpSpPr/>
          <p:nvPr/>
        </p:nvGrpSpPr>
        <p:grpSpPr>
          <a:xfrm>
            <a:off x="3072215" y="1280707"/>
            <a:ext cx="4055208" cy="3175782"/>
            <a:chOff x="2379234" y="2470777"/>
            <a:chExt cx="4832140" cy="3347910"/>
          </a:xfrm>
        </p:grpSpPr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F64888F2-EA3B-4C3C-8BFC-E4A8F8F015D3}"/>
                </a:ext>
              </a:extLst>
            </p:cNvPr>
            <p:cNvSpPr/>
            <p:nvPr/>
          </p:nvSpPr>
          <p:spPr>
            <a:xfrm rot="10800000" flipH="1" flipV="1">
              <a:off x="2379234" y="2470777"/>
              <a:ext cx="4832140" cy="3347910"/>
            </a:xfrm>
            <a:custGeom>
              <a:avLst/>
              <a:gdLst>
                <a:gd name="connsiteX0" fmla="*/ 497198 w 3607783"/>
                <a:gd name="connsiteY0" fmla="*/ 32132 h 3347910"/>
                <a:gd name="connsiteX1" fmla="*/ 242962 w 3607783"/>
                <a:gd name="connsiteY1" fmla="*/ 742414 h 3347910"/>
                <a:gd name="connsiteX2" fmla="*/ 0 w 3607783"/>
                <a:gd name="connsiteY2" fmla="*/ 1446496 h 3347910"/>
                <a:gd name="connsiteX3" fmla="*/ 10147 w 3607783"/>
                <a:gd name="connsiteY3" fmla="*/ 1468481 h 3347910"/>
                <a:gd name="connsiteX4" fmla="*/ 197301 w 3607783"/>
                <a:gd name="connsiteY4" fmla="*/ 1403653 h 3347910"/>
                <a:gd name="connsiteX5" fmla="*/ 202938 w 3607783"/>
                <a:gd name="connsiteY5" fmla="*/ 1478064 h 3347910"/>
                <a:gd name="connsiteX6" fmla="*/ 214212 w 3607783"/>
                <a:gd name="connsiteY6" fmla="*/ 2043471 h 3347910"/>
                <a:gd name="connsiteX7" fmla="*/ 225486 w 3607783"/>
                <a:gd name="connsiteY7" fmla="*/ 2580129 h 3347910"/>
                <a:gd name="connsiteX8" fmla="*/ 225486 w 3607783"/>
                <a:gd name="connsiteY8" fmla="*/ 2626354 h 3347910"/>
                <a:gd name="connsiteX9" fmla="*/ 421660 w 3607783"/>
                <a:gd name="connsiteY9" fmla="*/ 2780812 h 3347910"/>
                <a:gd name="connsiteX10" fmla="*/ 879961 w 3607783"/>
                <a:gd name="connsiteY10" fmla="*/ 3141590 h 3347910"/>
                <a:gd name="connsiteX11" fmla="*/ 1142653 w 3607783"/>
                <a:gd name="connsiteY11" fmla="*/ 3347910 h 3347910"/>
                <a:gd name="connsiteX12" fmla="*/ 2246973 w 3607783"/>
                <a:gd name="connsiteY12" fmla="*/ 3325362 h 3347910"/>
                <a:gd name="connsiteX13" fmla="*/ 3351856 w 3607783"/>
                <a:gd name="connsiteY13" fmla="*/ 3301686 h 3347910"/>
                <a:gd name="connsiteX14" fmla="*/ 3359748 w 3607783"/>
                <a:gd name="connsiteY14" fmla="*/ 2686108 h 3347910"/>
                <a:gd name="connsiteX15" fmla="*/ 3368768 w 3607783"/>
                <a:gd name="connsiteY15" fmla="*/ 2047417 h 3347910"/>
                <a:gd name="connsiteX16" fmla="*/ 3371586 w 3607783"/>
                <a:gd name="connsiteY16" fmla="*/ 2023741 h 3347910"/>
                <a:gd name="connsiteX17" fmla="*/ 3421193 w 3607783"/>
                <a:gd name="connsiteY17" fmla="*/ 2023741 h 3347910"/>
                <a:gd name="connsiteX18" fmla="*/ 3539010 w 3607783"/>
                <a:gd name="connsiteY18" fmla="*/ 2019795 h 3347910"/>
                <a:gd name="connsiteX19" fmla="*/ 3607783 w 3607783"/>
                <a:gd name="connsiteY19" fmla="*/ 2016413 h 3347910"/>
                <a:gd name="connsiteX20" fmla="*/ 3607783 w 3607783"/>
                <a:gd name="connsiteY20" fmla="*/ 1997810 h 3347910"/>
                <a:gd name="connsiteX21" fmla="*/ 3484329 w 3607783"/>
                <a:gd name="connsiteY21" fmla="*/ 1712570 h 3347910"/>
                <a:gd name="connsiteX22" fmla="*/ 2955564 w 3607783"/>
                <a:gd name="connsiteY22" fmla="*/ 569353 h 3347910"/>
                <a:gd name="connsiteX23" fmla="*/ 2761082 w 3607783"/>
                <a:gd name="connsiteY23" fmla="*/ 148257 h 3347910"/>
                <a:gd name="connsiteX24" fmla="*/ 2727259 w 3607783"/>
                <a:gd name="connsiteY24" fmla="*/ 73847 h 3347910"/>
                <a:gd name="connsiteX25" fmla="*/ 2692308 w 3607783"/>
                <a:gd name="connsiteY25" fmla="*/ 71028 h 3347910"/>
                <a:gd name="connsiteX26" fmla="*/ 2367608 w 3607783"/>
                <a:gd name="connsiteY26" fmla="*/ 59190 h 3347910"/>
                <a:gd name="connsiteX27" fmla="*/ 1296547 w 3607783"/>
                <a:gd name="connsiteY27" fmla="*/ 25367 h 3347910"/>
                <a:gd name="connsiteX28" fmla="*/ 511854 w 3607783"/>
                <a:gd name="connsiteY28" fmla="*/ 0 h 3347910"/>
                <a:gd name="connsiteX29" fmla="*/ 497198 w 3607783"/>
                <a:gd name="connsiteY29" fmla="*/ 32132 h 3347910"/>
                <a:gd name="connsiteX30" fmla="*/ 1519215 w 3607783"/>
                <a:gd name="connsiteY30" fmla="*/ 99214 h 3347910"/>
                <a:gd name="connsiteX31" fmla="*/ 2581820 w 3607783"/>
                <a:gd name="connsiteY31" fmla="*/ 133601 h 3347910"/>
                <a:gd name="connsiteX32" fmla="*/ 2681034 w 3607783"/>
                <a:gd name="connsiteY32" fmla="*/ 136983 h 3347910"/>
                <a:gd name="connsiteX33" fmla="*/ 2709783 w 3607783"/>
                <a:gd name="connsiteY33" fmla="*/ 199556 h 3347910"/>
                <a:gd name="connsiteX34" fmla="*/ 3062670 w 3607783"/>
                <a:gd name="connsiteY34" fmla="*/ 961136 h 3347910"/>
                <a:gd name="connsiteX35" fmla="*/ 3454452 w 3607783"/>
                <a:gd name="connsiteY35" fmla="*/ 1806710 h 3347910"/>
                <a:gd name="connsiteX36" fmla="*/ 3522098 w 3607783"/>
                <a:gd name="connsiteY36" fmla="*/ 1953277 h 3347910"/>
                <a:gd name="connsiteX37" fmla="*/ 3414429 w 3607783"/>
                <a:gd name="connsiteY37" fmla="*/ 1957786 h 3347910"/>
                <a:gd name="connsiteX38" fmla="*/ 3305631 w 3607783"/>
                <a:gd name="connsiteY38" fmla="*/ 1963423 h 3347910"/>
                <a:gd name="connsiteX39" fmla="*/ 3295485 w 3607783"/>
                <a:gd name="connsiteY39" fmla="*/ 2598168 h 3347910"/>
                <a:gd name="connsiteX40" fmla="*/ 3283646 w 3607783"/>
                <a:gd name="connsiteY40" fmla="*/ 3234603 h 3347910"/>
                <a:gd name="connsiteX41" fmla="*/ 1211990 w 3607783"/>
                <a:gd name="connsiteY41" fmla="*/ 3280264 h 3347910"/>
                <a:gd name="connsiteX42" fmla="*/ 1164074 w 3607783"/>
                <a:gd name="connsiteY42" fmla="*/ 3280828 h 3347910"/>
                <a:gd name="connsiteX43" fmla="*/ 730012 w 3607783"/>
                <a:gd name="connsiteY43" fmla="*/ 2939216 h 3347910"/>
                <a:gd name="connsiteX44" fmla="*/ 295951 w 3607783"/>
                <a:gd name="connsiteY44" fmla="*/ 2597041 h 3347910"/>
                <a:gd name="connsiteX45" fmla="*/ 292005 w 3607783"/>
                <a:gd name="connsiteY45" fmla="*/ 2523194 h 3347910"/>
                <a:gd name="connsiteX46" fmla="*/ 276221 w 3607783"/>
                <a:gd name="connsiteY46" fmla="*/ 1879993 h 3347910"/>
                <a:gd name="connsiteX47" fmla="*/ 264383 w 3607783"/>
                <a:gd name="connsiteY47" fmla="*/ 1310640 h 3347910"/>
                <a:gd name="connsiteX48" fmla="*/ 379945 w 3607783"/>
                <a:gd name="connsiteY48" fmla="*/ 963955 h 3347910"/>
                <a:gd name="connsiteX49" fmla="*/ 555260 w 3607783"/>
                <a:gd name="connsiteY49" fmla="*/ 443645 h 3347910"/>
                <a:gd name="connsiteX50" fmla="*/ 615578 w 3607783"/>
                <a:gd name="connsiteY50" fmla="*/ 270020 h 3347910"/>
                <a:gd name="connsiteX51" fmla="*/ 584010 w 3607783"/>
                <a:gd name="connsiteY51" fmla="*/ 178134 h 3347910"/>
                <a:gd name="connsiteX52" fmla="*/ 554133 w 3607783"/>
                <a:gd name="connsiteY52" fmla="*/ 67646 h 3347910"/>
                <a:gd name="connsiteX53" fmla="*/ 1519215 w 3607783"/>
                <a:gd name="connsiteY53" fmla="*/ 99214 h 334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607783" h="3347910">
                  <a:moveTo>
                    <a:pt x="497198" y="32132"/>
                  </a:moveTo>
                  <a:cubicBezTo>
                    <a:pt x="490997" y="50171"/>
                    <a:pt x="376562" y="369798"/>
                    <a:pt x="242962" y="742414"/>
                  </a:cubicBezTo>
                  <a:cubicBezTo>
                    <a:pt x="55244" y="1265543"/>
                    <a:pt x="0" y="1426202"/>
                    <a:pt x="0" y="1446496"/>
                  </a:cubicBezTo>
                  <a:cubicBezTo>
                    <a:pt x="0" y="1469044"/>
                    <a:pt x="1127" y="1471863"/>
                    <a:pt x="10147" y="1468481"/>
                  </a:cubicBezTo>
                  <a:cubicBezTo>
                    <a:pt x="47352" y="1453824"/>
                    <a:pt x="192227" y="1403653"/>
                    <a:pt x="197301" y="1403653"/>
                  </a:cubicBezTo>
                  <a:cubicBezTo>
                    <a:pt x="200683" y="1403653"/>
                    <a:pt x="202938" y="1430712"/>
                    <a:pt x="202938" y="1478064"/>
                  </a:cubicBezTo>
                  <a:cubicBezTo>
                    <a:pt x="202938" y="1519215"/>
                    <a:pt x="208011" y="1773451"/>
                    <a:pt x="214212" y="2043471"/>
                  </a:cubicBezTo>
                  <a:cubicBezTo>
                    <a:pt x="220413" y="2312928"/>
                    <a:pt x="225486" y="2554762"/>
                    <a:pt x="225486" y="2580129"/>
                  </a:cubicBezTo>
                  <a:lnTo>
                    <a:pt x="225486" y="2626354"/>
                  </a:lnTo>
                  <a:lnTo>
                    <a:pt x="421660" y="2780812"/>
                  </a:lnTo>
                  <a:cubicBezTo>
                    <a:pt x="529329" y="2865369"/>
                    <a:pt x="735650" y="3027720"/>
                    <a:pt x="879961" y="3141590"/>
                  </a:cubicBezTo>
                  <a:lnTo>
                    <a:pt x="1142653" y="3347910"/>
                  </a:lnTo>
                  <a:lnTo>
                    <a:pt x="2246973" y="3325362"/>
                  </a:lnTo>
                  <a:cubicBezTo>
                    <a:pt x="2854095" y="3312960"/>
                    <a:pt x="3351856" y="3302249"/>
                    <a:pt x="3351856" y="3301686"/>
                  </a:cubicBezTo>
                  <a:cubicBezTo>
                    <a:pt x="3352420" y="3301122"/>
                    <a:pt x="3355802" y="3024337"/>
                    <a:pt x="3359748" y="2686108"/>
                  </a:cubicBezTo>
                  <a:cubicBezTo>
                    <a:pt x="3363130" y="2347878"/>
                    <a:pt x="3367076" y="2060946"/>
                    <a:pt x="3368768" y="2047417"/>
                  </a:cubicBezTo>
                  <a:lnTo>
                    <a:pt x="3371586" y="2023741"/>
                  </a:lnTo>
                  <a:lnTo>
                    <a:pt x="3421193" y="2023741"/>
                  </a:lnTo>
                  <a:cubicBezTo>
                    <a:pt x="3448252" y="2023741"/>
                    <a:pt x="3501805" y="2022050"/>
                    <a:pt x="3539010" y="2019795"/>
                  </a:cubicBezTo>
                  <a:lnTo>
                    <a:pt x="3607783" y="2016413"/>
                  </a:lnTo>
                  <a:lnTo>
                    <a:pt x="3607783" y="1997810"/>
                  </a:lnTo>
                  <a:cubicBezTo>
                    <a:pt x="3607783" y="1985972"/>
                    <a:pt x="3565505" y="1887886"/>
                    <a:pt x="3484329" y="1712570"/>
                  </a:cubicBezTo>
                  <a:cubicBezTo>
                    <a:pt x="3347910" y="1417183"/>
                    <a:pt x="3196834" y="1090791"/>
                    <a:pt x="2955564" y="569353"/>
                  </a:cubicBezTo>
                  <a:cubicBezTo>
                    <a:pt x="2867060" y="378817"/>
                    <a:pt x="2779684" y="189409"/>
                    <a:pt x="2761082" y="148257"/>
                  </a:cubicBezTo>
                  <a:lnTo>
                    <a:pt x="2727259" y="73847"/>
                  </a:lnTo>
                  <a:lnTo>
                    <a:pt x="2692308" y="71028"/>
                  </a:lnTo>
                  <a:cubicBezTo>
                    <a:pt x="2673706" y="69337"/>
                    <a:pt x="2527139" y="64264"/>
                    <a:pt x="2367608" y="59190"/>
                  </a:cubicBezTo>
                  <a:cubicBezTo>
                    <a:pt x="2208076" y="54117"/>
                    <a:pt x="1726099" y="38896"/>
                    <a:pt x="1296547" y="25367"/>
                  </a:cubicBezTo>
                  <a:cubicBezTo>
                    <a:pt x="866995" y="11274"/>
                    <a:pt x="514109" y="0"/>
                    <a:pt x="511854" y="0"/>
                  </a:cubicBezTo>
                  <a:cubicBezTo>
                    <a:pt x="510163" y="0"/>
                    <a:pt x="503399" y="14657"/>
                    <a:pt x="497198" y="32132"/>
                  </a:cubicBezTo>
                  <a:close/>
                  <a:moveTo>
                    <a:pt x="1519215" y="99214"/>
                  </a:moveTo>
                  <a:cubicBezTo>
                    <a:pt x="2049672" y="116126"/>
                    <a:pt x="2527703" y="131910"/>
                    <a:pt x="2581820" y="133601"/>
                  </a:cubicBezTo>
                  <a:lnTo>
                    <a:pt x="2681034" y="136983"/>
                  </a:lnTo>
                  <a:lnTo>
                    <a:pt x="2709783" y="199556"/>
                  </a:lnTo>
                  <a:cubicBezTo>
                    <a:pt x="2725568" y="233942"/>
                    <a:pt x="2883972" y="576682"/>
                    <a:pt x="3062670" y="961136"/>
                  </a:cubicBezTo>
                  <a:cubicBezTo>
                    <a:pt x="3240804" y="1345591"/>
                    <a:pt x="3417247" y="1726099"/>
                    <a:pt x="3454452" y="1806710"/>
                  </a:cubicBezTo>
                  <a:lnTo>
                    <a:pt x="3522098" y="1953277"/>
                  </a:lnTo>
                  <a:lnTo>
                    <a:pt x="3414429" y="1957786"/>
                  </a:lnTo>
                  <a:cubicBezTo>
                    <a:pt x="3355238" y="1960041"/>
                    <a:pt x="3306195" y="1962860"/>
                    <a:pt x="3305631" y="1963423"/>
                  </a:cubicBezTo>
                  <a:cubicBezTo>
                    <a:pt x="3304504" y="1963987"/>
                    <a:pt x="3299994" y="2249791"/>
                    <a:pt x="3295485" y="2598168"/>
                  </a:cubicBezTo>
                  <a:cubicBezTo>
                    <a:pt x="3290975" y="2945981"/>
                    <a:pt x="3285901" y="3232349"/>
                    <a:pt x="3283646" y="3234603"/>
                  </a:cubicBezTo>
                  <a:cubicBezTo>
                    <a:pt x="3280828" y="3237986"/>
                    <a:pt x="1391815" y="3279137"/>
                    <a:pt x="1211990" y="3280264"/>
                  </a:cubicBezTo>
                  <a:lnTo>
                    <a:pt x="1164074" y="3280828"/>
                  </a:lnTo>
                  <a:lnTo>
                    <a:pt x="730012" y="2939216"/>
                  </a:lnTo>
                  <a:lnTo>
                    <a:pt x="295951" y="2597041"/>
                  </a:lnTo>
                  <a:lnTo>
                    <a:pt x="292005" y="2523194"/>
                  </a:lnTo>
                  <a:cubicBezTo>
                    <a:pt x="289750" y="2482606"/>
                    <a:pt x="282422" y="2192856"/>
                    <a:pt x="276221" y="1879993"/>
                  </a:cubicBezTo>
                  <a:lnTo>
                    <a:pt x="264383" y="1310640"/>
                  </a:lnTo>
                  <a:lnTo>
                    <a:pt x="379945" y="963955"/>
                  </a:lnTo>
                  <a:cubicBezTo>
                    <a:pt x="443081" y="773419"/>
                    <a:pt x="522001" y="538913"/>
                    <a:pt x="555260" y="443645"/>
                  </a:cubicBezTo>
                  <a:lnTo>
                    <a:pt x="615578" y="270020"/>
                  </a:lnTo>
                  <a:lnTo>
                    <a:pt x="584010" y="178134"/>
                  </a:lnTo>
                  <a:cubicBezTo>
                    <a:pt x="556952" y="99214"/>
                    <a:pt x="547932" y="67646"/>
                    <a:pt x="554133" y="67646"/>
                  </a:cubicBezTo>
                  <a:cubicBezTo>
                    <a:pt x="554697" y="67646"/>
                    <a:pt x="989322" y="81739"/>
                    <a:pt x="1519215" y="99214"/>
                  </a:cubicBezTo>
                  <a:close/>
                </a:path>
              </a:pathLst>
            </a:custGeom>
            <a:solidFill>
              <a:srgbClr val="FFC000"/>
            </a:solidFill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62274F68-4B89-4807-9591-2C0833F4EF78}"/>
                </a:ext>
              </a:extLst>
            </p:cNvPr>
            <p:cNvSpPr/>
            <p:nvPr/>
          </p:nvSpPr>
          <p:spPr>
            <a:xfrm rot="10800000" flipV="1">
              <a:off x="3694133" y="5551094"/>
              <a:ext cx="7323" cy="19320"/>
            </a:xfrm>
            <a:custGeom>
              <a:avLst/>
              <a:gdLst>
                <a:gd name="connsiteX0" fmla="*/ 1435 w 7323"/>
                <a:gd name="connsiteY0" fmla="*/ 8217 h 19320"/>
                <a:gd name="connsiteX1" fmla="*/ 1999 w 7323"/>
                <a:gd name="connsiteY1" fmla="*/ 18928 h 19320"/>
                <a:gd name="connsiteX2" fmla="*/ 7073 w 7323"/>
                <a:gd name="connsiteY2" fmla="*/ 10472 h 19320"/>
                <a:gd name="connsiteX3" fmla="*/ 1435 w 7323"/>
                <a:gd name="connsiteY3" fmla="*/ 8217 h 19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3" h="19320">
                  <a:moveTo>
                    <a:pt x="1435" y="8217"/>
                  </a:moveTo>
                  <a:cubicBezTo>
                    <a:pt x="-819" y="12727"/>
                    <a:pt x="-256" y="17237"/>
                    <a:pt x="1999" y="18928"/>
                  </a:cubicBezTo>
                  <a:cubicBezTo>
                    <a:pt x="4254" y="20619"/>
                    <a:pt x="7073" y="16673"/>
                    <a:pt x="7073" y="10472"/>
                  </a:cubicBezTo>
                  <a:cubicBezTo>
                    <a:pt x="8200" y="-2494"/>
                    <a:pt x="5381" y="-3621"/>
                    <a:pt x="1435" y="8217"/>
                  </a:cubicBezTo>
                  <a:close/>
                </a:path>
              </a:pathLst>
            </a:custGeom>
            <a:solidFill>
              <a:srgbClr val="000000"/>
            </a:solidFill>
            <a:ln w="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E435D46E-45B3-4BCF-9463-2DBDB107C0C8}"/>
                </a:ext>
              </a:extLst>
            </p:cNvPr>
            <p:cNvSpPr/>
            <p:nvPr/>
          </p:nvSpPr>
          <p:spPr>
            <a:xfrm rot="10800000" flipV="1">
              <a:off x="5053292" y="4798362"/>
              <a:ext cx="16876" cy="22548"/>
            </a:xfrm>
            <a:custGeom>
              <a:avLst/>
              <a:gdLst>
                <a:gd name="connsiteX0" fmla="*/ 5954 w 16876"/>
                <a:gd name="connsiteY0" fmla="*/ 11274 h 22548"/>
                <a:gd name="connsiteX1" fmla="*/ 4263 w 16876"/>
                <a:gd name="connsiteY1" fmla="*/ 22549 h 22548"/>
                <a:gd name="connsiteX2" fmla="*/ 14974 w 16876"/>
                <a:gd name="connsiteY2" fmla="*/ 11274 h 22548"/>
                <a:gd name="connsiteX3" fmla="*/ 16665 w 16876"/>
                <a:gd name="connsiteY3" fmla="*/ 0 h 22548"/>
                <a:gd name="connsiteX4" fmla="*/ 5954 w 16876"/>
                <a:gd name="connsiteY4" fmla="*/ 11274 h 22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76" h="22548">
                  <a:moveTo>
                    <a:pt x="5954" y="11274"/>
                  </a:moveTo>
                  <a:cubicBezTo>
                    <a:pt x="-1374" y="19730"/>
                    <a:pt x="-1938" y="22549"/>
                    <a:pt x="4263" y="22549"/>
                  </a:cubicBezTo>
                  <a:cubicBezTo>
                    <a:pt x="8209" y="22549"/>
                    <a:pt x="13283" y="17475"/>
                    <a:pt x="14974" y="11274"/>
                  </a:cubicBezTo>
                  <a:cubicBezTo>
                    <a:pt x="16665" y="5073"/>
                    <a:pt x="17229" y="0"/>
                    <a:pt x="16665" y="0"/>
                  </a:cubicBezTo>
                  <a:cubicBezTo>
                    <a:pt x="16101" y="0"/>
                    <a:pt x="11591" y="5073"/>
                    <a:pt x="5954" y="11274"/>
                  </a:cubicBezTo>
                  <a:close/>
                </a:path>
              </a:pathLst>
            </a:custGeom>
            <a:solidFill>
              <a:srgbClr val="000000"/>
            </a:solidFill>
            <a:ln w="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939745F6-F798-4ACA-9054-A8F9851499A4}"/>
                </a:ext>
              </a:extLst>
            </p:cNvPr>
            <p:cNvSpPr/>
            <p:nvPr/>
          </p:nvSpPr>
          <p:spPr>
            <a:xfrm rot="10800000" flipV="1">
              <a:off x="4314114" y="3767607"/>
              <a:ext cx="34984" cy="3100"/>
            </a:xfrm>
            <a:custGeom>
              <a:avLst/>
              <a:gdLst>
                <a:gd name="connsiteX0" fmla="*/ 4187 w 34984"/>
                <a:gd name="connsiteY0" fmla="*/ 2255 h 3100"/>
                <a:gd name="connsiteX1" fmla="*/ 32372 w 34984"/>
                <a:gd name="connsiteY1" fmla="*/ 2255 h 3100"/>
                <a:gd name="connsiteX2" fmla="*/ 16588 w 34984"/>
                <a:gd name="connsiteY2" fmla="*/ 0 h 3100"/>
                <a:gd name="connsiteX3" fmla="*/ 4187 w 34984"/>
                <a:gd name="connsiteY3" fmla="*/ 2255 h 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84" h="3100">
                  <a:moveTo>
                    <a:pt x="4187" y="2255"/>
                  </a:moveTo>
                  <a:cubicBezTo>
                    <a:pt x="12642" y="3382"/>
                    <a:pt x="25044" y="3382"/>
                    <a:pt x="32372" y="2255"/>
                  </a:cubicBezTo>
                  <a:cubicBezTo>
                    <a:pt x="39137" y="1127"/>
                    <a:pt x="32372" y="0"/>
                    <a:pt x="16588" y="0"/>
                  </a:cubicBezTo>
                  <a:cubicBezTo>
                    <a:pt x="1368" y="0"/>
                    <a:pt x="-4833" y="1127"/>
                    <a:pt x="4187" y="2255"/>
                  </a:cubicBezTo>
                  <a:close/>
                </a:path>
              </a:pathLst>
            </a:custGeom>
            <a:solidFill>
              <a:srgbClr val="000000"/>
            </a:solidFill>
            <a:ln w="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F021DE71-A20E-4D61-8D9D-8798BE6F8F77}"/>
                </a:ext>
              </a:extLst>
            </p:cNvPr>
            <p:cNvCxnSpPr>
              <a:stCxn id="25" idx="42"/>
            </p:cNvCxnSpPr>
            <p:nvPr/>
          </p:nvCxnSpPr>
          <p:spPr bwMode="auto">
            <a:xfrm flipH="1" flipV="1">
              <a:off x="3934292" y="4248912"/>
              <a:ext cx="4063" cy="1502693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0" name="Rechteck 23562">
              <a:extLst>
                <a:ext uri="{FF2B5EF4-FFF2-40B4-BE49-F238E27FC236}">
                  <a16:creationId xmlns:a16="http://schemas.microsoft.com/office/drawing/2014/main" id="{5064674D-2E6E-49BC-B4A6-DFC8528BF03B}"/>
                </a:ext>
              </a:extLst>
            </p:cNvPr>
            <p:cNvSpPr/>
            <p:nvPr/>
          </p:nvSpPr>
          <p:spPr bwMode="auto">
            <a:xfrm>
              <a:off x="3934292" y="4188058"/>
              <a:ext cx="2877352" cy="1565894"/>
            </a:xfrm>
            <a:custGeom>
              <a:avLst/>
              <a:gdLst>
                <a:gd name="connsiteX0" fmla="*/ 0 w 2852968"/>
                <a:gd name="connsiteY0" fmla="*/ 0 h 1529318"/>
                <a:gd name="connsiteX1" fmla="*/ 2852968 w 2852968"/>
                <a:gd name="connsiteY1" fmla="*/ 0 h 1529318"/>
                <a:gd name="connsiteX2" fmla="*/ 2852968 w 2852968"/>
                <a:gd name="connsiteY2" fmla="*/ 1529318 h 1529318"/>
                <a:gd name="connsiteX3" fmla="*/ 0 w 2852968"/>
                <a:gd name="connsiteY3" fmla="*/ 1529318 h 1529318"/>
                <a:gd name="connsiteX4" fmla="*/ 0 w 2852968"/>
                <a:gd name="connsiteY4" fmla="*/ 0 h 1529318"/>
                <a:gd name="connsiteX0" fmla="*/ 0 w 2877352"/>
                <a:gd name="connsiteY0" fmla="*/ 0 h 1529318"/>
                <a:gd name="connsiteX1" fmla="*/ 2877352 w 2877352"/>
                <a:gd name="connsiteY1" fmla="*/ 0 h 1529318"/>
                <a:gd name="connsiteX2" fmla="*/ 2852968 w 2877352"/>
                <a:gd name="connsiteY2" fmla="*/ 1529318 h 1529318"/>
                <a:gd name="connsiteX3" fmla="*/ 0 w 2877352"/>
                <a:gd name="connsiteY3" fmla="*/ 1529318 h 1529318"/>
                <a:gd name="connsiteX4" fmla="*/ 0 w 2877352"/>
                <a:gd name="connsiteY4" fmla="*/ 0 h 1529318"/>
                <a:gd name="connsiteX0" fmla="*/ 0 w 2877352"/>
                <a:gd name="connsiteY0" fmla="*/ 0 h 1565894"/>
                <a:gd name="connsiteX1" fmla="*/ 2877352 w 2877352"/>
                <a:gd name="connsiteY1" fmla="*/ 0 h 1565894"/>
                <a:gd name="connsiteX2" fmla="*/ 2852968 w 2877352"/>
                <a:gd name="connsiteY2" fmla="*/ 1529318 h 1565894"/>
                <a:gd name="connsiteX3" fmla="*/ 12192 w 2877352"/>
                <a:gd name="connsiteY3" fmla="*/ 1565894 h 1565894"/>
                <a:gd name="connsiteX4" fmla="*/ 0 w 2877352"/>
                <a:gd name="connsiteY4" fmla="*/ 0 h 1565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77352" h="1565894">
                  <a:moveTo>
                    <a:pt x="0" y="0"/>
                  </a:moveTo>
                  <a:lnTo>
                    <a:pt x="2877352" y="0"/>
                  </a:lnTo>
                  <a:lnTo>
                    <a:pt x="2852968" y="1529318"/>
                  </a:lnTo>
                  <a:lnTo>
                    <a:pt x="12192" y="15658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1" name="Freihandform: Form 30">
              <a:extLst>
                <a:ext uri="{FF2B5EF4-FFF2-40B4-BE49-F238E27FC236}">
                  <a16:creationId xmlns:a16="http://schemas.microsoft.com/office/drawing/2014/main" id="{1F2C0BD5-5C69-414A-91FB-7656E72F99E5}"/>
                </a:ext>
              </a:extLst>
            </p:cNvPr>
            <p:cNvSpPr/>
            <p:nvPr/>
          </p:nvSpPr>
          <p:spPr bwMode="auto">
            <a:xfrm>
              <a:off x="3122234" y="2541761"/>
              <a:ext cx="3956992" cy="1882754"/>
            </a:xfrm>
            <a:custGeom>
              <a:avLst/>
              <a:gdLst>
                <a:gd name="connsiteX0" fmla="*/ 0 w 3972232"/>
                <a:gd name="connsiteY0" fmla="*/ 9833 h 1897626"/>
                <a:gd name="connsiteX1" fmla="*/ 2871019 w 3972232"/>
                <a:gd name="connsiteY1" fmla="*/ 3932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9833 h 1897626"/>
                <a:gd name="connsiteX1" fmla="*/ 2874829 w 3972232"/>
                <a:gd name="connsiteY1" fmla="*/ 5456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0 h 1887793"/>
                <a:gd name="connsiteX1" fmla="*/ 2874829 w 3972232"/>
                <a:gd name="connsiteY1" fmla="*/ 44736 h 1887793"/>
                <a:gd name="connsiteX2" fmla="*/ 3972232 w 3972232"/>
                <a:gd name="connsiteY2" fmla="*/ 1848464 h 1887793"/>
                <a:gd name="connsiteX3" fmla="*/ 894735 w 3972232"/>
                <a:gd name="connsiteY3" fmla="*/ 1887793 h 1887793"/>
                <a:gd name="connsiteX4" fmla="*/ 78658 w 3972232"/>
                <a:gd name="connsiteY4" fmla="*/ 58993 h 1887793"/>
                <a:gd name="connsiteX0" fmla="*/ 0 w 3972232"/>
                <a:gd name="connsiteY0" fmla="*/ 24827 h 1912620"/>
                <a:gd name="connsiteX1" fmla="*/ 2874829 w 3972232"/>
                <a:gd name="connsiteY1" fmla="*/ 69563 h 1912620"/>
                <a:gd name="connsiteX2" fmla="*/ 3972232 w 3972232"/>
                <a:gd name="connsiteY2" fmla="*/ 1873291 h 1912620"/>
                <a:gd name="connsiteX3" fmla="*/ 894735 w 3972232"/>
                <a:gd name="connsiteY3" fmla="*/ 1912620 h 1912620"/>
                <a:gd name="connsiteX4" fmla="*/ 21508 w 3972232"/>
                <a:gd name="connsiteY4" fmla="*/ 0 h 1912620"/>
                <a:gd name="connsiteX0" fmla="*/ 0 w 3956992"/>
                <a:gd name="connsiteY0" fmla="*/ 0 h 1922083"/>
                <a:gd name="connsiteX1" fmla="*/ 2859589 w 3956992"/>
                <a:gd name="connsiteY1" fmla="*/ 79026 h 1922083"/>
                <a:gd name="connsiteX2" fmla="*/ 3956992 w 3956992"/>
                <a:gd name="connsiteY2" fmla="*/ 1882754 h 1922083"/>
                <a:gd name="connsiteX3" fmla="*/ 879495 w 3956992"/>
                <a:gd name="connsiteY3" fmla="*/ 1922083 h 1922083"/>
                <a:gd name="connsiteX4" fmla="*/ 6268 w 3956992"/>
                <a:gd name="connsiteY4" fmla="*/ 9463 h 1922083"/>
                <a:gd name="connsiteX0" fmla="*/ 0 w 3956992"/>
                <a:gd name="connsiteY0" fmla="*/ 0 h 1882754"/>
                <a:gd name="connsiteX1" fmla="*/ 2859589 w 3956992"/>
                <a:gd name="connsiteY1" fmla="*/ 79026 h 1882754"/>
                <a:gd name="connsiteX2" fmla="*/ 3956992 w 3956992"/>
                <a:gd name="connsiteY2" fmla="*/ 1882754 h 1882754"/>
                <a:gd name="connsiteX3" fmla="*/ 879495 w 3956992"/>
                <a:gd name="connsiteY3" fmla="*/ 1867219 h 1882754"/>
                <a:gd name="connsiteX4" fmla="*/ 6268 w 3956992"/>
                <a:gd name="connsiteY4" fmla="*/ 9463 h 1882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6992" h="1882754">
                  <a:moveTo>
                    <a:pt x="0" y="0"/>
                  </a:moveTo>
                  <a:lnTo>
                    <a:pt x="2859589" y="79026"/>
                  </a:lnTo>
                  <a:lnTo>
                    <a:pt x="3956992" y="1882754"/>
                  </a:lnTo>
                  <a:lnTo>
                    <a:pt x="879495" y="1867219"/>
                  </a:lnTo>
                  <a:lnTo>
                    <a:pt x="6268" y="9463"/>
                  </a:lnTo>
                </a:path>
              </a:pathLst>
            </a:custGeom>
            <a:solidFill>
              <a:srgbClr val="FFCC9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8DEB7BC-5B17-4881-A4E2-C8A4092187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87271" y="3177122"/>
            <a:ext cx="630070" cy="630070"/>
          </a:xfrm>
          <a:prstGeom prst="rect">
            <a:avLst/>
          </a:prstGeom>
        </p:spPr>
      </p:pic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2B888467-A1DF-46ED-A7D8-42EC4FA2AB7F}"/>
              </a:ext>
            </a:extLst>
          </p:cNvPr>
          <p:cNvCxnSpPr/>
          <p:nvPr/>
        </p:nvCxnSpPr>
        <p:spPr bwMode="auto">
          <a:xfrm>
            <a:off x="5218267" y="3492157"/>
            <a:ext cx="0" cy="81290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1D0B9E75-D77B-45DC-A077-C13619293D5A}"/>
              </a:ext>
            </a:extLst>
          </p:cNvPr>
          <p:cNvCxnSpPr/>
          <p:nvPr/>
        </p:nvCxnSpPr>
        <p:spPr bwMode="auto">
          <a:xfrm>
            <a:off x="5221363" y="4306582"/>
            <a:ext cx="89359" cy="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62A53B7F-40B6-484A-ADB2-AFF3C59C84E7}"/>
              </a:ext>
            </a:extLst>
          </p:cNvPr>
          <p:cNvCxnSpPr/>
          <p:nvPr/>
        </p:nvCxnSpPr>
        <p:spPr bwMode="auto">
          <a:xfrm>
            <a:off x="5157894" y="3696398"/>
            <a:ext cx="60793" cy="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2" name="Grafik 13">
            <a:extLst>
              <a:ext uri="{FF2B5EF4-FFF2-40B4-BE49-F238E27FC236}">
                <a16:creationId xmlns:a16="http://schemas.microsoft.com/office/drawing/2014/main" id="{A5FD9CAF-DE25-4D64-9434-9B69A54854C0}"/>
              </a:ext>
            </a:extLst>
          </p:cNvPr>
          <p:cNvGrpSpPr/>
          <p:nvPr/>
        </p:nvGrpSpPr>
        <p:grpSpPr>
          <a:xfrm>
            <a:off x="5287825" y="3885412"/>
            <a:ext cx="477360" cy="428688"/>
            <a:chOff x="4923753" y="3885412"/>
            <a:chExt cx="477360" cy="428688"/>
          </a:xfrm>
          <a:solidFill>
            <a:srgbClr val="000000"/>
          </a:solidFill>
        </p:grpSpPr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5FE4C2E9-1E95-4174-A7E2-7C347C197D09}"/>
                </a:ext>
              </a:extLst>
            </p:cNvPr>
            <p:cNvSpPr/>
            <p:nvPr/>
          </p:nvSpPr>
          <p:spPr>
            <a:xfrm flipV="1">
              <a:off x="4923753" y="3885412"/>
              <a:ext cx="221671" cy="218830"/>
            </a:xfrm>
            <a:custGeom>
              <a:avLst/>
              <a:gdLst>
                <a:gd name="connsiteX0" fmla="*/ -3226 w 221671"/>
                <a:gd name="connsiteY0" fmla="*/ 210741 h 218830"/>
                <a:gd name="connsiteX1" fmla="*/ -4065 w 221671"/>
                <a:gd name="connsiteY1" fmla="*/ 103198 h 218830"/>
                <a:gd name="connsiteX2" fmla="*/ -4065 w 221671"/>
                <a:gd name="connsiteY2" fmla="*/ -4023 h 218830"/>
                <a:gd name="connsiteX3" fmla="*/ -2322 w 221671"/>
                <a:gd name="connsiteY3" fmla="*/ -5830 h 218830"/>
                <a:gd name="connsiteX4" fmla="*/ -63 w 221671"/>
                <a:gd name="connsiteY4" fmla="*/ -7638 h 218830"/>
                <a:gd name="connsiteX5" fmla="*/ 453 w 221671"/>
                <a:gd name="connsiteY5" fmla="*/ 99196 h 218830"/>
                <a:gd name="connsiteX6" fmla="*/ 453 w 221671"/>
                <a:gd name="connsiteY6" fmla="*/ 206029 h 218830"/>
                <a:gd name="connsiteX7" fmla="*/ 12847 w 221671"/>
                <a:gd name="connsiteY7" fmla="*/ 206029 h 218830"/>
                <a:gd name="connsiteX8" fmla="*/ 25241 w 221671"/>
                <a:gd name="connsiteY8" fmla="*/ 206029 h 218830"/>
                <a:gd name="connsiteX9" fmla="*/ 22982 w 221671"/>
                <a:gd name="connsiteY9" fmla="*/ 208482 h 218830"/>
                <a:gd name="connsiteX10" fmla="*/ 20787 w 221671"/>
                <a:gd name="connsiteY10" fmla="*/ 210871 h 218830"/>
                <a:gd name="connsiteX11" fmla="*/ 23369 w 221671"/>
                <a:gd name="connsiteY11" fmla="*/ 208482 h 218830"/>
                <a:gd name="connsiteX12" fmla="*/ 26016 w 221671"/>
                <a:gd name="connsiteY12" fmla="*/ 206029 h 218830"/>
                <a:gd name="connsiteX13" fmla="*/ 119293 w 221671"/>
                <a:gd name="connsiteY13" fmla="*/ 206029 h 218830"/>
                <a:gd name="connsiteX14" fmla="*/ 212571 w 221671"/>
                <a:gd name="connsiteY14" fmla="*/ 206029 h 218830"/>
                <a:gd name="connsiteX15" fmla="*/ 215088 w 221671"/>
                <a:gd name="connsiteY15" fmla="*/ 208611 h 218830"/>
                <a:gd name="connsiteX16" fmla="*/ 217606 w 221671"/>
                <a:gd name="connsiteY16" fmla="*/ 211193 h 218830"/>
                <a:gd name="connsiteX17" fmla="*/ 107609 w 221671"/>
                <a:gd name="connsiteY17" fmla="*/ 211129 h 218830"/>
                <a:gd name="connsiteX18" fmla="*/ -3226 w 221671"/>
                <a:gd name="connsiteY18" fmla="*/ 210741 h 21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1671" h="218830">
                  <a:moveTo>
                    <a:pt x="-3226" y="210741"/>
                  </a:moveTo>
                  <a:cubicBezTo>
                    <a:pt x="-3872" y="210483"/>
                    <a:pt x="-4065" y="188406"/>
                    <a:pt x="-4065" y="103198"/>
                  </a:cubicBezTo>
                  <a:lnTo>
                    <a:pt x="-4065" y="-4023"/>
                  </a:lnTo>
                  <a:lnTo>
                    <a:pt x="-2322" y="-5830"/>
                  </a:lnTo>
                  <a:cubicBezTo>
                    <a:pt x="-1354" y="-6798"/>
                    <a:pt x="-386" y="-7638"/>
                    <a:pt x="-63" y="-7638"/>
                  </a:cubicBezTo>
                  <a:cubicBezTo>
                    <a:pt x="195" y="-7638"/>
                    <a:pt x="453" y="40454"/>
                    <a:pt x="453" y="99196"/>
                  </a:cubicBezTo>
                  <a:lnTo>
                    <a:pt x="453" y="206029"/>
                  </a:lnTo>
                  <a:lnTo>
                    <a:pt x="12847" y="206029"/>
                  </a:lnTo>
                  <a:lnTo>
                    <a:pt x="25241" y="206029"/>
                  </a:lnTo>
                  <a:lnTo>
                    <a:pt x="22982" y="208482"/>
                  </a:lnTo>
                  <a:lnTo>
                    <a:pt x="20787" y="210871"/>
                  </a:lnTo>
                  <a:lnTo>
                    <a:pt x="23369" y="208482"/>
                  </a:lnTo>
                  <a:lnTo>
                    <a:pt x="26016" y="206029"/>
                  </a:lnTo>
                  <a:lnTo>
                    <a:pt x="119293" y="206029"/>
                  </a:lnTo>
                  <a:lnTo>
                    <a:pt x="212571" y="206029"/>
                  </a:lnTo>
                  <a:lnTo>
                    <a:pt x="215088" y="208611"/>
                  </a:lnTo>
                  <a:lnTo>
                    <a:pt x="217606" y="211193"/>
                  </a:lnTo>
                  <a:lnTo>
                    <a:pt x="107609" y="211129"/>
                  </a:lnTo>
                  <a:cubicBezTo>
                    <a:pt x="47060" y="211129"/>
                    <a:pt x="-2839" y="210935"/>
                    <a:pt x="-3226" y="210741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6680697D-2CCC-4608-907C-C8EE77483A8D}"/>
                </a:ext>
              </a:extLst>
            </p:cNvPr>
            <p:cNvSpPr/>
            <p:nvPr/>
          </p:nvSpPr>
          <p:spPr>
            <a:xfrm flipV="1">
              <a:off x="5141938" y="3885412"/>
              <a:ext cx="42797" cy="5164"/>
            </a:xfrm>
            <a:custGeom>
              <a:avLst/>
              <a:gdLst>
                <a:gd name="connsiteX0" fmla="*/ -3795 w 42797"/>
                <a:gd name="connsiteY0" fmla="*/ -6424 h 5164"/>
                <a:gd name="connsiteX1" fmla="*/ -5860 w 42797"/>
                <a:gd name="connsiteY1" fmla="*/ -9006 h 5164"/>
                <a:gd name="connsiteX2" fmla="*/ 15571 w 42797"/>
                <a:gd name="connsiteY2" fmla="*/ -9458 h 5164"/>
                <a:gd name="connsiteX3" fmla="*/ 36938 w 42797"/>
                <a:gd name="connsiteY3" fmla="*/ -9393 h 5164"/>
                <a:gd name="connsiteX4" fmla="*/ 34485 w 42797"/>
                <a:gd name="connsiteY4" fmla="*/ -6811 h 5164"/>
                <a:gd name="connsiteX5" fmla="*/ 31967 w 42797"/>
                <a:gd name="connsiteY5" fmla="*/ -4294 h 5164"/>
                <a:gd name="connsiteX6" fmla="*/ 15119 w 42797"/>
                <a:gd name="connsiteY6" fmla="*/ -4294 h 5164"/>
                <a:gd name="connsiteX7" fmla="*/ -1729 w 42797"/>
                <a:gd name="connsiteY7" fmla="*/ -4294 h 5164"/>
                <a:gd name="connsiteX8" fmla="*/ -3795 w 42797"/>
                <a:gd name="connsiteY8" fmla="*/ -6424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797" h="5164">
                  <a:moveTo>
                    <a:pt x="-3795" y="-6424"/>
                  </a:moveTo>
                  <a:cubicBezTo>
                    <a:pt x="-4957" y="-7586"/>
                    <a:pt x="-5860" y="-8748"/>
                    <a:pt x="-5860" y="-9006"/>
                  </a:cubicBezTo>
                  <a:cubicBezTo>
                    <a:pt x="-5860" y="-9264"/>
                    <a:pt x="3758" y="-9458"/>
                    <a:pt x="15571" y="-9458"/>
                  </a:cubicBezTo>
                  <a:lnTo>
                    <a:pt x="36938" y="-9393"/>
                  </a:lnTo>
                  <a:lnTo>
                    <a:pt x="34485" y="-6811"/>
                  </a:lnTo>
                  <a:lnTo>
                    <a:pt x="31967" y="-4294"/>
                  </a:lnTo>
                  <a:lnTo>
                    <a:pt x="15119" y="-4294"/>
                  </a:lnTo>
                  <a:lnTo>
                    <a:pt x="-1729" y="-4294"/>
                  </a:lnTo>
                  <a:lnTo>
                    <a:pt x="-3795" y="-6424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74BA4D35-E4D2-44A7-B137-EBF11016BC9E}"/>
                </a:ext>
              </a:extLst>
            </p:cNvPr>
            <p:cNvSpPr/>
            <p:nvPr/>
          </p:nvSpPr>
          <p:spPr>
            <a:xfrm flipV="1">
              <a:off x="5180411" y="3885412"/>
              <a:ext cx="171320" cy="31243"/>
            </a:xfrm>
            <a:custGeom>
              <a:avLst/>
              <a:gdLst>
                <a:gd name="connsiteX0" fmla="*/ -4775 w 171320"/>
                <a:gd name="connsiteY0" fmla="*/ 19425 h 31243"/>
                <a:gd name="connsiteX1" fmla="*/ -2258 w 171320"/>
                <a:gd name="connsiteY1" fmla="*/ 16843 h 31243"/>
                <a:gd name="connsiteX2" fmla="*/ 78626 w 171320"/>
                <a:gd name="connsiteY2" fmla="*/ 16843 h 31243"/>
                <a:gd name="connsiteX3" fmla="*/ 159509 w 171320"/>
                <a:gd name="connsiteY3" fmla="*/ 16843 h 31243"/>
                <a:gd name="connsiteX4" fmla="*/ 159509 w 171320"/>
                <a:gd name="connsiteY4" fmla="*/ 3804 h 31243"/>
                <a:gd name="connsiteX5" fmla="*/ 159509 w 171320"/>
                <a:gd name="connsiteY5" fmla="*/ -9236 h 31243"/>
                <a:gd name="connsiteX6" fmla="*/ 161769 w 171320"/>
                <a:gd name="connsiteY6" fmla="*/ -7041 h 31243"/>
                <a:gd name="connsiteX7" fmla="*/ 164028 w 171320"/>
                <a:gd name="connsiteY7" fmla="*/ -4846 h 31243"/>
                <a:gd name="connsiteX8" fmla="*/ 164028 w 171320"/>
                <a:gd name="connsiteY8" fmla="*/ 7806 h 31243"/>
                <a:gd name="connsiteX9" fmla="*/ 163253 w 171320"/>
                <a:gd name="connsiteY9" fmla="*/ 21233 h 31243"/>
                <a:gd name="connsiteX10" fmla="*/ 77593 w 171320"/>
                <a:gd name="connsiteY10" fmla="*/ 22007 h 31243"/>
                <a:gd name="connsiteX11" fmla="*/ -7293 w 171320"/>
                <a:gd name="connsiteY11" fmla="*/ 22007 h 31243"/>
                <a:gd name="connsiteX12" fmla="*/ -4775 w 171320"/>
                <a:gd name="connsiteY12" fmla="*/ 19425 h 31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1320" h="31243">
                  <a:moveTo>
                    <a:pt x="-4775" y="19425"/>
                  </a:moveTo>
                  <a:lnTo>
                    <a:pt x="-2258" y="16843"/>
                  </a:lnTo>
                  <a:lnTo>
                    <a:pt x="78626" y="16843"/>
                  </a:lnTo>
                  <a:lnTo>
                    <a:pt x="159509" y="16843"/>
                  </a:lnTo>
                  <a:lnTo>
                    <a:pt x="159509" y="3804"/>
                  </a:lnTo>
                  <a:lnTo>
                    <a:pt x="159509" y="-9236"/>
                  </a:lnTo>
                  <a:lnTo>
                    <a:pt x="161769" y="-7041"/>
                  </a:lnTo>
                  <a:lnTo>
                    <a:pt x="164028" y="-4846"/>
                  </a:lnTo>
                  <a:lnTo>
                    <a:pt x="164028" y="7806"/>
                  </a:lnTo>
                  <a:cubicBezTo>
                    <a:pt x="164028" y="16779"/>
                    <a:pt x="163834" y="20652"/>
                    <a:pt x="163253" y="21233"/>
                  </a:cubicBezTo>
                  <a:cubicBezTo>
                    <a:pt x="162672" y="21814"/>
                    <a:pt x="142726" y="22007"/>
                    <a:pt x="77593" y="22007"/>
                  </a:cubicBezTo>
                  <a:lnTo>
                    <a:pt x="-7293" y="22007"/>
                  </a:lnTo>
                  <a:lnTo>
                    <a:pt x="-4775" y="1942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61FDB5B6-8866-4C4C-938B-CCF077BBD360}"/>
                </a:ext>
              </a:extLst>
            </p:cNvPr>
            <p:cNvSpPr/>
            <p:nvPr/>
          </p:nvSpPr>
          <p:spPr>
            <a:xfrm flipV="1">
              <a:off x="4948282" y="3910588"/>
              <a:ext cx="29306" cy="219734"/>
            </a:xfrm>
            <a:custGeom>
              <a:avLst/>
              <a:gdLst>
                <a:gd name="connsiteX0" fmla="*/ -2292 w 29306"/>
                <a:gd name="connsiteY0" fmla="*/ 211759 h 219734"/>
                <a:gd name="connsiteX1" fmla="*/ -3066 w 29306"/>
                <a:gd name="connsiteY1" fmla="*/ 104409 h 219734"/>
                <a:gd name="connsiteX2" fmla="*/ -3066 w 29306"/>
                <a:gd name="connsiteY2" fmla="*/ -2166 h 219734"/>
                <a:gd name="connsiteX3" fmla="*/ -484 w 29306"/>
                <a:gd name="connsiteY3" fmla="*/ -4683 h 219734"/>
                <a:gd name="connsiteX4" fmla="*/ 2098 w 29306"/>
                <a:gd name="connsiteY4" fmla="*/ -7201 h 219734"/>
                <a:gd name="connsiteX5" fmla="*/ 2098 w 29306"/>
                <a:gd name="connsiteY5" fmla="*/ 18233 h 219734"/>
                <a:gd name="connsiteX6" fmla="*/ 2098 w 29306"/>
                <a:gd name="connsiteY6" fmla="*/ 43666 h 219734"/>
                <a:gd name="connsiteX7" fmla="*/ -291 w 29306"/>
                <a:gd name="connsiteY7" fmla="*/ 41407 h 219734"/>
                <a:gd name="connsiteX8" fmla="*/ -2744 w 29306"/>
                <a:gd name="connsiteY8" fmla="*/ 39212 h 219734"/>
                <a:gd name="connsiteX9" fmla="*/ -291 w 29306"/>
                <a:gd name="connsiteY9" fmla="*/ 41794 h 219734"/>
                <a:gd name="connsiteX10" fmla="*/ 2098 w 29306"/>
                <a:gd name="connsiteY10" fmla="*/ 44441 h 219734"/>
                <a:gd name="connsiteX11" fmla="*/ 2098 w 29306"/>
                <a:gd name="connsiteY11" fmla="*/ 126228 h 219734"/>
                <a:gd name="connsiteX12" fmla="*/ 2098 w 29306"/>
                <a:gd name="connsiteY12" fmla="*/ 208015 h 219734"/>
                <a:gd name="connsiteX13" fmla="*/ 14169 w 29306"/>
                <a:gd name="connsiteY13" fmla="*/ 208015 h 219734"/>
                <a:gd name="connsiteX14" fmla="*/ 26240 w 29306"/>
                <a:gd name="connsiteY14" fmla="*/ 208015 h 219734"/>
                <a:gd name="connsiteX15" fmla="*/ 24045 w 29306"/>
                <a:gd name="connsiteY15" fmla="*/ 210274 h 219734"/>
                <a:gd name="connsiteX16" fmla="*/ 21851 w 29306"/>
                <a:gd name="connsiteY16" fmla="*/ 212534 h 219734"/>
                <a:gd name="connsiteX17" fmla="*/ 10167 w 29306"/>
                <a:gd name="connsiteY17" fmla="*/ 212534 h 219734"/>
                <a:gd name="connsiteX18" fmla="*/ -2292 w 29306"/>
                <a:gd name="connsiteY18" fmla="*/ 211759 h 21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9306" h="219734">
                  <a:moveTo>
                    <a:pt x="-2292" y="211759"/>
                  </a:moveTo>
                  <a:cubicBezTo>
                    <a:pt x="-2873" y="211178"/>
                    <a:pt x="-3066" y="186455"/>
                    <a:pt x="-3066" y="104409"/>
                  </a:cubicBezTo>
                  <a:lnTo>
                    <a:pt x="-3066" y="-2166"/>
                  </a:lnTo>
                  <a:lnTo>
                    <a:pt x="-484" y="-4683"/>
                  </a:lnTo>
                  <a:lnTo>
                    <a:pt x="2098" y="-7201"/>
                  </a:lnTo>
                  <a:lnTo>
                    <a:pt x="2098" y="18233"/>
                  </a:lnTo>
                  <a:lnTo>
                    <a:pt x="2098" y="43666"/>
                  </a:lnTo>
                  <a:lnTo>
                    <a:pt x="-291" y="41407"/>
                  </a:lnTo>
                  <a:lnTo>
                    <a:pt x="-2744" y="39212"/>
                  </a:lnTo>
                  <a:lnTo>
                    <a:pt x="-291" y="41794"/>
                  </a:lnTo>
                  <a:lnTo>
                    <a:pt x="2098" y="44441"/>
                  </a:lnTo>
                  <a:lnTo>
                    <a:pt x="2098" y="126228"/>
                  </a:lnTo>
                  <a:lnTo>
                    <a:pt x="2098" y="208015"/>
                  </a:lnTo>
                  <a:lnTo>
                    <a:pt x="14169" y="208015"/>
                  </a:lnTo>
                  <a:lnTo>
                    <a:pt x="26240" y="208015"/>
                  </a:lnTo>
                  <a:lnTo>
                    <a:pt x="24045" y="210274"/>
                  </a:lnTo>
                  <a:lnTo>
                    <a:pt x="21851" y="212534"/>
                  </a:lnTo>
                  <a:lnTo>
                    <a:pt x="10167" y="212534"/>
                  </a:lnTo>
                  <a:cubicBezTo>
                    <a:pt x="1969" y="212534"/>
                    <a:pt x="-1775" y="212275"/>
                    <a:pt x="-2292" y="211759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B595CB47-53B7-4FAD-ABBB-97D165F42243}"/>
                </a:ext>
              </a:extLst>
            </p:cNvPr>
            <p:cNvSpPr/>
            <p:nvPr/>
          </p:nvSpPr>
          <p:spPr>
            <a:xfrm flipV="1">
              <a:off x="4973845" y="3910588"/>
              <a:ext cx="146403" cy="4518"/>
            </a:xfrm>
            <a:custGeom>
              <a:avLst/>
              <a:gdLst>
                <a:gd name="connsiteX0" fmla="*/ -2044 w 146403"/>
                <a:gd name="connsiteY0" fmla="*/ -6775 h 4518"/>
                <a:gd name="connsiteX1" fmla="*/ 151 w 146403"/>
                <a:gd name="connsiteY1" fmla="*/ -9035 h 4518"/>
                <a:gd name="connsiteX2" fmla="*/ 68963 w 146403"/>
                <a:gd name="connsiteY2" fmla="*/ -9035 h 4518"/>
                <a:gd name="connsiteX3" fmla="*/ 137775 w 146403"/>
                <a:gd name="connsiteY3" fmla="*/ -9035 h 4518"/>
                <a:gd name="connsiteX4" fmla="*/ 139970 w 146403"/>
                <a:gd name="connsiteY4" fmla="*/ -6775 h 4518"/>
                <a:gd name="connsiteX5" fmla="*/ 142165 w 146403"/>
                <a:gd name="connsiteY5" fmla="*/ -4516 h 4518"/>
                <a:gd name="connsiteX6" fmla="*/ 68963 w 146403"/>
                <a:gd name="connsiteY6" fmla="*/ -4516 h 4518"/>
                <a:gd name="connsiteX7" fmla="*/ -4239 w 146403"/>
                <a:gd name="connsiteY7" fmla="*/ -4516 h 4518"/>
                <a:gd name="connsiteX8" fmla="*/ -2044 w 146403"/>
                <a:gd name="connsiteY8" fmla="*/ -6775 h 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403" h="4518">
                  <a:moveTo>
                    <a:pt x="-2044" y="-6775"/>
                  </a:moveTo>
                  <a:lnTo>
                    <a:pt x="151" y="-9035"/>
                  </a:lnTo>
                  <a:lnTo>
                    <a:pt x="68963" y="-9035"/>
                  </a:lnTo>
                  <a:lnTo>
                    <a:pt x="137775" y="-9035"/>
                  </a:lnTo>
                  <a:lnTo>
                    <a:pt x="139970" y="-6775"/>
                  </a:lnTo>
                  <a:lnTo>
                    <a:pt x="142165" y="-4516"/>
                  </a:lnTo>
                  <a:lnTo>
                    <a:pt x="68963" y="-4516"/>
                  </a:lnTo>
                  <a:lnTo>
                    <a:pt x="-4239" y="-4516"/>
                  </a:lnTo>
                  <a:lnTo>
                    <a:pt x="-2044" y="-677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8" name="Freihandform: Form 57">
              <a:extLst>
                <a:ext uri="{FF2B5EF4-FFF2-40B4-BE49-F238E27FC236}">
                  <a16:creationId xmlns:a16="http://schemas.microsoft.com/office/drawing/2014/main" id="{2F288D69-A148-4412-935B-A6B167FE0181}"/>
                </a:ext>
              </a:extLst>
            </p:cNvPr>
            <p:cNvSpPr/>
            <p:nvPr/>
          </p:nvSpPr>
          <p:spPr>
            <a:xfrm flipV="1">
              <a:off x="5116504" y="3910588"/>
              <a:ext cx="92825" cy="4518"/>
            </a:xfrm>
            <a:custGeom>
              <a:avLst/>
              <a:gdLst>
                <a:gd name="connsiteX0" fmla="*/ -3660 w 92825"/>
                <a:gd name="connsiteY0" fmla="*/ -6775 h 4518"/>
                <a:gd name="connsiteX1" fmla="*/ -5855 w 92825"/>
                <a:gd name="connsiteY1" fmla="*/ -9035 h 4518"/>
                <a:gd name="connsiteX2" fmla="*/ 40558 w 92825"/>
                <a:gd name="connsiteY2" fmla="*/ -9035 h 4518"/>
                <a:gd name="connsiteX3" fmla="*/ 86971 w 92825"/>
                <a:gd name="connsiteY3" fmla="*/ -9035 h 4518"/>
                <a:gd name="connsiteX4" fmla="*/ 84776 w 92825"/>
                <a:gd name="connsiteY4" fmla="*/ -6775 h 4518"/>
                <a:gd name="connsiteX5" fmla="*/ 82582 w 92825"/>
                <a:gd name="connsiteY5" fmla="*/ -4516 h 4518"/>
                <a:gd name="connsiteX6" fmla="*/ 40558 w 92825"/>
                <a:gd name="connsiteY6" fmla="*/ -4516 h 4518"/>
                <a:gd name="connsiteX7" fmla="*/ -1465 w 92825"/>
                <a:gd name="connsiteY7" fmla="*/ -4516 h 4518"/>
                <a:gd name="connsiteX8" fmla="*/ -3660 w 92825"/>
                <a:gd name="connsiteY8" fmla="*/ -6775 h 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825" h="4518">
                  <a:moveTo>
                    <a:pt x="-3660" y="-6775"/>
                  </a:moveTo>
                  <a:lnTo>
                    <a:pt x="-5855" y="-9035"/>
                  </a:lnTo>
                  <a:lnTo>
                    <a:pt x="40558" y="-9035"/>
                  </a:lnTo>
                  <a:lnTo>
                    <a:pt x="86971" y="-9035"/>
                  </a:lnTo>
                  <a:lnTo>
                    <a:pt x="84776" y="-6775"/>
                  </a:lnTo>
                  <a:lnTo>
                    <a:pt x="82582" y="-4516"/>
                  </a:lnTo>
                  <a:lnTo>
                    <a:pt x="40558" y="-4516"/>
                  </a:lnTo>
                  <a:lnTo>
                    <a:pt x="-1465" y="-4516"/>
                  </a:lnTo>
                  <a:lnTo>
                    <a:pt x="-3660" y="-677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0" name="Freihandform: Form 59">
              <a:extLst>
                <a:ext uri="{FF2B5EF4-FFF2-40B4-BE49-F238E27FC236}">
                  <a16:creationId xmlns:a16="http://schemas.microsoft.com/office/drawing/2014/main" id="{D9DAA352-2BBA-4D68-8AC9-A2D4A9EE7049}"/>
                </a:ext>
              </a:extLst>
            </p:cNvPr>
            <p:cNvSpPr/>
            <p:nvPr/>
          </p:nvSpPr>
          <p:spPr>
            <a:xfrm flipV="1">
              <a:off x="4955189" y="3910588"/>
              <a:ext cx="445924" cy="403513"/>
            </a:xfrm>
            <a:custGeom>
              <a:avLst/>
              <a:gdLst>
                <a:gd name="connsiteX0" fmla="*/ 246524 w 445924"/>
                <a:gd name="connsiteY0" fmla="*/ 395619 h 403513"/>
                <a:gd name="connsiteX1" fmla="*/ 248719 w 445924"/>
                <a:gd name="connsiteY1" fmla="*/ 393360 h 403513"/>
                <a:gd name="connsiteX2" fmla="*/ 272668 w 445924"/>
                <a:gd name="connsiteY2" fmla="*/ 393360 h 403513"/>
                <a:gd name="connsiteX3" fmla="*/ 300425 w 445924"/>
                <a:gd name="connsiteY3" fmla="*/ 392650 h 403513"/>
                <a:gd name="connsiteX4" fmla="*/ 322696 w 445924"/>
                <a:gd name="connsiteY4" fmla="*/ 371477 h 403513"/>
                <a:gd name="connsiteX5" fmla="*/ 321986 w 445924"/>
                <a:gd name="connsiteY5" fmla="*/ 354629 h 403513"/>
                <a:gd name="connsiteX6" fmla="*/ 320114 w 445924"/>
                <a:gd name="connsiteY6" fmla="*/ 351466 h 403513"/>
                <a:gd name="connsiteX7" fmla="*/ 310108 w 445924"/>
                <a:gd name="connsiteY7" fmla="*/ 340686 h 403513"/>
                <a:gd name="connsiteX8" fmla="*/ 303653 w 445924"/>
                <a:gd name="connsiteY8" fmla="*/ 337845 h 403513"/>
                <a:gd name="connsiteX9" fmla="*/ 177196 w 445924"/>
                <a:gd name="connsiteY9" fmla="*/ 336554 h 403513"/>
                <a:gd name="connsiteX10" fmla="*/ 49964 w 445924"/>
                <a:gd name="connsiteY10" fmla="*/ 335909 h 403513"/>
                <a:gd name="connsiteX11" fmla="*/ 8005 w 445924"/>
                <a:gd name="connsiteY11" fmla="*/ 274714 h 403513"/>
                <a:gd name="connsiteX12" fmla="*/ 18463 w 445924"/>
                <a:gd name="connsiteY12" fmla="*/ 253218 h 403513"/>
                <a:gd name="connsiteX13" fmla="*/ 44477 w 445924"/>
                <a:gd name="connsiteY13" fmla="*/ 236370 h 403513"/>
                <a:gd name="connsiteX14" fmla="*/ 49319 w 445924"/>
                <a:gd name="connsiteY14" fmla="*/ 234950 h 403513"/>
                <a:gd name="connsiteX15" fmla="*/ 112902 w 445924"/>
                <a:gd name="connsiteY15" fmla="*/ 234692 h 403513"/>
                <a:gd name="connsiteX16" fmla="*/ 176486 w 445924"/>
                <a:gd name="connsiteY16" fmla="*/ 234498 h 403513"/>
                <a:gd name="connsiteX17" fmla="*/ 173904 w 445924"/>
                <a:gd name="connsiteY17" fmla="*/ 237145 h 403513"/>
                <a:gd name="connsiteX18" fmla="*/ 171386 w 445924"/>
                <a:gd name="connsiteY18" fmla="*/ 239727 h 403513"/>
                <a:gd name="connsiteX19" fmla="*/ 112128 w 445924"/>
                <a:gd name="connsiteY19" fmla="*/ 239727 h 403513"/>
                <a:gd name="connsiteX20" fmla="*/ 37699 w 445924"/>
                <a:gd name="connsiteY20" fmla="*/ 244245 h 403513"/>
                <a:gd name="connsiteX21" fmla="*/ 25564 w 445924"/>
                <a:gd name="connsiteY21" fmla="*/ 318544 h 403513"/>
                <a:gd name="connsiteX22" fmla="*/ 47963 w 445924"/>
                <a:gd name="connsiteY22" fmla="*/ 330745 h 403513"/>
                <a:gd name="connsiteX23" fmla="*/ 176421 w 445924"/>
                <a:gd name="connsiteY23" fmla="*/ 331584 h 403513"/>
                <a:gd name="connsiteX24" fmla="*/ 301071 w 445924"/>
                <a:gd name="connsiteY24" fmla="*/ 331713 h 403513"/>
                <a:gd name="connsiteX25" fmla="*/ 305848 w 445924"/>
                <a:gd name="connsiteY25" fmla="*/ 333456 h 403513"/>
                <a:gd name="connsiteX26" fmla="*/ 323599 w 445924"/>
                <a:gd name="connsiteY26" fmla="*/ 347786 h 403513"/>
                <a:gd name="connsiteX27" fmla="*/ 325149 w 445924"/>
                <a:gd name="connsiteY27" fmla="*/ 352370 h 403513"/>
                <a:gd name="connsiteX28" fmla="*/ 325407 w 445924"/>
                <a:gd name="connsiteY28" fmla="*/ 352821 h 403513"/>
                <a:gd name="connsiteX29" fmla="*/ 327924 w 445924"/>
                <a:gd name="connsiteY29" fmla="*/ 365215 h 403513"/>
                <a:gd name="connsiteX30" fmla="*/ 323599 w 445924"/>
                <a:gd name="connsiteY30" fmla="*/ 381805 h 403513"/>
                <a:gd name="connsiteX31" fmla="*/ 314175 w 445924"/>
                <a:gd name="connsiteY31" fmla="*/ 392069 h 403513"/>
                <a:gd name="connsiteX32" fmla="*/ 313658 w 445924"/>
                <a:gd name="connsiteY32" fmla="*/ 392715 h 403513"/>
                <a:gd name="connsiteX33" fmla="*/ 322567 w 445924"/>
                <a:gd name="connsiteY33" fmla="*/ 393360 h 403513"/>
                <a:gd name="connsiteX34" fmla="*/ 331475 w 445924"/>
                <a:gd name="connsiteY34" fmla="*/ 393360 h 403513"/>
                <a:gd name="connsiteX35" fmla="*/ 332830 w 445924"/>
                <a:gd name="connsiteY35" fmla="*/ 391553 h 403513"/>
                <a:gd name="connsiteX36" fmla="*/ 337736 w 445924"/>
                <a:gd name="connsiteY36" fmla="*/ 347205 h 403513"/>
                <a:gd name="connsiteX37" fmla="*/ 323664 w 445924"/>
                <a:gd name="connsiteY37" fmla="*/ 328292 h 403513"/>
                <a:gd name="connsiteX38" fmla="*/ 323212 w 445924"/>
                <a:gd name="connsiteY38" fmla="*/ 327130 h 403513"/>
                <a:gd name="connsiteX39" fmla="*/ 325278 w 445924"/>
                <a:gd name="connsiteY39" fmla="*/ 327904 h 403513"/>
                <a:gd name="connsiteX40" fmla="*/ 321146 w 445924"/>
                <a:gd name="connsiteY40" fmla="*/ 326097 h 403513"/>
                <a:gd name="connsiteX41" fmla="*/ 320243 w 445924"/>
                <a:gd name="connsiteY41" fmla="*/ 325903 h 403513"/>
                <a:gd name="connsiteX42" fmla="*/ 316434 w 445924"/>
                <a:gd name="connsiteY42" fmla="*/ 323644 h 403513"/>
                <a:gd name="connsiteX43" fmla="*/ 313013 w 445924"/>
                <a:gd name="connsiteY43" fmla="*/ 321514 h 403513"/>
                <a:gd name="connsiteX44" fmla="*/ 312496 w 445924"/>
                <a:gd name="connsiteY44" fmla="*/ 321320 h 403513"/>
                <a:gd name="connsiteX45" fmla="*/ 307139 w 445924"/>
                <a:gd name="connsiteY45" fmla="*/ 320223 h 403513"/>
                <a:gd name="connsiteX46" fmla="*/ 302362 w 445924"/>
                <a:gd name="connsiteY46" fmla="*/ 318867 h 403513"/>
                <a:gd name="connsiteX47" fmla="*/ 175840 w 445924"/>
                <a:gd name="connsiteY47" fmla="*/ 318480 h 403513"/>
                <a:gd name="connsiteX48" fmla="*/ 49319 w 445924"/>
                <a:gd name="connsiteY48" fmla="*/ 318157 h 403513"/>
                <a:gd name="connsiteX49" fmla="*/ 45897 w 445924"/>
                <a:gd name="connsiteY49" fmla="*/ 316737 h 403513"/>
                <a:gd name="connsiteX50" fmla="*/ 27952 w 445924"/>
                <a:gd name="connsiteY50" fmla="*/ 300083 h 403513"/>
                <a:gd name="connsiteX51" fmla="*/ 49383 w 445924"/>
                <a:gd name="connsiteY51" fmla="*/ 253670 h 403513"/>
                <a:gd name="connsiteX52" fmla="*/ 105866 w 445924"/>
                <a:gd name="connsiteY52" fmla="*/ 252637 h 403513"/>
                <a:gd name="connsiteX53" fmla="*/ 158347 w 445924"/>
                <a:gd name="connsiteY53" fmla="*/ 252637 h 403513"/>
                <a:gd name="connsiteX54" fmla="*/ 156152 w 445924"/>
                <a:gd name="connsiteY54" fmla="*/ 254896 h 403513"/>
                <a:gd name="connsiteX55" fmla="*/ 154022 w 445924"/>
                <a:gd name="connsiteY55" fmla="*/ 257091 h 403513"/>
                <a:gd name="connsiteX56" fmla="*/ 102961 w 445924"/>
                <a:gd name="connsiteY56" fmla="*/ 257285 h 403513"/>
                <a:gd name="connsiteX57" fmla="*/ 48221 w 445924"/>
                <a:gd name="connsiteY57" fmla="*/ 258899 h 403513"/>
                <a:gd name="connsiteX58" fmla="*/ 32019 w 445924"/>
                <a:gd name="connsiteY58" fmla="*/ 273875 h 403513"/>
                <a:gd name="connsiteX59" fmla="*/ 32600 w 445924"/>
                <a:gd name="connsiteY59" fmla="*/ 298792 h 403513"/>
                <a:gd name="connsiteX60" fmla="*/ 46026 w 445924"/>
                <a:gd name="connsiteY60" fmla="*/ 311508 h 403513"/>
                <a:gd name="connsiteX61" fmla="*/ 50610 w 445924"/>
                <a:gd name="connsiteY61" fmla="*/ 313638 h 403513"/>
                <a:gd name="connsiteX62" fmla="*/ 177454 w 445924"/>
                <a:gd name="connsiteY62" fmla="*/ 313961 h 403513"/>
                <a:gd name="connsiteX63" fmla="*/ 307849 w 445924"/>
                <a:gd name="connsiteY63" fmla="*/ 315381 h 403513"/>
                <a:gd name="connsiteX64" fmla="*/ 320114 w 445924"/>
                <a:gd name="connsiteY64" fmla="*/ 320739 h 403513"/>
                <a:gd name="connsiteX65" fmla="*/ 319339 w 445924"/>
                <a:gd name="connsiteY65" fmla="*/ 320675 h 403513"/>
                <a:gd name="connsiteX66" fmla="*/ 319081 w 445924"/>
                <a:gd name="connsiteY66" fmla="*/ 320997 h 403513"/>
                <a:gd name="connsiteX67" fmla="*/ 320178 w 445924"/>
                <a:gd name="connsiteY67" fmla="*/ 321320 h 403513"/>
                <a:gd name="connsiteX68" fmla="*/ 324890 w 445924"/>
                <a:gd name="connsiteY68" fmla="*/ 324419 h 403513"/>
                <a:gd name="connsiteX69" fmla="*/ 325084 w 445924"/>
                <a:gd name="connsiteY69" fmla="*/ 324741 h 403513"/>
                <a:gd name="connsiteX70" fmla="*/ 329345 w 445924"/>
                <a:gd name="connsiteY70" fmla="*/ 328421 h 403513"/>
                <a:gd name="connsiteX71" fmla="*/ 329474 w 445924"/>
                <a:gd name="connsiteY71" fmla="*/ 328679 h 403513"/>
                <a:gd name="connsiteX72" fmla="*/ 331281 w 445924"/>
                <a:gd name="connsiteY72" fmla="*/ 330616 h 403513"/>
                <a:gd name="connsiteX73" fmla="*/ 331604 w 445924"/>
                <a:gd name="connsiteY73" fmla="*/ 330745 h 403513"/>
                <a:gd name="connsiteX74" fmla="*/ 333669 w 445924"/>
                <a:gd name="connsiteY74" fmla="*/ 331390 h 403513"/>
                <a:gd name="connsiteX75" fmla="*/ 340447 w 445924"/>
                <a:gd name="connsiteY75" fmla="*/ 388196 h 403513"/>
                <a:gd name="connsiteX76" fmla="*/ 338188 w 445924"/>
                <a:gd name="connsiteY76" fmla="*/ 393037 h 403513"/>
                <a:gd name="connsiteX77" fmla="*/ 349485 w 445924"/>
                <a:gd name="connsiteY77" fmla="*/ 393360 h 403513"/>
                <a:gd name="connsiteX78" fmla="*/ 360781 w 445924"/>
                <a:gd name="connsiteY78" fmla="*/ 393360 h 403513"/>
                <a:gd name="connsiteX79" fmla="*/ 360781 w 445924"/>
                <a:gd name="connsiteY79" fmla="*/ 246182 h 403513"/>
                <a:gd name="connsiteX80" fmla="*/ 360781 w 445924"/>
                <a:gd name="connsiteY80" fmla="*/ 99004 h 403513"/>
                <a:gd name="connsiteX81" fmla="*/ 223802 w 445924"/>
                <a:gd name="connsiteY81" fmla="*/ 99004 h 403513"/>
                <a:gd name="connsiteX82" fmla="*/ 50545 w 445924"/>
                <a:gd name="connsiteY82" fmla="*/ 100036 h 403513"/>
                <a:gd name="connsiteX83" fmla="*/ 32019 w 445924"/>
                <a:gd name="connsiteY83" fmla="*/ 115593 h 403513"/>
                <a:gd name="connsiteX84" fmla="*/ 29953 w 445924"/>
                <a:gd name="connsiteY84" fmla="*/ 127406 h 403513"/>
                <a:gd name="connsiteX85" fmla="*/ 32148 w 445924"/>
                <a:gd name="connsiteY85" fmla="*/ 139478 h 403513"/>
                <a:gd name="connsiteX86" fmla="*/ 52159 w 445924"/>
                <a:gd name="connsiteY86" fmla="*/ 155164 h 403513"/>
                <a:gd name="connsiteX87" fmla="*/ 102187 w 445924"/>
                <a:gd name="connsiteY87" fmla="*/ 155809 h 403513"/>
                <a:gd name="connsiteX88" fmla="*/ 148793 w 445924"/>
                <a:gd name="connsiteY88" fmla="*/ 155809 h 403513"/>
                <a:gd name="connsiteX89" fmla="*/ 150988 w 445924"/>
                <a:gd name="connsiteY89" fmla="*/ 158069 h 403513"/>
                <a:gd name="connsiteX90" fmla="*/ 153183 w 445924"/>
                <a:gd name="connsiteY90" fmla="*/ 160392 h 403513"/>
                <a:gd name="connsiteX91" fmla="*/ 101606 w 445924"/>
                <a:gd name="connsiteY91" fmla="*/ 160199 h 403513"/>
                <a:gd name="connsiteX92" fmla="*/ 46349 w 445924"/>
                <a:gd name="connsiteY92" fmla="*/ 158650 h 403513"/>
                <a:gd name="connsiteX93" fmla="*/ 32148 w 445924"/>
                <a:gd name="connsiteY93" fmla="*/ 148515 h 403513"/>
                <a:gd name="connsiteX94" fmla="*/ 29049 w 445924"/>
                <a:gd name="connsiteY94" fmla="*/ 141156 h 403513"/>
                <a:gd name="connsiteX95" fmla="*/ 28856 w 445924"/>
                <a:gd name="connsiteY95" fmla="*/ 140898 h 403513"/>
                <a:gd name="connsiteX96" fmla="*/ 26725 w 445924"/>
                <a:gd name="connsiteY96" fmla="*/ 139413 h 403513"/>
                <a:gd name="connsiteX97" fmla="*/ 24983 w 445924"/>
                <a:gd name="connsiteY97" fmla="*/ 132248 h 403513"/>
                <a:gd name="connsiteX98" fmla="*/ 34730 w 445924"/>
                <a:gd name="connsiteY98" fmla="*/ 103522 h 403513"/>
                <a:gd name="connsiteX99" fmla="*/ 39248 w 445924"/>
                <a:gd name="connsiteY99" fmla="*/ 99004 h 403513"/>
                <a:gd name="connsiteX100" fmla="*/ 30276 w 445924"/>
                <a:gd name="connsiteY100" fmla="*/ 99004 h 403513"/>
                <a:gd name="connsiteX101" fmla="*/ 21239 w 445924"/>
                <a:gd name="connsiteY101" fmla="*/ 99004 h 403513"/>
                <a:gd name="connsiteX102" fmla="*/ 18979 w 445924"/>
                <a:gd name="connsiteY102" fmla="*/ 102425 h 403513"/>
                <a:gd name="connsiteX103" fmla="*/ 11556 w 445924"/>
                <a:gd name="connsiteY103" fmla="*/ 127406 h 403513"/>
                <a:gd name="connsiteX104" fmla="*/ 15752 w 445924"/>
                <a:gd name="connsiteY104" fmla="*/ 146256 h 403513"/>
                <a:gd name="connsiteX105" fmla="*/ 18011 w 445924"/>
                <a:gd name="connsiteY105" fmla="*/ 151549 h 403513"/>
                <a:gd name="connsiteX106" fmla="*/ 16397 w 445924"/>
                <a:gd name="connsiteY106" fmla="*/ 153163 h 403513"/>
                <a:gd name="connsiteX107" fmla="*/ 13880 w 445924"/>
                <a:gd name="connsiteY107" fmla="*/ 153550 h 403513"/>
                <a:gd name="connsiteX108" fmla="*/ 7941 w 445924"/>
                <a:gd name="connsiteY108" fmla="*/ 137735 h 403513"/>
                <a:gd name="connsiteX109" fmla="*/ 7231 w 445924"/>
                <a:gd name="connsiteY109" fmla="*/ 124889 h 403513"/>
                <a:gd name="connsiteX110" fmla="*/ 12072 w 445924"/>
                <a:gd name="connsiteY110" fmla="*/ 104813 h 403513"/>
                <a:gd name="connsiteX111" fmla="*/ 14654 w 445924"/>
                <a:gd name="connsiteY111" fmla="*/ 99585 h 403513"/>
                <a:gd name="connsiteX112" fmla="*/ 13492 w 445924"/>
                <a:gd name="connsiteY112" fmla="*/ 98810 h 403513"/>
                <a:gd name="connsiteX113" fmla="*/ 12201 w 445924"/>
                <a:gd name="connsiteY113" fmla="*/ 94550 h 403513"/>
                <a:gd name="connsiteX114" fmla="*/ 15945 w 445924"/>
                <a:gd name="connsiteY114" fmla="*/ 78993 h 403513"/>
                <a:gd name="connsiteX115" fmla="*/ 30469 w 445924"/>
                <a:gd name="connsiteY115" fmla="*/ 62274 h 403513"/>
                <a:gd name="connsiteX116" fmla="*/ 34859 w 445924"/>
                <a:gd name="connsiteY116" fmla="*/ 55818 h 403513"/>
                <a:gd name="connsiteX117" fmla="*/ 23562 w 445924"/>
                <a:gd name="connsiteY117" fmla="*/ 26383 h 403513"/>
                <a:gd name="connsiteX118" fmla="*/ 16720 w 445924"/>
                <a:gd name="connsiteY118" fmla="*/ 21864 h 403513"/>
                <a:gd name="connsiteX119" fmla="*/ 14525 w 445924"/>
                <a:gd name="connsiteY119" fmla="*/ 19605 h 403513"/>
                <a:gd name="connsiteX120" fmla="*/ 16655 w 445924"/>
                <a:gd name="connsiteY120" fmla="*/ 19605 h 403513"/>
                <a:gd name="connsiteX121" fmla="*/ 35246 w 445924"/>
                <a:gd name="connsiteY121" fmla="*/ 28900 h 403513"/>
                <a:gd name="connsiteX122" fmla="*/ 41443 w 445924"/>
                <a:gd name="connsiteY122" fmla="*/ 50848 h 403513"/>
                <a:gd name="connsiteX123" fmla="*/ 26790 w 445924"/>
                <a:gd name="connsiteY123" fmla="*/ 72537 h 403513"/>
                <a:gd name="connsiteX124" fmla="*/ 17043 w 445924"/>
                <a:gd name="connsiteY124" fmla="*/ 90870 h 403513"/>
                <a:gd name="connsiteX125" fmla="*/ 16591 w 445924"/>
                <a:gd name="connsiteY125" fmla="*/ 94033 h 403513"/>
                <a:gd name="connsiteX126" fmla="*/ 20399 w 445924"/>
                <a:gd name="connsiteY126" fmla="*/ 93646 h 403513"/>
                <a:gd name="connsiteX127" fmla="*/ 38603 w 445924"/>
                <a:gd name="connsiteY127" fmla="*/ 87578 h 403513"/>
                <a:gd name="connsiteX128" fmla="*/ 55064 w 445924"/>
                <a:gd name="connsiteY128" fmla="*/ 71246 h 403513"/>
                <a:gd name="connsiteX129" fmla="*/ 60615 w 445924"/>
                <a:gd name="connsiteY129" fmla="*/ 36711 h 403513"/>
                <a:gd name="connsiteX130" fmla="*/ 28016 w 445924"/>
                <a:gd name="connsiteY130" fmla="*/ 1401 h 403513"/>
                <a:gd name="connsiteX131" fmla="*/ 14138 w 445924"/>
                <a:gd name="connsiteY131" fmla="*/ -83 h 403513"/>
                <a:gd name="connsiteX132" fmla="*/ 1098 w 445924"/>
                <a:gd name="connsiteY132" fmla="*/ 1272 h 403513"/>
                <a:gd name="connsiteX133" fmla="*/ -2581 w 445924"/>
                <a:gd name="connsiteY133" fmla="*/ 2628 h 403513"/>
                <a:gd name="connsiteX134" fmla="*/ -4324 w 445924"/>
                <a:gd name="connsiteY134" fmla="*/ 820 h 403513"/>
                <a:gd name="connsiteX135" fmla="*/ -6067 w 445924"/>
                <a:gd name="connsiteY135" fmla="*/ -1052 h 403513"/>
                <a:gd name="connsiteX136" fmla="*/ -3743 w 445924"/>
                <a:gd name="connsiteY136" fmla="*/ -2020 h 403513"/>
                <a:gd name="connsiteX137" fmla="*/ 91277 w 445924"/>
                <a:gd name="connsiteY137" fmla="*/ -5441 h 403513"/>
                <a:gd name="connsiteX138" fmla="*/ 176486 w 445924"/>
                <a:gd name="connsiteY138" fmla="*/ -5635 h 403513"/>
                <a:gd name="connsiteX139" fmla="*/ 174033 w 445924"/>
                <a:gd name="connsiteY139" fmla="*/ -3117 h 403513"/>
                <a:gd name="connsiteX140" fmla="*/ 170482 w 445924"/>
                <a:gd name="connsiteY140" fmla="*/ -600 h 403513"/>
                <a:gd name="connsiteX141" fmla="*/ 103219 w 445924"/>
                <a:gd name="connsiteY141" fmla="*/ -471 h 403513"/>
                <a:gd name="connsiteX142" fmla="*/ 38926 w 445924"/>
                <a:gd name="connsiteY142" fmla="*/ 562 h 403513"/>
                <a:gd name="connsiteX143" fmla="*/ 60809 w 445924"/>
                <a:gd name="connsiteY143" fmla="*/ 22962 h 403513"/>
                <a:gd name="connsiteX144" fmla="*/ 66296 w 445924"/>
                <a:gd name="connsiteY144" fmla="*/ 48589 h 403513"/>
                <a:gd name="connsiteX145" fmla="*/ 64230 w 445924"/>
                <a:gd name="connsiteY145" fmla="*/ 62532 h 403513"/>
                <a:gd name="connsiteX146" fmla="*/ 61713 w 445924"/>
                <a:gd name="connsiteY146" fmla="*/ 68148 h 403513"/>
                <a:gd name="connsiteX147" fmla="*/ 61454 w 445924"/>
                <a:gd name="connsiteY147" fmla="*/ 68664 h 403513"/>
                <a:gd name="connsiteX148" fmla="*/ 58937 w 445924"/>
                <a:gd name="connsiteY148" fmla="*/ 73828 h 403513"/>
                <a:gd name="connsiteX149" fmla="*/ 59066 w 445924"/>
                <a:gd name="connsiteY149" fmla="*/ 73054 h 403513"/>
                <a:gd name="connsiteX150" fmla="*/ 58808 w 445924"/>
                <a:gd name="connsiteY150" fmla="*/ 72796 h 403513"/>
                <a:gd name="connsiteX151" fmla="*/ 58420 w 445924"/>
                <a:gd name="connsiteY151" fmla="*/ 74022 h 403513"/>
                <a:gd name="connsiteX152" fmla="*/ 48673 w 445924"/>
                <a:gd name="connsiteY152" fmla="*/ 86351 h 403513"/>
                <a:gd name="connsiteX153" fmla="*/ 41121 w 445924"/>
                <a:gd name="connsiteY153" fmla="*/ 91709 h 403513"/>
                <a:gd name="connsiteX154" fmla="*/ 37118 w 445924"/>
                <a:gd name="connsiteY154" fmla="*/ 94162 h 403513"/>
                <a:gd name="connsiteX155" fmla="*/ 64553 w 445924"/>
                <a:gd name="connsiteY155" fmla="*/ 94356 h 403513"/>
                <a:gd name="connsiteX156" fmla="*/ 243620 w 445924"/>
                <a:gd name="connsiteY156" fmla="*/ 94291 h 403513"/>
                <a:gd name="connsiteX157" fmla="*/ 398867 w 445924"/>
                <a:gd name="connsiteY157" fmla="*/ 93065 h 403513"/>
                <a:gd name="connsiteX158" fmla="*/ 412423 w 445924"/>
                <a:gd name="connsiteY158" fmla="*/ 87384 h 403513"/>
                <a:gd name="connsiteX159" fmla="*/ 424042 w 445924"/>
                <a:gd name="connsiteY159" fmla="*/ 77637 h 403513"/>
                <a:gd name="connsiteX160" fmla="*/ 259951 w 445924"/>
                <a:gd name="connsiteY160" fmla="*/ 76927 h 403513"/>
                <a:gd name="connsiteX161" fmla="*/ 95602 w 445924"/>
                <a:gd name="connsiteY161" fmla="*/ 75571 h 403513"/>
                <a:gd name="connsiteX162" fmla="*/ 262404 w 445924"/>
                <a:gd name="connsiteY162" fmla="*/ 72537 h 403513"/>
                <a:gd name="connsiteX163" fmla="*/ 427915 w 445924"/>
                <a:gd name="connsiteY163" fmla="*/ 72537 h 403513"/>
                <a:gd name="connsiteX164" fmla="*/ 429852 w 445924"/>
                <a:gd name="connsiteY164" fmla="*/ 69181 h 403513"/>
                <a:gd name="connsiteX165" fmla="*/ 435274 w 445924"/>
                <a:gd name="connsiteY165" fmla="*/ 52720 h 403513"/>
                <a:gd name="connsiteX166" fmla="*/ 435726 w 445924"/>
                <a:gd name="connsiteY166" fmla="*/ 49299 h 403513"/>
                <a:gd name="connsiteX167" fmla="*/ 270796 w 445924"/>
                <a:gd name="connsiteY167" fmla="*/ 49299 h 403513"/>
                <a:gd name="connsiteX168" fmla="*/ 105156 w 445924"/>
                <a:gd name="connsiteY168" fmla="*/ 48072 h 403513"/>
                <a:gd name="connsiteX169" fmla="*/ 104898 w 445924"/>
                <a:gd name="connsiteY169" fmla="*/ 45813 h 403513"/>
                <a:gd name="connsiteX170" fmla="*/ 196755 w 445924"/>
                <a:gd name="connsiteY170" fmla="*/ 44780 h 403513"/>
                <a:gd name="connsiteX171" fmla="*/ 361750 w 445924"/>
                <a:gd name="connsiteY171" fmla="*/ 44586 h 403513"/>
                <a:gd name="connsiteX172" fmla="*/ 435339 w 445924"/>
                <a:gd name="connsiteY172" fmla="*/ 44457 h 403513"/>
                <a:gd name="connsiteX173" fmla="*/ 435145 w 445924"/>
                <a:gd name="connsiteY173" fmla="*/ 41230 h 403513"/>
                <a:gd name="connsiteX174" fmla="*/ 429594 w 445924"/>
                <a:gd name="connsiteY174" fmla="*/ 23865 h 403513"/>
                <a:gd name="connsiteX175" fmla="*/ 427205 w 445924"/>
                <a:gd name="connsiteY175" fmla="*/ 19605 h 403513"/>
                <a:gd name="connsiteX176" fmla="*/ 409001 w 445924"/>
                <a:gd name="connsiteY176" fmla="*/ 19605 h 403513"/>
                <a:gd name="connsiteX177" fmla="*/ 390862 w 445924"/>
                <a:gd name="connsiteY177" fmla="*/ 19605 h 403513"/>
                <a:gd name="connsiteX178" fmla="*/ 393380 w 445924"/>
                <a:gd name="connsiteY178" fmla="*/ 17023 h 403513"/>
                <a:gd name="connsiteX179" fmla="*/ 395897 w 445924"/>
                <a:gd name="connsiteY179" fmla="*/ 14441 h 403513"/>
                <a:gd name="connsiteX180" fmla="*/ 409518 w 445924"/>
                <a:gd name="connsiteY180" fmla="*/ 14441 h 403513"/>
                <a:gd name="connsiteX181" fmla="*/ 423074 w 445924"/>
                <a:gd name="connsiteY181" fmla="*/ 14376 h 403513"/>
                <a:gd name="connsiteX182" fmla="*/ 420169 w 445924"/>
                <a:gd name="connsiteY182" fmla="*/ 11859 h 403513"/>
                <a:gd name="connsiteX183" fmla="*/ 412294 w 445924"/>
                <a:gd name="connsiteY183" fmla="*/ 6178 h 403513"/>
                <a:gd name="connsiteX184" fmla="*/ 407259 w 445924"/>
                <a:gd name="connsiteY184" fmla="*/ 3015 h 403513"/>
                <a:gd name="connsiteX185" fmla="*/ 409066 w 445924"/>
                <a:gd name="connsiteY185" fmla="*/ 1337 h 403513"/>
                <a:gd name="connsiteX186" fmla="*/ 410873 w 445924"/>
                <a:gd name="connsiteY186" fmla="*/ -342 h 403513"/>
                <a:gd name="connsiteX187" fmla="*/ 415328 w 445924"/>
                <a:gd name="connsiteY187" fmla="*/ 2305 h 403513"/>
                <a:gd name="connsiteX188" fmla="*/ 433015 w 445924"/>
                <a:gd name="connsiteY188" fmla="*/ 20057 h 403513"/>
                <a:gd name="connsiteX189" fmla="*/ 437792 w 445924"/>
                <a:gd name="connsiteY189" fmla="*/ 30708 h 403513"/>
                <a:gd name="connsiteX190" fmla="*/ 439857 w 445924"/>
                <a:gd name="connsiteY190" fmla="*/ 46717 h 403513"/>
                <a:gd name="connsiteX191" fmla="*/ 438695 w 445924"/>
                <a:gd name="connsiteY191" fmla="*/ 60595 h 403513"/>
                <a:gd name="connsiteX192" fmla="*/ 414295 w 445924"/>
                <a:gd name="connsiteY192" fmla="*/ 91967 h 403513"/>
                <a:gd name="connsiteX193" fmla="*/ 394542 w 445924"/>
                <a:gd name="connsiteY193" fmla="*/ 98681 h 403513"/>
                <a:gd name="connsiteX194" fmla="*/ 390475 w 445924"/>
                <a:gd name="connsiteY194" fmla="*/ 99133 h 403513"/>
                <a:gd name="connsiteX195" fmla="*/ 390475 w 445924"/>
                <a:gd name="connsiteY195" fmla="*/ 127923 h 403513"/>
                <a:gd name="connsiteX196" fmla="*/ 390475 w 445924"/>
                <a:gd name="connsiteY196" fmla="*/ 156713 h 403513"/>
                <a:gd name="connsiteX197" fmla="*/ 388216 w 445924"/>
                <a:gd name="connsiteY197" fmla="*/ 154518 h 403513"/>
                <a:gd name="connsiteX198" fmla="*/ 385956 w 445924"/>
                <a:gd name="connsiteY198" fmla="*/ 152323 h 403513"/>
                <a:gd name="connsiteX199" fmla="*/ 385956 w 445924"/>
                <a:gd name="connsiteY199" fmla="*/ 125664 h 403513"/>
                <a:gd name="connsiteX200" fmla="*/ 385956 w 445924"/>
                <a:gd name="connsiteY200" fmla="*/ 99004 h 403513"/>
                <a:gd name="connsiteX201" fmla="*/ 376015 w 445924"/>
                <a:gd name="connsiteY201" fmla="*/ 99004 h 403513"/>
                <a:gd name="connsiteX202" fmla="*/ 365687 w 445924"/>
                <a:gd name="connsiteY202" fmla="*/ 100036 h 403513"/>
                <a:gd name="connsiteX203" fmla="*/ 365300 w 445924"/>
                <a:gd name="connsiteY203" fmla="*/ 248893 h 403513"/>
                <a:gd name="connsiteX204" fmla="*/ 364913 w 445924"/>
                <a:gd name="connsiteY204" fmla="*/ 397298 h 403513"/>
                <a:gd name="connsiteX205" fmla="*/ 304427 w 445924"/>
                <a:gd name="connsiteY205" fmla="*/ 397879 h 403513"/>
                <a:gd name="connsiteX206" fmla="*/ 244330 w 445924"/>
                <a:gd name="connsiteY206" fmla="*/ 397879 h 403513"/>
                <a:gd name="connsiteX207" fmla="*/ 246524 w 445924"/>
                <a:gd name="connsiteY207" fmla="*/ 395619 h 403513"/>
                <a:gd name="connsiteX208" fmla="*/ 20593 w 445924"/>
                <a:gd name="connsiteY208" fmla="*/ 257607 h 403513"/>
                <a:gd name="connsiteX209" fmla="*/ 18850 w 445924"/>
                <a:gd name="connsiteY209" fmla="*/ 255800 h 403513"/>
                <a:gd name="connsiteX210" fmla="*/ 17043 w 445924"/>
                <a:gd name="connsiteY210" fmla="*/ 254251 h 403513"/>
                <a:gd name="connsiteX211" fmla="*/ 18592 w 445924"/>
                <a:gd name="connsiteY211" fmla="*/ 256058 h 403513"/>
                <a:gd name="connsiteX212" fmla="*/ 20593 w 445924"/>
                <a:gd name="connsiteY212" fmla="*/ 257607 h 403513"/>
                <a:gd name="connsiteX213" fmla="*/ 59970 w 445924"/>
                <a:gd name="connsiteY213" fmla="*/ 71505 h 403513"/>
                <a:gd name="connsiteX214" fmla="*/ 58420 w 445924"/>
                <a:gd name="connsiteY214" fmla="*/ 71117 h 403513"/>
                <a:gd name="connsiteX215" fmla="*/ 59001 w 445924"/>
                <a:gd name="connsiteY215" fmla="*/ 71698 h 403513"/>
                <a:gd name="connsiteX216" fmla="*/ 59970 w 445924"/>
                <a:gd name="connsiteY216" fmla="*/ 71505 h 403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</a:cxnLst>
              <a:rect l="l" t="t" r="r" b="b"/>
              <a:pathLst>
                <a:path w="445924" h="403513">
                  <a:moveTo>
                    <a:pt x="246524" y="395619"/>
                  </a:moveTo>
                  <a:lnTo>
                    <a:pt x="248719" y="393360"/>
                  </a:lnTo>
                  <a:lnTo>
                    <a:pt x="272668" y="393360"/>
                  </a:lnTo>
                  <a:cubicBezTo>
                    <a:pt x="287192" y="393360"/>
                    <a:pt x="298166" y="393102"/>
                    <a:pt x="300425" y="392650"/>
                  </a:cubicBezTo>
                  <a:cubicBezTo>
                    <a:pt x="311205" y="390649"/>
                    <a:pt x="320178" y="382128"/>
                    <a:pt x="322696" y="371477"/>
                  </a:cubicBezTo>
                  <a:cubicBezTo>
                    <a:pt x="323599" y="367539"/>
                    <a:pt x="323083" y="355533"/>
                    <a:pt x="321986" y="354629"/>
                  </a:cubicBezTo>
                  <a:cubicBezTo>
                    <a:pt x="321727" y="354435"/>
                    <a:pt x="320953" y="353015"/>
                    <a:pt x="320114" y="351466"/>
                  </a:cubicBezTo>
                  <a:cubicBezTo>
                    <a:pt x="318306" y="347851"/>
                    <a:pt x="313465" y="342687"/>
                    <a:pt x="310108" y="340686"/>
                  </a:cubicBezTo>
                  <a:cubicBezTo>
                    <a:pt x="308623" y="339847"/>
                    <a:pt x="305719" y="338556"/>
                    <a:pt x="303653" y="337845"/>
                  </a:cubicBezTo>
                  <a:cubicBezTo>
                    <a:pt x="299973" y="336554"/>
                    <a:pt x="298295" y="336554"/>
                    <a:pt x="177196" y="336554"/>
                  </a:cubicBezTo>
                  <a:cubicBezTo>
                    <a:pt x="99088" y="336554"/>
                    <a:pt x="52869" y="336296"/>
                    <a:pt x="49964" y="335909"/>
                  </a:cubicBezTo>
                  <a:cubicBezTo>
                    <a:pt x="21109" y="331778"/>
                    <a:pt x="2196" y="304214"/>
                    <a:pt x="8005" y="274714"/>
                  </a:cubicBezTo>
                  <a:cubicBezTo>
                    <a:pt x="9296" y="268388"/>
                    <a:pt x="14267" y="258059"/>
                    <a:pt x="18463" y="253218"/>
                  </a:cubicBezTo>
                  <a:cubicBezTo>
                    <a:pt x="25176" y="245343"/>
                    <a:pt x="34278" y="239468"/>
                    <a:pt x="44477" y="236370"/>
                  </a:cubicBezTo>
                  <a:lnTo>
                    <a:pt x="49319" y="234950"/>
                  </a:lnTo>
                  <a:lnTo>
                    <a:pt x="112902" y="234692"/>
                  </a:lnTo>
                  <a:lnTo>
                    <a:pt x="176486" y="234498"/>
                  </a:lnTo>
                  <a:lnTo>
                    <a:pt x="173904" y="237145"/>
                  </a:lnTo>
                  <a:lnTo>
                    <a:pt x="171386" y="239727"/>
                  </a:lnTo>
                  <a:lnTo>
                    <a:pt x="112128" y="239727"/>
                  </a:lnTo>
                  <a:cubicBezTo>
                    <a:pt x="45768" y="239727"/>
                    <a:pt x="47253" y="239662"/>
                    <a:pt x="37699" y="244245"/>
                  </a:cubicBezTo>
                  <a:cubicBezTo>
                    <a:pt x="8974" y="258124"/>
                    <a:pt x="2648" y="296532"/>
                    <a:pt x="25564" y="318544"/>
                  </a:cubicBezTo>
                  <a:cubicBezTo>
                    <a:pt x="32019" y="324806"/>
                    <a:pt x="39959" y="329131"/>
                    <a:pt x="47963" y="330745"/>
                  </a:cubicBezTo>
                  <a:cubicBezTo>
                    <a:pt x="50803" y="331326"/>
                    <a:pt x="82692" y="331519"/>
                    <a:pt x="176421" y="331584"/>
                  </a:cubicBezTo>
                  <a:lnTo>
                    <a:pt x="301071" y="331713"/>
                  </a:lnTo>
                  <a:lnTo>
                    <a:pt x="305848" y="333456"/>
                  </a:lnTo>
                  <a:cubicBezTo>
                    <a:pt x="313981" y="336425"/>
                    <a:pt x="319404" y="340815"/>
                    <a:pt x="323599" y="347786"/>
                  </a:cubicBezTo>
                  <a:cubicBezTo>
                    <a:pt x="326052" y="351853"/>
                    <a:pt x="326440" y="353015"/>
                    <a:pt x="325149" y="352370"/>
                  </a:cubicBezTo>
                  <a:cubicBezTo>
                    <a:pt x="324697" y="352111"/>
                    <a:pt x="324761" y="352370"/>
                    <a:pt x="325407" y="352821"/>
                  </a:cubicBezTo>
                  <a:cubicBezTo>
                    <a:pt x="327021" y="354177"/>
                    <a:pt x="327989" y="358889"/>
                    <a:pt x="327924" y="365215"/>
                  </a:cubicBezTo>
                  <a:cubicBezTo>
                    <a:pt x="327860" y="371993"/>
                    <a:pt x="326633" y="376835"/>
                    <a:pt x="323599" y="381805"/>
                  </a:cubicBezTo>
                  <a:cubicBezTo>
                    <a:pt x="321469" y="385356"/>
                    <a:pt x="315272" y="392069"/>
                    <a:pt x="314175" y="392069"/>
                  </a:cubicBezTo>
                  <a:cubicBezTo>
                    <a:pt x="313917" y="392069"/>
                    <a:pt x="313658" y="392392"/>
                    <a:pt x="313658" y="392715"/>
                  </a:cubicBezTo>
                  <a:cubicBezTo>
                    <a:pt x="313658" y="393102"/>
                    <a:pt x="317080" y="393360"/>
                    <a:pt x="322567" y="393360"/>
                  </a:cubicBezTo>
                  <a:lnTo>
                    <a:pt x="331475" y="393360"/>
                  </a:lnTo>
                  <a:lnTo>
                    <a:pt x="332830" y="391553"/>
                  </a:lnTo>
                  <a:cubicBezTo>
                    <a:pt x="341416" y="379933"/>
                    <a:pt x="343546" y="360632"/>
                    <a:pt x="337736" y="347205"/>
                  </a:cubicBezTo>
                  <a:cubicBezTo>
                    <a:pt x="334638" y="340040"/>
                    <a:pt x="329538" y="333198"/>
                    <a:pt x="323664" y="328292"/>
                  </a:cubicBezTo>
                  <a:cubicBezTo>
                    <a:pt x="321211" y="326226"/>
                    <a:pt x="321146" y="326162"/>
                    <a:pt x="323212" y="327130"/>
                  </a:cubicBezTo>
                  <a:cubicBezTo>
                    <a:pt x="324309" y="327711"/>
                    <a:pt x="325278" y="328034"/>
                    <a:pt x="325278" y="327904"/>
                  </a:cubicBezTo>
                  <a:cubicBezTo>
                    <a:pt x="325278" y="327259"/>
                    <a:pt x="321534" y="325645"/>
                    <a:pt x="321146" y="326097"/>
                  </a:cubicBezTo>
                  <a:cubicBezTo>
                    <a:pt x="320888" y="326291"/>
                    <a:pt x="320501" y="326226"/>
                    <a:pt x="320243" y="325903"/>
                  </a:cubicBezTo>
                  <a:cubicBezTo>
                    <a:pt x="319984" y="325516"/>
                    <a:pt x="318242" y="324548"/>
                    <a:pt x="316434" y="323644"/>
                  </a:cubicBezTo>
                  <a:cubicBezTo>
                    <a:pt x="314562" y="322740"/>
                    <a:pt x="313013" y="321772"/>
                    <a:pt x="313013" y="321514"/>
                  </a:cubicBezTo>
                  <a:cubicBezTo>
                    <a:pt x="313013" y="321191"/>
                    <a:pt x="312755" y="321127"/>
                    <a:pt x="312496" y="321320"/>
                  </a:cubicBezTo>
                  <a:cubicBezTo>
                    <a:pt x="312174" y="321514"/>
                    <a:pt x="309785" y="320997"/>
                    <a:pt x="307139" y="320223"/>
                  </a:cubicBezTo>
                  <a:lnTo>
                    <a:pt x="302362" y="318867"/>
                  </a:lnTo>
                  <a:lnTo>
                    <a:pt x="175840" y="318480"/>
                  </a:lnTo>
                  <a:lnTo>
                    <a:pt x="49319" y="318157"/>
                  </a:lnTo>
                  <a:lnTo>
                    <a:pt x="45897" y="316737"/>
                  </a:lnTo>
                  <a:cubicBezTo>
                    <a:pt x="37699" y="313380"/>
                    <a:pt x="31567" y="307700"/>
                    <a:pt x="27952" y="300083"/>
                  </a:cubicBezTo>
                  <a:cubicBezTo>
                    <a:pt x="18915" y="281104"/>
                    <a:pt x="29178" y="258899"/>
                    <a:pt x="49383" y="253670"/>
                  </a:cubicBezTo>
                  <a:cubicBezTo>
                    <a:pt x="52869" y="252766"/>
                    <a:pt x="60099" y="252637"/>
                    <a:pt x="105866" y="252637"/>
                  </a:cubicBezTo>
                  <a:lnTo>
                    <a:pt x="158347" y="252637"/>
                  </a:lnTo>
                  <a:lnTo>
                    <a:pt x="156152" y="254896"/>
                  </a:lnTo>
                  <a:lnTo>
                    <a:pt x="154022" y="257091"/>
                  </a:lnTo>
                  <a:lnTo>
                    <a:pt x="102961" y="257285"/>
                  </a:lnTo>
                  <a:cubicBezTo>
                    <a:pt x="52353" y="257478"/>
                    <a:pt x="51901" y="257478"/>
                    <a:pt x="48221" y="258899"/>
                  </a:cubicBezTo>
                  <a:cubicBezTo>
                    <a:pt x="40733" y="261739"/>
                    <a:pt x="35311" y="266709"/>
                    <a:pt x="32019" y="273875"/>
                  </a:cubicBezTo>
                  <a:cubicBezTo>
                    <a:pt x="28533" y="281233"/>
                    <a:pt x="28791" y="291110"/>
                    <a:pt x="32600" y="298792"/>
                  </a:cubicBezTo>
                  <a:cubicBezTo>
                    <a:pt x="35053" y="303698"/>
                    <a:pt x="40604" y="308926"/>
                    <a:pt x="46026" y="311508"/>
                  </a:cubicBezTo>
                  <a:lnTo>
                    <a:pt x="50610" y="313638"/>
                  </a:lnTo>
                  <a:lnTo>
                    <a:pt x="177454" y="313961"/>
                  </a:lnTo>
                  <a:cubicBezTo>
                    <a:pt x="293325" y="314284"/>
                    <a:pt x="304621" y="314413"/>
                    <a:pt x="307849" y="315381"/>
                  </a:cubicBezTo>
                  <a:cubicBezTo>
                    <a:pt x="311980" y="316608"/>
                    <a:pt x="320114" y="320158"/>
                    <a:pt x="320114" y="320739"/>
                  </a:cubicBezTo>
                  <a:cubicBezTo>
                    <a:pt x="320114" y="320933"/>
                    <a:pt x="319791" y="320933"/>
                    <a:pt x="319339" y="320675"/>
                  </a:cubicBezTo>
                  <a:cubicBezTo>
                    <a:pt x="318887" y="320416"/>
                    <a:pt x="318823" y="320481"/>
                    <a:pt x="319081" y="320997"/>
                  </a:cubicBezTo>
                  <a:cubicBezTo>
                    <a:pt x="319339" y="321385"/>
                    <a:pt x="319855" y="321578"/>
                    <a:pt x="320178" y="321320"/>
                  </a:cubicBezTo>
                  <a:cubicBezTo>
                    <a:pt x="321082" y="320804"/>
                    <a:pt x="325342" y="323644"/>
                    <a:pt x="324890" y="324419"/>
                  </a:cubicBezTo>
                  <a:cubicBezTo>
                    <a:pt x="324632" y="324806"/>
                    <a:pt x="324697" y="324935"/>
                    <a:pt x="325084" y="324741"/>
                  </a:cubicBezTo>
                  <a:cubicBezTo>
                    <a:pt x="325988" y="324160"/>
                    <a:pt x="329861" y="327517"/>
                    <a:pt x="329345" y="328421"/>
                  </a:cubicBezTo>
                  <a:cubicBezTo>
                    <a:pt x="329151" y="328808"/>
                    <a:pt x="329151" y="328937"/>
                    <a:pt x="329474" y="328679"/>
                  </a:cubicBezTo>
                  <a:cubicBezTo>
                    <a:pt x="330313" y="327904"/>
                    <a:pt x="331668" y="329389"/>
                    <a:pt x="331281" y="330616"/>
                  </a:cubicBezTo>
                  <a:cubicBezTo>
                    <a:pt x="331023" y="331519"/>
                    <a:pt x="331087" y="331584"/>
                    <a:pt x="331604" y="330745"/>
                  </a:cubicBezTo>
                  <a:cubicBezTo>
                    <a:pt x="332185" y="329970"/>
                    <a:pt x="332508" y="330035"/>
                    <a:pt x="333669" y="331390"/>
                  </a:cubicBezTo>
                  <a:cubicBezTo>
                    <a:pt x="346838" y="346431"/>
                    <a:pt x="349614" y="369928"/>
                    <a:pt x="340447" y="388196"/>
                  </a:cubicBezTo>
                  <a:cubicBezTo>
                    <a:pt x="339221" y="390649"/>
                    <a:pt x="338188" y="392844"/>
                    <a:pt x="338188" y="393037"/>
                  </a:cubicBezTo>
                  <a:cubicBezTo>
                    <a:pt x="338188" y="393231"/>
                    <a:pt x="343288" y="393360"/>
                    <a:pt x="349485" y="393360"/>
                  </a:cubicBezTo>
                  <a:lnTo>
                    <a:pt x="360781" y="393360"/>
                  </a:lnTo>
                  <a:lnTo>
                    <a:pt x="360781" y="246182"/>
                  </a:lnTo>
                  <a:lnTo>
                    <a:pt x="360781" y="99004"/>
                  </a:lnTo>
                  <a:lnTo>
                    <a:pt x="223802" y="99004"/>
                  </a:lnTo>
                  <a:cubicBezTo>
                    <a:pt x="40669" y="98939"/>
                    <a:pt x="54935" y="98874"/>
                    <a:pt x="50545" y="100036"/>
                  </a:cubicBezTo>
                  <a:cubicBezTo>
                    <a:pt x="42412" y="102167"/>
                    <a:pt x="35763" y="107718"/>
                    <a:pt x="32019" y="115593"/>
                  </a:cubicBezTo>
                  <a:cubicBezTo>
                    <a:pt x="30082" y="119725"/>
                    <a:pt x="29953" y="120370"/>
                    <a:pt x="29953" y="127406"/>
                  </a:cubicBezTo>
                  <a:cubicBezTo>
                    <a:pt x="29953" y="134507"/>
                    <a:pt x="30082" y="135024"/>
                    <a:pt x="32148" y="139478"/>
                  </a:cubicBezTo>
                  <a:cubicBezTo>
                    <a:pt x="35892" y="147482"/>
                    <a:pt x="43703" y="153550"/>
                    <a:pt x="52159" y="155164"/>
                  </a:cubicBezTo>
                  <a:cubicBezTo>
                    <a:pt x="54289" y="155551"/>
                    <a:pt x="73461" y="155809"/>
                    <a:pt x="102187" y="155809"/>
                  </a:cubicBezTo>
                  <a:lnTo>
                    <a:pt x="148793" y="155809"/>
                  </a:lnTo>
                  <a:lnTo>
                    <a:pt x="150988" y="158069"/>
                  </a:lnTo>
                  <a:lnTo>
                    <a:pt x="153183" y="160392"/>
                  </a:lnTo>
                  <a:lnTo>
                    <a:pt x="101606" y="160199"/>
                  </a:lnTo>
                  <a:cubicBezTo>
                    <a:pt x="50674" y="160005"/>
                    <a:pt x="49900" y="160005"/>
                    <a:pt x="46349" y="158650"/>
                  </a:cubicBezTo>
                  <a:cubicBezTo>
                    <a:pt x="41185" y="156648"/>
                    <a:pt x="35246" y="152453"/>
                    <a:pt x="32148" y="148515"/>
                  </a:cubicBezTo>
                  <a:cubicBezTo>
                    <a:pt x="28468" y="143932"/>
                    <a:pt x="27952" y="142576"/>
                    <a:pt x="29049" y="141156"/>
                  </a:cubicBezTo>
                  <a:cubicBezTo>
                    <a:pt x="29888" y="140123"/>
                    <a:pt x="29824" y="140059"/>
                    <a:pt x="28856" y="140898"/>
                  </a:cubicBezTo>
                  <a:cubicBezTo>
                    <a:pt x="27823" y="141672"/>
                    <a:pt x="27565" y="141543"/>
                    <a:pt x="26725" y="139413"/>
                  </a:cubicBezTo>
                  <a:cubicBezTo>
                    <a:pt x="26209" y="138122"/>
                    <a:pt x="25370" y="134894"/>
                    <a:pt x="24983" y="132248"/>
                  </a:cubicBezTo>
                  <a:cubicBezTo>
                    <a:pt x="23369" y="121661"/>
                    <a:pt x="26790" y="111462"/>
                    <a:pt x="34730" y="103522"/>
                  </a:cubicBezTo>
                  <a:lnTo>
                    <a:pt x="39248" y="99004"/>
                  </a:lnTo>
                  <a:lnTo>
                    <a:pt x="30276" y="99004"/>
                  </a:lnTo>
                  <a:lnTo>
                    <a:pt x="21239" y="99004"/>
                  </a:lnTo>
                  <a:lnTo>
                    <a:pt x="18979" y="102425"/>
                  </a:lnTo>
                  <a:cubicBezTo>
                    <a:pt x="14525" y="109138"/>
                    <a:pt x="11556" y="119144"/>
                    <a:pt x="11556" y="127406"/>
                  </a:cubicBezTo>
                  <a:cubicBezTo>
                    <a:pt x="11556" y="133087"/>
                    <a:pt x="13170" y="140317"/>
                    <a:pt x="15752" y="146256"/>
                  </a:cubicBezTo>
                  <a:lnTo>
                    <a:pt x="18011" y="151549"/>
                  </a:lnTo>
                  <a:lnTo>
                    <a:pt x="16397" y="153163"/>
                  </a:lnTo>
                  <a:cubicBezTo>
                    <a:pt x="14848" y="154712"/>
                    <a:pt x="14783" y="154776"/>
                    <a:pt x="13880" y="153550"/>
                  </a:cubicBezTo>
                  <a:cubicBezTo>
                    <a:pt x="12072" y="151032"/>
                    <a:pt x="9038" y="142963"/>
                    <a:pt x="7941" y="137735"/>
                  </a:cubicBezTo>
                  <a:cubicBezTo>
                    <a:pt x="7166" y="133668"/>
                    <a:pt x="6973" y="130505"/>
                    <a:pt x="7231" y="124889"/>
                  </a:cubicBezTo>
                  <a:cubicBezTo>
                    <a:pt x="7683" y="116303"/>
                    <a:pt x="8780" y="111656"/>
                    <a:pt x="12072" y="104813"/>
                  </a:cubicBezTo>
                  <a:cubicBezTo>
                    <a:pt x="13428" y="102167"/>
                    <a:pt x="14525" y="99778"/>
                    <a:pt x="14654" y="99585"/>
                  </a:cubicBezTo>
                  <a:cubicBezTo>
                    <a:pt x="14783" y="99326"/>
                    <a:pt x="14267" y="99004"/>
                    <a:pt x="13492" y="98810"/>
                  </a:cubicBezTo>
                  <a:cubicBezTo>
                    <a:pt x="12395" y="98552"/>
                    <a:pt x="12201" y="97971"/>
                    <a:pt x="12201" y="94550"/>
                  </a:cubicBezTo>
                  <a:cubicBezTo>
                    <a:pt x="12201" y="88998"/>
                    <a:pt x="13299" y="84544"/>
                    <a:pt x="15945" y="78993"/>
                  </a:cubicBezTo>
                  <a:cubicBezTo>
                    <a:pt x="18205" y="74409"/>
                    <a:pt x="21045" y="71117"/>
                    <a:pt x="30469" y="62274"/>
                  </a:cubicBezTo>
                  <a:cubicBezTo>
                    <a:pt x="31825" y="60983"/>
                    <a:pt x="33826" y="58078"/>
                    <a:pt x="34859" y="55818"/>
                  </a:cubicBezTo>
                  <a:cubicBezTo>
                    <a:pt x="40152" y="44909"/>
                    <a:pt x="35182" y="31999"/>
                    <a:pt x="23562" y="26383"/>
                  </a:cubicBezTo>
                  <a:cubicBezTo>
                    <a:pt x="21045" y="25156"/>
                    <a:pt x="17946" y="23155"/>
                    <a:pt x="16720" y="21864"/>
                  </a:cubicBezTo>
                  <a:lnTo>
                    <a:pt x="14525" y="19605"/>
                  </a:lnTo>
                  <a:lnTo>
                    <a:pt x="16655" y="19605"/>
                  </a:lnTo>
                  <a:cubicBezTo>
                    <a:pt x="22271" y="19605"/>
                    <a:pt x="31309" y="24123"/>
                    <a:pt x="35246" y="28900"/>
                  </a:cubicBezTo>
                  <a:cubicBezTo>
                    <a:pt x="40281" y="35033"/>
                    <a:pt x="42670" y="43554"/>
                    <a:pt x="41443" y="50848"/>
                  </a:cubicBezTo>
                  <a:cubicBezTo>
                    <a:pt x="40023" y="59046"/>
                    <a:pt x="38280" y="61693"/>
                    <a:pt x="26790" y="72537"/>
                  </a:cubicBezTo>
                  <a:cubicBezTo>
                    <a:pt x="21303" y="77701"/>
                    <a:pt x="18075" y="83834"/>
                    <a:pt x="17043" y="90870"/>
                  </a:cubicBezTo>
                  <a:lnTo>
                    <a:pt x="16591" y="94033"/>
                  </a:lnTo>
                  <a:lnTo>
                    <a:pt x="20399" y="93646"/>
                  </a:lnTo>
                  <a:cubicBezTo>
                    <a:pt x="25564" y="93194"/>
                    <a:pt x="33697" y="90483"/>
                    <a:pt x="38603" y="87578"/>
                  </a:cubicBezTo>
                  <a:cubicBezTo>
                    <a:pt x="44025" y="84415"/>
                    <a:pt x="51901" y="76540"/>
                    <a:pt x="55064" y="71246"/>
                  </a:cubicBezTo>
                  <a:cubicBezTo>
                    <a:pt x="61325" y="60660"/>
                    <a:pt x="63326" y="48201"/>
                    <a:pt x="60615" y="36711"/>
                  </a:cubicBezTo>
                  <a:cubicBezTo>
                    <a:pt x="56677" y="19476"/>
                    <a:pt x="45316" y="7211"/>
                    <a:pt x="28016" y="1401"/>
                  </a:cubicBezTo>
                  <a:cubicBezTo>
                    <a:pt x="24079" y="110"/>
                    <a:pt x="22271" y="-83"/>
                    <a:pt x="14138" y="-83"/>
                  </a:cubicBezTo>
                  <a:cubicBezTo>
                    <a:pt x="6392" y="-19"/>
                    <a:pt x="4132" y="175"/>
                    <a:pt x="1098" y="1272"/>
                  </a:cubicBezTo>
                  <a:lnTo>
                    <a:pt x="-2581" y="2628"/>
                  </a:lnTo>
                  <a:lnTo>
                    <a:pt x="-4324" y="820"/>
                  </a:lnTo>
                  <a:lnTo>
                    <a:pt x="-6067" y="-1052"/>
                  </a:lnTo>
                  <a:lnTo>
                    <a:pt x="-3743" y="-2020"/>
                  </a:lnTo>
                  <a:cubicBezTo>
                    <a:pt x="4326" y="-5377"/>
                    <a:pt x="-645" y="-5183"/>
                    <a:pt x="91277" y="-5441"/>
                  </a:cubicBezTo>
                  <a:lnTo>
                    <a:pt x="176486" y="-5635"/>
                  </a:lnTo>
                  <a:lnTo>
                    <a:pt x="174033" y="-3117"/>
                  </a:lnTo>
                  <a:cubicBezTo>
                    <a:pt x="172677" y="-1697"/>
                    <a:pt x="171063" y="-600"/>
                    <a:pt x="170482" y="-600"/>
                  </a:cubicBezTo>
                  <a:cubicBezTo>
                    <a:pt x="169901" y="-600"/>
                    <a:pt x="139627" y="-535"/>
                    <a:pt x="103219" y="-471"/>
                  </a:cubicBezTo>
                  <a:cubicBezTo>
                    <a:pt x="43767" y="-406"/>
                    <a:pt x="37247" y="-277"/>
                    <a:pt x="38926" y="562"/>
                  </a:cubicBezTo>
                  <a:cubicBezTo>
                    <a:pt x="47317" y="4952"/>
                    <a:pt x="56355" y="14182"/>
                    <a:pt x="60809" y="22962"/>
                  </a:cubicBezTo>
                  <a:cubicBezTo>
                    <a:pt x="65392" y="31934"/>
                    <a:pt x="66618" y="37808"/>
                    <a:pt x="66296" y="48589"/>
                  </a:cubicBezTo>
                  <a:cubicBezTo>
                    <a:pt x="66038" y="56012"/>
                    <a:pt x="65715" y="58142"/>
                    <a:pt x="64230" y="62532"/>
                  </a:cubicBezTo>
                  <a:cubicBezTo>
                    <a:pt x="63262" y="65372"/>
                    <a:pt x="62100" y="67890"/>
                    <a:pt x="61713" y="68148"/>
                  </a:cubicBezTo>
                  <a:cubicBezTo>
                    <a:pt x="61261" y="68406"/>
                    <a:pt x="61132" y="68664"/>
                    <a:pt x="61454" y="68664"/>
                  </a:cubicBezTo>
                  <a:cubicBezTo>
                    <a:pt x="61971" y="68664"/>
                    <a:pt x="59518" y="73828"/>
                    <a:pt x="58937" y="73828"/>
                  </a:cubicBezTo>
                  <a:cubicBezTo>
                    <a:pt x="58743" y="73828"/>
                    <a:pt x="58808" y="73506"/>
                    <a:pt x="59066" y="73054"/>
                  </a:cubicBezTo>
                  <a:cubicBezTo>
                    <a:pt x="59324" y="72602"/>
                    <a:pt x="59260" y="72537"/>
                    <a:pt x="58808" y="72796"/>
                  </a:cubicBezTo>
                  <a:cubicBezTo>
                    <a:pt x="58420" y="73054"/>
                    <a:pt x="58227" y="73570"/>
                    <a:pt x="58420" y="74022"/>
                  </a:cubicBezTo>
                  <a:cubicBezTo>
                    <a:pt x="58872" y="75313"/>
                    <a:pt x="52740" y="82995"/>
                    <a:pt x="48673" y="86351"/>
                  </a:cubicBezTo>
                  <a:cubicBezTo>
                    <a:pt x="46672" y="87965"/>
                    <a:pt x="43251" y="90418"/>
                    <a:pt x="41121" y="91709"/>
                  </a:cubicBezTo>
                  <a:lnTo>
                    <a:pt x="37118" y="94162"/>
                  </a:lnTo>
                  <a:lnTo>
                    <a:pt x="64553" y="94356"/>
                  </a:lnTo>
                  <a:cubicBezTo>
                    <a:pt x="79593" y="94420"/>
                    <a:pt x="160219" y="94420"/>
                    <a:pt x="243620" y="94291"/>
                  </a:cubicBezTo>
                  <a:cubicBezTo>
                    <a:pt x="380728" y="94098"/>
                    <a:pt x="395639" y="94033"/>
                    <a:pt x="398867" y="93065"/>
                  </a:cubicBezTo>
                  <a:cubicBezTo>
                    <a:pt x="405064" y="91257"/>
                    <a:pt x="408098" y="89966"/>
                    <a:pt x="412423" y="87384"/>
                  </a:cubicBezTo>
                  <a:cubicBezTo>
                    <a:pt x="416748" y="84802"/>
                    <a:pt x="424042" y="78670"/>
                    <a:pt x="424042" y="77637"/>
                  </a:cubicBezTo>
                  <a:cubicBezTo>
                    <a:pt x="424042" y="77314"/>
                    <a:pt x="359038" y="76991"/>
                    <a:pt x="259951" y="76927"/>
                  </a:cubicBezTo>
                  <a:cubicBezTo>
                    <a:pt x="102574" y="76733"/>
                    <a:pt x="95796" y="76669"/>
                    <a:pt x="95602" y="75571"/>
                  </a:cubicBezTo>
                  <a:cubicBezTo>
                    <a:pt x="94957" y="72344"/>
                    <a:pt x="84628" y="72537"/>
                    <a:pt x="262404" y="72537"/>
                  </a:cubicBezTo>
                  <a:lnTo>
                    <a:pt x="427915" y="72537"/>
                  </a:lnTo>
                  <a:lnTo>
                    <a:pt x="429852" y="69181"/>
                  </a:lnTo>
                  <a:cubicBezTo>
                    <a:pt x="432111" y="65178"/>
                    <a:pt x="434693" y="57497"/>
                    <a:pt x="435274" y="52720"/>
                  </a:cubicBezTo>
                  <a:lnTo>
                    <a:pt x="435726" y="49299"/>
                  </a:lnTo>
                  <a:lnTo>
                    <a:pt x="270796" y="49299"/>
                  </a:lnTo>
                  <a:cubicBezTo>
                    <a:pt x="108577" y="49299"/>
                    <a:pt x="105866" y="49299"/>
                    <a:pt x="105156" y="48072"/>
                  </a:cubicBezTo>
                  <a:cubicBezTo>
                    <a:pt x="104833" y="47362"/>
                    <a:pt x="104704" y="46329"/>
                    <a:pt x="104898" y="45813"/>
                  </a:cubicBezTo>
                  <a:cubicBezTo>
                    <a:pt x="105285" y="44909"/>
                    <a:pt x="114193" y="44780"/>
                    <a:pt x="196755" y="44780"/>
                  </a:cubicBezTo>
                  <a:cubicBezTo>
                    <a:pt x="247041" y="44780"/>
                    <a:pt x="321276" y="44715"/>
                    <a:pt x="361750" y="44586"/>
                  </a:cubicBezTo>
                  <a:lnTo>
                    <a:pt x="435339" y="44457"/>
                  </a:lnTo>
                  <a:lnTo>
                    <a:pt x="435145" y="41230"/>
                  </a:lnTo>
                  <a:cubicBezTo>
                    <a:pt x="434951" y="36776"/>
                    <a:pt x="432434" y="28965"/>
                    <a:pt x="429594" y="23865"/>
                  </a:cubicBezTo>
                  <a:lnTo>
                    <a:pt x="427205" y="19605"/>
                  </a:lnTo>
                  <a:lnTo>
                    <a:pt x="409001" y="19605"/>
                  </a:lnTo>
                  <a:lnTo>
                    <a:pt x="390862" y="19605"/>
                  </a:lnTo>
                  <a:lnTo>
                    <a:pt x="393380" y="17023"/>
                  </a:lnTo>
                  <a:lnTo>
                    <a:pt x="395897" y="14441"/>
                  </a:lnTo>
                  <a:lnTo>
                    <a:pt x="409518" y="14441"/>
                  </a:lnTo>
                  <a:lnTo>
                    <a:pt x="423074" y="14376"/>
                  </a:lnTo>
                  <a:lnTo>
                    <a:pt x="420169" y="11859"/>
                  </a:lnTo>
                  <a:cubicBezTo>
                    <a:pt x="418555" y="10438"/>
                    <a:pt x="415005" y="7856"/>
                    <a:pt x="412294" y="6178"/>
                  </a:cubicBezTo>
                  <a:lnTo>
                    <a:pt x="407259" y="3015"/>
                  </a:lnTo>
                  <a:lnTo>
                    <a:pt x="409066" y="1337"/>
                  </a:lnTo>
                  <a:lnTo>
                    <a:pt x="410873" y="-342"/>
                  </a:lnTo>
                  <a:lnTo>
                    <a:pt x="415328" y="2305"/>
                  </a:lnTo>
                  <a:cubicBezTo>
                    <a:pt x="421073" y="5726"/>
                    <a:pt x="429400" y="14053"/>
                    <a:pt x="433015" y="20057"/>
                  </a:cubicBezTo>
                  <a:cubicBezTo>
                    <a:pt x="434499" y="22639"/>
                    <a:pt x="436694" y="27416"/>
                    <a:pt x="437792" y="30708"/>
                  </a:cubicBezTo>
                  <a:cubicBezTo>
                    <a:pt x="439664" y="36388"/>
                    <a:pt x="439793" y="37292"/>
                    <a:pt x="439857" y="46717"/>
                  </a:cubicBezTo>
                  <a:cubicBezTo>
                    <a:pt x="439857" y="54656"/>
                    <a:pt x="439599" y="57497"/>
                    <a:pt x="438695" y="60595"/>
                  </a:cubicBezTo>
                  <a:cubicBezTo>
                    <a:pt x="434499" y="74087"/>
                    <a:pt x="425979" y="85060"/>
                    <a:pt x="414295" y="91967"/>
                  </a:cubicBezTo>
                  <a:cubicBezTo>
                    <a:pt x="409066" y="95001"/>
                    <a:pt x="400029" y="98100"/>
                    <a:pt x="394542" y="98681"/>
                  </a:cubicBezTo>
                  <a:lnTo>
                    <a:pt x="390475" y="99133"/>
                  </a:lnTo>
                  <a:lnTo>
                    <a:pt x="390475" y="127923"/>
                  </a:lnTo>
                  <a:lnTo>
                    <a:pt x="390475" y="156713"/>
                  </a:lnTo>
                  <a:lnTo>
                    <a:pt x="388216" y="154518"/>
                  </a:lnTo>
                  <a:lnTo>
                    <a:pt x="385956" y="152323"/>
                  </a:lnTo>
                  <a:lnTo>
                    <a:pt x="385956" y="125664"/>
                  </a:lnTo>
                  <a:lnTo>
                    <a:pt x="385956" y="99004"/>
                  </a:lnTo>
                  <a:lnTo>
                    <a:pt x="376015" y="99004"/>
                  </a:lnTo>
                  <a:cubicBezTo>
                    <a:pt x="367624" y="99004"/>
                    <a:pt x="366010" y="99133"/>
                    <a:pt x="365687" y="100036"/>
                  </a:cubicBezTo>
                  <a:cubicBezTo>
                    <a:pt x="365494" y="100553"/>
                    <a:pt x="365300" y="167558"/>
                    <a:pt x="365300" y="248893"/>
                  </a:cubicBezTo>
                  <a:cubicBezTo>
                    <a:pt x="365300" y="330164"/>
                    <a:pt x="365106" y="396975"/>
                    <a:pt x="364913" y="397298"/>
                  </a:cubicBezTo>
                  <a:cubicBezTo>
                    <a:pt x="364719" y="397620"/>
                    <a:pt x="339285" y="397879"/>
                    <a:pt x="304427" y="397879"/>
                  </a:cubicBezTo>
                  <a:lnTo>
                    <a:pt x="244330" y="397879"/>
                  </a:lnTo>
                  <a:lnTo>
                    <a:pt x="246524" y="395619"/>
                  </a:lnTo>
                  <a:close/>
                  <a:moveTo>
                    <a:pt x="20593" y="257607"/>
                  </a:moveTo>
                  <a:cubicBezTo>
                    <a:pt x="20593" y="257478"/>
                    <a:pt x="19818" y="256704"/>
                    <a:pt x="18850" y="255800"/>
                  </a:cubicBezTo>
                  <a:lnTo>
                    <a:pt x="17043" y="254251"/>
                  </a:lnTo>
                  <a:lnTo>
                    <a:pt x="18592" y="256058"/>
                  </a:lnTo>
                  <a:cubicBezTo>
                    <a:pt x="20077" y="257672"/>
                    <a:pt x="20593" y="258124"/>
                    <a:pt x="20593" y="257607"/>
                  </a:cubicBezTo>
                  <a:close/>
                  <a:moveTo>
                    <a:pt x="59970" y="71505"/>
                  </a:moveTo>
                  <a:cubicBezTo>
                    <a:pt x="59970" y="70988"/>
                    <a:pt x="58743" y="70665"/>
                    <a:pt x="58420" y="71117"/>
                  </a:cubicBezTo>
                  <a:cubicBezTo>
                    <a:pt x="58227" y="71440"/>
                    <a:pt x="58485" y="71698"/>
                    <a:pt x="59001" y="71698"/>
                  </a:cubicBezTo>
                  <a:cubicBezTo>
                    <a:pt x="59518" y="71698"/>
                    <a:pt x="59970" y="71569"/>
                    <a:pt x="59970" y="71505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8" name="Freihandform: Form 67">
              <a:extLst>
                <a:ext uri="{FF2B5EF4-FFF2-40B4-BE49-F238E27FC236}">
                  <a16:creationId xmlns:a16="http://schemas.microsoft.com/office/drawing/2014/main" id="{A01310F2-2FF8-4B3A-A43B-C25A6089CD49}"/>
                </a:ext>
              </a:extLst>
            </p:cNvPr>
            <p:cNvSpPr/>
            <p:nvPr/>
          </p:nvSpPr>
          <p:spPr>
            <a:xfrm flipV="1">
              <a:off x="5347213" y="3913170"/>
              <a:ext cx="4518" cy="142272"/>
            </a:xfrm>
            <a:custGeom>
              <a:avLst/>
              <a:gdLst>
                <a:gd name="connsiteX0" fmla="*/ -6390 w 4518"/>
                <a:gd name="connsiteY0" fmla="*/ 132325 h 142272"/>
                <a:gd name="connsiteX1" fmla="*/ -8456 w 4518"/>
                <a:gd name="connsiteY1" fmla="*/ 130195 h 142272"/>
                <a:gd name="connsiteX2" fmla="*/ -8456 w 4518"/>
                <a:gd name="connsiteY2" fmla="*/ 63384 h 142272"/>
                <a:gd name="connsiteX3" fmla="*/ -8456 w 4518"/>
                <a:gd name="connsiteY3" fmla="*/ -3427 h 142272"/>
                <a:gd name="connsiteX4" fmla="*/ -6196 w 4518"/>
                <a:gd name="connsiteY4" fmla="*/ -5622 h 142272"/>
                <a:gd name="connsiteX5" fmla="*/ -3937 w 4518"/>
                <a:gd name="connsiteY5" fmla="*/ -7817 h 142272"/>
                <a:gd name="connsiteX6" fmla="*/ -3937 w 4518"/>
                <a:gd name="connsiteY6" fmla="*/ 63319 h 142272"/>
                <a:gd name="connsiteX7" fmla="*/ -4131 w 4518"/>
                <a:gd name="connsiteY7" fmla="*/ 134455 h 142272"/>
                <a:gd name="connsiteX8" fmla="*/ -6390 w 4518"/>
                <a:gd name="connsiteY8" fmla="*/ 132325 h 142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18" h="142272">
                  <a:moveTo>
                    <a:pt x="-6390" y="132325"/>
                  </a:moveTo>
                  <a:lnTo>
                    <a:pt x="-8456" y="130195"/>
                  </a:lnTo>
                  <a:lnTo>
                    <a:pt x="-8456" y="63384"/>
                  </a:lnTo>
                  <a:lnTo>
                    <a:pt x="-8456" y="-3427"/>
                  </a:lnTo>
                  <a:lnTo>
                    <a:pt x="-6196" y="-5622"/>
                  </a:lnTo>
                  <a:lnTo>
                    <a:pt x="-3937" y="-7817"/>
                  </a:lnTo>
                  <a:lnTo>
                    <a:pt x="-3937" y="63319"/>
                  </a:lnTo>
                  <a:cubicBezTo>
                    <a:pt x="-3937" y="102438"/>
                    <a:pt x="-4001" y="134455"/>
                    <a:pt x="-4131" y="134455"/>
                  </a:cubicBezTo>
                  <a:cubicBezTo>
                    <a:pt x="-4260" y="134455"/>
                    <a:pt x="-5228" y="133487"/>
                    <a:pt x="-6390" y="132325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9" name="Freihandform: Form 68">
              <a:extLst>
                <a:ext uri="{FF2B5EF4-FFF2-40B4-BE49-F238E27FC236}">
                  <a16:creationId xmlns:a16="http://schemas.microsoft.com/office/drawing/2014/main" id="{89CCAA77-C0BE-432E-9B6F-680E534881C0}"/>
                </a:ext>
              </a:extLst>
            </p:cNvPr>
            <p:cNvSpPr/>
            <p:nvPr/>
          </p:nvSpPr>
          <p:spPr>
            <a:xfrm flipV="1">
              <a:off x="5116117" y="4051094"/>
              <a:ext cx="94609" cy="4735"/>
            </a:xfrm>
            <a:custGeom>
              <a:avLst/>
              <a:gdLst>
                <a:gd name="connsiteX0" fmla="*/ -5862 w 94609"/>
                <a:gd name="connsiteY0" fmla="*/ -2184 h 4735"/>
                <a:gd name="connsiteX1" fmla="*/ -3731 w 94609"/>
                <a:gd name="connsiteY1" fmla="*/ -4573 h 4735"/>
                <a:gd name="connsiteX2" fmla="*/ -1601 w 94609"/>
                <a:gd name="connsiteY2" fmla="*/ -6638 h 4735"/>
                <a:gd name="connsiteX3" fmla="*/ 41649 w 94609"/>
                <a:gd name="connsiteY3" fmla="*/ -6638 h 4735"/>
                <a:gd name="connsiteX4" fmla="*/ 84898 w 94609"/>
                <a:gd name="connsiteY4" fmla="*/ -6638 h 4735"/>
                <a:gd name="connsiteX5" fmla="*/ 87093 w 94609"/>
                <a:gd name="connsiteY5" fmla="*/ -4379 h 4735"/>
                <a:gd name="connsiteX6" fmla="*/ 88642 w 94609"/>
                <a:gd name="connsiteY6" fmla="*/ -2120 h 4735"/>
                <a:gd name="connsiteX7" fmla="*/ 41068 w 94609"/>
                <a:gd name="connsiteY7" fmla="*/ -1926 h 4735"/>
                <a:gd name="connsiteX8" fmla="*/ -5862 w 94609"/>
                <a:gd name="connsiteY8" fmla="*/ -2184 h 4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609" h="4735">
                  <a:moveTo>
                    <a:pt x="-5862" y="-2184"/>
                  </a:moveTo>
                  <a:cubicBezTo>
                    <a:pt x="-5862" y="-2378"/>
                    <a:pt x="-4893" y="-3411"/>
                    <a:pt x="-3731" y="-4573"/>
                  </a:cubicBezTo>
                  <a:lnTo>
                    <a:pt x="-1601" y="-6638"/>
                  </a:lnTo>
                  <a:lnTo>
                    <a:pt x="41649" y="-6638"/>
                  </a:lnTo>
                  <a:lnTo>
                    <a:pt x="84898" y="-6638"/>
                  </a:lnTo>
                  <a:lnTo>
                    <a:pt x="87093" y="-4379"/>
                  </a:lnTo>
                  <a:cubicBezTo>
                    <a:pt x="88320" y="-3153"/>
                    <a:pt x="89030" y="-2120"/>
                    <a:pt x="88642" y="-2120"/>
                  </a:cubicBezTo>
                  <a:cubicBezTo>
                    <a:pt x="88320" y="-2120"/>
                    <a:pt x="66953" y="-2055"/>
                    <a:pt x="41068" y="-1926"/>
                  </a:cubicBezTo>
                  <a:cubicBezTo>
                    <a:pt x="15247" y="-1862"/>
                    <a:pt x="-5862" y="-1926"/>
                    <a:pt x="-5862" y="-2184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0" name="Freihandform: Form 69">
              <a:extLst>
                <a:ext uri="{FF2B5EF4-FFF2-40B4-BE49-F238E27FC236}">
                  <a16:creationId xmlns:a16="http://schemas.microsoft.com/office/drawing/2014/main" id="{A9B71296-E450-4F45-81DC-176AF0860438}"/>
                </a:ext>
              </a:extLst>
            </p:cNvPr>
            <p:cNvSpPr/>
            <p:nvPr/>
          </p:nvSpPr>
          <p:spPr>
            <a:xfrm flipV="1">
              <a:off x="5207587" y="4051311"/>
              <a:ext cx="99498" cy="101410"/>
            </a:xfrm>
            <a:custGeom>
              <a:avLst/>
              <a:gdLst>
                <a:gd name="connsiteX0" fmla="*/ -4976 w 99498"/>
                <a:gd name="connsiteY0" fmla="*/ 93405 h 101410"/>
                <a:gd name="connsiteX1" fmla="*/ -7171 w 99498"/>
                <a:gd name="connsiteY1" fmla="*/ 91146 h 101410"/>
                <a:gd name="connsiteX2" fmla="*/ 21490 w 99498"/>
                <a:gd name="connsiteY2" fmla="*/ 90888 h 101410"/>
                <a:gd name="connsiteX3" fmla="*/ 62029 w 99498"/>
                <a:gd name="connsiteY3" fmla="*/ 86240 h 101410"/>
                <a:gd name="connsiteX4" fmla="*/ 85655 w 99498"/>
                <a:gd name="connsiteY4" fmla="*/ 58612 h 101410"/>
                <a:gd name="connsiteX5" fmla="*/ 84622 w 99498"/>
                <a:gd name="connsiteY5" fmla="*/ 28466 h 101410"/>
                <a:gd name="connsiteX6" fmla="*/ 73713 w 99498"/>
                <a:gd name="connsiteY6" fmla="*/ 12264 h 101410"/>
                <a:gd name="connsiteX7" fmla="*/ 54670 w 99498"/>
                <a:gd name="connsiteY7" fmla="*/ 773 h 101410"/>
                <a:gd name="connsiteX8" fmla="*/ 23749 w 99498"/>
                <a:gd name="connsiteY8" fmla="*/ -1099 h 101410"/>
                <a:gd name="connsiteX9" fmla="*/ -2007 w 99498"/>
                <a:gd name="connsiteY9" fmla="*/ -1292 h 101410"/>
                <a:gd name="connsiteX10" fmla="*/ 188 w 99498"/>
                <a:gd name="connsiteY10" fmla="*/ -3552 h 101410"/>
                <a:gd name="connsiteX11" fmla="*/ 2383 w 99498"/>
                <a:gd name="connsiteY11" fmla="*/ -5811 h 101410"/>
                <a:gd name="connsiteX12" fmla="*/ 26912 w 99498"/>
                <a:gd name="connsiteY12" fmla="*/ -5553 h 101410"/>
                <a:gd name="connsiteX13" fmla="*/ 64353 w 99498"/>
                <a:gd name="connsiteY13" fmla="*/ -518 h 101410"/>
                <a:gd name="connsiteX14" fmla="*/ 86881 w 99498"/>
                <a:gd name="connsiteY14" fmla="*/ 22011 h 101410"/>
                <a:gd name="connsiteX15" fmla="*/ 92239 w 99498"/>
                <a:gd name="connsiteY15" fmla="*/ 42345 h 101410"/>
                <a:gd name="connsiteX16" fmla="*/ 54089 w 99498"/>
                <a:gd name="connsiteY16" fmla="*/ 94309 h 101410"/>
                <a:gd name="connsiteX17" fmla="*/ 23039 w 99498"/>
                <a:gd name="connsiteY17" fmla="*/ 95600 h 101410"/>
                <a:gd name="connsiteX18" fmla="*/ -2846 w 99498"/>
                <a:gd name="connsiteY18" fmla="*/ 95600 h 101410"/>
                <a:gd name="connsiteX19" fmla="*/ -4976 w 99498"/>
                <a:gd name="connsiteY19" fmla="*/ 93405 h 101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9498" h="101410">
                  <a:moveTo>
                    <a:pt x="-4976" y="93405"/>
                  </a:moveTo>
                  <a:lnTo>
                    <a:pt x="-7171" y="91146"/>
                  </a:lnTo>
                  <a:lnTo>
                    <a:pt x="21490" y="90888"/>
                  </a:lnTo>
                  <a:cubicBezTo>
                    <a:pt x="53121" y="90630"/>
                    <a:pt x="53443" y="90565"/>
                    <a:pt x="62029" y="86240"/>
                  </a:cubicBezTo>
                  <a:cubicBezTo>
                    <a:pt x="73325" y="80559"/>
                    <a:pt x="82169" y="70231"/>
                    <a:pt x="85655" y="58612"/>
                  </a:cubicBezTo>
                  <a:cubicBezTo>
                    <a:pt x="88495" y="49187"/>
                    <a:pt x="88108" y="37503"/>
                    <a:pt x="84622" y="28466"/>
                  </a:cubicBezTo>
                  <a:cubicBezTo>
                    <a:pt x="82104" y="21882"/>
                    <a:pt x="79587" y="18202"/>
                    <a:pt x="73713" y="12264"/>
                  </a:cubicBezTo>
                  <a:cubicBezTo>
                    <a:pt x="68161" y="6648"/>
                    <a:pt x="62287" y="3097"/>
                    <a:pt x="54670" y="773"/>
                  </a:cubicBezTo>
                  <a:cubicBezTo>
                    <a:pt x="49635" y="-840"/>
                    <a:pt x="48989" y="-840"/>
                    <a:pt x="23749" y="-1099"/>
                  </a:cubicBezTo>
                  <a:lnTo>
                    <a:pt x="-2007" y="-1292"/>
                  </a:lnTo>
                  <a:lnTo>
                    <a:pt x="188" y="-3552"/>
                  </a:lnTo>
                  <a:lnTo>
                    <a:pt x="2383" y="-5811"/>
                  </a:lnTo>
                  <a:lnTo>
                    <a:pt x="26912" y="-5553"/>
                  </a:lnTo>
                  <a:cubicBezTo>
                    <a:pt x="54347" y="-5295"/>
                    <a:pt x="54928" y="-5230"/>
                    <a:pt x="64353" y="-518"/>
                  </a:cubicBezTo>
                  <a:cubicBezTo>
                    <a:pt x="74358" y="4453"/>
                    <a:pt x="81846" y="11941"/>
                    <a:pt x="86881" y="22011"/>
                  </a:cubicBezTo>
                  <a:cubicBezTo>
                    <a:pt x="90367" y="28853"/>
                    <a:pt x="91723" y="34082"/>
                    <a:pt x="92239" y="42345"/>
                  </a:cubicBezTo>
                  <a:cubicBezTo>
                    <a:pt x="93659" y="66810"/>
                    <a:pt x="77973" y="88177"/>
                    <a:pt x="54089" y="94309"/>
                  </a:cubicBezTo>
                  <a:cubicBezTo>
                    <a:pt x="49376" y="95471"/>
                    <a:pt x="46988" y="95600"/>
                    <a:pt x="23039" y="95600"/>
                  </a:cubicBezTo>
                  <a:lnTo>
                    <a:pt x="-2846" y="95600"/>
                  </a:lnTo>
                  <a:lnTo>
                    <a:pt x="-4976" y="9340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6" name="Freihandform: Form 75">
              <a:extLst>
                <a:ext uri="{FF2B5EF4-FFF2-40B4-BE49-F238E27FC236}">
                  <a16:creationId xmlns:a16="http://schemas.microsoft.com/office/drawing/2014/main" id="{8596D3F3-7EB6-4463-8357-14695F9679BF}"/>
                </a:ext>
              </a:extLst>
            </p:cNvPr>
            <p:cNvSpPr/>
            <p:nvPr/>
          </p:nvSpPr>
          <p:spPr>
            <a:xfrm flipV="1">
              <a:off x="5347213" y="4051698"/>
              <a:ext cx="4518" cy="103799"/>
            </a:xfrm>
            <a:custGeom>
              <a:avLst/>
              <a:gdLst>
                <a:gd name="connsiteX0" fmla="*/ -8456 w 4518"/>
                <a:gd name="connsiteY0" fmla="*/ 46116 h 103799"/>
                <a:gd name="connsiteX1" fmla="*/ -8456 w 4518"/>
                <a:gd name="connsiteY1" fmla="*/ -5784 h 103799"/>
                <a:gd name="connsiteX2" fmla="*/ -6196 w 4518"/>
                <a:gd name="connsiteY2" fmla="*/ -3589 h 103799"/>
                <a:gd name="connsiteX3" fmla="*/ -3937 w 4518"/>
                <a:gd name="connsiteY3" fmla="*/ -1394 h 103799"/>
                <a:gd name="connsiteX4" fmla="*/ -3937 w 4518"/>
                <a:gd name="connsiteY4" fmla="*/ 46116 h 103799"/>
                <a:gd name="connsiteX5" fmla="*/ -3937 w 4518"/>
                <a:gd name="connsiteY5" fmla="*/ 93626 h 103799"/>
                <a:gd name="connsiteX6" fmla="*/ -6196 w 4518"/>
                <a:gd name="connsiteY6" fmla="*/ 95821 h 103799"/>
                <a:gd name="connsiteX7" fmla="*/ -8456 w 4518"/>
                <a:gd name="connsiteY7" fmla="*/ 98015 h 103799"/>
                <a:gd name="connsiteX8" fmla="*/ -8456 w 4518"/>
                <a:gd name="connsiteY8" fmla="*/ 46116 h 103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18" h="103799">
                  <a:moveTo>
                    <a:pt x="-8456" y="46116"/>
                  </a:moveTo>
                  <a:lnTo>
                    <a:pt x="-8456" y="-5784"/>
                  </a:lnTo>
                  <a:lnTo>
                    <a:pt x="-6196" y="-3589"/>
                  </a:lnTo>
                  <a:lnTo>
                    <a:pt x="-3937" y="-1394"/>
                  </a:lnTo>
                  <a:lnTo>
                    <a:pt x="-3937" y="46116"/>
                  </a:lnTo>
                  <a:lnTo>
                    <a:pt x="-3937" y="93626"/>
                  </a:lnTo>
                  <a:lnTo>
                    <a:pt x="-6196" y="95821"/>
                  </a:lnTo>
                  <a:lnTo>
                    <a:pt x="-8456" y="98015"/>
                  </a:lnTo>
                  <a:lnTo>
                    <a:pt x="-8456" y="46116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7" name="Freihandform: Form 76">
              <a:extLst>
                <a:ext uri="{FF2B5EF4-FFF2-40B4-BE49-F238E27FC236}">
                  <a16:creationId xmlns:a16="http://schemas.microsoft.com/office/drawing/2014/main" id="{837A7EAD-6CF7-4ABD-90AB-2653DA547A74}"/>
                </a:ext>
              </a:extLst>
            </p:cNvPr>
            <p:cNvSpPr/>
            <p:nvPr/>
          </p:nvSpPr>
          <p:spPr>
            <a:xfrm flipV="1">
              <a:off x="5133288" y="4068740"/>
              <a:ext cx="60549" cy="5228"/>
            </a:xfrm>
            <a:custGeom>
              <a:avLst/>
              <a:gdLst>
                <a:gd name="connsiteX0" fmla="*/ -3411 w 60549"/>
                <a:gd name="connsiteY0" fmla="*/ -3622 h 5228"/>
                <a:gd name="connsiteX1" fmla="*/ -893 w 60549"/>
                <a:gd name="connsiteY1" fmla="*/ -6140 h 5228"/>
                <a:gd name="connsiteX2" fmla="*/ 24347 w 60549"/>
                <a:gd name="connsiteY2" fmla="*/ -6269 h 5228"/>
                <a:gd name="connsiteX3" fmla="*/ 49587 w 60549"/>
                <a:gd name="connsiteY3" fmla="*/ -6333 h 5228"/>
                <a:gd name="connsiteX4" fmla="*/ 52169 w 60549"/>
                <a:gd name="connsiteY4" fmla="*/ -3687 h 5228"/>
                <a:gd name="connsiteX5" fmla="*/ 54686 w 60549"/>
                <a:gd name="connsiteY5" fmla="*/ -1105 h 5228"/>
                <a:gd name="connsiteX6" fmla="*/ 24411 w 60549"/>
                <a:gd name="connsiteY6" fmla="*/ -1105 h 5228"/>
                <a:gd name="connsiteX7" fmla="*/ -5864 w 60549"/>
                <a:gd name="connsiteY7" fmla="*/ -1105 h 5228"/>
                <a:gd name="connsiteX8" fmla="*/ -3411 w 60549"/>
                <a:gd name="connsiteY8" fmla="*/ -3622 h 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549" h="5228">
                  <a:moveTo>
                    <a:pt x="-3411" y="-3622"/>
                  </a:moveTo>
                  <a:lnTo>
                    <a:pt x="-893" y="-6140"/>
                  </a:lnTo>
                  <a:lnTo>
                    <a:pt x="24347" y="-6269"/>
                  </a:lnTo>
                  <a:lnTo>
                    <a:pt x="49587" y="-6333"/>
                  </a:lnTo>
                  <a:lnTo>
                    <a:pt x="52169" y="-3687"/>
                  </a:lnTo>
                  <a:lnTo>
                    <a:pt x="54686" y="-1105"/>
                  </a:lnTo>
                  <a:lnTo>
                    <a:pt x="24411" y="-1105"/>
                  </a:lnTo>
                  <a:lnTo>
                    <a:pt x="-5864" y="-1105"/>
                  </a:lnTo>
                  <a:lnTo>
                    <a:pt x="-3411" y="-3622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8" name="Freihandform: Form 77">
              <a:extLst>
                <a:ext uri="{FF2B5EF4-FFF2-40B4-BE49-F238E27FC236}">
                  <a16:creationId xmlns:a16="http://schemas.microsoft.com/office/drawing/2014/main" id="{5C395125-FB67-42C3-B369-A91EDDAD34A9}"/>
                </a:ext>
              </a:extLst>
            </p:cNvPr>
            <p:cNvSpPr/>
            <p:nvPr/>
          </p:nvSpPr>
          <p:spPr>
            <a:xfrm flipV="1">
              <a:off x="5189448" y="4068740"/>
              <a:ext cx="99918" cy="66552"/>
            </a:xfrm>
            <a:custGeom>
              <a:avLst/>
              <a:gdLst>
                <a:gd name="connsiteX0" fmla="*/ -4403 w 99918"/>
                <a:gd name="connsiteY0" fmla="*/ 58160 h 66552"/>
                <a:gd name="connsiteX1" fmla="*/ -6921 w 99918"/>
                <a:gd name="connsiteY1" fmla="*/ 55578 h 66552"/>
                <a:gd name="connsiteX2" fmla="*/ 29099 w 99918"/>
                <a:gd name="connsiteY2" fmla="*/ 55578 h 66552"/>
                <a:gd name="connsiteX3" fmla="*/ 76157 w 99918"/>
                <a:gd name="connsiteY3" fmla="*/ 50866 h 66552"/>
                <a:gd name="connsiteX4" fmla="*/ 86421 w 99918"/>
                <a:gd name="connsiteY4" fmla="*/ 38149 h 66552"/>
                <a:gd name="connsiteX5" fmla="*/ 87906 w 99918"/>
                <a:gd name="connsiteY5" fmla="*/ 27498 h 66552"/>
                <a:gd name="connsiteX6" fmla="*/ 85776 w 99918"/>
                <a:gd name="connsiteY6" fmla="*/ 15943 h 66552"/>
                <a:gd name="connsiteX7" fmla="*/ 69057 w 99918"/>
                <a:gd name="connsiteY7" fmla="*/ 773 h 66552"/>
                <a:gd name="connsiteX8" fmla="*/ 31617 w 99918"/>
                <a:gd name="connsiteY8" fmla="*/ -582 h 66552"/>
                <a:gd name="connsiteX9" fmla="*/ -1821 w 99918"/>
                <a:gd name="connsiteY9" fmla="*/ -647 h 66552"/>
                <a:gd name="connsiteX10" fmla="*/ 954 w 99918"/>
                <a:gd name="connsiteY10" fmla="*/ -3229 h 66552"/>
                <a:gd name="connsiteX11" fmla="*/ 3730 w 99918"/>
                <a:gd name="connsiteY11" fmla="*/ -5811 h 66552"/>
                <a:gd name="connsiteX12" fmla="*/ 35167 w 99918"/>
                <a:gd name="connsiteY12" fmla="*/ -5617 h 66552"/>
                <a:gd name="connsiteX13" fmla="*/ 70541 w 99918"/>
                <a:gd name="connsiteY13" fmla="*/ -4068 h 66552"/>
                <a:gd name="connsiteX14" fmla="*/ 92683 w 99918"/>
                <a:gd name="connsiteY14" fmla="*/ 22850 h 66552"/>
                <a:gd name="connsiteX15" fmla="*/ 91392 w 99918"/>
                <a:gd name="connsiteY15" fmla="*/ 38794 h 66552"/>
                <a:gd name="connsiteX16" fmla="*/ 66281 w 99918"/>
                <a:gd name="connsiteY16" fmla="*/ 60032 h 66552"/>
                <a:gd name="connsiteX17" fmla="*/ 30132 w 99918"/>
                <a:gd name="connsiteY17" fmla="*/ 60742 h 66552"/>
                <a:gd name="connsiteX18" fmla="*/ -1886 w 99918"/>
                <a:gd name="connsiteY18" fmla="*/ 60742 h 66552"/>
                <a:gd name="connsiteX19" fmla="*/ -4403 w 99918"/>
                <a:gd name="connsiteY19" fmla="*/ 58160 h 6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9918" h="66552">
                  <a:moveTo>
                    <a:pt x="-4403" y="58160"/>
                  </a:moveTo>
                  <a:lnTo>
                    <a:pt x="-6921" y="55578"/>
                  </a:lnTo>
                  <a:lnTo>
                    <a:pt x="29099" y="55578"/>
                  </a:lnTo>
                  <a:cubicBezTo>
                    <a:pt x="69638" y="55578"/>
                    <a:pt x="68992" y="55642"/>
                    <a:pt x="76157" y="50866"/>
                  </a:cubicBezTo>
                  <a:cubicBezTo>
                    <a:pt x="80740" y="47767"/>
                    <a:pt x="84355" y="43248"/>
                    <a:pt x="86421" y="38149"/>
                  </a:cubicBezTo>
                  <a:cubicBezTo>
                    <a:pt x="87583" y="35244"/>
                    <a:pt x="87841" y="33307"/>
                    <a:pt x="87906" y="27498"/>
                  </a:cubicBezTo>
                  <a:cubicBezTo>
                    <a:pt x="87906" y="20784"/>
                    <a:pt x="87777" y="20139"/>
                    <a:pt x="85776" y="15943"/>
                  </a:cubicBezTo>
                  <a:cubicBezTo>
                    <a:pt x="82161" y="8326"/>
                    <a:pt x="76674" y="3355"/>
                    <a:pt x="69057" y="773"/>
                  </a:cubicBezTo>
                  <a:cubicBezTo>
                    <a:pt x="65183" y="-518"/>
                    <a:pt x="63763" y="-582"/>
                    <a:pt x="31617" y="-582"/>
                  </a:cubicBezTo>
                  <a:lnTo>
                    <a:pt x="-1821" y="-647"/>
                  </a:lnTo>
                  <a:lnTo>
                    <a:pt x="954" y="-3229"/>
                  </a:lnTo>
                  <a:lnTo>
                    <a:pt x="3730" y="-5811"/>
                  </a:lnTo>
                  <a:lnTo>
                    <a:pt x="35167" y="-5617"/>
                  </a:lnTo>
                  <a:cubicBezTo>
                    <a:pt x="64861" y="-5359"/>
                    <a:pt x="66797" y="-5295"/>
                    <a:pt x="70541" y="-4068"/>
                  </a:cubicBezTo>
                  <a:cubicBezTo>
                    <a:pt x="82290" y="-66"/>
                    <a:pt x="91069" y="10585"/>
                    <a:pt x="92683" y="22850"/>
                  </a:cubicBezTo>
                  <a:cubicBezTo>
                    <a:pt x="93393" y="28079"/>
                    <a:pt x="92876" y="34469"/>
                    <a:pt x="91392" y="38794"/>
                  </a:cubicBezTo>
                  <a:cubicBezTo>
                    <a:pt x="87712" y="49187"/>
                    <a:pt x="76996" y="58289"/>
                    <a:pt x="66281" y="60032"/>
                  </a:cubicBezTo>
                  <a:cubicBezTo>
                    <a:pt x="63763" y="60484"/>
                    <a:pt x="49433" y="60742"/>
                    <a:pt x="30132" y="60742"/>
                  </a:cubicBezTo>
                  <a:lnTo>
                    <a:pt x="-1886" y="60742"/>
                  </a:lnTo>
                  <a:lnTo>
                    <a:pt x="-4403" y="58160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9" name="Freihandform: Form 78">
              <a:extLst>
                <a:ext uri="{FF2B5EF4-FFF2-40B4-BE49-F238E27FC236}">
                  <a16:creationId xmlns:a16="http://schemas.microsoft.com/office/drawing/2014/main" id="{D4121776-E2AF-4279-822C-5CF6CE74F214}"/>
                </a:ext>
              </a:extLst>
            </p:cNvPr>
            <p:cNvSpPr/>
            <p:nvPr/>
          </p:nvSpPr>
          <p:spPr>
            <a:xfrm flipV="1">
              <a:off x="4923753" y="4101338"/>
              <a:ext cx="3550" cy="7100"/>
            </a:xfrm>
            <a:custGeom>
              <a:avLst/>
              <a:gdLst>
                <a:gd name="connsiteX0" fmla="*/ -2545 w 3550"/>
                <a:gd name="connsiteY0" fmla="*/ -2212 h 7100"/>
                <a:gd name="connsiteX1" fmla="*/ -2545 w 3550"/>
                <a:gd name="connsiteY1" fmla="*/ -5762 h 7100"/>
                <a:gd name="connsiteX2" fmla="*/ -802 w 3550"/>
                <a:gd name="connsiteY2" fmla="*/ -3955 h 7100"/>
                <a:gd name="connsiteX3" fmla="*/ 1006 w 3550"/>
                <a:gd name="connsiteY3" fmla="*/ -2212 h 7100"/>
                <a:gd name="connsiteX4" fmla="*/ -802 w 3550"/>
                <a:gd name="connsiteY4" fmla="*/ -469 h 7100"/>
                <a:gd name="connsiteX5" fmla="*/ -2545 w 3550"/>
                <a:gd name="connsiteY5" fmla="*/ 1339 h 7100"/>
                <a:gd name="connsiteX6" fmla="*/ -2545 w 3550"/>
                <a:gd name="connsiteY6" fmla="*/ -2212 h 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50" h="7100">
                  <a:moveTo>
                    <a:pt x="-2545" y="-2212"/>
                  </a:moveTo>
                  <a:lnTo>
                    <a:pt x="-2545" y="-5762"/>
                  </a:lnTo>
                  <a:lnTo>
                    <a:pt x="-802" y="-3955"/>
                  </a:lnTo>
                  <a:lnTo>
                    <a:pt x="1006" y="-2212"/>
                  </a:lnTo>
                  <a:lnTo>
                    <a:pt x="-802" y="-469"/>
                  </a:lnTo>
                  <a:lnTo>
                    <a:pt x="-2545" y="1339"/>
                  </a:lnTo>
                  <a:lnTo>
                    <a:pt x="-2545" y="-2212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1" name="Freihandform: Form 80">
              <a:extLst>
                <a:ext uri="{FF2B5EF4-FFF2-40B4-BE49-F238E27FC236}">
                  <a16:creationId xmlns:a16="http://schemas.microsoft.com/office/drawing/2014/main" id="{444C16B9-8FF7-4665-93B7-A8B260C0EA35}"/>
                </a:ext>
              </a:extLst>
            </p:cNvPr>
            <p:cNvSpPr/>
            <p:nvPr/>
          </p:nvSpPr>
          <p:spPr>
            <a:xfrm flipV="1">
              <a:off x="4923753" y="4105534"/>
              <a:ext cx="34341" cy="203919"/>
            </a:xfrm>
            <a:custGeom>
              <a:avLst/>
              <a:gdLst>
                <a:gd name="connsiteX0" fmla="*/ -1017 w 34341"/>
                <a:gd name="connsiteY0" fmla="*/ 198098 h 203919"/>
                <a:gd name="connsiteX1" fmla="*/ -2759 w 34341"/>
                <a:gd name="connsiteY1" fmla="*/ 196291 h 203919"/>
                <a:gd name="connsiteX2" fmla="*/ -2759 w 34341"/>
                <a:gd name="connsiteY2" fmla="*/ 116763 h 203919"/>
                <a:gd name="connsiteX3" fmla="*/ -2049 w 34341"/>
                <a:gd name="connsiteY3" fmla="*/ 33878 h 203919"/>
                <a:gd name="connsiteX4" fmla="*/ 4406 w 34341"/>
                <a:gd name="connsiteY4" fmla="*/ 17030 h 203919"/>
                <a:gd name="connsiteX5" fmla="*/ 25385 w 34341"/>
                <a:gd name="connsiteY5" fmla="*/ -2658 h 203919"/>
                <a:gd name="connsiteX6" fmla="*/ 28032 w 34341"/>
                <a:gd name="connsiteY6" fmla="*/ -4014 h 203919"/>
                <a:gd name="connsiteX7" fmla="*/ 29839 w 34341"/>
                <a:gd name="connsiteY7" fmla="*/ -2142 h 203919"/>
                <a:gd name="connsiteX8" fmla="*/ 31582 w 34341"/>
                <a:gd name="connsiteY8" fmla="*/ -334 h 203919"/>
                <a:gd name="connsiteX9" fmla="*/ 28290 w 34341"/>
                <a:gd name="connsiteY9" fmla="*/ 1344 h 203919"/>
                <a:gd name="connsiteX10" fmla="*/ 3760 w 34341"/>
                <a:gd name="connsiteY10" fmla="*/ 30005 h 203919"/>
                <a:gd name="connsiteX11" fmla="*/ 2082 w 34341"/>
                <a:gd name="connsiteY11" fmla="*/ 34976 h 203919"/>
                <a:gd name="connsiteX12" fmla="*/ 1888 w 34341"/>
                <a:gd name="connsiteY12" fmla="*/ 117473 h 203919"/>
                <a:gd name="connsiteX13" fmla="*/ 1243 w 34341"/>
                <a:gd name="connsiteY13" fmla="*/ 199906 h 203919"/>
                <a:gd name="connsiteX14" fmla="*/ -1017 w 34341"/>
                <a:gd name="connsiteY14" fmla="*/ 198098 h 203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341" h="203919">
                  <a:moveTo>
                    <a:pt x="-1017" y="198098"/>
                  </a:moveTo>
                  <a:lnTo>
                    <a:pt x="-2759" y="196291"/>
                  </a:lnTo>
                  <a:lnTo>
                    <a:pt x="-2759" y="116763"/>
                  </a:lnTo>
                  <a:cubicBezTo>
                    <a:pt x="-2759" y="61829"/>
                    <a:pt x="-2566" y="36267"/>
                    <a:pt x="-2049" y="33878"/>
                  </a:cubicBezTo>
                  <a:cubicBezTo>
                    <a:pt x="-952" y="28391"/>
                    <a:pt x="1630" y="21743"/>
                    <a:pt x="4406" y="17030"/>
                  </a:cubicBezTo>
                  <a:cubicBezTo>
                    <a:pt x="8924" y="9349"/>
                    <a:pt x="17574" y="1280"/>
                    <a:pt x="25385" y="-2658"/>
                  </a:cubicBezTo>
                  <a:lnTo>
                    <a:pt x="28032" y="-4014"/>
                  </a:lnTo>
                  <a:lnTo>
                    <a:pt x="29839" y="-2142"/>
                  </a:lnTo>
                  <a:lnTo>
                    <a:pt x="31582" y="-334"/>
                  </a:lnTo>
                  <a:lnTo>
                    <a:pt x="28290" y="1344"/>
                  </a:lnTo>
                  <a:cubicBezTo>
                    <a:pt x="16606" y="7218"/>
                    <a:pt x="8214" y="17030"/>
                    <a:pt x="3760" y="30005"/>
                  </a:cubicBezTo>
                  <a:lnTo>
                    <a:pt x="2082" y="34976"/>
                  </a:lnTo>
                  <a:lnTo>
                    <a:pt x="1888" y="117473"/>
                  </a:lnTo>
                  <a:cubicBezTo>
                    <a:pt x="1824" y="162788"/>
                    <a:pt x="1501" y="199906"/>
                    <a:pt x="1243" y="199906"/>
                  </a:cubicBezTo>
                  <a:cubicBezTo>
                    <a:pt x="920" y="199906"/>
                    <a:pt x="-48" y="199067"/>
                    <a:pt x="-1017" y="198098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2" name="Freihandform: Form 81">
              <a:extLst>
                <a:ext uri="{FF2B5EF4-FFF2-40B4-BE49-F238E27FC236}">
                  <a16:creationId xmlns:a16="http://schemas.microsoft.com/office/drawing/2014/main" id="{2C0262CF-C904-406A-88F2-3CCD4787C055}"/>
                </a:ext>
              </a:extLst>
            </p:cNvPr>
            <p:cNvSpPr/>
            <p:nvPr/>
          </p:nvSpPr>
          <p:spPr>
            <a:xfrm flipV="1">
              <a:off x="4948282" y="4125933"/>
              <a:ext cx="31565" cy="162878"/>
            </a:xfrm>
            <a:custGeom>
              <a:avLst/>
              <a:gdLst>
                <a:gd name="connsiteX0" fmla="*/ -3082 w 31565"/>
                <a:gd name="connsiteY0" fmla="*/ 90374 h 162878"/>
                <a:gd name="connsiteX1" fmla="*/ -2372 w 31565"/>
                <a:gd name="connsiteY1" fmla="*/ 18398 h 162878"/>
                <a:gd name="connsiteX2" fmla="*/ 17123 w 31565"/>
                <a:gd name="connsiteY2" fmla="*/ -3097 h 162878"/>
                <a:gd name="connsiteX3" fmla="*/ 26160 w 31565"/>
                <a:gd name="connsiteY3" fmla="*/ -1613 h 162878"/>
                <a:gd name="connsiteX4" fmla="*/ 28484 w 31565"/>
                <a:gd name="connsiteY4" fmla="*/ 776 h 162878"/>
                <a:gd name="connsiteX5" fmla="*/ 23772 w 31565"/>
                <a:gd name="connsiteY5" fmla="*/ 840 h 162878"/>
                <a:gd name="connsiteX6" fmla="*/ 15251 w 31565"/>
                <a:gd name="connsiteY6" fmla="*/ 2712 h 162878"/>
                <a:gd name="connsiteX7" fmla="*/ 4212 w 31565"/>
                <a:gd name="connsiteY7" fmla="*/ 13880 h 162878"/>
                <a:gd name="connsiteX8" fmla="*/ 2405 w 31565"/>
                <a:gd name="connsiteY8" fmla="*/ 17559 h 162878"/>
                <a:gd name="connsiteX9" fmla="*/ 2211 w 31565"/>
                <a:gd name="connsiteY9" fmla="*/ 85726 h 162878"/>
                <a:gd name="connsiteX10" fmla="*/ 2082 w 31565"/>
                <a:gd name="connsiteY10" fmla="*/ 153828 h 162878"/>
                <a:gd name="connsiteX11" fmla="*/ -500 w 31565"/>
                <a:gd name="connsiteY11" fmla="*/ 156346 h 162878"/>
                <a:gd name="connsiteX12" fmla="*/ -3082 w 31565"/>
                <a:gd name="connsiteY12" fmla="*/ 158863 h 162878"/>
                <a:gd name="connsiteX13" fmla="*/ -3082 w 31565"/>
                <a:gd name="connsiteY13" fmla="*/ 90374 h 162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565" h="162878">
                  <a:moveTo>
                    <a:pt x="-3082" y="90374"/>
                  </a:moveTo>
                  <a:cubicBezTo>
                    <a:pt x="-3082" y="42412"/>
                    <a:pt x="-2888" y="20787"/>
                    <a:pt x="-2372" y="18398"/>
                  </a:cubicBezTo>
                  <a:cubicBezTo>
                    <a:pt x="-177" y="8135"/>
                    <a:pt x="7311" y="-193"/>
                    <a:pt x="17123" y="-3097"/>
                  </a:cubicBezTo>
                  <a:cubicBezTo>
                    <a:pt x="22158" y="-4582"/>
                    <a:pt x="23449" y="-4388"/>
                    <a:pt x="26160" y="-1613"/>
                  </a:cubicBezTo>
                  <a:lnTo>
                    <a:pt x="28484" y="776"/>
                  </a:lnTo>
                  <a:lnTo>
                    <a:pt x="23772" y="840"/>
                  </a:lnTo>
                  <a:cubicBezTo>
                    <a:pt x="19963" y="840"/>
                    <a:pt x="18349" y="1228"/>
                    <a:pt x="15251" y="2712"/>
                  </a:cubicBezTo>
                  <a:cubicBezTo>
                    <a:pt x="10603" y="4972"/>
                    <a:pt x="6601" y="9038"/>
                    <a:pt x="4212" y="13880"/>
                  </a:cubicBezTo>
                  <a:lnTo>
                    <a:pt x="2405" y="17559"/>
                  </a:lnTo>
                  <a:lnTo>
                    <a:pt x="2211" y="85726"/>
                  </a:lnTo>
                  <a:lnTo>
                    <a:pt x="2082" y="153828"/>
                  </a:lnTo>
                  <a:lnTo>
                    <a:pt x="-500" y="156346"/>
                  </a:lnTo>
                  <a:lnTo>
                    <a:pt x="-3082" y="158863"/>
                  </a:lnTo>
                  <a:lnTo>
                    <a:pt x="-3082" y="90374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3" name="Freihandform: Form 82">
              <a:extLst>
                <a:ext uri="{FF2B5EF4-FFF2-40B4-BE49-F238E27FC236}">
                  <a16:creationId xmlns:a16="http://schemas.microsoft.com/office/drawing/2014/main" id="{794E004F-CF37-45D9-A1B9-456871892EAD}"/>
                </a:ext>
              </a:extLst>
            </p:cNvPr>
            <p:cNvSpPr/>
            <p:nvPr/>
          </p:nvSpPr>
          <p:spPr>
            <a:xfrm flipV="1">
              <a:off x="4976685" y="4130064"/>
              <a:ext cx="155828" cy="26466"/>
            </a:xfrm>
            <a:custGeom>
              <a:avLst/>
              <a:gdLst>
                <a:gd name="connsiteX0" fmla="*/ 31159 w 155828"/>
                <a:gd name="connsiteY0" fmla="*/ 20907 h 26466"/>
                <a:gd name="connsiteX1" fmla="*/ 6242 w 155828"/>
                <a:gd name="connsiteY1" fmla="*/ 10256 h 26466"/>
                <a:gd name="connsiteX2" fmla="*/ -4344 w 155828"/>
                <a:gd name="connsiteY2" fmla="*/ -1557 h 26466"/>
                <a:gd name="connsiteX3" fmla="*/ -2860 w 155828"/>
                <a:gd name="connsiteY3" fmla="*/ -3687 h 26466"/>
                <a:gd name="connsiteX4" fmla="*/ -1310 w 155828"/>
                <a:gd name="connsiteY4" fmla="*/ -5108 h 26466"/>
                <a:gd name="connsiteX5" fmla="*/ 1594 w 155828"/>
                <a:gd name="connsiteY5" fmla="*/ -1299 h 26466"/>
                <a:gd name="connsiteX6" fmla="*/ 24381 w 155828"/>
                <a:gd name="connsiteY6" fmla="*/ 14516 h 26466"/>
                <a:gd name="connsiteX7" fmla="*/ 87384 w 155828"/>
                <a:gd name="connsiteY7" fmla="*/ 16066 h 26466"/>
                <a:gd name="connsiteX8" fmla="*/ 146513 w 155828"/>
                <a:gd name="connsiteY8" fmla="*/ 16259 h 26466"/>
                <a:gd name="connsiteX9" fmla="*/ 148966 w 155828"/>
                <a:gd name="connsiteY9" fmla="*/ 18777 h 26466"/>
                <a:gd name="connsiteX10" fmla="*/ 151484 w 155828"/>
                <a:gd name="connsiteY10" fmla="*/ 21359 h 26466"/>
                <a:gd name="connsiteX11" fmla="*/ 92483 w 155828"/>
                <a:gd name="connsiteY11" fmla="*/ 21230 h 26466"/>
                <a:gd name="connsiteX12" fmla="*/ 31159 w 155828"/>
                <a:gd name="connsiteY12" fmla="*/ 20907 h 26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28" h="26466">
                  <a:moveTo>
                    <a:pt x="31159" y="20907"/>
                  </a:moveTo>
                  <a:cubicBezTo>
                    <a:pt x="23865" y="20068"/>
                    <a:pt x="13214" y="15549"/>
                    <a:pt x="6242" y="10256"/>
                  </a:cubicBezTo>
                  <a:cubicBezTo>
                    <a:pt x="2627" y="7545"/>
                    <a:pt x="-4344" y="-266"/>
                    <a:pt x="-4344" y="-1557"/>
                  </a:cubicBezTo>
                  <a:cubicBezTo>
                    <a:pt x="-4344" y="-2009"/>
                    <a:pt x="-3699" y="-2913"/>
                    <a:pt x="-2860" y="-3687"/>
                  </a:cubicBezTo>
                  <a:lnTo>
                    <a:pt x="-1310" y="-5108"/>
                  </a:lnTo>
                  <a:lnTo>
                    <a:pt x="1594" y="-1299"/>
                  </a:lnTo>
                  <a:cubicBezTo>
                    <a:pt x="7146" y="5802"/>
                    <a:pt x="15021" y="11289"/>
                    <a:pt x="24381" y="14516"/>
                  </a:cubicBezTo>
                  <a:cubicBezTo>
                    <a:pt x="28190" y="15807"/>
                    <a:pt x="29545" y="15807"/>
                    <a:pt x="87384" y="16066"/>
                  </a:cubicBezTo>
                  <a:lnTo>
                    <a:pt x="146513" y="16259"/>
                  </a:lnTo>
                  <a:lnTo>
                    <a:pt x="148966" y="18777"/>
                  </a:lnTo>
                  <a:lnTo>
                    <a:pt x="151484" y="21359"/>
                  </a:lnTo>
                  <a:lnTo>
                    <a:pt x="92483" y="21230"/>
                  </a:lnTo>
                  <a:cubicBezTo>
                    <a:pt x="60014" y="21230"/>
                    <a:pt x="32386" y="21036"/>
                    <a:pt x="31159" y="20907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4" name="Freihandform: Form 83">
              <a:extLst>
                <a:ext uri="{FF2B5EF4-FFF2-40B4-BE49-F238E27FC236}">
                  <a16:creationId xmlns:a16="http://schemas.microsoft.com/office/drawing/2014/main" id="{61FBD51F-2CFD-4BF4-924B-B295CDA68A8E}"/>
                </a:ext>
              </a:extLst>
            </p:cNvPr>
            <p:cNvSpPr/>
            <p:nvPr/>
          </p:nvSpPr>
          <p:spPr>
            <a:xfrm flipV="1">
              <a:off x="5128124" y="4130064"/>
              <a:ext cx="69974" cy="5164"/>
            </a:xfrm>
            <a:custGeom>
              <a:avLst/>
              <a:gdLst>
                <a:gd name="connsiteX0" fmla="*/ -3340 w 69974"/>
                <a:gd name="connsiteY0" fmla="*/ -2707 h 5164"/>
                <a:gd name="connsiteX1" fmla="*/ -5857 w 69974"/>
                <a:gd name="connsiteY1" fmla="*/ -5289 h 5164"/>
                <a:gd name="connsiteX2" fmla="*/ 29130 w 69974"/>
                <a:gd name="connsiteY2" fmla="*/ -5289 h 5164"/>
                <a:gd name="connsiteX3" fmla="*/ 64117 w 69974"/>
                <a:gd name="connsiteY3" fmla="*/ -4773 h 5164"/>
                <a:gd name="connsiteX4" fmla="*/ 61987 w 69974"/>
                <a:gd name="connsiteY4" fmla="*/ -2191 h 5164"/>
                <a:gd name="connsiteX5" fmla="*/ 59857 w 69974"/>
                <a:gd name="connsiteY5" fmla="*/ -125 h 5164"/>
                <a:gd name="connsiteX6" fmla="*/ 29517 w 69974"/>
                <a:gd name="connsiteY6" fmla="*/ -125 h 5164"/>
                <a:gd name="connsiteX7" fmla="*/ -822 w 69974"/>
                <a:gd name="connsiteY7" fmla="*/ -125 h 5164"/>
                <a:gd name="connsiteX8" fmla="*/ -3340 w 69974"/>
                <a:gd name="connsiteY8" fmla="*/ -2707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974" h="5164">
                  <a:moveTo>
                    <a:pt x="-3340" y="-2707"/>
                  </a:moveTo>
                  <a:lnTo>
                    <a:pt x="-5857" y="-5289"/>
                  </a:lnTo>
                  <a:lnTo>
                    <a:pt x="29130" y="-5289"/>
                  </a:lnTo>
                  <a:cubicBezTo>
                    <a:pt x="48366" y="-5289"/>
                    <a:pt x="64117" y="-5031"/>
                    <a:pt x="64117" y="-4773"/>
                  </a:cubicBezTo>
                  <a:cubicBezTo>
                    <a:pt x="64117" y="-4514"/>
                    <a:pt x="63149" y="-3352"/>
                    <a:pt x="61987" y="-2191"/>
                  </a:cubicBezTo>
                  <a:lnTo>
                    <a:pt x="59857" y="-125"/>
                  </a:lnTo>
                  <a:lnTo>
                    <a:pt x="29517" y="-125"/>
                  </a:lnTo>
                  <a:lnTo>
                    <a:pt x="-822" y="-125"/>
                  </a:lnTo>
                  <a:lnTo>
                    <a:pt x="-3340" y="-2707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5" name="Freihandform: Form 84">
              <a:extLst>
                <a:ext uri="{FF2B5EF4-FFF2-40B4-BE49-F238E27FC236}">
                  <a16:creationId xmlns:a16="http://schemas.microsoft.com/office/drawing/2014/main" id="{71E19B0A-D017-4A5D-8B12-DD01091DA63D}"/>
                </a:ext>
              </a:extLst>
            </p:cNvPr>
            <p:cNvSpPr/>
            <p:nvPr/>
          </p:nvSpPr>
          <p:spPr>
            <a:xfrm flipV="1">
              <a:off x="5110695" y="4148138"/>
              <a:ext cx="105735" cy="4518"/>
            </a:xfrm>
            <a:custGeom>
              <a:avLst/>
              <a:gdLst>
                <a:gd name="connsiteX0" fmla="*/ -3669 w 105735"/>
                <a:gd name="connsiteY0" fmla="*/ -2727 h 4518"/>
                <a:gd name="connsiteX1" fmla="*/ -5864 w 105735"/>
                <a:gd name="connsiteY1" fmla="*/ -4987 h 4518"/>
                <a:gd name="connsiteX2" fmla="*/ 47004 w 105735"/>
                <a:gd name="connsiteY2" fmla="*/ -4987 h 4518"/>
                <a:gd name="connsiteX3" fmla="*/ 99872 w 105735"/>
                <a:gd name="connsiteY3" fmla="*/ -4987 h 4518"/>
                <a:gd name="connsiteX4" fmla="*/ 97678 w 105735"/>
                <a:gd name="connsiteY4" fmla="*/ -2727 h 4518"/>
                <a:gd name="connsiteX5" fmla="*/ 95483 w 105735"/>
                <a:gd name="connsiteY5" fmla="*/ -468 h 4518"/>
                <a:gd name="connsiteX6" fmla="*/ 47004 w 105735"/>
                <a:gd name="connsiteY6" fmla="*/ -468 h 4518"/>
                <a:gd name="connsiteX7" fmla="*/ -1474 w 105735"/>
                <a:gd name="connsiteY7" fmla="*/ -468 h 4518"/>
                <a:gd name="connsiteX8" fmla="*/ -3669 w 105735"/>
                <a:gd name="connsiteY8" fmla="*/ -2727 h 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735" h="4518">
                  <a:moveTo>
                    <a:pt x="-3669" y="-2727"/>
                  </a:moveTo>
                  <a:lnTo>
                    <a:pt x="-5864" y="-4987"/>
                  </a:lnTo>
                  <a:lnTo>
                    <a:pt x="47004" y="-4987"/>
                  </a:lnTo>
                  <a:lnTo>
                    <a:pt x="99872" y="-4987"/>
                  </a:lnTo>
                  <a:lnTo>
                    <a:pt x="97678" y="-2727"/>
                  </a:lnTo>
                  <a:lnTo>
                    <a:pt x="95483" y="-468"/>
                  </a:lnTo>
                  <a:lnTo>
                    <a:pt x="47004" y="-468"/>
                  </a:lnTo>
                  <a:lnTo>
                    <a:pt x="-1474" y="-468"/>
                  </a:lnTo>
                  <a:lnTo>
                    <a:pt x="-3669" y="-2727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6" name="Freihandform: Form 85">
              <a:extLst>
                <a:ext uri="{FF2B5EF4-FFF2-40B4-BE49-F238E27FC236}">
                  <a16:creationId xmlns:a16="http://schemas.microsoft.com/office/drawing/2014/main" id="{7114F1EB-D3DA-41C9-94CA-B60801C58D6C}"/>
                </a:ext>
              </a:extLst>
            </p:cNvPr>
            <p:cNvSpPr/>
            <p:nvPr/>
          </p:nvSpPr>
          <p:spPr>
            <a:xfrm flipV="1">
              <a:off x="5056777" y="4288861"/>
              <a:ext cx="60824" cy="5164"/>
            </a:xfrm>
            <a:custGeom>
              <a:avLst/>
              <a:gdLst>
                <a:gd name="connsiteX0" fmla="*/ -4007 w 60824"/>
                <a:gd name="connsiteY0" fmla="*/ 2129 h 5164"/>
                <a:gd name="connsiteX1" fmla="*/ -3943 w 60824"/>
                <a:gd name="connsiteY1" fmla="*/ -1873 h 5164"/>
                <a:gd name="connsiteX2" fmla="*/ 26461 w 60824"/>
                <a:gd name="connsiteY2" fmla="*/ -2583 h 5164"/>
                <a:gd name="connsiteX3" fmla="*/ 56026 w 60824"/>
                <a:gd name="connsiteY3" fmla="*/ -2518 h 5164"/>
                <a:gd name="connsiteX4" fmla="*/ 53573 w 60824"/>
                <a:gd name="connsiteY4" fmla="*/ -1 h 5164"/>
                <a:gd name="connsiteX5" fmla="*/ 51056 w 60824"/>
                <a:gd name="connsiteY5" fmla="*/ 2581 h 5164"/>
                <a:gd name="connsiteX6" fmla="*/ 23879 w 60824"/>
                <a:gd name="connsiteY6" fmla="*/ 2517 h 5164"/>
                <a:gd name="connsiteX7" fmla="*/ -4007 w 60824"/>
                <a:gd name="connsiteY7" fmla="*/ 2129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824" h="5164">
                  <a:moveTo>
                    <a:pt x="-4007" y="2129"/>
                  </a:moveTo>
                  <a:cubicBezTo>
                    <a:pt x="-5105" y="1742"/>
                    <a:pt x="-5040" y="-969"/>
                    <a:pt x="-3943" y="-1873"/>
                  </a:cubicBezTo>
                  <a:cubicBezTo>
                    <a:pt x="-3362" y="-2389"/>
                    <a:pt x="5353" y="-2583"/>
                    <a:pt x="26461" y="-2583"/>
                  </a:cubicBezTo>
                  <a:lnTo>
                    <a:pt x="56026" y="-2518"/>
                  </a:lnTo>
                  <a:lnTo>
                    <a:pt x="53573" y="-1"/>
                  </a:lnTo>
                  <a:lnTo>
                    <a:pt x="51056" y="2581"/>
                  </a:lnTo>
                  <a:lnTo>
                    <a:pt x="23879" y="2517"/>
                  </a:lnTo>
                  <a:cubicBezTo>
                    <a:pt x="8968" y="2517"/>
                    <a:pt x="-3620" y="2323"/>
                    <a:pt x="-4007" y="2129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7" name="Freihandform: Form 86">
              <a:extLst>
                <a:ext uri="{FF2B5EF4-FFF2-40B4-BE49-F238E27FC236}">
                  <a16:creationId xmlns:a16="http://schemas.microsoft.com/office/drawing/2014/main" id="{8E4EACA6-504D-4DC7-88F8-94ED1058DB9E}"/>
                </a:ext>
              </a:extLst>
            </p:cNvPr>
            <p:cNvSpPr/>
            <p:nvPr/>
          </p:nvSpPr>
          <p:spPr>
            <a:xfrm flipV="1">
              <a:off x="5113277" y="4288861"/>
              <a:ext cx="101862" cy="5164"/>
            </a:xfrm>
            <a:custGeom>
              <a:avLst/>
              <a:gdLst>
                <a:gd name="connsiteX0" fmla="*/ -3355 w 101862"/>
                <a:gd name="connsiteY0" fmla="*/ -1 h 5164"/>
                <a:gd name="connsiteX1" fmla="*/ -837 w 101862"/>
                <a:gd name="connsiteY1" fmla="*/ -2518 h 5164"/>
                <a:gd name="connsiteX2" fmla="*/ 45059 w 101862"/>
                <a:gd name="connsiteY2" fmla="*/ -2583 h 5164"/>
                <a:gd name="connsiteX3" fmla="*/ 90955 w 101862"/>
                <a:gd name="connsiteY3" fmla="*/ -2583 h 5164"/>
                <a:gd name="connsiteX4" fmla="*/ 93473 w 101862"/>
                <a:gd name="connsiteY4" fmla="*/ -1 h 5164"/>
                <a:gd name="connsiteX5" fmla="*/ 95990 w 101862"/>
                <a:gd name="connsiteY5" fmla="*/ 2581 h 5164"/>
                <a:gd name="connsiteX6" fmla="*/ 45059 w 101862"/>
                <a:gd name="connsiteY6" fmla="*/ 2581 h 5164"/>
                <a:gd name="connsiteX7" fmla="*/ -5873 w 101862"/>
                <a:gd name="connsiteY7" fmla="*/ 2581 h 5164"/>
                <a:gd name="connsiteX8" fmla="*/ -3355 w 101862"/>
                <a:gd name="connsiteY8" fmla="*/ -1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62" h="5164">
                  <a:moveTo>
                    <a:pt x="-3355" y="-1"/>
                  </a:moveTo>
                  <a:lnTo>
                    <a:pt x="-837" y="-2518"/>
                  </a:lnTo>
                  <a:lnTo>
                    <a:pt x="45059" y="-2583"/>
                  </a:lnTo>
                  <a:lnTo>
                    <a:pt x="90955" y="-2583"/>
                  </a:lnTo>
                  <a:lnTo>
                    <a:pt x="93473" y="-1"/>
                  </a:lnTo>
                  <a:lnTo>
                    <a:pt x="95990" y="2581"/>
                  </a:lnTo>
                  <a:lnTo>
                    <a:pt x="45059" y="2581"/>
                  </a:lnTo>
                  <a:lnTo>
                    <a:pt x="-5873" y="2581"/>
                  </a:lnTo>
                  <a:lnTo>
                    <a:pt x="-3355" y="-1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8" name="Freihandform: Form 87">
              <a:extLst>
                <a:ext uri="{FF2B5EF4-FFF2-40B4-BE49-F238E27FC236}">
                  <a16:creationId xmlns:a16="http://schemas.microsoft.com/office/drawing/2014/main" id="{7FB408BA-F42E-4314-9F16-7B59208CB5F6}"/>
                </a:ext>
              </a:extLst>
            </p:cNvPr>
            <p:cNvSpPr/>
            <p:nvPr/>
          </p:nvSpPr>
          <p:spPr>
            <a:xfrm flipV="1">
              <a:off x="5210815" y="4288861"/>
              <a:ext cx="145693" cy="5164"/>
            </a:xfrm>
            <a:custGeom>
              <a:avLst/>
              <a:gdLst>
                <a:gd name="connsiteX0" fmla="*/ -5085 w 145693"/>
                <a:gd name="connsiteY0" fmla="*/ -1 h 5164"/>
                <a:gd name="connsiteX1" fmla="*/ -7538 w 145693"/>
                <a:gd name="connsiteY1" fmla="*/ -2518 h 5164"/>
                <a:gd name="connsiteX2" fmla="*/ 65341 w 145693"/>
                <a:gd name="connsiteY2" fmla="*/ -2583 h 5164"/>
                <a:gd name="connsiteX3" fmla="*/ 138156 w 145693"/>
                <a:gd name="connsiteY3" fmla="*/ -2583 h 5164"/>
                <a:gd name="connsiteX4" fmla="*/ 135638 w 145693"/>
                <a:gd name="connsiteY4" fmla="*/ -1 h 5164"/>
                <a:gd name="connsiteX5" fmla="*/ 133121 w 145693"/>
                <a:gd name="connsiteY5" fmla="*/ 2581 h 5164"/>
                <a:gd name="connsiteX6" fmla="*/ 65277 w 145693"/>
                <a:gd name="connsiteY6" fmla="*/ 2581 h 5164"/>
                <a:gd name="connsiteX7" fmla="*/ -2567 w 145693"/>
                <a:gd name="connsiteY7" fmla="*/ 2581 h 5164"/>
                <a:gd name="connsiteX8" fmla="*/ -5085 w 145693"/>
                <a:gd name="connsiteY8" fmla="*/ -1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693" h="5164">
                  <a:moveTo>
                    <a:pt x="-5085" y="-1"/>
                  </a:moveTo>
                  <a:lnTo>
                    <a:pt x="-7538" y="-2518"/>
                  </a:lnTo>
                  <a:lnTo>
                    <a:pt x="65341" y="-2583"/>
                  </a:lnTo>
                  <a:lnTo>
                    <a:pt x="138156" y="-2583"/>
                  </a:lnTo>
                  <a:lnTo>
                    <a:pt x="135638" y="-1"/>
                  </a:lnTo>
                  <a:lnTo>
                    <a:pt x="133121" y="2581"/>
                  </a:lnTo>
                  <a:lnTo>
                    <a:pt x="65277" y="2581"/>
                  </a:lnTo>
                  <a:lnTo>
                    <a:pt x="-2567" y="2581"/>
                  </a:lnTo>
                  <a:lnTo>
                    <a:pt x="-5085" y="-1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9" name="Freihandform: Form 88">
              <a:extLst>
                <a:ext uri="{FF2B5EF4-FFF2-40B4-BE49-F238E27FC236}">
                  <a16:creationId xmlns:a16="http://schemas.microsoft.com/office/drawing/2014/main" id="{2809E717-F921-4D2A-8FC5-D9B9A372BAF1}"/>
                </a:ext>
              </a:extLst>
            </p:cNvPr>
            <p:cNvSpPr/>
            <p:nvPr/>
          </p:nvSpPr>
          <p:spPr>
            <a:xfrm flipV="1">
              <a:off x="5190739" y="4305708"/>
              <a:ext cx="180347" cy="8328"/>
            </a:xfrm>
            <a:custGeom>
              <a:avLst/>
              <a:gdLst>
                <a:gd name="connsiteX0" fmla="*/ 164466 w 180347"/>
                <a:gd name="connsiteY0" fmla="*/ 4638 h 8328"/>
                <a:gd name="connsiteX1" fmla="*/ 160916 w 180347"/>
                <a:gd name="connsiteY1" fmla="*/ 3218 h 8328"/>
                <a:gd name="connsiteX2" fmla="*/ 79194 w 180347"/>
                <a:gd name="connsiteY2" fmla="*/ 3024 h 8328"/>
                <a:gd name="connsiteX3" fmla="*/ -2465 w 180347"/>
                <a:gd name="connsiteY3" fmla="*/ 2895 h 8328"/>
                <a:gd name="connsiteX4" fmla="*/ -4982 w 180347"/>
                <a:gd name="connsiteY4" fmla="*/ 313 h 8328"/>
                <a:gd name="connsiteX5" fmla="*/ -7500 w 180347"/>
                <a:gd name="connsiteY5" fmla="*/ -2269 h 8328"/>
                <a:gd name="connsiteX6" fmla="*/ 72932 w 180347"/>
                <a:gd name="connsiteY6" fmla="*/ -2269 h 8328"/>
                <a:gd name="connsiteX7" fmla="*/ 158399 w 180347"/>
                <a:gd name="connsiteY7" fmla="*/ -1559 h 8328"/>
                <a:gd name="connsiteX8" fmla="*/ 172794 w 180347"/>
                <a:gd name="connsiteY8" fmla="*/ 2637 h 8328"/>
                <a:gd name="connsiteX9" fmla="*/ 169050 w 180347"/>
                <a:gd name="connsiteY9" fmla="*/ 6058 h 8328"/>
                <a:gd name="connsiteX10" fmla="*/ 164466 w 180347"/>
                <a:gd name="connsiteY10" fmla="*/ 4638 h 8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0347" h="8328">
                  <a:moveTo>
                    <a:pt x="164466" y="4638"/>
                  </a:moveTo>
                  <a:lnTo>
                    <a:pt x="160916" y="3218"/>
                  </a:lnTo>
                  <a:lnTo>
                    <a:pt x="79194" y="3024"/>
                  </a:lnTo>
                  <a:lnTo>
                    <a:pt x="-2465" y="2895"/>
                  </a:lnTo>
                  <a:lnTo>
                    <a:pt x="-4982" y="313"/>
                  </a:lnTo>
                  <a:lnTo>
                    <a:pt x="-7500" y="-2269"/>
                  </a:lnTo>
                  <a:lnTo>
                    <a:pt x="72932" y="-2269"/>
                  </a:lnTo>
                  <a:cubicBezTo>
                    <a:pt x="126704" y="-2269"/>
                    <a:pt x="155042" y="-2011"/>
                    <a:pt x="158399" y="-1559"/>
                  </a:cubicBezTo>
                  <a:cubicBezTo>
                    <a:pt x="162530" y="-978"/>
                    <a:pt x="171825" y="1733"/>
                    <a:pt x="172794" y="2637"/>
                  </a:cubicBezTo>
                  <a:cubicBezTo>
                    <a:pt x="173310" y="3153"/>
                    <a:pt x="170018" y="6123"/>
                    <a:pt x="169050" y="6058"/>
                  </a:cubicBezTo>
                  <a:cubicBezTo>
                    <a:pt x="168469" y="6058"/>
                    <a:pt x="166403" y="5413"/>
                    <a:pt x="164466" y="4638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0" name="Freihandform: Form 89">
              <a:extLst>
                <a:ext uri="{FF2B5EF4-FFF2-40B4-BE49-F238E27FC236}">
                  <a16:creationId xmlns:a16="http://schemas.microsoft.com/office/drawing/2014/main" id="{51874CC3-463C-4184-9C3A-15C952F94C25}"/>
                </a:ext>
              </a:extLst>
            </p:cNvPr>
            <p:cNvSpPr/>
            <p:nvPr/>
          </p:nvSpPr>
          <p:spPr>
            <a:xfrm flipV="1">
              <a:off x="5133288" y="4308872"/>
              <a:ext cx="61840" cy="5164"/>
            </a:xfrm>
            <a:custGeom>
              <a:avLst/>
              <a:gdLst>
                <a:gd name="connsiteX0" fmla="*/ -3355 w 61840"/>
                <a:gd name="connsiteY0" fmla="*/ 340 h 5164"/>
                <a:gd name="connsiteX1" fmla="*/ -837 w 61840"/>
                <a:gd name="connsiteY1" fmla="*/ -2242 h 5164"/>
                <a:gd name="connsiteX2" fmla="*/ 25048 w 61840"/>
                <a:gd name="connsiteY2" fmla="*/ -2242 h 5164"/>
                <a:gd name="connsiteX3" fmla="*/ 50933 w 61840"/>
                <a:gd name="connsiteY3" fmla="*/ -2242 h 5164"/>
                <a:gd name="connsiteX4" fmla="*/ 53451 w 61840"/>
                <a:gd name="connsiteY4" fmla="*/ 340 h 5164"/>
                <a:gd name="connsiteX5" fmla="*/ 55968 w 61840"/>
                <a:gd name="connsiteY5" fmla="*/ 2922 h 5164"/>
                <a:gd name="connsiteX6" fmla="*/ 25048 w 61840"/>
                <a:gd name="connsiteY6" fmla="*/ 2922 h 5164"/>
                <a:gd name="connsiteX7" fmla="*/ -5873 w 61840"/>
                <a:gd name="connsiteY7" fmla="*/ 2922 h 5164"/>
                <a:gd name="connsiteX8" fmla="*/ -3355 w 61840"/>
                <a:gd name="connsiteY8" fmla="*/ 340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840" h="5164">
                  <a:moveTo>
                    <a:pt x="-3355" y="340"/>
                  </a:moveTo>
                  <a:lnTo>
                    <a:pt x="-837" y="-2242"/>
                  </a:lnTo>
                  <a:lnTo>
                    <a:pt x="25048" y="-2242"/>
                  </a:lnTo>
                  <a:lnTo>
                    <a:pt x="50933" y="-2242"/>
                  </a:lnTo>
                  <a:lnTo>
                    <a:pt x="53451" y="340"/>
                  </a:lnTo>
                  <a:lnTo>
                    <a:pt x="55968" y="2922"/>
                  </a:lnTo>
                  <a:lnTo>
                    <a:pt x="25048" y="2922"/>
                  </a:lnTo>
                  <a:lnTo>
                    <a:pt x="-5873" y="2922"/>
                  </a:lnTo>
                  <a:lnTo>
                    <a:pt x="-3355" y="340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FDE44A29-3843-4AAE-9493-4E11AB0AFE26}"/>
              </a:ext>
            </a:extLst>
          </p:cNvPr>
          <p:cNvCxnSpPr/>
          <p:nvPr/>
        </p:nvCxnSpPr>
        <p:spPr bwMode="auto">
          <a:xfrm>
            <a:off x="5221363" y="3501669"/>
            <a:ext cx="89359" cy="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CFC4F4D7-C19B-4C5E-8896-88A420DA14C1}"/>
              </a:ext>
            </a:extLst>
          </p:cNvPr>
          <p:cNvCxnSpPr/>
          <p:nvPr/>
        </p:nvCxnSpPr>
        <p:spPr bwMode="auto">
          <a:xfrm>
            <a:off x="7493183" y="904875"/>
            <a:ext cx="0" cy="3980634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Textfeld 48">
            <a:extLst>
              <a:ext uri="{FF2B5EF4-FFF2-40B4-BE49-F238E27FC236}">
                <a16:creationId xmlns:a16="http://schemas.microsoft.com/office/drawing/2014/main" id="{27C07F9B-316A-4C62-A7E2-904800AE2144}"/>
              </a:ext>
            </a:extLst>
          </p:cNvPr>
          <p:cNvSpPr txBox="1"/>
          <p:nvPr/>
        </p:nvSpPr>
        <p:spPr>
          <a:xfrm>
            <a:off x="6576114" y="4544389"/>
            <a:ext cx="936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Hausnetz</a:t>
            </a:r>
          </a:p>
        </p:txBody>
      </p:sp>
      <p:cxnSp>
        <p:nvCxnSpPr>
          <p:cNvPr id="52" name="Gerader Verbinder 51">
            <a:extLst>
              <a:ext uri="{FF2B5EF4-FFF2-40B4-BE49-F238E27FC236}">
                <a16:creationId xmlns:a16="http://schemas.microsoft.com/office/drawing/2014/main" id="{088E5D81-85FD-452A-BAA7-B605E553BBDC}"/>
              </a:ext>
            </a:extLst>
          </p:cNvPr>
          <p:cNvCxnSpPr/>
          <p:nvPr/>
        </p:nvCxnSpPr>
        <p:spPr bwMode="auto">
          <a:xfrm>
            <a:off x="6610619" y="3895755"/>
            <a:ext cx="0" cy="989754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1" name="Grafik 50" descr="Ein Bild, das Buchse, Elektronik, drinnen, Stecker enthält.&#10;&#10;Automatisch generierte Beschreibung">
            <a:extLst>
              <a:ext uri="{FF2B5EF4-FFF2-40B4-BE49-F238E27FC236}">
                <a16:creationId xmlns:a16="http://schemas.microsoft.com/office/drawing/2014/main" id="{9FB441D2-D519-4379-A910-DBDC6A1CD5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273" y="3670733"/>
            <a:ext cx="248835" cy="248835"/>
          </a:xfrm>
          <a:prstGeom prst="rect">
            <a:avLst/>
          </a:prstGeom>
        </p:spPr>
      </p:pic>
      <p:grpSp>
        <p:nvGrpSpPr>
          <p:cNvPr id="75" name="Gruppieren 74">
            <a:extLst>
              <a:ext uri="{FF2B5EF4-FFF2-40B4-BE49-F238E27FC236}">
                <a16:creationId xmlns:a16="http://schemas.microsoft.com/office/drawing/2014/main" id="{B71D392F-2EF8-4B26-90C2-9F0FEB9FCBA7}"/>
              </a:ext>
            </a:extLst>
          </p:cNvPr>
          <p:cNvGrpSpPr/>
          <p:nvPr/>
        </p:nvGrpSpPr>
        <p:grpSpPr>
          <a:xfrm>
            <a:off x="1913721" y="1025422"/>
            <a:ext cx="2422404" cy="3279636"/>
            <a:chOff x="2703750" y="1025422"/>
            <a:chExt cx="2422404" cy="3279636"/>
          </a:xfrm>
        </p:grpSpPr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530B6974-FD95-46EC-A875-E3D54EDAECD5}"/>
                </a:ext>
              </a:extLst>
            </p:cNvPr>
            <p:cNvSpPr/>
            <p:nvPr/>
          </p:nvSpPr>
          <p:spPr bwMode="auto">
            <a:xfrm>
              <a:off x="4199565" y="1601287"/>
              <a:ext cx="926589" cy="2703771"/>
            </a:xfrm>
            <a:custGeom>
              <a:avLst/>
              <a:gdLst>
                <a:gd name="connsiteX0" fmla="*/ 0 w 381000"/>
                <a:gd name="connsiteY0" fmla="*/ 369094 h 1066800"/>
                <a:gd name="connsiteX1" fmla="*/ 150019 w 381000"/>
                <a:gd name="connsiteY1" fmla="*/ 0 h 1066800"/>
                <a:gd name="connsiteX2" fmla="*/ 381000 w 381000"/>
                <a:gd name="connsiteY2" fmla="*/ 550069 h 1066800"/>
                <a:gd name="connsiteX3" fmla="*/ 381000 w 381000"/>
                <a:gd name="connsiteY3" fmla="*/ 1066800 h 1066800"/>
                <a:gd name="connsiteX4" fmla="*/ 16669 w 381000"/>
                <a:gd name="connsiteY4" fmla="*/ 833437 h 1066800"/>
                <a:gd name="connsiteX5" fmla="*/ 0 w 381000"/>
                <a:gd name="connsiteY5" fmla="*/ 369094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1000" h="1066800">
                  <a:moveTo>
                    <a:pt x="0" y="369094"/>
                  </a:moveTo>
                  <a:lnTo>
                    <a:pt x="150019" y="0"/>
                  </a:lnTo>
                  <a:lnTo>
                    <a:pt x="381000" y="550069"/>
                  </a:lnTo>
                  <a:lnTo>
                    <a:pt x="381000" y="1066800"/>
                  </a:lnTo>
                  <a:lnTo>
                    <a:pt x="16669" y="833437"/>
                  </a:lnTo>
                  <a:lnTo>
                    <a:pt x="0" y="369094"/>
                  </a:lnTo>
                  <a:close/>
                </a:path>
              </a:pathLst>
            </a:custGeom>
            <a:solidFill>
              <a:srgbClr val="FF0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6" name="Textfeld 55">
              <a:extLst>
                <a:ext uri="{FF2B5EF4-FFF2-40B4-BE49-F238E27FC236}">
                  <a16:creationId xmlns:a16="http://schemas.microsoft.com/office/drawing/2014/main" id="{E80E13DF-B14D-48D3-BAFA-1282840F2456}"/>
                </a:ext>
              </a:extLst>
            </p:cNvPr>
            <p:cNvSpPr txBox="1"/>
            <p:nvPr/>
          </p:nvSpPr>
          <p:spPr>
            <a:xfrm>
              <a:off x="2703750" y="1025422"/>
              <a:ext cx="10102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3333FF"/>
                  </a:solidFill>
                </a:rPr>
                <a:t>Dämmung</a:t>
              </a:r>
            </a:p>
          </p:txBody>
        </p:sp>
        <p:cxnSp>
          <p:nvCxnSpPr>
            <p:cNvPr id="55" name="Gerader Verbinder 54">
              <a:extLst>
                <a:ext uri="{FF2B5EF4-FFF2-40B4-BE49-F238E27FC236}">
                  <a16:creationId xmlns:a16="http://schemas.microsoft.com/office/drawing/2014/main" id="{404A8B09-44EA-4406-B042-BDFD27675913}"/>
                </a:ext>
              </a:extLst>
            </p:cNvPr>
            <p:cNvCxnSpPr>
              <a:stCxn id="56" idx="3"/>
            </p:cNvCxnSpPr>
            <p:nvPr/>
          </p:nvCxnSpPr>
          <p:spPr bwMode="auto">
            <a:xfrm>
              <a:off x="3713963" y="1179311"/>
              <a:ext cx="882563" cy="1114132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59" name="Grafik 58" descr="Ein Bild, das drinnen, Zähler, weiß, sitzend enthält.&#10;&#10;Automatisch generierte Beschreibung">
            <a:extLst>
              <a:ext uri="{FF2B5EF4-FFF2-40B4-BE49-F238E27FC236}">
                <a16:creationId xmlns:a16="http://schemas.microsoft.com/office/drawing/2014/main" id="{50FE87EA-8D41-471E-B553-72674FF44C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" t="20588" r="12982" b="4299"/>
          <a:stretch/>
        </p:blipFill>
        <p:spPr>
          <a:xfrm rot="5400000">
            <a:off x="7055665" y="1695851"/>
            <a:ext cx="803523" cy="537681"/>
          </a:xfrm>
          <a:prstGeom prst="rect">
            <a:avLst/>
          </a:prstGeom>
        </p:spPr>
      </p:pic>
      <p:cxnSp>
        <p:nvCxnSpPr>
          <p:cNvPr id="61" name="Gerader Verbinder 60">
            <a:extLst>
              <a:ext uri="{FF2B5EF4-FFF2-40B4-BE49-F238E27FC236}">
                <a16:creationId xmlns:a16="http://schemas.microsoft.com/office/drawing/2014/main" id="{F70F2D80-A629-4BEE-881B-4D85AB7B75D1}"/>
              </a:ext>
            </a:extLst>
          </p:cNvPr>
          <p:cNvCxnSpPr/>
          <p:nvPr/>
        </p:nvCxnSpPr>
        <p:spPr bwMode="auto">
          <a:xfrm>
            <a:off x="6639558" y="1101587"/>
            <a:ext cx="1102767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3" name="Ellipse 62">
            <a:extLst>
              <a:ext uri="{FF2B5EF4-FFF2-40B4-BE49-F238E27FC236}">
                <a16:creationId xmlns:a16="http://schemas.microsoft.com/office/drawing/2014/main" id="{10FBD842-446F-40C1-8C72-0BBFA467B01B}"/>
              </a:ext>
            </a:extLst>
          </p:cNvPr>
          <p:cNvSpPr/>
          <p:nvPr/>
        </p:nvSpPr>
        <p:spPr bwMode="auto">
          <a:xfrm>
            <a:off x="7457426" y="1056396"/>
            <a:ext cx="69669" cy="69669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F25F223B-193E-42B6-9B54-F83E04774338}"/>
              </a:ext>
            </a:extLst>
          </p:cNvPr>
          <p:cNvSpPr txBox="1"/>
          <p:nvPr/>
        </p:nvSpPr>
        <p:spPr>
          <a:xfrm>
            <a:off x="7778082" y="937341"/>
            <a:ext cx="1790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EVU-Netz 400 V AC</a:t>
            </a:r>
          </a:p>
        </p:txBody>
      </p:sp>
      <p:sp>
        <p:nvSpPr>
          <p:cNvPr id="57" name="Text Box 14">
            <a:extLst>
              <a:ext uri="{FF2B5EF4-FFF2-40B4-BE49-F238E27FC236}">
                <a16:creationId xmlns:a16="http://schemas.microsoft.com/office/drawing/2014/main" id="{785F2561-178D-4F04-99A7-F00206D44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1096" y="4732377"/>
            <a:ext cx="1943161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ea typeface="Microsoft YaHei" panose="020B0503020204020204" pitchFamily="34" charset="-122"/>
              </a:rPr>
              <a:t> HPS-</a:t>
            </a:r>
            <a:r>
              <a:rPr lang="de-DE" altLang="de-DE" sz="1200" dirty="0" err="1">
                <a:ea typeface="Microsoft YaHei" panose="020B0503020204020204" pitchFamily="34" charset="-122"/>
              </a:rPr>
              <a:t>picea</a:t>
            </a:r>
            <a:r>
              <a:rPr lang="de-DE" altLang="de-DE" sz="1200" dirty="0">
                <a:ea typeface="Microsoft YaHei" panose="020B0503020204020204" pitchFamily="34" charset="-122"/>
              </a:rPr>
              <a:t>, ISE e.V. </a:t>
            </a:r>
          </a:p>
        </p:txBody>
      </p:sp>
      <p:grpSp>
        <p:nvGrpSpPr>
          <p:cNvPr id="102" name="Gruppieren 101">
            <a:extLst>
              <a:ext uri="{FF2B5EF4-FFF2-40B4-BE49-F238E27FC236}">
                <a16:creationId xmlns:a16="http://schemas.microsoft.com/office/drawing/2014/main" id="{6644CEC1-9782-4B9A-9E55-16AEB86918EF}"/>
              </a:ext>
            </a:extLst>
          </p:cNvPr>
          <p:cNvGrpSpPr/>
          <p:nvPr/>
        </p:nvGrpSpPr>
        <p:grpSpPr>
          <a:xfrm>
            <a:off x="5962870" y="3604287"/>
            <a:ext cx="684969" cy="1313743"/>
            <a:chOff x="5598798" y="3604287"/>
            <a:chExt cx="684969" cy="1313743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4F64958E-6CC0-4B37-9759-F3B8D732A9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87" t="56358" r="73126" b="14625"/>
            <a:stretch/>
          </p:blipFill>
          <p:spPr>
            <a:xfrm>
              <a:off x="5598798" y="3604287"/>
              <a:ext cx="418875" cy="718622"/>
            </a:xfrm>
            <a:prstGeom prst="rect">
              <a:avLst/>
            </a:prstGeom>
          </p:spPr>
        </p:pic>
        <p:cxnSp>
          <p:nvCxnSpPr>
            <p:cNvPr id="65" name="Gerader Verbinder 64">
              <a:extLst>
                <a:ext uri="{FF2B5EF4-FFF2-40B4-BE49-F238E27FC236}">
                  <a16:creationId xmlns:a16="http://schemas.microsoft.com/office/drawing/2014/main" id="{9A587941-AE49-4A00-A415-1E1A1B38C9FB}"/>
                </a:ext>
              </a:extLst>
            </p:cNvPr>
            <p:cNvCxnSpPr>
              <a:cxnSpLocks/>
              <a:stCxn id="8" idx="2"/>
            </p:cNvCxnSpPr>
            <p:nvPr/>
          </p:nvCxnSpPr>
          <p:spPr bwMode="auto">
            <a:xfrm flipH="1">
              <a:off x="5806615" y="4322909"/>
              <a:ext cx="1621" cy="558311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7" name="Gerader Verbinder 96">
              <a:extLst>
                <a:ext uri="{FF2B5EF4-FFF2-40B4-BE49-F238E27FC236}">
                  <a16:creationId xmlns:a16="http://schemas.microsoft.com/office/drawing/2014/main" id="{3870C5A0-5BE8-4898-B691-89BACE9C36A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796256" y="4882209"/>
              <a:ext cx="444033" cy="987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1783D757-6DFE-435D-8051-CF666D886B7E}"/>
                </a:ext>
              </a:extLst>
            </p:cNvPr>
            <p:cNvSpPr/>
            <p:nvPr/>
          </p:nvSpPr>
          <p:spPr bwMode="auto">
            <a:xfrm>
              <a:off x="6214098" y="4848361"/>
              <a:ext cx="69669" cy="69669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9D9D4A56-6507-43D8-87F4-C5415DE2173E}"/>
              </a:ext>
            </a:extLst>
          </p:cNvPr>
          <p:cNvGrpSpPr/>
          <p:nvPr/>
        </p:nvGrpSpPr>
        <p:grpSpPr>
          <a:xfrm>
            <a:off x="4448140" y="3321282"/>
            <a:ext cx="5761973" cy="1595761"/>
            <a:chOff x="4084068" y="3321282"/>
            <a:chExt cx="5761973" cy="1595761"/>
          </a:xfrm>
        </p:grpSpPr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44D4D066-77A7-4AAF-9C02-036A180B4637}"/>
                </a:ext>
              </a:extLst>
            </p:cNvPr>
            <p:cNvSpPr txBox="1"/>
            <p:nvPr/>
          </p:nvSpPr>
          <p:spPr>
            <a:xfrm>
              <a:off x="7206556" y="3704892"/>
              <a:ext cx="26394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de-DE" sz="1200" dirty="0">
                <a:solidFill>
                  <a:srgbClr val="FF0000"/>
                </a:solidFill>
              </a:endParaRPr>
            </a:p>
          </p:txBody>
        </p:sp>
        <p:grpSp>
          <p:nvGrpSpPr>
            <p:cNvPr id="3" name="Gruppieren 2">
              <a:extLst>
                <a:ext uri="{FF2B5EF4-FFF2-40B4-BE49-F238E27FC236}">
                  <a16:creationId xmlns:a16="http://schemas.microsoft.com/office/drawing/2014/main" id="{91538DFB-8825-43F8-B655-1A7B9DB03533}"/>
                </a:ext>
              </a:extLst>
            </p:cNvPr>
            <p:cNvGrpSpPr/>
            <p:nvPr/>
          </p:nvGrpSpPr>
          <p:grpSpPr>
            <a:xfrm>
              <a:off x="4084068" y="3321282"/>
              <a:ext cx="1755666" cy="1595761"/>
              <a:chOff x="4084068" y="3321282"/>
              <a:chExt cx="1755666" cy="1595761"/>
            </a:xfrm>
          </p:grpSpPr>
          <p:grpSp>
            <p:nvGrpSpPr>
              <p:cNvPr id="105" name="Gruppieren 104">
                <a:extLst>
                  <a:ext uri="{FF2B5EF4-FFF2-40B4-BE49-F238E27FC236}">
                    <a16:creationId xmlns:a16="http://schemas.microsoft.com/office/drawing/2014/main" id="{E09A2D25-2E73-4225-B545-B5BD197CAC71}"/>
                  </a:ext>
                </a:extLst>
              </p:cNvPr>
              <p:cNvGrpSpPr/>
              <p:nvPr/>
            </p:nvGrpSpPr>
            <p:grpSpPr>
              <a:xfrm>
                <a:off x="4443643" y="3895755"/>
                <a:ext cx="1396091" cy="1021288"/>
                <a:chOff x="4443643" y="3895755"/>
                <a:chExt cx="1396091" cy="1021288"/>
              </a:xfrm>
            </p:grpSpPr>
            <p:cxnSp>
              <p:nvCxnSpPr>
                <p:cNvPr id="40" name="Gerader Verbinder 39">
                  <a:extLst>
                    <a:ext uri="{FF2B5EF4-FFF2-40B4-BE49-F238E27FC236}">
                      <a16:creationId xmlns:a16="http://schemas.microsoft.com/office/drawing/2014/main" id="{38F9CED0-963F-4777-994E-CD96380A003C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4443643" y="4882209"/>
                  <a:ext cx="1362137" cy="987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8" name="Gerader Verbinder 47">
                  <a:extLst>
                    <a:ext uri="{FF2B5EF4-FFF2-40B4-BE49-F238E27FC236}">
                      <a16:creationId xmlns:a16="http://schemas.microsoft.com/office/drawing/2014/main" id="{FA436010-E268-40C8-B188-8A5132BB6749}"/>
                    </a:ext>
                  </a:extLst>
                </p:cNvPr>
                <p:cNvCxnSpPr/>
                <p:nvPr/>
              </p:nvCxnSpPr>
              <p:spPr bwMode="auto">
                <a:xfrm>
                  <a:off x="4447389" y="3895755"/>
                  <a:ext cx="0" cy="989754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06" name="Ellipse 105">
                  <a:extLst>
                    <a:ext uri="{FF2B5EF4-FFF2-40B4-BE49-F238E27FC236}">
                      <a16:creationId xmlns:a16="http://schemas.microsoft.com/office/drawing/2014/main" id="{8B34A4E2-020B-448C-8628-C4395F2F53FE}"/>
                    </a:ext>
                  </a:extLst>
                </p:cNvPr>
                <p:cNvSpPr/>
                <p:nvPr/>
              </p:nvSpPr>
              <p:spPr bwMode="auto">
                <a:xfrm>
                  <a:off x="5770065" y="4847374"/>
                  <a:ext cx="69669" cy="69669"/>
                </a:xfrm>
                <a:prstGeom prst="ellipse">
                  <a:avLst/>
                </a:prstGeom>
                <a:solidFill>
                  <a:schemeClr val="tx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pic>
            <p:nvPicPr>
              <p:cNvPr id="91" name="Grafik 90">
                <a:extLst>
                  <a:ext uri="{FF2B5EF4-FFF2-40B4-BE49-F238E27FC236}">
                    <a16:creationId xmlns:a16="http://schemas.microsoft.com/office/drawing/2014/main" id="{E624AB83-94CC-43A7-829C-280F72EB5F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4068" y="3321282"/>
                <a:ext cx="705102" cy="705102"/>
              </a:xfrm>
              <a:prstGeom prst="rect">
                <a:avLst/>
              </a:prstGeom>
            </p:spPr>
          </p:pic>
        </p:grpSp>
      </p:grp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483945BA-3F14-4665-9BF1-FADDD7CDE29F}"/>
              </a:ext>
            </a:extLst>
          </p:cNvPr>
          <p:cNvGrpSpPr/>
          <p:nvPr/>
        </p:nvGrpSpPr>
        <p:grpSpPr>
          <a:xfrm>
            <a:off x="6177806" y="1254217"/>
            <a:ext cx="3745737" cy="2277897"/>
            <a:chOff x="5813734" y="1254217"/>
            <a:chExt cx="3745737" cy="2277897"/>
          </a:xfrm>
        </p:grpSpPr>
        <p:cxnSp>
          <p:nvCxnSpPr>
            <p:cNvPr id="92" name="Gerader Verbinder 91">
              <a:extLst>
                <a:ext uri="{FF2B5EF4-FFF2-40B4-BE49-F238E27FC236}">
                  <a16:creationId xmlns:a16="http://schemas.microsoft.com/office/drawing/2014/main" id="{22624939-A364-472D-885E-7AFF5FFA3F85}"/>
                </a:ext>
              </a:extLst>
            </p:cNvPr>
            <p:cNvCxnSpPr/>
            <p:nvPr/>
          </p:nvCxnSpPr>
          <p:spPr bwMode="auto">
            <a:xfrm>
              <a:off x="8273977" y="1254217"/>
              <a:ext cx="0" cy="2174783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rgbClr val="3333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4" name="Gerader Verbinder 93">
              <a:extLst>
                <a:ext uri="{FF2B5EF4-FFF2-40B4-BE49-F238E27FC236}">
                  <a16:creationId xmlns:a16="http://schemas.microsoft.com/office/drawing/2014/main" id="{315B8E1D-63E0-4A84-82DB-4AA48137FAD3}"/>
                </a:ext>
              </a:extLst>
            </p:cNvPr>
            <p:cNvCxnSpPr/>
            <p:nvPr/>
          </p:nvCxnSpPr>
          <p:spPr bwMode="auto">
            <a:xfrm>
              <a:off x="7420352" y="1450929"/>
              <a:ext cx="1102767" cy="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rgbClr val="3333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5" name="Ellipse 94">
              <a:extLst>
                <a:ext uri="{FF2B5EF4-FFF2-40B4-BE49-F238E27FC236}">
                  <a16:creationId xmlns:a16="http://schemas.microsoft.com/office/drawing/2014/main" id="{6A5356F7-C04E-4741-9D86-EC81D479A308}"/>
                </a:ext>
              </a:extLst>
            </p:cNvPr>
            <p:cNvSpPr/>
            <p:nvPr/>
          </p:nvSpPr>
          <p:spPr bwMode="auto">
            <a:xfrm>
              <a:off x="8238220" y="1405738"/>
              <a:ext cx="69669" cy="69669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6" name="Textfeld 95">
              <a:extLst>
                <a:ext uri="{FF2B5EF4-FFF2-40B4-BE49-F238E27FC236}">
                  <a16:creationId xmlns:a16="http://schemas.microsoft.com/office/drawing/2014/main" id="{A8B5E3B7-9803-44C3-9794-D8DA9F57EE11}"/>
                </a:ext>
              </a:extLst>
            </p:cNvPr>
            <p:cNvSpPr txBox="1"/>
            <p:nvPr/>
          </p:nvSpPr>
          <p:spPr>
            <a:xfrm>
              <a:off x="8558876" y="1286683"/>
              <a:ext cx="10005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3333FF"/>
                  </a:solidFill>
                </a:rPr>
                <a:t>Datennetz</a:t>
              </a:r>
              <a:br>
                <a:rPr lang="de-DE" sz="1400" dirty="0">
                  <a:solidFill>
                    <a:srgbClr val="3333FF"/>
                  </a:solidFill>
                </a:rPr>
              </a:br>
              <a:r>
                <a:rPr lang="de-DE" sz="1400" dirty="0">
                  <a:solidFill>
                    <a:srgbClr val="3333FF"/>
                  </a:solidFill>
                </a:rPr>
                <a:t>Internet</a:t>
              </a:r>
            </a:p>
          </p:txBody>
        </p:sp>
        <p:cxnSp>
          <p:nvCxnSpPr>
            <p:cNvPr id="99" name="Gerader Verbinder 98">
              <a:extLst>
                <a:ext uri="{FF2B5EF4-FFF2-40B4-BE49-F238E27FC236}">
                  <a16:creationId xmlns:a16="http://schemas.microsoft.com/office/drawing/2014/main" id="{15623FAA-0125-46C7-BDFC-2B1C73F54180}"/>
                </a:ext>
              </a:extLst>
            </p:cNvPr>
            <p:cNvCxnSpPr/>
            <p:nvPr/>
          </p:nvCxnSpPr>
          <p:spPr bwMode="auto">
            <a:xfrm>
              <a:off x="6275486" y="3429000"/>
              <a:ext cx="1997568" cy="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rgbClr val="3333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7A7604D9-CC65-454F-AC50-4C076115B2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09" t="17276" r="16816" b="18891"/>
            <a:stretch/>
          </p:blipFill>
          <p:spPr>
            <a:xfrm>
              <a:off x="5813734" y="3221834"/>
              <a:ext cx="476662" cy="310280"/>
            </a:xfrm>
            <a:prstGeom prst="rect">
              <a:avLst/>
            </a:prstGeom>
          </p:spPr>
        </p:pic>
      </p:grpSp>
      <p:grpSp>
        <p:nvGrpSpPr>
          <p:cNvPr id="67" name="Gruppieren 66">
            <a:extLst>
              <a:ext uri="{FF2B5EF4-FFF2-40B4-BE49-F238E27FC236}">
                <a16:creationId xmlns:a16="http://schemas.microsoft.com/office/drawing/2014/main" id="{3D9D3587-3394-4C57-B455-3395A0794555}"/>
              </a:ext>
            </a:extLst>
          </p:cNvPr>
          <p:cNvGrpSpPr/>
          <p:nvPr/>
        </p:nvGrpSpPr>
        <p:grpSpPr>
          <a:xfrm>
            <a:off x="4175697" y="1548293"/>
            <a:ext cx="3351398" cy="1355785"/>
            <a:chOff x="3811625" y="1548293"/>
            <a:chExt cx="3351398" cy="1355785"/>
          </a:xfrm>
        </p:grpSpPr>
        <p:grpSp>
          <p:nvGrpSpPr>
            <p:cNvPr id="73" name="Gruppieren 72">
              <a:extLst>
                <a:ext uri="{FF2B5EF4-FFF2-40B4-BE49-F238E27FC236}">
                  <a16:creationId xmlns:a16="http://schemas.microsoft.com/office/drawing/2014/main" id="{0D43477C-9A5B-40FB-9F52-C8B7BAE756B5}"/>
                </a:ext>
              </a:extLst>
            </p:cNvPr>
            <p:cNvGrpSpPr/>
            <p:nvPr/>
          </p:nvGrpSpPr>
          <p:grpSpPr>
            <a:xfrm>
              <a:off x="3811625" y="1601287"/>
              <a:ext cx="3351398" cy="1302791"/>
              <a:chOff x="4965726" y="1601287"/>
              <a:chExt cx="3351398" cy="1302791"/>
            </a:xfrm>
          </p:grpSpPr>
          <p:grpSp>
            <p:nvGrpSpPr>
              <p:cNvPr id="17" name="Gruppieren 16">
                <a:extLst>
                  <a:ext uri="{FF2B5EF4-FFF2-40B4-BE49-F238E27FC236}">
                    <a16:creationId xmlns:a16="http://schemas.microsoft.com/office/drawing/2014/main" id="{C5578023-2269-452E-BE95-39A0DB118D46}"/>
                  </a:ext>
                </a:extLst>
              </p:cNvPr>
              <p:cNvGrpSpPr/>
              <p:nvPr/>
            </p:nvGrpSpPr>
            <p:grpSpPr>
              <a:xfrm>
                <a:off x="4965726" y="1601287"/>
                <a:ext cx="2344763" cy="1302791"/>
                <a:chOff x="8364915" y="3815016"/>
                <a:chExt cx="897300" cy="528571"/>
              </a:xfrm>
            </p:grpSpPr>
            <p:sp>
              <p:nvSpPr>
                <p:cNvPr id="19" name="Freihandform: Form 18">
                  <a:extLst>
                    <a:ext uri="{FF2B5EF4-FFF2-40B4-BE49-F238E27FC236}">
                      <a16:creationId xmlns:a16="http://schemas.microsoft.com/office/drawing/2014/main" id="{765E8201-2ED6-4455-A791-85E3C90DDD39}"/>
                    </a:ext>
                  </a:extLst>
                </p:cNvPr>
                <p:cNvSpPr/>
                <p:nvPr/>
              </p:nvSpPr>
              <p:spPr bwMode="auto">
                <a:xfrm>
                  <a:off x="8364915" y="3815016"/>
                  <a:ext cx="350547" cy="22598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0" name="Freihandform: Form 19">
                  <a:extLst>
                    <a:ext uri="{FF2B5EF4-FFF2-40B4-BE49-F238E27FC236}">
                      <a16:creationId xmlns:a16="http://schemas.microsoft.com/office/drawing/2014/main" id="{50079D3C-241D-4B12-85B6-C6C0EA71576D}"/>
                    </a:ext>
                  </a:extLst>
                </p:cNvPr>
                <p:cNvSpPr/>
                <p:nvPr/>
              </p:nvSpPr>
              <p:spPr bwMode="auto">
                <a:xfrm>
                  <a:off x="8764049" y="3815016"/>
                  <a:ext cx="350547" cy="22598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1" name="Freihandform: Form 20">
                  <a:extLst>
                    <a:ext uri="{FF2B5EF4-FFF2-40B4-BE49-F238E27FC236}">
                      <a16:creationId xmlns:a16="http://schemas.microsoft.com/office/drawing/2014/main" id="{F05163AF-20A9-41AF-AE41-E61103D46950}"/>
                    </a:ext>
                  </a:extLst>
                </p:cNvPr>
                <p:cNvSpPr/>
                <p:nvPr/>
              </p:nvSpPr>
              <p:spPr bwMode="auto">
                <a:xfrm>
                  <a:off x="8512535" y="4117607"/>
                  <a:ext cx="350547" cy="22598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2" name="Freihandform: Form 21">
                  <a:extLst>
                    <a:ext uri="{FF2B5EF4-FFF2-40B4-BE49-F238E27FC236}">
                      <a16:creationId xmlns:a16="http://schemas.microsoft.com/office/drawing/2014/main" id="{DF5FF9D8-2AB6-4269-9454-2049E1F8C82F}"/>
                    </a:ext>
                  </a:extLst>
                </p:cNvPr>
                <p:cNvSpPr/>
                <p:nvPr/>
              </p:nvSpPr>
              <p:spPr bwMode="auto">
                <a:xfrm>
                  <a:off x="8911668" y="4117607"/>
                  <a:ext cx="350547" cy="22598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cxnSp>
            <p:nvCxnSpPr>
              <p:cNvPr id="37" name="Gerader Verbinder 36">
                <a:extLst>
                  <a:ext uri="{FF2B5EF4-FFF2-40B4-BE49-F238E27FC236}">
                    <a16:creationId xmlns:a16="http://schemas.microsoft.com/office/drawing/2014/main" id="{7D14DC26-2A0F-4E68-BC11-2766490D97A0}"/>
                  </a:ext>
                </a:extLst>
              </p:cNvPr>
              <p:cNvCxnSpPr/>
              <p:nvPr/>
            </p:nvCxnSpPr>
            <p:spPr bwMode="auto">
              <a:xfrm>
                <a:off x="7180445" y="2625587"/>
                <a:ext cx="1102767" cy="0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62" name="Ellipse 61">
                <a:extLst>
                  <a:ext uri="{FF2B5EF4-FFF2-40B4-BE49-F238E27FC236}">
                    <a16:creationId xmlns:a16="http://schemas.microsoft.com/office/drawing/2014/main" id="{22870BAA-3707-4FD2-BD2B-1F940EDDBD44}"/>
                  </a:ext>
                </a:extLst>
              </p:cNvPr>
              <p:cNvSpPr/>
              <p:nvPr/>
            </p:nvSpPr>
            <p:spPr bwMode="auto">
              <a:xfrm>
                <a:off x="8247455" y="2590752"/>
                <a:ext cx="69669" cy="69669"/>
              </a:xfrm>
              <a:prstGeom prst="ellipse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cxnSp>
          <p:nvCxnSpPr>
            <p:cNvPr id="38" name="Gerade Verbindung mit Pfeil 37">
              <a:extLst>
                <a:ext uri="{FF2B5EF4-FFF2-40B4-BE49-F238E27FC236}">
                  <a16:creationId xmlns:a16="http://schemas.microsoft.com/office/drawing/2014/main" id="{87FFDE7C-70A4-4E6E-847B-8FEBBFD837C1}"/>
                </a:ext>
              </a:extLst>
            </p:cNvPr>
            <p:cNvCxnSpPr/>
            <p:nvPr/>
          </p:nvCxnSpPr>
          <p:spPr bwMode="auto">
            <a:xfrm>
              <a:off x="6652450" y="1548293"/>
              <a:ext cx="0" cy="793315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06" name="Gruppieren 8205">
            <a:extLst>
              <a:ext uri="{FF2B5EF4-FFF2-40B4-BE49-F238E27FC236}">
                <a16:creationId xmlns:a16="http://schemas.microsoft.com/office/drawing/2014/main" id="{FC0BF12B-0E15-E6D8-F1B8-DD4991D47B58}"/>
              </a:ext>
            </a:extLst>
          </p:cNvPr>
          <p:cNvGrpSpPr/>
          <p:nvPr/>
        </p:nvGrpSpPr>
        <p:grpSpPr>
          <a:xfrm>
            <a:off x="615950" y="1863091"/>
            <a:ext cx="4225719" cy="3054939"/>
            <a:chOff x="615950" y="1863091"/>
            <a:chExt cx="4225719" cy="3054939"/>
          </a:xfrm>
        </p:grpSpPr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0A1A9296-459C-4C4D-85C8-779560A77BAB}"/>
                </a:ext>
              </a:extLst>
            </p:cNvPr>
            <p:cNvGrpSpPr/>
            <p:nvPr/>
          </p:nvGrpSpPr>
          <p:grpSpPr>
            <a:xfrm>
              <a:off x="615950" y="1863091"/>
              <a:ext cx="4225719" cy="3054939"/>
              <a:chOff x="251878" y="1863091"/>
              <a:chExt cx="4225719" cy="3054939"/>
            </a:xfrm>
          </p:grpSpPr>
          <p:grpSp>
            <p:nvGrpSpPr>
              <p:cNvPr id="114" name="Gruppieren 113">
                <a:extLst>
                  <a:ext uri="{FF2B5EF4-FFF2-40B4-BE49-F238E27FC236}">
                    <a16:creationId xmlns:a16="http://schemas.microsoft.com/office/drawing/2014/main" id="{E1DE7B69-C9B2-4A9A-AF26-87143F35943C}"/>
                  </a:ext>
                </a:extLst>
              </p:cNvPr>
              <p:cNvGrpSpPr/>
              <p:nvPr/>
            </p:nvGrpSpPr>
            <p:grpSpPr>
              <a:xfrm>
                <a:off x="251878" y="1863091"/>
                <a:ext cx="4225719" cy="3054939"/>
                <a:chOff x="251878" y="1863091"/>
                <a:chExt cx="4225719" cy="3054939"/>
              </a:xfrm>
            </p:grpSpPr>
            <p:pic>
              <p:nvPicPr>
                <p:cNvPr id="4" name="Grafik 3" descr="Ein Bild, das Text, schwarz, dunkel, Küchengerät enthält.&#10;&#10;Automatisch generierte Beschreibung">
                  <a:extLst>
                    <a:ext uri="{FF2B5EF4-FFF2-40B4-BE49-F238E27FC236}">
                      <a16:creationId xmlns:a16="http://schemas.microsoft.com/office/drawing/2014/main" id="{0F95E97A-8F83-4CCC-A152-55BFF3AF7C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688" r="29626"/>
                <a:stretch/>
              </p:blipFill>
              <p:spPr>
                <a:xfrm>
                  <a:off x="3123521" y="2297211"/>
                  <a:ext cx="620846" cy="858348"/>
                </a:xfrm>
                <a:prstGeom prst="rect">
                  <a:avLst/>
                </a:prstGeom>
              </p:spPr>
            </p:pic>
            <p:pic>
              <p:nvPicPr>
                <p:cNvPr id="34" name="Grafik 33">
                  <a:extLst>
                    <a:ext uri="{FF2B5EF4-FFF2-40B4-BE49-F238E27FC236}">
                      <a16:creationId xmlns:a16="http://schemas.microsoft.com/office/drawing/2014/main" id="{28DAA4B1-75B7-40CD-ABB1-DDBC35BDC9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1837" t="27045" b="13630"/>
                <a:stretch/>
              </p:blipFill>
              <p:spPr>
                <a:xfrm flipH="1">
                  <a:off x="251878" y="1863091"/>
                  <a:ext cx="1776630" cy="1039753"/>
                </a:xfrm>
                <a:prstGeom prst="rect">
                  <a:avLst/>
                </a:prstGeom>
              </p:spPr>
            </p:pic>
            <p:cxnSp>
              <p:nvCxnSpPr>
                <p:cNvPr id="44" name="Gerader Verbinder 43">
                  <a:extLst>
                    <a:ext uri="{FF2B5EF4-FFF2-40B4-BE49-F238E27FC236}">
                      <a16:creationId xmlns:a16="http://schemas.microsoft.com/office/drawing/2014/main" id="{501C4E79-D89B-4D87-9DE8-3CE34C2FEE6F}"/>
                    </a:ext>
                  </a:extLst>
                </p:cNvPr>
                <p:cNvCxnSpPr>
                  <a:stCxn id="4" idx="2"/>
                </p:cNvCxnSpPr>
                <p:nvPr/>
              </p:nvCxnSpPr>
              <p:spPr bwMode="auto">
                <a:xfrm>
                  <a:off x="3433944" y="3155559"/>
                  <a:ext cx="8481" cy="1729950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2" name="Gerader Verbinder 71">
                  <a:extLst>
                    <a:ext uri="{FF2B5EF4-FFF2-40B4-BE49-F238E27FC236}">
                      <a16:creationId xmlns:a16="http://schemas.microsoft.com/office/drawing/2014/main" id="{23F6BEB4-1267-49D5-A115-97AE002BA09B}"/>
                    </a:ext>
                  </a:extLst>
                </p:cNvPr>
                <p:cNvCxnSpPr/>
                <p:nvPr/>
              </p:nvCxnSpPr>
              <p:spPr bwMode="auto">
                <a:xfrm>
                  <a:off x="3442425" y="4883196"/>
                  <a:ext cx="981101" cy="0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47" name="Ellipse 46">
                  <a:extLst>
                    <a:ext uri="{FF2B5EF4-FFF2-40B4-BE49-F238E27FC236}">
                      <a16:creationId xmlns:a16="http://schemas.microsoft.com/office/drawing/2014/main" id="{12CFD925-0C7A-43EA-9B95-EEFB56040591}"/>
                    </a:ext>
                  </a:extLst>
                </p:cNvPr>
                <p:cNvSpPr/>
                <p:nvPr/>
              </p:nvSpPr>
              <p:spPr bwMode="auto">
                <a:xfrm>
                  <a:off x="4407928" y="4848361"/>
                  <a:ext cx="69669" cy="69669"/>
                </a:xfrm>
                <a:prstGeom prst="ellipse">
                  <a:avLst/>
                </a:prstGeom>
                <a:solidFill>
                  <a:schemeClr val="tx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cxnSp>
            <p:nvCxnSpPr>
              <p:cNvPr id="7" name="Gerade Verbindung mit Pfeil 6">
                <a:extLst>
                  <a:ext uri="{FF2B5EF4-FFF2-40B4-BE49-F238E27FC236}">
                    <a16:creationId xmlns:a16="http://schemas.microsoft.com/office/drawing/2014/main" id="{1BEA3553-21A4-4386-9DFA-C59F6FC2D31F}"/>
                  </a:ext>
                </a:extLst>
              </p:cNvPr>
              <p:cNvCxnSpPr/>
              <p:nvPr/>
            </p:nvCxnSpPr>
            <p:spPr bwMode="auto">
              <a:xfrm>
                <a:off x="1897243" y="2931750"/>
                <a:ext cx="456133" cy="0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8205" name="Freihandform: Form 8204">
              <a:extLst>
                <a:ext uri="{FF2B5EF4-FFF2-40B4-BE49-F238E27FC236}">
                  <a16:creationId xmlns:a16="http://schemas.microsoft.com/office/drawing/2014/main" id="{EB7D7C6A-BF54-44AE-2B0C-95BBF43BBEC3}"/>
                </a:ext>
              </a:extLst>
            </p:cNvPr>
            <p:cNvSpPr/>
            <p:nvPr/>
          </p:nvSpPr>
          <p:spPr bwMode="auto">
            <a:xfrm>
              <a:off x="2387600" y="2286000"/>
              <a:ext cx="1238235" cy="1049993"/>
            </a:xfrm>
            <a:custGeom>
              <a:avLst/>
              <a:gdLst>
                <a:gd name="connsiteX0" fmla="*/ 0 w 1238235"/>
                <a:gd name="connsiteY0" fmla="*/ 0 h 1049993"/>
                <a:gd name="connsiteX1" fmla="*/ 177800 w 1238235"/>
                <a:gd name="connsiteY1" fmla="*/ 171450 h 1049993"/>
                <a:gd name="connsiteX2" fmla="*/ 704850 w 1238235"/>
                <a:gd name="connsiteY2" fmla="*/ 1028700 h 1049993"/>
                <a:gd name="connsiteX3" fmla="*/ 1187450 w 1238235"/>
                <a:gd name="connsiteY3" fmla="*/ 787400 h 1049993"/>
                <a:gd name="connsiteX4" fmla="*/ 1200150 w 1238235"/>
                <a:gd name="connsiteY4" fmla="*/ 762000 h 1049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8235" h="1049993">
                  <a:moveTo>
                    <a:pt x="0" y="0"/>
                  </a:moveTo>
                  <a:cubicBezTo>
                    <a:pt x="30162" y="0"/>
                    <a:pt x="60325" y="0"/>
                    <a:pt x="177800" y="171450"/>
                  </a:cubicBezTo>
                  <a:cubicBezTo>
                    <a:pt x="295275" y="342900"/>
                    <a:pt x="536575" y="926042"/>
                    <a:pt x="704850" y="1028700"/>
                  </a:cubicBezTo>
                  <a:cubicBezTo>
                    <a:pt x="873125" y="1131358"/>
                    <a:pt x="1104900" y="831850"/>
                    <a:pt x="1187450" y="787400"/>
                  </a:cubicBezTo>
                  <a:cubicBezTo>
                    <a:pt x="1270000" y="742950"/>
                    <a:pt x="1235075" y="752475"/>
                    <a:pt x="1200150" y="762000"/>
                  </a:cubicBez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8213" name="Gruppieren 8212">
            <a:extLst>
              <a:ext uri="{FF2B5EF4-FFF2-40B4-BE49-F238E27FC236}">
                <a16:creationId xmlns:a16="http://schemas.microsoft.com/office/drawing/2014/main" id="{5AC7287E-09B9-B9F6-8940-F772A06863BB}"/>
              </a:ext>
            </a:extLst>
          </p:cNvPr>
          <p:cNvGrpSpPr/>
          <p:nvPr/>
        </p:nvGrpSpPr>
        <p:grpSpPr>
          <a:xfrm>
            <a:off x="82630" y="3072588"/>
            <a:ext cx="9807887" cy="2730633"/>
            <a:chOff x="82630" y="3072588"/>
            <a:chExt cx="9807887" cy="2730633"/>
          </a:xfrm>
        </p:grpSpPr>
        <p:grpSp>
          <p:nvGrpSpPr>
            <p:cNvPr id="8208" name="Gruppieren 8207">
              <a:extLst>
                <a:ext uri="{FF2B5EF4-FFF2-40B4-BE49-F238E27FC236}">
                  <a16:creationId xmlns:a16="http://schemas.microsoft.com/office/drawing/2014/main" id="{07099A8C-76A3-BF7C-C900-548623866F69}"/>
                </a:ext>
              </a:extLst>
            </p:cNvPr>
            <p:cNvGrpSpPr/>
            <p:nvPr/>
          </p:nvGrpSpPr>
          <p:grpSpPr>
            <a:xfrm>
              <a:off x="82630" y="3072588"/>
              <a:ext cx="9807887" cy="2730633"/>
              <a:chOff x="82630" y="3072588"/>
              <a:chExt cx="9807887" cy="2730633"/>
            </a:xfrm>
          </p:grpSpPr>
          <p:sp>
            <p:nvSpPr>
              <p:cNvPr id="98" name="Textfeld 97">
                <a:extLst>
                  <a:ext uri="{FF2B5EF4-FFF2-40B4-BE49-F238E27FC236}">
                    <a16:creationId xmlns:a16="http://schemas.microsoft.com/office/drawing/2014/main" id="{EB481B56-AC83-4558-A5D7-9174941A9892}"/>
                  </a:ext>
                </a:extLst>
              </p:cNvPr>
              <p:cNvSpPr txBox="1"/>
              <p:nvPr/>
            </p:nvSpPr>
            <p:spPr>
              <a:xfrm>
                <a:off x="301451" y="5218446"/>
                <a:ext cx="958906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de-DE" sz="1600" dirty="0">
                    <a:solidFill>
                      <a:srgbClr val="3333FF"/>
                    </a:solidFill>
                  </a:rPr>
                  <a:t>Mit dem H</a:t>
                </a:r>
                <a:r>
                  <a:rPr lang="de-DE" sz="1600" baseline="-25000" dirty="0">
                    <a:solidFill>
                      <a:srgbClr val="3333FF"/>
                    </a:solidFill>
                  </a:rPr>
                  <a:t>2</a:t>
                </a:r>
                <a:r>
                  <a:rPr lang="de-DE" sz="1600" dirty="0">
                    <a:solidFill>
                      <a:srgbClr val="3333FF"/>
                    </a:solidFill>
                  </a:rPr>
                  <a:t>-Energiespeicher-System ist der </a:t>
                </a:r>
                <a:r>
                  <a:rPr lang="de-DE" sz="1600" dirty="0" err="1">
                    <a:solidFill>
                      <a:srgbClr val="3333FF"/>
                    </a:solidFill>
                  </a:rPr>
                  <a:t>ProSumer</a:t>
                </a:r>
                <a:r>
                  <a:rPr lang="de-DE" sz="1600" dirty="0">
                    <a:solidFill>
                      <a:srgbClr val="3333FF"/>
                    </a:solidFill>
                  </a:rPr>
                  <a:t> für den saisonalen Energieausgleich im Inselbetrieb komplett.</a:t>
                </a:r>
              </a:p>
            </p:txBody>
          </p:sp>
          <p:grpSp>
            <p:nvGrpSpPr>
              <p:cNvPr id="8207" name="Gruppieren 8206">
                <a:extLst>
                  <a:ext uri="{FF2B5EF4-FFF2-40B4-BE49-F238E27FC236}">
                    <a16:creationId xmlns:a16="http://schemas.microsoft.com/office/drawing/2014/main" id="{E6AE5858-7A51-F1A4-9690-DAF234A7C628}"/>
                  </a:ext>
                </a:extLst>
              </p:cNvPr>
              <p:cNvGrpSpPr/>
              <p:nvPr/>
            </p:nvGrpSpPr>
            <p:grpSpPr>
              <a:xfrm>
                <a:off x="82630" y="3072588"/>
                <a:ext cx="3751997" cy="1836673"/>
                <a:chOff x="82630" y="3072588"/>
                <a:chExt cx="3751997" cy="1836673"/>
              </a:xfrm>
            </p:grpSpPr>
            <p:grpSp>
              <p:nvGrpSpPr>
                <p:cNvPr id="8200" name="Gruppieren 8199">
                  <a:extLst>
                    <a:ext uri="{FF2B5EF4-FFF2-40B4-BE49-F238E27FC236}">
                      <a16:creationId xmlns:a16="http://schemas.microsoft.com/office/drawing/2014/main" id="{8BEB2EDF-CB8E-6A85-73D3-47F0A9042BCD}"/>
                    </a:ext>
                  </a:extLst>
                </p:cNvPr>
                <p:cNvGrpSpPr/>
                <p:nvPr/>
              </p:nvGrpSpPr>
              <p:grpSpPr>
                <a:xfrm>
                  <a:off x="160074" y="3372474"/>
                  <a:ext cx="3674553" cy="1536787"/>
                  <a:chOff x="160074" y="3372474"/>
                  <a:chExt cx="3674553" cy="1536787"/>
                </a:xfrm>
              </p:grpSpPr>
              <p:grpSp>
                <p:nvGrpSpPr>
                  <p:cNvPr id="8196" name="Gruppieren 8195">
                    <a:extLst>
                      <a:ext uri="{FF2B5EF4-FFF2-40B4-BE49-F238E27FC236}">
                        <a16:creationId xmlns:a16="http://schemas.microsoft.com/office/drawing/2014/main" id="{CB118F81-D7E1-0682-E455-CD58FC3670D7}"/>
                      </a:ext>
                    </a:extLst>
                  </p:cNvPr>
                  <p:cNvGrpSpPr/>
                  <p:nvPr/>
                </p:nvGrpSpPr>
                <p:grpSpPr>
                  <a:xfrm>
                    <a:off x="160074" y="3372474"/>
                    <a:ext cx="3050982" cy="1175596"/>
                    <a:chOff x="160868" y="3544848"/>
                    <a:chExt cx="3050982" cy="1175596"/>
                  </a:xfrm>
                </p:grpSpPr>
                <p:sp>
                  <p:nvSpPr>
                    <p:cNvPr id="36" name="Rechteck 35">
                      <a:extLst>
                        <a:ext uri="{FF2B5EF4-FFF2-40B4-BE49-F238E27FC236}">
                          <a16:creationId xmlns:a16="http://schemas.microsoft.com/office/drawing/2014/main" id="{85669E5B-0DE9-A8C7-84F4-BC9D96050311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60868" y="3553441"/>
                      <a:ext cx="3050982" cy="1167003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grpSp>
                  <p:nvGrpSpPr>
                    <p:cNvPr id="104" name="Gruppieren 103">
                      <a:extLst>
                        <a:ext uri="{FF2B5EF4-FFF2-40B4-BE49-F238E27FC236}">
                          <a16:creationId xmlns:a16="http://schemas.microsoft.com/office/drawing/2014/main" id="{DC79B1E1-424E-F357-6B41-4ACC76F2ED7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04854" y="4165747"/>
                      <a:ext cx="601133" cy="463125"/>
                      <a:chOff x="8289374" y="2186094"/>
                      <a:chExt cx="601133" cy="463125"/>
                    </a:xfrm>
                  </p:grpSpPr>
                  <p:sp>
                    <p:nvSpPr>
                      <p:cNvPr id="107" name="Rechteck 106">
                        <a:extLst>
                          <a:ext uri="{FF2B5EF4-FFF2-40B4-BE49-F238E27FC236}">
                            <a16:creationId xmlns:a16="http://schemas.microsoft.com/office/drawing/2014/main" id="{81CB7BA7-3353-66F1-1513-5F5C42651F94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289374" y="2186094"/>
                        <a:ext cx="601133" cy="93133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 w="31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108" name="Rechteck 107">
                        <a:extLst>
                          <a:ext uri="{FF2B5EF4-FFF2-40B4-BE49-F238E27FC236}">
                            <a16:creationId xmlns:a16="http://schemas.microsoft.com/office/drawing/2014/main" id="{077E6EBC-0B48-547A-147B-CE9B21283C22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289374" y="2279227"/>
                        <a:ext cx="601133" cy="93133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 w="31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109" name="Rechteck 108">
                        <a:extLst>
                          <a:ext uri="{FF2B5EF4-FFF2-40B4-BE49-F238E27FC236}">
                            <a16:creationId xmlns:a16="http://schemas.microsoft.com/office/drawing/2014/main" id="{BA8F1CBA-EF27-41A9-B6F0-DCB816150BCC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289374" y="2372360"/>
                        <a:ext cx="601133" cy="93133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 w="31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110" name="Rechteck 109">
                        <a:extLst>
                          <a:ext uri="{FF2B5EF4-FFF2-40B4-BE49-F238E27FC236}">
                            <a16:creationId xmlns:a16="http://schemas.microsoft.com/office/drawing/2014/main" id="{4C97BBAF-3BB3-3012-62EA-F8D59BE2B050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289374" y="2462953"/>
                        <a:ext cx="601133" cy="93133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 w="31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111" name="Rechteck 110">
                        <a:extLst>
                          <a:ext uri="{FF2B5EF4-FFF2-40B4-BE49-F238E27FC236}">
                            <a16:creationId xmlns:a16="http://schemas.microsoft.com/office/drawing/2014/main" id="{9FB73D64-01A8-A13E-877F-1FE75AD5A3C5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289374" y="2556086"/>
                        <a:ext cx="601133" cy="93133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 w="31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grpSp>
                    <p:nvGrpSpPr>
                      <p:cNvPr id="112" name="Gruppieren 111">
                        <a:extLst>
                          <a:ext uri="{FF2B5EF4-FFF2-40B4-BE49-F238E27FC236}">
                            <a16:creationId xmlns:a16="http://schemas.microsoft.com/office/drawing/2014/main" id="{EBC8A794-42C5-AB58-D05C-F6822CB229B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338714" y="2190538"/>
                        <a:ext cx="71966" cy="454659"/>
                        <a:chOff x="8328554" y="2190538"/>
                        <a:chExt cx="71966" cy="454659"/>
                      </a:xfrm>
                    </p:grpSpPr>
                    <p:sp>
                      <p:nvSpPr>
                        <p:cNvPr id="118" name="Rechteck 117">
                          <a:extLst>
                            <a:ext uri="{FF2B5EF4-FFF2-40B4-BE49-F238E27FC236}">
                              <a16:creationId xmlns:a16="http://schemas.microsoft.com/office/drawing/2014/main" id="{EA7C5C3C-1EA5-2E57-93A5-AB4A8002FCCC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28554" y="2190538"/>
                          <a:ext cx="71966" cy="454659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  <a:ln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19" name="Ellipse 118">
                          <a:extLst>
                            <a:ext uri="{FF2B5EF4-FFF2-40B4-BE49-F238E27FC236}">
                              <a16:creationId xmlns:a16="http://schemas.microsoft.com/office/drawing/2014/main" id="{B7B8F782-D3FA-C908-EA94-3900A7976E82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40725" y="2209801"/>
                          <a:ext cx="47623" cy="4571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20" name="Ellipse 119">
                          <a:extLst>
                            <a:ext uri="{FF2B5EF4-FFF2-40B4-BE49-F238E27FC236}">
                              <a16:creationId xmlns:a16="http://schemas.microsoft.com/office/drawing/2014/main" id="{FE6AE7BC-8C37-9470-D8C4-900B31BDFEA2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40725" y="2579792"/>
                          <a:ext cx="47623" cy="4571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</p:grpSp>
                  <p:grpSp>
                    <p:nvGrpSpPr>
                      <p:cNvPr id="113" name="Gruppieren 112">
                        <a:extLst>
                          <a:ext uri="{FF2B5EF4-FFF2-40B4-BE49-F238E27FC236}">
                            <a16:creationId xmlns:a16="http://schemas.microsoft.com/office/drawing/2014/main" id="{4DA60FBC-239A-66A6-1E46-AA316B58530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761979" y="2190538"/>
                        <a:ext cx="71966" cy="454659"/>
                        <a:chOff x="8328554" y="2190538"/>
                        <a:chExt cx="71966" cy="454659"/>
                      </a:xfrm>
                    </p:grpSpPr>
                    <p:sp>
                      <p:nvSpPr>
                        <p:cNvPr id="115" name="Rechteck 114">
                          <a:extLst>
                            <a:ext uri="{FF2B5EF4-FFF2-40B4-BE49-F238E27FC236}">
                              <a16:creationId xmlns:a16="http://schemas.microsoft.com/office/drawing/2014/main" id="{E82FD97E-3CAE-D519-3EBE-6FD0BC4D892B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28554" y="2190538"/>
                          <a:ext cx="71966" cy="454659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  <a:ln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16" name="Ellipse 115">
                          <a:extLst>
                            <a:ext uri="{FF2B5EF4-FFF2-40B4-BE49-F238E27FC236}">
                              <a16:creationId xmlns:a16="http://schemas.microsoft.com/office/drawing/2014/main" id="{C1DA9CF5-497B-2607-B516-78C7B5313F2D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40725" y="2209801"/>
                          <a:ext cx="47623" cy="4571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17" name="Ellipse 116">
                          <a:extLst>
                            <a:ext uri="{FF2B5EF4-FFF2-40B4-BE49-F238E27FC236}">
                              <a16:creationId xmlns:a16="http://schemas.microsoft.com/office/drawing/2014/main" id="{8EE11B6F-3FEB-1B68-1AE8-36955C40E5A0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40725" y="2579792"/>
                          <a:ext cx="47623" cy="4571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21" name="Gruppieren 120">
                      <a:extLst>
                        <a:ext uri="{FF2B5EF4-FFF2-40B4-BE49-F238E27FC236}">
                          <a16:creationId xmlns:a16="http://schemas.microsoft.com/office/drawing/2014/main" id="{861D920A-ED9F-992F-5A46-AF6801FFD24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70289" y="4190789"/>
                      <a:ext cx="833120" cy="413041"/>
                      <a:chOff x="8289374" y="2939682"/>
                      <a:chExt cx="833120" cy="413041"/>
                    </a:xfrm>
                  </p:grpSpPr>
                  <p:sp>
                    <p:nvSpPr>
                      <p:cNvPr id="122" name="Rechteck: abgerundete Ecken 121">
                        <a:extLst>
                          <a:ext uri="{FF2B5EF4-FFF2-40B4-BE49-F238E27FC236}">
                            <a16:creationId xmlns:a16="http://schemas.microsoft.com/office/drawing/2014/main" id="{54677300-B8FA-63E7-1651-3FF783058B14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289374" y="2939682"/>
                        <a:ext cx="833120" cy="413041"/>
                      </a:xfrm>
                      <a:prstGeom prst="roundRect">
                        <a:avLst/>
                      </a:prstGeom>
                      <a:solidFill>
                        <a:schemeClr val="tx1"/>
                      </a:solidFill>
                      <a:ln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grpSp>
                    <p:nvGrpSpPr>
                      <p:cNvPr id="123" name="Gruppieren 122">
                        <a:extLst>
                          <a:ext uri="{FF2B5EF4-FFF2-40B4-BE49-F238E27FC236}">
                            <a16:creationId xmlns:a16="http://schemas.microsoft.com/office/drawing/2014/main" id="{017CBF0F-C5C8-1714-E237-BEBC6CAB83E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374696" y="2960212"/>
                        <a:ext cx="278132" cy="372782"/>
                        <a:chOff x="8374696" y="2960212"/>
                        <a:chExt cx="278132" cy="372782"/>
                      </a:xfrm>
                    </p:grpSpPr>
                    <p:sp>
                      <p:nvSpPr>
                        <p:cNvPr id="131" name="Rechteck: abgerundete Ecken 130">
                          <a:extLst>
                            <a:ext uri="{FF2B5EF4-FFF2-40B4-BE49-F238E27FC236}">
                              <a16:creationId xmlns:a16="http://schemas.microsoft.com/office/drawing/2014/main" id="{2A1678CE-6367-C012-4706-1487B964B561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74696" y="2960212"/>
                          <a:ext cx="278132" cy="45719"/>
                        </a:xfrm>
                        <a:prstGeom prst="roundRect">
                          <a:avLst>
                            <a:gd name="adj" fmla="val 50000"/>
                          </a:avLst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32" name="Rechteck: abgerundete Ecken 131">
                          <a:extLst>
                            <a:ext uri="{FF2B5EF4-FFF2-40B4-BE49-F238E27FC236}">
                              <a16:creationId xmlns:a16="http://schemas.microsoft.com/office/drawing/2014/main" id="{C3FFAD52-3D52-5D91-776A-1C5B860A39AD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74696" y="3025625"/>
                          <a:ext cx="278132" cy="45719"/>
                        </a:xfrm>
                        <a:prstGeom prst="roundRect">
                          <a:avLst>
                            <a:gd name="adj" fmla="val 50000"/>
                          </a:avLst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33" name="Rechteck: abgerundete Ecken 132">
                          <a:extLst>
                            <a:ext uri="{FF2B5EF4-FFF2-40B4-BE49-F238E27FC236}">
                              <a16:creationId xmlns:a16="http://schemas.microsoft.com/office/drawing/2014/main" id="{65987DA6-6D3B-8664-87FF-17B17AB1D8DC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74696" y="3091038"/>
                          <a:ext cx="278132" cy="45719"/>
                        </a:xfrm>
                        <a:prstGeom prst="roundRect">
                          <a:avLst>
                            <a:gd name="adj" fmla="val 50000"/>
                          </a:avLst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34" name="Rechteck: abgerundete Ecken 133">
                          <a:extLst>
                            <a:ext uri="{FF2B5EF4-FFF2-40B4-BE49-F238E27FC236}">
                              <a16:creationId xmlns:a16="http://schemas.microsoft.com/office/drawing/2014/main" id="{E9551C8D-9DE3-C47D-5BF1-0633B1FBE8C8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74696" y="3156451"/>
                          <a:ext cx="278132" cy="45719"/>
                        </a:xfrm>
                        <a:prstGeom prst="roundRect">
                          <a:avLst>
                            <a:gd name="adj" fmla="val 50000"/>
                          </a:avLst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35" name="Rechteck: abgerundete Ecken 134">
                          <a:extLst>
                            <a:ext uri="{FF2B5EF4-FFF2-40B4-BE49-F238E27FC236}">
                              <a16:creationId xmlns:a16="http://schemas.microsoft.com/office/drawing/2014/main" id="{422951E1-5C97-2D3D-C8BB-821C292AA565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74696" y="3221864"/>
                          <a:ext cx="278132" cy="45719"/>
                        </a:xfrm>
                        <a:prstGeom prst="roundRect">
                          <a:avLst>
                            <a:gd name="adj" fmla="val 50000"/>
                          </a:avLst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36" name="Rechteck: abgerundete Ecken 135">
                          <a:extLst>
                            <a:ext uri="{FF2B5EF4-FFF2-40B4-BE49-F238E27FC236}">
                              <a16:creationId xmlns:a16="http://schemas.microsoft.com/office/drawing/2014/main" id="{823F7F93-FBE1-334A-8F5D-FB9BF2D0DC6A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74696" y="3287275"/>
                          <a:ext cx="278132" cy="45719"/>
                        </a:xfrm>
                        <a:prstGeom prst="roundRect">
                          <a:avLst>
                            <a:gd name="adj" fmla="val 50000"/>
                          </a:avLst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</p:grpSp>
                  <p:grpSp>
                    <p:nvGrpSpPr>
                      <p:cNvPr id="124" name="Gruppieren 123">
                        <a:extLst>
                          <a:ext uri="{FF2B5EF4-FFF2-40B4-BE49-F238E27FC236}">
                            <a16:creationId xmlns:a16="http://schemas.microsoft.com/office/drawing/2014/main" id="{0CCB6E41-14AA-34FA-DA1E-C888301B5A8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761979" y="2960212"/>
                        <a:ext cx="278132" cy="372782"/>
                        <a:chOff x="8374696" y="2960212"/>
                        <a:chExt cx="278132" cy="372782"/>
                      </a:xfrm>
                    </p:grpSpPr>
                    <p:sp>
                      <p:nvSpPr>
                        <p:cNvPr id="125" name="Rechteck: abgerundete Ecken 124">
                          <a:extLst>
                            <a:ext uri="{FF2B5EF4-FFF2-40B4-BE49-F238E27FC236}">
                              <a16:creationId xmlns:a16="http://schemas.microsoft.com/office/drawing/2014/main" id="{C53E1A37-27CF-B1BD-0F05-8DD355D34E71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74696" y="2960212"/>
                          <a:ext cx="278132" cy="45719"/>
                        </a:xfrm>
                        <a:prstGeom prst="roundRect">
                          <a:avLst>
                            <a:gd name="adj" fmla="val 50000"/>
                          </a:avLst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26" name="Rechteck: abgerundete Ecken 125">
                          <a:extLst>
                            <a:ext uri="{FF2B5EF4-FFF2-40B4-BE49-F238E27FC236}">
                              <a16:creationId xmlns:a16="http://schemas.microsoft.com/office/drawing/2014/main" id="{26B288EA-3AF8-8F49-44B2-117A9F61F87E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74696" y="3025625"/>
                          <a:ext cx="278132" cy="45719"/>
                        </a:xfrm>
                        <a:prstGeom prst="roundRect">
                          <a:avLst>
                            <a:gd name="adj" fmla="val 50000"/>
                          </a:avLst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27" name="Rechteck: abgerundete Ecken 126">
                          <a:extLst>
                            <a:ext uri="{FF2B5EF4-FFF2-40B4-BE49-F238E27FC236}">
                              <a16:creationId xmlns:a16="http://schemas.microsoft.com/office/drawing/2014/main" id="{5004B48F-B27B-88E5-18ED-5589E160B7DB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74696" y="3091038"/>
                          <a:ext cx="278132" cy="45719"/>
                        </a:xfrm>
                        <a:prstGeom prst="roundRect">
                          <a:avLst>
                            <a:gd name="adj" fmla="val 50000"/>
                          </a:avLst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28" name="Rechteck: abgerundete Ecken 127">
                          <a:extLst>
                            <a:ext uri="{FF2B5EF4-FFF2-40B4-BE49-F238E27FC236}">
                              <a16:creationId xmlns:a16="http://schemas.microsoft.com/office/drawing/2014/main" id="{291F4366-8E8D-D7A8-8AB4-8288DC9A874E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74696" y="3156451"/>
                          <a:ext cx="278132" cy="45719"/>
                        </a:xfrm>
                        <a:prstGeom prst="roundRect">
                          <a:avLst>
                            <a:gd name="adj" fmla="val 50000"/>
                          </a:avLst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29" name="Rechteck: abgerundete Ecken 128">
                          <a:extLst>
                            <a:ext uri="{FF2B5EF4-FFF2-40B4-BE49-F238E27FC236}">
                              <a16:creationId xmlns:a16="http://schemas.microsoft.com/office/drawing/2014/main" id="{0691674B-AEC6-2489-CEAA-1D62507D8F87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74696" y="3221864"/>
                          <a:ext cx="278132" cy="45719"/>
                        </a:xfrm>
                        <a:prstGeom prst="roundRect">
                          <a:avLst>
                            <a:gd name="adj" fmla="val 50000"/>
                          </a:avLst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30" name="Rechteck: abgerundete Ecken 129">
                          <a:extLst>
                            <a:ext uri="{FF2B5EF4-FFF2-40B4-BE49-F238E27FC236}">
                              <a16:creationId xmlns:a16="http://schemas.microsoft.com/office/drawing/2014/main" id="{C1C0D03D-8E58-9F25-33F5-1C1D76B06525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74696" y="3287275"/>
                          <a:ext cx="278132" cy="45719"/>
                        </a:xfrm>
                        <a:prstGeom prst="roundRect">
                          <a:avLst>
                            <a:gd name="adj" fmla="val 50000"/>
                          </a:avLst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</p:grpSp>
                </p:grpSp>
                <p:pic>
                  <p:nvPicPr>
                    <p:cNvPr id="33" name="Grafik 32" descr="Ein Bild, das Haushaltsgerät, Küchengerät enthält.&#10;&#10;Automatisch generierte Beschreibung">
                      <a:extLst>
                        <a:ext uri="{FF2B5EF4-FFF2-40B4-BE49-F238E27FC236}">
                          <a16:creationId xmlns:a16="http://schemas.microsoft.com/office/drawing/2014/main" id="{D7FF0EAB-F777-E475-CA0B-CDCD1A77EDD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1986" t="10883" r="13308" b="12358"/>
                    <a:stretch/>
                  </p:blipFill>
                  <p:spPr>
                    <a:xfrm>
                      <a:off x="1459915" y="3816142"/>
                      <a:ext cx="672926" cy="798270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74" name="Gerade Verbindung mit Pfeil 73">
                      <a:extLst>
                        <a:ext uri="{FF2B5EF4-FFF2-40B4-BE49-F238E27FC236}">
                          <a16:creationId xmlns:a16="http://schemas.microsoft.com/office/drawing/2014/main" id="{64219C5A-DA05-CAAD-64E2-8BAA7795B9D3}"/>
                        </a:ext>
                      </a:extLst>
                    </p:cNvPr>
                    <p:cNvCxnSpPr/>
                    <p:nvPr/>
                  </p:nvCxnSpPr>
                  <p:spPr bwMode="auto">
                    <a:xfrm flipH="1">
                      <a:off x="2132841" y="4394879"/>
                      <a:ext cx="235889" cy="0"/>
                    </a:xfrm>
                    <a:prstGeom prst="straightConnector1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C000"/>
                      </a:solidFill>
                      <a:prstDash val="dash"/>
                      <a:round/>
                      <a:headEnd type="none" w="med" len="med"/>
                      <a:tailEnd type="triangle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37" name="Gerade Verbindung mit Pfeil 136">
                      <a:extLst>
                        <a:ext uri="{FF2B5EF4-FFF2-40B4-BE49-F238E27FC236}">
                          <a16:creationId xmlns:a16="http://schemas.microsoft.com/office/drawing/2014/main" id="{75FCA0C8-A51A-CC6C-95C8-E80F4C8FB7A7}"/>
                        </a:ext>
                      </a:extLst>
                    </p:cNvPr>
                    <p:cNvCxnSpPr/>
                    <p:nvPr/>
                  </p:nvCxnSpPr>
                  <p:spPr bwMode="auto">
                    <a:xfrm flipH="1">
                      <a:off x="1212856" y="4394879"/>
                      <a:ext cx="235889" cy="0"/>
                    </a:xfrm>
                    <a:prstGeom prst="straightConnector1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C000"/>
                      </a:solidFill>
                      <a:prstDash val="dash"/>
                      <a:round/>
                      <a:headEnd type="none" w="med" len="med"/>
                      <a:tailEnd type="triangle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sp>
                  <p:nvSpPr>
                    <p:cNvPr id="80" name="Textfeld 79">
                      <a:extLst>
                        <a:ext uri="{FF2B5EF4-FFF2-40B4-BE49-F238E27FC236}">
                          <a16:creationId xmlns:a16="http://schemas.microsoft.com/office/drawing/2014/main" id="{A66E4CB2-B3C2-07DD-623D-A3E1E871B46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63420" y="4073198"/>
                      <a:ext cx="352982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de-DE" sz="1200" dirty="0">
                          <a:solidFill>
                            <a:srgbClr val="FFC000"/>
                          </a:solidFill>
                        </a:rPr>
                        <a:t>H</a:t>
                      </a:r>
                      <a:r>
                        <a:rPr lang="de-DE" sz="1200" baseline="-25000" dirty="0">
                          <a:solidFill>
                            <a:srgbClr val="FFC000"/>
                          </a:solidFill>
                        </a:rPr>
                        <a:t>2</a:t>
                      </a:r>
                    </a:p>
                  </p:txBody>
                </p:sp>
                <p:sp>
                  <p:nvSpPr>
                    <p:cNvPr id="138" name="Textfeld 137">
                      <a:extLst>
                        <a:ext uri="{FF2B5EF4-FFF2-40B4-BE49-F238E27FC236}">
                          <a16:creationId xmlns:a16="http://schemas.microsoft.com/office/drawing/2014/main" id="{7D99F6DD-6A51-F6BE-0855-C87C88D9910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096332" y="4073198"/>
                      <a:ext cx="352982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de-DE" sz="1200" dirty="0">
                          <a:solidFill>
                            <a:srgbClr val="FFC000"/>
                          </a:solidFill>
                        </a:rPr>
                        <a:t>H</a:t>
                      </a:r>
                      <a:r>
                        <a:rPr lang="de-DE" sz="1200" baseline="-25000" dirty="0">
                          <a:solidFill>
                            <a:srgbClr val="FFC000"/>
                          </a:solidFill>
                        </a:rPr>
                        <a:t>2</a:t>
                      </a:r>
                    </a:p>
                  </p:txBody>
                </p:sp>
                <p:sp>
                  <p:nvSpPr>
                    <p:cNvPr id="93" name="Textfeld 92">
                      <a:extLst>
                        <a:ext uri="{FF2B5EF4-FFF2-40B4-BE49-F238E27FC236}">
                          <a16:creationId xmlns:a16="http://schemas.microsoft.com/office/drawing/2014/main" id="{C2727146-DFD7-CDE0-CE42-3A67A5A1931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03260" y="3798656"/>
                      <a:ext cx="1196610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de-DE" sz="1200" dirty="0"/>
                        <a:t>Brennstoffzelle</a:t>
                      </a:r>
                    </a:p>
                  </p:txBody>
                </p:sp>
                <p:sp>
                  <p:nvSpPr>
                    <p:cNvPr id="140" name="Textfeld 139">
                      <a:extLst>
                        <a:ext uri="{FF2B5EF4-FFF2-40B4-BE49-F238E27FC236}">
                          <a16:creationId xmlns:a16="http://schemas.microsoft.com/office/drawing/2014/main" id="{C81088CB-6AF1-703B-0348-2AB5747F134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132964" y="3798656"/>
                      <a:ext cx="1071127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de-DE" sz="1200" dirty="0"/>
                        <a:t>Elektrolyseur</a:t>
                      </a:r>
                    </a:p>
                  </p:txBody>
                </p:sp>
                <p:sp>
                  <p:nvSpPr>
                    <p:cNvPr id="141" name="Textfeld 140">
                      <a:extLst>
                        <a:ext uri="{FF2B5EF4-FFF2-40B4-BE49-F238E27FC236}">
                          <a16:creationId xmlns:a16="http://schemas.microsoft.com/office/drawing/2014/main" id="{6BB87AF5-78B8-8651-540C-962A746A761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79818" y="3544848"/>
                      <a:ext cx="103586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de-DE" sz="1200" dirty="0"/>
                        <a:t>H</a:t>
                      </a:r>
                      <a:r>
                        <a:rPr lang="de-DE" sz="1200" baseline="-25000" dirty="0"/>
                        <a:t>2</a:t>
                      </a:r>
                      <a:r>
                        <a:rPr lang="de-DE" sz="1200" dirty="0"/>
                        <a:t>-Speicher</a:t>
                      </a:r>
                    </a:p>
                  </p:txBody>
                </p:sp>
              </p:grpSp>
              <p:cxnSp>
                <p:nvCxnSpPr>
                  <p:cNvPr id="144" name="Gerader Verbinder 143">
                    <a:extLst>
                      <a:ext uri="{FF2B5EF4-FFF2-40B4-BE49-F238E27FC236}">
                        <a16:creationId xmlns:a16="http://schemas.microsoft.com/office/drawing/2014/main" id="{EA3367D4-929B-B551-9A79-687CA0E5AF18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781050" y="4881220"/>
                    <a:ext cx="3025447" cy="0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48" name="Gerader Verbinder 147">
                    <a:extLst>
                      <a:ext uri="{FF2B5EF4-FFF2-40B4-BE49-F238E27FC236}">
                        <a16:creationId xmlns:a16="http://schemas.microsoft.com/office/drawing/2014/main" id="{DDC89719-11D3-7BC8-B364-6C429BBE3E8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2685189" y="4454203"/>
                    <a:ext cx="0" cy="427017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50" name="Gerader Verbinder 149">
                    <a:extLst>
                      <a:ext uri="{FF2B5EF4-FFF2-40B4-BE49-F238E27FC236}">
                        <a16:creationId xmlns:a16="http://schemas.microsoft.com/office/drawing/2014/main" id="{8E230A1E-7828-CCE6-A2EB-11D1618F1788}"/>
                      </a:ext>
                    </a:extLst>
                  </p:cNvPr>
                  <p:cNvCxnSpPr>
                    <a:cxnSpLocks/>
                    <a:stCxn id="122" idx="2"/>
                  </p:cNvCxnSpPr>
                  <p:nvPr/>
                </p:nvCxnSpPr>
                <p:spPr bwMode="auto">
                  <a:xfrm>
                    <a:off x="786055" y="4431456"/>
                    <a:ext cx="484" cy="449764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152" name="Ellipse 151">
                    <a:extLst>
                      <a:ext uri="{FF2B5EF4-FFF2-40B4-BE49-F238E27FC236}">
                        <a16:creationId xmlns:a16="http://schemas.microsoft.com/office/drawing/2014/main" id="{0FD0E64B-F7EF-63F4-22ED-7DF7623D87D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764958" y="4839592"/>
                    <a:ext cx="69669" cy="69669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53" name="Ellipse 152">
                    <a:extLst>
                      <a:ext uri="{FF2B5EF4-FFF2-40B4-BE49-F238E27FC236}">
                        <a16:creationId xmlns:a16="http://schemas.microsoft.com/office/drawing/2014/main" id="{D9E2AEB0-F915-C639-0A3D-DC697CA5A58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655791" y="4839592"/>
                    <a:ext cx="69669" cy="69669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  <p:sp>
              <p:nvSpPr>
                <p:cNvPr id="161" name="Textfeld 160">
                  <a:extLst>
                    <a:ext uri="{FF2B5EF4-FFF2-40B4-BE49-F238E27FC236}">
                      <a16:creationId xmlns:a16="http://schemas.microsoft.com/office/drawing/2014/main" id="{6C41D183-6D14-2F02-573D-B21627D17B14}"/>
                    </a:ext>
                  </a:extLst>
                </p:cNvPr>
                <p:cNvSpPr txBox="1"/>
                <p:nvPr/>
              </p:nvSpPr>
              <p:spPr>
                <a:xfrm>
                  <a:off x="82630" y="3072588"/>
                  <a:ext cx="242406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3333FF"/>
                      </a:solidFill>
                    </a:rPr>
                    <a:t>H</a:t>
                  </a:r>
                  <a:r>
                    <a:rPr lang="de-DE" sz="1400" baseline="-25000" dirty="0">
                      <a:solidFill>
                        <a:srgbClr val="3333FF"/>
                      </a:solidFill>
                    </a:rPr>
                    <a:t>2</a:t>
                  </a:r>
                  <a:r>
                    <a:rPr lang="de-DE" sz="1400" dirty="0">
                      <a:solidFill>
                        <a:srgbClr val="3333FF"/>
                      </a:solidFill>
                    </a:rPr>
                    <a:t>-Energiespeicher-System</a:t>
                  </a:r>
                </a:p>
              </p:txBody>
            </p:sp>
          </p:grpSp>
        </p:grpSp>
        <p:cxnSp>
          <p:nvCxnSpPr>
            <p:cNvPr id="8212" name="Gerade Verbindung mit Pfeil 8211">
              <a:extLst>
                <a:ext uri="{FF2B5EF4-FFF2-40B4-BE49-F238E27FC236}">
                  <a16:creationId xmlns:a16="http://schemas.microsoft.com/office/drawing/2014/main" id="{EA85D708-EDCA-AEC0-38F2-F93B3DF03837}"/>
                </a:ext>
              </a:extLst>
            </p:cNvPr>
            <p:cNvCxnSpPr/>
            <p:nvPr/>
          </p:nvCxnSpPr>
          <p:spPr bwMode="auto">
            <a:xfrm flipV="1">
              <a:off x="2788786" y="4591379"/>
              <a:ext cx="0" cy="221417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8" name="Gerade Verbindung mit Pfeil 167">
              <a:extLst>
                <a:ext uri="{FF2B5EF4-FFF2-40B4-BE49-F238E27FC236}">
                  <a16:creationId xmlns:a16="http://schemas.microsoft.com/office/drawing/2014/main" id="{341B5B0E-7805-FE26-855A-3B53E59617C0}"/>
                </a:ext>
              </a:extLst>
            </p:cNvPr>
            <p:cNvCxnSpPr/>
            <p:nvPr/>
          </p:nvCxnSpPr>
          <p:spPr bwMode="auto">
            <a:xfrm flipV="1">
              <a:off x="893946" y="4591379"/>
              <a:ext cx="0" cy="221417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2" name="Rectangle 4">
            <a:extLst>
              <a:ext uri="{FF2B5EF4-FFF2-40B4-BE49-F238E27FC236}">
                <a16:creationId xmlns:a16="http://schemas.microsoft.com/office/drawing/2014/main" id="{E71F2F2D-85F2-4B08-B535-A1306EC24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483" y="6074839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sz="1800" dirty="0">
                <a:solidFill>
                  <a:srgbClr val="00B050"/>
                </a:solidFill>
              </a:rPr>
              <a:t>Im städtischen und ländlichen Bereich derzeit nicht wirtschaftlich darstellbar!</a:t>
            </a:r>
            <a:endParaRPr lang="de-DE" altLang="de-DE" sz="1800" dirty="0">
              <a:solidFill>
                <a:srgbClr val="00B050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2FFDE99-A210-2AE9-872A-A66916C87FAC}"/>
              </a:ext>
            </a:extLst>
          </p:cNvPr>
          <p:cNvSpPr txBox="1"/>
          <p:nvPr/>
        </p:nvSpPr>
        <p:spPr>
          <a:xfrm>
            <a:off x="2158891" y="2905437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00FF"/>
                </a:solidFill>
              </a:rPr>
              <a:t>V2H/G</a:t>
            </a:r>
          </a:p>
        </p:txBody>
      </p:sp>
    </p:spTree>
    <p:extLst>
      <p:ext uri="{BB962C8B-B14F-4D97-AF65-F5344CB8AC3E}">
        <p14:creationId xmlns:p14="http://schemas.microsoft.com/office/powerpoint/2010/main" val="920030782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1147762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>
                <a:solidFill>
                  <a:schemeClr val="bg1"/>
                </a:solidFill>
              </a:rPr>
              <a:t>Agenda </a:t>
            </a:r>
            <a:endParaRPr lang="de-DE" altLang="de-DE" sz="2000">
              <a:solidFill>
                <a:schemeClr val="bg1"/>
              </a:solidFill>
            </a:endParaRPr>
          </a:p>
        </p:txBody>
      </p:sp>
      <p:sp>
        <p:nvSpPr>
          <p:cNvPr id="22" name="Text Box 5">
            <a:extLst>
              <a:ext uri="{FF2B5EF4-FFF2-40B4-BE49-F238E27FC236}">
                <a16:creationId xmlns:a16="http://schemas.microsoft.com/office/drawing/2014/main" id="{467886E4-9E9F-49C4-9BFC-FDB702C1C9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225" y="1232072"/>
            <a:ext cx="8697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563BFB"/>
                </a:solidFill>
              </a:rPr>
              <a:t>Einführung</a:t>
            </a:r>
          </a:p>
        </p:txBody>
      </p:sp>
      <p:sp>
        <p:nvSpPr>
          <p:cNvPr id="25" name="Text Box 5">
            <a:extLst>
              <a:ext uri="{FF2B5EF4-FFF2-40B4-BE49-F238E27FC236}">
                <a16:creationId xmlns:a16="http://schemas.microsoft.com/office/drawing/2014/main" id="{1890E108-4D8F-4C76-8FAD-8D2CA485C1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225" y="2650228"/>
            <a:ext cx="869791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563BFB"/>
                </a:solidFill>
              </a:rPr>
              <a:t>Netzstabilität</a:t>
            </a:r>
            <a:br>
              <a:rPr lang="de-DE" altLang="de-DE" sz="1800" dirty="0">
                <a:solidFill>
                  <a:srgbClr val="563BFB"/>
                </a:solidFill>
              </a:rPr>
            </a:br>
            <a:r>
              <a:rPr lang="de-DE" altLang="de-DE" sz="1800" dirty="0">
                <a:solidFill>
                  <a:srgbClr val="563BFB"/>
                </a:solidFill>
              </a:rPr>
              <a:t>- Europäische Verbundnetze</a:t>
            </a:r>
            <a:br>
              <a:rPr lang="de-DE" altLang="de-DE" sz="1800" dirty="0">
                <a:solidFill>
                  <a:srgbClr val="563BFB"/>
                </a:solidFill>
              </a:rPr>
            </a:br>
            <a:r>
              <a:rPr lang="de-DE" altLang="de-DE" sz="1800" dirty="0">
                <a:solidFill>
                  <a:srgbClr val="563BFB"/>
                </a:solidFill>
              </a:rPr>
              <a:t>- Netzfrequenz</a:t>
            </a:r>
            <a:br>
              <a:rPr lang="de-DE" altLang="de-DE" sz="1800" dirty="0">
                <a:solidFill>
                  <a:srgbClr val="563BFB"/>
                </a:solidFill>
              </a:rPr>
            </a:br>
            <a:r>
              <a:rPr lang="de-DE" altLang="de-DE" sz="1800" dirty="0">
                <a:solidFill>
                  <a:srgbClr val="563BFB"/>
                </a:solidFill>
              </a:rPr>
              <a:t>- Energie-Management-System</a:t>
            </a:r>
          </a:p>
        </p:txBody>
      </p:sp>
      <p:sp>
        <p:nvSpPr>
          <p:cNvPr id="26" name="Text Box 5">
            <a:extLst>
              <a:ext uri="{FF2B5EF4-FFF2-40B4-BE49-F238E27FC236}">
                <a16:creationId xmlns:a16="http://schemas.microsoft.com/office/drawing/2014/main" id="{96384559-4E75-44A8-8BBA-DC83A23D63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225" y="4745849"/>
            <a:ext cx="8697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563BFB"/>
                </a:solidFill>
              </a:rPr>
              <a:t>Energieausgleich, Energiespeicher </a:t>
            </a:r>
          </a:p>
        </p:txBody>
      </p:sp>
      <p:sp>
        <p:nvSpPr>
          <p:cNvPr id="27" name="Text Box 5">
            <a:extLst>
              <a:ext uri="{FF2B5EF4-FFF2-40B4-BE49-F238E27FC236}">
                <a16:creationId xmlns:a16="http://schemas.microsoft.com/office/drawing/2014/main" id="{D6E04AA8-3DEE-4B88-9612-FC5486425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225" y="2294915"/>
            <a:ext cx="8697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3333FF"/>
                </a:solidFill>
              </a:rPr>
              <a:t>Vom anonymen Verbraucher zum kooperativen Energiesystem</a:t>
            </a:r>
            <a:endParaRPr lang="de-DE" altLang="de-DE" sz="1800" dirty="0">
              <a:solidFill>
                <a:srgbClr val="563BFB"/>
              </a:solidFill>
            </a:endParaRPr>
          </a:p>
        </p:txBody>
      </p:sp>
      <p:sp>
        <p:nvSpPr>
          <p:cNvPr id="28" name="Text Box 5">
            <a:extLst>
              <a:ext uri="{FF2B5EF4-FFF2-40B4-BE49-F238E27FC236}">
                <a16:creationId xmlns:a16="http://schemas.microsoft.com/office/drawing/2014/main" id="{60B64DA1-7E05-4051-B8EF-14E1B2F6C7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225" y="3836538"/>
            <a:ext cx="899477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563BFB"/>
                </a:solidFill>
              </a:rPr>
              <a:t>Energiewabensystem mit </a:t>
            </a:r>
            <a:r>
              <a:rPr lang="de-DE" altLang="de-DE" sz="1800" dirty="0" err="1">
                <a:solidFill>
                  <a:srgbClr val="563BFB"/>
                </a:solidFill>
              </a:rPr>
              <a:t>Sektorkopplung</a:t>
            </a:r>
            <a:r>
              <a:rPr lang="de-DE" altLang="de-DE" sz="1800" dirty="0">
                <a:solidFill>
                  <a:srgbClr val="563BFB"/>
                </a:solidFill>
              </a:rPr>
              <a:t> beim</a:t>
            </a:r>
            <a:br>
              <a:rPr lang="de-DE" altLang="de-DE" sz="1800" dirty="0">
                <a:solidFill>
                  <a:srgbClr val="563BFB"/>
                </a:solidFill>
              </a:rPr>
            </a:br>
            <a:r>
              <a:rPr lang="de-DE" altLang="de-DE" sz="1800" dirty="0">
                <a:solidFill>
                  <a:srgbClr val="563BFB"/>
                </a:solidFill>
              </a:rPr>
              <a:t>- Erzeuger (virtuelles Kraftwerk)</a:t>
            </a:r>
            <a:br>
              <a:rPr lang="de-DE" altLang="de-DE" sz="1800" dirty="0">
                <a:solidFill>
                  <a:srgbClr val="563BFB"/>
                </a:solidFill>
              </a:rPr>
            </a:br>
            <a:r>
              <a:rPr lang="de-DE" altLang="de-DE" sz="1800" dirty="0">
                <a:solidFill>
                  <a:srgbClr val="563BFB"/>
                </a:solidFill>
              </a:rPr>
              <a:t>- </a:t>
            </a:r>
            <a:r>
              <a:rPr lang="de-DE" altLang="de-DE" sz="1800" dirty="0">
                <a:solidFill>
                  <a:srgbClr val="3333FF"/>
                </a:solidFill>
              </a:rPr>
              <a:t>Verbraucher (</a:t>
            </a:r>
            <a:r>
              <a:rPr lang="de-DE" altLang="de-DE" sz="1800" dirty="0" err="1">
                <a:solidFill>
                  <a:srgbClr val="3333FF"/>
                </a:solidFill>
              </a:rPr>
              <a:t>ProSumer</a:t>
            </a:r>
            <a:r>
              <a:rPr lang="de-DE" altLang="de-DE" sz="1800" dirty="0">
                <a:solidFill>
                  <a:srgbClr val="3333FF"/>
                </a:solidFill>
              </a:rPr>
              <a:t>)</a:t>
            </a:r>
            <a:endParaRPr lang="de-DE" altLang="de-DE" sz="1800" dirty="0">
              <a:solidFill>
                <a:srgbClr val="563BFB"/>
              </a:solidFill>
            </a:endParaRPr>
          </a:p>
        </p:txBody>
      </p:sp>
      <p:sp>
        <p:nvSpPr>
          <p:cNvPr id="29" name="Text Box 5">
            <a:extLst>
              <a:ext uri="{FF2B5EF4-FFF2-40B4-BE49-F238E27FC236}">
                <a16:creationId xmlns:a16="http://schemas.microsoft.com/office/drawing/2014/main" id="{7E777913-A17E-4FEA-9BCE-BB3CE5E88C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225" y="5101162"/>
            <a:ext cx="8697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563BFB"/>
                </a:solidFill>
              </a:rPr>
              <a:t>Stromnetze, Netzentwicklung</a:t>
            </a: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44E6129E-7B8C-49BB-8071-5FCE35597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225" y="1940634"/>
            <a:ext cx="8697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563BFB"/>
                </a:solidFill>
              </a:rPr>
              <a:t>Ziele und Prinzipien: Gleichgewicht für Stromerzeugung und -Verbrauch</a:t>
            </a:r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id="{35034F4C-76A1-42B2-89E6-3BBC24996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224" y="1586353"/>
            <a:ext cx="8697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563BFB"/>
                </a:solidFill>
              </a:rPr>
              <a:t>Grundsätzliche Verfügbarkeit ausreichender Primärenergie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A7894255-165E-8222-5583-35A9070E57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225" y="877791"/>
            <a:ext cx="8697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563BFB"/>
                </a:solidFill>
              </a:rPr>
              <a:t>Einordnung in die Energiewende von D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58D8B17A-2DE9-5494-031E-4DA59D87C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225" y="6164008"/>
            <a:ext cx="8697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563BFB"/>
                </a:solidFill>
              </a:rPr>
              <a:t>Video „Vehicle </a:t>
            </a:r>
            <a:r>
              <a:rPr lang="de-DE" altLang="de-DE" sz="1800" dirty="0" err="1">
                <a:solidFill>
                  <a:srgbClr val="563BFB"/>
                </a:solidFill>
              </a:rPr>
              <a:t>to</a:t>
            </a:r>
            <a:r>
              <a:rPr lang="de-DE" altLang="de-DE" sz="1800" dirty="0">
                <a:solidFill>
                  <a:srgbClr val="563BFB"/>
                </a:solidFill>
              </a:rPr>
              <a:t> </a:t>
            </a:r>
            <a:r>
              <a:rPr lang="de-DE" altLang="de-DE" sz="1800" dirty="0" err="1">
                <a:solidFill>
                  <a:srgbClr val="563BFB"/>
                </a:solidFill>
              </a:rPr>
              <a:t>Grid</a:t>
            </a:r>
            <a:r>
              <a:rPr lang="de-DE" altLang="de-DE" sz="1800" dirty="0">
                <a:solidFill>
                  <a:srgbClr val="563BFB"/>
                </a:solidFill>
              </a:rPr>
              <a:t>“ (V2G)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441167EC-9116-5CB7-07DB-B3E97F7383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225" y="5809724"/>
            <a:ext cx="8697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563BFB"/>
                </a:solidFill>
              </a:rPr>
              <a:t>Fazit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53A6E2E2-9C79-C80D-CE0C-D66A3CEFD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225" y="5455443"/>
            <a:ext cx="8697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563BFB"/>
                </a:solidFill>
              </a:rPr>
              <a:t>Strommarktentwicklung</a:t>
            </a:r>
          </a:p>
        </p:txBody>
      </p:sp>
    </p:spTree>
    <p:extLst>
      <p:ext uri="{BB962C8B-B14F-4D97-AF65-F5344CB8AC3E}">
        <p14:creationId xmlns:p14="http://schemas.microsoft.com/office/powerpoint/2010/main" val="1687644896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26" grpId="0"/>
      <p:bldP spid="27" grpId="0"/>
      <p:bldP spid="28" grpId="0"/>
      <p:bldP spid="29" grpId="0"/>
      <p:bldP spid="13" grpId="0"/>
      <p:bldP spid="17" grpId="0"/>
      <p:bldP spid="3" grpId="0"/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>
            <a:extLst>
              <a:ext uri="{FF2B5EF4-FFF2-40B4-BE49-F238E27FC236}">
                <a16:creationId xmlns:a16="http://schemas.microsoft.com/office/drawing/2014/main" id="{C94828E4-059F-45D8-AFE8-8CB97CD26E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13730"/>
            <a:ext cx="522579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de-DE" dirty="0">
                <a:solidFill>
                  <a:schemeClr val="bg1"/>
                </a:solidFill>
              </a:rPr>
              <a:t>Energieausgleich, Energiespeicher (1)</a:t>
            </a:r>
          </a:p>
          <a:p>
            <a:pPr>
              <a:buFontTx/>
              <a:buNone/>
            </a:pPr>
            <a:r>
              <a:rPr lang="de-DE" altLang="de-DE" dirty="0">
                <a:solidFill>
                  <a:schemeClr val="bg1"/>
                </a:solidFill>
              </a:rPr>
              <a:t>Grundsätzliches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52B3FB8-7D5D-CC2A-16AF-583CC28558A7}"/>
              </a:ext>
            </a:extLst>
          </p:cNvPr>
          <p:cNvSpPr txBox="1"/>
          <p:nvPr/>
        </p:nvSpPr>
        <p:spPr>
          <a:xfrm>
            <a:off x="301451" y="859978"/>
            <a:ext cx="9380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Wegen der </a:t>
            </a:r>
            <a:r>
              <a:rPr lang="de-DE" sz="1600" b="1" dirty="0">
                <a:solidFill>
                  <a:srgbClr val="3333FF"/>
                </a:solidFill>
              </a:rPr>
              <a:t>Volatilität der EE </a:t>
            </a:r>
            <a:r>
              <a:rPr lang="de-DE" sz="1600" dirty="0">
                <a:solidFill>
                  <a:srgbClr val="3333FF"/>
                </a:solidFill>
              </a:rPr>
              <a:t>ist ein </a:t>
            </a:r>
            <a:r>
              <a:rPr lang="de-DE" sz="1600" b="1" dirty="0">
                <a:solidFill>
                  <a:srgbClr val="3333FF"/>
                </a:solidFill>
              </a:rPr>
              <a:t>dynamischer Energieausgleich mit entsprechenden Energiespeichern</a:t>
            </a:r>
            <a:r>
              <a:rPr lang="de-DE" sz="1600" dirty="0">
                <a:solidFill>
                  <a:srgbClr val="3333FF"/>
                </a:solidFill>
              </a:rPr>
              <a:t> erforderlich.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AB25756-60C6-3D2E-0CB1-65B0B6FD3021}"/>
              </a:ext>
            </a:extLst>
          </p:cNvPr>
          <p:cNvSpPr txBox="1"/>
          <p:nvPr/>
        </p:nvSpPr>
        <p:spPr>
          <a:xfrm>
            <a:off x="301450" y="4859153"/>
            <a:ext cx="96045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Im Folgenden werden </a:t>
            </a:r>
            <a:r>
              <a:rPr lang="de-DE" sz="1600" b="1" dirty="0">
                <a:solidFill>
                  <a:srgbClr val="3333FF"/>
                </a:solidFill>
              </a:rPr>
              <a:t>Konzepte</a:t>
            </a:r>
            <a:r>
              <a:rPr lang="de-DE" sz="1600" dirty="0">
                <a:solidFill>
                  <a:srgbClr val="3333FF"/>
                </a:solidFill>
              </a:rPr>
              <a:t> vorgestellt, die sowohl in der kleinsten Zelle (Einfamilienhaus) aber insbesondere für </a:t>
            </a:r>
            <a:r>
              <a:rPr lang="de-DE" sz="1600" b="1" dirty="0">
                <a:solidFill>
                  <a:srgbClr val="3333FF"/>
                </a:solidFill>
              </a:rPr>
              <a:t>Deutschland und Europa </a:t>
            </a:r>
            <a:r>
              <a:rPr lang="de-DE" sz="1600" dirty="0">
                <a:solidFill>
                  <a:srgbClr val="3333FF"/>
                </a:solidFill>
              </a:rPr>
              <a:t>zur Anwendung kommen können. </a:t>
            </a:r>
          </a:p>
        </p:txBody>
      </p:sp>
      <p:grpSp>
        <p:nvGrpSpPr>
          <p:cNvPr id="17431" name="Gruppieren 17430">
            <a:extLst>
              <a:ext uri="{FF2B5EF4-FFF2-40B4-BE49-F238E27FC236}">
                <a16:creationId xmlns:a16="http://schemas.microsoft.com/office/drawing/2014/main" id="{79B20A2E-BE00-9239-B68F-0A5796E0A2A0}"/>
              </a:ext>
            </a:extLst>
          </p:cNvPr>
          <p:cNvGrpSpPr/>
          <p:nvPr/>
        </p:nvGrpSpPr>
        <p:grpSpPr>
          <a:xfrm>
            <a:off x="301450" y="1575211"/>
            <a:ext cx="9236880" cy="3002283"/>
            <a:chOff x="301450" y="1575211"/>
            <a:chExt cx="9236880" cy="3002283"/>
          </a:xfrm>
        </p:grpSpPr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D8753833-4307-7FEF-8132-AA8BF9F7B6E9}"/>
                </a:ext>
              </a:extLst>
            </p:cNvPr>
            <p:cNvSpPr txBox="1"/>
            <p:nvPr/>
          </p:nvSpPr>
          <p:spPr>
            <a:xfrm>
              <a:off x="301450" y="1575211"/>
              <a:ext cx="531644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de-DE" sz="1600" dirty="0">
                  <a:solidFill>
                    <a:srgbClr val="3333FF"/>
                  </a:solidFill>
                </a:rPr>
                <a:t>Das </a:t>
              </a:r>
              <a:r>
                <a:rPr lang="de-DE" sz="1600" b="1" dirty="0">
                  <a:solidFill>
                    <a:srgbClr val="3333FF"/>
                  </a:solidFill>
                </a:rPr>
                <a:t>Energiewabensystem ist die Basis für Autarkie und Energieausgleich.</a:t>
              </a:r>
              <a:br>
                <a:rPr lang="de-DE" sz="1600" b="1" dirty="0">
                  <a:solidFill>
                    <a:srgbClr val="3333FF"/>
                  </a:solidFill>
                </a:rPr>
              </a:br>
              <a:r>
                <a:rPr lang="de-DE" sz="1600" dirty="0">
                  <a:solidFill>
                    <a:srgbClr val="3333FF"/>
                  </a:solidFill>
                </a:rPr>
                <a:t>Die </a:t>
              </a:r>
              <a:r>
                <a:rPr lang="de-DE" sz="1600" b="1" dirty="0">
                  <a:solidFill>
                    <a:srgbClr val="3333FF"/>
                  </a:solidFill>
                </a:rPr>
                <a:t>kleinste Wabenzelle </a:t>
              </a:r>
              <a:r>
                <a:rPr lang="de-DE" sz="1600" dirty="0">
                  <a:solidFill>
                    <a:srgbClr val="3333FF"/>
                  </a:solidFill>
                </a:rPr>
                <a:t>- das Einfamilienhaus - </a:t>
              </a:r>
              <a:br>
                <a:rPr lang="de-DE" sz="1600" dirty="0">
                  <a:solidFill>
                    <a:srgbClr val="3333FF"/>
                  </a:solidFill>
                </a:rPr>
              </a:br>
              <a:r>
                <a:rPr lang="de-DE" sz="1600" dirty="0">
                  <a:solidFill>
                    <a:srgbClr val="3333FF"/>
                  </a:solidFill>
                </a:rPr>
                <a:t>k</a:t>
              </a:r>
              <a:r>
                <a:rPr lang="de-DE" sz="1600" b="1" dirty="0">
                  <a:solidFill>
                    <a:srgbClr val="3333FF"/>
                  </a:solidFill>
                </a:rPr>
                <a:t>ann</a:t>
              </a:r>
              <a:r>
                <a:rPr lang="de-DE" sz="1600" dirty="0">
                  <a:solidFill>
                    <a:srgbClr val="3333FF"/>
                  </a:solidFill>
                </a:rPr>
                <a:t> über ein Dorf, einen Landkreis, ein Bundesland bis zum Bund bzw. der EU </a:t>
              </a:r>
              <a:r>
                <a:rPr lang="de-DE" sz="1600" b="1" dirty="0">
                  <a:solidFill>
                    <a:srgbClr val="3333FF"/>
                  </a:solidFill>
                </a:rPr>
                <a:t>hochskaliert werden</a:t>
              </a:r>
              <a:r>
                <a:rPr lang="de-DE" sz="1600" dirty="0">
                  <a:solidFill>
                    <a:srgbClr val="3333FF"/>
                  </a:solidFill>
                </a:rPr>
                <a:t>.</a:t>
              </a:r>
            </a:p>
          </p:txBody>
        </p:sp>
        <p:sp>
          <p:nvSpPr>
            <p:cNvPr id="60" name="Text Box 5">
              <a:extLst>
                <a:ext uri="{FF2B5EF4-FFF2-40B4-BE49-F238E27FC236}">
                  <a16:creationId xmlns:a16="http://schemas.microsoft.com/office/drawing/2014/main" id="{155084DD-DB73-DA44-7E01-A7ABD9ABF7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20716" y="4392828"/>
              <a:ext cx="1117614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None/>
              </a:pPr>
              <a:r>
                <a:rPr lang="de-DE" altLang="de-DE" sz="1200" u="sng" dirty="0"/>
                <a:t>Quelle:</a:t>
              </a:r>
              <a:r>
                <a:rPr lang="de-DE" altLang="de-DE" sz="1200" dirty="0"/>
                <a:t> ISE e.V.</a:t>
              </a:r>
              <a:endParaRPr lang="en-US" altLang="de-DE" sz="1200" dirty="0"/>
            </a:p>
          </p:txBody>
        </p:sp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E52F3FCC-84E9-DFB3-ADCE-B6AE3892A7D4}"/>
                </a:ext>
              </a:extLst>
            </p:cNvPr>
            <p:cNvSpPr txBox="1"/>
            <p:nvPr/>
          </p:nvSpPr>
          <p:spPr>
            <a:xfrm>
              <a:off x="3117347" y="4022036"/>
              <a:ext cx="27812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Kleinste Wabenzelle „</a:t>
              </a:r>
              <a:r>
                <a:rPr lang="de-DE" sz="1400" dirty="0" err="1"/>
                <a:t>ProSumer</a:t>
              </a:r>
              <a:r>
                <a:rPr lang="de-DE" sz="1400" dirty="0"/>
                <a:t>“</a:t>
              </a:r>
              <a:br>
                <a:rPr lang="de-DE" sz="1400" dirty="0"/>
              </a:br>
              <a:r>
                <a:rPr lang="de-DE" sz="1400" dirty="0"/>
                <a:t>mit möglichst hoher Autarkie</a:t>
              </a:r>
            </a:p>
          </p:txBody>
        </p:sp>
        <p:grpSp>
          <p:nvGrpSpPr>
            <p:cNvPr id="17429" name="Gruppieren 17428">
              <a:extLst>
                <a:ext uri="{FF2B5EF4-FFF2-40B4-BE49-F238E27FC236}">
                  <a16:creationId xmlns:a16="http://schemas.microsoft.com/office/drawing/2014/main" id="{B05AA884-0ECB-CA83-11B0-84E32FE3F5DD}"/>
                </a:ext>
              </a:extLst>
            </p:cNvPr>
            <p:cNvGrpSpPr/>
            <p:nvPr/>
          </p:nvGrpSpPr>
          <p:grpSpPr>
            <a:xfrm>
              <a:off x="5510411" y="1752085"/>
              <a:ext cx="3290001" cy="2794522"/>
              <a:chOff x="2882881" y="2609368"/>
              <a:chExt cx="3290001" cy="2794522"/>
            </a:xfrm>
          </p:grpSpPr>
          <p:sp>
            <p:nvSpPr>
              <p:cNvPr id="27" name="Sechseck 26">
                <a:extLst>
                  <a:ext uri="{FF2B5EF4-FFF2-40B4-BE49-F238E27FC236}">
                    <a16:creationId xmlns:a16="http://schemas.microsoft.com/office/drawing/2014/main" id="{C552F43E-285E-C0CB-569C-CAE6DA517EE4}"/>
                  </a:ext>
                </a:extLst>
              </p:cNvPr>
              <p:cNvSpPr/>
              <p:nvPr/>
            </p:nvSpPr>
            <p:spPr bwMode="auto">
              <a:xfrm>
                <a:off x="2882881" y="2609368"/>
                <a:ext cx="3290001" cy="2794522"/>
              </a:xfrm>
              <a:prstGeom prst="hexagon">
                <a:avLst/>
              </a:prstGeom>
              <a:solidFill>
                <a:schemeClr val="bg1">
                  <a:lumMod val="9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16" name="Gruppieren 15">
                <a:extLst>
                  <a:ext uri="{FF2B5EF4-FFF2-40B4-BE49-F238E27FC236}">
                    <a16:creationId xmlns:a16="http://schemas.microsoft.com/office/drawing/2014/main" id="{5FDE9B2A-3942-C2C8-C14E-B61A8450615F}"/>
                  </a:ext>
                </a:extLst>
              </p:cNvPr>
              <p:cNvGrpSpPr/>
              <p:nvPr/>
            </p:nvGrpSpPr>
            <p:grpSpPr>
              <a:xfrm>
                <a:off x="3667572" y="2784197"/>
                <a:ext cx="860309" cy="462686"/>
                <a:chOff x="10837564" y="1643045"/>
                <a:chExt cx="3320770" cy="1785955"/>
              </a:xfrm>
            </p:grpSpPr>
            <p:sp>
              <p:nvSpPr>
                <p:cNvPr id="17" name="Freihandform: Form 16">
                  <a:extLst>
                    <a:ext uri="{FF2B5EF4-FFF2-40B4-BE49-F238E27FC236}">
                      <a16:creationId xmlns:a16="http://schemas.microsoft.com/office/drawing/2014/main" id="{8200805D-8A00-5FCD-CF98-146415512030}"/>
                    </a:ext>
                  </a:extLst>
                </p:cNvPr>
                <p:cNvSpPr/>
                <p:nvPr/>
              </p:nvSpPr>
              <p:spPr bwMode="auto">
                <a:xfrm>
                  <a:off x="10837564" y="1643045"/>
                  <a:ext cx="3320770" cy="1785955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rgbClr val="FFCC99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grpSp>
              <p:nvGrpSpPr>
                <p:cNvPr id="18" name="Gruppieren 17">
                  <a:extLst>
                    <a:ext uri="{FF2B5EF4-FFF2-40B4-BE49-F238E27FC236}">
                      <a16:creationId xmlns:a16="http://schemas.microsoft.com/office/drawing/2014/main" id="{088F247A-C4CB-FB1D-0291-0A95F61BE3A7}"/>
                    </a:ext>
                  </a:extLst>
                </p:cNvPr>
                <p:cNvGrpSpPr/>
                <p:nvPr/>
              </p:nvGrpSpPr>
              <p:grpSpPr>
                <a:xfrm>
                  <a:off x="11264559" y="1884626"/>
                  <a:ext cx="2344763" cy="1302791"/>
                  <a:chOff x="8364915" y="3815016"/>
                  <a:chExt cx="897300" cy="528571"/>
                </a:xfrm>
              </p:grpSpPr>
              <p:sp>
                <p:nvSpPr>
                  <p:cNvPr id="19" name="Freihandform: Form 18">
                    <a:extLst>
                      <a:ext uri="{FF2B5EF4-FFF2-40B4-BE49-F238E27FC236}">
                        <a16:creationId xmlns:a16="http://schemas.microsoft.com/office/drawing/2014/main" id="{F71A9799-C8E7-6B8F-5E53-3E6F7CD3746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364915" y="3815016"/>
                    <a:ext cx="350547" cy="225980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20" name="Freihandform: Form 19">
                    <a:extLst>
                      <a:ext uri="{FF2B5EF4-FFF2-40B4-BE49-F238E27FC236}">
                        <a16:creationId xmlns:a16="http://schemas.microsoft.com/office/drawing/2014/main" id="{52193D97-13F6-524D-3C0F-A6550CFE0EF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764049" y="3815016"/>
                    <a:ext cx="350547" cy="225980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21" name="Freihandform: Form 20">
                    <a:extLst>
                      <a:ext uri="{FF2B5EF4-FFF2-40B4-BE49-F238E27FC236}">
                        <a16:creationId xmlns:a16="http://schemas.microsoft.com/office/drawing/2014/main" id="{4CE7FDF2-6FDD-87C3-2A26-2B4AE8BB408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512535" y="4117607"/>
                    <a:ext cx="350547" cy="225980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22" name="Freihandform: Form 21">
                    <a:extLst>
                      <a:ext uri="{FF2B5EF4-FFF2-40B4-BE49-F238E27FC236}">
                        <a16:creationId xmlns:a16="http://schemas.microsoft.com/office/drawing/2014/main" id="{660F8D8C-CEF6-E656-559C-2D261D4CD3C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911668" y="4117607"/>
                    <a:ext cx="350547" cy="225980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</p:grpSp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36AE424C-0678-1636-2802-AE57CA17D2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4927" y="4421487"/>
                <a:ext cx="624491" cy="624491"/>
              </a:xfrm>
              <a:prstGeom prst="rect">
                <a:avLst/>
              </a:prstGeom>
            </p:spPr>
          </p:pic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70560A00-B942-A501-B609-0064B0A7B4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87" t="56358" r="73126" b="14625"/>
              <a:stretch/>
            </p:blipFill>
            <p:spPr>
              <a:xfrm>
                <a:off x="5091081" y="2675358"/>
                <a:ext cx="340430" cy="584042"/>
              </a:xfrm>
              <a:prstGeom prst="rect">
                <a:avLst/>
              </a:prstGeom>
            </p:spPr>
          </p:pic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8CC5344B-4D7A-276C-C403-2A90C32083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9361" b="26935"/>
              <a:stretch/>
            </p:blipFill>
            <p:spPr>
              <a:xfrm>
                <a:off x="4806906" y="4623916"/>
                <a:ext cx="860309" cy="375518"/>
              </a:xfrm>
              <a:prstGeom prst="rect">
                <a:avLst/>
              </a:prstGeom>
            </p:spPr>
          </p:pic>
          <p:pic>
            <p:nvPicPr>
              <p:cNvPr id="26" name="Grafik 25">
                <a:extLst>
                  <a:ext uri="{FF2B5EF4-FFF2-40B4-BE49-F238E27FC236}">
                    <a16:creationId xmlns:a16="http://schemas.microsoft.com/office/drawing/2014/main" id="{45531BD3-F4AA-610C-F49D-6111CA4FC4D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639" t="24627" r="31391" b="25716"/>
              <a:stretch/>
            </p:blipFill>
            <p:spPr>
              <a:xfrm>
                <a:off x="4239347" y="4761414"/>
                <a:ext cx="423723" cy="569127"/>
              </a:xfrm>
              <a:prstGeom prst="rect">
                <a:avLst/>
              </a:prstGeom>
            </p:spPr>
          </p:pic>
          <p:grpSp>
            <p:nvGrpSpPr>
              <p:cNvPr id="9" name="Gruppieren 8">
                <a:extLst>
                  <a:ext uri="{FF2B5EF4-FFF2-40B4-BE49-F238E27FC236}">
                    <a16:creationId xmlns:a16="http://schemas.microsoft.com/office/drawing/2014/main" id="{9E734083-58E0-238C-320C-25B311FC626F}"/>
                  </a:ext>
                </a:extLst>
              </p:cNvPr>
              <p:cNvGrpSpPr/>
              <p:nvPr/>
            </p:nvGrpSpPr>
            <p:grpSpPr>
              <a:xfrm>
                <a:off x="3106799" y="3598125"/>
                <a:ext cx="889987" cy="584775"/>
                <a:chOff x="3340821" y="3620506"/>
                <a:chExt cx="889987" cy="584775"/>
              </a:xfrm>
            </p:grpSpPr>
            <p:sp>
              <p:nvSpPr>
                <p:cNvPr id="2" name="Rechteck 1">
                  <a:extLst>
                    <a:ext uri="{FF2B5EF4-FFF2-40B4-BE49-F238E27FC236}">
                      <a16:creationId xmlns:a16="http://schemas.microsoft.com/office/drawing/2014/main" id="{927F34D9-2F2E-796C-A4FB-27D5049E0294}"/>
                    </a:ext>
                  </a:extLst>
                </p:cNvPr>
                <p:cNvSpPr/>
                <p:nvPr/>
              </p:nvSpPr>
              <p:spPr bwMode="auto">
                <a:xfrm>
                  <a:off x="3390646" y="3620506"/>
                  <a:ext cx="783772" cy="584775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" name="Textfeld 2">
                  <a:extLst>
                    <a:ext uri="{FF2B5EF4-FFF2-40B4-BE49-F238E27FC236}">
                      <a16:creationId xmlns:a16="http://schemas.microsoft.com/office/drawing/2014/main" id="{16F9DB35-E4F9-1382-FC16-B5B3394931C9}"/>
                    </a:ext>
                  </a:extLst>
                </p:cNvPr>
                <p:cNvSpPr txBox="1"/>
                <p:nvPr/>
              </p:nvSpPr>
              <p:spPr>
                <a:xfrm>
                  <a:off x="3340821" y="3662651"/>
                  <a:ext cx="889987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de-DE" sz="1400" dirty="0"/>
                    <a:t>Home-</a:t>
                  </a:r>
                  <a:br>
                    <a:rPr lang="de-DE" sz="1400" dirty="0"/>
                  </a:br>
                  <a:r>
                    <a:rPr lang="de-DE" sz="1400" dirty="0"/>
                    <a:t>Manager</a:t>
                  </a:r>
                </a:p>
              </p:txBody>
            </p:sp>
          </p:grpSp>
          <p:cxnSp>
            <p:nvCxnSpPr>
              <p:cNvPr id="7" name="Gerader Verbinder 6">
                <a:extLst>
                  <a:ext uri="{FF2B5EF4-FFF2-40B4-BE49-F238E27FC236}">
                    <a16:creationId xmlns:a16="http://schemas.microsoft.com/office/drawing/2014/main" id="{056B6805-2049-9FBC-1F58-FE4E9D75D677}"/>
                  </a:ext>
                </a:extLst>
              </p:cNvPr>
              <p:cNvCxnSpPr/>
              <p:nvPr/>
            </p:nvCxnSpPr>
            <p:spPr bwMode="auto">
              <a:xfrm flipV="1">
                <a:off x="3501429" y="3062746"/>
                <a:ext cx="276764" cy="52307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" name="Gerader Verbinder 38">
                <a:extLst>
                  <a:ext uri="{FF2B5EF4-FFF2-40B4-BE49-F238E27FC236}">
                    <a16:creationId xmlns:a16="http://schemas.microsoft.com/office/drawing/2014/main" id="{DFC727E7-31F2-5704-95E4-6F59BF8264C3}"/>
                  </a:ext>
                </a:extLst>
              </p:cNvPr>
              <p:cNvCxnSpPr/>
              <p:nvPr/>
            </p:nvCxnSpPr>
            <p:spPr bwMode="auto">
              <a:xfrm>
                <a:off x="3593749" y="4196399"/>
                <a:ext cx="46062" cy="337743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2" name="Gerader Verbinder 41">
                <a:extLst>
                  <a:ext uri="{FF2B5EF4-FFF2-40B4-BE49-F238E27FC236}">
                    <a16:creationId xmlns:a16="http://schemas.microsoft.com/office/drawing/2014/main" id="{019F8E7C-E6D2-9DF2-0F3F-6CCC89B16B0B}"/>
                  </a:ext>
                </a:extLst>
              </p:cNvPr>
              <p:cNvCxnSpPr>
                <a:endCxn id="24" idx="1"/>
              </p:cNvCxnSpPr>
              <p:nvPr/>
            </p:nvCxnSpPr>
            <p:spPr bwMode="auto">
              <a:xfrm flipV="1">
                <a:off x="3940396" y="2967379"/>
                <a:ext cx="1150685" cy="735452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8" name="Gruppieren 7">
                <a:extLst>
                  <a:ext uri="{FF2B5EF4-FFF2-40B4-BE49-F238E27FC236}">
                    <a16:creationId xmlns:a16="http://schemas.microsoft.com/office/drawing/2014/main" id="{ED31BF3C-F043-B874-5554-341E82308028}"/>
                  </a:ext>
                </a:extLst>
              </p:cNvPr>
              <p:cNvGrpSpPr/>
              <p:nvPr/>
            </p:nvGrpSpPr>
            <p:grpSpPr>
              <a:xfrm>
                <a:off x="5091081" y="3497890"/>
                <a:ext cx="707567" cy="920374"/>
                <a:chOff x="10874829" y="3357910"/>
                <a:chExt cx="778504" cy="1012646"/>
              </a:xfrm>
            </p:grpSpPr>
            <p:sp>
              <p:nvSpPr>
                <p:cNvPr id="6" name="Rechteck 5">
                  <a:extLst>
                    <a:ext uri="{FF2B5EF4-FFF2-40B4-BE49-F238E27FC236}">
                      <a16:creationId xmlns:a16="http://schemas.microsoft.com/office/drawing/2014/main" id="{EFA44AA1-872E-C295-5D35-C7E6B815663E}"/>
                    </a:ext>
                  </a:extLst>
                </p:cNvPr>
                <p:cNvSpPr/>
                <p:nvPr/>
              </p:nvSpPr>
              <p:spPr bwMode="auto">
                <a:xfrm>
                  <a:off x="10874829" y="3357910"/>
                  <a:ext cx="778504" cy="1012646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grpSp>
              <p:nvGrpSpPr>
                <p:cNvPr id="4" name="Gruppieren 3">
                  <a:extLst>
                    <a:ext uri="{FF2B5EF4-FFF2-40B4-BE49-F238E27FC236}">
                      <a16:creationId xmlns:a16="http://schemas.microsoft.com/office/drawing/2014/main" id="{F74E59BD-B97F-CABA-6ACA-CE72AB9025BB}"/>
                    </a:ext>
                  </a:extLst>
                </p:cNvPr>
                <p:cNvGrpSpPr/>
                <p:nvPr/>
              </p:nvGrpSpPr>
              <p:grpSpPr>
                <a:xfrm>
                  <a:off x="10978126" y="3533934"/>
                  <a:ext cx="571910" cy="660598"/>
                  <a:chOff x="10956061" y="3224573"/>
                  <a:chExt cx="833120" cy="962315"/>
                </a:xfrm>
              </p:grpSpPr>
              <p:grpSp>
                <p:nvGrpSpPr>
                  <p:cNvPr id="48" name="Gruppieren 47">
                    <a:extLst>
                      <a:ext uri="{FF2B5EF4-FFF2-40B4-BE49-F238E27FC236}">
                        <a16:creationId xmlns:a16="http://schemas.microsoft.com/office/drawing/2014/main" id="{6A91D3E8-8823-92A7-3AA9-74B3CDEAE061}"/>
                      </a:ext>
                    </a:extLst>
                  </p:cNvPr>
                  <p:cNvGrpSpPr/>
                  <p:nvPr/>
                </p:nvGrpSpPr>
                <p:grpSpPr>
                  <a:xfrm>
                    <a:off x="11072055" y="3723763"/>
                    <a:ext cx="601133" cy="463125"/>
                    <a:chOff x="8289374" y="2186094"/>
                    <a:chExt cx="601133" cy="463125"/>
                  </a:xfrm>
                </p:grpSpPr>
                <p:sp>
                  <p:nvSpPr>
                    <p:cNvPr id="75" name="Rechteck 74">
                      <a:extLst>
                        <a:ext uri="{FF2B5EF4-FFF2-40B4-BE49-F238E27FC236}">
                          <a16:creationId xmlns:a16="http://schemas.microsoft.com/office/drawing/2014/main" id="{22F28EE8-1258-408C-1DE5-41315DECD660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289374" y="2186094"/>
                      <a:ext cx="601133" cy="93133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76" name="Rechteck 75">
                      <a:extLst>
                        <a:ext uri="{FF2B5EF4-FFF2-40B4-BE49-F238E27FC236}">
                          <a16:creationId xmlns:a16="http://schemas.microsoft.com/office/drawing/2014/main" id="{9B367434-6725-FD24-63F5-D0E7758EDA09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289374" y="2279227"/>
                      <a:ext cx="601133" cy="93133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77" name="Rechteck 76">
                      <a:extLst>
                        <a:ext uri="{FF2B5EF4-FFF2-40B4-BE49-F238E27FC236}">
                          <a16:creationId xmlns:a16="http://schemas.microsoft.com/office/drawing/2014/main" id="{9FD52EC5-9BAF-6962-67D4-CF7BA18EE07F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289374" y="2372360"/>
                      <a:ext cx="601133" cy="93133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78" name="Rechteck 77">
                      <a:extLst>
                        <a:ext uri="{FF2B5EF4-FFF2-40B4-BE49-F238E27FC236}">
                          <a16:creationId xmlns:a16="http://schemas.microsoft.com/office/drawing/2014/main" id="{F9C35D6C-61AB-1C5A-6D11-5E7469147A62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289374" y="2462953"/>
                      <a:ext cx="601133" cy="93133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79" name="Rechteck 78">
                      <a:extLst>
                        <a:ext uri="{FF2B5EF4-FFF2-40B4-BE49-F238E27FC236}">
                          <a16:creationId xmlns:a16="http://schemas.microsoft.com/office/drawing/2014/main" id="{8007C71A-D07F-E906-15D7-6AB0BAC88AC9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289374" y="2556086"/>
                      <a:ext cx="601133" cy="93133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grpSp>
                  <p:nvGrpSpPr>
                    <p:cNvPr id="80" name="Gruppieren 79">
                      <a:extLst>
                        <a:ext uri="{FF2B5EF4-FFF2-40B4-BE49-F238E27FC236}">
                          <a16:creationId xmlns:a16="http://schemas.microsoft.com/office/drawing/2014/main" id="{25F7392D-D67C-6697-402A-0DBF44CF440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338714" y="2190538"/>
                      <a:ext cx="71966" cy="454659"/>
                      <a:chOff x="8328554" y="2190538"/>
                      <a:chExt cx="71966" cy="454659"/>
                    </a:xfrm>
                  </p:grpSpPr>
                  <p:sp>
                    <p:nvSpPr>
                      <p:cNvPr id="85" name="Rechteck 84">
                        <a:extLst>
                          <a:ext uri="{FF2B5EF4-FFF2-40B4-BE49-F238E27FC236}">
                            <a16:creationId xmlns:a16="http://schemas.microsoft.com/office/drawing/2014/main" id="{8F70399D-57CE-0BCC-336B-92DBAAF38361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328554" y="2190538"/>
                        <a:ext cx="71966" cy="454659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317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86" name="Ellipse 85">
                        <a:extLst>
                          <a:ext uri="{FF2B5EF4-FFF2-40B4-BE49-F238E27FC236}">
                            <a16:creationId xmlns:a16="http://schemas.microsoft.com/office/drawing/2014/main" id="{7A4076FB-6298-90CA-E46A-F1AF0F97E0B1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340725" y="2209801"/>
                        <a:ext cx="47623" cy="45719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87" name="Ellipse 86">
                        <a:extLst>
                          <a:ext uri="{FF2B5EF4-FFF2-40B4-BE49-F238E27FC236}">
                            <a16:creationId xmlns:a16="http://schemas.microsoft.com/office/drawing/2014/main" id="{B5B523AE-96F0-4677-90B4-7A65FDBE5B29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340725" y="2579792"/>
                        <a:ext cx="47623" cy="45719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</p:grpSp>
                <p:grpSp>
                  <p:nvGrpSpPr>
                    <p:cNvPr id="81" name="Gruppieren 80">
                      <a:extLst>
                        <a:ext uri="{FF2B5EF4-FFF2-40B4-BE49-F238E27FC236}">
                          <a16:creationId xmlns:a16="http://schemas.microsoft.com/office/drawing/2014/main" id="{F14B2A09-5348-45A1-A26E-EF554E3A921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761979" y="2190538"/>
                      <a:ext cx="71966" cy="454659"/>
                      <a:chOff x="8328554" y="2190538"/>
                      <a:chExt cx="71966" cy="454659"/>
                    </a:xfrm>
                  </p:grpSpPr>
                  <p:sp>
                    <p:nvSpPr>
                      <p:cNvPr id="82" name="Rechteck 81">
                        <a:extLst>
                          <a:ext uri="{FF2B5EF4-FFF2-40B4-BE49-F238E27FC236}">
                            <a16:creationId xmlns:a16="http://schemas.microsoft.com/office/drawing/2014/main" id="{226B406E-E481-D97D-E327-388FA8B37C61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328554" y="2190538"/>
                        <a:ext cx="71966" cy="454659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317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83" name="Ellipse 82">
                        <a:extLst>
                          <a:ext uri="{FF2B5EF4-FFF2-40B4-BE49-F238E27FC236}">
                            <a16:creationId xmlns:a16="http://schemas.microsoft.com/office/drawing/2014/main" id="{85CF8A38-13A2-3F97-7BEB-7597615DA76D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340725" y="2209801"/>
                        <a:ext cx="47623" cy="45719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84" name="Ellipse 83">
                        <a:extLst>
                          <a:ext uri="{FF2B5EF4-FFF2-40B4-BE49-F238E27FC236}">
                            <a16:creationId xmlns:a16="http://schemas.microsoft.com/office/drawing/2014/main" id="{591365CF-B6E4-4EA1-7793-396A64A381EA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340725" y="2579792"/>
                        <a:ext cx="47623" cy="45719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49" name="Gruppieren 48">
                    <a:extLst>
                      <a:ext uri="{FF2B5EF4-FFF2-40B4-BE49-F238E27FC236}">
                        <a16:creationId xmlns:a16="http://schemas.microsoft.com/office/drawing/2014/main" id="{396DCFA9-5A77-E72D-014A-5F24922362A1}"/>
                      </a:ext>
                    </a:extLst>
                  </p:cNvPr>
                  <p:cNvGrpSpPr/>
                  <p:nvPr/>
                </p:nvGrpSpPr>
                <p:grpSpPr>
                  <a:xfrm>
                    <a:off x="10956061" y="3224573"/>
                    <a:ext cx="833120" cy="413041"/>
                    <a:chOff x="8289374" y="2939682"/>
                    <a:chExt cx="833120" cy="413041"/>
                  </a:xfrm>
                </p:grpSpPr>
                <p:sp>
                  <p:nvSpPr>
                    <p:cNvPr id="58" name="Rechteck: abgerundete Ecken 57">
                      <a:extLst>
                        <a:ext uri="{FF2B5EF4-FFF2-40B4-BE49-F238E27FC236}">
                          <a16:creationId xmlns:a16="http://schemas.microsoft.com/office/drawing/2014/main" id="{A2BEBED4-BD5E-F7E0-09BA-6A4C38E5FCCE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289374" y="2939682"/>
                      <a:ext cx="833120" cy="413041"/>
                    </a:xfrm>
                    <a:prstGeom prst="roundRect">
                      <a:avLst/>
                    </a:prstGeom>
                    <a:solidFill>
                      <a:schemeClr val="tx1"/>
                    </a:solidFill>
                    <a:ln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grpSp>
                  <p:nvGrpSpPr>
                    <p:cNvPr id="59" name="Gruppieren 58">
                      <a:extLst>
                        <a:ext uri="{FF2B5EF4-FFF2-40B4-BE49-F238E27FC236}">
                          <a16:creationId xmlns:a16="http://schemas.microsoft.com/office/drawing/2014/main" id="{4DA775C2-BB82-BA45-08BB-F7231900CE8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374696" y="2960212"/>
                      <a:ext cx="278132" cy="372782"/>
                      <a:chOff x="8374696" y="2960212"/>
                      <a:chExt cx="278132" cy="372782"/>
                    </a:xfrm>
                  </p:grpSpPr>
                  <p:sp>
                    <p:nvSpPr>
                      <p:cNvPr id="69" name="Rechteck: abgerundete Ecken 68">
                        <a:extLst>
                          <a:ext uri="{FF2B5EF4-FFF2-40B4-BE49-F238E27FC236}">
                            <a16:creationId xmlns:a16="http://schemas.microsoft.com/office/drawing/2014/main" id="{AF0DA027-1731-2C15-6700-E0149E49A98E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374696" y="2960212"/>
                        <a:ext cx="278132" cy="45719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lumMod val="85000"/>
                        </a:schemeClr>
                      </a:solidFill>
                      <a:ln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70" name="Rechteck: abgerundete Ecken 69">
                        <a:extLst>
                          <a:ext uri="{FF2B5EF4-FFF2-40B4-BE49-F238E27FC236}">
                            <a16:creationId xmlns:a16="http://schemas.microsoft.com/office/drawing/2014/main" id="{101776C1-125A-15D7-B163-FFAED58135E1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374696" y="3025625"/>
                        <a:ext cx="278132" cy="45719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lumMod val="85000"/>
                        </a:schemeClr>
                      </a:solidFill>
                      <a:ln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71" name="Rechteck: abgerundete Ecken 70">
                        <a:extLst>
                          <a:ext uri="{FF2B5EF4-FFF2-40B4-BE49-F238E27FC236}">
                            <a16:creationId xmlns:a16="http://schemas.microsoft.com/office/drawing/2014/main" id="{7E0FBD30-D22B-6855-798A-244E4193F830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374696" y="3091038"/>
                        <a:ext cx="278132" cy="45719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lumMod val="85000"/>
                        </a:schemeClr>
                      </a:solidFill>
                      <a:ln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72" name="Rechteck: abgerundete Ecken 71">
                        <a:extLst>
                          <a:ext uri="{FF2B5EF4-FFF2-40B4-BE49-F238E27FC236}">
                            <a16:creationId xmlns:a16="http://schemas.microsoft.com/office/drawing/2014/main" id="{1100219D-3127-0716-539D-B4A4E915C160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374696" y="3156451"/>
                        <a:ext cx="278132" cy="45719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lumMod val="85000"/>
                        </a:schemeClr>
                      </a:solidFill>
                      <a:ln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73" name="Rechteck: abgerundete Ecken 72">
                        <a:extLst>
                          <a:ext uri="{FF2B5EF4-FFF2-40B4-BE49-F238E27FC236}">
                            <a16:creationId xmlns:a16="http://schemas.microsoft.com/office/drawing/2014/main" id="{7CA3E40F-9615-8729-A163-1DC2499246C5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374696" y="3221864"/>
                        <a:ext cx="278132" cy="45719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lumMod val="85000"/>
                        </a:schemeClr>
                      </a:solidFill>
                      <a:ln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74" name="Rechteck: abgerundete Ecken 73">
                        <a:extLst>
                          <a:ext uri="{FF2B5EF4-FFF2-40B4-BE49-F238E27FC236}">
                            <a16:creationId xmlns:a16="http://schemas.microsoft.com/office/drawing/2014/main" id="{D9CBFF99-6019-E26F-4DB2-7FD3F828E9AA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374696" y="3287275"/>
                        <a:ext cx="278132" cy="45719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lumMod val="85000"/>
                        </a:schemeClr>
                      </a:solidFill>
                      <a:ln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</p:grpSp>
                <p:grpSp>
                  <p:nvGrpSpPr>
                    <p:cNvPr id="62" name="Gruppieren 61">
                      <a:extLst>
                        <a:ext uri="{FF2B5EF4-FFF2-40B4-BE49-F238E27FC236}">
                          <a16:creationId xmlns:a16="http://schemas.microsoft.com/office/drawing/2014/main" id="{20282555-76EA-234C-E52C-DCC2570F653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761979" y="2960212"/>
                      <a:ext cx="278132" cy="372782"/>
                      <a:chOff x="8374696" y="2960212"/>
                      <a:chExt cx="278132" cy="372782"/>
                    </a:xfrm>
                  </p:grpSpPr>
                  <p:sp>
                    <p:nvSpPr>
                      <p:cNvPr id="63" name="Rechteck: abgerundete Ecken 62">
                        <a:extLst>
                          <a:ext uri="{FF2B5EF4-FFF2-40B4-BE49-F238E27FC236}">
                            <a16:creationId xmlns:a16="http://schemas.microsoft.com/office/drawing/2014/main" id="{559C9D60-6847-79BC-5AE2-D49E9216AF90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374696" y="2960212"/>
                        <a:ext cx="278132" cy="45719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lumMod val="85000"/>
                        </a:schemeClr>
                      </a:solidFill>
                      <a:ln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64" name="Rechteck: abgerundete Ecken 63">
                        <a:extLst>
                          <a:ext uri="{FF2B5EF4-FFF2-40B4-BE49-F238E27FC236}">
                            <a16:creationId xmlns:a16="http://schemas.microsoft.com/office/drawing/2014/main" id="{8E25C01A-774F-04CB-1AD2-2CC79CE114FD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374696" y="3025625"/>
                        <a:ext cx="278132" cy="45719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lumMod val="85000"/>
                        </a:schemeClr>
                      </a:solidFill>
                      <a:ln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65" name="Rechteck: abgerundete Ecken 64">
                        <a:extLst>
                          <a:ext uri="{FF2B5EF4-FFF2-40B4-BE49-F238E27FC236}">
                            <a16:creationId xmlns:a16="http://schemas.microsoft.com/office/drawing/2014/main" id="{F021CABC-A89F-8391-3850-EF55F89D3E33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374696" y="3091038"/>
                        <a:ext cx="278132" cy="45719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lumMod val="85000"/>
                        </a:schemeClr>
                      </a:solidFill>
                      <a:ln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66" name="Rechteck: abgerundete Ecken 65">
                        <a:extLst>
                          <a:ext uri="{FF2B5EF4-FFF2-40B4-BE49-F238E27FC236}">
                            <a16:creationId xmlns:a16="http://schemas.microsoft.com/office/drawing/2014/main" id="{8C58B2CC-2A39-61E6-1D3D-01AF57722865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374696" y="3156451"/>
                        <a:ext cx="278132" cy="45719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lumMod val="85000"/>
                        </a:schemeClr>
                      </a:solidFill>
                      <a:ln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67" name="Rechteck: abgerundete Ecken 66">
                        <a:extLst>
                          <a:ext uri="{FF2B5EF4-FFF2-40B4-BE49-F238E27FC236}">
                            <a16:creationId xmlns:a16="http://schemas.microsoft.com/office/drawing/2014/main" id="{5F7B5529-AEB1-84E4-B6AB-A391AB5B4DC3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374696" y="3221864"/>
                        <a:ext cx="278132" cy="45719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lumMod val="85000"/>
                        </a:schemeClr>
                      </a:solidFill>
                      <a:ln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68" name="Rechteck: abgerundete Ecken 67">
                        <a:extLst>
                          <a:ext uri="{FF2B5EF4-FFF2-40B4-BE49-F238E27FC236}">
                            <a16:creationId xmlns:a16="http://schemas.microsoft.com/office/drawing/2014/main" id="{E8B37CFE-46B6-97CC-3642-B000183A0090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374696" y="3287275"/>
                        <a:ext cx="278132" cy="45719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lumMod val="85000"/>
                        </a:schemeClr>
                      </a:solidFill>
                      <a:ln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</p:grpSp>
              </p:grpSp>
            </p:grpSp>
          </p:grpSp>
          <p:cxnSp>
            <p:nvCxnSpPr>
              <p:cNvPr id="93" name="Gerader Verbinder 92">
                <a:extLst>
                  <a:ext uri="{FF2B5EF4-FFF2-40B4-BE49-F238E27FC236}">
                    <a16:creationId xmlns:a16="http://schemas.microsoft.com/office/drawing/2014/main" id="{B911CED0-B0E2-2976-BF6D-D50B9CE9BB8A}"/>
                  </a:ext>
                </a:extLst>
              </p:cNvPr>
              <p:cNvCxnSpPr>
                <a:endCxn id="26" idx="0"/>
              </p:cNvCxnSpPr>
              <p:nvPr/>
            </p:nvCxnSpPr>
            <p:spPr bwMode="auto">
              <a:xfrm>
                <a:off x="3894751" y="4182900"/>
                <a:ext cx="556458" cy="578514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1" name="Gerader Verbinder 100">
                <a:extLst>
                  <a:ext uri="{FF2B5EF4-FFF2-40B4-BE49-F238E27FC236}">
                    <a16:creationId xmlns:a16="http://schemas.microsoft.com/office/drawing/2014/main" id="{B3065323-3D4A-B364-1EC0-D5094A23EDA6}"/>
                  </a:ext>
                </a:extLst>
              </p:cNvPr>
              <p:cNvCxnSpPr/>
              <p:nvPr/>
            </p:nvCxnSpPr>
            <p:spPr bwMode="auto">
              <a:xfrm flipV="1">
                <a:off x="3949343" y="3786726"/>
                <a:ext cx="1137234" cy="115154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" name="Gerader Verbinder 102">
                <a:extLst>
                  <a:ext uri="{FF2B5EF4-FFF2-40B4-BE49-F238E27FC236}">
                    <a16:creationId xmlns:a16="http://schemas.microsoft.com/office/drawing/2014/main" id="{246ED985-07C4-96EC-EF7B-8A1E381A77AA}"/>
                  </a:ext>
                </a:extLst>
              </p:cNvPr>
              <p:cNvCxnSpPr/>
              <p:nvPr/>
            </p:nvCxnSpPr>
            <p:spPr bwMode="auto">
              <a:xfrm>
                <a:off x="3941069" y="4052317"/>
                <a:ext cx="980298" cy="658369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11" name="Rectangle 4">
            <a:extLst>
              <a:ext uri="{FF2B5EF4-FFF2-40B4-BE49-F238E27FC236}">
                <a16:creationId xmlns:a16="http://schemas.microsoft.com/office/drawing/2014/main" id="{B7363D69-ABA2-4FBD-A970-14276FE7CA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30103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sz="1800" dirty="0">
                <a:solidFill>
                  <a:srgbClr val="00B050"/>
                </a:solidFill>
              </a:rPr>
              <a:t>Studien müssen die wirtschaftlichen Optima für Skalierungseben herausfinden! </a:t>
            </a:r>
          </a:p>
        </p:txBody>
      </p:sp>
      <p:sp>
        <p:nvSpPr>
          <p:cNvPr id="121" name="Textfeld 120">
            <a:extLst>
              <a:ext uri="{FF2B5EF4-FFF2-40B4-BE49-F238E27FC236}">
                <a16:creationId xmlns:a16="http://schemas.microsoft.com/office/drawing/2014/main" id="{4574A617-7EBD-1D4A-58A4-2D7314C224E0}"/>
              </a:ext>
            </a:extLst>
          </p:cNvPr>
          <p:cNvSpPr txBox="1"/>
          <p:nvPr/>
        </p:nvSpPr>
        <p:spPr>
          <a:xfrm>
            <a:off x="301450" y="5517318"/>
            <a:ext cx="96045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Für die notwendige Bereitstellung von </a:t>
            </a:r>
            <a:r>
              <a:rPr lang="de-DE" sz="1600" b="1" dirty="0">
                <a:solidFill>
                  <a:srgbClr val="3333FF"/>
                </a:solidFill>
              </a:rPr>
              <a:t>Regelenergie</a:t>
            </a:r>
            <a:r>
              <a:rPr lang="de-DE" sz="1600" dirty="0">
                <a:solidFill>
                  <a:srgbClr val="3333FF"/>
                </a:solidFill>
              </a:rPr>
              <a:t> sind </a:t>
            </a:r>
            <a:r>
              <a:rPr lang="de-DE" sz="1600" b="1" dirty="0">
                <a:solidFill>
                  <a:srgbClr val="3333FF"/>
                </a:solidFill>
              </a:rPr>
              <a:t>lukrative Geschäftsmodelle </a:t>
            </a:r>
            <a:r>
              <a:rPr lang="de-DE" sz="1600" dirty="0">
                <a:solidFill>
                  <a:srgbClr val="3333FF"/>
                </a:solidFill>
              </a:rPr>
              <a:t>auf allen Ebenen eine wichtige Voraussetzung.</a:t>
            </a:r>
          </a:p>
        </p:txBody>
      </p:sp>
    </p:spTree>
    <p:extLst>
      <p:ext uri="{BB962C8B-B14F-4D97-AF65-F5344CB8AC3E}">
        <p14:creationId xmlns:p14="http://schemas.microsoft.com/office/powerpoint/2010/main" val="2276669119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/>
      <p:bldP spid="1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8DC3C3D1-929D-F94F-97D9-ECCA19A4B1D4}"/>
              </a:ext>
            </a:extLst>
          </p:cNvPr>
          <p:cNvGrpSpPr/>
          <p:nvPr/>
        </p:nvGrpSpPr>
        <p:grpSpPr>
          <a:xfrm>
            <a:off x="5936443" y="891252"/>
            <a:ext cx="3749482" cy="5248346"/>
            <a:chOff x="5936443" y="891252"/>
            <a:chExt cx="3749482" cy="5248346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9E9A3DE7-1177-B29B-96F1-E10C5603F962}"/>
                </a:ext>
              </a:extLst>
            </p:cNvPr>
            <p:cNvSpPr/>
            <p:nvPr/>
          </p:nvSpPr>
          <p:spPr bwMode="auto">
            <a:xfrm>
              <a:off x="5936443" y="5554456"/>
              <a:ext cx="3738125" cy="58514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5" name="Rechteck 164">
              <a:extLst>
                <a:ext uri="{FF2B5EF4-FFF2-40B4-BE49-F238E27FC236}">
                  <a16:creationId xmlns:a16="http://schemas.microsoft.com/office/drawing/2014/main" id="{7C97A856-AD70-4504-9E06-C2BEA418E7AB}"/>
                </a:ext>
              </a:extLst>
            </p:cNvPr>
            <p:cNvSpPr/>
            <p:nvPr/>
          </p:nvSpPr>
          <p:spPr bwMode="auto">
            <a:xfrm>
              <a:off x="5936444" y="891252"/>
              <a:ext cx="3749481" cy="459919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23558" name="Gruppieren 23557">
              <a:extLst>
                <a:ext uri="{FF2B5EF4-FFF2-40B4-BE49-F238E27FC236}">
                  <a16:creationId xmlns:a16="http://schemas.microsoft.com/office/drawing/2014/main" id="{A6EBE632-CA00-4864-B7EF-DD0CB25D9BE5}"/>
                </a:ext>
              </a:extLst>
            </p:cNvPr>
            <p:cNvGrpSpPr/>
            <p:nvPr/>
          </p:nvGrpSpPr>
          <p:grpSpPr>
            <a:xfrm>
              <a:off x="6035698" y="955858"/>
              <a:ext cx="3550972" cy="1826451"/>
              <a:chOff x="5997525" y="1071608"/>
              <a:chExt cx="3550972" cy="1826451"/>
            </a:xfrm>
          </p:grpSpPr>
          <p:pic>
            <p:nvPicPr>
              <p:cNvPr id="131" name="Grafik 130" descr="Ein Bild, das Text enthält.&#10;&#10;Automatisch generierte Beschreibung">
                <a:extLst>
                  <a:ext uri="{FF2B5EF4-FFF2-40B4-BE49-F238E27FC236}">
                    <a16:creationId xmlns:a16="http://schemas.microsoft.com/office/drawing/2014/main" id="{E42B8454-8FE7-4C35-A648-6FABFF0152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157" t="50000" r="25394" b="14673"/>
              <a:stretch/>
            </p:blipFill>
            <p:spPr>
              <a:xfrm>
                <a:off x="6855174" y="1071608"/>
                <a:ext cx="1792662" cy="1368865"/>
              </a:xfrm>
              <a:prstGeom prst="rect">
                <a:avLst/>
              </a:prstGeom>
            </p:spPr>
          </p:pic>
          <p:sp>
            <p:nvSpPr>
              <p:cNvPr id="153" name="Textfeld 152">
                <a:extLst>
                  <a:ext uri="{FF2B5EF4-FFF2-40B4-BE49-F238E27FC236}">
                    <a16:creationId xmlns:a16="http://schemas.microsoft.com/office/drawing/2014/main" id="{6784D9C8-D0C3-4C7B-8F24-8F3CD013197E}"/>
                  </a:ext>
                </a:extLst>
              </p:cNvPr>
              <p:cNvSpPr txBox="1"/>
              <p:nvPr/>
            </p:nvSpPr>
            <p:spPr>
              <a:xfrm>
                <a:off x="5997525" y="2405616"/>
                <a:ext cx="3550972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400" dirty="0">
                    <a:solidFill>
                      <a:srgbClr val="3333FF"/>
                    </a:solidFill>
                  </a:rPr>
                  <a:t>Overlay-Netzwerk,</a:t>
                </a:r>
                <a:br>
                  <a:rPr lang="de-DE" sz="1400" dirty="0">
                    <a:solidFill>
                      <a:srgbClr val="3333FF"/>
                    </a:solidFill>
                  </a:rPr>
                </a:br>
                <a:r>
                  <a:rPr lang="de-DE" sz="1200" dirty="0">
                    <a:solidFill>
                      <a:srgbClr val="3333FF"/>
                    </a:solidFill>
                  </a:rPr>
                  <a:t>Hochspannungs-Gleichstrom-Übertragung (HGÜ)</a:t>
                </a:r>
              </a:p>
            </p:txBody>
          </p:sp>
        </p:grpSp>
        <p:sp>
          <p:nvSpPr>
            <p:cNvPr id="178" name="Textfeld 177">
              <a:extLst>
                <a:ext uri="{FF2B5EF4-FFF2-40B4-BE49-F238E27FC236}">
                  <a16:creationId xmlns:a16="http://schemas.microsoft.com/office/drawing/2014/main" id="{2D5423AF-B969-4B0C-AAAA-F3860D64B4C9}"/>
                </a:ext>
              </a:extLst>
            </p:cNvPr>
            <p:cNvSpPr txBox="1"/>
            <p:nvPr/>
          </p:nvSpPr>
          <p:spPr>
            <a:xfrm>
              <a:off x="6995546" y="5600455"/>
              <a:ext cx="15465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/>
                <a:t>lang</a:t>
              </a:r>
            </a:p>
            <a:p>
              <a:pPr algn="ctr"/>
              <a:r>
                <a:rPr lang="de-DE" sz="1400" dirty="0"/>
                <a:t>(Tage – saisonal)</a:t>
              </a:r>
            </a:p>
          </p:txBody>
        </p:sp>
      </p:grpSp>
      <p:sp>
        <p:nvSpPr>
          <p:cNvPr id="7" name="Rechteck 6">
            <a:extLst>
              <a:ext uri="{FF2B5EF4-FFF2-40B4-BE49-F238E27FC236}">
                <a16:creationId xmlns:a16="http://schemas.microsoft.com/office/drawing/2014/main" id="{1490446B-2925-5749-C550-4272E627B8D2}"/>
              </a:ext>
            </a:extLst>
          </p:cNvPr>
          <p:cNvSpPr/>
          <p:nvPr/>
        </p:nvSpPr>
        <p:spPr bwMode="auto">
          <a:xfrm>
            <a:off x="307080" y="5554455"/>
            <a:ext cx="1909598" cy="585143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0" name="Rechteck 169">
            <a:extLst>
              <a:ext uri="{FF2B5EF4-FFF2-40B4-BE49-F238E27FC236}">
                <a16:creationId xmlns:a16="http://schemas.microsoft.com/office/drawing/2014/main" id="{D1E8C03D-84F1-4683-8A3D-66638763A9D7}"/>
              </a:ext>
            </a:extLst>
          </p:cNvPr>
          <p:cNvSpPr/>
          <p:nvPr/>
        </p:nvSpPr>
        <p:spPr bwMode="auto">
          <a:xfrm>
            <a:off x="307080" y="891252"/>
            <a:ext cx="1911550" cy="459919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Arial" charset="0"/>
            </a:endParaRPr>
          </a:p>
        </p:txBody>
      </p:sp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1229" y="17718"/>
            <a:ext cx="879553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Energieausgleich, Energiespeicher (2)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sz="2400" dirty="0">
                <a:solidFill>
                  <a:schemeClr val="bg1"/>
                </a:solidFill>
              </a:rPr>
              <a:t>Maßnahmen zum a</a:t>
            </a:r>
            <a:r>
              <a:rPr lang="de-DE" altLang="de-DE" dirty="0">
                <a:solidFill>
                  <a:schemeClr val="bg1"/>
                </a:solidFill>
              </a:rPr>
              <a:t>llzeitigen Energieausgleich, Übersicht</a:t>
            </a:r>
          </a:p>
        </p:txBody>
      </p:sp>
      <p:sp>
        <p:nvSpPr>
          <p:cNvPr id="126" name="Textfeld 125">
            <a:extLst>
              <a:ext uri="{FF2B5EF4-FFF2-40B4-BE49-F238E27FC236}">
                <a16:creationId xmlns:a16="http://schemas.microsoft.com/office/drawing/2014/main" id="{CE0A3588-68CF-4375-ABEB-A7E1D4BF17E7}"/>
              </a:ext>
            </a:extLst>
          </p:cNvPr>
          <p:cNvSpPr txBox="1"/>
          <p:nvPr/>
        </p:nvSpPr>
        <p:spPr>
          <a:xfrm>
            <a:off x="457541" y="1927382"/>
            <a:ext cx="16289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Akku/Schwungrad</a:t>
            </a: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9D3FF371-2AC7-80A2-55E5-9B33F5F10F21}"/>
              </a:ext>
            </a:extLst>
          </p:cNvPr>
          <p:cNvGrpSpPr/>
          <p:nvPr/>
        </p:nvGrpSpPr>
        <p:grpSpPr>
          <a:xfrm>
            <a:off x="497098" y="2364352"/>
            <a:ext cx="1545640" cy="1301646"/>
            <a:chOff x="497098" y="2364352"/>
            <a:chExt cx="1545640" cy="1301646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29854DF6-6302-4949-8BD8-30720F01A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098" y="2364352"/>
              <a:ext cx="1545640" cy="984285"/>
            </a:xfrm>
            <a:prstGeom prst="rect">
              <a:avLst/>
            </a:prstGeom>
          </p:spPr>
        </p:pic>
        <p:sp>
          <p:nvSpPr>
            <p:cNvPr id="127" name="Textfeld 126">
              <a:extLst>
                <a:ext uri="{FF2B5EF4-FFF2-40B4-BE49-F238E27FC236}">
                  <a16:creationId xmlns:a16="http://schemas.microsoft.com/office/drawing/2014/main" id="{3572F217-987F-4BD3-A79E-972C222145F7}"/>
                </a:ext>
              </a:extLst>
            </p:cNvPr>
            <p:cNvSpPr txBox="1"/>
            <p:nvPr/>
          </p:nvSpPr>
          <p:spPr>
            <a:xfrm>
              <a:off x="822520" y="3358221"/>
              <a:ext cx="8947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3333FF"/>
                  </a:solidFill>
                </a:rPr>
                <a:t>PSP-KW</a:t>
              </a:r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96871A3E-8D3A-54B9-DC58-7EDF2C472EA0}"/>
              </a:ext>
            </a:extLst>
          </p:cNvPr>
          <p:cNvGrpSpPr/>
          <p:nvPr/>
        </p:nvGrpSpPr>
        <p:grpSpPr>
          <a:xfrm>
            <a:off x="496414" y="3525655"/>
            <a:ext cx="1547008" cy="1850927"/>
            <a:chOff x="496414" y="3525655"/>
            <a:chExt cx="1547008" cy="1850927"/>
          </a:xfrm>
        </p:grpSpPr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7F166C12-286E-4421-8DCA-F56C5A3F9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414" y="3525655"/>
              <a:ext cx="1547008" cy="1547008"/>
            </a:xfrm>
            <a:prstGeom prst="rect">
              <a:avLst/>
            </a:prstGeom>
          </p:spPr>
        </p:pic>
        <p:sp>
          <p:nvSpPr>
            <p:cNvPr id="128" name="Textfeld 127">
              <a:extLst>
                <a:ext uri="{FF2B5EF4-FFF2-40B4-BE49-F238E27FC236}">
                  <a16:creationId xmlns:a16="http://schemas.microsoft.com/office/drawing/2014/main" id="{DE9FA18D-B1B5-4117-A165-C46A855C3B0C}"/>
                </a:ext>
              </a:extLst>
            </p:cNvPr>
            <p:cNvSpPr txBox="1"/>
            <p:nvPr/>
          </p:nvSpPr>
          <p:spPr>
            <a:xfrm>
              <a:off x="759851" y="4853362"/>
              <a:ext cx="11590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3333FF"/>
                  </a:solidFill>
                </a:rPr>
                <a:t>Schaltbare</a:t>
              </a:r>
              <a:br>
                <a:rPr lang="de-DE" sz="1400" dirty="0">
                  <a:solidFill>
                    <a:srgbClr val="3333FF"/>
                  </a:solidFill>
                </a:rPr>
              </a:br>
              <a:r>
                <a:rPr lang="de-DE" sz="1400" dirty="0">
                  <a:solidFill>
                    <a:srgbClr val="3333FF"/>
                  </a:solidFill>
                </a:rPr>
                <a:t>Verbraucher</a:t>
              </a:r>
            </a:p>
          </p:txBody>
        </p:sp>
      </p:grpSp>
      <p:sp>
        <p:nvSpPr>
          <p:cNvPr id="176" name="Textfeld 175">
            <a:extLst>
              <a:ext uri="{FF2B5EF4-FFF2-40B4-BE49-F238E27FC236}">
                <a16:creationId xmlns:a16="http://schemas.microsoft.com/office/drawing/2014/main" id="{350B06A2-1BB7-45F5-B1FF-C5A817D526ED}"/>
              </a:ext>
            </a:extLst>
          </p:cNvPr>
          <p:cNvSpPr txBox="1"/>
          <p:nvPr/>
        </p:nvSpPr>
        <p:spPr>
          <a:xfrm>
            <a:off x="363244" y="5616379"/>
            <a:ext cx="18069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kurz</a:t>
            </a:r>
            <a:br>
              <a:rPr lang="de-DE" sz="1400" dirty="0"/>
            </a:br>
            <a:r>
              <a:rPr lang="de-DE" sz="1400" dirty="0"/>
              <a:t>(</a:t>
            </a:r>
            <a:r>
              <a:rPr lang="de-DE" sz="1400" dirty="0" err="1"/>
              <a:t>Millisek</a:t>
            </a:r>
            <a:r>
              <a:rPr lang="de-DE" sz="1400" dirty="0"/>
              <a:t>. – Stunden)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D5EA24CF-DC9C-2DE1-5C26-8F515A040E1D}"/>
              </a:ext>
            </a:extLst>
          </p:cNvPr>
          <p:cNvGrpSpPr/>
          <p:nvPr/>
        </p:nvGrpSpPr>
        <p:grpSpPr>
          <a:xfrm>
            <a:off x="2603571" y="891252"/>
            <a:ext cx="2918256" cy="5257280"/>
            <a:chOff x="2603571" y="891252"/>
            <a:chExt cx="2918256" cy="5257280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87C1813C-D3BC-750C-928B-6DBBFC8F3C5B}"/>
                </a:ext>
              </a:extLst>
            </p:cNvPr>
            <p:cNvSpPr/>
            <p:nvPr/>
          </p:nvSpPr>
          <p:spPr bwMode="auto">
            <a:xfrm>
              <a:off x="2603571" y="5554455"/>
              <a:ext cx="2908362" cy="58298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CE9AAED9-830F-24E2-17A6-57AD010BC37D}"/>
                </a:ext>
              </a:extLst>
            </p:cNvPr>
            <p:cNvGrpSpPr/>
            <p:nvPr/>
          </p:nvGrpSpPr>
          <p:grpSpPr>
            <a:xfrm>
              <a:off x="2612729" y="891252"/>
              <a:ext cx="2909098" cy="5257280"/>
              <a:chOff x="2612729" y="891252"/>
              <a:chExt cx="2909098" cy="5257280"/>
            </a:xfrm>
          </p:grpSpPr>
          <p:grpSp>
            <p:nvGrpSpPr>
              <p:cNvPr id="3" name="Gruppieren 2">
                <a:extLst>
                  <a:ext uri="{FF2B5EF4-FFF2-40B4-BE49-F238E27FC236}">
                    <a16:creationId xmlns:a16="http://schemas.microsoft.com/office/drawing/2014/main" id="{9E653245-8A51-488F-BF34-4028E47672BD}"/>
                  </a:ext>
                </a:extLst>
              </p:cNvPr>
              <p:cNvGrpSpPr/>
              <p:nvPr/>
            </p:nvGrpSpPr>
            <p:grpSpPr>
              <a:xfrm>
                <a:off x="2612729" y="891252"/>
                <a:ext cx="2909098" cy="4599190"/>
                <a:chOff x="2612729" y="891252"/>
                <a:chExt cx="2909098" cy="4599190"/>
              </a:xfrm>
            </p:grpSpPr>
            <p:sp>
              <p:nvSpPr>
                <p:cNvPr id="169" name="Rechteck 168">
                  <a:extLst>
                    <a:ext uri="{FF2B5EF4-FFF2-40B4-BE49-F238E27FC236}">
                      <a16:creationId xmlns:a16="http://schemas.microsoft.com/office/drawing/2014/main" id="{8D5CE422-557A-41B1-83BC-F28BC85D5408}"/>
                    </a:ext>
                  </a:extLst>
                </p:cNvPr>
                <p:cNvSpPr/>
                <p:nvPr/>
              </p:nvSpPr>
              <p:spPr bwMode="auto">
                <a:xfrm>
                  <a:off x="2612729" y="891252"/>
                  <a:ext cx="2909098" cy="459919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effectLst/>
                    <a:latin typeface="Arial" charset="0"/>
                  </a:endParaRPr>
                </a:p>
              </p:txBody>
            </p:sp>
            <p:sp>
              <p:nvSpPr>
                <p:cNvPr id="129" name="Textfeld 128">
                  <a:extLst>
                    <a:ext uri="{FF2B5EF4-FFF2-40B4-BE49-F238E27FC236}">
                      <a16:creationId xmlns:a16="http://schemas.microsoft.com/office/drawing/2014/main" id="{8171AC1E-5614-4913-A9DB-D8ED99B22D4C}"/>
                    </a:ext>
                  </a:extLst>
                </p:cNvPr>
                <p:cNvSpPr txBox="1"/>
                <p:nvPr/>
              </p:nvSpPr>
              <p:spPr>
                <a:xfrm>
                  <a:off x="2676413" y="912092"/>
                  <a:ext cx="2835520" cy="584775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de-DE" sz="1600" dirty="0" err="1">
                      <a:solidFill>
                        <a:srgbClr val="3333FF"/>
                      </a:solidFill>
                    </a:rPr>
                    <a:t>PkW</a:t>
                  </a:r>
                  <a:r>
                    <a:rPr lang="de-DE" sz="1600" dirty="0">
                      <a:solidFill>
                        <a:srgbClr val="3333FF"/>
                      </a:solidFill>
                    </a:rPr>
                    <a:t>-Akku-Schwarmspeicher</a:t>
                  </a:r>
                  <a:br>
                    <a:rPr lang="de-DE" sz="1600" dirty="0">
                      <a:solidFill>
                        <a:srgbClr val="3333FF"/>
                      </a:solidFill>
                    </a:rPr>
                  </a:br>
                  <a:r>
                    <a:rPr lang="de-DE" sz="1600" dirty="0">
                      <a:solidFill>
                        <a:srgbClr val="3333FF"/>
                      </a:solidFill>
                    </a:rPr>
                    <a:t>(V2H/G)</a:t>
                  </a:r>
                </a:p>
              </p:txBody>
            </p:sp>
            <p:grpSp>
              <p:nvGrpSpPr>
                <p:cNvPr id="6" name="Gruppieren 5">
                  <a:extLst>
                    <a:ext uri="{FF2B5EF4-FFF2-40B4-BE49-F238E27FC236}">
                      <a16:creationId xmlns:a16="http://schemas.microsoft.com/office/drawing/2014/main" id="{53ACE3E1-CBDF-4A19-82DC-DDD1A2A79116}"/>
                    </a:ext>
                  </a:extLst>
                </p:cNvPr>
                <p:cNvGrpSpPr/>
                <p:nvPr/>
              </p:nvGrpSpPr>
              <p:grpSpPr>
                <a:xfrm>
                  <a:off x="3524267" y="3400037"/>
                  <a:ext cx="1591678" cy="1446513"/>
                  <a:chOff x="12072461" y="2629875"/>
                  <a:chExt cx="1591678" cy="1446513"/>
                </a:xfrm>
              </p:grpSpPr>
              <p:pic>
                <p:nvPicPr>
                  <p:cNvPr id="47" name="Grafik 46" descr="Ein Bild, das Handkarren, Projektor enthält.&#10;&#10;Automatisch generierte Beschreibung">
                    <a:extLst>
                      <a:ext uri="{FF2B5EF4-FFF2-40B4-BE49-F238E27FC236}">
                        <a16:creationId xmlns:a16="http://schemas.microsoft.com/office/drawing/2014/main" id="{76ADE3E3-4FBA-4293-BF9A-E90507D8251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34527" b="33870"/>
                  <a:stretch/>
                </p:blipFill>
                <p:spPr>
                  <a:xfrm flipH="1">
                    <a:off x="12378953" y="2705510"/>
                    <a:ext cx="670609" cy="276756"/>
                  </a:xfrm>
                  <a:prstGeom prst="rect">
                    <a:avLst/>
                  </a:prstGeom>
                </p:spPr>
              </p:pic>
              <p:pic>
                <p:nvPicPr>
                  <p:cNvPr id="55" name="Grafik 54">
                    <a:extLst>
                      <a:ext uri="{FF2B5EF4-FFF2-40B4-BE49-F238E27FC236}">
                        <a16:creationId xmlns:a16="http://schemas.microsoft.com/office/drawing/2014/main" id="{3EB03609-01EB-46AC-B9EF-E722B7EF345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3089" t="28194" r="13089" b="37778"/>
                  <a:stretch/>
                </p:blipFill>
                <p:spPr>
                  <a:xfrm>
                    <a:off x="12098837" y="3697662"/>
                    <a:ext cx="392469" cy="207888"/>
                  </a:xfrm>
                  <a:prstGeom prst="rect">
                    <a:avLst/>
                  </a:prstGeom>
                </p:spPr>
              </p:pic>
              <p:pic>
                <p:nvPicPr>
                  <p:cNvPr id="56" name="Grafik 55">
                    <a:extLst>
                      <a:ext uri="{FF2B5EF4-FFF2-40B4-BE49-F238E27FC236}">
                        <a16:creationId xmlns:a16="http://schemas.microsoft.com/office/drawing/2014/main" id="{9D064314-9A87-4AA1-A9BE-611D5F84A01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3089" t="28194" r="13089" b="37778"/>
                  <a:stretch/>
                </p:blipFill>
                <p:spPr>
                  <a:xfrm>
                    <a:off x="12181207" y="3465369"/>
                    <a:ext cx="392469" cy="207888"/>
                  </a:xfrm>
                  <a:prstGeom prst="rect">
                    <a:avLst/>
                  </a:prstGeom>
                </p:spPr>
              </p:pic>
              <p:pic>
                <p:nvPicPr>
                  <p:cNvPr id="57" name="Grafik 56">
                    <a:extLst>
                      <a:ext uri="{FF2B5EF4-FFF2-40B4-BE49-F238E27FC236}">
                        <a16:creationId xmlns:a16="http://schemas.microsoft.com/office/drawing/2014/main" id="{61F42757-9D16-4EB2-84CC-E9E08EE586F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3089" t="28194" r="13089" b="37778"/>
                  <a:stretch/>
                </p:blipFill>
                <p:spPr>
                  <a:xfrm>
                    <a:off x="12287804" y="3249771"/>
                    <a:ext cx="392469" cy="207888"/>
                  </a:xfrm>
                  <a:prstGeom prst="rect">
                    <a:avLst/>
                  </a:prstGeom>
                </p:spPr>
              </p:pic>
              <p:pic>
                <p:nvPicPr>
                  <p:cNvPr id="58" name="Grafik 57">
                    <a:extLst>
                      <a:ext uri="{FF2B5EF4-FFF2-40B4-BE49-F238E27FC236}">
                        <a16:creationId xmlns:a16="http://schemas.microsoft.com/office/drawing/2014/main" id="{D76043F6-72D1-400F-A3C8-1BD73C2D0CC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3089" t="28194" r="13089" b="37778"/>
                  <a:stretch/>
                </p:blipFill>
                <p:spPr>
                  <a:xfrm>
                    <a:off x="12530068" y="3697662"/>
                    <a:ext cx="392469" cy="207888"/>
                  </a:xfrm>
                  <a:prstGeom prst="rect">
                    <a:avLst/>
                  </a:prstGeom>
                </p:spPr>
              </p:pic>
              <p:pic>
                <p:nvPicPr>
                  <p:cNvPr id="59" name="Grafik 58">
                    <a:extLst>
                      <a:ext uri="{FF2B5EF4-FFF2-40B4-BE49-F238E27FC236}">
                        <a16:creationId xmlns:a16="http://schemas.microsoft.com/office/drawing/2014/main" id="{160EC4A3-27B5-4A82-901D-7776E210686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3089" t="28194" r="13089" b="37778"/>
                  <a:stretch/>
                </p:blipFill>
                <p:spPr>
                  <a:xfrm>
                    <a:off x="12612438" y="3465369"/>
                    <a:ext cx="392469" cy="207888"/>
                  </a:xfrm>
                  <a:prstGeom prst="rect">
                    <a:avLst/>
                  </a:prstGeom>
                </p:spPr>
              </p:pic>
              <p:pic>
                <p:nvPicPr>
                  <p:cNvPr id="60" name="Grafik 59">
                    <a:extLst>
                      <a:ext uri="{FF2B5EF4-FFF2-40B4-BE49-F238E27FC236}">
                        <a16:creationId xmlns:a16="http://schemas.microsoft.com/office/drawing/2014/main" id="{F7CA7021-9352-4470-AB87-EA53260809C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3089" t="28194" r="13089" b="37778"/>
                  <a:stretch/>
                </p:blipFill>
                <p:spPr>
                  <a:xfrm>
                    <a:off x="12719035" y="3249771"/>
                    <a:ext cx="392469" cy="207888"/>
                  </a:xfrm>
                  <a:prstGeom prst="rect">
                    <a:avLst/>
                  </a:prstGeom>
                </p:spPr>
              </p:pic>
              <p:pic>
                <p:nvPicPr>
                  <p:cNvPr id="69" name="Grafik 68" descr="Ein Bild, das Handkarren, Projektor enthält.&#10;&#10;Automatisch generierte Beschreibung">
                    <a:extLst>
                      <a:ext uri="{FF2B5EF4-FFF2-40B4-BE49-F238E27FC236}">
                        <a16:creationId xmlns:a16="http://schemas.microsoft.com/office/drawing/2014/main" id="{133F4395-D46E-4CD9-B026-CB031812C1A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34527" b="33870"/>
                  <a:stretch/>
                </p:blipFill>
                <p:spPr>
                  <a:xfrm flipH="1">
                    <a:off x="12378953" y="2977701"/>
                    <a:ext cx="670609" cy="276756"/>
                  </a:xfrm>
                  <a:prstGeom prst="rect">
                    <a:avLst/>
                  </a:prstGeom>
                </p:spPr>
              </p:pic>
              <p:pic>
                <p:nvPicPr>
                  <p:cNvPr id="73" name="Grafik 72">
                    <a:extLst>
                      <a:ext uri="{FF2B5EF4-FFF2-40B4-BE49-F238E27FC236}">
                        <a16:creationId xmlns:a16="http://schemas.microsoft.com/office/drawing/2014/main" id="{AD82869F-9C10-487B-8B81-A5E04114405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9"/>
                      </a:ext>
                    </a:extLst>
                  </a:blip>
                  <a:srcRect l="-1" t="16508" r="49149" b="27515"/>
                  <a:stretch/>
                </p:blipFill>
                <p:spPr>
                  <a:xfrm>
                    <a:off x="12072461" y="2629875"/>
                    <a:ext cx="1591678" cy="1446513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46" name="Textfeld 45">
                  <a:extLst>
                    <a:ext uri="{FF2B5EF4-FFF2-40B4-BE49-F238E27FC236}">
                      <a16:creationId xmlns:a16="http://schemas.microsoft.com/office/drawing/2014/main" id="{29ECA066-6A06-4DD0-83C3-4ACFA3C5F41E}"/>
                    </a:ext>
                  </a:extLst>
                </p:cNvPr>
                <p:cNvSpPr txBox="1"/>
                <p:nvPr/>
              </p:nvSpPr>
              <p:spPr>
                <a:xfrm>
                  <a:off x="3085724" y="4824972"/>
                  <a:ext cx="2016899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3333FF"/>
                      </a:solidFill>
                    </a:rPr>
                    <a:t>Arbeitsplatz, Einkaufs-/</a:t>
                  </a:r>
                  <a:br>
                    <a:rPr lang="de-DE" sz="1400" dirty="0">
                      <a:solidFill>
                        <a:srgbClr val="3333FF"/>
                      </a:solidFill>
                    </a:rPr>
                  </a:br>
                  <a:r>
                    <a:rPr lang="de-DE" sz="1400" dirty="0">
                      <a:solidFill>
                        <a:srgbClr val="3333FF"/>
                      </a:solidFill>
                    </a:rPr>
                    <a:t>Freizeitzentrum </a:t>
                  </a:r>
                  <a:r>
                    <a:rPr lang="de-DE" sz="1400" dirty="0" err="1">
                      <a:solidFill>
                        <a:srgbClr val="3333FF"/>
                      </a:solidFill>
                    </a:rPr>
                    <a:t>etc</a:t>
                  </a:r>
                  <a:endParaRPr lang="de-DE" sz="1400" dirty="0">
                    <a:solidFill>
                      <a:srgbClr val="3333FF"/>
                    </a:solidFill>
                  </a:endParaRPr>
                </a:p>
              </p:txBody>
            </p:sp>
            <p:grpSp>
              <p:nvGrpSpPr>
                <p:cNvPr id="23563" name="Gruppieren 23562">
                  <a:extLst>
                    <a:ext uri="{FF2B5EF4-FFF2-40B4-BE49-F238E27FC236}">
                      <a16:creationId xmlns:a16="http://schemas.microsoft.com/office/drawing/2014/main" id="{FB2C3453-72C7-49FF-8979-BCE16D19EBA1}"/>
                    </a:ext>
                  </a:extLst>
                </p:cNvPr>
                <p:cNvGrpSpPr/>
                <p:nvPr/>
              </p:nvGrpSpPr>
              <p:grpSpPr>
                <a:xfrm>
                  <a:off x="2939666" y="1564753"/>
                  <a:ext cx="2309014" cy="1556786"/>
                  <a:chOff x="3101639" y="1660214"/>
                  <a:chExt cx="2309014" cy="1556786"/>
                </a:xfrm>
              </p:grpSpPr>
              <p:grpSp>
                <p:nvGrpSpPr>
                  <p:cNvPr id="5" name="Gruppieren 4">
                    <a:extLst>
                      <a:ext uri="{FF2B5EF4-FFF2-40B4-BE49-F238E27FC236}">
                        <a16:creationId xmlns:a16="http://schemas.microsoft.com/office/drawing/2014/main" id="{D9AC7B88-0FE1-4966-8061-84B7135790FB}"/>
                      </a:ext>
                    </a:extLst>
                  </p:cNvPr>
                  <p:cNvGrpSpPr/>
                  <p:nvPr/>
                </p:nvGrpSpPr>
                <p:grpSpPr>
                  <a:xfrm>
                    <a:off x="3101639" y="1660214"/>
                    <a:ext cx="2309014" cy="1238665"/>
                    <a:chOff x="4327227" y="2534806"/>
                    <a:chExt cx="2586408" cy="1339770"/>
                  </a:xfrm>
                </p:grpSpPr>
                <p:grpSp>
                  <p:nvGrpSpPr>
                    <p:cNvPr id="23" name="Gruppieren 22">
                      <a:extLst>
                        <a:ext uri="{FF2B5EF4-FFF2-40B4-BE49-F238E27FC236}">
                          <a16:creationId xmlns:a16="http://schemas.microsoft.com/office/drawing/2014/main" id="{A8EB815D-05BD-4A4D-9E0A-074342B3C51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272443" y="2534806"/>
                      <a:ext cx="1641192" cy="1285277"/>
                      <a:chOff x="2379234" y="2470777"/>
                      <a:chExt cx="4832140" cy="3347910"/>
                    </a:xfrm>
                  </p:grpSpPr>
                  <p:sp>
                    <p:nvSpPr>
                      <p:cNvPr id="119" name="Freihandform: Form 118">
                        <a:extLst>
                          <a:ext uri="{FF2B5EF4-FFF2-40B4-BE49-F238E27FC236}">
                            <a16:creationId xmlns:a16="http://schemas.microsoft.com/office/drawing/2014/main" id="{91950C4A-DD5C-4622-9D36-78F86C81F419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 flipV="1">
                        <a:off x="2379234" y="2470777"/>
                        <a:ext cx="4832140" cy="3347910"/>
                      </a:xfrm>
                      <a:custGeom>
                        <a:avLst/>
                        <a:gdLst>
                          <a:gd name="connsiteX0" fmla="*/ 497198 w 3607783"/>
                          <a:gd name="connsiteY0" fmla="*/ 32132 h 3347910"/>
                          <a:gd name="connsiteX1" fmla="*/ 242962 w 3607783"/>
                          <a:gd name="connsiteY1" fmla="*/ 742414 h 3347910"/>
                          <a:gd name="connsiteX2" fmla="*/ 0 w 3607783"/>
                          <a:gd name="connsiteY2" fmla="*/ 1446496 h 3347910"/>
                          <a:gd name="connsiteX3" fmla="*/ 10147 w 3607783"/>
                          <a:gd name="connsiteY3" fmla="*/ 1468481 h 3347910"/>
                          <a:gd name="connsiteX4" fmla="*/ 197301 w 3607783"/>
                          <a:gd name="connsiteY4" fmla="*/ 1403653 h 3347910"/>
                          <a:gd name="connsiteX5" fmla="*/ 202938 w 3607783"/>
                          <a:gd name="connsiteY5" fmla="*/ 1478064 h 3347910"/>
                          <a:gd name="connsiteX6" fmla="*/ 214212 w 3607783"/>
                          <a:gd name="connsiteY6" fmla="*/ 2043471 h 3347910"/>
                          <a:gd name="connsiteX7" fmla="*/ 225486 w 3607783"/>
                          <a:gd name="connsiteY7" fmla="*/ 2580129 h 3347910"/>
                          <a:gd name="connsiteX8" fmla="*/ 225486 w 3607783"/>
                          <a:gd name="connsiteY8" fmla="*/ 2626354 h 3347910"/>
                          <a:gd name="connsiteX9" fmla="*/ 421660 w 3607783"/>
                          <a:gd name="connsiteY9" fmla="*/ 2780812 h 3347910"/>
                          <a:gd name="connsiteX10" fmla="*/ 879961 w 3607783"/>
                          <a:gd name="connsiteY10" fmla="*/ 3141590 h 3347910"/>
                          <a:gd name="connsiteX11" fmla="*/ 1142653 w 3607783"/>
                          <a:gd name="connsiteY11" fmla="*/ 3347910 h 3347910"/>
                          <a:gd name="connsiteX12" fmla="*/ 2246973 w 3607783"/>
                          <a:gd name="connsiteY12" fmla="*/ 3325362 h 3347910"/>
                          <a:gd name="connsiteX13" fmla="*/ 3351856 w 3607783"/>
                          <a:gd name="connsiteY13" fmla="*/ 3301686 h 3347910"/>
                          <a:gd name="connsiteX14" fmla="*/ 3359748 w 3607783"/>
                          <a:gd name="connsiteY14" fmla="*/ 2686108 h 3347910"/>
                          <a:gd name="connsiteX15" fmla="*/ 3368768 w 3607783"/>
                          <a:gd name="connsiteY15" fmla="*/ 2047417 h 3347910"/>
                          <a:gd name="connsiteX16" fmla="*/ 3371586 w 3607783"/>
                          <a:gd name="connsiteY16" fmla="*/ 2023741 h 3347910"/>
                          <a:gd name="connsiteX17" fmla="*/ 3421193 w 3607783"/>
                          <a:gd name="connsiteY17" fmla="*/ 2023741 h 3347910"/>
                          <a:gd name="connsiteX18" fmla="*/ 3539010 w 3607783"/>
                          <a:gd name="connsiteY18" fmla="*/ 2019795 h 3347910"/>
                          <a:gd name="connsiteX19" fmla="*/ 3607783 w 3607783"/>
                          <a:gd name="connsiteY19" fmla="*/ 2016413 h 3347910"/>
                          <a:gd name="connsiteX20" fmla="*/ 3607783 w 3607783"/>
                          <a:gd name="connsiteY20" fmla="*/ 1997810 h 3347910"/>
                          <a:gd name="connsiteX21" fmla="*/ 3484329 w 3607783"/>
                          <a:gd name="connsiteY21" fmla="*/ 1712570 h 3347910"/>
                          <a:gd name="connsiteX22" fmla="*/ 2955564 w 3607783"/>
                          <a:gd name="connsiteY22" fmla="*/ 569353 h 3347910"/>
                          <a:gd name="connsiteX23" fmla="*/ 2761082 w 3607783"/>
                          <a:gd name="connsiteY23" fmla="*/ 148257 h 3347910"/>
                          <a:gd name="connsiteX24" fmla="*/ 2727259 w 3607783"/>
                          <a:gd name="connsiteY24" fmla="*/ 73847 h 3347910"/>
                          <a:gd name="connsiteX25" fmla="*/ 2692308 w 3607783"/>
                          <a:gd name="connsiteY25" fmla="*/ 71028 h 3347910"/>
                          <a:gd name="connsiteX26" fmla="*/ 2367608 w 3607783"/>
                          <a:gd name="connsiteY26" fmla="*/ 59190 h 3347910"/>
                          <a:gd name="connsiteX27" fmla="*/ 1296547 w 3607783"/>
                          <a:gd name="connsiteY27" fmla="*/ 25367 h 3347910"/>
                          <a:gd name="connsiteX28" fmla="*/ 511854 w 3607783"/>
                          <a:gd name="connsiteY28" fmla="*/ 0 h 3347910"/>
                          <a:gd name="connsiteX29" fmla="*/ 497198 w 3607783"/>
                          <a:gd name="connsiteY29" fmla="*/ 32132 h 3347910"/>
                          <a:gd name="connsiteX30" fmla="*/ 1519215 w 3607783"/>
                          <a:gd name="connsiteY30" fmla="*/ 99214 h 3347910"/>
                          <a:gd name="connsiteX31" fmla="*/ 2581820 w 3607783"/>
                          <a:gd name="connsiteY31" fmla="*/ 133601 h 3347910"/>
                          <a:gd name="connsiteX32" fmla="*/ 2681034 w 3607783"/>
                          <a:gd name="connsiteY32" fmla="*/ 136983 h 3347910"/>
                          <a:gd name="connsiteX33" fmla="*/ 2709783 w 3607783"/>
                          <a:gd name="connsiteY33" fmla="*/ 199556 h 3347910"/>
                          <a:gd name="connsiteX34" fmla="*/ 3062670 w 3607783"/>
                          <a:gd name="connsiteY34" fmla="*/ 961136 h 3347910"/>
                          <a:gd name="connsiteX35" fmla="*/ 3454452 w 3607783"/>
                          <a:gd name="connsiteY35" fmla="*/ 1806710 h 3347910"/>
                          <a:gd name="connsiteX36" fmla="*/ 3522098 w 3607783"/>
                          <a:gd name="connsiteY36" fmla="*/ 1953277 h 3347910"/>
                          <a:gd name="connsiteX37" fmla="*/ 3414429 w 3607783"/>
                          <a:gd name="connsiteY37" fmla="*/ 1957786 h 3347910"/>
                          <a:gd name="connsiteX38" fmla="*/ 3305631 w 3607783"/>
                          <a:gd name="connsiteY38" fmla="*/ 1963423 h 3347910"/>
                          <a:gd name="connsiteX39" fmla="*/ 3295485 w 3607783"/>
                          <a:gd name="connsiteY39" fmla="*/ 2598168 h 3347910"/>
                          <a:gd name="connsiteX40" fmla="*/ 3283646 w 3607783"/>
                          <a:gd name="connsiteY40" fmla="*/ 3234603 h 3347910"/>
                          <a:gd name="connsiteX41" fmla="*/ 1211990 w 3607783"/>
                          <a:gd name="connsiteY41" fmla="*/ 3280264 h 3347910"/>
                          <a:gd name="connsiteX42" fmla="*/ 1164074 w 3607783"/>
                          <a:gd name="connsiteY42" fmla="*/ 3280828 h 3347910"/>
                          <a:gd name="connsiteX43" fmla="*/ 730012 w 3607783"/>
                          <a:gd name="connsiteY43" fmla="*/ 2939216 h 3347910"/>
                          <a:gd name="connsiteX44" fmla="*/ 295951 w 3607783"/>
                          <a:gd name="connsiteY44" fmla="*/ 2597041 h 3347910"/>
                          <a:gd name="connsiteX45" fmla="*/ 292005 w 3607783"/>
                          <a:gd name="connsiteY45" fmla="*/ 2523194 h 3347910"/>
                          <a:gd name="connsiteX46" fmla="*/ 276221 w 3607783"/>
                          <a:gd name="connsiteY46" fmla="*/ 1879993 h 3347910"/>
                          <a:gd name="connsiteX47" fmla="*/ 264383 w 3607783"/>
                          <a:gd name="connsiteY47" fmla="*/ 1310640 h 3347910"/>
                          <a:gd name="connsiteX48" fmla="*/ 379945 w 3607783"/>
                          <a:gd name="connsiteY48" fmla="*/ 963955 h 3347910"/>
                          <a:gd name="connsiteX49" fmla="*/ 555260 w 3607783"/>
                          <a:gd name="connsiteY49" fmla="*/ 443645 h 3347910"/>
                          <a:gd name="connsiteX50" fmla="*/ 615578 w 3607783"/>
                          <a:gd name="connsiteY50" fmla="*/ 270020 h 3347910"/>
                          <a:gd name="connsiteX51" fmla="*/ 584010 w 3607783"/>
                          <a:gd name="connsiteY51" fmla="*/ 178134 h 3347910"/>
                          <a:gd name="connsiteX52" fmla="*/ 554133 w 3607783"/>
                          <a:gd name="connsiteY52" fmla="*/ 67646 h 3347910"/>
                          <a:gd name="connsiteX53" fmla="*/ 1519215 w 3607783"/>
                          <a:gd name="connsiteY53" fmla="*/ 99214 h 33479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</a:cxnLst>
                        <a:rect l="l" t="t" r="r" b="b"/>
                        <a:pathLst>
                          <a:path w="3607783" h="3347910">
                            <a:moveTo>
                              <a:pt x="497198" y="32132"/>
                            </a:moveTo>
                            <a:cubicBezTo>
                              <a:pt x="490997" y="50171"/>
                              <a:pt x="376562" y="369798"/>
                              <a:pt x="242962" y="742414"/>
                            </a:cubicBezTo>
                            <a:cubicBezTo>
                              <a:pt x="55244" y="1265543"/>
                              <a:pt x="0" y="1426202"/>
                              <a:pt x="0" y="1446496"/>
                            </a:cubicBezTo>
                            <a:cubicBezTo>
                              <a:pt x="0" y="1469044"/>
                              <a:pt x="1127" y="1471863"/>
                              <a:pt x="10147" y="1468481"/>
                            </a:cubicBezTo>
                            <a:cubicBezTo>
                              <a:pt x="47352" y="1453824"/>
                              <a:pt x="192227" y="1403653"/>
                              <a:pt x="197301" y="1403653"/>
                            </a:cubicBezTo>
                            <a:cubicBezTo>
                              <a:pt x="200683" y="1403653"/>
                              <a:pt x="202938" y="1430712"/>
                              <a:pt x="202938" y="1478064"/>
                            </a:cubicBezTo>
                            <a:cubicBezTo>
                              <a:pt x="202938" y="1519215"/>
                              <a:pt x="208011" y="1773451"/>
                              <a:pt x="214212" y="2043471"/>
                            </a:cubicBezTo>
                            <a:cubicBezTo>
                              <a:pt x="220413" y="2312928"/>
                              <a:pt x="225486" y="2554762"/>
                              <a:pt x="225486" y="2580129"/>
                            </a:cubicBezTo>
                            <a:lnTo>
                              <a:pt x="225486" y="2626354"/>
                            </a:lnTo>
                            <a:lnTo>
                              <a:pt x="421660" y="2780812"/>
                            </a:lnTo>
                            <a:cubicBezTo>
                              <a:pt x="529329" y="2865369"/>
                              <a:pt x="735650" y="3027720"/>
                              <a:pt x="879961" y="3141590"/>
                            </a:cubicBezTo>
                            <a:lnTo>
                              <a:pt x="1142653" y="3347910"/>
                            </a:lnTo>
                            <a:lnTo>
                              <a:pt x="2246973" y="3325362"/>
                            </a:lnTo>
                            <a:cubicBezTo>
                              <a:pt x="2854095" y="3312960"/>
                              <a:pt x="3351856" y="3302249"/>
                              <a:pt x="3351856" y="3301686"/>
                            </a:cubicBezTo>
                            <a:cubicBezTo>
                              <a:pt x="3352420" y="3301122"/>
                              <a:pt x="3355802" y="3024337"/>
                              <a:pt x="3359748" y="2686108"/>
                            </a:cubicBezTo>
                            <a:cubicBezTo>
                              <a:pt x="3363130" y="2347878"/>
                              <a:pt x="3367076" y="2060946"/>
                              <a:pt x="3368768" y="2047417"/>
                            </a:cubicBezTo>
                            <a:lnTo>
                              <a:pt x="3371586" y="2023741"/>
                            </a:lnTo>
                            <a:lnTo>
                              <a:pt x="3421193" y="2023741"/>
                            </a:lnTo>
                            <a:cubicBezTo>
                              <a:pt x="3448252" y="2023741"/>
                              <a:pt x="3501805" y="2022050"/>
                              <a:pt x="3539010" y="2019795"/>
                            </a:cubicBezTo>
                            <a:lnTo>
                              <a:pt x="3607783" y="2016413"/>
                            </a:lnTo>
                            <a:lnTo>
                              <a:pt x="3607783" y="1997810"/>
                            </a:lnTo>
                            <a:cubicBezTo>
                              <a:pt x="3607783" y="1985972"/>
                              <a:pt x="3565505" y="1887886"/>
                              <a:pt x="3484329" y="1712570"/>
                            </a:cubicBezTo>
                            <a:cubicBezTo>
                              <a:pt x="3347910" y="1417183"/>
                              <a:pt x="3196834" y="1090791"/>
                              <a:pt x="2955564" y="569353"/>
                            </a:cubicBezTo>
                            <a:cubicBezTo>
                              <a:pt x="2867060" y="378817"/>
                              <a:pt x="2779684" y="189409"/>
                              <a:pt x="2761082" y="148257"/>
                            </a:cubicBezTo>
                            <a:lnTo>
                              <a:pt x="2727259" y="73847"/>
                            </a:lnTo>
                            <a:lnTo>
                              <a:pt x="2692308" y="71028"/>
                            </a:lnTo>
                            <a:cubicBezTo>
                              <a:pt x="2673706" y="69337"/>
                              <a:pt x="2527139" y="64264"/>
                              <a:pt x="2367608" y="59190"/>
                            </a:cubicBezTo>
                            <a:cubicBezTo>
                              <a:pt x="2208076" y="54117"/>
                              <a:pt x="1726099" y="38896"/>
                              <a:pt x="1296547" y="25367"/>
                            </a:cubicBezTo>
                            <a:cubicBezTo>
                              <a:pt x="866995" y="11274"/>
                              <a:pt x="514109" y="0"/>
                              <a:pt x="511854" y="0"/>
                            </a:cubicBezTo>
                            <a:cubicBezTo>
                              <a:pt x="510163" y="0"/>
                              <a:pt x="503399" y="14657"/>
                              <a:pt x="497198" y="32132"/>
                            </a:cubicBezTo>
                            <a:close/>
                            <a:moveTo>
                              <a:pt x="1519215" y="99214"/>
                            </a:moveTo>
                            <a:cubicBezTo>
                              <a:pt x="2049672" y="116126"/>
                              <a:pt x="2527703" y="131910"/>
                              <a:pt x="2581820" y="133601"/>
                            </a:cubicBezTo>
                            <a:lnTo>
                              <a:pt x="2681034" y="136983"/>
                            </a:lnTo>
                            <a:lnTo>
                              <a:pt x="2709783" y="199556"/>
                            </a:lnTo>
                            <a:cubicBezTo>
                              <a:pt x="2725568" y="233942"/>
                              <a:pt x="2883972" y="576682"/>
                              <a:pt x="3062670" y="961136"/>
                            </a:cubicBezTo>
                            <a:cubicBezTo>
                              <a:pt x="3240804" y="1345591"/>
                              <a:pt x="3417247" y="1726099"/>
                              <a:pt x="3454452" y="1806710"/>
                            </a:cubicBezTo>
                            <a:lnTo>
                              <a:pt x="3522098" y="1953277"/>
                            </a:lnTo>
                            <a:lnTo>
                              <a:pt x="3414429" y="1957786"/>
                            </a:lnTo>
                            <a:cubicBezTo>
                              <a:pt x="3355238" y="1960041"/>
                              <a:pt x="3306195" y="1962860"/>
                              <a:pt x="3305631" y="1963423"/>
                            </a:cubicBezTo>
                            <a:cubicBezTo>
                              <a:pt x="3304504" y="1963987"/>
                              <a:pt x="3299994" y="2249791"/>
                              <a:pt x="3295485" y="2598168"/>
                            </a:cubicBezTo>
                            <a:cubicBezTo>
                              <a:pt x="3290975" y="2945981"/>
                              <a:pt x="3285901" y="3232349"/>
                              <a:pt x="3283646" y="3234603"/>
                            </a:cubicBezTo>
                            <a:cubicBezTo>
                              <a:pt x="3280828" y="3237986"/>
                              <a:pt x="1391815" y="3279137"/>
                              <a:pt x="1211990" y="3280264"/>
                            </a:cubicBezTo>
                            <a:lnTo>
                              <a:pt x="1164074" y="3280828"/>
                            </a:lnTo>
                            <a:lnTo>
                              <a:pt x="730012" y="2939216"/>
                            </a:lnTo>
                            <a:lnTo>
                              <a:pt x="295951" y="2597041"/>
                            </a:lnTo>
                            <a:lnTo>
                              <a:pt x="292005" y="2523194"/>
                            </a:lnTo>
                            <a:cubicBezTo>
                              <a:pt x="289750" y="2482606"/>
                              <a:pt x="282422" y="2192856"/>
                              <a:pt x="276221" y="1879993"/>
                            </a:cubicBezTo>
                            <a:lnTo>
                              <a:pt x="264383" y="1310640"/>
                            </a:lnTo>
                            <a:lnTo>
                              <a:pt x="379945" y="963955"/>
                            </a:lnTo>
                            <a:cubicBezTo>
                              <a:pt x="443081" y="773419"/>
                              <a:pt x="522001" y="538913"/>
                              <a:pt x="555260" y="443645"/>
                            </a:cubicBezTo>
                            <a:lnTo>
                              <a:pt x="615578" y="270020"/>
                            </a:lnTo>
                            <a:lnTo>
                              <a:pt x="584010" y="178134"/>
                            </a:lnTo>
                            <a:cubicBezTo>
                              <a:pt x="556952" y="99214"/>
                              <a:pt x="547932" y="67646"/>
                              <a:pt x="554133" y="67646"/>
                            </a:cubicBezTo>
                            <a:cubicBezTo>
                              <a:pt x="554697" y="67646"/>
                              <a:pt x="989322" y="81739"/>
                              <a:pt x="1519215" y="99214"/>
                            </a:cubicBezTo>
                            <a:close/>
                          </a:path>
                        </a:pathLst>
                      </a:custGeom>
                      <a:solidFill>
                        <a:srgbClr val="FFC000"/>
                      </a:solidFill>
                      <a:ln w="19050" cap="flat">
                        <a:solidFill>
                          <a:schemeClr val="tx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0" name="Freihandform: Form 119">
                        <a:extLst>
                          <a:ext uri="{FF2B5EF4-FFF2-40B4-BE49-F238E27FC236}">
                            <a16:creationId xmlns:a16="http://schemas.microsoft.com/office/drawing/2014/main" id="{C3243632-E11F-48CF-ABA4-EA3FF3EDEEAA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V="1">
                        <a:off x="3694133" y="5551094"/>
                        <a:ext cx="7323" cy="19320"/>
                      </a:xfrm>
                      <a:custGeom>
                        <a:avLst/>
                        <a:gdLst>
                          <a:gd name="connsiteX0" fmla="*/ 1435 w 7323"/>
                          <a:gd name="connsiteY0" fmla="*/ 8217 h 19320"/>
                          <a:gd name="connsiteX1" fmla="*/ 1999 w 7323"/>
                          <a:gd name="connsiteY1" fmla="*/ 18928 h 19320"/>
                          <a:gd name="connsiteX2" fmla="*/ 7073 w 7323"/>
                          <a:gd name="connsiteY2" fmla="*/ 10472 h 19320"/>
                          <a:gd name="connsiteX3" fmla="*/ 1435 w 7323"/>
                          <a:gd name="connsiteY3" fmla="*/ 8217 h 193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7323" h="19320">
                            <a:moveTo>
                              <a:pt x="1435" y="8217"/>
                            </a:moveTo>
                            <a:cubicBezTo>
                              <a:pt x="-819" y="12727"/>
                              <a:pt x="-256" y="17237"/>
                              <a:pt x="1999" y="18928"/>
                            </a:cubicBezTo>
                            <a:cubicBezTo>
                              <a:pt x="4254" y="20619"/>
                              <a:pt x="7073" y="16673"/>
                              <a:pt x="7073" y="10472"/>
                            </a:cubicBezTo>
                            <a:cubicBezTo>
                              <a:pt x="8200" y="-2494"/>
                              <a:pt x="5381" y="-3621"/>
                              <a:pt x="1435" y="8217"/>
                            </a:cubicBez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 w="56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1" name="Freihandform: Form 120">
                        <a:extLst>
                          <a:ext uri="{FF2B5EF4-FFF2-40B4-BE49-F238E27FC236}">
                            <a16:creationId xmlns:a16="http://schemas.microsoft.com/office/drawing/2014/main" id="{04FC2C1F-2806-4F2A-9AD6-97968801529C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V="1">
                        <a:off x="5053292" y="4798362"/>
                        <a:ext cx="16876" cy="22548"/>
                      </a:xfrm>
                      <a:custGeom>
                        <a:avLst/>
                        <a:gdLst>
                          <a:gd name="connsiteX0" fmla="*/ 5954 w 16876"/>
                          <a:gd name="connsiteY0" fmla="*/ 11274 h 22548"/>
                          <a:gd name="connsiteX1" fmla="*/ 4263 w 16876"/>
                          <a:gd name="connsiteY1" fmla="*/ 22549 h 22548"/>
                          <a:gd name="connsiteX2" fmla="*/ 14974 w 16876"/>
                          <a:gd name="connsiteY2" fmla="*/ 11274 h 22548"/>
                          <a:gd name="connsiteX3" fmla="*/ 16665 w 16876"/>
                          <a:gd name="connsiteY3" fmla="*/ 0 h 22548"/>
                          <a:gd name="connsiteX4" fmla="*/ 5954 w 16876"/>
                          <a:gd name="connsiteY4" fmla="*/ 11274 h 225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6876" h="22548">
                            <a:moveTo>
                              <a:pt x="5954" y="11274"/>
                            </a:moveTo>
                            <a:cubicBezTo>
                              <a:pt x="-1374" y="19730"/>
                              <a:pt x="-1938" y="22549"/>
                              <a:pt x="4263" y="22549"/>
                            </a:cubicBezTo>
                            <a:cubicBezTo>
                              <a:pt x="8209" y="22549"/>
                              <a:pt x="13283" y="17475"/>
                              <a:pt x="14974" y="11274"/>
                            </a:cubicBezTo>
                            <a:cubicBezTo>
                              <a:pt x="16665" y="5073"/>
                              <a:pt x="17229" y="0"/>
                              <a:pt x="16665" y="0"/>
                            </a:cubicBezTo>
                            <a:cubicBezTo>
                              <a:pt x="16101" y="0"/>
                              <a:pt x="11591" y="5073"/>
                              <a:pt x="5954" y="11274"/>
                            </a:cubicBez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 w="56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22" name="Freihandform: Form 121">
                        <a:extLst>
                          <a:ext uri="{FF2B5EF4-FFF2-40B4-BE49-F238E27FC236}">
                            <a16:creationId xmlns:a16="http://schemas.microsoft.com/office/drawing/2014/main" id="{A6230067-0CF5-4015-8401-A694B3764FCE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V="1">
                        <a:off x="4314114" y="3767607"/>
                        <a:ext cx="34984" cy="3100"/>
                      </a:xfrm>
                      <a:custGeom>
                        <a:avLst/>
                        <a:gdLst>
                          <a:gd name="connsiteX0" fmla="*/ 4187 w 34984"/>
                          <a:gd name="connsiteY0" fmla="*/ 2255 h 3100"/>
                          <a:gd name="connsiteX1" fmla="*/ 32372 w 34984"/>
                          <a:gd name="connsiteY1" fmla="*/ 2255 h 3100"/>
                          <a:gd name="connsiteX2" fmla="*/ 16588 w 34984"/>
                          <a:gd name="connsiteY2" fmla="*/ 0 h 3100"/>
                          <a:gd name="connsiteX3" fmla="*/ 4187 w 34984"/>
                          <a:gd name="connsiteY3" fmla="*/ 2255 h 31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4984" h="3100">
                            <a:moveTo>
                              <a:pt x="4187" y="2255"/>
                            </a:moveTo>
                            <a:cubicBezTo>
                              <a:pt x="12642" y="3382"/>
                              <a:pt x="25044" y="3382"/>
                              <a:pt x="32372" y="2255"/>
                            </a:cubicBezTo>
                            <a:cubicBezTo>
                              <a:pt x="39137" y="1127"/>
                              <a:pt x="32372" y="0"/>
                              <a:pt x="16588" y="0"/>
                            </a:cubicBezTo>
                            <a:cubicBezTo>
                              <a:pt x="1368" y="0"/>
                              <a:pt x="-4833" y="1127"/>
                              <a:pt x="4187" y="2255"/>
                            </a:cubicBez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 w="56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de-DE"/>
                      </a:p>
                    </p:txBody>
                  </p:sp>
                  <p:cxnSp>
                    <p:nvCxnSpPr>
                      <p:cNvPr id="123" name="Gerader Verbinder 122">
                        <a:extLst>
                          <a:ext uri="{FF2B5EF4-FFF2-40B4-BE49-F238E27FC236}">
                            <a16:creationId xmlns:a16="http://schemas.microsoft.com/office/drawing/2014/main" id="{1ADB1B5D-5C38-473F-8972-C36881927EA6}"/>
                          </a:ext>
                        </a:extLst>
                      </p:cNvPr>
                      <p:cNvCxnSpPr>
                        <a:stCxn id="119" idx="42"/>
                      </p:cNvCxnSpPr>
                      <p:nvPr/>
                    </p:nvCxnSpPr>
                    <p:spPr bwMode="auto">
                      <a:xfrm flipH="1" flipV="1">
                        <a:off x="3934292" y="4248912"/>
                        <a:ext cx="4063" cy="1502693"/>
                      </a:xfrm>
                      <a:prstGeom prst="line">
                        <a:avLst/>
                      </a:prstGeom>
                      <a:solidFill>
                        <a:srgbClr val="FF0000"/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sp>
                    <p:nvSpPr>
                      <p:cNvPr id="124" name="Rechteck 23562">
                        <a:extLst>
                          <a:ext uri="{FF2B5EF4-FFF2-40B4-BE49-F238E27FC236}">
                            <a16:creationId xmlns:a16="http://schemas.microsoft.com/office/drawing/2014/main" id="{5DDECDD6-5C72-4D44-B036-BA88C307E5B3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3934292" y="4188058"/>
                        <a:ext cx="2877352" cy="1565894"/>
                      </a:xfrm>
                      <a:custGeom>
                        <a:avLst/>
                        <a:gdLst>
                          <a:gd name="connsiteX0" fmla="*/ 0 w 2852968"/>
                          <a:gd name="connsiteY0" fmla="*/ 0 h 1529318"/>
                          <a:gd name="connsiteX1" fmla="*/ 2852968 w 2852968"/>
                          <a:gd name="connsiteY1" fmla="*/ 0 h 1529318"/>
                          <a:gd name="connsiteX2" fmla="*/ 2852968 w 2852968"/>
                          <a:gd name="connsiteY2" fmla="*/ 1529318 h 1529318"/>
                          <a:gd name="connsiteX3" fmla="*/ 0 w 2852968"/>
                          <a:gd name="connsiteY3" fmla="*/ 1529318 h 1529318"/>
                          <a:gd name="connsiteX4" fmla="*/ 0 w 2852968"/>
                          <a:gd name="connsiteY4" fmla="*/ 0 h 1529318"/>
                          <a:gd name="connsiteX0" fmla="*/ 0 w 2877352"/>
                          <a:gd name="connsiteY0" fmla="*/ 0 h 1529318"/>
                          <a:gd name="connsiteX1" fmla="*/ 2877352 w 2877352"/>
                          <a:gd name="connsiteY1" fmla="*/ 0 h 1529318"/>
                          <a:gd name="connsiteX2" fmla="*/ 2852968 w 2877352"/>
                          <a:gd name="connsiteY2" fmla="*/ 1529318 h 1529318"/>
                          <a:gd name="connsiteX3" fmla="*/ 0 w 2877352"/>
                          <a:gd name="connsiteY3" fmla="*/ 1529318 h 1529318"/>
                          <a:gd name="connsiteX4" fmla="*/ 0 w 2877352"/>
                          <a:gd name="connsiteY4" fmla="*/ 0 h 1529318"/>
                          <a:gd name="connsiteX0" fmla="*/ 0 w 2877352"/>
                          <a:gd name="connsiteY0" fmla="*/ 0 h 1565894"/>
                          <a:gd name="connsiteX1" fmla="*/ 2877352 w 2877352"/>
                          <a:gd name="connsiteY1" fmla="*/ 0 h 1565894"/>
                          <a:gd name="connsiteX2" fmla="*/ 2852968 w 2877352"/>
                          <a:gd name="connsiteY2" fmla="*/ 1529318 h 1565894"/>
                          <a:gd name="connsiteX3" fmla="*/ 12192 w 2877352"/>
                          <a:gd name="connsiteY3" fmla="*/ 1565894 h 1565894"/>
                          <a:gd name="connsiteX4" fmla="*/ 0 w 2877352"/>
                          <a:gd name="connsiteY4" fmla="*/ 0 h 156589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877352" h="1565894">
                            <a:moveTo>
                              <a:pt x="0" y="0"/>
                            </a:moveTo>
                            <a:lnTo>
                              <a:pt x="2877352" y="0"/>
                            </a:lnTo>
                            <a:lnTo>
                              <a:pt x="2852968" y="1529318"/>
                            </a:lnTo>
                            <a:lnTo>
                              <a:pt x="12192" y="1565894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bg1">
                          <a:lumMod val="95000"/>
                        </a:schemeClr>
                      </a:solidFill>
                      <a:ln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125" name="Freihandform: Form 124">
                        <a:extLst>
                          <a:ext uri="{FF2B5EF4-FFF2-40B4-BE49-F238E27FC236}">
                            <a16:creationId xmlns:a16="http://schemas.microsoft.com/office/drawing/2014/main" id="{47857487-8B70-4420-819E-635D96E01B72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3122234" y="2541761"/>
                        <a:ext cx="3956992" cy="1882754"/>
                      </a:xfrm>
                      <a:custGeom>
                        <a:avLst/>
                        <a:gdLst>
                          <a:gd name="connsiteX0" fmla="*/ 0 w 3972232"/>
                          <a:gd name="connsiteY0" fmla="*/ 9833 h 1897626"/>
                          <a:gd name="connsiteX1" fmla="*/ 2871019 w 3972232"/>
                          <a:gd name="connsiteY1" fmla="*/ 3932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9833 h 1897626"/>
                          <a:gd name="connsiteX1" fmla="*/ 2874829 w 3972232"/>
                          <a:gd name="connsiteY1" fmla="*/ 5456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0 h 1887793"/>
                          <a:gd name="connsiteX1" fmla="*/ 2874829 w 3972232"/>
                          <a:gd name="connsiteY1" fmla="*/ 44736 h 1887793"/>
                          <a:gd name="connsiteX2" fmla="*/ 3972232 w 3972232"/>
                          <a:gd name="connsiteY2" fmla="*/ 1848464 h 1887793"/>
                          <a:gd name="connsiteX3" fmla="*/ 894735 w 3972232"/>
                          <a:gd name="connsiteY3" fmla="*/ 1887793 h 1887793"/>
                          <a:gd name="connsiteX4" fmla="*/ 78658 w 3972232"/>
                          <a:gd name="connsiteY4" fmla="*/ 58993 h 1887793"/>
                          <a:gd name="connsiteX0" fmla="*/ 0 w 3972232"/>
                          <a:gd name="connsiteY0" fmla="*/ 24827 h 1912620"/>
                          <a:gd name="connsiteX1" fmla="*/ 2874829 w 3972232"/>
                          <a:gd name="connsiteY1" fmla="*/ 69563 h 1912620"/>
                          <a:gd name="connsiteX2" fmla="*/ 3972232 w 3972232"/>
                          <a:gd name="connsiteY2" fmla="*/ 1873291 h 1912620"/>
                          <a:gd name="connsiteX3" fmla="*/ 894735 w 3972232"/>
                          <a:gd name="connsiteY3" fmla="*/ 1912620 h 1912620"/>
                          <a:gd name="connsiteX4" fmla="*/ 21508 w 3972232"/>
                          <a:gd name="connsiteY4" fmla="*/ 0 h 1912620"/>
                          <a:gd name="connsiteX0" fmla="*/ 0 w 3956992"/>
                          <a:gd name="connsiteY0" fmla="*/ 0 h 1922083"/>
                          <a:gd name="connsiteX1" fmla="*/ 2859589 w 3956992"/>
                          <a:gd name="connsiteY1" fmla="*/ 79026 h 1922083"/>
                          <a:gd name="connsiteX2" fmla="*/ 3956992 w 3956992"/>
                          <a:gd name="connsiteY2" fmla="*/ 1882754 h 1922083"/>
                          <a:gd name="connsiteX3" fmla="*/ 879495 w 3956992"/>
                          <a:gd name="connsiteY3" fmla="*/ 1922083 h 1922083"/>
                          <a:gd name="connsiteX4" fmla="*/ 6268 w 3956992"/>
                          <a:gd name="connsiteY4" fmla="*/ 9463 h 1922083"/>
                          <a:gd name="connsiteX0" fmla="*/ 0 w 3956992"/>
                          <a:gd name="connsiteY0" fmla="*/ 0 h 1882754"/>
                          <a:gd name="connsiteX1" fmla="*/ 2859589 w 3956992"/>
                          <a:gd name="connsiteY1" fmla="*/ 79026 h 1882754"/>
                          <a:gd name="connsiteX2" fmla="*/ 3956992 w 3956992"/>
                          <a:gd name="connsiteY2" fmla="*/ 1882754 h 1882754"/>
                          <a:gd name="connsiteX3" fmla="*/ 879495 w 3956992"/>
                          <a:gd name="connsiteY3" fmla="*/ 1867219 h 1882754"/>
                          <a:gd name="connsiteX4" fmla="*/ 6268 w 3956992"/>
                          <a:gd name="connsiteY4" fmla="*/ 9463 h 18827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56992" h="1882754">
                            <a:moveTo>
                              <a:pt x="0" y="0"/>
                            </a:moveTo>
                            <a:lnTo>
                              <a:pt x="2859589" y="79026"/>
                            </a:lnTo>
                            <a:lnTo>
                              <a:pt x="3956992" y="1882754"/>
                            </a:lnTo>
                            <a:lnTo>
                              <a:pt x="879495" y="1867219"/>
                            </a:lnTo>
                            <a:lnTo>
                              <a:pt x="6268" y="9463"/>
                            </a:lnTo>
                          </a:path>
                        </a:pathLst>
                      </a:custGeom>
                      <a:solidFill>
                        <a:srgbClr val="FFCC99"/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effectLst/>
                          <a:latin typeface="Arial" charset="0"/>
                        </a:endParaRPr>
                      </a:p>
                    </p:txBody>
                  </p:sp>
                </p:grpSp>
                <p:pic>
                  <p:nvPicPr>
                    <p:cNvPr id="26" name="Grafik 25" descr="Ein Bild, das Buchse, Elektronik, drinnen, Stecker enthält.&#10;&#10;Automatisch generierte Beschreibung">
                      <a:extLst>
                        <a:ext uri="{FF2B5EF4-FFF2-40B4-BE49-F238E27FC236}">
                          <a16:creationId xmlns:a16="http://schemas.microsoft.com/office/drawing/2014/main" id="{F9DE0639-B7AB-4591-B5CE-F39CCBB3CC4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648892" y="3502078"/>
                      <a:ext cx="100707" cy="100707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7" name="Freihandform: Form 26">
                      <a:extLst>
                        <a:ext uri="{FF2B5EF4-FFF2-40B4-BE49-F238E27FC236}">
                          <a16:creationId xmlns:a16="http://schemas.microsoft.com/office/drawing/2014/main" id="{642A618B-3F65-49A0-B269-5628F0CBD161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5408961" y="2664548"/>
                      <a:ext cx="375002" cy="1094249"/>
                    </a:xfrm>
                    <a:custGeom>
                      <a:avLst/>
                      <a:gdLst>
                        <a:gd name="connsiteX0" fmla="*/ 0 w 381000"/>
                        <a:gd name="connsiteY0" fmla="*/ 369094 h 1066800"/>
                        <a:gd name="connsiteX1" fmla="*/ 150019 w 381000"/>
                        <a:gd name="connsiteY1" fmla="*/ 0 h 1066800"/>
                        <a:gd name="connsiteX2" fmla="*/ 381000 w 381000"/>
                        <a:gd name="connsiteY2" fmla="*/ 550069 h 1066800"/>
                        <a:gd name="connsiteX3" fmla="*/ 381000 w 381000"/>
                        <a:gd name="connsiteY3" fmla="*/ 1066800 h 1066800"/>
                        <a:gd name="connsiteX4" fmla="*/ 16669 w 381000"/>
                        <a:gd name="connsiteY4" fmla="*/ 833437 h 1066800"/>
                        <a:gd name="connsiteX5" fmla="*/ 0 w 381000"/>
                        <a:gd name="connsiteY5" fmla="*/ 369094 h 1066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81000" h="1066800">
                          <a:moveTo>
                            <a:pt x="0" y="369094"/>
                          </a:moveTo>
                          <a:lnTo>
                            <a:pt x="150019" y="0"/>
                          </a:lnTo>
                          <a:lnTo>
                            <a:pt x="381000" y="550069"/>
                          </a:lnTo>
                          <a:lnTo>
                            <a:pt x="381000" y="1066800"/>
                          </a:lnTo>
                          <a:lnTo>
                            <a:pt x="16669" y="833437"/>
                          </a:lnTo>
                          <a:lnTo>
                            <a:pt x="0" y="369094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>
                        <a:ln>
                          <a:noFill/>
                        </a:ln>
                        <a:effectLst/>
                        <a:latin typeface="Arial" charset="0"/>
                      </a:endParaRPr>
                    </a:p>
                  </p:txBody>
                </p:sp>
                <p:pic>
                  <p:nvPicPr>
                    <p:cNvPr id="28" name="Grafik 27">
                      <a:extLst>
                        <a:ext uri="{FF2B5EF4-FFF2-40B4-BE49-F238E27FC236}">
                          <a16:creationId xmlns:a16="http://schemas.microsoft.com/office/drawing/2014/main" id="{03C0581B-31F0-4F38-B1A8-BFB05210291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1087" t="56358" r="73126" b="14625"/>
                    <a:stretch/>
                  </p:blipFill>
                  <p:spPr>
                    <a:xfrm>
                      <a:off x="6442326" y="3475186"/>
                      <a:ext cx="169524" cy="29083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2" name="Grafik 31">
                      <a:extLst>
                        <a:ext uri="{FF2B5EF4-FFF2-40B4-BE49-F238E27FC236}">
                          <a16:creationId xmlns:a16="http://schemas.microsoft.com/office/drawing/2014/main" id="{E873E0CA-03A4-486A-ADAD-D0D9C6F2D25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924547" y="3360651"/>
                      <a:ext cx="285363" cy="285363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</p:pic>
                <p:pic>
                  <p:nvPicPr>
                    <p:cNvPr id="114" name="Grafik 113" descr="Ein Bild, das Text, schwarz, dunkel, Küchengerät enthält.&#10;&#10;Automatisch generierte Beschreibung">
                      <a:extLst>
                        <a:ext uri="{FF2B5EF4-FFF2-40B4-BE49-F238E27FC236}">
                          <a16:creationId xmlns:a16="http://schemas.microsoft.com/office/drawing/2014/main" id="{48048BD7-8095-4CCF-8D49-C83FE3CA0A5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9688" r="29626"/>
                    <a:stretch/>
                  </p:blipFill>
                  <p:spPr>
                    <a:xfrm>
                      <a:off x="5460728" y="3196620"/>
                      <a:ext cx="251264" cy="34738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15" name="Grafik 114">
                      <a:extLst>
                        <a:ext uri="{FF2B5EF4-FFF2-40B4-BE49-F238E27FC236}">
                          <a16:creationId xmlns:a16="http://schemas.microsoft.com/office/drawing/2014/main" id="{05BC8E34-C10A-40B3-A2A4-3ECE8499AE6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31837" t="27045" b="13630"/>
                    <a:stretch/>
                  </p:blipFill>
                  <p:spPr>
                    <a:xfrm flipH="1">
                      <a:off x="4327227" y="3337045"/>
                      <a:ext cx="918482" cy="537531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16" name="Freihandform: Form 115">
                      <a:extLst>
                        <a:ext uri="{FF2B5EF4-FFF2-40B4-BE49-F238E27FC236}">
                          <a16:creationId xmlns:a16="http://schemas.microsoft.com/office/drawing/2014/main" id="{A0FBDDC0-DFFD-4E6C-AD23-5D9A515DE6B1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5243039" y="3524959"/>
                      <a:ext cx="314034" cy="144503"/>
                    </a:xfrm>
                    <a:custGeom>
                      <a:avLst/>
                      <a:gdLst>
                        <a:gd name="connsiteX0" fmla="*/ 0 w 775944"/>
                        <a:gd name="connsiteY0" fmla="*/ 87085 h 357051"/>
                        <a:gd name="connsiteX1" fmla="*/ 43543 w 775944"/>
                        <a:gd name="connsiteY1" fmla="*/ 121920 h 357051"/>
                        <a:gd name="connsiteX2" fmla="*/ 78377 w 775944"/>
                        <a:gd name="connsiteY2" fmla="*/ 139337 h 357051"/>
                        <a:gd name="connsiteX3" fmla="*/ 121920 w 775944"/>
                        <a:gd name="connsiteY3" fmla="*/ 174171 h 357051"/>
                        <a:gd name="connsiteX4" fmla="*/ 200297 w 775944"/>
                        <a:gd name="connsiteY4" fmla="*/ 226422 h 357051"/>
                        <a:gd name="connsiteX5" fmla="*/ 243840 w 775944"/>
                        <a:gd name="connsiteY5" fmla="*/ 261257 h 357051"/>
                        <a:gd name="connsiteX6" fmla="*/ 330926 w 775944"/>
                        <a:gd name="connsiteY6" fmla="*/ 296091 h 357051"/>
                        <a:gd name="connsiteX7" fmla="*/ 470263 w 775944"/>
                        <a:gd name="connsiteY7" fmla="*/ 339634 h 357051"/>
                        <a:gd name="connsiteX8" fmla="*/ 531223 w 775944"/>
                        <a:gd name="connsiteY8" fmla="*/ 357051 h 357051"/>
                        <a:gd name="connsiteX9" fmla="*/ 635726 w 775944"/>
                        <a:gd name="connsiteY9" fmla="*/ 339634 h 357051"/>
                        <a:gd name="connsiteX10" fmla="*/ 705395 w 775944"/>
                        <a:gd name="connsiteY10" fmla="*/ 278674 h 357051"/>
                        <a:gd name="connsiteX11" fmla="*/ 722812 w 775944"/>
                        <a:gd name="connsiteY11" fmla="*/ 252548 h 357051"/>
                        <a:gd name="connsiteX12" fmla="*/ 748937 w 775944"/>
                        <a:gd name="connsiteY12" fmla="*/ 217714 h 357051"/>
                        <a:gd name="connsiteX13" fmla="*/ 775063 w 775944"/>
                        <a:gd name="connsiteY13" fmla="*/ 113211 h 357051"/>
                        <a:gd name="connsiteX14" fmla="*/ 775063 w 775944"/>
                        <a:gd name="connsiteY14" fmla="*/ 0 h 3570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775944" h="357051">
                          <a:moveTo>
                            <a:pt x="0" y="87085"/>
                          </a:moveTo>
                          <a:cubicBezTo>
                            <a:pt x="14514" y="98697"/>
                            <a:pt x="28077" y="111609"/>
                            <a:pt x="43543" y="121920"/>
                          </a:cubicBezTo>
                          <a:cubicBezTo>
                            <a:pt x="54345" y="129121"/>
                            <a:pt x="68404" y="131026"/>
                            <a:pt x="78377" y="139337"/>
                          </a:cubicBezTo>
                          <a:cubicBezTo>
                            <a:pt x="130900" y="183105"/>
                            <a:pt x="59543" y="153377"/>
                            <a:pt x="121920" y="174171"/>
                          </a:cubicBezTo>
                          <a:cubicBezTo>
                            <a:pt x="267715" y="290806"/>
                            <a:pt x="84502" y="149225"/>
                            <a:pt x="200297" y="226422"/>
                          </a:cubicBezTo>
                          <a:cubicBezTo>
                            <a:pt x="215763" y="236733"/>
                            <a:pt x="227439" y="252510"/>
                            <a:pt x="243840" y="261257"/>
                          </a:cubicBezTo>
                          <a:cubicBezTo>
                            <a:pt x="271427" y="275970"/>
                            <a:pt x="302962" y="282109"/>
                            <a:pt x="330926" y="296091"/>
                          </a:cubicBezTo>
                          <a:cubicBezTo>
                            <a:pt x="419033" y="340145"/>
                            <a:pt x="294646" y="281099"/>
                            <a:pt x="470263" y="339634"/>
                          </a:cubicBezTo>
                          <a:cubicBezTo>
                            <a:pt x="507744" y="352127"/>
                            <a:pt x="487483" y="346115"/>
                            <a:pt x="531223" y="357051"/>
                          </a:cubicBezTo>
                          <a:cubicBezTo>
                            <a:pt x="556050" y="354292"/>
                            <a:pt x="606549" y="354222"/>
                            <a:pt x="635726" y="339634"/>
                          </a:cubicBezTo>
                          <a:cubicBezTo>
                            <a:pt x="658742" y="328126"/>
                            <a:pt x="694045" y="295699"/>
                            <a:pt x="705395" y="278674"/>
                          </a:cubicBezTo>
                          <a:cubicBezTo>
                            <a:pt x="711201" y="269965"/>
                            <a:pt x="716729" y="261065"/>
                            <a:pt x="722812" y="252548"/>
                          </a:cubicBezTo>
                          <a:cubicBezTo>
                            <a:pt x="731248" y="240737"/>
                            <a:pt x="740229" y="229325"/>
                            <a:pt x="748937" y="217714"/>
                          </a:cubicBezTo>
                          <a:cubicBezTo>
                            <a:pt x="762033" y="178429"/>
                            <a:pt x="772864" y="154991"/>
                            <a:pt x="775063" y="113211"/>
                          </a:cubicBezTo>
                          <a:cubicBezTo>
                            <a:pt x="777046" y="75526"/>
                            <a:pt x="775063" y="37737"/>
                            <a:pt x="775063" y="0"/>
                          </a:cubicBezTo>
                        </a:path>
                      </a:pathLst>
                    </a:custGeom>
                    <a:noFill/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>
                        <a:ln>
                          <a:noFill/>
                        </a:ln>
                        <a:effectLst/>
                        <a:latin typeface="Arial" charset="0"/>
                      </a:endParaRPr>
                    </a:p>
                  </p:txBody>
                </p:sp>
                <p:cxnSp>
                  <p:nvCxnSpPr>
                    <p:cNvPr id="113" name="Gerade Verbindung mit Pfeil 112">
                      <a:extLst>
                        <a:ext uri="{FF2B5EF4-FFF2-40B4-BE49-F238E27FC236}">
                          <a16:creationId xmlns:a16="http://schemas.microsoft.com/office/drawing/2014/main" id="{9D817828-9D23-46B9-ABB3-426D69587BDF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5272443" y="3724770"/>
                      <a:ext cx="252354" cy="0"/>
                    </a:xfrm>
                    <a:prstGeom prst="straightConnector1">
                      <a:avLst/>
                    </a:prstGeom>
                    <a:solidFill>
                      <a:srgbClr val="FF0000"/>
                    </a:solidFill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triangle" w="med" len="med"/>
                      <a:tailEnd type="triangl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grpSp>
                  <p:nvGrpSpPr>
                    <p:cNvPr id="105" name="Gruppieren 104">
                      <a:extLst>
                        <a:ext uri="{FF2B5EF4-FFF2-40B4-BE49-F238E27FC236}">
                          <a16:creationId xmlns:a16="http://schemas.microsoft.com/office/drawing/2014/main" id="{78B25675-5475-4556-ADF9-F7198094F69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719036" y="2664548"/>
                      <a:ext cx="948954" cy="527255"/>
                      <a:chOff x="8364915" y="3815016"/>
                      <a:chExt cx="897300" cy="528571"/>
                    </a:xfrm>
                  </p:grpSpPr>
                  <p:sp>
                    <p:nvSpPr>
                      <p:cNvPr id="108" name="Freihandform: Form 107">
                        <a:extLst>
                          <a:ext uri="{FF2B5EF4-FFF2-40B4-BE49-F238E27FC236}">
                            <a16:creationId xmlns:a16="http://schemas.microsoft.com/office/drawing/2014/main" id="{7D5EE779-09F0-4A44-BC31-B47FD1DB3568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364915" y="3815016"/>
                        <a:ext cx="350547" cy="225980"/>
                      </a:xfrm>
                      <a:custGeom>
                        <a:avLst/>
                        <a:gdLst>
                          <a:gd name="connsiteX0" fmla="*/ 0 w 3972232"/>
                          <a:gd name="connsiteY0" fmla="*/ 9833 h 1897626"/>
                          <a:gd name="connsiteX1" fmla="*/ 2871019 w 3972232"/>
                          <a:gd name="connsiteY1" fmla="*/ 3932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9833 h 1897626"/>
                          <a:gd name="connsiteX1" fmla="*/ 2874829 w 3972232"/>
                          <a:gd name="connsiteY1" fmla="*/ 5456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0 h 1887793"/>
                          <a:gd name="connsiteX1" fmla="*/ 2874829 w 3972232"/>
                          <a:gd name="connsiteY1" fmla="*/ 44736 h 1887793"/>
                          <a:gd name="connsiteX2" fmla="*/ 3972232 w 3972232"/>
                          <a:gd name="connsiteY2" fmla="*/ 1848464 h 1887793"/>
                          <a:gd name="connsiteX3" fmla="*/ 894735 w 3972232"/>
                          <a:gd name="connsiteY3" fmla="*/ 1887793 h 1887793"/>
                          <a:gd name="connsiteX4" fmla="*/ 78658 w 3972232"/>
                          <a:gd name="connsiteY4" fmla="*/ 58993 h 1887793"/>
                          <a:gd name="connsiteX0" fmla="*/ 0 w 3972232"/>
                          <a:gd name="connsiteY0" fmla="*/ 24827 h 1912620"/>
                          <a:gd name="connsiteX1" fmla="*/ 2874829 w 3972232"/>
                          <a:gd name="connsiteY1" fmla="*/ 69563 h 1912620"/>
                          <a:gd name="connsiteX2" fmla="*/ 3972232 w 3972232"/>
                          <a:gd name="connsiteY2" fmla="*/ 1873291 h 1912620"/>
                          <a:gd name="connsiteX3" fmla="*/ 894735 w 3972232"/>
                          <a:gd name="connsiteY3" fmla="*/ 1912620 h 1912620"/>
                          <a:gd name="connsiteX4" fmla="*/ 21508 w 3972232"/>
                          <a:gd name="connsiteY4" fmla="*/ 0 h 1912620"/>
                          <a:gd name="connsiteX0" fmla="*/ 0 w 3956992"/>
                          <a:gd name="connsiteY0" fmla="*/ 0 h 1922083"/>
                          <a:gd name="connsiteX1" fmla="*/ 2859589 w 3956992"/>
                          <a:gd name="connsiteY1" fmla="*/ 79026 h 1922083"/>
                          <a:gd name="connsiteX2" fmla="*/ 3956992 w 3956992"/>
                          <a:gd name="connsiteY2" fmla="*/ 1882754 h 1922083"/>
                          <a:gd name="connsiteX3" fmla="*/ 879495 w 3956992"/>
                          <a:gd name="connsiteY3" fmla="*/ 1922083 h 1922083"/>
                          <a:gd name="connsiteX4" fmla="*/ 6268 w 3956992"/>
                          <a:gd name="connsiteY4" fmla="*/ 9463 h 1922083"/>
                          <a:gd name="connsiteX0" fmla="*/ 0 w 3956992"/>
                          <a:gd name="connsiteY0" fmla="*/ 0 h 1882754"/>
                          <a:gd name="connsiteX1" fmla="*/ 2859589 w 3956992"/>
                          <a:gd name="connsiteY1" fmla="*/ 79026 h 1882754"/>
                          <a:gd name="connsiteX2" fmla="*/ 3956992 w 3956992"/>
                          <a:gd name="connsiteY2" fmla="*/ 1882754 h 1882754"/>
                          <a:gd name="connsiteX3" fmla="*/ 879495 w 3956992"/>
                          <a:gd name="connsiteY3" fmla="*/ 1867219 h 1882754"/>
                          <a:gd name="connsiteX4" fmla="*/ 6268 w 3956992"/>
                          <a:gd name="connsiteY4" fmla="*/ 9463 h 18827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56992" h="1882754">
                            <a:moveTo>
                              <a:pt x="0" y="0"/>
                            </a:moveTo>
                            <a:lnTo>
                              <a:pt x="2859589" y="79026"/>
                            </a:lnTo>
                            <a:lnTo>
                              <a:pt x="3956992" y="1882754"/>
                            </a:lnTo>
                            <a:lnTo>
                              <a:pt x="879495" y="1867219"/>
                            </a:lnTo>
                            <a:lnTo>
                              <a:pt x="6268" y="9463"/>
                            </a:lnTo>
                          </a:path>
                        </a:pathLst>
                      </a:custGeom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109" name="Freihandform: Form 108">
                        <a:extLst>
                          <a:ext uri="{FF2B5EF4-FFF2-40B4-BE49-F238E27FC236}">
                            <a16:creationId xmlns:a16="http://schemas.microsoft.com/office/drawing/2014/main" id="{F207D583-6110-4941-9134-B94133F1F876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764049" y="3815016"/>
                        <a:ext cx="350547" cy="225980"/>
                      </a:xfrm>
                      <a:custGeom>
                        <a:avLst/>
                        <a:gdLst>
                          <a:gd name="connsiteX0" fmla="*/ 0 w 3972232"/>
                          <a:gd name="connsiteY0" fmla="*/ 9833 h 1897626"/>
                          <a:gd name="connsiteX1" fmla="*/ 2871019 w 3972232"/>
                          <a:gd name="connsiteY1" fmla="*/ 3932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9833 h 1897626"/>
                          <a:gd name="connsiteX1" fmla="*/ 2874829 w 3972232"/>
                          <a:gd name="connsiteY1" fmla="*/ 5456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0 h 1887793"/>
                          <a:gd name="connsiteX1" fmla="*/ 2874829 w 3972232"/>
                          <a:gd name="connsiteY1" fmla="*/ 44736 h 1887793"/>
                          <a:gd name="connsiteX2" fmla="*/ 3972232 w 3972232"/>
                          <a:gd name="connsiteY2" fmla="*/ 1848464 h 1887793"/>
                          <a:gd name="connsiteX3" fmla="*/ 894735 w 3972232"/>
                          <a:gd name="connsiteY3" fmla="*/ 1887793 h 1887793"/>
                          <a:gd name="connsiteX4" fmla="*/ 78658 w 3972232"/>
                          <a:gd name="connsiteY4" fmla="*/ 58993 h 1887793"/>
                          <a:gd name="connsiteX0" fmla="*/ 0 w 3972232"/>
                          <a:gd name="connsiteY0" fmla="*/ 24827 h 1912620"/>
                          <a:gd name="connsiteX1" fmla="*/ 2874829 w 3972232"/>
                          <a:gd name="connsiteY1" fmla="*/ 69563 h 1912620"/>
                          <a:gd name="connsiteX2" fmla="*/ 3972232 w 3972232"/>
                          <a:gd name="connsiteY2" fmla="*/ 1873291 h 1912620"/>
                          <a:gd name="connsiteX3" fmla="*/ 894735 w 3972232"/>
                          <a:gd name="connsiteY3" fmla="*/ 1912620 h 1912620"/>
                          <a:gd name="connsiteX4" fmla="*/ 21508 w 3972232"/>
                          <a:gd name="connsiteY4" fmla="*/ 0 h 1912620"/>
                          <a:gd name="connsiteX0" fmla="*/ 0 w 3956992"/>
                          <a:gd name="connsiteY0" fmla="*/ 0 h 1922083"/>
                          <a:gd name="connsiteX1" fmla="*/ 2859589 w 3956992"/>
                          <a:gd name="connsiteY1" fmla="*/ 79026 h 1922083"/>
                          <a:gd name="connsiteX2" fmla="*/ 3956992 w 3956992"/>
                          <a:gd name="connsiteY2" fmla="*/ 1882754 h 1922083"/>
                          <a:gd name="connsiteX3" fmla="*/ 879495 w 3956992"/>
                          <a:gd name="connsiteY3" fmla="*/ 1922083 h 1922083"/>
                          <a:gd name="connsiteX4" fmla="*/ 6268 w 3956992"/>
                          <a:gd name="connsiteY4" fmla="*/ 9463 h 1922083"/>
                          <a:gd name="connsiteX0" fmla="*/ 0 w 3956992"/>
                          <a:gd name="connsiteY0" fmla="*/ 0 h 1882754"/>
                          <a:gd name="connsiteX1" fmla="*/ 2859589 w 3956992"/>
                          <a:gd name="connsiteY1" fmla="*/ 79026 h 1882754"/>
                          <a:gd name="connsiteX2" fmla="*/ 3956992 w 3956992"/>
                          <a:gd name="connsiteY2" fmla="*/ 1882754 h 1882754"/>
                          <a:gd name="connsiteX3" fmla="*/ 879495 w 3956992"/>
                          <a:gd name="connsiteY3" fmla="*/ 1867219 h 1882754"/>
                          <a:gd name="connsiteX4" fmla="*/ 6268 w 3956992"/>
                          <a:gd name="connsiteY4" fmla="*/ 9463 h 18827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56992" h="1882754">
                            <a:moveTo>
                              <a:pt x="0" y="0"/>
                            </a:moveTo>
                            <a:lnTo>
                              <a:pt x="2859589" y="79026"/>
                            </a:lnTo>
                            <a:lnTo>
                              <a:pt x="3956992" y="1882754"/>
                            </a:lnTo>
                            <a:lnTo>
                              <a:pt x="879495" y="1867219"/>
                            </a:lnTo>
                            <a:lnTo>
                              <a:pt x="6268" y="9463"/>
                            </a:lnTo>
                          </a:path>
                        </a:pathLst>
                      </a:custGeom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110" name="Freihandform: Form 109">
                        <a:extLst>
                          <a:ext uri="{FF2B5EF4-FFF2-40B4-BE49-F238E27FC236}">
                            <a16:creationId xmlns:a16="http://schemas.microsoft.com/office/drawing/2014/main" id="{A5814B4C-E1C6-433D-9C55-76BC8EE0FAA1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512535" y="4117607"/>
                        <a:ext cx="350547" cy="225980"/>
                      </a:xfrm>
                      <a:custGeom>
                        <a:avLst/>
                        <a:gdLst>
                          <a:gd name="connsiteX0" fmla="*/ 0 w 3972232"/>
                          <a:gd name="connsiteY0" fmla="*/ 9833 h 1897626"/>
                          <a:gd name="connsiteX1" fmla="*/ 2871019 w 3972232"/>
                          <a:gd name="connsiteY1" fmla="*/ 3932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9833 h 1897626"/>
                          <a:gd name="connsiteX1" fmla="*/ 2874829 w 3972232"/>
                          <a:gd name="connsiteY1" fmla="*/ 5456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0 h 1887793"/>
                          <a:gd name="connsiteX1" fmla="*/ 2874829 w 3972232"/>
                          <a:gd name="connsiteY1" fmla="*/ 44736 h 1887793"/>
                          <a:gd name="connsiteX2" fmla="*/ 3972232 w 3972232"/>
                          <a:gd name="connsiteY2" fmla="*/ 1848464 h 1887793"/>
                          <a:gd name="connsiteX3" fmla="*/ 894735 w 3972232"/>
                          <a:gd name="connsiteY3" fmla="*/ 1887793 h 1887793"/>
                          <a:gd name="connsiteX4" fmla="*/ 78658 w 3972232"/>
                          <a:gd name="connsiteY4" fmla="*/ 58993 h 1887793"/>
                          <a:gd name="connsiteX0" fmla="*/ 0 w 3972232"/>
                          <a:gd name="connsiteY0" fmla="*/ 24827 h 1912620"/>
                          <a:gd name="connsiteX1" fmla="*/ 2874829 w 3972232"/>
                          <a:gd name="connsiteY1" fmla="*/ 69563 h 1912620"/>
                          <a:gd name="connsiteX2" fmla="*/ 3972232 w 3972232"/>
                          <a:gd name="connsiteY2" fmla="*/ 1873291 h 1912620"/>
                          <a:gd name="connsiteX3" fmla="*/ 894735 w 3972232"/>
                          <a:gd name="connsiteY3" fmla="*/ 1912620 h 1912620"/>
                          <a:gd name="connsiteX4" fmla="*/ 21508 w 3972232"/>
                          <a:gd name="connsiteY4" fmla="*/ 0 h 1912620"/>
                          <a:gd name="connsiteX0" fmla="*/ 0 w 3956992"/>
                          <a:gd name="connsiteY0" fmla="*/ 0 h 1922083"/>
                          <a:gd name="connsiteX1" fmla="*/ 2859589 w 3956992"/>
                          <a:gd name="connsiteY1" fmla="*/ 79026 h 1922083"/>
                          <a:gd name="connsiteX2" fmla="*/ 3956992 w 3956992"/>
                          <a:gd name="connsiteY2" fmla="*/ 1882754 h 1922083"/>
                          <a:gd name="connsiteX3" fmla="*/ 879495 w 3956992"/>
                          <a:gd name="connsiteY3" fmla="*/ 1922083 h 1922083"/>
                          <a:gd name="connsiteX4" fmla="*/ 6268 w 3956992"/>
                          <a:gd name="connsiteY4" fmla="*/ 9463 h 1922083"/>
                          <a:gd name="connsiteX0" fmla="*/ 0 w 3956992"/>
                          <a:gd name="connsiteY0" fmla="*/ 0 h 1882754"/>
                          <a:gd name="connsiteX1" fmla="*/ 2859589 w 3956992"/>
                          <a:gd name="connsiteY1" fmla="*/ 79026 h 1882754"/>
                          <a:gd name="connsiteX2" fmla="*/ 3956992 w 3956992"/>
                          <a:gd name="connsiteY2" fmla="*/ 1882754 h 1882754"/>
                          <a:gd name="connsiteX3" fmla="*/ 879495 w 3956992"/>
                          <a:gd name="connsiteY3" fmla="*/ 1867219 h 1882754"/>
                          <a:gd name="connsiteX4" fmla="*/ 6268 w 3956992"/>
                          <a:gd name="connsiteY4" fmla="*/ 9463 h 18827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56992" h="1882754">
                            <a:moveTo>
                              <a:pt x="0" y="0"/>
                            </a:moveTo>
                            <a:lnTo>
                              <a:pt x="2859589" y="79026"/>
                            </a:lnTo>
                            <a:lnTo>
                              <a:pt x="3956992" y="1882754"/>
                            </a:lnTo>
                            <a:lnTo>
                              <a:pt x="879495" y="1867219"/>
                            </a:lnTo>
                            <a:lnTo>
                              <a:pt x="6268" y="9463"/>
                            </a:lnTo>
                          </a:path>
                        </a:pathLst>
                      </a:custGeom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111" name="Freihandform: Form 110">
                        <a:extLst>
                          <a:ext uri="{FF2B5EF4-FFF2-40B4-BE49-F238E27FC236}">
                            <a16:creationId xmlns:a16="http://schemas.microsoft.com/office/drawing/2014/main" id="{7F44942F-6BC7-44FB-88B6-59C13A8C3B95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911668" y="4117607"/>
                        <a:ext cx="350547" cy="225980"/>
                      </a:xfrm>
                      <a:custGeom>
                        <a:avLst/>
                        <a:gdLst>
                          <a:gd name="connsiteX0" fmla="*/ 0 w 3972232"/>
                          <a:gd name="connsiteY0" fmla="*/ 9833 h 1897626"/>
                          <a:gd name="connsiteX1" fmla="*/ 2871019 w 3972232"/>
                          <a:gd name="connsiteY1" fmla="*/ 3932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9833 h 1897626"/>
                          <a:gd name="connsiteX1" fmla="*/ 2874829 w 3972232"/>
                          <a:gd name="connsiteY1" fmla="*/ 5456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0 h 1887793"/>
                          <a:gd name="connsiteX1" fmla="*/ 2874829 w 3972232"/>
                          <a:gd name="connsiteY1" fmla="*/ 44736 h 1887793"/>
                          <a:gd name="connsiteX2" fmla="*/ 3972232 w 3972232"/>
                          <a:gd name="connsiteY2" fmla="*/ 1848464 h 1887793"/>
                          <a:gd name="connsiteX3" fmla="*/ 894735 w 3972232"/>
                          <a:gd name="connsiteY3" fmla="*/ 1887793 h 1887793"/>
                          <a:gd name="connsiteX4" fmla="*/ 78658 w 3972232"/>
                          <a:gd name="connsiteY4" fmla="*/ 58993 h 1887793"/>
                          <a:gd name="connsiteX0" fmla="*/ 0 w 3972232"/>
                          <a:gd name="connsiteY0" fmla="*/ 24827 h 1912620"/>
                          <a:gd name="connsiteX1" fmla="*/ 2874829 w 3972232"/>
                          <a:gd name="connsiteY1" fmla="*/ 69563 h 1912620"/>
                          <a:gd name="connsiteX2" fmla="*/ 3972232 w 3972232"/>
                          <a:gd name="connsiteY2" fmla="*/ 1873291 h 1912620"/>
                          <a:gd name="connsiteX3" fmla="*/ 894735 w 3972232"/>
                          <a:gd name="connsiteY3" fmla="*/ 1912620 h 1912620"/>
                          <a:gd name="connsiteX4" fmla="*/ 21508 w 3972232"/>
                          <a:gd name="connsiteY4" fmla="*/ 0 h 1912620"/>
                          <a:gd name="connsiteX0" fmla="*/ 0 w 3956992"/>
                          <a:gd name="connsiteY0" fmla="*/ 0 h 1922083"/>
                          <a:gd name="connsiteX1" fmla="*/ 2859589 w 3956992"/>
                          <a:gd name="connsiteY1" fmla="*/ 79026 h 1922083"/>
                          <a:gd name="connsiteX2" fmla="*/ 3956992 w 3956992"/>
                          <a:gd name="connsiteY2" fmla="*/ 1882754 h 1922083"/>
                          <a:gd name="connsiteX3" fmla="*/ 879495 w 3956992"/>
                          <a:gd name="connsiteY3" fmla="*/ 1922083 h 1922083"/>
                          <a:gd name="connsiteX4" fmla="*/ 6268 w 3956992"/>
                          <a:gd name="connsiteY4" fmla="*/ 9463 h 1922083"/>
                          <a:gd name="connsiteX0" fmla="*/ 0 w 3956992"/>
                          <a:gd name="connsiteY0" fmla="*/ 0 h 1882754"/>
                          <a:gd name="connsiteX1" fmla="*/ 2859589 w 3956992"/>
                          <a:gd name="connsiteY1" fmla="*/ 79026 h 1882754"/>
                          <a:gd name="connsiteX2" fmla="*/ 3956992 w 3956992"/>
                          <a:gd name="connsiteY2" fmla="*/ 1882754 h 1882754"/>
                          <a:gd name="connsiteX3" fmla="*/ 879495 w 3956992"/>
                          <a:gd name="connsiteY3" fmla="*/ 1867219 h 1882754"/>
                          <a:gd name="connsiteX4" fmla="*/ 6268 w 3956992"/>
                          <a:gd name="connsiteY4" fmla="*/ 9463 h 18827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56992" h="1882754">
                            <a:moveTo>
                              <a:pt x="0" y="0"/>
                            </a:moveTo>
                            <a:lnTo>
                              <a:pt x="2859589" y="79026"/>
                            </a:lnTo>
                            <a:lnTo>
                              <a:pt x="3956992" y="1882754"/>
                            </a:lnTo>
                            <a:lnTo>
                              <a:pt x="879495" y="1867219"/>
                            </a:lnTo>
                            <a:lnTo>
                              <a:pt x="6268" y="9463"/>
                            </a:lnTo>
                          </a:path>
                        </a:pathLst>
                      </a:custGeom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charset="0"/>
                        </a:endParaRPr>
                      </a:p>
                    </p:txBody>
                  </p:sp>
                </p:grpSp>
              </p:grpSp>
              <p:sp>
                <p:nvSpPr>
                  <p:cNvPr id="130" name="Textfeld 129">
                    <a:extLst>
                      <a:ext uri="{FF2B5EF4-FFF2-40B4-BE49-F238E27FC236}">
                        <a16:creationId xmlns:a16="http://schemas.microsoft.com/office/drawing/2014/main" id="{48F241A2-6DAF-4D74-9CEE-A14D653F70CF}"/>
                      </a:ext>
                    </a:extLst>
                  </p:cNvPr>
                  <p:cNvSpPr txBox="1"/>
                  <p:nvPr/>
                </p:nvSpPr>
                <p:spPr>
                  <a:xfrm>
                    <a:off x="3754487" y="2909223"/>
                    <a:ext cx="960519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rgbClr val="3333FF"/>
                        </a:solidFill>
                      </a:rPr>
                      <a:t>Zu Hause</a:t>
                    </a:r>
                  </a:p>
                </p:txBody>
              </p:sp>
            </p:grpSp>
          </p:grpSp>
          <p:sp>
            <p:nvSpPr>
              <p:cNvPr id="177" name="Textfeld 176">
                <a:extLst>
                  <a:ext uri="{FF2B5EF4-FFF2-40B4-BE49-F238E27FC236}">
                    <a16:creationId xmlns:a16="http://schemas.microsoft.com/office/drawing/2014/main" id="{11A2ADC9-0528-41DF-AD55-2109F18071F2}"/>
                  </a:ext>
                </a:extLst>
              </p:cNvPr>
              <p:cNvSpPr txBox="1"/>
              <p:nvPr/>
            </p:nvSpPr>
            <p:spPr>
              <a:xfrm>
                <a:off x="3394063" y="5625312"/>
                <a:ext cx="140711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400" dirty="0"/>
                  <a:t>mittel</a:t>
                </a:r>
              </a:p>
              <a:p>
                <a:pPr algn="ctr"/>
                <a:r>
                  <a:rPr lang="de-DE" sz="1400" dirty="0"/>
                  <a:t>(Stunden –Tag)</a:t>
                </a:r>
              </a:p>
            </p:txBody>
          </p:sp>
        </p:grpSp>
      </p:grpSp>
      <p:grpSp>
        <p:nvGrpSpPr>
          <p:cNvPr id="23557" name="Gruppieren 23556">
            <a:extLst>
              <a:ext uri="{FF2B5EF4-FFF2-40B4-BE49-F238E27FC236}">
                <a16:creationId xmlns:a16="http://schemas.microsoft.com/office/drawing/2014/main" id="{E93BD662-612B-448E-9A06-98B4738062D2}"/>
              </a:ext>
            </a:extLst>
          </p:cNvPr>
          <p:cNvGrpSpPr/>
          <p:nvPr/>
        </p:nvGrpSpPr>
        <p:grpSpPr>
          <a:xfrm>
            <a:off x="6093091" y="2911914"/>
            <a:ext cx="3675400" cy="2231027"/>
            <a:chOff x="6375975" y="3120264"/>
            <a:chExt cx="3675400" cy="2231027"/>
          </a:xfrm>
        </p:grpSpPr>
        <p:sp>
          <p:nvSpPr>
            <p:cNvPr id="49" name="Freihandform: Form 48">
              <a:extLst>
                <a:ext uri="{FF2B5EF4-FFF2-40B4-BE49-F238E27FC236}">
                  <a16:creationId xmlns:a16="http://schemas.microsoft.com/office/drawing/2014/main" id="{2B5E0DC2-8297-4D1E-BCC8-4F25CB02E13F}"/>
                </a:ext>
              </a:extLst>
            </p:cNvPr>
            <p:cNvSpPr/>
            <p:nvPr/>
          </p:nvSpPr>
          <p:spPr>
            <a:xfrm rot="10800000" flipV="1">
              <a:off x="10039615" y="4020906"/>
              <a:ext cx="11760" cy="14086"/>
            </a:xfrm>
            <a:custGeom>
              <a:avLst/>
              <a:gdLst>
                <a:gd name="connsiteX0" fmla="*/ 5954 w 16876"/>
                <a:gd name="connsiteY0" fmla="*/ 11274 h 22548"/>
                <a:gd name="connsiteX1" fmla="*/ 4263 w 16876"/>
                <a:gd name="connsiteY1" fmla="*/ 22549 h 22548"/>
                <a:gd name="connsiteX2" fmla="*/ 14974 w 16876"/>
                <a:gd name="connsiteY2" fmla="*/ 11274 h 22548"/>
                <a:gd name="connsiteX3" fmla="*/ 16665 w 16876"/>
                <a:gd name="connsiteY3" fmla="*/ 0 h 22548"/>
                <a:gd name="connsiteX4" fmla="*/ 5954 w 16876"/>
                <a:gd name="connsiteY4" fmla="*/ 11274 h 22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76" h="22548">
                  <a:moveTo>
                    <a:pt x="5954" y="11274"/>
                  </a:moveTo>
                  <a:cubicBezTo>
                    <a:pt x="-1374" y="19730"/>
                    <a:pt x="-1938" y="22549"/>
                    <a:pt x="4263" y="22549"/>
                  </a:cubicBezTo>
                  <a:cubicBezTo>
                    <a:pt x="8209" y="22549"/>
                    <a:pt x="13283" y="17475"/>
                    <a:pt x="14974" y="11274"/>
                  </a:cubicBezTo>
                  <a:cubicBezTo>
                    <a:pt x="16665" y="5073"/>
                    <a:pt x="17229" y="0"/>
                    <a:pt x="16665" y="0"/>
                  </a:cubicBezTo>
                  <a:cubicBezTo>
                    <a:pt x="16101" y="0"/>
                    <a:pt x="11591" y="5073"/>
                    <a:pt x="5954" y="11274"/>
                  </a:cubicBezTo>
                  <a:close/>
                </a:path>
              </a:pathLst>
            </a:custGeom>
            <a:solidFill>
              <a:srgbClr val="000000"/>
            </a:solidFill>
            <a:ln w="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27F5E9C9-5A92-4A0E-8F06-73C1942AA7A5}"/>
                </a:ext>
              </a:extLst>
            </p:cNvPr>
            <p:cNvSpPr/>
            <p:nvPr/>
          </p:nvSpPr>
          <p:spPr>
            <a:xfrm rot="10800000" flipV="1">
              <a:off x="9736023" y="3202091"/>
              <a:ext cx="24379" cy="1937"/>
            </a:xfrm>
            <a:custGeom>
              <a:avLst/>
              <a:gdLst>
                <a:gd name="connsiteX0" fmla="*/ 4187 w 34984"/>
                <a:gd name="connsiteY0" fmla="*/ 2255 h 3100"/>
                <a:gd name="connsiteX1" fmla="*/ 32372 w 34984"/>
                <a:gd name="connsiteY1" fmla="*/ 2255 h 3100"/>
                <a:gd name="connsiteX2" fmla="*/ 16588 w 34984"/>
                <a:gd name="connsiteY2" fmla="*/ 0 h 3100"/>
                <a:gd name="connsiteX3" fmla="*/ 4187 w 34984"/>
                <a:gd name="connsiteY3" fmla="*/ 2255 h 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84" h="3100">
                  <a:moveTo>
                    <a:pt x="4187" y="2255"/>
                  </a:moveTo>
                  <a:cubicBezTo>
                    <a:pt x="12642" y="3382"/>
                    <a:pt x="25044" y="3382"/>
                    <a:pt x="32372" y="2255"/>
                  </a:cubicBezTo>
                  <a:cubicBezTo>
                    <a:pt x="39137" y="1127"/>
                    <a:pt x="32372" y="0"/>
                    <a:pt x="16588" y="0"/>
                  </a:cubicBezTo>
                  <a:cubicBezTo>
                    <a:pt x="1368" y="0"/>
                    <a:pt x="-4833" y="1127"/>
                    <a:pt x="4187" y="2255"/>
                  </a:cubicBezTo>
                  <a:close/>
                </a:path>
              </a:pathLst>
            </a:custGeom>
            <a:solidFill>
              <a:srgbClr val="000000"/>
            </a:solidFill>
            <a:ln w="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100">
                <a:solidFill>
                  <a:srgbClr val="3333FF"/>
                </a:solidFill>
              </a:endParaRPr>
            </a:p>
          </p:txBody>
        </p:sp>
        <p:pic>
          <p:nvPicPr>
            <p:cNvPr id="132" name="Grafik 131">
              <a:extLst>
                <a:ext uri="{FF2B5EF4-FFF2-40B4-BE49-F238E27FC236}">
                  <a16:creationId xmlns:a16="http://schemas.microsoft.com/office/drawing/2014/main" id="{34303BE6-47FF-4CDD-9F46-CEA9BC601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2682" y="4521002"/>
              <a:ext cx="517970" cy="517970"/>
            </a:xfrm>
            <a:prstGeom prst="rect">
              <a:avLst/>
            </a:prstGeom>
          </p:spPr>
        </p:pic>
        <p:pic>
          <p:nvPicPr>
            <p:cNvPr id="133" name="Grafik 132">
              <a:extLst>
                <a:ext uri="{FF2B5EF4-FFF2-40B4-BE49-F238E27FC236}">
                  <a16:creationId xmlns:a16="http://schemas.microsoft.com/office/drawing/2014/main" id="{DF5FC637-C3A4-49B9-9F9D-106C69D6F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6727" y="3398672"/>
              <a:ext cx="959440" cy="646663"/>
            </a:xfrm>
            <a:prstGeom prst="rect">
              <a:avLst/>
            </a:prstGeom>
          </p:spPr>
        </p:pic>
        <p:cxnSp>
          <p:nvCxnSpPr>
            <p:cNvPr id="134" name="Gerader Verbinder 133">
              <a:extLst>
                <a:ext uri="{FF2B5EF4-FFF2-40B4-BE49-F238E27FC236}">
                  <a16:creationId xmlns:a16="http://schemas.microsoft.com/office/drawing/2014/main" id="{C137D872-D6CB-41DD-AD33-A7064178227A}"/>
                </a:ext>
              </a:extLst>
            </p:cNvPr>
            <p:cNvCxnSpPr/>
            <p:nvPr/>
          </p:nvCxnSpPr>
          <p:spPr bwMode="auto">
            <a:xfrm>
              <a:off x="6797040" y="4272088"/>
              <a:ext cx="2206030" cy="0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35" name="Gruppieren 134">
              <a:extLst>
                <a:ext uri="{FF2B5EF4-FFF2-40B4-BE49-F238E27FC236}">
                  <a16:creationId xmlns:a16="http://schemas.microsoft.com/office/drawing/2014/main" id="{18BF2393-672E-4347-AD13-51F40B54D592}"/>
                </a:ext>
              </a:extLst>
            </p:cNvPr>
            <p:cNvGrpSpPr/>
            <p:nvPr/>
          </p:nvGrpSpPr>
          <p:grpSpPr>
            <a:xfrm>
              <a:off x="9003070" y="4556652"/>
              <a:ext cx="589791" cy="490862"/>
              <a:chOff x="3309446" y="5146986"/>
              <a:chExt cx="951326" cy="791755"/>
            </a:xfrm>
          </p:grpSpPr>
          <p:sp>
            <p:nvSpPr>
              <p:cNvPr id="136" name="Rechteck 135">
                <a:extLst>
                  <a:ext uri="{FF2B5EF4-FFF2-40B4-BE49-F238E27FC236}">
                    <a16:creationId xmlns:a16="http://schemas.microsoft.com/office/drawing/2014/main" id="{A72BDA64-D95B-43A9-A87D-6411FE9D6521}"/>
                  </a:ext>
                </a:extLst>
              </p:cNvPr>
              <p:cNvSpPr/>
              <p:nvPr/>
            </p:nvSpPr>
            <p:spPr bwMode="auto">
              <a:xfrm>
                <a:off x="3309446" y="5146986"/>
                <a:ext cx="951326" cy="79175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1100" b="0" i="0" u="none" strike="noStrike" cap="none" normalizeH="0" baseline="0">
                  <a:ln>
                    <a:noFill/>
                  </a:ln>
                  <a:solidFill>
                    <a:srgbClr val="3333FF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137" name="Grafik 136">
                <a:extLst>
                  <a:ext uri="{FF2B5EF4-FFF2-40B4-BE49-F238E27FC236}">
                    <a16:creationId xmlns:a16="http://schemas.microsoft.com/office/drawing/2014/main" id="{B60C447A-B64F-45B6-8ABA-5439E4DD43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77" r="22471"/>
              <a:stretch/>
            </p:blipFill>
            <p:spPr>
              <a:xfrm>
                <a:off x="3482215" y="5253176"/>
                <a:ext cx="605790" cy="567392"/>
              </a:xfrm>
              <a:prstGeom prst="rect">
                <a:avLst/>
              </a:prstGeom>
            </p:spPr>
          </p:pic>
        </p:grpSp>
        <p:cxnSp>
          <p:nvCxnSpPr>
            <p:cNvPr id="141" name="Gerader Verbinder 140">
              <a:extLst>
                <a:ext uri="{FF2B5EF4-FFF2-40B4-BE49-F238E27FC236}">
                  <a16:creationId xmlns:a16="http://schemas.microsoft.com/office/drawing/2014/main" id="{49C7BE0E-D000-4B84-BCD0-D707D950A252}"/>
                </a:ext>
              </a:extLst>
            </p:cNvPr>
            <p:cNvCxnSpPr/>
            <p:nvPr/>
          </p:nvCxnSpPr>
          <p:spPr bwMode="auto">
            <a:xfrm flipH="1" flipV="1">
              <a:off x="8851987" y="4272088"/>
              <a:ext cx="159499" cy="590463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2" name="Gerader Verbinder 141">
              <a:extLst>
                <a:ext uri="{FF2B5EF4-FFF2-40B4-BE49-F238E27FC236}">
                  <a16:creationId xmlns:a16="http://schemas.microsoft.com/office/drawing/2014/main" id="{FD87C57E-D5F2-4D0E-8CD5-1CF08ACF40D8}"/>
                </a:ext>
              </a:extLst>
            </p:cNvPr>
            <p:cNvCxnSpPr/>
            <p:nvPr/>
          </p:nvCxnSpPr>
          <p:spPr bwMode="auto">
            <a:xfrm flipH="1" flipV="1">
              <a:off x="7807286" y="4261420"/>
              <a:ext cx="159499" cy="590463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3" name="Gerader Verbinder 142">
              <a:extLst>
                <a:ext uri="{FF2B5EF4-FFF2-40B4-BE49-F238E27FC236}">
                  <a16:creationId xmlns:a16="http://schemas.microsoft.com/office/drawing/2014/main" id="{7C4955B6-9CF0-4FE8-8529-16FEB4DFA788}"/>
                </a:ext>
              </a:extLst>
            </p:cNvPr>
            <p:cNvCxnSpPr/>
            <p:nvPr/>
          </p:nvCxnSpPr>
          <p:spPr bwMode="auto">
            <a:xfrm flipH="1" flipV="1">
              <a:off x="8431541" y="4050631"/>
              <a:ext cx="9270" cy="219028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147" name="Grafik 146">
              <a:extLst>
                <a:ext uri="{FF2B5EF4-FFF2-40B4-BE49-F238E27FC236}">
                  <a16:creationId xmlns:a16="http://schemas.microsoft.com/office/drawing/2014/main" id="{263F7290-96A2-4929-8066-6657AFA1D3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5" t="4324" r="5339" b="5596"/>
            <a:stretch/>
          </p:blipFill>
          <p:spPr>
            <a:xfrm>
              <a:off x="6468599" y="4426439"/>
              <a:ext cx="911355" cy="612066"/>
            </a:xfrm>
            <a:prstGeom prst="rect">
              <a:avLst/>
            </a:prstGeom>
          </p:spPr>
        </p:pic>
        <p:cxnSp>
          <p:nvCxnSpPr>
            <p:cNvPr id="148" name="Gerader Verbinder 147">
              <a:extLst>
                <a:ext uri="{FF2B5EF4-FFF2-40B4-BE49-F238E27FC236}">
                  <a16:creationId xmlns:a16="http://schemas.microsoft.com/office/drawing/2014/main" id="{A89973EA-90BF-4BD2-B1AC-1BF6652877D9}"/>
                </a:ext>
              </a:extLst>
            </p:cNvPr>
            <p:cNvCxnSpPr>
              <a:cxnSpLocks/>
              <a:stCxn id="147" idx="0"/>
            </p:cNvCxnSpPr>
            <p:nvPr/>
          </p:nvCxnSpPr>
          <p:spPr bwMode="auto">
            <a:xfrm flipH="1" flipV="1">
              <a:off x="6918998" y="4269001"/>
              <a:ext cx="5279" cy="157438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9" name="Textfeld 148">
              <a:extLst>
                <a:ext uri="{FF2B5EF4-FFF2-40B4-BE49-F238E27FC236}">
                  <a16:creationId xmlns:a16="http://schemas.microsoft.com/office/drawing/2014/main" id="{61D9C21A-8D99-48FB-9E13-494F8B9C3D5C}"/>
                </a:ext>
              </a:extLst>
            </p:cNvPr>
            <p:cNvSpPr txBox="1"/>
            <p:nvPr/>
          </p:nvSpPr>
          <p:spPr>
            <a:xfrm>
              <a:off x="8737246" y="5043514"/>
              <a:ext cx="12202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rgbClr val="3333FF"/>
                  </a:solidFill>
                </a:rPr>
                <a:t>Elektrolyseur</a:t>
              </a:r>
            </a:p>
          </p:txBody>
        </p:sp>
        <p:sp>
          <p:nvSpPr>
            <p:cNvPr id="150" name="Textfeld 149">
              <a:extLst>
                <a:ext uri="{FF2B5EF4-FFF2-40B4-BE49-F238E27FC236}">
                  <a16:creationId xmlns:a16="http://schemas.microsoft.com/office/drawing/2014/main" id="{B9CAEDF5-65F5-4717-84B7-7CEAE179C5D6}"/>
                </a:ext>
              </a:extLst>
            </p:cNvPr>
            <p:cNvSpPr txBox="1"/>
            <p:nvPr/>
          </p:nvSpPr>
          <p:spPr>
            <a:xfrm>
              <a:off x="7516032" y="5043514"/>
              <a:ext cx="12698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rgbClr val="3333FF"/>
                  </a:solidFill>
                </a:rPr>
                <a:t>Biogasanlage</a:t>
              </a:r>
            </a:p>
          </p:txBody>
        </p:sp>
        <p:sp>
          <p:nvSpPr>
            <p:cNvPr id="151" name="Textfeld 150">
              <a:extLst>
                <a:ext uri="{FF2B5EF4-FFF2-40B4-BE49-F238E27FC236}">
                  <a16:creationId xmlns:a16="http://schemas.microsoft.com/office/drawing/2014/main" id="{00EA987A-A0FB-40E8-89C9-BDBBF38A94D7}"/>
                </a:ext>
              </a:extLst>
            </p:cNvPr>
            <p:cNvSpPr txBox="1"/>
            <p:nvPr/>
          </p:nvSpPr>
          <p:spPr>
            <a:xfrm>
              <a:off x="6375975" y="5043514"/>
              <a:ext cx="11897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rgbClr val="3333FF"/>
                  </a:solidFill>
                </a:rPr>
                <a:t>Gasspeicher</a:t>
              </a:r>
            </a:p>
          </p:txBody>
        </p:sp>
        <p:sp>
          <p:nvSpPr>
            <p:cNvPr id="152" name="Textfeld 151">
              <a:extLst>
                <a:ext uri="{FF2B5EF4-FFF2-40B4-BE49-F238E27FC236}">
                  <a16:creationId xmlns:a16="http://schemas.microsoft.com/office/drawing/2014/main" id="{0D3A1F7A-7D93-4CF8-93A6-93422AD87315}"/>
                </a:ext>
              </a:extLst>
            </p:cNvPr>
            <p:cNvSpPr txBox="1"/>
            <p:nvPr/>
          </p:nvSpPr>
          <p:spPr>
            <a:xfrm>
              <a:off x="7250743" y="3120264"/>
              <a:ext cx="16514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 err="1">
                  <a:solidFill>
                    <a:srgbClr val="3333FF"/>
                  </a:solidFill>
                </a:rPr>
                <a:t>GuD</a:t>
              </a:r>
              <a:r>
                <a:rPr lang="de-DE" sz="1400" dirty="0">
                  <a:solidFill>
                    <a:srgbClr val="3333FF"/>
                  </a:solidFill>
                </a:rPr>
                <a:t>-KW mit KWK</a:t>
              </a:r>
            </a:p>
          </p:txBody>
        </p:sp>
        <p:sp>
          <p:nvSpPr>
            <p:cNvPr id="83" name="Textfeld 82">
              <a:extLst>
                <a:ext uri="{FF2B5EF4-FFF2-40B4-BE49-F238E27FC236}">
                  <a16:creationId xmlns:a16="http://schemas.microsoft.com/office/drawing/2014/main" id="{46FF13B4-432A-46D3-99A1-693455FA388E}"/>
                </a:ext>
              </a:extLst>
            </p:cNvPr>
            <p:cNvSpPr txBox="1"/>
            <p:nvPr/>
          </p:nvSpPr>
          <p:spPr>
            <a:xfrm>
              <a:off x="6775796" y="4025254"/>
              <a:ext cx="15472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dirty="0">
                  <a:solidFill>
                    <a:srgbClr val="3333FF"/>
                  </a:solidFill>
                </a:rPr>
                <a:t>Bio-Methan/H</a:t>
              </a:r>
              <a:r>
                <a:rPr lang="de-DE" sz="1200" baseline="-25000" dirty="0">
                  <a:solidFill>
                    <a:srgbClr val="3333FF"/>
                  </a:solidFill>
                </a:rPr>
                <a:t>2</a:t>
              </a:r>
              <a:r>
                <a:rPr lang="de-DE" sz="1200" dirty="0">
                  <a:solidFill>
                    <a:srgbClr val="3333FF"/>
                  </a:solidFill>
                </a:rPr>
                <a:t>-Netz</a:t>
              </a:r>
            </a:p>
          </p:txBody>
        </p:sp>
      </p:grpSp>
      <p:sp>
        <p:nvSpPr>
          <p:cNvPr id="11" name="Rectangle 4">
            <a:extLst>
              <a:ext uri="{FF2B5EF4-FFF2-40B4-BE49-F238E27FC236}">
                <a16:creationId xmlns:a16="http://schemas.microsoft.com/office/drawing/2014/main" id="{D841A541-B0B7-4728-9555-E7FD84358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91970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de-DE" altLang="de-DE" sz="1800" dirty="0">
                <a:solidFill>
                  <a:srgbClr val="00B050"/>
                </a:solidFill>
              </a:rPr>
              <a:t>Für alle Zeitbereiche ist der Energieausgleich sichergestellt!</a:t>
            </a:r>
          </a:p>
        </p:txBody>
      </p:sp>
      <p:sp>
        <p:nvSpPr>
          <p:cNvPr id="79" name="Textfeld 78">
            <a:extLst>
              <a:ext uri="{FF2B5EF4-FFF2-40B4-BE49-F238E27FC236}">
                <a16:creationId xmlns:a16="http://schemas.microsoft.com/office/drawing/2014/main" id="{1382F400-C6BD-447A-8292-020E6D992402}"/>
              </a:ext>
            </a:extLst>
          </p:cNvPr>
          <p:cNvSpPr txBox="1"/>
          <p:nvPr/>
        </p:nvSpPr>
        <p:spPr>
          <a:xfrm>
            <a:off x="974313" y="2394762"/>
            <a:ext cx="1515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FF0000"/>
                </a:solidFill>
                <a:sym typeface="Symbol" panose="05050102010706020507" pitchFamily="18" charset="2"/>
              </a:rPr>
              <a:t> D: </a:t>
            </a:r>
            <a:r>
              <a:rPr lang="de-DE" sz="1400" dirty="0">
                <a:solidFill>
                  <a:srgbClr val="FF0000"/>
                </a:solidFill>
              </a:rPr>
              <a:t>ca. 40 </a:t>
            </a:r>
            <a:r>
              <a:rPr lang="de-DE" sz="1400" dirty="0" err="1">
                <a:solidFill>
                  <a:srgbClr val="FF0000"/>
                </a:solidFill>
              </a:rPr>
              <a:t>GWh</a:t>
            </a:r>
            <a:endParaRPr lang="de-DE" sz="1400" dirty="0"/>
          </a:p>
        </p:txBody>
      </p:sp>
      <p:sp>
        <p:nvSpPr>
          <p:cNvPr id="80" name="Textfeld 79">
            <a:extLst>
              <a:ext uri="{FF2B5EF4-FFF2-40B4-BE49-F238E27FC236}">
                <a16:creationId xmlns:a16="http://schemas.microsoft.com/office/drawing/2014/main" id="{C0A8C967-F0ED-4A6D-890E-43BDA36B8F38}"/>
              </a:ext>
            </a:extLst>
          </p:cNvPr>
          <p:cNvSpPr txBox="1"/>
          <p:nvPr/>
        </p:nvSpPr>
        <p:spPr>
          <a:xfrm>
            <a:off x="2584411" y="3049297"/>
            <a:ext cx="14702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FF0000"/>
                </a:solidFill>
              </a:rPr>
              <a:t>10 Mio. E-</a:t>
            </a:r>
            <a:r>
              <a:rPr lang="de-DE" sz="1400" dirty="0" err="1">
                <a:solidFill>
                  <a:srgbClr val="FF0000"/>
                </a:solidFill>
              </a:rPr>
              <a:t>PkWs</a:t>
            </a:r>
            <a:br>
              <a:rPr lang="de-DE" sz="1400" dirty="0">
                <a:solidFill>
                  <a:srgbClr val="FF0000"/>
                </a:solidFill>
              </a:rPr>
            </a:br>
            <a:r>
              <a:rPr lang="de-DE" sz="1400" dirty="0">
                <a:solidFill>
                  <a:srgbClr val="FF0000"/>
                </a:solidFill>
              </a:rPr>
              <a:t>ca. 500 </a:t>
            </a:r>
            <a:r>
              <a:rPr lang="de-DE" sz="1400" dirty="0" err="1">
                <a:solidFill>
                  <a:srgbClr val="FF0000"/>
                </a:solidFill>
              </a:rPr>
              <a:t>GWh</a:t>
            </a:r>
            <a:endParaRPr lang="de-DE" sz="1400" dirty="0">
              <a:solidFill>
                <a:srgbClr val="FF0000"/>
              </a:solidFill>
            </a:endParaRPr>
          </a:p>
        </p:txBody>
      </p:sp>
      <p:sp>
        <p:nvSpPr>
          <p:cNvPr id="81" name="Textfeld 80">
            <a:extLst>
              <a:ext uri="{FF2B5EF4-FFF2-40B4-BE49-F238E27FC236}">
                <a16:creationId xmlns:a16="http://schemas.microsoft.com/office/drawing/2014/main" id="{A225A918-5414-4B66-A643-4C4641ED31F7}"/>
              </a:ext>
            </a:extLst>
          </p:cNvPr>
          <p:cNvSpPr txBox="1"/>
          <p:nvPr/>
        </p:nvSpPr>
        <p:spPr>
          <a:xfrm>
            <a:off x="5917878" y="5123922"/>
            <a:ext cx="28055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FF0000"/>
                </a:solidFill>
                <a:sym typeface="Symbol" panose="05050102010706020507" pitchFamily="18" charset="2"/>
              </a:rPr>
              <a:t> D: </a:t>
            </a:r>
            <a:r>
              <a:rPr lang="de-DE" sz="1400" dirty="0">
                <a:solidFill>
                  <a:srgbClr val="FF0000"/>
                </a:solidFill>
              </a:rPr>
              <a:t>ca. 245.000 </a:t>
            </a:r>
            <a:r>
              <a:rPr lang="de-DE" sz="1400" dirty="0" err="1">
                <a:solidFill>
                  <a:srgbClr val="FF0000"/>
                </a:solidFill>
              </a:rPr>
              <a:t>GWh</a:t>
            </a:r>
            <a:r>
              <a:rPr lang="de-DE" sz="1400" baseline="-25000" dirty="0">
                <a:solidFill>
                  <a:srgbClr val="FF0000"/>
                </a:solidFill>
              </a:rPr>
              <a:t>(Methan-Gas)   </a:t>
            </a:r>
            <a:endParaRPr lang="de-DE" sz="1400" dirty="0"/>
          </a:p>
        </p:txBody>
      </p:sp>
      <p:sp>
        <p:nvSpPr>
          <p:cNvPr id="84" name="Text Box 5">
            <a:extLst>
              <a:ext uri="{FF2B5EF4-FFF2-40B4-BE49-F238E27FC236}">
                <a16:creationId xmlns:a16="http://schemas.microsoft.com/office/drawing/2014/main" id="{67F5577F-4EE9-4E40-8558-3C34972426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3823" y="6168139"/>
            <a:ext cx="108074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de-DE" sz="1200" u="sng" dirty="0"/>
              <a:t>Quelle</a:t>
            </a:r>
            <a:r>
              <a:rPr lang="de-DE" altLang="de-DE" sz="1200" dirty="0"/>
              <a:t>:</a:t>
            </a:r>
            <a:r>
              <a:rPr lang="de-DE" altLang="de-DE" sz="1200" b="1" dirty="0"/>
              <a:t> </a:t>
            </a:r>
            <a:r>
              <a:rPr lang="de-DE" altLang="de-DE" sz="1200" dirty="0"/>
              <a:t>ISE e.V.</a:t>
            </a:r>
            <a:endParaRPr lang="en-US" altLang="de-DE" sz="1200" dirty="0"/>
          </a:p>
        </p:txBody>
      </p:sp>
      <p:pic>
        <p:nvPicPr>
          <p:cNvPr id="85" name="Grafik 84" descr="Ein Bild, das Text, Himmel, draußen, LKW enthält.&#10;&#10;Automatisch generierte Beschreibung">
            <a:extLst>
              <a:ext uri="{FF2B5EF4-FFF2-40B4-BE49-F238E27FC236}">
                <a16:creationId xmlns:a16="http://schemas.microsoft.com/office/drawing/2014/main" id="{D375FA2F-393A-EC71-F4D5-A81497DF9AA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3" y="1011649"/>
            <a:ext cx="1506335" cy="895658"/>
          </a:xfrm>
          <a:prstGeom prst="rect">
            <a:avLst/>
          </a:prstGeom>
        </p:spPr>
      </p:pic>
      <p:cxnSp>
        <p:nvCxnSpPr>
          <p:cNvPr id="23567" name="Gerade Verbindung mit Pfeil 23566">
            <a:extLst>
              <a:ext uri="{FF2B5EF4-FFF2-40B4-BE49-F238E27FC236}">
                <a16:creationId xmlns:a16="http://schemas.microsoft.com/office/drawing/2014/main" id="{CBFFB2DE-95FF-46DB-B05E-A2A1173D6AFB}"/>
              </a:ext>
            </a:extLst>
          </p:cNvPr>
          <p:cNvCxnSpPr/>
          <p:nvPr/>
        </p:nvCxnSpPr>
        <p:spPr bwMode="auto">
          <a:xfrm>
            <a:off x="196770" y="5627032"/>
            <a:ext cx="8372333" cy="0"/>
          </a:xfrm>
          <a:prstGeom prst="straightConnector1">
            <a:avLst/>
          </a:prstGeom>
          <a:solidFill>
            <a:srgbClr val="FF0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5" name="Rectangle 4">
            <a:extLst>
              <a:ext uri="{FF2B5EF4-FFF2-40B4-BE49-F238E27FC236}">
                <a16:creationId xmlns:a16="http://schemas.microsoft.com/office/drawing/2014/main" id="{49972DF7-3F0B-4B76-8E4F-A8A111B8D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9103" y="5474763"/>
            <a:ext cx="1105466" cy="342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de-DE" altLang="de-DE" sz="1400" dirty="0"/>
              <a:t>Zeitbereiche </a:t>
            </a:r>
          </a:p>
        </p:txBody>
      </p:sp>
    </p:spTree>
    <p:extLst>
      <p:ext uri="{BB962C8B-B14F-4D97-AF65-F5344CB8AC3E}">
        <p14:creationId xmlns:p14="http://schemas.microsoft.com/office/powerpoint/2010/main" val="303601966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9" grpId="0"/>
      <p:bldP spid="80" grpId="0"/>
      <p:bldP spid="8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>
            <a:extLst>
              <a:ext uri="{FF2B5EF4-FFF2-40B4-BE49-F238E27FC236}">
                <a16:creationId xmlns:a16="http://schemas.microsoft.com/office/drawing/2014/main" id="{C94828E4-059F-45D8-AFE8-8CB97CD26E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13730"/>
            <a:ext cx="6695744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de-DE" dirty="0">
                <a:solidFill>
                  <a:schemeClr val="bg1"/>
                </a:solidFill>
              </a:rPr>
              <a:t>Energieausgleich, Energiespeicher (3)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u="sng" dirty="0">
                <a:solidFill>
                  <a:schemeClr val="bg1"/>
                </a:solidFill>
              </a:rPr>
              <a:t>kurzer</a:t>
            </a:r>
            <a:r>
              <a:rPr lang="de-DE" altLang="de-DE" dirty="0">
                <a:solidFill>
                  <a:schemeClr val="bg1"/>
                </a:solidFill>
              </a:rPr>
              <a:t> Energieausgleich (1): Momentan-Reserve</a:t>
            </a:r>
          </a:p>
        </p:txBody>
      </p:sp>
      <p:pic>
        <p:nvPicPr>
          <p:cNvPr id="8" name="Grafik 1">
            <a:extLst>
              <a:ext uri="{FF2B5EF4-FFF2-40B4-BE49-F238E27FC236}">
                <a16:creationId xmlns:a16="http://schemas.microsoft.com/office/drawing/2014/main" id="{C017E7D9-2CC8-6FE1-F65B-DD77FED371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30" y="847148"/>
            <a:ext cx="3096188" cy="2489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019CB9CF-B74E-1D52-2678-4240112C02B6}"/>
              </a:ext>
            </a:extLst>
          </p:cNvPr>
          <p:cNvSpPr txBox="1"/>
          <p:nvPr/>
        </p:nvSpPr>
        <p:spPr>
          <a:xfrm>
            <a:off x="445830" y="3469492"/>
            <a:ext cx="9380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Die </a:t>
            </a:r>
            <a:r>
              <a:rPr lang="de-DE" sz="1600" b="1" dirty="0">
                <a:solidFill>
                  <a:srgbClr val="3333FF"/>
                </a:solidFill>
              </a:rPr>
              <a:t>Momentan-Reserve</a:t>
            </a:r>
            <a:r>
              <a:rPr lang="de-DE" sz="1600" dirty="0">
                <a:solidFill>
                  <a:srgbClr val="3333FF"/>
                </a:solidFill>
              </a:rPr>
              <a:t> ist für sehr schnell wirksame Störungen </a:t>
            </a:r>
            <a:r>
              <a:rPr lang="de-DE" sz="1600" b="1" dirty="0">
                <a:solidFill>
                  <a:srgbClr val="3333FF"/>
                </a:solidFill>
              </a:rPr>
              <a:t>(&lt;= 100 </a:t>
            </a:r>
            <a:r>
              <a:rPr lang="de-DE" sz="1600" b="1" dirty="0" err="1">
                <a:solidFill>
                  <a:srgbClr val="3333FF"/>
                </a:solidFill>
              </a:rPr>
              <a:t>ms</a:t>
            </a:r>
            <a:r>
              <a:rPr lang="de-DE" sz="1600" dirty="0">
                <a:solidFill>
                  <a:srgbClr val="3333FF"/>
                </a:solidFill>
              </a:rPr>
              <a:t>)  im Netz, bei den Energieerzeugern oder bei den Energieverbrauchern notwendig.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2533705-3526-9AAC-52D8-2078EB5F55CA}"/>
              </a:ext>
            </a:extLst>
          </p:cNvPr>
          <p:cNvSpPr txBox="1"/>
          <p:nvPr/>
        </p:nvSpPr>
        <p:spPr>
          <a:xfrm>
            <a:off x="445830" y="4088172"/>
            <a:ext cx="93805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Die rotierenden Schwungmassen der Turbosätze (ca. 450 t bei einem 1000 MW-Kohlekraftwerk) bilden eine </a:t>
            </a:r>
            <a:r>
              <a:rPr lang="de-DE" sz="1600" b="1" dirty="0">
                <a:solidFill>
                  <a:srgbClr val="3333FF"/>
                </a:solidFill>
              </a:rPr>
              <a:t>inhärente Systemträgheit</a:t>
            </a:r>
            <a:r>
              <a:rPr lang="de-DE" sz="1600" dirty="0">
                <a:solidFill>
                  <a:srgbClr val="3333FF"/>
                </a:solidFill>
              </a:rPr>
              <a:t>, die als </a:t>
            </a:r>
            <a:r>
              <a:rPr lang="de-DE" sz="1600" b="1" dirty="0">
                <a:solidFill>
                  <a:srgbClr val="3333FF"/>
                </a:solidFill>
              </a:rPr>
              <a:t>Momentan-Reserve </a:t>
            </a:r>
            <a:r>
              <a:rPr lang="de-DE" sz="1600" dirty="0">
                <a:solidFill>
                  <a:srgbClr val="3333FF"/>
                </a:solidFill>
              </a:rPr>
              <a:t>dient und zukünftig, durch den Wegfall der konventionellen Kraftwerke, nicht mehr zur Verfügung steht.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ECDABB6-7B18-9E0B-739F-402422484986}"/>
              </a:ext>
            </a:extLst>
          </p:cNvPr>
          <p:cNvSpPr txBox="1"/>
          <p:nvPr/>
        </p:nvSpPr>
        <p:spPr>
          <a:xfrm>
            <a:off x="3473882" y="818561"/>
            <a:ext cx="1608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Turbosatz eines</a:t>
            </a:r>
            <a:br>
              <a:rPr lang="de-DE" sz="1400" dirty="0"/>
            </a:br>
            <a:r>
              <a:rPr lang="de-DE" sz="1400" dirty="0"/>
              <a:t>Kohlekraftwerkes 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B7363D69-ABA2-4FBD-A970-14276FE7CA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60412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de-DE" altLang="de-DE" sz="1800" dirty="0">
                <a:solidFill>
                  <a:srgbClr val="00B050"/>
                </a:solidFill>
              </a:rPr>
              <a:t>Systeme für die Momentan-Reserve der neuen EE-Welt müssen bis 2030 realisiert sein!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73AE5C6F-FFCE-2777-4F70-2A5DDF9ADB2D}"/>
              </a:ext>
            </a:extLst>
          </p:cNvPr>
          <p:cNvGrpSpPr/>
          <p:nvPr/>
        </p:nvGrpSpPr>
        <p:grpSpPr>
          <a:xfrm>
            <a:off x="445830" y="836262"/>
            <a:ext cx="9380508" cy="5204035"/>
            <a:chOff x="445830" y="836262"/>
            <a:chExt cx="9380508" cy="5204035"/>
          </a:xfrm>
        </p:grpSpPr>
        <p:sp>
          <p:nvSpPr>
            <p:cNvPr id="4" name="Pfeil: nach rechts 3">
              <a:extLst>
                <a:ext uri="{FF2B5EF4-FFF2-40B4-BE49-F238E27FC236}">
                  <a16:creationId xmlns:a16="http://schemas.microsoft.com/office/drawing/2014/main" id="{90A23369-1244-9B76-654C-51E92ACE4184}"/>
                </a:ext>
              </a:extLst>
            </p:cNvPr>
            <p:cNvSpPr/>
            <p:nvPr/>
          </p:nvSpPr>
          <p:spPr bwMode="auto">
            <a:xfrm>
              <a:off x="4676610" y="2015226"/>
              <a:ext cx="837398" cy="519764"/>
            </a:xfrm>
            <a:prstGeom prst="rightArrow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B789E496-0B9B-FE93-F10B-9A63CC2300F1}"/>
                </a:ext>
              </a:extLst>
            </p:cNvPr>
            <p:cNvSpPr txBox="1"/>
            <p:nvPr/>
          </p:nvSpPr>
          <p:spPr>
            <a:xfrm>
              <a:off x="445830" y="4963079"/>
              <a:ext cx="938050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de-DE" sz="1600" dirty="0">
                  <a:solidFill>
                    <a:srgbClr val="3333FF"/>
                  </a:solidFill>
                </a:rPr>
                <a:t>Die Momentan-Reserve in der EE-Welt kann mit größeren dezentral aufgestellten </a:t>
              </a:r>
              <a:r>
                <a:rPr lang="de-DE" sz="1600" b="1" dirty="0">
                  <a:solidFill>
                    <a:srgbClr val="3333FF"/>
                  </a:solidFill>
                </a:rPr>
                <a:t>Akku-Containern</a:t>
              </a:r>
              <a:r>
                <a:rPr lang="de-DE" sz="1600" dirty="0">
                  <a:solidFill>
                    <a:srgbClr val="3333FF"/>
                  </a:solidFill>
                </a:rPr>
                <a:t> (im MW-Bereich) und/oder mit einem „</a:t>
              </a:r>
              <a:r>
                <a:rPr lang="de-DE" sz="1600" b="1" dirty="0">
                  <a:solidFill>
                    <a:srgbClr val="3333FF"/>
                  </a:solidFill>
                </a:rPr>
                <a:t>Asynchroner Rotierender Energie-System-Stabilisator</a:t>
              </a:r>
              <a:r>
                <a:rPr lang="de-DE" sz="1600" dirty="0">
                  <a:solidFill>
                    <a:srgbClr val="3333FF"/>
                  </a:solidFill>
                </a:rPr>
                <a:t> (ARESS)“ bereitgestellt werden. Diese Systeme werden in Wabenzellen mit Momentan-Reserven-Bedarf aufgestellt und liefern auch Blindleistung.</a:t>
              </a:r>
            </a:p>
          </p:txBody>
        </p:sp>
        <p:pic>
          <p:nvPicPr>
            <p:cNvPr id="6" name="Grafik 5" descr="Ein Bild, das Boden, drinnen, Möbel enthält.&#10;&#10;Automatisch generierte Beschreibung">
              <a:extLst>
                <a:ext uri="{FF2B5EF4-FFF2-40B4-BE49-F238E27FC236}">
                  <a16:creationId xmlns:a16="http://schemas.microsoft.com/office/drawing/2014/main" id="{376988A4-4100-7B81-7483-FCD3E2967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0087" y="2194703"/>
              <a:ext cx="2188450" cy="1229423"/>
            </a:xfrm>
            <a:prstGeom prst="rect">
              <a:avLst/>
            </a:prstGeom>
          </p:spPr>
        </p:pic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61196D9C-25BA-EBC3-CBB3-64536B874ED4}"/>
                </a:ext>
              </a:extLst>
            </p:cNvPr>
            <p:cNvSpPr txBox="1"/>
            <p:nvPr/>
          </p:nvSpPr>
          <p:spPr>
            <a:xfrm>
              <a:off x="5543100" y="2861838"/>
              <a:ext cx="16369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dirty="0"/>
                <a:t>Rotierende Masse</a:t>
              </a:r>
              <a:br>
                <a:rPr lang="de-DE" sz="1400" dirty="0"/>
              </a:br>
              <a:r>
                <a:rPr lang="de-DE" sz="1400" dirty="0"/>
                <a:t>eines ARESS</a:t>
              </a:r>
            </a:p>
          </p:txBody>
        </p:sp>
        <p:pic>
          <p:nvPicPr>
            <p:cNvPr id="5" name="Grafik 4" descr="Ein Bild, das Text, Himmel, draußen, LKW enthält.&#10;&#10;Automatisch generierte Beschreibung">
              <a:extLst>
                <a:ext uri="{FF2B5EF4-FFF2-40B4-BE49-F238E27FC236}">
                  <a16:creationId xmlns:a16="http://schemas.microsoft.com/office/drawing/2014/main" id="{B7FCF595-3E5F-C2B6-872F-50119D782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2060" y="836262"/>
              <a:ext cx="2196475" cy="1306012"/>
            </a:xfrm>
            <a:prstGeom prst="rect">
              <a:avLst/>
            </a:prstGeom>
          </p:spPr>
        </p:pic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53590C43-5F58-C197-FFEA-19F7D4A989CF}"/>
                </a:ext>
              </a:extLst>
            </p:cNvPr>
            <p:cNvSpPr txBox="1"/>
            <p:nvPr/>
          </p:nvSpPr>
          <p:spPr>
            <a:xfrm>
              <a:off x="5780345" y="1609274"/>
              <a:ext cx="13997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dirty="0"/>
                <a:t>Akku-Speicher </a:t>
              </a:r>
              <a:br>
                <a:rPr lang="de-DE" sz="1400" dirty="0"/>
              </a:br>
              <a:r>
                <a:rPr lang="de-DE" sz="1400" dirty="0"/>
                <a:t>im MW-Bereich</a:t>
              </a:r>
            </a:p>
          </p:txBody>
        </p:sp>
      </p:grpSp>
      <p:sp>
        <p:nvSpPr>
          <p:cNvPr id="60" name="Text Box 5">
            <a:extLst>
              <a:ext uri="{FF2B5EF4-FFF2-40B4-BE49-F238E27FC236}">
                <a16:creationId xmlns:a16="http://schemas.microsoft.com/office/drawing/2014/main" id="{155084DD-DB73-DA44-7E01-A7ABD9ABF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6785" y="5837072"/>
            <a:ext cx="108074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de-DE" sz="1200" u="sng" dirty="0"/>
              <a:t>Quelle</a:t>
            </a:r>
            <a:r>
              <a:rPr lang="de-DE" altLang="de-DE" sz="1200" dirty="0"/>
              <a:t>: ISE e.V.</a:t>
            </a:r>
            <a:endParaRPr lang="en-US" altLang="de-DE" sz="1200" dirty="0"/>
          </a:p>
        </p:txBody>
      </p:sp>
    </p:spTree>
    <p:extLst>
      <p:ext uri="{BB962C8B-B14F-4D97-AF65-F5344CB8AC3E}">
        <p14:creationId xmlns:p14="http://schemas.microsoft.com/office/powerpoint/2010/main" val="351472118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>
            <a:extLst>
              <a:ext uri="{FF2B5EF4-FFF2-40B4-BE49-F238E27FC236}">
                <a16:creationId xmlns:a16="http://schemas.microsoft.com/office/drawing/2014/main" id="{C94828E4-059F-45D8-AFE8-8CB97CD26E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13730"/>
            <a:ext cx="7534114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de-DE" dirty="0">
                <a:solidFill>
                  <a:schemeClr val="bg1"/>
                </a:solidFill>
              </a:rPr>
              <a:t>Energieausgleich, Energiespeicher (3)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u="sng" dirty="0">
                <a:solidFill>
                  <a:schemeClr val="bg1"/>
                </a:solidFill>
              </a:rPr>
              <a:t>kurzer</a:t>
            </a:r>
            <a:r>
              <a:rPr lang="de-DE" altLang="de-DE" dirty="0">
                <a:solidFill>
                  <a:schemeClr val="bg1"/>
                </a:solidFill>
              </a:rPr>
              <a:t> Energieausgleich (2): Pumpspeicher-Kraftwerke</a:t>
            </a:r>
          </a:p>
        </p:txBody>
      </p:sp>
      <p:sp>
        <p:nvSpPr>
          <p:cNvPr id="60" name="Text Box 5">
            <a:extLst>
              <a:ext uri="{FF2B5EF4-FFF2-40B4-BE49-F238E27FC236}">
                <a16:creationId xmlns:a16="http://schemas.microsoft.com/office/drawing/2014/main" id="{155084DD-DB73-DA44-7E01-A7ABD9ABF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1728" y="5977877"/>
            <a:ext cx="108074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de-DE" sz="1200" u="sng" dirty="0"/>
              <a:t>Quelle:</a:t>
            </a:r>
            <a:r>
              <a:rPr lang="de-DE" altLang="de-DE" sz="1200" dirty="0"/>
              <a:t> ISE e.V.</a:t>
            </a:r>
            <a:endParaRPr lang="en-US" altLang="de-DE" sz="1200" dirty="0"/>
          </a:p>
        </p:txBody>
      </p:sp>
      <p:pic>
        <p:nvPicPr>
          <p:cNvPr id="4" name="Grafik 3" descr="Ein Bild, das Karte enthält.&#10;&#10;Automatisch generierte Beschreibung">
            <a:extLst>
              <a:ext uri="{FF2B5EF4-FFF2-40B4-BE49-F238E27FC236}">
                <a16:creationId xmlns:a16="http://schemas.microsoft.com/office/drawing/2014/main" id="{0E6F5962-F6C5-2451-5B6A-3E51183BEE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8"/>
          <a:stretch/>
        </p:blipFill>
        <p:spPr>
          <a:xfrm>
            <a:off x="417815" y="816429"/>
            <a:ext cx="5079472" cy="362641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112585F5-994C-1382-709D-C37B7DC9A9D1}"/>
              </a:ext>
            </a:extLst>
          </p:cNvPr>
          <p:cNvSpPr txBox="1"/>
          <p:nvPr/>
        </p:nvSpPr>
        <p:spPr>
          <a:xfrm>
            <a:off x="445830" y="4575959"/>
            <a:ext cx="93805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Mit getrennten Wellen für </a:t>
            </a:r>
            <a:r>
              <a:rPr lang="de-DE" sz="1600" b="1" dirty="0">
                <a:solidFill>
                  <a:srgbClr val="3333FF"/>
                </a:solidFill>
              </a:rPr>
              <a:t>Turbinenbetrieb und Pumpbetrieb </a:t>
            </a:r>
            <a:r>
              <a:rPr lang="de-DE" sz="1600" dirty="0">
                <a:solidFill>
                  <a:srgbClr val="3333FF"/>
                </a:solidFill>
              </a:rPr>
              <a:t>kann </a:t>
            </a:r>
            <a:r>
              <a:rPr lang="de-DE" sz="1600" b="1" dirty="0" err="1">
                <a:solidFill>
                  <a:srgbClr val="3333FF"/>
                </a:solidFill>
              </a:rPr>
              <a:t>stossfrei</a:t>
            </a:r>
            <a:r>
              <a:rPr lang="de-DE" sz="1600" dirty="0">
                <a:solidFill>
                  <a:srgbClr val="3333FF"/>
                </a:solidFill>
              </a:rPr>
              <a:t> zwischen den beiden Betriebsarten des Pumpspeicherkraftwerkes </a:t>
            </a:r>
            <a:r>
              <a:rPr lang="de-DE" sz="1600" b="1" dirty="0">
                <a:solidFill>
                  <a:srgbClr val="3333FF"/>
                </a:solidFill>
              </a:rPr>
              <a:t>umgeschaltet werden</a:t>
            </a:r>
            <a:r>
              <a:rPr lang="de-DE" sz="1600" dirty="0">
                <a:solidFill>
                  <a:srgbClr val="3333FF"/>
                </a:solidFill>
              </a:rPr>
              <a:t>. Das ist eine wichtige Voraussetzung, um </a:t>
            </a:r>
            <a:r>
              <a:rPr lang="de-DE" sz="1600" b="1" dirty="0">
                <a:solidFill>
                  <a:srgbClr val="3333FF"/>
                </a:solidFill>
              </a:rPr>
              <a:t>stufenlose Regelenergie online </a:t>
            </a:r>
            <a:r>
              <a:rPr lang="de-DE" sz="1600" dirty="0">
                <a:solidFill>
                  <a:srgbClr val="3333FF"/>
                </a:solidFill>
              </a:rPr>
              <a:t>für die volatilen Erneuerbaren (Wind und PV) zur Lastglättung bereitzustellen.</a:t>
            </a:r>
          </a:p>
        </p:txBody>
      </p:sp>
      <p:pic>
        <p:nvPicPr>
          <p:cNvPr id="6" name="Grafik 5" descr="Ein Bild, das Boden, drinnen enthält.&#10;&#10;Automatisch generierte Beschreibung">
            <a:extLst>
              <a:ext uri="{FF2B5EF4-FFF2-40B4-BE49-F238E27FC236}">
                <a16:creationId xmlns:a16="http://schemas.microsoft.com/office/drawing/2014/main" id="{F48FBCC0-2BF9-3201-9192-823A430559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800" y="2312122"/>
            <a:ext cx="3722385" cy="1544790"/>
          </a:xfrm>
          <a:prstGeom prst="rect">
            <a:avLst/>
          </a:prstGeom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B7363D69-ABA2-4FBD-A970-14276FE7CA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47037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de-DE" altLang="de-DE" sz="1800" dirty="0">
                <a:solidFill>
                  <a:srgbClr val="00B050"/>
                </a:solidFill>
              </a:rPr>
              <a:t>Pumpspeicherkraftwerke sind wichtig für die Bereitstellung von Regelenergie!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6DE27BA-6056-172C-B456-6E6B16561E95}"/>
              </a:ext>
            </a:extLst>
          </p:cNvPr>
          <p:cNvSpPr txBox="1"/>
          <p:nvPr/>
        </p:nvSpPr>
        <p:spPr>
          <a:xfrm>
            <a:off x="445830" y="5639323"/>
            <a:ext cx="93805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b="1" dirty="0">
                <a:solidFill>
                  <a:srgbClr val="3333FF"/>
                </a:solidFill>
              </a:rPr>
              <a:t>Pumpspeicherkraftwerke</a:t>
            </a:r>
            <a:r>
              <a:rPr lang="de-DE" sz="1600" dirty="0">
                <a:solidFill>
                  <a:srgbClr val="3333FF"/>
                </a:solidFill>
              </a:rPr>
              <a:t> werden im </a:t>
            </a:r>
            <a:r>
              <a:rPr lang="de-DE" sz="1600" b="1" dirty="0">
                <a:solidFill>
                  <a:srgbClr val="3333FF"/>
                </a:solidFill>
              </a:rPr>
              <a:t>Minuten bis Stundenbereich </a:t>
            </a:r>
            <a:r>
              <a:rPr lang="de-DE" sz="1600" dirty="0">
                <a:solidFill>
                  <a:srgbClr val="3333FF"/>
                </a:solidFill>
              </a:rPr>
              <a:t>eingesetzt.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A568C37-E55F-45F1-ED82-F22CB90D61E0}"/>
              </a:ext>
            </a:extLst>
          </p:cNvPr>
          <p:cNvSpPr txBox="1"/>
          <p:nvPr/>
        </p:nvSpPr>
        <p:spPr>
          <a:xfrm>
            <a:off x="5765800" y="3856912"/>
            <a:ext cx="38218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Pumpspeicherkraftwerk Vianden (Luxemburg)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88BA023-6CAD-1D34-199E-EA513749AF80}"/>
              </a:ext>
            </a:extLst>
          </p:cNvPr>
          <p:cNvSpPr txBox="1"/>
          <p:nvPr/>
        </p:nvSpPr>
        <p:spPr>
          <a:xfrm>
            <a:off x="2079325" y="921554"/>
            <a:ext cx="33890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Pumpspeicherkraftwerk: Funktionsweise</a:t>
            </a:r>
          </a:p>
        </p:txBody>
      </p:sp>
    </p:spTree>
    <p:extLst>
      <p:ext uri="{BB962C8B-B14F-4D97-AF65-F5344CB8AC3E}">
        <p14:creationId xmlns:p14="http://schemas.microsoft.com/office/powerpoint/2010/main" val="1862898038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>
            <a:extLst>
              <a:ext uri="{FF2B5EF4-FFF2-40B4-BE49-F238E27FC236}">
                <a16:creationId xmlns:a16="http://schemas.microsoft.com/office/drawing/2014/main" id="{C94828E4-059F-45D8-AFE8-8CB97CD26E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3238" y="13730"/>
            <a:ext cx="856228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de-DE" dirty="0">
                <a:solidFill>
                  <a:schemeClr val="bg1"/>
                </a:solidFill>
              </a:rPr>
              <a:t>Energieausgleich, Energiespeicher (3)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u="sng" dirty="0">
                <a:solidFill>
                  <a:schemeClr val="bg1"/>
                </a:solidFill>
              </a:rPr>
              <a:t>kurzer</a:t>
            </a:r>
            <a:r>
              <a:rPr lang="de-DE" altLang="de-DE" dirty="0">
                <a:solidFill>
                  <a:schemeClr val="bg1"/>
                </a:solidFill>
              </a:rPr>
              <a:t> Energieausgleich (3): Schaltbare Verbraucher/Erzeuger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F1D36F47-6550-A904-77F8-0EDCBEF98208}"/>
              </a:ext>
            </a:extLst>
          </p:cNvPr>
          <p:cNvCxnSpPr/>
          <p:nvPr/>
        </p:nvCxnSpPr>
        <p:spPr bwMode="auto">
          <a:xfrm>
            <a:off x="609600" y="906553"/>
            <a:ext cx="7799310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5805E662-BEDE-664C-C999-12E0CE495029}"/>
              </a:ext>
            </a:extLst>
          </p:cNvPr>
          <p:cNvCxnSpPr/>
          <p:nvPr/>
        </p:nvCxnSpPr>
        <p:spPr bwMode="auto">
          <a:xfrm>
            <a:off x="609600" y="1160553"/>
            <a:ext cx="7799310" cy="0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5" name="Text Box 14">
            <a:extLst>
              <a:ext uri="{FF2B5EF4-FFF2-40B4-BE49-F238E27FC236}">
                <a16:creationId xmlns:a16="http://schemas.microsoft.com/office/drawing/2014/main" id="{CE70574A-A22C-DA05-5BC2-862E6D7C5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5172" y="6105498"/>
            <a:ext cx="1249509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ISE e.V.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7076D48-4974-1D49-84B5-23FD0F0F3A9E}"/>
              </a:ext>
            </a:extLst>
          </p:cNvPr>
          <p:cNvSpPr txBox="1"/>
          <p:nvPr/>
        </p:nvSpPr>
        <p:spPr>
          <a:xfrm>
            <a:off x="8399991" y="736940"/>
            <a:ext cx="1000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Stromnetz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9B50D53-9228-2611-7FD3-A272B57E4A37}"/>
              </a:ext>
            </a:extLst>
          </p:cNvPr>
          <p:cNvSpPr txBox="1"/>
          <p:nvPr/>
        </p:nvSpPr>
        <p:spPr>
          <a:xfrm>
            <a:off x="8389105" y="993721"/>
            <a:ext cx="1000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Datennetz</a:t>
            </a:r>
          </a:p>
        </p:txBody>
      </p:sp>
      <p:sp>
        <p:nvSpPr>
          <p:cNvPr id="143" name="Rechteck 142">
            <a:extLst>
              <a:ext uri="{FF2B5EF4-FFF2-40B4-BE49-F238E27FC236}">
                <a16:creationId xmlns:a16="http://schemas.microsoft.com/office/drawing/2014/main" id="{990CB1E4-311B-91B3-AD21-53F0B516E19A}"/>
              </a:ext>
            </a:extLst>
          </p:cNvPr>
          <p:cNvSpPr/>
          <p:nvPr/>
        </p:nvSpPr>
        <p:spPr bwMode="auto">
          <a:xfrm>
            <a:off x="509343" y="1301498"/>
            <a:ext cx="4582481" cy="4769336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99ACEE44-3376-9F44-DEFE-AA9BA88C81A3}"/>
              </a:ext>
            </a:extLst>
          </p:cNvPr>
          <p:cNvCxnSpPr/>
          <p:nvPr/>
        </p:nvCxnSpPr>
        <p:spPr bwMode="auto">
          <a:xfrm>
            <a:off x="3120429" y="1153918"/>
            <a:ext cx="0" cy="808126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8A9CFAF7-10F2-1175-A9C5-69DB8C73C946}"/>
              </a:ext>
            </a:extLst>
          </p:cNvPr>
          <p:cNvCxnSpPr>
            <a:cxnSpLocks/>
          </p:cNvCxnSpPr>
          <p:nvPr/>
        </p:nvCxnSpPr>
        <p:spPr bwMode="auto">
          <a:xfrm>
            <a:off x="2685551" y="906553"/>
            <a:ext cx="0" cy="2853139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7416" name="Gruppieren 17415">
            <a:extLst>
              <a:ext uri="{FF2B5EF4-FFF2-40B4-BE49-F238E27FC236}">
                <a16:creationId xmlns:a16="http://schemas.microsoft.com/office/drawing/2014/main" id="{6E6D40CC-AB69-A8D4-2BB4-171C72D265E7}"/>
              </a:ext>
            </a:extLst>
          </p:cNvPr>
          <p:cNvGrpSpPr/>
          <p:nvPr/>
        </p:nvGrpSpPr>
        <p:grpSpPr>
          <a:xfrm>
            <a:off x="716228" y="4738320"/>
            <a:ext cx="1248778" cy="781790"/>
            <a:chOff x="645959" y="4934268"/>
            <a:chExt cx="1248778" cy="781790"/>
          </a:xfrm>
        </p:grpSpPr>
        <p:sp>
          <p:nvSpPr>
            <p:cNvPr id="124" name="Rechteck 123">
              <a:extLst>
                <a:ext uri="{FF2B5EF4-FFF2-40B4-BE49-F238E27FC236}">
                  <a16:creationId xmlns:a16="http://schemas.microsoft.com/office/drawing/2014/main" id="{F9AE74CA-D3F3-FCD7-B7C0-4EA280F26E21}"/>
                </a:ext>
              </a:extLst>
            </p:cNvPr>
            <p:cNvSpPr/>
            <p:nvPr/>
          </p:nvSpPr>
          <p:spPr bwMode="auto">
            <a:xfrm>
              <a:off x="645959" y="4934268"/>
              <a:ext cx="1248778" cy="7817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7412" name="Grafik 17411">
              <a:extLst>
                <a:ext uri="{FF2B5EF4-FFF2-40B4-BE49-F238E27FC236}">
                  <a16:creationId xmlns:a16="http://schemas.microsoft.com/office/drawing/2014/main" id="{EEF8FE12-AFF6-8171-9791-7EFF8D934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742" y="5006507"/>
              <a:ext cx="651806" cy="651806"/>
            </a:xfrm>
            <a:prstGeom prst="rect">
              <a:avLst/>
            </a:prstGeom>
          </p:spPr>
        </p:pic>
      </p:grpSp>
      <p:sp>
        <p:nvSpPr>
          <p:cNvPr id="102" name="Textfeld 101">
            <a:extLst>
              <a:ext uri="{FF2B5EF4-FFF2-40B4-BE49-F238E27FC236}">
                <a16:creationId xmlns:a16="http://schemas.microsoft.com/office/drawing/2014/main" id="{11FBD1E6-A97B-8C67-5365-808E2626E231}"/>
              </a:ext>
            </a:extLst>
          </p:cNvPr>
          <p:cNvSpPr txBox="1"/>
          <p:nvPr/>
        </p:nvSpPr>
        <p:spPr>
          <a:xfrm>
            <a:off x="560024" y="1314442"/>
            <a:ext cx="17443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Industrie-Fabriken</a:t>
            </a:r>
            <a:br>
              <a:rPr lang="de-DE" sz="1400" b="1" dirty="0"/>
            </a:br>
            <a:r>
              <a:rPr lang="de-DE" sz="1400" b="1" dirty="0" err="1"/>
              <a:t>ProSumer</a:t>
            </a:r>
            <a:endParaRPr lang="de-DE" sz="1400" b="1" dirty="0"/>
          </a:p>
        </p:txBody>
      </p:sp>
      <p:cxnSp>
        <p:nvCxnSpPr>
          <p:cNvPr id="103" name="Gerader Verbinder 102">
            <a:extLst>
              <a:ext uri="{FF2B5EF4-FFF2-40B4-BE49-F238E27FC236}">
                <a16:creationId xmlns:a16="http://schemas.microsoft.com/office/drawing/2014/main" id="{997E2EC0-DEF5-FA8F-860D-21AEE8CC25D8}"/>
              </a:ext>
            </a:extLst>
          </p:cNvPr>
          <p:cNvCxnSpPr/>
          <p:nvPr/>
        </p:nvCxnSpPr>
        <p:spPr bwMode="auto">
          <a:xfrm>
            <a:off x="902209" y="3759692"/>
            <a:ext cx="3731603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4" name="Textfeld 103">
            <a:extLst>
              <a:ext uri="{FF2B5EF4-FFF2-40B4-BE49-F238E27FC236}">
                <a16:creationId xmlns:a16="http://schemas.microsoft.com/office/drawing/2014/main" id="{31F32B68-560C-B7E3-A178-44CE52AF609C}"/>
              </a:ext>
            </a:extLst>
          </p:cNvPr>
          <p:cNvSpPr txBox="1"/>
          <p:nvPr/>
        </p:nvSpPr>
        <p:spPr>
          <a:xfrm>
            <a:off x="3681420" y="3224183"/>
            <a:ext cx="10005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Firmen-</a:t>
            </a:r>
            <a:br>
              <a:rPr lang="de-DE" sz="1400" dirty="0"/>
            </a:br>
            <a:r>
              <a:rPr lang="de-DE" sz="1400" dirty="0"/>
              <a:t>Stromnetz</a:t>
            </a:r>
          </a:p>
        </p:txBody>
      </p:sp>
      <p:cxnSp>
        <p:nvCxnSpPr>
          <p:cNvPr id="105" name="Gerader Verbinder 104">
            <a:extLst>
              <a:ext uri="{FF2B5EF4-FFF2-40B4-BE49-F238E27FC236}">
                <a16:creationId xmlns:a16="http://schemas.microsoft.com/office/drawing/2014/main" id="{CA5A211C-F4FC-784C-A37C-A2596F6F716B}"/>
              </a:ext>
            </a:extLst>
          </p:cNvPr>
          <p:cNvCxnSpPr>
            <a:cxnSpLocks/>
          </p:cNvCxnSpPr>
          <p:nvPr/>
        </p:nvCxnSpPr>
        <p:spPr bwMode="auto">
          <a:xfrm>
            <a:off x="2685551" y="3747015"/>
            <a:ext cx="0" cy="991305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6" name="Ellipse 105">
            <a:extLst>
              <a:ext uri="{FF2B5EF4-FFF2-40B4-BE49-F238E27FC236}">
                <a16:creationId xmlns:a16="http://schemas.microsoft.com/office/drawing/2014/main" id="{45304403-667C-574F-E325-D3FDFB56FEEF}"/>
              </a:ext>
            </a:extLst>
          </p:cNvPr>
          <p:cNvSpPr/>
          <p:nvPr/>
        </p:nvSpPr>
        <p:spPr bwMode="auto">
          <a:xfrm>
            <a:off x="2645040" y="3710134"/>
            <a:ext cx="83820" cy="8382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07" name="Gerader Verbinder 106">
            <a:extLst>
              <a:ext uri="{FF2B5EF4-FFF2-40B4-BE49-F238E27FC236}">
                <a16:creationId xmlns:a16="http://schemas.microsoft.com/office/drawing/2014/main" id="{5F060DEB-354D-35AE-C1CB-DD63764AD9BD}"/>
              </a:ext>
            </a:extLst>
          </p:cNvPr>
          <p:cNvCxnSpPr>
            <a:cxnSpLocks/>
          </p:cNvCxnSpPr>
          <p:nvPr/>
        </p:nvCxnSpPr>
        <p:spPr bwMode="auto">
          <a:xfrm>
            <a:off x="1202325" y="3747015"/>
            <a:ext cx="0" cy="1014238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8" name="Ellipse 107">
            <a:extLst>
              <a:ext uri="{FF2B5EF4-FFF2-40B4-BE49-F238E27FC236}">
                <a16:creationId xmlns:a16="http://schemas.microsoft.com/office/drawing/2014/main" id="{1AAAF7DF-A4F3-E6FC-2839-C9B8A2F64E95}"/>
              </a:ext>
            </a:extLst>
          </p:cNvPr>
          <p:cNvSpPr/>
          <p:nvPr/>
        </p:nvSpPr>
        <p:spPr bwMode="auto">
          <a:xfrm>
            <a:off x="1161814" y="3710134"/>
            <a:ext cx="83820" cy="8382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10" name="Gerader Verbinder 109">
            <a:extLst>
              <a:ext uri="{FF2B5EF4-FFF2-40B4-BE49-F238E27FC236}">
                <a16:creationId xmlns:a16="http://schemas.microsoft.com/office/drawing/2014/main" id="{89C8B1DD-B23E-16FC-8310-AE04D92CBF63}"/>
              </a:ext>
            </a:extLst>
          </p:cNvPr>
          <p:cNvCxnSpPr/>
          <p:nvPr/>
        </p:nvCxnSpPr>
        <p:spPr bwMode="auto">
          <a:xfrm>
            <a:off x="902209" y="4013692"/>
            <a:ext cx="3731603" cy="0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1" name="Textfeld 110">
            <a:extLst>
              <a:ext uri="{FF2B5EF4-FFF2-40B4-BE49-F238E27FC236}">
                <a16:creationId xmlns:a16="http://schemas.microsoft.com/office/drawing/2014/main" id="{DD1AEBBE-4DC7-9FA1-7C7C-5E07D337609B}"/>
              </a:ext>
            </a:extLst>
          </p:cNvPr>
          <p:cNvSpPr txBox="1"/>
          <p:nvPr/>
        </p:nvSpPr>
        <p:spPr>
          <a:xfrm>
            <a:off x="1614986" y="4001423"/>
            <a:ext cx="84991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Firmen-/</a:t>
            </a:r>
            <a:br>
              <a:rPr lang="de-DE" sz="1400" dirty="0"/>
            </a:br>
            <a:r>
              <a:rPr lang="de-DE" sz="1400" dirty="0"/>
              <a:t>Daten-</a:t>
            </a:r>
            <a:br>
              <a:rPr lang="de-DE" sz="1400" dirty="0"/>
            </a:br>
            <a:r>
              <a:rPr lang="de-DE" sz="1400" dirty="0"/>
              <a:t>Netz</a:t>
            </a:r>
          </a:p>
        </p:txBody>
      </p:sp>
      <p:cxnSp>
        <p:nvCxnSpPr>
          <p:cNvPr id="112" name="Gerader Verbinder 111">
            <a:extLst>
              <a:ext uri="{FF2B5EF4-FFF2-40B4-BE49-F238E27FC236}">
                <a16:creationId xmlns:a16="http://schemas.microsoft.com/office/drawing/2014/main" id="{E55AB1F2-1473-872F-CFB0-93A04A3580CF}"/>
              </a:ext>
            </a:extLst>
          </p:cNvPr>
          <p:cNvCxnSpPr/>
          <p:nvPr/>
        </p:nvCxnSpPr>
        <p:spPr bwMode="auto">
          <a:xfrm>
            <a:off x="1448709" y="4013692"/>
            <a:ext cx="0" cy="747561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3" name="Gerader Verbinder 112">
            <a:extLst>
              <a:ext uri="{FF2B5EF4-FFF2-40B4-BE49-F238E27FC236}">
                <a16:creationId xmlns:a16="http://schemas.microsoft.com/office/drawing/2014/main" id="{E18E962D-1676-5572-88AE-DC24C3B8C477}"/>
              </a:ext>
            </a:extLst>
          </p:cNvPr>
          <p:cNvCxnSpPr/>
          <p:nvPr/>
        </p:nvCxnSpPr>
        <p:spPr bwMode="auto">
          <a:xfrm>
            <a:off x="2928059" y="4013692"/>
            <a:ext cx="0" cy="738279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7417" name="Gruppieren 17416">
            <a:extLst>
              <a:ext uri="{FF2B5EF4-FFF2-40B4-BE49-F238E27FC236}">
                <a16:creationId xmlns:a16="http://schemas.microsoft.com/office/drawing/2014/main" id="{FF15396C-8149-A52F-6293-61BB495ABEF6}"/>
              </a:ext>
            </a:extLst>
          </p:cNvPr>
          <p:cNvGrpSpPr/>
          <p:nvPr/>
        </p:nvGrpSpPr>
        <p:grpSpPr>
          <a:xfrm>
            <a:off x="2183785" y="4738320"/>
            <a:ext cx="1248778" cy="781790"/>
            <a:chOff x="2003202" y="4934268"/>
            <a:chExt cx="1248778" cy="781790"/>
          </a:xfrm>
        </p:grpSpPr>
        <p:sp>
          <p:nvSpPr>
            <p:cNvPr id="125" name="Rechteck 124">
              <a:extLst>
                <a:ext uri="{FF2B5EF4-FFF2-40B4-BE49-F238E27FC236}">
                  <a16:creationId xmlns:a16="http://schemas.microsoft.com/office/drawing/2014/main" id="{2955DE67-2A00-1CCB-EAE4-588B715C8957}"/>
                </a:ext>
              </a:extLst>
            </p:cNvPr>
            <p:cNvSpPr/>
            <p:nvPr/>
          </p:nvSpPr>
          <p:spPr bwMode="auto">
            <a:xfrm>
              <a:off x="2003202" y="4934268"/>
              <a:ext cx="1248778" cy="7817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7414" name="Grafik 17413">
              <a:extLst>
                <a:ext uri="{FF2B5EF4-FFF2-40B4-BE49-F238E27FC236}">
                  <a16:creationId xmlns:a16="http://schemas.microsoft.com/office/drawing/2014/main" id="{C9010150-1F05-3890-8298-6DD34C58E1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229" b="11771"/>
            <a:stretch/>
          </p:blipFill>
          <p:spPr>
            <a:xfrm>
              <a:off x="2191774" y="4994968"/>
              <a:ext cx="873501" cy="681321"/>
            </a:xfrm>
            <a:prstGeom prst="rect">
              <a:avLst/>
            </a:prstGeom>
          </p:spPr>
        </p:pic>
      </p:grpSp>
      <p:grpSp>
        <p:nvGrpSpPr>
          <p:cNvPr id="17418" name="Gruppieren 17417">
            <a:extLst>
              <a:ext uri="{FF2B5EF4-FFF2-40B4-BE49-F238E27FC236}">
                <a16:creationId xmlns:a16="http://schemas.microsoft.com/office/drawing/2014/main" id="{63B826C3-1287-40B4-C672-905AE3A0DC65}"/>
              </a:ext>
            </a:extLst>
          </p:cNvPr>
          <p:cNvGrpSpPr/>
          <p:nvPr/>
        </p:nvGrpSpPr>
        <p:grpSpPr>
          <a:xfrm>
            <a:off x="3651342" y="4738320"/>
            <a:ext cx="1248778" cy="781790"/>
            <a:chOff x="3581073" y="4934268"/>
            <a:chExt cx="1248778" cy="781790"/>
          </a:xfrm>
        </p:grpSpPr>
        <p:sp>
          <p:nvSpPr>
            <p:cNvPr id="17415" name="Rechteck 17414">
              <a:extLst>
                <a:ext uri="{FF2B5EF4-FFF2-40B4-BE49-F238E27FC236}">
                  <a16:creationId xmlns:a16="http://schemas.microsoft.com/office/drawing/2014/main" id="{0635187E-F1D8-0C72-E603-82B3BA042354}"/>
                </a:ext>
              </a:extLst>
            </p:cNvPr>
            <p:cNvSpPr/>
            <p:nvPr/>
          </p:nvSpPr>
          <p:spPr bwMode="auto">
            <a:xfrm>
              <a:off x="3581073" y="4934268"/>
              <a:ext cx="1248778" cy="7817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026" name="Picture 2" descr="Zement, beton, beton - , bau - Symbol in Construction Tool Line - Foreman  Equipment">
              <a:extLst>
                <a:ext uri="{FF2B5EF4-FFF2-40B4-BE49-F238E27FC236}">
                  <a16:creationId xmlns:a16="http://schemas.microsoft.com/office/drawing/2014/main" id="{3DE7F3D7-8BDE-0E2C-0E4D-3A7EE2C9D7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43" b="23366"/>
            <a:stretch/>
          </p:blipFill>
          <p:spPr bwMode="auto">
            <a:xfrm>
              <a:off x="3629805" y="4976799"/>
              <a:ext cx="1148001" cy="691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0" name="Textfeld 119">
            <a:extLst>
              <a:ext uri="{FF2B5EF4-FFF2-40B4-BE49-F238E27FC236}">
                <a16:creationId xmlns:a16="http://schemas.microsoft.com/office/drawing/2014/main" id="{1F4DE3F1-C86E-DB47-4411-6042ED212C0C}"/>
              </a:ext>
            </a:extLst>
          </p:cNvPr>
          <p:cNvSpPr txBox="1"/>
          <p:nvPr/>
        </p:nvSpPr>
        <p:spPr>
          <a:xfrm>
            <a:off x="985458" y="5560766"/>
            <a:ext cx="712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/>
              <a:t>Chemie</a:t>
            </a:r>
          </a:p>
        </p:txBody>
      </p:sp>
      <p:sp>
        <p:nvSpPr>
          <p:cNvPr id="121" name="Textfeld 120">
            <a:extLst>
              <a:ext uri="{FF2B5EF4-FFF2-40B4-BE49-F238E27FC236}">
                <a16:creationId xmlns:a16="http://schemas.microsoft.com/office/drawing/2014/main" id="{401CC463-5614-C77A-D137-E13B2DE63531}"/>
              </a:ext>
            </a:extLst>
          </p:cNvPr>
          <p:cNvSpPr txBox="1"/>
          <p:nvPr/>
        </p:nvSpPr>
        <p:spPr>
          <a:xfrm>
            <a:off x="2396117" y="5560766"/>
            <a:ext cx="7986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/>
              <a:t>Stahl/Alu</a:t>
            </a:r>
          </a:p>
        </p:txBody>
      </p:sp>
      <p:sp>
        <p:nvSpPr>
          <p:cNvPr id="122" name="Textfeld 121">
            <a:extLst>
              <a:ext uri="{FF2B5EF4-FFF2-40B4-BE49-F238E27FC236}">
                <a16:creationId xmlns:a16="http://schemas.microsoft.com/office/drawing/2014/main" id="{E6FA7025-588A-62F1-B395-1A3CED0AA6C5}"/>
              </a:ext>
            </a:extLst>
          </p:cNvPr>
          <p:cNvSpPr txBox="1"/>
          <p:nvPr/>
        </p:nvSpPr>
        <p:spPr>
          <a:xfrm>
            <a:off x="3916028" y="5560766"/>
            <a:ext cx="705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/>
              <a:t>Zement</a:t>
            </a:r>
          </a:p>
        </p:txBody>
      </p:sp>
      <p:cxnSp>
        <p:nvCxnSpPr>
          <p:cNvPr id="129" name="Gerade Verbindung mit Pfeil 128">
            <a:extLst>
              <a:ext uri="{FF2B5EF4-FFF2-40B4-BE49-F238E27FC236}">
                <a16:creationId xmlns:a16="http://schemas.microsoft.com/office/drawing/2014/main" id="{972FDA26-B105-30E0-E83F-9D57D7509013}"/>
              </a:ext>
            </a:extLst>
          </p:cNvPr>
          <p:cNvCxnSpPr/>
          <p:nvPr/>
        </p:nvCxnSpPr>
        <p:spPr bwMode="auto">
          <a:xfrm>
            <a:off x="3973778" y="4137742"/>
            <a:ext cx="0" cy="490177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0" name="Gerader Verbinder 129">
            <a:extLst>
              <a:ext uri="{FF2B5EF4-FFF2-40B4-BE49-F238E27FC236}">
                <a16:creationId xmlns:a16="http://schemas.microsoft.com/office/drawing/2014/main" id="{8A9FBC01-091B-2302-564C-E84D6ED6E9E7}"/>
              </a:ext>
            </a:extLst>
          </p:cNvPr>
          <p:cNvCxnSpPr>
            <a:cxnSpLocks/>
          </p:cNvCxnSpPr>
          <p:nvPr/>
        </p:nvCxnSpPr>
        <p:spPr bwMode="auto">
          <a:xfrm>
            <a:off x="4140193" y="3747015"/>
            <a:ext cx="0" cy="991305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1" name="Ellipse 130">
            <a:extLst>
              <a:ext uri="{FF2B5EF4-FFF2-40B4-BE49-F238E27FC236}">
                <a16:creationId xmlns:a16="http://schemas.microsoft.com/office/drawing/2014/main" id="{E9266306-6C1C-A535-B91F-BF60B7DA97E1}"/>
              </a:ext>
            </a:extLst>
          </p:cNvPr>
          <p:cNvSpPr/>
          <p:nvPr/>
        </p:nvSpPr>
        <p:spPr bwMode="auto">
          <a:xfrm>
            <a:off x="4099682" y="3710134"/>
            <a:ext cx="83820" cy="8382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32" name="Gerader Verbinder 131">
            <a:extLst>
              <a:ext uri="{FF2B5EF4-FFF2-40B4-BE49-F238E27FC236}">
                <a16:creationId xmlns:a16="http://schemas.microsoft.com/office/drawing/2014/main" id="{C4841599-600E-AFE8-875A-4C0A78CBBB68}"/>
              </a:ext>
            </a:extLst>
          </p:cNvPr>
          <p:cNvCxnSpPr/>
          <p:nvPr/>
        </p:nvCxnSpPr>
        <p:spPr bwMode="auto">
          <a:xfrm>
            <a:off x="4382701" y="4013692"/>
            <a:ext cx="0" cy="738279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33" name="Gruppieren 132">
            <a:extLst>
              <a:ext uri="{FF2B5EF4-FFF2-40B4-BE49-F238E27FC236}">
                <a16:creationId xmlns:a16="http://schemas.microsoft.com/office/drawing/2014/main" id="{83B24C8C-7431-B76F-77A7-DA4F441A2D76}"/>
              </a:ext>
            </a:extLst>
          </p:cNvPr>
          <p:cNvGrpSpPr/>
          <p:nvPr/>
        </p:nvGrpSpPr>
        <p:grpSpPr>
          <a:xfrm>
            <a:off x="2188027" y="1962044"/>
            <a:ext cx="1531452" cy="930358"/>
            <a:chOff x="4902160" y="2157992"/>
            <a:chExt cx="1531452" cy="930358"/>
          </a:xfrm>
        </p:grpSpPr>
        <p:sp>
          <p:nvSpPr>
            <p:cNvPr id="134" name="Rechteck: abgerundete Ecken 133">
              <a:extLst>
                <a:ext uri="{FF2B5EF4-FFF2-40B4-BE49-F238E27FC236}">
                  <a16:creationId xmlns:a16="http://schemas.microsoft.com/office/drawing/2014/main" id="{E47755F7-335B-AF4A-960C-34E1B7B72C0E}"/>
                </a:ext>
              </a:extLst>
            </p:cNvPr>
            <p:cNvSpPr/>
            <p:nvPr/>
          </p:nvSpPr>
          <p:spPr bwMode="auto">
            <a:xfrm>
              <a:off x="4902160" y="2157992"/>
              <a:ext cx="1490941" cy="930358"/>
            </a:xfrm>
            <a:prstGeom prst="roundRect">
              <a:avLst/>
            </a:prstGeom>
            <a:solidFill>
              <a:srgbClr val="66CC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5" name="Textfeld 134">
              <a:extLst>
                <a:ext uri="{FF2B5EF4-FFF2-40B4-BE49-F238E27FC236}">
                  <a16:creationId xmlns:a16="http://schemas.microsoft.com/office/drawing/2014/main" id="{2B15EDE7-1DDA-F49B-311C-99E782F37D14}"/>
                </a:ext>
              </a:extLst>
            </p:cNvPr>
            <p:cNvSpPr txBox="1"/>
            <p:nvPr/>
          </p:nvSpPr>
          <p:spPr>
            <a:xfrm>
              <a:off x="4902161" y="2342517"/>
              <a:ext cx="15314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/>
                <a:t>SM-GW</a:t>
              </a:r>
              <a:br>
                <a:rPr lang="de-DE" sz="1400" dirty="0"/>
              </a:br>
              <a:r>
                <a:rPr lang="de-DE" sz="1400" dirty="0"/>
                <a:t>Firmen-Manager</a:t>
              </a:r>
            </a:p>
          </p:txBody>
        </p:sp>
      </p:grpSp>
      <p:cxnSp>
        <p:nvCxnSpPr>
          <p:cNvPr id="137" name="Gerade Verbindung mit Pfeil 136">
            <a:extLst>
              <a:ext uri="{FF2B5EF4-FFF2-40B4-BE49-F238E27FC236}">
                <a16:creationId xmlns:a16="http://schemas.microsoft.com/office/drawing/2014/main" id="{15C8A407-BCD8-4B63-243C-62707E8D1E91}"/>
              </a:ext>
            </a:extLst>
          </p:cNvPr>
          <p:cNvCxnSpPr/>
          <p:nvPr/>
        </p:nvCxnSpPr>
        <p:spPr bwMode="auto">
          <a:xfrm>
            <a:off x="2527027" y="1348258"/>
            <a:ext cx="0" cy="490177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8" name="Gerade Verbindung mit Pfeil 137">
            <a:extLst>
              <a:ext uri="{FF2B5EF4-FFF2-40B4-BE49-F238E27FC236}">
                <a16:creationId xmlns:a16="http://schemas.microsoft.com/office/drawing/2014/main" id="{D9818A47-91A8-5F8D-7AE0-7AE146997BE2}"/>
              </a:ext>
            </a:extLst>
          </p:cNvPr>
          <p:cNvCxnSpPr/>
          <p:nvPr/>
        </p:nvCxnSpPr>
        <p:spPr bwMode="auto">
          <a:xfrm>
            <a:off x="2531262" y="4137742"/>
            <a:ext cx="0" cy="490177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9" name="Gerade Verbindung mit Pfeil 138">
            <a:extLst>
              <a:ext uri="{FF2B5EF4-FFF2-40B4-BE49-F238E27FC236}">
                <a16:creationId xmlns:a16="http://schemas.microsoft.com/office/drawing/2014/main" id="{2EC9287A-E7F6-0037-4FEB-821CC6928E5A}"/>
              </a:ext>
            </a:extLst>
          </p:cNvPr>
          <p:cNvCxnSpPr/>
          <p:nvPr/>
        </p:nvCxnSpPr>
        <p:spPr bwMode="auto">
          <a:xfrm>
            <a:off x="1031516" y="4137742"/>
            <a:ext cx="0" cy="490177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0" name="Gerader Verbinder 139">
            <a:extLst>
              <a:ext uri="{FF2B5EF4-FFF2-40B4-BE49-F238E27FC236}">
                <a16:creationId xmlns:a16="http://schemas.microsoft.com/office/drawing/2014/main" id="{71A57B1F-EDD2-EDD6-A82C-AFF87C07C946}"/>
              </a:ext>
            </a:extLst>
          </p:cNvPr>
          <p:cNvCxnSpPr/>
          <p:nvPr/>
        </p:nvCxnSpPr>
        <p:spPr bwMode="auto">
          <a:xfrm>
            <a:off x="3120429" y="2902008"/>
            <a:ext cx="0" cy="1111682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0" name="Ellipse 79">
            <a:extLst>
              <a:ext uri="{FF2B5EF4-FFF2-40B4-BE49-F238E27FC236}">
                <a16:creationId xmlns:a16="http://schemas.microsoft.com/office/drawing/2014/main" id="{F775D16D-5D99-A85C-9EAE-C65D3855CB5B}"/>
              </a:ext>
            </a:extLst>
          </p:cNvPr>
          <p:cNvSpPr/>
          <p:nvPr/>
        </p:nvSpPr>
        <p:spPr bwMode="auto">
          <a:xfrm>
            <a:off x="2645486" y="861418"/>
            <a:ext cx="83820" cy="8382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1" name="Textfeld 80">
            <a:extLst>
              <a:ext uri="{FF2B5EF4-FFF2-40B4-BE49-F238E27FC236}">
                <a16:creationId xmlns:a16="http://schemas.microsoft.com/office/drawing/2014/main" id="{829CCF5D-5012-C6C1-3BE6-DD69ABD40029}"/>
              </a:ext>
            </a:extLst>
          </p:cNvPr>
          <p:cNvSpPr txBox="1"/>
          <p:nvPr/>
        </p:nvSpPr>
        <p:spPr>
          <a:xfrm>
            <a:off x="1047902" y="5803441"/>
            <a:ext cx="35360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/>
              <a:t>schaltbare Verbraucher/Erzeuger in der Industrie</a:t>
            </a:r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A82FF6D1-44D8-A45C-BA82-542E2DE99189}"/>
              </a:ext>
            </a:extLst>
          </p:cNvPr>
          <p:cNvGrpSpPr/>
          <p:nvPr/>
        </p:nvGrpSpPr>
        <p:grpSpPr>
          <a:xfrm>
            <a:off x="5379787" y="855017"/>
            <a:ext cx="4103017" cy="5215816"/>
            <a:chOff x="5379787" y="855017"/>
            <a:chExt cx="4103017" cy="5215816"/>
          </a:xfrm>
        </p:grpSpPr>
        <p:grpSp>
          <p:nvGrpSpPr>
            <p:cNvPr id="3" name="Gruppieren 2">
              <a:extLst>
                <a:ext uri="{FF2B5EF4-FFF2-40B4-BE49-F238E27FC236}">
                  <a16:creationId xmlns:a16="http://schemas.microsoft.com/office/drawing/2014/main" id="{4C691845-390E-B522-F08A-BF18DECFD710}"/>
                </a:ext>
              </a:extLst>
            </p:cNvPr>
            <p:cNvGrpSpPr/>
            <p:nvPr/>
          </p:nvGrpSpPr>
          <p:grpSpPr>
            <a:xfrm>
              <a:off x="5379787" y="855017"/>
              <a:ext cx="4103017" cy="5215816"/>
              <a:chOff x="5379787" y="855017"/>
              <a:chExt cx="4103017" cy="5215816"/>
            </a:xfrm>
          </p:grpSpPr>
          <p:sp>
            <p:nvSpPr>
              <p:cNvPr id="6" name="Rechteck 5">
                <a:extLst>
                  <a:ext uri="{FF2B5EF4-FFF2-40B4-BE49-F238E27FC236}">
                    <a16:creationId xmlns:a16="http://schemas.microsoft.com/office/drawing/2014/main" id="{71B98AF6-5165-9849-E5F2-FBABA0349B99}"/>
                  </a:ext>
                </a:extLst>
              </p:cNvPr>
              <p:cNvSpPr/>
              <p:nvPr/>
            </p:nvSpPr>
            <p:spPr bwMode="auto">
              <a:xfrm>
                <a:off x="5431075" y="1301498"/>
                <a:ext cx="3970283" cy="476933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3" name="Gerader Verbinder 12">
                <a:extLst>
                  <a:ext uri="{FF2B5EF4-FFF2-40B4-BE49-F238E27FC236}">
                    <a16:creationId xmlns:a16="http://schemas.microsoft.com/office/drawing/2014/main" id="{4BFE03E4-CE41-250F-F971-C3E94E40042F}"/>
                  </a:ext>
                </a:extLst>
              </p:cNvPr>
              <p:cNvCxnSpPr/>
              <p:nvPr/>
            </p:nvCxnSpPr>
            <p:spPr bwMode="auto">
              <a:xfrm>
                <a:off x="7235137" y="891898"/>
                <a:ext cx="0" cy="2855117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DD887A16-507C-7FAE-EF5A-3F1C753B39C7}"/>
                  </a:ext>
                </a:extLst>
              </p:cNvPr>
              <p:cNvSpPr/>
              <p:nvPr/>
            </p:nvSpPr>
            <p:spPr bwMode="auto">
              <a:xfrm>
                <a:off x="7194626" y="855017"/>
                <a:ext cx="83820" cy="83820"/>
              </a:xfrm>
              <a:prstGeom prst="ellipse">
                <a:avLst/>
              </a:prstGeom>
              <a:solidFill>
                <a:schemeClr val="tx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9" name="Gerader Verbinder 18">
                <a:extLst>
                  <a:ext uri="{FF2B5EF4-FFF2-40B4-BE49-F238E27FC236}">
                    <a16:creationId xmlns:a16="http://schemas.microsoft.com/office/drawing/2014/main" id="{2DD02FCE-E7DB-2BB4-E5DC-88C8CFEAA14E}"/>
                  </a:ext>
                </a:extLst>
              </p:cNvPr>
              <p:cNvCxnSpPr/>
              <p:nvPr/>
            </p:nvCxnSpPr>
            <p:spPr bwMode="auto">
              <a:xfrm>
                <a:off x="5565961" y="3759692"/>
                <a:ext cx="3731603" cy="0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71825CA7-48ED-9C03-B138-FD93F4201C2D}"/>
                  </a:ext>
                </a:extLst>
              </p:cNvPr>
              <p:cNvSpPr txBox="1"/>
              <p:nvPr/>
            </p:nvSpPr>
            <p:spPr>
              <a:xfrm>
                <a:off x="8345172" y="3224183"/>
                <a:ext cx="100059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/>
                  <a:t>Haus-</a:t>
                </a:r>
                <a:br>
                  <a:rPr lang="de-DE" sz="1400" dirty="0"/>
                </a:br>
                <a:r>
                  <a:rPr lang="de-DE" sz="1400" dirty="0"/>
                  <a:t>Stromnetz</a:t>
                </a:r>
              </a:p>
            </p:txBody>
          </p:sp>
          <p:pic>
            <p:nvPicPr>
              <p:cNvPr id="28" name="Grafik 27">
                <a:extLst>
                  <a:ext uri="{FF2B5EF4-FFF2-40B4-BE49-F238E27FC236}">
                    <a16:creationId xmlns:a16="http://schemas.microsoft.com/office/drawing/2014/main" id="{1BAEC52A-6F1F-8F68-6ADE-431B1E5206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22670" y="4612153"/>
                <a:ext cx="860309" cy="860309"/>
              </a:xfrm>
              <a:prstGeom prst="rect">
                <a:avLst/>
              </a:prstGeom>
            </p:spPr>
          </p:pic>
          <p:pic>
            <p:nvPicPr>
              <p:cNvPr id="30" name="Grafik 29">
                <a:extLst>
                  <a:ext uri="{FF2B5EF4-FFF2-40B4-BE49-F238E27FC236}">
                    <a16:creationId xmlns:a16="http://schemas.microsoft.com/office/drawing/2014/main" id="{5F135343-35CA-A3AB-1D84-075855D4B93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9361" b="26935"/>
              <a:stretch/>
            </p:blipFill>
            <p:spPr>
              <a:xfrm>
                <a:off x="8367205" y="4922490"/>
                <a:ext cx="860309" cy="375518"/>
              </a:xfrm>
              <a:prstGeom prst="rect">
                <a:avLst/>
              </a:prstGeom>
            </p:spPr>
          </p:pic>
          <p:pic>
            <p:nvPicPr>
              <p:cNvPr id="31" name="Grafik 30">
                <a:extLst>
                  <a:ext uri="{FF2B5EF4-FFF2-40B4-BE49-F238E27FC236}">
                    <a16:creationId xmlns:a16="http://schemas.microsoft.com/office/drawing/2014/main" id="{7C05A073-0B97-3CD6-9C73-A9E1E040F0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639" t="24627" r="31391" b="25716"/>
              <a:stretch/>
            </p:blipFill>
            <p:spPr>
              <a:xfrm>
                <a:off x="5708704" y="4751971"/>
                <a:ext cx="423723" cy="569127"/>
              </a:xfrm>
              <a:prstGeom prst="rect">
                <a:avLst/>
              </a:prstGeom>
            </p:spPr>
          </p:pic>
          <p:sp>
            <p:nvSpPr>
              <p:cNvPr id="34" name="Textfeld 33">
                <a:extLst>
                  <a:ext uri="{FF2B5EF4-FFF2-40B4-BE49-F238E27FC236}">
                    <a16:creationId xmlns:a16="http://schemas.microsoft.com/office/drawing/2014/main" id="{B2A8AFDD-01AD-528F-867B-FF3F95C5083D}"/>
                  </a:ext>
                </a:extLst>
              </p:cNvPr>
              <p:cNvSpPr txBox="1"/>
              <p:nvPr/>
            </p:nvSpPr>
            <p:spPr>
              <a:xfrm>
                <a:off x="5379787" y="5585438"/>
                <a:ext cx="101938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200" dirty="0"/>
                  <a:t>schaltbare</a:t>
                </a:r>
                <a:br>
                  <a:rPr lang="de-DE" sz="1200" dirty="0"/>
                </a:br>
                <a:r>
                  <a:rPr lang="de-DE" sz="1200" dirty="0"/>
                  <a:t>Verbraucher</a:t>
                </a:r>
              </a:p>
            </p:txBody>
          </p:sp>
          <p:sp>
            <p:nvSpPr>
              <p:cNvPr id="35" name="Textfeld 34">
                <a:extLst>
                  <a:ext uri="{FF2B5EF4-FFF2-40B4-BE49-F238E27FC236}">
                    <a16:creationId xmlns:a16="http://schemas.microsoft.com/office/drawing/2014/main" id="{B6E78223-8897-95E6-B165-3842343A1D5E}"/>
                  </a:ext>
                </a:extLst>
              </p:cNvPr>
              <p:cNvSpPr txBox="1"/>
              <p:nvPr/>
            </p:nvSpPr>
            <p:spPr>
              <a:xfrm>
                <a:off x="8111916" y="5585438"/>
                <a:ext cx="13708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200" dirty="0" err="1"/>
                  <a:t>PkW</a:t>
                </a:r>
                <a:r>
                  <a:rPr lang="de-DE" sz="1200" dirty="0"/>
                  <a:t>-Schwarm-</a:t>
                </a:r>
                <a:br>
                  <a:rPr lang="de-DE" sz="1200" dirty="0"/>
                </a:br>
                <a:r>
                  <a:rPr lang="de-DE" sz="1200" dirty="0" err="1"/>
                  <a:t>speicher</a:t>
                </a:r>
                <a:r>
                  <a:rPr lang="de-DE" sz="1200" dirty="0"/>
                  <a:t> (V2H/G)</a:t>
                </a:r>
              </a:p>
            </p:txBody>
          </p:sp>
          <p:sp>
            <p:nvSpPr>
              <p:cNvPr id="36" name="Textfeld 35">
                <a:extLst>
                  <a:ext uri="{FF2B5EF4-FFF2-40B4-BE49-F238E27FC236}">
                    <a16:creationId xmlns:a16="http://schemas.microsoft.com/office/drawing/2014/main" id="{564CA428-BE60-8A9A-A840-A96861311883}"/>
                  </a:ext>
                </a:extLst>
              </p:cNvPr>
              <p:cNvSpPr txBox="1"/>
              <p:nvPr/>
            </p:nvSpPr>
            <p:spPr>
              <a:xfrm>
                <a:off x="6461062" y="5585438"/>
                <a:ext cx="17808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200" dirty="0"/>
                  <a:t>WPPE mit</a:t>
                </a:r>
                <a:br>
                  <a:rPr lang="de-DE" sz="1200" dirty="0"/>
                </a:br>
                <a:r>
                  <a:rPr lang="de-DE" sz="1200" dirty="0"/>
                  <a:t>Wasser-/Pufferspeicher</a:t>
                </a:r>
              </a:p>
            </p:txBody>
          </p:sp>
          <p:cxnSp>
            <p:nvCxnSpPr>
              <p:cNvPr id="37" name="Gerader Verbinder 36">
                <a:extLst>
                  <a:ext uri="{FF2B5EF4-FFF2-40B4-BE49-F238E27FC236}">
                    <a16:creationId xmlns:a16="http://schemas.microsoft.com/office/drawing/2014/main" id="{CFFB2902-51BD-EC5E-54C7-9CEF771E89F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243428" y="3747015"/>
                <a:ext cx="0" cy="991305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8" name="Ellipse 37">
                <a:extLst>
                  <a:ext uri="{FF2B5EF4-FFF2-40B4-BE49-F238E27FC236}">
                    <a16:creationId xmlns:a16="http://schemas.microsoft.com/office/drawing/2014/main" id="{4AEC05F0-2797-C048-6014-A4B1D1E81AAB}"/>
                  </a:ext>
                </a:extLst>
              </p:cNvPr>
              <p:cNvSpPr/>
              <p:nvPr/>
            </p:nvSpPr>
            <p:spPr bwMode="auto">
              <a:xfrm>
                <a:off x="7202917" y="3710134"/>
                <a:ext cx="83820" cy="83820"/>
              </a:xfrm>
              <a:prstGeom prst="ellipse">
                <a:avLst/>
              </a:prstGeom>
              <a:solidFill>
                <a:schemeClr val="tx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39" name="Gerader Verbinder 38">
                <a:extLst>
                  <a:ext uri="{FF2B5EF4-FFF2-40B4-BE49-F238E27FC236}">
                    <a16:creationId xmlns:a16="http://schemas.microsoft.com/office/drawing/2014/main" id="{71E9A5F7-C938-AB76-ECD0-3E54B34360D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66077" y="3747015"/>
                <a:ext cx="0" cy="1014238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0" name="Ellipse 39">
                <a:extLst>
                  <a:ext uri="{FF2B5EF4-FFF2-40B4-BE49-F238E27FC236}">
                    <a16:creationId xmlns:a16="http://schemas.microsoft.com/office/drawing/2014/main" id="{B5666BB0-586B-46C2-53C9-F64193099AE4}"/>
                  </a:ext>
                </a:extLst>
              </p:cNvPr>
              <p:cNvSpPr/>
              <p:nvPr/>
            </p:nvSpPr>
            <p:spPr bwMode="auto">
              <a:xfrm>
                <a:off x="5825566" y="3710134"/>
                <a:ext cx="83820" cy="83820"/>
              </a:xfrm>
              <a:prstGeom prst="ellipse">
                <a:avLst/>
              </a:prstGeom>
              <a:solidFill>
                <a:schemeClr val="tx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41" name="Gerader Verbinder 40">
                <a:extLst>
                  <a:ext uri="{FF2B5EF4-FFF2-40B4-BE49-F238E27FC236}">
                    <a16:creationId xmlns:a16="http://schemas.microsoft.com/office/drawing/2014/main" id="{16861C30-4190-899C-8A46-86A48004E0E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767828" y="3747015"/>
                <a:ext cx="0" cy="1163106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2" name="Ellipse 41">
                <a:extLst>
                  <a:ext uri="{FF2B5EF4-FFF2-40B4-BE49-F238E27FC236}">
                    <a16:creationId xmlns:a16="http://schemas.microsoft.com/office/drawing/2014/main" id="{C3C1FF89-B52F-38FC-174A-4A1D83F409A0}"/>
                  </a:ext>
                </a:extLst>
              </p:cNvPr>
              <p:cNvSpPr/>
              <p:nvPr/>
            </p:nvSpPr>
            <p:spPr bwMode="auto">
              <a:xfrm>
                <a:off x="8727317" y="3710134"/>
                <a:ext cx="83820" cy="83820"/>
              </a:xfrm>
              <a:prstGeom prst="ellipse">
                <a:avLst/>
              </a:prstGeom>
              <a:solidFill>
                <a:schemeClr val="tx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5" name="Gruppieren 4">
                <a:extLst>
                  <a:ext uri="{FF2B5EF4-FFF2-40B4-BE49-F238E27FC236}">
                    <a16:creationId xmlns:a16="http://schemas.microsoft.com/office/drawing/2014/main" id="{6ECC2245-9BE3-EE44-E79D-AA4B242F3E0A}"/>
                  </a:ext>
                </a:extLst>
              </p:cNvPr>
              <p:cNvGrpSpPr/>
              <p:nvPr/>
            </p:nvGrpSpPr>
            <p:grpSpPr>
              <a:xfrm>
                <a:off x="6734147" y="1962044"/>
                <a:ext cx="1465402" cy="930358"/>
                <a:chOff x="4895481" y="2157992"/>
                <a:chExt cx="1465402" cy="930358"/>
              </a:xfrm>
            </p:grpSpPr>
            <p:sp>
              <p:nvSpPr>
                <p:cNvPr id="52" name="Rechteck: abgerundete Ecken 51">
                  <a:extLst>
                    <a:ext uri="{FF2B5EF4-FFF2-40B4-BE49-F238E27FC236}">
                      <a16:creationId xmlns:a16="http://schemas.microsoft.com/office/drawing/2014/main" id="{71E6390B-89FC-FAE5-3E27-9860231925F5}"/>
                    </a:ext>
                  </a:extLst>
                </p:cNvPr>
                <p:cNvSpPr/>
                <p:nvPr/>
              </p:nvSpPr>
              <p:spPr bwMode="auto">
                <a:xfrm>
                  <a:off x="4961827" y="2157992"/>
                  <a:ext cx="1399056" cy="930358"/>
                </a:xfrm>
                <a:prstGeom prst="roundRect">
                  <a:avLst/>
                </a:prstGeom>
                <a:solidFill>
                  <a:srgbClr val="66CCFF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53" name="Textfeld 52">
                  <a:extLst>
                    <a:ext uri="{FF2B5EF4-FFF2-40B4-BE49-F238E27FC236}">
                      <a16:creationId xmlns:a16="http://schemas.microsoft.com/office/drawing/2014/main" id="{A095A3AE-4B07-556D-DB2E-C25381B93C8A}"/>
                    </a:ext>
                  </a:extLst>
                </p:cNvPr>
                <p:cNvSpPr txBox="1"/>
                <p:nvPr/>
              </p:nvSpPr>
              <p:spPr>
                <a:xfrm>
                  <a:off x="4895481" y="2342517"/>
                  <a:ext cx="146540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400" dirty="0"/>
                    <a:t>SM-GW</a:t>
                  </a:r>
                  <a:br>
                    <a:rPr lang="de-DE" sz="1400" dirty="0"/>
                  </a:br>
                  <a:r>
                    <a:rPr lang="de-DE" sz="1400" dirty="0"/>
                    <a:t>Home-Manager</a:t>
                  </a:r>
                </a:p>
              </p:txBody>
            </p:sp>
          </p:grpSp>
          <p:cxnSp>
            <p:nvCxnSpPr>
              <p:cNvPr id="58" name="Gerader Verbinder 57">
                <a:extLst>
                  <a:ext uri="{FF2B5EF4-FFF2-40B4-BE49-F238E27FC236}">
                    <a16:creationId xmlns:a16="http://schemas.microsoft.com/office/drawing/2014/main" id="{AB644F7F-0262-473A-D08C-9DDA7FFD4C9F}"/>
                  </a:ext>
                </a:extLst>
              </p:cNvPr>
              <p:cNvCxnSpPr/>
              <p:nvPr/>
            </p:nvCxnSpPr>
            <p:spPr bwMode="auto">
              <a:xfrm>
                <a:off x="7694903" y="1160553"/>
                <a:ext cx="0" cy="789238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99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1" name="Gerader Verbinder 70">
                <a:extLst>
                  <a:ext uri="{FF2B5EF4-FFF2-40B4-BE49-F238E27FC236}">
                    <a16:creationId xmlns:a16="http://schemas.microsoft.com/office/drawing/2014/main" id="{F9C87631-C9E9-77CA-7EAD-D57801831713}"/>
                  </a:ext>
                </a:extLst>
              </p:cNvPr>
              <p:cNvCxnSpPr/>
              <p:nvPr/>
            </p:nvCxnSpPr>
            <p:spPr bwMode="auto">
              <a:xfrm>
                <a:off x="7705779" y="2888258"/>
                <a:ext cx="0" cy="1125434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99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3" name="Gerader Verbinder 72">
                <a:extLst>
                  <a:ext uri="{FF2B5EF4-FFF2-40B4-BE49-F238E27FC236}">
                    <a16:creationId xmlns:a16="http://schemas.microsoft.com/office/drawing/2014/main" id="{EA27449D-4C30-D97B-CA9C-65EEE2E4B2AC}"/>
                  </a:ext>
                </a:extLst>
              </p:cNvPr>
              <p:cNvCxnSpPr/>
              <p:nvPr/>
            </p:nvCxnSpPr>
            <p:spPr bwMode="auto">
              <a:xfrm>
                <a:off x="5565961" y="4013692"/>
                <a:ext cx="3731603" cy="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99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74" name="Textfeld 73">
                <a:extLst>
                  <a:ext uri="{FF2B5EF4-FFF2-40B4-BE49-F238E27FC236}">
                    <a16:creationId xmlns:a16="http://schemas.microsoft.com/office/drawing/2014/main" id="{9F50E693-1274-3EFA-767F-4C1C2E4273E8}"/>
                  </a:ext>
                </a:extLst>
              </p:cNvPr>
              <p:cNvSpPr txBox="1"/>
              <p:nvPr/>
            </p:nvSpPr>
            <p:spPr>
              <a:xfrm>
                <a:off x="6132268" y="4013690"/>
                <a:ext cx="721672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400" dirty="0"/>
                  <a:t>Haus-/</a:t>
                </a:r>
                <a:br>
                  <a:rPr lang="de-DE" sz="1400" dirty="0"/>
                </a:br>
                <a:r>
                  <a:rPr lang="de-DE" sz="1400" dirty="0"/>
                  <a:t>Daten-</a:t>
                </a:r>
                <a:br>
                  <a:rPr lang="de-DE" sz="1400" dirty="0"/>
                </a:br>
                <a:r>
                  <a:rPr lang="de-DE" sz="1400" dirty="0"/>
                  <a:t>Netz</a:t>
                </a:r>
              </a:p>
            </p:txBody>
          </p:sp>
          <p:cxnSp>
            <p:nvCxnSpPr>
              <p:cNvPr id="75" name="Gerader Verbinder 74">
                <a:extLst>
                  <a:ext uri="{FF2B5EF4-FFF2-40B4-BE49-F238E27FC236}">
                    <a16:creationId xmlns:a16="http://schemas.microsoft.com/office/drawing/2014/main" id="{EE84FBB5-A5AD-BC0A-E619-911489EF42AD}"/>
                  </a:ext>
                </a:extLst>
              </p:cNvPr>
              <p:cNvCxnSpPr/>
              <p:nvPr/>
            </p:nvCxnSpPr>
            <p:spPr bwMode="auto">
              <a:xfrm>
                <a:off x="5987336" y="4013692"/>
                <a:ext cx="0" cy="747561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99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6" name="Gerader Verbinder 75">
                <a:extLst>
                  <a:ext uri="{FF2B5EF4-FFF2-40B4-BE49-F238E27FC236}">
                    <a16:creationId xmlns:a16="http://schemas.microsoft.com/office/drawing/2014/main" id="{9263717D-0A65-64F7-E15F-54F3366EF6D0}"/>
                  </a:ext>
                </a:extLst>
              </p:cNvPr>
              <p:cNvCxnSpPr/>
              <p:nvPr/>
            </p:nvCxnSpPr>
            <p:spPr bwMode="auto">
              <a:xfrm>
                <a:off x="7485936" y="4013692"/>
                <a:ext cx="0" cy="738279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99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7" name="Gerader Verbinder 76">
                <a:extLst>
                  <a:ext uri="{FF2B5EF4-FFF2-40B4-BE49-F238E27FC236}">
                    <a16:creationId xmlns:a16="http://schemas.microsoft.com/office/drawing/2014/main" id="{12890E73-3077-5980-8844-DF78C11A8C96}"/>
                  </a:ext>
                </a:extLst>
              </p:cNvPr>
              <p:cNvCxnSpPr/>
              <p:nvPr/>
            </p:nvCxnSpPr>
            <p:spPr bwMode="auto">
              <a:xfrm>
                <a:off x="8903256" y="4013692"/>
                <a:ext cx="0" cy="896429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99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83" name="Textfeld 82">
                <a:extLst>
                  <a:ext uri="{FF2B5EF4-FFF2-40B4-BE49-F238E27FC236}">
                    <a16:creationId xmlns:a16="http://schemas.microsoft.com/office/drawing/2014/main" id="{8B8B8F57-621B-E146-FEB3-632978DD15A2}"/>
                  </a:ext>
                </a:extLst>
              </p:cNvPr>
              <p:cNvSpPr txBox="1"/>
              <p:nvPr/>
            </p:nvSpPr>
            <p:spPr>
              <a:xfrm>
                <a:off x="5453611" y="1314442"/>
                <a:ext cx="104387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400" b="1" dirty="0"/>
                  <a:t>Haushalte</a:t>
                </a:r>
                <a:br>
                  <a:rPr lang="de-DE" sz="1400" b="1" dirty="0"/>
                </a:br>
                <a:r>
                  <a:rPr lang="de-DE" sz="1400" b="1" dirty="0" err="1"/>
                  <a:t>ProSumer</a:t>
                </a:r>
                <a:endParaRPr lang="de-DE" sz="1400" b="1" dirty="0"/>
              </a:p>
            </p:txBody>
          </p:sp>
          <p:cxnSp>
            <p:nvCxnSpPr>
              <p:cNvPr id="87" name="Gerade Verbindung mit Pfeil 86">
                <a:extLst>
                  <a:ext uri="{FF2B5EF4-FFF2-40B4-BE49-F238E27FC236}">
                    <a16:creationId xmlns:a16="http://schemas.microsoft.com/office/drawing/2014/main" id="{DD1F90FA-EEF1-177C-2A8B-31C55B5BAC62}"/>
                  </a:ext>
                </a:extLst>
              </p:cNvPr>
              <p:cNvCxnSpPr/>
              <p:nvPr/>
            </p:nvCxnSpPr>
            <p:spPr bwMode="auto">
              <a:xfrm>
                <a:off x="8641210" y="4137742"/>
                <a:ext cx="0" cy="490177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9" name="Gerade Verbindung mit Pfeil 88">
                <a:extLst>
                  <a:ext uri="{FF2B5EF4-FFF2-40B4-BE49-F238E27FC236}">
                    <a16:creationId xmlns:a16="http://schemas.microsoft.com/office/drawing/2014/main" id="{B4B26F61-7F6A-18C0-7166-9825C496156E}"/>
                  </a:ext>
                </a:extLst>
              </p:cNvPr>
              <p:cNvCxnSpPr/>
              <p:nvPr/>
            </p:nvCxnSpPr>
            <p:spPr bwMode="auto">
              <a:xfrm>
                <a:off x="7105936" y="1348258"/>
                <a:ext cx="0" cy="490177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1" name="Gerade Verbindung mit Pfeil 90">
                <a:extLst>
                  <a:ext uri="{FF2B5EF4-FFF2-40B4-BE49-F238E27FC236}">
                    <a16:creationId xmlns:a16="http://schemas.microsoft.com/office/drawing/2014/main" id="{7EDA83D4-B590-C897-9EC3-75A2ECFC795A}"/>
                  </a:ext>
                </a:extLst>
              </p:cNvPr>
              <p:cNvCxnSpPr/>
              <p:nvPr/>
            </p:nvCxnSpPr>
            <p:spPr bwMode="auto">
              <a:xfrm>
                <a:off x="5727954" y="4137742"/>
                <a:ext cx="0" cy="490177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2" name="Gerade Verbindung mit Pfeil 91">
                <a:extLst>
                  <a:ext uri="{FF2B5EF4-FFF2-40B4-BE49-F238E27FC236}">
                    <a16:creationId xmlns:a16="http://schemas.microsoft.com/office/drawing/2014/main" id="{A75FFE74-F3C1-2C5D-E4EF-9FEDB87B1C95}"/>
                  </a:ext>
                </a:extLst>
              </p:cNvPr>
              <p:cNvCxnSpPr/>
              <p:nvPr/>
            </p:nvCxnSpPr>
            <p:spPr bwMode="auto">
              <a:xfrm>
                <a:off x="7113991" y="4137742"/>
                <a:ext cx="0" cy="490177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27" name="Gruppieren 26">
              <a:extLst>
                <a:ext uri="{FF2B5EF4-FFF2-40B4-BE49-F238E27FC236}">
                  <a16:creationId xmlns:a16="http://schemas.microsoft.com/office/drawing/2014/main" id="{2D02BBF7-4BE3-8F89-E1A7-EE3D74CB3AAA}"/>
                </a:ext>
              </a:extLst>
            </p:cNvPr>
            <p:cNvGrpSpPr/>
            <p:nvPr/>
          </p:nvGrpSpPr>
          <p:grpSpPr>
            <a:xfrm>
              <a:off x="8210728" y="2099542"/>
              <a:ext cx="1016234" cy="631936"/>
              <a:chOff x="8210728" y="2099542"/>
              <a:chExt cx="1016234" cy="631936"/>
            </a:xfrm>
          </p:grpSpPr>
          <p:pic>
            <p:nvPicPr>
              <p:cNvPr id="2" name="Grafik 1">
                <a:extLst>
                  <a:ext uri="{FF2B5EF4-FFF2-40B4-BE49-F238E27FC236}">
                    <a16:creationId xmlns:a16="http://schemas.microsoft.com/office/drawing/2014/main" id="{1B54B121-1F35-6A19-D0A2-81A8E092CF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520" b="9928"/>
              <a:stretch/>
            </p:blipFill>
            <p:spPr>
              <a:xfrm>
                <a:off x="8820008" y="2342185"/>
                <a:ext cx="326987" cy="183153"/>
              </a:xfrm>
              <a:prstGeom prst="rect">
                <a:avLst/>
              </a:prstGeom>
            </p:spPr>
          </p:pic>
          <p:pic>
            <p:nvPicPr>
              <p:cNvPr id="4" name="Grafik 3">
                <a:extLst>
                  <a:ext uri="{FF2B5EF4-FFF2-40B4-BE49-F238E27FC236}">
                    <a16:creationId xmlns:a16="http://schemas.microsoft.com/office/drawing/2014/main" id="{7CBF65CC-E356-8E9D-2E95-104EF52E09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74541" y="2099542"/>
                <a:ext cx="366050" cy="219630"/>
              </a:xfrm>
              <a:prstGeom prst="rect">
                <a:avLst/>
              </a:prstGeom>
            </p:spPr>
          </p:pic>
          <p:pic>
            <p:nvPicPr>
              <p:cNvPr id="15" name="Grafik 14" descr="Ein Bild, das Text, ClipArt enthält.&#10;&#10;Automatisch generierte Beschreibung">
                <a:extLst>
                  <a:ext uri="{FF2B5EF4-FFF2-40B4-BE49-F238E27FC236}">
                    <a16:creationId xmlns:a16="http://schemas.microsoft.com/office/drawing/2014/main" id="{6B6BFF90-6443-9049-0C3B-DF97BA9648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120" t="25822" r="22201" b="37321"/>
              <a:stretch/>
            </p:blipFill>
            <p:spPr>
              <a:xfrm>
                <a:off x="8753346" y="2582097"/>
                <a:ext cx="473616" cy="149381"/>
              </a:xfrm>
              <a:prstGeom prst="rect">
                <a:avLst/>
              </a:prstGeom>
            </p:spPr>
          </p:pic>
          <p:cxnSp>
            <p:nvCxnSpPr>
              <p:cNvPr id="16" name="Gerade Verbindung mit Pfeil 15">
                <a:extLst>
                  <a:ext uri="{FF2B5EF4-FFF2-40B4-BE49-F238E27FC236}">
                    <a16:creationId xmlns:a16="http://schemas.microsoft.com/office/drawing/2014/main" id="{833C8A49-E43B-2D37-EA22-062C9914C276}"/>
                  </a:ext>
                </a:extLst>
              </p:cNvPr>
              <p:cNvCxnSpPr>
                <a:stCxn id="4" idx="1"/>
              </p:cNvCxnSpPr>
              <p:nvPr/>
            </p:nvCxnSpPr>
            <p:spPr bwMode="auto">
              <a:xfrm flipH="1">
                <a:off x="8210728" y="2209357"/>
                <a:ext cx="563813" cy="86078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Gerade Verbindung mit Pfeil 16">
                <a:extLst>
                  <a:ext uri="{FF2B5EF4-FFF2-40B4-BE49-F238E27FC236}">
                    <a16:creationId xmlns:a16="http://schemas.microsoft.com/office/drawing/2014/main" id="{1F577218-F419-8D22-1773-2D5AD1C546E3}"/>
                  </a:ext>
                </a:extLst>
              </p:cNvPr>
              <p:cNvCxnSpPr/>
              <p:nvPr/>
            </p:nvCxnSpPr>
            <p:spPr bwMode="auto">
              <a:xfrm flipH="1" flipV="1">
                <a:off x="8219510" y="2416614"/>
                <a:ext cx="555031" cy="15850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" name="Gerade Verbindung mit Pfeil 17">
                <a:extLst>
                  <a:ext uri="{FF2B5EF4-FFF2-40B4-BE49-F238E27FC236}">
                    <a16:creationId xmlns:a16="http://schemas.microsoft.com/office/drawing/2014/main" id="{63C824D1-F415-EE05-F215-54B6A7DC6E61}"/>
                  </a:ext>
                </a:extLst>
              </p:cNvPr>
              <p:cNvCxnSpPr/>
              <p:nvPr/>
            </p:nvCxnSpPr>
            <p:spPr bwMode="auto">
              <a:xfrm flipH="1" flipV="1">
                <a:off x="8219510" y="2528587"/>
                <a:ext cx="530027" cy="138632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pic>
        <p:nvPicPr>
          <p:cNvPr id="21" name="Grafik 20">
            <a:extLst>
              <a:ext uri="{FF2B5EF4-FFF2-40B4-BE49-F238E27FC236}">
                <a16:creationId xmlns:a16="http://schemas.microsoft.com/office/drawing/2014/main" id="{4096D7D8-153F-58FF-8CD7-870ACB68794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0" b="9928"/>
          <a:stretch/>
        </p:blipFill>
        <p:spPr>
          <a:xfrm>
            <a:off x="4310451" y="2342185"/>
            <a:ext cx="326987" cy="183153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696816D3-4095-2703-7877-2B833724D2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984" y="2099542"/>
            <a:ext cx="366050" cy="219630"/>
          </a:xfrm>
          <a:prstGeom prst="rect">
            <a:avLst/>
          </a:prstGeom>
        </p:spPr>
      </p:pic>
      <p:pic>
        <p:nvPicPr>
          <p:cNvPr id="23" name="Grafik 22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13C44DB6-34CB-2962-9C97-41BAE2179E9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0" t="25822" r="22201" b="37321"/>
          <a:stretch/>
        </p:blipFill>
        <p:spPr>
          <a:xfrm>
            <a:off x="4243789" y="2582097"/>
            <a:ext cx="473616" cy="149381"/>
          </a:xfrm>
          <a:prstGeom prst="rect">
            <a:avLst/>
          </a:prstGeom>
        </p:spPr>
      </p:pic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8FDB9FE2-2119-2024-82F9-9D82ECA5364C}"/>
              </a:ext>
            </a:extLst>
          </p:cNvPr>
          <p:cNvCxnSpPr>
            <a:stCxn id="22" idx="1"/>
          </p:cNvCxnSpPr>
          <p:nvPr/>
        </p:nvCxnSpPr>
        <p:spPr bwMode="auto">
          <a:xfrm flipH="1">
            <a:off x="3701171" y="2209357"/>
            <a:ext cx="563813" cy="86078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9E9D8DED-2B4B-0505-AAEC-F7277A674120}"/>
              </a:ext>
            </a:extLst>
          </p:cNvPr>
          <p:cNvCxnSpPr/>
          <p:nvPr/>
        </p:nvCxnSpPr>
        <p:spPr bwMode="auto">
          <a:xfrm flipH="1" flipV="1">
            <a:off x="3709953" y="2416614"/>
            <a:ext cx="555031" cy="15850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6054CF87-BC5F-67A5-3ACC-D2CC760EA3C3}"/>
              </a:ext>
            </a:extLst>
          </p:cNvPr>
          <p:cNvCxnSpPr/>
          <p:nvPr/>
        </p:nvCxnSpPr>
        <p:spPr bwMode="auto">
          <a:xfrm flipH="1" flipV="1">
            <a:off x="3709953" y="2528587"/>
            <a:ext cx="530027" cy="138632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Rectangle 4">
            <a:extLst>
              <a:ext uri="{FF2B5EF4-FFF2-40B4-BE49-F238E27FC236}">
                <a16:creationId xmlns:a16="http://schemas.microsoft.com/office/drawing/2014/main" id="{B7363D69-ABA2-4FBD-A970-14276FE7CA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11677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de-DE" altLang="de-DE" sz="1800" dirty="0">
                <a:solidFill>
                  <a:srgbClr val="00B050"/>
                </a:solidFill>
              </a:rPr>
              <a:t>Schaltbare Verbraucher/Erzeuger erbringen einen wichtigen Beitrag zum Energieausgleich!</a:t>
            </a:r>
          </a:p>
        </p:txBody>
      </p:sp>
    </p:spTree>
    <p:extLst>
      <p:ext uri="{BB962C8B-B14F-4D97-AF65-F5344CB8AC3E}">
        <p14:creationId xmlns:p14="http://schemas.microsoft.com/office/powerpoint/2010/main" val="425829543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212" y="23175"/>
            <a:ext cx="890778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Energieausgleich, Energiespeicher (4)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u="sng" dirty="0">
                <a:solidFill>
                  <a:schemeClr val="bg1"/>
                </a:solidFill>
              </a:rPr>
              <a:t>mittlerer</a:t>
            </a:r>
            <a:r>
              <a:rPr lang="de-DE" altLang="de-DE" dirty="0">
                <a:solidFill>
                  <a:schemeClr val="bg1"/>
                </a:solidFill>
              </a:rPr>
              <a:t> Energieausgleich: </a:t>
            </a:r>
            <a:r>
              <a:rPr lang="de-DE" altLang="de-DE" dirty="0" err="1">
                <a:solidFill>
                  <a:schemeClr val="bg1"/>
                </a:solidFill>
              </a:rPr>
              <a:t>PkW</a:t>
            </a:r>
            <a:r>
              <a:rPr lang="de-DE" altLang="de-DE" dirty="0">
                <a:solidFill>
                  <a:schemeClr val="bg1"/>
                </a:solidFill>
              </a:rPr>
              <a:t>-Akku-Schwarmspeicher (V2H/G)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92" name="Rechteck 91">
            <a:extLst>
              <a:ext uri="{FF2B5EF4-FFF2-40B4-BE49-F238E27FC236}">
                <a16:creationId xmlns:a16="http://schemas.microsoft.com/office/drawing/2014/main" id="{E03CD9AA-9A5C-4835-BD89-95FACFB6E58E}"/>
              </a:ext>
            </a:extLst>
          </p:cNvPr>
          <p:cNvSpPr/>
          <p:nvPr/>
        </p:nvSpPr>
        <p:spPr>
          <a:xfrm>
            <a:off x="1" y="6151986"/>
            <a:ext cx="990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8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10 Mio. Autos haben 12,5x mehr Speicherkapazität (500 </a:t>
            </a:r>
            <a:r>
              <a:rPr lang="de-DE" sz="1800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GWh</a:t>
            </a:r>
            <a:r>
              <a:rPr lang="de-DE" sz="18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) als alle Pumpspeicher-KW in D (40 </a:t>
            </a:r>
            <a:r>
              <a:rPr lang="de-DE" sz="1800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GWh</a:t>
            </a:r>
            <a:r>
              <a:rPr lang="de-DE" sz="18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)!</a:t>
            </a:r>
            <a:endParaRPr lang="de-DE" sz="1800" b="1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9" name="Textfeld 78">
            <a:extLst>
              <a:ext uri="{FF2B5EF4-FFF2-40B4-BE49-F238E27FC236}">
                <a16:creationId xmlns:a16="http://schemas.microsoft.com/office/drawing/2014/main" id="{BADACA01-AEE7-4D0B-A70C-30ACAF5C4408}"/>
              </a:ext>
            </a:extLst>
          </p:cNvPr>
          <p:cNvSpPr txBox="1"/>
          <p:nvPr/>
        </p:nvSpPr>
        <p:spPr>
          <a:xfrm>
            <a:off x="204079" y="818335"/>
            <a:ext cx="9876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95% der privaten PKW werden zu 97% des Tages nicht genutzt! Sie stehen zu Hause in der Garage oder auf Parkplätzen am Arbeitsplatz, beim Einkaufszentrum, beim Freizeitzentrum etc.</a:t>
            </a:r>
          </a:p>
        </p:txBody>
      </p:sp>
      <p:sp>
        <p:nvSpPr>
          <p:cNvPr id="61" name="Textfeld 60">
            <a:extLst>
              <a:ext uri="{FF2B5EF4-FFF2-40B4-BE49-F238E27FC236}">
                <a16:creationId xmlns:a16="http://schemas.microsoft.com/office/drawing/2014/main" id="{4BC14E3B-D97A-4127-8D73-59BF0B75EA0F}"/>
              </a:ext>
            </a:extLst>
          </p:cNvPr>
          <p:cNvSpPr txBox="1"/>
          <p:nvPr/>
        </p:nvSpPr>
        <p:spPr>
          <a:xfrm>
            <a:off x="-54930" y="5139061"/>
            <a:ext cx="9876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u="sng" dirty="0">
                <a:solidFill>
                  <a:srgbClr val="FF0000"/>
                </a:solidFill>
              </a:rPr>
              <a:t>Annahmen</a:t>
            </a:r>
            <a:r>
              <a:rPr lang="de-DE" sz="1600" dirty="0">
                <a:solidFill>
                  <a:srgbClr val="FF0000"/>
                </a:solidFill>
              </a:rPr>
              <a:t>: 10 Mio. Autos in D sind beteiligt, 50 kWh-Akku pro Auto; </a:t>
            </a:r>
            <a:r>
              <a:rPr lang="de-DE" sz="1600" u="sng" dirty="0">
                <a:solidFill>
                  <a:srgbClr val="FF0000"/>
                </a:solidFill>
              </a:rPr>
              <a:t>Ergebnis</a:t>
            </a:r>
            <a:r>
              <a:rPr lang="de-DE" sz="1600" dirty="0">
                <a:solidFill>
                  <a:srgbClr val="FF0000"/>
                </a:solidFill>
              </a:rPr>
              <a:t>: 500 </a:t>
            </a:r>
            <a:r>
              <a:rPr lang="de-DE" sz="1600" dirty="0" err="1">
                <a:solidFill>
                  <a:srgbClr val="FF0000"/>
                </a:solidFill>
              </a:rPr>
              <a:t>GWh</a:t>
            </a:r>
            <a:r>
              <a:rPr lang="de-DE" sz="1600" dirty="0">
                <a:solidFill>
                  <a:srgbClr val="FF0000"/>
                </a:solidFill>
              </a:rPr>
              <a:t> Schwarmspeicher</a:t>
            </a:r>
          </a:p>
        </p:txBody>
      </p:sp>
      <p:sp>
        <p:nvSpPr>
          <p:cNvPr id="78" name="Textfeld 77">
            <a:extLst>
              <a:ext uri="{FF2B5EF4-FFF2-40B4-BE49-F238E27FC236}">
                <a16:creationId xmlns:a16="http://schemas.microsoft.com/office/drawing/2014/main" id="{488D116D-7F4F-42E2-BD42-823CD8C145B1}"/>
              </a:ext>
            </a:extLst>
          </p:cNvPr>
          <p:cNvSpPr txBox="1"/>
          <p:nvPr/>
        </p:nvSpPr>
        <p:spPr>
          <a:xfrm>
            <a:off x="119136" y="5463087"/>
            <a:ext cx="9702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FF0000"/>
                </a:solidFill>
              </a:rPr>
              <a:t>Wenn man davon ausgeht, das bidirektionale Ladestationen an allen Orten (siehe oben) vorhanden sind, sind keine weiteren Investitionen, neben einem hierarchischen Energie-Management-System, notwendig!</a:t>
            </a:r>
          </a:p>
        </p:txBody>
      </p:sp>
      <p:sp>
        <p:nvSpPr>
          <p:cNvPr id="115" name="Textfeld 114">
            <a:extLst>
              <a:ext uri="{FF2B5EF4-FFF2-40B4-BE49-F238E27FC236}">
                <a16:creationId xmlns:a16="http://schemas.microsoft.com/office/drawing/2014/main" id="{E7C283C3-7642-EB46-21C3-D781C592215D}"/>
              </a:ext>
            </a:extLst>
          </p:cNvPr>
          <p:cNvSpPr txBox="1"/>
          <p:nvPr/>
        </p:nvSpPr>
        <p:spPr>
          <a:xfrm>
            <a:off x="204080" y="1474946"/>
            <a:ext cx="9701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Die </a:t>
            </a:r>
            <a:r>
              <a:rPr lang="de-DE" sz="1600" b="1" dirty="0">
                <a:solidFill>
                  <a:srgbClr val="3333FF"/>
                </a:solidFill>
              </a:rPr>
              <a:t>Akkus der E-Autos </a:t>
            </a:r>
            <a:r>
              <a:rPr lang="de-DE" sz="1600" dirty="0">
                <a:solidFill>
                  <a:srgbClr val="3333FF"/>
                </a:solidFill>
              </a:rPr>
              <a:t>sind ideale Speicher für den Energieausgleich im </a:t>
            </a:r>
            <a:r>
              <a:rPr lang="de-DE" sz="1600" b="1" dirty="0">
                <a:solidFill>
                  <a:srgbClr val="3333FF"/>
                </a:solidFill>
              </a:rPr>
              <a:t>Stunden- bis Tagesbereich</a:t>
            </a:r>
            <a:r>
              <a:rPr lang="de-DE" sz="1600" dirty="0">
                <a:solidFill>
                  <a:srgbClr val="3333FF"/>
                </a:solidFill>
              </a:rPr>
              <a:t>!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D21229ED-ECA7-EB1B-7D8E-48555BF22B32}"/>
              </a:ext>
            </a:extLst>
          </p:cNvPr>
          <p:cNvGrpSpPr/>
          <p:nvPr/>
        </p:nvGrpSpPr>
        <p:grpSpPr>
          <a:xfrm>
            <a:off x="204080" y="2040621"/>
            <a:ext cx="9385890" cy="2941414"/>
            <a:chOff x="204080" y="2040621"/>
            <a:chExt cx="9385890" cy="2941414"/>
          </a:xfrm>
        </p:grpSpPr>
        <p:sp>
          <p:nvSpPr>
            <p:cNvPr id="94" name="Text Box 14">
              <a:extLst>
                <a:ext uri="{FF2B5EF4-FFF2-40B4-BE49-F238E27FC236}">
                  <a16:creationId xmlns:a16="http://schemas.microsoft.com/office/drawing/2014/main" id="{77F9E6BB-6FB2-41FC-AA33-F140CBDCDA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95842" y="4726272"/>
              <a:ext cx="108074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200" u="sng" dirty="0">
                  <a:solidFill>
                    <a:srgbClr val="000000"/>
                  </a:solidFill>
                  <a:ea typeface="Microsoft YaHei" panose="020B0503020204020204" pitchFamily="34" charset="-122"/>
                </a:rPr>
                <a:t>Quelle:</a:t>
              </a:r>
              <a:r>
                <a:rPr lang="de-DE" altLang="de-DE" sz="1200" dirty="0">
                  <a:solidFill>
                    <a:srgbClr val="000000"/>
                  </a:solidFill>
                  <a:ea typeface="Microsoft YaHei" panose="020B0503020204020204" pitchFamily="34" charset="-122"/>
                </a:rPr>
                <a:t> ISE e.V.</a:t>
              </a:r>
            </a:p>
          </p:txBody>
        </p:sp>
        <p:cxnSp>
          <p:nvCxnSpPr>
            <p:cNvPr id="88" name="Gerader Verbinder 87">
              <a:extLst>
                <a:ext uri="{FF2B5EF4-FFF2-40B4-BE49-F238E27FC236}">
                  <a16:creationId xmlns:a16="http://schemas.microsoft.com/office/drawing/2014/main" id="{1CCF85F0-8788-418F-AA46-C709EF17E6A9}"/>
                </a:ext>
              </a:extLst>
            </p:cNvPr>
            <p:cNvCxnSpPr/>
            <p:nvPr/>
          </p:nvCxnSpPr>
          <p:spPr bwMode="auto">
            <a:xfrm>
              <a:off x="528638" y="2515206"/>
              <a:ext cx="7472362" cy="0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0C894107-1263-44C0-9E49-60AF0EF0AD53}"/>
                </a:ext>
              </a:extLst>
            </p:cNvPr>
            <p:cNvCxnSpPr/>
            <p:nvPr/>
          </p:nvCxnSpPr>
          <p:spPr bwMode="auto">
            <a:xfrm>
              <a:off x="528638" y="2718234"/>
              <a:ext cx="7472362" cy="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rgbClr val="3333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57D80D55-5625-4FBB-A21A-449AABC9595A}"/>
                </a:ext>
              </a:extLst>
            </p:cNvPr>
            <p:cNvSpPr txBox="1"/>
            <p:nvPr/>
          </p:nvSpPr>
          <p:spPr>
            <a:xfrm>
              <a:off x="8068320" y="2353434"/>
              <a:ext cx="10903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Strom-Netz</a:t>
              </a:r>
            </a:p>
          </p:txBody>
        </p:sp>
        <p:sp>
          <p:nvSpPr>
            <p:cNvPr id="101" name="Textfeld 100">
              <a:extLst>
                <a:ext uri="{FF2B5EF4-FFF2-40B4-BE49-F238E27FC236}">
                  <a16:creationId xmlns:a16="http://schemas.microsoft.com/office/drawing/2014/main" id="{5C405745-793E-453C-99D9-D8E964020A31}"/>
                </a:ext>
              </a:extLst>
            </p:cNvPr>
            <p:cNvSpPr txBox="1"/>
            <p:nvPr/>
          </p:nvSpPr>
          <p:spPr>
            <a:xfrm>
              <a:off x="8076074" y="2564346"/>
              <a:ext cx="10903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Daten-Netz</a:t>
              </a:r>
            </a:p>
          </p:txBody>
        </p:sp>
        <p:sp>
          <p:nvSpPr>
            <p:cNvPr id="80" name="Textfeld 79">
              <a:extLst>
                <a:ext uri="{FF2B5EF4-FFF2-40B4-BE49-F238E27FC236}">
                  <a16:creationId xmlns:a16="http://schemas.microsoft.com/office/drawing/2014/main" id="{7F0F7CCC-0FDA-4206-8513-62D8539DE7F1}"/>
                </a:ext>
              </a:extLst>
            </p:cNvPr>
            <p:cNvSpPr txBox="1"/>
            <p:nvPr/>
          </p:nvSpPr>
          <p:spPr>
            <a:xfrm>
              <a:off x="204080" y="2040621"/>
              <a:ext cx="93858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de-DE" sz="1600" dirty="0">
                  <a:solidFill>
                    <a:srgbClr val="3333FF"/>
                  </a:solidFill>
                </a:rPr>
                <a:t>Dort, wo das E-Auto gerade steht, wird es </a:t>
              </a:r>
              <a:r>
                <a:rPr lang="de-DE" sz="1600" b="1" dirty="0">
                  <a:solidFill>
                    <a:srgbClr val="3333FF"/>
                  </a:solidFill>
                </a:rPr>
                <a:t>ans Strom- und Daten-Netz gekoppelt</a:t>
              </a:r>
              <a:r>
                <a:rPr lang="de-DE" sz="1600" dirty="0">
                  <a:solidFill>
                    <a:srgbClr val="3333FF"/>
                  </a:solidFill>
                </a:rPr>
                <a:t>.</a:t>
              </a:r>
            </a:p>
          </p:txBody>
        </p:sp>
        <p:cxnSp>
          <p:nvCxnSpPr>
            <p:cNvPr id="176" name="Gerader Verbinder 175">
              <a:extLst>
                <a:ext uri="{FF2B5EF4-FFF2-40B4-BE49-F238E27FC236}">
                  <a16:creationId xmlns:a16="http://schemas.microsoft.com/office/drawing/2014/main" id="{300784AF-6301-465B-8952-3F216BF7CD60}"/>
                </a:ext>
              </a:extLst>
            </p:cNvPr>
            <p:cNvCxnSpPr/>
            <p:nvPr/>
          </p:nvCxnSpPr>
          <p:spPr bwMode="auto">
            <a:xfrm>
              <a:off x="3178629" y="2718234"/>
              <a:ext cx="0" cy="108701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rgbClr val="3333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02" name="Gruppieren 101">
              <a:extLst>
                <a:ext uri="{FF2B5EF4-FFF2-40B4-BE49-F238E27FC236}">
                  <a16:creationId xmlns:a16="http://schemas.microsoft.com/office/drawing/2014/main" id="{942601CF-A527-4AAD-8B20-213D9872C8C8}"/>
                </a:ext>
              </a:extLst>
            </p:cNvPr>
            <p:cNvGrpSpPr/>
            <p:nvPr/>
          </p:nvGrpSpPr>
          <p:grpSpPr>
            <a:xfrm>
              <a:off x="1255615" y="2932895"/>
              <a:ext cx="1641192" cy="1285277"/>
              <a:chOff x="2379234" y="2470777"/>
              <a:chExt cx="4832140" cy="3347910"/>
            </a:xfrm>
          </p:grpSpPr>
          <p:sp>
            <p:nvSpPr>
              <p:cNvPr id="103" name="Freihandform: Form 102">
                <a:extLst>
                  <a:ext uri="{FF2B5EF4-FFF2-40B4-BE49-F238E27FC236}">
                    <a16:creationId xmlns:a16="http://schemas.microsoft.com/office/drawing/2014/main" id="{E73F61AC-5B00-44AE-8FF0-5BB1EF833105}"/>
                  </a:ext>
                </a:extLst>
              </p:cNvPr>
              <p:cNvSpPr/>
              <p:nvPr/>
            </p:nvSpPr>
            <p:spPr>
              <a:xfrm rot="10800000" flipH="1" flipV="1">
                <a:off x="2379234" y="2470777"/>
                <a:ext cx="4832140" cy="3347910"/>
              </a:xfrm>
              <a:custGeom>
                <a:avLst/>
                <a:gdLst>
                  <a:gd name="connsiteX0" fmla="*/ 497198 w 3607783"/>
                  <a:gd name="connsiteY0" fmla="*/ 32132 h 3347910"/>
                  <a:gd name="connsiteX1" fmla="*/ 242962 w 3607783"/>
                  <a:gd name="connsiteY1" fmla="*/ 742414 h 3347910"/>
                  <a:gd name="connsiteX2" fmla="*/ 0 w 3607783"/>
                  <a:gd name="connsiteY2" fmla="*/ 1446496 h 3347910"/>
                  <a:gd name="connsiteX3" fmla="*/ 10147 w 3607783"/>
                  <a:gd name="connsiteY3" fmla="*/ 1468481 h 3347910"/>
                  <a:gd name="connsiteX4" fmla="*/ 197301 w 3607783"/>
                  <a:gd name="connsiteY4" fmla="*/ 1403653 h 3347910"/>
                  <a:gd name="connsiteX5" fmla="*/ 202938 w 3607783"/>
                  <a:gd name="connsiteY5" fmla="*/ 1478064 h 3347910"/>
                  <a:gd name="connsiteX6" fmla="*/ 214212 w 3607783"/>
                  <a:gd name="connsiteY6" fmla="*/ 2043471 h 3347910"/>
                  <a:gd name="connsiteX7" fmla="*/ 225486 w 3607783"/>
                  <a:gd name="connsiteY7" fmla="*/ 2580129 h 3347910"/>
                  <a:gd name="connsiteX8" fmla="*/ 225486 w 3607783"/>
                  <a:gd name="connsiteY8" fmla="*/ 2626354 h 3347910"/>
                  <a:gd name="connsiteX9" fmla="*/ 421660 w 3607783"/>
                  <a:gd name="connsiteY9" fmla="*/ 2780812 h 3347910"/>
                  <a:gd name="connsiteX10" fmla="*/ 879961 w 3607783"/>
                  <a:gd name="connsiteY10" fmla="*/ 3141590 h 3347910"/>
                  <a:gd name="connsiteX11" fmla="*/ 1142653 w 3607783"/>
                  <a:gd name="connsiteY11" fmla="*/ 3347910 h 3347910"/>
                  <a:gd name="connsiteX12" fmla="*/ 2246973 w 3607783"/>
                  <a:gd name="connsiteY12" fmla="*/ 3325362 h 3347910"/>
                  <a:gd name="connsiteX13" fmla="*/ 3351856 w 3607783"/>
                  <a:gd name="connsiteY13" fmla="*/ 3301686 h 3347910"/>
                  <a:gd name="connsiteX14" fmla="*/ 3359748 w 3607783"/>
                  <a:gd name="connsiteY14" fmla="*/ 2686108 h 3347910"/>
                  <a:gd name="connsiteX15" fmla="*/ 3368768 w 3607783"/>
                  <a:gd name="connsiteY15" fmla="*/ 2047417 h 3347910"/>
                  <a:gd name="connsiteX16" fmla="*/ 3371586 w 3607783"/>
                  <a:gd name="connsiteY16" fmla="*/ 2023741 h 3347910"/>
                  <a:gd name="connsiteX17" fmla="*/ 3421193 w 3607783"/>
                  <a:gd name="connsiteY17" fmla="*/ 2023741 h 3347910"/>
                  <a:gd name="connsiteX18" fmla="*/ 3539010 w 3607783"/>
                  <a:gd name="connsiteY18" fmla="*/ 2019795 h 3347910"/>
                  <a:gd name="connsiteX19" fmla="*/ 3607783 w 3607783"/>
                  <a:gd name="connsiteY19" fmla="*/ 2016413 h 3347910"/>
                  <a:gd name="connsiteX20" fmla="*/ 3607783 w 3607783"/>
                  <a:gd name="connsiteY20" fmla="*/ 1997810 h 3347910"/>
                  <a:gd name="connsiteX21" fmla="*/ 3484329 w 3607783"/>
                  <a:gd name="connsiteY21" fmla="*/ 1712570 h 3347910"/>
                  <a:gd name="connsiteX22" fmla="*/ 2955564 w 3607783"/>
                  <a:gd name="connsiteY22" fmla="*/ 569353 h 3347910"/>
                  <a:gd name="connsiteX23" fmla="*/ 2761082 w 3607783"/>
                  <a:gd name="connsiteY23" fmla="*/ 148257 h 3347910"/>
                  <a:gd name="connsiteX24" fmla="*/ 2727259 w 3607783"/>
                  <a:gd name="connsiteY24" fmla="*/ 73847 h 3347910"/>
                  <a:gd name="connsiteX25" fmla="*/ 2692308 w 3607783"/>
                  <a:gd name="connsiteY25" fmla="*/ 71028 h 3347910"/>
                  <a:gd name="connsiteX26" fmla="*/ 2367608 w 3607783"/>
                  <a:gd name="connsiteY26" fmla="*/ 59190 h 3347910"/>
                  <a:gd name="connsiteX27" fmla="*/ 1296547 w 3607783"/>
                  <a:gd name="connsiteY27" fmla="*/ 25367 h 3347910"/>
                  <a:gd name="connsiteX28" fmla="*/ 511854 w 3607783"/>
                  <a:gd name="connsiteY28" fmla="*/ 0 h 3347910"/>
                  <a:gd name="connsiteX29" fmla="*/ 497198 w 3607783"/>
                  <a:gd name="connsiteY29" fmla="*/ 32132 h 3347910"/>
                  <a:gd name="connsiteX30" fmla="*/ 1519215 w 3607783"/>
                  <a:gd name="connsiteY30" fmla="*/ 99214 h 3347910"/>
                  <a:gd name="connsiteX31" fmla="*/ 2581820 w 3607783"/>
                  <a:gd name="connsiteY31" fmla="*/ 133601 h 3347910"/>
                  <a:gd name="connsiteX32" fmla="*/ 2681034 w 3607783"/>
                  <a:gd name="connsiteY32" fmla="*/ 136983 h 3347910"/>
                  <a:gd name="connsiteX33" fmla="*/ 2709783 w 3607783"/>
                  <a:gd name="connsiteY33" fmla="*/ 199556 h 3347910"/>
                  <a:gd name="connsiteX34" fmla="*/ 3062670 w 3607783"/>
                  <a:gd name="connsiteY34" fmla="*/ 961136 h 3347910"/>
                  <a:gd name="connsiteX35" fmla="*/ 3454452 w 3607783"/>
                  <a:gd name="connsiteY35" fmla="*/ 1806710 h 3347910"/>
                  <a:gd name="connsiteX36" fmla="*/ 3522098 w 3607783"/>
                  <a:gd name="connsiteY36" fmla="*/ 1953277 h 3347910"/>
                  <a:gd name="connsiteX37" fmla="*/ 3414429 w 3607783"/>
                  <a:gd name="connsiteY37" fmla="*/ 1957786 h 3347910"/>
                  <a:gd name="connsiteX38" fmla="*/ 3305631 w 3607783"/>
                  <a:gd name="connsiteY38" fmla="*/ 1963423 h 3347910"/>
                  <a:gd name="connsiteX39" fmla="*/ 3295485 w 3607783"/>
                  <a:gd name="connsiteY39" fmla="*/ 2598168 h 3347910"/>
                  <a:gd name="connsiteX40" fmla="*/ 3283646 w 3607783"/>
                  <a:gd name="connsiteY40" fmla="*/ 3234603 h 3347910"/>
                  <a:gd name="connsiteX41" fmla="*/ 1211990 w 3607783"/>
                  <a:gd name="connsiteY41" fmla="*/ 3280264 h 3347910"/>
                  <a:gd name="connsiteX42" fmla="*/ 1164074 w 3607783"/>
                  <a:gd name="connsiteY42" fmla="*/ 3280828 h 3347910"/>
                  <a:gd name="connsiteX43" fmla="*/ 730012 w 3607783"/>
                  <a:gd name="connsiteY43" fmla="*/ 2939216 h 3347910"/>
                  <a:gd name="connsiteX44" fmla="*/ 295951 w 3607783"/>
                  <a:gd name="connsiteY44" fmla="*/ 2597041 h 3347910"/>
                  <a:gd name="connsiteX45" fmla="*/ 292005 w 3607783"/>
                  <a:gd name="connsiteY45" fmla="*/ 2523194 h 3347910"/>
                  <a:gd name="connsiteX46" fmla="*/ 276221 w 3607783"/>
                  <a:gd name="connsiteY46" fmla="*/ 1879993 h 3347910"/>
                  <a:gd name="connsiteX47" fmla="*/ 264383 w 3607783"/>
                  <a:gd name="connsiteY47" fmla="*/ 1310640 h 3347910"/>
                  <a:gd name="connsiteX48" fmla="*/ 379945 w 3607783"/>
                  <a:gd name="connsiteY48" fmla="*/ 963955 h 3347910"/>
                  <a:gd name="connsiteX49" fmla="*/ 555260 w 3607783"/>
                  <a:gd name="connsiteY49" fmla="*/ 443645 h 3347910"/>
                  <a:gd name="connsiteX50" fmla="*/ 615578 w 3607783"/>
                  <a:gd name="connsiteY50" fmla="*/ 270020 h 3347910"/>
                  <a:gd name="connsiteX51" fmla="*/ 584010 w 3607783"/>
                  <a:gd name="connsiteY51" fmla="*/ 178134 h 3347910"/>
                  <a:gd name="connsiteX52" fmla="*/ 554133 w 3607783"/>
                  <a:gd name="connsiteY52" fmla="*/ 67646 h 3347910"/>
                  <a:gd name="connsiteX53" fmla="*/ 1519215 w 3607783"/>
                  <a:gd name="connsiteY53" fmla="*/ 99214 h 3347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3607783" h="3347910">
                    <a:moveTo>
                      <a:pt x="497198" y="32132"/>
                    </a:moveTo>
                    <a:cubicBezTo>
                      <a:pt x="490997" y="50171"/>
                      <a:pt x="376562" y="369798"/>
                      <a:pt x="242962" y="742414"/>
                    </a:cubicBezTo>
                    <a:cubicBezTo>
                      <a:pt x="55244" y="1265543"/>
                      <a:pt x="0" y="1426202"/>
                      <a:pt x="0" y="1446496"/>
                    </a:cubicBezTo>
                    <a:cubicBezTo>
                      <a:pt x="0" y="1469044"/>
                      <a:pt x="1127" y="1471863"/>
                      <a:pt x="10147" y="1468481"/>
                    </a:cubicBezTo>
                    <a:cubicBezTo>
                      <a:pt x="47352" y="1453824"/>
                      <a:pt x="192227" y="1403653"/>
                      <a:pt x="197301" y="1403653"/>
                    </a:cubicBezTo>
                    <a:cubicBezTo>
                      <a:pt x="200683" y="1403653"/>
                      <a:pt x="202938" y="1430712"/>
                      <a:pt x="202938" y="1478064"/>
                    </a:cubicBezTo>
                    <a:cubicBezTo>
                      <a:pt x="202938" y="1519215"/>
                      <a:pt x="208011" y="1773451"/>
                      <a:pt x="214212" y="2043471"/>
                    </a:cubicBezTo>
                    <a:cubicBezTo>
                      <a:pt x="220413" y="2312928"/>
                      <a:pt x="225486" y="2554762"/>
                      <a:pt x="225486" y="2580129"/>
                    </a:cubicBezTo>
                    <a:lnTo>
                      <a:pt x="225486" y="2626354"/>
                    </a:lnTo>
                    <a:lnTo>
                      <a:pt x="421660" y="2780812"/>
                    </a:lnTo>
                    <a:cubicBezTo>
                      <a:pt x="529329" y="2865369"/>
                      <a:pt x="735650" y="3027720"/>
                      <a:pt x="879961" y="3141590"/>
                    </a:cubicBezTo>
                    <a:lnTo>
                      <a:pt x="1142653" y="3347910"/>
                    </a:lnTo>
                    <a:lnTo>
                      <a:pt x="2246973" y="3325362"/>
                    </a:lnTo>
                    <a:cubicBezTo>
                      <a:pt x="2854095" y="3312960"/>
                      <a:pt x="3351856" y="3302249"/>
                      <a:pt x="3351856" y="3301686"/>
                    </a:cubicBezTo>
                    <a:cubicBezTo>
                      <a:pt x="3352420" y="3301122"/>
                      <a:pt x="3355802" y="3024337"/>
                      <a:pt x="3359748" y="2686108"/>
                    </a:cubicBezTo>
                    <a:cubicBezTo>
                      <a:pt x="3363130" y="2347878"/>
                      <a:pt x="3367076" y="2060946"/>
                      <a:pt x="3368768" y="2047417"/>
                    </a:cubicBezTo>
                    <a:lnTo>
                      <a:pt x="3371586" y="2023741"/>
                    </a:lnTo>
                    <a:lnTo>
                      <a:pt x="3421193" y="2023741"/>
                    </a:lnTo>
                    <a:cubicBezTo>
                      <a:pt x="3448252" y="2023741"/>
                      <a:pt x="3501805" y="2022050"/>
                      <a:pt x="3539010" y="2019795"/>
                    </a:cubicBezTo>
                    <a:lnTo>
                      <a:pt x="3607783" y="2016413"/>
                    </a:lnTo>
                    <a:lnTo>
                      <a:pt x="3607783" y="1997810"/>
                    </a:lnTo>
                    <a:cubicBezTo>
                      <a:pt x="3607783" y="1985972"/>
                      <a:pt x="3565505" y="1887886"/>
                      <a:pt x="3484329" y="1712570"/>
                    </a:cubicBezTo>
                    <a:cubicBezTo>
                      <a:pt x="3347910" y="1417183"/>
                      <a:pt x="3196834" y="1090791"/>
                      <a:pt x="2955564" y="569353"/>
                    </a:cubicBezTo>
                    <a:cubicBezTo>
                      <a:pt x="2867060" y="378817"/>
                      <a:pt x="2779684" y="189409"/>
                      <a:pt x="2761082" y="148257"/>
                    </a:cubicBezTo>
                    <a:lnTo>
                      <a:pt x="2727259" y="73847"/>
                    </a:lnTo>
                    <a:lnTo>
                      <a:pt x="2692308" y="71028"/>
                    </a:lnTo>
                    <a:cubicBezTo>
                      <a:pt x="2673706" y="69337"/>
                      <a:pt x="2527139" y="64264"/>
                      <a:pt x="2367608" y="59190"/>
                    </a:cubicBezTo>
                    <a:cubicBezTo>
                      <a:pt x="2208076" y="54117"/>
                      <a:pt x="1726099" y="38896"/>
                      <a:pt x="1296547" y="25367"/>
                    </a:cubicBezTo>
                    <a:cubicBezTo>
                      <a:pt x="866995" y="11274"/>
                      <a:pt x="514109" y="0"/>
                      <a:pt x="511854" y="0"/>
                    </a:cubicBezTo>
                    <a:cubicBezTo>
                      <a:pt x="510163" y="0"/>
                      <a:pt x="503399" y="14657"/>
                      <a:pt x="497198" y="32132"/>
                    </a:cubicBezTo>
                    <a:close/>
                    <a:moveTo>
                      <a:pt x="1519215" y="99214"/>
                    </a:moveTo>
                    <a:cubicBezTo>
                      <a:pt x="2049672" y="116126"/>
                      <a:pt x="2527703" y="131910"/>
                      <a:pt x="2581820" y="133601"/>
                    </a:cubicBezTo>
                    <a:lnTo>
                      <a:pt x="2681034" y="136983"/>
                    </a:lnTo>
                    <a:lnTo>
                      <a:pt x="2709783" y="199556"/>
                    </a:lnTo>
                    <a:cubicBezTo>
                      <a:pt x="2725568" y="233942"/>
                      <a:pt x="2883972" y="576682"/>
                      <a:pt x="3062670" y="961136"/>
                    </a:cubicBezTo>
                    <a:cubicBezTo>
                      <a:pt x="3240804" y="1345591"/>
                      <a:pt x="3417247" y="1726099"/>
                      <a:pt x="3454452" y="1806710"/>
                    </a:cubicBezTo>
                    <a:lnTo>
                      <a:pt x="3522098" y="1953277"/>
                    </a:lnTo>
                    <a:lnTo>
                      <a:pt x="3414429" y="1957786"/>
                    </a:lnTo>
                    <a:cubicBezTo>
                      <a:pt x="3355238" y="1960041"/>
                      <a:pt x="3306195" y="1962860"/>
                      <a:pt x="3305631" y="1963423"/>
                    </a:cubicBezTo>
                    <a:cubicBezTo>
                      <a:pt x="3304504" y="1963987"/>
                      <a:pt x="3299994" y="2249791"/>
                      <a:pt x="3295485" y="2598168"/>
                    </a:cubicBezTo>
                    <a:cubicBezTo>
                      <a:pt x="3290975" y="2945981"/>
                      <a:pt x="3285901" y="3232349"/>
                      <a:pt x="3283646" y="3234603"/>
                    </a:cubicBezTo>
                    <a:cubicBezTo>
                      <a:pt x="3280828" y="3237986"/>
                      <a:pt x="1391815" y="3279137"/>
                      <a:pt x="1211990" y="3280264"/>
                    </a:cubicBezTo>
                    <a:lnTo>
                      <a:pt x="1164074" y="3280828"/>
                    </a:lnTo>
                    <a:lnTo>
                      <a:pt x="730012" y="2939216"/>
                    </a:lnTo>
                    <a:lnTo>
                      <a:pt x="295951" y="2597041"/>
                    </a:lnTo>
                    <a:lnTo>
                      <a:pt x="292005" y="2523194"/>
                    </a:lnTo>
                    <a:cubicBezTo>
                      <a:pt x="289750" y="2482606"/>
                      <a:pt x="282422" y="2192856"/>
                      <a:pt x="276221" y="1879993"/>
                    </a:cubicBezTo>
                    <a:lnTo>
                      <a:pt x="264383" y="1310640"/>
                    </a:lnTo>
                    <a:lnTo>
                      <a:pt x="379945" y="963955"/>
                    </a:lnTo>
                    <a:cubicBezTo>
                      <a:pt x="443081" y="773419"/>
                      <a:pt x="522001" y="538913"/>
                      <a:pt x="555260" y="443645"/>
                    </a:cubicBezTo>
                    <a:lnTo>
                      <a:pt x="615578" y="270020"/>
                    </a:lnTo>
                    <a:lnTo>
                      <a:pt x="584010" y="178134"/>
                    </a:lnTo>
                    <a:cubicBezTo>
                      <a:pt x="556952" y="99214"/>
                      <a:pt x="547932" y="67646"/>
                      <a:pt x="554133" y="67646"/>
                    </a:cubicBezTo>
                    <a:cubicBezTo>
                      <a:pt x="554697" y="67646"/>
                      <a:pt x="989322" y="81739"/>
                      <a:pt x="1519215" y="99214"/>
                    </a:cubicBezTo>
                    <a:close/>
                  </a:path>
                </a:pathLst>
              </a:custGeom>
              <a:solidFill>
                <a:srgbClr val="FFC000"/>
              </a:solidFill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4" name="Freihandform: Form 103">
                <a:extLst>
                  <a:ext uri="{FF2B5EF4-FFF2-40B4-BE49-F238E27FC236}">
                    <a16:creationId xmlns:a16="http://schemas.microsoft.com/office/drawing/2014/main" id="{3C5177D4-B625-4710-AFC4-5FC047DE86A6}"/>
                  </a:ext>
                </a:extLst>
              </p:cNvPr>
              <p:cNvSpPr/>
              <p:nvPr/>
            </p:nvSpPr>
            <p:spPr>
              <a:xfrm rot="10800000" flipV="1">
                <a:off x="3694133" y="5551094"/>
                <a:ext cx="7323" cy="19320"/>
              </a:xfrm>
              <a:custGeom>
                <a:avLst/>
                <a:gdLst>
                  <a:gd name="connsiteX0" fmla="*/ 1435 w 7323"/>
                  <a:gd name="connsiteY0" fmla="*/ 8217 h 19320"/>
                  <a:gd name="connsiteX1" fmla="*/ 1999 w 7323"/>
                  <a:gd name="connsiteY1" fmla="*/ 18928 h 19320"/>
                  <a:gd name="connsiteX2" fmla="*/ 7073 w 7323"/>
                  <a:gd name="connsiteY2" fmla="*/ 10472 h 19320"/>
                  <a:gd name="connsiteX3" fmla="*/ 1435 w 7323"/>
                  <a:gd name="connsiteY3" fmla="*/ 8217 h 19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23" h="19320">
                    <a:moveTo>
                      <a:pt x="1435" y="8217"/>
                    </a:moveTo>
                    <a:cubicBezTo>
                      <a:pt x="-819" y="12727"/>
                      <a:pt x="-256" y="17237"/>
                      <a:pt x="1999" y="18928"/>
                    </a:cubicBezTo>
                    <a:cubicBezTo>
                      <a:pt x="4254" y="20619"/>
                      <a:pt x="7073" y="16673"/>
                      <a:pt x="7073" y="10472"/>
                    </a:cubicBezTo>
                    <a:cubicBezTo>
                      <a:pt x="8200" y="-2494"/>
                      <a:pt x="5381" y="-3621"/>
                      <a:pt x="1435" y="8217"/>
                    </a:cubicBezTo>
                    <a:close/>
                  </a:path>
                </a:pathLst>
              </a:custGeom>
              <a:solidFill>
                <a:srgbClr val="000000"/>
              </a:solidFill>
              <a:ln w="5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5" name="Freihandform: Form 104">
                <a:extLst>
                  <a:ext uri="{FF2B5EF4-FFF2-40B4-BE49-F238E27FC236}">
                    <a16:creationId xmlns:a16="http://schemas.microsoft.com/office/drawing/2014/main" id="{7B0D1523-230C-4305-AFE6-ABCC15446953}"/>
                  </a:ext>
                </a:extLst>
              </p:cNvPr>
              <p:cNvSpPr/>
              <p:nvPr/>
            </p:nvSpPr>
            <p:spPr>
              <a:xfrm rot="10800000" flipV="1">
                <a:off x="5053292" y="4798362"/>
                <a:ext cx="16876" cy="22548"/>
              </a:xfrm>
              <a:custGeom>
                <a:avLst/>
                <a:gdLst>
                  <a:gd name="connsiteX0" fmla="*/ 5954 w 16876"/>
                  <a:gd name="connsiteY0" fmla="*/ 11274 h 22548"/>
                  <a:gd name="connsiteX1" fmla="*/ 4263 w 16876"/>
                  <a:gd name="connsiteY1" fmla="*/ 22549 h 22548"/>
                  <a:gd name="connsiteX2" fmla="*/ 14974 w 16876"/>
                  <a:gd name="connsiteY2" fmla="*/ 11274 h 22548"/>
                  <a:gd name="connsiteX3" fmla="*/ 16665 w 16876"/>
                  <a:gd name="connsiteY3" fmla="*/ 0 h 22548"/>
                  <a:gd name="connsiteX4" fmla="*/ 5954 w 16876"/>
                  <a:gd name="connsiteY4" fmla="*/ 11274 h 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876" h="22548">
                    <a:moveTo>
                      <a:pt x="5954" y="11274"/>
                    </a:moveTo>
                    <a:cubicBezTo>
                      <a:pt x="-1374" y="19730"/>
                      <a:pt x="-1938" y="22549"/>
                      <a:pt x="4263" y="22549"/>
                    </a:cubicBezTo>
                    <a:cubicBezTo>
                      <a:pt x="8209" y="22549"/>
                      <a:pt x="13283" y="17475"/>
                      <a:pt x="14974" y="11274"/>
                    </a:cubicBezTo>
                    <a:cubicBezTo>
                      <a:pt x="16665" y="5073"/>
                      <a:pt x="17229" y="0"/>
                      <a:pt x="16665" y="0"/>
                    </a:cubicBezTo>
                    <a:cubicBezTo>
                      <a:pt x="16101" y="0"/>
                      <a:pt x="11591" y="5073"/>
                      <a:pt x="5954" y="11274"/>
                    </a:cubicBezTo>
                    <a:close/>
                  </a:path>
                </a:pathLst>
              </a:custGeom>
              <a:solidFill>
                <a:srgbClr val="000000"/>
              </a:solidFill>
              <a:ln w="5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06" name="Freihandform: Form 105">
                <a:extLst>
                  <a:ext uri="{FF2B5EF4-FFF2-40B4-BE49-F238E27FC236}">
                    <a16:creationId xmlns:a16="http://schemas.microsoft.com/office/drawing/2014/main" id="{1D454445-1903-4C86-84F4-E1076E6C6C59}"/>
                  </a:ext>
                </a:extLst>
              </p:cNvPr>
              <p:cNvSpPr/>
              <p:nvPr/>
            </p:nvSpPr>
            <p:spPr>
              <a:xfrm rot="10800000" flipV="1">
                <a:off x="4314114" y="3767607"/>
                <a:ext cx="34984" cy="3100"/>
              </a:xfrm>
              <a:custGeom>
                <a:avLst/>
                <a:gdLst>
                  <a:gd name="connsiteX0" fmla="*/ 4187 w 34984"/>
                  <a:gd name="connsiteY0" fmla="*/ 2255 h 3100"/>
                  <a:gd name="connsiteX1" fmla="*/ 32372 w 34984"/>
                  <a:gd name="connsiteY1" fmla="*/ 2255 h 3100"/>
                  <a:gd name="connsiteX2" fmla="*/ 16588 w 34984"/>
                  <a:gd name="connsiteY2" fmla="*/ 0 h 3100"/>
                  <a:gd name="connsiteX3" fmla="*/ 4187 w 34984"/>
                  <a:gd name="connsiteY3" fmla="*/ 2255 h 3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984" h="3100">
                    <a:moveTo>
                      <a:pt x="4187" y="2255"/>
                    </a:moveTo>
                    <a:cubicBezTo>
                      <a:pt x="12642" y="3382"/>
                      <a:pt x="25044" y="3382"/>
                      <a:pt x="32372" y="2255"/>
                    </a:cubicBezTo>
                    <a:cubicBezTo>
                      <a:pt x="39137" y="1127"/>
                      <a:pt x="32372" y="0"/>
                      <a:pt x="16588" y="0"/>
                    </a:cubicBezTo>
                    <a:cubicBezTo>
                      <a:pt x="1368" y="0"/>
                      <a:pt x="-4833" y="1127"/>
                      <a:pt x="4187" y="2255"/>
                    </a:cubicBezTo>
                    <a:close/>
                  </a:path>
                </a:pathLst>
              </a:custGeom>
              <a:solidFill>
                <a:srgbClr val="000000"/>
              </a:solidFill>
              <a:ln w="5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cxnSp>
            <p:nvCxnSpPr>
              <p:cNvPr id="107" name="Gerader Verbinder 106">
                <a:extLst>
                  <a:ext uri="{FF2B5EF4-FFF2-40B4-BE49-F238E27FC236}">
                    <a16:creationId xmlns:a16="http://schemas.microsoft.com/office/drawing/2014/main" id="{8FC6849F-713F-4E21-8180-0E6D061D75D0}"/>
                  </a:ext>
                </a:extLst>
              </p:cNvPr>
              <p:cNvCxnSpPr>
                <a:stCxn id="103" idx="42"/>
              </p:cNvCxnSpPr>
              <p:nvPr/>
            </p:nvCxnSpPr>
            <p:spPr bwMode="auto">
              <a:xfrm flipH="1" flipV="1">
                <a:off x="3934292" y="4248912"/>
                <a:ext cx="4063" cy="1502693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08" name="Rechteck 23562">
                <a:extLst>
                  <a:ext uri="{FF2B5EF4-FFF2-40B4-BE49-F238E27FC236}">
                    <a16:creationId xmlns:a16="http://schemas.microsoft.com/office/drawing/2014/main" id="{30C0E458-277B-4C1E-AE5B-E8D02981B03F}"/>
                  </a:ext>
                </a:extLst>
              </p:cNvPr>
              <p:cNvSpPr/>
              <p:nvPr/>
            </p:nvSpPr>
            <p:spPr bwMode="auto">
              <a:xfrm>
                <a:off x="3934292" y="4188058"/>
                <a:ext cx="2877352" cy="1565894"/>
              </a:xfrm>
              <a:custGeom>
                <a:avLst/>
                <a:gdLst>
                  <a:gd name="connsiteX0" fmla="*/ 0 w 2852968"/>
                  <a:gd name="connsiteY0" fmla="*/ 0 h 1529318"/>
                  <a:gd name="connsiteX1" fmla="*/ 2852968 w 2852968"/>
                  <a:gd name="connsiteY1" fmla="*/ 0 h 1529318"/>
                  <a:gd name="connsiteX2" fmla="*/ 2852968 w 2852968"/>
                  <a:gd name="connsiteY2" fmla="*/ 1529318 h 1529318"/>
                  <a:gd name="connsiteX3" fmla="*/ 0 w 2852968"/>
                  <a:gd name="connsiteY3" fmla="*/ 1529318 h 1529318"/>
                  <a:gd name="connsiteX4" fmla="*/ 0 w 2852968"/>
                  <a:gd name="connsiteY4" fmla="*/ 0 h 1529318"/>
                  <a:gd name="connsiteX0" fmla="*/ 0 w 2877352"/>
                  <a:gd name="connsiteY0" fmla="*/ 0 h 1529318"/>
                  <a:gd name="connsiteX1" fmla="*/ 2877352 w 2877352"/>
                  <a:gd name="connsiteY1" fmla="*/ 0 h 1529318"/>
                  <a:gd name="connsiteX2" fmla="*/ 2852968 w 2877352"/>
                  <a:gd name="connsiteY2" fmla="*/ 1529318 h 1529318"/>
                  <a:gd name="connsiteX3" fmla="*/ 0 w 2877352"/>
                  <a:gd name="connsiteY3" fmla="*/ 1529318 h 1529318"/>
                  <a:gd name="connsiteX4" fmla="*/ 0 w 2877352"/>
                  <a:gd name="connsiteY4" fmla="*/ 0 h 1529318"/>
                  <a:gd name="connsiteX0" fmla="*/ 0 w 2877352"/>
                  <a:gd name="connsiteY0" fmla="*/ 0 h 1565894"/>
                  <a:gd name="connsiteX1" fmla="*/ 2877352 w 2877352"/>
                  <a:gd name="connsiteY1" fmla="*/ 0 h 1565894"/>
                  <a:gd name="connsiteX2" fmla="*/ 2852968 w 2877352"/>
                  <a:gd name="connsiteY2" fmla="*/ 1529318 h 1565894"/>
                  <a:gd name="connsiteX3" fmla="*/ 12192 w 2877352"/>
                  <a:gd name="connsiteY3" fmla="*/ 1565894 h 1565894"/>
                  <a:gd name="connsiteX4" fmla="*/ 0 w 2877352"/>
                  <a:gd name="connsiteY4" fmla="*/ 0 h 1565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7352" h="1565894">
                    <a:moveTo>
                      <a:pt x="0" y="0"/>
                    </a:moveTo>
                    <a:lnTo>
                      <a:pt x="2877352" y="0"/>
                    </a:lnTo>
                    <a:lnTo>
                      <a:pt x="2852968" y="1529318"/>
                    </a:lnTo>
                    <a:lnTo>
                      <a:pt x="12192" y="15658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9" name="Freihandform: Form 108">
                <a:extLst>
                  <a:ext uri="{FF2B5EF4-FFF2-40B4-BE49-F238E27FC236}">
                    <a16:creationId xmlns:a16="http://schemas.microsoft.com/office/drawing/2014/main" id="{D4F7C97B-A0B8-4964-A7F3-BB56DE5B02E0}"/>
                  </a:ext>
                </a:extLst>
              </p:cNvPr>
              <p:cNvSpPr/>
              <p:nvPr/>
            </p:nvSpPr>
            <p:spPr bwMode="auto">
              <a:xfrm>
                <a:off x="3122234" y="2541761"/>
                <a:ext cx="3956992" cy="1882754"/>
              </a:xfrm>
              <a:custGeom>
                <a:avLst/>
                <a:gdLst>
                  <a:gd name="connsiteX0" fmla="*/ 0 w 3972232"/>
                  <a:gd name="connsiteY0" fmla="*/ 9833 h 1897626"/>
                  <a:gd name="connsiteX1" fmla="*/ 2871019 w 3972232"/>
                  <a:gd name="connsiteY1" fmla="*/ 3932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9833 h 1897626"/>
                  <a:gd name="connsiteX1" fmla="*/ 2874829 w 3972232"/>
                  <a:gd name="connsiteY1" fmla="*/ 5456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0 h 1887793"/>
                  <a:gd name="connsiteX1" fmla="*/ 2874829 w 3972232"/>
                  <a:gd name="connsiteY1" fmla="*/ 44736 h 1887793"/>
                  <a:gd name="connsiteX2" fmla="*/ 3972232 w 3972232"/>
                  <a:gd name="connsiteY2" fmla="*/ 1848464 h 1887793"/>
                  <a:gd name="connsiteX3" fmla="*/ 894735 w 3972232"/>
                  <a:gd name="connsiteY3" fmla="*/ 1887793 h 1887793"/>
                  <a:gd name="connsiteX4" fmla="*/ 78658 w 3972232"/>
                  <a:gd name="connsiteY4" fmla="*/ 58993 h 1887793"/>
                  <a:gd name="connsiteX0" fmla="*/ 0 w 3972232"/>
                  <a:gd name="connsiteY0" fmla="*/ 24827 h 1912620"/>
                  <a:gd name="connsiteX1" fmla="*/ 2874829 w 3972232"/>
                  <a:gd name="connsiteY1" fmla="*/ 69563 h 1912620"/>
                  <a:gd name="connsiteX2" fmla="*/ 3972232 w 3972232"/>
                  <a:gd name="connsiteY2" fmla="*/ 1873291 h 1912620"/>
                  <a:gd name="connsiteX3" fmla="*/ 894735 w 3972232"/>
                  <a:gd name="connsiteY3" fmla="*/ 1912620 h 1912620"/>
                  <a:gd name="connsiteX4" fmla="*/ 21508 w 3972232"/>
                  <a:gd name="connsiteY4" fmla="*/ 0 h 1912620"/>
                  <a:gd name="connsiteX0" fmla="*/ 0 w 3956992"/>
                  <a:gd name="connsiteY0" fmla="*/ 0 h 1922083"/>
                  <a:gd name="connsiteX1" fmla="*/ 2859589 w 3956992"/>
                  <a:gd name="connsiteY1" fmla="*/ 79026 h 1922083"/>
                  <a:gd name="connsiteX2" fmla="*/ 3956992 w 3956992"/>
                  <a:gd name="connsiteY2" fmla="*/ 1882754 h 1922083"/>
                  <a:gd name="connsiteX3" fmla="*/ 879495 w 3956992"/>
                  <a:gd name="connsiteY3" fmla="*/ 1922083 h 1922083"/>
                  <a:gd name="connsiteX4" fmla="*/ 6268 w 3956992"/>
                  <a:gd name="connsiteY4" fmla="*/ 9463 h 1922083"/>
                  <a:gd name="connsiteX0" fmla="*/ 0 w 3956992"/>
                  <a:gd name="connsiteY0" fmla="*/ 0 h 1882754"/>
                  <a:gd name="connsiteX1" fmla="*/ 2859589 w 3956992"/>
                  <a:gd name="connsiteY1" fmla="*/ 79026 h 1882754"/>
                  <a:gd name="connsiteX2" fmla="*/ 3956992 w 3956992"/>
                  <a:gd name="connsiteY2" fmla="*/ 1882754 h 1882754"/>
                  <a:gd name="connsiteX3" fmla="*/ 879495 w 3956992"/>
                  <a:gd name="connsiteY3" fmla="*/ 1867219 h 1882754"/>
                  <a:gd name="connsiteX4" fmla="*/ 6268 w 3956992"/>
                  <a:gd name="connsiteY4" fmla="*/ 9463 h 1882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6992" h="1882754">
                    <a:moveTo>
                      <a:pt x="0" y="0"/>
                    </a:moveTo>
                    <a:lnTo>
                      <a:pt x="2859589" y="79026"/>
                    </a:lnTo>
                    <a:lnTo>
                      <a:pt x="3956992" y="1882754"/>
                    </a:lnTo>
                    <a:lnTo>
                      <a:pt x="879495" y="1867219"/>
                    </a:lnTo>
                    <a:lnTo>
                      <a:pt x="6268" y="9463"/>
                    </a:lnTo>
                  </a:path>
                </a:pathLst>
              </a:custGeom>
              <a:solidFill>
                <a:srgbClr val="FFCC99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cxnSp>
          <p:nvCxnSpPr>
            <p:cNvPr id="140" name="Gerader Verbinder 139">
              <a:extLst>
                <a:ext uri="{FF2B5EF4-FFF2-40B4-BE49-F238E27FC236}">
                  <a16:creationId xmlns:a16="http://schemas.microsoft.com/office/drawing/2014/main" id="{F5147F97-42D8-48C4-BDA9-B62417C43F96}"/>
                </a:ext>
              </a:extLst>
            </p:cNvPr>
            <p:cNvCxnSpPr/>
            <p:nvPr/>
          </p:nvCxnSpPr>
          <p:spPr bwMode="auto">
            <a:xfrm>
              <a:off x="3044834" y="2509269"/>
              <a:ext cx="0" cy="1880796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2" name="Gerader Verbinder 141">
              <a:extLst>
                <a:ext uri="{FF2B5EF4-FFF2-40B4-BE49-F238E27FC236}">
                  <a16:creationId xmlns:a16="http://schemas.microsoft.com/office/drawing/2014/main" id="{20D49321-EFF4-411B-B990-1222572BCC56}"/>
                </a:ext>
              </a:extLst>
            </p:cNvPr>
            <p:cNvCxnSpPr/>
            <p:nvPr/>
          </p:nvCxnSpPr>
          <p:spPr bwMode="auto">
            <a:xfrm>
              <a:off x="2687650" y="3991236"/>
              <a:ext cx="0" cy="400565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143" name="Grafik 142" descr="Ein Bild, das Buchse, Elektronik, drinnen, Stecker enthält.&#10;&#10;Automatisch generierte Beschreibung">
              <a:extLst>
                <a:ext uri="{FF2B5EF4-FFF2-40B4-BE49-F238E27FC236}">
                  <a16:creationId xmlns:a16="http://schemas.microsoft.com/office/drawing/2014/main" id="{9B849705-FCF6-45D8-86DC-CBC7F5940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2064" y="3900167"/>
              <a:ext cx="100707" cy="100707"/>
            </a:xfrm>
            <a:prstGeom prst="rect">
              <a:avLst/>
            </a:prstGeom>
          </p:spPr>
        </p:pic>
        <p:sp>
          <p:nvSpPr>
            <p:cNvPr id="145" name="Freihandform: Form 144">
              <a:extLst>
                <a:ext uri="{FF2B5EF4-FFF2-40B4-BE49-F238E27FC236}">
                  <a16:creationId xmlns:a16="http://schemas.microsoft.com/office/drawing/2014/main" id="{7F10220F-B0F7-4065-894F-7EAC4846EEB6}"/>
                </a:ext>
              </a:extLst>
            </p:cNvPr>
            <p:cNvSpPr/>
            <p:nvPr/>
          </p:nvSpPr>
          <p:spPr bwMode="auto">
            <a:xfrm>
              <a:off x="1392133" y="3062637"/>
              <a:ext cx="375002" cy="1094249"/>
            </a:xfrm>
            <a:custGeom>
              <a:avLst/>
              <a:gdLst>
                <a:gd name="connsiteX0" fmla="*/ 0 w 381000"/>
                <a:gd name="connsiteY0" fmla="*/ 369094 h 1066800"/>
                <a:gd name="connsiteX1" fmla="*/ 150019 w 381000"/>
                <a:gd name="connsiteY1" fmla="*/ 0 h 1066800"/>
                <a:gd name="connsiteX2" fmla="*/ 381000 w 381000"/>
                <a:gd name="connsiteY2" fmla="*/ 550069 h 1066800"/>
                <a:gd name="connsiteX3" fmla="*/ 381000 w 381000"/>
                <a:gd name="connsiteY3" fmla="*/ 1066800 h 1066800"/>
                <a:gd name="connsiteX4" fmla="*/ 16669 w 381000"/>
                <a:gd name="connsiteY4" fmla="*/ 833437 h 1066800"/>
                <a:gd name="connsiteX5" fmla="*/ 0 w 381000"/>
                <a:gd name="connsiteY5" fmla="*/ 369094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1000" h="1066800">
                  <a:moveTo>
                    <a:pt x="0" y="369094"/>
                  </a:moveTo>
                  <a:lnTo>
                    <a:pt x="150019" y="0"/>
                  </a:lnTo>
                  <a:lnTo>
                    <a:pt x="381000" y="550069"/>
                  </a:lnTo>
                  <a:lnTo>
                    <a:pt x="381000" y="1066800"/>
                  </a:lnTo>
                  <a:lnTo>
                    <a:pt x="16669" y="833437"/>
                  </a:lnTo>
                  <a:lnTo>
                    <a:pt x="0" y="369094"/>
                  </a:lnTo>
                  <a:close/>
                </a:path>
              </a:pathLst>
            </a:custGeom>
            <a:solidFill>
              <a:srgbClr val="FF0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54" name="Grafik 153">
              <a:extLst>
                <a:ext uri="{FF2B5EF4-FFF2-40B4-BE49-F238E27FC236}">
                  <a16:creationId xmlns:a16="http://schemas.microsoft.com/office/drawing/2014/main" id="{3216EB82-6FA1-49A9-876D-013AC0BC72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87" t="56358" r="73126" b="14625"/>
            <a:stretch/>
          </p:blipFill>
          <p:spPr>
            <a:xfrm>
              <a:off x="2425498" y="3873275"/>
              <a:ext cx="169524" cy="290835"/>
            </a:xfrm>
            <a:prstGeom prst="rect">
              <a:avLst/>
            </a:prstGeom>
          </p:spPr>
        </p:pic>
        <p:cxnSp>
          <p:nvCxnSpPr>
            <p:cNvPr id="155" name="Gerader Verbinder 154">
              <a:extLst>
                <a:ext uri="{FF2B5EF4-FFF2-40B4-BE49-F238E27FC236}">
                  <a16:creationId xmlns:a16="http://schemas.microsoft.com/office/drawing/2014/main" id="{30295612-D3DF-4E3D-93CC-6851F79D748B}"/>
                </a:ext>
              </a:extLst>
            </p:cNvPr>
            <p:cNvCxnSpPr>
              <a:cxnSpLocks/>
              <a:stCxn id="154" idx="2"/>
            </p:cNvCxnSpPr>
            <p:nvPr/>
          </p:nvCxnSpPr>
          <p:spPr bwMode="auto">
            <a:xfrm flipH="1">
              <a:off x="2509604" y="4164110"/>
              <a:ext cx="656" cy="225955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3" name="Gerader Verbinder 162">
              <a:extLst>
                <a:ext uri="{FF2B5EF4-FFF2-40B4-BE49-F238E27FC236}">
                  <a16:creationId xmlns:a16="http://schemas.microsoft.com/office/drawing/2014/main" id="{78CFAFA2-6687-42AD-BBED-9EFF924A04E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631777" y="4390866"/>
              <a:ext cx="1419507" cy="0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4" name="Gerader Verbinder 163">
              <a:extLst>
                <a:ext uri="{FF2B5EF4-FFF2-40B4-BE49-F238E27FC236}">
                  <a16:creationId xmlns:a16="http://schemas.microsoft.com/office/drawing/2014/main" id="{32911489-E14F-4A3C-B608-EE0A9714884E}"/>
                </a:ext>
              </a:extLst>
            </p:cNvPr>
            <p:cNvCxnSpPr/>
            <p:nvPr/>
          </p:nvCxnSpPr>
          <p:spPr bwMode="auto">
            <a:xfrm>
              <a:off x="2054759" y="3991236"/>
              <a:ext cx="0" cy="400566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162" name="Grafik 161">
              <a:extLst>
                <a:ext uri="{FF2B5EF4-FFF2-40B4-BE49-F238E27FC236}">
                  <a16:creationId xmlns:a16="http://schemas.microsoft.com/office/drawing/2014/main" id="{AF724221-60A1-4C74-9C7E-35BEE4488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719" y="3758740"/>
              <a:ext cx="285363" cy="28536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166" name="Gruppieren 165">
              <a:extLst>
                <a:ext uri="{FF2B5EF4-FFF2-40B4-BE49-F238E27FC236}">
                  <a16:creationId xmlns:a16="http://schemas.microsoft.com/office/drawing/2014/main" id="{2F9208F5-39AB-4D7C-802D-80F26B7DC9AE}"/>
                </a:ext>
              </a:extLst>
            </p:cNvPr>
            <p:cNvGrpSpPr/>
            <p:nvPr/>
          </p:nvGrpSpPr>
          <p:grpSpPr>
            <a:xfrm>
              <a:off x="310399" y="3594709"/>
              <a:ext cx="1754681" cy="810254"/>
              <a:chOff x="372616" y="2915979"/>
              <a:chExt cx="4335624" cy="2002051"/>
            </a:xfrm>
          </p:grpSpPr>
          <p:grpSp>
            <p:nvGrpSpPr>
              <p:cNvPr id="167" name="Gruppieren 166">
                <a:extLst>
                  <a:ext uri="{FF2B5EF4-FFF2-40B4-BE49-F238E27FC236}">
                    <a16:creationId xmlns:a16="http://schemas.microsoft.com/office/drawing/2014/main" id="{87FF4646-B987-41CE-9BF7-C0730CB90930}"/>
                  </a:ext>
                </a:extLst>
              </p:cNvPr>
              <p:cNvGrpSpPr/>
              <p:nvPr/>
            </p:nvGrpSpPr>
            <p:grpSpPr>
              <a:xfrm>
                <a:off x="372616" y="2915979"/>
                <a:ext cx="4335624" cy="2002051"/>
                <a:chOff x="372616" y="2915979"/>
                <a:chExt cx="4335624" cy="2002051"/>
              </a:xfrm>
            </p:grpSpPr>
            <p:pic>
              <p:nvPicPr>
                <p:cNvPr id="169" name="Grafik 168" descr="Ein Bild, das Text, schwarz, dunkel, Küchengerät enthält.&#10;&#10;Automatisch generierte Beschreibung">
                  <a:extLst>
                    <a:ext uri="{FF2B5EF4-FFF2-40B4-BE49-F238E27FC236}">
                      <a16:creationId xmlns:a16="http://schemas.microsoft.com/office/drawing/2014/main" id="{F5CADAAD-8BED-40C1-8FE1-022910154F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688" r="29626"/>
                <a:stretch/>
              </p:blipFill>
              <p:spPr>
                <a:xfrm>
                  <a:off x="3173373" y="2915979"/>
                  <a:ext cx="620846" cy="858348"/>
                </a:xfrm>
                <a:prstGeom prst="rect">
                  <a:avLst/>
                </a:prstGeom>
              </p:spPr>
            </p:pic>
            <p:pic>
              <p:nvPicPr>
                <p:cNvPr id="170" name="Grafik 169">
                  <a:extLst>
                    <a:ext uri="{FF2B5EF4-FFF2-40B4-BE49-F238E27FC236}">
                      <a16:creationId xmlns:a16="http://schemas.microsoft.com/office/drawing/2014/main" id="{B414F66B-FE1E-4D1E-BCE5-A61A60C11EB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1837" t="27045" b="13630"/>
                <a:stretch/>
              </p:blipFill>
              <p:spPr>
                <a:xfrm flipH="1">
                  <a:off x="372616" y="3262953"/>
                  <a:ext cx="2269469" cy="1328182"/>
                </a:xfrm>
                <a:prstGeom prst="rect">
                  <a:avLst/>
                </a:prstGeom>
              </p:spPr>
            </p:pic>
            <p:sp>
              <p:nvSpPr>
                <p:cNvPr id="171" name="Freihandform: Form 170">
                  <a:extLst>
                    <a:ext uri="{FF2B5EF4-FFF2-40B4-BE49-F238E27FC236}">
                      <a16:creationId xmlns:a16="http://schemas.microsoft.com/office/drawing/2014/main" id="{1F612281-2A32-4839-AF85-D369F95769F1}"/>
                    </a:ext>
                  </a:extLst>
                </p:cNvPr>
                <p:cNvSpPr/>
                <p:nvPr/>
              </p:nvSpPr>
              <p:spPr bwMode="auto">
                <a:xfrm>
                  <a:off x="2635488" y="3727269"/>
                  <a:ext cx="775944" cy="357051"/>
                </a:xfrm>
                <a:custGeom>
                  <a:avLst/>
                  <a:gdLst>
                    <a:gd name="connsiteX0" fmla="*/ 0 w 775944"/>
                    <a:gd name="connsiteY0" fmla="*/ 87085 h 357051"/>
                    <a:gd name="connsiteX1" fmla="*/ 43543 w 775944"/>
                    <a:gd name="connsiteY1" fmla="*/ 121920 h 357051"/>
                    <a:gd name="connsiteX2" fmla="*/ 78377 w 775944"/>
                    <a:gd name="connsiteY2" fmla="*/ 139337 h 357051"/>
                    <a:gd name="connsiteX3" fmla="*/ 121920 w 775944"/>
                    <a:gd name="connsiteY3" fmla="*/ 174171 h 357051"/>
                    <a:gd name="connsiteX4" fmla="*/ 200297 w 775944"/>
                    <a:gd name="connsiteY4" fmla="*/ 226422 h 357051"/>
                    <a:gd name="connsiteX5" fmla="*/ 243840 w 775944"/>
                    <a:gd name="connsiteY5" fmla="*/ 261257 h 357051"/>
                    <a:gd name="connsiteX6" fmla="*/ 330926 w 775944"/>
                    <a:gd name="connsiteY6" fmla="*/ 296091 h 357051"/>
                    <a:gd name="connsiteX7" fmla="*/ 470263 w 775944"/>
                    <a:gd name="connsiteY7" fmla="*/ 339634 h 357051"/>
                    <a:gd name="connsiteX8" fmla="*/ 531223 w 775944"/>
                    <a:gd name="connsiteY8" fmla="*/ 357051 h 357051"/>
                    <a:gd name="connsiteX9" fmla="*/ 635726 w 775944"/>
                    <a:gd name="connsiteY9" fmla="*/ 339634 h 357051"/>
                    <a:gd name="connsiteX10" fmla="*/ 705395 w 775944"/>
                    <a:gd name="connsiteY10" fmla="*/ 278674 h 357051"/>
                    <a:gd name="connsiteX11" fmla="*/ 722812 w 775944"/>
                    <a:gd name="connsiteY11" fmla="*/ 252548 h 357051"/>
                    <a:gd name="connsiteX12" fmla="*/ 748937 w 775944"/>
                    <a:gd name="connsiteY12" fmla="*/ 217714 h 357051"/>
                    <a:gd name="connsiteX13" fmla="*/ 775063 w 775944"/>
                    <a:gd name="connsiteY13" fmla="*/ 113211 h 357051"/>
                    <a:gd name="connsiteX14" fmla="*/ 775063 w 775944"/>
                    <a:gd name="connsiteY14" fmla="*/ 0 h 3570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75944" h="357051">
                      <a:moveTo>
                        <a:pt x="0" y="87085"/>
                      </a:moveTo>
                      <a:cubicBezTo>
                        <a:pt x="14514" y="98697"/>
                        <a:pt x="28077" y="111609"/>
                        <a:pt x="43543" y="121920"/>
                      </a:cubicBezTo>
                      <a:cubicBezTo>
                        <a:pt x="54345" y="129121"/>
                        <a:pt x="68404" y="131026"/>
                        <a:pt x="78377" y="139337"/>
                      </a:cubicBezTo>
                      <a:cubicBezTo>
                        <a:pt x="130900" y="183105"/>
                        <a:pt x="59543" y="153377"/>
                        <a:pt x="121920" y="174171"/>
                      </a:cubicBezTo>
                      <a:cubicBezTo>
                        <a:pt x="267715" y="290806"/>
                        <a:pt x="84502" y="149225"/>
                        <a:pt x="200297" y="226422"/>
                      </a:cubicBezTo>
                      <a:cubicBezTo>
                        <a:pt x="215763" y="236733"/>
                        <a:pt x="227439" y="252510"/>
                        <a:pt x="243840" y="261257"/>
                      </a:cubicBezTo>
                      <a:cubicBezTo>
                        <a:pt x="271427" y="275970"/>
                        <a:pt x="302962" y="282109"/>
                        <a:pt x="330926" y="296091"/>
                      </a:cubicBezTo>
                      <a:cubicBezTo>
                        <a:pt x="419033" y="340145"/>
                        <a:pt x="294646" y="281099"/>
                        <a:pt x="470263" y="339634"/>
                      </a:cubicBezTo>
                      <a:cubicBezTo>
                        <a:pt x="507744" y="352127"/>
                        <a:pt x="487483" y="346115"/>
                        <a:pt x="531223" y="357051"/>
                      </a:cubicBezTo>
                      <a:cubicBezTo>
                        <a:pt x="556050" y="354292"/>
                        <a:pt x="606549" y="354222"/>
                        <a:pt x="635726" y="339634"/>
                      </a:cubicBezTo>
                      <a:cubicBezTo>
                        <a:pt x="658742" y="328126"/>
                        <a:pt x="694045" y="295699"/>
                        <a:pt x="705395" y="278674"/>
                      </a:cubicBezTo>
                      <a:cubicBezTo>
                        <a:pt x="711201" y="269965"/>
                        <a:pt x="716729" y="261065"/>
                        <a:pt x="722812" y="252548"/>
                      </a:cubicBezTo>
                      <a:cubicBezTo>
                        <a:pt x="731248" y="240737"/>
                        <a:pt x="740229" y="229325"/>
                        <a:pt x="748937" y="217714"/>
                      </a:cubicBezTo>
                      <a:cubicBezTo>
                        <a:pt x="762033" y="178429"/>
                        <a:pt x="772864" y="154991"/>
                        <a:pt x="775063" y="113211"/>
                      </a:cubicBezTo>
                      <a:cubicBezTo>
                        <a:pt x="777046" y="75526"/>
                        <a:pt x="775063" y="37737"/>
                        <a:pt x="775063" y="0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cxnSp>
              <p:nvCxnSpPr>
                <p:cNvPr id="172" name="Gerader Verbinder 171">
                  <a:extLst>
                    <a:ext uri="{FF2B5EF4-FFF2-40B4-BE49-F238E27FC236}">
                      <a16:creationId xmlns:a16="http://schemas.microsoft.com/office/drawing/2014/main" id="{54FF2DDE-EF5B-49B0-9B40-CE54C89B1381}"/>
                    </a:ext>
                  </a:extLst>
                </p:cNvPr>
                <p:cNvCxnSpPr/>
                <p:nvPr/>
              </p:nvCxnSpPr>
              <p:spPr bwMode="auto">
                <a:xfrm>
                  <a:off x="3637596" y="3727269"/>
                  <a:ext cx="0" cy="1158240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74" name="Ellipse 173">
                  <a:extLst>
                    <a:ext uri="{FF2B5EF4-FFF2-40B4-BE49-F238E27FC236}">
                      <a16:creationId xmlns:a16="http://schemas.microsoft.com/office/drawing/2014/main" id="{B88285B7-D33C-44B3-BFD7-6BE019E26DB0}"/>
                    </a:ext>
                  </a:extLst>
                </p:cNvPr>
                <p:cNvSpPr/>
                <p:nvPr/>
              </p:nvSpPr>
              <p:spPr bwMode="auto">
                <a:xfrm>
                  <a:off x="4638571" y="4848361"/>
                  <a:ext cx="69669" cy="69669"/>
                </a:xfrm>
                <a:prstGeom prst="ellipse">
                  <a:avLst/>
                </a:prstGeom>
                <a:solidFill>
                  <a:schemeClr val="tx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cxnSp>
            <p:nvCxnSpPr>
              <p:cNvPr id="168" name="Gerade Verbindung mit Pfeil 167">
                <a:extLst>
                  <a:ext uri="{FF2B5EF4-FFF2-40B4-BE49-F238E27FC236}">
                    <a16:creationId xmlns:a16="http://schemas.microsoft.com/office/drawing/2014/main" id="{11DCF1EB-E105-4FF3-A098-2D575CD23F4D}"/>
                  </a:ext>
                </a:extLst>
              </p:cNvPr>
              <p:cNvCxnSpPr/>
              <p:nvPr/>
            </p:nvCxnSpPr>
            <p:spPr bwMode="auto">
              <a:xfrm>
                <a:off x="2708142" y="4220981"/>
                <a:ext cx="623539" cy="0"/>
              </a:xfrm>
              <a:prstGeom prst="straightConnector1">
                <a:avLst/>
              </a:prstGeom>
              <a:solidFill>
                <a:srgbClr val="FF0000"/>
              </a:solidFill>
              <a:ln w="6350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pic>
          <p:nvPicPr>
            <p:cNvPr id="181" name="Grafik 180">
              <a:extLst>
                <a:ext uri="{FF2B5EF4-FFF2-40B4-BE49-F238E27FC236}">
                  <a16:creationId xmlns:a16="http://schemas.microsoft.com/office/drawing/2014/main" id="{052D060F-643C-468D-995E-BF78647493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09" t="17276" r="16816" b="18891"/>
            <a:stretch/>
          </p:blipFill>
          <p:spPr>
            <a:xfrm>
              <a:off x="2512485" y="3718492"/>
              <a:ext cx="192911" cy="125574"/>
            </a:xfrm>
            <a:prstGeom prst="rect">
              <a:avLst/>
            </a:prstGeom>
          </p:spPr>
        </p:pic>
        <p:grpSp>
          <p:nvGrpSpPr>
            <p:cNvPr id="185" name="Gruppieren 184">
              <a:extLst>
                <a:ext uri="{FF2B5EF4-FFF2-40B4-BE49-F238E27FC236}">
                  <a16:creationId xmlns:a16="http://schemas.microsoft.com/office/drawing/2014/main" id="{AEAFCBEC-AD79-4EC4-975F-AF2E2C861A4D}"/>
                </a:ext>
              </a:extLst>
            </p:cNvPr>
            <p:cNvGrpSpPr/>
            <p:nvPr/>
          </p:nvGrpSpPr>
          <p:grpSpPr>
            <a:xfrm>
              <a:off x="1702208" y="3062637"/>
              <a:ext cx="948954" cy="527255"/>
              <a:chOff x="8364915" y="3815016"/>
              <a:chExt cx="897300" cy="528571"/>
            </a:xfrm>
          </p:grpSpPr>
          <p:sp>
            <p:nvSpPr>
              <p:cNvPr id="188" name="Freihandform: Form 187">
                <a:extLst>
                  <a:ext uri="{FF2B5EF4-FFF2-40B4-BE49-F238E27FC236}">
                    <a16:creationId xmlns:a16="http://schemas.microsoft.com/office/drawing/2014/main" id="{22D68F61-7C15-4208-9E8E-3E30C5870D13}"/>
                  </a:ext>
                </a:extLst>
              </p:cNvPr>
              <p:cNvSpPr/>
              <p:nvPr/>
            </p:nvSpPr>
            <p:spPr bwMode="auto">
              <a:xfrm>
                <a:off x="8364915" y="3815016"/>
                <a:ext cx="350547" cy="225980"/>
              </a:xfrm>
              <a:custGeom>
                <a:avLst/>
                <a:gdLst>
                  <a:gd name="connsiteX0" fmla="*/ 0 w 3972232"/>
                  <a:gd name="connsiteY0" fmla="*/ 9833 h 1897626"/>
                  <a:gd name="connsiteX1" fmla="*/ 2871019 w 3972232"/>
                  <a:gd name="connsiteY1" fmla="*/ 3932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9833 h 1897626"/>
                  <a:gd name="connsiteX1" fmla="*/ 2874829 w 3972232"/>
                  <a:gd name="connsiteY1" fmla="*/ 5456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0 h 1887793"/>
                  <a:gd name="connsiteX1" fmla="*/ 2874829 w 3972232"/>
                  <a:gd name="connsiteY1" fmla="*/ 44736 h 1887793"/>
                  <a:gd name="connsiteX2" fmla="*/ 3972232 w 3972232"/>
                  <a:gd name="connsiteY2" fmla="*/ 1848464 h 1887793"/>
                  <a:gd name="connsiteX3" fmla="*/ 894735 w 3972232"/>
                  <a:gd name="connsiteY3" fmla="*/ 1887793 h 1887793"/>
                  <a:gd name="connsiteX4" fmla="*/ 78658 w 3972232"/>
                  <a:gd name="connsiteY4" fmla="*/ 58993 h 1887793"/>
                  <a:gd name="connsiteX0" fmla="*/ 0 w 3972232"/>
                  <a:gd name="connsiteY0" fmla="*/ 24827 h 1912620"/>
                  <a:gd name="connsiteX1" fmla="*/ 2874829 w 3972232"/>
                  <a:gd name="connsiteY1" fmla="*/ 69563 h 1912620"/>
                  <a:gd name="connsiteX2" fmla="*/ 3972232 w 3972232"/>
                  <a:gd name="connsiteY2" fmla="*/ 1873291 h 1912620"/>
                  <a:gd name="connsiteX3" fmla="*/ 894735 w 3972232"/>
                  <a:gd name="connsiteY3" fmla="*/ 1912620 h 1912620"/>
                  <a:gd name="connsiteX4" fmla="*/ 21508 w 3972232"/>
                  <a:gd name="connsiteY4" fmla="*/ 0 h 1912620"/>
                  <a:gd name="connsiteX0" fmla="*/ 0 w 3956992"/>
                  <a:gd name="connsiteY0" fmla="*/ 0 h 1922083"/>
                  <a:gd name="connsiteX1" fmla="*/ 2859589 w 3956992"/>
                  <a:gd name="connsiteY1" fmla="*/ 79026 h 1922083"/>
                  <a:gd name="connsiteX2" fmla="*/ 3956992 w 3956992"/>
                  <a:gd name="connsiteY2" fmla="*/ 1882754 h 1922083"/>
                  <a:gd name="connsiteX3" fmla="*/ 879495 w 3956992"/>
                  <a:gd name="connsiteY3" fmla="*/ 1922083 h 1922083"/>
                  <a:gd name="connsiteX4" fmla="*/ 6268 w 3956992"/>
                  <a:gd name="connsiteY4" fmla="*/ 9463 h 1922083"/>
                  <a:gd name="connsiteX0" fmla="*/ 0 w 3956992"/>
                  <a:gd name="connsiteY0" fmla="*/ 0 h 1882754"/>
                  <a:gd name="connsiteX1" fmla="*/ 2859589 w 3956992"/>
                  <a:gd name="connsiteY1" fmla="*/ 79026 h 1882754"/>
                  <a:gd name="connsiteX2" fmla="*/ 3956992 w 3956992"/>
                  <a:gd name="connsiteY2" fmla="*/ 1882754 h 1882754"/>
                  <a:gd name="connsiteX3" fmla="*/ 879495 w 3956992"/>
                  <a:gd name="connsiteY3" fmla="*/ 1867219 h 1882754"/>
                  <a:gd name="connsiteX4" fmla="*/ 6268 w 3956992"/>
                  <a:gd name="connsiteY4" fmla="*/ 9463 h 1882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6992" h="1882754">
                    <a:moveTo>
                      <a:pt x="0" y="0"/>
                    </a:moveTo>
                    <a:lnTo>
                      <a:pt x="2859589" y="79026"/>
                    </a:lnTo>
                    <a:lnTo>
                      <a:pt x="3956992" y="1882754"/>
                    </a:lnTo>
                    <a:lnTo>
                      <a:pt x="879495" y="1867219"/>
                    </a:lnTo>
                    <a:lnTo>
                      <a:pt x="6268" y="9463"/>
                    </a:ln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9" name="Freihandform: Form 188">
                <a:extLst>
                  <a:ext uri="{FF2B5EF4-FFF2-40B4-BE49-F238E27FC236}">
                    <a16:creationId xmlns:a16="http://schemas.microsoft.com/office/drawing/2014/main" id="{DA883495-D099-4EF8-BB3C-09BBB791EBD7}"/>
                  </a:ext>
                </a:extLst>
              </p:cNvPr>
              <p:cNvSpPr/>
              <p:nvPr/>
            </p:nvSpPr>
            <p:spPr bwMode="auto">
              <a:xfrm>
                <a:off x="8764049" y="3815016"/>
                <a:ext cx="350547" cy="225980"/>
              </a:xfrm>
              <a:custGeom>
                <a:avLst/>
                <a:gdLst>
                  <a:gd name="connsiteX0" fmla="*/ 0 w 3972232"/>
                  <a:gd name="connsiteY0" fmla="*/ 9833 h 1897626"/>
                  <a:gd name="connsiteX1" fmla="*/ 2871019 w 3972232"/>
                  <a:gd name="connsiteY1" fmla="*/ 3932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9833 h 1897626"/>
                  <a:gd name="connsiteX1" fmla="*/ 2874829 w 3972232"/>
                  <a:gd name="connsiteY1" fmla="*/ 5456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0 h 1887793"/>
                  <a:gd name="connsiteX1" fmla="*/ 2874829 w 3972232"/>
                  <a:gd name="connsiteY1" fmla="*/ 44736 h 1887793"/>
                  <a:gd name="connsiteX2" fmla="*/ 3972232 w 3972232"/>
                  <a:gd name="connsiteY2" fmla="*/ 1848464 h 1887793"/>
                  <a:gd name="connsiteX3" fmla="*/ 894735 w 3972232"/>
                  <a:gd name="connsiteY3" fmla="*/ 1887793 h 1887793"/>
                  <a:gd name="connsiteX4" fmla="*/ 78658 w 3972232"/>
                  <a:gd name="connsiteY4" fmla="*/ 58993 h 1887793"/>
                  <a:gd name="connsiteX0" fmla="*/ 0 w 3972232"/>
                  <a:gd name="connsiteY0" fmla="*/ 24827 h 1912620"/>
                  <a:gd name="connsiteX1" fmla="*/ 2874829 w 3972232"/>
                  <a:gd name="connsiteY1" fmla="*/ 69563 h 1912620"/>
                  <a:gd name="connsiteX2" fmla="*/ 3972232 w 3972232"/>
                  <a:gd name="connsiteY2" fmla="*/ 1873291 h 1912620"/>
                  <a:gd name="connsiteX3" fmla="*/ 894735 w 3972232"/>
                  <a:gd name="connsiteY3" fmla="*/ 1912620 h 1912620"/>
                  <a:gd name="connsiteX4" fmla="*/ 21508 w 3972232"/>
                  <a:gd name="connsiteY4" fmla="*/ 0 h 1912620"/>
                  <a:gd name="connsiteX0" fmla="*/ 0 w 3956992"/>
                  <a:gd name="connsiteY0" fmla="*/ 0 h 1922083"/>
                  <a:gd name="connsiteX1" fmla="*/ 2859589 w 3956992"/>
                  <a:gd name="connsiteY1" fmla="*/ 79026 h 1922083"/>
                  <a:gd name="connsiteX2" fmla="*/ 3956992 w 3956992"/>
                  <a:gd name="connsiteY2" fmla="*/ 1882754 h 1922083"/>
                  <a:gd name="connsiteX3" fmla="*/ 879495 w 3956992"/>
                  <a:gd name="connsiteY3" fmla="*/ 1922083 h 1922083"/>
                  <a:gd name="connsiteX4" fmla="*/ 6268 w 3956992"/>
                  <a:gd name="connsiteY4" fmla="*/ 9463 h 1922083"/>
                  <a:gd name="connsiteX0" fmla="*/ 0 w 3956992"/>
                  <a:gd name="connsiteY0" fmla="*/ 0 h 1882754"/>
                  <a:gd name="connsiteX1" fmla="*/ 2859589 w 3956992"/>
                  <a:gd name="connsiteY1" fmla="*/ 79026 h 1882754"/>
                  <a:gd name="connsiteX2" fmla="*/ 3956992 w 3956992"/>
                  <a:gd name="connsiteY2" fmla="*/ 1882754 h 1882754"/>
                  <a:gd name="connsiteX3" fmla="*/ 879495 w 3956992"/>
                  <a:gd name="connsiteY3" fmla="*/ 1867219 h 1882754"/>
                  <a:gd name="connsiteX4" fmla="*/ 6268 w 3956992"/>
                  <a:gd name="connsiteY4" fmla="*/ 9463 h 1882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6992" h="1882754">
                    <a:moveTo>
                      <a:pt x="0" y="0"/>
                    </a:moveTo>
                    <a:lnTo>
                      <a:pt x="2859589" y="79026"/>
                    </a:lnTo>
                    <a:lnTo>
                      <a:pt x="3956992" y="1882754"/>
                    </a:lnTo>
                    <a:lnTo>
                      <a:pt x="879495" y="1867219"/>
                    </a:lnTo>
                    <a:lnTo>
                      <a:pt x="6268" y="9463"/>
                    </a:ln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0" name="Freihandform: Form 189">
                <a:extLst>
                  <a:ext uri="{FF2B5EF4-FFF2-40B4-BE49-F238E27FC236}">
                    <a16:creationId xmlns:a16="http://schemas.microsoft.com/office/drawing/2014/main" id="{C3A20C71-C3C0-4A02-ABD1-0B2BBB76A747}"/>
                  </a:ext>
                </a:extLst>
              </p:cNvPr>
              <p:cNvSpPr/>
              <p:nvPr/>
            </p:nvSpPr>
            <p:spPr bwMode="auto">
              <a:xfrm>
                <a:off x="8512535" y="4117607"/>
                <a:ext cx="350547" cy="225980"/>
              </a:xfrm>
              <a:custGeom>
                <a:avLst/>
                <a:gdLst>
                  <a:gd name="connsiteX0" fmla="*/ 0 w 3972232"/>
                  <a:gd name="connsiteY0" fmla="*/ 9833 h 1897626"/>
                  <a:gd name="connsiteX1" fmla="*/ 2871019 w 3972232"/>
                  <a:gd name="connsiteY1" fmla="*/ 3932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9833 h 1897626"/>
                  <a:gd name="connsiteX1" fmla="*/ 2874829 w 3972232"/>
                  <a:gd name="connsiteY1" fmla="*/ 5456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0 h 1887793"/>
                  <a:gd name="connsiteX1" fmla="*/ 2874829 w 3972232"/>
                  <a:gd name="connsiteY1" fmla="*/ 44736 h 1887793"/>
                  <a:gd name="connsiteX2" fmla="*/ 3972232 w 3972232"/>
                  <a:gd name="connsiteY2" fmla="*/ 1848464 h 1887793"/>
                  <a:gd name="connsiteX3" fmla="*/ 894735 w 3972232"/>
                  <a:gd name="connsiteY3" fmla="*/ 1887793 h 1887793"/>
                  <a:gd name="connsiteX4" fmla="*/ 78658 w 3972232"/>
                  <a:gd name="connsiteY4" fmla="*/ 58993 h 1887793"/>
                  <a:gd name="connsiteX0" fmla="*/ 0 w 3972232"/>
                  <a:gd name="connsiteY0" fmla="*/ 24827 h 1912620"/>
                  <a:gd name="connsiteX1" fmla="*/ 2874829 w 3972232"/>
                  <a:gd name="connsiteY1" fmla="*/ 69563 h 1912620"/>
                  <a:gd name="connsiteX2" fmla="*/ 3972232 w 3972232"/>
                  <a:gd name="connsiteY2" fmla="*/ 1873291 h 1912620"/>
                  <a:gd name="connsiteX3" fmla="*/ 894735 w 3972232"/>
                  <a:gd name="connsiteY3" fmla="*/ 1912620 h 1912620"/>
                  <a:gd name="connsiteX4" fmla="*/ 21508 w 3972232"/>
                  <a:gd name="connsiteY4" fmla="*/ 0 h 1912620"/>
                  <a:gd name="connsiteX0" fmla="*/ 0 w 3956992"/>
                  <a:gd name="connsiteY0" fmla="*/ 0 h 1922083"/>
                  <a:gd name="connsiteX1" fmla="*/ 2859589 w 3956992"/>
                  <a:gd name="connsiteY1" fmla="*/ 79026 h 1922083"/>
                  <a:gd name="connsiteX2" fmla="*/ 3956992 w 3956992"/>
                  <a:gd name="connsiteY2" fmla="*/ 1882754 h 1922083"/>
                  <a:gd name="connsiteX3" fmla="*/ 879495 w 3956992"/>
                  <a:gd name="connsiteY3" fmla="*/ 1922083 h 1922083"/>
                  <a:gd name="connsiteX4" fmla="*/ 6268 w 3956992"/>
                  <a:gd name="connsiteY4" fmla="*/ 9463 h 1922083"/>
                  <a:gd name="connsiteX0" fmla="*/ 0 w 3956992"/>
                  <a:gd name="connsiteY0" fmla="*/ 0 h 1882754"/>
                  <a:gd name="connsiteX1" fmla="*/ 2859589 w 3956992"/>
                  <a:gd name="connsiteY1" fmla="*/ 79026 h 1882754"/>
                  <a:gd name="connsiteX2" fmla="*/ 3956992 w 3956992"/>
                  <a:gd name="connsiteY2" fmla="*/ 1882754 h 1882754"/>
                  <a:gd name="connsiteX3" fmla="*/ 879495 w 3956992"/>
                  <a:gd name="connsiteY3" fmla="*/ 1867219 h 1882754"/>
                  <a:gd name="connsiteX4" fmla="*/ 6268 w 3956992"/>
                  <a:gd name="connsiteY4" fmla="*/ 9463 h 1882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6992" h="1882754">
                    <a:moveTo>
                      <a:pt x="0" y="0"/>
                    </a:moveTo>
                    <a:lnTo>
                      <a:pt x="2859589" y="79026"/>
                    </a:lnTo>
                    <a:lnTo>
                      <a:pt x="3956992" y="1882754"/>
                    </a:lnTo>
                    <a:lnTo>
                      <a:pt x="879495" y="1867219"/>
                    </a:lnTo>
                    <a:lnTo>
                      <a:pt x="6268" y="9463"/>
                    </a:ln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1" name="Freihandform: Form 190">
                <a:extLst>
                  <a:ext uri="{FF2B5EF4-FFF2-40B4-BE49-F238E27FC236}">
                    <a16:creationId xmlns:a16="http://schemas.microsoft.com/office/drawing/2014/main" id="{967F074F-8F3E-40FE-B12C-D28F55E71888}"/>
                  </a:ext>
                </a:extLst>
              </p:cNvPr>
              <p:cNvSpPr/>
              <p:nvPr/>
            </p:nvSpPr>
            <p:spPr bwMode="auto">
              <a:xfrm>
                <a:off x="8911668" y="4117607"/>
                <a:ext cx="350547" cy="225980"/>
              </a:xfrm>
              <a:custGeom>
                <a:avLst/>
                <a:gdLst>
                  <a:gd name="connsiteX0" fmla="*/ 0 w 3972232"/>
                  <a:gd name="connsiteY0" fmla="*/ 9833 h 1897626"/>
                  <a:gd name="connsiteX1" fmla="*/ 2871019 w 3972232"/>
                  <a:gd name="connsiteY1" fmla="*/ 3932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9833 h 1897626"/>
                  <a:gd name="connsiteX1" fmla="*/ 2874829 w 3972232"/>
                  <a:gd name="connsiteY1" fmla="*/ 5456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0 h 1887793"/>
                  <a:gd name="connsiteX1" fmla="*/ 2874829 w 3972232"/>
                  <a:gd name="connsiteY1" fmla="*/ 44736 h 1887793"/>
                  <a:gd name="connsiteX2" fmla="*/ 3972232 w 3972232"/>
                  <a:gd name="connsiteY2" fmla="*/ 1848464 h 1887793"/>
                  <a:gd name="connsiteX3" fmla="*/ 894735 w 3972232"/>
                  <a:gd name="connsiteY3" fmla="*/ 1887793 h 1887793"/>
                  <a:gd name="connsiteX4" fmla="*/ 78658 w 3972232"/>
                  <a:gd name="connsiteY4" fmla="*/ 58993 h 1887793"/>
                  <a:gd name="connsiteX0" fmla="*/ 0 w 3972232"/>
                  <a:gd name="connsiteY0" fmla="*/ 24827 h 1912620"/>
                  <a:gd name="connsiteX1" fmla="*/ 2874829 w 3972232"/>
                  <a:gd name="connsiteY1" fmla="*/ 69563 h 1912620"/>
                  <a:gd name="connsiteX2" fmla="*/ 3972232 w 3972232"/>
                  <a:gd name="connsiteY2" fmla="*/ 1873291 h 1912620"/>
                  <a:gd name="connsiteX3" fmla="*/ 894735 w 3972232"/>
                  <a:gd name="connsiteY3" fmla="*/ 1912620 h 1912620"/>
                  <a:gd name="connsiteX4" fmla="*/ 21508 w 3972232"/>
                  <a:gd name="connsiteY4" fmla="*/ 0 h 1912620"/>
                  <a:gd name="connsiteX0" fmla="*/ 0 w 3956992"/>
                  <a:gd name="connsiteY0" fmla="*/ 0 h 1922083"/>
                  <a:gd name="connsiteX1" fmla="*/ 2859589 w 3956992"/>
                  <a:gd name="connsiteY1" fmla="*/ 79026 h 1922083"/>
                  <a:gd name="connsiteX2" fmla="*/ 3956992 w 3956992"/>
                  <a:gd name="connsiteY2" fmla="*/ 1882754 h 1922083"/>
                  <a:gd name="connsiteX3" fmla="*/ 879495 w 3956992"/>
                  <a:gd name="connsiteY3" fmla="*/ 1922083 h 1922083"/>
                  <a:gd name="connsiteX4" fmla="*/ 6268 w 3956992"/>
                  <a:gd name="connsiteY4" fmla="*/ 9463 h 1922083"/>
                  <a:gd name="connsiteX0" fmla="*/ 0 w 3956992"/>
                  <a:gd name="connsiteY0" fmla="*/ 0 h 1882754"/>
                  <a:gd name="connsiteX1" fmla="*/ 2859589 w 3956992"/>
                  <a:gd name="connsiteY1" fmla="*/ 79026 h 1882754"/>
                  <a:gd name="connsiteX2" fmla="*/ 3956992 w 3956992"/>
                  <a:gd name="connsiteY2" fmla="*/ 1882754 h 1882754"/>
                  <a:gd name="connsiteX3" fmla="*/ 879495 w 3956992"/>
                  <a:gd name="connsiteY3" fmla="*/ 1867219 h 1882754"/>
                  <a:gd name="connsiteX4" fmla="*/ 6268 w 3956992"/>
                  <a:gd name="connsiteY4" fmla="*/ 9463 h 1882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6992" h="1882754">
                    <a:moveTo>
                      <a:pt x="0" y="0"/>
                    </a:moveTo>
                    <a:lnTo>
                      <a:pt x="2859589" y="79026"/>
                    </a:lnTo>
                    <a:lnTo>
                      <a:pt x="3956992" y="1882754"/>
                    </a:lnTo>
                    <a:lnTo>
                      <a:pt x="879495" y="1867219"/>
                    </a:lnTo>
                    <a:lnTo>
                      <a:pt x="6268" y="9463"/>
                    </a:ln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cxnSp>
          <p:nvCxnSpPr>
            <p:cNvPr id="186" name="Gerader Verbinder 185">
              <a:extLst>
                <a:ext uri="{FF2B5EF4-FFF2-40B4-BE49-F238E27FC236}">
                  <a16:creationId xmlns:a16="http://schemas.microsoft.com/office/drawing/2014/main" id="{CF6D39F8-1071-4C31-BA45-50FD2C3033F1}"/>
                </a:ext>
              </a:extLst>
            </p:cNvPr>
            <p:cNvCxnSpPr/>
            <p:nvPr/>
          </p:nvCxnSpPr>
          <p:spPr bwMode="auto">
            <a:xfrm>
              <a:off x="2598531" y="3477183"/>
              <a:ext cx="446303" cy="0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7" name="Ellipse 186">
              <a:extLst>
                <a:ext uri="{FF2B5EF4-FFF2-40B4-BE49-F238E27FC236}">
                  <a16:creationId xmlns:a16="http://schemas.microsoft.com/office/drawing/2014/main" id="{CC7702C6-E36F-4663-A7E0-DA83AEA4F385}"/>
                </a:ext>
              </a:extLst>
            </p:cNvPr>
            <p:cNvSpPr/>
            <p:nvPr/>
          </p:nvSpPr>
          <p:spPr bwMode="auto">
            <a:xfrm>
              <a:off x="3030363" y="3463085"/>
              <a:ext cx="28196" cy="2819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84" name="Gerade Verbindung mit Pfeil 183">
              <a:extLst>
                <a:ext uri="{FF2B5EF4-FFF2-40B4-BE49-F238E27FC236}">
                  <a16:creationId xmlns:a16="http://schemas.microsoft.com/office/drawing/2014/main" id="{0259A63E-3871-4E2E-80D8-6ABEEAE76D70}"/>
                </a:ext>
              </a:extLst>
            </p:cNvPr>
            <p:cNvCxnSpPr/>
            <p:nvPr/>
          </p:nvCxnSpPr>
          <p:spPr bwMode="auto">
            <a:xfrm>
              <a:off x="2851924" y="3041190"/>
              <a:ext cx="0" cy="321064"/>
            </a:xfrm>
            <a:prstGeom prst="straightConnector1">
              <a:avLst/>
            </a:prstGeom>
            <a:solidFill>
              <a:srgbClr val="FF0000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0" name="Gerader Verbinder 179">
              <a:extLst>
                <a:ext uri="{FF2B5EF4-FFF2-40B4-BE49-F238E27FC236}">
                  <a16:creationId xmlns:a16="http://schemas.microsoft.com/office/drawing/2014/main" id="{0C2E20A0-D7E7-496C-9B85-92A2A28CC269}"/>
                </a:ext>
              </a:extLst>
            </p:cNvPr>
            <p:cNvCxnSpPr/>
            <p:nvPr/>
          </p:nvCxnSpPr>
          <p:spPr bwMode="auto">
            <a:xfrm>
              <a:off x="2705396" y="3795534"/>
              <a:ext cx="473233" cy="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rgbClr val="3333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8" name="Gerader Verbinder 197">
              <a:extLst>
                <a:ext uri="{FF2B5EF4-FFF2-40B4-BE49-F238E27FC236}">
                  <a16:creationId xmlns:a16="http://schemas.microsoft.com/office/drawing/2014/main" id="{2D839083-36C7-4296-9F87-734782A0B04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511406" y="2517843"/>
              <a:ext cx="23482" cy="2110705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7" name="Gerader Verbinder 236">
              <a:extLst>
                <a:ext uri="{FF2B5EF4-FFF2-40B4-BE49-F238E27FC236}">
                  <a16:creationId xmlns:a16="http://schemas.microsoft.com/office/drawing/2014/main" id="{2CE48777-0F8E-44BA-8F9C-94E366F9F0DB}"/>
                </a:ext>
              </a:extLst>
            </p:cNvPr>
            <p:cNvCxnSpPr/>
            <p:nvPr/>
          </p:nvCxnSpPr>
          <p:spPr bwMode="auto">
            <a:xfrm>
              <a:off x="7655845" y="2718234"/>
              <a:ext cx="0" cy="1255555"/>
            </a:xfrm>
            <a:prstGeom prst="line">
              <a:avLst/>
            </a:prstGeom>
            <a:solidFill>
              <a:srgbClr val="FF0000"/>
            </a:solidFill>
            <a:ln w="9525" cap="flat" cmpd="sng" algn="ctr">
              <a:solidFill>
                <a:srgbClr val="3333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192" name="Grafik 191" descr="Ein Bild, das Handkarren, Projektor enthält.&#10;&#10;Automatisch generierte Beschreibung">
              <a:extLst>
                <a:ext uri="{FF2B5EF4-FFF2-40B4-BE49-F238E27FC236}">
                  <a16:creationId xmlns:a16="http://schemas.microsoft.com/office/drawing/2014/main" id="{8AE61B4D-A4D0-4BCC-9F66-1BDCB80ADF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527" b="33870"/>
            <a:stretch/>
          </p:blipFill>
          <p:spPr>
            <a:xfrm flipH="1">
              <a:off x="8362125" y="3103599"/>
              <a:ext cx="670609" cy="276756"/>
            </a:xfrm>
            <a:prstGeom prst="rect">
              <a:avLst/>
            </a:prstGeom>
          </p:spPr>
        </p:pic>
        <p:cxnSp>
          <p:nvCxnSpPr>
            <p:cNvPr id="194" name="Gerader Verbinder 193">
              <a:extLst>
                <a:ext uri="{FF2B5EF4-FFF2-40B4-BE49-F238E27FC236}">
                  <a16:creationId xmlns:a16="http://schemas.microsoft.com/office/drawing/2014/main" id="{A1CFCC23-E13E-4D5B-996B-91C48AFA2533}"/>
                </a:ext>
              </a:extLst>
            </p:cNvPr>
            <p:cNvCxnSpPr/>
            <p:nvPr/>
          </p:nvCxnSpPr>
          <p:spPr bwMode="auto">
            <a:xfrm>
              <a:off x="6982282" y="4627342"/>
              <a:ext cx="534254" cy="0"/>
            </a:xfrm>
            <a:prstGeom prst="lin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95" name="Freihandform: Form 194">
              <a:extLst>
                <a:ext uri="{FF2B5EF4-FFF2-40B4-BE49-F238E27FC236}">
                  <a16:creationId xmlns:a16="http://schemas.microsoft.com/office/drawing/2014/main" id="{D03D86FA-7B09-4A19-B285-56F4AD3197C3}"/>
                </a:ext>
              </a:extLst>
            </p:cNvPr>
            <p:cNvSpPr/>
            <p:nvPr/>
          </p:nvSpPr>
          <p:spPr>
            <a:xfrm rot="10800000" flipV="1">
              <a:off x="6022787" y="4418995"/>
              <a:ext cx="11760" cy="14086"/>
            </a:xfrm>
            <a:custGeom>
              <a:avLst/>
              <a:gdLst>
                <a:gd name="connsiteX0" fmla="*/ 5954 w 16876"/>
                <a:gd name="connsiteY0" fmla="*/ 11274 h 22548"/>
                <a:gd name="connsiteX1" fmla="*/ 4263 w 16876"/>
                <a:gd name="connsiteY1" fmla="*/ 22549 h 22548"/>
                <a:gd name="connsiteX2" fmla="*/ 14974 w 16876"/>
                <a:gd name="connsiteY2" fmla="*/ 11274 h 22548"/>
                <a:gd name="connsiteX3" fmla="*/ 16665 w 16876"/>
                <a:gd name="connsiteY3" fmla="*/ 0 h 22548"/>
                <a:gd name="connsiteX4" fmla="*/ 5954 w 16876"/>
                <a:gd name="connsiteY4" fmla="*/ 11274 h 22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76" h="22548">
                  <a:moveTo>
                    <a:pt x="5954" y="11274"/>
                  </a:moveTo>
                  <a:cubicBezTo>
                    <a:pt x="-1374" y="19730"/>
                    <a:pt x="-1938" y="22549"/>
                    <a:pt x="4263" y="22549"/>
                  </a:cubicBezTo>
                  <a:cubicBezTo>
                    <a:pt x="8209" y="22549"/>
                    <a:pt x="13283" y="17475"/>
                    <a:pt x="14974" y="11274"/>
                  </a:cubicBezTo>
                  <a:cubicBezTo>
                    <a:pt x="16665" y="5073"/>
                    <a:pt x="17229" y="0"/>
                    <a:pt x="16665" y="0"/>
                  </a:cubicBezTo>
                  <a:cubicBezTo>
                    <a:pt x="16101" y="0"/>
                    <a:pt x="11591" y="5073"/>
                    <a:pt x="5954" y="11274"/>
                  </a:cubicBezTo>
                  <a:close/>
                </a:path>
              </a:pathLst>
            </a:custGeom>
            <a:solidFill>
              <a:srgbClr val="000000"/>
            </a:solidFill>
            <a:ln w="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96" name="Freihandform: Form 195">
              <a:extLst>
                <a:ext uri="{FF2B5EF4-FFF2-40B4-BE49-F238E27FC236}">
                  <a16:creationId xmlns:a16="http://schemas.microsoft.com/office/drawing/2014/main" id="{18395899-BD3A-4CA3-A2A0-9AC5E3B57BD5}"/>
                </a:ext>
              </a:extLst>
            </p:cNvPr>
            <p:cNvSpPr/>
            <p:nvPr/>
          </p:nvSpPr>
          <p:spPr>
            <a:xfrm rot="10800000" flipV="1">
              <a:off x="5507679" y="3775085"/>
              <a:ext cx="24379" cy="1937"/>
            </a:xfrm>
            <a:custGeom>
              <a:avLst/>
              <a:gdLst>
                <a:gd name="connsiteX0" fmla="*/ 4187 w 34984"/>
                <a:gd name="connsiteY0" fmla="*/ 2255 h 3100"/>
                <a:gd name="connsiteX1" fmla="*/ 32372 w 34984"/>
                <a:gd name="connsiteY1" fmla="*/ 2255 h 3100"/>
                <a:gd name="connsiteX2" fmla="*/ 16588 w 34984"/>
                <a:gd name="connsiteY2" fmla="*/ 0 h 3100"/>
                <a:gd name="connsiteX3" fmla="*/ 4187 w 34984"/>
                <a:gd name="connsiteY3" fmla="*/ 2255 h 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84" h="3100">
                  <a:moveTo>
                    <a:pt x="4187" y="2255"/>
                  </a:moveTo>
                  <a:cubicBezTo>
                    <a:pt x="12642" y="3382"/>
                    <a:pt x="25044" y="3382"/>
                    <a:pt x="32372" y="2255"/>
                  </a:cubicBezTo>
                  <a:cubicBezTo>
                    <a:pt x="39137" y="1127"/>
                    <a:pt x="32372" y="0"/>
                    <a:pt x="16588" y="0"/>
                  </a:cubicBezTo>
                  <a:cubicBezTo>
                    <a:pt x="1368" y="0"/>
                    <a:pt x="-4833" y="1127"/>
                    <a:pt x="4187" y="2255"/>
                  </a:cubicBezTo>
                  <a:close/>
                </a:path>
              </a:pathLst>
            </a:custGeom>
            <a:solidFill>
              <a:srgbClr val="000000"/>
            </a:solidFill>
            <a:ln w="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cxnSp>
          <p:nvCxnSpPr>
            <p:cNvPr id="197" name="Gerader Verbinder 196">
              <a:extLst>
                <a:ext uri="{FF2B5EF4-FFF2-40B4-BE49-F238E27FC236}">
                  <a16:creationId xmlns:a16="http://schemas.microsoft.com/office/drawing/2014/main" id="{66BAE0A7-BDAD-4DFF-AF52-E8E97FF37725}"/>
                </a:ext>
              </a:extLst>
            </p:cNvPr>
            <p:cNvCxnSpPr>
              <a:stCxn id="218" idx="42"/>
            </p:cNvCxnSpPr>
            <p:nvPr/>
          </p:nvCxnSpPr>
          <p:spPr bwMode="auto">
            <a:xfrm flipH="1" flipV="1">
              <a:off x="5160395" y="3375692"/>
              <a:ext cx="2831" cy="997919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2" name="Gerader Verbinder 201">
              <a:extLst>
                <a:ext uri="{FF2B5EF4-FFF2-40B4-BE49-F238E27FC236}">
                  <a16:creationId xmlns:a16="http://schemas.microsoft.com/office/drawing/2014/main" id="{82264531-C827-4D86-90BA-7FDE7D03976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982331" y="4208537"/>
              <a:ext cx="5108" cy="415169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204" name="Grafik 203" descr="Ein Bild, das Buchse, Elektronik, drinnen, Stecker enthält.&#10;&#10;Automatisch generierte Beschreibung">
              <a:extLst>
                <a:ext uri="{FF2B5EF4-FFF2-40B4-BE49-F238E27FC236}">
                  <a16:creationId xmlns:a16="http://schemas.microsoft.com/office/drawing/2014/main" id="{ADE56F7A-7CF2-4842-B805-AD4136B9F9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4693" y="4072246"/>
              <a:ext cx="125490" cy="163872"/>
            </a:xfrm>
            <a:prstGeom prst="rect">
              <a:avLst/>
            </a:prstGeom>
          </p:spPr>
        </p:pic>
        <p:cxnSp>
          <p:nvCxnSpPr>
            <p:cNvPr id="206" name="Gerader Verbinder 205">
              <a:extLst>
                <a:ext uri="{FF2B5EF4-FFF2-40B4-BE49-F238E27FC236}">
                  <a16:creationId xmlns:a16="http://schemas.microsoft.com/office/drawing/2014/main" id="{34796E50-88EE-40F4-B6E1-39A9E48B4AE1}"/>
                </a:ext>
              </a:extLst>
            </p:cNvPr>
            <p:cNvCxnSpPr>
              <a:stCxn id="207" idx="2"/>
            </p:cNvCxnSpPr>
            <p:nvPr/>
          </p:nvCxnSpPr>
          <p:spPr bwMode="auto">
            <a:xfrm flipH="1">
              <a:off x="6506494" y="4243973"/>
              <a:ext cx="196" cy="384575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207" name="Grafik 206">
              <a:extLst>
                <a:ext uri="{FF2B5EF4-FFF2-40B4-BE49-F238E27FC236}">
                  <a16:creationId xmlns:a16="http://schemas.microsoft.com/office/drawing/2014/main" id="{6FF801DA-328C-4BBF-A8F6-2BC9F91AA4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87" t="56358" r="73126" b="14625"/>
            <a:stretch/>
          </p:blipFill>
          <p:spPr>
            <a:xfrm>
              <a:off x="6442387" y="3955856"/>
              <a:ext cx="128606" cy="288117"/>
            </a:xfrm>
            <a:prstGeom prst="rect">
              <a:avLst/>
            </a:prstGeom>
          </p:spPr>
        </p:pic>
        <p:cxnSp>
          <p:nvCxnSpPr>
            <p:cNvPr id="208" name="Gerader Verbinder 207">
              <a:extLst>
                <a:ext uri="{FF2B5EF4-FFF2-40B4-BE49-F238E27FC236}">
                  <a16:creationId xmlns:a16="http://schemas.microsoft.com/office/drawing/2014/main" id="{E212253B-A0A9-4805-8BA5-92442186CDC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510036" y="4625572"/>
              <a:ext cx="1019887" cy="0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9" name="Ellipse 208">
              <a:extLst>
                <a:ext uri="{FF2B5EF4-FFF2-40B4-BE49-F238E27FC236}">
                  <a16:creationId xmlns:a16="http://schemas.microsoft.com/office/drawing/2014/main" id="{6E673251-C1E4-4C6F-95A3-5BC340A9FC86}"/>
                </a:ext>
              </a:extLst>
            </p:cNvPr>
            <p:cNvSpPr/>
            <p:nvPr/>
          </p:nvSpPr>
          <p:spPr bwMode="auto">
            <a:xfrm>
              <a:off x="6962637" y="4599977"/>
              <a:ext cx="39200" cy="51190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11" name="Grafik 210">
              <a:extLst>
                <a:ext uri="{FF2B5EF4-FFF2-40B4-BE49-F238E27FC236}">
                  <a16:creationId xmlns:a16="http://schemas.microsoft.com/office/drawing/2014/main" id="{92B54EAE-EDD0-4CEA-BE22-FAA07F88A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89" t="28194" r="13089" b="37778"/>
            <a:stretch/>
          </p:blipFill>
          <p:spPr>
            <a:xfrm>
              <a:off x="8082009" y="4095751"/>
              <a:ext cx="392469" cy="207888"/>
            </a:xfrm>
            <a:prstGeom prst="rect">
              <a:avLst/>
            </a:prstGeom>
          </p:spPr>
        </p:pic>
        <p:pic>
          <p:nvPicPr>
            <p:cNvPr id="212" name="Grafik 211">
              <a:extLst>
                <a:ext uri="{FF2B5EF4-FFF2-40B4-BE49-F238E27FC236}">
                  <a16:creationId xmlns:a16="http://schemas.microsoft.com/office/drawing/2014/main" id="{FD56819E-2188-49E3-942B-47BE9D6E8C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89" t="28194" r="13089" b="37778"/>
            <a:stretch/>
          </p:blipFill>
          <p:spPr>
            <a:xfrm>
              <a:off x="8164379" y="3863458"/>
              <a:ext cx="392469" cy="207888"/>
            </a:xfrm>
            <a:prstGeom prst="rect">
              <a:avLst/>
            </a:prstGeom>
          </p:spPr>
        </p:pic>
        <p:pic>
          <p:nvPicPr>
            <p:cNvPr id="213" name="Grafik 212">
              <a:extLst>
                <a:ext uri="{FF2B5EF4-FFF2-40B4-BE49-F238E27FC236}">
                  <a16:creationId xmlns:a16="http://schemas.microsoft.com/office/drawing/2014/main" id="{479FF502-39DC-4958-B44E-E56969BAF5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89" t="28194" r="13089" b="37778"/>
            <a:stretch/>
          </p:blipFill>
          <p:spPr>
            <a:xfrm>
              <a:off x="8270976" y="3647860"/>
              <a:ext cx="392469" cy="207888"/>
            </a:xfrm>
            <a:prstGeom prst="rect">
              <a:avLst/>
            </a:prstGeom>
          </p:spPr>
        </p:pic>
        <p:pic>
          <p:nvPicPr>
            <p:cNvPr id="214" name="Grafik 213">
              <a:extLst>
                <a:ext uri="{FF2B5EF4-FFF2-40B4-BE49-F238E27FC236}">
                  <a16:creationId xmlns:a16="http://schemas.microsoft.com/office/drawing/2014/main" id="{8EDCB03B-4AB3-4458-988E-941222EA6D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89" t="28194" r="13089" b="37778"/>
            <a:stretch/>
          </p:blipFill>
          <p:spPr>
            <a:xfrm>
              <a:off x="8513240" y="4095751"/>
              <a:ext cx="392469" cy="207888"/>
            </a:xfrm>
            <a:prstGeom prst="rect">
              <a:avLst/>
            </a:prstGeom>
          </p:spPr>
        </p:pic>
        <p:pic>
          <p:nvPicPr>
            <p:cNvPr id="215" name="Grafik 214">
              <a:extLst>
                <a:ext uri="{FF2B5EF4-FFF2-40B4-BE49-F238E27FC236}">
                  <a16:creationId xmlns:a16="http://schemas.microsoft.com/office/drawing/2014/main" id="{8E145173-3ACB-40B7-BACA-0125C3BF1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89" t="28194" r="13089" b="37778"/>
            <a:stretch/>
          </p:blipFill>
          <p:spPr>
            <a:xfrm>
              <a:off x="8595610" y="3863458"/>
              <a:ext cx="392469" cy="207888"/>
            </a:xfrm>
            <a:prstGeom prst="rect">
              <a:avLst/>
            </a:prstGeom>
          </p:spPr>
        </p:pic>
        <p:pic>
          <p:nvPicPr>
            <p:cNvPr id="216" name="Grafik 215">
              <a:extLst>
                <a:ext uri="{FF2B5EF4-FFF2-40B4-BE49-F238E27FC236}">
                  <a16:creationId xmlns:a16="http://schemas.microsoft.com/office/drawing/2014/main" id="{43690C16-A3E0-40A8-9C35-97A9EBC234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89" t="28194" r="13089" b="37778"/>
            <a:stretch/>
          </p:blipFill>
          <p:spPr>
            <a:xfrm>
              <a:off x="8702207" y="3647860"/>
              <a:ext cx="392469" cy="207888"/>
            </a:xfrm>
            <a:prstGeom prst="rect">
              <a:avLst/>
            </a:prstGeom>
          </p:spPr>
        </p:pic>
        <p:sp>
          <p:nvSpPr>
            <p:cNvPr id="217" name="Freihandform: Form 216">
              <a:extLst>
                <a:ext uri="{FF2B5EF4-FFF2-40B4-BE49-F238E27FC236}">
                  <a16:creationId xmlns:a16="http://schemas.microsoft.com/office/drawing/2014/main" id="{AD4AB564-91F7-4E01-825E-E922F71F7840}"/>
                </a:ext>
              </a:extLst>
            </p:cNvPr>
            <p:cNvSpPr/>
            <p:nvPr/>
          </p:nvSpPr>
          <p:spPr bwMode="auto">
            <a:xfrm>
              <a:off x="4594499" y="2998899"/>
              <a:ext cx="2757497" cy="806345"/>
            </a:xfrm>
            <a:custGeom>
              <a:avLst/>
              <a:gdLst>
                <a:gd name="connsiteX0" fmla="*/ 0 w 3972232"/>
                <a:gd name="connsiteY0" fmla="*/ 9833 h 1897626"/>
                <a:gd name="connsiteX1" fmla="*/ 2871019 w 3972232"/>
                <a:gd name="connsiteY1" fmla="*/ 3932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9833 h 1897626"/>
                <a:gd name="connsiteX1" fmla="*/ 2874829 w 3972232"/>
                <a:gd name="connsiteY1" fmla="*/ 5456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0 h 1887793"/>
                <a:gd name="connsiteX1" fmla="*/ 2874829 w 3972232"/>
                <a:gd name="connsiteY1" fmla="*/ 44736 h 1887793"/>
                <a:gd name="connsiteX2" fmla="*/ 3972232 w 3972232"/>
                <a:gd name="connsiteY2" fmla="*/ 1848464 h 1887793"/>
                <a:gd name="connsiteX3" fmla="*/ 894735 w 3972232"/>
                <a:gd name="connsiteY3" fmla="*/ 1887793 h 1887793"/>
                <a:gd name="connsiteX4" fmla="*/ 78658 w 3972232"/>
                <a:gd name="connsiteY4" fmla="*/ 58993 h 1887793"/>
                <a:gd name="connsiteX0" fmla="*/ 0 w 3972232"/>
                <a:gd name="connsiteY0" fmla="*/ 24827 h 1912620"/>
                <a:gd name="connsiteX1" fmla="*/ 2874829 w 3972232"/>
                <a:gd name="connsiteY1" fmla="*/ 69563 h 1912620"/>
                <a:gd name="connsiteX2" fmla="*/ 3972232 w 3972232"/>
                <a:gd name="connsiteY2" fmla="*/ 1873291 h 1912620"/>
                <a:gd name="connsiteX3" fmla="*/ 894735 w 3972232"/>
                <a:gd name="connsiteY3" fmla="*/ 1912620 h 1912620"/>
                <a:gd name="connsiteX4" fmla="*/ 21508 w 3972232"/>
                <a:gd name="connsiteY4" fmla="*/ 0 h 1912620"/>
                <a:gd name="connsiteX0" fmla="*/ 0 w 3956992"/>
                <a:gd name="connsiteY0" fmla="*/ 0 h 1922083"/>
                <a:gd name="connsiteX1" fmla="*/ 2859589 w 3956992"/>
                <a:gd name="connsiteY1" fmla="*/ 79026 h 1922083"/>
                <a:gd name="connsiteX2" fmla="*/ 3956992 w 3956992"/>
                <a:gd name="connsiteY2" fmla="*/ 1882754 h 1922083"/>
                <a:gd name="connsiteX3" fmla="*/ 879495 w 3956992"/>
                <a:gd name="connsiteY3" fmla="*/ 1922083 h 1922083"/>
                <a:gd name="connsiteX4" fmla="*/ 6268 w 3956992"/>
                <a:gd name="connsiteY4" fmla="*/ 9463 h 1922083"/>
                <a:gd name="connsiteX0" fmla="*/ 0 w 3956992"/>
                <a:gd name="connsiteY0" fmla="*/ 0 h 1882754"/>
                <a:gd name="connsiteX1" fmla="*/ 2859589 w 3956992"/>
                <a:gd name="connsiteY1" fmla="*/ 79026 h 1882754"/>
                <a:gd name="connsiteX2" fmla="*/ 3956992 w 3956992"/>
                <a:gd name="connsiteY2" fmla="*/ 1882754 h 1882754"/>
                <a:gd name="connsiteX3" fmla="*/ 879495 w 3956992"/>
                <a:gd name="connsiteY3" fmla="*/ 1867219 h 1882754"/>
                <a:gd name="connsiteX4" fmla="*/ 6268 w 3956992"/>
                <a:gd name="connsiteY4" fmla="*/ 9463 h 1882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6992" h="1882754">
                  <a:moveTo>
                    <a:pt x="0" y="0"/>
                  </a:moveTo>
                  <a:lnTo>
                    <a:pt x="2859589" y="79026"/>
                  </a:lnTo>
                  <a:lnTo>
                    <a:pt x="3956992" y="1882754"/>
                  </a:lnTo>
                  <a:lnTo>
                    <a:pt x="879495" y="1867219"/>
                  </a:lnTo>
                  <a:lnTo>
                    <a:pt x="6268" y="9463"/>
                  </a:lnTo>
                </a:path>
              </a:pathLst>
            </a:custGeom>
            <a:solidFill>
              <a:srgbClr val="FFCC9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8" name="Freihandform: Form 217">
              <a:extLst>
                <a:ext uri="{FF2B5EF4-FFF2-40B4-BE49-F238E27FC236}">
                  <a16:creationId xmlns:a16="http://schemas.microsoft.com/office/drawing/2014/main" id="{A9ADD4C5-2BC7-4EAF-AAFF-8AC13E942F58}"/>
                </a:ext>
              </a:extLst>
            </p:cNvPr>
            <p:cNvSpPr/>
            <p:nvPr/>
          </p:nvSpPr>
          <p:spPr>
            <a:xfrm rot="10800000" flipH="1" flipV="1">
              <a:off x="4076727" y="2968499"/>
              <a:ext cx="3367359" cy="1433842"/>
            </a:xfrm>
            <a:custGeom>
              <a:avLst/>
              <a:gdLst>
                <a:gd name="connsiteX0" fmla="*/ 497198 w 3607783"/>
                <a:gd name="connsiteY0" fmla="*/ 32132 h 3347910"/>
                <a:gd name="connsiteX1" fmla="*/ 242962 w 3607783"/>
                <a:gd name="connsiteY1" fmla="*/ 742414 h 3347910"/>
                <a:gd name="connsiteX2" fmla="*/ 0 w 3607783"/>
                <a:gd name="connsiteY2" fmla="*/ 1446496 h 3347910"/>
                <a:gd name="connsiteX3" fmla="*/ 10147 w 3607783"/>
                <a:gd name="connsiteY3" fmla="*/ 1468481 h 3347910"/>
                <a:gd name="connsiteX4" fmla="*/ 197301 w 3607783"/>
                <a:gd name="connsiteY4" fmla="*/ 1403653 h 3347910"/>
                <a:gd name="connsiteX5" fmla="*/ 202938 w 3607783"/>
                <a:gd name="connsiteY5" fmla="*/ 1478064 h 3347910"/>
                <a:gd name="connsiteX6" fmla="*/ 214212 w 3607783"/>
                <a:gd name="connsiteY6" fmla="*/ 2043471 h 3347910"/>
                <a:gd name="connsiteX7" fmla="*/ 225486 w 3607783"/>
                <a:gd name="connsiteY7" fmla="*/ 2580129 h 3347910"/>
                <a:gd name="connsiteX8" fmla="*/ 225486 w 3607783"/>
                <a:gd name="connsiteY8" fmla="*/ 2626354 h 3347910"/>
                <a:gd name="connsiteX9" fmla="*/ 421660 w 3607783"/>
                <a:gd name="connsiteY9" fmla="*/ 2780812 h 3347910"/>
                <a:gd name="connsiteX10" fmla="*/ 879961 w 3607783"/>
                <a:gd name="connsiteY10" fmla="*/ 3141590 h 3347910"/>
                <a:gd name="connsiteX11" fmla="*/ 1142653 w 3607783"/>
                <a:gd name="connsiteY11" fmla="*/ 3347910 h 3347910"/>
                <a:gd name="connsiteX12" fmla="*/ 2246973 w 3607783"/>
                <a:gd name="connsiteY12" fmla="*/ 3325362 h 3347910"/>
                <a:gd name="connsiteX13" fmla="*/ 3351856 w 3607783"/>
                <a:gd name="connsiteY13" fmla="*/ 3301686 h 3347910"/>
                <a:gd name="connsiteX14" fmla="*/ 3359748 w 3607783"/>
                <a:gd name="connsiteY14" fmla="*/ 2686108 h 3347910"/>
                <a:gd name="connsiteX15" fmla="*/ 3368768 w 3607783"/>
                <a:gd name="connsiteY15" fmla="*/ 2047417 h 3347910"/>
                <a:gd name="connsiteX16" fmla="*/ 3371586 w 3607783"/>
                <a:gd name="connsiteY16" fmla="*/ 2023741 h 3347910"/>
                <a:gd name="connsiteX17" fmla="*/ 3421193 w 3607783"/>
                <a:gd name="connsiteY17" fmla="*/ 2023741 h 3347910"/>
                <a:gd name="connsiteX18" fmla="*/ 3539010 w 3607783"/>
                <a:gd name="connsiteY18" fmla="*/ 2019795 h 3347910"/>
                <a:gd name="connsiteX19" fmla="*/ 3607783 w 3607783"/>
                <a:gd name="connsiteY19" fmla="*/ 2016413 h 3347910"/>
                <a:gd name="connsiteX20" fmla="*/ 3607783 w 3607783"/>
                <a:gd name="connsiteY20" fmla="*/ 1997810 h 3347910"/>
                <a:gd name="connsiteX21" fmla="*/ 3484329 w 3607783"/>
                <a:gd name="connsiteY21" fmla="*/ 1712570 h 3347910"/>
                <a:gd name="connsiteX22" fmla="*/ 2955564 w 3607783"/>
                <a:gd name="connsiteY22" fmla="*/ 569353 h 3347910"/>
                <a:gd name="connsiteX23" fmla="*/ 2761082 w 3607783"/>
                <a:gd name="connsiteY23" fmla="*/ 148257 h 3347910"/>
                <a:gd name="connsiteX24" fmla="*/ 2727259 w 3607783"/>
                <a:gd name="connsiteY24" fmla="*/ 73847 h 3347910"/>
                <a:gd name="connsiteX25" fmla="*/ 2692308 w 3607783"/>
                <a:gd name="connsiteY25" fmla="*/ 71028 h 3347910"/>
                <a:gd name="connsiteX26" fmla="*/ 2367608 w 3607783"/>
                <a:gd name="connsiteY26" fmla="*/ 59190 h 3347910"/>
                <a:gd name="connsiteX27" fmla="*/ 1296547 w 3607783"/>
                <a:gd name="connsiteY27" fmla="*/ 25367 h 3347910"/>
                <a:gd name="connsiteX28" fmla="*/ 511854 w 3607783"/>
                <a:gd name="connsiteY28" fmla="*/ 0 h 3347910"/>
                <a:gd name="connsiteX29" fmla="*/ 497198 w 3607783"/>
                <a:gd name="connsiteY29" fmla="*/ 32132 h 3347910"/>
                <a:gd name="connsiteX30" fmla="*/ 1519215 w 3607783"/>
                <a:gd name="connsiteY30" fmla="*/ 99214 h 3347910"/>
                <a:gd name="connsiteX31" fmla="*/ 2581820 w 3607783"/>
                <a:gd name="connsiteY31" fmla="*/ 133601 h 3347910"/>
                <a:gd name="connsiteX32" fmla="*/ 2681034 w 3607783"/>
                <a:gd name="connsiteY32" fmla="*/ 136983 h 3347910"/>
                <a:gd name="connsiteX33" fmla="*/ 2709783 w 3607783"/>
                <a:gd name="connsiteY33" fmla="*/ 199556 h 3347910"/>
                <a:gd name="connsiteX34" fmla="*/ 3062670 w 3607783"/>
                <a:gd name="connsiteY34" fmla="*/ 961136 h 3347910"/>
                <a:gd name="connsiteX35" fmla="*/ 3454452 w 3607783"/>
                <a:gd name="connsiteY35" fmla="*/ 1806710 h 3347910"/>
                <a:gd name="connsiteX36" fmla="*/ 3522098 w 3607783"/>
                <a:gd name="connsiteY36" fmla="*/ 1953277 h 3347910"/>
                <a:gd name="connsiteX37" fmla="*/ 3414429 w 3607783"/>
                <a:gd name="connsiteY37" fmla="*/ 1957786 h 3347910"/>
                <a:gd name="connsiteX38" fmla="*/ 3305631 w 3607783"/>
                <a:gd name="connsiteY38" fmla="*/ 1963423 h 3347910"/>
                <a:gd name="connsiteX39" fmla="*/ 3295485 w 3607783"/>
                <a:gd name="connsiteY39" fmla="*/ 2598168 h 3347910"/>
                <a:gd name="connsiteX40" fmla="*/ 3283646 w 3607783"/>
                <a:gd name="connsiteY40" fmla="*/ 3234603 h 3347910"/>
                <a:gd name="connsiteX41" fmla="*/ 1211990 w 3607783"/>
                <a:gd name="connsiteY41" fmla="*/ 3280264 h 3347910"/>
                <a:gd name="connsiteX42" fmla="*/ 1164074 w 3607783"/>
                <a:gd name="connsiteY42" fmla="*/ 3280828 h 3347910"/>
                <a:gd name="connsiteX43" fmla="*/ 730012 w 3607783"/>
                <a:gd name="connsiteY43" fmla="*/ 2939216 h 3347910"/>
                <a:gd name="connsiteX44" fmla="*/ 295951 w 3607783"/>
                <a:gd name="connsiteY44" fmla="*/ 2597041 h 3347910"/>
                <a:gd name="connsiteX45" fmla="*/ 292005 w 3607783"/>
                <a:gd name="connsiteY45" fmla="*/ 2523194 h 3347910"/>
                <a:gd name="connsiteX46" fmla="*/ 276221 w 3607783"/>
                <a:gd name="connsiteY46" fmla="*/ 1879993 h 3347910"/>
                <a:gd name="connsiteX47" fmla="*/ 264383 w 3607783"/>
                <a:gd name="connsiteY47" fmla="*/ 1310640 h 3347910"/>
                <a:gd name="connsiteX48" fmla="*/ 379945 w 3607783"/>
                <a:gd name="connsiteY48" fmla="*/ 963955 h 3347910"/>
                <a:gd name="connsiteX49" fmla="*/ 555260 w 3607783"/>
                <a:gd name="connsiteY49" fmla="*/ 443645 h 3347910"/>
                <a:gd name="connsiteX50" fmla="*/ 615578 w 3607783"/>
                <a:gd name="connsiteY50" fmla="*/ 270020 h 3347910"/>
                <a:gd name="connsiteX51" fmla="*/ 584010 w 3607783"/>
                <a:gd name="connsiteY51" fmla="*/ 178134 h 3347910"/>
                <a:gd name="connsiteX52" fmla="*/ 554133 w 3607783"/>
                <a:gd name="connsiteY52" fmla="*/ 67646 h 3347910"/>
                <a:gd name="connsiteX53" fmla="*/ 1519215 w 3607783"/>
                <a:gd name="connsiteY53" fmla="*/ 99214 h 334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607783" h="3347910">
                  <a:moveTo>
                    <a:pt x="497198" y="32132"/>
                  </a:moveTo>
                  <a:cubicBezTo>
                    <a:pt x="490997" y="50171"/>
                    <a:pt x="376562" y="369798"/>
                    <a:pt x="242962" y="742414"/>
                  </a:cubicBezTo>
                  <a:cubicBezTo>
                    <a:pt x="55244" y="1265543"/>
                    <a:pt x="0" y="1426202"/>
                    <a:pt x="0" y="1446496"/>
                  </a:cubicBezTo>
                  <a:cubicBezTo>
                    <a:pt x="0" y="1469044"/>
                    <a:pt x="1127" y="1471863"/>
                    <a:pt x="10147" y="1468481"/>
                  </a:cubicBezTo>
                  <a:cubicBezTo>
                    <a:pt x="47352" y="1453824"/>
                    <a:pt x="192227" y="1403653"/>
                    <a:pt x="197301" y="1403653"/>
                  </a:cubicBezTo>
                  <a:cubicBezTo>
                    <a:pt x="200683" y="1403653"/>
                    <a:pt x="202938" y="1430712"/>
                    <a:pt x="202938" y="1478064"/>
                  </a:cubicBezTo>
                  <a:cubicBezTo>
                    <a:pt x="202938" y="1519215"/>
                    <a:pt x="208011" y="1773451"/>
                    <a:pt x="214212" y="2043471"/>
                  </a:cubicBezTo>
                  <a:cubicBezTo>
                    <a:pt x="220413" y="2312928"/>
                    <a:pt x="225486" y="2554762"/>
                    <a:pt x="225486" y="2580129"/>
                  </a:cubicBezTo>
                  <a:lnTo>
                    <a:pt x="225486" y="2626354"/>
                  </a:lnTo>
                  <a:lnTo>
                    <a:pt x="421660" y="2780812"/>
                  </a:lnTo>
                  <a:cubicBezTo>
                    <a:pt x="529329" y="2865369"/>
                    <a:pt x="735650" y="3027720"/>
                    <a:pt x="879961" y="3141590"/>
                  </a:cubicBezTo>
                  <a:lnTo>
                    <a:pt x="1142653" y="3347910"/>
                  </a:lnTo>
                  <a:lnTo>
                    <a:pt x="2246973" y="3325362"/>
                  </a:lnTo>
                  <a:cubicBezTo>
                    <a:pt x="2854095" y="3312960"/>
                    <a:pt x="3351856" y="3302249"/>
                    <a:pt x="3351856" y="3301686"/>
                  </a:cubicBezTo>
                  <a:cubicBezTo>
                    <a:pt x="3352420" y="3301122"/>
                    <a:pt x="3355802" y="3024337"/>
                    <a:pt x="3359748" y="2686108"/>
                  </a:cubicBezTo>
                  <a:cubicBezTo>
                    <a:pt x="3363130" y="2347878"/>
                    <a:pt x="3367076" y="2060946"/>
                    <a:pt x="3368768" y="2047417"/>
                  </a:cubicBezTo>
                  <a:lnTo>
                    <a:pt x="3371586" y="2023741"/>
                  </a:lnTo>
                  <a:lnTo>
                    <a:pt x="3421193" y="2023741"/>
                  </a:lnTo>
                  <a:cubicBezTo>
                    <a:pt x="3448252" y="2023741"/>
                    <a:pt x="3501805" y="2022050"/>
                    <a:pt x="3539010" y="2019795"/>
                  </a:cubicBezTo>
                  <a:lnTo>
                    <a:pt x="3607783" y="2016413"/>
                  </a:lnTo>
                  <a:lnTo>
                    <a:pt x="3607783" y="1997810"/>
                  </a:lnTo>
                  <a:cubicBezTo>
                    <a:pt x="3607783" y="1985972"/>
                    <a:pt x="3565505" y="1887886"/>
                    <a:pt x="3484329" y="1712570"/>
                  </a:cubicBezTo>
                  <a:cubicBezTo>
                    <a:pt x="3347910" y="1417183"/>
                    <a:pt x="3196834" y="1090791"/>
                    <a:pt x="2955564" y="569353"/>
                  </a:cubicBezTo>
                  <a:cubicBezTo>
                    <a:pt x="2867060" y="378817"/>
                    <a:pt x="2779684" y="189409"/>
                    <a:pt x="2761082" y="148257"/>
                  </a:cubicBezTo>
                  <a:lnTo>
                    <a:pt x="2727259" y="73847"/>
                  </a:lnTo>
                  <a:lnTo>
                    <a:pt x="2692308" y="71028"/>
                  </a:lnTo>
                  <a:cubicBezTo>
                    <a:pt x="2673706" y="69337"/>
                    <a:pt x="2527139" y="64264"/>
                    <a:pt x="2367608" y="59190"/>
                  </a:cubicBezTo>
                  <a:cubicBezTo>
                    <a:pt x="2208076" y="54117"/>
                    <a:pt x="1726099" y="38896"/>
                    <a:pt x="1296547" y="25367"/>
                  </a:cubicBezTo>
                  <a:cubicBezTo>
                    <a:pt x="866995" y="11274"/>
                    <a:pt x="514109" y="0"/>
                    <a:pt x="511854" y="0"/>
                  </a:cubicBezTo>
                  <a:cubicBezTo>
                    <a:pt x="510163" y="0"/>
                    <a:pt x="503399" y="14657"/>
                    <a:pt x="497198" y="32132"/>
                  </a:cubicBezTo>
                  <a:close/>
                  <a:moveTo>
                    <a:pt x="1519215" y="99214"/>
                  </a:moveTo>
                  <a:cubicBezTo>
                    <a:pt x="2049672" y="116126"/>
                    <a:pt x="2527703" y="131910"/>
                    <a:pt x="2581820" y="133601"/>
                  </a:cubicBezTo>
                  <a:lnTo>
                    <a:pt x="2681034" y="136983"/>
                  </a:lnTo>
                  <a:lnTo>
                    <a:pt x="2709783" y="199556"/>
                  </a:lnTo>
                  <a:cubicBezTo>
                    <a:pt x="2725568" y="233942"/>
                    <a:pt x="2883972" y="576682"/>
                    <a:pt x="3062670" y="961136"/>
                  </a:cubicBezTo>
                  <a:cubicBezTo>
                    <a:pt x="3240804" y="1345591"/>
                    <a:pt x="3417247" y="1726099"/>
                    <a:pt x="3454452" y="1806710"/>
                  </a:cubicBezTo>
                  <a:lnTo>
                    <a:pt x="3522098" y="1953277"/>
                  </a:lnTo>
                  <a:lnTo>
                    <a:pt x="3414429" y="1957786"/>
                  </a:lnTo>
                  <a:cubicBezTo>
                    <a:pt x="3355238" y="1960041"/>
                    <a:pt x="3306195" y="1962860"/>
                    <a:pt x="3305631" y="1963423"/>
                  </a:cubicBezTo>
                  <a:cubicBezTo>
                    <a:pt x="3304504" y="1963987"/>
                    <a:pt x="3299994" y="2249791"/>
                    <a:pt x="3295485" y="2598168"/>
                  </a:cubicBezTo>
                  <a:cubicBezTo>
                    <a:pt x="3290975" y="2945981"/>
                    <a:pt x="3285901" y="3232349"/>
                    <a:pt x="3283646" y="3234603"/>
                  </a:cubicBezTo>
                  <a:cubicBezTo>
                    <a:pt x="3280828" y="3237986"/>
                    <a:pt x="1391815" y="3279137"/>
                    <a:pt x="1211990" y="3280264"/>
                  </a:cubicBezTo>
                  <a:lnTo>
                    <a:pt x="1164074" y="3280828"/>
                  </a:lnTo>
                  <a:lnTo>
                    <a:pt x="730012" y="2939216"/>
                  </a:lnTo>
                  <a:lnTo>
                    <a:pt x="295951" y="2597041"/>
                  </a:lnTo>
                  <a:lnTo>
                    <a:pt x="292005" y="2523194"/>
                  </a:lnTo>
                  <a:cubicBezTo>
                    <a:pt x="289750" y="2482606"/>
                    <a:pt x="282422" y="2192856"/>
                    <a:pt x="276221" y="1879993"/>
                  </a:cubicBezTo>
                  <a:lnTo>
                    <a:pt x="264383" y="1310640"/>
                  </a:lnTo>
                  <a:lnTo>
                    <a:pt x="379945" y="963955"/>
                  </a:lnTo>
                  <a:cubicBezTo>
                    <a:pt x="443081" y="773419"/>
                    <a:pt x="522001" y="538913"/>
                    <a:pt x="555260" y="443645"/>
                  </a:cubicBezTo>
                  <a:lnTo>
                    <a:pt x="615578" y="270020"/>
                  </a:lnTo>
                  <a:lnTo>
                    <a:pt x="584010" y="178134"/>
                  </a:lnTo>
                  <a:cubicBezTo>
                    <a:pt x="556952" y="99214"/>
                    <a:pt x="547932" y="67646"/>
                    <a:pt x="554133" y="67646"/>
                  </a:cubicBezTo>
                  <a:cubicBezTo>
                    <a:pt x="554697" y="67646"/>
                    <a:pt x="989322" y="81739"/>
                    <a:pt x="1519215" y="99214"/>
                  </a:cubicBezTo>
                  <a:close/>
                </a:path>
              </a:pathLst>
            </a:custGeom>
            <a:solidFill>
              <a:srgbClr val="FFC000"/>
            </a:solidFill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20" name="Freihandform: Form 219">
              <a:extLst>
                <a:ext uri="{FF2B5EF4-FFF2-40B4-BE49-F238E27FC236}">
                  <a16:creationId xmlns:a16="http://schemas.microsoft.com/office/drawing/2014/main" id="{023A11CD-9823-4BD7-BB2A-40291D7BA629}"/>
                </a:ext>
              </a:extLst>
            </p:cNvPr>
            <p:cNvSpPr/>
            <p:nvPr/>
          </p:nvSpPr>
          <p:spPr bwMode="auto">
            <a:xfrm>
              <a:off x="4356833" y="3113239"/>
              <a:ext cx="769419" cy="1220732"/>
            </a:xfrm>
            <a:custGeom>
              <a:avLst/>
              <a:gdLst>
                <a:gd name="connsiteX0" fmla="*/ 0 w 381000"/>
                <a:gd name="connsiteY0" fmla="*/ 369094 h 1066800"/>
                <a:gd name="connsiteX1" fmla="*/ 150019 w 381000"/>
                <a:gd name="connsiteY1" fmla="*/ 0 h 1066800"/>
                <a:gd name="connsiteX2" fmla="*/ 381000 w 381000"/>
                <a:gd name="connsiteY2" fmla="*/ 550069 h 1066800"/>
                <a:gd name="connsiteX3" fmla="*/ 381000 w 381000"/>
                <a:gd name="connsiteY3" fmla="*/ 1066800 h 1066800"/>
                <a:gd name="connsiteX4" fmla="*/ 16669 w 381000"/>
                <a:gd name="connsiteY4" fmla="*/ 833437 h 1066800"/>
                <a:gd name="connsiteX5" fmla="*/ 0 w 381000"/>
                <a:gd name="connsiteY5" fmla="*/ 369094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1000" h="1066800">
                  <a:moveTo>
                    <a:pt x="0" y="369094"/>
                  </a:moveTo>
                  <a:lnTo>
                    <a:pt x="150019" y="0"/>
                  </a:lnTo>
                  <a:lnTo>
                    <a:pt x="381000" y="550069"/>
                  </a:lnTo>
                  <a:lnTo>
                    <a:pt x="381000" y="1066800"/>
                  </a:lnTo>
                  <a:lnTo>
                    <a:pt x="16669" y="833437"/>
                  </a:lnTo>
                  <a:lnTo>
                    <a:pt x="0" y="369094"/>
                  </a:lnTo>
                  <a:close/>
                </a:path>
              </a:pathLst>
            </a:custGeom>
            <a:solidFill>
              <a:srgbClr val="FF0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228" name="Gruppieren 227">
              <a:extLst>
                <a:ext uri="{FF2B5EF4-FFF2-40B4-BE49-F238E27FC236}">
                  <a16:creationId xmlns:a16="http://schemas.microsoft.com/office/drawing/2014/main" id="{A2124841-E1DA-48C0-ADAE-08466BFBBF21}"/>
                </a:ext>
              </a:extLst>
            </p:cNvPr>
            <p:cNvGrpSpPr/>
            <p:nvPr/>
          </p:nvGrpSpPr>
          <p:grpSpPr>
            <a:xfrm>
              <a:off x="4993061" y="3120248"/>
              <a:ext cx="1947051" cy="588201"/>
              <a:chOff x="8364915" y="3815016"/>
              <a:chExt cx="897300" cy="528571"/>
            </a:xfrm>
          </p:grpSpPr>
          <p:sp>
            <p:nvSpPr>
              <p:cNvPr id="230" name="Freihandform: Form 229">
                <a:extLst>
                  <a:ext uri="{FF2B5EF4-FFF2-40B4-BE49-F238E27FC236}">
                    <a16:creationId xmlns:a16="http://schemas.microsoft.com/office/drawing/2014/main" id="{D0F5C8B5-47F4-4C0B-9D99-223B2D0B0C73}"/>
                  </a:ext>
                </a:extLst>
              </p:cNvPr>
              <p:cNvSpPr/>
              <p:nvPr/>
            </p:nvSpPr>
            <p:spPr bwMode="auto">
              <a:xfrm>
                <a:off x="8364915" y="3815016"/>
                <a:ext cx="350547" cy="225980"/>
              </a:xfrm>
              <a:custGeom>
                <a:avLst/>
                <a:gdLst>
                  <a:gd name="connsiteX0" fmla="*/ 0 w 3972232"/>
                  <a:gd name="connsiteY0" fmla="*/ 9833 h 1897626"/>
                  <a:gd name="connsiteX1" fmla="*/ 2871019 w 3972232"/>
                  <a:gd name="connsiteY1" fmla="*/ 3932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9833 h 1897626"/>
                  <a:gd name="connsiteX1" fmla="*/ 2874829 w 3972232"/>
                  <a:gd name="connsiteY1" fmla="*/ 5456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0 h 1887793"/>
                  <a:gd name="connsiteX1" fmla="*/ 2874829 w 3972232"/>
                  <a:gd name="connsiteY1" fmla="*/ 44736 h 1887793"/>
                  <a:gd name="connsiteX2" fmla="*/ 3972232 w 3972232"/>
                  <a:gd name="connsiteY2" fmla="*/ 1848464 h 1887793"/>
                  <a:gd name="connsiteX3" fmla="*/ 894735 w 3972232"/>
                  <a:gd name="connsiteY3" fmla="*/ 1887793 h 1887793"/>
                  <a:gd name="connsiteX4" fmla="*/ 78658 w 3972232"/>
                  <a:gd name="connsiteY4" fmla="*/ 58993 h 1887793"/>
                  <a:gd name="connsiteX0" fmla="*/ 0 w 3972232"/>
                  <a:gd name="connsiteY0" fmla="*/ 24827 h 1912620"/>
                  <a:gd name="connsiteX1" fmla="*/ 2874829 w 3972232"/>
                  <a:gd name="connsiteY1" fmla="*/ 69563 h 1912620"/>
                  <a:gd name="connsiteX2" fmla="*/ 3972232 w 3972232"/>
                  <a:gd name="connsiteY2" fmla="*/ 1873291 h 1912620"/>
                  <a:gd name="connsiteX3" fmla="*/ 894735 w 3972232"/>
                  <a:gd name="connsiteY3" fmla="*/ 1912620 h 1912620"/>
                  <a:gd name="connsiteX4" fmla="*/ 21508 w 3972232"/>
                  <a:gd name="connsiteY4" fmla="*/ 0 h 1912620"/>
                  <a:gd name="connsiteX0" fmla="*/ 0 w 3956992"/>
                  <a:gd name="connsiteY0" fmla="*/ 0 h 1922083"/>
                  <a:gd name="connsiteX1" fmla="*/ 2859589 w 3956992"/>
                  <a:gd name="connsiteY1" fmla="*/ 79026 h 1922083"/>
                  <a:gd name="connsiteX2" fmla="*/ 3956992 w 3956992"/>
                  <a:gd name="connsiteY2" fmla="*/ 1882754 h 1922083"/>
                  <a:gd name="connsiteX3" fmla="*/ 879495 w 3956992"/>
                  <a:gd name="connsiteY3" fmla="*/ 1922083 h 1922083"/>
                  <a:gd name="connsiteX4" fmla="*/ 6268 w 3956992"/>
                  <a:gd name="connsiteY4" fmla="*/ 9463 h 1922083"/>
                  <a:gd name="connsiteX0" fmla="*/ 0 w 3956992"/>
                  <a:gd name="connsiteY0" fmla="*/ 0 h 1882754"/>
                  <a:gd name="connsiteX1" fmla="*/ 2859589 w 3956992"/>
                  <a:gd name="connsiteY1" fmla="*/ 79026 h 1882754"/>
                  <a:gd name="connsiteX2" fmla="*/ 3956992 w 3956992"/>
                  <a:gd name="connsiteY2" fmla="*/ 1882754 h 1882754"/>
                  <a:gd name="connsiteX3" fmla="*/ 879495 w 3956992"/>
                  <a:gd name="connsiteY3" fmla="*/ 1867219 h 1882754"/>
                  <a:gd name="connsiteX4" fmla="*/ 6268 w 3956992"/>
                  <a:gd name="connsiteY4" fmla="*/ 9463 h 1882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6992" h="1882754">
                    <a:moveTo>
                      <a:pt x="0" y="0"/>
                    </a:moveTo>
                    <a:lnTo>
                      <a:pt x="2859589" y="79026"/>
                    </a:lnTo>
                    <a:lnTo>
                      <a:pt x="3956992" y="1882754"/>
                    </a:lnTo>
                    <a:lnTo>
                      <a:pt x="879495" y="1867219"/>
                    </a:lnTo>
                    <a:lnTo>
                      <a:pt x="6268" y="9463"/>
                    </a:ln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1" name="Freihandform: Form 230">
                <a:extLst>
                  <a:ext uri="{FF2B5EF4-FFF2-40B4-BE49-F238E27FC236}">
                    <a16:creationId xmlns:a16="http://schemas.microsoft.com/office/drawing/2014/main" id="{3BD8EE60-E720-4AE8-9178-EFA60D8BF847}"/>
                  </a:ext>
                </a:extLst>
              </p:cNvPr>
              <p:cNvSpPr/>
              <p:nvPr/>
            </p:nvSpPr>
            <p:spPr bwMode="auto">
              <a:xfrm>
                <a:off x="8764049" y="3815016"/>
                <a:ext cx="350547" cy="225980"/>
              </a:xfrm>
              <a:custGeom>
                <a:avLst/>
                <a:gdLst>
                  <a:gd name="connsiteX0" fmla="*/ 0 w 3972232"/>
                  <a:gd name="connsiteY0" fmla="*/ 9833 h 1897626"/>
                  <a:gd name="connsiteX1" fmla="*/ 2871019 w 3972232"/>
                  <a:gd name="connsiteY1" fmla="*/ 3932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9833 h 1897626"/>
                  <a:gd name="connsiteX1" fmla="*/ 2874829 w 3972232"/>
                  <a:gd name="connsiteY1" fmla="*/ 5456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0 h 1887793"/>
                  <a:gd name="connsiteX1" fmla="*/ 2874829 w 3972232"/>
                  <a:gd name="connsiteY1" fmla="*/ 44736 h 1887793"/>
                  <a:gd name="connsiteX2" fmla="*/ 3972232 w 3972232"/>
                  <a:gd name="connsiteY2" fmla="*/ 1848464 h 1887793"/>
                  <a:gd name="connsiteX3" fmla="*/ 894735 w 3972232"/>
                  <a:gd name="connsiteY3" fmla="*/ 1887793 h 1887793"/>
                  <a:gd name="connsiteX4" fmla="*/ 78658 w 3972232"/>
                  <a:gd name="connsiteY4" fmla="*/ 58993 h 1887793"/>
                  <a:gd name="connsiteX0" fmla="*/ 0 w 3972232"/>
                  <a:gd name="connsiteY0" fmla="*/ 24827 h 1912620"/>
                  <a:gd name="connsiteX1" fmla="*/ 2874829 w 3972232"/>
                  <a:gd name="connsiteY1" fmla="*/ 69563 h 1912620"/>
                  <a:gd name="connsiteX2" fmla="*/ 3972232 w 3972232"/>
                  <a:gd name="connsiteY2" fmla="*/ 1873291 h 1912620"/>
                  <a:gd name="connsiteX3" fmla="*/ 894735 w 3972232"/>
                  <a:gd name="connsiteY3" fmla="*/ 1912620 h 1912620"/>
                  <a:gd name="connsiteX4" fmla="*/ 21508 w 3972232"/>
                  <a:gd name="connsiteY4" fmla="*/ 0 h 1912620"/>
                  <a:gd name="connsiteX0" fmla="*/ 0 w 3956992"/>
                  <a:gd name="connsiteY0" fmla="*/ 0 h 1922083"/>
                  <a:gd name="connsiteX1" fmla="*/ 2859589 w 3956992"/>
                  <a:gd name="connsiteY1" fmla="*/ 79026 h 1922083"/>
                  <a:gd name="connsiteX2" fmla="*/ 3956992 w 3956992"/>
                  <a:gd name="connsiteY2" fmla="*/ 1882754 h 1922083"/>
                  <a:gd name="connsiteX3" fmla="*/ 879495 w 3956992"/>
                  <a:gd name="connsiteY3" fmla="*/ 1922083 h 1922083"/>
                  <a:gd name="connsiteX4" fmla="*/ 6268 w 3956992"/>
                  <a:gd name="connsiteY4" fmla="*/ 9463 h 1922083"/>
                  <a:gd name="connsiteX0" fmla="*/ 0 w 3956992"/>
                  <a:gd name="connsiteY0" fmla="*/ 0 h 1882754"/>
                  <a:gd name="connsiteX1" fmla="*/ 2859589 w 3956992"/>
                  <a:gd name="connsiteY1" fmla="*/ 79026 h 1882754"/>
                  <a:gd name="connsiteX2" fmla="*/ 3956992 w 3956992"/>
                  <a:gd name="connsiteY2" fmla="*/ 1882754 h 1882754"/>
                  <a:gd name="connsiteX3" fmla="*/ 879495 w 3956992"/>
                  <a:gd name="connsiteY3" fmla="*/ 1867219 h 1882754"/>
                  <a:gd name="connsiteX4" fmla="*/ 6268 w 3956992"/>
                  <a:gd name="connsiteY4" fmla="*/ 9463 h 1882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6992" h="1882754">
                    <a:moveTo>
                      <a:pt x="0" y="0"/>
                    </a:moveTo>
                    <a:lnTo>
                      <a:pt x="2859589" y="79026"/>
                    </a:lnTo>
                    <a:lnTo>
                      <a:pt x="3956992" y="1882754"/>
                    </a:lnTo>
                    <a:lnTo>
                      <a:pt x="879495" y="1867219"/>
                    </a:lnTo>
                    <a:lnTo>
                      <a:pt x="6268" y="9463"/>
                    </a:ln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2" name="Freihandform: Form 231">
                <a:extLst>
                  <a:ext uri="{FF2B5EF4-FFF2-40B4-BE49-F238E27FC236}">
                    <a16:creationId xmlns:a16="http://schemas.microsoft.com/office/drawing/2014/main" id="{F9E37988-A259-4099-BAC0-236A7B96DC83}"/>
                  </a:ext>
                </a:extLst>
              </p:cNvPr>
              <p:cNvSpPr/>
              <p:nvPr/>
            </p:nvSpPr>
            <p:spPr bwMode="auto">
              <a:xfrm>
                <a:off x="8512535" y="4117607"/>
                <a:ext cx="350547" cy="225980"/>
              </a:xfrm>
              <a:custGeom>
                <a:avLst/>
                <a:gdLst>
                  <a:gd name="connsiteX0" fmla="*/ 0 w 3972232"/>
                  <a:gd name="connsiteY0" fmla="*/ 9833 h 1897626"/>
                  <a:gd name="connsiteX1" fmla="*/ 2871019 w 3972232"/>
                  <a:gd name="connsiteY1" fmla="*/ 3932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9833 h 1897626"/>
                  <a:gd name="connsiteX1" fmla="*/ 2874829 w 3972232"/>
                  <a:gd name="connsiteY1" fmla="*/ 5456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0 h 1887793"/>
                  <a:gd name="connsiteX1" fmla="*/ 2874829 w 3972232"/>
                  <a:gd name="connsiteY1" fmla="*/ 44736 h 1887793"/>
                  <a:gd name="connsiteX2" fmla="*/ 3972232 w 3972232"/>
                  <a:gd name="connsiteY2" fmla="*/ 1848464 h 1887793"/>
                  <a:gd name="connsiteX3" fmla="*/ 894735 w 3972232"/>
                  <a:gd name="connsiteY3" fmla="*/ 1887793 h 1887793"/>
                  <a:gd name="connsiteX4" fmla="*/ 78658 w 3972232"/>
                  <a:gd name="connsiteY4" fmla="*/ 58993 h 1887793"/>
                  <a:gd name="connsiteX0" fmla="*/ 0 w 3972232"/>
                  <a:gd name="connsiteY0" fmla="*/ 24827 h 1912620"/>
                  <a:gd name="connsiteX1" fmla="*/ 2874829 w 3972232"/>
                  <a:gd name="connsiteY1" fmla="*/ 69563 h 1912620"/>
                  <a:gd name="connsiteX2" fmla="*/ 3972232 w 3972232"/>
                  <a:gd name="connsiteY2" fmla="*/ 1873291 h 1912620"/>
                  <a:gd name="connsiteX3" fmla="*/ 894735 w 3972232"/>
                  <a:gd name="connsiteY3" fmla="*/ 1912620 h 1912620"/>
                  <a:gd name="connsiteX4" fmla="*/ 21508 w 3972232"/>
                  <a:gd name="connsiteY4" fmla="*/ 0 h 1912620"/>
                  <a:gd name="connsiteX0" fmla="*/ 0 w 3956992"/>
                  <a:gd name="connsiteY0" fmla="*/ 0 h 1922083"/>
                  <a:gd name="connsiteX1" fmla="*/ 2859589 w 3956992"/>
                  <a:gd name="connsiteY1" fmla="*/ 79026 h 1922083"/>
                  <a:gd name="connsiteX2" fmla="*/ 3956992 w 3956992"/>
                  <a:gd name="connsiteY2" fmla="*/ 1882754 h 1922083"/>
                  <a:gd name="connsiteX3" fmla="*/ 879495 w 3956992"/>
                  <a:gd name="connsiteY3" fmla="*/ 1922083 h 1922083"/>
                  <a:gd name="connsiteX4" fmla="*/ 6268 w 3956992"/>
                  <a:gd name="connsiteY4" fmla="*/ 9463 h 1922083"/>
                  <a:gd name="connsiteX0" fmla="*/ 0 w 3956992"/>
                  <a:gd name="connsiteY0" fmla="*/ 0 h 1882754"/>
                  <a:gd name="connsiteX1" fmla="*/ 2859589 w 3956992"/>
                  <a:gd name="connsiteY1" fmla="*/ 79026 h 1882754"/>
                  <a:gd name="connsiteX2" fmla="*/ 3956992 w 3956992"/>
                  <a:gd name="connsiteY2" fmla="*/ 1882754 h 1882754"/>
                  <a:gd name="connsiteX3" fmla="*/ 879495 w 3956992"/>
                  <a:gd name="connsiteY3" fmla="*/ 1867219 h 1882754"/>
                  <a:gd name="connsiteX4" fmla="*/ 6268 w 3956992"/>
                  <a:gd name="connsiteY4" fmla="*/ 9463 h 1882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6992" h="1882754">
                    <a:moveTo>
                      <a:pt x="0" y="0"/>
                    </a:moveTo>
                    <a:lnTo>
                      <a:pt x="2859589" y="79026"/>
                    </a:lnTo>
                    <a:lnTo>
                      <a:pt x="3956992" y="1882754"/>
                    </a:lnTo>
                    <a:lnTo>
                      <a:pt x="879495" y="1867219"/>
                    </a:lnTo>
                    <a:lnTo>
                      <a:pt x="6268" y="9463"/>
                    </a:ln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3" name="Freihandform: Form 232">
                <a:extLst>
                  <a:ext uri="{FF2B5EF4-FFF2-40B4-BE49-F238E27FC236}">
                    <a16:creationId xmlns:a16="http://schemas.microsoft.com/office/drawing/2014/main" id="{675855D1-48A3-477E-8A1E-5EDCD85951BD}"/>
                  </a:ext>
                </a:extLst>
              </p:cNvPr>
              <p:cNvSpPr/>
              <p:nvPr/>
            </p:nvSpPr>
            <p:spPr bwMode="auto">
              <a:xfrm>
                <a:off x="8911668" y="4117607"/>
                <a:ext cx="350547" cy="225980"/>
              </a:xfrm>
              <a:custGeom>
                <a:avLst/>
                <a:gdLst>
                  <a:gd name="connsiteX0" fmla="*/ 0 w 3972232"/>
                  <a:gd name="connsiteY0" fmla="*/ 9833 h 1897626"/>
                  <a:gd name="connsiteX1" fmla="*/ 2871019 w 3972232"/>
                  <a:gd name="connsiteY1" fmla="*/ 3932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9833 h 1897626"/>
                  <a:gd name="connsiteX1" fmla="*/ 2874829 w 3972232"/>
                  <a:gd name="connsiteY1" fmla="*/ 5456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0 h 1887793"/>
                  <a:gd name="connsiteX1" fmla="*/ 2874829 w 3972232"/>
                  <a:gd name="connsiteY1" fmla="*/ 44736 h 1887793"/>
                  <a:gd name="connsiteX2" fmla="*/ 3972232 w 3972232"/>
                  <a:gd name="connsiteY2" fmla="*/ 1848464 h 1887793"/>
                  <a:gd name="connsiteX3" fmla="*/ 894735 w 3972232"/>
                  <a:gd name="connsiteY3" fmla="*/ 1887793 h 1887793"/>
                  <a:gd name="connsiteX4" fmla="*/ 78658 w 3972232"/>
                  <a:gd name="connsiteY4" fmla="*/ 58993 h 1887793"/>
                  <a:gd name="connsiteX0" fmla="*/ 0 w 3972232"/>
                  <a:gd name="connsiteY0" fmla="*/ 24827 h 1912620"/>
                  <a:gd name="connsiteX1" fmla="*/ 2874829 w 3972232"/>
                  <a:gd name="connsiteY1" fmla="*/ 69563 h 1912620"/>
                  <a:gd name="connsiteX2" fmla="*/ 3972232 w 3972232"/>
                  <a:gd name="connsiteY2" fmla="*/ 1873291 h 1912620"/>
                  <a:gd name="connsiteX3" fmla="*/ 894735 w 3972232"/>
                  <a:gd name="connsiteY3" fmla="*/ 1912620 h 1912620"/>
                  <a:gd name="connsiteX4" fmla="*/ 21508 w 3972232"/>
                  <a:gd name="connsiteY4" fmla="*/ 0 h 1912620"/>
                  <a:gd name="connsiteX0" fmla="*/ 0 w 3956992"/>
                  <a:gd name="connsiteY0" fmla="*/ 0 h 1922083"/>
                  <a:gd name="connsiteX1" fmla="*/ 2859589 w 3956992"/>
                  <a:gd name="connsiteY1" fmla="*/ 79026 h 1922083"/>
                  <a:gd name="connsiteX2" fmla="*/ 3956992 w 3956992"/>
                  <a:gd name="connsiteY2" fmla="*/ 1882754 h 1922083"/>
                  <a:gd name="connsiteX3" fmla="*/ 879495 w 3956992"/>
                  <a:gd name="connsiteY3" fmla="*/ 1922083 h 1922083"/>
                  <a:gd name="connsiteX4" fmla="*/ 6268 w 3956992"/>
                  <a:gd name="connsiteY4" fmla="*/ 9463 h 1922083"/>
                  <a:gd name="connsiteX0" fmla="*/ 0 w 3956992"/>
                  <a:gd name="connsiteY0" fmla="*/ 0 h 1882754"/>
                  <a:gd name="connsiteX1" fmla="*/ 2859589 w 3956992"/>
                  <a:gd name="connsiteY1" fmla="*/ 79026 h 1882754"/>
                  <a:gd name="connsiteX2" fmla="*/ 3956992 w 3956992"/>
                  <a:gd name="connsiteY2" fmla="*/ 1882754 h 1882754"/>
                  <a:gd name="connsiteX3" fmla="*/ 879495 w 3956992"/>
                  <a:gd name="connsiteY3" fmla="*/ 1867219 h 1882754"/>
                  <a:gd name="connsiteX4" fmla="*/ 6268 w 3956992"/>
                  <a:gd name="connsiteY4" fmla="*/ 9463 h 1882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6992" h="1882754">
                    <a:moveTo>
                      <a:pt x="0" y="0"/>
                    </a:moveTo>
                    <a:lnTo>
                      <a:pt x="2859589" y="79026"/>
                    </a:lnTo>
                    <a:lnTo>
                      <a:pt x="3956992" y="1882754"/>
                    </a:lnTo>
                    <a:lnTo>
                      <a:pt x="879495" y="1867219"/>
                    </a:lnTo>
                    <a:lnTo>
                      <a:pt x="6268" y="9463"/>
                    </a:ln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cxnSp>
          <p:nvCxnSpPr>
            <p:cNvPr id="229" name="Gerader Verbinder 228">
              <a:extLst>
                <a:ext uri="{FF2B5EF4-FFF2-40B4-BE49-F238E27FC236}">
                  <a16:creationId xmlns:a16="http://schemas.microsoft.com/office/drawing/2014/main" id="{3E2C973E-DA48-4B15-99A5-2B8434DFFBD7}"/>
                </a:ext>
              </a:extLst>
            </p:cNvPr>
            <p:cNvCxnSpPr/>
            <p:nvPr/>
          </p:nvCxnSpPr>
          <p:spPr bwMode="auto">
            <a:xfrm>
              <a:off x="6832126" y="3582713"/>
              <a:ext cx="689208" cy="0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7" name="Gerade Verbindung mit Pfeil 226">
              <a:extLst>
                <a:ext uri="{FF2B5EF4-FFF2-40B4-BE49-F238E27FC236}">
                  <a16:creationId xmlns:a16="http://schemas.microsoft.com/office/drawing/2014/main" id="{C9CBF2C9-3F92-458D-91D6-ED091CD2650B}"/>
                </a:ext>
              </a:extLst>
            </p:cNvPr>
            <p:cNvCxnSpPr/>
            <p:nvPr/>
          </p:nvCxnSpPr>
          <p:spPr bwMode="auto">
            <a:xfrm>
              <a:off x="7275942" y="2912070"/>
              <a:ext cx="0" cy="358176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25" name="Ellipse 224">
              <a:extLst>
                <a:ext uri="{FF2B5EF4-FFF2-40B4-BE49-F238E27FC236}">
                  <a16:creationId xmlns:a16="http://schemas.microsoft.com/office/drawing/2014/main" id="{C480368B-8709-45E5-977B-ACC0543FCE9A}"/>
                </a:ext>
              </a:extLst>
            </p:cNvPr>
            <p:cNvSpPr/>
            <p:nvPr/>
          </p:nvSpPr>
          <p:spPr bwMode="auto">
            <a:xfrm>
              <a:off x="7490721" y="3555075"/>
              <a:ext cx="39200" cy="51190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39" name="Grafik 238">
              <a:extLst>
                <a:ext uri="{FF2B5EF4-FFF2-40B4-BE49-F238E27FC236}">
                  <a16:creationId xmlns:a16="http://schemas.microsoft.com/office/drawing/2014/main" id="{C140F9EC-5CDE-4A34-85D4-04908CDAC1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09" t="17276" r="16816" b="18891"/>
            <a:stretch/>
          </p:blipFill>
          <p:spPr>
            <a:xfrm>
              <a:off x="6819239" y="3830962"/>
              <a:ext cx="268201" cy="227981"/>
            </a:xfrm>
            <a:prstGeom prst="rect">
              <a:avLst/>
            </a:prstGeom>
          </p:spPr>
        </p:pic>
        <p:cxnSp>
          <p:nvCxnSpPr>
            <p:cNvPr id="241" name="Gerader Verbinder 240">
              <a:extLst>
                <a:ext uri="{FF2B5EF4-FFF2-40B4-BE49-F238E27FC236}">
                  <a16:creationId xmlns:a16="http://schemas.microsoft.com/office/drawing/2014/main" id="{75701131-DCCF-4033-82E8-E6C76F9AEE6B}"/>
                </a:ext>
              </a:extLst>
            </p:cNvPr>
            <p:cNvCxnSpPr/>
            <p:nvPr/>
          </p:nvCxnSpPr>
          <p:spPr bwMode="auto">
            <a:xfrm>
              <a:off x="7082019" y="3973789"/>
              <a:ext cx="573826" cy="0"/>
            </a:xfrm>
            <a:prstGeom prst="line">
              <a:avLst/>
            </a:prstGeom>
            <a:solidFill>
              <a:srgbClr val="FF0000"/>
            </a:solidFill>
            <a:ln w="9525" cap="flat" cmpd="sng" algn="ctr">
              <a:solidFill>
                <a:srgbClr val="3333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3" name="Gerader Verbinder 242">
              <a:extLst>
                <a:ext uri="{FF2B5EF4-FFF2-40B4-BE49-F238E27FC236}">
                  <a16:creationId xmlns:a16="http://schemas.microsoft.com/office/drawing/2014/main" id="{FE2C30CB-11CD-459C-A9D1-F901EBDC0FB1}"/>
                </a:ext>
              </a:extLst>
            </p:cNvPr>
            <p:cNvCxnSpPr/>
            <p:nvPr/>
          </p:nvCxnSpPr>
          <p:spPr bwMode="auto">
            <a:xfrm>
              <a:off x="7516341" y="4230518"/>
              <a:ext cx="589724" cy="0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4" name="Ellipse 243">
              <a:extLst>
                <a:ext uri="{FF2B5EF4-FFF2-40B4-BE49-F238E27FC236}">
                  <a16:creationId xmlns:a16="http://schemas.microsoft.com/office/drawing/2014/main" id="{9DB72A83-4AE1-4C5A-A654-29C1C5991FEF}"/>
                </a:ext>
              </a:extLst>
            </p:cNvPr>
            <p:cNvSpPr/>
            <p:nvPr/>
          </p:nvSpPr>
          <p:spPr bwMode="auto">
            <a:xfrm>
              <a:off x="7512811" y="4203034"/>
              <a:ext cx="39200" cy="51190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45" name="Gerade Verbindung mit Pfeil 244">
              <a:extLst>
                <a:ext uri="{FF2B5EF4-FFF2-40B4-BE49-F238E27FC236}">
                  <a16:creationId xmlns:a16="http://schemas.microsoft.com/office/drawing/2014/main" id="{1DE20E0C-EF33-4690-8146-28169DFCCB52}"/>
                </a:ext>
              </a:extLst>
            </p:cNvPr>
            <p:cNvCxnSpPr/>
            <p:nvPr/>
          </p:nvCxnSpPr>
          <p:spPr bwMode="auto">
            <a:xfrm>
              <a:off x="7633090" y="4325095"/>
              <a:ext cx="221832" cy="5278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0" name="Gerader Verbinder 249">
              <a:extLst>
                <a:ext uri="{FF2B5EF4-FFF2-40B4-BE49-F238E27FC236}">
                  <a16:creationId xmlns:a16="http://schemas.microsoft.com/office/drawing/2014/main" id="{2421C27E-6BAF-41D0-A66A-F04C8DC419BD}"/>
                </a:ext>
              </a:extLst>
            </p:cNvPr>
            <p:cNvCxnSpPr/>
            <p:nvPr/>
          </p:nvCxnSpPr>
          <p:spPr bwMode="auto">
            <a:xfrm>
              <a:off x="6022147" y="4216267"/>
              <a:ext cx="1" cy="404732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252" name="Grafik 251">
              <a:extLst>
                <a:ext uri="{FF2B5EF4-FFF2-40B4-BE49-F238E27FC236}">
                  <a16:creationId xmlns:a16="http://schemas.microsoft.com/office/drawing/2014/main" id="{076A2BA8-A504-4148-BF96-0D43EEBAA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2043" y="3894207"/>
              <a:ext cx="277293" cy="362103"/>
            </a:xfrm>
            <a:prstGeom prst="rect">
              <a:avLst/>
            </a:prstGeom>
          </p:spPr>
        </p:pic>
        <p:pic>
          <p:nvPicPr>
            <p:cNvPr id="253" name="Grafik 252">
              <a:extLst>
                <a:ext uri="{FF2B5EF4-FFF2-40B4-BE49-F238E27FC236}">
                  <a16:creationId xmlns:a16="http://schemas.microsoft.com/office/drawing/2014/main" id="{19F2C6DF-02B8-4360-A16C-959F62938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0906" y="3942649"/>
              <a:ext cx="335159" cy="291778"/>
            </a:xfrm>
            <a:prstGeom prst="rect">
              <a:avLst/>
            </a:prstGeom>
          </p:spPr>
        </p:pic>
        <p:cxnSp>
          <p:nvCxnSpPr>
            <p:cNvPr id="254" name="Gerader Verbinder 253">
              <a:extLst>
                <a:ext uri="{FF2B5EF4-FFF2-40B4-BE49-F238E27FC236}">
                  <a16:creationId xmlns:a16="http://schemas.microsoft.com/office/drawing/2014/main" id="{61ADD239-8D36-4840-B26B-FB68A358DDD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497032" y="4628548"/>
              <a:ext cx="1009462" cy="0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5" name="Gerader Verbinder 254">
              <a:extLst>
                <a:ext uri="{FF2B5EF4-FFF2-40B4-BE49-F238E27FC236}">
                  <a16:creationId xmlns:a16="http://schemas.microsoft.com/office/drawing/2014/main" id="{D2FA6FE4-26D9-4B21-B10E-24DFE770FFCC}"/>
                </a:ext>
              </a:extLst>
            </p:cNvPr>
            <p:cNvCxnSpPr/>
            <p:nvPr/>
          </p:nvCxnSpPr>
          <p:spPr bwMode="auto">
            <a:xfrm>
              <a:off x="5505964" y="4187184"/>
              <a:ext cx="0" cy="441364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56" name="Ellipse 255">
              <a:extLst>
                <a:ext uri="{FF2B5EF4-FFF2-40B4-BE49-F238E27FC236}">
                  <a16:creationId xmlns:a16="http://schemas.microsoft.com/office/drawing/2014/main" id="{42B21336-A854-480F-872E-ECBA0059C02C}"/>
                </a:ext>
              </a:extLst>
            </p:cNvPr>
            <p:cNvSpPr/>
            <p:nvPr/>
          </p:nvSpPr>
          <p:spPr bwMode="auto">
            <a:xfrm>
              <a:off x="6003116" y="4596239"/>
              <a:ext cx="39200" cy="51190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7" name="Ellipse 256">
              <a:extLst>
                <a:ext uri="{FF2B5EF4-FFF2-40B4-BE49-F238E27FC236}">
                  <a16:creationId xmlns:a16="http://schemas.microsoft.com/office/drawing/2014/main" id="{E3A91EAA-7C14-4D87-91AB-4C60A799B368}"/>
                </a:ext>
              </a:extLst>
            </p:cNvPr>
            <p:cNvSpPr/>
            <p:nvPr/>
          </p:nvSpPr>
          <p:spPr bwMode="auto">
            <a:xfrm>
              <a:off x="6489830" y="4596239"/>
              <a:ext cx="39200" cy="51190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48" name="Gerader Verbinder 247">
              <a:extLst>
                <a:ext uri="{FF2B5EF4-FFF2-40B4-BE49-F238E27FC236}">
                  <a16:creationId xmlns:a16="http://schemas.microsoft.com/office/drawing/2014/main" id="{C35B52B3-493F-4CED-AF2A-26283BBF9C28}"/>
                </a:ext>
              </a:extLst>
            </p:cNvPr>
            <p:cNvCxnSpPr/>
            <p:nvPr/>
          </p:nvCxnSpPr>
          <p:spPr bwMode="auto">
            <a:xfrm flipH="1" flipV="1">
              <a:off x="5645763" y="4075259"/>
              <a:ext cx="292833" cy="5260"/>
            </a:xfrm>
            <a:prstGeom prst="line">
              <a:avLst/>
            </a:prstGeom>
            <a:solidFill>
              <a:srgbClr val="FF0000"/>
            </a:solidFill>
            <a:ln w="9525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9" name="Gerade Verbindung mit Pfeil 248">
              <a:extLst>
                <a:ext uri="{FF2B5EF4-FFF2-40B4-BE49-F238E27FC236}">
                  <a16:creationId xmlns:a16="http://schemas.microsoft.com/office/drawing/2014/main" id="{D4045FB2-7200-4C56-8ED2-BFA8B90CBFE0}"/>
                </a:ext>
              </a:extLst>
            </p:cNvPr>
            <p:cNvCxnSpPr/>
            <p:nvPr/>
          </p:nvCxnSpPr>
          <p:spPr bwMode="auto">
            <a:xfrm>
              <a:off x="5682106" y="4031451"/>
              <a:ext cx="221832" cy="5278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258" name="Grafik 257" descr="Ein Bild, das Handkarren, Projektor enthält.&#10;&#10;Automatisch generierte Beschreibung">
              <a:extLst>
                <a:ext uri="{FF2B5EF4-FFF2-40B4-BE49-F238E27FC236}">
                  <a16:creationId xmlns:a16="http://schemas.microsoft.com/office/drawing/2014/main" id="{52CEDA4A-2D1C-43A8-A13B-5F20E6A34C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527" b="33870"/>
            <a:stretch/>
          </p:blipFill>
          <p:spPr>
            <a:xfrm flipH="1">
              <a:off x="8362125" y="3375790"/>
              <a:ext cx="670609" cy="276756"/>
            </a:xfrm>
            <a:prstGeom prst="rect">
              <a:avLst/>
            </a:prstGeom>
          </p:spPr>
        </p:pic>
        <p:cxnSp>
          <p:nvCxnSpPr>
            <p:cNvPr id="260" name="Gerader Verbinder 259">
              <a:extLst>
                <a:ext uri="{FF2B5EF4-FFF2-40B4-BE49-F238E27FC236}">
                  <a16:creationId xmlns:a16="http://schemas.microsoft.com/office/drawing/2014/main" id="{A29E9467-C3F6-4499-8C86-A9B803195494}"/>
                </a:ext>
              </a:extLst>
            </p:cNvPr>
            <p:cNvCxnSpPr/>
            <p:nvPr/>
          </p:nvCxnSpPr>
          <p:spPr bwMode="auto">
            <a:xfrm>
              <a:off x="7496743" y="3580683"/>
              <a:ext cx="713247" cy="0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261" name="Gruppieren 260">
              <a:extLst>
                <a:ext uri="{FF2B5EF4-FFF2-40B4-BE49-F238E27FC236}">
                  <a16:creationId xmlns:a16="http://schemas.microsoft.com/office/drawing/2014/main" id="{6340B7C2-D75A-4A73-8757-D494B2BA5842}"/>
                </a:ext>
              </a:extLst>
            </p:cNvPr>
            <p:cNvGrpSpPr/>
            <p:nvPr/>
          </p:nvGrpSpPr>
          <p:grpSpPr>
            <a:xfrm>
              <a:off x="7866173" y="3027964"/>
              <a:ext cx="1694579" cy="1457785"/>
              <a:chOff x="9906000" y="1688388"/>
              <a:chExt cx="3011703" cy="1984036"/>
            </a:xfrm>
          </p:grpSpPr>
          <p:pic>
            <p:nvPicPr>
              <p:cNvPr id="262" name="Grafik 261">
                <a:extLst>
                  <a:ext uri="{FF2B5EF4-FFF2-40B4-BE49-F238E27FC236}">
                    <a16:creationId xmlns:a16="http://schemas.microsoft.com/office/drawing/2014/main" id="{61F81616-0BFF-4816-855A-3D5B443E68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 l="-1" t="16508" r="49149" b="27515"/>
              <a:stretch/>
            </p:blipFill>
            <p:spPr>
              <a:xfrm>
                <a:off x="9906000" y="1688388"/>
                <a:ext cx="2828822" cy="1968695"/>
              </a:xfrm>
              <a:prstGeom prst="rect">
                <a:avLst/>
              </a:prstGeom>
            </p:spPr>
          </p:pic>
          <p:sp>
            <p:nvSpPr>
              <p:cNvPr id="263" name="Rechteck 262">
                <a:extLst>
                  <a:ext uri="{FF2B5EF4-FFF2-40B4-BE49-F238E27FC236}">
                    <a16:creationId xmlns:a16="http://schemas.microsoft.com/office/drawing/2014/main" id="{A1F4FC7F-610D-470B-89ED-E8E2CC3173A2}"/>
                  </a:ext>
                </a:extLst>
              </p:cNvPr>
              <p:cNvSpPr/>
              <p:nvPr/>
            </p:nvSpPr>
            <p:spPr bwMode="auto">
              <a:xfrm>
                <a:off x="12409634" y="2705215"/>
                <a:ext cx="508069" cy="967209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264" name="Ellipse 263">
              <a:extLst>
                <a:ext uri="{FF2B5EF4-FFF2-40B4-BE49-F238E27FC236}">
                  <a16:creationId xmlns:a16="http://schemas.microsoft.com/office/drawing/2014/main" id="{BE7C9111-2374-4AE1-9D0E-9024A652A5B0}"/>
                </a:ext>
              </a:extLst>
            </p:cNvPr>
            <p:cNvSpPr/>
            <p:nvPr/>
          </p:nvSpPr>
          <p:spPr bwMode="auto">
            <a:xfrm>
              <a:off x="2495691" y="4376525"/>
              <a:ext cx="28196" cy="2819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65" name="Ellipse 264">
              <a:extLst>
                <a:ext uri="{FF2B5EF4-FFF2-40B4-BE49-F238E27FC236}">
                  <a16:creationId xmlns:a16="http://schemas.microsoft.com/office/drawing/2014/main" id="{A1C0784F-22A4-4451-A619-0C3BA31A0F3F}"/>
                </a:ext>
              </a:extLst>
            </p:cNvPr>
            <p:cNvSpPr/>
            <p:nvPr/>
          </p:nvSpPr>
          <p:spPr bwMode="auto">
            <a:xfrm>
              <a:off x="2672082" y="4372182"/>
              <a:ext cx="28196" cy="2819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72" name="Textfeld 271">
              <a:extLst>
                <a:ext uri="{FF2B5EF4-FFF2-40B4-BE49-F238E27FC236}">
                  <a16:creationId xmlns:a16="http://schemas.microsoft.com/office/drawing/2014/main" id="{BF8A5C2B-971F-412E-B616-E2B2B3352794}"/>
                </a:ext>
              </a:extLst>
            </p:cNvPr>
            <p:cNvSpPr txBox="1"/>
            <p:nvPr/>
          </p:nvSpPr>
          <p:spPr>
            <a:xfrm>
              <a:off x="1722440" y="4674258"/>
              <a:ext cx="9412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3333FF"/>
                  </a:solidFill>
                </a:rPr>
                <a:t>zu Hause</a:t>
              </a:r>
            </a:p>
          </p:txBody>
        </p:sp>
        <p:sp>
          <p:nvSpPr>
            <p:cNvPr id="273" name="Textfeld 272">
              <a:extLst>
                <a:ext uri="{FF2B5EF4-FFF2-40B4-BE49-F238E27FC236}">
                  <a16:creationId xmlns:a16="http://schemas.microsoft.com/office/drawing/2014/main" id="{47561EF2-0E24-45C7-AD68-A632B6CBCCC8}"/>
                </a:ext>
              </a:extLst>
            </p:cNvPr>
            <p:cNvSpPr txBox="1"/>
            <p:nvPr/>
          </p:nvSpPr>
          <p:spPr>
            <a:xfrm>
              <a:off x="4386044" y="4674258"/>
              <a:ext cx="36375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3333FF"/>
                  </a:solidFill>
                </a:rPr>
                <a:t>Arbeitsplatz, Einkaufs-/Freizeitzentrum, etc.</a:t>
              </a:r>
            </a:p>
          </p:txBody>
        </p:sp>
        <p:sp>
          <p:nvSpPr>
            <p:cNvPr id="121" name="Ellipse 120">
              <a:extLst>
                <a:ext uri="{FF2B5EF4-FFF2-40B4-BE49-F238E27FC236}">
                  <a16:creationId xmlns:a16="http://schemas.microsoft.com/office/drawing/2014/main" id="{3F93AFDE-2F29-F3C5-B1F7-064B3436D4D7}"/>
                </a:ext>
              </a:extLst>
            </p:cNvPr>
            <p:cNvSpPr/>
            <p:nvPr/>
          </p:nvSpPr>
          <p:spPr bwMode="auto">
            <a:xfrm>
              <a:off x="7490721" y="2491251"/>
              <a:ext cx="39200" cy="51190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2" name="Ellipse 121">
              <a:extLst>
                <a:ext uri="{FF2B5EF4-FFF2-40B4-BE49-F238E27FC236}">
                  <a16:creationId xmlns:a16="http://schemas.microsoft.com/office/drawing/2014/main" id="{B2C6104C-2EC4-58A9-7B1D-8C6A55B31071}"/>
                </a:ext>
              </a:extLst>
            </p:cNvPr>
            <p:cNvSpPr/>
            <p:nvPr/>
          </p:nvSpPr>
          <p:spPr bwMode="auto">
            <a:xfrm>
              <a:off x="3024861" y="2491251"/>
              <a:ext cx="39200" cy="51190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B0D63DE9-F9DB-B573-8243-3B73A3F6DC99}"/>
              </a:ext>
            </a:extLst>
          </p:cNvPr>
          <p:cNvSpPr txBox="1"/>
          <p:nvPr/>
        </p:nvSpPr>
        <p:spPr>
          <a:xfrm>
            <a:off x="8360613" y="1072074"/>
            <a:ext cx="15584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rgbClr val="FF0000"/>
                </a:solidFill>
                <a:sym typeface="Wingdings" panose="05000000000000000000" pitchFamily="2" charset="2"/>
              </a:rPr>
              <a:t> „</a:t>
            </a:r>
            <a:r>
              <a:rPr lang="de-DE" sz="16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Stehzeug</a:t>
            </a:r>
            <a:r>
              <a:rPr lang="de-DE" sz="1600" b="1" dirty="0">
                <a:solidFill>
                  <a:srgbClr val="FF0000"/>
                </a:solidFill>
                <a:sym typeface="Wingdings" panose="05000000000000000000" pitchFamily="2" charset="2"/>
              </a:rPr>
              <a:t>“</a:t>
            </a:r>
            <a:endParaRPr lang="de-DE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802517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61" grpId="0"/>
      <p:bldP spid="78" grpId="0"/>
      <p:bldP spid="115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200" y="23175"/>
            <a:ext cx="89408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Energieausgleich, Energiespeicher (5)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u="sng" dirty="0">
                <a:solidFill>
                  <a:schemeClr val="bg1"/>
                </a:solidFill>
              </a:rPr>
              <a:t>saisonaler</a:t>
            </a:r>
            <a:r>
              <a:rPr lang="de-DE" altLang="de-DE" dirty="0">
                <a:solidFill>
                  <a:schemeClr val="bg1"/>
                </a:solidFill>
              </a:rPr>
              <a:t> Energieausgleich (1): Overlay-Netzwerk (1): HGÜ in D </a:t>
            </a:r>
          </a:p>
        </p:txBody>
      </p:sp>
      <p:pic>
        <p:nvPicPr>
          <p:cNvPr id="7" name="Grafik 6" descr="Ein Bild, das Karte enthält.&#10;&#10;Automatisch generierte Beschreibung">
            <a:extLst>
              <a:ext uri="{FF2B5EF4-FFF2-40B4-BE49-F238E27FC236}">
                <a16:creationId xmlns:a16="http://schemas.microsoft.com/office/drawing/2014/main" id="{8B3F7549-CD3F-49AB-A2AE-D6DD4AA33B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3"/>
          <a:stretch/>
        </p:blipFill>
        <p:spPr>
          <a:xfrm>
            <a:off x="184935" y="844656"/>
            <a:ext cx="3395057" cy="4621196"/>
          </a:xfrm>
          <a:prstGeom prst="rect">
            <a:avLst/>
          </a:prstGeom>
        </p:spPr>
      </p:pic>
      <p:sp>
        <p:nvSpPr>
          <p:cNvPr id="13" name="Text Box 5">
            <a:extLst>
              <a:ext uri="{FF2B5EF4-FFF2-40B4-BE49-F238E27FC236}">
                <a16:creationId xmlns:a16="http://schemas.microsoft.com/office/drawing/2014/main" id="{41180413-E81A-4429-A3D1-255F6BC097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4539" y="5548668"/>
            <a:ext cx="108074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de-DE" sz="1200" u="sng" dirty="0"/>
              <a:t>Quelle</a:t>
            </a:r>
            <a:r>
              <a:rPr lang="de-DE" altLang="de-DE" sz="1200" dirty="0"/>
              <a:t>:</a:t>
            </a:r>
            <a:r>
              <a:rPr lang="de-DE" altLang="de-DE" sz="1200" b="1" dirty="0"/>
              <a:t> </a:t>
            </a:r>
            <a:r>
              <a:rPr lang="de-DE" altLang="de-DE" sz="1200" dirty="0"/>
              <a:t>ISE e.V.</a:t>
            </a:r>
            <a:endParaRPr lang="en-US" altLang="de-DE" sz="1200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385A2747-2C4E-4CDB-9D66-72A83089772E}"/>
              </a:ext>
            </a:extLst>
          </p:cNvPr>
          <p:cNvGrpSpPr/>
          <p:nvPr/>
        </p:nvGrpSpPr>
        <p:grpSpPr>
          <a:xfrm>
            <a:off x="3799190" y="844656"/>
            <a:ext cx="5921875" cy="4621196"/>
            <a:chOff x="3799190" y="844656"/>
            <a:chExt cx="5921875" cy="4621196"/>
          </a:xfrm>
        </p:grpSpPr>
        <p:pic>
          <p:nvPicPr>
            <p:cNvPr id="3" name="Grafik 2" descr="Ein Bild, das Karte enthält.&#10;&#10;Automatisch generierte Beschreibung">
              <a:extLst>
                <a:ext uri="{FF2B5EF4-FFF2-40B4-BE49-F238E27FC236}">
                  <a16:creationId xmlns:a16="http://schemas.microsoft.com/office/drawing/2014/main" id="{6C44BE85-D5D7-4C7E-A069-2547CB0C1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83" r="25094"/>
            <a:stretch/>
          </p:blipFill>
          <p:spPr>
            <a:xfrm>
              <a:off x="3799190" y="844656"/>
              <a:ext cx="5921875" cy="4621196"/>
            </a:xfrm>
            <a:prstGeom prst="rect">
              <a:avLst/>
            </a:prstGeom>
          </p:spPr>
        </p:pic>
        <p:pic>
          <p:nvPicPr>
            <p:cNvPr id="10" name="Grafik 9" descr="Ein Bild, das Karte enthält.&#10;&#10;Automatisch generierte Beschreibung">
              <a:extLst>
                <a:ext uri="{FF2B5EF4-FFF2-40B4-BE49-F238E27FC236}">
                  <a16:creationId xmlns:a16="http://schemas.microsoft.com/office/drawing/2014/main" id="{A5ED7337-6069-4D34-B9F9-B68C420624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057" t="86015" r="2339" b="4659"/>
            <a:stretch/>
          </p:blipFill>
          <p:spPr>
            <a:xfrm>
              <a:off x="3924727" y="4571453"/>
              <a:ext cx="482886" cy="452063"/>
            </a:xfrm>
            <a:prstGeom prst="rect">
              <a:avLst/>
            </a:prstGeom>
          </p:spPr>
        </p:pic>
      </p:grpSp>
      <p:sp>
        <p:nvSpPr>
          <p:cNvPr id="32" name="Rectangle 4">
            <a:extLst>
              <a:ext uri="{FF2B5EF4-FFF2-40B4-BE49-F238E27FC236}">
                <a16:creationId xmlns:a16="http://schemas.microsoft.com/office/drawing/2014/main" id="{E71F2F2D-85F2-4B08-B535-A1306EC24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05474"/>
            <a:ext cx="9906000" cy="68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Der Ausbau der Stromautobahnen in D ist für die süddeutsche Industrie dringend erforderlich!</a:t>
            </a:r>
          </a:p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Stromautobahnen in D und </a:t>
            </a:r>
            <a:r>
              <a:rPr lang="de-DE" altLang="de-DE" sz="1800" dirty="0" err="1">
                <a:solidFill>
                  <a:srgbClr val="00B050"/>
                </a:solidFill>
              </a:rPr>
              <a:t>NordLink</a:t>
            </a:r>
            <a:r>
              <a:rPr lang="de-DE" altLang="de-DE" sz="1800" dirty="0">
                <a:solidFill>
                  <a:srgbClr val="00B050"/>
                </a:solidFill>
              </a:rPr>
              <a:t> bilden eine Basis für das europäische Overlay-Netzwerk!</a:t>
            </a:r>
          </a:p>
        </p:txBody>
      </p:sp>
    </p:spTree>
    <p:extLst>
      <p:ext uri="{BB962C8B-B14F-4D97-AF65-F5344CB8AC3E}">
        <p14:creationId xmlns:p14="http://schemas.microsoft.com/office/powerpoint/2010/main" val="22593506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4112" y="0"/>
            <a:ext cx="8745984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Energieausgleich, Energiespeicher (5) 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u="sng" dirty="0" err="1">
                <a:solidFill>
                  <a:schemeClr val="bg1"/>
                </a:solidFill>
              </a:rPr>
              <a:t>saison</a:t>
            </a:r>
            <a:r>
              <a:rPr lang="de-DE" altLang="de-DE" u="sng" dirty="0">
                <a:solidFill>
                  <a:schemeClr val="bg1"/>
                </a:solidFill>
              </a:rPr>
              <a:t>.</a:t>
            </a:r>
            <a:r>
              <a:rPr lang="de-DE" altLang="de-DE" dirty="0">
                <a:solidFill>
                  <a:schemeClr val="bg1"/>
                </a:solidFill>
              </a:rPr>
              <a:t> </a:t>
            </a:r>
            <a:r>
              <a:rPr lang="de-DE" altLang="de-DE" dirty="0" err="1">
                <a:solidFill>
                  <a:schemeClr val="bg1"/>
                </a:solidFill>
              </a:rPr>
              <a:t>Energieausgl</a:t>
            </a:r>
            <a:r>
              <a:rPr lang="de-DE" altLang="de-DE" dirty="0">
                <a:solidFill>
                  <a:schemeClr val="bg1"/>
                </a:solidFill>
              </a:rPr>
              <a:t>. (1): Overlay-Netzwerk (2): HGÜ in Europa</a:t>
            </a:r>
          </a:p>
        </p:txBody>
      </p:sp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D3B2E421-1923-4AE8-A1AB-7FAD4BD767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7" t="50000" r="25394" b="14673"/>
          <a:stretch/>
        </p:blipFill>
        <p:spPr>
          <a:xfrm>
            <a:off x="229178" y="869991"/>
            <a:ext cx="6798346" cy="5191174"/>
          </a:xfrm>
          <a:prstGeom prst="rect">
            <a:avLst/>
          </a:prstGeom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59B254CA-5EA4-4A07-B448-B1BD8B183C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277" y="5803343"/>
            <a:ext cx="1605761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de-DE" sz="1200" u="sng" dirty="0"/>
              <a:t>Quelle</a:t>
            </a:r>
            <a:r>
              <a:rPr lang="de-DE" altLang="de-DE" sz="1200" dirty="0"/>
              <a:t>:</a:t>
            </a:r>
            <a:r>
              <a:rPr lang="de-DE" altLang="de-DE" sz="1200" b="1" dirty="0"/>
              <a:t> </a:t>
            </a:r>
            <a:r>
              <a:rPr lang="de-DE" altLang="de-DE" sz="1200" dirty="0"/>
              <a:t>Fraunhofer, ISE</a:t>
            </a:r>
            <a:endParaRPr lang="en-US" altLang="de-DE" sz="1200" dirty="0"/>
          </a:p>
        </p:txBody>
      </p:sp>
      <p:sp>
        <p:nvSpPr>
          <p:cNvPr id="32" name="Rectangle 4">
            <a:extLst>
              <a:ext uri="{FF2B5EF4-FFF2-40B4-BE49-F238E27FC236}">
                <a16:creationId xmlns:a16="http://schemas.microsoft.com/office/drawing/2014/main" id="{E71F2F2D-85F2-4B08-B535-A1306EC24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61164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Größere Wetter- und saisonale Schwankungen werden ausgeglichen!</a:t>
            </a:r>
          </a:p>
        </p:txBody>
      </p:sp>
    </p:spTree>
    <p:extLst>
      <p:ext uri="{BB962C8B-B14F-4D97-AF65-F5344CB8AC3E}">
        <p14:creationId xmlns:p14="http://schemas.microsoft.com/office/powerpoint/2010/main" val="102150435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>
            <a:extLst>
              <a:ext uri="{FF2B5EF4-FFF2-40B4-BE49-F238E27FC236}">
                <a16:creationId xmlns:a16="http://schemas.microsoft.com/office/drawing/2014/main" id="{69870262-D0AC-414B-8D70-8B2E41ECA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8572" y="9525"/>
            <a:ext cx="888742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Energieausgleich, Energiespeicher (5)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u="sng" dirty="0">
                <a:solidFill>
                  <a:schemeClr val="bg1"/>
                </a:solidFill>
              </a:rPr>
              <a:t>saisonaler</a:t>
            </a:r>
            <a:r>
              <a:rPr lang="de-DE" altLang="de-DE" dirty="0">
                <a:solidFill>
                  <a:schemeClr val="bg1"/>
                </a:solidFill>
              </a:rPr>
              <a:t> Energieausgleich (2): Bio-Methan aus Bio-Abfällen </a:t>
            </a:r>
          </a:p>
        </p:txBody>
      </p:sp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8B2D8169-FE64-4758-BA3B-57380B004E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847135"/>
            <a:ext cx="7418833" cy="416398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B0B23CB-A91D-479C-89E6-104F6FC4F522}"/>
              </a:ext>
            </a:extLst>
          </p:cNvPr>
          <p:cNvSpPr txBox="1"/>
          <p:nvPr/>
        </p:nvSpPr>
        <p:spPr>
          <a:xfrm>
            <a:off x="7906513" y="993659"/>
            <a:ext cx="19035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Biogas-Anlage </a:t>
            </a:r>
            <a:r>
              <a:rPr lang="de-DE" sz="1200" dirty="0" err="1"/>
              <a:t>Westheim</a:t>
            </a:r>
            <a:endParaRPr lang="de-DE" sz="1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926011-70B6-48FE-BFC4-2314540EE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56059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Gespeichertes Bio-Methan dient dem saisonalen Energieausgleich!</a:t>
            </a:r>
            <a:endParaRPr lang="de-DE" altLang="de-DE" sz="1400" dirty="0">
              <a:solidFill>
                <a:srgbClr val="00B050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D98D92B-3BAE-E6BF-BA30-7675A2FA1460}"/>
              </a:ext>
            </a:extLst>
          </p:cNvPr>
          <p:cNvSpPr txBox="1"/>
          <p:nvPr/>
        </p:nvSpPr>
        <p:spPr>
          <a:xfrm>
            <a:off x="204080" y="5110066"/>
            <a:ext cx="9701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Aus landwirtschaftlichen und urbanen Bio-Reststoffen wird mittels Biogas-Anlagen Bio-Methan hergestellt: D.h. kein Pflanzenanbau zur Energieerzeugung (Mais, Raps, Zuckerrüben)!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DD03143-0E51-96B1-E605-E9481C40178D}"/>
              </a:ext>
            </a:extLst>
          </p:cNvPr>
          <p:cNvSpPr txBox="1"/>
          <p:nvPr/>
        </p:nvSpPr>
        <p:spPr>
          <a:xfrm>
            <a:off x="204080" y="5673524"/>
            <a:ext cx="9701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altLang="de-DE" sz="1600" dirty="0">
                <a:solidFill>
                  <a:srgbClr val="3333FF"/>
                </a:solidFill>
              </a:rPr>
              <a:t>Das erzeugte Bio-Methan wird direkt über das Gasnetz in die Gasspeicher gepumpt!</a:t>
            </a:r>
            <a:endParaRPr lang="de-DE" altLang="de-DE" sz="12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812903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22">
            <a:extLst>
              <a:ext uri="{FF2B5EF4-FFF2-40B4-BE49-F238E27FC236}">
                <a16:creationId xmlns:a16="http://schemas.microsoft.com/office/drawing/2014/main" id="{4906260F-93FE-4B0B-A476-8291E2D88C0A}"/>
              </a:ext>
            </a:extLst>
          </p:cNvPr>
          <p:cNvSpPr/>
          <p:nvPr/>
        </p:nvSpPr>
        <p:spPr bwMode="auto">
          <a:xfrm>
            <a:off x="101617" y="827392"/>
            <a:ext cx="9702766" cy="3609379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034" name="Rectangle 4">
            <a:extLst>
              <a:ext uri="{FF2B5EF4-FFF2-40B4-BE49-F238E27FC236}">
                <a16:creationId xmlns:a16="http://schemas.microsoft.com/office/drawing/2014/main" id="{69870262-D0AC-414B-8D70-8B2E41ECA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8572" y="9525"/>
            <a:ext cx="888742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Energieausgleich, Energiespeicher (5)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u="sng" dirty="0">
                <a:solidFill>
                  <a:schemeClr val="bg1"/>
                </a:solidFill>
              </a:rPr>
              <a:t>saisonaler</a:t>
            </a:r>
            <a:r>
              <a:rPr lang="de-DE" altLang="de-DE" dirty="0">
                <a:solidFill>
                  <a:schemeClr val="bg1"/>
                </a:solidFill>
              </a:rPr>
              <a:t> Energieausgleich (3): H</a:t>
            </a:r>
            <a:r>
              <a:rPr lang="de-DE" altLang="de-DE" baseline="-25000" dirty="0">
                <a:solidFill>
                  <a:schemeClr val="bg1"/>
                </a:solidFill>
              </a:rPr>
              <a:t>2</a:t>
            </a:r>
            <a:r>
              <a:rPr lang="de-DE" altLang="de-DE" dirty="0">
                <a:solidFill>
                  <a:schemeClr val="bg1"/>
                </a:solidFill>
              </a:rPr>
              <a:t> aus Überschussstrom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B0B23CB-A91D-479C-89E6-104F6FC4F522}"/>
              </a:ext>
            </a:extLst>
          </p:cNvPr>
          <p:cNvSpPr txBox="1"/>
          <p:nvPr/>
        </p:nvSpPr>
        <p:spPr>
          <a:xfrm>
            <a:off x="5305386" y="4146581"/>
            <a:ext cx="34787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u="sng" dirty="0"/>
              <a:t>Quelle</a:t>
            </a:r>
            <a:r>
              <a:rPr lang="de-DE" sz="1200" dirty="0"/>
              <a:t>: </a:t>
            </a:r>
            <a:r>
              <a:rPr lang="de-DE" sz="1200" dirty="0" err="1"/>
              <a:t>iGas</a:t>
            </a:r>
            <a:r>
              <a:rPr lang="de-DE" sz="1200" dirty="0"/>
              <a:t>-Energy, Siemens Energy, </a:t>
            </a:r>
            <a:r>
              <a:rPr lang="de-DE" altLang="de-DE" sz="1200" dirty="0"/>
              <a:t>ISE e.V.</a:t>
            </a:r>
            <a:endParaRPr lang="de-DE" sz="1200" dirty="0"/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D6C85944-0F1A-4948-BBEA-C85524825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15" y="4525912"/>
            <a:ext cx="960674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de-DE" altLang="de-DE" sz="1600" b="0" i="0" u="none" strike="noStrike" cap="none" normalizeH="0" baseline="0" dirty="0">
                <a:ln>
                  <a:noFill/>
                </a:ln>
                <a:solidFill>
                  <a:srgbClr val="3333FF"/>
                </a:solidFill>
                <a:effectLst/>
                <a:latin typeface="Arial" panose="020B0604020202020204" pitchFamily="34" charset="0"/>
              </a:rPr>
              <a:t>Die Elektrolyseure werden mit </a:t>
            </a:r>
            <a:r>
              <a:rPr lang="de-DE" altLang="de-DE" sz="1600" dirty="0">
                <a:solidFill>
                  <a:srgbClr val="3333FF"/>
                </a:solidFill>
              </a:rPr>
              <a:t>destilliertem W</a:t>
            </a:r>
            <a:r>
              <a:rPr kumimoji="0" lang="de-DE" altLang="de-DE" sz="1600" b="0" i="0" u="none" strike="noStrike" cap="none" normalizeH="0" baseline="0" dirty="0">
                <a:ln>
                  <a:noFill/>
                </a:ln>
                <a:solidFill>
                  <a:srgbClr val="3333FF"/>
                </a:solidFill>
                <a:effectLst/>
                <a:latin typeface="Arial" panose="020B0604020202020204" pitchFamily="34" charset="0"/>
              </a:rPr>
              <a:t>asser und elektrischem Überschussstrom betrieben.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4BDC5224-A4E7-49D0-A8DB-E6773A8E8D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3" b="7958"/>
          <a:stretch/>
        </p:blipFill>
        <p:spPr>
          <a:xfrm>
            <a:off x="193502" y="1231609"/>
            <a:ext cx="3332060" cy="2628088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46972E29-B1B2-4E85-A429-D6A31540B02B}"/>
              </a:ext>
            </a:extLst>
          </p:cNvPr>
          <p:cNvSpPr txBox="1"/>
          <p:nvPr/>
        </p:nvSpPr>
        <p:spPr>
          <a:xfrm>
            <a:off x="101617" y="820750"/>
            <a:ext cx="74177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Elektrolyseur „Proton Exchange Membrane“ (PEM)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1282AC9F-A8A8-4600-9F58-719EFDE1F500}"/>
              </a:ext>
            </a:extLst>
          </p:cNvPr>
          <p:cNvSpPr txBox="1"/>
          <p:nvPr/>
        </p:nvSpPr>
        <p:spPr>
          <a:xfrm>
            <a:off x="1367133" y="3859697"/>
            <a:ext cx="10014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rgbClr val="3333FF"/>
                </a:solidFill>
              </a:rPr>
              <a:t>Prinzip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CA3C639C-E9C0-4DDF-9255-916C94737828}"/>
              </a:ext>
            </a:extLst>
          </p:cNvPr>
          <p:cNvGrpSpPr/>
          <p:nvPr/>
        </p:nvGrpSpPr>
        <p:grpSpPr>
          <a:xfrm>
            <a:off x="3810479" y="1622940"/>
            <a:ext cx="2462061" cy="2242911"/>
            <a:chOff x="3810479" y="1622940"/>
            <a:chExt cx="2462061" cy="2242911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B97A1E13-466E-4E30-9045-7A93D3831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479" y="1622940"/>
              <a:ext cx="2462061" cy="1845425"/>
            </a:xfrm>
            <a:prstGeom prst="rect">
              <a:avLst/>
            </a:prstGeom>
          </p:spPr>
        </p:pic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F1F9CC9F-98D8-4AE1-AD27-5C1B3AFA4C3A}"/>
                </a:ext>
              </a:extLst>
            </p:cNvPr>
            <p:cNvSpPr txBox="1"/>
            <p:nvPr/>
          </p:nvSpPr>
          <p:spPr>
            <a:xfrm>
              <a:off x="3866143" y="3527297"/>
              <a:ext cx="224949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sz="1600" dirty="0">
                  <a:solidFill>
                    <a:srgbClr val="3333FF"/>
                  </a:solidFill>
                </a:rPr>
                <a:t>Kleinste Einheit: Stack</a:t>
              </a:r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05CC2817-E677-452A-B6E0-84ABA740D70B}"/>
              </a:ext>
            </a:extLst>
          </p:cNvPr>
          <p:cNvGrpSpPr/>
          <p:nvPr/>
        </p:nvGrpSpPr>
        <p:grpSpPr>
          <a:xfrm>
            <a:off x="6569678" y="1607273"/>
            <a:ext cx="2966492" cy="2258578"/>
            <a:chOff x="6569678" y="1607273"/>
            <a:chExt cx="2966492" cy="2258578"/>
          </a:xfrm>
        </p:grpSpPr>
        <p:pic>
          <p:nvPicPr>
            <p:cNvPr id="6" name="Grafik 5" descr="Ein Bild, das draußen enthält.&#10;&#10;Automatisch generierte Beschreibung">
              <a:extLst>
                <a:ext uri="{FF2B5EF4-FFF2-40B4-BE49-F238E27FC236}">
                  <a16:creationId xmlns:a16="http://schemas.microsoft.com/office/drawing/2014/main" id="{14EBA737-25C4-47A8-833B-432D43357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9678" y="1607273"/>
              <a:ext cx="2966492" cy="1876760"/>
            </a:xfrm>
            <a:prstGeom prst="rect">
              <a:avLst/>
            </a:prstGeom>
          </p:spPr>
        </p:pic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D3B110CD-D2A1-4DF8-B33C-220CC05B92E4}"/>
                </a:ext>
              </a:extLst>
            </p:cNvPr>
            <p:cNvSpPr txBox="1"/>
            <p:nvPr/>
          </p:nvSpPr>
          <p:spPr>
            <a:xfrm>
              <a:off x="6569678" y="3527297"/>
              <a:ext cx="296649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sz="1600" dirty="0">
                  <a:solidFill>
                    <a:srgbClr val="3333FF"/>
                  </a:solidFill>
                </a:rPr>
                <a:t>Skalierbarer Elektrolyseur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6A926011-70B6-48FE-BFC4-2314540EE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52145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Mit dem Elektrolyseur wird der Überschussstrom der EE in grünen Wasserstoff umgewandelt!</a:t>
            </a:r>
            <a:endParaRPr lang="de-DE" altLang="de-DE" sz="1400" dirty="0">
              <a:solidFill>
                <a:srgbClr val="00B050"/>
              </a:solidFill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F559C63F-4DE6-45FC-8D2F-887B02BC4F84}"/>
              </a:ext>
            </a:extLst>
          </p:cNvPr>
          <p:cNvSpPr txBox="1"/>
          <p:nvPr/>
        </p:nvSpPr>
        <p:spPr>
          <a:xfrm>
            <a:off x="7436940" y="1196158"/>
            <a:ext cx="17900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Wirkungsgrad: ca. 70%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96E4F074-F52D-2DBF-A2E1-32F5A21CB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15" y="5005525"/>
            <a:ext cx="960674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de-DE" altLang="de-DE" sz="1600" b="0" i="0" u="none" strike="noStrike" cap="none" normalizeH="0" baseline="0" dirty="0">
                <a:ln>
                  <a:noFill/>
                </a:ln>
                <a:solidFill>
                  <a:srgbClr val="3333FF"/>
                </a:solidFill>
                <a:effectLst/>
                <a:latin typeface="Arial" panose="020B0604020202020204" pitchFamily="34" charset="0"/>
              </a:rPr>
              <a:t>Sie sind einfach zu </a:t>
            </a:r>
            <a:r>
              <a:rPr lang="de-DE" altLang="de-DE" sz="1600" dirty="0">
                <a:solidFill>
                  <a:srgbClr val="3333FF"/>
                </a:solidFill>
              </a:rPr>
              <a:t>handhaben</a:t>
            </a:r>
            <a:r>
              <a:rPr kumimoji="0" lang="de-DE" altLang="de-DE" sz="1600" b="0" i="0" u="none" strike="noStrike" cap="none" normalizeH="0" baseline="0" dirty="0">
                <a:ln>
                  <a:noFill/>
                </a:ln>
                <a:solidFill>
                  <a:srgbClr val="3333FF"/>
                </a:solidFill>
                <a:effectLst/>
                <a:latin typeface="Arial" panose="020B0604020202020204" pitchFamily="34" charset="0"/>
              </a:rPr>
              <a:t>, und arbeiten weitestgehend wartungsfrei. </a:t>
            </a:r>
          </a:p>
        </p:txBody>
      </p:sp>
    </p:spTree>
    <p:extLst>
      <p:ext uri="{BB962C8B-B14F-4D97-AF65-F5344CB8AC3E}">
        <p14:creationId xmlns:p14="http://schemas.microsoft.com/office/powerpoint/2010/main" val="509546157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 autoUpdateAnimBg="0"/>
      <p:bldP spid="25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Rechteck 253">
            <a:extLst>
              <a:ext uri="{FF2B5EF4-FFF2-40B4-BE49-F238E27FC236}">
                <a16:creationId xmlns:a16="http://schemas.microsoft.com/office/drawing/2014/main" id="{AD3B67F4-8BAD-437B-89A0-239CA69315B0}"/>
              </a:ext>
            </a:extLst>
          </p:cNvPr>
          <p:cNvSpPr/>
          <p:nvPr/>
        </p:nvSpPr>
        <p:spPr bwMode="auto">
          <a:xfrm>
            <a:off x="198437" y="851107"/>
            <a:ext cx="9504429" cy="3448034"/>
          </a:xfrm>
          <a:prstGeom prst="rect">
            <a:avLst/>
          </a:prstGeom>
          <a:solidFill>
            <a:schemeClr val="tx2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14466"/>
            <a:ext cx="306654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400" dirty="0">
                <a:solidFill>
                  <a:schemeClr val="bg1"/>
                </a:solidFill>
              </a:rPr>
              <a:t>Energiewende in D </a:t>
            </a:r>
            <a:r>
              <a:rPr lang="de-DE" altLang="de-DE" dirty="0">
                <a:solidFill>
                  <a:schemeClr val="bg1"/>
                </a:solidFill>
              </a:rPr>
              <a:t>(1)</a:t>
            </a:r>
          </a:p>
          <a:p>
            <a:r>
              <a:rPr lang="de-DE" altLang="de-DE" dirty="0">
                <a:solidFill>
                  <a:schemeClr val="bg1"/>
                </a:solidFill>
              </a:rPr>
              <a:t>Hauptaufgaben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EAC848C5-D7BC-4769-8041-2A6DCDA8FAEC}"/>
              </a:ext>
            </a:extLst>
          </p:cNvPr>
          <p:cNvCxnSpPr/>
          <p:nvPr/>
        </p:nvCxnSpPr>
        <p:spPr bwMode="auto">
          <a:xfrm>
            <a:off x="1225296" y="4046220"/>
            <a:ext cx="6691884" cy="0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Gerade Verbindung mit Pfeil 49">
            <a:extLst>
              <a:ext uri="{FF2B5EF4-FFF2-40B4-BE49-F238E27FC236}">
                <a16:creationId xmlns:a16="http://schemas.microsoft.com/office/drawing/2014/main" id="{1AD56436-45C6-4A95-B404-AE2C8C265391}"/>
              </a:ext>
            </a:extLst>
          </p:cNvPr>
          <p:cNvCxnSpPr/>
          <p:nvPr/>
        </p:nvCxnSpPr>
        <p:spPr bwMode="auto">
          <a:xfrm flipV="1">
            <a:off x="1328738" y="883920"/>
            <a:ext cx="0" cy="3322320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" name="Textfeld 50">
            <a:extLst>
              <a:ext uri="{FF2B5EF4-FFF2-40B4-BE49-F238E27FC236}">
                <a16:creationId xmlns:a16="http://schemas.microsoft.com/office/drawing/2014/main" id="{472D67BF-B89D-49D5-A516-A974A270EFF8}"/>
              </a:ext>
            </a:extLst>
          </p:cNvPr>
          <p:cNvSpPr txBox="1"/>
          <p:nvPr/>
        </p:nvSpPr>
        <p:spPr>
          <a:xfrm>
            <a:off x="454707" y="839562"/>
            <a:ext cx="830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400" dirty="0"/>
              <a:t>Energie</a:t>
            </a:r>
          </a:p>
          <a:p>
            <a:pPr algn="r"/>
            <a:r>
              <a:rPr lang="de-DE" sz="1400" dirty="0"/>
              <a:t>(TWh/a)</a:t>
            </a:r>
          </a:p>
        </p:txBody>
      </p:sp>
      <p:sp>
        <p:nvSpPr>
          <p:cNvPr id="198" name="Textfeld 197">
            <a:extLst>
              <a:ext uri="{FF2B5EF4-FFF2-40B4-BE49-F238E27FC236}">
                <a16:creationId xmlns:a16="http://schemas.microsoft.com/office/drawing/2014/main" id="{E719E072-1665-4C81-B375-525C0A31D743}"/>
              </a:ext>
            </a:extLst>
          </p:cNvPr>
          <p:cNvSpPr txBox="1"/>
          <p:nvPr/>
        </p:nvSpPr>
        <p:spPr>
          <a:xfrm>
            <a:off x="1921393" y="4044394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2017</a:t>
            </a:r>
          </a:p>
        </p:txBody>
      </p:sp>
      <p:sp>
        <p:nvSpPr>
          <p:cNvPr id="199" name="Textfeld 198">
            <a:extLst>
              <a:ext uri="{FF2B5EF4-FFF2-40B4-BE49-F238E27FC236}">
                <a16:creationId xmlns:a16="http://schemas.microsoft.com/office/drawing/2014/main" id="{55EC8D50-CB5D-418A-B71B-3E3F56E759C6}"/>
              </a:ext>
            </a:extLst>
          </p:cNvPr>
          <p:cNvSpPr txBox="1"/>
          <p:nvPr/>
        </p:nvSpPr>
        <p:spPr>
          <a:xfrm>
            <a:off x="6756422" y="4044394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2040</a:t>
            </a:r>
          </a:p>
        </p:txBody>
      </p:sp>
      <p:sp>
        <p:nvSpPr>
          <p:cNvPr id="212" name="Text Box 14">
            <a:extLst>
              <a:ext uri="{FF2B5EF4-FFF2-40B4-BE49-F238E27FC236}">
                <a16:creationId xmlns:a16="http://schemas.microsoft.com/office/drawing/2014/main" id="{C719CD8D-3A56-4462-A95A-9167349425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0604" y="3998682"/>
            <a:ext cx="108074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ISE e.V.</a:t>
            </a:r>
          </a:p>
        </p:txBody>
      </p:sp>
      <p:grpSp>
        <p:nvGrpSpPr>
          <p:cNvPr id="253" name="Gruppieren 252">
            <a:extLst>
              <a:ext uri="{FF2B5EF4-FFF2-40B4-BE49-F238E27FC236}">
                <a16:creationId xmlns:a16="http://schemas.microsoft.com/office/drawing/2014/main" id="{A009589E-3C60-47F4-B97D-053C41A9DB5D}"/>
              </a:ext>
            </a:extLst>
          </p:cNvPr>
          <p:cNvGrpSpPr/>
          <p:nvPr/>
        </p:nvGrpSpPr>
        <p:grpSpPr>
          <a:xfrm>
            <a:off x="454708" y="1615440"/>
            <a:ext cx="9252856" cy="4680392"/>
            <a:chOff x="454708" y="1615440"/>
            <a:chExt cx="9252856" cy="4680392"/>
          </a:xfrm>
        </p:grpSpPr>
        <p:sp>
          <p:nvSpPr>
            <p:cNvPr id="178" name="Text Box 5">
              <a:extLst>
                <a:ext uri="{FF2B5EF4-FFF2-40B4-BE49-F238E27FC236}">
                  <a16:creationId xmlns:a16="http://schemas.microsoft.com/office/drawing/2014/main" id="{13D0D1A3-0AE3-4054-B550-D6ACC37CC6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4708" y="5711057"/>
              <a:ext cx="9252856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4A300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2857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>
                <a:defRPr/>
              </a:pPr>
              <a:r>
                <a:rPr lang="de-DE" altLang="de-DE" sz="1600" dirty="0">
                  <a:solidFill>
                    <a:srgbClr val="563BFB"/>
                  </a:solidFill>
                </a:rPr>
                <a:t>3. Mit der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energetischen Versorgungssicherheit </a:t>
              </a:r>
              <a:r>
                <a:rPr lang="de-DE" altLang="de-DE" sz="1600" dirty="0">
                  <a:solidFill>
                    <a:srgbClr val="563BFB"/>
                  </a:solidFill>
                </a:rPr>
                <a:t>werden sowohl die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grundsätzliche</a:t>
              </a:r>
              <a:r>
                <a:rPr lang="de-DE" altLang="de-DE" sz="1600" dirty="0">
                  <a:solidFill>
                    <a:srgbClr val="563BFB"/>
                  </a:solidFill>
                </a:rPr>
                <a:t> als auch die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temporäre</a:t>
              </a:r>
              <a:r>
                <a:rPr lang="de-DE" altLang="de-DE" sz="1600" dirty="0">
                  <a:solidFill>
                    <a:srgbClr val="563BFB"/>
                  </a:solidFill>
                </a:rPr>
                <a:t>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Energieversorgung </a:t>
              </a:r>
              <a:r>
                <a:rPr lang="de-DE" altLang="de-DE" sz="1600" dirty="0">
                  <a:solidFill>
                    <a:srgbClr val="563BFB"/>
                  </a:solidFill>
                </a:rPr>
                <a:t>(inkl. Speicher) gewährleistet!</a:t>
              </a:r>
            </a:p>
          </p:txBody>
        </p:sp>
        <p:grpSp>
          <p:nvGrpSpPr>
            <p:cNvPr id="61" name="Gruppieren 60">
              <a:extLst>
                <a:ext uri="{FF2B5EF4-FFF2-40B4-BE49-F238E27FC236}">
                  <a16:creationId xmlns:a16="http://schemas.microsoft.com/office/drawing/2014/main" id="{F4482438-0228-407F-B090-4ECDE9CA1C1F}"/>
                </a:ext>
              </a:extLst>
            </p:cNvPr>
            <p:cNvGrpSpPr/>
            <p:nvPr/>
          </p:nvGrpSpPr>
          <p:grpSpPr>
            <a:xfrm>
              <a:off x="3425951" y="1615440"/>
              <a:ext cx="1962948" cy="1754594"/>
              <a:chOff x="3425951" y="1615440"/>
              <a:chExt cx="1962948" cy="1754594"/>
            </a:xfrm>
          </p:grpSpPr>
          <p:grpSp>
            <p:nvGrpSpPr>
              <p:cNvPr id="58" name="Gruppieren 57">
                <a:extLst>
                  <a:ext uri="{FF2B5EF4-FFF2-40B4-BE49-F238E27FC236}">
                    <a16:creationId xmlns:a16="http://schemas.microsoft.com/office/drawing/2014/main" id="{D4EEDD31-443A-47B0-8114-ECDCAABFECB0}"/>
                  </a:ext>
                </a:extLst>
              </p:cNvPr>
              <p:cNvGrpSpPr/>
              <p:nvPr/>
            </p:nvGrpSpPr>
            <p:grpSpPr>
              <a:xfrm>
                <a:off x="3425951" y="2069104"/>
                <a:ext cx="1962948" cy="860450"/>
                <a:chOff x="3761231" y="1995952"/>
                <a:chExt cx="1962948" cy="860450"/>
              </a:xfrm>
            </p:grpSpPr>
            <p:sp>
              <p:nvSpPr>
                <p:cNvPr id="248" name="Rechteck 247">
                  <a:extLst>
                    <a:ext uri="{FF2B5EF4-FFF2-40B4-BE49-F238E27FC236}">
                      <a16:creationId xmlns:a16="http://schemas.microsoft.com/office/drawing/2014/main" id="{66F49DC5-CC3C-480B-BA57-C159D914ED70}"/>
                    </a:ext>
                  </a:extLst>
                </p:cNvPr>
                <p:cNvSpPr/>
                <p:nvPr/>
              </p:nvSpPr>
              <p:spPr bwMode="auto">
                <a:xfrm>
                  <a:off x="3761231" y="1995952"/>
                  <a:ext cx="1955367" cy="86045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grpSp>
              <p:nvGrpSpPr>
                <p:cNvPr id="221" name="Gruppieren 220">
                  <a:extLst>
                    <a:ext uri="{FF2B5EF4-FFF2-40B4-BE49-F238E27FC236}">
                      <a16:creationId xmlns:a16="http://schemas.microsoft.com/office/drawing/2014/main" id="{B3DE3898-6A20-42FE-A5A0-1D52CA79C574}"/>
                    </a:ext>
                  </a:extLst>
                </p:cNvPr>
                <p:cNvGrpSpPr/>
                <p:nvPr/>
              </p:nvGrpSpPr>
              <p:grpSpPr>
                <a:xfrm>
                  <a:off x="4395146" y="2286399"/>
                  <a:ext cx="501397" cy="469179"/>
                  <a:chOff x="2369533" y="887240"/>
                  <a:chExt cx="5116092" cy="5069714"/>
                </a:xfrm>
              </p:grpSpPr>
              <p:sp>
                <p:nvSpPr>
                  <p:cNvPr id="241" name="Sechseck 240">
                    <a:extLst>
                      <a:ext uri="{FF2B5EF4-FFF2-40B4-BE49-F238E27FC236}">
                        <a16:creationId xmlns:a16="http://schemas.microsoft.com/office/drawing/2014/main" id="{1AFED568-008B-4600-8A41-2E62383061B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32813" y="2577146"/>
                    <a:ext cx="1989532" cy="1689905"/>
                  </a:xfrm>
                  <a:prstGeom prst="hexagon">
                    <a:avLst/>
                  </a:prstGeom>
                  <a:solidFill>
                    <a:srgbClr val="FFFF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lang="de-DE"/>
                  </a:p>
                </p:txBody>
              </p:sp>
              <p:sp>
                <p:nvSpPr>
                  <p:cNvPr id="242" name="Sechseck 241">
                    <a:extLst>
                      <a:ext uri="{FF2B5EF4-FFF2-40B4-BE49-F238E27FC236}">
                        <a16:creationId xmlns:a16="http://schemas.microsoft.com/office/drawing/2014/main" id="{A2ACA094-82B9-46D8-BF69-55C95E97A8A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496093" y="1732193"/>
                    <a:ext cx="1989532" cy="1689905"/>
                  </a:xfrm>
                  <a:prstGeom prst="hexagon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lang="de-DE"/>
                  </a:p>
                </p:txBody>
              </p:sp>
              <p:sp>
                <p:nvSpPr>
                  <p:cNvPr id="243" name="Sechseck 242">
                    <a:extLst>
                      <a:ext uri="{FF2B5EF4-FFF2-40B4-BE49-F238E27FC236}">
                        <a16:creationId xmlns:a16="http://schemas.microsoft.com/office/drawing/2014/main" id="{9F98F7F4-E866-466D-94A1-C419E44F55D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496093" y="3422097"/>
                    <a:ext cx="1989532" cy="1689905"/>
                  </a:xfrm>
                  <a:prstGeom prst="hexagon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lang="de-DE"/>
                  </a:p>
                </p:txBody>
              </p:sp>
              <p:sp>
                <p:nvSpPr>
                  <p:cNvPr id="244" name="Sechseck 243">
                    <a:extLst>
                      <a:ext uri="{FF2B5EF4-FFF2-40B4-BE49-F238E27FC236}">
                        <a16:creationId xmlns:a16="http://schemas.microsoft.com/office/drawing/2014/main" id="{173A77DF-8C3A-4D52-8D5D-35E87448E19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369533" y="3422097"/>
                    <a:ext cx="1989532" cy="1689905"/>
                  </a:xfrm>
                  <a:prstGeom prst="hexagon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lang="de-DE"/>
                  </a:p>
                </p:txBody>
              </p:sp>
              <p:sp>
                <p:nvSpPr>
                  <p:cNvPr id="245" name="Sechseck 244">
                    <a:extLst>
                      <a:ext uri="{FF2B5EF4-FFF2-40B4-BE49-F238E27FC236}">
                        <a16:creationId xmlns:a16="http://schemas.microsoft.com/office/drawing/2014/main" id="{DB6E3267-6AE7-4AE7-9932-43F8775C22A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369533" y="1732193"/>
                    <a:ext cx="1989532" cy="1689905"/>
                  </a:xfrm>
                  <a:prstGeom prst="hexagon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lang="de-DE"/>
                  </a:p>
                </p:txBody>
              </p:sp>
              <p:sp>
                <p:nvSpPr>
                  <p:cNvPr id="246" name="Sechseck 245">
                    <a:extLst>
                      <a:ext uri="{FF2B5EF4-FFF2-40B4-BE49-F238E27FC236}">
                        <a16:creationId xmlns:a16="http://schemas.microsoft.com/office/drawing/2014/main" id="{B6443535-B162-4E22-8640-CD3F48869AC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32813" y="887240"/>
                    <a:ext cx="1989532" cy="1689905"/>
                  </a:xfrm>
                  <a:prstGeom prst="hexagon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lang="de-DE"/>
                  </a:p>
                </p:txBody>
              </p:sp>
              <p:sp>
                <p:nvSpPr>
                  <p:cNvPr id="247" name="Sechseck 246">
                    <a:extLst>
                      <a:ext uri="{FF2B5EF4-FFF2-40B4-BE49-F238E27FC236}">
                        <a16:creationId xmlns:a16="http://schemas.microsoft.com/office/drawing/2014/main" id="{E07105CF-5814-4629-99DF-05D62B43C6B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32813" y="4267049"/>
                    <a:ext cx="1989532" cy="1689905"/>
                  </a:xfrm>
                  <a:prstGeom prst="hexagon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lang="de-DE"/>
                  </a:p>
                </p:txBody>
              </p:sp>
            </p:grpSp>
            <p:sp>
              <p:nvSpPr>
                <p:cNvPr id="249" name="Textfeld 248">
                  <a:extLst>
                    <a:ext uri="{FF2B5EF4-FFF2-40B4-BE49-F238E27FC236}">
                      <a16:creationId xmlns:a16="http://schemas.microsoft.com/office/drawing/2014/main" id="{694097D2-8BCA-4FDD-BB74-9D27AB940CD9}"/>
                    </a:ext>
                  </a:extLst>
                </p:cNvPr>
                <p:cNvSpPr txBox="1"/>
                <p:nvPr/>
              </p:nvSpPr>
              <p:spPr>
                <a:xfrm>
                  <a:off x="3768451" y="1998167"/>
                  <a:ext cx="195572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3333FF"/>
                      </a:solidFill>
                    </a:rPr>
                    <a:t>Versorgungssicherheit</a:t>
                  </a:r>
                </a:p>
              </p:txBody>
            </p:sp>
          </p:grpSp>
          <p:cxnSp>
            <p:nvCxnSpPr>
              <p:cNvPr id="60" name="Gerade Verbindung mit Pfeil 59">
                <a:extLst>
                  <a:ext uri="{FF2B5EF4-FFF2-40B4-BE49-F238E27FC236}">
                    <a16:creationId xmlns:a16="http://schemas.microsoft.com/office/drawing/2014/main" id="{E43ADBA8-AD18-478C-BDD6-CA3208435286}"/>
                  </a:ext>
                </a:extLst>
              </p:cNvPr>
              <p:cNvCxnSpPr/>
              <p:nvPr/>
            </p:nvCxnSpPr>
            <p:spPr bwMode="auto">
              <a:xfrm flipV="1">
                <a:off x="4254848" y="1615440"/>
                <a:ext cx="0" cy="453664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0" name="Gerade Verbindung mit Pfeil 249">
                <a:extLst>
                  <a:ext uri="{FF2B5EF4-FFF2-40B4-BE49-F238E27FC236}">
                    <a16:creationId xmlns:a16="http://schemas.microsoft.com/office/drawing/2014/main" id="{2004B651-8A81-4778-9C28-3CDBE249CD30}"/>
                  </a:ext>
                </a:extLst>
              </p:cNvPr>
              <p:cNvCxnSpPr/>
              <p:nvPr/>
            </p:nvCxnSpPr>
            <p:spPr bwMode="auto">
              <a:xfrm flipV="1">
                <a:off x="4254848" y="2916370"/>
                <a:ext cx="0" cy="453664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256" name="Textfeld 255">
            <a:extLst>
              <a:ext uri="{FF2B5EF4-FFF2-40B4-BE49-F238E27FC236}">
                <a16:creationId xmlns:a16="http://schemas.microsoft.com/office/drawing/2014/main" id="{00538EF5-C76B-4BA5-A551-3B8D6301F05F}"/>
              </a:ext>
            </a:extLst>
          </p:cNvPr>
          <p:cNvSpPr txBox="1"/>
          <p:nvPr/>
        </p:nvSpPr>
        <p:spPr>
          <a:xfrm>
            <a:off x="7907552" y="3875571"/>
            <a:ext cx="234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t</a:t>
            </a:r>
          </a:p>
        </p:txBody>
      </p:sp>
      <p:grpSp>
        <p:nvGrpSpPr>
          <p:cNvPr id="264" name="Gruppieren 263">
            <a:extLst>
              <a:ext uri="{FF2B5EF4-FFF2-40B4-BE49-F238E27FC236}">
                <a16:creationId xmlns:a16="http://schemas.microsoft.com/office/drawing/2014/main" id="{AEA94EE4-4514-4175-82C0-220D49DE560A}"/>
              </a:ext>
            </a:extLst>
          </p:cNvPr>
          <p:cNvGrpSpPr/>
          <p:nvPr/>
        </p:nvGrpSpPr>
        <p:grpSpPr>
          <a:xfrm>
            <a:off x="454708" y="2500588"/>
            <a:ext cx="9252856" cy="3202462"/>
            <a:chOff x="454708" y="2500588"/>
            <a:chExt cx="9252856" cy="3202462"/>
          </a:xfrm>
        </p:grpSpPr>
        <p:sp>
          <p:nvSpPr>
            <p:cNvPr id="157" name="Text Box 5">
              <a:extLst>
                <a:ext uri="{FF2B5EF4-FFF2-40B4-BE49-F238E27FC236}">
                  <a16:creationId xmlns:a16="http://schemas.microsoft.com/office/drawing/2014/main" id="{4C120854-6867-40C9-A2A8-5CF8FC8CC9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4708" y="5118275"/>
              <a:ext cx="9252856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4A300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2857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>
                <a:defRPr/>
              </a:pPr>
              <a:r>
                <a:rPr lang="de-DE" altLang="de-DE" sz="1600" dirty="0">
                  <a:solidFill>
                    <a:srgbClr val="563BFB"/>
                  </a:solidFill>
                </a:rPr>
                <a:t>2.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Eigene</a:t>
              </a:r>
              <a:r>
                <a:rPr lang="de-DE" altLang="de-DE" sz="1600" dirty="0">
                  <a:solidFill>
                    <a:srgbClr val="563BFB"/>
                  </a:solidFill>
                </a:rPr>
                <a:t>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EE müssen</a:t>
              </a:r>
              <a:r>
                <a:rPr lang="de-DE" altLang="de-DE" sz="1600" dirty="0">
                  <a:solidFill>
                    <a:srgbClr val="563BFB"/>
                  </a:solidFill>
                </a:rPr>
                <a:t> im gleichen Zeitraum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auf 100 %</a:t>
              </a:r>
              <a:r>
                <a:rPr lang="de-DE" altLang="de-DE" sz="1600" dirty="0">
                  <a:solidFill>
                    <a:srgbClr val="563BFB"/>
                  </a:solidFill>
                </a:rPr>
                <a:t>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ausgebaut werden</a:t>
              </a:r>
              <a:r>
                <a:rPr lang="de-DE" altLang="de-DE" sz="1600" dirty="0">
                  <a:solidFill>
                    <a:srgbClr val="563BFB"/>
                  </a:solidFill>
                </a:rPr>
                <a:t>. Hierbei sind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Photovoltaikanlagen </a:t>
              </a:r>
              <a:r>
                <a:rPr lang="de-DE" altLang="de-DE" sz="1600" dirty="0">
                  <a:solidFill>
                    <a:srgbClr val="563BFB"/>
                  </a:solidFill>
                </a:rPr>
                <a:t>(ca. 825 TWh/a) und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Windkraftanlagen </a:t>
              </a:r>
              <a:r>
                <a:rPr lang="de-DE" altLang="de-DE" sz="1600" dirty="0">
                  <a:solidFill>
                    <a:srgbClr val="563BFB"/>
                  </a:solidFill>
                </a:rPr>
                <a:t>(ca. 700 TWh/a) die großen Bringer!</a:t>
              </a:r>
            </a:p>
          </p:txBody>
        </p:sp>
        <p:grpSp>
          <p:nvGrpSpPr>
            <p:cNvPr id="259" name="Gruppieren 258">
              <a:extLst>
                <a:ext uri="{FF2B5EF4-FFF2-40B4-BE49-F238E27FC236}">
                  <a16:creationId xmlns:a16="http://schemas.microsoft.com/office/drawing/2014/main" id="{BF7C7331-088D-4562-8FEA-41FEF964D452}"/>
                </a:ext>
              </a:extLst>
            </p:cNvPr>
            <p:cNvGrpSpPr/>
            <p:nvPr/>
          </p:nvGrpSpPr>
          <p:grpSpPr>
            <a:xfrm>
              <a:off x="1707342" y="2500588"/>
              <a:ext cx="5369040" cy="1431212"/>
              <a:chOff x="1707342" y="2500588"/>
              <a:chExt cx="5369040" cy="1431212"/>
            </a:xfrm>
          </p:grpSpPr>
          <p:grpSp>
            <p:nvGrpSpPr>
              <p:cNvPr id="8" name="Gruppieren 7">
                <a:extLst>
                  <a:ext uri="{FF2B5EF4-FFF2-40B4-BE49-F238E27FC236}">
                    <a16:creationId xmlns:a16="http://schemas.microsoft.com/office/drawing/2014/main" id="{452C3C63-C686-4599-B060-1066E7F2B1D0}"/>
                  </a:ext>
                </a:extLst>
              </p:cNvPr>
              <p:cNvGrpSpPr/>
              <p:nvPr/>
            </p:nvGrpSpPr>
            <p:grpSpPr>
              <a:xfrm>
                <a:off x="2294329" y="2500588"/>
                <a:ext cx="4782053" cy="1312876"/>
                <a:chOff x="2294329" y="2500588"/>
                <a:chExt cx="4782053" cy="1312876"/>
              </a:xfrm>
            </p:grpSpPr>
            <p:cxnSp>
              <p:nvCxnSpPr>
                <p:cNvPr id="180" name="Gerader Verbinder 179">
                  <a:extLst>
                    <a:ext uri="{FF2B5EF4-FFF2-40B4-BE49-F238E27FC236}">
                      <a16:creationId xmlns:a16="http://schemas.microsoft.com/office/drawing/2014/main" id="{A3FB8E9B-C861-4630-8A4B-2FAFA584F536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2906857" y="2500588"/>
                  <a:ext cx="4169525" cy="1312876"/>
                </a:xfrm>
                <a:prstGeom prst="line">
                  <a:avLst/>
                </a:prstGeom>
                <a:solidFill>
                  <a:srgbClr val="FF0000"/>
                </a:solidFill>
                <a:ln w="38100" cap="flat" cmpd="sng" algn="ctr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81" name="Gerader Verbinder 180">
                  <a:extLst>
                    <a:ext uri="{FF2B5EF4-FFF2-40B4-BE49-F238E27FC236}">
                      <a16:creationId xmlns:a16="http://schemas.microsoft.com/office/drawing/2014/main" id="{AEF92943-F448-4BD8-9A8F-895817A4122F}"/>
                    </a:ext>
                  </a:extLst>
                </p:cNvPr>
                <p:cNvCxnSpPr/>
                <p:nvPr/>
              </p:nvCxnSpPr>
              <p:spPr bwMode="auto">
                <a:xfrm>
                  <a:off x="2294329" y="3813464"/>
                  <a:ext cx="612528" cy="0"/>
                </a:xfrm>
                <a:prstGeom prst="line">
                  <a:avLst/>
                </a:prstGeom>
                <a:solidFill>
                  <a:srgbClr val="FF0000"/>
                </a:solidFill>
                <a:ln w="38100" cap="flat" cmpd="sng" algn="ctr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197" name="Textfeld 196">
                <a:extLst>
                  <a:ext uri="{FF2B5EF4-FFF2-40B4-BE49-F238E27FC236}">
                    <a16:creationId xmlns:a16="http://schemas.microsoft.com/office/drawing/2014/main" id="{3AFFDB65-4576-438B-A1C1-E4A83C32565A}"/>
                  </a:ext>
                </a:extLst>
              </p:cNvPr>
              <p:cNvSpPr txBox="1"/>
              <p:nvPr/>
            </p:nvSpPr>
            <p:spPr>
              <a:xfrm>
                <a:off x="1707342" y="3624023"/>
                <a:ext cx="48282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400" dirty="0">
                    <a:solidFill>
                      <a:srgbClr val="3333FF"/>
                    </a:solidFill>
                  </a:rPr>
                  <a:t>493</a:t>
                </a:r>
              </a:p>
            </p:txBody>
          </p:sp>
          <p:sp>
            <p:nvSpPr>
              <p:cNvPr id="210" name="Textfeld 209">
                <a:extLst>
                  <a:ext uri="{FF2B5EF4-FFF2-40B4-BE49-F238E27FC236}">
                    <a16:creationId xmlns:a16="http://schemas.microsoft.com/office/drawing/2014/main" id="{488CF137-BA89-40CC-A28B-898A70E6A21B}"/>
                  </a:ext>
                </a:extLst>
              </p:cNvPr>
              <p:cNvSpPr txBox="1"/>
              <p:nvPr/>
            </p:nvSpPr>
            <p:spPr>
              <a:xfrm>
                <a:off x="2679173" y="3187230"/>
                <a:ext cx="135005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rgbClr val="008000"/>
                    </a:solidFill>
                  </a:rPr>
                  <a:t>EE-Erzeugung</a:t>
                </a:r>
              </a:p>
            </p:txBody>
          </p:sp>
          <p:grpSp>
            <p:nvGrpSpPr>
              <p:cNvPr id="57" name="Gruppieren 56">
                <a:extLst>
                  <a:ext uri="{FF2B5EF4-FFF2-40B4-BE49-F238E27FC236}">
                    <a16:creationId xmlns:a16="http://schemas.microsoft.com/office/drawing/2014/main" id="{60328154-2BCA-4900-88A4-AE6C7993FDCC}"/>
                  </a:ext>
                </a:extLst>
              </p:cNvPr>
              <p:cNvGrpSpPr/>
              <p:nvPr/>
            </p:nvGrpSpPr>
            <p:grpSpPr>
              <a:xfrm>
                <a:off x="5400472" y="3109322"/>
                <a:ext cx="1507098" cy="784151"/>
                <a:chOff x="5400472" y="3109322"/>
                <a:chExt cx="1507098" cy="784151"/>
              </a:xfrm>
            </p:grpSpPr>
            <p:sp>
              <p:nvSpPr>
                <p:cNvPr id="207" name="Rechteck 206">
                  <a:extLst>
                    <a:ext uri="{FF2B5EF4-FFF2-40B4-BE49-F238E27FC236}">
                      <a16:creationId xmlns:a16="http://schemas.microsoft.com/office/drawing/2014/main" id="{2E68DD0A-8578-44BB-BA4B-7EA1B22B36DC}"/>
                    </a:ext>
                  </a:extLst>
                </p:cNvPr>
                <p:cNvSpPr/>
                <p:nvPr/>
              </p:nvSpPr>
              <p:spPr bwMode="auto">
                <a:xfrm>
                  <a:off x="5400472" y="3166306"/>
                  <a:ext cx="1507098" cy="72716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06" name="Textfeld 205">
                  <a:extLst>
                    <a:ext uri="{FF2B5EF4-FFF2-40B4-BE49-F238E27FC236}">
                      <a16:creationId xmlns:a16="http://schemas.microsoft.com/office/drawing/2014/main" id="{5785800C-4EDE-4A97-8C56-C4C32C3C4587}"/>
                    </a:ext>
                  </a:extLst>
                </p:cNvPr>
                <p:cNvSpPr txBox="1"/>
                <p:nvPr/>
              </p:nvSpPr>
              <p:spPr>
                <a:xfrm>
                  <a:off x="5684828" y="3109322"/>
                  <a:ext cx="99097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3333FF"/>
                      </a:solidFill>
                    </a:rPr>
                    <a:t>EE-Zubau</a:t>
                  </a:r>
                </a:p>
              </p:txBody>
            </p:sp>
            <p:pic>
              <p:nvPicPr>
                <p:cNvPr id="218" name="Picture 2" descr="C:\Users\Wolfgang A. Thiel\AppData\Local\Microsoft\Windows\Temporary Internet Files\Content.IE5\QELFV1LX\MC900353987[1].wmf">
                  <a:extLst>
                    <a:ext uri="{FF2B5EF4-FFF2-40B4-BE49-F238E27FC236}">
                      <a16:creationId xmlns:a16="http://schemas.microsoft.com/office/drawing/2014/main" id="{093BA91E-4D3B-4FF4-AA33-1C6D60CDDB3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378307" y="3429581"/>
                  <a:ext cx="253915" cy="37507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9" name="Grafik 218">
                  <a:extLst>
                    <a:ext uri="{FF2B5EF4-FFF2-40B4-BE49-F238E27FC236}">
                      <a16:creationId xmlns:a16="http://schemas.microsoft.com/office/drawing/2014/main" id="{02DDBEEA-C02B-4448-8FEF-8A114B69BC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9431" b="30514"/>
                <a:stretch/>
              </p:blipFill>
              <p:spPr>
                <a:xfrm>
                  <a:off x="5661835" y="3439457"/>
                  <a:ext cx="552196" cy="331624"/>
                </a:xfrm>
                <a:prstGeom prst="rect">
                  <a:avLst/>
                </a:prstGeom>
              </p:spPr>
            </p:pic>
          </p:grpSp>
          <p:sp>
            <p:nvSpPr>
              <p:cNvPr id="192" name="Ellipse 191">
                <a:extLst>
                  <a:ext uri="{FF2B5EF4-FFF2-40B4-BE49-F238E27FC236}">
                    <a16:creationId xmlns:a16="http://schemas.microsoft.com/office/drawing/2014/main" id="{0EC35D25-2561-4EE0-8487-BF386E01C3F6}"/>
                  </a:ext>
                </a:extLst>
              </p:cNvPr>
              <p:cNvSpPr/>
              <p:nvPr/>
            </p:nvSpPr>
            <p:spPr bwMode="auto">
              <a:xfrm>
                <a:off x="2219514" y="3738649"/>
                <a:ext cx="149629" cy="149629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1905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grpSp>
        <p:nvGrpSpPr>
          <p:cNvPr id="263" name="Gruppieren 262">
            <a:extLst>
              <a:ext uri="{FF2B5EF4-FFF2-40B4-BE49-F238E27FC236}">
                <a16:creationId xmlns:a16="http://schemas.microsoft.com/office/drawing/2014/main" id="{AAC77D3A-BB13-4198-8367-5E8A43BBF707}"/>
              </a:ext>
            </a:extLst>
          </p:cNvPr>
          <p:cNvGrpSpPr/>
          <p:nvPr/>
        </p:nvGrpSpPr>
        <p:grpSpPr>
          <a:xfrm>
            <a:off x="454708" y="851107"/>
            <a:ext cx="9252856" cy="4279031"/>
            <a:chOff x="454708" y="851107"/>
            <a:chExt cx="9252856" cy="4279031"/>
          </a:xfrm>
        </p:grpSpPr>
        <p:sp>
          <p:nvSpPr>
            <p:cNvPr id="159" name="Text Box 5">
              <a:extLst>
                <a:ext uri="{FF2B5EF4-FFF2-40B4-BE49-F238E27FC236}">
                  <a16:creationId xmlns:a16="http://schemas.microsoft.com/office/drawing/2014/main" id="{A7542462-6858-484F-8536-7142D44DDE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4708" y="4299141"/>
              <a:ext cx="9252856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4A300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2857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>
                <a:defRPr/>
              </a:pPr>
              <a:r>
                <a:rPr lang="de-DE" altLang="de-DE" sz="1600" dirty="0">
                  <a:solidFill>
                    <a:srgbClr val="563BFB"/>
                  </a:solidFill>
                </a:rPr>
                <a:t>1. Mit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Effizienz</a:t>
              </a:r>
              <a:r>
                <a:rPr lang="de-DE" altLang="de-DE" sz="1600" dirty="0">
                  <a:solidFill>
                    <a:srgbClr val="563BFB"/>
                  </a:solidFill>
                </a:rPr>
                <a:t> und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Suffizienz</a:t>
              </a:r>
              <a:r>
                <a:rPr lang="de-DE" altLang="de-DE" sz="1600" dirty="0">
                  <a:solidFill>
                    <a:srgbClr val="563BFB"/>
                  </a:solidFill>
                </a:rPr>
                <a:t> muss der Primär-Energieverbrauch deutlich gesenkt werden! Dabei spielen der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Wegfall der Verluste bei fossilen Kraftwerken </a:t>
              </a:r>
              <a:r>
                <a:rPr lang="de-DE" altLang="de-DE" sz="1600" dirty="0">
                  <a:solidFill>
                    <a:srgbClr val="563BFB"/>
                  </a:solidFill>
                </a:rPr>
                <a:t>(ca. 900 TWh/a) und die Einsparungen bei der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Wärme- /Mobilitätswende</a:t>
              </a:r>
              <a:r>
                <a:rPr lang="de-DE" altLang="de-DE" sz="1600" dirty="0">
                  <a:solidFill>
                    <a:srgbClr val="563BFB"/>
                  </a:solidFill>
                </a:rPr>
                <a:t> (ca. 500 TWh/a) eine große Rolle.</a:t>
              </a:r>
            </a:p>
          </p:txBody>
        </p:sp>
        <p:grpSp>
          <p:nvGrpSpPr>
            <p:cNvPr id="262" name="Gruppieren 261">
              <a:extLst>
                <a:ext uri="{FF2B5EF4-FFF2-40B4-BE49-F238E27FC236}">
                  <a16:creationId xmlns:a16="http://schemas.microsoft.com/office/drawing/2014/main" id="{C9D2EA5A-5E8E-4A44-8CF7-CBB718817597}"/>
                </a:ext>
              </a:extLst>
            </p:cNvPr>
            <p:cNvGrpSpPr/>
            <p:nvPr/>
          </p:nvGrpSpPr>
          <p:grpSpPr>
            <a:xfrm>
              <a:off x="1558262" y="851107"/>
              <a:ext cx="6376574" cy="3240833"/>
              <a:chOff x="1558262" y="851107"/>
              <a:chExt cx="6376574" cy="3240833"/>
            </a:xfrm>
          </p:grpSpPr>
          <p:sp>
            <p:nvSpPr>
              <p:cNvPr id="195" name="Textfeld 194">
                <a:extLst>
                  <a:ext uri="{FF2B5EF4-FFF2-40B4-BE49-F238E27FC236}">
                    <a16:creationId xmlns:a16="http://schemas.microsoft.com/office/drawing/2014/main" id="{A526ED59-C90A-4664-9B52-92E70F8A96F4}"/>
                  </a:ext>
                </a:extLst>
              </p:cNvPr>
              <p:cNvSpPr txBox="1"/>
              <p:nvPr/>
            </p:nvSpPr>
            <p:spPr>
              <a:xfrm>
                <a:off x="7302932" y="2331311"/>
                <a:ext cx="63190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rgbClr val="3333FF"/>
                    </a:solidFill>
                  </a:rPr>
                  <a:t>2.000</a:t>
                </a:r>
              </a:p>
            </p:txBody>
          </p:sp>
          <p:grpSp>
            <p:nvGrpSpPr>
              <p:cNvPr id="261" name="Gruppieren 260">
                <a:extLst>
                  <a:ext uri="{FF2B5EF4-FFF2-40B4-BE49-F238E27FC236}">
                    <a16:creationId xmlns:a16="http://schemas.microsoft.com/office/drawing/2014/main" id="{3EA6FAF6-EA10-4C71-90D9-6EC0E6D1CDC2}"/>
                  </a:ext>
                </a:extLst>
              </p:cNvPr>
              <p:cNvGrpSpPr/>
              <p:nvPr/>
            </p:nvGrpSpPr>
            <p:grpSpPr>
              <a:xfrm>
                <a:off x="1558262" y="851107"/>
                <a:ext cx="5563840" cy="3240833"/>
                <a:chOff x="1558262" y="851107"/>
                <a:chExt cx="5563840" cy="3240833"/>
              </a:xfrm>
            </p:grpSpPr>
            <p:cxnSp>
              <p:nvCxnSpPr>
                <p:cNvPr id="29" name="Gerader Verbinder 28">
                  <a:extLst>
                    <a:ext uri="{FF2B5EF4-FFF2-40B4-BE49-F238E27FC236}">
                      <a16:creationId xmlns:a16="http://schemas.microsoft.com/office/drawing/2014/main" id="{4D2776B4-7924-4542-B5FF-D19A23CA7274}"/>
                    </a:ext>
                  </a:extLst>
                </p:cNvPr>
                <p:cNvCxnSpPr/>
                <p:nvPr/>
              </p:nvCxnSpPr>
              <p:spPr bwMode="auto">
                <a:xfrm flipH="1">
                  <a:off x="7058717" y="2584718"/>
                  <a:ext cx="1" cy="1507222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grpSp>
              <p:nvGrpSpPr>
                <p:cNvPr id="260" name="Gruppieren 259">
                  <a:extLst>
                    <a:ext uri="{FF2B5EF4-FFF2-40B4-BE49-F238E27FC236}">
                      <a16:creationId xmlns:a16="http://schemas.microsoft.com/office/drawing/2014/main" id="{18C03903-12B1-4AFB-A79A-F76813D11B36}"/>
                    </a:ext>
                  </a:extLst>
                </p:cNvPr>
                <p:cNvGrpSpPr/>
                <p:nvPr/>
              </p:nvGrpSpPr>
              <p:grpSpPr>
                <a:xfrm>
                  <a:off x="1558262" y="851107"/>
                  <a:ext cx="5563840" cy="3240833"/>
                  <a:chOff x="1558262" y="851107"/>
                  <a:chExt cx="5563840" cy="3240833"/>
                </a:xfrm>
              </p:grpSpPr>
              <p:cxnSp>
                <p:nvCxnSpPr>
                  <p:cNvPr id="194" name="Gerader Verbinder 193">
                    <a:extLst>
                      <a:ext uri="{FF2B5EF4-FFF2-40B4-BE49-F238E27FC236}">
                        <a16:creationId xmlns:a16="http://schemas.microsoft.com/office/drawing/2014/main" id="{9C7AF51D-466B-4805-AA1E-DB40F099A31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2294328" y="1123221"/>
                    <a:ext cx="0" cy="2968719"/>
                  </a:xfrm>
                  <a:prstGeom prst="line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ysDash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82" name="Gerader Verbinder 181">
                    <a:extLst>
                      <a:ext uri="{FF2B5EF4-FFF2-40B4-BE49-F238E27FC236}">
                        <a16:creationId xmlns:a16="http://schemas.microsoft.com/office/drawing/2014/main" id="{AD0C1435-F62A-4DF3-A1BA-19B116AED8C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2294329" y="1020384"/>
                    <a:ext cx="4782053" cy="1480204"/>
                  </a:xfrm>
                  <a:prstGeom prst="line">
                    <a:avLst/>
                  </a:prstGeom>
                  <a:solidFill>
                    <a:srgbClr val="FF0000"/>
                  </a:solidFill>
                  <a:ln w="38100" cap="flat" cmpd="sng" algn="ctr">
                    <a:solidFill>
                      <a:schemeClr val="bg1">
                        <a:lumMod val="6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193" name="Ellipse 192">
                    <a:extLst>
                      <a:ext uri="{FF2B5EF4-FFF2-40B4-BE49-F238E27FC236}">
                        <a16:creationId xmlns:a16="http://schemas.microsoft.com/office/drawing/2014/main" id="{DC973861-77F4-4556-AF96-2664CE3B6B8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219514" y="953191"/>
                    <a:ext cx="149629" cy="149629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9050" cap="flat" cmpd="sng" algn="ctr">
                    <a:solidFill>
                      <a:schemeClr val="bg1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96" name="Textfeld 195">
                    <a:extLst>
                      <a:ext uri="{FF2B5EF4-FFF2-40B4-BE49-F238E27FC236}">
                        <a16:creationId xmlns:a16="http://schemas.microsoft.com/office/drawing/2014/main" id="{7E981019-983F-4E10-AF84-F05AA1BE00C9}"/>
                      </a:ext>
                    </a:extLst>
                  </p:cNvPr>
                  <p:cNvSpPr txBox="1"/>
                  <p:nvPr/>
                </p:nvSpPr>
                <p:spPr>
                  <a:xfrm>
                    <a:off x="1558262" y="851107"/>
                    <a:ext cx="631904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r"/>
                    <a:r>
                      <a:rPr lang="de-DE" sz="1400" dirty="0">
                        <a:solidFill>
                          <a:srgbClr val="3333FF"/>
                        </a:solidFill>
                      </a:rPr>
                      <a:t>3.485</a:t>
                    </a:r>
                  </a:p>
                </p:txBody>
              </p:sp>
              <p:sp>
                <p:nvSpPr>
                  <p:cNvPr id="202" name="Textfeld 201">
                    <a:extLst>
                      <a:ext uri="{FF2B5EF4-FFF2-40B4-BE49-F238E27FC236}">
                        <a16:creationId xmlns:a16="http://schemas.microsoft.com/office/drawing/2014/main" id="{99EC0CF6-A2CE-40A7-A7BD-D3DF150C8204}"/>
                      </a:ext>
                    </a:extLst>
                  </p:cNvPr>
                  <p:cNvSpPr txBox="1"/>
                  <p:nvPr/>
                </p:nvSpPr>
                <p:spPr>
                  <a:xfrm>
                    <a:off x="2679173" y="1447007"/>
                    <a:ext cx="1367682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chemeClr val="bg1">
                            <a:lumMod val="50000"/>
                          </a:schemeClr>
                        </a:solidFill>
                      </a:rPr>
                      <a:t>Primärenergie-</a:t>
                    </a:r>
                    <a:br>
                      <a:rPr lang="de-DE" sz="1400" dirty="0">
                        <a:solidFill>
                          <a:schemeClr val="bg1">
                            <a:lumMod val="50000"/>
                          </a:schemeClr>
                        </a:solidFill>
                      </a:rPr>
                    </a:br>
                    <a:r>
                      <a:rPr lang="de-DE" sz="1400" dirty="0">
                        <a:solidFill>
                          <a:schemeClr val="bg1">
                            <a:lumMod val="50000"/>
                          </a:schemeClr>
                        </a:solidFill>
                      </a:rPr>
                      <a:t>Verbrauch</a:t>
                    </a:r>
                  </a:p>
                </p:txBody>
              </p:sp>
              <p:grpSp>
                <p:nvGrpSpPr>
                  <p:cNvPr id="55" name="Gruppieren 54">
                    <a:extLst>
                      <a:ext uri="{FF2B5EF4-FFF2-40B4-BE49-F238E27FC236}">
                        <a16:creationId xmlns:a16="http://schemas.microsoft.com/office/drawing/2014/main" id="{68250D9A-5E96-4792-8DDB-D59ABAC2C042}"/>
                      </a:ext>
                    </a:extLst>
                  </p:cNvPr>
                  <p:cNvGrpSpPr/>
                  <p:nvPr/>
                </p:nvGrpSpPr>
                <p:grpSpPr>
                  <a:xfrm>
                    <a:off x="5400472" y="1094754"/>
                    <a:ext cx="1507098" cy="784151"/>
                    <a:chOff x="4415166" y="803381"/>
                    <a:chExt cx="1507098" cy="784151"/>
                  </a:xfrm>
                </p:grpSpPr>
                <p:grpSp>
                  <p:nvGrpSpPr>
                    <p:cNvPr id="54" name="Gruppieren 53">
                      <a:extLst>
                        <a:ext uri="{FF2B5EF4-FFF2-40B4-BE49-F238E27FC236}">
                          <a16:creationId xmlns:a16="http://schemas.microsoft.com/office/drawing/2014/main" id="{54AE8DCD-36C0-4091-9566-D75DA48E15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415166" y="860365"/>
                      <a:ext cx="1507098" cy="727167"/>
                      <a:chOff x="3445902" y="711489"/>
                      <a:chExt cx="1507098" cy="727167"/>
                    </a:xfrm>
                  </p:grpSpPr>
                  <p:sp>
                    <p:nvSpPr>
                      <p:cNvPr id="53" name="Rechteck 52">
                        <a:extLst>
                          <a:ext uri="{FF2B5EF4-FFF2-40B4-BE49-F238E27FC236}">
                            <a16:creationId xmlns:a16="http://schemas.microsoft.com/office/drawing/2014/main" id="{D14AF662-1E7B-4C0D-93D0-B30D8D2C7E77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3445902" y="711489"/>
                        <a:ext cx="1507098" cy="727167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pic>
                    <p:nvPicPr>
                      <p:cNvPr id="200" name="Grafik 199" descr="Ein Bild, das Text, Gerät enthält.&#10;&#10;Automatisch generierte Beschreibung">
                        <a:extLst>
                          <a:ext uri="{FF2B5EF4-FFF2-40B4-BE49-F238E27FC236}">
                            <a16:creationId xmlns:a16="http://schemas.microsoft.com/office/drawing/2014/main" id="{AF3724E8-277D-4C9C-84F1-B7B5924092B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492880" y="923109"/>
                        <a:ext cx="688330" cy="412998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201" name="Grafik 200">
                        <a:extLst>
                          <a:ext uri="{FF2B5EF4-FFF2-40B4-BE49-F238E27FC236}">
                            <a16:creationId xmlns:a16="http://schemas.microsoft.com/office/drawing/2014/main" id="{C5159A0F-EF57-4567-AF02-8E45773109A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4223365" y="953191"/>
                        <a:ext cx="604021" cy="392320"/>
                      </a:xfrm>
                      <a:prstGeom prst="rect">
                        <a:avLst/>
                      </a:prstGeom>
                    </p:spPr>
                  </p:pic>
                </p:grpSp>
                <p:sp>
                  <p:nvSpPr>
                    <p:cNvPr id="203" name="Textfeld 202">
                      <a:extLst>
                        <a:ext uri="{FF2B5EF4-FFF2-40B4-BE49-F238E27FC236}">
                          <a16:creationId xmlns:a16="http://schemas.microsoft.com/office/drawing/2014/main" id="{9E3010F3-C9BE-4A0D-9DEA-C28E811B4B8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626370" y="803381"/>
                      <a:ext cx="1090363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de-DE" sz="1400" dirty="0">
                          <a:solidFill>
                            <a:srgbClr val="3333FF"/>
                          </a:solidFill>
                        </a:rPr>
                        <a:t>Einsparung</a:t>
                      </a:r>
                    </a:p>
                  </p:txBody>
                </p:sp>
              </p:grpSp>
              <p:sp>
                <p:nvSpPr>
                  <p:cNvPr id="10" name="Ellipse 9">
                    <a:extLst>
                      <a:ext uri="{FF2B5EF4-FFF2-40B4-BE49-F238E27FC236}">
                        <a16:creationId xmlns:a16="http://schemas.microsoft.com/office/drawing/2014/main" id="{A9AD42A7-8D07-42E4-A756-15D2C037277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972473" y="2435089"/>
                    <a:ext cx="149629" cy="149629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9050" cap="flat" cmpd="sng" algn="ctr">
                    <a:solidFill>
                      <a:schemeClr val="bg1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</p:grpSp>
        </p:grpSp>
      </p:grpSp>
      <p:sp>
        <p:nvSpPr>
          <p:cNvPr id="166" name="Rectangle 4">
            <a:extLst>
              <a:ext uri="{FF2B5EF4-FFF2-40B4-BE49-F238E27FC236}">
                <a16:creationId xmlns:a16="http://schemas.microsoft.com/office/drawing/2014/main" id="{2895A75C-D2F3-4B27-A589-091F2D22B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88" y="6191746"/>
            <a:ext cx="9853612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Energieeinsparung, EE-Ausbau und Versorgungssicherheit sind die 3 wichtigen Säulen!</a:t>
            </a:r>
          </a:p>
        </p:txBody>
      </p:sp>
      <p:sp>
        <p:nvSpPr>
          <p:cNvPr id="2" name="Text Box 14">
            <a:extLst>
              <a:ext uri="{FF2B5EF4-FFF2-40B4-BE49-F238E27FC236}">
                <a16:creationId xmlns:a16="http://schemas.microsoft.com/office/drawing/2014/main" id="{988FC03C-ED18-E8FE-012B-15C6A073B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5171" y="974218"/>
            <a:ext cx="141429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1 TWh = 1 Mrd. kWh</a:t>
            </a:r>
          </a:p>
        </p:txBody>
      </p:sp>
    </p:spTree>
    <p:extLst>
      <p:ext uri="{BB962C8B-B14F-4D97-AF65-F5344CB8AC3E}">
        <p14:creationId xmlns:p14="http://schemas.microsoft.com/office/powerpoint/2010/main" val="340483918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>
            <a:extLst>
              <a:ext uri="{FF2B5EF4-FFF2-40B4-BE49-F238E27FC236}">
                <a16:creationId xmlns:a16="http://schemas.microsoft.com/office/drawing/2014/main" id="{69870262-D0AC-414B-8D70-8B2E41ECA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8572" y="9525"/>
            <a:ext cx="888742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Energieausgleich, Energiespeicher (5)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u="sng" dirty="0">
                <a:solidFill>
                  <a:schemeClr val="bg1"/>
                </a:solidFill>
              </a:rPr>
              <a:t>saisonaler</a:t>
            </a:r>
            <a:r>
              <a:rPr lang="de-DE" altLang="de-DE" dirty="0">
                <a:solidFill>
                  <a:schemeClr val="bg1"/>
                </a:solidFill>
              </a:rPr>
              <a:t> Energieausgleich (4): Gas-Speicher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0C87BF9-B7BC-41CE-9012-5F7D8A05D90A}"/>
              </a:ext>
            </a:extLst>
          </p:cNvPr>
          <p:cNvSpPr txBox="1"/>
          <p:nvPr/>
        </p:nvSpPr>
        <p:spPr>
          <a:xfrm>
            <a:off x="450232" y="848185"/>
            <a:ext cx="9278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b="1" dirty="0">
                <a:solidFill>
                  <a:srgbClr val="3333FF"/>
                </a:solidFill>
              </a:rPr>
              <a:t>Bio-Methan</a:t>
            </a:r>
            <a:r>
              <a:rPr lang="de-DE" sz="1600" dirty="0">
                <a:solidFill>
                  <a:srgbClr val="3333FF"/>
                </a:solidFill>
              </a:rPr>
              <a:t> aus Biogasanlagen von landwirtschaftlichen sowie urbanen Bio-Reststoffen und </a:t>
            </a:r>
            <a:r>
              <a:rPr lang="de-DE" sz="1600" b="1" dirty="0">
                <a:solidFill>
                  <a:srgbClr val="3333FF"/>
                </a:solidFill>
              </a:rPr>
              <a:t>grüner Wasserstoff </a:t>
            </a:r>
            <a:r>
              <a:rPr lang="de-DE" sz="1600" dirty="0">
                <a:solidFill>
                  <a:srgbClr val="3333FF"/>
                </a:solidFill>
              </a:rPr>
              <a:t>von Überschussstrom der EE </a:t>
            </a:r>
            <a:r>
              <a:rPr lang="de-DE" sz="1600" b="1" dirty="0">
                <a:solidFill>
                  <a:srgbClr val="3333FF"/>
                </a:solidFill>
              </a:rPr>
              <a:t>wird zwischengespeichert</a:t>
            </a:r>
            <a:r>
              <a:rPr lang="de-DE" sz="1600" dirty="0">
                <a:solidFill>
                  <a:srgbClr val="3333FF"/>
                </a:solidFill>
              </a:rPr>
              <a:t>.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C758C9F6-209E-4A6E-BF83-84AD5151D4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5" t="4324" r="5339" b="5596"/>
          <a:stretch/>
        </p:blipFill>
        <p:spPr>
          <a:xfrm>
            <a:off x="-83820" y="1625437"/>
            <a:ext cx="6094423" cy="44612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A926011-70B6-48FE-BFC4-2314540EE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88139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Für den saisonalen Ausgleich hat D genügend Speicherkapazität!</a:t>
            </a:r>
            <a:endParaRPr lang="de-DE" altLang="de-DE" sz="1400" dirty="0">
              <a:solidFill>
                <a:srgbClr val="00B050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F54CA5E-1243-42A8-BD8C-210FBFE292F5}"/>
              </a:ext>
            </a:extLst>
          </p:cNvPr>
          <p:cNvSpPr txBox="1"/>
          <p:nvPr/>
        </p:nvSpPr>
        <p:spPr>
          <a:xfrm>
            <a:off x="6010603" y="2178638"/>
            <a:ext cx="371861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rgbClr val="FF0000"/>
                </a:solidFill>
              </a:rPr>
              <a:t>Ende 2015 befanden sich in Deutschland 51 Erdgasspeicher im Betrieb (20 Porenspeicher und 31 Kavernenspeicher).</a:t>
            </a:r>
            <a:br>
              <a:rPr lang="de-DE" sz="1600" dirty="0">
                <a:solidFill>
                  <a:srgbClr val="FF0000"/>
                </a:solidFill>
              </a:rPr>
            </a:br>
            <a:endParaRPr lang="de-DE" sz="1600" dirty="0">
              <a:solidFill>
                <a:srgbClr val="FF0000"/>
              </a:solidFill>
            </a:endParaRPr>
          </a:p>
          <a:p>
            <a:r>
              <a:rPr lang="de-DE" sz="1600" dirty="0">
                <a:solidFill>
                  <a:srgbClr val="FF0000"/>
                </a:solidFill>
              </a:rPr>
              <a:t>Das derzeit nutzbare maximale Arbeitsgasvolumen beträgt 24,6 Milliarden m³.</a:t>
            </a:r>
          </a:p>
          <a:p>
            <a:br>
              <a:rPr lang="de-DE" sz="1600" dirty="0">
                <a:solidFill>
                  <a:srgbClr val="FF0000"/>
                </a:solidFill>
              </a:rPr>
            </a:br>
            <a:r>
              <a:rPr lang="de-DE" sz="1600" dirty="0">
                <a:solidFill>
                  <a:srgbClr val="FF0000"/>
                </a:solidFill>
              </a:rPr>
              <a:t>Das entspricht einer Speicher-kapazität von ca. 245 TWh</a:t>
            </a:r>
            <a:r>
              <a:rPr lang="de-DE" sz="1600" baseline="-25000" dirty="0">
                <a:solidFill>
                  <a:srgbClr val="FF0000"/>
                </a:solidFill>
              </a:rPr>
              <a:t>(Methan-Gas), </a:t>
            </a:r>
            <a:r>
              <a:rPr lang="de-DE" sz="1600" dirty="0">
                <a:solidFill>
                  <a:srgbClr val="FF0000"/>
                </a:solidFill>
              </a:rPr>
              <a:t>150TWh</a:t>
            </a:r>
            <a:r>
              <a:rPr lang="de-DE" sz="1600" baseline="-25000" dirty="0">
                <a:solidFill>
                  <a:srgbClr val="FF0000"/>
                </a:solidFill>
              </a:rPr>
              <a:t>(</a:t>
            </a:r>
            <a:r>
              <a:rPr lang="de-DE" sz="1600" baseline="-25000" dirty="0" err="1">
                <a:solidFill>
                  <a:srgbClr val="FF0000"/>
                </a:solidFill>
              </a:rPr>
              <a:t>el</a:t>
            </a:r>
            <a:r>
              <a:rPr lang="de-DE" sz="1600" baseline="-25000" dirty="0">
                <a:solidFill>
                  <a:srgbClr val="FF0000"/>
                </a:solidFill>
              </a:rPr>
              <a:t>.) </a:t>
            </a:r>
            <a:r>
              <a:rPr lang="de-DE" sz="1600" dirty="0">
                <a:solidFill>
                  <a:srgbClr val="FF0000"/>
                </a:solidFill>
              </a:rPr>
              <a:t>bzw. 220 TWh</a:t>
            </a:r>
            <a:r>
              <a:rPr lang="de-DE" sz="1600" baseline="-25000" dirty="0">
                <a:solidFill>
                  <a:srgbClr val="FF0000"/>
                </a:solidFill>
              </a:rPr>
              <a:t>(</a:t>
            </a:r>
            <a:r>
              <a:rPr lang="de-DE" sz="1600" baseline="-25000" dirty="0" err="1">
                <a:solidFill>
                  <a:srgbClr val="FF0000"/>
                </a:solidFill>
              </a:rPr>
              <a:t>KWK:el</a:t>
            </a:r>
            <a:r>
              <a:rPr lang="de-DE" sz="1600" baseline="-25000" dirty="0">
                <a:solidFill>
                  <a:srgbClr val="FF0000"/>
                </a:solidFill>
              </a:rPr>
              <a:t>-.+</a:t>
            </a:r>
            <a:r>
              <a:rPr lang="de-DE" sz="1600" baseline="-25000" dirty="0" err="1">
                <a:solidFill>
                  <a:srgbClr val="FF0000"/>
                </a:solidFill>
              </a:rPr>
              <a:t>th</a:t>
            </a:r>
            <a:r>
              <a:rPr lang="de-DE" sz="1600" baseline="-25000" dirty="0">
                <a:solidFill>
                  <a:srgbClr val="FF0000"/>
                </a:solidFill>
              </a:rPr>
              <a:t>.) 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4A4CF6AA-6260-9E30-F727-930C73B13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0489" y="6034737"/>
            <a:ext cx="112402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de-DE" sz="1200" u="sng" dirty="0"/>
              <a:t>Quelle</a:t>
            </a:r>
            <a:r>
              <a:rPr lang="de-DE" altLang="de-DE" sz="1200" dirty="0"/>
              <a:t>:</a:t>
            </a:r>
            <a:r>
              <a:rPr lang="de-DE" altLang="de-DE" sz="1200" b="1" dirty="0"/>
              <a:t>  </a:t>
            </a:r>
            <a:r>
              <a:rPr lang="de-DE" altLang="de-DE" sz="1200" dirty="0"/>
              <a:t>ISE e.V.</a:t>
            </a:r>
            <a:endParaRPr lang="en-US" altLang="de-DE" sz="1200" dirty="0"/>
          </a:p>
        </p:txBody>
      </p:sp>
    </p:spTree>
    <p:extLst>
      <p:ext uri="{BB962C8B-B14F-4D97-AF65-F5344CB8AC3E}">
        <p14:creationId xmlns:p14="http://schemas.microsoft.com/office/powerpoint/2010/main" val="152684648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>
            <a:extLst>
              <a:ext uri="{FF2B5EF4-FFF2-40B4-BE49-F238E27FC236}">
                <a16:creationId xmlns:a16="http://schemas.microsoft.com/office/drawing/2014/main" id="{A0C2FD77-0A00-4A3F-945B-EC721EA85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66007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Das </a:t>
            </a:r>
            <a:r>
              <a:rPr lang="de-DE" altLang="de-DE" sz="1800" dirty="0" err="1">
                <a:solidFill>
                  <a:srgbClr val="00B050"/>
                </a:solidFill>
              </a:rPr>
              <a:t>GuD</a:t>
            </a:r>
            <a:r>
              <a:rPr lang="de-DE" altLang="de-DE" sz="1800" dirty="0">
                <a:solidFill>
                  <a:srgbClr val="00B050"/>
                </a:solidFill>
              </a:rPr>
              <a:t>-Kraftwerk mit KWK kommt vorzugsweise bei Großstädten im Winter zum Einsatz! 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F9CE82BC-449F-429D-95DD-730E8A1BE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8573" y="20395"/>
            <a:ext cx="888742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Energieausgleich, Energiespeicher (5)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u="sng" dirty="0">
                <a:solidFill>
                  <a:schemeClr val="bg1"/>
                </a:solidFill>
              </a:rPr>
              <a:t>saisonaler</a:t>
            </a:r>
            <a:r>
              <a:rPr lang="de-DE" altLang="de-DE" dirty="0">
                <a:solidFill>
                  <a:schemeClr val="bg1"/>
                </a:solidFill>
              </a:rPr>
              <a:t> Energieausgleich (5): </a:t>
            </a:r>
            <a:r>
              <a:rPr lang="de-DE" alt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Rückverstromung </a:t>
            </a: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id="{BD6B8729-6C9B-44AC-9342-0C1936D599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48961" y="2576667"/>
            <a:ext cx="827088" cy="625475"/>
          </a:xfrm>
          <a:prstGeom prst="rightArrow">
            <a:avLst>
              <a:gd name="adj1" fmla="val 68648"/>
              <a:gd name="adj2" fmla="val 51112"/>
            </a:avLst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C69303FF-42E7-45B6-BAD9-51DC27830371}"/>
              </a:ext>
            </a:extLst>
          </p:cNvPr>
          <p:cNvSpPr>
            <a:spLocks/>
          </p:cNvSpPr>
          <p:nvPr/>
        </p:nvSpPr>
        <p:spPr bwMode="auto">
          <a:xfrm>
            <a:off x="6008949" y="1641629"/>
            <a:ext cx="822325" cy="1490663"/>
          </a:xfrm>
          <a:custGeom>
            <a:avLst/>
            <a:gdLst>
              <a:gd name="T0" fmla="*/ 0 w 522"/>
              <a:gd name="T1" fmla="*/ 2147483647 h 1048"/>
              <a:gd name="T2" fmla="*/ 2147483647 w 522"/>
              <a:gd name="T3" fmla="*/ 2147483647 h 1048"/>
              <a:gd name="T4" fmla="*/ 2147483647 w 522"/>
              <a:gd name="T5" fmla="*/ 0 h 1048"/>
              <a:gd name="T6" fmla="*/ 2147483647 w 522"/>
              <a:gd name="T7" fmla="*/ 0 h 1048"/>
              <a:gd name="T8" fmla="*/ 2147483647 w 522"/>
              <a:gd name="T9" fmla="*/ 2147483647 h 1048"/>
              <a:gd name="T10" fmla="*/ 2147483647 w 522"/>
              <a:gd name="T11" fmla="*/ 2147483647 h 1048"/>
              <a:gd name="T12" fmla="*/ 2147483647 w 522"/>
              <a:gd name="T13" fmla="*/ 2147483647 h 1048"/>
              <a:gd name="T14" fmla="*/ 2147483647 w 522"/>
              <a:gd name="T15" fmla="*/ 2147483647 h 1048"/>
              <a:gd name="T16" fmla="*/ 2147483647 w 522"/>
              <a:gd name="T17" fmla="*/ 2147483647 h 1048"/>
              <a:gd name="T18" fmla="*/ 2147483647 w 522"/>
              <a:gd name="T19" fmla="*/ 2147483647 h 1048"/>
              <a:gd name="T20" fmla="*/ 2147483647 w 522"/>
              <a:gd name="T21" fmla="*/ 2147483647 h 1048"/>
              <a:gd name="T22" fmla="*/ 2147483647 w 522"/>
              <a:gd name="T23" fmla="*/ 2147483647 h 1048"/>
              <a:gd name="T24" fmla="*/ 2147483647 w 522"/>
              <a:gd name="T25" fmla="*/ 2147483647 h 1048"/>
              <a:gd name="T26" fmla="*/ 2147483647 w 522"/>
              <a:gd name="T27" fmla="*/ 2147483647 h 1048"/>
              <a:gd name="T28" fmla="*/ 0 w 522"/>
              <a:gd name="T29" fmla="*/ 2147483647 h 104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22" h="1048">
                <a:moveTo>
                  <a:pt x="0" y="726"/>
                </a:moveTo>
                <a:lnTo>
                  <a:pt x="278" y="658"/>
                </a:lnTo>
                <a:lnTo>
                  <a:pt x="278" y="0"/>
                </a:lnTo>
                <a:lnTo>
                  <a:pt x="522" y="0"/>
                </a:lnTo>
                <a:lnTo>
                  <a:pt x="522" y="890"/>
                </a:lnTo>
                <a:lnTo>
                  <a:pt x="510" y="934"/>
                </a:lnTo>
                <a:lnTo>
                  <a:pt x="482" y="972"/>
                </a:lnTo>
                <a:lnTo>
                  <a:pt x="434" y="1016"/>
                </a:lnTo>
                <a:lnTo>
                  <a:pt x="402" y="1030"/>
                </a:lnTo>
                <a:lnTo>
                  <a:pt x="360" y="1044"/>
                </a:lnTo>
                <a:lnTo>
                  <a:pt x="314" y="1048"/>
                </a:lnTo>
                <a:lnTo>
                  <a:pt x="292" y="1048"/>
                </a:lnTo>
                <a:lnTo>
                  <a:pt x="252" y="1048"/>
                </a:lnTo>
                <a:lnTo>
                  <a:pt x="2" y="982"/>
                </a:lnTo>
                <a:lnTo>
                  <a:pt x="0" y="726"/>
                </a:lnTo>
                <a:close/>
              </a:path>
            </a:pathLst>
          </a:custGeom>
          <a:gradFill rotWithShape="0">
            <a:gsLst>
              <a:gs pos="0">
                <a:srgbClr val="FFCC99"/>
              </a:gs>
              <a:gs pos="100000">
                <a:srgbClr val="FFCC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1EDF59AA-5940-468B-9337-C7229A4294BC}"/>
              </a:ext>
            </a:extLst>
          </p:cNvPr>
          <p:cNvSpPr>
            <a:spLocks/>
          </p:cNvSpPr>
          <p:nvPr/>
        </p:nvSpPr>
        <p:spPr bwMode="auto">
          <a:xfrm>
            <a:off x="4746886" y="1809904"/>
            <a:ext cx="1265238" cy="1231900"/>
          </a:xfrm>
          <a:custGeom>
            <a:avLst/>
            <a:gdLst>
              <a:gd name="T0" fmla="*/ 0 w 806"/>
              <a:gd name="T1" fmla="*/ 0 h 866"/>
              <a:gd name="T2" fmla="*/ 2147483647 w 806"/>
              <a:gd name="T3" fmla="*/ 0 h 866"/>
              <a:gd name="T4" fmla="*/ 2147483647 w 806"/>
              <a:gd name="T5" fmla="*/ 2147483647 h 866"/>
              <a:gd name="T6" fmla="*/ 2147483647 w 806"/>
              <a:gd name="T7" fmla="*/ 2147483647 h 866"/>
              <a:gd name="T8" fmla="*/ 2147483647 w 806"/>
              <a:gd name="T9" fmla="*/ 2147483647 h 866"/>
              <a:gd name="T10" fmla="*/ 2147483647 w 806"/>
              <a:gd name="T11" fmla="*/ 2147483647 h 866"/>
              <a:gd name="T12" fmla="*/ 2147483647 w 806"/>
              <a:gd name="T13" fmla="*/ 2147483647 h 866"/>
              <a:gd name="T14" fmla="*/ 2147483647 w 806"/>
              <a:gd name="T15" fmla="*/ 2147483647 h 866"/>
              <a:gd name="T16" fmla="*/ 2147483647 w 806"/>
              <a:gd name="T17" fmla="*/ 2147483647 h 866"/>
              <a:gd name="T18" fmla="*/ 2147483647 w 806"/>
              <a:gd name="T19" fmla="*/ 2147483647 h 866"/>
              <a:gd name="T20" fmla="*/ 2147483647 w 806"/>
              <a:gd name="T21" fmla="*/ 2147483647 h 866"/>
              <a:gd name="T22" fmla="*/ 2147483647 w 806"/>
              <a:gd name="T23" fmla="*/ 2147483647 h 866"/>
              <a:gd name="T24" fmla="*/ 2147483647 w 806"/>
              <a:gd name="T25" fmla="*/ 2147483647 h 866"/>
              <a:gd name="T26" fmla="*/ 2147483647 w 806"/>
              <a:gd name="T27" fmla="*/ 2147483647 h 866"/>
              <a:gd name="T28" fmla="*/ 2147483647 w 806"/>
              <a:gd name="T29" fmla="*/ 2147483647 h 866"/>
              <a:gd name="T30" fmla="*/ 2147483647 w 806"/>
              <a:gd name="T31" fmla="*/ 2147483647 h 866"/>
              <a:gd name="T32" fmla="*/ 2147483647 w 806"/>
              <a:gd name="T33" fmla="*/ 2147483647 h 866"/>
              <a:gd name="T34" fmla="*/ 2147483647 w 806"/>
              <a:gd name="T35" fmla="*/ 2147483647 h 866"/>
              <a:gd name="T36" fmla="*/ 2147483647 w 806"/>
              <a:gd name="T37" fmla="*/ 2147483647 h 866"/>
              <a:gd name="T38" fmla="*/ 2147483647 w 806"/>
              <a:gd name="T39" fmla="*/ 2147483647 h 866"/>
              <a:gd name="T40" fmla="*/ 2147483647 w 806"/>
              <a:gd name="T41" fmla="*/ 2147483647 h 866"/>
              <a:gd name="T42" fmla="*/ 2147483647 w 806"/>
              <a:gd name="T43" fmla="*/ 2147483647 h 866"/>
              <a:gd name="T44" fmla="*/ 2147483647 w 806"/>
              <a:gd name="T45" fmla="*/ 2147483647 h 866"/>
              <a:gd name="T46" fmla="*/ 2147483647 w 806"/>
              <a:gd name="T47" fmla="*/ 2147483647 h 866"/>
              <a:gd name="T48" fmla="*/ 2147483647 w 806"/>
              <a:gd name="T49" fmla="*/ 2147483647 h 866"/>
              <a:gd name="T50" fmla="*/ 2147483647 w 806"/>
              <a:gd name="T51" fmla="*/ 2147483647 h 866"/>
              <a:gd name="T52" fmla="*/ 2147483647 w 806"/>
              <a:gd name="T53" fmla="*/ 2147483647 h 866"/>
              <a:gd name="T54" fmla="*/ 2147483647 w 806"/>
              <a:gd name="T55" fmla="*/ 2147483647 h 866"/>
              <a:gd name="T56" fmla="*/ 2147483647 w 806"/>
              <a:gd name="T57" fmla="*/ 2147483647 h 866"/>
              <a:gd name="T58" fmla="*/ 0 w 806"/>
              <a:gd name="T59" fmla="*/ 2147483647 h 866"/>
              <a:gd name="T60" fmla="*/ 0 w 806"/>
              <a:gd name="T61" fmla="*/ 0 h 86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06" h="866">
                <a:moveTo>
                  <a:pt x="0" y="0"/>
                </a:moveTo>
                <a:lnTo>
                  <a:pt x="618" y="0"/>
                </a:lnTo>
                <a:lnTo>
                  <a:pt x="618" y="394"/>
                </a:lnTo>
                <a:lnTo>
                  <a:pt x="654" y="408"/>
                </a:lnTo>
                <a:lnTo>
                  <a:pt x="688" y="428"/>
                </a:lnTo>
                <a:lnTo>
                  <a:pt x="712" y="460"/>
                </a:lnTo>
                <a:lnTo>
                  <a:pt x="718" y="492"/>
                </a:lnTo>
                <a:lnTo>
                  <a:pt x="710" y="526"/>
                </a:lnTo>
                <a:lnTo>
                  <a:pt x="678" y="566"/>
                </a:lnTo>
                <a:lnTo>
                  <a:pt x="644" y="584"/>
                </a:lnTo>
                <a:lnTo>
                  <a:pt x="618" y="592"/>
                </a:lnTo>
                <a:lnTo>
                  <a:pt x="618" y="658"/>
                </a:lnTo>
                <a:lnTo>
                  <a:pt x="806" y="608"/>
                </a:lnTo>
                <a:lnTo>
                  <a:pt x="806" y="866"/>
                </a:lnTo>
                <a:lnTo>
                  <a:pt x="578" y="808"/>
                </a:lnTo>
                <a:lnTo>
                  <a:pt x="380" y="850"/>
                </a:lnTo>
                <a:lnTo>
                  <a:pt x="380" y="622"/>
                </a:lnTo>
                <a:lnTo>
                  <a:pt x="532" y="652"/>
                </a:lnTo>
                <a:lnTo>
                  <a:pt x="532" y="590"/>
                </a:lnTo>
                <a:lnTo>
                  <a:pt x="500" y="570"/>
                </a:lnTo>
                <a:lnTo>
                  <a:pt x="466" y="542"/>
                </a:lnTo>
                <a:lnTo>
                  <a:pt x="442" y="510"/>
                </a:lnTo>
                <a:lnTo>
                  <a:pt x="438" y="490"/>
                </a:lnTo>
                <a:lnTo>
                  <a:pt x="438" y="466"/>
                </a:lnTo>
                <a:lnTo>
                  <a:pt x="454" y="436"/>
                </a:lnTo>
                <a:lnTo>
                  <a:pt x="480" y="414"/>
                </a:lnTo>
                <a:lnTo>
                  <a:pt x="504" y="402"/>
                </a:lnTo>
                <a:lnTo>
                  <a:pt x="532" y="386"/>
                </a:lnTo>
                <a:lnTo>
                  <a:pt x="532" y="66"/>
                </a:lnTo>
                <a:lnTo>
                  <a:pt x="0" y="6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FF00"/>
              </a:gs>
              <a:gs pos="100000">
                <a:srgbClr val="FFCC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pSp>
        <p:nvGrpSpPr>
          <p:cNvPr id="15" name="Group 11">
            <a:extLst>
              <a:ext uri="{FF2B5EF4-FFF2-40B4-BE49-F238E27FC236}">
                <a16:creationId xmlns:a16="http://schemas.microsoft.com/office/drawing/2014/main" id="{1777DCAE-FE1F-46A6-A3A8-DF75013C8400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5770824" y="2705254"/>
            <a:ext cx="298450" cy="304800"/>
            <a:chOff x="3415" y="2493"/>
            <a:chExt cx="182" cy="204"/>
          </a:xfrm>
        </p:grpSpPr>
        <p:sp>
          <p:nvSpPr>
            <p:cNvPr id="16" name="AutoShape 12">
              <a:extLst>
                <a:ext uri="{FF2B5EF4-FFF2-40B4-BE49-F238E27FC236}">
                  <a16:creationId xmlns:a16="http://schemas.microsoft.com/office/drawing/2014/main" id="{16735753-7409-42FB-BEBE-C148C149D1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330" y="2578"/>
              <a:ext cx="204" cy="3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18 w 21600"/>
                <a:gd name="T13" fmla="*/ 1906 h 21600"/>
                <a:gd name="T14" fmla="*/ 19482 w 21600"/>
                <a:gd name="T15" fmla="*/ 1969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26" y="21600"/>
                  </a:lnTo>
                  <a:lnTo>
                    <a:pt x="2097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BCBC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7" name="AutoShape 13">
              <a:extLst>
                <a:ext uri="{FF2B5EF4-FFF2-40B4-BE49-F238E27FC236}">
                  <a16:creationId xmlns:a16="http://schemas.microsoft.com/office/drawing/2014/main" id="{91AF57FC-5BC7-4CB5-BB02-90B745F447A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425" y="2577"/>
              <a:ext cx="170" cy="3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60 w 21600"/>
                <a:gd name="T13" fmla="*/ 1906 h 21600"/>
                <a:gd name="T14" fmla="*/ 19440 w 21600"/>
                <a:gd name="T15" fmla="*/ 1969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26" y="21600"/>
                  </a:lnTo>
                  <a:lnTo>
                    <a:pt x="2097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BCBC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" name="AutoShape 14">
              <a:extLst>
                <a:ext uri="{FF2B5EF4-FFF2-40B4-BE49-F238E27FC236}">
                  <a16:creationId xmlns:a16="http://schemas.microsoft.com/office/drawing/2014/main" id="{9AFDA0F6-247C-4FF2-A7BE-51BB9831048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512" y="2578"/>
              <a:ext cx="136" cy="3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700 w 21600"/>
                <a:gd name="T13" fmla="*/ 2541 h 21600"/>
                <a:gd name="T14" fmla="*/ 18900 w 21600"/>
                <a:gd name="T15" fmla="*/ 1905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747" y="21600"/>
                  </a:lnTo>
                  <a:lnTo>
                    <a:pt x="1985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BCBC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19" name="Freeform 15">
            <a:extLst>
              <a:ext uri="{FF2B5EF4-FFF2-40B4-BE49-F238E27FC236}">
                <a16:creationId xmlns:a16="http://schemas.microsoft.com/office/drawing/2014/main" id="{B4455F80-DDFF-449C-9A9C-EDDBC9DD74CA}"/>
              </a:ext>
            </a:extLst>
          </p:cNvPr>
          <p:cNvSpPr>
            <a:spLocks/>
          </p:cNvSpPr>
          <p:nvPr/>
        </p:nvSpPr>
        <p:spPr bwMode="auto">
          <a:xfrm>
            <a:off x="4648461" y="2505229"/>
            <a:ext cx="700088" cy="692150"/>
          </a:xfrm>
          <a:custGeom>
            <a:avLst/>
            <a:gdLst>
              <a:gd name="T0" fmla="*/ 2147483647 w 1779"/>
              <a:gd name="T1" fmla="*/ 2147483647 h 2434"/>
              <a:gd name="T2" fmla="*/ 2147483647 w 1779"/>
              <a:gd name="T3" fmla="*/ 2147483647 h 2434"/>
              <a:gd name="T4" fmla="*/ 2147483647 w 1779"/>
              <a:gd name="T5" fmla="*/ 2147483647 h 2434"/>
              <a:gd name="T6" fmla="*/ 0 w 1779"/>
              <a:gd name="T7" fmla="*/ 2147483647 h 2434"/>
              <a:gd name="T8" fmla="*/ 0 w 1779"/>
              <a:gd name="T9" fmla="*/ 0 h 2434"/>
              <a:gd name="T10" fmla="*/ 2147483647 w 1779"/>
              <a:gd name="T11" fmla="*/ 0 h 2434"/>
              <a:gd name="T12" fmla="*/ 2147483647 w 1779"/>
              <a:gd name="T13" fmla="*/ 2147483647 h 2434"/>
              <a:gd name="T14" fmla="*/ 2147483647 w 1779"/>
              <a:gd name="T15" fmla="*/ 2147483647 h 2434"/>
              <a:gd name="T16" fmla="*/ 2147483647 w 1779"/>
              <a:gd name="T17" fmla="*/ 2147483647 h 2434"/>
              <a:gd name="T18" fmla="*/ 2147483647 w 1779"/>
              <a:gd name="T19" fmla="*/ 2147483647 h 243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779" h="2434">
                <a:moveTo>
                  <a:pt x="1779" y="1795"/>
                </a:moveTo>
                <a:lnTo>
                  <a:pt x="984" y="2011"/>
                </a:lnTo>
                <a:lnTo>
                  <a:pt x="231" y="2434"/>
                </a:lnTo>
                <a:lnTo>
                  <a:pt x="0" y="2434"/>
                </a:lnTo>
                <a:lnTo>
                  <a:pt x="0" y="0"/>
                </a:lnTo>
                <a:lnTo>
                  <a:pt x="254" y="0"/>
                </a:lnTo>
                <a:lnTo>
                  <a:pt x="1075" y="496"/>
                </a:lnTo>
                <a:lnTo>
                  <a:pt x="1779" y="665"/>
                </a:lnTo>
                <a:lnTo>
                  <a:pt x="1779" y="1795"/>
                </a:lnTo>
                <a:close/>
              </a:path>
            </a:pathLst>
          </a:custGeom>
          <a:solidFill>
            <a:srgbClr val="E5E5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" name="AutoShape 16">
            <a:extLst>
              <a:ext uri="{FF2B5EF4-FFF2-40B4-BE49-F238E27FC236}">
                <a16:creationId xmlns:a16="http://schemas.microsoft.com/office/drawing/2014/main" id="{EEE8A2D2-C94C-430B-B231-8022C70D83BC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838961" y="2829080"/>
            <a:ext cx="390525" cy="571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283 w 21600"/>
              <a:gd name="T13" fmla="*/ 2618 h 21600"/>
              <a:gd name="T14" fmla="*/ 19317 w 21600"/>
              <a:gd name="T15" fmla="*/ 1898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993" y="21600"/>
                </a:lnTo>
                <a:lnTo>
                  <a:pt x="20607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CBCBC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1" name="AutoShape 17">
            <a:extLst>
              <a:ext uri="{FF2B5EF4-FFF2-40B4-BE49-F238E27FC236}">
                <a16:creationId xmlns:a16="http://schemas.microsoft.com/office/drawing/2014/main" id="{8FF43FD5-7C4D-4CBA-9CDA-DC21A6024635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982630" y="2826698"/>
            <a:ext cx="338138" cy="571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130 w 21600"/>
              <a:gd name="T13" fmla="*/ 1964 h 21600"/>
              <a:gd name="T14" fmla="*/ 19470 w 21600"/>
              <a:gd name="T15" fmla="*/ 1963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626" y="21600"/>
                </a:lnTo>
                <a:lnTo>
                  <a:pt x="20974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CBCBC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2" name="AutoShape 18">
            <a:extLst>
              <a:ext uri="{FF2B5EF4-FFF2-40B4-BE49-F238E27FC236}">
                <a16:creationId xmlns:a16="http://schemas.microsoft.com/office/drawing/2014/main" id="{280DCA7D-7363-4459-898A-5ECF0F7B6343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120743" y="2828285"/>
            <a:ext cx="304800" cy="555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138 w 21600"/>
              <a:gd name="T13" fmla="*/ 1964 h 21600"/>
              <a:gd name="T14" fmla="*/ 19463 w 21600"/>
              <a:gd name="T15" fmla="*/ 1963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626" y="21600"/>
                </a:lnTo>
                <a:lnTo>
                  <a:pt x="20974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CBCBC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3" name="AutoShape 19">
            <a:extLst>
              <a:ext uri="{FF2B5EF4-FFF2-40B4-BE49-F238E27FC236}">
                <a16:creationId xmlns:a16="http://schemas.microsoft.com/office/drawing/2014/main" id="{938BBF41-0BDE-4003-ADF5-39AE90C0A07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273143" y="2826697"/>
            <a:ext cx="254000" cy="555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160 w 21600"/>
              <a:gd name="T13" fmla="*/ 1964 h 21600"/>
              <a:gd name="T14" fmla="*/ 19440 w 21600"/>
              <a:gd name="T15" fmla="*/ 1963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626" y="21600"/>
                </a:lnTo>
                <a:lnTo>
                  <a:pt x="20974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CBCBC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4" name="AutoShape 20">
            <a:extLst>
              <a:ext uri="{FF2B5EF4-FFF2-40B4-BE49-F238E27FC236}">
                <a16:creationId xmlns:a16="http://schemas.microsoft.com/office/drawing/2014/main" id="{1DC6AC98-AF10-4351-8406-A9FC595E7CDB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414430" y="2829873"/>
            <a:ext cx="203200" cy="5556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700 w 21600"/>
              <a:gd name="T13" fmla="*/ 2700 h 21600"/>
              <a:gd name="T14" fmla="*/ 18900 w 21600"/>
              <a:gd name="T15" fmla="*/ 189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747" y="21600"/>
                </a:lnTo>
                <a:lnTo>
                  <a:pt x="1985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CBCBC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5" name="Freeform 21">
            <a:extLst>
              <a:ext uri="{FF2B5EF4-FFF2-40B4-BE49-F238E27FC236}">
                <a16:creationId xmlns:a16="http://schemas.microsoft.com/office/drawing/2014/main" id="{87D92878-34A1-4D8A-B311-EB5FF6A9C64B}"/>
              </a:ext>
            </a:extLst>
          </p:cNvPr>
          <p:cNvSpPr>
            <a:spLocks/>
          </p:cNvSpPr>
          <p:nvPr/>
        </p:nvSpPr>
        <p:spPr bwMode="auto">
          <a:xfrm>
            <a:off x="4748474" y="1811492"/>
            <a:ext cx="969962" cy="555625"/>
          </a:xfrm>
          <a:custGeom>
            <a:avLst/>
            <a:gdLst>
              <a:gd name="T0" fmla="*/ 0 w 2470"/>
              <a:gd name="T1" fmla="*/ 0 h 1953"/>
              <a:gd name="T2" fmla="*/ 2147483647 w 2470"/>
              <a:gd name="T3" fmla="*/ 0 h 1953"/>
              <a:gd name="T4" fmla="*/ 2147483647 w 2470"/>
              <a:gd name="T5" fmla="*/ 2147483647 h 19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470" h="1953">
                <a:moveTo>
                  <a:pt x="0" y="0"/>
                </a:moveTo>
                <a:lnTo>
                  <a:pt x="2470" y="0"/>
                </a:lnTo>
                <a:lnTo>
                  <a:pt x="2470" y="1953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" name="Freeform 22">
            <a:extLst>
              <a:ext uri="{FF2B5EF4-FFF2-40B4-BE49-F238E27FC236}">
                <a16:creationId xmlns:a16="http://schemas.microsoft.com/office/drawing/2014/main" id="{06F31006-8673-4996-B7CB-29863001171A}"/>
              </a:ext>
            </a:extLst>
          </p:cNvPr>
          <p:cNvSpPr>
            <a:spLocks/>
          </p:cNvSpPr>
          <p:nvPr/>
        </p:nvSpPr>
        <p:spPr bwMode="auto">
          <a:xfrm>
            <a:off x="5718436" y="2367117"/>
            <a:ext cx="157163" cy="279400"/>
          </a:xfrm>
          <a:custGeom>
            <a:avLst/>
            <a:gdLst>
              <a:gd name="T0" fmla="*/ 0 w 392"/>
              <a:gd name="T1" fmla="*/ 0 h 982"/>
              <a:gd name="T2" fmla="*/ 2147483647 w 392"/>
              <a:gd name="T3" fmla="*/ 2147483647 h 982"/>
              <a:gd name="T4" fmla="*/ 2147483647 w 392"/>
              <a:gd name="T5" fmla="*/ 2147483647 h 982"/>
              <a:gd name="T6" fmla="*/ 2147483647 w 392"/>
              <a:gd name="T7" fmla="*/ 2147483647 h 982"/>
              <a:gd name="T8" fmla="*/ 2147483647 w 392"/>
              <a:gd name="T9" fmla="*/ 2147483647 h 982"/>
              <a:gd name="T10" fmla="*/ 2147483647 w 392"/>
              <a:gd name="T11" fmla="*/ 2147483647 h 982"/>
              <a:gd name="T12" fmla="*/ 2147483647 w 392"/>
              <a:gd name="T13" fmla="*/ 2147483647 h 982"/>
              <a:gd name="T14" fmla="*/ 2147483647 w 392"/>
              <a:gd name="T15" fmla="*/ 2147483647 h 982"/>
              <a:gd name="T16" fmla="*/ 2147483647 w 392"/>
              <a:gd name="T17" fmla="*/ 2147483647 h 982"/>
              <a:gd name="T18" fmla="*/ 2147483647 w 392"/>
              <a:gd name="T19" fmla="*/ 2147483647 h 982"/>
              <a:gd name="T20" fmla="*/ 2147483647 w 392"/>
              <a:gd name="T21" fmla="*/ 2147483647 h 982"/>
              <a:gd name="T22" fmla="*/ 2147483647 w 392"/>
              <a:gd name="T23" fmla="*/ 2147483647 h 982"/>
              <a:gd name="T24" fmla="*/ 2147483647 w 392"/>
              <a:gd name="T25" fmla="*/ 2147483647 h 982"/>
              <a:gd name="T26" fmla="*/ 2147483647 w 392"/>
              <a:gd name="T27" fmla="*/ 2147483647 h 982"/>
              <a:gd name="T28" fmla="*/ 2147483647 w 392"/>
              <a:gd name="T29" fmla="*/ 2147483647 h 982"/>
              <a:gd name="T30" fmla="*/ 2147483647 w 392"/>
              <a:gd name="T31" fmla="*/ 2147483647 h 982"/>
              <a:gd name="T32" fmla="*/ 0 w 392"/>
              <a:gd name="T33" fmla="*/ 2147483647 h 98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92" h="982">
                <a:moveTo>
                  <a:pt x="0" y="0"/>
                </a:moveTo>
                <a:lnTo>
                  <a:pt x="96" y="53"/>
                </a:lnTo>
                <a:lnTo>
                  <a:pt x="183" y="106"/>
                </a:lnTo>
                <a:lnTo>
                  <a:pt x="253" y="169"/>
                </a:lnTo>
                <a:lnTo>
                  <a:pt x="306" y="233"/>
                </a:lnTo>
                <a:lnTo>
                  <a:pt x="350" y="301"/>
                </a:lnTo>
                <a:lnTo>
                  <a:pt x="376" y="375"/>
                </a:lnTo>
                <a:lnTo>
                  <a:pt x="392" y="449"/>
                </a:lnTo>
                <a:lnTo>
                  <a:pt x="392" y="517"/>
                </a:lnTo>
                <a:lnTo>
                  <a:pt x="382" y="592"/>
                </a:lnTo>
                <a:lnTo>
                  <a:pt x="360" y="661"/>
                </a:lnTo>
                <a:lnTo>
                  <a:pt x="327" y="729"/>
                </a:lnTo>
                <a:lnTo>
                  <a:pt x="279" y="793"/>
                </a:lnTo>
                <a:lnTo>
                  <a:pt x="226" y="850"/>
                </a:lnTo>
                <a:lnTo>
                  <a:pt x="161" y="903"/>
                </a:lnTo>
                <a:lnTo>
                  <a:pt x="80" y="945"/>
                </a:lnTo>
                <a:lnTo>
                  <a:pt x="0" y="982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" name="Freeform 23">
            <a:extLst>
              <a:ext uri="{FF2B5EF4-FFF2-40B4-BE49-F238E27FC236}">
                <a16:creationId xmlns:a16="http://schemas.microsoft.com/office/drawing/2014/main" id="{78DE6FBB-FD15-49A4-A3C7-70E964DFE5CB}"/>
              </a:ext>
            </a:extLst>
          </p:cNvPr>
          <p:cNvSpPr>
            <a:spLocks/>
          </p:cNvSpPr>
          <p:nvPr/>
        </p:nvSpPr>
        <p:spPr bwMode="auto">
          <a:xfrm>
            <a:off x="5718436" y="1641629"/>
            <a:ext cx="1119188" cy="1265238"/>
          </a:xfrm>
          <a:custGeom>
            <a:avLst/>
            <a:gdLst>
              <a:gd name="T0" fmla="*/ 0 w 2842"/>
              <a:gd name="T1" fmla="*/ 2147483647 h 4451"/>
              <a:gd name="T2" fmla="*/ 0 w 2842"/>
              <a:gd name="T3" fmla="*/ 2147483647 h 4451"/>
              <a:gd name="T4" fmla="*/ 2147483647 w 2842"/>
              <a:gd name="T5" fmla="*/ 2147483647 h 4451"/>
              <a:gd name="T6" fmla="*/ 2147483647 w 2842"/>
              <a:gd name="T7" fmla="*/ 0 h 4451"/>
              <a:gd name="T8" fmla="*/ 2147483647 w 2842"/>
              <a:gd name="T9" fmla="*/ 0 h 4451"/>
              <a:gd name="T10" fmla="*/ 2147483647 w 2842"/>
              <a:gd name="T11" fmla="*/ 2147483647 h 445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842" h="4451">
                <a:moveTo>
                  <a:pt x="0" y="3537"/>
                </a:moveTo>
                <a:lnTo>
                  <a:pt x="0" y="3870"/>
                </a:lnTo>
                <a:lnTo>
                  <a:pt x="1858" y="3289"/>
                </a:lnTo>
                <a:lnTo>
                  <a:pt x="1858" y="0"/>
                </a:lnTo>
                <a:lnTo>
                  <a:pt x="2842" y="0"/>
                </a:lnTo>
                <a:lnTo>
                  <a:pt x="2842" y="4451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>
              <a:solidFill>
                <a:srgbClr val="FF0000"/>
              </a:solidFill>
            </a:endParaRPr>
          </a:p>
        </p:txBody>
      </p:sp>
      <p:sp>
        <p:nvSpPr>
          <p:cNvPr id="28" name="Freeform 24">
            <a:extLst>
              <a:ext uri="{FF2B5EF4-FFF2-40B4-BE49-F238E27FC236}">
                <a16:creationId xmlns:a16="http://schemas.microsoft.com/office/drawing/2014/main" id="{4502F441-4A93-4972-AC6B-5B5B4761CC92}"/>
              </a:ext>
            </a:extLst>
          </p:cNvPr>
          <p:cNvSpPr>
            <a:spLocks/>
          </p:cNvSpPr>
          <p:nvPr/>
        </p:nvSpPr>
        <p:spPr bwMode="auto">
          <a:xfrm>
            <a:off x="6420111" y="2906867"/>
            <a:ext cx="417513" cy="225425"/>
          </a:xfrm>
          <a:custGeom>
            <a:avLst/>
            <a:gdLst>
              <a:gd name="T0" fmla="*/ 2147483647 w 1069"/>
              <a:gd name="T1" fmla="*/ 0 h 792"/>
              <a:gd name="T2" fmla="*/ 2147483647 w 1069"/>
              <a:gd name="T3" fmla="*/ 2147483647 h 792"/>
              <a:gd name="T4" fmla="*/ 2147483647 w 1069"/>
              <a:gd name="T5" fmla="*/ 2147483647 h 792"/>
              <a:gd name="T6" fmla="*/ 2147483647 w 1069"/>
              <a:gd name="T7" fmla="*/ 2147483647 h 792"/>
              <a:gd name="T8" fmla="*/ 2147483647 w 1069"/>
              <a:gd name="T9" fmla="*/ 2147483647 h 792"/>
              <a:gd name="T10" fmla="*/ 2147483647 w 1069"/>
              <a:gd name="T11" fmla="*/ 2147483647 h 792"/>
              <a:gd name="T12" fmla="*/ 2147483647 w 1069"/>
              <a:gd name="T13" fmla="*/ 2147483647 h 792"/>
              <a:gd name="T14" fmla="*/ 2147483647 w 1069"/>
              <a:gd name="T15" fmla="*/ 2147483647 h 792"/>
              <a:gd name="T16" fmla="*/ 2147483647 w 1069"/>
              <a:gd name="T17" fmla="*/ 2147483647 h 792"/>
              <a:gd name="T18" fmla="*/ 2147483647 w 1069"/>
              <a:gd name="T19" fmla="*/ 2147483647 h 792"/>
              <a:gd name="T20" fmla="*/ 2147483647 w 1069"/>
              <a:gd name="T21" fmla="*/ 2147483647 h 792"/>
              <a:gd name="T22" fmla="*/ 2147483647 w 1069"/>
              <a:gd name="T23" fmla="*/ 2147483647 h 792"/>
              <a:gd name="T24" fmla="*/ 2147483647 w 1069"/>
              <a:gd name="T25" fmla="*/ 2147483647 h 792"/>
              <a:gd name="T26" fmla="*/ 2147483647 w 1069"/>
              <a:gd name="T27" fmla="*/ 2147483647 h 792"/>
              <a:gd name="T28" fmla="*/ 2147483647 w 1069"/>
              <a:gd name="T29" fmla="*/ 2147483647 h 792"/>
              <a:gd name="T30" fmla="*/ 2147483647 w 1069"/>
              <a:gd name="T31" fmla="*/ 2147483647 h 792"/>
              <a:gd name="T32" fmla="*/ 0 w 1069"/>
              <a:gd name="T33" fmla="*/ 2147483647 h 79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069" h="792">
                <a:moveTo>
                  <a:pt x="1069" y="0"/>
                </a:moveTo>
                <a:lnTo>
                  <a:pt x="1036" y="105"/>
                </a:lnTo>
                <a:lnTo>
                  <a:pt x="1004" y="201"/>
                </a:lnTo>
                <a:lnTo>
                  <a:pt x="967" y="285"/>
                </a:lnTo>
                <a:lnTo>
                  <a:pt x="923" y="364"/>
                </a:lnTo>
                <a:lnTo>
                  <a:pt x="875" y="438"/>
                </a:lnTo>
                <a:lnTo>
                  <a:pt x="822" y="507"/>
                </a:lnTo>
                <a:lnTo>
                  <a:pt x="762" y="565"/>
                </a:lnTo>
                <a:lnTo>
                  <a:pt x="698" y="618"/>
                </a:lnTo>
                <a:lnTo>
                  <a:pt x="628" y="665"/>
                </a:lnTo>
                <a:lnTo>
                  <a:pt x="553" y="702"/>
                </a:lnTo>
                <a:lnTo>
                  <a:pt x="473" y="734"/>
                </a:lnTo>
                <a:lnTo>
                  <a:pt x="392" y="761"/>
                </a:lnTo>
                <a:lnTo>
                  <a:pt x="300" y="776"/>
                </a:lnTo>
                <a:lnTo>
                  <a:pt x="203" y="787"/>
                </a:lnTo>
                <a:lnTo>
                  <a:pt x="101" y="792"/>
                </a:lnTo>
                <a:lnTo>
                  <a:pt x="0" y="787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" name="Freeform 25">
            <a:extLst>
              <a:ext uri="{FF2B5EF4-FFF2-40B4-BE49-F238E27FC236}">
                <a16:creationId xmlns:a16="http://schemas.microsoft.com/office/drawing/2014/main" id="{A69F8487-C933-41D6-9BDC-331568B6448F}"/>
              </a:ext>
            </a:extLst>
          </p:cNvPr>
          <p:cNvSpPr>
            <a:spLocks/>
          </p:cNvSpPr>
          <p:nvPr/>
        </p:nvSpPr>
        <p:spPr bwMode="auto">
          <a:xfrm>
            <a:off x="4648461" y="2508404"/>
            <a:ext cx="1771650" cy="690563"/>
          </a:xfrm>
          <a:custGeom>
            <a:avLst/>
            <a:gdLst>
              <a:gd name="T0" fmla="*/ 2147483647 w 4497"/>
              <a:gd name="T1" fmla="*/ 2147483647 h 2429"/>
              <a:gd name="T2" fmla="*/ 2147483647 w 4497"/>
              <a:gd name="T3" fmla="*/ 2147483647 h 2429"/>
              <a:gd name="T4" fmla="*/ 2147483647 w 4497"/>
              <a:gd name="T5" fmla="*/ 2147483647 h 2429"/>
              <a:gd name="T6" fmla="*/ 2147483647 w 4497"/>
              <a:gd name="T7" fmla="*/ 2147483647 h 2429"/>
              <a:gd name="T8" fmla="*/ 0 w 4497"/>
              <a:gd name="T9" fmla="*/ 2147483647 h 2429"/>
              <a:gd name="T10" fmla="*/ 0 w 4497"/>
              <a:gd name="T11" fmla="*/ 0 h 2429"/>
              <a:gd name="T12" fmla="*/ 2147483647 w 4497"/>
              <a:gd name="T13" fmla="*/ 0 h 2429"/>
              <a:gd name="T14" fmla="*/ 2147483647 w 4497"/>
              <a:gd name="T15" fmla="*/ 2147483647 h 2429"/>
              <a:gd name="T16" fmla="*/ 2147483647 w 4497"/>
              <a:gd name="T17" fmla="*/ 2147483647 h 2429"/>
              <a:gd name="T18" fmla="*/ 2147483647 w 4497"/>
              <a:gd name="T19" fmla="*/ 2147483647 h 242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497" h="2429">
                <a:moveTo>
                  <a:pt x="4497" y="2197"/>
                </a:moveTo>
                <a:lnTo>
                  <a:pt x="2557" y="1585"/>
                </a:lnTo>
                <a:lnTo>
                  <a:pt x="984" y="2006"/>
                </a:lnTo>
                <a:lnTo>
                  <a:pt x="231" y="2429"/>
                </a:lnTo>
                <a:lnTo>
                  <a:pt x="0" y="2429"/>
                </a:lnTo>
                <a:lnTo>
                  <a:pt x="0" y="0"/>
                </a:lnTo>
                <a:lnTo>
                  <a:pt x="254" y="0"/>
                </a:lnTo>
                <a:lnTo>
                  <a:pt x="1075" y="491"/>
                </a:lnTo>
                <a:lnTo>
                  <a:pt x="2381" y="808"/>
                </a:lnTo>
                <a:lnTo>
                  <a:pt x="2381" y="491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0" name="Freeform 26">
            <a:extLst>
              <a:ext uri="{FF2B5EF4-FFF2-40B4-BE49-F238E27FC236}">
                <a16:creationId xmlns:a16="http://schemas.microsoft.com/office/drawing/2014/main" id="{9F27ADDD-AD24-40D7-9F72-58954FF38867}"/>
              </a:ext>
            </a:extLst>
          </p:cNvPr>
          <p:cNvSpPr>
            <a:spLocks/>
          </p:cNvSpPr>
          <p:nvPr/>
        </p:nvSpPr>
        <p:spPr bwMode="auto">
          <a:xfrm>
            <a:off x="5437449" y="2359179"/>
            <a:ext cx="147637" cy="287338"/>
          </a:xfrm>
          <a:custGeom>
            <a:avLst/>
            <a:gdLst>
              <a:gd name="T0" fmla="*/ 2147483647 w 377"/>
              <a:gd name="T1" fmla="*/ 2147483647 h 1018"/>
              <a:gd name="T2" fmla="*/ 2147483647 w 377"/>
              <a:gd name="T3" fmla="*/ 2147483647 h 1018"/>
              <a:gd name="T4" fmla="*/ 2147483647 w 377"/>
              <a:gd name="T5" fmla="*/ 2147483647 h 1018"/>
              <a:gd name="T6" fmla="*/ 2147483647 w 377"/>
              <a:gd name="T7" fmla="*/ 2147483647 h 1018"/>
              <a:gd name="T8" fmla="*/ 2147483647 w 377"/>
              <a:gd name="T9" fmla="*/ 2147483647 h 1018"/>
              <a:gd name="T10" fmla="*/ 2147483647 w 377"/>
              <a:gd name="T11" fmla="*/ 2147483647 h 1018"/>
              <a:gd name="T12" fmla="*/ 2147483647 w 377"/>
              <a:gd name="T13" fmla="*/ 2147483647 h 1018"/>
              <a:gd name="T14" fmla="*/ 2147483647 w 377"/>
              <a:gd name="T15" fmla="*/ 2147483647 h 1018"/>
              <a:gd name="T16" fmla="*/ 2147483647 w 377"/>
              <a:gd name="T17" fmla="*/ 2147483647 h 1018"/>
              <a:gd name="T18" fmla="*/ 0 w 377"/>
              <a:gd name="T19" fmla="*/ 2147483647 h 1018"/>
              <a:gd name="T20" fmla="*/ 2147483647 w 377"/>
              <a:gd name="T21" fmla="*/ 2147483647 h 1018"/>
              <a:gd name="T22" fmla="*/ 2147483647 w 377"/>
              <a:gd name="T23" fmla="*/ 2147483647 h 1018"/>
              <a:gd name="T24" fmla="*/ 2147483647 w 377"/>
              <a:gd name="T25" fmla="*/ 2147483647 h 1018"/>
              <a:gd name="T26" fmla="*/ 2147483647 w 377"/>
              <a:gd name="T27" fmla="*/ 2147483647 h 1018"/>
              <a:gd name="T28" fmla="*/ 2147483647 w 377"/>
              <a:gd name="T29" fmla="*/ 2147483647 h 1018"/>
              <a:gd name="T30" fmla="*/ 2147483647 w 377"/>
              <a:gd name="T31" fmla="*/ 2147483647 h 1018"/>
              <a:gd name="T32" fmla="*/ 2147483647 w 377"/>
              <a:gd name="T33" fmla="*/ 0 h 101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77" h="1018">
                <a:moveTo>
                  <a:pt x="377" y="1018"/>
                </a:moveTo>
                <a:lnTo>
                  <a:pt x="306" y="971"/>
                </a:lnTo>
                <a:lnTo>
                  <a:pt x="242" y="919"/>
                </a:lnTo>
                <a:lnTo>
                  <a:pt x="183" y="865"/>
                </a:lnTo>
                <a:lnTo>
                  <a:pt x="130" y="808"/>
                </a:lnTo>
                <a:lnTo>
                  <a:pt x="86" y="744"/>
                </a:lnTo>
                <a:lnTo>
                  <a:pt x="49" y="680"/>
                </a:lnTo>
                <a:lnTo>
                  <a:pt x="22" y="617"/>
                </a:lnTo>
                <a:lnTo>
                  <a:pt x="6" y="548"/>
                </a:lnTo>
                <a:lnTo>
                  <a:pt x="0" y="485"/>
                </a:lnTo>
                <a:lnTo>
                  <a:pt x="6" y="416"/>
                </a:lnTo>
                <a:lnTo>
                  <a:pt x="27" y="343"/>
                </a:lnTo>
                <a:lnTo>
                  <a:pt x="65" y="274"/>
                </a:lnTo>
                <a:lnTo>
                  <a:pt x="118" y="205"/>
                </a:lnTo>
                <a:lnTo>
                  <a:pt x="183" y="137"/>
                </a:lnTo>
                <a:lnTo>
                  <a:pt x="269" y="68"/>
                </a:lnTo>
                <a:lnTo>
                  <a:pt x="377" y="0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1" name="Freeform 27">
            <a:extLst>
              <a:ext uri="{FF2B5EF4-FFF2-40B4-BE49-F238E27FC236}">
                <a16:creationId xmlns:a16="http://schemas.microsoft.com/office/drawing/2014/main" id="{8150974B-FBC7-4A35-8598-1554A5498FB4}"/>
              </a:ext>
            </a:extLst>
          </p:cNvPr>
          <p:cNvSpPr>
            <a:spLocks/>
          </p:cNvSpPr>
          <p:nvPr/>
        </p:nvSpPr>
        <p:spPr bwMode="auto">
          <a:xfrm>
            <a:off x="4748474" y="1811492"/>
            <a:ext cx="836612" cy="547687"/>
          </a:xfrm>
          <a:custGeom>
            <a:avLst/>
            <a:gdLst>
              <a:gd name="T0" fmla="*/ 2147483647 w 2127"/>
              <a:gd name="T1" fmla="*/ 2147483647 h 1917"/>
              <a:gd name="T2" fmla="*/ 2147483647 w 2127"/>
              <a:gd name="T3" fmla="*/ 2147483647 h 1917"/>
              <a:gd name="T4" fmla="*/ 0 w 2127"/>
              <a:gd name="T5" fmla="*/ 2147483647 h 1917"/>
              <a:gd name="T6" fmla="*/ 0 w 2127"/>
              <a:gd name="T7" fmla="*/ 0 h 191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27" h="1917">
                <a:moveTo>
                  <a:pt x="2127" y="1917"/>
                </a:moveTo>
                <a:lnTo>
                  <a:pt x="2127" y="332"/>
                </a:lnTo>
                <a:lnTo>
                  <a:pt x="0" y="332"/>
                </a:lnTo>
                <a:lnTo>
                  <a:pt x="0" y="0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2" name="Freeform 34">
            <a:extLst>
              <a:ext uri="{FF2B5EF4-FFF2-40B4-BE49-F238E27FC236}">
                <a16:creationId xmlns:a16="http://schemas.microsoft.com/office/drawing/2014/main" id="{D7944D5F-3294-41CF-9D92-563D2F13DE58}"/>
              </a:ext>
            </a:extLst>
          </p:cNvPr>
          <p:cNvSpPr>
            <a:spLocks/>
          </p:cNvSpPr>
          <p:nvPr/>
        </p:nvSpPr>
        <p:spPr bwMode="auto">
          <a:xfrm>
            <a:off x="7369436" y="2706842"/>
            <a:ext cx="581025" cy="322262"/>
          </a:xfrm>
          <a:custGeom>
            <a:avLst/>
            <a:gdLst>
              <a:gd name="T0" fmla="*/ 0 w 1483"/>
              <a:gd name="T1" fmla="*/ 0 h 1131"/>
              <a:gd name="T2" fmla="*/ 2147483647 w 1483"/>
              <a:gd name="T3" fmla="*/ 0 h 1131"/>
              <a:gd name="T4" fmla="*/ 2147483647 w 1483"/>
              <a:gd name="T5" fmla="*/ 2147483647 h 1131"/>
              <a:gd name="T6" fmla="*/ 0 w 1483"/>
              <a:gd name="T7" fmla="*/ 2147483647 h 1131"/>
              <a:gd name="T8" fmla="*/ 0 w 1483"/>
              <a:gd name="T9" fmla="*/ 0 h 1131"/>
              <a:gd name="T10" fmla="*/ 0 w 1483"/>
              <a:gd name="T11" fmla="*/ 0 h 113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483" h="1131">
                <a:moveTo>
                  <a:pt x="0" y="0"/>
                </a:moveTo>
                <a:lnTo>
                  <a:pt x="1483" y="0"/>
                </a:lnTo>
                <a:lnTo>
                  <a:pt x="1483" y="1131"/>
                </a:lnTo>
                <a:lnTo>
                  <a:pt x="0" y="1131"/>
                </a:lnTo>
                <a:lnTo>
                  <a:pt x="0" y="0"/>
                </a:lnTo>
                <a:close/>
              </a:path>
            </a:pathLst>
          </a:custGeom>
          <a:solidFill>
            <a:srgbClr val="E5E5E5"/>
          </a:solidFill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3" name="Freeform 35">
            <a:extLst>
              <a:ext uri="{FF2B5EF4-FFF2-40B4-BE49-F238E27FC236}">
                <a16:creationId xmlns:a16="http://schemas.microsoft.com/office/drawing/2014/main" id="{49EC53B3-87BF-4DB5-9FF8-DF8AE1098999}"/>
              </a:ext>
            </a:extLst>
          </p:cNvPr>
          <p:cNvSpPr>
            <a:spLocks/>
          </p:cNvSpPr>
          <p:nvPr/>
        </p:nvSpPr>
        <p:spPr bwMode="auto">
          <a:xfrm>
            <a:off x="7521836" y="2781454"/>
            <a:ext cx="311150" cy="171450"/>
          </a:xfrm>
          <a:custGeom>
            <a:avLst/>
            <a:gdLst>
              <a:gd name="T0" fmla="*/ 0 w 790"/>
              <a:gd name="T1" fmla="*/ 0 h 603"/>
              <a:gd name="T2" fmla="*/ 2147483647 w 790"/>
              <a:gd name="T3" fmla="*/ 0 h 603"/>
              <a:gd name="T4" fmla="*/ 2147483647 w 790"/>
              <a:gd name="T5" fmla="*/ 2147483647 h 603"/>
              <a:gd name="T6" fmla="*/ 0 w 790"/>
              <a:gd name="T7" fmla="*/ 2147483647 h 603"/>
              <a:gd name="T8" fmla="*/ 0 w 790"/>
              <a:gd name="T9" fmla="*/ 0 h 603"/>
              <a:gd name="T10" fmla="*/ 0 w 790"/>
              <a:gd name="T11" fmla="*/ 0 h 6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90" h="603">
                <a:moveTo>
                  <a:pt x="0" y="0"/>
                </a:moveTo>
                <a:lnTo>
                  <a:pt x="790" y="0"/>
                </a:lnTo>
                <a:lnTo>
                  <a:pt x="790" y="603"/>
                </a:lnTo>
                <a:lnTo>
                  <a:pt x="0" y="603"/>
                </a:lnTo>
                <a:lnTo>
                  <a:pt x="0" y="0"/>
                </a:lnTo>
                <a:close/>
              </a:path>
            </a:pathLst>
          </a:custGeom>
          <a:solidFill>
            <a:srgbClr val="E5E5E5"/>
          </a:solidFill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4" name="Freeform 36">
            <a:extLst>
              <a:ext uri="{FF2B5EF4-FFF2-40B4-BE49-F238E27FC236}">
                <a16:creationId xmlns:a16="http://schemas.microsoft.com/office/drawing/2014/main" id="{08FB4CB6-BF0E-4DEF-AE63-DDF3CF2CABE2}"/>
              </a:ext>
            </a:extLst>
          </p:cNvPr>
          <p:cNvSpPr>
            <a:spLocks/>
          </p:cNvSpPr>
          <p:nvPr/>
        </p:nvSpPr>
        <p:spPr bwMode="auto">
          <a:xfrm>
            <a:off x="7977449" y="2721129"/>
            <a:ext cx="120650" cy="269875"/>
          </a:xfrm>
          <a:custGeom>
            <a:avLst/>
            <a:gdLst>
              <a:gd name="T0" fmla="*/ 0 w 306"/>
              <a:gd name="T1" fmla="*/ 0 h 950"/>
              <a:gd name="T2" fmla="*/ 2147483647 w 306"/>
              <a:gd name="T3" fmla="*/ 0 h 950"/>
              <a:gd name="T4" fmla="*/ 2147483647 w 306"/>
              <a:gd name="T5" fmla="*/ 2147483647 h 950"/>
              <a:gd name="T6" fmla="*/ 0 w 306"/>
              <a:gd name="T7" fmla="*/ 2147483647 h 950"/>
              <a:gd name="T8" fmla="*/ 0 w 306"/>
              <a:gd name="T9" fmla="*/ 0 h 950"/>
              <a:gd name="T10" fmla="*/ 0 w 306"/>
              <a:gd name="T11" fmla="*/ 0 h 95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06" h="950">
                <a:moveTo>
                  <a:pt x="0" y="0"/>
                </a:moveTo>
                <a:lnTo>
                  <a:pt x="306" y="0"/>
                </a:lnTo>
                <a:lnTo>
                  <a:pt x="306" y="950"/>
                </a:lnTo>
                <a:lnTo>
                  <a:pt x="0" y="950"/>
                </a:lnTo>
                <a:lnTo>
                  <a:pt x="0" y="0"/>
                </a:lnTo>
                <a:close/>
              </a:path>
            </a:pathLst>
          </a:custGeom>
          <a:solidFill>
            <a:srgbClr val="E5E5E5"/>
          </a:solidFill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5" name="Freeform 37">
            <a:extLst>
              <a:ext uri="{FF2B5EF4-FFF2-40B4-BE49-F238E27FC236}">
                <a16:creationId xmlns:a16="http://schemas.microsoft.com/office/drawing/2014/main" id="{8E4A7AA0-32C5-4885-ABD5-190BACC978A8}"/>
              </a:ext>
            </a:extLst>
          </p:cNvPr>
          <p:cNvSpPr>
            <a:spLocks/>
          </p:cNvSpPr>
          <p:nvPr/>
        </p:nvSpPr>
        <p:spPr bwMode="auto">
          <a:xfrm>
            <a:off x="7444049" y="2708429"/>
            <a:ext cx="444500" cy="39688"/>
          </a:xfrm>
          <a:custGeom>
            <a:avLst/>
            <a:gdLst>
              <a:gd name="T0" fmla="*/ 0 w 1128"/>
              <a:gd name="T1" fmla="*/ 0 h 142"/>
              <a:gd name="T2" fmla="*/ 2147483647 w 1128"/>
              <a:gd name="T3" fmla="*/ 0 h 142"/>
              <a:gd name="T4" fmla="*/ 2147483647 w 1128"/>
              <a:gd name="T5" fmla="*/ 2147483647 h 142"/>
              <a:gd name="T6" fmla="*/ 0 w 1128"/>
              <a:gd name="T7" fmla="*/ 2147483647 h 142"/>
              <a:gd name="T8" fmla="*/ 0 w 1128"/>
              <a:gd name="T9" fmla="*/ 0 h 142"/>
              <a:gd name="T10" fmla="*/ 0 w 1128"/>
              <a:gd name="T11" fmla="*/ 0 h 14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28" h="142">
                <a:moveTo>
                  <a:pt x="0" y="0"/>
                </a:moveTo>
                <a:lnTo>
                  <a:pt x="1128" y="0"/>
                </a:lnTo>
                <a:lnTo>
                  <a:pt x="1128" y="142"/>
                </a:lnTo>
                <a:lnTo>
                  <a:pt x="0" y="142"/>
                </a:lnTo>
                <a:lnTo>
                  <a:pt x="0" y="0"/>
                </a:lnTo>
                <a:close/>
              </a:path>
            </a:pathLst>
          </a:custGeom>
          <a:solidFill>
            <a:srgbClr val="E5E5E5"/>
          </a:solidFill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6" name="Freeform 38">
            <a:extLst>
              <a:ext uri="{FF2B5EF4-FFF2-40B4-BE49-F238E27FC236}">
                <a16:creationId xmlns:a16="http://schemas.microsoft.com/office/drawing/2014/main" id="{0CC20C76-7839-47E4-A233-928FE0C3D0B3}"/>
              </a:ext>
            </a:extLst>
          </p:cNvPr>
          <p:cNvSpPr>
            <a:spLocks/>
          </p:cNvSpPr>
          <p:nvPr/>
        </p:nvSpPr>
        <p:spPr bwMode="auto">
          <a:xfrm>
            <a:off x="7444049" y="3029104"/>
            <a:ext cx="444500" cy="36513"/>
          </a:xfrm>
          <a:custGeom>
            <a:avLst/>
            <a:gdLst>
              <a:gd name="T0" fmla="*/ 0 w 1128"/>
              <a:gd name="T1" fmla="*/ 0 h 137"/>
              <a:gd name="T2" fmla="*/ 2147483647 w 1128"/>
              <a:gd name="T3" fmla="*/ 0 h 137"/>
              <a:gd name="T4" fmla="*/ 2147483647 w 1128"/>
              <a:gd name="T5" fmla="*/ 2147483647 h 137"/>
              <a:gd name="T6" fmla="*/ 0 w 1128"/>
              <a:gd name="T7" fmla="*/ 2147483647 h 137"/>
              <a:gd name="T8" fmla="*/ 0 w 1128"/>
              <a:gd name="T9" fmla="*/ 0 h 137"/>
              <a:gd name="T10" fmla="*/ 0 w 1128"/>
              <a:gd name="T11" fmla="*/ 0 h 13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28" h="137">
                <a:moveTo>
                  <a:pt x="0" y="0"/>
                </a:moveTo>
                <a:lnTo>
                  <a:pt x="1128" y="0"/>
                </a:lnTo>
                <a:lnTo>
                  <a:pt x="1128" y="137"/>
                </a:lnTo>
                <a:lnTo>
                  <a:pt x="0" y="137"/>
                </a:lnTo>
                <a:lnTo>
                  <a:pt x="0" y="0"/>
                </a:lnTo>
                <a:close/>
              </a:path>
            </a:pathLst>
          </a:custGeom>
          <a:solidFill>
            <a:srgbClr val="E5E5E5"/>
          </a:solidFill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7" name="Freeform 39">
            <a:extLst>
              <a:ext uri="{FF2B5EF4-FFF2-40B4-BE49-F238E27FC236}">
                <a16:creationId xmlns:a16="http://schemas.microsoft.com/office/drawing/2014/main" id="{BA18E9FE-20AE-4209-BB2D-5A3B783194D2}"/>
              </a:ext>
            </a:extLst>
          </p:cNvPr>
          <p:cNvSpPr>
            <a:spLocks/>
          </p:cNvSpPr>
          <p:nvPr/>
        </p:nvSpPr>
        <p:spPr bwMode="auto">
          <a:xfrm>
            <a:off x="7444049" y="2987829"/>
            <a:ext cx="444500" cy="41275"/>
          </a:xfrm>
          <a:custGeom>
            <a:avLst/>
            <a:gdLst>
              <a:gd name="T0" fmla="*/ 0 w 1128"/>
              <a:gd name="T1" fmla="*/ 0 h 143"/>
              <a:gd name="T2" fmla="*/ 2147483647 w 1128"/>
              <a:gd name="T3" fmla="*/ 0 h 143"/>
              <a:gd name="T4" fmla="*/ 2147483647 w 1128"/>
              <a:gd name="T5" fmla="*/ 2147483647 h 143"/>
              <a:gd name="T6" fmla="*/ 0 w 1128"/>
              <a:gd name="T7" fmla="*/ 2147483647 h 143"/>
              <a:gd name="T8" fmla="*/ 0 w 1128"/>
              <a:gd name="T9" fmla="*/ 0 h 143"/>
              <a:gd name="T10" fmla="*/ 0 w 1128"/>
              <a:gd name="T11" fmla="*/ 0 h 14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28" h="143">
                <a:moveTo>
                  <a:pt x="0" y="0"/>
                </a:moveTo>
                <a:lnTo>
                  <a:pt x="1128" y="0"/>
                </a:lnTo>
                <a:lnTo>
                  <a:pt x="1128" y="143"/>
                </a:lnTo>
                <a:lnTo>
                  <a:pt x="0" y="143"/>
                </a:lnTo>
                <a:lnTo>
                  <a:pt x="0" y="0"/>
                </a:lnTo>
                <a:close/>
              </a:path>
            </a:pathLst>
          </a:custGeom>
          <a:solidFill>
            <a:srgbClr val="E5E5E5"/>
          </a:solidFill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8" name="Text Box 54">
            <a:extLst>
              <a:ext uri="{FF2B5EF4-FFF2-40B4-BE49-F238E27FC236}">
                <a16:creationId xmlns:a16="http://schemas.microsoft.com/office/drawing/2014/main" id="{63521ACB-D0C6-4985-B000-681EB4410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7374" y="3032279"/>
            <a:ext cx="787400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9352" tIns="39676" rIns="79352" bIns="39676">
            <a:spAutoFit/>
          </a:bodyPr>
          <a:lstStyle>
            <a:lvl1pPr defTabSz="6619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619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619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619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619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61988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61988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61988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61988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de-DE" sz="1000"/>
              <a:t>Generator</a:t>
            </a:r>
          </a:p>
        </p:txBody>
      </p:sp>
      <p:sp>
        <p:nvSpPr>
          <p:cNvPr id="39" name="Text Box 59">
            <a:extLst>
              <a:ext uri="{FF2B5EF4-FFF2-40B4-BE49-F238E27FC236}">
                <a16:creationId xmlns:a16="http://schemas.microsoft.com/office/drawing/2014/main" id="{B6E73992-577E-4568-9B37-33CC63379F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0824" y="3084667"/>
            <a:ext cx="782637" cy="23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9352" tIns="39676" rIns="79352" bIns="39676">
            <a:spAutoFit/>
          </a:bodyPr>
          <a:lstStyle>
            <a:lvl1pPr defTabSz="6619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619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619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619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619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61988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61988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61988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61988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de-DE" sz="1000"/>
              <a:t>Gasturbine</a:t>
            </a:r>
          </a:p>
        </p:txBody>
      </p:sp>
      <p:sp>
        <p:nvSpPr>
          <p:cNvPr id="40" name="Text Box 61">
            <a:extLst>
              <a:ext uri="{FF2B5EF4-FFF2-40B4-BE49-F238E27FC236}">
                <a16:creationId xmlns:a16="http://schemas.microsoft.com/office/drawing/2014/main" id="{2072C3A3-CF3F-4AD3-8A9F-F528C4A553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6749" y="2098829"/>
            <a:ext cx="617537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9352" tIns="39676" rIns="79352" bIns="39676">
            <a:spAutoFit/>
          </a:bodyPr>
          <a:lstStyle>
            <a:lvl1pPr defTabSz="6619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619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619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619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619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61988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61988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61988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61988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de-DE" sz="1000" dirty="0" err="1"/>
              <a:t>Brenn</a:t>
            </a:r>
            <a:r>
              <a:rPr lang="en-US" altLang="de-DE" sz="1000" dirty="0"/>
              <a:t>-</a:t>
            </a:r>
            <a:br>
              <a:rPr lang="en-US" altLang="de-DE" sz="1000" dirty="0"/>
            </a:br>
            <a:r>
              <a:rPr lang="en-US" altLang="de-DE" sz="1000" dirty="0" err="1"/>
              <a:t>kammer</a:t>
            </a:r>
            <a:endParaRPr lang="en-US" altLang="de-DE" sz="1000" dirty="0"/>
          </a:p>
        </p:txBody>
      </p:sp>
      <p:grpSp>
        <p:nvGrpSpPr>
          <p:cNvPr id="41" name="Group 70">
            <a:extLst>
              <a:ext uri="{FF2B5EF4-FFF2-40B4-BE49-F238E27FC236}">
                <a16:creationId xmlns:a16="http://schemas.microsoft.com/office/drawing/2014/main" id="{C5203E94-4703-45C6-A196-74FD565D8348}"/>
              </a:ext>
            </a:extLst>
          </p:cNvPr>
          <p:cNvGrpSpPr>
            <a:grpSpLocks/>
          </p:cNvGrpSpPr>
          <p:nvPr/>
        </p:nvGrpSpPr>
        <p:grpSpPr bwMode="auto">
          <a:xfrm>
            <a:off x="8147311" y="2762404"/>
            <a:ext cx="390525" cy="193675"/>
            <a:chOff x="4822" y="3192"/>
            <a:chExt cx="236" cy="97"/>
          </a:xfrm>
        </p:grpSpPr>
        <p:sp>
          <p:nvSpPr>
            <p:cNvPr id="42" name="Line 71">
              <a:extLst>
                <a:ext uri="{FF2B5EF4-FFF2-40B4-BE49-F238E27FC236}">
                  <a16:creationId xmlns:a16="http://schemas.microsoft.com/office/drawing/2014/main" id="{7837B886-FF51-41A5-92AD-2A1E0D3632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22" y="3192"/>
              <a:ext cx="236" cy="0"/>
            </a:xfrm>
            <a:prstGeom prst="line">
              <a:avLst/>
            </a:prstGeom>
            <a:noFill/>
            <a:ln w="28575">
              <a:solidFill>
                <a:srgbClr val="E472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3" name="Line 72">
              <a:extLst>
                <a:ext uri="{FF2B5EF4-FFF2-40B4-BE49-F238E27FC236}">
                  <a16:creationId xmlns:a16="http://schemas.microsoft.com/office/drawing/2014/main" id="{F79E297E-D07C-4C75-BEC5-A76B29208A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22" y="3240"/>
              <a:ext cx="236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4" name="Line 73">
              <a:extLst>
                <a:ext uri="{FF2B5EF4-FFF2-40B4-BE49-F238E27FC236}">
                  <a16:creationId xmlns:a16="http://schemas.microsoft.com/office/drawing/2014/main" id="{5A8237B6-F2B6-4F41-9E88-7623293311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22" y="3288"/>
              <a:ext cx="236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5" name="Freeform 74">
              <a:extLst>
                <a:ext uri="{FF2B5EF4-FFF2-40B4-BE49-F238E27FC236}">
                  <a16:creationId xmlns:a16="http://schemas.microsoft.com/office/drawing/2014/main" id="{75E9EDA8-7FDD-4560-84FE-81787F4E33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2" y="3288"/>
              <a:ext cx="34" cy="1"/>
            </a:xfrm>
            <a:custGeom>
              <a:avLst/>
              <a:gdLst>
                <a:gd name="T0" fmla="*/ 0 w 34"/>
                <a:gd name="T1" fmla="*/ 0 h 1"/>
                <a:gd name="T2" fmla="*/ 34 w 34"/>
                <a:gd name="T3" fmla="*/ 0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4" h="1">
                  <a:moveTo>
                    <a:pt x="0" y="0"/>
                  </a:moveTo>
                  <a:lnTo>
                    <a:pt x="34" y="0"/>
                  </a:lnTo>
                </a:path>
              </a:pathLst>
            </a:custGeom>
            <a:noFill/>
            <a:ln w="28575" cap="flat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" name="Freeform 75">
              <a:extLst>
                <a:ext uri="{FF2B5EF4-FFF2-40B4-BE49-F238E27FC236}">
                  <a16:creationId xmlns:a16="http://schemas.microsoft.com/office/drawing/2014/main" id="{57C864A6-AE22-4AD3-B0F6-FE9CF34FF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0" y="3288"/>
              <a:ext cx="34" cy="1"/>
            </a:xfrm>
            <a:custGeom>
              <a:avLst/>
              <a:gdLst>
                <a:gd name="T0" fmla="*/ 0 w 34"/>
                <a:gd name="T1" fmla="*/ 0 h 1"/>
                <a:gd name="T2" fmla="*/ 34 w 34"/>
                <a:gd name="T3" fmla="*/ 0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4" h="1">
                  <a:moveTo>
                    <a:pt x="0" y="0"/>
                  </a:moveTo>
                  <a:lnTo>
                    <a:pt x="34" y="0"/>
                  </a:lnTo>
                </a:path>
              </a:pathLst>
            </a:custGeom>
            <a:noFill/>
            <a:ln w="28575" cap="flat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7" name="Freeform 76">
              <a:extLst>
                <a:ext uri="{FF2B5EF4-FFF2-40B4-BE49-F238E27FC236}">
                  <a16:creationId xmlns:a16="http://schemas.microsoft.com/office/drawing/2014/main" id="{9C47334B-2D54-47A0-B4DA-245ABCE81F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8" y="3288"/>
              <a:ext cx="34" cy="1"/>
            </a:xfrm>
            <a:custGeom>
              <a:avLst/>
              <a:gdLst>
                <a:gd name="T0" fmla="*/ 0 w 34"/>
                <a:gd name="T1" fmla="*/ 0 h 1"/>
                <a:gd name="T2" fmla="*/ 34 w 34"/>
                <a:gd name="T3" fmla="*/ 0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4" h="1">
                  <a:moveTo>
                    <a:pt x="0" y="0"/>
                  </a:moveTo>
                  <a:lnTo>
                    <a:pt x="34" y="0"/>
                  </a:lnTo>
                </a:path>
              </a:pathLst>
            </a:custGeom>
            <a:noFill/>
            <a:ln w="28575" cap="flat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8" name="Freeform 77">
              <a:extLst>
                <a:ext uri="{FF2B5EF4-FFF2-40B4-BE49-F238E27FC236}">
                  <a16:creationId xmlns:a16="http://schemas.microsoft.com/office/drawing/2014/main" id="{E4808901-66E8-41EF-A5E0-085DADD13E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6" y="3288"/>
              <a:ext cx="34" cy="1"/>
            </a:xfrm>
            <a:custGeom>
              <a:avLst/>
              <a:gdLst>
                <a:gd name="T0" fmla="*/ 0 w 34"/>
                <a:gd name="T1" fmla="*/ 0 h 1"/>
                <a:gd name="T2" fmla="*/ 34 w 34"/>
                <a:gd name="T3" fmla="*/ 0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4" h="1">
                  <a:moveTo>
                    <a:pt x="0" y="0"/>
                  </a:moveTo>
                  <a:lnTo>
                    <a:pt x="34" y="0"/>
                  </a:lnTo>
                </a:path>
              </a:pathLst>
            </a:custGeom>
            <a:noFill/>
            <a:ln w="28575" cap="flat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49" name="Line 79">
            <a:extLst>
              <a:ext uri="{FF2B5EF4-FFF2-40B4-BE49-F238E27FC236}">
                <a16:creationId xmlns:a16="http://schemas.microsoft.com/office/drawing/2014/main" id="{BF9435BD-2194-4149-BCD0-C9BB13CE5292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8711" y="1657504"/>
            <a:ext cx="0" cy="1968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0" name="Line 81">
            <a:extLst>
              <a:ext uri="{FF2B5EF4-FFF2-40B4-BE49-F238E27FC236}">
                <a16:creationId xmlns:a16="http://schemas.microsoft.com/office/drawing/2014/main" id="{F181E129-F1A1-4628-B12B-EA7992492CD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51761" y="1944842"/>
            <a:ext cx="0" cy="1968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1" name="Line 82">
            <a:extLst>
              <a:ext uri="{FF2B5EF4-FFF2-40B4-BE49-F238E27FC236}">
                <a16:creationId xmlns:a16="http://schemas.microsoft.com/office/drawing/2014/main" id="{9C401522-CBBE-4087-875B-5736289752A3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5130268" y="1747198"/>
            <a:ext cx="0" cy="2174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2" name="Line 83">
            <a:extLst>
              <a:ext uri="{FF2B5EF4-FFF2-40B4-BE49-F238E27FC236}">
                <a16:creationId xmlns:a16="http://schemas.microsoft.com/office/drawing/2014/main" id="{F07775F4-1746-41A8-87D1-09F7FA3B1BEC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6464562" y="2638579"/>
            <a:ext cx="0" cy="2190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3" name="Line 84">
            <a:extLst>
              <a:ext uri="{FF2B5EF4-FFF2-40B4-BE49-F238E27FC236}">
                <a16:creationId xmlns:a16="http://schemas.microsoft.com/office/drawing/2014/main" id="{41E02864-D340-43DB-9721-BD0A20B3E4C0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6464562" y="2848129"/>
            <a:ext cx="0" cy="2190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" name="Freeform 85">
            <a:extLst>
              <a:ext uri="{FF2B5EF4-FFF2-40B4-BE49-F238E27FC236}">
                <a16:creationId xmlns:a16="http://schemas.microsoft.com/office/drawing/2014/main" id="{26238251-03F7-4D10-A10A-44B67B5E770F}"/>
              </a:ext>
            </a:extLst>
          </p:cNvPr>
          <p:cNvSpPr>
            <a:spLocks/>
          </p:cNvSpPr>
          <p:nvPr/>
        </p:nvSpPr>
        <p:spPr bwMode="auto">
          <a:xfrm>
            <a:off x="4904049" y="2835429"/>
            <a:ext cx="3046412" cy="42863"/>
          </a:xfrm>
          <a:custGeom>
            <a:avLst/>
            <a:gdLst>
              <a:gd name="T0" fmla="*/ 0 w 1844"/>
              <a:gd name="T1" fmla="*/ 2147483647 h 28"/>
              <a:gd name="T2" fmla="*/ 2147483647 w 1844"/>
              <a:gd name="T3" fmla="*/ 0 h 28"/>
              <a:gd name="T4" fmla="*/ 2147483647 w 1844"/>
              <a:gd name="T5" fmla="*/ 2147483647 h 28"/>
              <a:gd name="T6" fmla="*/ 0 w 1844"/>
              <a:gd name="T7" fmla="*/ 2147483647 h 28"/>
              <a:gd name="T8" fmla="*/ 0 w 1844"/>
              <a:gd name="T9" fmla="*/ 2147483647 h 28"/>
              <a:gd name="T10" fmla="*/ 0 w 1844"/>
              <a:gd name="T11" fmla="*/ 2147483647 h 2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844" h="28">
                <a:moveTo>
                  <a:pt x="0" y="1"/>
                </a:moveTo>
                <a:lnTo>
                  <a:pt x="1844" y="0"/>
                </a:lnTo>
                <a:lnTo>
                  <a:pt x="1844" y="28"/>
                </a:lnTo>
                <a:lnTo>
                  <a:pt x="0" y="28"/>
                </a:lnTo>
                <a:lnTo>
                  <a:pt x="0" y="1"/>
                </a:lnTo>
                <a:close/>
              </a:path>
            </a:pathLst>
          </a:custGeom>
          <a:solidFill>
            <a:srgbClr val="CBCBCB"/>
          </a:solidFill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55" name="AutoShape 97">
            <a:extLst>
              <a:ext uri="{FF2B5EF4-FFF2-40B4-BE49-F238E27FC236}">
                <a16:creationId xmlns:a16="http://schemas.microsoft.com/office/drawing/2014/main" id="{D47A071B-389C-4271-A12D-972999AA57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5686" y="2532217"/>
            <a:ext cx="963613" cy="625475"/>
          </a:xfrm>
          <a:prstGeom prst="rightArrow">
            <a:avLst>
              <a:gd name="adj1" fmla="val 68648"/>
              <a:gd name="adj2" fmla="val 59549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56" name="AutoShape 98">
            <a:extLst>
              <a:ext uri="{FF2B5EF4-FFF2-40B4-BE49-F238E27FC236}">
                <a16:creationId xmlns:a16="http://schemas.microsoft.com/office/drawing/2014/main" id="{076023E3-407B-4493-9A51-B85E8BA9C2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7111" y="1549554"/>
            <a:ext cx="992188" cy="625475"/>
          </a:xfrm>
          <a:prstGeom prst="rightArrow">
            <a:avLst>
              <a:gd name="adj1" fmla="val 68648"/>
              <a:gd name="adj2" fmla="val 61315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57" name="Text Box 99">
            <a:extLst>
              <a:ext uri="{FF2B5EF4-FFF2-40B4-BE49-F238E27FC236}">
                <a16:creationId xmlns:a16="http://schemas.microsoft.com/office/drawing/2014/main" id="{A4B7F258-3236-4E76-8AA9-09D3A9E30B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0547" y="1744817"/>
            <a:ext cx="1011449" cy="218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9352" tIns="39676" rIns="79352" bIns="39676">
            <a:spAutoFit/>
          </a:bodyPr>
          <a:lstStyle>
            <a:lvl1pPr defTabSz="6619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619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619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619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619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61988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61988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61988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61988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de-DE" sz="1000" dirty="0"/>
              <a:t>Bio-</a:t>
            </a:r>
            <a:r>
              <a:rPr lang="en-US" altLang="de-DE" sz="1000" dirty="0" err="1"/>
              <a:t>Methan</a:t>
            </a:r>
            <a:r>
              <a:rPr lang="en-US" altLang="de-DE" sz="1000" dirty="0"/>
              <a:t>/H</a:t>
            </a:r>
            <a:r>
              <a:rPr lang="en-US" altLang="de-DE" sz="1000" baseline="-25000" dirty="0"/>
              <a:t>2</a:t>
            </a:r>
          </a:p>
        </p:txBody>
      </p:sp>
      <p:sp>
        <p:nvSpPr>
          <p:cNvPr id="58" name="Text Box 100">
            <a:extLst>
              <a:ext uri="{FF2B5EF4-FFF2-40B4-BE49-F238E27FC236}">
                <a16:creationId xmlns:a16="http://schemas.microsoft.com/office/drawing/2014/main" id="{27A379AE-2A75-4AFC-9D8D-86CB9FFD9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7449" y="2740179"/>
            <a:ext cx="458787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9352" tIns="39676" rIns="79352" bIns="39676">
            <a:spAutoFit/>
          </a:bodyPr>
          <a:lstStyle>
            <a:lvl1pPr defTabSz="6619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619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619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619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619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61988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61988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61988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61988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de-DE" sz="1000" b="1">
                <a:solidFill>
                  <a:schemeClr val="bg1"/>
                </a:solidFill>
              </a:rPr>
              <a:t>Luft</a:t>
            </a:r>
          </a:p>
        </p:txBody>
      </p:sp>
      <p:sp>
        <p:nvSpPr>
          <p:cNvPr id="59" name="AutoShape 101">
            <a:extLst>
              <a:ext uri="{FF2B5EF4-FFF2-40B4-BE49-F238E27FC236}">
                <a16:creationId xmlns:a16="http://schemas.microsoft.com/office/drawing/2014/main" id="{A1D57912-BC41-4AD5-8B3B-2C34F5418C9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260568" y="775648"/>
            <a:ext cx="749300" cy="827087"/>
          </a:xfrm>
          <a:prstGeom prst="rightArrow">
            <a:avLst>
              <a:gd name="adj1" fmla="val 68648"/>
              <a:gd name="adj2" fmla="val 41866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60" name="Text Box 102">
            <a:extLst>
              <a:ext uri="{FF2B5EF4-FFF2-40B4-BE49-F238E27FC236}">
                <a16:creationId xmlns:a16="http://schemas.microsoft.com/office/drawing/2014/main" id="{E76E7309-361C-465B-8E0B-C7533F7EC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9311" y="952654"/>
            <a:ext cx="5715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9352" tIns="39676" rIns="79352" bIns="39676">
            <a:spAutoFit/>
          </a:bodyPr>
          <a:lstStyle>
            <a:lvl1pPr defTabSz="6619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619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619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619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619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61988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61988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61988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61988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en-US" altLang="de-DE" sz="1000"/>
              <a:t>Rauch-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altLang="de-DE" sz="1000"/>
              <a:t>gas</a:t>
            </a:r>
          </a:p>
        </p:txBody>
      </p:sp>
      <p:sp>
        <p:nvSpPr>
          <p:cNvPr id="61" name="Text Box 105">
            <a:extLst>
              <a:ext uri="{FF2B5EF4-FFF2-40B4-BE49-F238E27FC236}">
                <a16:creationId xmlns:a16="http://schemas.microsoft.com/office/drawing/2014/main" id="{A34120B0-E460-4BB4-9DA5-888D51706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1974" y="2768754"/>
            <a:ext cx="808037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9352" tIns="39676" rIns="79352" bIns="39676">
            <a:spAutoFit/>
          </a:bodyPr>
          <a:lstStyle>
            <a:lvl1pPr defTabSz="6619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619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619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619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619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61988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61988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61988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61988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de-DE" sz="1000"/>
              <a:t>Strom-Netz</a:t>
            </a:r>
          </a:p>
        </p:txBody>
      </p:sp>
      <p:sp>
        <p:nvSpPr>
          <p:cNvPr id="62" name="Freeform 106">
            <a:extLst>
              <a:ext uri="{FF2B5EF4-FFF2-40B4-BE49-F238E27FC236}">
                <a16:creationId xmlns:a16="http://schemas.microsoft.com/office/drawing/2014/main" id="{6071A46F-3E56-466F-9AB0-471204FBCDCD}"/>
              </a:ext>
            </a:extLst>
          </p:cNvPr>
          <p:cNvSpPr>
            <a:spLocks/>
          </p:cNvSpPr>
          <p:nvPr/>
        </p:nvSpPr>
        <p:spPr bwMode="auto">
          <a:xfrm>
            <a:off x="5516824" y="2513167"/>
            <a:ext cx="204787" cy="300037"/>
          </a:xfrm>
          <a:custGeom>
            <a:avLst/>
            <a:gdLst>
              <a:gd name="T0" fmla="*/ 2147483647 w 125"/>
              <a:gd name="T1" fmla="*/ 2147483647 h 201"/>
              <a:gd name="T2" fmla="*/ 2147483647 w 125"/>
              <a:gd name="T3" fmla="*/ 2147483647 h 201"/>
              <a:gd name="T4" fmla="*/ 2147483647 w 125"/>
              <a:gd name="T5" fmla="*/ 2147483647 h 201"/>
              <a:gd name="T6" fmla="*/ 2147483647 w 125"/>
              <a:gd name="T7" fmla="*/ 2147483647 h 201"/>
              <a:gd name="T8" fmla="*/ 2147483647 w 125"/>
              <a:gd name="T9" fmla="*/ 2147483647 h 201"/>
              <a:gd name="T10" fmla="*/ 0 w 125"/>
              <a:gd name="T11" fmla="*/ 0 h 201"/>
              <a:gd name="T12" fmla="*/ 2147483647 w 125"/>
              <a:gd name="T13" fmla="*/ 0 h 201"/>
              <a:gd name="T14" fmla="*/ 2147483647 w 125"/>
              <a:gd name="T15" fmla="*/ 2147483647 h 201"/>
              <a:gd name="T16" fmla="*/ 2147483647 w 125"/>
              <a:gd name="T17" fmla="*/ 2147483647 h 201"/>
              <a:gd name="T18" fmla="*/ 2147483647 w 125"/>
              <a:gd name="T19" fmla="*/ 2147483647 h 201"/>
              <a:gd name="T20" fmla="*/ 2147483647 w 125"/>
              <a:gd name="T21" fmla="*/ 2147483647 h 201"/>
              <a:gd name="T22" fmla="*/ 2147483647 w 125"/>
              <a:gd name="T23" fmla="*/ 2147483647 h 201"/>
              <a:gd name="T24" fmla="*/ 2147483647 w 125"/>
              <a:gd name="T25" fmla="*/ 2147483647 h 20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5" h="201">
                <a:moveTo>
                  <a:pt x="45" y="201"/>
                </a:moveTo>
                <a:lnTo>
                  <a:pt x="44" y="185"/>
                </a:lnTo>
                <a:lnTo>
                  <a:pt x="72" y="185"/>
                </a:lnTo>
                <a:lnTo>
                  <a:pt x="74" y="70"/>
                </a:lnTo>
                <a:lnTo>
                  <a:pt x="8" y="27"/>
                </a:lnTo>
                <a:lnTo>
                  <a:pt x="0" y="0"/>
                </a:lnTo>
                <a:lnTo>
                  <a:pt x="20" y="0"/>
                </a:lnTo>
                <a:lnTo>
                  <a:pt x="29" y="23"/>
                </a:lnTo>
                <a:lnTo>
                  <a:pt x="93" y="63"/>
                </a:lnTo>
                <a:lnTo>
                  <a:pt x="93" y="184"/>
                </a:lnTo>
                <a:lnTo>
                  <a:pt x="125" y="183"/>
                </a:lnTo>
                <a:lnTo>
                  <a:pt x="124" y="201"/>
                </a:lnTo>
                <a:lnTo>
                  <a:pt x="45" y="201"/>
                </a:lnTo>
                <a:close/>
              </a:path>
            </a:pathLst>
          </a:custGeom>
          <a:solidFill>
            <a:srgbClr val="CBCBCB"/>
          </a:solidFill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63" name="Freeform 107">
            <a:extLst>
              <a:ext uri="{FF2B5EF4-FFF2-40B4-BE49-F238E27FC236}">
                <a16:creationId xmlns:a16="http://schemas.microsoft.com/office/drawing/2014/main" id="{A32AF243-54E8-4C3A-B6CD-B286715752BC}"/>
              </a:ext>
            </a:extLst>
          </p:cNvPr>
          <p:cNvSpPr>
            <a:spLocks/>
          </p:cNvSpPr>
          <p:nvPr/>
        </p:nvSpPr>
        <p:spPr bwMode="auto">
          <a:xfrm>
            <a:off x="5588261" y="2900517"/>
            <a:ext cx="133350" cy="60325"/>
          </a:xfrm>
          <a:custGeom>
            <a:avLst/>
            <a:gdLst>
              <a:gd name="T0" fmla="*/ 2147483647 w 81"/>
              <a:gd name="T1" fmla="*/ 0 h 41"/>
              <a:gd name="T2" fmla="*/ 0 w 81"/>
              <a:gd name="T3" fmla="*/ 2147483647 h 41"/>
              <a:gd name="T4" fmla="*/ 2147483647 w 81"/>
              <a:gd name="T5" fmla="*/ 2147483647 h 41"/>
              <a:gd name="T6" fmla="*/ 2147483647 w 81"/>
              <a:gd name="T7" fmla="*/ 2147483647 h 41"/>
              <a:gd name="T8" fmla="*/ 2147483647 w 81"/>
              <a:gd name="T9" fmla="*/ 2147483647 h 41"/>
              <a:gd name="T10" fmla="*/ 2147483647 w 81"/>
              <a:gd name="T11" fmla="*/ 2147483647 h 41"/>
              <a:gd name="T12" fmla="*/ 2147483647 w 81"/>
              <a:gd name="T13" fmla="*/ 2147483647 h 41"/>
              <a:gd name="T14" fmla="*/ 2147483647 w 81"/>
              <a:gd name="T15" fmla="*/ 0 h 41"/>
              <a:gd name="T16" fmla="*/ 2147483647 w 81"/>
              <a:gd name="T17" fmla="*/ 0 h 4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81" h="41">
                <a:moveTo>
                  <a:pt x="1" y="0"/>
                </a:moveTo>
                <a:lnTo>
                  <a:pt x="0" y="16"/>
                </a:lnTo>
                <a:lnTo>
                  <a:pt x="28" y="16"/>
                </a:lnTo>
                <a:lnTo>
                  <a:pt x="28" y="41"/>
                </a:lnTo>
                <a:lnTo>
                  <a:pt x="48" y="41"/>
                </a:lnTo>
                <a:lnTo>
                  <a:pt x="49" y="17"/>
                </a:lnTo>
                <a:lnTo>
                  <a:pt x="81" y="18"/>
                </a:lnTo>
                <a:lnTo>
                  <a:pt x="80" y="0"/>
                </a:lnTo>
                <a:lnTo>
                  <a:pt x="1" y="0"/>
                </a:lnTo>
                <a:close/>
              </a:path>
            </a:pathLst>
          </a:custGeom>
          <a:solidFill>
            <a:srgbClr val="CBCBCB"/>
          </a:solidFill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64" name="Text Box 113">
            <a:extLst>
              <a:ext uri="{FF2B5EF4-FFF2-40B4-BE49-F238E27FC236}">
                <a16:creationId xmlns:a16="http://schemas.microsoft.com/office/drawing/2014/main" id="{59DEA572-DD9E-4C46-99AC-4C095100E2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9287" y="860745"/>
            <a:ext cx="231666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de-DE" sz="1200" b="1" dirty="0">
                <a:solidFill>
                  <a:srgbClr val="FF0000"/>
                </a:solidFill>
              </a:rPr>
              <a:t>Blockleistung: </a:t>
            </a:r>
            <a:r>
              <a:rPr lang="de-DE" altLang="de-DE" sz="1200" dirty="0">
                <a:solidFill>
                  <a:srgbClr val="FF0000"/>
                </a:solidFill>
              </a:rPr>
              <a:t>530 MW</a:t>
            </a:r>
          </a:p>
          <a:p>
            <a:pPr eaLnBrk="1" hangingPunct="1">
              <a:buFontTx/>
              <a:buNone/>
            </a:pPr>
            <a:r>
              <a:rPr lang="de-DE" altLang="de-DE" sz="1200" b="1" dirty="0">
                <a:solidFill>
                  <a:srgbClr val="FF0000"/>
                </a:solidFill>
              </a:rPr>
              <a:t>Wirkungsgrad: </a:t>
            </a:r>
            <a:r>
              <a:rPr lang="de-DE" altLang="de-DE" sz="1200" dirty="0">
                <a:solidFill>
                  <a:srgbClr val="FF0000"/>
                </a:solidFill>
              </a:rPr>
              <a:t>61 %</a:t>
            </a:r>
          </a:p>
          <a:p>
            <a:pPr eaLnBrk="1" hangingPunct="1">
              <a:buFontTx/>
              <a:buNone/>
            </a:pPr>
            <a:r>
              <a:rPr lang="de-DE" altLang="de-DE" sz="1200" dirty="0">
                <a:solidFill>
                  <a:srgbClr val="FF0000"/>
                </a:solidFill>
              </a:rPr>
              <a:t>(ohne Kraft-Wärme-Kopplung)</a:t>
            </a:r>
            <a:br>
              <a:rPr lang="de-DE" altLang="de-DE" sz="1200" dirty="0">
                <a:solidFill>
                  <a:srgbClr val="FF0000"/>
                </a:solidFill>
              </a:rPr>
            </a:br>
            <a:r>
              <a:rPr lang="de-DE" altLang="de-DE" sz="1200" b="1" dirty="0">
                <a:solidFill>
                  <a:srgbClr val="FF0000"/>
                </a:solidFill>
              </a:rPr>
              <a:t>Nutzungsgrad: </a:t>
            </a:r>
            <a:r>
              <a:rPr lang="de-DE" altLang="de-DE" sz="1200" dirty="0">
                <a:solidFill>
                  <a:srgbClr val="FF0000"/>
                </a:solidFill>
              </a:rPr>
              <a:t>ca. 90%</a:t>
            </a:r>
            <a:br>
              <a:rPr lang="de-DE" altLang="de-DE" sz="1200" dirty="0">
                <a:solidFill>
                  <a:srgbClr val="FF0000"/>
                </a:solidFill>
              </a:rPr>
            </a:br>
            <a:r>
              <a:rPr lang="de-DE" altLang="de-DE" sz="1200" dirty="0">
                <a:solidFill>
                  <a:srgbClr val="FF0000"/>
                </a:solidFill>
              </a:rPr>
              <a:t>(mit Kraft-Wärme-Kopplung)</a:t>
            </a:r>
            <a:br>
              <a:rPr lang="de-DE" altLang="de-DE" sz="1200" dirty="0">
                <a:solidFill>
                  <a:srgbClr val="FF0000"/>
                </a:solidFill>
              </a:rPr>
            </a:br>
            <a:endParaRPr lang="en-GB" altLang="de-DE" sz="1200" dirty="0">
              <a:solidFill>
                <a:srgbClr val="FF0000"/>
              </a:solidFill>
            </a:endParaRPr>
          </a:p>
        </p:txBody>
      </p:sp>
      <p:sp>
        <p:nvSpPr>
          <p:cNvPr id="65" name="Text Box 113">
            <a:extLst>
              <a:ext uri="{FF2B5EF4-FFF2-40B4-BE49-F238E27FC236}">
                <a16:creationId xmlns:a16="http://schemas.microsoft.com/office/drawing/2014/main" id="{57034DB7-FE8D-4E66-88AE-6FCFCADDC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1255" y="2317904"/>
            <a:ext cx="757237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de-DE" sz="1200" dirty="0">
                <a:solidFill>
                  <a:srgbClr val="FF0000"/>
                </a:solidFill>
              </a:rPr>
              <a:t>340 MW</a:t>
            </a:r>
          </a:p>
        </p:txBody>
      </p:sp>
      <p:sp>
        <p:nvSpPr>
          <p:cNvPr id="66" name="Text Box 5">
            <a:extLst>
              <a:ext uri="{FF2B5EF4-FFF2-40B4-BE49-F238E27FC236}">
                <a16:creationId xmlns:a16="http://schemas.microsoft.com/office/drawing/2014/main" id="{AD5EC5E3-8916-4C38-A080-AF5C5F13A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8024" y="5380192"/>
            <a:ext cx="1654299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de-DE" sz="1200" u="sng" dirty="0"/>
              <a:t>Quelle</a:t>
            </a:r>
            <a:r>
              <a:rPr lang="de-DE" altLang="de-DE" sz="1200" dirty="0"/>
              <a:t>: Siemens-Energy</a:t>
            </a:r>
            <a:endParaRPr lang="en-US" altLang="de-DE" sz="1200" dirty="0"/>
          </a:p>
        </p:txBody>
      </p:sp>
      <p:sp>
        <p:nvSpPr>
          <p:cNvPr id="67" name="Text Box 113">
            <a:extLst>
              <a:ext uri="{FF2B5EF4-FFF2-40B4-BE49-F238E27FC236}">
                <a16:creationId xmlns:a16="http://schemas.microsoft.com/office/drawing/2014/main" id="{41FA72DB-41E9-4F2B-A2BD-05A6D19D3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5536" y="2719542"/>
            <a:ext cx="738188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de-DE" sz="1200" dirty="0">
                <a:solidFill>
                  <a:srgbClr val="FF0000"/>
                </a:solidFill>
              </a:rPr>
              <a:t>1.500°C</a:t>
            </a:r>
          </a:p>
        </p:txBody>
      </p:sp>
      <p:sp>
        <p:nvSpPr>
          <p:cNvPr id="128" name="Text Box 59">
            <a:extLst>
              <a:ext uri="{FF2B5EF4-FFF2-40B4-BE49-F238E27FC236}">
                <a16:creationId xmlns:a16="http://schemas.microsoft.com/office/drawing/2014/main" id="{3275968C-3720-4E3B-9968-B97F9DDBF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8486" y="3084667"/>
            <a:ext cx="741363" cy="23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9352" tIns="39676" rIns="79352" bIns="39676">
            <a:spAutoFit/>
          </a:bodyPr>
          <a:lstStyle>
            <a:lvl1pPr defTabSz="6619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619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619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619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61988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61988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61988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61988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61988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de-DE" sz="1000"/>
              <a:t>Verdichter</a:t>
            </a:r>
          </a:p>
        </p:txBody>
      </p:sp>
      <p:sp>
        <p:nvSpPr>
          <p:cNvPr id="68" name="Text Box 113">
            <a:extLst>
              <a:ext uri="{FF2B5EF4-FFF2-40B4-BE49-F238E27FC236}">
                <a16:creationId xmlns:a16="http://schemas.microsoft.com/office/drawing/2014/main" id="{76E44164-C266-417D-B7D8-7A9F08B8B2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3911" y="2003579"/>
            <a:ext cx="609600" cy="2778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de-DE" sz="1200" dirty="0">
                <a:solidFill>
                  <a:srgbClr val="FF0000"/>
                </a:solidFill>
              </a:rPr>
              <a:t>650°C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650C8A09-13B4-4EC7-9F6A-5B1F50253C4B}"/>
              </a:ext>
            </a:extLst>
          </p:cNvPr>
          <p:cNvSpPr/>
          <p:nvPr/>
        </p:nvSpPr>
        <p:spPr bwMode="auto">
          <a:xfrm>
            <a:off x="579826" y="1549554"/>
            <a:ext cx="1264040" cy="1879446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F670E5D-492F-42CD-8941-C785408098DC}"/>
              </a:ext>
            </a:extLst>
          </p:cNvPr>
          <p:cNvSpPr txBox="1"/>
          <p:nvPr/>
        </p:nvSpPr>
        <p:spPr>
          <a:xfrm>
            <a:off x="648025" y="2189807"/>
            <a:ext cx="1149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Bio-Methan/</a:t>
            </a:r>
          </a:p>
          <a:p>
            <a:pPr algn="ctr"/>
            <a:r>
              <a:rPr lang="de-DE" sz="1400" dirty="0"/>
              <a:t>H2</a:t>
            </a:r>
          </a:p>
        </p:txBody>
      </p:sp>
      <p:sp>
        <p:nvSpPr>
          <p:cNvPr id="6" name="Pfeil: nach rechts 5">
            <a:extLst>
              <a:ext uri="{FF2B5EF4-FFF2-40B4-BE49-F238E27FC236}">
                <a16:creationId xmlns:a16="http://schemas.microsoft.com/office/drawing/2014/main" id="{190660F1-E847-4A36-9975-322F44FEFC43}"/>
              </a:ext>
            </a:extLst>
          </p:cNvPr>
          <p:cNvSpPr/>
          <p:nvPr/>
        </p:nvSpPr>
        <p:spPr bwMode="auto">
          <a:xfrm>
            <a:off x="1843866" y="1755929"/>
            <a:ext cx="789873" cy="247650"/>
          </a:xfrm>
          <a:prstGeom prst="rightArrow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9" name="Textfeld 128">
            <a:extLst>
              <a:ext uri="{FF2B5EF4-FFF2-40B4-BE49-F238E27FC236}">
                <a16:creationId xmlns:a16="http://schemas.microsoft.com/office/drawing/2014/main" id="{E642012B-1A54-4A9E-8767-C44435A33953}"/>
              </a:ext>
            </a:extLst>
          </p:cNvPr>
          <p:cNvSpPr txBox="1"/>
          <p:nvPr/>
        </p:nvSpPr>
        <p:spPr>
          <a:xfrm>
            <a:off x="487883" y="3453854"/>
            <a:ext cx="141737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Gasspeicher</a:t>
            </a:r>
            <a:br>
              <a:rPr lang="de-DE" sz="1400" dirty="0"/>
            </a:br>
            <a:r>
              <a:rPr lang="de-DE" sz="1400" dirty="0"/>
              <a:t>(Kavernen- und</a:t>
            </a:r>
            <a:br>
              <a:rPr lang="de-DE" sz="1400" dirty="0"/>
            </a:br>
            <a:r>
              <a:rPr lang="de-DE" sz="1400" dirty="0"/>
              <a:t>Porenspeicher)</a:t>
            </a:r>
          </a:p>
        </p:txBody>
      </p:sp>
      <p:sp>
        <p:nvSpPr>
          <p:cNvPr id="2" name="Textfeld 150">
            <a:extLst>
              <a:ext uri="{FF2B5EF4-FFF2-40B4-BE49-F238E27FC236}">
                <a16:creationId xmlns:a16="http://schemas.microsoft.com/office/drawing/2014/main" id="{937BB034-FC0A-44DC-BFD3-A0395A0D1A03}"/>
              </a:ext>
            </a:extLst>
          </p:cNvPr>
          <p:cNvSpPr txBox="1"/>
          <p:nvPr/>
        </p:nvSpPr>
        <p:spPr>
          <a:xfrm>
            <a:off x="2425193" y="846292"/>
            <a:ext cx="4385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de-DE" sz="1800" b="1" dirty="0"/>
              <a:t>Gas- und Dampfkraftwerk (</a:t>
            </a:r>
            <a:r>
              <a:rPr lang="de-DE" sz="1800" b="1" dirty="0" err="1"/>
              <a:t>GuD</a:t>
            </a:r>
            <a:r>
              <a:rPr lang="de-DE" sz="1800" b="1" dirty="0"/>
              <a:t>)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1A3CD87C-19D1-29FE-B14C-398BB66D8842}"/>
              </a:ext>
            </a:extLst>
          </p:cNvPr>
          <p:cNvGrpSpPr/>
          <p:nvPr/>
        </p:nvGrpSpPr>
        <p:grpSpPr>
          <a:xfrm>
            <a:off x="2770449" y="1924204"/>
            <a:ext cx="7013003" cy="3597275"/>
            <a:chOff x="2770449" y="1924204"/>
            <a:chExt cx="7013003" cy="3597275"/>
          </a:xfrm>
        </p:grpSpPr>
        <p:grpSp>
          <p:nvGrpSpPr>
            <p:cNvPr id="69" name="Gruppieren 68">
              <a:extLst>
                <a:ext uri="{FF2B5EF4-FFF2-40B4-BE49-F238E27FC236}">
                  <a16:creationId xmlns:a16="http://schemas.microsoft.com/office/drawing/2014/main" id="{EE6CB1CD-B947-4D53-B3E7-386B062F99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70449" y="1924204"/>
              <a:ext cx="6705553" cy="3597275"/>
              <a:chOff x="1697433" y="1866293"/>
              <a:chExt cx="6705205" cy="3597882"/>
            </a:xfrm>
          </p:grpSpPr>
          <p:sp>
            <p:nvSpPr>
              <p:cNvPr id="70" name="AutoShape 5">
                <a:extLst>
                  <a:ext uri="{FF2B5EF4-FFF2-40B4-BE49-F238E27FC236}">
                    <a16:creationId xmlns:a16="http://schemas.microsoft.com/office/drawing/2014/main" id="{A9C40EBA-1CFB-4306-BAEE-7E44600936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75451" y="3487405"/>
                <a:ext cx="827187" cy="625581"/>
              </a:xfrm>
              <a:prstGeom prst="rightArrow">
                <a:avLst>
                  <a:gd name="adj1" fmla="val 68648"/>
                  <a:gd name="adj2" fmla="val 51109"/>
                </a:avLst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71" name="Rectangle 6">
                <a:extLst>
                  <a:ext uri="{FF2B5EF4-FFF2-40B4-BE49-F238E27FC236}">
                    <a16:creationId xmlns:a16="http://schemas.microsoft.com/office/drawing/2014/main" id="{9571FAC8-F551-4F04-A84C-75F1EA6139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1158" y="4494049"/>
                <a:ext cx="1325908" cy="320729"/>
              </a:xfrm>
              <a:prstGeom prst="rect">
                <a:avLst/>
              </a:prstGeom>
              <a:gradFill rotWithShape="0">
                <a:gsLst>
                  <a:gs pos="0">
                    <a:srgbClr val="E47200"/>
                  </a:gs>
                  <a:gs pos="100000">
                    <a:srgbClr val="6699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72" name="Rectangle 7">
                <a:extLst>
                  <a:ext uri="{FF2B5EF4-FFF2-40B4-BE49-F238E27FC236}">
                    <a16:creationId xmlns:a16="http://schemas.microsoft.com/office/drawing/2014/main" id="{817256A4-B89C-4B22-A13C-C00A98A0FF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1158" y="4779848"/>
                <a:ext cx="1325908" cy="317554"/>
              </a:xfrm>
              <a:prstGeom prst="rect">
                <a:avLst/>
              </a:prstGeom>
              <a:gradFill rotWithShape="0">
                <a:gsLst>
                  <a:gs pos="0">
                    <a:srgbClr val="6699FF"/>
                  </a:gs>
                  <a:gs pos="100000">
                    <a:srgbClr val="3DBE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73" name="Freeform 8">
                <a:extLst>
                  <a:ext uri="{FF2B5EF4-FFF2-40B4-BE49-F238E27FC236}">
                    <a16:creationId xmlns:a16="http://schemas.microsoft.com/office/drawing/2014/main" id="{A496C960-2EBC-48C9-855B-408C9FC36E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7351" y="3466763"/>
                <a:ext cx="2043033" cy="1032049"/>
              </a:xfrm>
              <a:custGeom>
                <a:avLst/>
                <a:gdLst>
                  <a:gd name="T0" fmla="*/ 0 w 1299"/>
                  <a:gd name="T1" fmla="*/ 0 h 726"/>
                  <a:gd name="T2" fmla="*/ 2147483647 w 1299"/>
                  <a:gd name="T3" fmla="*/ 0 h 726"/>
                  <a:gd name="T4" fmla="*/ 2147483647 w 1299"/>
                  <a:gd name="T5" fmla="*/ 2147483647 h 726"/>
                  <a:gd name="T6" fmla="*/ 2147483647 w 1299"/>
                  <a:gd name="T7" fmla="*/ 2147483647 h 726"/>
                  <a:gd name="T8" fmla="*/ 2147483647 w 1299"/>
                  <a:gd name="T9" fmla="*/ 2147483647 h 726"/>
                  <a:gd name="T10" fmla="*/ 2147483647 w 1299"/>
                  <a:gd name="T11" fmla="*/ 2147483647 h 726"/>
                  <a:gd name="T12" fmla="*/ 2147483647 w 1299"/>
                  <a:gd name="T13" fmla="*/ 2147483647 h 726"/>
                  <a:gd name="T14" fmla="*/ 2147483647 w 1299"/>
                  <a:gd name="T15" fmla="*/ 2147483647 h 726"/>
                  <a:gd name="T16" fmla="*/ 2147483647 w 1299"/>
                  <a:gd name="T17" fmla="*/ 2147483647 h 726"/>
                  <a:gd name="T18" fmla="*/ 2147483647 w 1299"/>
                  <a:gd name="T19" fmla="*/ 2147483647 h 726"/>
                  <a:gd name="T20" fmla="*/ 2147483647 w 1299"/>
                  <a:gd name="T21" fmla="*/ 2147483647 h 726"/>
                  <a:gd name="T22" fmla="*/ 2147483647 w 1299"/>
                  <a:gd name="T23" fmla="*/ 2147483647 h 726"/>
                  <a:gd name="T24" fmla="*/ 2147483647 w 1299"/>
                  <a:gd name="T25" fmla="*/ 2147483647 h 726"/>
                  <a:gd name="T26" fmla="*/ 2147483647 w 1299"/>
                  <a:gd name="T27" fmla="*/ 2147483647 h 726"/>
                  <a:gd name="T28" fmla="*/ 2147483647 w 1299"/>
                  <a:gd name="T29" fmla="*/ 2147483647 h 726"/>
                  <a:gd name="T30" fmla="*/ 2147483647 w 1299"/>
                  <a:gd name="T31" fmla="*/ 2147483647 h 726"/>
                  <a:gd name="T32" fmla="*/ 2147483647 w 1299"/>
                  <a:gd name="T33" fmla="*/ 2147483647 h 726"/>
                  <a:gd name="T34" fmla="*/ 2147483647 w 1299"/>
                  <a:gd name="T35" fmla="*/ 2147483647 h 726"/>
                  <a:gd name="T36" fmla="*/ 2147483647 w 1299"/>
                  <a:gd name="T37" fmla="*/ 2147483647 h 726"/>
                  <a:gd name="T38" fmla="*/ 0 w 1299"/>
                  <a:gd name="T39" fmla="*/ 2147483647 h 726"/>
                  <a:gd name="T40" fmla="*/ 0 w 1299"/>
                  <a:gd name="T41" fmla="*/ 0 h 72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299" h="726">
                    <a:moveTo>
                      <a:pt x="0" y="0"/>
                    </a:moveTo>
                    <a:lnTo>
                      <a:pt x="498" y="0"/>
                    </a:lnTo>
                    <a:lnTo>
                      <a:pt x="498" y="135"/>
                    </a:lnTo>
                    <a:lnTo>
                      <a:pt x="774" y="135"/>
                    </a:lnTo>
                    <a:lnTo>
                      <a:pt x="774" y="99"/>
                    </a:lnTo>
                    <a:lnTo>
                      <a:pt x="822" y="78"/>
                    </a:lnTo>
                    <a:lnTo>
                      <a:pt x="1197" y="159"/>
                    </a:lnTo>
                    <a:lnTo>
                      <a:pt x="1278" y="159"/>
                    </a:lnTo>
                    <a:lnTo>
                      <a:pt x="1299" y="174"/>
                    </a:lnTo>
                    <a:lnTo>
                      <a:pt x="1299" y="297"/>
                    </a:lnTo>
                    <a:lnTo>
                      <a:pt x="1071" y="336"/>
                    </a:lnTo>
                    <a:lnTo>
                      <a:pt x="1071" y="726"/>
                    </a:lnTo>
                    <a:lnTo>
                      <a:pt x="978" y="726"/>
                    </a:lnTo>
                    <a:lnTo>
                      <a:pt x="978" y="354"/>
                    </a:lnTo>
                    <a:lnTo>
                      <a:pt x="813" y="387"/>
                    </a:lnTo>
                    <a:lnTo>
                      <a:pt x="777" y="360"/>
                    </a:lnTo>
                    <a:lnTo>
                      <a:pt x="777" y="333"/>
                    </a:lnTo>
                    <a:lnTo>
                      <a:pt x="489" y="333"/>
                    </a:lnTo>
                    <a:lnTo>
                      <a:pt x="489" y="447"/>
                    </a:lnTo>
                    <a:lnTo>
                      <a:pt x="0" y="447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79A6FF"/>
                  </a:gs>
                  <a:gs pos="100000">
                    <a:srgbClr val="E472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74" name="Freeform 28">
                <a:extLst>
                  <a:ext uri="{FF2B5EF4-FFF2-40B4-BE49-F238E27FC236}">
                    <a16:creationId xmlns:a16="http://schemas.microsoft.com/office/drawing/2014/main" id="{BC51C26B-60AC-4041-85C9-952FA3451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95976" y="3633479"/>
                <a:ext cx="581267" cy="320729"/>
              </a:xfrm>
              <a:custGeom>
                <a:avLst/>
                <a:gdLst>
                  <a:gd name="T0" fmla="*/ 0 w 1483"/>
                  <a:gd name="T1" fmla="*/ 0 h 1125"/>
                  <a:gd name="T2" fmla="*/ 2147483647 w 1483"/>
                  <a:gd name="T3" fmla="*/ 0 h 1125"/>
                  <a:gd name="T4" fmla="*/ 2147483647 w 1483"/>
                  <a:gd name="T5" fmla="*/ 2147483647 h 1125"/>
                  <a:gd name="T6" fmla="*/ 0 w 1483"/>
                  <a:gd name="T7" fmla="*/ 2147483647 h 1125"/>
                  <a:gd name="T8" fmla="*/ 0 w 1483"/>
                  <a:gd name="T9" fmla="*/ 0 h 1125"/>
                  <a:gd name="T10" fmla="*/ 0 w 1483"/>
                  <a:gd name="T11" fmla="*/ 0 h 112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483" h="1125">
                    <a:moveTo>
                      <a:pt x="0" y="0"/>
                    </a:moveTo>
                    <a:lnTo>
                      <a:pt x="1483" y="0"/>
                    </a:lnTo>
                    <a:lnTo>
                      <a:pt x="1483" y="1125"/>
                    </a:lnTo>
                    <a:lnTo>
                      <a:pt x="0" y="11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5E5E5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5" name="Freeform 29">
                <a:extLst>
                  <a:ext uri="{FF2B5EF4-FFF2-40B4-BE49-F238E27FC236}">
                    <a16:creationId xmlns:a16="http://schemas.microsoft.com/office/drawing/2014/main" id="{6F955190-4007-4729-BB36-72459EB398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49031" y="3711279"/>
                <a:ext cx="311270" cy="169892"/>
              </a:xfrm>
              <a:custGeom>
                <a:avLst/>
                <a:gdLst>
                  <a:gd name="T0" fmla="*/ 0 w 790"/>
                  <a:gd name="T1" fmla="*/ 0 h 598"/>
                  <a:gd name="T2" fmla="*/ 2147483647 w 790"/>
                  <a:gd name="T3" fmla="*/ 0 h 598"/>
                  <a:gd name="T4" fmla="*/ 2147483647 w 790"/>
                  <a:gd name="T5" fmla="*/ 2147483647 h 598"/>
                  <a:gd name="T6" fmla="*/ 0 w 790"/>
                  <a:gd name="T7" fmla="*/ 2147483647 h 598"/>
                  <a:gd name="T8" fmla="*/ 0 w 790"/>
                  <a:gd name="T9" fmla="*/ 0 h 598"/>
                  <a:gd name="T10" fmla="*/ 0 w 790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90" h="598">
                    <a:moveTo>
                      <a:pt x="0" y="0"/>
                    </a:moveTo>
                    <a:lnTo>
                      <a:pt x="790" y="0"/>
                    </a:lnTo>
                    <a:lnTo>
                      <a:pt x="790" y="598"/>
                    </a:lnTo>
                    <a:lnTo>
                      <a:pt x="0" y="5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5E5E5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6" name="Freeform 30">
                <a:extLst>
                  <a:ext uri="{FF2B5EF4-FFF2-40B4-BE49-F238E27FC236}">
                    <a16:creationId xmlns:a16="http://schemas.microsoft.com/office/drawing/2014/main" id="{86E6F80E-8C08-4822-9BD1-26379BA594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04758" y="3650944"/>
                <a:ext cx="120381" cy="268333"/>
              </a:xfrm>
              <a:custGeom>
                <a:avLst/>
                <a:gdLst>
                  <a:gd name="T0" fmla="*/ 0 w 306"/>
                  <a:gd name="T1" fmla="*/ 0 h 950"/>
                  <a:gd name="T2" fmla="*/ 2147483647 w 306"/>
                  <a:gd name="T3" fmla="*/ 0 h 950"/>
                  <a:gd name="T4" fmla="*/ 2147483647 w 306"/>
                  <a:gd name="T5" fmla="*/ 2147483647 h 950"/>
                  <a:gd name="T6" fmla="*/ 0 w 306"/>
                  <a:gd name="T7" fmla="*/ 2147483647 h 950"/>
                  <a:gd name="T8" fmla="*/ 0 w 306"/>
                  <a:gd name="T9" fmla="*/ 0 h 950"/>
                  <a:gd name="T10" fmla="*/ 0 w 306"/>
                  <a:gd name="T11" fmla="*/ 0 h 9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06" h="950">
                    <a:moveTo>
                      <a:pt x="0" y="0"/>
                    </a:moveTo>
                    <a:lnTo>
                      <a:pt x="306" y="0"/>
                    </a:lnTo>
                    <a:lnTo>
                      <a:pt x="306" y="950"/>
                    </a:lnTo>
                    <a:lnTo>
                      <a:pt x="0" y="9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5E5E5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7" name="Freeform 31">
                <a:extLst>
                  <a:ext uri="{FF2B5EF4-FFF2-40B4-BE49-F238E27FC236}">
                    <a16:creationId xmlns:a16="http://schemas.microsoft.com/office/drawing/2014/main" id="{2CA9811B-D172-4C84-8044-CA91F59644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69924" y="3633479"/>
                <a:ext cx="445409" cy="42870"/>
              </a:xfrm>
              <a:custGeom>
                <a:avLst/>
                <a:gdLst>
                  <a:gd name="T0" fmla="*/ 0 w 1128"/>
                  <a:gd name="T1" fmla="*/ 0 h 143"/>
                  <a:gd name="T2" fmla="*/ 2147483647 w 1128"/>
                  <a:gd name="T3" fmla="*/ 0 h 143"/>
                  <a:gd name="T4" fmla="*/ 2147483647 w 1128"/>
                  <a:gd name="T5" fmla="*/ 2147483647 h 143"/>
                  <a:gd name="T6" fmla="*/ 0 w 1128"/>
                  <a:gd name="T7" fmla="*/ 2147483647 h 143"/>
                  <a:gd name="T8" fmla="*/ 0 w 1128"/>
                  <a:gd name="T9" fmla="*/ 0 h 143"/>
                  <a:gd name="T10" fmla="*/ 0 w 1128"/>
                  <a:gd name="T11" fmla="*/ 0 h 14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28" h="143">
                    <a:moveTo>
                      <a:pt x="0" y="0"/>
                    </a:moveTo>
                    <a:lnTo>
                      <a:pt x="1128" y="0"/>
                    </a:lnTo>
                    <a:lnTo>
                      <a:pt x="1128" y="143"/>
                    </a:lnTo>
                    <a:lnTo>
                      <a:pt x="0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5E5E5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8" name="Freeform 32">
                <a:extLst>
                  <a:ext uri="{FF2B5EF4-FFF2-40B4-BE49-F238E27FC236}">
                    <a16:creationId xmlns:a16="http://schemas.microsoft.com/office/drawing/2014/main" id="{6C52CC30-2807-4E65-B0A2-94AFA31082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69924" y="3954208"/>
                <a:ext cx="445409" cy="42870"/>
              </a:xfrm>
              <a:custGeom>
                <a:avLst/>
                <a:gdLst>
                  <a:gd name="T0" fmla="*/ 0 w 1128"/>
                  <a:gd name="T1" fmla="*/ 0 h 143"/>
                  <a:gd name="T2" fmla="*/ 2147483647 w 1128"/>
                  <a:gd name="T3" fmla="*/ 0 h 143"/>
                  <a:gd name="T4" fmla="*/ 2147483647 w 1128"/>
                  <a:gd name="T5" fmla="*/ 2147483647 h 143"/>
                  <a:gd name="T6" fmla="*/ 0 w 1128"/>
                  <a:gd name="T7" fmla="*/ 2147483647 h 143"/>
                  <a:gd name="T8" fmla="*/ 0 w 1128"/>
                  <a:gd name="T9" fmla="*/ 0 h 143"/>
                  <a:gd name="T10" fmla="*/ 0 w 1128"/>
                  <a:gd name="T11" fmla="*/ 0 h 14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28" h="143">
                    <a:moveTo>
                      <a:pt x="0" y="0"/>
                    </a:moveTo>
                    <a:lnTo>
                      <a:pt x="1128" y="0"/>
                    </a:lnTo>
                    <a:lnTo>
                      <a:pt x="1128" y="143"/>
                    </a:lnTo>
                    <a:lnTo>
                      <a:pt x="0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5E5E5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9" name="Freeform 33">
                <a:extLst>
                  <a:ext uri="{FF2B5EF4-FFF2-40B4-BE49-F238E27FC236}">
                    <a16:creationId xmlns:a16="http://schemas.microsoft.com/office/drawing/2014/main" id="{CEAF014B-1B20-4C23-8251-AE0A1DEAEE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69924" y="3916102"/>
                <a:ext cx="445409" cy="39695"/>
              </a:xfrm>
              <a:custGeom>
                <a:avLst/>
                <a:gdLst>
                  <a:gd name="T0" fmla="*/ 0 w 1128"/>
                  <a:gd name="T1" fmla="*/ 0 h 143"/>
                  <a:gd name="T2" fmla="*/ 2147483647 w 1128"/>
                  <a:gd name="T3" fmla="*/ 0 h 143"/>
                  <a:gd name="T4" fmla="*/ 2147483647 w 1128"/>
                  <a:gd name="T5" fmla="*/ 2147483647 h 143"/>
                  <a:gd name="T6" fmla="*/ 0 w 1128"/>
                  <a:gd name="T7" fmla="*/ 2147483647 h 143"/>
                  <a:gd name="T8" fmla="*/ 0 w 1128"/>
                  <a:gd name="T9" fmla="*/ 0 h 143"/>
                  <a:gd name="T10" fmla="*/ 0 w 1128"/>
                  <a:gd name="T11" fmla="*/ 0 h 14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28" h="143">
                    <a:moveTo>
                      <a:pt x="0" y="0"/>
                    </a:moveTo>
                    <a:lnTo>
                      <a:pt x="1128" y="0"/>
                    </a:lnTo>
                    <a:lnTo>
                      <a:pt x="1128" y="143"/>
                    </a:lnTo>
                    <a:lnTo>
                      <a:pt x="0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5E5E5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0" name="Freeform 40">
                <a:extLst>
                  <a:ext uri="{FF2B5EF4-FFF2-40B4-BE49-F238E27FC236}">
                    <a16:creationId xmlns:a16="http://schemas.microsoft.com/office/drawing/2014/main" id="{739A841D-2DEB-4BB5-80FD-53CE0F16B6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2191" y="3465176"/>
                <a:ext cx="2534874" cy="1630638"/>
              </a:xfrm>
              <a:custGeom>
                <a:avLst/>
                <a:gdLst>
                  <a:gd name="T0" fmla="*/ 2147483647 w 6446"/>
                  <a:gd name="T1" fmla="*/ 2147483647 h 5738"/>
                  <a:gd name="T2" fmla="*/ 2147483647 w 6446"/>
                  <a:gd name="T3" fmla="*/ 2147483647 h 5738"/>
                  <a:gd name="T4" fmla="*/ 2147483647 w 6446"/>
                  <a:gd name="T5" fmla="*/ 2147483647 h 5738"/>
                  <a:gd name="T6" fmla="*/ 2147483647 w 6446"/>
                  <a:gd name="T7" fmla="*/ 2147483647 h 5738"/>
                  <a:gd name="T8" fmla="*/ 2147483647 w 6446"/>
                  <a:gd name="T9" fmla="*/ 2147483647 h 5738"/>
                  <a:gd name="T10" fmla="*/ 2147483647 w 6446"/>
                  <a:gd name="T11" fmla="*/ 2147483647 h 5738"/>
                  <a:gd name="T12" fmla="*/ 2147483647 w 6446"/>
                  <a:gd name="T13" fmla="*/ 2147483647 h 5738"/>
                  <a:gd name="T14" fmla="*/ 2147483647 w 6446"/>
                  <a:gd name="T15" fmla="*/ 2147483647 h 5738"/>
                  <a:gd name="T16" fmla="*/ 2147483647 w 6446"/>
                  <a:gd name="T17" fmla="*/ 2147483647 h 5738"/>
                  <a:gd name="T18" fmla="*/ 2147483647 w 6446"/>
                  <a:gd name="T19" fmla="*/ 2147483647 h 5738"/>
                  <a:gd name="T20" fmla="*/ 2147483647 w 6446"/>
                  <a:gd name="T21" fmla="*/ 2147483647 h 5738"/>
                  <a:gd name="T22" fmla="*/ 2147483647 w 6446"/>
                  <a:gd name="T23" fmla="*/ 2147483647 h 5738"/>
                  <a:gd name="T24" fmla="*/ 2147483647 w 6446"/>
                  <a:gd name="T25" fmla="*/ 2147483647 h 5738"/>
                  <a:gd name="T26" fmla="*/ 2147483647 w 6446"/>
                  <a:gd name="T27" fmla="*/ 2147483647 h 5738"/>
                  <a:gd name="T28" fmla="*/ 2147483647 w 6446"/>
                  <a:gd name="T29" fmla="*/ 2147483647 h 5738"/>
                  <a:gd name="T30" fmla="*/ 2147483647 w 6446"/>
                  <a:gd name="T31" fmla="*/ 2147483647 h 5738"/>
                  <a:gd name="T32" fmla="*/ 0 w 6446"/>
                  <a:gd name="T33" fmla="*/ 2147483647 h 5738"/>
                  <a:gd name="T34" fmla="*/ 0 w 6446"/>
                  <a:gd name="T35" fmla="*/ 0 h 5738"/>
                  <a:gd name="T36" fmla="*/ 2147483647 w 6446"/>
                  <a:gd name="T37" fmla="*/ 0 h 5738"/>
                  <a:gd name="T38" fmla="*/ 2147483647 w 6446"/>
                  <a:gd name="T39" fmla="*/ 2147483647 h 5738"/>
                  <a:gd name="T40" fmla="*/ 2147483647 w 6446"/>
                  <a:gd name="T41" fmla="*/ 2147483647 h 5738"/>
                  <a:gd name="T42" fmla="*/ 2147483647 w 6446"/>
                  <a:gd name="T43" fmla="*/ 2147483647 h 5738"/>
                  <a:gd name="T44" fmla="*/ 2147483647 w 6446"/>
                  <a:gd name="T45" fmla="*/ 2147483647 h 5738"/>
                  <a:gd name="T46" fmla="*/ 2147483647 w 6446"/>
                  <a:gd name="T47" fmla="*/ 2147483647 h 5738"/>
                  <a:gd name="T48" fmla="*/ 2147483647 w 6446"/>
                  <a:gd name="T49" fmla="*/ 2147483647 h 573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446" h="5738">
                    <a:moveTo>
                      <a:pt x="5103" y="797"/>
                    </a:moveTo>
                    <a:lnTo>
                      <a:pt x="5178" y="849"/>
                    </a:lnTo>
                    <a:lnTo>
                      <a:pt x="5178" y="1478"/>
                    </a:lnTo>
                    <a:lnTo>
                      <a:pt x="4281" y="1673"/>
                    </a:lnTo>
                    <a:lnTo>
                      <a:pt x="4281" y="3627"/>
                    </a:lnTo>
                    <a:lnTo>
                      <a:pt x="6446" y="3627"/>
                    </a:lnTo>
                    <a:lnTo>
                      <a:pt x="6446" y="5738"/>
                    </a:lnTo>
                    <a:lnTo>
                      <a:pt x="3084" y="5738"/>
                    </a:lnTo>
                    <a:lnTo>
                      <a:pt x="3084" y="3611"/>
                    </a:lnTo>
                    <a:lnTo>
                      <a:pt x="3905" y="3611"/>
                    </a:lnTo>
                    <a:lnTo>
                      <a:pt x="3905" y="1779"/>
                    </a:lnTo>
                    <a:lnTo>
                      <a:pt x="3239" y="1938"/>
                    </a:lnTo>
                    <a:lnTo>
                      <a:pt x="3100" y="1816"/>
                    </a:lnTo>
                    <a:lnTo>
                      <a:pt x="3100" y="1657"/>
                    </a:lnTo>
                    <a:lnTo>
                      <a:pt x="1950" y="1657"/>
                    </a:lnTo>
                    <a:lnTo>
                      <a:pt x="1950" y="2238"/>
                    </a:lnTo>
                    <a:lnTo>
                      <a:pt x="0" y="2238"/>
                    </a:lnTo>
                    <a:lnTo>
                      <a:pt x="0" y="0"/>
                    </a:lnTo>
                    <a:lnTo>
                      <a:pt x="1971" y="0"/>
                    </a:lnTo>
                    <a:lnTo>
                      <a:pt x="1971" y="670"/>
                    </a:lnTo>
                    <a:lnTo>
                      <a:pt x="3084" y="670"/>
                    </a:lnTo>
                    <a:lnTo>
                      <a:pt x="3084" y="511"/>
                    </a:lnTo>
                    <a:lnTo>
                      <a:pt x="3260" y="390"/>
                    </a:lnTo>
                    <a:lnTo>
                      <a:pt x="4781" y="792"/>
                    </a:lnTo>
                    <a:lnTo>
                      <a:pt x="5103" y="797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" name="Freeform 41">
                <a:extLst>
                  <a:ext uri="{FF2B5EF4-FFF2-40B4-BE49-F238E27FC236}">
                    <a16:creationId xmlns:a16="http://schemas.microsoft.com/office/drawing/2014/main" id="{EB4CC7D9-EC57-4563-A0DF-73B988667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7101" y="3511221"/>
                <a:ext cx="930371" cy="525552"/>
              </a:xfrm>
              <a:custGeom>
                <a:avLst/>
                <a:gdLst>
                  <a:gd name="T0" fmla="*/ 2147483647 w 592"/>
                  <a:gd name="T1" fmla="*/ 0 h 368"/>
                  <a:gd name="T2" fmla="*/ 2147483647 w 592"/>
                  <a:gd name="T3" fmla="*/ 2147483647 h 368"/>
                  <a:gd name="T4" fmla="*/ 2147483647 w 592"/>
                  <a:gd name="T5" fmla="*/ 2147483647 h 368"/>
                  <a:gd name="T6" fmla="*/ 2147483647 w 592"/>
                  <a:gd name="T7" fmla="*/ 2147483647 h 368"/>
                  <a:gd name="T8" fmla="*/ 2147483647 w 592"/>
                  <a:gd name="T9" fmla="*/ 2147483647 h 368"/>
                  <a:gd name="T10" fmla="*/ 2147483647 w 592"/>
                  <a:gd name="T11" fmla="*/ 2147483647 h 368"/>
                  <a:gd name="T12" fmla="*/ 2147483647 w 592"/>
                  <a:gd name="T13" fmla="*/ 2147483647 h 368"/>
                  <a:gd name="T14" fmla="*/ 0 w 592"/>
                  <a:gd name="T15" fmla="*/ 2147483647 h 368"/>
                  <a:gd name="T16" fmla="*/ 2147483647 w 592"/>
                  <a:gd name="T17" fmla="*/ 2147483647 h 368"/>
                  <a:gd name="T18" fmla="*/ 2147483647 w 592"/>
                  <a:gd name="T19" fmla="*/ 2147483647 h 368"/>
                  <a:gd name="T20" fmla="*/ 2147483647 w 592"/>
                  <a:gd name="T21" fmla="*/ 2147483647 h 368"/>
                  <a:gd name="T22" fmla="*/ 2147483647 w 592"/>
                  <a:gd name="T23" fmla="*/ 2147483647 h 368"/>
                  <a:gd name="T24" fmla="*/ 2147483647 w 592"/>
                  <a:gd name="T25" fmla="*/ 2147483647 h 368"/>
                  <a:gd name="T26" fmla="*/ 2147483647 w 592"/>
                  <a:gd name="T27" fmla="*/ 2147483647 h 368"/>
                  <a:gd name="T28" fmla="*/ 2147483647 w 592"/>
                  <a:gd name="T29" fmla="*/ 2147483647 h 368"/>
                  <a:gd name="T30" fmla="*/ 2147483647 w 592"/>
                  <a:gd name="T31" fmla="*/ 2147483647 h 368"/>
                  <a:gd name="T32" fmla="*/ 2147483647 w 592"/>
                  <a:gd name="T33" fmla="*/ 0 h 3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92" h="368">
                    <a:moveTo>
                      <a:pt x="4" y="0"/>
                    </a:moveTo>
                    <a:lnTo>
                      <a:pt x="592" y="1"/>
                    </a:lnTo>
                    <a:lnTo>
                      <a:pt x="592" y="174"/>
                    </a:lnTo>
                    <a:lnTo>
                      <a:pt x="115" y="174"/>
                    </a:lnTo>
                    <a:lnTo>
                      <a:pt x="115" y="204"/>
                    </a:lnTo>
                    <a:lnTo>
                      <a:pt x="592" y="204"/>
                    </a:lnTo>
                    <a:lnTo>
                      <a:pt x="592" y="368"/>
                    </a:lnTo>
                    <a:lnTo>
                      <a:pt x="0" y="368"/>
                    </a:lnTo>
                    <a:lnTo>
                      <a:pt x="2" y="305"/>
                    </a:lnTo>
                    <a:lnTo>
                      <a:pt x="465" y="305"/>
                    </a:lnTo>
                    <a:lnTo>
                      <a:pt x="465" y="266"/>
                    </a:lnTo>
                    <a:lnTo>
                      <a:pt x="2" y="266"/>
                    </a:lnTo>
                    <a:lnTo>
                      <a:pt x="2" y="105"/>
                    </a:lnTo>
                    <a:lnTo>
                      <a:pt x="471" y="105"/>
                    </a:lnTo>
                    <a:lnTo>
                      <a:pt x="471" y="69"/>
                    </a:lnTo>
                    <a:lnTo>
                      <a:pt x="4" y="68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85B8E7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" name="Freeform 42">
                <a:extLst>
                  <a:ext uri="{FF2B5EF4-FFF2-40B4-BE49-F238E27FC236}">
                    <a16:creationId xmlns:a16="http://schemas.microsoft.com/office/drawing/2014/main" id="{85580E68-8772-4D54-8D45-940E7C6272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5565" y="1866293"/>
                <a:ext cx="2749839" cy="3597882"/>
              </a:xfrm>
              <a:custGeom>
                <a:avLst/>
                <a:gdLst>
                  <a:gd name="T0" fmla="*/ 0 w 6998"/>
                  <a:gd name="T1" fmla="*/ 2147483647 h 12642"/>
                  <a:gd name="T2" fmla="*/ 0 w 6998"/>
                  <a:gd name="T3" fmla="*/ 2147483647 h 12642"/>
                  <a:gd name="T4" fmla="*/ 2147483647 w 6998"/>
                  <a:gd name="T5" fmla="*/ 2147483647 h 12642"/>
                  <a:gd name="T6" fmla="*/ 2147483647 w 6998"/>
                  <a:gd name="T7" fmla="*/ 0 h 12642"/>
                  <a:gd name="T8" fmla="*/ 2147483647 w 6998"/>
                  <a:gd name="T9" fmla="*/ 0 h 12642"/>
                  <a:gd name="T10" fmla="*/ 2147483647 w 6998"/>
                  <a:gd name="T11" fmla="*/ 2147483647 h 12642"/>
                  <a:gd name="T12" fmla="*/ 2147483647 w 6998"/>
                  <a:gd name="T13" fmla="*/ 2147483647 h 12642"/>
                  <a:gd name="T14" fmla="*/ 2147483647 w 6998"/>
                  <a:gd name="T15" fmla="*/ 2147483647 h 12642"/>
                  <a:gd name="T16" fmla="*/ 2147483647 w 6998"/>
                  <a:gd name="T17" fmla="*/ 2147483647 h 12642"/>
                  <a:gd name="T18" fmla="*/ 2147483647 w 6998"/>
                  <a:gd name="T19" fmla="*/ 2147483647 h 12642"/>
                  <a:gd name="T20" fmla="*/ 2147483647 w 6998"/>
                  <a:gd name="T21" fmla="*/ 2147483647 h 12642"/>
                  <a:gd name="T22" fmla="*/ 2147483647 w 6998"/>
                  <a:gd name="T23" fmla="*/ 2147483647 h 12642"/>
                  <a:gd name="T24" fmla="*/ 2147483647 w 6998"/>
                  <a:gd name="T25" fmla="*/ 2147483647 h 12642"/>
                  <a:gd name="T26" fmla="*/ 2147483647 w 6998"/>
                  <a:gd name="T27" fmla="*/ 2147483647 h 12642"/>
                  <a:gd name="T28" fmla="*/ 2147483647 w 6998"/>
                  <a:gd name="T29" fmla="*/ 2147483647 h 12642"/>
                  <a:gd name="T30" fmla="*/ 2147483647 w 6998"/>
                  <a:gd name="T31" fmla="*/ 2147483647 h 12642"/>
                  <a:gd name="T32" fmla="*/ 2147483647 w 6998"/>
                  <a:gd name="T33" fmla="*/ 2147483647 h 12642"/>
                  <a:gd name="T34" fmla="*/ 2147483647 w 6998"/>
                  <a:gd name="T35" fmla="*/ 2147483647 h 12642"/>
                  <a:gd name="T36" fmla="*/ 2147483647 w 6998"/>
                  <a:gd name="T37" fmla="*/ 2147483647 h 12642"/>
                  <a:gd name="T38" fmla="*/ 2147483647 w 6998"/>
                  <a:gd name="T39" fmla="*/ 2147483647 h 12642"/>
                  <a:gd name="T40" fmla="*/ 0 w 6998"/>
                  <a:gd name="T41" fmla="*/ 2147483647 h 12642"/>
                  <a:gd name="T42" fmla="*/ 0 w 6998"/>
                  <a:gd name="T43" fmla="*/ 2147483647 h 1264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6998" h="12642">
                    <a:moveTo>
                      <a:pt x="0" y="7852"/>
                    </a:moveTo>
                    <a:lnTo>
                      <a:pt x="0" y="12642"/>
                    </a:lnTo>
                    <a:lnTo>
                      <a:pt x="6998" y="12642"/>
                    </a:lnTo>
                    <a:lnTo>
                      <a:pt x="6998" y="0"/>
                    </a:lnTo>
                    <a:lnTo>
                      <a:pt x="4726" y="0"/>
                    </a:lnTo>
                    <a:lnTo>
                      <a:pt x="4726" y="793"/>
                    </a:lnTo>
                    <a:lnTo>
                      <a:pt x="6176" y="793"/>
                    </a:lnTo>
                    <a:lnTo>
                      <a:pt x="6176" y="973"/>
                    </a:lnTo>
                    <a:lnTo>
                      <a:pt x="6536" y="973"/>
                    </a:lnTo>
                    <a:lnTo>
                      <a:pt x="6536" y="498"/>
                    </a:lnTo>
                    <a:lnTo>
                      <a:pt x="5081" y="498"/>
                    </a:lnTo>
                    <a:lnTo>
                      <a:pt x="5081" y="302"/>
                    </a:lnTo>
                    <a:lnTo>
                      <a:pt x="6693" y="302"/>
                    </a:lnTo>
                    <a:lnTo>
                      <a:pt x="6693" y="12304"/>
                    </a:lnTo>
                    <a:lnTo>
                      <a:pt x="3829" y="12304"/>
                    </a:lnTo>
                    <a:lnTo>
                      <a:pt x="3829" y="11352"/>
                    </a:lnTo>
                    <a:lnTo>
                      <a:pt x="3491" y="11352"/>
                    </a:lnTo>
                    <a:lnTo>
                      <a:pt x="3491" y="12304"/>
                    </a:lnTo>
                    <a:lnTo>
                      <a:pt x="322" y="12304"/>
                    </a:lnTo>
                    <a:lnTo>
                      <a:pt x="322" y="7852"/>
                    </a:lnTo>
                    <a:lnTo>
                      <a:pt x="0" y="7852"/>
                    </a:lnTo>
                    <a:close/>
                  </a:path>
                </a:pathLst>
              </a:custGeom>
              <a:solidFill>
                <a:srgbClr val="85B8E7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3" name="Freeform 43">
                <a:extLst>
                  <a:ext uri="{FF2B5EF4-FFF2-40B4-BE49-F238E27FC236}">
                    <a16:creationId xmlns:a16="http://schemas.microsoft.com/office/drawing/2014/main" id="{50181D80-00AA-4499-97B6-40C942FCF6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0577" y="4533743"/>
                <a:ext cx="2421372" cy="263569"/>
              </a:xfrm>
              <a:custGeom>
                <a:avLst/>
                <a:gdLst>
                  <a:gd name="T0" fmla="*/ 2147483647 w 6161"/>
                  <a:gd name="T1" fmla="*/ 2147483647 h 930"/>
                  <a:gd name="T2" fmla="*/ 2147483647 w 6161"/>
                  <a:gd name="T3" fmla="*/ 2147483647 h 930"/>
                  <a:gd name="T4" fmla="*/ 2147483647 w 6161"/>
                  <a:gd name="T5" fmla="*/ 2147483647 h 930"/>
                  <a:gd name="T6" fmla="*/ 2147483647 w 6161"/>
                  <a:gd name="T7" fmla="*/ 2147483647 h 930"/>
                  <a:gd name="T8" fmla="*/ 2147483647 w 6161"/>
                  <a:gd name="T9" fmla="*/ 2147483647 h 930"/>
                  <a:gd name="T10" fmla="*/ 2147483647 w 6161"/>
                  <a:gd name="T11" fmla="*/ 0 h 930"/>
                  <a:gd name="T12" fmla="*/ 0 w 6161"/>
                  <a:gd name="T13" fmla="*/ 0 h 930"/>
                  <a:gd name="T14" fmla="*/ 0 w 6161"/>
                  <a:gd name="T15" fmla="*/ 2147483647 h 930"/>
                  <a:gd name="T16" fmla="*/ 2147483647 w 6161"/>
                  <a:gd name="T17" fmla="*/ 2147483647 h 930"/>
                  <a:gd name="T18" fmla="*/ 2147483647 w 6161"/>
                  <a:gd name="T19" fmla="*/ 2147483647 h 930"/>
                  <a:gd name="T20" fmla="*/ 2147483647 w 6161"/>
                  <a:gd name="T21" fmla="*/ 2147483647 h 930"/>
                  <a:gd name="T22" fmla="*/ 2147483647 w 6161"/>
                  <a:gd name="T23" fmla="*/ 2147483647 h 930"/>
                  <a:gd name="T24" fmla="*/ 2147483647 w 6161"/>
                  <a:gd name="T25" fmla="*/ 2147483647 h 93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6161" h="930">
                    <a:moveTo>
                      <a:pt x="1596" y="930"/>
                    </a:moveTo>
                    <a:lnTo>
                      <a:pt x="1596" y="513"/>
                    </a:lnTo>
                    <a:lnTo>
                      <a:pt x="376" y="513"/>
                    </a:lnTo>
                    <a:lnTo>
                      <a:pt x="376" y="349"/>
                    </a:lnTo>
                    <a:lnTo>
                      <a:pt x="6161" y="349"/>
                    </a:lnTo>
                    <a:lnTo>
                      <a:pt x="6161" y="0"/>
                    </a:lnTo>
                    <a:lnTo>
                      <a:pt x="0" y="0"/>
                    </a:lnTo>
                    <a:lnTo>
                      <a:pt x="0" y="862"/>
                    </a:lnTo>
                    <a:lnTo>
                      <a:pt x="1166" y="862"/>
                    </a:lnTo>
                    <a:lnTo>
                      <a:pt x="1166" y="856"/>
                    </a:lnTo>
                    <a:lnTo>
                      <a:pt x="1166" y="930"/>
                    </a:lnTo>
                    <a:lnTo>
                      <a:pt x="1596" y="930"/>
                    </a:lnTo>
                    <a:close/>
                  </a:path>
                </a:pathLst>
              </a:custGeom>
              <a:solidFill>
                <a:srgbClr val="579A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4" name="Freeform 44">
                <a:extLst>
                  <a:ext uri="{FF2B5EF4-FFF2-40B4-BE49-F238E27FC236}">
                    <a16:creationId xmlns:a16="http://schemas.microsoft.com/office/drawing/2014/main" id="{16A2894A-9E32-45E4-A441-E77504E0DB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8857" y="4797313"/>
                <a:ext cx="2421372" cy="266745"/>
              </a:xfrm>
              <a:custGeom>
                <a:avLst/>
                <a:gdLst>
                  <a:gd name="T0" fmla="*/ 2147483647 w 6160"/>
                  <a:gd name="T1" fmla="*/ 2147483647 h 939"/>
                  <a:gd name="T2" fmla="*/ 2147483647 w 6160"/>
                  <a:gd name="T3" fmla="*/ 2147483647 h 939"/>
                  <a:gd name="T4" fmla="*/ 0 w 6160"/>
                  <a:gd name="T5" fmla="*/ 2147483647 h 939"/>
                  <a:gd name="T6" fmla="*/ 0 w 6160"/>
                  <a:gd name="T7" fmla="*/ 2147483647 h 939"/>
                  <a:gd name="T8" fmla="*/ 2147483647 w 6160"/>
                  <a:gd name="T9" fmla="*/ 2147483647 h 939"/>
                  <a:gd name="T10" fmla="*/ 2147483647 w 6160"/>
                  <a:gd name="T11" fmla="*/ 2147483647 h 939"/>
                  <a:gd name="T12" fmla="*/ 2147483647 w 6160"/>
                  <a:gd name="T13" fmla="*/ 2147483647 h 939"/>
                  <a:gd name="T14" fmla="*/ 2147483647 w 6160"/>
                  <a:gd name="T15" fmla="*/ 2147483647 h 939"/>
                  <a:gd name="T16" fmla="*/ 2147483647 w 6160"/>
                  <a:gd name="T17" fmla="*/ 2147483647 h 939"/>
                  <a:gd name="T18" fmla="*/ 2147483647 w 6160"/>
                  <a:gd name="T19" fmla="*/ 0 h 939"/>
                  <a:gd name="T20" fmla="*/ 2147483647 w 6160"/>
                  <a:gd name="T21" fmla="*/ 2147483647 h 939"/>
                  <a:gd name="T22" fmla="*/ 2147483647 w 6160"/>
                  <a:gd name="T23" fmla="*/ 2147483647 h 93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6160" h="939">
                    <a:moveTo>
                      <a:pt x="1165" y="5"/>
                    </a:moveTo>
                    <a:lnTo>
                      <a:pt x="1165" y="74"/>
                    </a:lnTo>
                    <a:lnTo>
                      <a:pt x="0" y="74"/>
                    </a:lnTo>
                    <a:lnTo>
                      <a:pt x="0" y="939"/>
                    </a:lnTo>
                    <a:lnTo>
                      <a:pt x="6160" y="939"/>
                    </a:lnTo>
                    <a:lnTo>
                      <a:pt x="6160" y="586"/>
                    </a:lnTo>
                    <a:lnTo>
                      <a:pt x="376" y="586"/>
                    </a:lnTo>
                    <a:lnTo>
                      <a:pt x="376" y="412"/>
                    </a:lnTo>
                    <a:lnTo>
                      <a:pt x="1596" y="412"/>
                    </a:lnTo>
                    <a:lnTo>
                      <a:pt x="1596" y="0"/>
                    </a:lnTo>
                    <a:lnTo>
                      <a:pt x="1165" y="5"/>
                    </a:lnTo>
                    <a:close/>
                  </a:path>
                </a:pathLst>
              </a:custGeom>
              <a:solidFill>
                <a:srgbClr val="85B8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5" name="Freeform 45">
                <a:extLst>
                  <a:ext uri="{FF2B5EF4-FFF2-40B4-BE49-F238E27FC236}">
                    <a16:creationId xmlns:a16="http://schemas.microsoft.com/office/drawing/2014/main" id="{07C4FF51-015A-4A5E-904B-1ED208C23A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0577" y="4533743"/>
                <a:ext cx="2421372" cy="527139"/>
              </a:xfrm>
              <a:custGeom>
                <a:avLst/>
                <a:gdLst>
                  <a:gd name="T0" fmla="*/ 2147483647 w 6161"/>
                  <a:gd name="T1" fmla="*/ 0 h 1864"/>
                  <a:gd name="T2" fmla="*/ 0 w 6161"/>
                  <a:gd name="T3" fmla="*/ 0 h 1864"/>
                  <a:gd name="T4" fmla="*/ 0 w 6161"/>
                  <a:gd name="T5" fmla="*/ 2147483647 h 1864"/>
                  <a:gd name="T6" fmla="*/ 2147483647 w 6161"/>
                  <a:gd name="T7" fmla="*/ 2147483647 h 1864"/>
                  <a:gd name="T8" fmla="*/ 2147483647 w 6161"/>
                  <a:gd name="T9" fmla="*/ 2147483647 h 1864"/>
                  <a:gd name="T10" fmla="*/ 0 w 6161"/>
                  <a:gd name="T11" fmla="*/ 2147483647 h 1864"/>
                  <a:gd name="T12" fmla="*/ 0 w 6161"/>
                  <a:gd name="T13" fmla="*/ 2147483647 h 1864"/>
                  <a:gd name="T14" fmla="*/ 2147483647 w 6161"/>
                  <a:gd name="T15" fmla="*/ 2147483647 h 1864"/>
                  <a:gd name="T16" fmla="*/ 2147483647 w 6161"/>
                  <a:gd name="T17" fmla="*/ 2147483647 h 1864"/>
                  <a:gd name="T18" fmla="*/ 2147483647 w 6161"/>
                  <a:gd name="T19" fmla="*/ 2147483647 h 1864"/>
                  <a:gd name="T20" fmla="*/ 2147483647 w 6161"/>
                  <a:gd name="T21" fmla="*/ 2147483647 h 1864"/>
                  <a:gd name="T22" fmla="*/ 2147483647 w 6161"/>
                  <a:gd name="T23" fmla="*/ 2147483647 h 1864"/>
                  <a:gd name="T24" fmla="*/ 2147483647 w 6161"/>
                  <a:gd name="T25" fmla="*/ 2147483647 h 1864"/>
                  <a:gd name="T26" fmla="*/ 2147483647 w 6161"/>
                  <a:gd name="T27" fmla="*/ 2147483647 h 1864"/>
                  <a:gd name="T28" fmla="*/ 2147483647 w 6161"/>
                  <a:gd name="T29" fmla="*/ 2147483647 h 1864"/>
                  <a:gd name="T30" fmla="*/ 2147483647 w 6161"/>
                  <a:gd name="T31" fmla="*/ 2147483647 h 1864"/>
                  <a:gd name="T32" fmla="*/ 2147483647 w 6161"/>
                  <a:gd name="T33" fmla="*/ 0 h 18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161" h="1864">
                    <a:moveTo>
                      <a:pt x="6161" y="0"/>
                    </a:moveTo>
                    <a:lnTo>
                      <a:pt x="0" y="0"/>
                    </a:lnTo>
                    <a:lnTo>
                      <a:pt x="0" y="862"/>
                    </a:lnTo>
                    <a:lnTo>
                      <a:pt x="1166" y="862"/>
                    </a:lnTo>
                    <a:lnTo>
                      <a:pt x="1166" y="1004"/>
                    </a:lnTo>
                    <a:lnTo>
                      <a:pt x="0" y="1004"/>
                    </a:lnTo>
                    <a:lnTo>
                      <a:pt x="0" y="1864"/>
                    </a:lnTo>
                    <a:lnTo>
                      <a:pt x="6161" y="1864"/>
                    </a:lnTo>
                    <a:lnTo>
                      <a:pt x="6161" y="1510"/>
                    </a:lnTo>
                    <a:lnTo>
                      <a:pt x="376" y="1510"/>
                    </a:lnTo>
                    <a:lnTo>
                      <a:pt x="376" y="1337"/>
                    </a:lnTo>
                    <a:lnTo>
                      <a:pt x="1596" y="1337"/>
                    </a:lnTo>
                    <a:lnTo>
                      <a:pt x="1596" y="508"/>
                    </a:lnTo>
                    <a:lnTo>
                      <a:pt x="376" y="508"/>
                    </a:lnTo>
                    <a:lnTo>
                      <a:pt x="376" y="349"/>
                    </a:lnTo>
                    <a:lnTo>
                      <a:pt x="6161" y="349"/>
                    </a:lnTo>
                    <a:lnTo>
                      <a:pt x="6161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6" name="Freeform 46">
                <a:extLst>
                  <a:ext uri="{FF2B5EF4-FFF2-40B4-BE49-F238E27FC236}">
                    <a16:creationId xmlns:a16="http://schemas.microsoft.com/office/drawing/2014/main" id="{43025405-26F3-45ED-BE05-BC0B63347B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1850" y="2145740"/>
                <a:ext cx="852983" cy="1543310"/>
              </a:xfrm>
              <a:custGeom>
                <a:avLst/>
                <a:gdLst>
                  <a:gd name="T0" fmla="*/ 0 w 2169"/>
                  <a:gd name="T1" fmla="*/ 2147483647 h 5438"/>
                  <a:gd name="T2" fmla="*/ 0 w 2169"/>
                  <a:gd name="T3" fmla="*/ 2147483647 h 5438"/>
                  <a:gd name="T4" fmla="*/ 2147483647 w 2169"/>
                  <a:gd name="T5" fmla="*/ 2147483647 h 5438"/>
                  <a:gd name="T6" fmla="*/ 2147483647 w 2169"/>
                  <a:gd name="T7" fmla="*/ 2147483647 h 5438"/>
                  <a:gd name="T8" fmla="*/ 2147483647 w 2169"/>
                  <a:gd name="T9" fmla="*/ 2147483647 h 5438"/>
                  <a:gd name="T10" fmla="*/ 2147483647 w 2169"/>
                  <a:gd name="T11" fmla="*/ 0 h 5438"/>
                  <a:gd name="T12" fmla="*/ 2147483647 w 2169"/>
                  <a:gd name="T13" fmla="*/ 0 h 5438"/>
                  <a:gd name="T14" fmla="*/ 2147483647 w 2169"/>
                  <a:gd name="T15" fmla="*/ 2147483647 h 5438"/>
                  <a:gd name="T16" fmla="*/ 2147483647 w 2169"/>
                  <a:gd name="T17" fmla="*/ 2147483647 h 5438"/>
                  <a:gd name="T18" fmla="*/ 2147483647 w 2169"/>
                  <a:gd name="T19" fmla="*/ 2147483647 h 5438"/>
                  <a:gd name="T20" fmla="*/ 2147483647 w 2169"/>
                  <a:gd name="T21" fmla="*/ 2147483647 h 5438"/>
                  <a:gd name="T22" fmla="*/ 2147483647 w 2169"/>
                  <a:gd name="T23" fmla="*/ 2147483647 h 5438"/>
                  <a:gd name="T24" fmla="*/ 2147483647 w 2169"/>
                  <a:gd name="T25" fmla="*/ 2147483647 h 5438"/>
                  <a:gd name="T26" fmla="*/ 2147483647 w 2169"/>
                  <a:gd name="T27" fmla="*/ 2147483647 h 5438"/>
                  <a:gd name="T28" fmla="*/ 0 w 2169"/>
                  <a:gd name="T29" fmla="*/ 2147483647 h 5438"/>
                  <a:gd name="T30" fmla="*/ 0 w 2169"/>
                  <a:gd name="T31" fmla="*/ 2147483647 h 543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169" h="5438">
                    <a:moveTo>
                      <a:pt x="0" y="5433"/>
                    </a:moveTo>
                    <a:lnTo>
                      <a:pt x="0" y="4361"/>
                    </a:lnTo>
                    <a:lnTo>
                      <a:pt x="1809" y="4361"/>
                    </a:lnTo>
                    <a:lnTo>
                      <a:pt x="1809" y="823"/>
                    </a:lnTo>
                    <a:lnTo>
                      <a:pt x="375" y="823"/>
                    </a:lnTo>
                    <a:lnTo>
                      <a:pt x="375" y="0"/>
                    </a:lnTo>
                    <a:lnTo>
                      <a:pt x="2169" y="0"/>
                    </a:lnTo>
                    <a:lnTo>
                      <a:pt x="2169" y="317"/>
                    </a:lnTo>
                    <a:lnTo>
                      <a:pt x="735" y="317"/>
                    </a:lnTo>
                    <a:lnTo>
                      <a:pt x="735" y="490"/>
                    </a:lnTo>
                    <a:lnTo>
                      <a:pt x="2148" y="490"/>
                    </a:lnTo>
                    <a:lnTo>
                      <a:pt x="2148" y="4698"/>
                    </a:lnTo>
                    <a:lnTo>
                      <a:pt x="322" y="4698"/>
                    </a:lnTo>
                    <a:lnTo>
                      <a:pt x="322" y="5438"/>
                    </a:lnTo>
                    <a:lnTo>
                      <a:pt x="0" y="5433"/>
                    </a:lnTo>
                    <a:close/>
                  </a:path>
                </a:pathLst>
              </a:custGeom>
              <a:solidFill>
                <a:srgbClr val="DF813B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7" name="Line 47">
                <a:extLst>
                  <a:ext uri="{FF2B5EF4-FFF2-40B4-BE49-F238E27FC236}">
                    <a16:creationId xmlns:a16="http://schemas.microsoft.com/office/drawing/2014/main" id="{8EC9DB8C-9CF8-4406-B0ED-2B9F91361D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97256" y="2145740"/>
                <a:ext cx="134139" cy="1588"/>
              </a:xfrm>
              <a:prstGeom prst="line">
                <a:avLst/>
              </a:prstGeom>
              <a:noFill/>
              <a:ln w="14288">
                <a:solidFill>
                  <a:srgbClr val="85B8E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8" name="Line 48">
                <a:extLst>
                  <a:ext uri="{FF2B5EF4-FFF2-40B4-BE49-F238E27FC236}">
                    <a16:creationId xmlns:a16="http://schemas.microsoft.com/office/drawing/2014/main" id="{0AE02E2E-2EDE-4A2B-A1CB-9927BC1894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41345" y="5095813"/>
                <a:ext cx="127260" cy="0"/>
              </a:xfrm>
              <a:prstGeom prst="line">
                <a:avLst/>
              </a:prstGeom>
              <a:noFill/>
              <a:ln w="14288">
                <a:solidFill>
                  <a:srgbClr val="85B8E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9" name="Line 49">
                <a:extLst>
                  <a:ext uri="{FF2B5EF4-FFF2-40B4-BE49-F238E27FC236}">
                    <a16:creationId xmlns:a16="http://schemas.microsoft.com/office/drawing/2014/main" id="{2B92A771-45F2-4C38-BB9D-069EA7B8A2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88729" y="3687463"/>
                <a:ext cx="111782" cy="0"/>
              </a:xfrm>
              <a:prstGeom prst="line">
                <a:avLst/>
              </a:prstGeom>
              <a:noFill/>
              <a:ln w="19050">
                <a:solidFill>
                  <a:srgbClr val="E472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90" name="AutoShape 50">
                <a:extLst>
                  <a:ext uri="{FF2B5EF4-FFF2-40B4-BE49-F238E27FC236}">
                    <a16:creationId xmlns:a16="http://schemas.microsoft.com/office/drawing/2014/main" id="{58D18F05-46B3-478C-9B57-154ABEB618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7433" y="3471527"/>
                <a:ext cx="961326" cy="625581"/>
              </a:xfrm>
              <a:prstGeom prst="rightArrow">
                <a:avLst>
                  <a:gd name="adj1" fmla="val 68648"/>
                  <a:gd name="adj2" fmla="val 59397"/>
                </a:avLst>
              </a:prstGeom>
              <a:solidFill>
                <a:srgbClr val="85B8E7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91" name="Text Box 51">
                <a:extLst>
                  <a:ext uri="{FF2B5EF4-FFF2-40B4-BE49-F238E27FC236}">
                    <a16:creationId xmlns:a16="http://schemas.microsoft.com/office/drawing/2014/main" id="{D125E79C-A79F-4635-9AD7-283D96A86BA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47935" y="3669997"/>
                <a:ext cx="807825" cy="2186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9352" tIns="39676" rIns="79352" bIns="39676">
                <a:spAutoFit/>
              </a:bodyPr>
              <a:lstStyle>
                <a:lvl1pPr defTabSz="661988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661988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661988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661988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661988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661988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661988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661988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661988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90000"/>
                  </a:lnSpc>
                  <a:buFontTx/>
                  <a:buNone/>
                </a:pPr>
                <a:r>
                  <a:rPr lang="en-US" altLang="de-DE" sz="1000"/>
                  <a:t>Strom-Netz</a:t>
                </a:r>
              </a:p>
            </p:txBody>
          </p:sp>
          <p:sp>
            <p:nvSpPr>
              <p:cNvPr id="92" name="Text Box 52">
                <a:extLst>
                  <a:ext uri="{FF2B5EF4-FFF2-40B4-BE49-F238E27FC236}">
                    <a16:creationId xmlns:a16="http://schemas.microsoft.com/office/drawing/2014/main" id="{74FD0EEB-D7E5-4923-8530-A8AEFE7EE2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33649" y="3692226"/>
                <a:ext cx="820648" cy="2186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9352" tIns="39676" rIns="79352" bIns="39676">
                <a:spAutoFit/>
              </a:bodyPr>
              <a:lstStyle>
                <a:lvl1pPr defTabSz="661988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661988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661988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661988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661988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661988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661988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661988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661988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90000"/>
                  </a:lnSpc>
                  <a:buFontTx/>
                  <a:buNone/>
                </a:pPr>
                <a:r>
                  <a:rPr lang="en-US" altLang="de-DE" sz="1000"/>
                  <a:t>Kühlwasser</a:t>
                </a:r>
              </a:p>
            </p:txBody>
          </p:sp>
          <p:sp>
            <p:nvSpPr>
              <p:cNvPr id="93" name="Text Box 53">
                <a:extLst>
                  <a:ext uri="{FF2B5EF4-FFF2-40B4-BE49-F238E27FC236}">
                    <a16:creationId xmlns:a16="http://schemas.microsoft.com/office/drawing/2014/main" id="{AE1F858E-CF4F-446F-A985-4DD43CBFA87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3011" y="3962147"/>
                <a:ext cx="787634" cy="2318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9352" tIns="39676" rIns="79352" bIns="39676">
                <a:spAutoFit/>
              </a:bodyPr>
              <a:lstStyle>
                <a:lvl1pPr defTabSz="661988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661988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661988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661988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661988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661988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661988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661988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661988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buFontTx/>
                  <a:buNone/>
                </a:pPr>
                <a:r>
                  <a:rPr lang="en-US" altLang="de-DE" sz="1000"/>
                  <a:t>Generator</a:t>
                </a:r>
              </a:p>
            </p:txBody>
          </p:sp>
          <p:sp>
            <p:nvSpPr>
              <p:cNvPr id="94" name="Text Box 55">
                <a:extLst>
                  <a:ext uri="{FF2B5EF4-FFF2-40B4-BE49-F238E27FC236}">
                    <a16:creationId xmlns:a16="http://schemas.microsoft.com/office/drawing/2014/main" id="{6BDA5E93-35A8-44DB-89C0-284BB4D9A5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78966" y="2024621"/>
                <a:ext cx="947280" cy="2186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9352" tIns="39676" rIns="79352" bIns="39676">
                <a:spAutoFit/>
              </a:bodyPr>
              <a:lstStyle>
                <a:lvl1pPr defTabSz="661988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661988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661988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661988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661988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661988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661988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661988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661988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90000"/>
                  </a:lnSpc>
                  <a:buFontTx/>
                  <a:buNone/>
                </a:pPr>
                <a:r>
                  <a:rPr lang="en-US" altLang="de-DE" sz="1000"/>
                  <a:t>Abhitzekessel</a:t>
                </a:r>
              </a:p>
            </p:txBody>
          </p:sp>
          <p:sp>
            <p:nvSpPr>
              <p:cNvPr id="95" name="Text Box 56">
                <a:extLst>
                  <a:ext uri="{FF2B5EF4-FFF2-40B4-BE49-F238E27FC236}">
                    <a16:creationId xmlns:a16="http://schemas.microsoft.com/office/drawing/2014/main" id="{6B20B9DD-794B-447B-8073-7B0C9E7DFAB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29051" y="5137095"/>
                <a:ext cx="955293" cy="2340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9352" tIns="39676" rIns="79352" bIns="39676">
                <a:spAutoFit/>
              </a:bodyPr>
              <a:lstStyle>
                <a:lvl1pPr defTabSz="661988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661988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661988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661988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661988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661988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661988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661988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661988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buFontTx/>
                  <a:buNone/>
                </a:pPr>
                <a:r>
                  <a:rPr lang="en-US" altLang="de-DE" sz="1000"/>
                  <a:t>Speisewasser</a:t>
                </a:r>
              </a:p>
            </p:txBody>
          </p:sp>
          <p:sp>
            <p:nvSpPr>
              <p:cNvPr id="96" name="Text Box 57">
                <a:extLst>
                  <a:ext uri="{FF2B5EF4-FFF2-40B4-BE49-F238E27FC236}">
                    <a16:creationId xmlns:a16="http://schemas.microsoft.com/office/drawing/2014/main" id="{B2029155-4AC3-480F-B9E6-92B4E554E5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32561" y="4611874"/>
                <a:ext cx="649136" cy="3571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9352" tIns="39676" rIns="79352" bIns="39676">
                <a:spAutoFit/>
              </a:bodyPr>
              <a:lstStyle>
                <a:lvl1pPr defTabSz="661988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661988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661988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661988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661988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661988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661988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661988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661988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90000"/>
                  </a:lnSpc>
                  <a:buFontTx/>
                  <a:buNone/>
                </a:pPr>
                <a:r>
                  <a:rPr lang="en-US" altLang="de-DE" sz="1000"/>
                  <a:t>Wärme-</a:t>
                </a:r>
              </a:p>
              <a:p>
                <a:pPr>
                  <a:lnSpc>
                    <a:spcPct val="90000"/>
                  </a:lnSpc>
                  <a:buFontTx/>
                  <a:buNone/>
                </a:pPr>
                <a:r>
                  <a:rPr lang="en-US" altLang="de-DE" sz="1000"/>
                  <a:t>tauscher</a:t>
                </a:r>
              </a:p>
            </p:txBody>
          </p:sp>
          <p:sp>
            <p:nvSpPr>
              <p:cNvPr id="97" name="Text Box 58">
                <a:extLst>
                  <a:ext uri="{FF2B5EF4-FFF2-40B4-BE49-F238E27FC236}">
                    <a16:creationId xmlns:a16="http://schemas.microsoft.com/office/drawing/2014/main" id="{0AF1B66F-1932-48DA-8514-C29B71AABFF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01190" y="4044711"/>
                <a:ext cx="580211" cy="3571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9352" tIns="39676" rIns="79352" bIns="39676">
                <a:spAutoFit/>
              </a:bodyPr>
              <a:lstStyle>
                <a:lvl1pPr defTabSz="661988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661988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661988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661988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661988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661988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661988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661988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661988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90000"/>
                  </a:lnSpc>
                  <a:buFontTx/>
                  <a:buNone/>
                </a:pPr>
                <a:r>
                  <a:rPr lang="en-US" altLang="de-DE" sz="1000"/>
                  <a:t>Dampf-</a:t>
                </a:r>
              </a:p>
              <a:p>
                <a:pPr>
                  <a:lnSpc>
                    <a:spcPct val="90000"/>
                  </a:lnSpc>
                  <a:buFontTx/>
                  <a:buNone/>
                </a:pPr>
                <a:r>
                  <a:rPr lang="en-US" altLang="de-DE" sz="1000"/>
                  <a:t>turbine</a:t>
                </a:r>
              </a:p>
            </p:txBody>
          </p:sp>
          <p:sp>
            <p:nvSpPr>
              <p:cNvPr id="98" name="Text Box 60">
                <a:extLst>
                  <a:ext uri="{FF2B5EF4-FFF2-40B4-BE49-F238E27FC236}">
                    <a16:creationId xmlns:a16="http://schemas.microsoft.com/office/drawing/2014/main" id="{4E698BD8-BBC6-4B93-AF28-28444C901AE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44373" y="3224794"/>
                <a:ext cx="881559" cy="2340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9352" tIns="39676" rIns="79352" bIns="39676">
                <a:spAutoFit/>
              </a:bodyPr>
              <a:lstStyle>
                <a:lvl1pPr defTabSz="661988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661988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661988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661988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661988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661988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661988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661988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661988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buFontTx/>
                  <a:buNone/>
                </a:pPr>
                <a:r>
                  <a:rPr lang="en-US" altLang="de-DE" sz="1000"/>
                  <a:t>Kondensator</a:t>
                </a:r>
              </a:p>
            </p:txBody>
          </p:sp>
          <p:grpSp>
            <p:nvGrpSpPr>
              <p:cNvPr id="99" name="Group 62">
                <a:extLst>
                  <a:ext uri="{FF2B5EF4-FFF2-40B4-BE49-F238E27FC236}">
                    <a16:creationId xmlns:a16="http://schemas.microsoft.com/office/drawing/2014/main" id="{5024FB29-D5C5-49D9-BF84-A9CC8A05961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073291" y="3692226"/>
                <a:ext cx="390377" cy="192120"/>
                <a:chOff x="4822" y="3192"/>
                <a:chExt cx="236" cy="97"/>
              </a:xfrm>
            </p:grpSpPr>
            <p:sp>
              <p:nvSpPr>
                <p:cNvPr id="121" name="Line 63">
                  <a:extLst>
                    <a:ext uri="{FF2B5EF4-FFF2-40B4-BE49-F238E27FC236}">
                      <a16:creationId xmlns:a16="http://schemas.microsoft.com/office/drawing/2014/main" id="{BD424F2F-FDF8-4C58-A2FD-18B41E6C96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822" y="3192"/>
                  <a:ext cx="236" cy="0"/>
                </a:xfrm>
                <a:prstGeom prst="line">
                  <a:avLst/>
                </a:prstGeom>
                <a:noFill/>
                <a:ln w="28575">
                  <a:solidFill>
                    <a:srgbClr val="E472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22" name="Line 64">
                  <a:extLst>
                    <a:ext uri="{FF2B5EF4-FFF2-40B4-BE49-F238E27FC236}">
                      <a16:creationId xmlns:a16="http://schemas.microsoft.com/office/drawing/2014/main" id="{DF26F0F7-94E8-4195-9A55-9D324A9075D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822" y="3240"/>
                  <a:ext cx="236" cy="0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23" name="Line 65">
                  <a:extLst>
                    <a:ext uri="{FF2B5EF4-FFF2-40B4-BE49-F238E27FC236}">
                      <a16:creationId xmlns:a16="http://schemas.microsoft.com/office/drawing/2014/main" id="{F479AB33-BE40-4F71-8D29-E494987653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822" y="3288"/>
                  <a:ext cx="236" cy="0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24" name="Freeform 66">
                  <a:extLst>
                    <a:ext uri="{FF2B5EF4-FFF2-40B4-BE49-F238E27FC236}">
                      <a16:creationId xmlns:a16="http://schemas.microsoft.com/office/drawing/2014/main" id="{11B256AB-734C-4E7E-BD93-FC824C3B68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22" y="3288"/>
                  <a:ext cx="34" cy="1"/>
                </a:xfrm>
                <a:custGeom>
                  <a:avLst/>
                  <a:gdLst>
                    <a:gd name="T0" fmla="*/ 0 w 34"/>
                    <a:gd name="T1" fmla="*/ 0 h 1"/>
                    <a:gd name="T2" fmla="*/ 34 w 34"/>
                    <a:gd name="T3" fmla="*/ 0 h 1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34" h="1">
                      <a:moveTo>
                        <a:pt x="0" y="0"/>
                      </a:moveTo>
                      <a:lnTo>
                        <a:pt x="34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25" name="Freeform 67">
                  <a:extLst>
                    <a:ext uri="{FF2B5EF4-FFF2-40B4-BE49-F238E27FC236}">
                      <a16:creationId xmlns:a16="http://schemas.microsoft.com/office/drawing/2014/main" id="{31AC7FC1-6E9E-49A8-BA79-6EEBD08EE2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0" y="3288"/>
                  <a:ext cx="34" cy="1"/>
                </a:xfrm>
                <a:custGeom>
                  <a:avLst/>
                  <a:gdLst>
                    <a:gd name="T0" fmla="*/ 0 w 34"/>
                    <a:gd name="T1" fmla="*/ 0 h 1"/>
                    <a:gd name="T2" fmla="*/ 34 w 34"/>
                    <a:gd name="T3" fmla="*/ 0 h 1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34" h="1">
                      <a:moveTo>
                        <a:pt x="0" y="0"/>
                      </a:moveTo>
                      <a:lnTo>
                        <a:pt x="34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26" name="Freeform 68">
                  <a:extLst>
                    <a:ext uri="{FF2B5EF4-FFF2-40B4-BE49-F238E27FC236}">
                      <a16:creationId xmlns:a16="http://schemas.microsoft.com/office/drawing/2014/main" id="{E68A5760-D0C8-4FAD-8A5D-AB6D3B1F27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38" y="3288"/>
                  <a:ext cx="34" cy="1"/>
                </a:xfrm>
                <a:custGeom>
                  <a:avLst/>
                  <a:gdLst>
                    <a:gd name="T0" fmla="*/ 0 w 34"/>
                    <a:gd name="T1" fmla="*/ 0 h 1"/>
                    <a:gd name="T2" fmla="*/ 34 w 34"/>
                    <a:gd name="T3" fmla="*/ 0 h 1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34" h="1">
                      <a:moveTo>
                        <a:pt x="0" y="0"/>
                      </a:moveTo>
                      <a:lnTo>
                        <a:pt x="34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127" name="Freeform 69">
                  <a:extLst>
                    <a:ext uri="{FF2B5EF4-FFF2-40B4-BE49-F238E27FC236}">
                      <a16:creationId xmlns:a16="http://schemas.microsoft.com/office/drawing/2014/main" id="{E621608D-C9DC-4B1D-AF44-7417334EA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96" y="3288"/>
                  <a:ext cx="34" cy="1"/>
                </a:xfrm>
                <a:custGeom>
                  <a:avLst/>
                  <a:gdLst>
                    <a:gd name="T0" fmla="*/ 0 w 34"/>
                    <a:gd name="T1" fmla="*/ 0 h 1"/>
                    <a:gd name="T2" fmla="*/ 34 w 34"/>
                    <a:gd name="T3" fmla="*/ 0 h 1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34" h="1">
                      <a:moveTo>
                        <a:pt x="0" y="0"/>
                      </a:moveTo>
                      <a:lnTo>
                        <a:pt x="34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sp>
            <p:nvSpPr>
              <p:cNvPr id="100" name="Line 78">
                <a:extLst>
                  <a:ext uri="{FF2B5EF4-FFF2-40B4-BE49-F238E27FC236}">
                    <a16:creationId xmlns:a16="http://schemas.microsoft.com/office/drawing/2014/main" id="{4D569625-26E3-429C-9F9D-35E2E80AAA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65533" y="2113985"/>
                <a:ext cx="0" cy="26356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1" name="Line 80">
                <a:extLst>
                  <a:ext uri="{FF2B5EF4-FFF2-40B4-BE49-F238E27FC236}">
                    <a16:creationId xmlns:a16="http://schemas.microsoft.com/office/drawing/2014/main" id="{8D55BEC4-FF09-49D9-B0FA-B7FCB6F890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867764" y="2390256"/>
                <a:ext cx="0" cy="19688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2" name="Line 86">
                <a:extLst>
                  <a:ext uri="{FF2B5EF4-FFF2-40B4-BE49-F238E27FC236}">
                    <a16:creationId xmlns:a16="http://schemas.microsoft.com/office/drawing/2014/main" id="{230746FF-6267-4AB1-B328-465273DA7D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200000" flipH="1">
                <a:off x="4161798" y="3685369"/>
                <a:ext cx="0" cy="2201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3" name="Line 87">
                <a:extLst>
                  <a:ext uri="{FF2B5EF4-FFF2-40B4-BE49-F238E27FC236}">
                    <a16:creationId xmlns:a16="http://schemas.microsoft.com/office/drawing/2014/main" id="{5A16490B-788C-4144-A4C9-0472D0E5A4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2992385" y="3447269"/>
                <a:ext cx="0" cy="21840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4" name="Line 88">
                <a:extLst>
                  <a:ext uri="{FF2B5EF4-FFF2-40B4-BE49-F238E27FC236}">
                    <a16:creationId xmlns:a16="http://schemas.microsoft.com/office/drawing/2014/main" id="{3B55B96F-850D-496C-A4EC-F42112C06D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200000" flipH="1">
                <a:off x="2992385" y="3882318"/>
                <a:ext cx="0" cy="21840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5" name="Line 89">
                <a:extLst>
                  <a:ext uri="{FF2B5EF4-FFF2-40B4-BE49-F238E27FC236}">
                    <a16:creationId xmlns:a16="http://schemas.microsoft.com/office/drawing/2014/main" id="{C0A6D053-0797-46E3-A351-C50EC2DE95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8821" y="3508045"/>
                <a:ext cx="0" cy="103205"/>
              </a:xfrm>
              <a:prstGeom prst="line">
                <a:avLst/>
              </a:prstGeom>
              <a:noFill/>
              <a:ln w="12700">
                <a:solidFill>
                  <a:srgbClr val="85B8E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6" name="Line 90">
                <a:extLst>
                  <a:ext uri="{FF2B5EF4-FFF2-40B4-BE49-F238E27FC236}">
                    <a16:creationId xmlns:a16="http://schemas.microsoft.com/office/drawing/2014/main" id="{6E08BB23-2323-4501-B95D-FA25C07F20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8821" y="3943093"/>
                <a:ext cx="0" cy="101617"/>
              </a:xfrm>
              <a:prstGeom prst="line">
                <a:avLst/>
              </a:prstGeom>
              <a:noFill/>
              <a:ln w="12700">
                <a:solidFill>
                  <a:srgbClr val="85B8E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7" name="Line 91">
                <a:extLst>
                  <a:ext uri="{FF2B5EF4-FFF2-40B4-BE49-F238E27FC236}">
                    <a16:creationId xmlns:a16="http://schemas.microsoft.com/office/drawing/2014/main" id="{423D22EF-CDBE-4C3D-9BF8-E15DAB1E54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15293" y="4262235"/>
                <a:ext cx="0" cy="19847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8" name="Line 92">
                <a:extLst>
                  <a:ext uri="{FF2B5EF4-FFF2-40B4-BE49-F238E27FC236}">
                    <a16:creationId xmlns:a16="http://schemas.microsoft.com/office/drawing/2014/main" id="{3256471E-21CF-4FF5-AD5A-AB054E6B8C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27475" y="4719512"/>
                <a:ext cx="0" cy="19688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9" name="Line 93">
                <a:extLst>
                  <a:ext uri="{FF2B5EF4-FFF2-40B4-BE49-F238E27FC236}">
                    <a16:creationId xmlns:a16="http://schemas.microsoft.com/office/drawing/2014/main" id="{13A91881-5DE8-4EB4-94E7-A34CDFB068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4172116" y="5304958"/>
                <a:ext cx="0" cy="21840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10" name="Line 94">
                <a:extLst>
                  <a:ext uri="{FF2B5EF4-FFF2-40B4-BE49-F238E27FC236}">
                    <a16:creationId xmlns:a16="http://schemas.microsoft.com/office/drawing/2014/main" id="{4D7DB433-0F92-49FA-B39B-0159F1BC01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5331210" y="5306612"/>
                <a:ext cx="0" cy="21668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11" name="Line 95">
                <a:extLst>
                  <a:ext uri="{FF2B5EF4-FFF2-40B4-BE49-F238E27FC236}">
                    <a16:creationId xmlns:a16="http://schemas.microsoft.com/office/drawing/2014/main" id="{C00FA14C-E15F-4805-826E-D3221C26BC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7147239" y="4472901"/>
                <a:ext cx="0" cy="2201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12" name="Line 96">
                <a:extLst>
                  <a:ext uri="{FF2B5EF4-FFF2-40B4-BE49-F238E27FC236}">
                    <a16:creationId xmlns:a16="http://schemas.microsoft.com/office/drawing/2014/main" id="{F485B850-CE31-461A-B25D-7CF6153C7C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200000" flipH="1">
                <a:off x="7147239" y="4903187"/>
                <a:ext cx="0" cy="2201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13" name="AutoShape 103">
                <a:extLst>
                  <a:ext uri="{FF2B5EF4-FFF2-40B4-BE49-F238E27FC236}">
                    <a16:creationId xmlns:a16="http://schemas.microsoft.com/office/drawing/2014/main" id="{F9E48D29-571E-4ECB-AFE6-FE3FDFC1FE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75451" y="4468645"/>
                <a:ext cx="827187" cy="625581"/>
              </a:xfrm>
              <a:prstGeom prst="rightArrow">
                <a:avLst>
                  <a:gd name="adj1" fmla="val 68648"/>
                  <a:gd name="adj2" fmla="val 51109"/>
                </a:avLst>
              </a:prstGeom>
              <a:solidFill>
                <a:srgbClr val="FF7C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de-DE" altLang="de-DE"/>
              </a:p>
            </p:txBody>
          </p:sp>
          <p:sp>
            <p:nvSpPr>
              <p:cNvPr id="114" name="Text Box 104">
                <a:extLst>
                  <a:ext uri="{FF2B5EF4-FFF2-40B4-BE49-F238E27FC236}">
                    <a16:creationId xmlns:a16="http://schemas.microsoft.com/office/drawing/2014/main" id="{B3EA2718-C18A-4FCA-AC0F-535F92A3531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35897" y="4592491"/>
                <a:ext cx="851105" cy="3571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9352" tIns="39676" rIns="79352" bIns="39676">
                <a:spAutoFit/>
              </a:bodyPr>
              <a:lstStyle>
                <a:lvl1pPr defTabSz="661988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661988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661988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661988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661988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661988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661988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661988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661988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90000"/>
                  </a:lnSpc>
                  <a:buFontTx/>
                  <a:buNone/>
                </a:pPr>
                <a:r>
                  <a:rPr lang="en-US" altLang="de-DE" sz="1000"/>
                  <a:t>Fernwärme-</a:t>
                </a:r>
                <a:br>
                  <a:rPr lang="en-US" altLang="de-DE" sz="1000"/>
                </a:br>
                <a:r>
                  <a:rPr lang="en-US" altLang="de-DE" sz="1000"/>
                  <a:t>Netz</a:t>
                </a:r>
              </a:p>
            </p:txBody>
          </p:sp>
          <p:sp>
            <p:nvSpPr>
              <p:cNvPr id="115" name="AutoShape 108">
                <a:extLst>
                  <a:ext uri="{FF2B5EF4-FFF2-40B4-BE49-F238E27FC236}">
                    <a16:creationId xmlns:a16="http://schemas.microsoft.com/office/drawing/2014/main" id="{F9A2912F-58D5-4F01-B83F-B4763931E0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 flipH="1">
                <a:off x="5061395" y="3764740"/>
                <a:ext cx="169892" cy="55031"/>
              </a:xfrm>
              <a:custGeom>
                <a:avLst/>
                <a:gdLst>
                  <a:gd name="T0" fmla="*/ 2147483647 w 21600"/>
                  <a:gd name="T1" fmla="*/ 2147483647 h 21600"/>
                  <a:gd name="T2" fmla="*/ 2147483647 w 21600"/>
                  <a:gd name="T3" fmla="*/ 2147483647 h 21600"/>
                  <a:gd name="T4" fmla="*/ 2147483647 w 21600"/>
                  <a:gd name="T5" fmla="*/ 2147483647 h 21600"/>
                  <a:gd name="T6" fmla="*/ 2147483647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624 w 21600"/>
                  <a:gd name="T13" fmla="*/ 2700 h 21600"/>
                  <a:gd name="T14" fmla="*/ 18976 w 21600"/>
                  <a:gd name="T15" fmla="*/ 189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1747" y="21600"/>
                    </a:lnTo>
                    <a:lnTo>
                      <a:pt x="19853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BCBC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16" name="AutoShape 109">
                <a:extLst>
                  <a:ext uri="{FF2B5EF4-FFF2-40B4-BE49-F238E27FC236}">
                    <a16:creationId xmlns:a16="http://schemas.microsoft.com/office/drawing/2014/main" id="{AA50A220-EACD-42B9-AC2F-E21F86EA43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 flipH="1">
                <a:off x="4911378" y="3766261"/>
                <a:ext cx="201647" cy="56751"/>
              </a:xfrm>
              <a:custGeom>
                <a:avLst/>
                <a:gdLst>
                  <a:gd name="T0" fmla="*/ 2147483647 w 21600"/>
                  <a:gd name="T1" fmla="*/ 2147483647 h 21600"/>
                  <a:gd name="T2" fmla="*/ 2147483647 w 21600"/>
                  <a:gd name="T3" fmla="*/ 2147483647 h 21600"/>
                  <a:gd name="T4" fmla="*/ 2147483647 w 21600"/>
                  <a:gd name="T5" fmla="*/ 2147483647 h 21600"/>
                  <a:gd name="T6" fmla="*/ 2147483647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721 w 21600"/>
                  <a:gd name="T13" fmla="*/ 2618 h 21600"/>
                  <a:gd name="T14" fmla="*/ 18879 w 21600"/>
                  <a:gd name="T15" fmla="*/ 1898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1747" y="21600"/>
                    </a:lnTo>
                    <a:lnTo>
                      <a:pt x="19853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BCBC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lIns="79352" tIns="39676" rIns="79352" bIns="39676" anchor="ctr"/>
              <a:lstStyle/>
              <a:p>
                <a:endParaRPr lang="de-DE"/>
              </a:p>
            </p:txBody>
          </p:sp>
          <p:sp>
            <p:nvSpPr>
              <p:cNvPr id="117" name="AutoShape 110">
                <a:extLst>
                  <a:ext uri="{FF2B5EF4-FFF2-40B4-BE49-F238E27FC236}">
                    <a16:creationId xmlns:a16="http://schemas.microsoft.com/office/drawing/2014/main" id="{40C97B9B-8D0A-410E-8430-CBF5AD042D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4473429" y="3767916"/>
                <a:ext cx="339782" cy="55031"/>
              </a:xfrm>
              <a:custGeom>
                <a:avLst/>
                <a:gdLst>
                  <a:gd name="T0" fmla="*/ 2147483647 w 21600"/>
                  <a:gd name="T1" fmla="*/ 2147483647 h 21600"/>
                  <a:gd name="T2" fmla="*/ 2147483647 w 21600"/>
                  <a:gd name="T3" fmla="*/ 2147483647 h 21600"/>
                  <a:gd name="T4" fmla="*/ 2147483647 w 21600"/>
                  <a:gd name="T5" fmla="*/ 2147483647 h 21600"/>
                  <a:gd name="T6" fmla="*/ 2147483647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321 w 21600"/>
                  <a:gd name="T13" fmla="*/ 2700 h 21600"/>
                  <a:gd name="T14" fmla="*/ 19279 w 21600"/>
                  <a:gd name="T15" fmla="*/ 189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1141" y="21600"/>
                    </a:lnTo>
                    <a:lnTo>
                      <a:pt x="20459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BCBC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18" name="AutoShape 111">
                <a:extLst>
                  <a:ext uri="{FF2B5EF4-FFF2-40B4-BE49-F238E27FC236}">
                    <a16:creationId xmlns:a16="http://schemas.microsoft.com/office/drawing/2014/main" id="{B99A222D-CA47-4EAC-858A-3D894C7959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4313886" y="3764674"/>
                <a:ext cx="390591" cy="56751"/>
              </a:xfrm>
              <a:custGeom>
                <a:avLst/>
                <a:gdLst>
                  <a:gd name="T0" fmla="*/ 2147483647 w 21600"/>
                  <a:gd name="T1" fmla="*/ 2147483647 h 21600"/>
                  <a:gd name="T2" fmla="*/ 2147483647 w 21600"/>
                  <a:gd name="T3" fmla="*/ 2147483647 h 21600"/>
                  <a:gd name="T4" fmla="*/ 2147483647 w 21600"/>
                  <a:gd name="T5" fmla="*/ 2147483647 h 21600"/>
                  <a:gd name="T6" fmla="*/ 2147483647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020 w 21600"/>
                  <a:gd name="T13" fmla="*/ 1964 h 21600"/>
                  <a:gd name="T14" fmla="*/ 19580 w 21600"/>
                  <a:gd name="T15" fmla="*/ 1963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496" y="21600"/>
                    </a:lnTo>
                    <a:lnTo>
                      <a:pt x="21104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BCBC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19" name="Freeform 112">
                <a:extLst>
                  <a:ext uri="{FF2B5EF4-FFF2-40B4-BE49-F238E27FC236}">
                    <a16:creationId xmlns:a16="http://schemas.microsoft.com/office/drawing/2014/main" id="{30A96B69-6FBC-40B0-B251-B3476BA3B0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3514" y="3771614"/>
                <a:ext cx="2443728" cy="46046"/>
              </a:xfrm>
              <a:custGeom>
                <a:avLst/>
                <a:gdLst>
                  <a:gd name="T0" fmla="*/ 0 w 6215"/>
                  <a:gd name="T1" fmla="*/ 0 h 158"/>
                  <a:gd name="T2" fmla="*/ 2147483647 w 6215"/>
                  <a:gd name="T3" fmla="*/ 0 h 158"/>
                  <a:gd name="T4" fmla="*/ 2147483647 w 6215"/>
                  <a:gd name="T5" fmla="*/ 2147483647 h 158"/>
                  <a:gd name="T6" fmla="*/ 0 w 6215"/>
                  <a:gd name="T7" fmla="*/ 2147483647 h 158"/>
                  <a:gd name="T8" fmla="*/ 0 w 6215"/>
                  <a:gd name="T9" fmla="*/ 0 h 158"/>
                  <a:gd name="T10" fmla="*/ 0 w 6215"/>
                  <a:gd name="T11" fmla="*/ 0 h 1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15" h="158">
                    <a:moveTo>
                      <a:pt x="0" y="0"/>
                    </a:moveTo>
                    <a:lnTo>
                      <a:pt x="6215" y="0"/>
                    </a:lnTo>
                    <a:lnTo>
                      <a:pt x="6215" y="158"/>
                    </a:lnTo>
                    <a:lnTo>
                      <a:pt x="0" y="1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BCBCB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0" name="Text Box 113">
                <a:extLst>
                  <a:ext uri="{FF2B5EF4-FFF2-40B4-BE49-F238E27FC236}">
                    <a16:creationId xmlns:a16="http://schemas.microsoft.com/office/drawing/2014/main" id="{11A3A6B7-1415-4612-A124-141CF026A77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35897" y="3240162"/>
                <a:ext cx="757237" cy="2762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buFontTx/>
                  <a:buNone/>
                </a:pPr>
                <a:r>
                  <a:rPr lang="de-DE" altLang="de-DE" sz="1200" dirty="0">
                    <a:solidFill>
                      <a:srgbClr val="FF0000"/>
                    </a:solidFill>
                  </a:rPr>
                  <a:t>190 MW</a:t>
                </a:r>
              </a:p>
            </p:txBody>
          </p:sp>
        </p:grpSp>
        <p:sp>
          <p:nvSpPr>
            <p:cNvPr id="5" name="Textfeld 150">
              <a:extLst>
                <a:ext uri="{FF2B5EF4-FFF2-40B4-BE49-F238E27FC236}">
                  <a16:creationId xmlns:a16="http://schemas.microsoft.com/office/drawing/2014/main" id="{937BB034-FC0A-44DC-BFD3-A0395A0D1A03}"/>
                </a:ext>
              </a:extLst>
            </p:cNvPr>
            <p:cNvSpPr txBox="1"/>
            <p:nvPr/>
          </p:nvSpPr>
          <p:spPr>
            <a:xfrm>
              <a:off x="7528259" y="5222966"/>
              <a:ext cx="22551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de-DE" sz="1200" dirty="0"/>
                <a:t>Kraft-Wärme-Kopplung (KWK)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4885188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64" grpId="0"/>
      <p:bldP spid="67" grpId="0" animBg="1"/>
      <p:bldP spid="6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212" y="23175"/>
            <a:ext cx="890778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Stromnetze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Netzentwicklung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92" name="Rechteck 91">
            <a:extLst>
              <a:ext uri="{FF2B5EF4-FFF2-40B4-BE49-F238E27FC236}">
                <a16:creationId xmlns:a16="http://schemas.microsoft.com/office/drawing/2014/main" id="{E03CD9AA-9A5C-4835-BD89-95FACFB6E58E}"/>
              </a:ext>
            </a:extLst>
          </p:cNvPr>
          <p:cNvSpPr/>
          <p:nvPr/>
        </p:nvSpPr>
        <p:spPr>
          <a:xfrm>
            <a:off x="1" y="6261840"/>
            <a:ext cx="990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8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Stromnetze auf allen Spannungsebenen dringend überprüfen und ggf. ausbauen!</a:t>
            </a:r>
            <a:endParaRPr lang="de-DE" sz="1800" b="1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9" name="Textfeld 78">
            <a:extLst>
              <a:ext uri="{FF2B5EF4-FFF2-40B4-BE49-F238E27FC236}">
                <a16:creationId xmlns:a16="http://schemas.microsoft.com/office/drawing/2014/main" id="{BADACA01-AEE7-4D0B-A70C-30ACAF5C4408}"/>
              </a:ext>
            </a:extLst>
          </p:cNvPr>
          <p:cNvSpPr txBox="1"/>
          <p:nvPr/>
        </p:nvSpPr>
        <p:spPr>
          <a:xfrm>
            <a:off x="204080" y="894073"/>
            <a:ext cx="9701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In 2040 </a:t>
            </a:r>
            <a:r>
              <a:rPr lang="de-DE" altLang="de-DE" sz="1600" dirty="0">
                <a:solidFill>
                  <a:srgbClr val="3333FF"/>
                </a:solidFill>
              </a:rPr>
              <a:t>wird </a:t>
            </a:r>
            <a:r>
              <a:rPr lang="de-DE" altLang="de-DE" sz="1600" b="1" dirty="0">
                <a:solidFill>
                  <a:srgbClr val="3333FF"/>
                </a:solidFill>
              </a:rPr>
              <a:t>Strom mit mehr als 80% </a:t>
            </a:r>
            <a:r>
              <a:rPr lang="de-DE" altLang="de-DE" sz="1600" dirty="0">
                <a:solidFill>
                  <a:srgbClr val="3333FF"/>
                </a:solidFill>
              </a:rPr>
              <a:t>der Primärenergie der </a:t>
            </a:r>
            <a:r>
              <a:rPr lang="de-DE" altLang="de-DE" sz="1600" b="1" dirty="0">
                <a:solidFill>
                  <a:srgbClr val="3333FF"/>
                </a:solidFill>
              </a:rPr>
              <a:t>Hauptenergieträger in D </a:t>
            </a:r>
            <a:r>
              <a:rPr lang="de-DE" altLang="de-DE" sz="1600" dirty="0">
                <a:solidFill>
                  <a:srgbClr val="3333FF"/>
                </a:solidFill>
              </a:rPr>
              <a:t>sein.</a:t>
            </a:r>
            <a:br>
              <a:rPr lang="de-DE" altLang="de-DE" sz="1600" dirty="0">
                <a:solidFill>
                  <a:srgbClr val="3333FF"/>
                </a:solidFill>
              </a:rPr>
            </a:br>
            <a:r>
              <a:rPr lang="de-DE" altLang="de-DE" sz="1600" dirty="0">
                <a:solidFill>
                  <a:srgbClr val="3333FF"/>
                </a:solidFill>
              </a:rPr>
              <a:t>Die zu übertragende Energie wird sich von ca. </a:t>
            </a:r>
            <a:r>
              <a:rPr lang="de-DE" altLang="de-DE" sz="1600" b="1" dirty="0">
                <a:solidFill>
                  <a:srgbClr val="3333FF"/>
                </a:solidFill>
              </a:rPr>
              <a:t>500 TWh (2017) </a:t>
            </a:r>
            <a:r>
              <a:rPr lang="de-DE" altLang="de-DE" sz="1600" dirty="0">
                <a:solidFill>
                  <a:srgbClr val="3333FF"/>
                </a:solidFill>
              </a:rPr>
              <a:t>auf ca. </a:t>
            </a:r>
            <a:r>
              <a:rPr lang="de-DE" altLang="de-DE" sz="1600" b="1" dirty="0">
                <a:solidFill>
                  <a:srgbClr val="3333FF"/>
                </a:solidFill>
              </a:rPr>
              <a:t>1.600 TWh (2040) </a:t>
            </a:r>
            <a:r>
              <a:rPr lang="de-DE" altLang="de-DE" sz="1600" dirty="0">
                <a:solidFill>
                  <a:srgbClr val="3333FF"/>
                </a:solidFill>
              </a:rPr>
              <a:t>mehr als </a:t>
            </a:r>
            <a:r>
              <a:rPr lang="de-DE" altLang="de-DE" sz="1600" b="1" dirty="0">
                <a:solidFill>
                  <a:srgbClr val="3333FF"/>
                </a:solidFill>
              </a:rPr>
              <a:t>verdreifachen</a:t>
            </a:r>
            <a:r>
              <a:rPr lang="de-DE" altLang="de-DE" sz="1600" dirty="0">
                <a:solidFill>
                  <a:srgbClr val="3333FF"/>
                </a:solidFill>
              </a:rPr>
              <a:t>! Dies bedeutet auch </a:t>
            </a:r>
            <a:r>
              <a:rPr lang="de-DE" altLang="de-DE" sz="1600" b="1" dirty="0">
                <a:solidFill>
                  <a:srgbClr val="3333FF"/>
                </a:solidFill>
              </a:rPr>
              <a:t>Auswirkungen auf die Stromnetze</a:t>
            </a:r>
            <a:r>
              <a:rPr lang="de-DE" altLang="de-DE" sz="1600" dirty="0">
                <a:solidFill>
                  <a:srgbClr val="3333FF"/>
                </a:solidFill>
              </a:rPr>
              <a:t>!</a:t>
            </a:r>
            <a:endParaRPr lang="de-DE" sz="1600" dirty="0">
              <a:solidFill>
                <a:srgbClr val="3333FF"/>
              </a:solidFill>
            </a:endParaRPr>
          </a:p>
        </p:txBody>
      </p:sp>
      <p:sp>
        <p:nvSpPr>
          <p:cNvPr id="8243" name="Textfeld 8242">
            <a:extLst>
              <a:ext uri="{FF2B5EF4-FFF2-40B4-BE49-F238E27FC236}">
                <a16:creationId xmlns:a16="http://schemas.microsoft.com/office/drawing/2014/main" id="{2ADD255F-8414-A94E-B57E-0F7CCBE4B68E}"/>
              </a:ext>
            </a:extLst>
          </p:cNvPr>
          <p:cNvSpPr txBox="1"/>
          <p:nvPr/>
        </p:nvSpPr>
        <p:spPr>
          <a:xfrm>
            <a:off x="4841386" y="3973731"/>
            <a:ext cx="50138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Auf allen Spannungsebenen ist zu </a:t>
            </a:r>
            <a:r>
              <a:rPr lang="de-DE" sz="1600" b="1" dirty="0">
                <a:solidFill>
                  <a:srgbClr val="3333FF"/>
                </a:solidFill>
              </a:rPr>
              <a:t>überprüfen, ob die vorhandene Überragungsleistung </a:t>
            </a:r>
            <a:r>
              <a:rPr lang="de-DE" sz="1600" dirty="0">
                <a:solidFill>
                  <a:srgbClr val="3333FF"/>
                </a:solidFill>
              </a:rPr>
              <a:t>(Leiterquerschnitte und Trafogröße) </a:t>
            </a:r>
            <a:r>
              <a:rPr lang="de-DE" sz="1600" b="1" dirty="0">
                <a:solidFill>
                  <a:srgbClr val="3333FF"/>
                </a:solidFill>
              </a:rPr>
              <a:t>ausreicht</a:t>
            </a:r>
            <a:r>
              <a:rPr lang="de-DE" sz="1600" dirty="0">
                <a:solidFill>
                  <a:srgbClr val="3333FF"/>
                </a:solidFill>
              </a:rPr>
              <a:t>.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</a:rPr>
              <a:t>Bei Bedarf müssen die Netze ertüchtigt/ausgebaut  werden!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  <a:sym typeface="Wingdings" panose="05000000000000000000" pitchFamily="2" charset="2"/>
              </a:rPr>
              <a:t> </a:t>
            </a:r>
            <a:r>
              <a:rPr lang="de-DE" sz="1600" b="1" dirty="0">
                <a:solidFill>
                  <a:srgbClr val="3333FF"/>
                </a:solidFill>
                <a:sym typeface="Wingdings" panose="05000000000000000000" pitchFamily="2" charset="2"/>
              </a:rPr>
              <a:t>Netzentwicklungsplan</a:t>
            </a:r>
            <a:br>
              <a:rPr lang="de-DE" sz="1600" b="1" dirty="0">
                <a:solidFill>
                  <a:srgbClr val="3333FF"/>
                </a:solidFill>
                <a:sym typeface="Wingdings" panose="05000000000000000000" pitchFamily="2" charset="2"/>
              </a:rPr>
            </a:br>
            <a:r>
              <a:rPr lang="de-DE" sz="1600" b="1" dirty="0">
                <a:solidFill>
                  <a:srgbClr val="3333FF"/>
                </a:solidFill>
                <a:sym typeface="Wingdings" panose="05000000000000000000" pitchFamily="2" charset="2"/>
              </a:rPr>
              <a:t> Klimaneutralitätsnetz (VDE, FNN-Roadmap)</a:t>
            </a:r>
            <a:endParaRPr lang="de-DE" sz="1600" b="1" dirty="0">
              <a:solidFill>
                <a:srgbClr val="3333FF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B8DB796-D2C5-13FA-3306-0B970F0DCEF3}"/>
              </a:ext>
            </a:extLst>
          </p:cNvPr>
          <p:cNvSpPr txBox="1"/>
          <p:nvPr/>
        </p:nvSpPr>
        <p:spPr>
          <a:xfrm>
            <a:off x="4841386" y="1888968"/>
            <a:ext cx="51341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b="1" dirty="0">
                <a:solidFill>
                  <a:srgbClr val="3333FF"/>
                </a:solidFill>
              </a:rPr>
              <a:t>Energie muss alternativ/zusätzlich zum</a:t>
            </a:r>
            <a:br>
              <a:rPr lang="de-DE" sz="1600" b="1" dirty="0">
                <a:solidFill>
                  <a:srgbClr val="3333FF"/>
                </a:solidFill>
              </a:rPr>
            </a:br>
            <a:r>
              <a:rPr lang="de-DE" sz="1600" b="1" dirty="0">
                <a:solidFill>
                  <a:srgbClr val="3333FF"/>
                </a:solidFill>
              </a:rPr>
              <a:t>Bestand transportiert werden</a:t>
            </a:r>
            <a:r>
              <a:rPr lang="de-DE" sz="1600" dirty="0">
                <a:solidFill>
                  <a:srgbClr val="3333FF"/>
                </a:solidFill>
              </a:rPr>
              <a:t>: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</a:rPr>
              <a:t>- </a:t>
            </a:r>
            <a:r>
              <a:rPr lang="de-DE" sz="1600" u="sng" dirty="0">
                <a:solidFill>
                  <a:srgbClr val="3333FF"/>
                </a:solidFill>
              </a:rPr>
              <a:t>Erzeugerseite</a:t>
            </a:r>
            <a:r>
              <a:rPr lang="de-DE" sz="1600" dirty="0">
                <a:solidFill>
                  <a:srgbClr val="3333FF"/>
                </a:solidFill>
              </a:rPr>
              <a:t>:     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</a:rPr>
              <a:t>   </a:t>
            </a:r>
            <a:r>
              <a:rPr lang="de-DE" sz="1600" b="1" dirty="0">
                <a:solidFill>
                  <a:srgbClr val="3333FF"/>
                </a:solidFill>
                <a:sym typeface="Symbol" panose="05050102010706020507" pitchFamily="18" charset="2"/>
              </a:rPr>
              <a:t> </a:t>
            </a:r>
            <a:r>
              <a:rPr lang="de-DE" sz="1600" dirty="0">
                <a:solidFill>
                  <a:srgbClr val="3333FF"/>
                </a:solidFill>
                <a:sym typeface="Symbol" panose="05050102010706020507" pitchFamily="18" charset="2"/>
              </a:rPr>
              <a:t>zentrale Kohle- und Kernkraftwerke</a:t>
            </a:r>
            <a:br>
              <a:rPr lang="de-DE" sz="1600" dirty="0">
                <a:solidFill>
                  <a:srgbClr val="3333FF"/>
                </a:solidFill>
                <a:sym typeface="Symbol" panose="05050102010706020507" pitchFamily="18" charset="2"/>
              </a:rPr>
            </a:br>
            <a:r>
              <a:rPr lang="de-DE" sz="1600" dirty="0">
                <a:solidFill>
                  <a:srgbClr val="3333FF"/>
                </a:solidFill>
                <a:sym typeface="Symbol" panose="05050102010706020507" pitchFamily="18" charset="2"/>
              </a:rPr>
              <a:t>   </a:t>
            </a:r>
            <a:r>
              <a:rPr lang="de-DE" sz="1600" b="1" dirty="0">
                <a:solidFill>
                  <a:srgbClr val="3333FF"/>
                </a:solidFill>
                <a:sym typeface="Symbol" panose="05050102010706020507" pitchFamily="18" charset="2"/>
              </a:rPr>
              <a:t></a:t>
            </a:r>
            <a:r>
              <a:rPr lang="de-DE" sz="1600" dirty="0">
                <a:solidFill>
                  <a:srgbClr val="3333FF"/>
                </a:solidFill>
                <a:sym typeface="Symbol" panose="05050102010706020507" pitchFamily="18" charset="2"/>
              </a:rPr>
              <a:t>dezentrale </a:t>
            </a:r>
            <a:r>
              <a:rPr lang="de-DE" sz="1600" dirty="0">
                <a:solidFill>
                  <a:srgbClr val="3333FF"/>
                </a:solidFill>
              </a:rPr>
              <a:t>Windkraftanlagen, PV (Dächer,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</a:rPr>
              <a:t>      Parkplätze, Freiflächenanlagen etc.).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</a:rPr>
              <a:t>- </a:t>
            </a:r>
            <a:r>
              <a:rPr lang="de-DE" sz="1600" u="sng" dirty="0">
                <a:solidFill>
                  <a:srgbClr val="3333FF"/>
                </a:solidFill>
              </a:rPr>
              <a:t>Verbraucherseite</a:t>
            </a:r>
            <a:r>
              <a:rPr lang="de-DE" sz="1600" dirty="0">
                <a:solidFill>
                  <a:srgbClr val="3333FF"/>
                </a:solidFill>
              </a:rPr>
              <a:t>: </a:t>
            </a:r>
            <a:r>
              <a:rPr lang="de-DE" sz="1600" b="1" dirty="0">
                <a:solidFill>
                  <a:srgbClr val="3333FF"/>
                </a:solidFill>
                <a:sym typeface="Symbol" panose="05050102010706020507" pitchFamily="18" charset="2"/>
              </a:rPr>
              <a:t> </a:t>
            </a:r>
            <a:r>
              <a:rPr lang="de-DE" sz="1600" dirty="0">
                <a:solidFill>
                  <a:srgbClr val="3333FF"/>
                </a:solidFill>
              </a:rPr>
              <a:t>Wärmepumpen und E-Autos</a:t>
            </a:r>
          </a:p>
        </p:txBody>
      </p:sp>
      <p:grpSp>
        <p:nvGrpSpPr>
          <p:cNvPr id="80" name="Gruppieren 79">
            <a:extLst>
              <a:ext uri="{FF2B5EF4-FFF2-40B4-BE49-F238E27FC236}">
                <a16:creationId xmlns:a16="http://schemas.microsoft.com/office/drawing/2014/main" id="{72DBF526-D08A-7B73-82B6-522A241411B7}"/>
              </a:ext>
            </a:extLst>
          </p:cNvPr>
          <p:cNvGrpSpPr/>
          <p:nvPr/>
        </p:nvGrpSpPr>
        <p:grpSpPr>
          <a:xfrm>
            <a:off x="217517" y="3289438"/>
            <a:ext cx="4649960" cy="1066183"/>
            <a:chOff x="217517" y="3060838"/>
            <a:chExt cx="4649960" cy="1066183"/>
          </a:xfrm>
        </p:grpSpPr>
        <p:sp>
          <p:nvSpPr>
            <p:cNvPr id="64" name="Textfeld 63">
              <a:extLst>
                <a:ext uri="{FF2B5EF4-FFF2-40B4-BE49-F238E27FC236}">
                  <a16:creationId xmlns:a16="http://schemas.microsoft.com/office/drawing/2014/main" id="{EF4A1A74-72AF-85DE-6983-273E64E01B1E}"/>
                </a:ext>
              </a:extLst>
            </p:cNvPr>
            <p:cNvSpPr txBox="1"/>
            <p:nvPr/>
          </p:nvSpPr>
          <p:spPr>
            <a:xfrm>
              <a:off x="217517" y="3850022"/>
              <a:ext cx="8989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/>
                <a:t>110 kV AC</a:t>
              </a:r>
            </a:p>
          </p:txBody>
        </p:sp>
        <p:grpSp>
          <p:nvGrpSpPr>
            <p:cNvPr id="78" name="Gruppieren 77">
              <a:extLst>
                <a:ext uri="{FF2B5EF4-FFF2-40B4-BE49-F238E27FC236}">
                  <a16:creationId xmlns:a16="http://schemas.microsoft.com/office/drawing/2014/main" id="{B64CB785-86CE-D22C-1F58-A173C96922DC}"/>
                </a:ext>
              </a:extLst>
            </p:cNvPr>
            <p:cNvGrpSpPr/>
            <p:nvPr/>
          </p:nvGrpSpPr>
          <p:grpSpPr>
            <a:xfrm>
              <a:off x="1130177" y="3060838"/>
              <a:ext cx="3737300" cy="1044199"/>
              <a:chOff x="1130177" y="3060838"/>
              <a:chExt cx="3737300" cy="1044199"/>
            </a:xfrm>
          </p:grpSpPr>
          <p:cxnSp>
            <p:nvCxnSpPr>
              <p:cNvPr id="27" name="Gerader Verbinder 26">
                <a:extLst>
                  <a:ext uri="{FF2B5EF4-FFF2-40B4-BE49-F238E27FC236}">
                    <a16:creationId xmlns:a16="http://schemas.microsoft.com/office/drawing/2014/main" id="{690699FA-A95C-C532-24B4-46EE5E38ABC7}"/>
                  </a:ext>
                </a:extLst>
              </p:cNvPr>
              <p:cNvCxnSpPr>
                <a:endCxn id="23" idx="0"/>
              </p:cNvCxnSpPr>
              <p:nvPr/>
            </p:nvCxnSpPr>
            <p:spPr bwMode="auto">
              <a:xfrm flipH="1">
                <a:off x="1462064" y="3060838"/>
                <a:ext cx="1" cy="282745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1" name="Gerader Verbinder 70">
                <a:extLst>
                  <a:ext uri="{FF2B5EF4-FFF2-40B4-BE49-F238E27FC236}">
                    <a16:creationId xmlns:a16="http://schemas.microsoft.com/office/drawing/2014/main" id="{C1A5A966-72E2-1900-9A60-50F3104DC7B2}"/>
                  </a:ext>
                </a:extLst>
              </p:cNvPr>
              <p:cNvCxnSpPr/>
              <p:nvPr/>
            </p:nvCxnSpPr>
            <p:spPr bwMode="auto">
              <a:xfrm>
                <a:off x="1462065" y="3639884"/>
                <a:ext cx="0" cy="326653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8202" name="Grafik 8201" descr="Ein Bild, das Outdoorobjekt enthält.&#10;&#10;Automatisch generierte Beschreibung">
                <a:extLst>
                  <a:ext uri="{FF2B5EF4-FFF2-40B4-BE49-F238E27FC236}">
                    <a16:creationId xmlns:a16="http://schemas.microsoft.com/office/drawing/2014/main" id="{6EB9A6E4-8DFD-9926-96DC-F54C51F04A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69856" y="3138194"/>
                <a:ext cx="653672" cy="653672"/>
              </a:xfrm>
              <a:prstGeom prst="rect">
                <a:avLst/>
              </a:prstGeom>
            </p:spPr>
          </p:pic>
          <p:cxnSp>
            <p:nvCxnSpPr>
              <p:cNvPr id="20" name="Gerader Verbinder 19">
                <a:extLst>
                  <a:ext uri="{FF2B5EF4-FFF2-40B4-BE49-F238E27FC236}">
                    <a16:creationId xmlns:a16="http://schemas.microsoft.com/office/drawing/2014/main" id="{19298B86-428A-5832-A011-E83EE58994D9}"/>
                  </a:ext>
                </a:extLst>
              </p:cNvPr>
              <p:cNvCxnSpPr>
                <a:endCxn id="8193" idx="1"/>
              </p:cNvCxnSpPr>
              <p:nvPr/>
            </p:nvCxnSpPr>
            <p:spPr bwMode="auto">
              <a:xfrm flipV="1">
                <a:off x="1130177" y="3966538"/>
                <a:ext cx="2623341" cy="10943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25" name="Gruppieren 24">
                <a:extLst>
                  <a:ext uri="{FF2B5EF4-FFF2-40B4-BE49-F238E27FC236}">
                    <a16:creationId xmlns:a16="http://schemas.microsoft.com/office/drawing/2014/main" id="{8CAA3000-8849-2BCB-B1F3-DF8993DD2C52}"/>
                  </a:ext>
                </a:extLst>
              </p:cNvPr>
              <p:cNvGrpSpPr/>
              <p:nvPr/>
            </p:nvGrpSpPr>
            <p:grpSpPr>
              <a:xfrm>
                <a:off x="1377559" y="3343583"/>
                <a:ext cx="169010" cy="295922"/>
                <a:chOff x="2606040" y="3032498"/>
                <a:chExt cx="169010" cy="295922"/>
              </a:xfrm>
            </p:grpSpPr>
            <p:sp>
              <p:nvSpPr>
                <p:cNvPr id="23" name="Ellipse 22">
                  <a:extLst>
                    <a:ext uri="{FF2B5EF4-FFF2-40B4-BE49-F238E27FC236}">
                      <a16:creationId xmlns:a16="http://schemas.microsoft.com/office/drawing/2014/main" id="{13D4B8A9-973C-4486-883E-80176C5F8710}"/>
                    </a:ext>
                  </a:extLst>
                </p:cNvPr>
                <p:cNvSpPr/>
                <p:nvPr/>
              </p:nvSpPr>
              <p:spPr bwMode="auto">
                <a:xfrm>
                  <a:off x="2606040" y="3032498"/>
                  <a:ext cx="169010" cy="169010"/>
                </a:xfrm>
                <a:prstGeom prst="ellipse">
                  <a:avLst/>
                </a:prstGeom>
                <a:no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4" name="Ellipse 23">
                  <a:extLst>
                    <a:ext uri="{FF2B5EF4-FFF2-40B4-BE49-F238E27FC236}">
                      <a16:creationId xmlns:a16="http://schemas.microsoft.com/office/drawing/2014/main" id="{34EE3C86-E5BD-DDE4-5322-E0E00A3A4D06}"/>
                    </a:ext>
                  </a:extLst>
                </p:cNvPr>
                <p:cNvSpPr/>
                <p:nvPr/>
              </p:nvSpPr>
              <p:spPr bwMode="auto">
                <a:xfrm>
                  <a:off x="2606040" y="3159410"/>
                  <a:ext cx="169010" cy="169010"/>
                </a:xfrm>
                <a:prstGeom prst="ellipse">
                  <a:avLst/>
                </a:prstGeom>
                <a:no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8193" name="Textfeld 8192">
                <a:extLst>
                  <a:ext uri="{FF2B5EF4-FFF2-40B4-BE49-F238E27FC236}">
                    <a16:creationId xmlns:a16="http://schemas.microsoft.com/office/drawing/2014/main" id="{C44C6BDC-A743-B11B-48C2-1F5A223D3D47}"/>
                  </a:ext>
                </a:extLst>
              </p:cNvPr>
              <p:cNvSpPr txBox="1"/>
              <p:nvPr/>
            </p:nvSpPr>
            <p:spPr>
              <a:xfrm>
                <a:off x="3753518" y="3828038"/>
                <a:ext cx="111395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/>
                  <a:t>Verteiler-Netz</a:t>
                </a:r>
              </a:p>
            </p:txBody>
          </p:sp>
          <p:pic>
            <p:nvPicPr>
              <p:cNvPr id="8201" name="Grafik 8200">
                <a:extLst>
                  <a:ext uri="{FF2B5EF4-FFF2-40B4-BE49-F238E27FC236}">
                    <a16:creationId xmlns:a16="http://schemas.microsoft.com/office/drawing/2014/main" id="{0C0030CB-F437-347A-1854-0310B56993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431" b="30514"/>
              <a:stretch/>
            </p:blipFill>
            <p:spPr>
              <a:xfrm>
                <a:off x="2583466" y="3392776"/>
                <a:ext cx="526697" cy="316310"/>
              </a:xfrm>
              <a:prstGeom prst="rect">
                <a:avLst/>
              </a:prstGeom>
            </p:spPr>
          </p:pic>
          <p:cxnSp>
            <p:nvCxnSpPr>
              <p:cNvPr id="8203" name="Gerader Verbinder 8202">
                <a:extLst>
                  <a:ext uri="{FF2B5EF4-FFF2-40B4-BE49-F238E27FC236}">
                    <a16:creationId xmlns:a16="http://schemas.microsoft.com/office/drawing/2014/main" id="{4739B6CB-AC37-EA43-DE11-C07957537BFC}"/>
                  </a:ext>
                </a:extLst>
              </p:cNvPr>
              <p:cNvCxnSpPr/>
              <p:nvPr/>
            </p:nvCxnSpPr>
            <p:spPr bwMode="auto">
              <a:xfrm>
                <a:off x="2154215" y="3728012"/>
                <a:ext cx="0" cy="238525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205" name="Gerader Verbinder 8204">
                <a:extLst>
                  <a:ext uri="{FF2B5EF4-FFF2-40B4-BE49-F238E27FC236}">
                    <a16:creationId xmlns:a16="http://schemas.microsoft.com/office/drawing/2014/main" id="{CA23B094-FAF5-A629-3F29-31AD687CF7FB}"/>
                  </a:ext>
                </a:extLst>
              </p:cNvPr>
              <p:cNvCxnSpPr>
                <a:stCxn id="8201" idx="2"/>
              </p:cNvCxnSpPr>
              <p:nvPr/>
            </p:nvCxnSpPr>
            <p:spPr bwMode="auto">
              <a:xfrm flipH="1">
                <a:off x="2846814" y="3709086"/>
                <a:ext cx="1" cy="257451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248" name="Gerader Verbinder 8247">
                <a:extLst>
                  <a:ext uri="{FF2B5EF4-FFF2-40B4-BE49-F238E27FC236}">
                    <a16:creationId xmlns:a16="http://schemas.microsoft.com/office/drawing/2014/main" id="{62A40784-B4FA-AB34-276C-328AFE7CFA2C}"/>
                  </a:ext>
                </a:extLst>
              </p:cNvPr>
              <p:cNvCxnSpPr/>
              <p:nvPr/>
            </p:nvCxnSpPr>
            <p:spPr bwMode="auto">
              <a:xfrm flipH="1">
                <a:off x="3601240" y="3709086"/>
                <a:ext cx="1" cy="257451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8246" name="Grafik 8245">
                <a:extLst>
                  <a:ext uri="{FF2B5EF4-FFF2-40B4-BE49-F238E27FC236}">
                    <a16:creationId xmlns:a16="http://schemas.microsoft.com/office/drawing/2014/main" id="{357A3F83-5C7D-B38F-4717-58324F023F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574" b="17484"/>
              <a:stretch/>
            </p:blipFill>
            <p:spPr>
              <a:xfrm>
                <a:off x="3310225" y="3402346"/>
                <a:ext cx="572121" cy="365829"/>
              </a:xfrm>
              <a:prstGeom prst="rect">
                <a:avLst/>
              </a:prstGeom>
            </p:spPr>
          </p:pic>
          <p:cxnSp>
            <p:nvCxnSpPr>
              <p:cNvPr id="8" name="Gerade Verbindung mit Pfeil 7">
                <a:extLst>
                  <a:ext uri="{FF2B5EF4-FFF2-40B4-BE49-F238E27FC236}">
                    <a16:creationId xmlns:a16="http://schemas.microsoft.com/office/drawing/2014/main" id="{1C2124A5-53A9-9431-3506-56976E4FA501}"/>
                  </a:ext>
                </a:extLst>
              </p:cNvPr>
              <p:cNvCxnSpPr/>
              <p:nvPr/>
            </p:nvCxnSpPr>
            <p:spPr bwMode="auto">
              <a:xfrm>
                <a:off x="1629600" y="3322072"/>
                <a:ext cx="0" cy="296845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82" name="Gruppieren 81">
            <a:extLst>
              <a:ext uri="{FF2B5EF4-FFF2-40B4-BE49-F238E27FC236}">
                <a16:creationId xmlns:a16="http://schemas.microsoft.com/office/drawing/2014/main" id="{CA74C81F-8739-0CB3-7074-3D37AB0160AF}"/>
              </a:ext>
            </a:extLst>
          </p:cNvPr>
          <p:cNvGrpSpPr/>
          <p:nvPr/>
        </p:nvGrpSpPr>
        <p:grpSpPr>
          <a:xfrm>
            <a:off x="291062" y="4195139"/>
            <a:ext cx="4602820" cy="1117901"/>
            <a:chOff x="291062" y="3966539"/>
            <a:chExt cx="4602820" cy="1117901"/>
          </a:xfrm>
        </p:grpSpPr>
        <p:pic>
          <p:nvPicPr>
            <p:cNvPr id="8209" name="Grafik 8208" descr="Ein Bild, das Outdoorobjekt enthält.&#10;&#10;Automatisch generierte Beschreibung">
              <a:extLst>
                <a:ext uri="{FF2B5EF4-FFF2-40B4-BE49-F238E27FC236}">
                  <a16:creationId xmlns:a16="http://schemas.microsoft.com/office/drawing/2014/main" id="{EA97FE13-222F-5A69-22A2-9FD08F173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9856" y="4081937"/>
              <a:ext cx="653672" cy="653672"/>
            </a:xfrm>
            <a:prstGeom prst="rect">
              <a:avLst/>
            </a:prstGeom>
          </p:spPr>
        </p:pic>
        <p:grpSp>
          <p:nvGrpSpPr>
            <p:cNvPr id="81" name="Gruppieren 80">
              <a:extLst>
                <a:ext uri="{FF2B5EF4-FFF2-40B4-BE49-F238E27FC236}">
                  <a16:creationId xmlns:a16="http://schemas.microsoft.com/office/drawing/2014/main" id="{BCB941F9-9512-7429-3C62-7B8BFABE9BD5}"/>
                </a:ext>
              </a:extLst>
            </p:cNvPr>
            <p:cNvGrpSpPr/>
            <p:nvPr/>
          </p:nvGrpSpPr>
          <p:grpSpPr>
            <a:xfrm>
              <a:off x="291062" y="3966539"/>
              <a:ext cx="4602820" cy="1117901"/>
              <a:chOff x="291062" y="3966539"/>
              <a:chExt cx="4602820" cy="1117901"/>
            </a:xfrm>
          </p:grpSpPr>
          <p:cxnSp>
            <p:nvCxnSpPr>
              <p:cNvPr id="21" name="Gerader Verbinder 20">
                <a:extLst>
                  <a:ext uri="{FF2B5EF4-FFF2-40B4-BE49-F238E27FC236}">
                    <a16:creationId xmlns:a16="http://schemas.microsoft.com/office/drawing/2014/main" id="{3A5CB384-07B8-8CCF-12D1-12DBB508D43C}"/>
                  </a:ext>
                </a:extLst>
              </p:cNvPr>
              <p:cNvCxnSpPr>
                <a:endCxn id="8197" idx="1"/>
              </p:cNvCxnSpPr>
              <p:nvPr/>
            </p:nvCxnSpPr>
            <p:spPr bwMode="auto">
              <a:xfrm flipV="1">
                <a:off x="1138777" y="4906219"/>
                <a:ext cx="2641146" cy="18844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65" name="Textfeld 64">
                <a:extLst>
                  <a:ext uri="{FF2B5EF4-FFF2-40B4-BE49-F238E27FC236}">
                    <a16:creationId xmlns:a16="http://schemas.microsoft.com/office/drawing/2014/main" id="{5D01BDD0-CAB5-30BB-23EB-25945E8CA7F0}"/>
                  </a:ext>
                </a:extLst>
              </p:cNvPr>
              <p:cNvSpPr txBox="1"/>
              <p:nvPr/>
            </p:nvSpPr>
            <p:spPr>
              <a:xfrm>
                <a:off x="291062" y="4807441"/>
                <a:ext cx="82541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200" dirty="0"/>
                  <a:t>20 kV AC</a:t>
                </a:r>
              </a:p>
            </p:txBody>
          </p:sp>
          <p:grpSp>
            <p:nvGrpSpPr>
              <p:cNvPr id="68" name="Gruppieren 67">
                <a:extLst>
                  <a:ext uri="{FF2B5EF4-FFF2-40B4-BE49-F238E27FC236}">
                    <a16:creationId xmlns:a16="http://schemas.microsoft.com/office/drawing/2014/main" id="{25C54F97-01BF-9124-A469-EA6862A6C001}"/>
                  </a:ext>
                </a:extLst>
              </p:cNvPr>
              <p:cNvGrpSpPr/>
              <p:nvPr/>
            </p:nvGrpSpPr>
            <p:grpSpPr>
              <a:xfrm>
                <a:off x="1377559" y="4293192"/>
                <a:ext cx="169010" cy="295922"/>
                <a:chOff x="2606040" y="3032498"/>
                <a:chExt cx="169010" cy="295922"/>
              </a:xfrm>
            </p:grpSpPr>
            <p:sp>
              <p:nvSpPr>
                <p:cNvPr id="69" name="Ellipse 68">
                  <a:extLst>
                    <a:ext uri="{FF2B5EF4-FFF2-40B4-BE49-F238E27FC236}">
                      <a16:creationId xmlns:a16="http://schemas.microsoft.com/office/drawing/2014/main" id="{14A5336B-A214-AB4D-EB8D-3D5BF7174561}"/>
                    </a:ext>
                  </a:extLst>
                </p:cNvPr>
                <p:cNvSpPr/>
                <p:nvPr/>
              </p:nvSpPr>
              <p:spPr bwMode="auto">
                <a:xfrm>
                  <a:off x="2606040" y="3032498"/>
                  <a:ext cx="169010" cy="169010"/>
                </a:xfrm>
                <a:prstGeom prst="ellipse">
                  <a:avLst/>
                </a:prstGeom>
                <a:no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70" name="Ellipse 69">
                  <a:extLst>
                    <a:ext uri="{FF2B5EF4-FFF2-40B4-BE49-F238E27FC236}">
                      <a16:creationId xmlns:a16="http://schemas.microsoft.com/office/drawing/2014/main" id="{CD8DBA2A-64C3-E145-9913-E289DB82A809}"/>
                    </a:ext>
                  </a:extLst>
                </p:cNvPr>
                <p:cNvSpPr/>
                <p:nvPr/>
              </p:nvSpPr>
              <p:spPr bwMode="auto">
                <a:xfrm>
                  <a:off x="2606040" y="3159410"/>
                  <a:ext cx="169010" cy="169010"/>
                </a:xfrm>
                <a:prstGeom prst="ellipse">
                  <a:avLst/>
                </a:prstGeom>
                <a:no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cxnSp>
            <p:nvCxnSpPr>
              <p:cNvPr id="76" name="Gerader Verbinder 75">
                <a:extLst>
                  <a:ext uri="{FF2B5EF4-FFF2-40B4-BE49-F238E27FC236}">
                    <a16:creationId xmlns:a16="http://schemas.microsoft.com/office/drawing/2014/main" id="{60123842-38D7-2FC9-A38A-47BC0C9045A3}"/>
                  </a:ext>
                </a:extLst>
              </p:cNvPr>
              <p:cNvCxnSpPr>
                <a:stCxn id="70" idx="4"/>
              </p:cNvCxnSpPr>
              <p:nvPr/>
            </p:nvCxnSpPr>
            <p:spPr bwMode="auto">
              <a:xfrm>
                <a:off x="1462064" y="4589114"/>
                <a:ext cx="0" cy="335949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8197" name="Textfeld 8196">
                <a:extLst>
                  <a:ext uri="{FF2B5EF4-FFF2-40B4-BE49-F238E27FC236}">
                    <a16:creationId xmlns:a16="http://schemas.microsoft.com/office/drawing/2014/main" id="{A2245C50-FD8E-C540-CD79-A61643D3EDF9}"/>
                  </a:ext>
                </a:extLst>
              </p:cNvPr>
              <p:cNvSpPr txBox="1"/>
              <p:nvPr/>
            </p:nvSpPr>
            <p:spPr>
              <a:xfrm>
                <a:off x="3779923" y="4767719"/>
                <a:ext cx="111395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/>
                  <a:t>Verteiler-Netz</a:t>
                </a:r>
              </a:p>
            </p:txBody>
          </p:sp>
          <p:pic>
            <p:nvPicPr>
              <p:cNvPr id="8208" name="Grafik 8207">
                <a:extLst>
                  <a:ext uri="{FF2B5EF4-FFF2-40B4-BE49-F238E27FC236}">
                    <a16:creationId xmlns:a16="http://schemas.microsoft.com/office/drawing/2014/main" id="{9C0030DC-CF7D-DB8A-6966-927676DA77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431" b="30514"/>
              <a:stretch/>
            </p:blipFill>
            <p:spPr>
              <a:xfrm>
                <a:off x="2583466" y="4336519"/>
                <a:ext cx="526697" cy="316310"/>
              </a:xfrm>
              <a:prstGeom prst="rect">
                <a:avLst/>
              </a:prstGeom>
            </p:spPr>
          </p:pic>
          <p:cxnSp>
            <p:nvCxnSpPr>
              <p:cNvPr id="8210" name="Gerader Verbinder 8209">
                <a:extLst>
                  <a:ext uri="{FF2B5EF4-FFF2-40B4-BE49-F238E27FC236}">
                    <a16:creationId xmlns:a16="http://schemas.microsoft.com/office/drawing/2014/main" id="{237CDA01-4B32-0B44-4757-7E6A6F32174B}"/>
                  </a:ext>
                </a:extLst>
              </p:cNvPr>
              <p:cNvCxnSpPr/>
              <p:nvPr/>
            </p:nvCxnSpPr>
            <p:spPr bwMode="auto">
              <a:xfrm>
                <a:off x="2154215" y="4671755"/>
                <a:ext cx="0" cy="238525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211" name="Gerader Verbinder 8210">
                <a:extLst>
                  <a:ext uri="{FF2B5EF4-FFF2-40B4-BE49-F238E27FC236}">
                    <a16:creationId xmlns:a16="http://schemas.microsoft.com/office/drawing/2014/main" id="{22162539-CBBA-B86C-A0A6-DB83EC13B7DC}"/>
                  </a:ext>
                </a:extLst>
              </p:cNvPr>
              <p:cNvCxnSpPr>
                <a:stCxn id="8208" idx="2"/>
              </p:cNvCxnSpPr>
              <p:nvPr/>
            </p:nvCxnSpPr>
            <p:spPr bwMode="auto">
              <a:xfrm flipH="1">
                <a:off x="2846814" y="4652829"/>
                <a:ext cx="1" cy="257451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487" name="Gerader Verbinder 8486">
                <a:extLst>
                  <a:ext uri="{FF2B5EF4-FFF2-40B4-BE49-F238E27FC236}">
                    <a16:creationId xmlns:a16="http://schemas.microsoft.com/office/drawing/2014/main" id="{340BD00B-D35E-B893-4DF5-5CAE2D12656B}"/>
                  </a:ext>
                </a:extLst>
              </p:cNvPr>
              <p:cNvCxnSpPr/>
              <p:nvPr/>
            </p:nvCxnSpPr>
            <p:spPr bwMode="auto">
              <a:xfrm flipH="1">
                <a:off x="3601240" y="4638993"/>
                <a:ext cx="1" cy="257451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8486" name="Grafik 8485">
                <a:extLst>
                  <a:ext uri="{FF2B5EF4-FFF2-40B4-BE49-F238E27FC236}">
                    <a16:creationId xmlns:a16="http://schemas.microsoft.com/office/drawing/2014/main" id="{DECE5CA4-5FC1-A0D7-D900-038124C04C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574" b="17484"/>
              <a:stretch/>
            </p:blipFill>
            <p:spPr>
              <a:xfrm>
                <a:off x="3355999" y="4311507"/>
                <a:ext cx="572121" cy="365829"/>
              </a:xfrm>
              <a:prstGeom prst="rect">
                <a:avLst/>
              </a:prstGeom>
            </p:spPr>
          </p:pic>
          <p:cxnSp>
            <p:nvCxnSpPr>
              <p:cNvPr id="9" name="Gerade Verbindung mit Pfeil 8">
                <a:extLst>
                  <a:ext uri="{FF2B5EF4-FFF2-40B4-BE49-F238E27FC236}">
                    <a16:creationId xmlns:a16="http://schemas.microsoft.com/office/drawing/2014/main" id="{5E9A0B1B-DCA8-D562-E473-C374D812887D}"/>
                  </a:ext>
                </a:extLst>
              </p:cNvPr>
              <p:cNvCxnSpPr/>
              <p:nvPr/>
            </p:nvCxnSpPr>
            <p:spPr bwMode="auto">
              <a:xfrm>
                <a:off x="1632015" y="4281426"/>
                <a:ext cx="0" cy="296845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" name="Gerader Verbinder 27">
                <a:extLst>
                  <a:ext uri="{FF2B5EF4-FFF2-40B4-BE49-F238E27FC236}">
                    <a16:creationId xmlns:a16="http://schemas.microsoft.com/office/drawing/2014/main" id="{A4AB5024-2119-F692-39AD-EA518EE629C5}"/>
                  </a:ext>
                </a:extLst>
              </p:cNvPr>
              <p:cNvCxnSpPr/>
              <p:nvPr/>
            </p:nvCxnSpPr>
            <p:spPr bwMode="auto">
              <a:xfrm>
                <a:off x="1462065" y="3966539"/>
                <a:ext cx="0" cy="326653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83" name="Gruppieren 82">
            <a:extLst>
              <a:ext uri="{FF2B5EF4-FFF2-40B4-BE49-F238E27FC236}">
                <a16:creationId xmlns:a16="http://schemas.microsoft.com/office/drawing/2014/main" id="{D5E2DB54-9744-D5C1-85DA-A518A0C32496}"/>
              </a:ext>
            </a:extLst>
          </p:cNvPr>
          <p:cNvGrpSpPr/>
          <p:nvPr/>
        </p:nvGrpSpPr>
        <p:grpSpPr>
          <a:xfrm>
            <a:off x="283048" y="5145065"/>
            <a:ext cx="4610834" cy="1086877"/>
            <a:chOff x="283048" y="4916465"/>
            <a:chExt cx="4610834" cy="1086877"/>
          </a:xfrm>
        </p:grpSpPr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179D616F-4C54-C8FE-8403-0B61B2558218}"/>
                </a:ext>
              </a:extLst>
            </p:cNvPr>
            <p:cNvCxnSpPr/>
            <p:nvPr/>
          </p:nvCxnSpPr>
          <p:spPr bwMode="auto">
            <a:xfrm>
              <a:off x="1138777" y="5872644"/>
              <a:ext cx="2956513" cy="0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6" name="Textfeld 65">
              <a:extLst>
                <a:ext uri="{FF2B5EF4-FFF2-40B4-BE49-F238E27FC236}">
                  <a16:creationId xmlns:a16="http://schemas.microsoft.com/office/drawing/2014/main" id="{97541D4E-F58F-CB13-3BC5-1DEC197BC24B}"/>
                </a:ext>
              </a:extLst>
            </p:cNvPr>
            <p:cNvSpPr txBox="1"/>
            <p:nvPr/>
          </p:nvSpPr>
          <p:spPr>
            <a:xfrm>
              <a:off x="283048" y="5713270"/>
              <a:ext cx="8334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/>
                <a:t>400 V AC</a:t>
              </a:r>
            </a:p>
          </p:txBody>
        </p:sp>
        <p:grpSp>
          <p:nvGrpSpPr>
            <p:cNvPr id="73" name="Gruppieren 72">
              <a:extLst>
                <a:ext uri="{FF2B5EF4-FFF2-40B4-BE49-F238E27FC236}">
                  <a16:creationId xmlns:a16="http://schemas.microsoft.com/office/drawing/2014/main" id="{9AA5BFDB-5773-039F-5B74-DB3C4E416BFD}"/>
                </a:ext>
              </a:extLst>
            </p:cNvPr>
            <p:cNvGrpSpPr/>
            <p:nvPr/>
          </p:nvGrpSpPr>
          <p:grpSpPr>
            <a:xfrm>
              <a:off x="1377559" y="5242800"/>
              <a:ext cx="169010" cy="295922"/>
              <a:chOff x="2606040" y="3032498"/>
              <a:chExt cx="169010" cy="295922"/>
            </a:xfrm>
          </p:grpSpPr>
          <p:sp>
            <p:nvSpPr>
              <p:cNvPr id="74" name="Ellipse 73">
                <a:extLst>
                  <a:ext uri="{FF2B5EF4-FFF2-40B4-BE49-F238E27FC236}">
                    <a16:creationId xmlns:a16="http://schemas.microsoft.com/office/drawing/2014/main" id="{70C15133-4870-E6E9-C2E6-E9DEC90AAAF8}"/>
                  </a:ext>
                </a:extLst>
              </p:cNvPr>
              <p:cNvSpPr/>
              <p:nvPr/>
            </p:nvSpPr>
            <p:spPr bwMode="auto">
              <a:xfrm>
                <a:off x="2606040" y="3032498"/>
                <a:ext cx="169010" cy="169010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id="{80A7B05E-10AE-2BC5-041C-A43147929EDC}"/>
                  </a:ext>
                </a:extLst>
              </p:cNvPr>
              <p:cNvSpPr/>
              <p:nvPr/>
            </p:nvSpPr>
            <p:spPr bwMode="auto">
              <a:xfrm>
                <a:off x="2606040" y="3159410"/>
                <a:ext cx="169010" cy="169010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cxnSp>
          <p:nvCxnSpPr>
            <p:cNvPr id="77" name="Gerader Verbinder 76">
              <a:extLst>
                <a:ext uri="{FF2B5EF4-FFF2-40B4-BE49-F238E27FC236}">
                  <a16:creationId xmlns:a16="http://schemas.microsoft.com/office/drawing/2014/main" id="{782A5E7A-864A-8562-F586-E9F7D71D28DB}"/>
                </a:ext>
              </a:extLst>
            </p:cNvPr>
            <p:cNvCxnSpPr>
              <a:stCxn id="75" idx="4"/>
            </p:cNvCxnSpPr>
            <p:nvPr/>
          </p:nvCxnSpPr>
          <p:spPr bwMode="auto">
            <a:xfrm>
              <a:off x="1462064" y="5538722"/>
              <a:ext cx="1" cy="345552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199" name="Textfeld 8198">
              <a:extLst>
                <a:ext uri="{FF2B5EF4-FFF2-40B4-BE49-F238E27FC236}">
                  <a16:creationId xmlns:a16="http://schemas.microsoft.com/office/drawing/2014/main" id="{2E5EDCA3-7976-85FD-0C64-B5E883288F1E}"/>
                </a:ext>
              </a:extLst>
            </p:cNvPr>
            <p:cNvSpPr txBox="1"/>
            <p:nvPr/>
          </p:nvSpPr>
          <p:spPr>
            <a:xfrm>
              <a:off x="4050381" y="5726343"/>
              <a:ext cx="8435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Orts-Netz</a:t>
              </a:r>
            </a:p>
          </p:txBody>
        </p:sp>
        <p:grpSp>
          <p:nvGrpSpPr>
            <p:cNvPr id="8214" name="Gruppieren 8213">
              <a:extLst>
                <a:ext uri="{FF2B5EF4-FFF2-40B4-BE49-F238E27FC236}">
                  <a16:creationId xmlns:a16="http://schemas.microsoft.com/office/drawing/2014/main" id="{B7755429-5E39-3E61-8AAF-A26C786E2F9C}"/>
                </a:ext>
              </a:extLst>
            </p:cNvPr>
            <p:cNvGrpSpPr/>
            <p:nvPr/>
          </p:nvGrpSpPr>
          <p:grpSpPr>
            <a:xfrm>
              <a:off x="1814117" y="5161417"/>
              <a:ext cx="680195" cy="578386"/>
              <a:chOff x="2188723" y="1557085"/>
              <a:chExt cx="5554494" cy="4776419"/>
            </a:xfrm>
          </p:grpSpPr>
          <p:grpSp>
            <p:nvGrpSpPr>
              <p:cNvPr id="8215" name="Gruppieren 8214">
                <a:extLst>
                  <a:ext uri="{FF2B5EF4-FFF2-40B4-BE49-F238E27FC236}">
                    <a16:creationId xmlns:a16="http://schemas.microsoft.com/office/drawing/2014/main" id="{2E229DDC-EB96-6F77-23F1-FFAF9F491B00}"/>
                  </a:ext>
                </a:extLst>
              </p:cNvPr>
              <p:cNvGrpSpPr/>
              <p:nvPr/>
            </p:nvGrpSpPr>
            <p:grpSpPr>
              <a:xfrm>
                <a:off x="2188723" y="1557085"/>
                <a:ext cx="5554494" cy="4776419"/>
                <a:chOff x="3355786" y="2432596"/>
                <a:chExt cx="2495286" cy="1992807"/>
              </a:xfrm>
            </p:grpSpPr>
            <p:grpSp>
              <p:nvGrpSpPr>
                <p:cNvPr id="8217" name="Gruppieren 8216">
                  <a:extLst>
                    <a:ext uri="{FF2B5EF4-FFF2-40B4-BE49-F238E27FC236}">
                      <a16:creationId xmlns:a16="http://schemas.microsoft.com/office/drawing/2014/main" id="{741F0C09-BC23-2A0A-A47D-BD343F986512}"/>
                    </a:ext>
                  </a:extLst>
                </p:cNvPr>
                <p:cNvGrpSpPr/>
                <p:nvPr/>
              </p:nvGrpSpPr>
              <p:grpSpPr>
                <a:xfrm>
                  <a:off x="3355786" y="2432596"/>
                  <a:ext cx="2495286" cy="1954150"/>
                  <a:chOff x="2379234" y="2470777"/>
                  <a:chExt cx="4832140" cy="3347910"/>
                </a:xfrm>
              </p:grpSpPr>
              <p:sp>
                <p:nvSpPr>
                  <p:cNvPr id="8230" name="Freihandform: Form 8229">
                    <a:extLst>
                      <a:ext uri="{FF2B5EF4-FFF2-40B4-BE49-F238E27FC236}">
                        <a16:creationId xmlns:a16="http://schemas.microsoft.com/office/drawing/2014/main" id="{BA2F86F5-6E61-F26E-C3FF-B73668A93638}"/>
                      </a:ext>
                    </a:extLst>
                  </p:cNvPr>
                  <p:cNvSpPr/>
                  <p:nvPr/>
                </p:nvSpPr>
                <p:spPr>
                  <a:xfrm rot="10800000" flipH="1" flipV="1">
                    <a:off x="2379234" y="2470777"/>
                    <a:ext cx="4832140" cy="3347910"/>
                  </a:xfrm>
                  <a:custGeom>
                    <a:avLst/>
                    <a:gdLst>
                      <a:gd name="connsiteX0" fmla="*/ 497198 w 3607783"/>
                      <a:gd name="connsiteY0" fmla="*/ 32132 h 3347910"/>
                      <a:gd name="connsiteX1" fmla="*/ 242962 w 3607783"/>
                      <a:gd name="connsiteY1" fmla="*/ 742414 h 3347910"/>
                      <a:gd name="connsiteX2" fmla="*/ 0 w 3607783"/>
                      <a:gd name="connsiteY2" fmla="*/ 1446496 h 3347910"/>
                      <a:gd name="connsiteX3" fmla="*/ 10147 w 3607783"/>
                      <a:gd name="connsiteY3" fmla="*/ 1468481 h 3347910"/>
                      <a:gd name="connsiteX4" fmla="*/ 197301 w 3607783"/>
                      <a:gd name="connsiteY4" fmla="*/ 1403653 h 3347910"/>
                      <a:gd name="connsiteX5" fmla="*/ 202938 w 3607783"/>
                      <a:gd name="connsiteY5" fmla="*/ 1478064 h 3347910"/>
                      <a:gd name="connsiteX6" fmla="*/ 214212 w 3607783"/>
                      <a:gd name="connsiteY6" fmla="*/ 2043471 h 3347910"/>
                      <a:gd name="connsiteX7" fmla="*/ 225486 w 3607783"/>
                      <a:gd name="connsiteY7" fmla="*/ 2580129 h 3347910"/>
                      <a:gd name="connsiteX8" fmla="*/ 225486 w 3607783"/>
                      <a:gd name="connsiteY8" fmla="*/ 2626354 h 3347910"/>
                      <a:gd name="connsiteX9" fmla="*/ 421660 w 3607783"/>
                      <a:gd name="connsiteY9" fmla="*/ 2780812 h 3347910"/>
                      <a:gd name="connsiteX10" fmla="*/ 879961 w 3607783"/>
                      <a:gd name="connsiteY10" fmla="*/ 3141590 h 3347910"/>
                      <a:gd name="connsiteX11" fmla="*/ 1142653 w 3607783"/>
                      <a:gd name="connsiteY11" fmla="*/ 3347910 h 3347910"/>
                      <a:gd name="connsiteX12" fmla="*/ 2246973 w 3607783"/>
                      <a:gd name="connsiteY12" fmla="*/ 3325362 h 3347910"/>
                      <a:gd name="connsiteX13" fmla="*/ 3351856 w 3607783"/>
                      <a:gd name="connsiteY13" fmla="*/ 3301686 h 3347910"/>
                      <a:gd name="connsiteX14" fmla="*/ 3359748 w 3607783"/>
                      <a:gd name="connsiteY14" fmla="*/ 2686108 h 3347910"/>
                      <a:gd name="connsiteX15" fmla="*/ 3368768 w 3607783"/>
                      <a:gd name="connsiteY15" fmla="*/ 2047417 h 3347910"/>
                      <a:gd name="connsiteX16" fmla="*/ 3371586 w 3607783"/>
                      <a:gd name="connsiteY16" fmla="*/ 2023741 h 3347910"/>
                      <a:gd name="connsiteX17" fmla="*/ 3421193 w 3607783"/>
                      <a:gd name="connsiteY17" fmla="*/ 2023741 h 3347910"/>
                      <a:gd name="connsiteX18" fmla="*/ 3539010 w 3607783"/>
                      <a:gd name="connsiteY18" fmla="*/ 2019795 h 3347910"/>
                      <a:gd name="connsiteX19" fmla="*/ 3607783 w 3607783"/>
                      <a:gd name="connsiteY19" fmla="*/ 2016413 h 3347910"/>
                      <a:gd name="connsiteX20" fmla="*/ 3607783 w 3607783"/>
                      <a:gd name="connsiteY20" fmla="*/ 1997810 h 3347910"/>
                      <a:gd name="connsiteX21" fmla="*/ 3484329 w 3607783"/>
                      <a:gd name="connsiteY21" fmla="*/ 1712570 h 3347910"/>
                      <a:gd name="connsiteX22" fmla="*/ 2955564 w 3607783"/>
                      <a:gd name="connsiteY22" fmla="*/ 569353 h 3347910"/>
                      <a:gd name="connsiteX23" fmla="*/ 2761082 w 3607783"/>
                      <a:gd name="connsiteY23" fmla="*/ 148257 h 3347910"/>
                      <a:gd name="connsiteX24" fmla="*/ 2727259 w 3607783"/>
                      <a:gd name="connsiteY24" fmla="*/ 73847 h 3347910"/>
                      <a:gd name="connsiteX25" fmla="*/ 2692308 w 3607783"/>
                      <a:gd name="connsiteY25" fmla="*/ 71028 h 3347910"/>
                      <a:gd name="connsiteX26" fmla="*/ 2367608 w 3607783"/>
                      <a:gd name="connsiteY26" fmla="*/ 59190 h 3347910"/>
                      <a:gd name="connsiteX27" fmla="*/ 1296547 w 3607783"/>
                      <a:gd name="connsiteY27" fmla="*/ 25367 h 3347910"/>
                      <a:gd name="connsiteX28" fmla="*/ 511854 w 3607783"/>
                      <a:gd name="connsiteY28" fmla="*/ 0 h 3347910"/>
                      <a:gd name="connsiteX29" fmla="*/ 497198 w 3607783"/>
                      <a:gd name="connsiteY29" fmla="*/ 32132 h 3347910"/>
                      <a:gd name="connsiteX30" fmla="*/ 1519215 w 3607783"/>
                      <a:gd name="connsiteY30" fmla="*/ 99214 h 3347910"/>
                      <a:gd name="connsiteX31" fmla="*/ 2581820 w 3607783"/>
                      <a:gd name="connsiteY31" fmla="*/ 133601 h 3347910"/>
                      <a:gd name="connsiteX32" fmla="*/ 2681034 w 3607783"/>
                      <a:gd name="connsiteY32" fmla="*/ 136983 h 3347910"/>
                      <a:gd name="connsiteX33" fmla="*/ 2709783 w 3607783"/>
                      <a:gd name="connsiteY33" fmla="*/ 199556 h 3347910"/>
                      <a:gd name="connsiteX34" fmla="*/ 3062670 w 3607783"/>
                      <a:gd name="connsiteY34" fmla="*/ 961136 h 3347910"/>
                      <a:gd name="connsiteX35" fmla="*/ 3454452 w 3607783"/>
                      <a:gd name="connsiteY35" fmla="*/ 1806710 h 3347910"/>
                      <a:gd name="connsiteX36" fmla="*/ 3522098 w 3607783"/>
                      <a:gd name="connsiteY36" fmla="*/ 1953277 h 3347910"/>
                      <a:gd name="connsiteX37" fmla="*/ 3414429 w 3607783"/>
                      <a:gd name="connsiteY37" fmla="*/ 1957786 h 3347910"/>
                      <a:gd name="connsiteX38" fmla="*/ 3305631 w 3607783"/>
                      <a:gd name="connsiteY38" fmla="*/ 1963423 h 3347910"/>
                      <a:gd name="connsiteX39" fmla="*/ 3295485 w 3607783"/>
                      <a:gd name="connsiteY39" fmla="*/ 2598168 h 3347910"/>
                      <a:gd name="connsiteX40" fmla="*/ 3283646 w 3607783"/>
                      <a:gd name="connsiteY40" fmla="*/ 3234603 h 3347910"/>
                      <a:gd name="connsiteX41" fmla="*/ 1211990 w 3607783"/>
                      <a:gd name="connsiteY41" fmla="*/ 3280264 h 3347910"/>
                      <a:gd name="connsiteX42" fmla="*/ 1164074 w 3607783"/>
                      <a:gd name="connsiteY42" fmla="*/ 3280828 h 3347910"/>
                      <a:gd name="connsiteX43" fmla="*/ 730012 w 3607783"/>
                      <a:gd name="connsiteY43" fmla="*/ 2939216 h 3347910"/>
                      <a:gd name="connsiteX44" fmla="*/ 295951 w 3607783"/>
                      <a:gd name="connsiteY44" fmla="*/ 2597041 h 3347910"/>
                      <a:gd name="connsiteX45" fmla="*/ 292005 w 3607783"/>
                      <a:gd name="connsiteY45" fmla="*/ 2523194 h 3347910"/>
                      <a:gd name="connsiteX46" fmla="*/ 276221 w 3607783"/>
                      <a:gd name="connsiteY46" fmla="*/ 1879993 h 3347910"/>
                      <a:gd name="connsiteX47" fmla="*/ 264383 w 3607783"/>
                      <a:gd name="connsiteY47" fmla="*/ 1310640 h 3347910"/>
                      <a:gd name="connsiteX48" fmla="*/ 379945 w 3607783"/>
                      <a:gd name="connsiteY48" fmla="*/ 963955 h 3347910"/>
                      <a:gd name="connsiteX49" fmla="*/ 555260 w 3607783"/>
                      <a:gd name="connsiteY49" fmla="*/ 443645 h 3347910"/>
                      <a:gd name="connsiteX50" fmla="*/ 615578 w 3607783"/>
                      <a:gd name="connsiteY50" fmla="*/ 270020 h 3347910"/>
                      <a:gd name="connsiteX51" fmla="*/ 584010 w 3607783"/>
                      <a:gd name="connsiteY51" fmla="*/ 178134 h 3347910"/>
                      <a:gd name="connsiteX52" fmla="*/ 554133 w 3607783"/>
                      <a:gd name="connsiteY52" fmla="*/ 67646 h 3347910"/>
                      <a:gd name="connsiteX53" fmla="*/ 1519215 w 3607783"/>
                      <a:gd name="connsiteY53" fmla="*/ 99214 h 3347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</a:cxnLst>
                    <a:rect l="l" t="t" r="r" b="b"/>
                    <a:pathLst>
                      <a:path w="3607783" h="3347910">
                        <a:moveTo>
                          <a:pt x="497198" y="32132"/>
                        </a:moveTo>
                        <a:cubicBezTo>
                          <a:pt x="490997" y="50171"/>
                          <a:pt x="376562" y="369798"/>
                          <a:pt x="242962" y="742414"/>
                        </a:cubicBezTo>
                        <a:cubicBezTo>
                          <a:pt x="55244" y="1265543"/>
                          <a:pt x="0" y="1426202"/>
                          <a:pt x="0" y="1446496"/>
                        </a:cubicBezTo>
                        <a:cubicBezTo>
                          <a:pt x="0" y="1469044"/>
                          <a:pt x="1127" y="1471863"/>
                          <a:pt x="10147" y="1468481"/>
                        </a:cubicBezTo>
                        <a:cubicBezTo>
                          <a:pt x="47352" y="1453824"/>
                          <a:pt x="192227" y="1403653"/>
                          <a:pt x="197301" y="1403653"/>
                        </a:cubicBezTo>
                        <a:cubicBezTo>
                          <a:pt x="200683" y="1403653"/>
                          <a:pt x="202938" y="1430712"/>
                          <a:pt x="202938" y="1478064"/>
                        </a:cubicBezTo>
                        <a:cubicBezTo>
                          <a:pt x="202938" y="1519215"/>
                          <a:pt x="208011" y="1773451"/>
                          <a:pt x="214212" y="2043471"/>
                        </a:cubicBezTo>
                        <a:cubicBezTo>
                          <a:pt x="220413" y="2312928"/>
                          <a:pt x="225486" y="2554762"/>
                          <a:pt x="225486" y="2580129"/>
                        </a:cubicBezTo>
                        <a:lnTo>
                          <a:pt x="225486" y="2626354"/>
                        </a:lnTo>
                        <a:lnTo>
                          <a:pt x="421660" y="2780812"/>
                        </a:lnTo>
                        <a:cubicBezTo>
                          <a:pt x="529329" y="2865369"/>
                          <a:pt x="735650" y="3027720"/>
                          <a:pt x="879961" y="3141590"/>
                        </a:cubicBezTo>
                        <a:lnTo>
                          <a:pt x="1142653" y="3347910"/>
                        </a:lnTo>
                        <a:lnTo>
                          <a:pt x="2246973" y="3325362"/>
                        </a:lnTo>
                        <a:cubicBezTo>
                          <a:pt x="2854095" y="3312960"/>
                          <a:pt x="3351856" y="3302249"/>
                          <a:pt x="3351856" y="3301686"/>
                        </a:cubicBezTo>
                        <a:cubicBezTo>
                          <a:pt x="3352420" y="3301122"/>
                          <a:pt x="3355802" y="3024337"/>
                          <a:pt x="3359748" y="2686108"/>
                        </a:cubicBezTo>
                        <a:cubicBezTo>
                          <a:pt x="3363130" y="2347878"/>
                          <a:pt x="3367076" y="2060946"/>
                          <a:pt x="3368768" y="2047417"/>
                        </a:cubicBezTo>
                        <a:lnTo>
                          <a:pt x="3371586" y="2023741"/>
                        </a:lnTo>
                        <a:lnTo>
                          <a:pt x="3421193" y="2023741"/>
                        </a:lnTo>
                        <a:cubicBezTo>
                          <a:pt x="3448252" y="2023741"/>
                          <a:pt x="3501805" y="2022050"/>
                          <a:pt x="3539010" y="2019795"/>
                        </a:cubicBezTo>
                        <a:lnTo>
                          <a:pt x="3607783" y="2016413"/>
                        </a:lnTo>
                        <a:lnTo>
                          <a:pt x="3607783" y="1997810"/>
                        </a:lnTo>
                        <a:cubicBezTo>
                          <a:pt x="3607783" y="1985972"/>
                          <a:pt x="3565505" y="1887886"/>
                          <a:pt x="3484329" y="1712570"/>
                        </a:cubicBezTo>
                        <a:cubicBezTo>
                          <a:pt x="3347910" y="1417183"/>
                          <a:pt x="3196834" y="1090791"/>
                          <a:pt x="2955564" y="569353"/>
                        </a:cubicBezTo>
                        <a:cubicBezTo>
                          <a:pt x="2867060" y="378817"/>
                          <a:pt x="2779684" y="189409"/>
                          <a:pt x="2761082" y="148257"/>
                        </a:cubicBezTo>
                        <a:lnTo>
                          <a:pt x="2727259" y="73847"/>
                        </a:lnTo>
                        <a:lnTo>
                          <a:pt x="2692308" y="71028"/>
                        </a:lnTo>
                        <a:cubicBezTo>
                          <a:pt x="2673706" y="69337"/>
                          <a:pt x="2527139" y="64264"/>
                          <a:pt x="2367608" y="59190"/>
                        </a:cubicBezTo>
                        <a:cubicBezTo>
                          <a:pt x="2208076" y="54117"/>
                          <a:pt x="1726099" y="38896"/>
                          <a:pt x="1296547" y="25367"/>
                        </a:cubicBezTo>
                        <a:cubicBezTo>
                          <a:pt x="866995" y="11274"/>
                          <a:pt x="514109" y="0"/>
                          <a:pt x="511854" y="0"/>
                        </a:cubicBezTo>
                        <a:cubicBezTo>
                          <a:pt x="510163" y="0"/>
                          <a:pt x="503399" y="14657"/>
                          <a:pt x="497198" y="32132"/>
                        </a:cubicBezTo>
                        <a:close/>
                        <a:moveTo>
                          <a:pt x="1519215" y="99214"/>
                        </a:moveTo>
                        <a:cubicBezTo>
                          <a:pt x="2049672" y="116126"/>
                          <a:pt x="2527703" y="131910"/>
                          <a:pt x="2581820" y="133601"/>
                        </a:cubicBezTo>
                        <a:lnTo>
                          <a:pt x="2681034" y="136983"/>
                        </a:lnTo>
                        <a:lnTo>
                          <a:pt x="2709783" y="199556"/>
                        </a:lnTo>
                        <a:cubicBezTo>
                          <a:pt x="2725568" y="233942"/>
                          <a:pt x="2883972" y="576682"/>
                          <a:pt x="3062670" y="961136"/>
                        </a:cubicBezTo>
                        <a:cubicBezTo>
                          <a:pt x="3240804" y="1345591"/>
                          <a:pt x="3417247" y="1726099"/>
                          <a:pt x="3454452" y="1806710"/>
                        </a:cubicBezTo>
                        <a:lnTo>
                          <a:pt x="3522098" y="1953277"/>
                        </a:lnTo>
                        <a:lnTo>
                          <a:pt x="3414429" y="1957786"/>
                        </a:lnTo>
                        <a:cubicBezTo>
                          <a:pt x="3355238" y="1960041"/>
                          <a:pt x="3306195" y="1962860"/>
                          <a:pt x="3305631" y="1963423"/>
                        </a:cubicBezTo>
                        <a:cubicBezTo>
                          <a:pt x="3304504" y="1963987"/>
                          <a:pt x="3299994" y="2249791"/>
                          <a:pt x="3295485" y="2598168"/>
                        </a:cubicBezTo>
                        <a:cubicBezTo>
                          <a:pt x="3290975" y="2945981"/>
                          <a:pt x="3285901" y="3232349"/>
                          <a:pt x="3283646" y="3234603"/>
                        </a:cubicBezTo>
                        <a:cubicBezTo>
                          <a:pt x="3280828" y="3237986"/>
                          <a:pt x="1391815" y="3279137"/>
                          <a:pt x="1211990" y="3280264"/>
                        </a:cubicBezTo>
                        <a:lnTo>
                          <a:pt x="1164074" y="3280828"/>
                        </a:lnTo>
                        <a:lnTo>
                          <a:pt x="730012" y="2939216"/>
                        </a:lnTo>
                        <a:lnTo>
                          <a:pt x="295951" y="2597041"/>
                        </a:lnTo>
                        <a:lnTo>
                          <a:pt x="292005" y="2523194"/>
                        </a:lnTo>
                        <a:cubicBezTo>
                          <a:pt x="289750" y="2482606"/>
                          <a:pt x="282422" y="2192856"/>
                          <a:pt x="276221" y="1879993"/>
                        </a:cubicBezTo>
                        <a:lnTo>
                          <a:pt x="264383" y="1310640"/>
                        </a:lnTo>
                        <a:lnTo>
                          <a:pt x="379945" y="963955"/>
                        </a:lnTo>
                        <a:cubicBezTo>
                          <a:pt x="443081" y="773419"/>
                          <a:pt x="522001" y="538913"/>
                          <a:pt x="555260" y="443645"/>
                        </a:cubicBezTo>
                        <a:lnTo>
                          <a:pt x="615578" y="270020"/>
                        </a:lnTo>
                        <a:lnTo>
                          <a:pt x="584010" y="178134"/>
                        </a:lnTo>
                        <a:cubicBezTo>
                          <a:pt x="556952" y="99214"/>
                          <a:pt x="547932" y="67646"/>
                          <a:pt x="554133" y="67646"/>
                        </a:cubicBezTo>
                        <a:cubicBezTo>
                          <a:pt x="554697" y="67646"/>
                          <a:pt x="989322" y="81739"/>
                          <a:pt x="1519215" y="99214"/>
                        </a:cubicBezTo>
                        <a:close/>
                      </a:path>
                    </a:pathLst>
                  </a:custGeom>
                  <a:solidFill>
                    <a:srgbClr val="FFC000"/>
                  </a:solidFill>
                  <a:ln w="19050" cap="flat">
                    <a:solidFill>
                      <a:schemeClr val="tx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8231" name="Freihandform: Form 8230">
                    <a:extLst>
                      <a:ext uri="{FF2B5EF4-FFF2-40B4-BE49-F238E27FC236}">
                        <a16:creationId xmlns:a16="http://schemas.microsoft.com/office/drawing/2014/main" id="{D1FB4D93-FAD6-E675-28CA-C8710D98DFC0}"/>
                      </a:ext>
                    </a:extLst>
                  </p:cNvPr>
                  <p:cNvSpPr/>
                  <p:nvPr/>
                </p:nvSpPr>
                <p:spPr>
                  <a:xfrm rot="10800000" flipV="1">
                    <a:off x="3694133" y="5551094"/>
                    <a:ext cx="7323" cy="19320"/>
                  </a:xfrm>
                  <a:custGeom>
                    <a:avLst/>
                    <a:gdLst>
                      <a:gd name="connsiteX0" fmla="*/ 1435 w 7323"/>
                      <a:gd name="connsiteY0" fmla="*/ 8217 h 19320"/>
                      <a:gd name="connsiteX1" fmla="*/ 1999 w 7323"/>
                      <a:gd name="connsiteY1" fmla="*/ 18928 h 19320"/>
                      <a:gd name="connsiteX2" fmla="*/ 7073 w 7323"/>
                      <a:gd name="connsiteY2" fmla="*/ 10472 h 19320"/>
                      <a:gd name="connsiteX3" fmla="*/ 1435 w 7323"/>
                      <a:gd name="connsiteY3" fmla="*/ 8217 h 19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23" h="19320">
                        <a:moveTo>
                          <a:pt x="1435" y="8217"/>
                        </a:moveTo>
                        <a:cubicBezTo>
                          <a:pt x="-819" y="12727"/>
                          <a:pt x="-256" y="17237"/>
                          <a:pt x="1999" y="18928"/>
                        </a:cubicBezTo>
                        <a:cubicBezTo>
                          <a:pt x="4254" y="20619"/>
                          <a:pt x="7073" y="16673"/>
                          <a:pt x="7073" y="10472"/>
                        </a:cubicBezTo>
                        <a:cubicBezTo>
                          <a:pt x="8200" y="-2494"/>
                          <a:pt x="5381" y="-3621"/>
                          <a:pt x="1435" y="8217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5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8232" name="Freihandform: Form 8231">
                    <a:extLst>
                      <a:ext uri="{FF2B5EF4-FFF2-40B4-BE49-F238E27FC236}">
                        <a16:creationId xmlns:a16="http://schemas.microsoft.com/office/drawing/2014/main" id="{B2ABC939-FCD1-7799-FA9C-8AF9763DDFF4}"/>
                      </a:ext>
                    </a:extLst>
                  </p:cNvPr>
                  <p:cNvSpPr/>
                  <p:nvPr/>
                </p:nvSpPr>
                <p:spPr>
                  <a:xfrm rot="10800000" flipV="1">
                    <a:off x="5053292" y="4798362"/>
                    <a:ext cx="16876" cy="22548"/>
                  </a:xfrm>
                  <a:custGeom>
                    <a:avLst/>
                    <a:gdLst>
                      <a:gd name="connsiteX0" fmla="*/ 5954 w 16876"/>
                      <a:gd name="connsiteY0" fmla="*/ 11274 h 22548"/>
                      <a:gd name="connsiteX1" fmla="*/ 4263 w 16876"/>
                      <a:gd name="connsiteY1" fmla="*/ 22549 h 22548"/>
                      <a:gd name="connsiteX2" fmla="*/ 14974 w 16876"/>
                      <a:gd name="connsiteY2" fmla="*/ 11274 h 22548"/>
                      <a:gd name="connsiteX3" fmla="*/ 16665 w 16876"/>
                      <a:gd name="connsiteY3" fmla="*/ 0 h 22548"/>
                      <a:gd name="connsiteX4" fmla="*/ 5954 w 16876"/>
                      <a:gd name="connsiteY4" fmla="*/ 11274 h 225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876" h="22548">
                        <a:moveTo>
                          <a:pt x="5954" y="11274"/>
                        </a:moveTo>
                        <a:cubicBezTo>
                          <a:pt x="-1374" y="19730"/>
                          <a:pt x="-1938" y="22549"/>
                          <a:pt x="4263" y="22549"/>
                        </a:cubicBezTo>
                        <a:cubicBezTo>
                          <a:pt x="8209" y="22549"/>
                          <a:pt x="13283" y="17475"/>
                          <a:pt x="14974" y="11274"/>
                        </a:cubicBezTo>
                        <a:cubicBezTo>
                          <a:pt x="16665" y="5073"/>
                          <a:pt x="17229" y="0"/>
                          <a:pt x="16665" y="0"/>
                        </a:cubicBezTo>
                        <a:cubicBezTo>
                          <a:pt x="16101" y="0"/>
                          <a:pt x="11591" y="5073"/>
                          <a:pt x="5954" y="11274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5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8233" name="Freihandform: Form 8232">
                    <a:extLst>
                      <a:ext uri="{FF2B5EF4-FFF2-40B4-BE49-F238E27FC236}">
                        <a16:creationId xmlns:a16="http://schemas.microsoft.com/office/drawing/2014/main" id="{C77271D7-6DF8-C859-1E68-94AA3828F3F9}"/>
                      </a:ext>
                    </a:extLst>
                  </p:cNvPr>
                  <p:cNvSpPr/>
                  <p:nvPr/>
                </p:nvSpPr>
                <p:spPr>
                  <a:xfrm rot="10800000" flipV="1">
                    <a:off x="4314114" y="3767607"/>
                    <a:ext cx="34984" cy="3100"/>
                  </a:xfrm>
                  <a:custGeom>
                    <a:avLst/>
                    <a:gdLst>
                      <a:gd name="connsiteX0" fmla="*/ 4187 w 34984"/>
                      <a:gd name="connsiteY0" fmla="*/ 2255 h 3100"/>
                      <a:gd name="connsiteX1" fmla="*/ 32372 w 34984"/>
                      <a:gd name="connsiteY1" fmla="*/ 2255 h 3100"/>
                      <a:gd name="connsiteX2" fmla="*/ 16588 w 34984"/>
                      <a:gd name="connsiteY2" fmla="*/ 0 h 3100"/>
                      <a:gd name="connsiteX3" fmla="*/ 4187 w 34984"/>
                      <a:gd name="connsiteY3" fmla="*/ 2255 h 3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984" h="3100">
                        <a:moveTo>
                          <a:pt x="4187" y="2255"/>
                        </a:moveTo>
                        <a:cubicBezTo>
                          <a:pt x="12642" y="3382"/>
                          <a:pt x="25044" y="3382"/>
                          <a:pt x="32372" y="2255"/>
                        </a:cubicBezTo>
                        <a:cubicBezTo>
                          <a:pt x="39137" y="1127"/>
                          <a:pt x="32372" y="0"/>
                          <a:pt x="16588" y="0"/>
                        </a:cubicBezTo>
                        <a:cubicBezTo>
                          <a:pt x="1368" y="0"/>
                          <a:pt x="-4833" y="1127"/>
                          <a:pt x="4187" y="2255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5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cxnSp>
                <p:nvCxnSpPr>
                  <p:cNvPr id="8234" name="Gerader Verbinder 8233">
                    <a:extLst>
                      <a:ext uri="{FF2B5EF4-FFF2-40B4-BE49-F238E27FC236}">
                        <a16:creationId xmlns:a16="http://schemas.microsoft.com/office/drawing/2014/main" id="{58E9788B-76AA-AC83-D694-FCDE88B4D2DD}"/>
                      </a:ext>
                    </a:extLst>
                  </p:cNvPr>
                  <p:cNvCxnSpPr>
                    <a:stCxn id="8230" idx="42"/>
                  </p:cNvCxnSpPr>
                  <p:nvPr/>
                </p:nvCxnSpPr>
                <p:spPr bwMode="auto">
                  <a:xfrm flipH="1" flipV="1">
                    <a:off x="3934292" y="4248912"/>
                    <a:ext cx="4063" cy="1502693"/>
                  </a:xfrm>
                  <a:prstGeom prst="line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8235" name="Rechteck 23562">
                    <a:extLst>
                      <a:ext uri="{FF2B5EF4-FFF2-40B4-BE49-F238E27FC236}">
                        <a16:creationId xmlns:a16="http://schemas.microsoft.com/office/drawing/2014/main" id="{30577E0F-9979-E9EC-A397-222F421909F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34292" y="4188058"/>
                    <a:ext cx="2877352" cy="1565894"/>
                  </a:xfrm>
                  <a:custGeom>
                    <a:avLst/>
                    <a:gdLst>
                      <a:gd name="connsiteX0" fmla="*/ 0 w 2852968"/>
                      <a:gd name="connsiteY0" fmla="*/ 0 h 1529318"/>
                      <a:gd name="connsiteX1" fmla="*/ 2852968 w 2852968"/>
                      <a:gd name="connsiteY1" fmla="*/ 0 h 1529318"/>
                      <a:gd name="connsiteX2" fmla="*/ 2852968 w 2852968"/>
                      <a:gd name="connsiteY2" fmla="*/ 1529318 h 1529318"/>
                      <a:gd name="connsiteX3" fmla="*/ 0 w 2852968"/>
                      <a:gd name="connsiteY3" fmla="*/ 1529318 h 1529318"/>
                      <a:gd name="connsiteX4" fmla="*/ 0 w 2852968"/>
                      <a:gd name="connsiteY4" fmla="*/ 0 h 1529318"/>
                      <a:gd name="connsiteX0" fmla="*/ 0 w 2877352"/>
                      <a:gd name="connsiteY0" fmla="*/ 0 h 1529318"/>
                      <a:gd name="connsiteX1" fmla="*/ 2877352 w 2877352"/>
                      <a:gd name="connsiteY1" fmla="*/ 0 h 1529318"/>
                      <a:gd name="connsiteX2" fmla="*/ 2852968 w 2877352"/>
                      <a:gd name="connsiteY2" fmla="*/ 1529318 h 1529318"/>
                      <a:gd name="connsiteX3" fmla="*/ 0 w 2877352"/>
                      <a:gd name="connsiteY3" fmla="*/ 1529318 h 1529318"/>
                      <a:gd name="connsiteX4" fmla="*/ 0 w 2877352"/>
                      <a:gd name="connsiteY4" fmla="*/ 0 h 1529318"/>
                      <a:gd name="connsiteX0" fmla="*/ 0 w 2877352"/>
                      <a:gd name="connsiteY0" fmla="*/ 0 h 1565894"/>
                      <a:gd name="connsiteX1" fmla="*/ 2877352 w 2877352"/>
                      <a:gd name="connsiteY1" fmla="*/ 0 h 1565894"/>
                      <a:gd name="connsiteX2" fmla="*/ 2852968 w 2877352"/>
                      <a:gd name="connsiteY2" fmla="*/ 1529318 h 1565894"/>
                      <a:gd name="connsiteX3" fmla="*/ 12192 w 2877352"/>
                      <a:gd name="connsiteY3" fmla="*/ 1565894 h 1565894"/>
                      <a:gd name="connsiteX4" fmla="*/ 0 w 2877352"/>
                      <a:gd name="connsiteY4" fmla="*/ 0 h 1565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77352" h="1565894">
                        <a:moveTo>
                          <a:pt x="0" y="0"/>
                        </a:moveTo>
                        <a:lnTo>
                          <a:pt x="2877352" y="0"/>
                        </a:lnTo>
                        <a:lnTo>
                          <a:pt x="2852968" y="1529318"/>
                        </a:lnTo>
                        <a:lnTo>
                          <a:pt x="12192" y="156589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 w="1270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8236" name="Freihandform: Form 8235">
                    <a:extLst>
                      <a:ext uri="{FF2B5EF4-FFF2-40B4-BE49-F238E27FC236}">
                        <a16:creationId xmlns:a16="http://schemas.microsoft.com/office/drawing/2014/main" id="{C7916321-D318-9BB0-5921-5AB9390A7E5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2234" y="2541761"/>
                    <a:ext cx="3956992" cy="1882754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rgbClr val="FFCC99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  <p:pic>
              <p:nvPicPr>
                <p:cNvPr id="8218" name="Grafik 8217" descr="Ein Bild, das Zeichnung enthält.&#10;&#10;Automatisch generierte Beschreibung">
                  <a:extLst>
                    <a:ext uri="{FF2B5EF4-FFF2-40B4-BE49-F238E27FC236}">
                      <a16:creationId xmlns:a16="http://schemas.microsoft.com/office/drawing/2014/main" id="{61AC822D-441B-3D30-8352-6594F03038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009870" y="3599515"/>
                  <a:ext cx="387700" cy="387700"/>
                </a:xfrm>
                <a:prstGeom prst="rect">
                  <a:avLst/>
                </a:prstGeom>
              </p:spPr>
            </p:pic>
            <p:cxnSp>
              <p:nvCxnSpPr>
                <p:cNvPr id="8219" name="Gerader Verbinder 8218">
                  <a:extLst>
                    <a:ext uri="{FF2B5EF4-FFF2-40B4-BE49-F238E27FC236}">
                      <a16:creationId xmlns:a16="http://schemas.microsoft.com/office/drawing/2014/main" id="{1283BC90-EBBA-2BF1-0222-08327CD673F6}"/>
                    </a:ext>
                  </a:extLst>
                </p:cNvPr>
                <p:cNvCxnSpPr/>
                <p:nvPr/>
              </p:nvCxnSpPr>
              <p:spPr bwMode="auto">
                <a:xfrm>
                  <a:off x="4754460" y="3793365"/>
                  <a:ext cx="0" cy="500201"/>
                </a:xfrm>
                <a:prstGeom prst="line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rgbClr val="FF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220" name="Gerader Verbinder 8219">
                  <a:extLst>
                    <a:ext uri="{FF2B5EF4-FFF2-40B4-BE49-F238E27FC236}">
                      <a16:creationId xmlns:a16="http://schemas.microsoft.com/office/drawing/2014/main" id="{1FEF79AA-E474-A875-18D7-A75D3CDFA514}"/>
                    </a:ext>
                  </a:extLst>
                </p:cNvPr>
                <p:cNvCxnSpPr/>
                <p:nvPr/>
              </p:nvCxnSpPr>
              <p:spPr bwMode="auto">
                <a:xfrm>
                  <a:off x="4756365" y="4294504"/>
                  <a:ext cx="312944" cy="0"/>
                </a:xfrm>
                <a:prstGeom prst="line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rgbClr val="FF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221" name="Gerader Verbinder 8220">
                  <a:extLst>
                    <a:ext uri="{FF2B5EF4-FFF2-40B4-BE49-F238E27FC236}">
                      <a16:creationId xmlns:a16="http://schemas.microsoft.com/office/drawing/2014/main" id="{4252B73B-9D86-59D9-BCC9-ED978EB77E67}"/>
                    </a:ext>
                  </a:extLst>
                </p:cNvPr>
                <p:cNvCxnSpPr/>
                <p:nvPr/>
              </p:nvCxnSpPr>
              <p:spPr bwMode="auto">
                <a:xfrm>
                  <a:off x="4639164" y="3919040"/>
                  <a:ext cx="121000" cy="0"/>
                </a:xfrm>
                <a:prstGeom prst="line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rgbClr val="FF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pic>
              <p:nvPicPr>
                <p:cNvPr id="8222" name="Grafik 8221">
                  <a:extLst>
                    <a:ext uri="{FF2B5EF4-FFF2-40B4-BE49-F238E27FC236}">
                      <a16:creationId xmlns:a16="http://schemas.microsoft.com/office/drawing/2014/main" id="{7D84D83D-89D5-7ABB-8F7D-57BAF7A8D2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65418" y="3909035"/>
                  <a:ext cx="516368" cy="516368"/>
                </a:xfrm>
                <a:prstGeom prst="rect">
                  <a:avLst/>
                </a:prstGeom>
              </p:spPr>
            </p:pic>
            <p:cxnSp>
              <p:nvCxnSpPr>
                <p:cNvPr id="8223" name="Gerader Verbinder 8222">
                  <a:extLst>
                    <a:ext uri="{FF2B5EF4-FFF2-40B4-BE49-F238E27FC236}">
                      <a16:creationId xmlns:a16="http://schemas.microsoft.com/office/drawing/2014/main" id="{70A96A26-1930-3076-EDEF-11E1CA5E760E}"/>
                    </a:ext>
                  </a:extLst>
                </p:cNvPr>
                <p:cNvCxnSpPr>
                  <a:endCxn id="8218" idx="3"/>
                </p:cNvCxnSpPr>
                <p:nvPr/>
              </p:nvCxnSpPr>
              <p:spPr bwMode="auto">
                <a:xfrm flipV="1">
                  <a:off x="4756365" y="3793365"/>
                  <a:ext cx="253505" cy="5853"/>
                </a:xfrm>
                <a:prstGeom prst="line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rgbClr val="FF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grpSp>
              <p:nvGrpSpPr>
                <p:cNvPr id="8224" name="Gruppieren 8223">
                  <a:extLst>
                    <a:ext uri="{FF2B5EF4-FFF2-40B4-BE49-F238E27FC236}">
                      <a16:creationId xmlns:a16="http://schemas.microsoft.com/office/drawing/2014/main" id="{36B352F8-C819-530E-AE7A-12D2C7C2F995}"/>
                    </a:ext>
                  </a:extLst>
                </p:cNvPr>
                <p:cNvGrpSpPr/>
                <p:nvPr/>
              </p:nvGrpSpPr>
              <p:grpSpPr>
                <a:xfrm>
                  <a:off x="4034790" y="2629858"/>
                  <a:ext cx="1442800" cy="801645"/>
                  <a:chOff x="8364915" y="3815016"/>
                  <a:chExt cx="897300" cy="528571"/>
                </a:xfrm>
              </p:grpSpPr>
              <p:sp>
                <p:nvSpPr>
                  <p:cNvPr id="8226" name="Freihandform: Form 8225">
                    <a:extLst>
                      <a:ext uri="{FF2B5EF4-FFF2-40B4-BE49-F238E27FC236}">
                        <a16:creationId xmlns:a16="http://schemas.microsoft.com/office/drawing/2014/main" id="{32A7C44D-87DB-8F8B-794F-2456614F5E7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364915" y="3815016"/>
                    <a:ext cx="350547" cy="225980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8227" name="Freihandform: Form 8226">
                    <a:extLst>
                      <a:ext uri="{FF2B5EF4-FFF2-40B4-BE49-F238E27FC236}">
                        <a16:creationId xmlns:a16="http://schemas.microsoft.com/office/drawing/2014/main" id="{4509047E-D00C-6355-33FE-3804BCC2330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764049" y="3815016"/>
                    <a:ext cx="350547" cy="225980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8228" name="Freihandform: Form 8227">
                    <a:extLst>
                      <a:ext uri="{FF2B5EF4-FFF2-40B4-BE49-F238E27FC236}">
                        <a16:creationId xmlns:a16="http://schemas.microsoft.com/office/drawing/2014/main" id="{D6F9D975-06D8-575E-CC16-91DC0AB99CC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512535" y="4117607"/>
                    <a:ext cx="350547" cy="225980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8229" name="Freihandform: Form 8228">
                    <a:extLst>
                      <a:ext uri="{FF2B5EF4-FFF2-40B4-BE49-F238E27FC236}">
                        <a16:creationId xmlns:a16="http://schemas.microsoft.com/office/drawing/2014/main" id="{F25B323A-24D8-E5F5-97A8-828C7B091B8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911668" y="4117607"/>
                    <a:ext cx="350547" cy="225980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  <p:sp>
              <p:nvSpPr>
                <p:cNvPr id="8225" name="Freihandform: Form 8224">
                  <a:extLst>
                    <a:ext uri="{FF2B5EF4-FFF2-40B4-BE49-F238E27FC236}">
                      <a16:creationId xmlns:a16="http://schemas.microsoft.com/office/drawing/2014/main" id="{6B319AF0-2230-00EC-26ED-E9C4B7B2B047}"/>
                    </a:ext>
                  </a:extLst>
                </p:cNvPr>
                <p:cNvSpPr/>
                <p:nvPr/>
              </p:nvSpPr>
              <p:spPr bwMode="auto">
                <a:xfrm>
                  <a:off x="3563349" y="2629858"/>
                  <a:ext cx="570157" cy="1663708"/>
                </a:xfrm>
                <a:custGeom>
                  <a:avLst/>
                  <a:gdLst>
                    <a:gd name="connsiteX0" fmla="*/ 0 w 381000"/>
                    <a:gd name="connsiteY0" fmla="*/ 369094 h 1066800"/>
                    <a:gd name="connsiteX1" fmla="*/ 150019 w 381000"/>
                    <a:gd name="connsiteY1" fmla="*/ 0 h 1066800"/>
                    <a:gd name="connsiteX2" fmla="*/ 381000 w 381000"/>
                    <a:gd name="connsiteY2" fmla="*/ 550069 h 1066800"/>
                    <a:gd name="connsiteX3" fmla="*/ 381000 w 381000"/>
                    <a:gd name="connsiteY3" fmla="*/ 1066800 h 1066800"/>
                    <a:gd name="connsiteX4" fmla="*/ 16669 w 381000"/>
                    <a:gd name="connsiteY4" fmla="*/ 833437 h 1066800"/>
                    <a:gd name="connsiteX5" fmla="*/ 0 w 381000"/>
                    <a:gd name="connsiteY5" fmla="*/ 369094 h 1066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81000" h="1066800">
                      <a:moveTo>
                        <a:pt x="0" y="369094"/>
                      </a:moveTo>
                      <a:lnTo>
                        <a:pt x="150019" y="0"/>
                      </a:lnTo>
                      <a:lnTo>
                        <a:pt x="381000" y="550069"/>
                      </a:lnTo>
                      <a:lnTo>
                        <a:pt x="381000" y="1066800"/>
                      </a:lnTo>
                      <a:lnTo>
                        <a:pt x="16669" y="833437"/>
                      </a:lnTo>
                      <a:lnTo>
                        <a:pt x="0" y="36909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pic>
            <p:nvPicPr>
              <p:cNvPr id="8216" name="Grafik 8215">
                <a:extLst>
                  <a:ext uri="{FF2B5EF4-FFF2-40B4-BE49-F238E27FC236}">
                    <a16:creationId xmlns:a16="http://schemas.microsoft.com/office/drawing/2014/main" id="{237BA205-861E-90C9-5A13-F9346F9FFE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79866" y="4623155"/>
                <a:ext cx="998091" cy="998091"/>
              </a:xfrm>
              <a:prstGeom prst="rect">
                <a:avLst/>
              </a:prstGeom>
            </p:spPr>
          </p:pic>
        </p:grpSp>
        <p:sp>
          <p:nvSpPr>
            <p:cNvPr id="8237" name="Textfeld 8236">
              <a:extLst>
                <a:ext uri="{FF2B5EF4-FFF2-40B4-BE49-F238E27FC236}">
                  <a16:creationId xmlns:a16="http://schemas.microsoft.com/office/drawing/2014/main" id="{707F1A0A-28A9-6AE0-B465-1E9AD6ABBD0D}"/>
                </a:ext>
              </a:extLst>
            </p:cNvPr>
            <p:cNvSpPr txBox="1"/>
            <p:nvPr/>
          </p:nvSpPr>
          <p:spPr>
            <a:xfrm>
              <a:off x="2496428" y="5306650"/>
              <a:ext cx="8755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err="1"/>
                <a:t>ProSumer</a:t>
              </a:r>
              <a:endParaRPr lang="de-DE" sz="1200" dirty="0"/>
            </a:p>
          </p:txBody>
        </p:sp>
        <p:pic>
          <p:nvPicPr>
            <p:cNvPr id="8239" name="Grafik 8238" descr="Ein Bild, das Zeichnung enthält.&#10;&#10;Automatisch generierte Beschreibung">
              <a:extLst>
                <a:ext uri="{FF2B5EF4-FFF2-40B4-BE49-F238E27FC236}">
                  <a16:creationId xmlns:a16="http://schemas.microsoft.com/office/drawing/2014/main" id="{14000585-AE4F-82D4-24A9-B05CBD3DB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0975" y="5148108"/>
              <a:ext cx="562743" cy="583153"/>
            </a:xfrm>
            <a:prstGeom prst="rect">
              <a:avLst/>
            </a:prstGeom>
          </p:spPr>
        </p:pic>
        <p:cxnSp>
          <p:nvCxnSpPr>
            <p:cNvPr id="8240" name="Gerader Verbinder 8239">
              <a:extLst>
                <a:ext uri="{FF2B5EF4-FFF2-40B4-BE49-F238E27FC236}">
                  <a16:creationId xmlns:a16="http://schemas.microsoft.com/office/drawing/2014/main" id="{914CE4D1-51F7-8F1C-976E-8CC1718CF7B4}"/>
                </a:ext>
              </a:extLst>
            </p:cNvPr>
            <p:cNvCxnSpPr/>
            <p:nvPr/>
          </p:nvCxnSpPr>
          <p:spPr bwMode="auto">
            <a:xfrm>
              <a:off x="2157718" y="5723599"/>
              <a:ext cx="0" cy="145144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242" name="Gerader Verbinder 8241">
              <a:extLst>
                <a:ext uri="{FF2B5EF4-FFF2-40B4-BE49-F238E27FC236}">
                  <a16:creationId xmlns:a16="http://schemas.microsoft.com/office/drawing/2014/main" id="{E4FAC998-56A2-24C0-8794-D9998833BD08}"/>
                </a:ext>
              </a:extLst>
            </p:cNvPr>
            <p:cNvCxnSpPr/>
            <p:nvPr/>
          </p:nvCxnSpPr>
          <p:spPr bwMode="auto">
            <a:xfrm>
              <a:off x="3889531" y="5723599"/>
              <a:ext cx="0" cy="145144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Gerade Verbindung mit Pfeil 9">
              <a:extLst>
                <a:ext uri="{FF2B5EF4-FFF2-40B4-BE49-F238E27FC236}">
                  <a16:creationId xmlns:a16="http://schemas.microsoft.com/office/drawing/2014/main" id="{D7BDBC7D-DE15-B10E-E304-072208C00073}"/>
                </a:ext>
              </a:extLst>
            </p:cNvPr>
            <p:cNvCxnSpPr/>
            <p:nvPr/>
          </p:nvCxnSpPr>
          <p:spPr bwMode="auto">
            <a:xfrm>
              <a:off x="1632015" y="5242800"/>
              <a:ext cx="0" cy="296845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Gerader Verbinder 71">
              <a:extLst>
                <a:ext uri="{FF2B5EF4-FFF2-40B4-BE49-F238E27FC236}">
                  <a16:creationId xmlns:a16="http://schemas.microsoft.com/office/drawing/2014/main" id="{9100F4C5-ED64-D781-7092-F9D2AAA87EB4}"/>
                </a:ext>
              </a:extLst>
            </p:cNvPr>
            <p:cNvCxnSpPr/>
            <p:nvPr/>
          </p:nvCxnSpPr>
          <p:spPr bwMode="auto">
            <a:xfrm>
              <a:off x="1462064" y="4916465"/>
              <a:ext cx="0" cy="335949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" name="Gruppieren 85">
            <a:extLst>
              <a:ext uri="{FF2B5EF4-FFF2-40B4-BE49-F238E27FC236}">
                <a16:creationId xmlns:a16="http://schemas.microsoft.com/office/drawing/2014/main" id="{E7F4FB7F-8633-54B2-E641-6EC69DF9FC6E}"/>
              </a:ext>
            </a:extLst>
          </p:cNvPr>
          <p:cNvGrpSpPr/>
          <p:nvPr/>
        </p:nvGrpSpPr>
        <p:grpSpPr>
          <a:xfrm>
            <a:off x="154446" y="1765699"/>
            <a:ext cx="4612567" cy="1625570"/>
            <a:chOff x="154446" y="1765699"/>
            <a:chExt cx="4612567" cy="1625570"/>
          </a:xfrm>
        </p:grpSpPr>
        <p:grpSp>
          <p:nvGrpSpPr>
            <p:cNvPr id="84" name="Gruppieren 83">
              <a:extLst>
                <a:ext uri="{FF2B5EF4-FFF2-40B4-BE49-F238E27FC236}">
                  <a16:creationId xmlns:a16="http://schemas.microsoft.com/office/drawing/2014/main" id="{CFB6A195-1178-75B3-669B-8E41FDEB6A87}"/>
                </a:ext>
              </a:extLst>
            </p:cNvPr>
            <p:cNvGrpSpPr/>
            <p:nvPr/>
          </p:nvGrpSpPr>
          <p:grpSpPr>
            <a:xfrm>
              <a:off x="173727" y="2032155"/>
              <a:ext cx="4593286" cy="1359114"/>
              <a:chOff x="173727" y="1803555"/>
              <a:chExt cx="4593286" cy="1359114"/>
            </a:xfrm>
          </p:grpSpPr>
          <p:cxnSp>
            <p:nvCxnSpPr>
              <p:cNvPr id="6" name="Gerader Verbinder 5">
                <a:extLst>
                  <a:ext uri="{FF2B5EF4-FFF2-40B4-BE49-F238E27FC236}">
                    <a16:creationId xmlns:a16="http://schemas.microsoft.com/office/drawing/2014/main" id="{968A613C-1CBC-571E-5F1B-038103A175EE}"/>
                  </a:ext>
                </a:extLst>
              </p:cNvPr>
              <p:cNvCxnSpPr/>
              <p:nvPr/>
            </p:nvCxnSpPr>
            <p:spPr bwMode="auto">
              <a:xfrm flipH="1">
                <a:off x="1090090" y="1963083"/>
                <a:ext cx="723900" cy="565150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" name="Gerader Verbinder 10">
                <a:extLst>
                  <a:ext uri="{FF2B5EF4-FFF2-40B4-BE49-F238E27FC236}">
                    <a16:creationId xmlns:a16="http://schemas.microsoft.com/office/drawing/2014/main" id="{3E3237D4-F33A-2C91-E46C-CD0F07FB4CB6}"/>
                  </a:ext>
                </a:extLst>
              </p:cNvPr>
              <p:cNvCxnSpPr/>
              <p:nvPr/>
            </p:nvCxnSpPr>
            <p:spPr bwMode="auto">
              <a:xfrm>
                <a:off x="1090090" y="1946332"/>
                <a:ext cx="723900" cy="565150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2" name="Rechteck 11">
                <a:extLst>
                  <a:ext uri="{FF2B5EF4-FFF2-40B4-BE49-F238E27FC236}">
                    <a16:creationId xmlns:a16="http://schemas.microsoft.com/office/drawing/2014/main" id="{7F498D92-7128-01D0-153D-CFD348D7C3A4}"/>
                  </a:ext>
                </a:extLst>
              </p:cNvPr>
              <p:cNvSpPr/>
              <p:nvPr/>
            </p:nvSpPr>
            <p:spPr bwMode="auto">
              <a:xfrm flipH="1">
                <a:off x="1019242" y="1873368"/>
                <a:ext cx="79315" cy="79315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3" name="Rechteck 12">
                <a:extLst>
                  <a:ext uri="{FF2B5EF4-FFF2-40B4-BE49-F238E27FC236}">
                    <a16:creationId xmlns:a16="http://schemas.microsoft.com/office/drawing/2014/main" id="{14FBB2EB-C012-82E3-8DBD-9812B08AD8CC}"/>
                  </a:ext>
                </a:extLst>
              </p:cNvPr>
              <p:cNvSpPr/>
              <p:nvPr/>
            </p:nvSpPr>
            <p:spPr bwMode="auto">
              <a:xfrm flipH="1">
                <a:off x="1805523" y="2503575"/>
                <a:ext cx="79315" cy="79315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" name="Rechteck 3">
                <a:extLst>
                  <a:ext uri="{FF2B5EF4-FFF2-40B4-BE49-F238E27FC236}">
                    <a16:creationId xmlns:a16="http://schemas.microsoft.com/office/drawing/2014/main" id="{61E2101E-56A7-42AB-5794-583BF0308FEC}"/>
                  </a:ext>
                </a:extLst>
              </p:cNvPr>
              <p:cNvSpPr/>
              <p:nvPr/>
            </p:nvSpPr>
            <p:spPr bwMode="auto">
              <a:xfrm>
                <a:off x="1422407" y="2199152"/>
                <a:ext cx="79315" cy="79315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5" name="Gerader Verbinder 14">
                <a:extLst>
                  <a:ext uri="{FF2B5EF4-FFF2-40B4-BE49-F238E27FC236}">
                    <a16:creationId xmlns:a16="http://schemas.microsoft.com/office/drawing/2014/main" id="{1D3BB607-2426-4144-58B9-B1B369257731}"/>
                  </a:ext>
                </a:extLst>
              </p:cNvPr>
              <p:cNvCxnSpPr>
                <a:stCxn id="4" idx="2"/>
                <a:endCxn id="26" idx="2"/>
              </p:cNvCxnSpPr>
              <p:nvPr/>
            </p:nvCxnSpPr>
            <p:spPr bwMode="auto">
              <a:xfrm flipH="1">
                <a:off x="1462064" y="2278467"/>
                <a:ext cx="1" cy="790030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6" name="Rechteck 15">
                <a:extLst>
                  <a:ext uri="{FF2B5EF4-FFF2-40B4-BE49-F238E27FC236}">
                    <a16:creationId xmlns:a16="http://schemas.microsoft.com/office/drawing/2014/main" id="{21DC8055-E6B6-6458-378A-416940DA75B7}"/>
                  </a:ext>
                </a:extLst>
              </p:cNvPr>
              <p:cNvSpPr/>
              <p:nvPr/>
            </p:nvSpPr>
            <p:spPr bwMode="auto">
              <a:xfrm flipH="1">
                <a:off x="1805523" y="1894275"/>
                <a:ext cx="79315" cy="79315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" name="Rechteck 16">
                <a:extLst>
                  <a:ext uri="{FF2B5EF4-FFF2-40B4-BE49-F238E27FC236}">
                    <a16:creationId xmlns:a16="http://schemas.microsoft.com/office/drawing/2014/main" id="{4AAD8E4B-CEFF-848D-4C0F-4FBDCDAC0CFB}"/>
                  </a:ext>
                </a:extLst>
              </p:cNvPr>
              <p:cNvSpPr/>
              <p:nvPr/>
            </p:nvSpPr>
            <p:spPr bwMode="auto">
              <a:xfrm flipH="1">
                <a:off x="1030264" y="2508306"/>
                <a:ext cx="79315" cy="79315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9" name="Gerader Verbinder 18">
                <a:extLst>
                  <a:ext uri="{FF2B5EF4-FFF2-40B4-BE49-F238E27FC236}">
                    <a16:creationId xmlns:a16="http://schemas.microsoft.com/office/drawing/2014/main" id="{F08544B3-4E01-B76D-AD87-830DEAFF2098}"/>
                  </a:ext>
                </a:extLst>
              </p:cNvPr>
              <p:cNvCxnSpPr/>
              <p:nvPr/>
            </p:nvCxnSpPr>
            <p:spPr bwMode="auto">
              <a:xfrm>
                <a:off x="1138777" y="3029899"/>
                <a:ext cx="2137823" cy="0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6" name="Rechteck 25">
                <a:extLst>
                  <a:ext uri="{FF2B5EF4-FFF2-40B4-BE49-F238E27FC236}">
                    <a16:creationId xmlns:a16="http://schemas.microsoft.com/office/drawing/2014/main" id="{B75F610C-651F-C977-BBF1-0A2D07CE405A}"/>
                  </a:ext>
                </a:extLst>
              </p:cNvPr>
              <p:cNvSpPr/>
              <p:nvPr/>
            </p:nvSpPr>
            <p:spPr bwMode="auto">
              <a:xfrm flipH="1">
                <a:off x="1422407" y="2989182"/>
                <a:ext cx="79315" cy="79315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" name="Textfeld 29">
                <a:extLst>
                  <a:ext uri="{FF2B5EF4-FFF2-40B4-BE49-F238E27FC236}">
                    <a16:creationId xmlns:a16="http://schemas.microsoft.com/office/drawing/2014/main" id="{415BF092-6557-CA53-D296-6B1E6EBB72F9}"/>
                  </a:ext>
                </a:extLst>
              </p:cNvPr>
              <p:cNvSpPr txBox="1"/>
              <p:nvPr/>
            </p:nvSpPr>
            <p:spPr>
              <a:xfrm>
                <a:off x="189624" y="2133268"/>
                <a:ext cx="92685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200" dirty="0"/>
                  <a:t>800 kV DC</a:t>
                </a:r>
              </a:p>
            </p:txBody>
          </p:sp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5ACD0DB8-361F-D3F4-2D76-5C23AC28F3D4}"/>
                  </a:ext>
                </a:extLst>
              </p:cNvPr>
              <p:cNvSpPr txBox="1"/>
              <p:nvPr/>
            </p:nvSpPr>
            <p:spPr>
              <a:xfrm>
                <a:off x="173727" y="2869478"/>
                <a:ext cx="91037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200" dirty="0"/>
                  <a:t>380 kV AC</a:t>
                </a:r>
              </a:p>
            </p:txBody>
          </p:sp>
          <p:sp>
            <p:nvSpPr>
              <p:cNvPr id="67" name="Textfeld 66">
                <a:extLst>
                  <a:ext uri="{FF2B5EF4-FFF2-40B4-BE49-F238E27FC236}">
                    <a16:creationId xmlns:a16="http://schemas.microsoft.com/office/drawing/2014/main" id="{AA4E27F7-77F2-2277-CBF0-E6B06482593E}"/>
                  </a:ext>
                </a:extLst>
              </p:cNvPr>
              <p:cNvSpPr txBox="1"/>
              <p:nvPr/>
            </p:nvSpPr>
            <p:spPr>
              <a:xfrm>
                <a:off x="1999023" y="1803555"/>
                <a:ext cx="18309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/>
                  <a:t>HGÜ-Overlay-Netzwerk</a:t>
                </a:r>
              </a:p>
            </p:txBody>
          </p:sp>
          <p:pic>
            <p:nvPicPr>
              <p:cNvPr id="94" name="Grafik 93">
                <a:extLst>
                  <a:ext uri="{FF2B5EF4-FFF2-40B4-BE49-F238E27FC236}">
                    <a16:creationId xmlns:a16="http://schemas.microsoft.com/office/drawing/2014/main" id="{3F678F13-8903-ADB7-1B50-3C732DD284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92" b="19375"/>
              <a:stretch/>
            </p:blipFill>
            <p:spPr>
              <a:xfrm>
                <a:off x="2059201" y="2126499"/>
                <a:ext cx="1097280" cy="830996"/>
              </a:xfrm>
              <a:prstGeom prst="rect">
                <a:avLst/>
              </a:prstGeom>
            </p:spPr>
          </p:pic>
          <p:sp>
            <p:nvSpPr>
              <p:cNvPr id="8192" name="Textfeld 8191">
                <a:extLst>
                  <a:ext uri="{FF2B5EF4-FFF2-40B4-BE49-F238E27FC236}">
                    <a16:creationId xmlns:a16="http://schemas.microsoft.com/office/drawing/2014/main" id="{D59104C4-2BDB-5CB1-9F67-7A76CE04E207}"/>
                  </a:ext>
                </a:extLst>
              </p:cNvPr>
              <p:cNvSpPr txBox="1"/>
              <p:nvPr/>
            </p:nvSpPr>
            <p:spPr>
              <a:xfrm>
                <a:off x="3287121" y="2885670"/>
                <a:ext cx="147989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/>
                  <a:t>Übertragungs-Netz</a:t>
                </a:r>
              </a:p>
            </p:txBody>
          </p:sp>
          <p:sp>
            <p:nvSpPr>
              <p:cNvPr id="8200" name="Textfeld 8199">
                <a:extLst>
                  <a:ext uri="{FF2B5EF4-FFF2-40B4-BE49-F238E27FC236}">
                    <a16:creationId xmlns:a16="http://schemas.microsoft.com/office/drawing/2014/main" id="{2830D965-CC3F-97B1-7EEC-7AE7AB34D9AE}"/>
                  </a:ext>
                </a:extLst>
              </p:cNvPr>
              <p:cNvSpPr txBox="1"/>
              <p:nvPr/>
            </p:nvSpPr>
            <p:spPr>
              <a:xfrm>
                <a:off x="2971030" y="2521469"/>
                <a:ext cx="144026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 err="1"/>
                  <a:t>GuD</a:t>
                </a:r>
                <a:r>
                  <a:rPr lang="de-DE" sz="1200" dirty="0"/>
                  <a:t>-/W-/PSP-KW</a:t>
                </a:r>
              </a:p>
            </p:txBody>
          </p:sp>
          <p:cxnSp>
            <p:nvCxnSpPr>
              <p:cNvPr id="8212" name="Gerader Verbinder 8211">
                <a:extLst>
                  <a:ext uri="{FF2B5EF4-FFF2-40B4-BE49-F238E27FC236}">
                    <a16:creationId xmlns:a16="http://schemas.microsoft.com/office/drawing/2014/main" id="{C1DD1FD2-27D8-E2AA-C700-405CC976837A}"/>
                  </a:ext>
                </a:extLst>
              </p:cNvPr>
              <p:cNvCxnSpPr/>
              <p:nvPr/>
            </p:nvCxnSpPr>
            <p:spPr bwMode="auto">
              <a:xfrm>
                <a:off x="2793976" y="2862116"/>
                <a:ext cx="0" cy="170504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" name="Gerade Verbindung mit Pfeil 4">
                <a:extLst>
                  <a:ext uri="{FF2B5EF4-FFF2-40B4-BE49-F238E27FC236}">
                    <a16:creationId xmlns:a16="http://schemas.microsoft.com/office/drawing/2014/main" id="{80A0FF0A-E050-610F-C0F2-7568B751321C}"/>
                  </a:ext>
                </a:extLst>
              </p:cNvPr>
              <p:cNvCxnSpPr/>
              <p:nvPr/>
            </p:nvCxnSpPr>
            <p:spPr bwMode="auto">
              <a:xfrm>
                <a:off x="1632539" y="2660650"/>
                <a:ext cx="0" cy="296845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85" name="Textfeld 84">
              <a:extLst>
                <a:ext uri="{FF2B5EF4-FFF2-40B4-BE49-F238E27FC236}">
                  <a16:creationId xmlns:a16="http://schemas.microsoft.com/office/drawing/2014/main" id="{9B177057-373B-B4F5-393A-F810F0EF5D00}"/>
                </a:ext>
              </a:extLst>
            </p:cNvPr>
            <p:cNvSpPr txBox="1"/>
            <p:nvPr/>
          </p:nvSpPr>
          <p:spPr>
            <a:xfrm>
              <a:off x="154446" y="1765699"/>
              <a:ext cx="17828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Spannungsebenen</a:t>
              </a:r>
            </a:p>
          </p:txBody>
        </p:sp>
      </p:grpSp>
      <p:sp>
        <p:nvSpPr>
          <p:cNvPr id="3" name="Textfeld 2">
            <a:extLst>
              <a:ext uri="{FF2B5EF4-FFF2-40B4-BE49-F238E27FC236}">
                <a16:creationId xmlns:a16="http://schemas.microsoft.com/office/drawing/2014/main" id="{07E53590-6EDF-5F26-FA24-1CB4EFDD8007}"/>
              </a:ext>
            </a:extLst>
          </p:cNvPr>
          <p:cNvSpPr txBox="1"/>
          <p:nvPr/>
        </p:nvSpPr>
        <p:spPr>
          <a:xfrm>
            <a:off x="2475710" y="5239979"/>
            <a:ext cx="11023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FF0000"/>
                </a:solidFill>
              </a:rPr>
              <a:t>E: ca. 70%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02DE4E4A-77A7-123D-D464-BDB13D91D0E3}"/>
              </a:ext>
            </a:extLst>
          </p:cNvPr>
          <p:cNvSpPr txBox="1"/>
          <p:nvPr/>
        </p:nvSpPr>
        <p:spPr>
          <a:xfrm>
            <a:off x="4257399" y="2704967"/>
            <a:ext cx="1093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>
                <a:solidFill>
                  <a:srgbClr val="FF0000"/>
                </a:solidFill>
              </a:rPr>
              <a:t>E: ca. 10%</a:t>
            </a:r>
          </a:p>
        </p:txBody>
      </p:sp>
      <p:grpSp>
        <p:nvGrpSpPr>
          <p:cNvPr id="90" name="Gruppieren 89">
            <a:extLst>
              <a:ext uri="{FF2B5EF4-FFF2-40B4-BE49-F238E27FC236}">
                <a16:creationId xmlns:a16="http://schemas.microsoft.com/office/drawing/2014/main" id="{0FB91974-AA99-4AD7-2ECC-76F8A99C4ADE}"/>
              </a:ext>
            </a:extLst>
          </p:cNvPr>
          <p:cNvGrpSpPr/>
          <p:nvPr/>
        </p:nvGrpSpPr>
        <p:grpSpPr>
          <a:xfrm>
            <a:off x="4586621" y="3098078"/>
            <a:ext cx="3533057" cy="3184971"/>
            <a:chOff x="4586621" y="3098078"/>
            <a:chExt cx="3533057" cy="3184971"/>
          </a:xfrm>
        </p:grpSpPr>
        <p:sp>
          <p:nvSpPr>
            <p:cNvPr id="88" name="Geschweifte Klammer rechts 87">
              <a:extLst>
                <a:ext uri="{FF2B5EF4-FFF2-40B4-BE49-F238E27FC236}">
                  <a16:creationId xmlns:a16="http://schemas.microsoft.com/office/drawing/2014/main" id="{15C7F625-EBF7-C36D-EC48-B131DEEC399F}"/>
                </a:ext>
              </a:extLst>
            </p:cNvPr>
            <p:cNvSpPr/>
            <p:nvPr/>
          </p:nvSpPr>
          <p:spPr bwMode="auto">
            <a:xfrm>
              <a:off x="4586621" y="3098078"/>
              <a:ext cx="668310" cy="3184971"/>
            </a:xfrm>
            <a:prstGeom prst="rightBrace">
              <a:avLst>
                <a:gd name="adj1" fmla="val 15934"/>
                <a:gd name="adj2" fmla="val 92490"/>
              </a:avLst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9" name="Textfeld 88">
              <a:extLst>
                <a:ext uri="{FF2B5EF4-FFF2-40B4-BE49-F238E27FC236}">
                  <a16:creationId xmlns:a16="http://schemas.microsoft.com/office/drawing/2014/main" id="{D8A0B249-B15D-1951-33F3-6C4859B66438}"/>
                </a:ext>
              </a:extLst>
            </p:cNvPr>
            <p:cNvSpPr txBox="1"/>
            <p:nvPr/>
          </p:nvSpPr>
          <p:spPr>
            <a:xfrm>
              <a:off x="5323720" y="5876190"/>
              <a:ext cx="279595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möglichst inselfähig ausbauen</a:t>
              </a:r>
            </a:p>
          </p:txBody>
        </p:sp>
      </p:grpSp>
      <p:grpSp>
        <p:nvGrpSpPr>
          <p:cNvPr id="91" name="Gruppieren 90">
            <a:extLst>
              <a:ext uri="{FF2B5EF4-FFF2-40B4-BE49-F238E27FC236}">
                <a16:creationId xmlns:a16="http://schemas.microsoft.com/office/drawing/2014/main" id="{E6391ECF-9C59-ABE8-EA58-78AFC864097C}"/>
              </a:ext>
            </a:extLst>
          </p:cNvPr>
          <p:cNvGrpSpPr/>
          <p:nvPr/>
        </p:nvGrpSpPr>
        <p:grpSpPr>
          <a:xfrm>
            <a:off x="3800693" y="3410032"/>
            <a:ext cx="1572784" cy="1582386"/>
            <a:chOff x="3800693" y="3410032"/>
            <a:chExt cx="1572784" cy="1582386"/>
          </a:xfrm>
        </p:grpSpPr>
        <p:sp>
          <p:nvSpPr>
            <p:cNvPr id="29" name="Geschweifte Klammer rechts 28">
              <a:extLst>
                <a:ext uri="{FF2B5EF4-FFF2-40B4-BE49-F238E27FC236}">
                  <a16:creationId xmlns:a16="http://schemas.microsoft.com/office/drawing/2014/main" id="{55D51A77-9632-35B1-7D98-6985801A68E1}"/>
                </a:ext>
              </a:extLst>
            </p:cNvPr>
            <p:cNvSpPr/>
            <p:nvPr/>
          </p:nvSpPr>
          <p:spPr bwMode="auto">
            <a:xfrm>
              <a:off x="3800693" y="3410032"/>
              <a:ext cx="589195" cy="1582386"/>
            </a:xfrm>
            <a:prstGeom prst="rightBrace">
              <a:avLst>
                <a:gd name="adj1" fmla="val 8333"/>
                <a:gd name="adj2" fmla="val 17711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EFA2811B-4441-6271-051B-7E8214FB0DF3}"/>
                </a:ext>
              </a:extLst>
            </p:cNvPr>
            <p:cNvSpPr txBox="1"/>
            <p:nvPr/>
          </p:nvSpPr>
          <p:spPr>
            <a:xfrm>
              <a:off x="4295687" y="3506117"/>
              <a:ext cx="107779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E: ca. 20%</a:t>
              </a:r>
            </a:p>
          </p:txBody>
        </p:sp>
      </p:grpSp>
      <p:sp>
        <p:nvSpPr>
          <p:cNvPr id="93" name="Text Box 5">
            <a:extLst>
              <a:ext uri="{FF2B5EF4-FFF2-40B4-BE49-F238E27FC236}">
                <a16:creationId xmlns:a16="http://schemas.microsoft.com/office/drawing/2014/main" id="{27F96F2D-07CF-2615-A731-FF4D13654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5159" y="6148022"/>
            <a:ext cx="1885453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de-DE" sz="1200" u="sng" dirty="0"/>
              <a:t>Quelle</a:t>
            </a:r>
            <a:r>
              <a:rPr lang="de-DE" altLang="de-DE" sz="1200" dirty="0"/>
              <a:t>:  VDE FNN, ISE e.V.</a:t>
            </a:r>
            <a:endParaRPr lang="en-US" altLang="de-DE" sz="12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8E1FB6E-13C8-7D62-C683-42D0BAE4C385}"/>
              </a:ext>
            </a:extLst>
          </p:cNvPr>
          <p:cNvSpPr txBox="1"/>
          <p:nvPr/>
        </p:nvSpPr>
        <p:spPr>
          <a:xfrm>
            <a:off x="-29416" y="3351874"/>
            <a:ext cx="1301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>
                <a:solidFill>
                  <a:srgbClr val="FF0000"/>
                </a:solidFill>
              </a:rPr>
              <a:t>&gt; 100.000 km</a:t>
            </a:r>
          </a:p>
        </p:txBody>
      </p:sp>
      <p:grpSp>
        <p:nvGrpSpPr>
          <p:cNvPr id="8195" name="Gruppieren 8194">
            <a:extLst>
              <a:ext uri="{FF2B5EF4-FFF2-40B4-BE49-F238E27FC236}">
                <a16:creationId xmlns:a16="http://schemas.microsoft.com/office/drawing/2014/main" id="{D3DFAB5A-1706-9E22-B979-80D7DCCEBBCA}"/>
              </a:ext>
            </a:extLst>
          </p:cNvPr>
          <p:cNvGrpSpPr/>
          <p:nvPr/>
        </p:nvGrpSpPr>
        <p:grpSpPr>
          <a:xfrm>
            <a:off x="-135291" y="4019204"/>
            <a:ext cx="1539363" cy="2207761"/>
            <a:chOff x="-175931" y="4019204"/>
            <a:chExt cx="1539363" cy="2207761"/>
          </a:xfrm>
        </p:grpSpPr>
        <p:sp>
          <p:nvSpPr>
            <p:cNvPr id="87" name="Geschweifte Klammer rechts 86">
              <a:extLst>
                <a:ext uri="{FF2B5EF4-FFF2-40B4-BE49-F238E27FC236}">
                  <a16:creationId xmlns:a16="http://schemas.microsoft.com/office/drawing/2014/main" id="{2AA4C5C8-EB36-5A1A-72AA-32C7CB6B4E36}"/>
                </a:ext>
              </a:extLst>
            </p:cNvPr>
            <p:cNvSpPr/>
            <p:nvPr/>
          </p:nvSpPr>
          <p:spPr bwMode="auto">
            <a:xfrm flipH="1">
              <a:off x="1057474" y="4019204"/>
              <a:ext cx="305958" cy="2207761"/>
            </a:xfrm>
            <a:prstGeom prst="rightBrace">
              <a:avLst>
                <a:gd name="adj1" fmla="val 8333"/>
                <a:gd name="adj2" fmla="val 32099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5" name="Textfeld 94">
              <a:extLst>
                <a:ext uri="{FF2B5EF4-FFF2-40B4-BE49-F238E27FC236}">
                  <a16:creationId xmlns:a16="http://schemas.microsoft.com/office/drawing/2014/main" id="{70651724-30E0-FBA6-C0BB-1785F707D4AD}"/>
                </a:ext>
              </a:extLst>
            </p:cNvPr>
            <p:cNvSpPr txBox="1"/>
            <p:nvPr/>
          </p:nvSpPr>
          <p:spPr>
            <a:xfrm>
              <a:off x="-175931" y="4566421"/>
              <a:ext cx="13017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400" dirty="0">
                  <a:solidFill>
                    <a:srgbClr val="FF0000"/>
                  </a:solidFill>
                </a:rPr>
                <a:t>&gt; 1,7 </a:t>
              </a:r>
              <a:r>
                <a:rPr lang="de-DE" sz="1400" dirty="0" err="1">
                  <a:solidFill>
                    <a:srgbClr val="FF0000"/>
                  </a:solidFill>
                </a:rPr>
                <a:t>Mio</a:t>
              </a:r>
              <a:r>
                <a:rPr lang="de-DE" sz="1400" dirty="0">
                  <a:solidFill>
                    <a:srgbClr val="FF0000"/>
                  </a:solidFill>
                </a:rPr>
                <a:t> km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6593317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8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8243" grpId="0"/>
      <p:bldP spid="2" grpId="0"/>
      <p:bldP spid="3" grpId="1"/>
      <p:bldP spid="18" grpId="1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hteck 74">
            <a:extLst>
              <a:ext uri="{FF2B5EF4-FFF2-40B4-BE49-F238E27FC236}">
                <a16:creationId xmlns:a16="http://schemas.microsoft.com/office/drawing/2014/main" id="{F802B005-FA22-34E6-49D5-BD2C998DF216}"/>
              </a:ext>
            </a:extLst>
          </p:cNvPr>
          <p:cNvSpPr/>
          <p:nvPr/>
        </p:nvSpPr>
        <p:spPr bwMode="auto">
          <a:xfrm>
            <a:off x="114300" y="4597400"/>
            <a:ext cx="9791700" cy="1219927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6" name="Rechteck 75">
            <a:extLst>
              <a:ext uri="{FF2B5EF4-FFF2-40B4-BE49-F238E27FC236}">
                <a16:creationId xmlns:a16="http://schemas.microsoft.com/office/drawing/2014/main" id="{002E6C16-3F9F-77B2-B40E-24CD59C7578B}"/>
              </a:ext>
            </a:extLst>
          </p:cNvPr>
          <p:cNvSpPr/>
          <p:nvPr/>
        </p:nvSpPr>
        <p:spPr bwMode="auto">
          <a:xfrm>
            <a:off x="114300" y="1534124"/>
            <a:ext cx="9791700" cy="133356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7" name="Rechteck 76">
            <a:extLst>
              <a:ext uri="{FF2B5EF4-FFF2-40B4-BE49-F238E27FC236}">
                <a16:creationId xmlns:a16="http://schemas.microsoft.com/office/drawing/2014/main" id="{766BA7FD-E1F0-8E5F-49DF-02358E565D0C}"/>
              </a:ext>
            </a:extLst>
          </p:cNvPr>
          <p:cNvSpPr/>
          <p:nvPr/>
        </p:nvSpPr>
        <p:spPr bwMode="auto">
          <a:xfrm>
            <a:off x="114300" y="2983084"/>
            <a:ext cx="9791700" cy="150101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8" name="Rechteck 77">
            <a:extLst>
              <a:ext uri="{FF2B5EF4-FFF2-40B4-BE49-F238E27FC236}">
                <a16:creationId xmlns:a16="http://schemas.microsoft.com/office/drawing/2014/main" id="{5AF3E06C-A1B7-3ECC-0CB0-7EB86A94F2FD}"/>
              </a:ext>
            </a:extLst>
          </p:cNvPr>
          <p:cNvSpPr/>
          <p:nvPr/>
        </p:nvSpPr>
        <p:spPr bwMode="auto">
          <a:xfrm>
            <a:off x="114300" y="861548"/>
            <a:ext cx="1903166" cy="61061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212" y="23175"/>
            <a:ext cx="89077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Strommarktentwicklung in D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grpSp>
        <p:nvGrpSpPr>
          <p:cNvPr id="84" name="Gruppieren 83">
            <a:extLst>
              <a:ext uri="{FF2B5EF4-FFF2-40B4-BE49-F238E27FC236}">
                <a16:creationId xmlns:a16="http://schemas.microsoft.com/office/drawing/2014/main" id="{8D7AD640-2777-E968-BD00-418ED4483EA5}"/>
              </a:ext>
            </a:extLst>
          </p:cNvPr>
          <p:cNvGrpSpPr/>
          <p:nvPr/>
        </p:nvGrpSpPr>
        <p:grpSpPr>
          <a:xfrm>
            <a:off x="2123511" y="861548"/>
            <a:ext cx="2591619" cy="617300"/>
            <a:chOff x="2199711" y="861548"/>
            <a:chExt cx="2591619" cy="617300"/>
          </a:xfrm>
        </p:grpSpPr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6AC9C5A3-5D77-B2F6-56EC-D11B39FD62A4}"/>
                </a:ext>
              </a:extLst>
            </p:cNvPr>
            <p:cNvSpPr/>
            <p:nvPr/>
          </p:nvSpPr>
          <p:spPr bwMode="auto">
            <a:xfrm>
              <a:off x="2199711" y="861548"/>
              <a:ext cx="2591619" cy="61061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BADACA01-AEE7-4D0B-A70C-30ACAF5C4408}"/>
                </a:ext>
              </a:extLst>
            </p:cNvPr>
            <p:cNvSpPr txBox="1"/>
            <p:nvPr/>
          </p:nvSpPr>
          <p:spPr>
            <a:xfrm>
              <a:off x="2561242" y="894073"/>
              <a:ext cx="18685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>
                  <a:solidFill>
                    <a:srgbClr val="3333FF"/>
                  </a:solidFill>
                </a:rPr>
                <a:t>vor Privatisierung</a:t>
              </a:r>
              <a:br>
                <a:rPr lang="de-DE" sz="1600" dirty="0">
                  <a:solidFill>
                    <a:srgbClr val="3333FF"/>
                  </a:solidFill>
                </a:rPr>
              </a:br>
              <a:r>
                <a:rPr lang="de-DE" sz="1600" dirty="0">
                  <a:solidFill>
                    <a:srgbClr val="3333FF"/>
                  </a:solidFill>
                </a:rPr>
                <a:t>(bis 1998)</a:t>
              </a:r>
            </a:p>
          </p:txBody>
        </p: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EA7C466A-28E2-F793-348E-1F047B20CEF8}"/>
              </a:ext>
            </a:extLst>
          </p:cNvPr>
          <p:cNvSpPr txBox="1"/>
          <p:nvPr/>
        </p:nvSpPr>
        <p:spPr>
          <a:xfrm>
            <a:off x="205478" y="894073"/>
            <a:ext cx="1720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Marktteilnehmer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C47C166-6F54-5B5F-0996-0B40EFD13324}"/>
              </a:ext>
            </a:extLst>
          </p:cNvPr>
          <p:cNvSpPr txBox="1"/>
          <p:nvPr/>
        </p:nvSpPr>
        <p:spPr>
          <a:xfrm>
            <a:off x="637164" y="1706450"/>
            <a:ext cx="11926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Erzeuger</a:t>
            </a:r>
          </a:p>
        </p:txBody>
      </p:sp>
      <p:grpSp>
        <p:nvGrpSpPr>
          <p:cNvPr id="86" name="Gruppieren 85">
            <a:extLst>
              <a:ext uri="{FF2B5EF4-FFF2-40B4-BE49-F238E27FC236}">
                <a16:creationId xmlns:a16="http://schemas.microsoft.com/office/drawing/2014/main" id="{C2C1FEA1-80CE-A845-DBF6-55F84D71D0D9}"/>
              </a:ext>
            </a:extLst>
          </p:cNvPr>
          <p:cNvGrpSpPr/>
          <p:nvPr/>
        </p:nvGrpSpPr>
        <p:grpSpPr>
          <a:xfrm>
            <a:off x="4821439" y="861548"/>
            <a:ext cx="2560645" cy="617300"/>
            <a:chOff x="4886502" y="861548"/>
            <a:chExt cx="2560645" cy="617300"/>
          </a:xfrm>
        </p:grpSpPr>
        <p:sp>
          <p:nvSpPr>
            <p:cNvPr id="81" name="Rechteck 80">
              <a:extLst>
                <a:ext uri="{FF2B5EF4-FFF2-40B4-BE49-F238E27FC236}">
                  <a16:creationId xmlns:a16="http://schemas.microsoft.com/office/drawing/2014/main" id="{16F5A827-655F-CC45-E3A3-FDA4C8E79FD1}"/>
                </a:ext>
              </a:extLst>
            </p:cNvPr>
            <p:cNvSpPr/>
            <p:nvPr/>
          </p:nvSpPr>
          <p:spPr bwMode="auto">
            <a:xfrm>
              <a:off x="4886502" y="861548"/>
              <a:ext cx="2560645" cy="61061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2DC18F2C-62C3-2C84-A56F-27B696856027}"/>
                </a:ext>
              </a:extLst>
            </p:cNvPr>
            <p:cNvSpPr txBox="1"/>
            <p:nvPr/>
          </p:nvSpPr>
          <p:spPr>
            <a:xfrm>
              <a:off x="5232546" y="894073"/>
              <a:ext cx="18685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>
                  <a:solidFill>
                    <a:srgbClr val="3333FF"/>
                  </a:solidFill>
                </a:rPr>
                <a:t>seit Privatisierung</a:t>
              </a:r>
              <a:br>
                <a:rPr lang="de-DE" sz="1600" dirty="0">
                  <a:solidFill>
                    <a:srgbClr val="3333FF"/>
                  </a:solidFill>
                </a:rPr>
              </a:br>
              <a:r>
                <a:rPr lang="de-DE" sz="1600" dirty="0">
                  <a:solidFill>
                    <a:srgbClr val="3333FF"/>
                  </a:solidFill>
                </a:rPr>
                <a:t>(ab 1998)</a:t>
              </a:r>
            </a:p>
          </p:txBody>
        </p:sp>
      </p:grpSp>
      <p:grpSp>
        <p:nvGrpSpPr>
          <p:cNvPr id="87" name="Gruppieren 86">
            <a:extLst>
              <a:ext uri="{FF2B5EF4-FFF2-40B4-BE49-F238E27FC236}">
                <a16:creationId xmlns:a16="http://schemas.microsoft.com/office/drawing/2014/main" id="{2779F45B-26A0-EF74-6F90-1D64DB923211}"/>
              </a:ext>
            </a:extLst>
          </p:cNvPr>
          <p:cNvGrpSpPr/>
          <p:nvPr/>
        </p:nvGrpSpPr>
        <p:grpSpPr>
          <a:xfrm>
            <a:off x="7488394" y="861548"/>
            <a:ext cx="2316006" cy="617300"/>
            <a:chOff x="7488394" y="861548"/>
            <a:chExt cx="2316006" cy="617300"/>
          </a:xfrm>
        </p:grpSpPr>
        <p:sp>
          <p:nvSpPr>
            <p:cNvPr id="82" name="Rechteck 81">
              <a:extLst>
                <a:ext uri="{FF2B5EF4-FFF2-40B4-BE49-F238E27FC236}">
                  <a16:creationId xmlns:a16="http://schemas.microsoft.com/office/drawing/2014/main" id="{5BFDA29A-FC80-771A-C6C7-78C8366FF8DB}"/>
                </a:ext>
              </a:extLst>
            </p:cNvPr>
            <p:cNvSpPr/>
            <p:nvPr/>
          </p:nvSpPr>
          <p:spPr bwMode="auto">
            <a:xfrm>
              <a:off x="7488394" y="861548"/>
              <a:ext cx="2316006" cy="61061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56BB9AE0-0B82-B8E3-FD84-3C8E0B5E50E9}"/>
                </a:ext>
              </a:extLst>
            </p:cNvPr>
            <p:cNvSpPr txBox="1"/>
            <p:nvPr/>
          </p:nvSpPr>
          <p:spPr>
            <a:xfrm>
              <a:off x="7678806" y="894073"/>
              <a:ext cx="18685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>
                  <a:solidFill>
                    <a:srgbClr val="3333FF"/>
                  </a:solidFill>
                </a:rPr>
                <a:t>Energiewende</a:t>
              </a:r>
              <a:br>
                <a:rPr lang="de-DE" sz="1600" dirty="0">
                  <a:solidFill>
                    <a:srgbClr val="3333FF"/>
                  </a:solidFill>
                </a:rPr>
              </a:br>
              <a:r>
                <a:rPr lang="de-DE" sz="1600" dirty="0">
                  <a:solidFill>
                    <a:srgbClr val="3333FF"/>
                  </a:solidFill>
                </a:rPr>
                <a:t>(bis 2040+)</a:t>
              </a:r>
            </a:p>
          </p:txBody>
        </p:sp>
      </p:grpSp>
      <p:sp>
        <p:nvSpPr>
          <p:cNvPr id="6" name="Textfeld 5">
            <a:extLst>
              <a:ext uri="{FF2B5EF4-FFF2-40B4-BE49-F238E27FC236}">
                <a16:creationId xmlns:a16="http://schemas.microsoft.com/office/drawing/2014/main" id="{36942925-D685-9261-C3C5-25FB548E483E}"/>
              </a:ext>
            </a:extLst>
          </p:cNvPr>
          <p:cNvSpPr txBox="1"/>
          <p:nvPr/>
        </p:nvSpPr>
        <p:spPr>
          <a:xfrm>
            <a:off x="209861" y="3304228"/>
            <a:ext cx="1744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Übertrager/Verteiler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19271D6-C580-BF56-EF9F-129C5B04FCBF}"/>
              </a:ext>
            </a:extLst>
          </p:cNvPr>
          <p:cNvSpPr txBox="1"/>
          <p:nvPr/>
        </p:nvSpPr>
        <p:spPr>
          <a:xfrm>
            <a:off x="524269" y="4741823"/>
            <a:ext cx="14931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Verbraucher</a:t>
            </a:r>
          </a:p>
        </p:txBody>
      </p:sp>
      <p:pic>
        <p:nvPicPr>
          <p:cNvPr id="10" name="Grafik 16387">
            <a:extLst>
              <a:ext uri="{FF2B5EF4-FFF2-40B4-BE49-F238E27FC236}">
                <a16:creationId xmlns:a16="http://schemas.microsoft.com/office/drawing/2014/main" id="{6E58BDE5-126D-23F3-5746-207D373F0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00" b="16220"/>
          <a:stretch>
            <a:fillRect/>
          </a:stretch>
        </p:blipFill>
        <p:spPr bwMode="auto">
          <a:xfrm>
            <a:off x="610863" y="2087073"/>
            <a:ext cx="956658" cy="51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16388">
            <a:extLst>
              <a:ext uri="{FF2B5EF4-FFF2-40B4-BE49-F238E27FC236}">
                <a16:creationId xmlns:a16="http://schemas.microsoft.com/office/drawing/2014/main" id="{FE082145-16BD-CC02-018F-FB55BD6C23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46"/>
          <a:stretch>
            <a:fillRect/>
          </a:stretch>
        </p:blipFill>
        <p:spPr bwMode="auto">
          <a:xfrm>
            <a:off x="404761" y="3667506"/>
            <a:ext cx="1368863" cy="532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D2F377FF-6A51-BF50-DE79-43DB261B8243}"/>
              </a:ext>
            </a:extLst>
          </p:cNvPr>
          <p:cNvGrpSpPr/>
          <p:nvPr/>
        </p:nvGrpSpPr>
        <p:grpSpPr>
          <a:xfrm>
            <a:off x="260295" y="5109850"/>
            <a:ext cx="1657794" cy="542828"/>
            <a:chOff x="295685" y="5274950"/>
            <a:chExt cx="1657794" cy="542828"/>
          </a:xfrm>
        </p:grpSpPr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49944684-D4EF-E46C-AAF9-C9E2F243B6D5}"/>
                </a:ext>
              </a:extLst>
            </p:cNvPr>
            <p:cNvGrpSpPr/>
            <p:nvPr/>
          </p:nvGrpSpPr>
          <p:grpSpPr>
            <a:xfrm>
              <a:off x="295685" y="5274950"/>
              <a:ext cx="634667" cy="506863"/>
              <a:chOff x="1648906" y="3100157"/>
              <a:chExt cx="2495286" cy="1992807"/>
            </a:xfrm>
          </p:grpSpPr>
          <p:grpSp>
            <p:nvGrpSpPr>
              <p:cNvPr id="20" name="Gruppieren 19">
                <a:extLst>
                  <a:ext uri="{FF2B5EF4-FFF2-40B4-BE49-F238E27FC236}">
                    <a16:creationId xmlns:a16="http://schemas.microsoft.com/office/drawing/2014/main" id="{4FBA0D68-4074-3886-BA8A-C639ADC83966}"/>
                  </a:ext>
                </a:extLst>
              </p:cNvPr>
              <p:cNvGrpSpPr/>
              <p:nvPr/>
            </p:nvGrpSpPr>
            <p:grpSpPr>
              <a:xfrm>
                <a:off x="1648906" y="3100157"/>
                <a:ext cx="2495286" cy="1954150"/>
                <a:chOff x="2379234" y="2470777"/>
                <a:chExt cx="4832140" cy="3347910"/>
              </a:xfrm>
            </p:grpSpPr>
            <p:sp>
              <p:nvSpPr>
                <p:cNvPr id="30" name="Freihandform: Form 29">
                  <a:extLst>
                    <a:ext uri="{FF2B5EF4-FFF2-40B4-BE49-F238E27FC236}">
                      <a16:creationId xmlns:a16="http://schemas.microsoft.com/office/drawing/2014/main" id="{69020D46-2CD2-6037-5B14-E7E47EC25170}"/>
                    </a:ext>
                  </a:extLst>
                </p:cNvPr>
                <p:cNvSpPr/>
                <p:nvPr/>
              </p:nvSpPr>
              <p:spPr>
                <a:xfrm rot="10800000" flipH="1" flipV="1">
                  <a:off x="2379234" y="2470777"/>
                  <a:ext cx="4832140" cy="3347910"/>
                </a:xfrm>
                <a:custGeom>
                  <a:avLst/>
                  <a:gdLst>
                    <a:gd name="connsiteX0" fmla="*/ 497198 w 3607783"/>
                    <a:gd name="connsiteY0" fmla="*/ 32132 h 3347910"/>
                    <a:gd name="connsiteX1" fmla="*/ 242962 w 3607783"/>
                    <a:gd name="connsiteY1" fmla="*/ 742414 h 3347910"/>
                    <a:gd name="connsiteX2" fmla="*/ 0 w 3607783"/>
                    <a:gd name="connsiteY2" fmla="*/ 1446496 h 3347910"/>
                    <a:gd name="connsiteX3" fmla="*/ 10147 w 3607783"/>
                    <a:gd name="connsiteY3" fmla="*/ 1468481 h 3347910"/>
                    <a:gd name="connsiteX4" fmla="*/ 197301 w 3607783"/>
                    <a:gd name="connsiteY4" fmla="*/ 1403653 h 3347910"/>
                    <a:gd name="connsiteX5" fmla="*/ 202938 w 3607783"/>
                    <a:gd name="connsiteY5" fmla="*/ 1478064 h 3347910"/>
                    <a:gd name="connsiteX6" fmla="*/ 214212 w 3607783"/>
                    <a:gd name="connsiteY6" fmla="*/ 2043471 h 3347910"/>
                    <a:gd name="connsiteX7" fmla="*/ 225486 w 3607783"/>
                    <a:gd name="connsiteY7" fmla="*/ 2580129 h 3347910"/>
                    <a:gd name="connsiteX8" fmla="*/ 225486 w 3607783"/>
                    <a:gd name="connsiteY8" fmla="*/ 2626354 h 3347910"/>
                    <a:gd name="connsiteX9" fmla="*/ 421660 w 3607783"/>
                    <a:gd name="connsiteY9" fmla="*/ 2780812 h 3347910"/>
                    <a:gd name="connsiteX10" fmla="*/ 879961 w 3607783"/>
                    <a:gd name="connsiteY10" fmla="*/ 3141590 h 3347910"/>
                    <a:gd name="connsiteX11" fmla="*/ 1142653 w 3607783"/>
                    <a:gd name="connsiteY11" fmla="*/ 3347910 h 3347910"/>
                    <a:gd name="connsiteX12" fmla="*/ 2246973 w 3607783"/>
                    <a:gd name="connsiteY12" fmla="*/ 3325362 h 3347910"/>
                    <a:gd name="connsiteX13" fmla="*/ 3351856 w 3607783"/>
                    <a:gd name="connsiteY13" fmla="*/ 3301686 h 3347910"/>
                    <a:gd name="connsiteX14" fmla="*/ 3359748 w 3607783"/>
                    <a:gd name="connsiteY14" fmla="*/ 2686108 h 3347910"/>
                    <a:gd name="connsiteX15" fmla="*/ 3368768 w 3607783"/>
                    <a:gd name="connsiteY15" fmla="*/ 2047417 h 3347910"/>
                    <a:gd name="connsiteX16" fmla="*/ 3371586 w 3607783"/>
                    <a:gd name="connsiteY16" fmla="*/ 2023741 h 3347910"/>
                    <a:gd name="connsiteX17" fmla="*/ 3421193 w 3607783"/>
                    <a:gd name="connsiteY17" fmla="*/ 2023741 h 3347910"/>
                    <a:gd name="connsiteX18" fmla="*/ 3539010 w 3607783"/>
                    <a:gd name="connsiteY18" fmla="*/ 2019795 h 3347910"/>
                    <a:gd name="connsiteX19" fmla="*/ 3607783 w 3607783"/>
                    <a:gd name="connsiteY19" fmla="*/ 2016413 h 3347910"/>
                    <a:gd name="connsiteX20" fmla="*/ 3607783 w 3607783"/>
                    <a:gd name="connsiteY20" fmla="*/ 1997810 h 3347910"/>
                    <a:gd name="connsiteX21" fmla="*/ 3484329 w 3607783"/>
                    <a:gd name="connsiteY21" fmla="*/ 1712570 h 3347910"/>
                    <a:gd name="connsiteX22" fmla="*/ 2955564 w 3607783"/>
                    <a:gd name="connsiteY22" fmla="*/ 569353 h 3347910"/>
                    <a:gd name="connsiteX23" fmla="*/ 2761082 w 3607783"/>
                    <a:gd name="connsiteY23" fmla="*/ 148257 h 3347910"/>
                    <a:gd name="connsiteX24" fmla="*/ 2727259 w 3607783"/>
                    <a:gd name="connsiteY24" fmla="*/ 73847 h 3347910"/>
                    <a:gd name="connsiteX25" fmla="*/ 2692308 w 3607783"/>
                    <a:gd name="connsiteY25" fmla="*/ 71028 h 3347910"/>
                    <a:gd name="connsiteX26" fmla="*/ 2367608 w 3607783"/>
                    <a:gd name="connsiteY26" fmla="*/ 59190 h 3347910"/>
                    <a:gd name="connsiteX27" fmla="*/ 1296547 w 3607783"/>
                    <a:gd name="connsiteY27" fmla="*/ 25367 h 3347910"/>
                    <a:gd name="connsiteX28" fmla="*/ 511854 w 3607783"/>
                    <a:gd name="connsiteY28" fmla="*/ 0 h 3347910"/>
                    <a:gd name="connsiteX29" fmla="*/ 497198 w 3607783"/>
                    <a:gd name="connsiteY29" fmla="*/ 32132 h 3347910"/>
                    <a:gd name="connsiteX30" fmla="*/ 1519215 w 3607783"/>
                    <a:gd name="connsiteY30" fmla="*/ 99214 h 3347910"/>
                    <a:gd name="connsiteX31" fmla="*/ 2581820 w 3607783"/>
                    <a:gd name="connsiteY31" fmla="*/ 133601 h 3347910"/>
                    <a:gd name="connsiteX32" fmla="*/ 2681034 w 3607783"/>
                    <a:gd name="connsiteY32" fmla="*/ 136983 h 3347910"/>
                    <a:gd name="connsiteX33" fmla="*/ 2709783 w 3607783"/>
                    <a:gd name="connsiteY33" fmla="*/ 199556 h 3347910"/>
                    <a:gd name="connsiteX34" fmla="*/ 3062670 w 3607783"/>
                    <a:gd name="connsiteY34" fmla="*/ 961136 h 3347910"/>
                    <a:gd name="connsiteX35" fmla="*/ 3454452 w 3607783"/>
                    <a:gd name="connsiteY35" fmla="*/ 1806710 h 3347910"/>
                    <a:gd name="connsiteX36" fmla="*/ 3522098 w 3607783"/>
                    <a:gd name="connsiteY36" fmla="*/ 1953277 h 3347910"/>
                    <a:gd name="connsiteX37" fmla="*/ 3414429 w 3607783"/>
                    <a:gd name="connsiteY37" fmla="*/ 1957786 h 3347910"/>
                    <a:gd name="connsiteX38" fmla="*/ 3305631 w 3607783"/>
                    <a:gd name="connsiteY38" fmla="*/ 1963423 h 3347910"/>
                    <a:gd name="connsiteX39" fmla="*/ 3295485 w 3607783"/>
                    <a:gd name="connsiteY39" fmla="*/ 2598168 h 3347910"/>
                    <a:gd name="connsiteX40" fmla="*/ 3283646 w 3607783"/>
                    <a:gd name="connsiteY40" fmla="*/ 3234603 h 3347910"/>
                    <a:gd name="connsiteX41" fmla="*/ 1211990 w 3607783"/>
                    <a:gd name="connsiteY41" fmla="*/ 3280264 h 3347910"/>
                    <a:gd name="connsiteX42" fmla="*/ 1164074 w 3607783"/>
                    <a:gd name="connsiteY42" fmla="*/ 3280828 h 3347910"/>
                    <a:gd name="connsiteX43" fmla="*/ 730012 w 3607783"/>
                    <a:gd name="connsiteY43" fmla="*/ 2939216 h 3347910"/>
                    <a:gd name="connsiteX44" fmla="*/ 295951 w 3607783"/>
                    <a:gd name="connsiteY44" fmla="*/ 2597041 h 3347910"/>
                    <a:gd name="connsiteX45" fmla="*/ 292005 w 3607783"/>
                    <a:gd name="connsiteY45" fmla="*/ 2523194 h 3347910"/>
                    <a:gd name="connsiteX46" fmla="*/ 276221 w 3607783"/>
                    <a:gd name="connsiteY46" fmla="*/ 1879993 h 3347910"/>
                    <a:gd name="connsiteX47" fmla="*/ 264383 w 3607783"/>
                    <a:gd name="connsiteY47" fmla="*/ 1310640 h 3347910"/>
                    <a:gd name="connsiteX48" fmla="*/ 379945 w 3607783"/>
                    <a:gd name="connsiteY48" fmla="*/ 963955 h 3347910"/>
                    <a:gd name="connsiteX49" fmla="*/ 555260 w 3607783"/>
                    <a:gd name="connsiteY49" fmla="*/ 443645 h 3347910"/>
                    <a:gd name="connsiteX50" fmla="*/ 615578 w 3607783"/>
                    <a:gd name="connsiteY50" fmla="*/ 270020 h 3347910"/>
                    <a:gd name="connsiteX51" fmla="*/ 584010 w 3607783"/>
                    <a:gd name="connsiteY51" fmla="*/ 178134 h 3347910"/>
                    <a:gd name="connsiteX52" fmla="*/ 554133 w 3607783"/>
                    <a:gd name="connsiteY52" fmla="*/ 67646 h 3347910"/>
                    <a:gd name="connsiteX53" fmla="*/ 1519215 w 3607783"/>
                    <a:gd name="connsiteY53" fmla="*/ 99214 h 3347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3607783" h="3347910">
                      <a:moveTo>
                        <a:pt x="497198" y="32132"/>
                      </a:moveTo>
                      <a:cubicBezTo>
                        <a:pt x="490997" y="50171"/>
                        <a:pt x="376562" y="369798"/>
                        <a:pt x="242962" y="742414"/>
                      </a:cubicBezTo>
                      <a:cubicBezTo>
                        <a:pt x="55244" y="1265543"/>
                        <a:pt x="0" y="1426202"/>
                        <a:pt x="0" y="1446496"/>
                      </a:cubicBezTo>
                      <a:cubicBezTo>
                        <a:pt x="0" y="1469044"/>
                        <a:pt x="1127" y="1471863"/>
                        <a:pt x="10147" y="1468481"/>
                      </a:cubicBezTo>
                      <a:cubicBezTo>
                        <a:pt x="47352" y="1453824"/>
                        <a:pt x="192227" y="1403653"/>
                        <a:pt x="197301" y="1403653"/>
                      </a:cubicBezTo>
                      <a:cubicBezTo>
                        <a:pt x="200683" y="1403653"/>
                        <a:pt x="202938" y="1430712"/>
                        <a:pt x="202938" y="1478064"/>
                      </a:cubicBezTo>
                      <a:cubicBezTo>
                        <a:pt x="202938" y="1519215"/>
                        <a:pt x="208011" y="1773451"/>
                        <a:pt x="214212" y="2043471"/>
                      </a:cubicBezTo>
                      <a:cubicBezTo>
                        <a:pt x="220413" y="2312928"/>
                        <a:pt x="225486" y="2554762"/>
                        <a:pt x="225486" y="2580129"/>
                      </a:cubicBezTo>
                      <a:lnTo>
                        <a:pt x="225486" y="2626354"/>
                      </a:lnTo>
                      <a:lnTo>
                        <a:pt x="421660" y="2780812"/>
                      </a:lnTo>
                      <a:cubicBezTo>
                        <a:pt x="529329" y="2865369"/>
                        <a:pt x="735650" y="3027720"/>
                        <a:pt x="879961" y="3141590"/>
                      </a:cubicBezTo>
                      <a:lnTo>
                        <a:pt x="1142653" y="3347910"/>
                      </a:lnTo>
                      <a:lnTo>
                        <a:pt x="2246973" y="3325362"/>
                      </a:lnTo>
                      <a:cubicBezTo>
                        <a:pt x="2854095" y="3312960"/>
                        <a:pt x="3351856" y="3302249"/>
                        <a:pt x="3351856" y="3301686"/>
                      </a:cubicBezTo>
                      <a:cubicBezTo>
                        <a:pt x="3352420" y="3301122"/>
                        <a:pt x="3355802" y="3024337"/>
                        <a:pt x="3359748" y="2686108"/>
                      </a:cubicBezTo>
                      <a:cubicBezTo>
                        <a:pt x="3363130" y="2347878"/>
                        <a:pt x="3367076" y="2060946"/>
                        <a:pt x="3368768" y="2047417"/>
                      </a:cubicBezTo>
                      <a:lnTo>
                        <a:pt x="3371586" y="2023741"/>
                      </a:lnTo>
                      <a:lnTo>
                        <a:pt x="3421193" y="2023741"/>
                      </a:lnTo>
                      <a:cubicBezTo>
                        <a:pt x="3448252" y="2023741"/>
                        <a:pt x="3501805" y="2022050"/>
                        <a:pt x="3539010" y="2019795"/>
                      </a:cubicBezTo>
                      <a:lnTo>
                        <a:pt x="3607783" y="2016413"/>
                      </a:lnTo>
                      <a:lnTo>
                        <a:pt x="3607783" y="1997810"/>
                      </a:lnTo>
                      <a:cubicBezTo>
                        <a:pt x="3607783" y="1985972"/>
                        <a:pt x="3565505" y="1887886"/>
                        <a:pt x="3484329" y="1712570"/>
                      </a:cubicBezTo>
                      <a:cubicBezTo>
                        <a:pt x="3347910" y="1417183"/>
                        <a:pt x="3196834" y="1090791"/>
                        <a:pt x="2955564" y="569353"/>
                      </a:cubicBezTo>
                      <a:cubicBezTo>
                        <a:pt x="2867060" y="378817"/>
                        <a:pt x="2779684" y="189409"/>
                        <a:pt x="2761082" y="148257"/>
                      </a:cubicBezTo>
                      <a:lnTo>
                        <a:pt x="2727259" y="73847"/>
                      </a:lnTo>
                      <a:lnTo>
                        <a:pt x="2692308" y="71028"/>
                      </a:lnTo>
                      <a:cubicBezTo>
                        <a:pt x="2673706" y="69337"/>
                        <a:pt x="2527139" y="64264"/>
                        <a:pt x="2367608" y="59190"/>
                      </a:cubicBezTo>
                      <a:cubicBezTo>
                        <a:pt x="2208076" y="54117"/>
                        <a:pt x="1726099" y="38896"/>
                        <a:pt x="1296547" y="25367"/>
                      </a:cubicBezTo>
                      <a:cubicBezTo>
                        <a:pt x="866995" y="11274"/>
                        <a:pt x="514109" y="0"/>
                        <a:pt x="511854" y="0"/>
                      </a:cubicBezTo>
                      <a:cubicBezTo>
                        <a:pt x="510163" y="0"/>
                        <a:pt x="503399" y="14657"/>
                        <a:pt x="497198" y="32132"/>
                      </a:cubicBezTo>
                      <a:close/>
                      <a:moveTo>
                        <a:pt x="1519215" y="99214"/>
                      </a:moveTo>
                      <a:cubicBezTo>
                        <a:pt x="2049672" y="116126"/>
                        <a:pt x="2527703" y="131910"/>
                        <a:pt x="2581820" y="133601"/>
                      </a:cubicBezTo>
                      <a:lnTo>
                        <a:pt x="2681034" y="136983"/>
                      </a:lnTo>
                      <a:lnTo>
                        <a:pt x="2709783" y="199556"/>
                      </a:lnTo>
                      <a:cubicBezTo>
                        <a:pt x="2725568" y="233942"/>
                        <a:pt x="2883972" y="576682"/>
                        <a:pt x="3062670" y="961136"/>
                      </a:cubicBezTo>
                      <a:cubicBezTo>
                        <a:pt x="3240804" y="1345591"/>
                        <a:pt x="3417247" y="1726099"/>
                        <a:pt x="3454452" y="1806710"/>
                      </a:cubicBezTo>
                      <a:lnTo>
                        <a:pt x="3522098" y="1953277"/>
                      </a:lnTo>
                      <a:lnTo>
                        <a:pt x="3414429" y="1957786"/>
                      </a:lnTo>
                      <a:cubicBezTo>
                        <a:pt x="3355238" y="1960041"/>
                        <a:pt x="3306195" y="1962860"/>
                        <a:pt x="3305631" y="1963423"/>
                      </a:cubicBezTo>
                      <a:cubicBezTo>
                        <a:pt x="3304504" y="1963987"/>
                        <a:pt x="3299994" y="2249791"/>
                        <a:pt x="3295485" y="2598168"/>
                      </a:cubicBezTo>
                      <a:cubicBezTo>
                        <a:pt x="3290975" y="2945981"/>
                        <a:pt x="3285901" y="3232349"/>
                        <a:pt x="3283646" y="3234603"/>
                      </a:cubicBezTo>
                      <a:cubicBezTo>
                        <a:pt x="3280828" y="3237986"/>
                        <a:pt x="1391815" y="3279137"/>
                        <a:pt x="1211990" y="3280264"/>
                      </a:cubicBezTo>
                      <a:lnTo>
                        <a:pt x="1164074" y="3280828"/>
                      </a:lnTo>
                      <a:lnTo>
                        <a:pt x="730012" y="2939216"/>
                      </a:lnTo>
                      <a:lnTo>
                        <a:pt x="295951" y="2597041"/>
                      </a:lnTo>
                      <a:lnTo>
                        <a:pt x="292005" y="2523194"/>
                      </a:lnTo>
                      <a:cubicBezTo>
                        <a:pt x="289750" y="2482606"/>
                        <a:pt x="282422" y="2192856"/>
                        <a:pt x="276221" y="1879993"/>
                      </a:cubicBezTo>
                      <a:lnTo>
                        <a:pt x="264383" y="1310640"/>
                      </a:lnTo>
                      <a:lnTo>
                        <a:pt x="379945" y="963955"/>
                      </a:lnTo>
                      <a:cubicBezTo>
                        <a:pt x="443081" y="773419"/>
                        <a:pt x="522001" y="538913"/>
                        <a:pt x="555260" y="443645"/>
                      </a:cubicBezTo>
                      <a:lnTo>
                        <a:pt x="615578" y="270020"/>
                      </a:lnTo>
                      <a:lnTo>
                        <a:pt x="584010" y="178134"/>
                      </a:lnTo>
                      <a:cubicBezTo>
                        <a:pt x="556952" y="99214"/>
                        <a:pt x="547932" y="67646"/>
                        <a:pt x="554133" y="67646"/>
                      </a:cubicBezTo>
                      <a:cubicBezTo>
                        <a:pt x="554697" y="67646"/>
                        <a:pt x="989322" y="81739"/>
                        <a:pt x="1519215" y="9921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1905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31" name="Freihandform: Form 30">
                  <a:extLst>
                    <a:ext uri="{FF2B5EF4-FFF2-40B4-BE49-F238E27FC236}">
                      <a16:creationId xmlns:a16="http://schemas.microsoft.com/office/drawing/2014/main" id="{72F7586B-A91B-84D9-48E8-4C5737C36361}"/>
                    </a:ext>
                  </a:extLst>
                </p:cNvPr>
                <p:cNvSpPr/>
                <p:nvPr/>
              </p:nvSpPr>
              <p:spPr>
                <a:xfrm rot="10800000" flipV="1">
                  <a:off x="3694133" y="5551094"/>
                  <a:ext cx="7323" cy="19320"/>
                </a:xfrm>
                <a:custGeom>
                  <a:avLst/>
                  <a:gdLst>
                    <a:gd name="connsiteX0" fmla="*/ 1435 w 7323"/>
                    <a:gd name="connsiteY0" fmla="*/ 8217 h 19320"/>
                    <a:gd name="connsiteX1" fmla="*/ 1999 w 7323"/>
                    <a:gd name="connsiteY1" fmla="*/ 18928 h 19320"/>
                    <a:gd name="connsiteX2" fmla="*/ 7073 w 7323"/>
                    <a:gd name="connsiteY2" fmla="*/ 10472 h 19320"/>
                    <a:gd name="connsiteX3" fmla="*/ 1435 w 7323"/>
                    <a:gd name="connsiteY3" fmla="*/ 8217 h 19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23" h="19320">
                      <a:moveTo>
                        <a:pt x="1435" y="8217"/>
                      </a:moveTo>
                      <a:cubicBezTo>
                        <a:pt x="-819" y="12727"/>
                        <a:pt x="-256" y="17237"/>
                        <a:pt x="1999" y="18928"/>
                      </a:cubicBezTo>
                      <a:cubicBezTo>
                        <a:pt x="4254" y="20619"/>
                        <a:pt x="7073" y="16673"/>
                        <a:pt x="7073" y="10472"/>
                      </a:cubicBezTo>
                      <a:cubicBezTo>
                        <a:pt x="8200" y="-2494"/>
                        <a:pt x="5381" y="-3621"/>
                        <a:pt x="1435" y="821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64" name="Freihandform: Form 63">
                  <a:extLst>
                    <a:ext uri="{FF2B5EF4-FFF2-40B4-BE49-F238E27FC236}">
                      <a16:creationId xmlns:a16="http://schemas.microsoft.com/office/drawing/2014/main" id="{9D94C10E-9B71-0DB2-59A3-A137D126EAAA}"/>
                    </a:ext>
                  </a:extLst>
                </p:cNvPr>
                <p:cNvSpPr/>
                <p:nvPr/>
              </p:nvSpPr>
              <p:spPr>
                <a:xfrm rot="10800000" flipV="1">
                  <a:off x="5053292" y="4798362"/>
                  <a:ext cx="16876" cy="22548"/>
                </a:xfrm>
                <a:custGeom>
                  <a:avLst/>
                  <a:gdLst>
                    <a:gd name="connsiteX0" fmla="*/ 5954 w 16876"/>
                    <a:gd name="connsiteY0" fmla="*/ 11274 h 22548"/>
                    <a:gd name="connsiteX1" fmla="*/ 4263 w 16876"/>
                    <a:gd name="connsiteY1" fmla="*/ 22549 h 22548"/>
                    <a:gd name="connsiteX2" fmla="*/ 14974 w 16876"/>
                    <a:gd name="connsiteY2" fmla="*/ 11274 h 22548"/>
                    <a:gd name="connsiteX3" fmla="*/ 16665 w 16876"/>
                    <a:gd name="connsiteY3" fmla="*/ 0 h 22548"/>
                    <a:gd name="connsiteX4" fmla="*/ 5954 w 16876"/>
                    <a:gd name="connsiteY4" fmla="*/ 11274 h 22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876" h="22548">
                      <a:moveTo>
                        <a:pt x="5954" y="11274"/>
                      </a:moveTo>
                      <a:cubicBezTo>
                        <a:pt x="-1374" y="19730"/>
                        <a:pt x="-1938" y="22549"/>
                        <a:pt x="4263" y="22549"/>
                      </a:cubicBezTo>
                      <a:cubicBezTo>
                        <a:pt x="8209" y="22549"/>
                        <a:pt x="13283" y="17475"/>
                        <a:pt x="14974" y="11274"/>
                      </a:cubicBezTo>
                      <a:cubicBezTo>
                        <a:pt x="16665" y="5073"/>
                        <a:pt x="17229" y="0"/>
                        <a:pt x="16665" y="0"/>
                      </a:cubicBezTo>
                      <a:cubicBezTo>
                        <a:pt x="16101" y="0"/>
                        <a:pt x="11591" y="5073"/>
                        <a:pt x="5954" y="1127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65" name="Freihandform: Form 64">
                  <a:extLst>
                    <a:ext uri="{FF2B5EF4-FFF2-40B4-BE49-F238E27FC236}">
                      <a16:creationId xmlns:a16="http://schemas.microsoft.com/office/drawing/2014/main" id="{9F64BA61-70A8-3376-8CB9-399B012909A9}"/>
                    </a:ext>
                  </a:extLst>
                </p:cNvPr>
                <p:cNvSpPr/>
                <p:nvPr/>
              </p:nvSpPr>
              <p:spPr>
                <a:xfrm rot="10800000" flipV="1">
                  <a:off x="4314114" y="3767607"/>
                  <a:ext cx="34984" cy="3100"/>
                </a:xfrm>
                <a:custGeom>
                  <a:avLst/>
                  <a:gdLst>
                    <a:gd name="connsiteX0" fmla="*/ 4187 w 34984"/>
                    <a:gd name="connsiteY0" fmla="*/ 2255 h 3100"/>
                    <a:gd name="connsiteX1" fmla="*/ 32372 w 34984"/>
                    <a:gd name="connsiteY1" fmla="*/ 2255 h 3100"/>
                    <a:gd name="connsiteX2" fmla="*/ 16588 w 34984"/>
                    <a:gd name="connsiteY2" fmla="*/ 0 h 3100"/>
                    <a:gd name="connsiteX3" fmla="*/ 4187 w 34984"/>
                    <a:gd name="connsiteY3" fmla="*/ 2255 h 3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984" h="3100">
                      <a:moveTo>
                        <a:pt x="4187" y="2255"/>
                      </a:moveTo>
                      <a:cubicBezTo>
                        <a:pt x="12642" y="3382"/>
                        <a:pt x="25044" y="3382"/>
                        <a:pt x="32372" y="2255"/>
                      </a:cubicBezTo>
                      <a:cubicBezTo>
                        <a:pt x="39137" y="1127"/>
                        <a:pt x="32372" y="0"/>
                        <a:pt x="16588" y="0"/>
                      </a:cubicBezTo>
                      <a:cubicBezTo>
                        <a:pt x="1368" y="0"/>
                        <a:pt x="-4833" y="1127"/>
                        <a:pt x="4187" y="225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cxnSp>
              <p:nvCxnSpPr>
                <p:cNvPr id="66" name="Gerader Verbinder 65">
                  <a:extLst>
                    <a:ext uri="{FF2B5EF4-FFF2-40B4-BE49-F238E27FC236}">
                      <a16:creationId xmlns:a16="http://schemas.microsoft.com/office/drawing/2014/main" id="{6BBA227C-CC9E-5692-95FD-860F9B6C628A}"/>
                    </a:ext>
                  </a:extLst>
                </p:cNvPr>
                <p:cNvCxnSpPr>
                  <a:cxnSpLocks/>
                  <a:stCxn id="30" idx="42"/>
                </p:cNvCxnSpPr>
                <p:nvPr/>
              </p:nvCxnSpPr>
              <p:spPr bwMode="auto">
                <a:xfrm flipH="1" flipV="1">
                  <a:off x="3934292" y="4248912"/>
                  <a:ext cx="4063" cy="1502693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67" name="Rechteck 23562">
                  <a:extLst>
                    <a:ext uri="{FF2B5EF4-FFF2-40B4-BE49-F238E27FC236}">
                      <a16:creationId xmlns:a16="http://schemas.microsoft.com/office/drawing/2014/main" id="{D762C4D4-1937-F0AD-B91B-9B328D6D77BB}"/>
                    </a:ext>
                  </a:extLst>
                </p:cNvPr>
                <p:cNvSpPr/>
                <p:nvPr/>
              </p:nvSpPr>
              <p:spPr bwMode="auto">
                <a:xfrm>
                  <a:off x="3934292" y="4188058"/>
                  <a:ext cx="2877352" cy="1565894"/>
                </a:xfrm>
                <a:custGeom>
                  <a:avLst/>
                  <a:gdLst>
                    <a:gd name="connsiteX0" fmla="*/ 0 w 2852968"/>
                    <a:gd name="connsiteY0" fmla="*/ 0 h 1529318"/>
                    <a:gd name="connsiteX1" fmla="*/ 2852968 w 2852968"/>
                    <a:gd name="connsiteY1" fmla="*/ 0 h 1529318"/>
                    <a:gd name="connsiteX2" fmla="*/ 2852968 w 2852968"/>
                    <a:gd name="connsiteY2" fmla="*/ 1529318 h 1529318"/>
                    <a:gd name="connsiteX3" fmla="*/ 0 w 2852968"/>
                    <a:gd name="connsiteY3" fmla="*/ 1529318 h 1529318"/>
                    <a:gd name="connsiteX4" fmla="*/ 0 w 2852968"/>
                    <a:gd name="connsiteY4" fmla="*/ 0 h 1529318"/>
                    <a:gd name="connsiteX0" fmla="*/ 0 w 2877352"/>
                    <a:gd name="connsiteY0" fmla="*/ 0 h 1529318"/>
                    <a:gd name="connsiteX1" fmla="*/ 2877352 w 2877352"/>
                    <a:gd name="connsiteY1" fmla="*/ 0 h 1529318"/>
                    <a:gd name="connsiteX2" fmla="*/ 2852968 w 2877352"/>
                    <a:gd name="connsiteY2" fmla="*/ 1529318 h 1529318"/>
                    <a:gd name="connsiteX3" fmla="*/ 0 w 2877352"/>
                    <a:gd name="connsiteY3" fmla="*/ 1529318 h 1529318"/>
                    <a:gd name="connsiteX4" fmla="*/ 0 w 2877352"/>
                    <a:gd name="connsiteY4" fmla="*/ 0 h 1529318"/>
                    <a:gd name="connsiteX0" fmla="*/ 0 w 2877352"/>
                    <a:gd name="connsiteY0" fmla="*/ 0 h 1565894"/>
                    <a:gd name="connsiteX1" fmla="*/ 2877352 w 2877352"/>
                    <a:gd name="connsiteY1" fmla="*/ 0 h 1565894"/>
                    <a:gd name="connsiteX2" fmla="*/ 2852968 w 2877352"/>
                    <a:gd name="connsiteY2" fmla="*/ 1529318 h 1565894"/>
                    <a:gd name="connsiteX3" fmla="*/ 12192 w 2877352"/>
                    <a:gd name="connsiteY3" fmla="*/ 1565894 h 1565894"/>
                    <a:gd name="connsiteX4" fmla="*/ 0 w 2877352"/>
                    <a:gd name="connsiteY4" fmla="*/ 0 h 1565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77352" h="1565894">
                      <a:moveTo>
                        <a:pt x="0" y="0"/>
                      </a:moveTo>
                      <a:lnTo>
                        <a:pt x="2877352" y="0"/>
                      </a:lnTo>
                      <a:lnTo>
                        <a:pt x="2852968" y="1529318"/>
                      </a:lnTo>
                      <a:lnTo>
                        <a:pt x="12192" y="156589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68" name="Freihandform: Form 67">
                  <a:extLst>
                    <a:ext uri="{FF2B5EF4-FFF2-40B4-BE49-F238E27FC236}">
                      <a16:creationId xmlns:a16="http://schemas.microsoft.com/office/drawing/2014/main" id="{47E54228-B692-E88B-1203-CBA1210EBDFB}"/>
                    </a:ext>
                  </a:extLst>
                </p:cNvPr>
                <p:cNvSpPr/>
                <p:nvPr/>
              </p:nvSpPr>
              <p:spPr bwMode="auto">
                <a:xfrm>
                  <a:off x="3122234" y="2541761"/>
                  <a:ext cx="3956992" cy="1882754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rgbClr val="FFCC99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21" name="Gruppieren 20">
                <a:extLst>
                  <a:ext uri="{FF2B5EF4-FFF2-40B4-BE49-F238E27FC236}">
                    <a16:creationId xmlns:a16="http://schemas.microsoft.com/office/drawing/2014/main" id="{95680153-52F5-1AAD-0823-9456E5A47CFF}"/>
                  </a:ext>
                </a:extLst>
              </p:cNvPr>
              <p:cNvGrpSpPr/>
              <p:nvPr/>
            </p:nvGrpSpPr>
            <p:grpSpPr>
              <a:xfrm>
                <a:off x="2504963" y="4408954"/>
                <a:ext cx="441806" cy="370688"/>
                <a:chOff x="5065393" y="3790950"/>
                <a:chExt cx="1840230" cy="1451776"/>
              </a:xfrm>
            </p:grpSpPr>
            <p:sp>
              <p:nvSpPr>
                <p:cNvPr id="28" name="Rechteck: abgerundete Ecken 27">
                  <a:extLst>
                    <a:ext uri="{FF2B5EF4-FFF2-40B4-BE49-F238E27FC236}">
                      <a16:creationId xmlns:a16="http://schemas.microsoft.com/office/drawing/2014/main" id="{A196032A-23E5-ADC1-4237-2EA0189213B7}"/>
                    </a:ext>
                  </a:extLst>
                </p:cNvPr>
                <p:cNvSpPr/>
                <p:nvPr/>
              </p:nvSpPr>
              <p:spPr bwMode="auto">
                <a:xfrm>
                  <a:off x="5065393" y="3790950"/>
                  <a:ext cx="1840230" cy="1451776"/>
                </a:xfrm>
                <a:prstGeom prst="roundRect">
                  <a:avLst/>
                </a:prstGeom>
                <a:solidFill>
                  <a:srgbClr val="3399FF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pic>
              <p:nvPicPr>
                <p:cNvPr id="29" name="Grafik 28" descr="Ein Bild, das Zeichnung enthält.&#10;&#10;Automatisch generierte Beschreibung">
                  <a:extLst>
                    <a:ext uri="{FF2B5EF4-FFF2-40B4-BE49-F238E27FC236}">
                      <a16:creationId xmlns:a16="http://schemas.microsoft.com/office/drawing/2014/main" id="{F3875427-3040-5952-F174-43840B1EB2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795" r="17034" b="19591"/>
                <a:stretch/>
              </p:blipFill>
              <p:spPr>
                <a:xfrm rot="5400000">
                  <a:off x="5181921" y="4205732"/>
                  <a:ext cx="583211" cy="698155"/>
                </a:xfrm>
                <a:prstGeom prst="rect">
                  <a:avLst/>
                </a:prstGeom>
              </p:spPr>
            </p:pic>
          </p:grpSp>
          <p:pic>
            <p:nvPicPr>
              <p:cNvPr id="22" name="Grafik 21" descr="Ein Bild, das Zeichnung enthält.&#10;&#10;Automatisch generierte Beschreibung">
                <a:extLst>
                  <a:ext uri="{FF2B5EF4-FFF2-40B4-BE49-F238E27FC236}">
                    <a16:creationId xmlns:a16="http://schemas.microsoft.com/office/drawing/2014/main" id="{30B61DC0-F8DD-B104-A587-E5DB9A9C44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302990" y="4267076"/>
                <a:ext cx="387700" cy="387700"/>
              </a:xfrm>
              <a:prstGeom prst="rect">
                <a:avLst/>
              </a:prstGeom>
            </p:spPr>
          </p:pic>
          <p:cxnSp>
            <p:nvCxnSpPr>
              <p:cNvPr id="23" name="Gerader Verbinder 22">
                <a:extLst>
                  <a:ext uri="{FF2B5EF4-FFF2-40B4-BE49-F238E27FC236}">
                    <a16:creationId xmlns:a16="http://schemas.microsoft.com/office/drawing/2014/main" id="{6AE71358-1F26-C102-F0D7-51DDC1739DE3}"/>
                  </a:ext>
                </a:extLst>
              </p:cNvPr>
              <p:cNvCxnSpPr/>
              <p:nvPr/>
            </p:nvCxnSpPr>
            <p:spPr bwMode="auto">
              <a:xfrm>
                <a:off x="3047580" y="4460926"/>
                <a:ext cx="0" cy="500201"/>
              </a:xfrm>
              <a:prstGeom prst="lin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" name="Gerader Verbinder 23">
                <a:extLst>
                  <a:ext uri="{FF2B5EF4-FFF2-40B4-BE49-F238E27FC236}">
                    <a16:creationId xmlns:a16="http://schemas.microsoft.com/office/drawing/2014/main" id="{5A7EE3AC-9E04-882C-68A1-5177160B2A37}"/>
                  </a:ext>
                </a:extLst>
              </p:cNvPr>
              <p:cNvCxnSpPr/>
              <p:nvPr/>
            </p:nvCxnSpPr>
            <p:spPr bwMode="auto">
              <a:xfrm>
                <a:off x="3049485" y="4962065"/>
                <a:ext cx="312944" cy="0"/>
              </a:xfrm>
              <a:prstGeom prst="lin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" name="Gerader Verbinder 24">
                <a:extLst>
                  <a:ext uri="{FF2B5EF4-FFF2-40B4-BE49-F238E27FC236}">
                    <a16:creationId xmlns:a16="http://schemas.microsoft.com/office/drawing/2014/main" id="{B8F333CD-B3AE-3FBE-163C-F95D58322AA1}"/>
                  </a:ext>
                </a:extLst>
              </p:cNvPr>
              <p:cNvCxnSpPr/>
              <p:nvPr/>
            </p:nvCxnSpPr>
            <p:spPr bwMode="auto">
              <a:xfrm>
                <a:off x="2932284" y="4586601"/>
                <a:ext cx="121000" cy="0"/>
              </a:xfrm>
              <a:prstGeom prst="lin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26" name="Grafik 25">
                <a:extLst>
                  <a:ext uri="{FF2B5EF4-FFF2-40B4-BE49-F238E27FC236}">
                    <a16:creationId xmlns:a16="http://schemas.microsoft.com/office/drawing/2014/main" id="{6EFDCD97-97FA-203F-8F50-A28C632FD2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3258519" y="4576596"/>
                <a:ext cx="516368" cy="516368"/>
              </a:xfrm>
              <a:prstGeom prst="rect">
                <a:avLst/>
              </a:prstGeom>
            </p:spPr>
          </p:pic>
          <p:cxnSp>
            <p:nvCxnSpPr>
              <p:cNvPr id="27" name="Gerader Verbinder 26">
                <a:extLst>
                  <a:ext uri="{FF2B5EF4-FFF2-40B4-BE49-F238E27FC236}">
                    <a16:creationId xmlns:a16="http://schemas.microsoft.com/office/drawing/2014/main" id="{66CDA85E-9E0F-CC58-0E5D-B3A6D47424CF}"/>
                  </a:ext>
                </a:extLst>
              </p:cNvPr>
              <p:cNvCxnSpPr>
                <a:cxnSpLocks/>
                <a:endCxn id="22" idx="3"/>
              </p:cNvCxnSpPr>
              <p:nvPr/>
            </p:nvCxnSpPr>
            <p:spPr bwMode="auto">
              <a:xfrm flipV="1">
                <a:off x="3049485" y="4460926"/>
                <a:ext cx="253505" cy="5853"/>
              </a:xfrm>
              <a:prstGeom prst="lin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pic>
          <p:nvPicPr>
            <p:cNvPr id="70" name="Grafik 69" descr="Ein Bild, das Himmel, Zug, draußen, Rauch enthält.&#10;&#10;Automatisch generierte Beschreibung">
              <a:extLst>
                <a:ext uri="{FF2B5EF4-FFF2-40B4-BE49-F238E27FC236}">
                  <a16:creationId xmlns:a16="http://schemas.microsoft.com/office/drawing/2014/main" id="{33983983-02F7-91FA-1CA7-4E41915CC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183" y="5274950"/>
              <a:ext cx="965296" cy="542828"/>
            </a:xfrm>
            <a:prstGeom prst="rect">
              <a:avLst/>
            </a:prstGeom>
          </p:spPr>
        </p:pic>
      </p:grpSp>
      <p:sp>
        <p:nvSpPr>
          <p:cNvPr id="8" name="Textfeld 7">
            <a:extLst>
              <a:ext uri="{FF2B5EF4-FFF2-40B4-BE49-F238E27FC236}">
                <a16:creationId xmlns:a16="http://schemas.microsoft.com/office/drawing/2014/main" id="{C06D053F-C94F-2A2C-3637-995072057C34}"/>
              </a:ext>
            </a:extLst>
          </p:cNvPr>
          <p:cNvSpPr txBox="1"/>
          <p:nvPr/>
        </p:nvSpPr>
        <p:spPr>
          <a:xfrm>
            <a:off x="2136367" y="4736881"/>
            <a:ext cx="2625691" cy="9541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- Haushalte/GHD</a:t>
            </a:r>
            <a:br>
              <a:rPr lang="de-DE" sz="1400" dirty="0">
                <a:solidFill>
                  <a:srgbClr val="3333FF"/>
                </a:solidFill>
              </a:rPr>
            </a:br>
            <a:r>
              <a:rPr lang="de-DE" sz="1400" dirty="0">
                <a:solidFill>
                  <a:srgbClr val="3333FF"/>
                </a:solidFill>
              </a:rPr>
              <a:t>  </a:t>
            </a:r>
            <a:r>
              <a:rPr lang="de-DE" sz="1200" i="1" dirty="0">
                <a:solidFill>
                  <a:srgbClr val="3333FF"/>
                </a:solidFill>
              </a:rPr>
              <a:t>Haushalts-/Betriebsstrom</a:t>
            </a:r>
          </a:p>
          <a:p>
            <a:r>
              <a:rPr lang="de-DE" sz="1400" dirty="0">
                <a:solidFill>
                  <a:srgbClr val="3333FF"/>
                </a:solidFill>
              </a:rPr>
              <a:t>- Industrie</a:t>
            </a:r>
            <a:br>
              <a:rPr lang="de-DE" sz="1400" dirty="0">
                <a:solidFill>
                  <a:srgbClr val="3333FF"/>
                </a:solidFill>
              </a:rPr>
            </a:br>
            <a:r>
              <a:rPr lang="de-DE" sz="1400" dirty="0">
                <a:solidFill>
                  <a:srgbClr val="3333FF"/>
                </a:solidFill>
              </a:rPr>
              <a:t>  </a:t>
            </a:r>
            <a:r>
              <a:rPr lang="de-DE" sz="1200" i="1" dirty="0">
                <a:solidFill>
                  <a:srgbClr val="3333FF"/>
                </a:solidFill>
              </a:rPr>
              <a:t>Betriebsstrom, Industrie-KW (IKW)</a:t>
            </a:r>
            <a:endParaRPr lang="de-DE" sz="1200" dirty="0">
              <a:solidFill>
                <a:srgbClr val="3333FF"/>
              </a:solidFill>
            </a:endParaRPr>
          </a:p>
        </p:txBody>
      </p:sp>
      <p:grpSp>
        <p:nvGrpSpPr>
          <p:cNvPr id="8206" name="Gruppieren 8205">
            <a:extLst>
              <a:ext uri="{FF2B5EF4-FFF2-40B4-BE49-F238E27FC236}">
                <a16:creationId xmlns:a16="http://schemas.microsoft.com/office/drawing/2014/main" id="{F334AB0C-19E8-A2C3-5DA8-F6AD6C1558BB}"/>
              </a:ext>
            </a:extLst>
          </p:cNvPr>
          <p:cNvGrpSpPr/>
          <p:nvPr/>
        </p:nvGrpSpPr>
        <p:grpSpPr>
          <a:xfrm>
            <a:off x="4827537" y="4728414"/>
            <a:ext cx="2606057" cy="979507"/>
            <a:chOff x="4827537" y="4694546"/>
            <a:chExt cx="2606057" cy="979507"/>
          </a:xfrm>
        </p:grpSpPr>
        <p:sp>
          <p:nvSpPr>
            <p:cNvPr id="89" name="Rechteck 88">
              <a:extLst>
                <a:ext uri="{FF2B5EF4-FFF2-40B4-BE49-F238E27FC236}">
                  <a16:creationId xmlns:a16="http://schemas.microsoft.com/office/drawing/2014/main" id="{B41F1C3D-9A32-1302-F3A8-0A937A95AD8E}"/>
                </a:ext>
              </a:extLst>
            </p:cNvPr>
            <p:cNvSpPr/>
            <p:nvPr/>
          </p:nvSpPr>
          <p:spPr bwMode="auto">
            <a:xfrm>
              <a:off x="4827537" y="4695452"/>
              <a:ext cx="2591619" cy="97860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90BC83E0-F597-CBCF-737C-80D806723086}"/>
                </a:ext>
              </a:extLst>
            </p:cNvPr>
            <p:cNvSpPr txBox="1"/>
            <p:nvPr/>
          </p:nvSpPr>
          <p:spPr>
            <a:xfrm>
              <a:off x="4931031" y="4694546"/>
              <a:ext cx="250256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solidFill>
                    <a:srgbClr val="3333FF"/>
                  </a:solidFill>
                </a:rPr>
                <a:t>- Haushalte/GHD</a:t>
              </a:r>
              <a:br>
                <a:rPr lang="de-DE" sz="1400" dirty="0">
                  <a:solidFill>
                    <a:srgbClr val="3333FF"/>
                  </a:solidFill>
                </a:rPr>
              </a:br>
              <a:r>
                <a:rPr lang="de-DE" sz="1400" dirty="0">
                  <a:solidFill>
                    <a:srgbClr val="3333FF"/>
                  </a:solidFill>
                </a:rPr>
                <a:t>  </a:t>
              </a:r>
              <a:r>
                <a:rPr lang="de-DE" sz="1200" i="1" dirty="0">
                  <a:solidFill>
                    <a:srgbClr val="3333FF"/>
                  </a:solidFill>
                </a:rPr>
                <a:t>Haushalts-/Betriebsstrom</a:t>
              </a:r>
            </a:p>
            <a:p>
              <a:r>
                <a:rPr lang="de-DE" sz="1400" dirty="0">
                  <a:solidFill>
                    <a:srgbClr val="3333FF"/>
                  </a:solidFill>
                </a:rPr>
                <a:t>- Industrie</a:t>
              </a:r>
              <a:br>
                <a:rPr lang="de-DE" sz="1400" dirty="0">
                  <a:solidFill>
                    <a:srgbClr val="3333FF"/>
                  </a:solidFill>
                </a:rPr>
              </a:br>
              <a:r>
                <a:rPr lang="de-DE" sz="1400" dirty="0">
                  <a:solidFill>
                    <a:srgbClr val="3333FF"/>
                  </a:solidFill>
                </a:rPr>
                <a:t>  </a:t>
              </a:r>
              <a:r>
                <a:rPr lang="de-DE" sz="1200" i="1" dirty="0">
                  <a:solidFill>
                    <a:srgbClr val="3333FF"/>
                  </a:solidFill>
                </a:rPr>
                <a:t>Betriebsstrom, IKW</a:t>
              </a:r>
              <a:endParaRPr lang="de-DE" sz="1200" dirty="0">
                <a:solidFill>
                  <a:srgbClr val="3333FF"/>
                </a:solidFill>
              </a:endParaRPr>
            </a:p>
          </p:txBody>
        </p:sp>
      </p:grpSp>
      <p:grpSp>
        <p:nvGrpSpPr>
          <p:cNvPr id="85" name="Gruppieren 84">
            <a:extLst>
              <a:ext uri="{FF2B5EF4-FFF2-40B4-BE49-F238E27FC236}">
                <a16:creationId xmlns:a16="http://schemas.microsoft.com/office/drawing/2014/main" id="{BA21BFCE-72FB-201B-6093-D3D25C8DCDA1}"/>
              </a:ext>
            </a:extLst>
          </p:cNvPr>
          <p:cNvGrpSpPr/>
          <p:nvPr/>
        </p:nvGrpSpPr>
        <p:grpSpPr>
          <a:xfrm>
            <a:off x="2123511" y="1598692"/>
            <a:ext cx="2611160" cy="2821536"/>
            <a:chOff x="2199711" y="1598692"/>
            <a:chExt cx="2611160" cy="2677800"/>
          </a:xfrm>
        </p:grpSpPr>
        <p:sp>
          <p:nvSpPr>
            <p:cNvPr id="83" name="Rechteck 82">
              <a:extLst>
                <a:ext uri="{FF2B5EF4-FFF2-40B4-BE49-F238E27FC236}">
                  <a16:creationId xmlns:a16="http://schemas.microsoft.com/office/drawing/2014/main" id="{DA2CB8FE-A8F4-C5C1-AACA-05C350F2D104}"/>
                </a:ext>
              </a:extLst>
            </p:cNvPr>
            <p:cNvSpPr/>
            <p:nvPr/>
          </p:nvSpPr>
          <p:spPr bwMode="auto">
            <a:xfrm>
              <a:off x="2199711" y="1623692"/>
              <a:ext cx="2591619" cy="26528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507FA1A5-BC36-B82E-6D72-6B44DA063C1C}"/>
                </a:ext>
              </a:extLst>
            </p:cNvPr>
            <p:cNvSpPr txBox="1"/>
            <p:nvPr/>
          </p:nvSpPr>
          <p:spPr>
            <a:xfrm>
              <a:off x="2288768" y="3043250"/>
              <a:ext cx="250256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i="1" dirty="0">
                  <a:solidFill>
                    <a:srgbClr val="3333FF"/>
                  </a:solidFill>
                </a:rPr>
                <a:t>- v</a:t>
              </a:r>
              <a:r>
                <a:rPr lang="de-DE" sz="1400" dirty="0">
                  <a:solidFill>
                    <a:srgbClr val="3333FF"/>
                  </a:solidFill>
                </a:rPr>
                <a:t>iele EVUs </a:t>
              </a:r>
              <a:br>
                <a:rPr lang="de-DE" sz="1200" dirty="0">
                  <a:solidFill>
                    <a:srgbClr val="3333FF"/>
                  </a:solidFill>
                </a:rPr>
              </a:br>
              <a:r>
                <a:rPr lang="de-DE" sz="1200" dirty="0">
                  <a:solidFill>
                    <a:srgbClr val="3333FF"/>
                  </a:solidFill>
                </a:rPr>
                <a:t>  </a:t>
              </a:r>
              <a:r>
                <a:rPr lang="de-DE" sz="1200" i="1" dirty="0">
                  <a:solidFill>
                    <a:srgbClr val="3333FF"/>
                  </a:solidFill>
                </a:rPr>
                <a:t>Übertragungs- /Verteilernetze</a:t>
              </a:r>
              <a:br>
                <a:rPr lang="de-DE" sz="1200" i="1" dirty="0">
                  <a:solidFill>
                    <a:srgbClr val="3333FF"/>
                  </a:solidFill>
                </a:rPr>
              </a:br>
              <a:r>
                <a:rPr lang="de-DE" sz="1400" i="1" dirty="0">
                  <a:solidFill>
                    <a:srgbClr val="3333FF"/>
                  </a:solidFill>
                </a:rPr>
                <a:t>- </a:t>
              </a:r>
              <a:r>
                <a:rPr lang="de-DE" sz="1400" dirty="0">
                  <a:solidFill>
                    <a:srgbClr val="3333FF"/>
                  </a:solidFill>
                </a:rPr>
                <a:t>regionale Verteiler/SW</a:t>
              </a:r>
              <a:br>
                <a:rPr lang="de-DE" sz="1200" dirty="0">
                  <a:solidFill>
                    <a:srgbClr val="3333FF"/>
                  </a:solidFill>
                </a:rPr>
              </a:br>
              <a:r>
                <a:rPr lang="de-DE" sz="1200" dirty="0">
                  <a:solidFill>
                    <a:srgbClr val="3333FF"/>
                  </a:solidFill>
                </a:rPr>
                <a:t>  </a:t>
              </a:r>
              <a:r>
                <a:rPr lang="de-DE" sz="1200" i="1" dirty="0">
                  <a:solidFill>
                    <a:srgbClr val="3333FF"/>
                  </a:solidFill>
                </a:rPr>
                <a:t>Verteilernetze </a:t>
              </a:r>
            </a:p>
            <a:p>
              <a:r>
                <a:rPr lang="de-DE" sz="1200" i="1" dirty="0">
                  <a:solidFill>
                    <a:srgbClr val="3333FF"/>
                  </a:solidFill>
                </a:rPr>
                <a:t> </a:t>
              </a:r>
            </a:p>
          </p:txBody>
        </p:sp>
        <p:sp>
          <p:nvSpPr>
            <p:cNvPr id="69" name="Textfeld 68">
              <a:extLst>
                <a:ext uri="{FF2B5EF4-FFF2-40B4-BE49-F238E27FC236}">
                  <a16:creationId xmlns:a16="http://schemas.microsoft.com/office/drawing/2014/main" id="{C39B7FE7-C421-95DB-0252-A05BB34D83C0}"/>
                </a:ext>
              </a:extLst>
            </p:cNvPr>
            <p:cNvSpPr txBox="1"/>
            <p:nvPr/>
          </p:nvSpPr>
          <p:spPr>
            <a:xfrm>
              <a:off x="2308308" y="1598692"/>
              <a:ext cx="2502563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u="sng" dirty="0">
                  <a:solidFill>
                    <a:srgbClr val="3333FF"/>
                  </a:solidFill>
                </a:rPr>
                <a:t>regionale Monopole (AöR)</a:t>
              </a:r>
            </a:p>
            <a:p>
              <a:r>
                <a:rPr lang="de-DE" sz="1400" i="1" dirty="0">
                  <a:solidFill>
                    <a:srgbClr val="3333FF"/>
                  </a:solidFill>
                </a:rPr>
                <a:t>- v</a:t>
              </a:r>
              <a:r>
                <a:rPr lang="de-DE" sz="1400" dirty="0">
                  <a:solidFill>
                    <a:srgbClr val="3333FF"/>
                  </a:solidFill>
                </a:rPr>
                <a:t>iele EVUs</a:t>
              </a:r>
              <a:br>
                <a:rPr lang="de-DE" sz="1200" dirty="0">
                  <a:solidFill>
                    <a:srgbClr val="3333FF"/>
                  </a:solidFill>
                </a:rPr>
              </a:br>
              <a:r>
                <a:rPr lang="de-DE" sz="1200" dirty="0">
                  <a:solidFill>
                    <a:srgbClr val="3333FF"/>
                  </a:solidFill>
                </a:rPr>
                <a:t>  </a:t>
              </a:r>
              <a:r>
                <a:rPr lang="de-DE" sz="1200" i="1" dirty="0">
                  <a:solidFill>
                    <a:srgbClr val="3333FF"/>
                  </a:solidFill>
                </a:rPr>
                <a:t>Atom-/Kohle-/</a:t>
              </a:r>
              <a:r>
                <a:rPr lang="de-DE" sz="1200" i="1" dirty="0" err="1">
                  <a:solidFill>
                    <a:srgbClr val="3333FF"/>
                  </a:solidFill>
                </a:rPr>
                <a:t>GuD</a:t>
              </a:r>
              <a:r>
                <a:rPr lang="de-DE" sz="1200" i="1" dirty="0">
                  <a:solidFill>
                    <a:srgbClr val="3333FF"/>
                  </a:solidFill>
                </a:rPr>
                <a:t>-/W-/PSP-KW</a:t>
              </a:r>
              <a:br>
                <a:rPr lang="de-DE" sz="1200" i="1" dirty="0">
                  <a:solidFill>
                    <a:srgbClr val="3333FF"/>
                  </a:solidFill>
                </a:rPr>
              </a:br>
              <a:r>
                <a:rPr lang="de-DE" sz="1400" dirty="0">
                  <a:solidFill>
                    <a:srgbClr val="3333FF"/>
                  </a:solidFill>
                </a:rPr>
                <a:t>- Stadtwerke (SW)</a:t>
              </a:r>
              <a:br>
                <a:rPr lang="de-DE" sz="1200" i="1" dirty="0">
                  <a:solidFill>
                    <a:srgbClr val="3333FF"/>
                  </a:solidFill>
                </a:rPr>
              </a:br>
              <a:r>
                <a:rPr lang="de-DE" sz="1200" i="1" dirty="0">
                  <a:solidFill>
                    <a:srgbClr val="3333FF"/>
                  </a:solidFill>
                </a:rPr>
                <a:t>  Kohle-/</a:t>
              </a:r>
              <a:r>
                <a:rPr lang="de-DE" sz="1200" i="1" dirty="0" err="1">
                  <a:solidFill>
                    <a:srgbClr val="3333FF"/>
                  </a:solidFill>
                </a:rPr>
                <a:t>GuD</a:t>
              </a:r>
              <a:r>
                <a:rPr lang="de-DE" sz="1200" i="1" dirty="0">
                  <a:solidFill>
                    <a:srgbClr val="3333FF"/>
                  </a:solidFill>
                </a:rPr>
                <a:t>-/W-/MH-KW</a:t>
              </a:r>
            </a:p>
          </p:txBody>
        </p:sp>
      </p:grpSp>
      <p:grpSp>
        <p:nvGrpSpPr>
          <p:cNvPr id="8204" name="Gruppieren 8203">
            <a:extLst>
              <a:ext uri="{FF2B5EF4-FFF2-40B4-BE49-F238E27FC236}">
                <a16:creationId xmlns:a16="http://schemas.microsoft.com/office/drawing/2014/main" id="{66193368-CF9D-05D2-BCE1-82D73A61B220}"/>
              </a:ext>
            </a:extLst>
          </p:cNvPr>
          <p:cNvGrpSpPr/>
          <p:nvPr/>
        </p:nvGrpSpPr>
        <p:grpSpPr>
          <a:xfrm>
            <a:off x="4843023" y="1600096"/>
            <a:ext cx="2576781" cy="1292662"/>
            <a:chOff x="4811401" y="1600410"/>
            <a:chExt cx="2576781" cy="1292662"/>
          </a:xfrm>
        </p:grpSpPr>
        <p:sp>
          <p:nvSpPr>
            <p:cNvPr id="8196" name="Rechteck 8195">
              <a:extLst>
                <a:ext uri="{FF2B5EF4-FFF2-40B4-BE49-F238E27FC236}">
                  <a16:creationId xmlns:a16="http://schemas.microsoft.com/office/drawing/2014/main" id="{1BA17009-49DF-2A50-685E-0BC6E7CE2EAB}"/>
                </a:ext>
              </a:extLst>
            </p:cNvPr>
            <p:cNvSpPr/>
            <p:nvPr/>
          </p:nvSpPr>
          <p:spPr bwMode="auto">
            <a:xfrm>
              <a:off x="4827537" y="1624342"/>
              <a:ext cx="2560645" cy="119038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1" name="Textfeld 70">
              <a:extLst>
                <a:ext uri="{FF2B5EF4-FFF2-40B4-BE49-F238E27FC236}">
                  <a16:creationId xmlns:a16="http://schemas.microsoft.com/office/drawing/2014/main" id="{BA6B6D69-049D-80F7-1D8C-64AE30CEBB63}"/>
                </a:ext>
              </a:extLst>
            </p:cNvPr>
            <p:cNvSpPr txBox="1"/>
            <p:nvPr/>
          </p:nvSpPr>
          <p:spPr>
            <a:xfrm>
              <a:off x="4811401" y="1600410"/>
              <a:ext cx="2560645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solidFill>
                    <a:srgbClr val="3333FF"/>
                  </a:solidFill>
                </a:rPr>
                <a:t>- 4 große priv. Erzeuger</a:t>
              </a:r>
            </a:p>
            <a:p>
              <a:r>
                <a:rPr lang="de-DE" sz="1200" dirty="0">
                  <a:solidFill>
                    <a:srgbClr val="3333FF"/>
                  </a:solidFill>
                </a:rPr>
                <a:t>   EnBW, e-on, RWE, Vattenfall</a:t>
              </a:r>
              <a:br>
                <a:rPr lang="de-DE" sz="1400" dirty="0">
                  <a:solidFill>
                    <a:srgbClr val="3333FF"/>
                  </a:solidFill>
                </a:rPr>
              </a:br>
              <a:r>
                <a:rPr lang="de-DE" sz="1400" dirty="0">
                  <a:solidFill>
                    <a:srgbClr val="3333FF"/>
                  </a:solidFill>
                </a:rPr>
                <a:t>   </a:t>
              </a:r>
              <a:r>
                <a:rPr lang="de-DE" sz="1200" i="1" dirty="0">
                  <a:solidFill>
                    <a:srgbClr val="3333FF"/>
                  </a:solidFill>
                </a:rPr>
                <a:t>Atom-/Kohle-/</a:t>
              </a:r>
              <a:r>
                <a:rPr lang="de-DE" sz="1200" i="1" dirty="0" err="1">
                  <a:solidFill>
                    <a:srgbClr val="3333FF"/>
                  </a:solidFill>
                </a:rPr>
                <a:t>GuD</a:t>
              </a:r>
              <a:r>
                <a:rPr lang="de-DE" sz="1200" i="1" dirty="0">
                  <a:solidFill>
                    <a:srgbClr val="3333FF"/>
                  </a:solidFill>
                </a:rPr>
                <a:t>-/W-/PSP-KW</a:t>
              </a:r>
              <a:br>
                <a:rPr lang="de-DE" sz="1200" i="1" dirty="0">
                  <a:solidFill>
                    <a:srgbClr val="3333FF"/>
                  </a:solidFill>
                </a:rPr>
              </a:br>
              <a:r>
                <a:rPr lang="de-DE" sz="1400" dirty="0">
                  <a:solidFill>
                    <a:srgbClr val="3333FF"/>
                  </a:solidFill>
                </a:rPr>
                <a:t>- Stadtwerke</a:t>
              </a:r>
              <a:br>
                <a:rPr lang="de-DE" sz="1200" i="1" dirty="0">
                  <a:solidFill>
                    <a:srgbClr val="3333FF"/>
                  </a:solidFill>
                </a:rPr>
              </a:br>
              <a:r>
                <a:rPr lang="de-DE" sz="1200" i="1" dirty="0">
                  <a:solidFill>
                    <a:srgbClr val="3333FF"/>
                  </a:solidFill>
                </a:rPr>
                <a:t>  Kohle-/</a:t>
              </a:r>
              <a:r>
                <a:rPr lang="de-DE" sz="1200" i="1" dirty="0" err="1">
                  <a:solidFill>
                    <a:srgbClr val="3333FF"/>
                  </a:solidFill>
                </a:rPr>
                <a:t>GuD</a:t>
              </a:r>
              <a:r>
                <a:rPr lang="de-DE" sz="1200" i="1" dirty="0">
                  <a:solidFill>
                    <a:srgbClr val="3333FF"/>
                  </a:solidFill>
                </a:rPr>
                <a:t>-/W-/MH-KW</a:t>
              </a:r>
              <a:br>
                <a:rPr lang="de-DE" sz="1200" i="1" dirty="0">
                  <a:solidFill>
                    <a:srgbClr val="3333FF"/>
                  </a:solidFill>
                </a:rPr>
              </a:br>
              <a:endParaRPr lang="de-DE" sz="1200" i="1" dirty="0">
                <a:solidFill>
                  <a:srgbClr val="3333FF"/>
                </a:solidFill>
              </a:endParaRPr>
            </a:p>
          </p:txBody>
        </p:sp>
      </p:grpSp>
      <p:grpSp>
        <p:nvGrpSpPr>
          <p:cNvPr id="8208" name="Gruppieren 8207">
            <a:extLst>
              <a:ext uri="{FF2B5EF4-FFF2-40B4-BE49-F238E27FC236}">
                <a16:creationId xmlns:a16="http://schemas.microsoft.com/office/drawing/2014/main" id="{4EACAE6D-97D9-F871-FA7C-AA0742DFD9F5}"/>
              </a:ext>
            </a:extLst>
          </p:cNvPr>
          <p:cNvGrpSpPr/>
          <p:nvPr/>
        </p:nvGrpSpPr>
        <p:grpSpPr>
          <a:xfrm>
            <a:off x="7449311" y="3086110"/>
            <a:ext cx="2502563" cy="1342616"/>
            <a:chOff x="7449311" y="3086110"/>
            <a:chExt cx="2502563" cy="1200797"/>
          </a:xfrm>
        </p:grpSpPr>
        <p:sp>
          <p:nvSpPr>
            <p:cNvPr id="8202" name="Rechteck 8201">
              <a:extLst>
                <a:ext uri="{FF2B5EF4-FFF2-40B4-BE49-F238E27FC236}">
                  <a16:creationId xmlns:a16="http://schemas.microsoft.com/office/drawing/2014/main" id="{56E96DEF-7ABA-87C4-5497-745432411D9B}"/>
                </a:ext>
              </a:extLst>
            </p:cNvPr>
            <p:cNvSpPr/>
            <p:nvPr/>
          </p:nvSpPr>
          <p:spPr bwMode="auto">
            <a:xfrm>
              <a:off x="7484634" y="3096525"/>
              <a:ext cx="2316006" cy="119038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2" name="Textfeld 71">
              <a:extLst>
                <a:ext uri="{FF2B5EF4-FFF2-40B4-BE49-F238E27FC236}">
                  <a16:creationId xmlns:a16="http://schemas.microsoft.com/office/drawing/2014/main" id="{176A53EE-D79C-5509-C438-316B8FACAEC7}"/>
                </a:ext>
              </a:extLst>
            </p:cNvPr>
            <p:cNvSpPr txBox="1"/>
            <p:nvPr/>
          </p:nvSpPr>
          <p:spPr>
            <a:xfrm>
              <a:off x="7449311" y="3086110"/>
              <a:ext cx="2502563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solidFill>
                    <a:srgbClr val="3333FF"/>
                  </a:solidFill>
                </a:rPr>
                <a:t>- 4 große priv. Übertrager ?</a:t>
              </a:r>
              <a:br>
                <a:rPr lang="de-DE" sz="1400" dirty="0">
                  <a:solidFill>
                    <a:srgbClr val="3333FF"/>
                  </a:solidFill>
                </a:rPr>
              </a:br>
              <a:r>
                <a:rPr lang="de-DE" sz="1400" dirty="0">
                  <a:solidFill>
                    <a:srgbClr val="3333FF"/>
                  </a:solidFill>
                </a:rPr>
                <a:t>   </a:t>
              </a:r>
              <a:r>
                <a:rPr lang="de-DE" sz="1200" i="1" dirty="0">
                  <a:solidFill>
                    <a:srgbClr val="3333FF"/>
                  </a:solidFill>
                </a:rPr>
                <a:t>Übertragungsnetze</a:t>
              </a:r>
              <a:br>
                <a:rPr lang="de-DE" sz="1400" dirty="0">
                  <a:solidFill>
                    <a:srgbClr val="3333FF"/>
                  </a:solidFill>
                </a:rPr>
              </a:br>
              <a:r>
                <a:rPr lang="de-DE" sz="1400" dirty="0">
                  <a:solidFill>
                    <a:srgbClr val="3333FF"/>
                  </a:solidFill>
                </a:rPr>
                <a:t>   </a:t>
              </a:r>
            </a:p>
            <a:p>
              <a:r>
                <a:rPr lang="de-DE" sz="1400" dirty="0">
                  <a:solidFill>
                    <a:srgbClr val="3333FF"/>
                  </a:solidFill>
                </a:rPr>
                <a:t>- regionale Verteiler/SW</a:t>
              </a:r>
              <a:br>
                <a:rPr lang="de-DE" sz="1400" dirty="0">
                  <a:solidFill>
                    <a:srgbClr val="3333FF"/>
                  </a:solidFill>
                </a:rPr>
              </a:br>
              <a:r>
                <a:rPr lang="de-DE" sz="1400" dirty="0">
                  <a:solidFill>
                    <a:srgbClr val="3333FF"/>
                  </a:solidFill>
                </a:rPr>
                <a:t>  </a:t>
              </a:r>
              <a:r>
                <a:rPr lang="de-DE" sz="1200" i="1" dirty="0">
                  <a:solidFill>
                    <a:srgbClr val="3333FF"/>
                  </a:solidFill>
                </a:rPr>
                <a:t>Verteilernetze</a:t>
              </a:r>
              <a:endParaRPr lang="de-DE" sz="1400" dirty="0">
                <a:solidFill>
                  <a:srgbClr val="3333FF"/>
                </a:solidFill>
              </a:endParaRPr>
            </a:p>
          </p:txBody>
        </p:sp>
      </p:grpSp>
      <p:grpSp>
        <p:nvGrpSpPr>
          <p:cNvPr id="8209" name="Gruppieren 8208">
            <a:extLst>
              <a:ext uri="{FF2B5EF4-FFF2-40B4-BE49-F238E27FC236}">
                <a16:creationId xmlns:a16="http://schemas.microsoft.com/office/drawing/2014/main" id="{375F7C41-BC63-1A1E-0A3B-D999160CBBCD}"/>
              </a:ext>
            </a:extLst>
          </p:cNvPr>
          <p:cNvGrpSpPr/>
          <p:nvPr/>
        </p:nvGrpSpPr>
        <p:grpSpPr>
          <a:xfrm>
            <a:off x="7504298" y="1624982"/>
            <a:ext cx="2418180" cy="1395878"/>
            <a:chOff x="7504298" y="1624982"/>
            <a:chExt cx="2418180" cy="1395878"/>
          </a:xfrm>
        </p:grpSpPr>
        <p:sp>
          <p:nvSpPr>
            <p:cNvPr id="8201" name="Rechteck 8200">
              <a:extLst>
                <a:ext uri="{FF2B5EF4-FFF2-40B4-BE49-F238E27FC236}">
                  <a16:creationId xmlns:a16="http://schemas.microsoft.com/office/drawing/2014/main" id="{EAB6CE9A-4E1B-380A-0711-362B4132A63D}"/>
                </a:ext>
              </a:extLst>
            </p:cNvPr>
            <p:cNvSpPr/>
            <p:nvPr/>
          </p:nvSpPr>
          <p:spPr bwMode="auto">
            <a:xfrm>
              <a:off x="7504298" y="1624982"/>
              <a:ext cx="2316006" cy="119038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3" name="Textfeld 72">
              <a:extLst>
                <a:ext uri="{FF2B5EF4-FFF2-40B4-BE49-F238E27FC236}">
                  <a16:creationId xmlns:a16="http://schemas.microsoft.com/office/drawing/2014/main" id="{495376D1-2090-1C12-CFFC-4CA6A62425F9}"/>
                </a:ext>
              </a:extLst>
            </p:cNvPr>
            <p:cNvSpPr txBox="1"/>
            <p:nvPr/>
          </p:nvSpPr>
          <p:spPr>
            <a:xfrm>
              <a:off x="7550911" y="1635865"/>
              <a:ext cx="237156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solidFill>
                    <a:srgbClr val="3333FF"/>
                  </a:solidFill>
                </a:rPr>
                <a:t>- 4 große priv. Erzeuger ?</a:t>
              </a:r>
              <a:br>
                <a:rPr lang="de-DE" sz="1400" dirty="0">
                  <a:solidFill>
                    <a:srgbClr val="3333FF"/>
                  </a:solidFill>
                </a:rPr>
              </a:br>
              <a:r>
                <a:rPr lang="de-DE" sz="1400" dirty="0">
                  <a:solidFill>
                    <a:srgbClr val="3333FF"/>
                  </a:solidFill>
                </a:rPr>
                <a:t>   </a:t>
              </a:r>
              <a:r>
                <a:rPr lang="de-DE" sz="1200" i="1" dirty="0" err="1">
                  <a:solidFill>
                    <a:srgbClr val="3333FF"/>
                  </a:solidFill>
                </a:rPr>
                <a:t>GuD</a:t>
              </a:r>
              <a:r>
                <a:rPr lang="de-DE" sz="1200" i="1" dirty="0">
                  <a:solidFill>
                    <a:srgbClr val="3333FF"/>
                  </a:solidFill>
                </a:rPr>
                <a:t>-/W-/PSP-KW, Speicher</a:t>
              </a:r>
              <a:br>
                <a:rPr lang="de-DE" sz="1200" i="1" dirty="0">
                  <a:solidFill>
                    <a:srgbClr val="3333FF"/>
                  </a:solidFill>
                </a:rPr>
              </a:br>
              <a:r>
                <a:rPr lang="de-DE" sz="1400" dirty="0">
                  <a:solidFill>
                    <a:srgbClr val="3333FF"/>
                  </a:solidFill>
                </a:rPr>
                <a:t>- viele </a:t>
              </a:r>
              <a:r>
                <a:rPr lang="de-DE" sz="1400" dirty="0" err="1">
                  <a:solidFill>
                    <a:srgbClr val="3333FF"/>
                  </a:solidFill>
                </a:rPr>
                <a:t>mittl</a:t>
              </a:r>
              <a:r>
                <a:rPr lang="de-DE" sz="1400" dirty="0">
                  <a:solidFill>
                    <a:srgbClr val="3333FF"/>
                  </a:solidFill>
                </a:rPr>
                <a:t>. Erzeuger/SW</a:t>
              </a:r>
              <a:br>
                <a:rPr lang="de-DE" sz="1400" dirty="0">
                  <a:solidFill>
                    <a:srgbClr val="3333FF"/>
                  </a:solidFill>
                </a:rPr>
              </a:br>
              <a:r>
                <a:rPr lang="de-DE" sz="1400" dirty="0">
                  <a:solidFill>
                    <a:srgbClr val="3333FF"/>
                  </a:solidFill>
                </a:rPr>
                <a:t>   </a:t>
              </a:r>
              <a:r>
                <a:rPr lang="de-DE" sz="1200" i="1" dirty="0">
                  <a:solidFill>
                    <a:srgbClr val="3333FF"/>
                  </a:solidFill>
                </a:rPr>
                <a:t>WKA, PVA, MHKW, Speicher</a:t>
              </a:r>
            </a:p>
            <a:p>
              <a:br>
                <a:rPr lang="de-DE" sz="1400" dirty="0">
                  <a:solidFill>
                    <a:srgbClr val="3333FF"/>
                  </a:solidFill>
                </a:rPr>
              </a:br>
              <a:endParaRPr lang="de-DE" sz="1400" dirty="0">
                <a:solidFill>
                  <a:srgbClr val="3333FF"/>
                </a:solidFill>
              </a:endParaRPr>
            </a:p>
          </p:txBody>
        </p:sp>
      </p:grpSp>
      <p:grpSp>
        <p:nvGrpSpPr>
          <p:cNvPr id="8205" name="Gruppieren 8204">
            <a:extLst>
              <a:ext uri="{FF2B5EF4-FFF2-40B4-BE49-F238E27FC236}">
                <a16:creationId xmlns:a16="http://schemas.microsoft.com/office/drawing/2014/main" id="{EE304E1B-5A4A-0AD8-B2CF-8BC964E6AB9B}"/>
              </a:ext>
            </a:extLst>
          </p:cNvPr>
          <p:cNvGrpSpPr/>
          <p:nvPr/>
        </p:nvGrpSpPr>
        <p:grpSpPr>
          <a:xfrm>
            <a:off x="4776777" y="3068942"/>
            <a:ext cx="2672533" cy="1334557"/>
            <a:chOff x="4776777" y="3068942"/>
            <a:chExt cx="2672533" cy="1138773"/>
          </a:xfrm>
        </p:grpSpPr>
        <p:sp>
          <p:nvSpPr>
            <p:cNvPr id="8197" name="Rechteck 8196">
              <a:extLst>
                <a:ext uri="{FF2B5EF4-FFF2-40B4-BE49-F238E27FC236}">
                  <a16:creationId xmlns:a16="http://schemas.microsoft.com/office/drawing/2014/main" id="{B4AFFA8E-40B4-883C-E0F1-0D946811A581}"/>
                </a:ext>
              </a:extLst>
            </p:cNvPr>
            <p:cNvSpPr/>
            <p:nvPr/>
          </p:nvSpPr>
          <p:spPr bwMode="auto">
            <a:xfrm>
              <a:off x="4827537" y="3086110"/>
              <a:ext cx="2560645" cy="112160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FFA6B657-0F3D-E1AE-83A6-05E1A5680D33}"/>
                </a:ext>
              </a:extLst>
            </p:cNvPr>
            <p:cNvSpPr txBox="1"/>
            <p:nvPr/>
          </p:nvSpPr>
          <p:spPr>
            <a:xfrm>
              <a:off x="4776777" y="3068942"/>
              <a:ext cx="2672533" cy="971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solidFill>
                    <a:srgbClr val="3333FF"/>
                  </a:solidFill>
                </a:rPr>
                <a:t>- 4 große priv. Übertrager</a:t>
              </a:r>
            </a:p>
            <a:p>
              <a:r>
                <a:rPr lang="de-DE" sz="1200" dirty="0">
                  <a:solidFill>
                    <a:srgbClr val="3333FF"/>
                  </a:solidFill>
                </a:rPr>
                <a:t>   </a:t>
              </a:r>
              <a:r>
                <a:rPr lang="de-DE" sz="1100" dirty="0">
                  <a:solidFill>
                    <a:srgbClr val="3333FF"/>
                  </a:solidFill>
                </a:rPr>
                <a:t>Amprion, 50Hz, </a:t>
              </a:r>
              <a:r>
                <a:rPr lang="de-DE" sz="1100" dirty="0" err="1">
                  <a:solidFill>
                    <a:srgbClr val="3333FF"/>
                  </a:solidFill>
                </a:rPr>
                <a:t>Transn</a:t>
              </a:r>
              <a:r>
                <a:rPr lang="de-DE" sz="1100" dirty="0">
                  <a:solidFill>
                    <a:srgbClr val="3333FF"/>
                  </a:solidFill>
                </a:rPr>
                <a:t>. BW,  TenneT</a:t>
              </a:r>
              <a:br>
                <a:rPr lang="de-DE" sz="1400" dirty="0">
                  <a:solidFill>
                    <a:srgbClr val="3333FF"/>
                  </a:solidFill>
                </a:rPr>
              </a:br>
              <a:r>
                <a:rPr lang="de-DE" sz="1400" dirty="0">
                  <a:solidFill>
                    <a:srgbClr val="3333FF"/>
                  </a:solidFill>
                </a:rPr>
                <a:t>   </a:t>
              </a:r>
              <a:r>
                <a:rPr lang="de-DE" sz="1200" i="1" dirty="0">
                  <a:solidFill>
                    <a:srgbClr val="3333FF"/>
                  </a:solidFill>
                </a:rPr>
                <a:t>Übertragungsnetze</a:t>
              </a:r>
              <a:br>
                <a:rPr lang="de-DE" sz="1400" dirty="0">
                  <a:solidFill>
                    <a:srgbClr val="3333FF"/>
                  </a:solidFill>
                </a:rPr>
              </a:br>
              <a:r>
                <a:rPr lang="de-DE" sz="1400" dirty="0">
                  <a:solidFill>
                    <a:srgbClr val="3333FF"/>
                  </a:solidFill>
                </a:rPr>
                <a:t>- regionale </a:t>
              </a:r>
              <a:r>
                <a:rPr lang="de-DE" sz="1400">
                  <a:solidFill>
                    <a:srgbClr val="3333FF"/>
                  </a:solidFill>
                </a:rPr>
                <a:t>Verteiler/SW</a:t>
              </a:r>
              <a:br>
                <a:rPr lang="de-DE" sz="1400" dirty="0">
                  <a:solidFill>
                    <a:srgbClr val="3333FF"/>
                  </a:solidFill>
                </a:rPr>
              </a:br>
              <a:r>
                <a:rPr lang="de-DE" sz="1400" dirty="0">
                  <a:solidFill>
                    <a:srgbClr val="3333FF"/>
                  </a:solidFill>
                </a:rPr>
                <a:t>  </a:t>
              </a:r>
              <a:r>
                <a:rPr lang="de-DE" sz="1200" i="1" dirty="0">
                  <a:solidFill>
                    <a:srgbClr val="3333FF"/>
                  </a:solidFill>
                </a:rPr>
                <a:t>Verteilernetze </a:t>
              </a:r>
            </a:p>
          </p:txBody>
        </p:sp>
      </p:grpSp>
      <p:sp>
        <p:nvSpPr>
          <p:cNvPr id="92" name="Rechteck 91">
            <a:extLst>
              <a:ext uri="{FF2B5EF4-FFF2-40B4-BE49-F238E27FC236}">
                <a16:creationId xmlns:a16="http://schemas.microsoft.com/office/drawing/2014/main" id="{E03CD9AA-9A5C-4835-BD89-95FACFB6E58E}"/>
              </a:ext>
            </a:extLst>
          </p:cNvPr>
          <p:cNvSpPr/>
          <p:nvPr/>
        </p:nvSpPr>
        <p:spPr>
          <a:xfrm>
            <a:off x="1" y="6036635"/>
            <a:ext cx="990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8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Vom überschaubaren zum komplexen Strommarkt! Ist Privatisierung der richtige Weg?</a:t>
            </a:r>
            <a:endParaRPr lang="de-DE" sz="1800" b="1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210" name="Textfeld 8209">
            <a:extLst>
              <a:ext uri="{FF2B5EF4-FFF2-40B4-BE49-F238E27FC236}">
                <a16:creationId xmlns:a16="http://schemas.microsoft.com/office/drawing/2014/main" id="{FEF2BB42-1A54-70E8-DD6D-5D376597763F}"/>
              </a:ext>
            </a:extLst>
          </p:cNvPr>
          <p:cNvSpPr txBox="1"/>
          <p:nvPr/>
        </p:nvSpPr>
        <p:spPr>
          <a:xfrm>
            <a:off x="2936240" y="2565411"/>
            <a:ext cx="18450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FF0000"/>
                </a:solidFill>
              </a:rPr>
              <a:t>E: 100% (ohne IKW)</a:t>
            </a:r>
          </a:p>
        </p:txBody>
      </p:sp>
      <p:sp>
        <p:nvSpPr>
          <p:cNvPr id="8211" name="Textfeld 8210">
            <a:extLst>
              <a:ext uri="{FF2B5EF4-FFF2-40B4-BE49-F238E27FC236}">
                <a16:creationId xmlns:a16="http://schemas.microsoft.com/office/drawing/2014/main" id="{0C979844-9145-9D44-B91E-FBAFF2673E8B}"/>
              </a:ext>
            </a:extLst>
          </p:cNvPr>
          <p:cNvSpPr txBox="1"/>
          <p:nvPr/>
        </p:nvSpPr>
        <p:spPr>
          <a:xfrm>
            <a:off x="5594013" y="2570589"/>
            <a:ext cx="19173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FF0000"/>
                </a:solidFill>
              </a:rPr>
              <a:t>E: 100% (ohne IKW)</a:t>
            </a:r>
          </a:p>
        </p:txBody>
      </p:sp>
      <p:sp>
        <p:nvSpPr>
          <p:cNvPr id="8212" name="Textfeld 8211">
            <a:extLst>
              <a:ext uri="{FF2B5EF4-FFF2-40B4-BE49-F238E27FC236}">
                <a16:creationId xmlns:a16="http://schemas.microsoft.com/office/drawing/2014/main" id="{A413811D-25F0-97B4-37B6-6E88B2610C03}"/>
              </a:ext>
            </a:extLst>
          </p:cNvPr>
          <p:cNvSpPr txBox="1"/>
          <p:nvPr/>
        </p:nvSpPr>
        <p:spPr>
          <a:xfrm>
            <a:off x="8138522" y="2538300"/>
            <a:ext cx="17839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FF0000"/>
                </a:solidFill>
              </a:rPr>
              <a:t>E: saisonal ca. 30%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4129BF0E-BF73-6DBE-101D-3233120CA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8487" y="5897387"/>
            <a:ext cx="112402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de-DE" sz="1200" u="sng" dirty="0"/>
              <a:t>Quelle</a:t>
            </a:r>
            <a:r>
              <a:rPr lang="de-DE" altLang="de-DE" sz="1200" dirty="0"/>
              <a:t>:</a:t>
            </a:r>
            <a:r>
              <a:rPr lang="de-DE" altLang="de-DE" sz="1200" b="1" dirty="0"/>
              <a:t>  </a:t>
            </a:r>
            <a:r>
              <a:rPr lang="de-DE" altLang="de-DE" sz="1200" dirty="0"/>
              <a:t>ISE e.V.</a:t>
            </a:r>
            <a:endParaRPr lang="en-US" altLang="de-DE" sz="1200" dirty="0"/>
          </a:p>
        </p:txBody>
      </p:sp>
      <p:grpSp>
        <p:nvGrpSpPr>
          <p:cNvPr id="91" name="Gruppieren 90">
            <a:extLst>
              <a:ext uri="{FF2B5EF4-FFF2-40B4-BE49-F238E27FC236}">
                <a16:creationId xmlns:a16="http://schemas.microsoft.com/office/drawing/2014/main" id="{049B1264-DFAC-A5CC-7A3D-BD74E873EF59}"/>
              </a:ext>
            </a:extLst>
          </p:cNvPr>
          <p:cNvGrpSpPr/>
          <p:nvPr/>
        </p:nvGrpSpPr>
        <p:grpSpPr>
          <a:xfrm>
            <a:off x="6472998" y="4736881"/>
            <a:ext cx="3478876" cy="1353639"/>
            <a:chOff x="6472998" y="4728414"/>
            <a:chExt cx="3478876" cy="1353639"/>
          </a:xfrm>
        </p:grpSpPr>
        <p:grpSp>
          <p:nvGrpSpPr>
            <p:cNvPr id="8207" name="Gruppieren 8206">
              <a:extLst>
                <a:ext uri="{FF2B5EF4-FFF2-40B4-BE49-F238E27FC236}">
                  <a16:creationId xmlns:a16="http://schemas.microsoft.com/office/drawing/2014/main" id="{CE929F0E-EF34-34EC-4AAC-DBFEFB4AE36E}"/>
                </a:ext>
              </a:extLst>
            </p:cNvPr>
            <p:cNvGrpSpPr/>
            <p:nvPr/>
          </p:nvGrpSpPr>
          <p:grpSpPr>
            <a:xfrm>
              <a:off x="7449311" y="4728414"/>
              <a:ext cx="2502563" cy="978601"/>
              <a:chOff x="7449311" y="4694546"/>
              <a:chExt cx="2502563" cy="978601"/>
            </a:xfrm>
          </p:grpSpPr>
          <p:sp>
            <p:nvSpPr>
              <p:cNvPr id="8203" name="Rechteck 8202">
                <a:extLst>
                  <a:ext uri="{FF2B5EF4-FFF2-40B4-BE49-F238E27FC236}">
                    <a16:creationId xmlns:a16="http://schemas.microsoft.com/office/drawing/2014/main" id="{6266A3A0-483F-273A-239B-D1DE1F060278}"/>
                  </a:ext>
                </a:extLst>
              </p:cNvPr>
              <p:cNvSpPr/>
              <p:nvPr/>
            </p:nvSpPr>
            <p:spPr bwMode="auto">
              <a:xfrm>
                <a:off x="7484634" y="4694546"/>
                <a:ext cx="2316006" cy="97860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5370E45B-AF9E-2293-692E-E7606CD21AEC}"/>
                  </a:ext>
                </a:extLst>
              </p:cNvPr>
              <p:cNvSpPr txBox="1"/>
              <p:nvPr/>
            </p:nvSpPr>
            <p:spPr>
              <a:xfrm>
                <a:off x="7449311" y="4694546"/>
                <a:ext cx="2502563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400" dirty="0">
                    <a:solidFill>
                      <a:srgbClr val="3333FF"/>
                    </a:solidFill>
                  </a:rPr>
                  <a:t>- Haushalte</a:t>
                </a:r>
                <a:r>
                  <a:rPr lang="de-DE" sz="1400" baseline="30000" dirty="0">
                    <a:solidFill>
                      <a:srgbClr val="3333FF"/>
                    </a:solidFill>
                  </a:rPr>
                  <a:t>+/</a:t>
                </a:r>
                <a:r>
                  <a:rPr lang="de-DE" sz="1400" dirty="0">
                    <a:solidFill>
                      <a:srgbClr val="3333FF"/>
                    </a:solidFill>
                  </a:rPr>
                  <a:t>GHD</a:t>
                </a:r>
                <a:r>
                  <a:rPr lang="de-DE" sz="1400" baseline="30000" dirty="0">
                    <a:solidFill>
                      <a:srgbClr val="3333FF"/>
                    </a:solidFill>
                  </a:rPr>
                  <a:t>+</a:t>
                </a:r>
                <a:r>
                  <a:rPr lang="de-DE" sz="1400" dirty="0">
                    <a:solidFill>
                      <a:srgbClr val="3333FF"/>
                    </a:solidFill>
                  </a:rPr>
                  <a:t>/Mobilität</a:t>
                </a:r>
                <a:br>
                  <a:rPr lang="de-DE" sz="1400" dirty="0">
                    <a:solidFill>
                      <a:srgbClr val="3333FF"/>
                    </a:solidFill>
                  </a:rPr>
                </a:br>
                <a:r>
                  <a:rPr lang="de-DE" sz="1200" dirty="0">
                    <a:solidFill>
                      <a:srgbClr val="3333FF"/>
                    </a:solidFill>
                  </a:rPr>
                  <a:t>  </a:t>
                </a:r>
                <a:r>
                  <a:rPr lang="de-DE" sz="1200" i="1" dirty="0" err="1">
                    <a:solidFill>
                      <a:srgbClr val="3333FF"/>
                    </a:solidFill>
                  </a:rPr>
                  <a:t>ProSumer</a:t>
                </a:r>
                <a:endParaRPr lang="de-DE" sz="1200" i="1" dirty="0">
                  <a:solidFill>
                    <a:srgbClr val="3333FF"/>
                  </a:solidFill>
                </a:endParaRPr>
              </a:p>
              <a:p>
                <a:r>
                  <a:rPr lang="de-DE" sz="1400" dirty="0">
                    <a:solidFill>
                      <a:srgbClr val="3333FF"/>
                    </a:solidFill>
                  </a:rPr>
                  <a:t>- Industrie</a:t>
                </a:r>
                <a:br>
                  <a:rPr lang="de-DE" sz="1400" dirty="0">
                    <a:solidFill>
                      <a:srgbClr val="3333FF"/>
                    </a:solidFill>
                  </a:rPr>
                </a:br>
                <a:r>
                  <a:rPr lang="de-DE" sz="1400" dirty="0">
                    <a:solidFill>
                      <a:srgbClr val="3333FF"/>
                    </a:solidFill>
                  </a:rPr>
                  <a:t>  </a:t>
                </a:r>
                <a:r>
                  <a:rPr lang="de-DE" sz="1200" i="1" dirty="0" err="1">
                    <a:solidFill>
                      <a:srgbClr val="3333FF"/>
                    </a:solidFill>
                  </a:rPr>
                  <a:t>Prosumer</a:t>
                </a:r>
                <a:endParaRPr lang="de-DE" sz="1200" dirty="0">
                  <a:solidFill>
                    <a:srgbClr val="3333FF"/>
                  </a:solidFill>
                </a:endParaRPr>
              </a:p>
            </p:txBody>
          </p:sp>
        </p:grpSp>
        <p:sp>
          <p:nvSpPr>
            <p:cNvPr id="90" name="Text Box 5">
              <a:extLst>
                <a:ext uri="{FF2B5EF4-FFF2-40B4-BE49-F238E27FC236}">
                  <a16:creationId xmlns:a16="http://schemas.microsoft.com/office/drawing/2014/main" id="{5CB368F9-8F2A-1244-439A-7F14D108DD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72998" y="5897387"/>
              <a:ext cx="833562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None/>
              </a:pPr>
              <a:r>
                <a:rPr lang="de-DE" altLang="de-DE" sz="1200" baseline="30000" dirty="0">
                  <a:solidFill>
                    <a:srgbClr val="3333FF"/>
                  </a:solidFill>
                </a:rPr>
                <a:t>+:</a:t>
              </a:r>
              <a:r>
                <a:rPr lang="de-DE" altLang="de-DE" sz="1200" dirty="0">
                  <a:solidFill>
                    <a:srgbClr val="3333FF"/>
                  </a:solidFill>
                </a:rPr>
                <a:t> mit WPPE</a:t>
              </a:r>
              <a:endParaRPr lang="en-US" altLang="de-DE" sz="1200" dirty="0">
                <a:solidFill>
                  <a:srgbClr val="3333FF"/>
                </a:solidFill>
              </a:endParaRPr>
            </a:p>
          </p:txBody>
        </p:sp>
      </p:grpSp>
      <p:sp>
        <p:nvSpPr>
          <p:cNvPr id="8214" name="Textfeld 8213">
            <a:extLst>
              <a:ext uri="{FF2B5EF4-FFF2-40B4-BE49-F238E27FC236}">
                <a16:creationId xmlns:a16="http://schemas.microsoft.com/office/drawing/2014/main" id="{8C9C4BFA-B664-DFCC-7A03-61E8D24AE703}"/>
              </a:ext>
            </a:extLst>
          </p:cNvPr>
          <p:cNvSpPr txBox="1"/>
          <p:nvPr/>
        </p:nvSpPr>
        <p:spPr>
          <a:xfrm>
            <a:off x="8468487" y="5095157"/>
            <a:ext cx="1197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FF0000"/>
                </a:solidFill>
              </a:rPr>
              <a:t>E: ca. 70%</a:t>
            </a:r>
          </a:p>
        </p:txBody>
      </p:sp>
      <p:grpSp>
        <p:nvGrpSpPr>
          <p:cNvPr id="94" name="Gruppieren 93">
            <a:extLst>
              <a:ext uri="{FF2B5EF4-FFF2-40B4-BE49-F238E27FC236}">
                <a16:creationId xmlns:a16="http://schemas.microsoft.com/office/drawing/2014/main" id="{2018ED50-E7E4-31D9-ACD6-01B31730F5BC}"/>
              </a:ext>
            </a:extLst>
          </p:cNvPr>
          <p:cNvGrpSpPr/>
          <p:nvPr/>
        </p:nvGrpSpPr>
        <p:grpSpPr>
          <a:xfrm>
            <a:off x="3280590" y="2181165"/>
            <a:ext cx="5769112" cy="3883132"/>
            <a:chOff x="3280590" y="2181165"/>
            <a:chExt cx="5769112" cy="3883132"/>
          </a:xfrm>
        </p:grpSpPr>
        <p:grpSp>
          <p:nvGrpSpPr>
            <p:cNvPr id="88" name="Gruppieren 87">
              <a:extLst>
                <a:ext uri="{FF2B5EF4-FFF2-40B4-BE49-F238E27FC236}">
                  <a16:creationId xmlns:a16="http://schemas.microsoft.com/office/drawing/2014/main" id="{9C7D96BC-341F-675C-5E5F-1947BB192608}"/>
                </a:ext>
              </a:extLst>
            </p:cNvPr>
            <p:cNvGrpSpPr/>
            <p:nvPr/>
          </p:nvGrpSpPr>
          <p:grpSpPr>
            <a:xfrm>
              <a:off x="7242475" y="2181165"/>
              <a:ext cx="1807227" cy="3462006"/>
              <a:chOff x="7242475" y="2181165"/>
              <a:chExt cx="1807227" cy="3462006"/>
            </a:xfrm>
          </p:grpSpPr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F4398D9D-FFC5-244D-043A-5D5B5B5206E3}"/>
                  </a:ext>
                </a:extLst>
              </p:cNvPr>
              <p:cNvSpPr txBox="1"/>
              <p:nvPr/>
            </p:nvSpPr>
            <p:spPr>
              <a:xfrm>
                <a:off x="7242475" y="2181165"/>
                <a:ext cx="57817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>
                    <a:solidFill>
                      <a:srgbClr val="00B050"/>
                    </a:solidFill>
                  </a:rPr>
                  <a:t>PPA</a:t>
                </a:r>
              </a:p>
            </p:txBody>
          </p:sp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A861021E-38E9-055C-7898-E97090E4C21C}"/>
                  </a:ext>
                </a:extLst>
              </p:cNvPr>
              <p:cNvSpPr txBox="1"/>
              <p:nvPr/>
            </p:nvSpPr>
            <p:spPr>
              <a:xfrm>
                <a:off x="8451553" y="4474900"/>
                <a:ext cx="57817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>
                    <a:solidFill>
                      <a:srgbClr val="00B050"/>
                    </a:solidFill>
                  </a:rPr>
                  <a:t>PPA</a:t>
                </a:r>
              </a:p>
            </p:txBody>
          </p:sp>
          <p:sp>
            <p:nvSpPr>
              <p:cNvPr id="74" name="Textfeld 73">
                <a:extLst>
                  <a:ext uri="{FF2B5EF4-FFF2-40B4-BE49-F238E27FC236}">
                    <a16:creationId xmlns:a16="http://schemas.microsoft.com/office/drawing/2014/main" id="{248D5AAC-3FB5-8AF2-6FC8-7862795E4646}"/>
                  </a:ext>
                </a:extLst>
              </p:cNvPr>
              <p:cNvSpPr txBox="1"/>
              <p:nvPr/>
            </p:nvSpPr>
            <p:spPr>
              <a:xfrm>
                <a:off x="8471530" y="5304617"/>
                <a:ext cx="57817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>
                    <a:solidFill>
                      <a:srgbClr val="00B050"/>
                    </a:solidFill>
                  </a:rPr>
                  <a:t>PPA</a:t>
                </a:r>
              </a:p>
            </p:txBody>
          </p:sp>
        </p:grpSp>
        <p:sp>
          <p:nvSpPr>
            <p:cNvPr id="93" name="Textfeld 92">
              <a:extLst>
                <a:ext uri="{FF2B5EF4-FFF2-40B4-BE49-F238E27FC236}">
                  <a16:creationId xmlns:a16="http://schemas.microsoft.com/office/drawing/2014/main" id="{192C8A84-C3C0-FDCC-0863-86D4EBC0A468}"/>
                </a:ext>
              </a:extLst>
            </p:cNvPr>
            <p:cNvSpPr txBox="1"/>
            <p:nvPr/>
          </p:nvSpPr>
          <p:spPr>
            <a:xfrm>
              <a:off x="3280590" y="5787298"/>
              <a:ext cx="2477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00B050"/>
                  </a:solidFill>
                </a:rPr>
                <a:t>PPA: Power </a:t>
              </a:r>
              <a:r>
                <a:rPr lang="de-DE" sz="1200" dirty="0" err="1">
                  <a:solidFill>
                    <a:srgbClr val="00B050"/>
                  </a:solidFill>
                </a:rPr>
                <a:t>Purchase</a:t>
              </a:r>
              <a:r>
                <a:rPr lang="de-DE" sz="1200" dirty="0">
                  <a:solidFill>
                    <a:srgbClr val="00B050"/>
                  </a:solidFill>
                </a:rPr>
                <a:t> Agreement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449414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2" grpId="0"/>
      <p:bldP spid="8210" grpId="0"/>
      <p:bldP spid="8211" grpId="0"/>
      <p:bldP spid="8212" grpId="0"/>
      <p:bldP spid="82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>
            <a:extLst>
              <a:ext uri="{FF2B5EF4-FFF2-40B4-BE49-F238E27FC236}">
                <a16:creationId xmlns:a16="http://schemas.microsoft.com/office/drawing/2014/main" id="{F9CE82BC-449F-429D-95DD-730E8A1BE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7446" y="0"/>
            <a:ext cx="74644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Fazit</a:t>
            </a:r>
            <a:endParaRPr lang="de-DE" altLang="de-D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3C9B0650-3671-4FD5-9F1E-D1B40519078E}"/>
              </a:ext>
            </a:extLst>
          </p:cNvPr>
          <p:cNvSpPr txBox="1"/>
          <p:nvPr/>
        </p:nvSpPr>
        <p:spPr>
          <a:xfrm>
            <a:off x="360402" y="1749989"/>
            <a:ext cx="9468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rgbClr val="3333FF"/>
                </a:solidFill>
                <a:latin typeface="+mn-lt"/>
              </a:rPr>
              <a:t>Das zukünftige Energiesystem ist klimaneutral, dezentral und viel komplexer als in der Vergangenheit, aber dennoch gut beherrschbar.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1F26631F-B34B-43C5-8CD5-A99B3A8B04B7}"/>
              </a:ext>
            </a:extLst>
          </p:cNvPr>
          <p:cNvSpPr txBox="1"/>
          <p:nvPr/>
        </p:nvSpPr>
        <p:spPr>
          <a:xfrm>
            <a:off x="360402" y="2519385"/>
            <a:ext cx="821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rgbClr val="3333FF"/>
                </a:solidFill>
                <a:latin typeface="+mn-lt"/>
              </a:rPr>
              <a:t>Mit dem Energie-Management-System wird die Netzstabilität sichergestellt.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BE75B73C-93E4-4FC0-9E84-CF1FED761961}"/>
              </a:ext>
            </a:extLst>
          </p:cNvPr>
          <p:cNvSpPr txBox="1"/>
          <p:nvPr/>
        </p:nvSpPr>
        <p:spPr>
          <a:xfrm>
            <a:off x="360402" y="3011782"/>
            <a:ext cx="9304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rgbClr val="3333FF"/>
                </a:solidFill>
                <a:latin typeface="+mn-lt"/>
              </a:rPr>
              <a:t>Das Energiewabensystem garantiert Autarkie, Inselfähigkeit und Solidarität im Netzverbund.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4ACF627-0486-4924-865A-AB034202CF0A}"/>
              </a:ext>
            </a:extLst>
          </p:cNvPr>
          <p:cNvSpPr txBox="1"/>
          <p:nvPr/>
        </p:nvSpPr>
        <p:spPr>
          <a:xfrm>
            <a:off x="360402" y="3781178"/>
            <a:ext cx="80095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rgbClr val="3333FF"/>
                </a:solidFill>
                <a:latin typeface="+mn-lt"/>
              </a:rPr>
              <a:t>Das europäische Overlay-Netzwerk gleicht größere </a:t>
            </a:r>
            <a:r>
              <a:rPr lang="de-DE" altLang="de-DE" sz="1800" dirty="0">
                <a:solidFill>
                  <a:srgbClr val="3333FF"/>
                </a:solidFill>
                <a:latin typeface="+mn-lt"/>
              </a:rPr>
              <a:t>Wetter- und saisonale</a:t>
            </a:r>
            <a:br>
              <a:rPr lang="de-DE" altLang="de-DE" sz="1800" dirty="0">
                <a:solidFill>
                  <a:srgbClr val="3333FF"/>
                </a:solidFill>
                <a:latin typeface="+mn-lt"/>
              </a:rPr>
            </a:br>
            <a:r>
              <a:rPr lang="de-DE" altLang="de-DE" sz="1800" dirty="0">
                <a:solidFill>
                  <a:srgbClr val="3333FF"/>
                </a:solidFill>
                <a:latin typeface="+mn-lt"/>
              </a:rPr>
              <a:t>Schwankungen aus</a:t>
            </a:r>
            <a:r>
              <a:rPr lang="de-DE" sz="1800" dirty="0">
                <a:solidFill>
                  <a:srgbClr val="3333FF"/>
                </a:solidFill>
                <a:latin typeface="+mn-lt"/>
              </a:rPr>
              <a:t>.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C59C816-2B78-4EFD-9C41-CB24F21769E5}"/>
              </a:ext>
            </a:extLst>
          </p:cNvPr>
          <p:cNvSpPr txBox="1"/>
          <p:nvPr/>
        </p:nvSpPr>
        <p:spPr>
          <a:xfrm>
            <a:off x="360402" y="980593"/>
            <a:ext cx="9468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rgbClr val="3333FF"/>
                </a:solidFill>
                <a:latin typeface="+mn-lt"/>
              </a:rPr>
              <a:t>Viele Studien zeigen: D und die EU können sich mit ihren EE-Potenzialen bilanziell selbst versorgen!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6D4B092-15AE-4D8F-895C-2419790FA0C2}"/>
              </a:ext>
            </a:extLst>
          </p:cNvPr>
          <p:cNvSpPr txBox="1"/>
          <p:nvPr/>
        </p:nvSpPr>
        <p:spPr>
          <a:xfrm>
            <a:off x="360402" y="4550574"/>
            <a:ext cx="9148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altLang="de-DE" sz="1800" dirty="0">
                <a:solidFill>
                  <a:srgbClr val="3333FF"/>
                </a:solidFill>
                <a:latin typeface="+mn-lt"/>
              </a:rPr>
              <a:t>Speichersysteme sorgen für kurzen, mittleren und saisonalen Energieausgleich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BE6BF46-4A43-6335-94C3-D15F703C43B0}"/>
              </a:ext>
            </a:extLst>
          </p:cNvPr>
          <p:cNvSpPr txBox="1"/>
          <p:nvPr/>
        </p:nvSpPr>
        <p:spPr>
          <a:xfrm>
            <a:off x="360402" y="5812364"/>
            <a:ext cx="9148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altLang="de-DE" sz="1800" dirty="0">
                <a:solidFill>
                  <a:srgbClr val="3333FF"/>
                </a:solidFill>
                <a:latin typeface="+mn-lt"/>
                <a:ea typeface="Calibri" panose="020F0502020204030204" pitchFamily="34" charset="0"/>
              </a:rPr>
              <a:t>Der Strommarkt wird sich zu einem komplexen Gebilde entwickeln</a:t>
            </a:r>
            <a:br>
              <a:rPr lang="de-DE" altLang="de-DE" sz="1800" dirty="0">
                <a:solidFill>
                  <a:srgbClr val="3333FF"/>
                </a:solidFill>
                <a:latin typeface="+mn-lt"/>
                <a:ea typeface="Calibri" panose="020F0502020204030204" pitchFamily="34" charset="0"/>
              </a:rPr>
            </a:br>
            <a:r>
              <a:rPr lang="de-DE" altLang="de-DE" sz="1800" dirty="0">
                <a:solidFill>
                  <a:srgbClr val="3333FF"/>
                </a:solidFill>
                <a:latin typeface="+mn-lt"/>
                <a:ea typeface="Calibri" panose="020F0502020204030204" pitchFamily="34" charset="0"/>
              </a:rPr>
              <a:t>(Fraunhofer ISE, IEE: Neues Strommarktdesign 11.2021)</a:t>
            </a:r>
            <a:endParaRPr lang="de-DE" altLang="de-DE" sz="1800" dirty="0">
              <a:solidFill>
                <a:srgbClr val="3333FF"/>
              </a:solidFill>
              <a:latin typeface="+mn-lt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EDD0519-A916-B8C4-EFFA-28832B78F860}"/>
              </a:ext>
            </a:extLst>
          </p:cNvPr>
          <p:cNvSpPr txBox="1"/>
          <p:nvPr/>
        </p:nvSpPr>
        <p:spPr>
          <a:xfrm>
            <a:off x="360402" y="5042971"/>
            <a:ext cx="9148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rgbClr val="3333FF"/>
                </a:solidFill>
                <a:latin typeface="+mn-lt"/>
                <a:ea typeface="Calibri" panose="020F0502020204030204" pitchFamily="34" charset="0"/>
              </a:rPr>
              <a:t>Leistungsfähigkeit der Stromnetze auf allen Spannungsebenen dringend überprüfen und ggf. ausbauen</a:t>
            </a:r>
            <a:endParaRPr lang="de-DE" altLang="de-DE" sz="1800" dirty="0">
              <a:solidFill>
                <a:srgbClr val="3333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970172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9" grpId="0"/>
      <p:bldP spid="11" grpId="0"/>
      <p:bldP spid="2" grpId="0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40" y="0"/>
            <a:ext cx="31868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dirty="0">
                <a:solidFill>
                  <a:schemeClr val="bg1"/>
                </a:solidFill>
              </a:rPr>
              <a:t>ISE e.V.-Konzept-Team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0B9D4566-8602-4138-824D-FA3CB3093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044" y="1001236"/>
            <a:ext cx="8697913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indent="0"/>
            <a:r>
              <a:rPr lang="de-DE" sz="1800" dirty="0">
                <a:solidFill>
                  <a:srgbClr val="3333FF"/>
                </a:solidFill>
              </a:rPr>
              <a:t>Wolfgang Thiel (Projektleiter)</a:t>
            </a:r>
          </a:p>
          <a:p>
            <a:pPr marL="0" indent="0"/>
            <a:r>
              <a:rPr lang="de-DE" altLang="de-DE" sz="1800" dirty="0">
                <a:solidFill>
                  <a:srgbClr val="3333FF"/>
                </a:solidFill>
              </a:rPr>
              <a:t>Wolfgang </a:t>
            </a:r>
            <a:r>
              <a:rPr lang="de-DE" altLang="de-DE" sz="1800" dirty="0" err="1">
                <a:solidFill>
                  <a:srgbClr val="3333FF"/>
                </a:solidFill>
              </a:rPr>
              <a:t>Fedderken</a:t>
            </a:r>
            <a:endParaRPr lang="de-DE" altLang="de-DE" sz="1800" dirty="0">
              <a:solidFill>
                <a:srgbClr val="3333FF"/>
              </a:solidFill>
            </a:endParaRPr>
          </a:p>
          <a:p>
            <a:pPr marL="0" indent="0"/>
            <a:r>
              <a:rPr lang="de-DE" sz="1800" dirty="0">
                <a:solidFill>
                  <a:srgbClr val="3333FF"/>
                </a:solidFill>
              </a:rPr>
              <a:t>Prof. Dr. Karl Keilen</a:t>
            </a:r>
          </a:p>
          <a:p>
            <a:pPr marL="0" indent="0"/>
            <a:r>
              <a:rPr lang="de-DE" altLang="de-DE" sz="1800" dirty="0">
                <a:solidFill>
                  <a:srgbClr val="3333FF"/>
                </a:solidFill>
              </a:rPr>
              <a:t>Dr. Gerhard Lausterer</a:t>
            </a:r>
            <a:br>
              <a:rPr lang="de-DE" altLang="de-DE" sz="1800" dirty="0">
                <a:solidFill>
                  <a:srgbClr val="3333FF"/>
                </a:solidFill>
              </a:rPr>
            </a:br>
            <a:r>
              <a:rPr lang="de-DE" sz="1800" dirty="0">
                <a:solidFill>
                  <a:srgbClr val="3333FF"/>
                </a:solidFill>
              </a:rPr>
              <a:t>Michael Linder</a:t>
            </a:r>
            <a:br>
              <a:rPr lang="de-DE" sz="1800" dirty="0">
                <a:solidFill>
                  <a:srgbClr val="3333FF"/>
                </a:solidFill>
              </a:rPr>
            </a:br>
            <a:r>
              <a:rPr lang="de-DE" sz="1800" dirty="0">
                <a:solidFill>
                  <a:srgbClr val="3333FF"/>
                </a:solidFill>
              </a:rPr>
              <a:t>Volker Wander</a:t>
            </a:r>
            <a:br>
              <a:rPr lang="de-DE" sz="1800" dirty="0">
                <a:solidFill>
                  <a:srgbClr val="3333FF"/>
                </a:solidFill>
              </a:rPr>
            </a:br>
            <a:r>
              <a:rPr lang="de-DE" sz="1800" dirty="0">
                <a:solidFill>
                  <a:srgbClr val="3333FF"/>
                </a:solidFill>
              </a:rPr>
              <a:t>Frieder </a:t>
            </a:r>
            <a:r>
              <a:rPr lang="de-DE" sz="1800" dirty="0" err="1">
                <a:solidFill>
                  <a:srgbClr val="3333FF"/>
                </a:solidFill>
              </a:rPr>
              <a:t>Wambsganß</a:t>
            </a:r>
            <a:endParaRPr lang="de-DE" altLang="de-DE" sz="18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545116"/>
      </p:ext>
    </p:extLst>
  </p:cSld>
  <p:clrMapOvr>
    <a:masterClrMapping/>
  </p:clrMapOvr>
  <p:transition>
    <p:randomBar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feld 53">
            <a:extLst>
              <a:ext uri="{FF2B5EF4-FFF2-40B4-BE49-F238E27FC236}">
                <a16:creationId xmlns:a16="http://schemas.microsoft.com/office/drawing/2014/main" id="{C509B89D-5FB6-43D9-BE31-B22E18A72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6988" y="1779588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>
                <a:solidFill>
                  <a:schemeClr val="accent2"/>
                </a:solidFill>
              </a:rPr>
              <a:t>2040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8D378A7-2158-4E9F-844C-91876B078FBA}"/>
              </a:ext>
            </a:extLst>
          </p:cNvPr>
          <p:cNvSpPr/>
          <p:nvPr/>
        </p:nvSpPr>
        <p:spPr bwMode="auto">
          <a:xfrm>
            <a:off x="0" y="0"/>
            <a:ext cx="9906000" cy="624363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buFontTx/>
              <a:buChar char="•"/>
              <a:defRPr/>
            </a:pPr>
            <a:endParaRPr lang="de-DE" dirty="0">
              <a:latin typeface="Arial" charset="0"/>
            </a:endParaRPr>
          </a:p>
        </p:txBody>
      </p:sp>
      <p:grpSp>
        <p:nvGrpSpPr>
          <p:cNvPr id="76804" name="Gruppieren 2">
            <a:extLst>
              <a:ext uri="{FF2B5EF4-FFF2-40B4-BE49-F238E27FC236}">
                <a16:creationId xmlns:a16="http://schemas.microsoft.com/office/drawing/2014/main" id="{A36E783A-CC43-4E52-A92A-8CB1D1312BE2}"/>
              </a:ext>
            </a:extLst>
          </p:cNvPr>
          <p:cNvGrpSpPr>
            <a:grpSpLocks/>
          </p:cNvGrpSpPr>
          <p:nvPr/>
        </p:nvGrpSpPr>
        <p:grpSpPr bwMode="auto">
          <a:xfrm>
            <a:off x="830263" y="704850"/>
            <a:ext cx="8154987" cy="5046663"/>
            <a:chOff x="1960546" y="2930858"/>
            <a:chExt cx="5987996" cy="2821360"/>
          </a:xfrm>
        </p:grpSpPr>
        <p:sp>
          <p:nvSpPr>
            <p:cNvPr id="76810" name="Freihandform: Form 10">
              <a:extLst>
                <a:ext uri="{FF2B5EF4-FFF2-40B4-BE49-F238E27FC236}">
                  <a16:creationId xmlns:a16="http://schemas.microsoft.com/office/drawing/2014/main" id="{42264575-E63E-475A-8149-D927FC922643}"/>
                </a:ext>
              </a:extLst>
            </p:cNvPr>
            <p:cNvSpPr>
              <a:spLocks/>
            </p:cNvSpPr>
            <p:nvPr/>
          </p:nvSpPr>
          <p:spPr bwMode="auto">
            <a:xfrm rot="286618">
              <a:off x="1960546" y="2930858"/>
              <a:ext cx="5987996" cy="2788920"/>
            </a:xfrm>
            <a:custGeom>
              <a:avLst/>
              <a:gdLst>
                <a:gd name="T0" fmla="*/ 1 w 8519160"/>
                <a:gd name="T1" fmla="*/ 2766060 h 2788920"/>
                <a:gd name="T2" fmla="*/ 1 w 8519160"/>
                <a:gd name="T3" fmla="*/ 2727960 h 2788920"/>
                <a:gd name="T4" fmla="*/ 1 w 8519160"/>
                <a:gd name="T5" fmla="*/ 2636520 h 2788920"/>
                <a:gd name="T6" fmla="*/ 1 w 8519160"/>
                <a:gd name="T7" fmla="*/ 2560320 h 2788920"/>
                <a:gd name="T8" fmla="*/ 1 w 8519160"/>
                <a:gd name="T9" fmla="*/ 2514600 h 2788920"/>
                <a:gd name="T10" fmla="*/ 1 w 8519160"/>
                <a:gd name="T11" fmla="*/ 2461260 h 2788920"/>
                <a:gd name="T12" fmla="*/ 1 w 8519160"/>
                <a:gd name="T13" fmla="*/ 2362200 h 2788920"/>
                <a:gd name="T14" fmla="*/ 1 w 8519160"/>
                <a:gd name="T15" fmla="*/ 2247900 h 2788920"/>
                <a:gd name="T16" fmla="*/ 1 w 8519160"/>
                <a:gd name="T17" fmla="*/ 2186940 h 2788920"/>
                <a:gd name="T18" fmla="*/ 1 w 8519160"/>
                <a:gd name="T19" fmla="*/ 2148840 h 2788920"/>
                <a:gd name="T20" fmla="*/ 1 w 8519160"/>
                <a:gd name="T21" fmla="*/ 2095500 h 2788920"/>
                <a:gd name="T22" fmla="*/ 1 w 8519160"/>
                <a:gd name="T23" fmla="*/ 2057400 h 2788920"/>
                <a:gd name="T24" fmla="*/ 1 w 8519160"/>
                <a:gd name="T25" fmla="*/ 2034540 h 2788920"/>
                <a:gd name="T26" fmla="*/ 1 w 8519160"/>
                <a:gd name="T27" fmla="*/ 2004060 h 2788920"/>
                <a:gd name="T28" fmla="*/ 1 w 8519160"/>
                <a:gd name="T29" fmla="*/ 1973580 h 2788920"/>
                <a:gd name="T30" fmla="*/ 1 w 8519160"/>
                <a:gd name="T31" fmla="*/ 1920240 h 2788920"/>
                <a:gd name="T32" fmla="*/ 1 w 8519160"/>
                <a:gd name="T33" fmla="*/ 1866900 h 2788920"/>
                <a:gd name="T34" fmla="*/ 1 w 8519160"/>
                <a:gd name="T35" fmla="*/ 1790700 h 2788920"/>
                <a:gd name="T36" fmla="*/ 1 w 8519160"/>
                <a:gd name="T37" fmla="*/ 1691640 h 2788920"/>
                <a:gd name="T38" fmla="*/ 1 w 8519160"/>
                <a:gd name="T39" fmla="*/ 1630680 h 2788920"/>
                <a:gd name="T40" fmla="*/ 1 w 8519160"/>
                <a:gd name="T41" fmla="*/ 1584960 h 2788920"/>
                <a:gd name="T42" fmla="*/ 1 w 8519160"/>
                <a:gd name="T43" fmla="*/ 1554480 h 2788920"/>
                <a:gd name="T44" fmla="*/ 1 w 8519160"/>
                <a:gd name="T45" fmla="*/ 1516380 h 2788920"/>
                <a:gd name="T46" fmla="*/ 1 w 8519160"/>
                <a:gd name="T47" fmla="*/ 1424940 h 2788920"/>
                <a:gd name="T48" fmla="*/ 1 w 8519160"/>
                <a:gd name="T49" fmla="*/ 1386840 h 2788920"/>
                <a:gd name="T50" fmla="*/ 1 w 8519160"/>
                <a:gd name="T51" fmla="*/ 1341120 h 2788920"/>
                <a:gd name="T52" fmla="*/ 1 w 8519160"/>
                <a:gd name="T53" fmla="*/ 1318260 h 2788920"/>
                <a:gd name="T54" fmla="*/ 1 w 8519160"/>
                <a:gd name="T55" fmla="*/ 1287780 h 2788920"/>
                <a:gd name="T56" fmla="*/ 1 w 8519160"/>
                <a:gd name="T57" fmla="*/ 1234440 h 2788920"/>
                <a:gd name="T58" fmla="*/ 1 w 8519160"/>
                <a:gd name="T59" fmla="*/ 1158240 h 2788920"/>
                <a:gd name="T60" fmla="*/ 1 w 8519160"/>
                <a:gd name="T61" fmla="*/ 1097280 h 2788920"/>
                <a:gd name="T62" fmla="*/ 1 w 8519160"/>
                <a:gd name="T63" fmla="*/ 1059180 h 2788920"/>
                <a:gd name="T64" fmla="*/ 1 w 8519160"/>
                <a:gd name="T65" fmla="*/ 1005840 h 2788920"/>
                <a:gd name="T66" fmla="*/ 1 w 8519160"/>
                <a:gd name="T67" fmla="*/ 967740 h 2788920"/>
                <a:gd name="T68" fmla="*/ 1 w 8519160"/>
                <a:gd name="T69" fmla="*/ 899160 h 2788920"/>
                <a:gd name="T70" fmla="*/ 1 w 8519160"/>
                <a:gd name="T71" fmla="*/ 861060 h 2788920"/>
                <a:gd name="T72" fmla="*/ 1 w 8519160"/>
                <a:gd name="T73" fmla="*/ 830580 h 2788920"/>
                <a:gd name="T74" fmla="*/ 1 w 8519160"/>
                <a:gd name="T75" fmla="*/ 800100 h 2788920"/>
                <a:gd name="T76" fmla="*/ 1 w 8519160"/>
                <a:gd name="T77" fmla="*/ 723900 h 2788920"/>
                <a:gd name="T78" fmla="*/ 1 w 8519160"/>
                <a:gd name="T79" fmla="*/ 655320 h 2788920"/>
                <a:gd name="T80" fmla="*/ 1 w 8519160"/>
                <a:gd name="T81" fmla="*/ 617220 h 2788920"/>
                <a:gd name="T82" fmla="*/ 1 w 8519160"/>
                <a:gd name="T83" fmla="*/ 541020 h 2788920"/>
                <a:gd name="T84" fmla="*/ 1 w 8519160"/>
                <a:gd name="T85" fmla="*/ 502920 h 2788920"/>
                <a:gd name="T86" fmla="*/ 1 w 8519160"/>
                <a:gd name="T87" fmla="*/ 464820 h 2788920"/>
                <a:gd name="T88" fmla="*/ 1 w 8519160"/>
                <a:gd name="T89" fmla="*/ 434340 h 2788920"/>
                <a:gd name="T90" fmla="*/ 1 w 8519160"/>
                <a:gd name="T91" fmla="*/ 411480 h 2788920"/>
                <a:gd name="T92" fmla="*/ 1 w 8519160"/>
                <a:gd name="T93" fmla="*/ 381000 h 2788920"/>
                <a:gd name="T94" fmla="*/ 1 w 8519160"/>
                <a:gd name="T95" fmla="*/ 304800 h 2788920"/>
                <a:gd name="T96" fmla="*/ 1 w 8519160"/>
                <a:gd name="T97" fmla="*/ 274320 h 2788920"/>
                <a:gd name="T98" fmla="*/ 1 w 8519160"/>
                <a:gd name="T99" fmla="*/ 243840 h 2788920"/>
                <a:gd name="T100" fmla="*/ 1 w 8519160"/>
                <a:gd name="T101" fmla="*/ 220980 h 2788920"/>
                <a:gd name="T102" fmla="*/ 1 w 8519160"/>
                <a:gd name="T103" fmla="*/ 190500 h 2788920"/>
                <a:gd name="T104" fmla="*/ 1 w 8519160"/>
                <a:gd name="T105" fmla="*/ 129540 h 2788920"/>
                <a:gd name="T106" fmla="*/ 1 w 8519160"/>
                <a:gd name="T107" fmla="*/ 22860 h 2788920"/>
                <a:gd name="T108" fmla="*/ 1 w 8519160"/>
                <a:gd name="T109" fmla="*/ 30480 h 278892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8519160" h="2788920">
                  <a:moveTo>
                    <a:pt x="0" y="2788920"/>
                  </a:moveTo>
                  <a:cubicBezTo>
                    <a:pt x="12700" y="2783840"/>
                    <a:pt x="25124" y="2778005"/>
                    <a:pt x="38100" y="2773680"/>
                  </a:cubicBezTo>
                  <a:cubicBezTo>
                    <a:pt x="48035" y="2770368"/>
                    <a:pt x="58549" y="2769069"/>
                    <a:pt x="68580" y="2766060"/>
                  </a:cubicBezTo>
                  <a:cubicBezTo>
                    <a:pt x="83967" y="2761444"/>
                    <a:pt x="99060" y="2755900"/>
                    <a:pt x="114300" y="2750820"/>
                  </a:cubicBezTo>
                  <a:cubicBezTo>
                    <a:pt x="121920" y="2748280"/>
                    <a:pt x="130477" y="2747655"/>
                    <a:pt x="137160" y="2743200"/>
                  </a:cubicBezTo>
                  <a:cubicBezTo>
                    <a:pt x="144780" y="2738120"/>
                    <a:pt x="151602" y="2731568"/>
                    <a:pt x="160020" y="2727960"/>
                  </a:cubicBezTo>
                  <a:cubicBezTo>
                    <a:pt x="194200" y="2713311"/>
                    <a:pt x="183703" y="2727548"/>
                    <a:pt x="213360" y="2712720"/>
                  </a:cubicBezTo>
                  <a:cubicBezTo>
                    <a:pt x="265983" y="2686408"/>
                    <a:pt x="203265" y="2705719"/>
                    <a:pt x="266700" y="2689860"/>
                  </a:cubicBezTo>
                  <a:cubicBezTo>
                    <a:pt x="321578" y="2634982"/>
                    <a:pt x="291286" y="2648367"/>
                    <a:pt x="350520" y="2636520"/>
                  </a:cubicBezTo>
                  <a:cubicBezTo>
                    <a:pt x="360680" y="2628900"/>
                    <a:pt x="369395" y="2618818"/>
                    <a:pt x="381000" y="2613660"/>
                  </a:cubicBezTo>
                  <a:cubicBezTo>
                    <a:pt x="439306" y="2587746"/>
                    <a:pt x="401289" y="2628919"/>
                    <a:pt x="464820" y="2590800"/>
                  </a:cubicBezTo>
                  <a:cubicBezTo>
                    <a:pt x="547136" y="2541410"/>
                    <a:pt x="463636" y="2586482"/>
                    <a:pt x="533400" y="2560320"/>
                  </a:cubicBezTo>
                  <a:cubicBezTo>
                    <a:pt x="544036" y="2556332"/>
                    <a:pt x="553500" y="2549693"/>
                    <a:pt x="563880" y="2545080"/>
                  </a:cubicBezTo>
                  <a:cubicBezTo>
                    <a:pt x="576379" y="2539525"/>
                    <a:pt x="589481" y="2535395"/>
                    <a:pt x="601980" y="2529840"/>
                  </a:cubicBezTo>
                  <a:cubicBezTo>
                    <a:pt x="612360" y="2525227"/>
                    <a:pt x="621824" y="2518588"/>
                    <a:pt x="632460" y="2514600"/>
                  </a:cubicBezTo>
                  <a:cubicBezTo>
                    <a:pt x="642266" y="2510923"/>
                    <a:pt x="653273" y="2511008"/>
                    <a:pt x="662940" y="2506980"/>
                  </a:cubicBezTo>
                  <a:cubicBezTo>
                    <a:pt x="683911" y="2498242"/>
                    <a:pt x="702347" y="2483684"/>
                    <a:pt x="723900" y="2476500"/>
                  </a:cubicBezTo>
                  <a:cubicBezTo>
                    <a:pt x="739140" y="2471420"/>
                    <a:pt x="755252" y="2468444"/>
                    <a:pt x="769620" y="2461260"/>
                  </a:cubicBezTo>
                  <a:cubicBezTo>
                    <a:pt x="839947" y="2426096"/>
                    <a:pt x="808540" y="2436290"/>
                    <a:pt x="861060" y="2423160"/>
                  </a:cubicBezTo>
                  <a:cubicBezTo>
                    <a:pt x="876300" y="2413000"/>
                    <a:pt x="893828" y="2405632"/>
                    <a:pt x="906780" y="2392680"/>
                  </a:cubicBezTo>
                  <a:cubicBezTo>
                    <a:pt x="935320" y="2364140"/>
                    <a:pt x="919417" y="2373228"/>
                    <a:pt x="952500" y="2362200"/>
                  </a:cubicBezTo>
                  <a:cubicBezTo>
                    <a:pt x="960120" y="2354580"/>
                    <a:pt x="967020" y="2346164"/>
                    <a:pt x="975360" y="2339340"/>
                  </a:cubicBezTo>
                  <a:lnTo>
                    <a:pt x="1066800" y="2270760"/>
                  </a:lnTo>
                  <a:cubicBezTo>
                    <a:pt x="1076960" y="2263140"/>
                    <a:pt x="1086713" y="2254945"/>
                    <a:pt x="1097280" y="2247900"/>
                  </a:cubicBezTo>
                  <a:cubicBezTo>
                    <a:pt x="1112520" y="2237740"/>
                    <a:pt x="1128347" y="2228410"/>
                    <a:pt x="1143000" y="2217420"/>
                  </a:cubicBezTo>
                  <a:cubicBezTo>
                    <a:pt x="1153160" y="2209800"/>
                    <a:pt x="1162453" y="2200861"/>
                    <a:pt x="1173480" y="2194560"/>
                  </a:cubicBezTo>
                  <a:cubicBezTo>
                    <a:pt x="1180454" y="2190575"/>
                    <a:pt x="1188617" y="2189147"/>
                    <a:pt x="1196340" y="2186940"/>
                  </a:cubicBezTo>
                  <a:cubicBezTo>
                    <a:pt x="1215674" y="2181416"/>
                    <a:pt x="1231410" y="2179530"/>
                    <a:pt x="1249680" y="2171700"/>
                  </a:cubicBezTo>
                  <a:cubicBezTo>
                    <a:pt x="1260121" y="2167225"/>
                    <a:pt x="1269719" y="2160935"/>
                    <a:pt x="1280160" y="2156460"/>
                  </a:cubicBezTo>
                  <a:cubicBezTo>
                    <a:pt x="1287543" y="2153296"/>
                    <a:pt x="1295523" y="2151723"/>
                    <a:pt x="1303020" y="2148840"/>
                  </a:cubicBezTo>
                  <a:cubicBezTo>
                    <a:pt x="1328553" y="2139020"/>
                    <a:pt x="1352031" y="2121381"/>
                    <a:pt x="1379220" y="2118360"/>
                  </a:cubicBezTo>
                  <a:lnTo>
                    <a:pt x="1447800" y="2110740"/>
                  </a:lnTo>
                  <a:cubicBezTo>
                    <a:pt x="1478670" y="2100450"/>
                    <a:pt x="1469680" y="2102396"/>
                    <a:pt x="1508760" y="2095500"/>
                  </a:cubicBezTo>
                  <a:cubicBezTo>
                    <a:pt x="1539190" y="2090130"/>
                    <a:pt x="1570885" y="2090032"/>
                    <a:pt x="1600200" y="2080260"/>
                  </a:cubicBezTo>
                  <a:cubicBezTo>
                    <a:pt x="1617270" y="2074570"/>
                    <a:pt x="1635771" y="2067754"/>
                    <a:pt x="1653540" y="2065020"/>
                  </a:cubicBezTo>
                  <a:cubicBezTo>
                    <a:pt x="1676273" y="2061523"/>
                    <a:pt x="1699321" y="2060440"/>
                    <a:pt x="1722120" y="2057400"/>
                  </a:cubicBezTo>
                  <a:cubicBezTo>
                    <a:pt x="1737435" y="2055358"/>
                    <a:pt x="1752758" y="2053132"/>
                    <a:pt x="1767840" y="2049780"/>
                  </a:cubicBezTo>
                  <a:cubicBezTo>
                    <a:pt x="1775681" y="2048038"/>
                    <a:pt x="1782738" y="2043222"/>
                    <a:pt x="1790700" y="2042160"/>
                  </a:cubicBezTo>
                  <a:cubicBezTo>
                    <a:pt x="1821017" y="2038118"/>
                    <a:pt x="1851660" y="2037080"/>
                    <a:pt x="1882140" y="2034540"/>
                  </a:cubicBezTo>
                  <a:cubicBezTo>
                    <a:pt x="1889760" y="2032000"/>
                    <a:pt x="1897208" y="2028868"/>
                    <a:pt x="1905000" y="2026920"/>
                  </a:cubicBezTo>
                  <a:cubicBezTo>
                    <a:pt x="1949990" y="2015673"/>
                    <a:pt x="1974869" y="2016412"/>
                    <a:pt x="2026920" y="2011680"/>
                  </a:cubicBezTo>
                  <a:cubicBezTo>
                    <a:pt x="2039620" y="2009140"/>
                    <a:pt x="2052455" y="2007201"/>
                    <a:pt x="2065020" y="2004060"/>
                  </a:cubicBezTo>
                  <a:cubicBezTo>
                    <a:pt x="2072812" y="2002112"/>
                    <a:pt x="2080004" y="1998015"/>
                    <a:pt x="2087880" y="1996440"/>
                  </a:cubicBezTo>
                  <a:cubicBezTo>
                    <a:pt x="2105492" y="1992918"/>
                    <a:pt x="2123549" y="1992033"/>
                    <a:pt x="2141220" y="1988820"/>
                  </a:cubicBezTo>
                  <a:cubicBezTo>
                    <a:pt x="2224652" y="1973651"/>
                    <a:pt x="2111484" y="1988706"/>
                    <a:pt x="2209800" y="1973580"/>
                  </a:cubicBezTo>
                  <a:cubicBezTo>
                    <a:pt x="2350627" y="1951914"/>
                    <a:pt x="2182166" y="1983679"/>
                    <a:pt x="2346960" y="1950720"/>
                  </a:cubicBezTo>
                  <a:cubicBezTo>
                    <a:pt x="2359660" y="1948180"/>
                    <a:pt x="2372773" y="1947196"/>
                    <a:pt x="2385060" y="1943100"/>
                  </a:cubicBezTo>
                  <a:cubicBezTo>
                    <a:pt x="2432013" y="1927449"/>
                    <a:pt x="2381904" y="1945349"/>
                    <a:pt x="2438400" y="1920240"/>
                  </a:cubicBezTo>
                  <a:cubicBezTo>
                    <a:pt x="2450899" y="1914685"/>
                    <a:pt x="2463693" y="1909803"/>
                    <a:pt x="2476500" y="1905000"/>
                  </a:cubicBezTo>
                  <a:cubicBezTo>
                    <a:pt x="2484021" y="1902180"/>
                    <a:pt x="2492339" y="1901281"/>
                    <a:pt x="2499360" y="1897380"/>
                  </a:cubicBezTo>
                  <a:cubicBezTo>
                    <a:pt x="2515371" y="1888485"/>
                    <a:pt x="2529840" y="1877060"/>
                    <a:pt x="2545080" y="1866900"/>
                  </a:cubicBezTo>
                  <a:cubicBezTo>
                    <a:pt x="2552700" y="1861820"/>
                    <a:pt x="2561464" y="1858136"/>
                    <a:pt x="2567940" y="1851660"/>
                  </a:cubicBezTo>
                  <a:cubicBezTo>
                    <a:pt x="2588721" y="1830879"/>
                    <a:pt x="2595213" y="1822232"/>
                    <a:pt x="2621280" y="1805940"/>
                  </a:cubicBezTo>
                  <a:cubicBezTo>
                    <a:pt x="2630913" y="1799920"/>
                    <a:pt x="2642517" y="1797302"/>
                    <a:pt x="2651760" y="1790700"/>
                  </a:cubicBezTo>
                  <a:cubicBezTo>
                    <a:pt x="2660529" y="1784436"/>
                    <a:pt x="2666114" y="1774456"/>
                    <a:pt x="2674620" y="1767840"/>
                  </a:cubicBezTo>
                  <a:cubicBezTo>
                    <a:pt x="2689078" y="1756595"/>
                    <a:pt x="2705435" y="1748006"/>
                    <a:pt x="2720340" y="1737360"/>
                  </a:cubicBezTo>
                  <a:cubicBezTo>
                    <a:pt x="2741009" y="1722597"/>
                    <a:pt x="2760980" y="1706880"/>
                    <a:pt x="2781300" y="1691640"/>
                  </a:cubicBezTo>
                  <a:lnTo>
                    <a:pt x="2811780" y="1668780"/>
                  </a:lnTo>
                  <a:cubicBezTo>
                    <a:pt x="2821940" y="1661160"/>
                    <a:pt x="2831693" y="1652965"/>
                    <a:pt x="2842260" y="1645920"/>
                  </a:cubicBezTo>
                  <a:cubicBezTo>
                    <a:pt x="2849880" y="1640840"/>
                    <a:pt x="2856702" y="1634288"/>
                    <a:pt x="2865120" y="1630680"/>
                  </a:cubicBezTo>
                  <a:cubicBezTo>
                    <a:pt x="2874746" y="1626555"/>
                    <a:pt x="2885794" y="1626737"/>
                    <a:pt x="2895600" y="1623060"/>
                  </a:cubicBezTo>
                  <a:cubicBezTo>
                    <a:pt x="2932080" y="1609380"/>
                    <a:pt x="2916141" y="1607769"/>
                    <a:pt x="2948940" y="1600200"/>
                  </a:cubicBezTo>
                  <a:cubicBezTo>
                    <a:pt x="2974180" y="1594375"/>
                    <a:pt x="2999343" y="1587305"/>
                    <a:pt x="3025140" y="1584960"/>
                  </a:cubicBezTo>
                  <a:cubicBezTo>
                    <a:pt x="3157088" y="1572965"/>
                    <a:pt x="3080944" y="1578815"/>
                    <a:pt x="3253740" y="1569720"/>
                  </a:cubicBezTo>
                  <a:cubicBezTo>
                    <a:pt x="3266440" y="1567180"/>
                    <a:pt x="3279065" y="1564229"/>
                    <a:pt x="3291840" y="1562100"/>
                  </a:cubicBezTo>
                  <a:cubicBezTo>
                    <a:pt x="3309556" y="1559147"/>
                    <a:pt x="3327509" y="1557693"/>
                    <a:pt x="3345180" y="1554480"/>
                  </a:cubicBezTo>
                  <a:cubicBezTo>
                    <a:pt x="3355484" y="1552607"/>
                    <a:pt x="3365309" y="1548452"/>
                    <a:pt x="3375660" y="1546860"/>
                  </a:cubicBezTo>
                  <a:cubicBezTo>
                    <a:pt x="3398393" y="1543363"/>
                    <a:pt x="3421380" y="1541780"/>
                    <a:pt x="3444240" y="1539240"/>
                  </a:cubicBezTo>
                  <a:cubicBezTo>
                    <a:pt x="3496128" y="1521944"/>
                    <a:pt x="3432308" y="1543715"/>
                    <a:pt x="3505200" y="1516380"/>
                  </a:cubicBezTo>
                  <a:cubicBezTo>
                    <a:pt x="3558099" y="1496543"/>
                    <a:pt x="3536085" y="1516178"/>
                    <a:pt x="3627120" y="1470660"/>
                  </a:cubicBezTo>
                  <a:cubicBezTo>
                    <a:pt x="3728209" y="1420115"/>
                    <a:pt x="3601975" y="1481436"/>
                    <a:pt x="3680460" y="1447800"/>
                  </a:cubicBezTo>
                  <a:cubicBezTo>
                    <a:pt x="3736246" y="1423892"/>
                    <a:pt x="3685225" y="1438989"/>
                    <a:pt x="3741420" y="1424940"/>
                  </a:cubicBezTo>
                  <a:cubicBezTo>
                    <a:pt x="3749040" y="1419860"/>
                    <a:pt x="3755862" y="1413308"/>
                    <a:pt x="3764280" y="1409700"/>
                  </a:cubicBezTo>
                  <a:cubicBezTo>
                    <a:pt x="3773906" y="1405575"/>
                    <a:pt x="3784467" y="1404010"/>
                    <a:pt x="3794760" y="1402080"/>
                  </a:cubicBezTo>
                  <a:cubicBezTo>
                    <a:pt x="3825131" y="1396385"/>
                    <a:pt x="3855720" y="1391920"/>
                    <a:pt x="3886200" y="1386840"/>
                  </a:cubicBezTo>
                  <a:cubicBezTo>
                    <a:pt x="4050851" y="1359398"/>
                    <a:pt x="3798965" y="1401015"/>
                    <a:pt x="3985260" y="1371600"/>
                  </a:cubicBezTo>
                  <a:cubicBezTo>
                    <a:pt x="4175290" y="1341595"/>
                    <a:pt x="4010432" y="1367716"/>
                    <a:pt x="4114800" y="1348740"/>
                  </a:cubicBezTo>
                  <a:cubicBezTo>
                    <a:pt x="4130001" y="1345976"/>
                    <a:pt x="4145319" y="1343884"/>
                    <a:pt x="4160520" y="1341120"/>
                  </a:cubicBezTo>
                  <a:cubicBezTo>
                    <a:pt x="4173263" y="1338803"/>
                    <a:pt x="4185845" y="1335629"/>
                    <a:pt x="4198620" y="1333500"/>
                  </a:cubicBezTo>
                  <a:cubicBezTo>
                    <a:pt x="4216336" y="1330547"/>
                    <a:pt x="4234244" y="1328833"/>
                    <a:pt x="4251960" y="1325880"/>
                  </a:cubicBezTo>
                  <a:cubicBezTo>
                    <a:pt x="4264735" y="1323751"/>
                    <a:pt x="4277655" y="1321982"/>
                    <a:pt x="4290060" y="1318260"/>
                  </a:cubicBezTo>
                  <a:cubicBezTo>
                    <a:pt x="4303161" y="1314330"/>
                    <a:pt x="4314607" y="1304868"/>
                    <a:pt x="4328160" y="1303020"/>
                  </a:cubicBezTo>
                  <a:cubicBezTo>
                    <a:pt x="4371018" y="1297176"/>
                    <a:pt x="4414520" y="1297940"/>
                    <a:pt x="4457700" y="1295400"/>
                  </a:cubicBezTo>
                  <a:cubicBezTo>
                    <a:pt x="4472940" y="1292860"/>
                    <a:pt x="4488270" y="1290810"/>
                    <a:pt x="4503420" y="1287780"/>
                  </a:cubicBezTo>
                  <a:cubicBezTo>
                    <a:pt x="4551013" y="1278261"/>
                    <a:pt x="4516816" y="1283434"/>
                    <a:pt x="4556760" y="1272540"/>
                  </a:cubicBezTo>
                  <a:cubicBezTo>
                    <a:pt x="4607308" y="1258754"/>
                    <a:pt x="4611389" y="1258566"/>
                    <a:pt x="4655820" y="1249680"/>
                  </a:cubicBezTo>
                  <a:cubicBezTo>
                    <a:pt x="4663440" y="1244600"/>
                    <a:pt x="4670489" y="1238536"/>
                    <a:pt x="4678680" y="1234440"/>
                  </a:cubicBezTo>
                  <a:cubicBezTo>
                    <a:pt x="4702869" y="1222345"/>
                    <a:pt x="4767723" y="1202219"/>
                    <a:pt x="4785360" y="1196340"/>
                  </a:cubicBezTo>
                  <a:cubicBezTo>
                    <a:pt x="4792980" y="1193800"/>
                    <a:pt x="4801036" y="1192312"/>
                    <a:pt x="4808220" y="1188720"/>
                  </a:cubicBezTo>
                  <a:cubicBezTo>
                    <a:pt x="4842728" y="1171466"/>
                    <a:pt x="4846448" y="1166912"/>
                    <a:pt x="4876800" y="1158240"/>
                  </a:cubicBezTo>
                  <a:cubicBezTo>
                    <a:pt x="4888193" y="1154985"/>
                    <a:pt x="4917960" y="1149090"/>
                    <a:pt x="4930140" y="1143000"/>
                  </a:cubicBezTo>
                  <a:cubicBezTo>
                    <a:pt x="4943387" y="1136376"/>
                    <a:pt x="4954757" y="1126269"/>
                    <a:pt x="4968240" y="1120140"/>
                  </a:cubicBezTo>
                  <a:cubicBezTo>
                    <a:pt x="4990914" y="1109833"/>
                    <a:pt x="5019876" y="1103421"/>
                    <a:pt x="5044440" y="1097280"/>
                  </a:cubicBezTo>
                  <a:cubicBezTo>
                    <a:pt x="5052060" y="1092200"/>
                    <a:pt x="5058931" y="1085759"/>
                    <a:pt x="5067300" y="1082040"/>
                  </a:cubicBezTo>
                  <a:cubicBezTo>
                    <a:pt x="5081980" y="1075516"/>
                    <a:pt x="5097780" y="1071880"/>
                    <a:pt x="5113020" y="1066800"/>
                  </a:cubicBezTo>
                  <a:cubicBezTo>
                    <a:pt x="5120640" y="1064260"/>
                    <a:pt x="5128696" y="1062772"/>
                    <a:pt x="5135880" y="1059180"/>
                  </a:cubicBezTo>
                  <a:cubicBezTo>
                    <a:pt x="5156200" y="1049020"/>
                    <a:pt x="5175746" y="1037137"/>
                    <a:pt x="5196840" y="1028700"/>
                  </a:cubicBezTo>
                  <a:cubicBezTo>
                    <a:pt x="5209540" y="1023620"/>
                    <a:pt x="5222133" y="1018263"/>
                    <a:pt x="5234940" y="1013460"/>
                  </a:cubicBezTo>
                  <a:cubicBezTo>
                    <a:pt x="5242461" y="1010640"/>
                    <a:pt x="5250417" y="1009004"/>
                    <a:pt x="5257800" y="1005840"/>
                  </a:cubicBezTo>
                  <a:cubicBezTo>
                    <a:pt x="5268241" y="1001365"/>
                    <a:pt x="5277839" y="995075"/>
                    <a:pt x="5288280" y="990600"/>
                  </a:cubicBezTo>
                  <a:cubicBezTo>
                    <a:pt x="5295663" y="987436"/>
                    <a:pt x="5303956" y="986572"/>
                    <a:pt x="5311140" y="982980"/>
                  </a:cubicBezTo>
                  <a:cubicBezTo>
                    <a:pt x="5319331" y="978884"/>
                    <a:pt x="5325960" y="972125"/>
                    <a:pt x="5334000" y="967740"/>
                  </a:cubicBezTo>
                  <a:cubicBezTo>
                    <a:pt x="5353944" y="956861"/>
                    <a:pt x="5376057" y="949862"/>
                    <a:pt x="5394960" y="937260"/>
                  </a:cubicBezTo>
                  <a:cubicBezTo>
                    <a:pt x="5410200" y="927100"/>
                    <a:pt x="5422719" y="910372"/>
                    <a:pt x="5440680" y="906780"/>
                  </a:cubicBezTo>
                  <a:lnTo>
                    <a:pt x="5478780" y="899160"/>
                  </a:lnTo>
                  <a:cubicBezTo>
                    <a:pt x="5486400" y="894080"/>
                    <a:pt x="5493222" y="887528"/>
                    <a:pt x="5501640" y="883920"/>
                  </a:cubicBezTo>
                  <a:cubicBezTo>
                    <a:pt x="5511266" y="879795"/>
                    <a:pt x="5521880" y="878494"/>
                    <a:pt x="5532120" y="876300"/>
                  </a:cubicBezTo>
                  <a:cubicBezTo>
                    <a:pt x="5557448" y="870873"/>
                    <a:pt x="5583746" y="869251"/>
                    <a:pt x="5608320" y="861060"/>
                  </a:cubicBezTo>
                  <a:cubicBezTo>
                    <a:pt x="5615940" y="858520"/>
                    <a:pt x="5623304" y="855015"/>
                    <a:pt x="5631180" y="853440"/>
                  </a:cubicBezTo>
                  <a:cubicBezTo>
                    <a:pt x="5658362" y="848004"/>
                    <a:pt x="5729327" y="840841"/>
                    <a:pt x="5753100" y="838200"/>
                  </a:cubicBezTo>
                  <a:cubicBezTo>
                    <a:pt x="5763260" y="835660"/>
                    <a:pt x="5773276" y="832453"/>
                    <a:pt x="5783580" y="830580"/>
                  </a:cubicBezTo>
                  <a:cubicBezTo>
                    <a:pt x="5801251" y="827367"/>
                    <a:pt x="5819592" y="827686"/>
                    <a:pt x="5836920" y="822960"/>
                  </a:cubicBezTo>
                  <a:cubicBezTo>
                    <a:pt x="5847879" y="819971"/>
                    <a:pt x="5856764" y="811708"/>
                    <a:pt x="5867400" y="807720"/>
                  </a:cubicBezTo>
                  <a:cubicBezTo>
                    <a:pt x="5877206" y="804043"/>
                    <a:pt x="5888213" y="804128"/>
                    <a:pt x="5897880" y="800100"/>
                  </a:cubicBezTo>
                  <a:cubicBezTo>
                    <a:pt x="5918851" y="791362"/>
                    <a:pt x="5936297" y="772438"/>
                    <a:pt x="5958840" y="769620"/>
                  </a:cubicBezTo>
                  <a:lnTo>
                    <a:pt x="6019800" y="762000"/>
                  </a:lnTo>
                  <a:cubicBezTo>
                    <a:pt x="6088984" y="727408"/>
                    <a:pt x="6003393" y="769458"/>
                    <a:pt x="6103620" y="723900"/>
                  </a:cubicBezTo>
                  <a:cubicBezTo>
                    <a:pt x="6113961" y="719200"/>
                    <a:pt x="6123425" y="712542"/>
                    <a:pt x="6134100" y="708660"/>
                  </a:cubicBezTo>
                  <a:cubicBezTo>
                    <a:pt x="6183795" y="690589"/>
                    <a:pt x="6182696" y="699602"/>
                    <a:pt x="6225540" y="678180"/>
                  </a:cubicBezTo>
                  <a:cubicBezTo>
                    <a:pt x="6238787" y="671556"/>
                    <a:pt x="6250393" y="661944"/>
                    <a:pt x="6263640" y="655320"/>
                  </a:cubicBezTo>
                  <a:cubicBezTo>
                    <a:pt x="6270824" y="651728"/>
                    <a:pt x="6278979" y="650520"/>
                    <a:pt x="6286500" y="647700"/>
                  </a:cubicBezTo>
                  <a:cubicBezTo>
                    <a:pt x="6299307" y="642897"/>
                    <a:pt x="6312101" y="638015"/>
                    <a:pt x="6324600" y="632460"/>
                  </a:cubicBezTo>
                  <a:cubicBezTo>
                    <a:pt x="6334980" y="627847"/>
                    <a:pt x="6344639" y="621695"/>
                    <a:pt x="6355080" y="617220"/>
                  </a:cubicBezTo>
                  <a:cubicBezTo>
                    <a:pt x="6378955" y="606988"/>
                    <a:pt x="6396259" y="606547"/>
                    <a:pt x="6423660" y="601980"/>
                  </a:cubicBezTo>
                  <a:cubicBezTo>
                    <a:pt x="6449663" y="588979"/>
                    <a:pt x="6491939" y="565731"/>
                    <a:pt x="6522720" y="556260"/>
                  </a:cubicBezTo>
                  <a:cubicBezTo>
                    <a:pt x="6542739" y="550100"/>
                    <a:pt x="6563809" y="547644"/>
                    <a:pt x="6583680" y="541020"/>
                  </a:cubicBezTo>
                  <a:cubicBezTo>
                    <a:pt x="6594456" y="537428"/>
                    <a:pt x="6603780" y="530393"/>
                    <a:pt x="6614160" y="525780"/>
                  </a:cubicBezTo>
                  <a:cubicBezTo>
                    <a:pt x="6626659" y="520225"/>
                    <a:pt x="6639453" y="515343"/>
                    <a:pt x="6652260" y="510540"/>
                  </a:cubicBezTo>
                  <a:cubicBezTo>
                    <a:pt x="6659781" y="507720"/>
                    <a:pt x="6667737" y="506084"/>
                    <a:pt x="6675120" y="502920"/>
                  </a:cubicBezTo>
                  <a:cubicBezTo>
                    <a:pt x="6685561" y="498445"/>
                    <a:pt x="6695159" y="492155"/>
                    <a:pt x="6705600" y="487680"/>
                  </a:cubicBezTo>
                  <a:cubicBezTo>
                    <a:pt x="6712983" y="484516"/>
                    <a:pt x="6721276" y="483652"/>
                    <a:pt x="6728460" y="480060"/>
                  </a:cubicBezTo>
                  <a:cubicBezTo>
                    <a:pt x="6736651" y="475964"/>
                    <a:pt x="6742632" y="467716"/>
                    <a:pt x="6751320" y="464820"/>
                  </a:cubicBezTo>
                  <a:cubicBezTo>
                    <a:pt x="6765977" y="459934"/>
                    <a:pt x="6781890" y="460230"/>
                    <a:pt x="6797040" y="457200"/>
                  </a:cubicBezTo>
                  <a:cubicBezTo>
                    <a:pt x="6807309" y="455146"/>
                    <a:pt x="6817280" y="451774"/>
                    <a:pt x="6827520" y="449580"/>
                  </a:cubicBezTo>
                  <a:cubicBezTo>
                    <a:pt x="6852848" y="444153"/>
                    <a:pt x="6879146" y="442531"/>
                    <a:pt x="6903720" y="434340"/>
                  </a:cubicBezTo>
                  <a:cubicBezTo>
                    <a:pt x="6911340" y="431800"/>
                    <a:pt x="6918704" y="428295"/>
                    <a:pt x="6926580" y="426720"/>
                  </a:cubicBezTo>
                  <a:cubicBezTo>
                    <a:pt x="6944192" y="423198"/>
                    <a:pt x="6962204" y="422053"/>
                    <a:pt x="6979920" y="419100"/>
                  </a:cubicBezTo>
                  <a:cubicBezTo>
                    <a:pt x="6992695" y="416971"/>
                    <a:pt x="7005122" y="412653"/>
                    <a:pt x="7018020" y="411480"/>
                  </a:cubicBezTo>
                  <a:cubicBezTo>
                    <a:pt x="7061097" y="407564"/>
                    <a:pt x="7104380" y="406400"/>
                    <a:pt x="7147560" y="403860"/>
                  </a:cubicBezTo>
                  <a:lnTo>
                    <a:pt x="7193280" y="388620"/>
                  </a:lnTo>
                  <a:lnTo>
                    <a:pt x="7216140" y="381000"/>
                  </a:lnTo>
                  <a:cubicBezTo>
                    <a:pt x="7234077" y="363063"/>
                    <a:pt x="7260415" y="333736"/>
                    <a:pt x="7284720" y="327660"/>
                  </a:cubicBezTo>
                  <a:cubicBezTo>
                    <a:pt x="7294880" y="325120"/>
                    <a:pt x="7305169" y="323049"/>
                    <a:pt x="7315200" y="320040"/>
                  </a:cubicBezTo>
                  <a:cubicBezTo>
                    <a:pt x="7330587" y="315424"/>
                    <a:pt x="7345680" y="309880"/>
                    <a:pt x="7360920" y="304800"/>
                  </a:cubicBezTo>
                  <a:cubicBezTo>
                    <a:pt x="7368540" y="302260"/>
                    <a:pt x="7375763" y="297681"/>
                    <a:pt x="7383780" y="297180"/>
                  </a:cubicBezTo>
                  <a:lnTo>
                    <a:pt x="7505700" y="289560"/>
                  </a:lnTo>
                  <a:cubicBezTo>
                    <a:pt x="7568205" y="268725"/>
                    <a:pt x="7469535" y="299841"/>
                    <a:pt x="7597140" y="274320"/>
                  </a:cubicBezTo>
                  <a:cubicBezTo>
                    <a:pt x="7612892" y="271170"/>
                    <a:pt x="7626894" y="260854"/>
                    <a:pt x="7642860" y="259080"/>
                  </a:cubicBezTo>
                  <a:cubicBezTo>
                    <a:pt x="7665720" y="256540"/>
                    <a:pt x="7688670" y="254713"/>
                    <a:pt x="7711440" y="251460"/>
                  </a:cubicBezTo>
                  <a:cubicBezTo>
                    <a:pt x="7724261" y="249628"/>
                    <a:pt x="7736797" y="246157"/>
                    <a:pt x="7749540" y="243840"/>
                  </a:cubicBezTo>
                  <a:cubicBezTo>
                    <a:pt x="7764741" y="241076"/>
                    <a:pt x="7780059" y="238984"/>
                    <a:pt x="7795260" y="236220"/>
                  </a:cubicBezTo>
                  <a:cubicBezTo>
                    <a:pt x="7808003" y="233903"/>
                    <a:pt x="7820522" y="230312"/>
                    <a:pt x="7833360" y="228600"/>
                  </a:cubicBezTo>
                  <a:cubicBezTo>
                    <a:pt x="7858663" y="225226"/>
                    <a:pt x="7884189" y="223799"/>
                    <a:pt x="7909560" y="220980"/>
                  </a:cubicBezTo>
                  <a:cubicBezTo>
                    <a:pt x="7929913" y="218719"/>
                    <a:pt x="7950200" y="215900"/>
                    <a:pt x="7970520" y="213360"/>
                  </a:cubicBezTo>
                  <a:lnTo>
                    <a:pt x="8016240" y="198120"/>
                  </a:lnTo>
                  <a:cubicBezTo>
                    <a:pt x="8023860" y="195580"/>
                    <a:pt x="8032417" y="194955"/>
                    <a:pt x="8039100" y="190500"/>
                  </a:cubicBezTo>
                  <a:cubicBezTo>
                    <a:pt x="8046720" y="185420"/>
                    <a:pt x="8053645" y="179098"/>
                    <a:pt x="8061960" y="175260"/>
                  </a:cubicBezTo>
                  <a:cubicBezTo>
                    <a:pt x="8086799" y="163796"/>
                    <a:pt x="8112207" y="153431"/>
                    <a:pt x="8138160" y="144780"/>
                  </a:cubicBezTo>
                  <a:cubicBezTo>
                    <a:pt x="8153400" y="139700"/>
                    <a:pt x="8170514" y="138451"/>
                    <a:pt x="8183880" y="129540"/>
                  </a:cubicBezTo>
                  <a:cubicBezTo>
                    <a:pt x="8215706" y="108322"/>
                    <a:pt x="8200264" y="120776"/>
                    <a:pt x="8229600" y="91440"/>
                  </a:cubicBezTo>
                  <a:cubicBezTo>
                    <a:pt x="8242991" y="51266"/>
                    <a:pt x="8228369" y="83773"/>
                    <a:pt x="8260080" y="45720"/>
                  </a:cubicBezTo>
                  <a:cubicBezTo>
                    <a:pt x="8265943" y="38685"/>
                    <a:pt x="8268844" y="29336"/>
                    <a:pt x="8275320" y="22860"/>
                  </a:cubicBezTo>
                  <a:cubicBezTo>
                    <a:pt x="8290092" y="8088"/>
                    <a:pt x="8302447" y="6198"/>
                    <a:pt x="8321040" y="0"/>
                  </a:cubicBezTo>
                  <a:cubicBezTo>
                    <a:pt x="8374892" y="10770"/>
                    <a:pt x="8346853" y="3524"/>
                    <a:pt x="8404860" y="22860"/>
                  </a:cubicBezTo>
                  <a:lnTo>
                    <a:pt x="8427720" y="30480"/>
                  </a:lnTo>
                  <a:cubicBezTo>
                    <a:pt x="8450580" y="27940"/>
                    <a:pt x="8473612" y="26641"/>
                    <a:pt x="8496300" y="22860"/>
                  </a:cubicBezTo>
                  <a:cubicBezTo>
                    <a:pt x="8504223" y="21540"/>
                    <a:pt x="8519160" y="15240"/>
                    <a:pt x="8519160" y="15240"/>
                  </a:cubicBezTo>
                </a:path>
              </a:pathLst>
            </a:custGeom>
            <a:noFill/>
            <a:ln w="101600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de-DE"/>
            </a:p>
          </p:txBody>
        </p:sp>
        <p:grpSp>
          <p:nvGrpSpPr>
            <p:cNvPr id="76811" name="Gruppieren 11">
              <a:extLst>
                <a:ext uri="{FF2B5EF4-FFF2-40B4-BE49-F238E27FC236}">
                  <a16:creationId xmlns:a16="http://schemas.microsoft.com/office/drawing/2014/main" id="{F126ADBB-12CE-4809-8B8E-95AD0EF1E696}"/>
                </a:ext>
              </a:extLst>
            </p:cNvPr>
            <p:cNvGrpSpPr>
              <a:grpSpLocks/>
            </p:cNvGrpSpPr>
            <p:nvPr/>
          </p:nvGrpSpPr>
          <p:grpSpPr bwMode="auto">
            <a:xfrm rot="286618">
              <a:off x="2018625" y="2954951"/>
              <a:ext cx="5757650" cy="2797267"/>
              <a:chOff x="814131" y="2773552"/>
              <a:chExt cx="8209754" cy="2797267"/>
            </a:xfrm>
          </p:grpSpPr>
          <p:pic>
            <p:nvPicPr>
              <p:cNvPr id="76812" name="Grafik 12">
                <a:extLst>
                  <a:ext uri="{FF2B5EF4-FFF2-40B4-BE49-F238E27FC236}">
                    <a16:creationId xmlns:a16="http://schemas.microsoft.com/office/drawing/2014/main" id="{A81D5F72-CFAF-48EB-9B55-499E1368DE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449198">
                <a:off x="852986" y="5291765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3" name="Grafik 13">
                <a:extLst>
                  <a:ext uri="{FF2B5EF4-FFF2-40B4-BE49-F238E27FC236}">
                    <a16:creationId xmlns:a16="http://schemas.microsoft.com/office/drawing/2014/main" id="{113FE199-3833-405A-8F51-AD816509AB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919304">
                <a:off x="1163407" y="5156045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4" name="Grafik 14">
                <a:extLst>
                  <a:ext uri="{FF2B5EF4-FFF2-40B4-BE49-F238E27FC236}">
                    <a16:creationId xmlns:a16="http://schemas.microsoft.com/office/drawing/2014/main" id="{4D39E20C-199A-45A3-BC4C-10EFC758C5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302988">
                <a:off x="1477219" y="5047976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5" name="Grafik 15">
                <a:extLst>
                  <a:ext uri="{FF2B5EF4-FFF2-40B4-BE49-F238E27FC236}">
                    <a16:creationId xmlns:a16="http://schemas.microsoft.com/office/drawing/2014/main" id="{F162784C-E927-468F-A829-DC6F63CC70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449198">
                <a:off x="1786346" y="4960291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6816" name="Gruppieren 16">
                <a:extLst>
                  <a:ext uri="{FF2B5EF4-FFF2-40B4-BE49-F238E27FC236}">
                    <a16:creationId xmlns:a16="http://schemas.microsoft.com/office/drawing/2014/main" id="{BD8AC127-CF86-4B0F-8899-DAB5806CCF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320531">
                <a:off x="2074080" y="4525204"/>
                <a:ext cx="1333392" cy="512874"/>
                <a:chOff x="2092741" y="4611956"/>
                <a:chExt cx="1333392" cy="512874"/>
              </a:xfrm>
            </p:grpSpPr>
            <p:pic>
              <p:nvPicPr>
                <p:cNvPr id="76837" name="Grafik 37">
                  <a:extLst>
                    <a:ext uri="{FF2B5EF4-FFF2-40B4-BE49-F238E27FC236}">
                      <a16:creationId xmlns:a16="http://schemas.microsoft.com/office/drawing/2014/main" id="{051F210A-DC83-4581-A7F8-D5B801468B9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131596" y="484577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8" name="Grafik 38">
                  <a:extLst>
                    <a:ext uri="{FF2B5EF4-FFF2-40B4-BE49-F238E27FC236}">
                      <a16:creationId xmlns:a16="http://schemas.microsoft.com/office/drawing/2014/main" id="{4F00012B-A6DD-4A59-91F2-9A90D3B7AA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416558" y="477177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9" name="Grafik 39">
                  <a:extLst>
                    <a:ext uri="{FF2B5EF4-FFF2-40B4-BE49-F238E27FC236}">
                      <a16:creationId xmlns:a16="http://schemas.microsoft.com/office/drawing/2014/main" id="{12242401-54D8-4ABA-B4FB-B1CB8D549C0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764650" y="4684889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40" name="Grafik 40">
                  <a:extLst>
                    <a:ext uri="{FF2B5EF4-FFF2-40B4-BE49-F238E27FC236}">
                      <a16:creationId xmlns:a16="http://schemas.microsoft.com/office/drawing/2014/main" id="{517F6E30-CBB7-474A-8F89-88E22ED26F5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3147078" y="4573101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7" name="Gruppieren 17">
                <a:extLst>
                  <a:ext uri="{FF2B5EF4-FFF2-40B4-BE49-F238E27FC236}">
                    <a16:creationId xmlns:a16="http://schemas.microsoft.com/office/drawing/2014/main" id="{450F1073-1A95-476A-9D1A-A4660FEE53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5854">
                <a:off x="3426592" y="3777148"/>
                <a:ext cx="2333399" cy="839147"/>
                <a:chOff x="3418644" y="3877288"/>
                <a:chExt cx="2333399" cy="839147"/>
              </a:xfrm>
            </p:grpSpPr>
            <p:pic>
              <p:nvPicPr>
                <p:cNvPr id="76830" name="Grafik 30">
                  <a:extLst>
                    <a:ext uri="{FF2B5EF4-FFF2-40B4-BE49-F238E27FC236}">
                      <a16:creationId xmlns:a16="http://schemas.microsoft.com/office/drawing/2014/main" id="{537B7692-E2C2-4F8B-898A-532513CBA3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919304">
                  <a:off x="3457499" y="4437381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1" name="Grafik 31">
                  <a:extLst>
                    <a:ext uri="{FF2B5EF4-FFF2-40B4-BE49-F238E27FC236}">
                      <a16:creationId xmlns:a16="http://schemas.microsoft.com/office/drawing/2014/main" id="{77AAF6E0-5F65-465C-8FE4-E430C20A94E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3771311" y="432931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2" name="Grafik 32">
                  <a:extLst>
                    <a:ext uri="{FF2B5EF4-FFF2-40B4-BE49-F238E27FC236}">
                      <a16:creationId xmlns:a16="http://schemas.microsoft.com/office/drawing/2014/main" id="{E14A1771-7DF4-4D22-B47A-9B0427A7E55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080438" y="424162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3" name="Grafik 33">
                  <a:extLst>
                    <a:ext uri="{FF2B5EF4-FFF2-40B4-BE49-F238E27FC236}">
                      <a16:creationId xmlns:a16="http://schemas.microsoft.com/office/drawing/2014/main" id="{DAF25138-E82F-4F66-8630-E9C0E67BEE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425688" y="412711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4" name="Grafik 34">
                  <a:extLst>
                    <a:ext uri="{FF2B5EF4-FFF2-40B4-BE49-F238E27FC236}">
                      <a16:creationId xmlns:a16="http://schemas.microsoft.com/office/drawing/2014/main" id="{9C6684AE-D824-4B8F-BF47-333C425228E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710650" y="405310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5" name="Grafik 35">
                  <a:extLst>
                    <a:ext uri="{FF2B5EF4-FFF2-40B4-BE49-F238E27FC236}">
                      <a16:creationId xmlns:a16="http://schemas.microsoft.com/office/drawing/2014/main" id="{23BD8AEA-3304-4EE0-B3CF-DB13D1C6AB3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5058742" y="3966225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6" name="Grafik 36">
                  <a:extLst>
                    <a:ext uri="{FF2B5EF4-FFF2-40B4-BE49-F238E27FC236}">
                      <a16:creationId xmlns:a16="http://schemas.microsoft.com/office/drawing/2014/main" id="{0A762B1A-0706-4FC5-8B65-E101586E9F5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919304">
                  <a:off x="5472988" y="3838433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8" name="Gruppieren 18">
                <a:extLst>
                  <a:ext uri="{FF2B5EF4-FFF2-40B4-BE49-F238E27FC236}">
                    <a16:creationId xmlns:a16="http://schemas.microsoft.com/office/drawing/2014/main" id="{831F0398-D4C5-4A8B-8289-64B7466A23C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20020">
                <a:off x="5785888" y="3322688"/>
                <a:ext cx="1605340" cy="603286"/>
                <a:chOff x="5747946" y="3406132"/>
                <a:chExt cx="1605340" cy="603286"/>
              </a:xfrm>
            </p:grpSpPr>
            <p:pic>
              <p:nvPicPr>
                <p:cNvPr id="76825" name="Grafik 25">
                  <a:extLst>
                    <a:ext uri="{FF2B5EF4-FFF2-40B4-BE49-F238E27FC236}">
                      <a16:creationId xmlns:a16="http://schemas.microsoft.com/office/drawing/2014/main" id="{E1066D86-C250-4BD0-886A-B8DE2B6B76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5786801" y="3730364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6" name="Grafik 26">
                  <a:extLst>
                    <a:ext uri="{FF2B5EF4-FFF2-40B4-BE49-F238E27FC236}">
                      <a16:creationId xmlns:a16="http://schemas.microsoft.com/office/drawing/2014/main" id="{0F4F6BD5-8729-4AE1-804D-493FDF0DDE6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095928" y="364268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7" name="Grafik 27">
                  <a:extLst>
                    <a:ext uri="{FF2B5EF4-FFF2-40B4-BE49-F238E27FC236}">
                      <a16:creationId xmlns:a16="http://schemas.microsoft.com/office/drawing/2014/main" id="{DD723995-5639-4EED-B5B5-50FB22F2AA1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441178" y="3528164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8" name="Grafik 28">
                  <a:extLst>
                    <a:ext uri="{FF2B5EF4-FFF2-40B4-BE49-F238E27FC236}">
                      <a16:creationId xmlns:a16="http://schemas.microsoft.com/office/drawing/2014/main" id="{95C6F2A9-4E56-4465-9811-0F55E38A4EF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726139" y="3454158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9" name="Grafik 29">
                  <a:extLst>
                    <a:ext uri="{FF2B5EF4-FFF2-40B4-BE49-F238E27FC236}">
                      <a16:creationId xmlns:a16="http://schemas.microsoft.com/office/drawing/2014/main" id="{B0151603-5CCD-4C3C-A326-ADFDF8E093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7074231" y="336727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9" name="Gruppieren 19">
                <a:extLst>
                  <a:ext uri="{FF2B5EF4-FFF2-40B4-BE49-F238E27FC236}">
                    <a16:creationId xmlns:a16="http://schemas.microsoft.com/office/drawing/2014/main" id="{806D6A9B-F126-4C72-A513-BE97B945212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18545" y="2773552"/>
                <a:ext cx="1605340" cy="603287"/>
                <a:chOff x="7372905" y="2866744"/>
                <a:chExt cx="1605340" cy="603287"/>
              </a:xfrm>
            </p:grpSpPr>
            <p:pic>
              <p:nvPicPr>
                <p:cNvPr id="76820" name="Grafik 20">
                  <a:extLst>
                    <a:ext uri="{FF2B5EF4-FFF2-40B4-BE49-F238E27FC236}">
                      <a16:creationId xmlns:a16="http://schemas.microsoft.com/office/drawing/2014/main" id="{24DE8321-4ECF-40F7-8404-01553CB5A6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7411760" y="319097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1" name="Grafik 21">
                  <a:extLst>
                    <a:ext uri="{FF2B5EF4-FFF2-40B4-BE49-F238E27FC236}">
                      <a16:creationId xmlns:a16="http://schemas.microsoft.com/office/drawing/2014/main" id="{CF1574E7-43EB-4EC0-B8E8-62B094EC755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7720887" y="310329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2" name="Grafik 22">
                  <a:extLst>
                    <a:ext uri="{FF2B5EF4-FFF2-40B4-BE49-F238E27FC236}">
                      <a16:creationId xmlns:a16="http://schemas.microsoft.com/office/drawing/2014/main" id="{68B113FD-0270-4178-8A51-0F2B1150020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066137" y="298877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3" name="Grafik 23">
                  <a:extLst>
                    <a:ext uri="{FF2B5EF4-FFF2-40B4-BE49-F238E27FC236}">
                      <a16:creationId xmlns:a16="http://schemas.microsoft.com/office/drawing/2014/main" id="{08A175A6-B1D5-4349-9EBA-C3E1BCA899C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351098" y="291477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4" name="Grafik 24">
                  <a:extLst>
                    <a:ext uri="{FF2B5EF4-FFF2-40B4-BE49-F238E27FC236}">
                      <a16:creationId xmlns:a16="http://schemas.microsoft.com/office/drawing/2014/main" id="{681EAA42-5F43-428F-958A-438D8E09248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699190" y="2827889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grpSp>
        <p:nvGrpSpPr>
          <p:cNvPr id="76805" name="Gruppieren 1">
            <a:extLst>
              <a:ext uri="{FF2B5EF4-FFF2-40B4-BE49-F238E27FC236}">
                <a16:creationId xmlns:a16="http://schemas.microsoft.com/office/drawing/2014/main" id="{B8892F78-F9B6-4880-86C3-F1B67924C304}"/>
              </a:ext>
            </a:extLst>
          </p:cNvPr>
          <p:cNvGrpSpPr>
            <a:grpSpLocks/>
          </p:cNvGrpSpPr>
          <p:nvPr/>
        </p:nvGrpSpPr>
        <p:grpSpPr bwMode="auto">
          <a:xfrm>
            <a:off x="512763" y="744538"/>
            <a:ext cx="8880475" cy="1671637"/>
            <a:chOff x="666532" y="352681"/>
            <a:chExt cx="8880140" cy="1670880"/>
          </a:xfrm>
        </p:grpSpPr>
        <p:sp>
          <p:nvSpPr>
            <p:cNvPr id="76808" name="AutoShape 4">
              <a:extLst>
                <a:ext uri="{FF2B5EF4-FFF2-40B4-BE49-F238E27FC236}">
                  <a16:creationId xmlns:a16="http://schemas.microsoft.com/office/drawing/2014/main" id="{5DCD0B21-EDF5-4AF5-B2EC-248FBBA9A6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532" y="352681"/>
              <a:ext cx="8880140" cy="1670880"/>
            </a:xfrm>
            <a:prstGeom prst="bevel">
              <a:avLst>
                <a:gd name="adj" fmla="val 5111"/>
              </a:avLst>
            </a:prstGeom>
            <a:solidFill>
              <a:srgbClr val="F660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  <p:sp>
          <p:nvSpPr>
            <p:cNvPr id="76809" name="Text Box 5">
              <a:extLst>
                <a:ext uri="{FF2B5EF4-FFF2-40B4-BE49-F238E27FC236}">
                  <a16:creationId xmlns:a16="http://schemas.microsoft.com/office/drawing/2014/main" id="{7DDBB3B6-69D4-4E7C-8774-BD0CF9D32E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952037" y="997425"/>
              <a:ext cx="8398561" cy="498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D2E9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707E8C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>
              <a:lvl1pPr marL="290513" indent="-290513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10000"/>
                </a:spcBef>
                <a:buClr>
                  <a:srgbClr val="FC0128"/>
                </a:buClr>
                <a:buSzPct val="120000"/>
              </a:pPr>
              <a:r>
                <a:rPr lang="de-DE" altLang="de-DE" sz="3600" b="1">
                  <a:solidFill>
                    <a:schemeClr val="bg1"/>
                  </a:solidFill>
                </a:rPr>
                <a:t>Vielen Dank für Ihre Aufmerksamkeit</a:t>
              </a:r>
            </a:p>
          </p:txBody>
        </p:sp>
      </p:grpSp>
      <p:sp>
        <p:nvSpPr>
          <p:cNvPr id="76806" name="Textfeld 56">
            <a:extLst>
              <a:ext uri="{FF2B5EF4-FFF2-40B4-BE49-F238E27FC236}">
                <a16:creationId xmlns:a16="http://schemas.microsoft.com/office/drawing/2014/main" id="{E7BC9CE0-08EF-4288-9856-C13CD2F32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7925" y="144463"/>
            <a:ext cx="10525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>
                <a:solidFill>
                  <a:srgbClr val="00B050"/>
                </a:solidFill>
              </a:rPr>
              <a:t>!100% !</a:t>
            </a:r>
          </a:p>
        </p:txBody>
      </p:sp>
      <p:sp>
        <p:nvSpPr>
          <p:cNvPr id="76807" name="Textfeld 1">
            <a:extLst>
              <a:ext uri="{FF2B5EF4-FFF2-40B4-BE49-F238E27FC236}">
                <a16:creationId xmlns:a16="http://schemas.microsoft.com/office/drawing/2014/main" id="{4DD3F373-2CC7-4B7C-98C2-D4B501435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833" y="3690456"/>
            <a:ext cx="593248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dirty="0">
                <a:solidFill>
                  <a:schemeClr val="accent2"/>
                </a:solidFill>
              </a:rPr>
              <a:t>Wolfgang Thiel, Vorsitzender</a:t>
            </a:r>
          </a:p>
          <a:p>
            <a:pPr algn="ctr"/>
            <a:r>
              <a:rPr lang="de-DE" altLang="de-DE" b="1" dirty="0">
                <a:solidFill>
                  <a:schemeClr val="accent2"/>
                </a:solidFill>
              </a:rPr>
              <a:t>Initiative Südpfalz-Energie (ISE e.V.)</a:t>
            </a:r>
          </a:p>
          <a:p>
            <a:pPr algn="ctr"/>
            <a:r>
              <a:rPr lang="de-DE" altLang="de-DE" dirty="0">
                <a:solidFill>
                  <a:schemeClr val="accent2"/>
                </a:solidFill>
              </a:rPr>
              <a:t>www.i-suedpfalz-energie.de/</a:t>
            </a:r>
          </a:p>
          <a:p>
            <a:pPr algn="ctr"/>
            <a:r>
              <a:rPr lang="de-DE" altLang="de-DE" dirty="0">
                <a:solidFill>
                  <a:schemeClr val="accent2"/>
                </a:solidFill>
              </a:rPr>
              <a:t>Tel.: +49 172 7419812</a:t>
            </a:r>
          </a:p>
          <a:p>
            <a:pPr algn="ctr"/>
            <a:r>
              <a:rPr lang="de-DE" altLang="de-DE" dirty="0" err="1">
                <a:solidFill>
                  <a:schemeClr val="accent2"/>
                </a:solidFill>
              </a:rPr>
              <a:t>eMail</a:t>
            </a:r>
            <a:r>
              <a:rPr lang="de-DE" altLang="de-DE" dirty="0">
                <a:solidFill>
                  <a:schemeClr val="accent2"/>
                </a:solidFill>
              </a:rPr>
              <a:t>: wolfgang@thiel-wt.de</a:t>
            </a:r>
          </a:p>
        </p:txBody>
      </p:sp>
    </p:spTree>
  </p:cSld>
  <p:clrMapOvr>
    <a:masterClrMapping/>
  </p:clrMapOvr>
  <p:transition>
    <p:randomBa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25">
            <a:extLst>
              <a:ext uri="{FF2B5EF4-FFF2-40B4-BE49-F238E27FC236}">
                <a16:creationId xmlns:a16="http://schemas.microsoft.com/office/drawing/2014/main" id="{C00A9DC3-3217-0545-898E-DD665FC9AA13}"/>
              </a:ext>
            </a:extLst>
          </p:cNvPr>
          <p:cNvSpPr/>
          <p:nvPr/>
        </p:nvSpPr>
        <p:spPr bwMode="auto">
          <a:xfrm>
            <a:off x="85064" y="861238"/>
            <a:ext cx="4708822" cy="500093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8903" y="15910"/>
            <a:ext cx="8749109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Energiewende in D (2)</a:t>
            </a:r>
          </a:p>
          <a:p>
            <a:r>
              <a:rPr lang="de-DE" altLang="de-DE" dirty="0">
                <a:solidFill>
                  <a:schemeClr val="bg1"/>
                </a:solidFill>
              </a:rPr>
              <a:t>Entwicklung der Stromerzeugung </a:t>
            </a:r>
          </a:p>
          <a:p>
            <a:endParaRPr lang="de-DE" altLang="de-DE" dirty="0">
              <a:solidFill>
                <a:schemeClr val="bg1"/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2AAE468A-0D88-ED1F-05E1-747174FF59D2}"/>
              </a:ext>
            </a:extLst>
          </p:cNvPr>
          <p:cNvSpPr txBox="1"/>
          <p:nvPr/>
        </p:nvSpPr>
        <p:spPr>
          <a:xfrm>
            <a:off x="2784654" y="5536887"/>
            <a:ext cx="10550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atomar/fossil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A6FF2537-725E-A90F-E789-D7587EBB1E5C}"/>
              </a:ext>
            </a:extLst>
          </p:cNvPr>
          <p:cNvSpPr txBox="1"/>
          <p:nvPr/>
        </p:nvSpPr>
        <p:spPr>
          <a:xfrm>
            <a:off x="2785987" y="5355452"/>
            <a:ext cx="9996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Wasserkraft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8D3C00B9-8331-58BA-97BE-886D7E0E7084}"/>
              </a:ext>
            </a:extLst>
          </p:cNvPr>
          <p:cNvSpPr txBox="1"/>
          <p:nvPr/>
        </p:nvSpPr>
        <p:spPr>
          <a:xfrm>
            <a:off x="2785987" y="5174018"/>
            <a:ext cx="16337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Biomasse </a:t>
            </a:r>
            <a:r>
              <a:rPr lang="de-DE" sz="1000" dirty="0"/>
              <a:t>(Stromanteil)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0EB8F6E8-0490-2741-060A-7BE1574265AB}"/>
              </a:ext>
            </a:extLst>
          </p:cNvPr>
          <p:cNvSpPr txBox="1"/>
          <p:nvPr/>
        </p:nvSpPr>
        <p:spPr>
          <a:xfrm>
            <a:off x="2784654" y="4992584"/>
            <a:ext cx="13937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Wind on-/offshore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F9E67E27-AA62-E8AB-0F7D-6BB048373037}"/>
              </a:ext>
            </a:extLst>
          </p:cNvPr>
          <p:cNvSpPr txBox="1"/>
          <p:nvPr/>
        </p:nvSpPr>
        <p:spPr>
          <a:xfrm>
            <a:off x="2796263" y="4811150"/>
            <a:ext cx="389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PV</a:t>
            </a: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C32A2283-B1F1-4100-1EF6-DD9FF75FF10D}"/>
              </a:ext>
            </a:extLst>
          </p:cNvPr>
          <p:cNvSpPr txBox="1"/>
          <p:nvPr/>
        </p:nvSpPr>
        <p:spPr>
          <a:xfrm>
            <a:off x="669230" y="1047396"/>
            <a:ext cx="97975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00FF"/>
                </a:solidFill>
              </a:rPr>
              <a:t>Primär-</a:t>
            </a:r>
          </a:p>
          <a:p>
            <a:r>
              <a:rPr lang="de-DE" sz="1400" dirty="0">
                <a:solidFill>
                  <a:srgbClr val="0000FF"/>
                </a:solidFill>
              </a:rPr>
              <a:t>energie-</a:t>
            </a:r>
            <a:br>
              <a:rPr lang="de-DE" sz="1400" dirty="0">
                <a:solidFill>
                  <a:srgbClr val="0000FF"/>
                </a:solidFill>
              </a:rPr>
            </a:br>
            <a:r>
              <a:rPr lang="de-DE" sz="1400" dirty="0">
                <a:solidFill>
                  <a:srgbClr val="0000FF"/>
                </a:solidFill>
              </a:rPr>
              <a:t>verbrauch</a:t>
            </a: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C9AAFD40-0FF9-17AF-2EED-814440E58E28}"/>
              </a:ext>
            </a:extLst>
          </p:cNvPr>
          <p:cNvSpPr txBox="1"/>
          <p:nvPr/>
        </p:nvSpPr>
        <p:spPr>
          <a:xfrm>
            <a:off x="1688916" y="1047396"/>
            <a:ext cx="1029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00FF"/>
                </a:solidFill>
              </a:rPr>
              <a:t>Strom-</a:t>
            </a:r>
            <a:br>
              <a:rPr lang="de-DE" sz="1400" dirty="0">
                <a:solidFill>
                  <a:srgbClr val="0000FF"/>
                </a:solidFill>
              </a:rPr>
            </a:br>
            <a:r>
              <a:rPr lang="de-DE" sz="1400" dirty="0" err="1">
                <a:solidFill>
                  <a:srgbClr val="0000FF"/>
                </a:solidFill>
              </a:rPr>
              <a:t>erzeugung</a:t>
            </a:r>
            <a:endParaRPr lang="de-DE" sz="1400" dirty="0">
              <a:solidFill>
                <a:srgbClr val="0000FF"/>
              </a:solidFill>
            </a:endParaRP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F3CF8A0F-4C36-D84A-747B-7F3285F19550}"/>
              </a:ext>
            </a:extLst>
          </p:cNvPr>
          <p:cNvSpPr txBox="1"/>
          <p:nvPr/>
        </p:nvSpPr>
        <p:spPr>
          <a:xfrm>
            <a:off x="3889319" y="95844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/>
              <a:t>2017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ED6945D0-5953-4DA7-4D1F-8FC0427B9B07}"/>
              </a:ext>
            </a:extLst>
          </p:cNvPr>
          <p:cNvSpPr txBox="1"/>
          <p:nvPr/>
        </p:nvSpPr>
        <p:spPr>
          <a:xfrm>
            <a:off x="109185" y="1748488"/>
            <a:ext cx="56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TWh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EFD5AC61-BF3B-CA6F-5649-24811BD3CBF3}"/>
              </a:ext>
            </a:extLst>
          </p:cNvPr>
          <p:cNvSpPr txBox="1"/>
          <p:nvPr/>
        </p:nvSpPr>
        <p:spPr>
          <a:xfrm>
            <a:off x="747926" y="1748488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00FF"/>
                </a:solidFill>
              </a:rPr>
              <a:t>3.485</a:t>
            </a:r>
          </a:p>
        </p:txBody>
      </p:sp>
      <p:sp>
        <p:nvSpPr>
          <p:cNvPr id="2" name="Text Box 14">
            <a:extLst>
              <a:ext uri="{FF2B5EF4-FFF2-40B4-BE49-F238E27FC236}">
                <a16:creationId xmlns:a16="http://schemas.microsoft.com/office/drawing/2014/main" id="{86940F24-5F47-201B-6FF0-CFAC82511E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4410" y="5929788"/>
            <a:ext cx="158684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AGEB, ISE e.V.</a:t>
            </a:r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F022DEF0-81AD-17D1-8815-6F961719FE46}"/>
              </a:ext>
            </a:extLst>
          </p:cNvPr>
          <p:cNvGraphicFramePr>
            <a:graphicFrameLocks/>
          </p:cNvGraphicFramePr>
          <p:nvPr/>
        </p:nvGraphicFramePr>
        <p:xfrm>
          <a:off x="328768" y="1498600"/>
          <a:ext cx="2720296" cy="44026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7" name="Textfeld 56">
            <a:extLst>
              <a:ext uri="{FF2B5EF4-FFF2-40B4-BE49-F238E27FC236}">
                <a16:creationId xmlns:a16="http://schemas.microsoft.com/office/drawing/2014/main" id="{7E038801-0480-6241-8328-8FA3CD2B2C5D}"/>
              </a:ext>
            </a:extLst>
          </p:cNvPr>
          <p:cNvSpPr txBox="1"/>
          <p:nvPr/>
        </p:nvSpPr>
        <p:spPr>
          <a:xfrm>
            <a:off x="1889300" y="1748488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00FF"/>
                </a:solidFill>
              </a:rPr>
              <a:t>493</a:t>
            </a:r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AF814F23-2473-6C1E-6C93-7645991EA182}"/>
              </a:ext>
            </a:extLst>
          </p:cNvPr>
          <p:cNvSpPr txBox="1"/>
          <p:nvPr/>
        </p:nvSpPr>
        <p:spPr>
          <a:xfrm>
            <a:off x="2253305" y="1744395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FF0000"/>
                </a:solidFill>
              </a:rPr>
              <a:t>(14 %)</a:t>
            </a:r>
          </a:p>
        </p:txBody>
      </p: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25DE440C-9B7F-FEA6-7DFA-9FE80156712F}"/>
              </a:ext>
            </a:extLst>
          </p:cNvPr>
          <p:cNvGrpSpPr/>
          <p:nvPr/>
        </p:nvGrpSpPr>
        <p:grpSpPr>
          <a:xfrm>
            <a:off x="4882844" y="861238"/>
            <a:ext cx="4960326" cy="5042494"/>
            <a:chOff x="4882844" y="861238"/>
            <a:chExt cx="4960326" cy="5042494"/>
          </a:xfrm>
        </p:grpSpPr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A40D5A2D-F281-02AE-0A6F-C8B1FC1A751D}"/>
                </a:ext>
              </a:extLst>
            </p:cNvPr>
            <p:cNvSpPr/>
            <p:nvPr/>
          </p:nvSpPr>
          <p:spPr bwMode="auto">
            <a:xfrm>
              <a:off x="5134348" y="861238"/>
              <a:ext cx="4708822" cy="500093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9" name="Textfeld 58">
              <a:extLst>
                <a:ext uri="{FF2B5EF4-FFF2-40B4-BE49-F238E27FC236}">
                  <a16:creationId xmlns:a16="http://schemas.microsoft.com/office/drawing/2014/main" id="{907A55E0-80C0-53D0-58CC-EFB79E0868B7}"/>
                </a:ext>
              </a:extLst>
            </p:cNvPr>
            <p:cNvSpPr txBox="1"/>
            <p:nvPr/>
          </p:nvSpPr>
          <p:spPr>
            <a:xfrm>
              <a:off x="8986669" y="963846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/>
                <a:t>2040</a:t>
              </a:r>
            </a:p>
          </p:txBody>
        </p:sp>
        <p:sp>
          <p:nvSpPr>
            <p:cNvPr id="60" name="Textfeld 59">
              <a:extLst>
                <a:ext uri="{FF2B5EF4-FFF2-40B4-BE49-F238E27FC236}">
                  <a16:creationId xmlns:a16="http://schemas.microsoft.com/office/drawing/2014/main" id="{AD61F5EA-48A4-6742-9EC4-84F466DB7908}"/>
                </a:ext>
              </a:extLst>
            </p:cNvPr>
            <p:cNvSpPr txBox="1"/>
            <p:nvPr/>
          </p:nvSpPr>
          <p:spPr>
            <a:xfrm>
              <a:off x="5291554" y="1748488"/>
              <a:ext cx="6319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0000FF"/>
                  </a:solidFill>
                </a:rPr>
                <a:t>2.000</a:t>
              </a:r>
            </a:p>
          </p:txBody>
        </p:sp>
        <p:sp>
          <p:nvSpPr>
            <p:cNvPr id="61" name="Textfeld 60">
              <a:extLst>
                <a:ext uri="{FF2B5EF4-FFF2-40B4-BE49-F238E27FC236}">
                  <a16:creationId xmlns:a16="http://schemas.microsoft.com/office/drawing/2014/main" id="{5C3A5399-C3DC-34EE-A481-DC4B19A7A47D}"/>
                </a:ext>
              </a:extLst>
            </p:cNvPr>
            <p:cNvSpPr txBox="1"/>
            <p:nvPr/>
          </p:nvSpPr>
          <p:spPr>
            <a:xfrm>
              <a:off x="6321013" y="1748488"/>
              <a:ext cx="6319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0000FF"/>
                  </a:solidFill>
                </a:rPr>
                <a:t>1.650</a:t>
              </a:r>
            </a:p>
          </p:txBody>
        </p:sp>
        <p:sp>
          <p:nvSpPr>
            <p:cNvPr id="63" name="Textfeld 62">
              <a:extLst>
                <a:ext uri="{FF2B5EF4-FFF2-40B4-BE49-F238E27FC236}">
                  <a16:creationId xmlns:a16="http://schemas.microsoft.com/office/drawing/2014/main" id="{B0F69D0D-6ADC-BA42-FDE9-A255956DDFED}"/>
                </a:ext>
              </a:extLst>
            </p:cNvPr>
            <p:cNvSpPr txBox="1"/>
            <p:nvPr/>
          </p:nvSpPr>
          <p:spPr>
            <a:xfrm>
              <a:off x="5210386" y="1047396"/>
              <a:ext cx="84029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0000FF"/>
                  </a:solidFill>
                </a:rPr>
                <a:t>Primär-</a:t>
              </a:r>
            </a:p>
            <a:p>
              <a:r>
                <a:rPr lang="de-DE" sz="1400" dirty="0">
                  <a:solidFill>
                    <a:srgbClr val="0000FF"/>
                  </a:solidFill>
                </a:rPr>
                <a:t>energie-</a:t>
              </a:r>
              <a:br>
                <a:rPr lang="de-DE" sz="1400" dirty="0">
                  <a:solidFill>
                    <a:srgbClr val="0000FF"/>
                  </a:solidFill>
                </a:rPr>
              </a:br>
              <a:r>
                <a:rPr lang="de-DE" sz="1400" dirty="0">
                  <a:solidFill>
                    <a:srgbClr val="0000FF"/>
                  </a:solidFill>
                </a:rPr>
                <a:t>bedarf</a:t>
              </a:r>
            </a:p>
          </p:txBody>
        </p:sp>
        <p:sp>
          <p:nvSpPr>
            <p:cNvPr id="8192" name="Textfeld 8191">
              <a:extLst>
                <a:ext uri="{FF2B5EF4-FFF2-40B4-BE49-F238E27FC236}">
                  <a16:creationId xmlns:a16="http://schemas.microsoft.com/office/drawing/2014/main" id="{47C18580-468E-C3D9-E35C-9B930632190A}"/>
                </a:ext>
              </a:extLst>
            </p:cNvPr>
            <p:cNvSpPr txBox="1"/>
            <p:nvPr/>
          </p:nvSpPr>
          <p:spPr>
            <a:xfrm>
              <a:off x="6198709" y="1047396"/>
              <a:ext cx="10294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0000FF"/>
                  </a:solidFill>
                </a:rPr>
                <a:t>Strom-</a:t>
              </a:r>
              <a:br>
                <a:rPr lang="de-DE" sz="1400" dirty="0">
                  <a:solidFill>
                    <a:srgbClr val="0000FF"/>
                  </a:solidFill>
                </a:rPr>
              </a:br>
              <a:r>
                <a:rPr lang="de-DE" sz="1400" dirty="0" err="1">
                  <a:solidFill>
                    <a:srgbClr val="0000FF"/>
                  </a:solidFill>
                </a:rPr>
                <a:t>erzeugung</a:t>
              </a:r>
              <a:endParaRPr lang="de-DE" sz="1400" dirty="0">
                <a:solidFill>
                  <a:srgbClr val="0000FF"/>
                </a:solidFill>
              </a:endParaRPr>
            </a:p>
          </p:txBody>
        </p:sp>
        <p:graphicFrame>
          <p:nvGraphicFramePr>
            <p:cNvPr id="3" name="Diagramm 2">
              <a:extLst>
                <a:ext uri="{FF2B5EF4-FFF2-40B4-BE49-F238E27FC236}">
                  <a16:creationId xmlns:a16="http://schemas.microsoft.com/office/drawing/2014/main" id="{EF79B0FB-CA57-3ADE-31A6-402D266AA17E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4882844" y="3041993"/>
            <a:ext cx="4572000" cy="286173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7D7CEEE1-ADEF-9483-087C-64FF7165ACED}"/>
                </a:ext>
              </a:extLst>
            </p:cNvPr>
            <p:cNvSpPr txBox="1"/>
            <p:nvPr/>
          </p:nvSpPr>
          <p:spPr>
            <a:xfrm>
              <a:off x="8291112" y="3983584"/>
              <a:ext cx="13731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Tiefe-Geothermie</a:t>
              </a:r>
              <a:endParaRPr lang="de-DE" sz="1000" dirty="0"/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CF16DFF6-5521-C087-5C3D-A6D3E46B6241}"/>
                </a:ext>
              </a:extLst>
            </p:cNvPr>
            <p:cNvSpPr txBox="1"/>
            <p:nvPr/>
          </p:nvSpPr>
          <p:spPr>
            <a:xfrm>
              <a:off x="8291112" y="3482097"/>
              <a:ext cx="10534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Solarthermie</a:t>
              </a:r>
              <a:endParaRPr lang="de-DE" sz="1000" dirty="0"/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6C49190E-0326-6D04-44B9-F0449F2581E4}"/>
                </a:ext>
              </a:extLst>
            </p:cNvPr>
            <p:cNvSpPr txBox="1"/>
            <p:nvPr/>
          </p:nvSpPr>
          <p:spPr>
            <a:xfrm>
              <a:off x="8291112" y="3724704"/>
              <a:ext cx="15472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Biomasse </a:t>
              </a:r>
              <a:r>
                <a:rPr lang="de-DE" sz="1000" dirty="0"/>
                <a:t>(Feststoffe)</a:t>
              </a:r>
            </a:p>
          </p:txBody>
        </p:sp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4A2C4EAE-2350-97EE-CDFF-C5CD8EA8ED6B}"/>
                </a:ext>
              </a:extLst>
            </p:cNvPr>
            <p:cNvCxnSpPr/>
            <p:nvPr/>
          </p:nvCxnSpPr>
          <p:spPr bwMode="auto">
            <a:xfrm>
              <a:off x="6889750" y="4058853"/>
              <a:ext cx="647907" cy="0"/>
            </a:xfrm>
            <a:prstGeom prst="line">
              <a:avLst/>
            </a:prstGeom>
            <a:solidFill>
              <a:srgbClr val="FF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2B5A675B-ABF8-4E4F-518C-BF071E2107F0}"/>
                </a:ext>
              </a:extLst>
            </p:cNvPr>
            <p:cNvSpPr txBox="1"/>
            <p:nvPr/>
          </p:nvSpPr>
          <p:spPr>
            <a:xfrm>
              <a:off x="6923666" y="4353583"/>
              <a:ext cx="3898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PV</a:t>
              </a: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5C2A7E67-E706-1F3B-61BF-BB03205AFACF}"/>
                </a:ext>
              </a:extLst>
            </p:cNvPr>
            <p:cNvSpPr txBox="1"/>
            <p:nvPr/>
          </p:nvSpPr>
          <p:spPr>
            <a:xfrm>
              <a:off x="6923666" y="5116068"/>
              <a:ext cx="13937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Wind on-/offshore</a:t>
              </a: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D7676337-6966-EF25-83A3-8B05CAAC0E14}"/>
                </a:ext>
              </a:extLst>
            </p:cNvPr>
            <p:cNvSpPr txBox="1"/>
            <p:nvPr/>
          </p:nvSpPr>
          <p:spPr>
            <a:xfrm>
              <a:off x="7177653" y="5328834"/>
              <a:ext cx="16401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Biomasse</a:t>
              </a:r>
              <a:r>
                <a:rPr lang="de-DE" sz="1400" dirty="0"/>
                <a:t> </a:t>
              </a:r>
              <a:r>
                <a:rPr lang="de-DE" sz="1000" dirty="0"/>
                <a:t>(Stromanteil)</a:t>
              </a: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453C1343-8126-D06F-E6C0-FCCC692102BB}"/>
                </a:ext>
              </a:extLst>
            </p:cNvPr>
            <p:cNvSpPr txBox="1"/>
            <p:nvPr/>
          </p:nvSpPr>
          <p:spPr>
            <a:xfrm>
              <a:off x="7177653" y="5563142"/>
              <a:ext cx="9996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Wasserkraft</a:t>
              </a:r>
            </a:p>
          </p:txBody>
        </p:sp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E4342FAE-C654-9C30-508C-8E1610D6149C}"/>
                </a:ext>
              </a:extLst>
            </p:cNvPr>
            <p:cNvCxnSpPr/>
            <p:nvPr/>
          </p:nvCxnSpPr>
          <p:spPr bwMode="auto">
            <a:xfrm>
              <a:off x="5801104" y="3703121"/>
              <a:ext cx="1736553" cy="0"/>
            </a:xfrm>
            <a:prstGeom prst="line">
              <a:avLst/>
            </a:prstGeom>
            <a:solidFill>
              <a:srgbClr val="FF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DB7C1DE9-A5BD-D4E3-E45D-E75CC30FFFEE}"/>
                </a:ext>
              </a:extLst>
            </p:cNvPr>
            <p:cNvSpPr txBox="1"/>
            <p:nvPr/>
          </p:nvSpPr>
          <p:spPr>
            <a:xfrm>
              <a:off x="7335089" y="2760921"/>
              <a:ext cx="102944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0000FF"/>
                  </a:solidFill>
                </a:rPr>
                <a:t>direkte</a:t>
              </a:r>
              <a:br>
                <a:rPr lang="de-DE" sz="1400" dirty="0">
                  <a:solidFill>
                    <a:srgbClr val="0000FF"/>
                  </a:solidFill>
                </a:rPr>
              </a:br>
              <a:r>
                <a:rPr lang="de-DE" sz="1400" dirty="0">
                  <a:solidFill>
                    <a:srgbClr val="0000FF"/>
                  </a:solidFill>
                </a:rPr>
                <a:t>Wärme-</a:t>
              </a:r>
              <a:br>
                <a:rPr lang="de-DE" sz="1400" dirty="0">
                  <a:solidFill>
                    <a:srgbClr val="0000FF"/>
                  </a:solidFill>
                </a:rPr>
              </a:br>
              <a:r>
                <a:rPr lang="de-DE" sz="1400" dirty="0" err="1">
                  <a:solidFill>
                    <a:srgbClr val="0000FF"/>
                  </a:solidFill>
                </a:rPr>
                <a:t>erzeugung</a:t>
              </a:r>
              <a:endParaRPr lang="de-DE" sz="14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8197" name="Gruppieren 8196">
            <a:extLst>
              <a:ext uri="{FF2B5EF4-FFF2-40B4-BE49-F238E27FC236}">
                <a16:creationId xmlns:a16="http://schemas.microsoft.com/office/drawing/2014/main" id="{F52ED98C-FBA0-3031-C782-DC56B4A6DAB5}"/>
              </a:ext>
            </a:extLst>
          </p:cNvPr>
          <p:cNvGrpSpPr/>
          <p:nvPr/>
        </p:nvGrpSpPr>
        <p:grpSpPr>
          <a:xfrm>
            <a:off x="-3283028" y="2166893"/>
            <a:ext cx="8838419" cy="2795020"/>
            <a:chOff x="-3583171" y="2416931"/>
            <a:chExt cx="9335385" cy="2803845"/>
          </a:xfrm>
        </p:grpSpPr>
        <p:sp>
          <p:nvSpPr>
            <p:cNvPr id="8195" name="Bogen 8194">
              <a:extLst>
                <a:ext uri="{FF2B5EF4-FFF2-40B4-BE49-F238E27FC236}">
                  <a16:creationId xmlns:a16="http://schemas.microsoft.com/office/drawing/2014/main" id="{04FAB7F5-C8F3-FECB-C5BA-7E39AC444416}"/>
                </a:ext>
              </a:extLst>
            </p:cNvPr>
            <p:cNvSpPr/>
            <p:nvPr/>
          </p:nvSpPr>
          <p:spPr bwMode="auto">
            <a:xfrm>
              <a:off x="-3583171" y="2437771"/>
              <a:ext cx="9335385" cy="2783005"/>
            </a:xfrm>
            <a:prstGeom prst="arc">
              <a:avLst>
                <a:gd name="adj1" fmla="val 16641486"/>
                <a:gd name="adj2" fmla="val 0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196" name="Textfeld 8195">
              <a:extLst>
                <a:ext uri="{FF2B5EF4-FFF2-40B4-BE49-F238E27FC236}">
                  <a16:creationId xmlns:a16="http://schemas.microsoft.com/office/drawing/2014/main" id="{CA059ACD-60F9-6CF9-F0B4-C93639711AFA}"/>
                </a:ext>
              </a:extLst>
            </p:cNvPr>
            <p:cNvSpPr txBox="1"/>
            <p:nvPr/>
          </p:nvSpPr>
          <p:spPr>
            <a:xfrm>
              <a:off x="3027388" y="2416931"/>
              <a:ext cx="1311065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>
                  <a:solidFill>
                    <a:srgbClr val="FF0000"/>
                  </a:solidFill>
                </a:rPr>
                <a:t>- 1.485 TWh</a:t>
              </a:r>
            </a:p>
            <a:p>
              <a:pPr algn="ctr"/>
              <a:r>
                <a:rPr lang="de-DE" sz="1600" dirty="0">
                  <a:solidFill>
                    <a:srgbClr val="FF0000"/>
                  </a:solidFill>
                </a:rPr>
                <a:t>(- 43 %)</a:t>
              </a:r>
            </a:p>
          </p:txBody>
        </p:sp>
      </p:grpSp>
      <p:grpSp>
        <p:nvGrpSpPr>
          <p:cNvPr id="8198" name="Gruppieren 8197">
            <a:extLst>
              <a:ext uri="{FF2B5EF4-FFF2-40B4-BE49-F238E27FC236}">
                <a16:creationId xmlns:a16="http://schemas.microsoft.com/office/drawing/2014/main" id="{A6D7EAA8-93C8-7C70-38DE-ED18FE84522B}"/>
              </a:ext>
            </a:extLst>
          </p:cNvPr>
          <p:cNvGrpSpPr/>
          <p:nvPr/>
        </p:nvGrpSpPr>
        <p:grpSpPr>
          <a:xfrm>
            <a:off x="2169037" y="3015937"/>
            <a:ext cx="4920339" cy="4402662"/>
            <a:chOff x="3095259" y="2793251"/>
            <a:chExt cx="4822688" cy="4819661"/>
          </a:xfrm>
        </p:grpSpPr>
        <p:sp>
          <p:nvSpPr>
            <p:cNvPr id="8199" name="Bogen 8198">
              <a:extLst>
                <a:ext uri="{FF2B5EF4-FFF2-40B4-BE49-F238E27FC236}">
                  <a16:creationId xmlns:a16="http://schemas.microsoft.com/office/drawing/2014/main" id="{402F9A6F-4F1A-37F6-7783-C482822815A0}"/>
                </a:ext>
              </a:extLst>
            </p:cNvPr>
            <p:cNvSpPr/>
            <p:nvPr/>
          </p:nvSpPr>
          <p:spPr bwMode="auto">
            <a:xfrm>
              <a:off x="3095259" y="2793251"/>
              <a:ext cx="4822688" cy="4819661"/>
            </a:xfrm>
            <a:prstGeom prst="arc">
              <a:avLst>
                <a:gd name="adj1" fmla="val 10998837"/>
                <a:gd name="adj2" fmla="val 19673657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200" name="Textfeld 8199">
              <a:extLst>
                <a:ext uri="{FF2B5EF4-FFF2-40B4-BE49-F238E27FC236}">
                  <a16:creationId xmlns:a16="http://schemas.microsoft.com/office/drawing/2014/main" id="{B97B23B1-EBE5-EE30-8D97-249A8707945F}"/>
                </a:ext>
              </a:extLst>
            </p:cNvPr>
            <p:cNvSpPr txBox="1"/>
            <p:nvPr/>
          </p:nvSpPr>
          <p:spPr>
            <a:xfrm>
              <a:off x="3724167" y="2890407"/>
              <a:ext cx="1310967" cy="6190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>
                  <a:solidFill>
                    <a:srgbClr val="FF0000"/>
                  </a:solidFill>
                </a:rPr>
                <a:t>+ 1.157 TWh</a:t>
              </a:r>
              <a:br>
                <a:rPr lang="de-DE" sz="1600" dirty="0">
                  <a:solidFill>
                    <a:srgbClr val="FF0000"/>
                  </a:solidFill>
                </a:rPr>
              </a:br>
              <a:r>
                <a:rPr lang="de-DE" sz="1600" dirty="0">
                  <a:solidFill>
                    <a:srgbClr val="FF0000"/>
                  </a:solidFill>
                </a:rPr>
                <a:t>(+ 235 %)</a:t>
              </a:r>
            </a:p>
          </p:txBody>
        </p:sp>
      </p:grpSp>
      <p:sp>
        <p:nvSpPr>
          <p:cNvPr id="8" name="Rectangle 4">
            <a:extLst>
              <a:ext uri="{FF2B5EF4-FFF2-40B4-BE49-F238E27FC236}">
                <a16:creationId xmlns:a16="http://schemas.microsoft.com/office/drawing/2014/main" id="{9AB18B12-DEEA-4108-95F9-D8023BF3A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13375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Mit - 43 % Primärenergiebedarf wird Strom mit mehr als 80% der Hauptenergieträger sein ! 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FA38A6B5-E40B-8817-3500-CCDC3AA8F2A0}"/>
              </a:ext>
            </a:extLst>
          </p:cNvPr>
          <p:cNvSpPr txBox="1"/>
          <p:nvPr/>
        </p:nvSpPr>
        <p:spPr>
          <a:xfrm>
            <a:off x="6812817" y="1745621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FF0000"/>
                </a:solidFill>
              </a:rPr>
              <a:t>(83 %)</a:t>
            </a:r>
          </a:p>
        </p:txBody>
      </p:sp>
      <p:sp>
        <p:nvSpPr>
          <p:cNvPr id="5" name="Text Box 14">
            <a:hlinkClick r:id="rId5"/>
            <a:extLst>
              <a:ext uri="{FF2B5EF4-FFF2-40B4-BE49-F238E27FC236}">
                <a16:creationId xmlns:a16="http://schemas.microsoft.com/office/drawing/2014/main" id="{A4EEC081-BEAC-EDB8-DEE7-C3F8456E17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915" y="5929788"/>
            <a:ext cx="381790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92D050"/>
                </a:solidFill>
                <a:ea typeface="Microsoft YaHei" panose="020B0503020204020204" pitchFamily="34" charset="-122"/>
              </a:rPr>
              <a:t>ISE </a:t>
            </a:r>
            <a:r>
              <a:rPr lang="de-DE" altLang="de-DE" sz="1200" u="sng" dirty="0" err="1">
                <a:solidFill>
                  <a:srgbClr val="92D050"/>
                </a:solidFill>
                <a:ea typeface="Microsoft YaHei" panose="020B0503020204020204" pitchFamily="34" charset="-122"/>
              </a:rPr>
              <a:t>e.V</a:t>
            </a:r>
            <a:r>
              <a:rPr lang="de-DE" altLang="de-DE" sz="1200" u="sng" dirty="0">
                <a:solidFill>
                  <a:srgbClr val="92D050"/>
                </a:solidFill>
                <a:ea typeface="Microsoft YaHei" panose="020B0503020204020204" pitchFamily="34" charset="-122"/>
              </a:rPr>
              <a:t>-Meta-Studie „Klimaschutz – Energiewende 2.0“.</a:t>
            </a:r>
          </a:p>
        </p:txBody>
      </p:sp>
    </p:spTree>
    <p:extLst>
      <p:ext uri="{BB962C8B-B14F-4D97-AF65-F5344CB8AC3E}">
        <p14:creationId xmlns:p14="http://schemas.microsoft.com/office/powerpoint/2010/main" val="188980985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8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157575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Einführung 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A077C6B-3A40-4EBC-B6FF-3B31EDC44183}"/>
              </a:ext>
            </a:extLst>
          </p:cNvPr>
          <p:cNvSpPr txBox="1"/>
          <p:nvPr/>
        </p:nvSpPr>
        <p:spPr>
          <a:xfrm>
            <a:off x="474615" y="2297000"/>
            <a:ext cx="91178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volatile Energieerzeuger stehen zeitlich nicht konstant zur Verfügung: </a:t>
            </a:r>
            <a:r>
              <a:rPr lang="de-DE" sz="1600" b="1" dirty="0">
                <a:solidFill>
                  <a:srgbClr val="3333FF"/>
                </a:solidFill>
              </a:rPr>
              <a:t>zu viel oder zu wenig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519294E-A912-433B-BFF5-819B0171E26B}"/>
              </a:ext>
            </a:extLst>
          </p:cNvPr>
          <p:cNvSpPr txBox="1"/>
          <p:nvPr/>
        </p:nvSpPr>
        <p:spPr>
          <a:xfrm>
            <a:off x="474616" y="2951351"/>
            <a:ext cx="9117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Es gibt eine Reihe von Maßnahmen, die sowohl eine </a:t>
            </a:r>
            <a:r>
              <a:rPr lang="de-DE" sz="1600" b="1" dirty="0">
                <a:solidFill>
                  <a:srgbClr val="3333FF"/>
                </a:solidFill>
              </a:rPr>
              <a:t>Über- als auch Unterversorgung </a:t>
            </a:r>
            <a:r>
              <a:rPr lang="de-DE" sz="1600" dirty="0">
                <a:solidFill>
                  <a:srgbClr val="3333FF"/>
                </a:solidFill>
              </a:rPr>
              <a:t>der Energiebereitstellung </a:t>
            </a:r>
            <a:r>
              <a:rPr lang="de-DE" sz="1600" b="1" dirty="0">
                <a:solidFill>
                  <a:srgbClr val="3333FF"/>
                </a:solidFill>
              </a:rPr>
              <a:t>beherrschen!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8E7BD1E-BE9A-4610-8061-96EBBEACAA7C}"/>
              </a:ext>
            </a:extLst>
          </p:cNvPr>
          <p:cNvSpPr txBox="1"/>
          <p:nvPr/>
        </p:nvSpPr>
        <p:spPr>
          <a:xfrm>
            <a:off x="474616" y="1150206"/>
            <a:ext cx="9278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Die energetische Versorgungssicherheit hat zwei wesentliche Aspekte: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</a:rPr>
              <a:t>- </a:t>
            </a:r>
            <a:r>
              <a:rPr lang="de-DE" sz="1600" b="1" dirty="0">
                <a:solidFill>
                  <a:srgbClr val="3333FF"/>
                </a:solidFill>
              </a:rPr>
              <a:t>geopolitischer Aspekt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</a:rPr>
              <a:t>- </a:t>
            </a:r>
            <a:r>
              <a:rPr lang="de-DE" sz="1600" b="1" dirty="0">
                <a:solidFill>
                  <a:srgbClr val="3333FF"/>
                </a:solidFill>
              </a:rPr>
              <a:t>quantitativer, zeitlicher und technischer Aspekt</a:t>
            </a:r>
          </a:p>
        </p:txBody>
      </p:sp>
    </p:spTree>
    <p:extLst>
      <p:ext uri="{BB962C8B-B14F-4D97-AF65-F5344CB8AC3E}">
        <p14:creationId xmlns:p14="http://schemas.microsoft.com/office/powerpoint/2010/main" val="3572173879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1229" y="17718"/>
            <a:ext cx="879553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Grundsätzliche Verfügbarkeit ausreichender Primärenergie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Energieimporte, Geopolitik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D841A541-B0B7-4728-9555-E7FD84358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93699"/>
            <a:ext cx="9906000" cy="1050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de-DE" altLang="de-DE" sz="1800" dirty="0">
                <a:solidFill>
                  <a:srgbClr val="00B050"/>
                </a:solidFill>
              </a:rPr>
              <a:t>Es gilt unsere ausreichend-erneuerbaren, nationalen/EU-Ressourcen (Sonne und Wind) zu nutzen und unseren Energiebedarf möglichst selbst mit eigenen EE zu decken!</a:t>
            </a:r>
            <a:br>
              <a:rPr lang="de-DE" altLang="de-DE" sz="1800" dirty="0">
                <a:solidFill>
                  <a:srgbClr val="00B050"/>
                </a:solidFill>
              </a:rPr>
            </a:br>
            <a:r>
              <a:rPr lang="de-DE" altLang="de-DE" dirty="0">
                <a:solidFill>
                  <a:srgbClr val="00B050"/>
                </a:solidFill>
              </a:rPr>
              <a:t>Keine Abhängigkeiten mehr!!!</a:t>
            </a:r>
          </a:p>
        </p:txBody>
      </p:sp>
      <p:sp>
        <p:nvSpPr>
          <p:cNvPr id="37" name="Text Box 5">
            <a:extLst>
              <a:ext uri="{FF2B5EF4-FFF2-40B4-BE49-F238E27FC236}">
                <a16:creationId xmlns:a16="http://schemas.microsoft.com/office/drawing/2014/main" id="{96F2A4CC-446A-4983-8E0D-717A12F1B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253" y="1064855"/>
            <a:ext cx="869791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Deutschland importiert </a:t>
            </a:r>
            <a:r>
              <a:rPr lang="de-DE" altLang="de-DE" sz="1600" b="1" dirty="0">
                <a:solidFill>
                  <a:srgbClr val="0000FF"/>
                </a:solidFill>
              </a:rPr>
              <a:t>ca. 75 %  </a:t>
            </a:r>
            <a:r>
              <a:rPr lang="de-DE" altLang="de-DE" sz="1600" dirty="0">
                <a:solidFill>
                  <a:srgbClr val="0000FF"/>
                </a:solidFill>
              </a:rPr>
              <a:t>(2020) seines </a:t>
            </a:r>
            <a:r>
              <a:rPr lang="de-DE" altLang="de-DE" sz="1600" b="1" dirty="0">
                <a:solidFill>
                  <a:srgbClr val="0000FF"/>
                </a:solidFill>
              </a:rPr>
              <a:t>Primärenergiebedarfs. </a:t>
            </a:r>
            <a:r>
              <a:rPr lang="de-DE" altLang="de-DE" sz="1600" dirty="0">
                <a:solidFill>
                  <a:srgbClr val="0000FF"/>
                </a:solidFill>
              </a:rPr>
              <a:t>Zum großen Teil </a:t>
            </a:r>
            <a:r>
              <a:rPr lang="de-DE" altLang="de-DE" sz="1600" b="1" dirty="0">
                <a:solidFill>
                  <a:srgbClr val="0000FF"/>
                </a:solidFill>
              </a:rPr>
              <a:t>aus Nicht-EU-Staaten.</a:t>
            </a:r>
            <a:br>
              <a:rPr lang="de-DE" altLang="de-DE" sz="1600" b="1" dirty="0">
                <a:solidFill>
                  <a:srgbClr val="0000FF"/>
                </a:solidFill>
              </a:rPr>
            </a:br>
            <a:r>
              <a:rPr lang="de-DE" altLang="de-DE" sz="1600" dirty="0">
                <a:solidFill>
                  <a:srgbClr val="0000FF"/>
                </a:solidFill>
              </a:rPr>
              <a:t>Neben dieser </a:t>
            </a:r>
            <a:r>
              <a:rPr lang="de-DE" altLang="de-DE" sz="1600" b="1" dirty="0">
                <a:solidFill>
                  <a:srgbClr val="0000FF"/>
                </a:solidFill>
              </a:rPr>
              <a:t>geopolitischen Abhängigkeit </a:t>
            </a:r>
            <a:r>
              <a:rPr lang="de-DE" altLang="de-DE" sz="1600" dirty="0">
                <a:solidFill>
                  <a:srgbClr val="0000FF"/>
                </a:solidFill>
              </a:rPr>
              <a:t>besteht zusätzlich das </a:t>
            </a:r>
            <a:r>
              <a:rPr lang="de-DE" altLang="de-DE" sz="1600" b="1" dirty="0">
                <a:solidFill>
                  <a:srgbClr val="0000FF"/>
                </a:solidFill>
              </a:rPr>
              <a:t>Transportrisiko</a:t>
            </a:r>
            <a:r>
              <a:rPr lang="de-DE" altLang="de-DE" sz="1600" dirty="0">
                <a:solidFill>
                  <a:srgbClr val="0000FF"/>
                </a:solidFill>
              </a:rPr>
              <a:t> bei den Energieträgern (Hochseeschifffahrt, Pipelines).</a:t>
            </a:r>
          </a:p>
        </p:txBody>
      </p:sp>
      <p:sp>
        <p:nvSpPr>
          <p:cNvPr id="40" name="Text Box 5">
            <a:extLst>
              <a:ext uri="{FF2B5EF4-FFF2-40B4-BE49-F238E27FC236}">
                <a16:creationId xmlns:a16="http://schemas.microsoft.com/office/drawing/2014/main" id="{33CD161D-890E-4FB7-AC00-70460DA14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6839" y="2278053"/>
            <a:ext cx="869791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defRPr/>
            </a:pPr>
            <a:r>
              <a:rPr lang="de-DE" altLang="de-DE" sz="1600" b="1" dirty="0">
                <a:solidFill>
                  <a:srgbClr val="0000FF"/>
                </a:solidFill>
              </a:rPr>
              <a:t>Die Folgen:</a:t>
            </a:r>
            <a:br>
              <a:rPr lang="de-DE" altLang="de-DE" sz="1600" dirty="0">
                <a:solidFill>
                  <a:srgbClr val="0000FF"/>
                </a:solidFill>
              </a:rPr>
            </a:br>
            <a:r>
              <a:rPr lang="de-DE" altLang="de-DE" sz="1600" dirty="0">
                <a:solidFill>
                  <a:srgbClr val="0000FF"/>
                </a:solidFill>
              </a:rPr>
              <a:t>Totalitäre Staaten wie z.B.  Russland und Saudi Arabien nutzen die von uns bezahlten </a:t>
            </a:r>
            <a:r>
              <a:rPr lang="de-DE" altLang="de-DE" sz="1600" b="1" dirty="0">
                <a:solidFill>
                  <a:srgbClr val="0000FF"/>
                </a:solidFill>
              </a:rPr>
              <a:t>„Öl-Dollars“ </a:t>
            </a:r>
            <a:r>
              <a:rPr lang="de-DE" altLang="de-DE" sz="1600" dirty="0">
                <a:solidFill>
                  <a:srgbClr val="0000FF"/>
                </a:solidFill>
              </a:rPr>
              <a:t>und</a:t>
            </a:r>
            <a:br>
              <a:rPr lang="de-DE" altLang="de-DE" sz="1600" dirty="0">
                <a:solidFill>
                  <a:srgbClr val="0000FF"/>
                </a:solidFill>
              </a:rPr>
            </a:br>
            <a:r>
              <a:rPr lang="de-DE" altLang="de-DE" sz="1600" dirty="0">
                <a:solidFill>
                  <a:srgbClr val="0000FF"/>
                </a:solidFill>
              </a:rPr>
              <a:t>- </a:t>
            </a:r>
            <a:r>
              <a:rPr lang="de-DE" altLang="de-DE" sz="1600" b="1" dirty="0">
                <a:solidFill>
                  <a:srgbClr val="0000FF"/>
                </a:solidFill>
              </a:rPr>
              <a:t>investieren in die deutsche Infrastruktur bzw. Wirtschaft</a:t>
            </a:r>
            <a:br>
              <a:rPr lang="de-DE" altLang="de-DE" sz="1600" dirty="0">
                <a:solidFill>
                  <a:srgbClr val="0000FF"/>
                </a:solidFill>
              </a:rPr>
            </a:br>
            <a:r>
              <a:rPr lang="de-DE" altLang="de-DE" sz="1600" dirty="0">
                <a:solidFill>
                  <a:srgbClr val="0000FF"/>
                </a:solidFill>
              </a:rPr>
              <a:t>- </a:t>
            </a:r>
            <a:r>
              <a:rPr lang="de-DE" altLang="de-DE" sz="1600" b="1" dirty="0">
                <a:solidFill>
                  <a:srgbClr val="0000FF"/>
                </a:solidFill>
              </a:rPr>
              <a:t>kaufen (deutsche) Waffen</a:t>
            </a:r>
            <a:r>
              <a:rPr lang="de-DE" altLang="de-DE" sz="1600" dirty="0">
                <a:solidFill>
                  <a:srgbClr val="0000FF"/>
                </a:solidFill>
              </a:rPr>
              <a:t> und betreiben </a:t>
            </a:r>
            <a:r>
              <a:rPr lang="de-DE" altLang="de-DE" sz="1600" b="1" dirty="0">
                <a:solidFill>
                  <a:srgbClr val="0000FF"/>
                </a:solidFill>
              </a:rPr>
              <a:t>ihre Expansionspolitik</a:t>
            </a:r>
            <a:endParaRPr lang="de-DE" altLang="de-DE" sz="1600" dirty="0">
              <a:solidFill>
                <a:srgbClr val="0000FF"/>
              </a:solidFill>
            </a:endParaRPr>
          </a:p>
        </p:txBody>
      </p:sp>
      <p:sp>
        <p:nvSpPr>
          <p:cNvPr id="39" name="Text Box 5">
            <a:extLst>
              <a:ext uri="{FF2B5EF4-FFF2-40B4-BE49-F238E27FC236}">
                <a16:creationId xmlns:a16="http://schemas.microsoft.com/office/drawing/2014/main" id="{88E92FC7-F40B-435F-97B7-6D6C0EC54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253" y="3737473"/>
            <a:ext cx="86979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b="1" dirty="0">
                <a:solidFill>
                  <a:srgbClr val="3333FF"/>
                </a:solidFill>
              </a:rPr>
              <a:t>Deutschland und die EU müssen sich geopolitisch weitestgehend unabhängig machen</a:t>
            </a:r>
            <a:r>
              <a:rPr lang="de-DE" altLang="de-DE" sz="1600" dirty="0">
                <a:solidFill>
                  <a:srgbClr val="3333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78532818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0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4">
            <a:extLst>
              <a:ext uri="{FF2B5EF4-FFF2-40B4-BE49-F238E27FC236}">
                <a16:creationId xmlns:a16="http://schemas.microsoft.com/office/drawing/2014/main" id="{1BC3C47C-D6BE-41E6-8598-4C41AF80E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665" y="9525"/>
            <a:ext cx="875833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Jährliche Brennstoffkosten für Energieimporte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F397E90-22FB-6637-7D22-77EF8DA3CD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533" t="21480" r="35224" b="14094"/>
          <a:stretch/>
        </p:blipFill>
        <p:spPr>
          <a:xfrm>
            <a:off x="354843" y="876478"/>
            <a:ext cx="9400006" cy="5105043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79384D68-D22B-431B-9BC5-D9FB2E829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19813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 „Fossile Energieimporte kommen Deutschland teuer zu stehen“</a:t>
            </a:r>
          </a:p>
        </p:txBody>
      </p:sp>
      <p:sp>
        <p:nvSpPr>
          <p:cNvPr id="32" name="Text Box 5">
            <a:extLst>
              <a:ext uri="{FF2B5EF4-FFF2-40B4-BE49-F238E27FC236}">
                <a16:creationId xmlns:a16="http://schemas.microsoft.com/office/drawing/2014/main" id="{5E03BFE5-48AB-4195-AFDC-BF20DE926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7666" y="5889188"/>
            <a:ext cx="813906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Quelle:</a:t>
            </a:r>
            <a:r>
              <a:rPr lang="de-DE" altLang="de-DE" sz="1200" dirty="0"/>
              <a:t> Prof. Quaschning, 11.2022 „Zeitenwende &amp; Klimakrise - Warum wir jetzt eine Energierevolution brauchen!</a:t>
            </a:r>
            <a:endParaRPr lang="en-US" altLang="de-DE" sz="1200" dirty="0"/>
          </a:p>
        </p:txBody>
      </p:sp>
    </p:spTree>
    <p:extLst>
      <p:ext uri="{BB962C8B-B14F-4D97-AF65-F5344CB8AC3E}">
        <p14:creationId xmlns:p14="http://schemas.microsoft.com/office/powerpoint/2010/main" val="162928128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4">
            <a:extLst>
              <a:ext uri="{FF2B5EF4-FFF2-40B4-BE49-F238E27FC236}">
                <a16:creationId xmlns:a16="http://schemas.microsoft.com/office/drawing/2014/main" id="{1BC3C47C-D6BE-41E6-8598-4C41AF80E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665" y="9525"/>
            <a:ext cx="875833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Volkswirtschaftliche jährliche Kosten für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Brennstoff und </a:t>
            </a:r>
            <a:r>
              <a:rPr lang="de-DE" altLang="de-DE" dirty="0" err="1">
                <a:solidFill>
                  <a:schemeClr val="bg1"/>
                </a:solidFill>
              </a:rPr>
              <a:t>Subvent</a:t>
            </a:r>
            <a:r>
              <a:rPr lang="de-DE" altLang="de-DE" dirty="0">
                <a:solidFill>
                  <a:schemeClr val="bg1"/>
                </a:solidFill>
              </a:rPr>
              <a:t>. /Schäden vs. </a:t>
            </a:r>
            <a:r>
              <a:rPr lang="de-DE" altLang="de-DE" dirty="0" err="1">
                <a:solidFill>
                  <a:schemeClr val="bg1"/>
                </a:solidFill>
              </a:rPr>
              <a:t>Invest</a:t>
            </a:r>
            <a:r>
              <a:rPr lang="de-DE" altLang="de-DE" dirty="0">
                <a:solidFill>
                  <a:schemeClr val="bg1"/>
                </a:solidFill>
              </a:rPr>
              <a:t> für Erneuerbare</a:t>
            </a:r>
          </a:p>
        </p:txBody>
      </p: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EC4A3849-07EA-48D1-B402-2E7138C70953}"/>
              </a:ext>
            </a:extLst>
          </p:cNvPr>
          <p:cNvCxnSpPr/>
          <p:nvPr/>
        </p:nvCxnSpPr>
        <p:spPr bwMode="auto">
          <a:xfrm>
            <a:off x="6142251" y="849086"/>
            <a:ext cx="0" cy="4902137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35523121-B799-4FCD-84EF-4402CBC3750A}"/>
              </a:ext>
            </a:extLst>
          </p:cNvPr>
          <p:cNvGrpSpPr/>
          <p:nvPr/>
        </p:nvGrpSpPr>
        <p:grpSpPr>
          <a:xfrm>
            <a:off x="369643" y="853795"/>
            <a:ext cx="5545517" cy="369332"/>
            <a:chOff x="1035698" y="853795"/>
            <a:chExt cx="4525016" cy="369332"/>
          </a:xfrm>
        </p:grpSpPr>
        <p:cxnSp>
          <p:nvCxnSpPr>
            <p:cNvPr id="6" name="Gerade Verbindung mit Pfeil 5">
              <a:extLst>
                <a:ext uri="{FF2B5EF4-FFF2-40B4-BE49-F238E27FC236}">
                  <a16:creationId xmlns:a16="http://schemas.microsoft.com/office/drawing/2014/main" id="{37981994-8662-4E13-A854-45E0F101C904}"/>
                </a:ext>
              </a:extLst>
            </p:cNvPr>
            <p:cNvCxnSpPr/>
            <p:nvPr/>
          </p:nvCxnSpPr>
          <p:spPr bwMode="auto">
            <a:xfrm>
              <a:off x="1035698" y="1057123"/>
              <a:ext cx="4525016" cy="0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E2AA2073-8502-491F-A8D9-E2F5C01080B0}"/>
                </a:ext>
              </a:extLst>
            </p:cNvPr>
            <p:cNvSpPr txBox="1"/>
            <p:nvPr/>
          </p:nvSpPr>
          <p:spPr>
            <a:xfrm>
              <a:off x="2335711" y="853795"/>
              <a:ext cx="162496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800" dirty="0">
                  <a:solidFill>
                    <a:srgbClr val="3333FF"/>
                  </a:solidFill>
                </a:rPr>
                <a:t>Start-Jahr (2017)</a:t>
              </a:r>
            </a:p>
          </p:txBody>
        </p:sp>
      </p:grpSp>
      <p:cxnSp>
        <p:nvCxnSpPr>
          <p:cNvPr id="35" name="Gerade Verbindung mit Pfeil 34">
            <a:extLst>
              <a:ext uri="{FF2B5EF4-FFF2-40B4-BE49-F238E27FC236}">
                <a16:creationId xmlns:a16="http://schemas.microsoft.com/office/drawing/2014/main" id="{767EA601-D426-4B80-9133-2A1AEEE49510}"/>
              </a:ext>
            </a:extLst>
          </p:cNvPr>
          <p:cNvCxnSpPr/>
          <p:nvPr/>
        </p:nvCxnSpPr>
        <p:spPr bwMode="auto">
          <a:xfrm>
            <a:off x="6293912" y="1057123"/>
            <a:ext cx="2982322" cy="0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Textfeld 35">
            <a:extLst>
              <a:ext uri="{FF2B5EF4-FFF2-40B4-BE49-F238E27FC236}">
                <a16:creationId xmlns:a16="http://schemas.microsoft.com/office/drawing/2014/main" id="{5FA3AB93-138B-4B57-9B77-4E61AE7328CC}"/>
              </a:ext>
            </a:extLst>
          </p:cNvPr>
          <p:cNvSpPr txBox="1"/>
          <p:nvPr/>
        </p:nvSpPr>
        <p:spPr>
          <a:xfrm>
            <a:off x="6818157" y="853795"/>
            <a:ext cx="19044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800" dirty="0">
                <a:solidFill>
                  <a:srgbClr val="3333FF"/>
                </a:solidFill>
              </a:rPr>
              <a:t>Ziel-Jahr (2040)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DAF78F8-53DF-4C63-9F88-10B437322087}"/>
              </a:ext>
            </a:extLst>
          </p:cNvPr>
          <p:cNvSpPr txBox="1"/>
          <p:nvPr/>
        </p:nvSpPr>
        <p:spPr>
          <a:xfrm>
            <a:off x="369643" y="1315460"/>
            <a:ext cx="123623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>
                <a:solidFill>
                  <a:srgbClr val="3333FF"/>
                </a:solidFill>
              </a:rPr>
              <a:t>Fossile</a:t>
            </a:r>
          </a:p>
          <a:p>
            <a:pPr algn="ctr"/>
            <a:r>
              <a:rPr lang="de-DE" sz="1400" dirty="0">
                <a:solidFill>
                  <a:srgbClr val="3333FF"/>
                </a:solidFill>
              </a:rPr>
              <a:t>Importe</a:t>
            </a:r>
            <a:br>
              <a:rPr lang="de-DE" sz="1400" dirty="0">
                <a:solidFill>
                  <a:srgbClr val="3333FF"/>
                </a:solidFill>
              </a:rPr>
            </a:br>
            <a:r>
              <a:rPr lang="de-DE" sz="1400" dirty="0">
                <a:solidFill>
                  <a:srgbClr val="3333FF"/>
                </a:solidFill>
                <a:sym typeface="Symbol" panose="05050102010706020507" pitchFamily="18" charset="2"/>
              </a:rPr>
              <a:t> </a:t>
            </a:r>
            <a:r>
              <a:rPr lang="de-DE" sz="1400" dirty="0">
                <a:solidFill>
                  <a:srgbClr val="3333FF"/>
                </a:solidFill>
              </a:rPr>
              <a:t>2006-2021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29B41F8-F76E-B6C2-F61C-329161941A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01"/>
          <a:stretch/>
        </p:blipFill>
        <p:spPr>
          <a:xfrm>
            <a:off x="167975" y="2353059"/>
            <a:ext cx="1205962" cy="3652058"/>
          </a:xfrm>
          <a:prstGeom prst="rect">
            <a:avLst/>
          </a:prstGeom>
        </p:spPr>
      </p:pic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5DD20CCB-B8C0-6778-11A9-D024D989169E}"/>
              </a:ext>
            </a:extLst>
          </p:cNvPr>
          <p:cNvGrpSpPr/>
          <p:nvPr/>
        </p:nvGrpSpPr>
        <p:grpSpPr>
          <a:xfrm>
            <a:off x="7443729" y="1259474"/>
            <a:ext cx="2101018" cy="4745643"/>
            <a:chOff x="7794457" y="1259474"/>
            <a:chExt cx="2101018" cy="4745643"/>
          </a:xfrm>
        </p:grpSpPr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5FE0E1B3-8B04-4472-A199-484F06EB16DD}"/>
                </a:ext>
              </a:extLst>
            </p:cNvPr>
            <p:cNvSpPr txBox="1"/>
            <p:nvPr/>
          </p:nvSpPr>
          <p:spPr>
            <a:xfrm>
              <a:off x="7955463" y="1259474"/>
              <a:ext cx="1904432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rgbClr val="3333FF"/>
                  </a:solidFill>
                </a:rPr>
                <a:t>Einsparungs-</a:t>
              </a:r>
              <a:br>
                <a:rPr lang="de-DE" sz="1400" dirty="0">
                  <a:solidFill>
                    <a:srgbClr val="3333FF"/>
                  </a:solidFill>
                </a:rPr>
              </a:br>
              <a:r>
                <a:rPr lang="de-DE" sz="1400" dirty="0">
                  <a:solidFill>
                    <a:srgbClr val="3333FF"/>
                  </a:solidFill>
                </a:rPr>
                <a:t>potenzial</a:t>
              </a:r>
              <a:br>
                <a:rPr lang="de-DE" sz="1400" dirty="0">
                  <a:solidFill>
                    <a:srgbClr val="3333FF"/>
                  </a:solidFill>
                </a:rPr>
              </a:br>
              <a:r>
                <a:rPr lang="de-DE" sz="1400" dirty="0">
                  <a:solidFill>
                    <a:srgbClr val="3333FF"/>
                  </a:solidFill>
                </a:rPr>
                <a:t>(sehr, sehr langfristig)</a:t>
              </a:r>
            </a:p>
          </p:txBody>
        </p:sp>
        <p:cxnSp>
          <p:nvCxnSpPr>
            <p:cNvPr id="17" name="Gerader Verbinder 16">
              <a:extLst>
                <a:ext uri="{FF2B5EF4-FFF2-40B4-BE49-F238E27FC236}">
                  <a16:creationId xmlns:a16="http://schemas.microsoft.com/office/drawing/2014/main" id="{0A8E8E43-B490-8AB2-67FD-5B30379A63F0}"/>
                </a:ext>
              </a:extLst>
            </p:cNvPr>
            <p:cNvCxnSpPr/>
            <p:nvPr/>
          </p:nvCxnSpPr>
          <p:spPr bwMode="auto">
            <a:xfrm>
              <a:off x="7794457" y="3705901"/>
              <a:ext cx="924289" cy="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A1E541FD-4040-2044-E3F2-319B41DF2B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379"/>
            <a:stretch/>
          </p:blipFill>
          <p:spPr>
            <a:xfrm>
              <a:off x="8715529" y="2353059"/>
              <a:ext cx="1179946" cy="3652058"/>
            </a:xfrm>
            <a:prstGeom prst="rect">
              <a:avLst/>
            </a:prstGeom>
          </p:spPr>
        </p:pic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2B63FE3F-FA23-4EE1-8E77-3829D82CB472}"/>
              </a:ext>
            </a:extLst>
          </p:cNvPr>
          <p:cNvGrpSpPr/>
          <p:nvPr/>
        </p:nvGrpSpPr>
        <p:grpSpPr>
          <a:xfrm>
            <a:off x="1361236" y="1315460"/>
            <a:ext cx="1763641" cy="4689657"/>
            <a:chOff x="1711964" y="1315460"/>
            <a:chExt cx="1763641" cy="4689657"/>
          </a:xfrm>
        </p:grpSpPr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CC3218AF-BF7D-4DBC-BE93-858091949703}"/>
                </a:ext>
              </a:extLst>
            </p:cNvPr>
            <p:cNvSpPr txBox="1"/>
            <p:nvPr/>
          </p:nvSpPr>
          <p:spPr>
            <a:xfrm>
              <a:off x="2196089" y="1315460"/>
              <a:ext cx="1279516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rgbClr val="3333FF"/>
                  </a:solidFill>
                </a:rPr>
                <a:t>U-schädliche</a:t>
              </a:r>
            </a:p>
            <a:p>
              <a:pPr algn="ctr"/>
              <a:r>
                <a:rPr lang="de-DE" sz="1400" dirty="0">
                  <a:solidFill>
                    <a:srgbClr val="3333FF"/>
                  </a:solidFill>
                </a:rPr>
                <a:t>Subventionen</a:t>
              </a:r>
              <a:br>
                <a:rPr lang="de-DE" sz="1400" dirty="0">
                  <a:solidFill>
                    <a:srgbClr val="3333FF"/>
                  </a:solidFill>
                </a:rPr>
              </a:br>
              <a:r>
                <a:rPr lang="de-DE" sz="1400" dirty="0">
                  <a:solidFill>
                    <a:srgbClr val="3333FF"/>
                  </a:solidFill>
                </a:rPr>
                <a:t>2016</a:t>
              </a:r>
            </a:p>
          </p:txBody>
        </p:sp>
        <p:cxnSp>
          <p:nvCxnSpPr>
            <p:cNvPr id="13" name="Gerader Verbinder 12">
              <a:extLst>
                <a:ext uri="{FF2B5EF4-FFF2-40B4-BE49-F238E27FC236}">
                  <a16:creationId xmlns:a16="http://schemas.microsoft.com/office/drawing/2014/main" id="{501E25D2-56B4-5F24-A255-9C0F92A4E945}"/>
                </a:ext>
              </a:extLst>
            </p:cNvPr>
            <p:cNvCxnSpPr/>
            <p:nvPr/>
          </p:nvCxnSpPr>
          <p:spPr bwMode="auto">
            <a:xfrm>
              <a:off x="1711964" y="5144912"/>
              <a:ext cx="941218" cy="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C8D7404F-559D-D380-B4D6-106DF9313E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65" r="71168"/>
            <a:stretch/>
          </p:blipFill>
          <p:spPr>
            <a:xfrm>
              <a:off x="2665882" y="2353059"/>
              <a:ext cx="576572" cy="3652058"/>
            </a:xfrm>
            <a:prstGeom prst="rect">
              <a:avLst/>
            </a:prstGeom>
          </p:spPr>
        </p:pic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4C2CD250-E03C-2056-BF7A-E939BDBE9E8F}"/>
              </a:ext>
            </a:extLst>
          </p:cNvPr>
          <p:cNvGrpSpPr/>
          <p:nvPr/>
        </p:nvGrpSpPr>
        <p:grpSpPr>
          <a:xfrm>
            <a:off x="2891726" y="1315460"/>
            <a:ext cx="1614340" cy="4689657"/>
            <a:chOff x="3242454" y="1315460"/>
            <a:chExt cx="1614340" cy="4689657"/>
          </a:xfrm>
        </p:grpSpPr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30081869-7FB5-489B-A453-AE8B5DFC031F}"/>
                </a:ext>
              </a:extLst>
            </p:cNvPr>
            <p:cNvSpPr txBox="1"/>
            <p:nvPr/>
          </p:nvSpPr>
          <p:spPr>
            <a:xfrm>
              <a:off x="3776050" y="1315460"/>
              <a:ext cx="10807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rgbClr val="3333FF"/>
                  </a:solidFill>
                </a:rPr>
                <a:t>U-Schäden</a:t>
              </a:r>
              <a:br>
                <a:rPr lang="de-DE" sz="1400" dirty="0">
                  <a:solidFill>
                    <a:srgbClr val="3333FF"/>
                  </a:solidFill>
                </a:rPr>
              </a:br>
              <a:r>
                <a:rPr lang="de-DE" sz="1400" dirty="0">
                  <a:solidFill>
                    <a:srgbClr val="3333FF"/>
                  </a:solidFill>
                </a:rPr>
                <a:t>2016</a:t>
              </a:r>
            </a:p>
          </p:txBody>
        </p:sp>
        <p:cxnSp>
          <p:nvCxnSpPr>
            <p:cNvPr id="14" name="Gerader Verbinder 13">
              <a:extLst>
                <a:ext uri="{FF2B5EF4-FFF2-40B4-BE49-F238E27FC236}">
                  <a16:creationId xmlns:a16="http://schemas.microsoft.com/office/drawing/2014/main" id="{54264A8E-C4A2-C878-8BF3-F8657FE76D15}"/>
                </a:ext>
              </a:extLst>
            </p:cNvPr>
            <p:cNvCxnSpPr/>
            <p:nvPr/>
          </p:nvCxnSpPr>
          <p:spPr bwMode="auto">
            <a:xfrm>
              <a:off x="3242454" y="4594843"/>
              <a:ext cx="941218" cy="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2C1D1ACC-81D0-3F18-A3C6-27139BE44C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3" r="55090"/>
            <a:stretch/>
          </p:blipFill>
          <p:spPr>
            <a:xfrm>
              <a:off x="4183671" y="2353059"/>
              <a:ext cx="576573" cy="3652058"/>
            </a:xfrm>
            <a:prstGeom prst="rect">
              <a:avLst/>
            </a:prstGeom>
          </p:spPr>
        </p:pic>
      </p:grp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AB451720-D1A3-BC59-1DEB-DAA3757BF0C2}"/>
              </a:ext>
            </a:extLst>
          </p:cNvPr>
          <p:cNvGrpSpPr/>
          <p:nvPr/>
        </p:nvGrpSpPr>
        <p:grpSpPr>
          <a:xfrm>
            <a:off x="4401894" y="1315460"/>
            <a:ext cx="1536638" cy="4689657"/>
            <a:chOff x="4752622" y="1315460"/>
            <a:chExt cx="1536638" cy="4689657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808632D9-09C4-4DFA-9E1A-3FA9DE3B3069}"/>
                </a:ext>
              </a:extLst>
            </p:cNvPr>
            <p:cNvSpPr txBox="1"/>
            <p:nvPr/>
          </p:nvSpPr>
          <p:spPr>
            <a:xfrm>
              <a:off x="5418509" y="1315460"/>
              <a:ext cx="8707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rgbClr val="3333FF"/>
                  </a:solidFill>
                </a:rPr>
                <a:t>Gesamt-</a:t>
              </a:r>
              <a:br>
                <a:rPr lang="de-DE" sz="1400" dirty="0">
                  <a:solidFill>
                    <a:srgbClr val="3333FF"/>
                  </a:solidFill>
                </a:rPr>
              </a:br>
              <a:r>
                <a:rPr lang="de-DE" sz="1400" dirty="0">
                  <a:solidFill>
                    <a:srgbClr val="3333FF"/>
                  </a:solidFill>
                </a:rPr>
                <a:t>kosten/a</a:t>
              </a:r>
            </a:p>
          </p:txBody>
        </p:sp>
        <p:cxnSp>
          <p:nvCxnSpPr>
            <p:cNvPr id="15" name="Gerader Verbinder 14">
              <a:extLst>
                <a:ext uri="{FF2B5EF4-FFF2-40B4-BE49-F238E27FC236}">
                  <a16:creationId xmlns:a16="http://schemas.microsoft.com/office/drawing/2014/main" id="{7247019C-A545-A307-C015-6680F367DDD8}"/>
                </a:ext>
              </a:extLst>
            </p:cNvPr>
            <p:cNvCxnSpPr/>
            <p:nvPr/>
          </p:nvCxnSpPr>
          <p:spPr bwMode="auto">
            <a:xfrm>
              <a:off x="4752622" y="3018456"/>
              <a:ext cx="941218" cy="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B996111F-B5D1-63AD-4F3F-2985EB8CAA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5" r="38757"/>
            <a:stretch/>
          </p:blipFill>
          <p:spPr>
            <a:xfrm>
              <a:off x="5688834" y="2353059"/>
              <a:ext cx="587833" cy="3652058"/>
            </a:xfrm>
            <a:prstGeom prst="rect">
              <a:avLst/>
            </a:prstGeom>
          </p:spPr>
        </p:pic>
      </p:grp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92960F2C-C3D2-9092-FD9F-DB3B7EDD5773}"/>
              </a:ext>
            </a:extLst>
          </p:cNvPr>
          <p:cNvGrpSpPr/>
          <p:nvPr/>
        </p:nvGrpSpPr>
        <p:grpSpPr>
          <a:xfrm>
            <a:off x="5904595" y="1315460"/>
            <a:ext cx="1687090" cy="4689657"/>
            <a:chOff x="6255323" y="1315460"/>
            <a:chExt cx="1687090" cy="4689657"/>
          </a:xfrm>
        </p:grpSpPr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5C193A69-4D08-46BC-8EFF-3D138F678301}"/>
                </a:ext>
              </a:extLst>
            </p:cNvPr>
            <p:cNvSpPr txBox="1"/>
            <p:nvPr/>
          </p:nvSpPr>
          <p:spPr>
            <a:xfrm>
              <a:off x="6763885" y="1315460"/>
              <a:ext cx="11785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 err="1">
                  <a:solidFill>
                    <a:srgbClr val="3333FF"/>
                  </a:solidFill>
                </a:rPr>
                <a:t>Invest</a:t>
              </a:r>
              <a:r>
                <a:rPr lang="de-DE" sz="1400" dirty="0">
                  <a:solidFill>
                    <a:srgbClr val="3333FF"/>
                  </a:solidFill>
                </a:rPr>
                <a:t>/a</a:t>
              </a:r>
              <a:br>
                <a:rPr lang="de-DE" sz="1400" dirty="0">
                  <a:solidFill>
                    <a:srgbClr val="3333FF"/>
                  </a:solidFill>
                </a:rPr>
              </a:br>
              <a:r>
                <a:rPr lang="de-DE" sz="1400" dirty="0">
                  <a:solidFill>
                    <a:srgbClr val="3333FF"/>
                  </a:solidFill>
                </a:rPr>
                <a:t>Erneuerbare</a:t>
              </a:r>
            </a:p>
          </p:txBody>
        </p:sp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8F906587-1E69-3752-F6F8-6F476FBF1FBD}"/>
                </a:ext>
              </a:extLst>
            </p:cNvPr>
            <p:cNvCxnSpPr/>
            <p:nvPr/>
          </p:nvCxnSpPr>
          <p:spPr bwMode="auto">
            <a:xfrm>
              <a:off x="6255323" y="3018456"/>
              <a:ext cx="941218" cy="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EEA42E03-09E9-EFA2-9192-129F76729B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3" r="22562"/>
            <a:stretch/>
          </p:blipFill>
          <p:spPr>
            <a:xfrm>
              <a:off x="7195650" y="2353059"/>
              <a:ext cx="598807" cy="3652058"/>
            </a:xfrm>
            <a:prstGeom prst="rect">
              <a:avLst/>
            </a:prstGeom>
          </p:spPr>
        </p:pic>
      </p:grp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C98AD276-1705-FB9E-E814-61880AD5C109}"/>
              </a:ext>
            </a:extLst>
          </p:cNvPr>
          <p:cNvCxnSpPr/>
          <p:nvPr/>
        </p:nvCxnSpPr>
        <p:spPr bwMode="auto">
          <a:xfrm>
            <a:off x="610858" y="5859479"/>
            <a:ext cx="8463280" cy="0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6" name="Textfeld 45">
            <a:extLst>
              <a:ext uri="{FF2B5EF4-FFF2-40B4-BE49-F238E27FC236}">
                <a16:creationId xmlns:a16="http://schemas.microsoft.com/office/drawing/2014/main" id="{A0714B07-37C6-4E16-87B4-AF5D95352190}"/>
              </a:ext>
            </a:extLst>
          </p:cNvPr>
          <p:cNvSpPr txBox="1"/>
          <p:nvPr/>
        </p:nvSpPr>
        <p:spPr>
          <a:xfrm>
            <a:off x="438875" y="2586906"/>
            <a:ext cx="84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>
                <a:solidFill>
                  <a:srgbClr val="3333FF"/>
                </a:solidFill>
              </a:rPr>
              <a:t>Mrd. €/a</a:t>
            </a:r>
          </a:p>
        </p:txBody>
      </p:sp>
      <p:sp>
        <p:nvSpPr>
          <p:cNvPr id="65" name="Textfeld 64">
            <a:extLst>
              <a:ext uri="{FF2B5EF4-FFF2-40B4-BE49-F238E27FC236}">
                <a16:creationId xmlns:a16="http://schemas.microsoft.com/office/drawing/2014/main" id="{4786910D-37C4-4948-9921-543A33F1059F}"/>
              </a:ext>
            </a:extLst>
          </p:cNvPr>
          <p:cNvSpPr txBox="1"/>
          <p:nvPr/>
        </p:nvSpPr>
        <p:spPr>
          <a:xfrm>
            <a:off x="1395591" y="5388651"/>
            <a:ext cx="1588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>
                <a:solidFill>
                  <a:srgbClr val="FF0000"/>
                </a:solidFill>
              </a:rPr>
              <a:t>Das Geld ist weg!</a:t>
            </a:r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D39E52DE-7364-47EF-8F51-E36FBEDB190A}"/>
              </a:ext>
            </a:extLst>
          </p:cNvPr>
          <p:cNvSpPr txBox="1"/>
          <p:nvPr/>
        </p:nvSpPr>
        <p:spPr>
          <a:xfrm>
            <a:off x="7378297" y="3032153"/>
            <a:ext cx="21819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>
                <a:solidFill>
                  <a:srgbClr val="FF0000"/>
                </a:solidFill>
              </a:rPr>
              <a:t>Die Wertschöpfung bleibt</a:t>
            </a:r>
            <a:br>
              <a:rPr lang="de-DE" sz="1400" dirty="0">
                <a:solidFill>
                  <a:srgbClr val="FF0000"/>
                </a:solidFill>
              </a:rPr>
            </a:br>
            <a:r>
              <a:rPr lang="de-DE" sz="1400" dirty="0">
                <a:solidFill>
                  <a:srgbClr val="FF0000"/>
                </a:solidFill>
              </a:rPr>
              <a:t>in den Regionen von D!</a:t>
            </a:r>
          </a:p>
        </p:txBody>
      </p:sp>
      <p:sp>
        <p:nvSpPr>
          <p:cNvPr id="32" name="Text Box 5">
            <a:extLst>
              <a:ext uri="{FF2B5EF4-FFF2-40B4-BE49-F238E27FC236}">
                <a16:creationId xmlns:a16="http://schemas.microsoft.com/office/drawing/2014/main" id="{5E03BFE5-48AB-4195-AFDC-BF20DE926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0135" y="5974176"/>
            <a:ext cx="1577039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Quelle:</a:t>
            </a:r>
            <a:r>
              <a:rPr lang="de-DE" altLang="de-DE" sz="1200" dirty="0"/>
              <a:t> UBA, ISE e.V.</a:t>
            </a:r>
            <a:endParaRPr lang="en-US" altLang="de-DE" sz="1200" dirty="0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9384D68-D22B-431B-9BC5-D9FB2E829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19813"/>
            <a:ext cx="990600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 Prävention (Vorsorge) ist besser und wirtschaftlicher als Schadensregulierung! </a:t>
            </a:r>
          </a:p>
        </p:txBody>
      </p:sp>
    </p:spTree>
    <p:extLst>
      <p:ext uri="{BB962C8B-B14F-4D97-AF65-F5344CB8AC3E}">
        <p14:creationId xmlns:p14="http://schemas.microsoft.com/office/powerpoint/2010/main" val="891603693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4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11" name="Gruppieren 8210">
            <a:extLst>
              <a:ext uri="{FF2B5EF4-FFF2-40B4-BE49-F238E27FC236}">
                <a16:creationId xmlns:a16="http://schemas.microsoft.com/office/drawing/2014/main" id="{636B29E2-D80B-4084-960F-598B5CDE3F8A}"/>
              </a:ext>
            </a:extLst>
          </p:cNvPr>
          <p:cNvGrpSpPr/>
          <p:nvPr/>
        </p:nvGrpSpPr>
        <p:grpSpPr>
          <a:xfrm>
            <a:off x="126749" y="1841531"/>
            <a:ext cx="9752093" cy="4414824"/>
            <a:chOff x="126749" y="1917733"/>
            <a:chExt cx="9752093" cy="4057046"/>
          </a:xfrm>
        </p:grpSpPr>
        <p:sp>
          <p:nvSpPr>
            <p:cNvPr id="8210" name="Rechteck 8209">
              <a:extLst>
                <a:ext uri="{FF2B5EF4-FFF2-40B4-BE49-F238E27FC236}">
                  <a16:creationId xmlns:a16="http://schemas.microsoft.com/office/drawing/2014/main" id="{263E1062-E447-4886-A699-E1496D96E7C4}"/>
                </a:ext>
              </a:extLst>
            </p:cNvPr>
            <p:cNvSpPr/>
            <p:nvPr/>
          </p:nvSpPr>
          <p:spPr bwMode="auto">
            <a:xfrm>
              <a:off x="126749" y="1917733"/>
              <a:ext cx="9625344" cy="405704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12477FA8-7BE4-4B04-A258-FBC662026172}"/>
                </a:ext>
              </a:extLst>
            </p:cNvPr>
            <p:cNvSpPr txBox="1"/>
            <p:nvPr/>
          </p:nvSpPr>
          <p:spPr>
            <a:xfrm>
              <a:off x="157236" y="1958908"/>
              <a:ext cx="9721606" cy="7636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600" b="1" dirty="0">
                  <a:solidFill>
                    <a:srgbClr val="3333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Strom, als zukünftiger Haupt-Energieträger</a:t>
              </a:r>
              <a:r>
                <a:rPr lang="de-DE" sz="1600" dirty="0">
                  <a:solidFill>
                    <a:srgbClr val="3333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ergänzt durch Bio-Methan und Wasserstoff </a:t>
              </a:r>
              <a:r>
                <a:rPr lang="de-DE" sz="1600" b="1" dirty="0">
                  <a:solidFill>
                    <a:srgbClr val="3333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muss zu jedem Zeitpunkt </a:t>
              </a:r>
              <a:r>
                <a:rPr lang="de-DE" sz="16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de-DE" sz="1600" u="sng" dirty="0">
                  <a:solidFill>
                    <a:srgbClr val="3333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kurz</a:t>
              </a:r>
              <a:r>
                <a:rPr lang="de-DE" sz="1600" dirty="0">
                  <a:solidFill>
                    <a:srgbClr val="3333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Millisekunden bis Stunde; </a:t>
              </a:r>
              <a:r>
                <a:rPr lang="de-DE" sz="1600" u="sng" dirty="0">
                  <a:solidFill>
                    <a:srgbClr val="3333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mittel</a:t>
              </a:r>
              <a:r>
                <a:rPr lang="de-DE" sz="1600" dirty="0">
                  <a:solidFill>
                    <a:srgbClr val="3333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Stunde bis Tag; </a:t>
              </a:r>
              <a:r>
                <a:rPr lang="de-DE" sz="1600" u="sng" dirty="0">
                  <a:solidFill>
                    <a:srgbClr val="3333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lang</a:t>
              </a:r>
              <a:r>
                <a:rPr lang="de-DE" sz="1600" dirty="0">
                  <a:solidFill>
                    <a:srgbClr val="3333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Tage bis saisonal) im </a:t>
              </a:r>
              <a:r>
                <a:rPr lang="de-DE" sz="1600" b="1" dirty="0">
                  <a:solidFill>
                    <a:srgbClr val="3333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Gleichgewicht zwischen Erzeugung und Verbrauch stehen</a:t>
              </a:r>
              <a:r>
                <a:rPr lang="de-DE" sz="1600" dirty="0">
                  <a:solidFill>
                    <a:srgbClr val="3333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 </a:t>
              </a:r>
              <a:r>
                <a:rPr lang="de-DE" sz="1600" dirty="0">
                  <a:solidFill>
                    <a:srgbClr val="3333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 </a:t>
              </a:r>
              <a:r>
                <a:rPr lang="de-DE" sz="1600" b="1" dirty="0">
                  <a:solidFill>
                    <a:srgbClr val="3333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neues Energie-Management-Systems</a:t>
              </a:r>
              <a:r>
                <a:rPr lang="de-DE" sz="1600" dirty="0">
                  <a:solidFill>
                    <a:srgbClr val="3333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6F3E2C68-F808-42B9-BC32-253B00834187}"/>
              </a:ext>
            </a:extLst>
          </p:cNvPr>
          <p:cNvGrpSpPr/>
          <p:nvPr/>
        </p:nvGrpSpPr>
        <p:grpSpPr>
          <a:xfrm>
            <a:off x="659135" y="5467821"/>
            <a:ext cx="3449641" cy="487109"/>
            <a:chOff x="659135" y="5380733"/>
            <a:chExt cx="3449641" cy="487109"/>
          </a:xfrm>
        </p:grpSpPr>
        <p:pic>
          <p:nvPicPr>
            <p:cNvPr id="8197" name="Grafik 8196">
              <a:extLst>
                <a:ext uri="{FF2B5EF4-FFF2-40B4-BE49-F238E27FC236}">
                  <a16:creationId xmlns:a16="http://schemas.microsoft.com/office/drawing/2014/main" id="{EC41C887-8D73-47F5-88FA-C694F6F638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20" b="9928"/>
            <a:stretch/>
          </p:blipFill>
          <p:spPr>
            <a:xfrm>
              <a:off x="659135" y="5380733"/>
              <a:ext cx="1021607" cy="487109"/>
            </a:xfrm>
            <a:prstGeom prst="rect">
              <a:avLst/>
            </a:prstGeom>
          </p:spPr>
        </p:pic>
        <p:cxnSp>
          <p:nvCxnSpPr>
            <p:cNvPr id="8200" name="Gerade Verbindung mit Pfeil 8199">
              <a:extLst>
                <a:ext uri="{FF2B5EF4-FFF2-40B4-BE49-F238E27FC236}">
                  <a16:creationId xmlns:a16="http://schemas.microsoft.com/office/drawing/2014/main" id="{A8B2FAAF-C968-4621-AA07-35959E3B6EAD}"/>
                </a:ext>
              </a:extLst>
            </p:cNvPr>
            <p:cNvCxnSpPr/>
            <p:nvPr/>
          </p:nvCxnSpPr>
          <p:spPr bwMode="auto">
            <a:xfrm>
              <a:off x="1680742" y="5829169"/>
              <a:ext cx="2428034" cy="0"/>
            </a:xfrm>
            <a:prstGeom prst="straightConnector1">
              <a:avLst/>
            </a:prstGeom>
            <a:solidFill>
              <a:srgbClr val="FF0000"/>
            </a:solidFill>
            <a:ln w="762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5760" y="8527"/>
            <a:ext cx="818201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400" dirty="0">
                <a:solidFill>
                  <a:schemeClr val="bg1"/>
                </a:solidFill>
              </a:rPr>
              <a:t>Ziele und Prinzipien</a:t>
            </a:r>
            <a:br>
              <a:rPr lang="de-DE" altLang="de-DE" sz="2400" dirty="0">
                <a:solidFill>
                  <a:schemeClr val="bg1"/>
                </a:solidFill>
              </a:rPr>
            </a:br>
            <a:r>
              <a:rPr lang="de-DE" altLang="de-DE" sz="2400" dirty="0">
                <a:solidFill>
                  <a:schemeClr val="bg1"/>
                </a:solidFill>
              </a:rPr>
              <a:t>Gleichgewicht für Stromerzeugung und -Verbrauch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195153C-FFEC-4E8B-8077-0C52FB1F3334}"/>
              </a:ext>
            </a:extLst>
          </p:cNvPr>
          <p:cNvSpPr txBox="1"/>
          <p:nvPr/>
        </p:nvSpPr>
        <p:spPr>
          <a:xfrm>
            <a:off x="191104" y="796971"/>
            <a:ext cx="956438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Energiewirtschaftsgesetz – EnWG, § 1 Zweck und Ziele des Gesetzes</a:t>
            </a:r>
          </a:p>
          <a:p>
            <a:r>
              <a:rPr lang="de-DE" sz="1600" i="1" dirty="0">
                <a:latin typeface="Calibri" panose="020F0502020204030204" pitchFamily="34" charset="0"/>
                <a:cs typeface="Calibri" panose="020F0502020204030204" pitchFamily="34" charset="0"/>
              </a:rPr>
              <a:t>(1) Zweck des Gesetzes ist eine möglichst sichere, preisgünstige, verbraucherfreundliche, effiziente und umweltverträgliche </a:t>
            </a:r>
            <a:r>
              <a:rPr lang="de-DE" sz="1600" i="1" dirty="0">
                <a:latin typeface="+mj-lt"/>
                <a:cs typeface="Calibri" panose="020F0502020204030204" pitchFamily="34" charset="0"/>
              </a:rPr>
              <a:t>leitungsgebundene</a:t>
            </a:r>
            <a:r>
              <a:rPr lang="de-DE" sz="1600" i="1" dirty="0">
                <a:latin typeface="Calibri" panose="020F0502020204030204" pitchFamily="34" charset="0"/>
                <a:cs typeface="Calibri" panose="020F0502020204030204" pitchFamily="34" charset="0"/>
              </a:rPr>
              <a:t> Versorgung der Allgemeinheit mit Elektrizität und Gas, die zunehmend auf erneuerbaren Energien beruht.</a:t>
            </a:r>
          </a:p>
        </p:txBody>
      </p:sp>
      <p:grpSp>
        <p:nvGrpSpPr>
          <p:cNvPr id="8207" name="Gruppieren 8206">
            <a:extLst>
              <a:ext uri="{FF2B5EF4-FFF2-40B4-BE49-F238E27FC236}">
                <a16:creationId xmlns:a16="http://schemas.microsoft.com/office/drawing/2014/main" id="{D4FC7D1D-01EB-437F-8BD4-2D1681C57ECD}"/>
              </a:ext>
            </a:extLst>
          </p:cNvPr>
          <p:cNvGrpSpPr/>
          <p:nvPr/>
        </p:nvGrpSpPr>
        <p:grpSpPr>
          <a:xfrm>
            <a:off x="6230973" y="3012074"/>
            <a:ext cx="3419562" cy="1203389"/>
            <a:chOff x="6267185" y="2825403"/>
            <a:chExt cx="3419562" cy="1203389"/>
          </a:xfrm>
        </p:grpSpPr>
        <p:sp>
          <p:nvSpPr>
            <p:cNvPr id="45" name="Rechteck 44">
              <a:extLst>
                <a:ext uri="{FF2B5EF4-FFF2-40B4-BE49-F238E27FC236}">
                  <a16:creationId xmlns:a16="http://schemas.microsoft.com/office/drawing/2014/main" id="{8C61DD01-F8DF-4EB4-9D2E-A572BC08404D}"/>
                </a:ext>
              </a:extLst>
            </p:cNvPr>
            <p:cNvSpPr/>
            <p:nvPr/>
          </p:nvSpPr>
          <p:spPr bwMode="auto">
            <a:xfrm>
              <a:off x="6267185" y="2825403"/>
              <a:ext cx="3419562" cy="11929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4" name="Rechteck 53">
              <a:extLst>
                <a:ext uri="{FF2B5EF4-FFF2-40B4-BE49-F238E27FC236}">
                  <a16:creationId xmlns:a16="http://schemas.microsoft.com/office/drawing/2014/main" id="{470DE14D-F7FC-4DD0-B481-25CF301CED15}"/>
                </a:ext>
              </a:extLst>
            </p:cNvPr>
            <p:cNvSpPr/>
            <p:nvPr/>
          </p:nvSpPr>
          <p:spPr bwMode="auto">
            <a:xfrm>
              <a:off x="8996422" y="3445676"/>
              <a:ext cx="550545" cy="555144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3" name="Rechteck 52">
              <a:extLst>
                <a:ext uri="{FF2B5EF4-FFF2-40B4-BE49-F238E27FC236}">
                  <a16:creationId xmlns:a16="http://schemas.microsoft.com/office/drawing/2014/main" id="{2C87FFD5-7955-4C27-8BB6-A0066CA4E942}"/>
                </a:ext>
              </a:extLst>
            </p:cNvPr>
            <p:cNvSpPr/>
            <p:nvPr/>
          </p:nvSpPr>
          <p:spPr bwMode="auto">
            <a:xfrm>
              <a:off x="8353744" y="3445676"/>
              <a:ext cx="550545" cy="555144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2" name="Gerader Verbinder 11">
              <a:extLst>
                <a:ext uri="{FF2B5EF4-FFF2-40B4-BE49-F238E27FC236}">
                  <a16:creationId xmlns:a16="http://schemas.microsoft.com/office/drawing/2014/main" id="{C498DDDE-CF21-43A0-83FF-1960F31B0D4B}"/>
                </a:ext>
              </a:extLst>
            </p:cNvPr>
            <p:cNvCxnSpPr/>
            <p:nvPr/>
          </p:nvCxnSpPr>
          <p:spPr bwMode="auto">
            <a:xfrm>
              <a:off x="6269943" y="4028792"/>
              <a:ext cx="3416804" cy="0"/>
            </a:xfrm>
            <a:prstGeom prst="line">
              <a:avLst/>
            </a:prstGeom>
            <a:solidFill>
              <a:srgbClr val="FF0000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97F1E8E9-AEC7-429B-B1B3-7F026203ED3B}"/>
                </a:ext>
              </a:extLst>
            </p:cNvPr>
            <p:cNvSpPr txBox="1"/>
            <p:nvPr/>
          </p:nvSpPr>
          <p:spPr>
            <a:xfrm>
              <a:off x="7661753" y="2896991"/>
              <a:ext cx="18547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Energieverbraucher</a:t>
              </a:r>
            </a:p>
          </p:txBody>
        </p: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0FD641FB-F726-480B-831D-F584D7904C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2" t="3698" r="3812" b="8504"/>
            <a:stretch/>
          </p:blipFill>
          <p:spPr>
            <a:xfrm>
              <a:off x="7205421" y="3497771"/>
              <a:ext cx="550545" cy="521968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BE287A4D-AF88-4FA5-9794-7CE840EC99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55" t="10512" r="18000" b="28622"/>
            <a:stretch/>
          </p:blipFill>
          <p:spPr>
            <a:xfrm>
              <a:off x="7833092" y="3554959"/>
              <a:ext cx="440936" cy="425698"/>
            </a:xfrm>
            <a:prstGeom prst="rect">
              <a:avLst/>
            </a:prstGeom>
          </p:spPr>
        </p:pic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4F817FD7-AA11-48E7-800A-B8C8234EC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7831" y="3581190"/>
              <a:ext cx="399467" cy="399467"/>
            </a:xfrm>
            <a:prstGeom prst="rect">
              <a:avLst/>
            </a:prstGeom>
          </p:spPr>
        </p:pic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358A39CC-C830-4E18-ADDE-FE33F21B1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2020" y="3581190"/>
              <a:ext cx="430966" cy="430966"/>
            </a:xfrm>
            <a:prstGeom prst="rect">
              <a:avLst/>
            </a:prstGeom>
          </p:spPr>
        </p:pic>
      </p:grpSp>
      <p:grpSp>
        <p:nvGrpSpPr>
          <p:cNvPr id="8212" name="Gruppieren 8211">
            <a:extLst>
              <a:ext uri="{FF2B5EF4-FFF2-40B4-BE49-F238E27FC236}">
                <a16:creationId xmlns:a16="http://schemas.microsoft.com/office/drawing/2014/main" id="{E06F93F1-111D-4C03-89CB-CF19E9685632}"/>
              </a:ext>
            </a:extLst>
          </p:cNvPr>
          <p:cNvGrpSpPr/>
          <p:nvPr/>
        </p:nvGrpSpPr>
        <p:grpSpPr>
          <a:xfrm>
            <a:off x="670186" y="3012074"/>
            <a:ext cx="4442765" cy="1194336"/>
            <a:chOff x="670186" y="2924986"/>
            <a:chExt cx="4442765" cy="1194336"/>
          </a:xfrm>
        </p:grpSpPr>
        <p:cxnSp>
          <p:nvCxnSpPr>
            <p:cNvPr id="14" name="Gerader Verbinder 13">
              <a:extLst>
                <a:ext uri="{FF2B5EF4-FFF2-40B4-BE49-F238E27FC236}">
                  <a16:creationId xmlns:a16="http://schemas.microsoft.com/office/drawing/2014/main" id="{416BB332-A085-479C-A4F8-A80A0DF9E3E1}"/>
                </a:ext>
              </a:extLst>
            </p:cNvPr>
            <p:cNvCxnSpPr/>
            <p:nvPr/>
          </p:nvCxnSpPr>
          <p:spPr bwMode="auto">
            <a:xfrm>
              <a:off x="670186" y="4119322"/>
              <a:ext cx="4442765" cy="0"/>
            </a:xfrm>
            <a:prstGeom prst="line">
              <a:avLst/>
            </a:prstGeom>
            <a:solidFill>
              <a:srgbClr val="FF0000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206" name="Gruppieren 8205">
              <a:extLst>
                <a:ext uri="{FF2B5EF4-FFF2-40B4-BE49-F238E27FC236}">
                  <a16:creationId xmlns:a16="http://schemas.microsoft.com/office/drawing/2014/main" id="{DE39EF75-8D1D-44CD-A5D5-F71F151A77D6}"/>
                </a:ext>
              </a:extLst>
            </p:cNvPr>
            <p:cNvGrpSpPr/>
            <p:nvPr/>
          </p:nvGrpSpPr>
          <p:grpSpPr>
            <a:xfrm>
              <a:off x="2046436" y="2924986"/>
              <a:ext cx="3049443" cy="1192960"/>
              <a:chOff x="2082648" y="2825403"/>
              <a:chExt cx="3049443" cy="1192960"/>
            </a:xfrm>
          </p:grpSpPr>
          <p:sp>
            <p:nvSpPr>
              <p:cNvPr id="48" name="Rechteck 47">
                <a:extLst>
                  <a:ext uri="{FF2B5EF4-FFF2-40B4-BE49-F238E27FC236}">
                    <a16:creationId xmlns:a16="http://schemas.microsoft.com/office/drawing/2014/main" id="{7544744A-F529-4D52-BFE1-1858D4707663}"/>
                  </a:ext>
                </a:extLst>
              </p:cNvPr>
              <p:cNvSpPr/>
              <p:nvPr/>
            </p:nvSpPr>
            <p:spPr bwMode="auto">
              <a:xfrm>
                <a:off x="2082648" y="2825403"/>
                <a:ext cx="3049443" cy="119296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0" name="Rechteck 49">
                <a:extLst>
                  <a:ext uri="{FF2B5EF4-FFF2-40B4-BE49-F238E27FC236}">
                    <a16:creationId xmlns:a16="http://schemas.microsoft.com/office/drawing/2014/main" id="{BA6F0CE3-E149-46FC-8BD3-C49B3C30AC5D}"/>
                  </a:ext>
                </a:extLst>
              </p:cNvPr>
              <p:cNvSpPr/>
              <p:nvPr/>
            </p:nvSpPr>
            <p:spPr bwMode="auto">
              <a:xfrm>
                <a:off x="2163328" y="3382403"/>
                <a:ext cx="603916" cy="598254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8" name="Grafik 7">
                <a:extLst>
                  <a:ext uri="{FF2B5EF4-FFF2-40B4-BE49-F238E27FC236}">
                    <a16:creationId xmlns:a16="http://schemas.microsoft.com/office/drawing/2014/main" id="{3C4E14AC-E81A-4466-8C55-1DA5CE6FC5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193" r="28839"/>
              <a:stretch/>
            </p:blipFill>
            <p:spPr>
              <a:xfrm>
                <a:off x="2871529" y="3319624"/>
                <a:ext cx="430966" cy="661033"/>
              </a:xfrm>
              <a:prstGeom prst="rect">
                <a:avLst/>
              </a:prstGeom>
            </p:spPr>
          </p:pic>
          <p:pic>
            <p:nvPicPr>
              <p:cNvPr id="17" name="Grafik 16">
                <a:extLst>
                  <a:ext uri="{FF2B5EF4-FFF2-40B4-BE49-F238E27FC236}">
                    <a16:creationId xmlns:a16="http://schemas.microsoft.com/office/drawing/2014/main" id="{00252C87-760A-47F1-9606-F1B2153D98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431" b="30514"/>
              <a:stretch/>
            </p:blipFill>
            <p:spPr>
              <a:xfrm>
                <a:off x="3397502" y="3486635"/>
                <a:ext cx="870204" cy="522605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85B4BA4E-E686-4F26-9606-0F91336FB3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9664" y="3462687"/>
                <a:ext cx="517970" cy="517970"/>
              </a:xfrm>
              <a:prstGeom prst="rect">
                <a:avLst/>
              </a:prstGeom>
            </p:spPr>
          </p:pic>
          <p:sp>
            <p:nvSpPr>
              <p:cNvPr id="40" name="Textfeld 39">
                <a:extLst>
                  <a:ext uri="{FF2B5EF4-FFF2-40B4-BE49-F238E27FC236}">
                    <a16:creationId xmlns:a16="http://schemas.microsoft.com/office/drawing/2014/main" id="{256DB20A-6F77-4D58-9AE7-2222E734FEA9}"/>
                  </a:ext>
                </a:extLst>
              </p:cNvPr>
              <p:cNvSpPr txBox="1"/>
              <p:nvPr/>
            </p:nvSpPr>
            <p:spPr>
              <a:xfrm>
                <a:off x="2531867" y="2934626"/>
                <a:ext cx="155805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Energieerzeuger</a:t>
                </a:r>
              </a:p>
            </p:txBody>
          </p:sp>
        </p:grpSp>
      </p:grpSp>
      <p:grpSp>
        <p:nvGrpSpPr>
          <p:cNvPr id="8208" name="Gruppieren 8207">
            <a:extLst>
              <a:ext uri="{FF2B5EF4-FFF2-40B4-BE49-F238E27FC236}">
                <a16:creationId xmlns:a16="http://schemas.microsoft.com/office/drawing/2014/main" id="{130FA09E-7981-4C51-85F8-52DFA8909B6A}"/>
              </a:ext>
            </a:extLst>
          </p:cNvPr>
          <p:cNvGrpSpPr/>
          <p:nvPr/>
        </p:nvGrpSpPr>
        <p:grpSpPr>
          <a:xfrm>
            <a:off x="1076308" y="3212665"/>
            <a:ext cx="5638800" cy="1975552"/>
            <a:chOff x="1112520" y="2737345"/>
            <a:chExt cx="5638800" cy="2578942"/>
          </a:xfrm>
        </p:grpSpPr>
        <p:sp>
          <p:nvSpPr>
            <p:cNvPr id="56" name="Bogen 55">
              <a:extLst>
                <a:ext uri="{FF2B5EF4-FFF2-40B4-BE49-F238E27FC236}">
                  <a16:creationId xmlns:a16="http://schemas.microsoft.com/office/drawing/2014/main" id="{95AFC6EF-7545-495D-960F-E486292DE75A}"/>
                </a:ext>
              </a:extLst>
            </p:cNvPr>
            <p:cNvSpPr/>
            <p:nvPr/>
          </p:nvSpPr>
          <p:spPr bwMode="auto">
            <a:xfrm rot="10800000">
              <a:off x="3093634" y="2737345"/>
              <a:ext cx="2091092" cy="2578942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8" name="Bogen 57">
              <a:extLst>
                <a:ext uri="{FF2B5EF4-FFF2-40B4-BE49-F238E27FC236}">
                  <a16:creationId xmlns:a16="http://schemas.microsoft.com/office/drawing/2014/main" id="{C04A4185-D0CE-47B3-A2FC-31F36C6C6AAA}"/>
                </a:ext>
              </a:extLst>
            </p:cNvPr>
            <p:cNvSpPr/>
            <p:nvPr/>
          </p:nvSpPr>
          <p:spPr bwMode="auto">
            <a:xfrm rot="10800000">
              <a:off x="1112520" y="2737347"/>
              <a:ext cx="5638800" cy="2578939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59" name="Bogen 58">
            <a:extLst>
              <a:ext uri="{FF2B5EF4-FFF2-40B4-BE49-F238E27FC236}">
                <a16:creationId xmlns:a16="http://schemas.microsoft.com/office/drawing/2014/main" id="{405E5AFF-18E8-4DD3-B190-BA0A2CCEA718}"/>
              </a:ext>
            </a:extLst>
          </p:cNvPr>
          <p:cNvSpPr/>
          <p:nvPr/>
        </p:nvSpPr>
        <p:spPr bwMode="auto">
          <a:xfrm rot="10800000" flipH="1">
            <a:off x="6207143" y="2976575"/>
            <a:ext cx="2091092" cy="2526383"/>
          </a:xfrm>
          <a:prstGeom prst="arc">
            <a:avLst>
              <a:gd name="adj1" fmla="val 16200000"/>
              <a:gd name="adj2" fmla="val 0"/>
            </a:avLst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8204" name="Gruppieren 8203">
            <a:extLst>
              <a:ext uri="{FF2B5EF4-FFF2-40B4-BE49-F238E27FC236}">
                <a16:creationId xmlns:a16="http://schemas.microsoft.com/office/drawing/2014/main" id="{21A8CAE9-5E53-45C6-9C0A-52113BD5AEBB}"/>
              </a:ext>
            </a:extLst>
          </p:cNvPr>
          <p:cNvGrpSpPr/>
          <p:nvPr/>
        </p:nvGrpSpPr>
        <p:grpSpPr>
          <a:xfrm>
            <a:off x="659135" y="3012074"/>
            <a:ext cx="1349855" cy="1192960"/>
            <a:chOff x="695347" y="2825403"/>
            <a:chExt cx="1349855" cy="1192960"/>
          </a:xfrm>
        </p:grpSpPr>
        <p:sp>
          <p:nvSpPr>
            <p:cNvPr id="49" name="Rechteck 48">
              <a:extLst>
                <a:ext uri="{FF2B5EF4-FFF2-40B4-BE49-F238E27FC236}">
                  <a16:creationId xmlns:a16="http://schemas.microsoft.com/office/drawing/2014/main" id="{C2F38781-9CB0-44E3-B067-F56AC9AF08D5}"/>
                </a:ext>
              </a:extLst>
            </p:cNvPr>
            <p:cNvSpPr/>
            <p:nvPr/>
          </p:nvSpPr>
          <p:spPr bwMode="auto">
            <a:xfrm>
              <a:off x="695347" y="2825403"/>
              <a:ext cx="901038" cy="11929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37EDD086-B41E-46DE-BFCD-ED5C43602B1C}"/>
                </a:ext>
              </a:extLst>
            </p:cNvPr>
            <p:cNvSpPr txBox="1"/>
            <p:nvPr/>
          </p:nvSpPr>
          <p:spPr>
            <a:xfrm>
              <a:off x="706398" y="2825403"/>
              <a:ext cx="90281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Energie-</a:t>
              </a:r>
              <a:br>
                <a:rPr lang="de-DE" sz="1600" b="1" dirty="0">
                  <a:solidFill>
                    <a:srgbClr val="3333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de-DE" sz="1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speicher</a:t>
              </a:r>
              <a:endParaRPr lang="de-DE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A56412C1-5FE3-46F5-95DA-5A1652D732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94" t="64445" r="19725" b="1388"/>
            <a:stretch/>
          </p:blipFill>
          <p:spPr>
            <a:xfrm>
              <a:off x="897434" y="3445676"/>
              <a:ext cx="507916" cy="534981"/>
            </a:xfrm>
            <a:prstGeom prst="rect">
              <a:avLst/>
            </a:prstGeom>
          </p:spPr>
        </p:pic>
        <p:sp>
          <p:nvSpPr>
            <p:cNvPr id="92" name="Pfeil: nach links und rechts 91">
              <a:extLst>
                <a:ext uri="{FF2B5EF4-FFF2-40B4-BE49-F238E27FC236}">
                  <a16:creationId xmlns:a16="http://schemas.microsoft.com/office/drawing/2014/main" id="{11113CA8-1D10-4C96-A3AB-F3D16AE7C1AE}"/>
                </a:ext>
              </a:extLst>
            </p:cNvPr>
            <p:cNvSpPr/>
            <p:nvPr/>
          </p:nvSpPr>
          <p:spPr bwMode="auto">
            <a:xfrm>
              <a:off x="1609209" y="3634740"/>
              <a:ext cx="435993" cy="175250"/>
            </a:xfrm>
            <a:prstGeom prst="leftRightArrow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8202" name="Gruppieren 8201">
            <a:extLst>
              <a:ext uri="{FF2B5EF4-FFF2-40B4-BE49-F238E27FC236}">
                <a16:creationId xmlns:a16="http://schemas.microsoft.com/office/drawing/2014/main" id="{1C649EFE-D571-4268-91BF-9CA9681202F9}"/>
              </a:ext>
            </a:extLst>
          </p:cNvPr>
          <p:cNvGrpSpPr/>
          <p:nvPr/>
        </p:nvGrpSpPr>
        <p:grpSpPr>
          <a:xfrm>
            <a:off x="7227551" y="4980311"/>
            <a:ext cx="2384358" cy="1020337"/>
            <a:chOff x="7263763" y="4793640"/>
            <a:chExt cx="2384358" cy="1020337"/>
          </a:xfrm>
        </p:grpSpPr>
        <p:sp>
          <p:nvSpPr>
            <p:cNvPr id="8195" name="Rechteck 8194">
              <a:extLst>
                <a:ext uri="{FF2B5EF4-FFF2-40B4-BE49-F238E27FC236}">
                  <a16:creationId xmlns:a16="http://schemas.microsoft.com/office/drawing/2014/main" id="{8C46CE5D-48B0-46BA-B91A-98D5B1864362}"/>
                </a:ext>
              </a:extLst>
            </p:cNvPr>
            <p:cNvSpPr/>
            <p:nvPr/>
          </p:nvSpPr>
          <p:spPr bwMode="auto">
            <a:xfrm>
              <a:off x="8315118" y="4793640"/>
              <a:ext cx="1333003" cy="1020337"/>
            </a:xfrm>
            <a:prstGeom prst="rect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5" name="Textfeld 94">
              <a:extLst>
                <a:ext uri="{FF2B5EF4-FFF2-40B4-BE49-F238E27FC236}">
                  <a16:creationId xmlns:a16="http://schemas.microsoft.com/office/drawing/2014/main" id="{623AA6FF-6FF8-4D76-BC84-0BB490659B1C}"/>
                </a:ext>
              </a:extLst>
            </p:cNvPr>
            <p:cNvSpPr txBox="1"/>
            <p:nvPr/>
          </p:nvSpPr>
          <p:spPr>
            <a:xfrm>
              <a:off x="8380797" y="5429705"/>
              <a:ext cx="12397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Lastgang (KI)</a:t>
              </a:r>
            </a:p>
          </p:txBody>
        </p:sp>
        <p:pic>
          <p:nvPicPr>
            <p:cNvPr id="8192" name="Grafik 8191">
              <a:extLst>
                <a:ext uri="{FF2B5EF4-FFF2-40B4-BE49-F238E27FC236}">
                  <a16:creationId xmlns:a16="http://schemas.microsoft.com/office/drawing/2014/main" id="{125B8591-6089-4863-A021-A75B87E42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2062" y="4969522"/>
              <a:ext cx="859114" cy="515469"/>
            </a:xfrm>
            <a:prstGeom prst="rect">
              <a:avLst/>
            </a:prstGeom>
          </p:spPr>
        </p:pic>
        <p:cxnSp>
          <p:nvCxnSpPr>
            <p:cNvPr id="106" name="Gerade Verbindung mit Pfeil 105">
              <a:extLst>
                <a:ext uri="{FF2B5EF4-FFF2-40B4-BE49-F238E27FC236}">
                  <a16:creationId xmlns:a16="http://schemas.microsoft.com/office/drawing/2014/main" id="{246D8C53-9FB0-4205-9423-8950FC90FEA7}"/>
                </a:ext>
              </a:extLst>
            </p:cNvPr>
            <p:cNvCxnSpPr/>
            <p:nvPr/>
          </p:nvCxnSpPr>
          <p:spPr bwMode="auto">
            <a:xfrm flipH="1">
              <a:off x="7263763" y="5561191"/>
              <a:ext cx="1051355" cy="0"/>
            </a:xfrm>
            <a:prstGeom prst="straightConnector1">
              <a:avLst/>
            </a:prstGeom>
            <a:solidFill>
              <a:srgbClr val="FF0000"/>
            </a:solidFill>
            <a:ln w="762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20" name="Text Box 5">
            <a:extLst>
              <a:ext uri="{FF2B5EF4-FFF2-40B4-BE49-F238E27FC236}">
                <a16:creationId xmlns:a16="http://schemas.microsoft.com/office/drawing/2014/main" id="{576B4737-D6FA-4229-917F-3EBEF69A36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5953" y="5980836"/>
            <a:ext cx="1037463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de-DE" altLang="de-DE" sz="1200" u="sng" dirty="0" err="1"/>
              <a:t>Quelle:</a:t>
            </a:r>
            <a:r>
              <a:rPr lang="de-DE" altLang="de-DE" sz="1200" dirty="0" err="1"/>
              <a:t>ISE</a:t>
            </a:r>
            <a:r>
              <a:rPr lang="de-DE" altLang="de-DE" sz="1200" dirty="0"/>
              <a:t> e.V.</a:t>
            </a:r>
            <a:endParaRPr lang="en-US" altLang="de-DE" sz="1200" dirty="0"/>
          </a:p>
        </p:txBody>
      </p:sp>
      <p:sp>
        <p:nvSpPr>
          <p:cNvPr id="115" name="Rectangle 4">
            <a:extLst>
              <a:ext uri="{FF2B5EF4-FFF2-40B4-BE49-F238E27FC236}">
                <a16:creationId xmlns:a16="http://schemas.microsoft.com/office/drawing/2014/main" id="{B073077E-CFE4-46A6-A4C6-89ED69F60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17855"/>
            <a:ext cx="990600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Das EMS ist Grundlage für die energetische Versorgungssicherheit!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596F7580-5C88-4894-9F4D-5B96ED9FC367}"/>
              </a:ext>
            </a:extLst>
          </p:cNvPr>
          <p:cNvGrpSpPr/>
          <p:nvPr/>
        </p:nvGrpSpPr>
        <p:grpSpPr>
          <a:xfrm>
            <a:off x="667355" y="4980311"/>
            <a:ext cx="3441421" cy="465650"/>
            <a:chOff x="667355" y="4893223"/>
            <a:chExt cx="3441421" cy="465650"/>
          </a:xfrm>
        </p:grpSpPr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EE396B26-8649-409F-9DC3-0591C31AA32B}"/>
                </a:ext>
              </a:extLst>
            </p:cNvPr>
            <p:cNvGrpSpPr/>
            <p:nvPr/>
          </p:nvGrpSpPr>
          <p:grpSpPr>
            <a:xfrm>
              <a:off x="667355" y="4893223"/>
              <a:ext cx="1013387" cy="465650"/>
              <a:chOff x="11413753" y="4464048"/>
              <a:chExt cx="750570" cy="342268"/>
            </a:xfrm>
          </p:grpSpPr>
          <p:sp>
            <p:nvSpPr>
              <p:cNvPr id="78" name="Rechteck 77">
                <a:extLst>
                  <a:ext uri="{FF2B5EF4-FFF2-40B4-BE49-F238E27FC236}">
                    <a16:creationId xmlns:a16="http://schemas.microsoft.com/office/drawing/2014/main" id="{73B51A25-A9C2-4EC9-98F2-6D5B1D22C4C4}"/>
                  </a:ext>
                </a:extLst>
              </p:cNvPr>
              <p:cNvSpPr/>
              <p:nvPr/>
            </p:nvSpPr>
            <p:spPr bwMode="auto">
              <a:xfrm>
                <a:off x="11413753" y="4464048"/>
                <a:ext cx="750570" cy="342268"/>
              </a:xfrm>
              <a:prstGeom prst="rect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4" name="Grafik 3" descr="Ein Bild, das Text, ClipArt enthält.&#10;&#10;Automatisch generierte Beschreibung">
                <a:extLst>
                  <a:ext uri="{FF2B5EF4-FFF2-40B4-BE49-F238E27FC236}">
                    <a16:creationId xmlns:a16="http://schemas.microsoft.com/office/drawing/2014/main" id="{7C5C5593-38A0-4872-B720-9B53DFDACD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120" t="25822" r="22201" b="37321"/>
              <a:stretch/>
            </p:blipFill>
            <p:spPr>
              <a:xfrm>
                <a:off x="11487201" y="4540704"/>
                <a:ext cx="603675" cy="188956"/>
              </a:xfrm>
              <a:prstGeom prst="rect">
                <a:avLst/>
              </a:prstGeom>
            </p:spPr>
          </p:pic>
        </p:grpSp>
        <p:cxnSp>
          <p:nvCxnSpPr>
            <p:cNvPr id="81" name="Gerade Verbindung mit Pfeil 80">
              <a:extLst>
                <a:ext uri="{FF2B5EF4-FFF2-40B4-BE49-F238E27FC236}">
                  <a16:creationId xmlns:a16="http://schemas.microsoft.com/office/drawing/2014/main" id="{2D5F5B71-8EF0-49E6-8C4E-8B4BB32A8EE5}"/>
                </a:ext>
              </a:extLst>
            </p:cNvPr>
            <p:cNvCxnSpPr/>
            <p:nvPr/>
          </p:nvCxnSpPr>
          <p:spPr bwMode="auto">
            <a:xfrm>
              <a:off x="1680742" y="5317874"/>
              <a:ext cx="2428034" cy="0"/>
            </a:xfrm>
            <a:prstGeom prst="straightConnector1">
              <a:avLst/>
            </a:prstGeom>
            <a:solidFill>
              <a:srgbClr val="FF0000"/>
            </a:solidFill>
            <a:ln w="762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1F4D6B46-96B5-222C-74F5-68CB1F2EDF7D}"/>
              </a:ext>
            </a:extLst>
          </p:cNvPr>
          <p:cNvGrpSpPr/>
          <p:nvPr/>
        </p:nvGrpSpPr>
        <p:grpSpPr>
          <a:xfrm>
            <a:off x="4108776" y="3279043"/>
            <a:ext cx="3118775" cy="2721605"/>
            <a:chOff x="4108776" y="3279043"/>
            <a:chExt cx="3118775" cy="2721605"/>
          </a:xfrm>
        </p:grpSpPr>
        <p:sp>
          <p:nvSpPr>
            <p:cNvPr id="39" name="Rechteck 38">
              <a:extLst>
                <a:ext uri="{FF2B5EF4-FFF2-40B4-BE49-F238E27FC236}">
                  <a16:creationId xmlns:a16="http://schemas.microsoft.com/office/drawing/2014/main" id="{3B7FBF54-090F-4650-A08B-C799E09331C7}"/>
                </a:ext>
              </a:extLst>
            </p:cNvPr>
            <p:cNvSpPr/>
            <p:nvPr/>
          </p:nvSpPr>
          <p:spPr bwMode="auto">
            <a:xfrm>
              <a:off x="4108776" y="4980312"/>
              <a:ext cx="3118775" cy="1020336"/>
            </a:xfrm>
            <a:prstGeom prst="rect">
              <a:avLst/>
            </a:prstGeom>
            <a:solidFill>
              <a:srgbClr val="3333FF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51F2670F-C2C8-4685-87DC-670C399AFFD1}"/>
                </a:ext>
              </a:extLst>
            </p:cNvPr>
            <p:cNvSpPr txBox="1"/>
            <p:nvPr/>
          </p:nvSpPr>
          <p:spPr>
            <a:xfrm>
              <a:off x="4129675" y="5315984"/>
              <a:ext cx="30967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Energie-Management-System (EMS)</a:t>
              </a:r>
            </a:p>
          </p:txBody>
        </p:sp>
        <p:sp>
          <p:nvSpPr>
            <p:cNvPr id="25" name="Gleichschenkliges Dreieck 24">
              <a:extLst>
                <a:ext uri="{FF2B5EF4-FFF2-40B4-BE49-F238E27FC236}">
                  <a16:creationId xmlns:a16="http://schemas.microsoft.com/office/drawing/2014/main" id="{9770EA4D-EFB1-44F4-9B5F-5EC00E0A057C}"/>
                </a:ext>
              </a:extLst>
            </p:cNvPr>
            <p:cNvSpPr/>
            <p:nvPr/>
          </p:nvSpPr>
          <p:spPr bwMode="auto">
            <a:xfrm>
              <a:off x="5203480" y="4281681"/>
              <a:ext cx="932681" cy="698630"/>
            </a:xfrm>
            <a:custGeom>
              <a:avLst/>
              <a:gdLst>
                <a:gd name="connsiteX0" fmla="*/ 0 w 932681"/>
                <a:gd name="connsiteY0" fmla="*/ 698630 h 698630"/>
                <a:gd name="connsiteX1" fmla="*/ 466341 w 932681"/>
                <a:gd name="connsiteY1" fmla="*/ 0 h 698630"/>
                <a:gd name="connsiteX2" fmla="*/ 932681 w 932681"/>
                <a:gd name="connsiteY2" fmla="*/ 698630 h 698630"/>
                <a:gd name="connsiteX3" fmla="*/ 0 w 932681"/>
                <a:gd name="connsiteY3" fmla="*/ 698630 h 698630"/>
                <a:gd name="connsiteX0" fmla="*/ 0 w 932681"/>
                <a:gd name="connsiteY0" fmla="*/ 698630 h 698630"/>
                <a:gd name="connsiteX1" fmla="*/ 58764 w 932681"/>
                <a:gd name="connsiteY1" fmla="*/ 607218 h 698630"/>
                <a:gd name="connsiteX2" fmla="*/ 466341 w 932681"/>
                <a:gd name="connsiteY2" fmla="*/ 0 h 698630"/>
                <a:gd name="connsiteX3" fmla="*/ 932681 w 932681"/>
                <a:gd name="connsiteY3" fmla="*/ 698630 h 698630"/>
                <a:gd name="connsiteX4" fmla="*/ 0 w 932681"/>
                <a:gd name="connsiteY4" fmla="*/ 698630 h 698630"/>
                <a:gd name="connsiteX0" fmla="*/ 0 w 932681"/>
                <a:gd name="connsiteY0" fmla="*/ 698630 h 698630"/>
                <a:gd name="connsiteX1" fmla="*/ 15902 w 932681"/>
                <a:gd name="connsiteY1" fmla="*/ 619124 h 698630"/>
                <a:gd name="connsiteX2" fmla="*/ 466341 w 932681"/>
                <a:gd name="connsiteY2" fmla="*/ 0 h 698630"/>
                <a:gd name="connsiteX3" fmla="*/ 932681 w 932681"/>
                <a:gd name="connsiteY3" fmla="*/ 698630 h 698630"/>
                <a:gd name="connsiteX4" fmla="*/ 0 w 932681"/>
                <a:gd name="connsiteY4" fmla="*/ 698630 h 698630"/>
                <a:gd name="connsiteX0" fmla="*/ 0 w 932681"/>
                <a:gd name="connsiteY0" fmla="*/ 698630 h 698630"/>
                <a:gd name="connsiteX1" fmla="*/ 15902 w 932681"/>
                <a:gd name="connsiteY1" fmla="*/ 619124 h 698630"/>
                <a:gd name="connsiteX2" fmla="*/ 134964 w 932681"/>
                <a:gd name="connsiteY2" fmla="*/ 447674 h 698630"/>
                <a:gd name="connsiteX3" fmla="*/ 466341 w 932681"/>
                <a:gd name="connsiteY3" fmla="*/ 0 h 698630"/>
                <a:gd name="connsiteX4" fmla="*/ 932681 w 932681"/>
                <a:gd name="connsiteY4" fmla="*/ 698630 h 698630"/>
                <a:gd name="connsiteX5" fmla="*/ 0 w 932681"/>
                <a:gd name="connsiteY5" fmla="*/ 698630 h 698630"/>
                <a:gd name="connsiteX0" fmla="*/ 0 w 932681"/>
                <a:gd name="connsiteY0" fmla="*/ 698630 h 698630"/>
                <a:gd name="connsiteX1" fmla="*/ 15902 w 932681"/>
                <a:gd name="connsiteY1" fmla="*/ 619124 h 698630"/>
                <a:gd name="connsiteX2" fmla="*/ 163539 w 932681"/>
                <a:gd name="connsiteY2" fmla="*/ 514349 h 698630"/>
                <a:gd name="connsiteX3" fmla="*/ 466341 w 932681"/>
                <a:gd name="connsiteY3" fmla="*/ 0 h 698630"/>
                <a:gd name="connsiteX4" fmla="*/ 932681 w 932681"/>
                <a:gd name="connsiteY4" fmla="*/ 698630 h 698630"/>
                <a:gd name="connsiteX5" fmla="*/ 0 w 932681"/>
                <a:gd name="connsiteY5" fmla="*/ 698630 h 698630"/>
                <a:gd name="connsiteX0" fmla="*/ 0 w 932681"/>
                <a:gd name="connsiteY0" fmla="*/ 698630 h 698630"/>
                <a:gd name="connsiteX1" fmla="*/ 15902 w 932681"/>
                <a:gd name="connsiteY1" fmla="*/ 619124 h 698630"/>
                <a:gd name="connsiteX2" fmla="*/ 163539 w 932681"/>
                <a:gd name="connsiteY2" fmla="*/ 514349 h 698630"/>
                <a:gd name="connsiteX3" fmla="*/ 284982 w 932681"/>
                <a:gd name="connsiteY3" fmla="*/ 309562 h 698630"/>
                <a:gd name="connsiteX4" fmla="*/ 466341 w 932681"/>
                <a:gd name="connsiteY4" fmla="*/ 0 h 698630"/>
                <a:gd name="connsiteX5" fmla="*/ 932681 w 932681"/>
                <a:gd name="connsiteY5" fmla="*/ 698630 h 698630"/>
                <a:gd name="connsiteX6" fmla="*/ 0 w 932681"/>
                <a:gd name="connsiteY6" fmla="*/ 698630 h 698630"/>
                <a:gd name="connsiteX0" fmla="*/ 0 w 932681"/>
                <a:gd name="connsiteY0" fmla="*/ 698630 h 698630"/>
                <a:gd name="connsiteX1" fmla="*/ 15902 w 932681"/>
                <a:gd name="connsiteY1" fmla="*/ 619124 h 698630"/>
                <a:gd name="connsiteX2" fmla="*/ 163539 w 932681"/>
                <a:gd name="connsiteY2" fmla="*/ 514349 h 698630"/>
                <a:gd name="connsiteX3" fmla="*/ 294507 w 932681"/>
                <a:gd name="connsiteY3" fmla="*/ 416718 h 698630"/>
                <a:gd name="connsiteX4" fmla="*/ 466341 w 932681"/>
                <a:gd name="connsiteY4" fmla="*/ 0 h 698630"/>
                <a:gd name="connsiteX5" fmla="*/ 932681 w 932681"/>
                <a:gd name="connsiteY5" fmla="*/ 698630 h 698630"/>
                <a:gd name="connsiteX6" fmla="*/ 0 w 932681"/>
                <a:gd name="connsiteY6" fmla="*/ 698630 h 698630"/>
                <a:gd name="connsiteX0" fmla="*/ 0 w 932681"/>
                <a:gd name="connsiteY0" fmla="*/ 698630 h 698630"/>
                <a:gd name="connsiteX1" fmla="*/ 15902 w 932681"/>
                <a:gd name="connsiteY1" fmla="*/ 619124 h 698630"/>
                <a:gd name="connsiteX2" fmla="*/ 163539 w 932681"/>
                <a:gd name="connsiteY2" fmla="*/ 514349 h 698630"/>
                <a:gd name="connsiteX3" fmla="*/ 294507 w 932681"/>
                <a:gd name="connsiteY3" fmla="*/ 416718 h 698630"/>
                <a:gd name="connsiteX4" fmla="*/ 466341 w 932681"/>
                <a:gd name="connsiteY4" fmla="*/ 0 h 698630"/>
                <a:gd name="connsiteX5" fmla="*/ 799332 w 932681"/>
                <a:gd name="connsiteY5" fmla="*/ 500062 h 698630"/>
                <a:gd name="connsiteX6" fmla="*/ 932681 w 932681"/>
                <a:gd name="connsiteY6" fmla="*/ 698630 h 698630"/>
                <a:gd name="connsiteX7" fmla="*/ 0 w 932681"/>
                <a:gd name="connsiteY7" fmla="*/ 698630 h 698630"/>
                <a:gd name="connsiteX0" fmla="*/ 0 w 932681"/>
                <a:gd name="connsiteY0" fmla="*/ 698630 h 698630"/>
                <a:gd name="connsiteX1" fmla="*/ 15902 w 932681"/>
                <a:gd name="connsiteY1" fmla="*/ 619124 h 698630"/>
                <a:gd name="connsiteX2" fmla="*/ 163539 w 932681"/>
                <a:gd name="connsiteY2" fmla="*/ 514349 h 698630"/>
                <a:gd name="connsiteX3" fmla="*/ 294507 w 932681"/>
                <a:gd name="connsiteY3" fmla="*/ 416718 h 698630"/>
                <a:gd name="connsiteX4" fmla="*/ 466341 w 932681"/>
                <a:gd name="connsiteY4" fmla="*/ 0 h 698630"/>
                <a:gd name="connsiteX5" fmla="*/ 908870 w 932681"/>
                <a:gd name="connsiteY5" fmla="*/ 609599 h 698630"/>
                <a:gd name="connsiteX6" fmla="*/ 932681 w 932681"/>
                <a:gd name="connsiteY6" fmla="*/ 698630 h 698630"/>
                <a:gd name="connsiteX7" fmla="*/ 0 w 932681"/>
                <a:gd name="connsiteY7" fmla="*/ 698630 h 698630"/>
                <a:gd name="connsiteX0" fmla="*/ 0 w 932681"/>
                <a:gd name="connsiteY0" fmla="*/ 698630 h 698630"/>
                <a:gd name="connsiteX1" fmla="*/ 15902 w 932681"/>
                <a:gd name="connsiteY1" fmla="*/ 619124 h 698630"/>
                <a:gd name="connsiteX2" fmla="*/ 163539 w 932681"/>
                <a:gd name="connsiteY2" fmla="*/ 514349 h 698630"/>
                <a:gd name="connsiteX3" fmla="*/ 294507 w 932681"/>
                <a:gd name="connsiteY3" fmla="*/ 416718 h 698630"/>
                <a:gd name="connsiteX4" fmla="*/ 466341 w 932681"/>
                <a:gd name="connsiteY4" fmla="*/ 0 h 698630"/>
                <a:gd name="connsiteX5" fmla="*/ 732657 w 932681"/>
                <a:gd name="connsiteY5" fmla="*/ 364331 h 698630"/>
                <a:gd name="connsiteX6" fmla="*/ 908870 w 932681"/>
                <a:gd name="connsiteY6" fmla="*/ 609599 h 698630"/>
                <a:gd name="connsiteX7" fmla="*/ 932681 w 932681"/>
                <a:gd name="connsiteY7" fmla="*/ 698630 h 698630"/>
                <a:gd name="connsiteX8" fmla="*/ 0 w 932681"/>
                <a:gd name="connsiteY8" fmla="*/ 698630 h 698630"/>
                <a:gd name="connsiteX0" fmla="*/ 0 w 932681"/>
                <a:gd name="connsiteY0" fmla="*/ 698630 h 698630"/>
                <a:gd name="connsiteX1" fmla="*/ 15902 w 932681"/>
                <a:gd name="connsiteY1" fmla="*/ 619124 h 698630"/>
                <a:gd name="connsiteX2" fmla="*/ 163539 w 932681"/>
                <a:gd name="connsiteY2" fmla="*/ 514349 h 698630"/>
                <a:gd name="connsiteX3" fmla="*/ 294507 w 932681"/>
                <a:gd name="connsiteY3" fmla="*/ 416718 h 698630"/>
                <a:gd name="connsiteX4" fmla="*/ 466341 w 932681"/>
                <a:gd name="connsiteY4" fmla="*/ 0 h 698630"/>
                <a:gd name="connsiteX5" fmla="*/ 777901 w 932681"/>
                <a:gd name="connsiteY5" fmla="*/ 514350 h 698630"/>
                <a:gd name="connsiteX6" fmla="*/ 908870 w 932681"/>
                <a:gd name="connsiteY6" fmla="*/ 609599 h 698630"/>
                <a:gd name="connsiteX7" fmla="*/ 932681 w 932681"/>
                <a:gd name="connsiteY7" fmla="*/ 698630 h 698630"/>
                <a:gd name="connsiteX8" fmla="*/ 0 w 932681"/>
                <a:gd name="connsiteY8" fmla="*/ 698630 h 698630"/>
                <a:gd name="connsiteX0" fmla="*/ 0 w 932681"/>
                <a:gd name="connsiteY0" fmla="*/ 698630 h 698630"/>
                <a:gd name="connsiteX1" fmla="*/ 15902 w 932681"/>
                <a:gd name="connsiteY1" fmla="*/ 619124 h 698630"/>
                <a:gd name="connsiteX2" fmla="*/ 163539 w 932681"/>
                <a:gd name="connsiteY2" fmla="*/ 514349 h 698630"/>
                <a:gd name="connsiteX3" fmla="*/ 294507 w 932681"/>
                <a:gd name="connsiteY3" fmla="*/ 416718 h 698630"/>
                <a:gd name="connsiteX4" fmla="*/ 466341 w 932681"/>
                <a:gd name="connsiteY4" fmla="*/ 0 h 698630"/>
                <a:gd name="connsiteX5" fmla="*/ 699320 w 932681"/>
                <a:gd name="connsiteY5" fmla="*/ 378618 h 698630"/>
                <a:gd name="connsiteX6" fmla="*/ 777901 w 932681"/>
                <a:gd name="connsiteY6" fmla="*/ 514350 h 698630"/>
                <a:gd name="connsiteX7" fmla="*/ 908870 w 932681"/>
                <a:gd name="connsiteY7" fmla="*/ 609599 h 698630"/>
                <a:gd name="connsiteX8" fmla="*/ 932681 w 932681"/>
                <a:gd name="connsiteY8" fmla="*/ 698630 h 698630"/>
                <a:gd name="connsiteX9" fmla="*/ 0 w 932681"/>
                <a:gd name="connsiteY9" fmla="*/ 698630 h 698630"/>
                <a:gd name="connsiteX0" fmla="*/ 0 w 932681"/>
                <a:gd name="connsiteY0" fmla="*/ 698630 h 698630"/>
                <a:gd name="connsiteX1" fmla="*/ 15902 w 932681"/>
                <a:gd name="connsiteY1" fmla="*/ 619124 h 698630"/>
                <a:gd name="connsiteX2" fmla="*/ 163539 w 932681"/>
                <a:gd name="connsiteY2" fmla="*/ 514349 h 698630"/>
                <a:gd name="connsiteX3" fmla="*/ 294507 w 932681"/>
                <a:gd name="connsiteY3" fmla="*/ 416718 h 698630"/>
                <a:gd name="connsiteX4" fmla="*/ 466341 w 932681"/>
                <a:gd name="connsiteY4" fmla="*/ 0 h 698630"/>
                <a:gd name="connsiteX5" fmla="*/ 625501 w 932681"/>
                <a:gd name="connsiteY5" fmla="*/ 397668 h 698630"/>
                <a:gd name="connsiteX6" fmla="*/ 777901 w 932681"/>
                <a:gd name="connsiteY6" fmla="*/ 514350 h 698630"/>
                <a:gd name="connsiteX7" fmla="*/ 908870 w 932681"/>
                <a:gd name="connsiteY7" fmla="*/ 609599 h 698630"/>
                <a:gd name="connsiteX8" fmla="*/ 932681 w 932681"/>
                <a:gd name="connsiteY8" fmla="*/ 698630 h 698630"/>
                <a:gd name="connsiteX9" fmla="*/ 0 w 932681"/>
                <a:gd name="connsiteY9" fmla="*/ 698630 h 698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32681" h="698630">
                  <a:moveTo>
                    <a:pt x="0" y="698630"/>
                  </a:moveTo>
                  <a:lnTo>
                    <a:pt x="15902" y="619124"/>
                  </a:lnTo>
                  <a:lnTo>
                    <a:pt x="163539" y="514349"/>
                  </a:lnTo>
                  <a:lnTo>
                    <a:pt x="294507" y="416718"/>
                  </a:lnTo>
                  <a:lnTo>
                    <a:pt x="466341" y="0"/>
                  </a:lnTo>
                  <a:lnTo>
                    <a:pt x="625501" y="397668"/>
                  </a:lnTo>
                  <a:lnTo>
                    <a:pt x="777901" y="514350"/>
                  </a:lnTo>
                  <a:lnTo>
                    <a:pt x="908870" y="609599"/>
                  </a:lnTo>
                  <a:lnTo>
                    <a:pt x="932681" y="698630"/>
                  </a:lnTo>
                  <a:lnTo>
                    <a:pt x="0" y="69863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Gleichschenkliges Dreieck 23">
              <a:extLst>
                <a:ext uri="{FF2B5EF4-FFF2-40B4-BE49-F238E27FC236}">
                  <a16:creationId xmlns:a16="http://schemas.microsoft.com/office/drawing/2014/main" id="{A7605208-1DC8-4532-B07F-BF931A4AB9A5}"/>
                </a:ext>
              </a:extLst>
            </p:cNvPr>
            <p:cNvSpPr/>
            <p:nvPr/>
          </p:nvSpPr>
          <p:spPr bwMode="auto">
            <a:xfrm rot="10800000">
              <a:off x="4512148" y="4441224"/>
              <a:ext cx="2333624" cy="140492"/>
            </a:xfrm>
            <a:custGeom>
              <a:avLst/>
              <a:gdLst>
                <a:gd name="connsiteX0" fmla="*/ 0 w 2295525"/>
                <a:gd name="connsiteY0" fmla="*/ 140492 h 140492"/>
                <a:gd name="connsiteX1" fmla="*/ 1138236 w 2295525"/>
                <a:gd name="connsiteY1" fmla="*/ 0 h 140492"/>
                <a:gd name="connsiteX2" fmla="*/ 2295525 w 2295525"/>
                <a:gd name="connsiteY2" fmla="*/ 140492 h 140492"/>
                <a:gd name="connsiteX3" fmla="*/ 0 w 2295525"/>
                <a:gd name="connsiteY3" fmla="*/ 140492 h 140492"/>
                <a:gd name="connsiteX0" fmla="*/ 0 w 2328862"/>
                <a:gd name="connsiteY0" fmla="*/ 135729 h 140492"/>
                <a:gd name="connsiteX1" fmla="*/ 1171573 w 2328862"/>
                <a:gd name="connsiteY1" fmla="*/ 0 h 140492"/>
                <a:gd name="connsiteX2" fmla="*/ 2328862 w 2328862"/>
                <a:gd name="connsiteY2" fmla="*/ 140492 h 140492"/>
                <a:gd name="connsiteX3" fmla="*/ 0 w 2328862"/>
                <a:gd name="connsiteY3" fmla="*/ 135729 h 140492"/>
                <a:gd name="connsiteX0" fmla="*/ 0 w 2328862"/>
                <a:gd name="connsiteY0" fmla="*/ 135729 h 140492"/>
                <a:gd name="connsiteX1" fmla="*/ 104772 w 2328862"/>
                <a:gd name="connsiteY1" fmla="*/ 121442 h 140492"/>
                <a:gd name="connsiteX2" fmla="*/ 1171573 w 2328862"/>
                <a:gd name="connsiteY2" fmla="*/ 0 h 140492"/>
                <a:gd name="connsiteX3" fmla="*/ 2328862 w 2328862"/>
                <a:gd name="connsiteY3" fmla="*/ 140492 h 140492"/>
                <a:gd name="connsiteX4" fmla="*/ 0 w 2328862"/>
                <a:gd name="connsiteY4" fmla="*/ 135729 h 140492"/>
                <a:gd name="connsiteX0" fmla="*/ 0 w 2328862"/>
                <a:gd name="connsiteY0" fmla="*/ 135729 h 140492"/>
                <a:gd name="connsiteX1" fmla="*/ 40478 w 2328862"/>
                <a:gd name="connsiteY1" fmla="*/ 83342 h 140492"/>
                <a:gd name="connsiteX2" fmla="*/ 1171573 w 2328862"/>
                <a:gd name="connsiteY2" fmla="*/ 0 h 140492"/>
                <a:gd name="connsiteX3" fmla="*/ 2328862 w 2328862"/>
                <a:gd name="connsiteY3" fmla="*/ 140492 h 140492"/>
                <a:gd name="connsiteX4" fmla="*/ 0 w 2328862"/>
                <a:gd name="connsiteY4" fmla="*/ 135729 h 140492"/>
                <a:gd name="connsiteX0" fmla="*/ 0 w 2328862"/>
                <a:gd name="connsiteY0" fmla="*/ 135729 h 140492"/>
                <a:gd name="connsiteX1" fmla="*/ 40478 w 2328862"/>
                <a:gd name="connsiteY1" fmla="*/ 83342 h 140492"/>
                <a:gd name="connsiteX2" fmla="*/ 1171573 w 2328862"/>
                <a:gd name="connsiteY2" fmla="*/ 0 h 140492"/>
                <a:gd name="connsiteX3" fmla="*/ 2055016 w 2328862"/>
                <a:gd name="connsiteY3" fmla="*/ 114298 h 140492"/>
                <a:gd name="connsiteX4" fmla="*/ 2328862 w 2328862"/>
                <a:gd name="connsiteY4" fmla="*/ 140492 h 140492"/>
                <a:gd name="connsiteX5" fmla="*/ 0 w 2328862"/>
                <a:gd name="connsiteY5" fmla="*/ 135729 h 140492"/>
                <a:gd name="connsiteX0" fmla="*/ 0 w 2328862"/>
                <a:gd name="connsiteY0" fmla="*/ 135729 h 140492"/>
                <a:gd name="connsiteX1" fmla="*/ 40478 w 2328862"/>
                <a:gd name="connsiteY1" fmla="*/ 83342 h 140492"/>
                <a:gd name="connsiteX2" fmla="*/ 1171573 w 2328862"/>
                <a:gd name="connsiteY2" fmla="*/ 0 h 140492"/>
                <a:gd name="connsiteX3" fmla="*/ 2064541 w 2328862"/>
                <a:gd name="connsiteY3" fmla="*/ 73816 h 140492"/>
                <a:gd name="connsiteX4" fmla="*/ 2328862 w 2328862"/>
                <a:gd name="connsiteY4" fmla="*/ 140492 h 140492"/>
                <a:gd name="connsiteX5" fmla="*/ 0 w 2328862"/>
                <a:gd name="connsiteY5" fmla="*/ 135729 h 140492"/>
                <a:gd name="connsiteX0" fmla="*/ 0 w 2328862"/>
                <a:gd name="connsiteY0" fmla="*/ 135729 h 140492"/>
                <a:gd name="connsiteX1" fmla="*/ 40478 w 2328862"/>
                <a:gd name="connsiteY1" fmla="*/ 83342 h 140492"/>
                <a:gd name="connsiteX2" fmla="*/ 1171573 w 2328862"/>
                <a:gd name="connsiteY2" fmla="*/ 0 h 140492"/>
                <a:gd name="connsiteX3" fmla="*/ 2233610 w 2328862"/>
                <a:gd name="connsiteY3" fmla="*/ 88103 h 140492"/>
                <a:gd name="connsiteX4" fmla="*/ 2328862 w 2328862"/>
                <a:gd name="connsiteY4" fmla="*/ 140492 h 140492"/>
                <a:gd name="connsiteX5" fmla="*/ 0 w 2328862"/>
                <a:gd name="connsiteY5" fmla="*/ 135729 h 140492"/>
                <a:gd name="connsiteX0" fmla="*/ 0 w 2328862"/>
                <a:gd name="connsiteY0" fmla="*/ 135729 h 140492"/>
                <a:gd name="connsiteX1" fmla="*/ 40478 w 2328862"/>
                <a:gd name="connsiteY1" fmla="*/ 83342 h 140492"/>
                <a:gd name="connsiteX2" fmla="*/ 1171573 w 2328862"/>
                <a:gd name="connsiteY2" fmla="*/ 0 h 140492"/>
                <a:gd name="connsiteX3" fmla="*/ 2324098 w 2328862"/>
                <a:gd name="connsiteY3" fmla="*/ 88103 h 140492"/>
                <a:gd name="connsiteX4" fmla="*/ 2328862 w 2328862"/>
                <a:gd name="connsiteY4" fmla="*/ 140492 h 140492"/>
                <a:gd name="connsiteX5" fmla="*/ 0 w 2328862"/>
                <a:gd name="connsiteY5" fmla="*/ 135729 h 140492"/>
                <a:gd name="connsiteX0" fmla="*/ 0 w 2333624"/>
                <a:gd name="connsiteY0" fmla="*/ 135729 h 140492"/>
                <a:gd name="connsiteX1" fmla="*/ 40478 w 2333624"/>
                <a:gd name="connsiteY1" fmla="*/ 83342 h 140492"/>
                <a:gd name="connsiteX2" fmla="*/ 1171573 w 2333624"/>
                <a:gd name="connsiteY2" fmla="*/ 0 h 140492"/>
                <a:gd name="connsiteX3" fmla="*/ 2324098 w 2333624"/>
                <a:gd name="connsiteY3" fmla="*/ 88103 h 140492"/>
                <a:gd name="connsiteX4" fmla="*/ 2333624 w 2333624"/>
                <a:gd name="connsiteY4" fmla="*/ 140492 h 140492"/>
                <a:gd name="connsiteX5" fmla="*/ 0 w 2333624"/>
                <a:gd name="connsiteY5" fmla="*/ 135729 h 140492"/>
                <a:gd name="connsiteX0" fmla="*/ 0 w 2333624"/>
                <a:gd name="connsiteY0" fmla="*/ 135729 h 140492"/>
                <a:gd name="connsiteX1" fmla="*/ 40478 w 2333624"/>
                <a:gd name="connsiteY1" fmla="*/ 83342 h 140492"/>
                <a:gd name="connsiteX2" fmla="*/ 1171573 w 2333624"/>
                <a:gd name="connsiteY2" fmla="*/ 0 h 140492"/>
                <a:gd name="connsiteX3" fmla="*/ 2328860 w 2333624"/>
                <a:gd name="connsiteY3" fmla="*/ 92866 h 140492"/>
                <a:gd name="connsiteX4" fmla="*/ 2333624 w 2333624"/>
                <a:gd name="connsiteY4" fmla="*/ 140492 h 140492"/>
                <a:gd name="connsiteX5" fmla="*/ 0 w 2333624"/>
                <a:gd name="connsiteY5" fmla="*/ 135729 h 140492"/>
                <a:gd name="connsiteX0" fmla="*/ 0 w 2333624"/>
                <a:gd name="connsiteY0" fmla="*/ 135729 h 140492"/>
                <a:gd name="connsiteX1" fmla="*/ 2378 w 2333624"/>
                <a:gd name="connsiteY1" fmla="*/ 78580 h 140492"/>
                <a:gd name="connsiteX2" fmla="*/ 1171573 w 2333624"/>
                <a:gd name="connsiteY2" fmla="*/ 0 h 140492"/>
                <a:gd name="connsiteX3" fmla="*/ 2328860 w 2333624"/>
                <a:gd name="connsiteY3" fmla="*/ 92866 h 140492"/>
                <a:gd name="connsiteX4" fmla="*/ 2333624 w 2333624"/>
                <a:gd name="connsiteY4" fmla="*/ 140492 h 140492"/>
                <a:gd name="connsiteX5" fmla="*/ 0 w 2333624"/>
                <a:gd name="connsiteY5" fmla="*/ 135729 h 140492"/>
                <a:gd name="connsiteX0" fmla="*/ 0 w 2333624"/>
                <a:gd name="connsiteY0" fmla="*/ 135729 h 140492"/>
                <a:gd name="connsiteX1" fmla="*/ 21428 w 2333624"/>
                <a:gd name="connsiteY1" fmla="*/ 88105 h 140492"/>
                <a:gd name="connsiteX2" fmla="*/ 1171573 w 2333624"/>
                <a:gd name="connsiteY2" fmla="*/ 0 h 140492"/>
                <a:gd name="connsiteX3" fmla="*/ 2328860 w 2333624"/>
                <a:gd name="connsiteY3" fmla="*/ 92866 h 140492"/>
                <a:gd name="connsiteX4" fmla="*/ 2333624 w 2333624"/>
                <a:gd name="connsiteY4" fmla="*/ 140492 h 140492"/>
                <a:gd name="connsiteX5" fmla="*/ 0 w 2333624"/>
                <a:gd name="connsiteY5" fmla="*/ 135729 h 14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33624" h="140492">
                  <a:moveTo>
                    <a:pt x="0" y="135729"/>
                  </a:moveTo>
                  <a:lnTo>
                    <a:pt x="21428" y="88105"/>
                  </a:lnTo>
                  <a:lnTo>
                    <a:pt x="1171573" y="0"/>
                  </a:lnTo>
                  <a:lnTo>
                    <a:pt x="2328860" y="92866"/>
                  </a:lnTo>
                  <a:lnTo>
                    <a:pt x="2333624" y="140492"/>
                  </a:lnTo>
                  <a:lnTo>
                    <a:pt x="0" y="135729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BF8F9194-29BD-4589-96BD-28EA0CD52FF0}"/>
                </a:ext>
              </a:extLst>
            </p:cNvPr>
            <p:cNvSpPr/>
            <p:nvPr/>
          </p:nvSpPr>
          <p:spPr bwMode="auto">
            <a:xfrm>
              <a:off x="5627684" y="4470175"/>
              <a:ext cx="80961" cy="80961"/>
            </a:xfrm>
            <a:prstGeom prst="ellipse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33" name="Gruppieren 32">
              <a:extLst>
                <a:ext uri="{FF2B5EF4-FFF2-40B4-BE49-F238E27FC236}">
                  <a16:creationId xmlns:a16="http://schemas.microsoft.com/office/drawing/2014/main" id="{8A76AAD6-FBEF-D4A7-1ABC-EBE58ECBA606}"/>
                </a:ext>
              </a:extLst>
            </p:cNvPr>
            <p:cNvGrpSpPr/>
            <p:nvPr/>
          </p:nvGrpSpPr>
          <p:grpSpPr>
            <a:xfrm>
              <a:off x="6230972" y="4221672"/>
              <a:ext cx="797719" cy="224315"/>
              <a:chOff x="6230972" y="4221672"/>
              <a:chExt cx="797719" cy="224315"/>
            </a:xfrm>
          </p:grpSpPr>
          <p:sp>
            <p:nvSpPr>
              <p:cNvPr id="37" name="Rechteck 36">
                <a:extLst>
                  <a:ext uri="{FF2B5EF4-FFF2-40B4-BE49-F238E27FC236}">
                    <a16:creationId xmlns:a16="http://schemas.microsoft.com/office/drawing/2014/main" id="{0F957599-4BBB-46D2-8171-439D1E22A5DB}"/>
                  </a:ext>
                </a:extLst>
              </p:cNvPr>
              <p:cNvSpPr/>
              <p:nvPr/>
            </p:nvSpPr>
            <p:spPr bwMode="auto">
              <a:xfrm>
                <a:off x="6606972" y="4265011"/>
                <a:ext cx="45719" cy="180976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8" name="Rechteck 37">
                <a:extLst>
                  <a:ext uri="{FF2B5EF4-FFF2-40B4-BE49-F238E27FC236}">
                    <a16:creationId xmlns:a16="http://schemas.microsoft.com/office/drawing/2014/main" id="{2A1EF3E6-581B-4262-8169-7E2371EBD959}"/>
                  </a:ext>
                </a:extLst>
              </p:cNvPr>
              <p:cNvSpPr/>
              <p:nvPr/>
            </p:nvSpPr>
            <p:spPr bwMode="auto">
              <a:xfrm>
                <a:off x="6230972" y="4221672"/>
                <a:ext cx="797719" cy="45719"/>
              </a:xfrm>
              <a:custGeom>
                <a:avLst/>
                <a:gdLst>
                  <a:gd name="connsiteX0" fmla="*/ 0 w 797719"/>
                  <a:gd name="connsiteY0" fmla="*/ 0 h 45719"/>
                  <a:gd name="connsiteX1" fmla="*/ 797719 w 797719"/>
                  <a:gd name="connsiteY1" fmla="*/ 0 h 45719"/>
                  <a:gd name="connsiteX2" fmla="*/ 797719 w 797719"/>
                  <a:gd name="connsiteY2" fmla="*/ 45719 h 45719"/>
                  <a:gd name="connsiteX3" fmla="*/ 0 w 797719"/>
                  <a:gd name="connsiteY3" fmla="*/ 45719 h 45719"/>
                  <a:gd name="connsiteX4" fmla="*/ 0 w 797719"/>
                  <a:gd name="connsiteY4" fmla="*/ 0 h 45719"/>
                  <a:gd name="connsiteX0" fmla="*/ 0 w 797719"/>
                  <a:gd name="connsiteY0" fmla="*/ 509 h 46228"/>
                  <a:gd name="connsiteX1" fmla="*/ 69816 w 797719"/>
                  <a:gd name="connsiteY1" fmla="*/ 0 h 46228"/>
                  <a:gd name="connsiteX2" fmla="*/ 797719 w 797719"/>
                  <a:gd name="connsiteY2" fmla="*/ 509 h 46228"/>
                  <a:gd name="connsiteX3" fmla="*/ 797719 w 797719"/>
                  <a:gd name="connsiteY3" fmla="*/ 46228 h 46228"/>
                  <a:gd name="connsiteX4" fmla="*/ 0 w 797719"/>
                  <a:gd name="connsiteY4" fmla="*/ 46228 h 46228"/>
                  <a:gd name="connsiteX5" fmla="*/ 0 w 797719"/>
                  <a:gd name="connsiteY5" fmla="*/ 509 h 46228"/>
                  <a:gd name="connsiteX0" fmla="*/ 0 w 797719"/>
                  <a:gd name="connsiteY0" fmla="*/ 0 h 45719"/>
                  <a:gd name="connsiteX1" fmla="*/ 409541 w 797719"/>
                  <a:gd name="connsiteY1" fmla="*/ 15366 h 45719"/>
                  <a:gd name="connsiteX2" fmla="*/ 797719 w 797719"/>
                  <a:gd name="connsiteY2" fmla="*/ 0 h 45719"/>
                  <a:gd name="connsiteX3" fmla="*/ 797719 w 797719"/>
                  <a:gd name="connsiteY3" fmla="*/ 45719 h 45719"/>
                  <a:gd name="connsiteX4" fmla="*/ 0 w 797719"/>
                  <a:gd name="connsiteY4" fmla="*/ 45719 h 45719"/>
                  <a:gd name="connsiteX5" fmla="*/ 0 w 797719"/>
                  <a:gd name="connsiteY5" fmla="*/ 0 h 45719"/>
                  <a:gd name="connsiteX0" fmla="*/ 0 w 797719"/>
                  <a:gd name="connsiteY0" fmla="*/ 0 h 45719"/>
                  <a:gd name="connsiteX1" fmla="*/ 406366 w 797719"/>
                  <a:gd name="connsiteY1" fmla="*/ 15366 h 45719"/>
                  <a:gd name="connsiteX2" fmla="*/ 797719 w 797719"/>
                  <a:gd name="connsiteY2" fmla="*/ 0 h 45719"/>
                  <a:gd name="connsiteX3" fmla="*/ 797719 w 797719"/>
                  <a:gd name="connsiteY3" fmla="*/ 45719 h 45719"/>
                  <a:gd name="connsiteX4" fmla="*/ 0 w 797719"/>
                  <a:gd name="connsiteY4" fmla="*/ 45719 h 45719"/>
                  <a:gd name="connsiteX5" fmla="*/ 0 w 797719"/>
                  <a:gd name="connsiteY5" fmla="*/ 0 h 45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7719" h="45719">
                    <a:moveTo>
                      <a:pt x="0" y="0"/>
                    </a:moveTo>
                    <a:lnTo>
                      <a:pt x="406366" y="15366"/>
                    </a:lnTo>
                    <a:lnTo>
                      <a:pt x="797719" y="0"/>
                    </a:lnTo>
                    <a:lnTo>
                      <a:pt x="797719" y="45719"/>
                    </a:lnTo>
                    <a:lnTo>
                      <a:pt x="0" y="457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cxnSp>
          <p:nvCxnSpPr>
            <p:cNvPr id="60" name="Gerade Verbindung mit Pfeil 59">
              <a:extLst>
                <a:ext uri="{FF2B5EF4-FFF2-40B4-BE49-F238E27FC236}">
                  <a16:creationId xmlns:a16="http://schemas.microsoft.com/office/drawing/2014/main" id="{35B0617A-8319-4C8E-A803-8FE76DEB11C4}"/>
                </a:ext>
              </a:extLst>
            </p:cNvPr>
            <p:cNvCxnSpPr/>
            <p:nvPr/>
          </p:nvCxnSpPr>
          <p:spPr bwMode="auto">
            <a:xfrm flipV="1">
              <a:off x="5665599" y="3643359"/>
              <a:ext cx="0" cy="638322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4" name="Gruppieren 83">
              <a:extLst>
                <a:ext uri="{FF2B5EF4-FFF2-40B4-BE49-F238E27FC236}">
                  <a16:creationId xmlns:a16="http://schemas.microsoft.com/office/drawing/2014/main" id="{C165867D-426B-4EDA-9324-D792F2E78FA2}"/>
                </a:ext>
              </a:extLst>
            </p:cNvPr>
            <p:cNvGrpSpPr/>
            <p:nvPr/>
          </p:nvGrpSpPr>
          <p:grpSpPr>
            <a:xfrm>
              <a:off x="5433217" y="3496891"/>
              <a:ext cx="458019" cy="142870"/>
              <a:chOff x="4966509" y="3050381"/>
              <a:chExt cx="458019" cy="142870"/>
            </a:xfrm>
          </p:grpSpPr>
          <p:cxnSp>
            <p:nvCxnSpPr>
              <p:cNvPr id="63" name="Gerader Verbinder 62">
                <a:extLst>
                  <a:ext uri="{FF2B5EF4-FFF2-40B4-BE49-F238E27FC236}">
                    <a16:creationId xmlns:a16="http://schemas.microsoft.com/office/drawing/2014/main" id="{3EFE0294-BAA1-48B1-97FC-64686AC95A9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197095" y="3050381"/>
                <a:ext cx="0" cy="97631"/>
              </a:xfrm>
              <a:prstGeom prst="line">
                <a:avLst/>
              </a:prstGeom>
              <a:solidFill>
                <a:srgbClr val="FF0000"/>
              </a:soli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83" name="Gruppieren 82">
                <a:extLst>
                  <a:ext uri="{FF2B5EF4-FFF2-40B4-BE49-F238E27FC236}">
                    <a16:creationId xmlns:a16="http://schemas.microsoft.com/office/drawing/2014/main" id="{3526ED91-E9AA-453A-BA59-542A84B09883}"/>
                  </a:ext>
                </a:extLst>
              </p:cNvPr>
              <p:cNvGrpSpPr/>
              <p:nvPr/>
            </p:nvGrpSpPr>
            <p:grpSpPr>
              <a:xfrm>
                <a:off x="5241937" y="3050381"/>
                <a:ext cx="182591" cy="142870"/>
                <a:chOff x="5241937" y="3050381"/>
                <a:chExt cx="182591" cy="142870"/>
              </a:xfrm>
            </p:grpSpPr>
            <p:cxnSp>
              <p:nvCxnSpPr>
                <p:cNvPr id="65" name="Gerader Verbinder 64">
                  <a:extLst>
                    <a:ext uri="{FF2B5EF4-FFF2-40B4-BE49-F238E27FC236}">
                      <a16:creationId xmlns:a16="http://schemas.microsoft.com/office/drawing/2014/main" id="{3E695C1C-8A96-4036-8DE6-5275DE650C2B}"/>
                    </a:ext>
                  </a:extLst>
                </p:cNvPr>
                <p:cNvCxnSpPr/>
                <p:nvPr/>
              </p:nvCxnSpPr>
              <p:spPr bwMode="auto">
                <a:xfrm flipH="1">
                  <a:off x="5241937" y="3050381"/>
                  <a:ext cx="18244" cy="97631"/>
                </a:xfrm>
                <a:prstGeom prst="line">
                  <a:avLst/>
                </a:prstGeom>
                <a:solidFill>
                  <a:srgbClr val="FF0000"/>
                </a:solidFill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6" name="Gerader Verbinder 65">
                  <a:extLst>
                    <a:ext uri="{FF2B5EF4-FFF2-40B4-BE49-F238E27FC236}">
                      <a16:creationId xmlns:a16="http://schemas.microsoft.com/office/drawing/2014/main" id="{88037324-B552-454F-BBE2-A1E8B806822B}"/>
                    </a:ext>
                  </a:extLst>
                </p:cNvPr>
                <p:cNvCxnSpPr/>
                <p:nvPr/>
              </p:nvCxnSpPr>
              <p:spPr bwMode="auto">
                <a:xfrm flipH="1">
                  <a:off x="5291150" y="3057524"/>
                  <a:ext cx="26975" cy="97631"/>
                </a:xfrm>
                <a:prstGeom prst="line">
                  <a:avLst/>
                </a:prstGeom>
                <a:solidFill>
                  <a:srgbClr val="FF0000"/>
                </a:solidFill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7" name="Gerader Verbinder 66">
                  <a:extLst>
                    <a:ext uri="{FF2B5EF4-FFF2-40B4-BE49-F238E27FC236}">
                      <a16:creationId xmlns:a16="http://schemas.microsoft.com/office/drawing/2014/main" id="{FF0A1400-E465-442C-AA0A-EC5C351E642C}"/>
                    </a:ext>
                  </a:extLst>
                </p:cNvPr>
                <p:cNvCxnSpPr/>
                <p:nvPr/>
              </p:nvCxnSpPr>
              <p:spPr bwMode="auto">
                <a:xfrm flipH="1">
                  <a:off x="5340364" y="3076574"/>
                  <a:ext cx="37283" cy="92867"/>
                </a:xfrm>
                <a:prstGeom prst="line">
                  <a:avLst/>
                </a:prstGeom>
                <a:solidFill>
                  <a:srgbClr val="FF0000"/>
                </a:solidFill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8" name="Gerader Verbinder 67">
                  <a:extLst>
                    <a:ext uri="{FF2B5EF4-FFF2-40B4-BE49-F238E27FC236}">
                      <a16:creationId xmlns:a16="http://schemas.microsoft.com/office/drawing/2014/main" id="{5847EBE4-71F8-4296-BA21-7B3A1BDB26C3}"/>
                    </a:ext>
                  </a:extLst>
                </p:cNvPr>
                <p:cNvCxnSpPr/>
                <p:nvPr/>
              </p:nvCxnSpPr>
              <p:spPr bwMode="auto">
                <a:xfrm flipH="1">
                  <a:off x="5389575" y="3117790"/>
                  <a:ext cx="34953" cy="75461"/>
                </a:xfrm>
                <a:prstGeom prst="line">
                  <a:avLst/>
                </a:prstGeom>
                <a:solidFill>
                  <a:srgbClr val="FF0000"/>
                </a:solidFill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85" name="Gruppieren 84">
                <a:extLst>
                  <a:ext uri="{FF2B5EF4-FFF2-40B4-BE49-F238E27FC236}">
                    <a16:creationId xmlns:a16="http://schemas.microsoft.com/office/drawing/2014/main" id="{E731A880-2BE8-4F03-B068-9B76BDAEE7EC}"/>
                  </a:ext>
                </a:extLst>
              </p:cNvPr>
              <p:cNvGrpSpPr/>
              <p:nvPr/>
            </p:nvGrpSpPr>
            <p:grpSpPr>
              <a:xfrm flipH="1">
                <a:off x="4966509" y="3050381"/>
                <a:ext cx="182591" cy="142870"/>
                <a:chOff x="5241937" y="3050381"/>
                <a:chExt cx="182591" cy="142870"/>
              </a:xfrm>
            </p:grpSpPr>
            <p:cxnSp>
              <p:nvCxnSpPr>
                <p:cNvPr id="86" name="Gerader Verbinder 85">
                  <a:extLst>
                    <a:ext uri="{FF2B5EF4-FFF2-40B4-BE49-F238E27FC236}">
                      <a16:creationId xmlns:a16="http://schemas.microsoft.com/office/drawing/2014/main" id="{0308E3F3-F5B4-4DC7-86C9-939D5A32AE4E}"/>
                    </a:ext>
                  </a:extLst>
                </p:cNvPr>
                <p:cNvCxnSpPr/>
                <p:nvPr/>
              </p:nvCxnSpPr>
              <p:spPr bwMode="auto">
                <a:xfrm flipH="1">
                  <a:off x="5241937" y="3050381"/>
                  <a:ext cx="18244" cy="97631"/>
                </a:xfrm>
                <a:prstGeom prst="line">
                  <a:avLst/>
                </a:prstGeom>
                <a:solidFill>
                  <a:srgbClr val="FF0000"/>
                </a:solidFill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7" name="Gerader Verbinder 86">
                  <a:extLst>
                    <a:ext uri="{FF2B5EF4-FFF2-40B4-BE49-F238E27FC236}">
                      <a16:creationId xmlns:a16="http://schemas.microsoft.com/office/drawing/2014/main" id="{F67A3009-6E4B-4D1E-BFE4-B1328D540E9F}"/>
                    </a:ext>
                  </a:extLst>
                </p:cNvPr>
                <p:cNvCxnSpPr/>
                <p:nvPr/>
              </p:nvCxnSpPr>
              <p:spPr bwMode="auto">
                <a:xfrm flipH="1">
                  <a:off x="5291150" y="3057524"/>
                  <a:ext cx="26975" cy="97631"/>
                </a:xfrm>
                <a:prstGeom prst="line">
                  <a:avLst/>
                </a:prstGeom>
                <a:solidFill>
                  <a:srgbClr val="FF0000"/>
                </a:solidFill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8" name="Gerader Verbinder 87">
                  <a:extLst>
                    <a:ext uri="{FF2B5EF4-FFF2-40B4-BE49-F238E27FC236}">
                      <a16:creationId xmlns:a16="http://schemas.microsoft.com/office/drawing/2014/main" id="{7F982271-221B-4802-A92D-C867AB251FE5}"/>
                    </a:ext>
                  </a:extLst>
                </p:cNvPr>
                <p:cNvCxnSpPr/>
                <p:nvPr/>
              </p:nvCxnSpPr>
              <p:spPr bwMode="auto">
                <a:xfrm flipH="1">
                  <a:off x="5340364" y="3076574"/>
                  <a:ext cx="37283" cy="92867"/>
                </a:xfrm>
                <a:prstGeom prst="line">
                  <a:avLst/>
                </a:prstGeom>
                <a:solidFill>
                  <a:srgbClr val="FF0000"/>
                </a:solidFill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9" name="Gerader Verbinder 88">
                  <a:extLst>
                    <a:ext uri="{FF2B5EF4-FFF2-40B4-BE49-F238E27FC236}">
                      <a16:creationId xmlns:a16="http://schemas.microsoft.com/office/drawing/2014/main" id="{FA80B448-E333-46FD-B0B8-0400687B464B}"/>
                    </a:ext>
                  </a:extLst>
                </p:cNvPr>
                <p:cNvCxnSpPr/>
                <p:nvPr/>
              </p:nvCxnSpPr>
              <p:spPr bwMode="auto">
                <a:xfrm flipH="1">
                  <a:off x="5389575" y="3117790"/>
                  <a:ext cx="34953" cy="75461"/>
                </a:xfrm>
                <a:prstGeom prst="line">
                  <a:avLst/>
                </a:prstGeom>
                <a:solidFill>
                  <a:srgbClr val="FF0000"/>
                </a:solidFill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2521490F-F2B9-4001-8CD1-A3E08C37A105}"/>
                </a:ext>
              </a:extLst>
            </p:cNvPr>
            <p:cNvSpPr txBox="1"/>
            <p:nvPr/>
          </p:nvSpPr>
          <p:spPr>
            <a:xfrm>
              <a:off x="5539620" y="3279043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0</a:t>
              </a:r>
            </a:p>
          </p:txBody>
        </p:sp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B562EE53-BC5A-82EC-C2C7-F6ECC6BDBC13}"/>
                </a:ext>
              </a:extLst>
            </p:cNvPr>
            <p:cNvGrpSpPr/>
            <p:nvPr/>
          </p:nvGrpSpPr>
          <p:grpSpPr>
            <a:xfrm>
              <a:off x="4322131" y="4219292"/>
              <a:ext cx="797719" cy="221933"/>
              <a:chOff x="4322131" y="4219292"/>
              <a:chExt cx="797719" cy="221933"/>
            </a:xfrm>
          </p:grpSpPr>
          <p:sp>
            <p:nvSpPr>
              <p:cNvPr id="29" name="Rechteck 28">
                <a:extLst>
                  <a:ext uri="{FF2B5EF4-FFF2-40B4-BE49-F238E27FC236}">
                    <a16:creationId xmlns:a16="http://schemas.microsoft.com/office/drawing/2014/main" id="{5442ACB0-3F2D-43EF-861E-A62AB3F24A31}"/>
                  </a:ext>
                </a:extLst>
              </p:cNvPr>
              <p:cNvSpPr/>
              <p:nvPr/>
            </p:nvSpPr>
            <p:spPr bwMode="auto">
              <a:xfrm>
                <a:off x="4697650" y="4260249"/>
                <a:ext cx="45719" cy="180976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" name="Rechteck 37">
                <a:extLst>
                  <a:ext uri="{FF2B5EF4-FFF2-40B4-BE49-F238E27FC236}">
                    <a16:creationId xmlns:a16="http://schemas.microsoft.com/office/drawing/2014/main" id="{555EB81D-DDCD-4AE7-8949-066E003C628D}"/>
                  </a:ext>
                </a:extLst>
              </p:cNvPr>
              <p:cNvSpPr/>
              <p:nvPr/>
            </p:nvSpPr>
            <p:spPr bwMode="auto">
              <a:xfrm>
                <a:off x="4322131" y="4219292"/>
                <a:ext cx="797719" cy="45719"/>
              </a:xfrm>
              <a:custGeom>
                <a:avLst/>
                <a:gdLst>
                  <a:gd name="connsiteX0" fmla="*/ 0 w 797719"/>
                  <a:gd name="connsiteY0" fmla="*/ 0 h 45719"/>
                  <a:gd name="connsiteX1" fmla="*/ 797719 w 797719"/>
                  <a:gd name="connsiteY1" fmla="*/ 0 h 45719"/>
                  <a:gd name="connsiteX2" fmla="*/ 797719 w 797719"/>
                  <a:gd name="connsiteY2" fmla="*/ 45719 h 45719"/>
                  <a:gd name="connsiteX3" fmla="*/ 0 w 797719"/>
                  <a:gd name="connsiteY3" fmla="*/ 45719 h 45719"/>
                  <a:gd name="connsiteX4" fmla="*/ 0 w 797719"/>
                  <a:gd name="connsiteY4" fmla="*/ 0 h 45719"/>
                  <a:gd name="connsiteX0" fmla="*/ 0 w 797719"/>
                  <a:gd name="connsiteY0" fmla="*/ 509 h 46228"/>
                  <a:gd name="connsiteX1" fmla="*/ 69816 w 797719"/>
                  <a:gd name="connsiteY1" fmla="*/ 0 h 46228"/>
                  <a:gd name="connsiteX2" fmla="*/ 797719 w 797719"/>
                  <a:gd name="connsiteY2" fmla="*/ 509 h 46228"/>
                  <a:gd name="connsiteX3" fmla="*/ 797719 w 797719"/>
                  <a:gd name="connsiteY3" fmla="*/ 46228 h 46228"/>
                  <a:gd name="connsiteX4" fmla="*/ 0 w 797719"/>
                  <a:gd name="connsiteY4" fmla="*/ 46228 h 46228"/>
                  <a:gd name="connsiteX5" fmla="*/ 0 w 797719"/>
                  <a:gd name="connsiteY5" fmla="*/ 509 h 46228"/>
                  <a:gd name="connsiteX0" fmla="*/ 0 w 797719"/>
                  <a:gd name="connsiteY0" fmla="*/ 0 h 45719"/>
                  <a:gd name="connsiteX1" fmla="*/ 409541 w 797719"/>
                  <a:gd name="connsiteY1" fmla="*/ 15366 h 45719"/>
                  <a:gd name="connsiteX2" fmla="*/ 797719 w 797719"/>
                  <a:gd name="connsiteY2" fmla="*/ 0 h 45719"/>
                  <a:gd name="connsiteX3" fmla="*/ 797719 w 797719"/>
                  <a:gd name="connsiteY3" fmla="*/ 45719 h 45719"/>
                  <a:gd name="connsiteX4" fmla="*/ 0 w 797719"/>
                  <a:gd name="connsiteY4" fmla="*/ 45719 h 45719"/>
                  <a:gd name="connsiteX5" fmla="*/ 0 w 797719"/>
                  <a:gd name="connsiteY5" fmla="*/ 0 h 45719"/>
                  <a:gd name="connsiteX0" fmla="*/ 0 w 797719"/>
                  <a:gd name="connsiteY0" fmla="*/ 0 h 45719"/>
                  <a:gd name="connsiteX1" fmla="*/ 406366 w 797719"/>
                  <a:gd name="connsiteY1" fmla="*/ 15366 h 45719"/>
                  <a:gd name="connsiteX2" fmla="*/ 797719 w 797719"/>
                  <a:gd name="connsiteY2" fmla="*/ 0 h 45719"/>
                  <a:gd name="connsiteX3" fmla="*/ 797719 w 797719"/>
                  <a:gd name="connsiteY3" fmla="*/ 45719 h 45719"/>
                  <a:gd name="connsiteX4" fmla="*/ 0 w 797719"/>
                  <a:gd name="connsiteY4" fmla="*/ 45719 h 45719"/>
                  <a:gd name="connsiteX5" fmla="*/ 0 w 797719"/>
                  <a:gd name="connsiteY5" fmla="*/ 0 h 45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7719" h="45719">
                    <a:moveTo>
                      <a:pt x="0" y="0"/>
                    </a:moveTo>
                    <a:lnTo>
                      <a:pt x="406366" y="15366"/>
                    </a:lnTo>
                    <a:lnTo>
                      <a:pt x="797719" y="0"/>
                    </a:lnTo>
                    <a:lnTo>
                      <a:pt x="797719" y="45719"/>
                    </a:lnTo>
                    <a:lnTo>
                      <a:pt x="0" y="457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53730227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115" grpId="0" autoUpdateAnimBg="0"/>
    </p:bldLst>
  </p:timing>
</p:sld>
</file>

<file path=ppt/theme/theme1.xml><?xml version="1.0" encoding="utf-8"?>
<a:theme xmlns:a="http://schemas.openxmlformats.org/drawingml/2006/main" name="pg_blau_basisversion">
  <a:themeElements>
    <a:clrScheme name="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B2B2B2"/>
      </a:accent1>
      <a:accent2>
        <a:srgbClr val="3333CC"/>
      </a:accent2>
      <a:accent3>
        <a:srgbClr val="FFFFFF"/>
      </a:accent3>
      <a:accent4>
        <a:srgbClr val="000000"/>
      </a:accent4>
      <a:accent5>
        <a:srgbClr val="D5D5D5"/>
      </a:accent5>
      <a:accent6>
        <a:srgbClr val="2D2DB9"/>
      </a:accent6>
      <a:hlink>
        <a:srgbClr val="0000CC"/>
      </a:hlink>
      <a:folHlink>
        <a:srgbClr val="000099"/>
      </a:folHlink>
    </a:clrScheme>
    <a:fontScheme name="pg_blau_basisvers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g_blau_basisvers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g_blau_basisvers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FF33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CAFFAD"/>
        </a:accent5>
        <a:accent6>
          <a:srgbClr val="2D2DB9"/>
        </a:accent6>
        <a:hlink>
          <a:srgbClr val="0000CC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Settings\janke00s\Application Data\Microsoft\Templates\PG Folienvorlagen\pg_blau_basisversion.pot</Template>
  <TotalTime>0</TotalTime>
  <Words>3950</Words>
  <Application>Microsoft Office PowerPoint</Application>
  <PresentationFormat>A4-Papier (210 x 297 mm)</PresentationFormat>
  <Paragraphs>598</Paragraphs>
  <Slides>36</Slides>
  <Notes>36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36</vt:i4>
      </vt:variant>
    </vt:vector>
  </HeadingPairs>
  <TitlesOfParts>
    <vt:vector size="41" baseType="lpstr">
      <vt:lpstr>Arial</vt:lpstr>
      <vt:lpstr>Calibri</vt:lpstr>
      <vt:lpstr>Courier New</vt:lpstr>
      <vt:lpstr>Wingdings</vt:lpstr>
      <vt:lpstr>pg_blau_basisversion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Siemens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janke00s</dc:creator>
  <cp:lastModifiedBy>Wolfgang Thiel</cp:lastModifiedBy>
  <cp:revision>3242</cp:revision>
  <cp:lastPrinted>2021-03-14T12:15:22Z</cp:lastPrinted>
  <dcterms:created xsi:type="dcterms:W3CDTF">2003-01-24T08:17:53Z</dcterms:created>
  <dcterms:modified xsi:type="dcterms:W3CDTF">2022-11-25T14:12:52Z</dcterms:modified>
</cp:coreProperties>
</file>