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330" r:id="rId3"/>
    <p:sldId id="362" r:id="rId4"/>
    <p:sldId id="331" r:id="rId5"/>
    <p:sldId id="354" r:id="rId6"/>
    <p:sldId id="370" r:id="rId7"/>
    <p:sldId id="367" r:id="rId8"/>
    <p:sldId id="371" r:id="rId9"/>
    <p:sldId id="343" r:id="rId10"/>
    <p:sldId id="356" r:id="rId11"/>
    <p:sldId id="357" r:id="rId12"/>
    <p:sldId id="372" r:id="rId13"/>
    <p:sldId id="373" r:id="rId14"/>
    <p:sldId id="365" r:id="rId15"/>
    <p:sldId id="338" r:id="rId16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inerp" initials="s" lastIdx="2" clrIdx="0">
    <p:extLst>
      <p:ext uri="{19B8F6BF-5375-455C-9EA6-DF929625EA0E}">
        <p15:presenceInfo xmlns:p15="http://schemas.microsoft.com/office/powerpoint/2012/main" userId="S-1-5-21-484763869-1177238915-1801674531-724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0B4"/>
    <a:srgbClr val="A7E088"/>
    <a:srgbClr val="61B931"/>
    <a:srgbClr val="3EC37B"/>
    <a:srgbClr val="00B050"/>
    <a:srgbClr val="9BBB59"/>
    <a:srgbClr val="DECE54"/>
    <a:srgbClr val="125D86"/>
    <a:srgbClr val="4F81BD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9" autoAdjust="0"/>
    <p:restoredTop sz="89215" autoAdjust="0"/>
  </p:normalViewPr>
  <p:slideViewPr>
    <p:cSldViewPr snapToGrid="0" snapToObjects="1">
      <p:cViewPr varScale="1">
        <p:scale>
          <a:sx n="104" d="100"/>
          <a:sy n="104" d="100"/>
        </p:scale>
        <p:origin x="1026" y="72"/>
      </p:cViewPr>
      <p:guideLst/>
    </p:cSldViewPr>
  </p:slideViewPr>
  <p:outlineViewPr>
    <p:cViewPr>
      <p:scale>
        <a:sx n="33" d="100"/>
        <a:sy n="33" d="100"/>
      </p:scale>
      <p:origin x="0" y="-364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20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de-DE" sz="108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de-DE" sz="1600" dirty="0" smtClean="0">
                <a:latin typeface="Arial Narrow" panose="020B0606020202030204" pitchFamily="34" charset="0"/>
              </a:rPr>
              <a:t>Anteile </a:t>
            </a:r>
            <a:r>
              <a:rPr lang="de-DE" sz="1600" dirty="0">
                <a:latin typeface="Arial Narrow" panose="020B0606020202030204" pitchFamily="34" charset="0"/>
              </a:rPr>
              <a:t>Wärmeversorgung Maikammer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de-DE" sz="1080" b="0" i="0" u="none" strike="noStrike" kern="1200" spc="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accent2">
                <a:lumMod val="50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3.6096106947984159E-2"/>
                  <c:y val="-0.17534429963495943"/>
                </c:manualLayout>
              </c:layout>
              <c:tx>
                <c:rich>
                  <a:bodyPr/>
                  <a:lstStyle/>
                  <a:p>
                    <a:fld id="{8826B5D8-FB42-4423-BD22-4B6339466292}" type="PERCENTAGE">
                      <a:rPr lang="en-US" sz="1200" b="1" smtClean="0">
                        <a:solidFill>
                          <a:schemeClr val="bg1"/>
                        </a:solidFill>
                      </a:rPr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6587610C-C18D-488C-B22C-5833F08182B4}" type="PERCENTAGE">
                      <a:rPr lang="en-US" sz="1200" b="1" smtClean="0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de-DE" sz="9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Tabelle1!$A$2:$B$2</c:f>
              <c:strCache>
                <c:ptCount val="2"/>
                <c:pt idx="0">
                  <c:v>Fossile</c:v>
                </c:pt>
                <c:pt idx="1">
                  <c:v>Erneuerbare</c:v>
                </c:pt>
              </c:strCache>
            </c:strRef>
          </c:cat>
          <c:val>
            <c:numRef>
              <c:f>Tabelle1!$A$3:$B$3</c:f>
              <c:numCache>
                <c:formatCode>General</c:formatCode>
                <c:ptCount val="2"/>
                <c:pt idx="0">
                  <c:v>94000</c:v>
                </c:pt>
                <c:pt idx="1">
                  <c:v>3005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566910986563359"/>
          <c:y val="0.86364884691379884"/>
          <c:w val="0.43046672932259006"/>
          <c:h val="9.34360469688480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de-DE" sz="900" b="0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 rtl="0">
        <a:defRPr lang="de-DE" sz="900" b="0" i="0" u="none" strike="noStrike" kern="1200" baseline="0">
          <a:solidFill>
            <a:prstClr val="black"/>
          </a:solidFill>
          <a:latin typeface="+mn-lt"/>
          <a:ea typeface="+mn-ea"/>
          <a:cs typeface="+mn-cs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Anteile</a:t>
            </a:r>
            <a:r>
              <a:rPr lang="de-DE" sz="16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Stromversorgung Maikammer</a:t>
            </a:r>
            <a:endParaRPr lang="de-DE" sz="1600" dirty="0">
              <a:solidFill>
                <a:schemeClr val="tx1"/>
              </a:solidFill>
              <a:latin typeface="Arial Narrow" panose="020B060602020203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053F1073-1642-4201-A3F2-99DEB340E580}" type="PERCENTAGE">
                      <a:rPr lang="en-US" sz="1100" b="1" smtClean="0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4.4396704017767012E-2"/>
                  <c:y val="4.721331614985249E-2"/>
                </c:manualLayout>
              </c:layout>
              <c:tx>
                <c:rich>
                  <a:bodyPr/>
                  <a:lstStyle/>
                  <a:p>
                    <a:fld id="{135DF248-D4C9-4E10-832F-3897D41A7D64}" type="PERCENTAGE">
                      <a:rPr lang="en-US" sz="1050" b="1" smtClean="0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Tabelle1!$D$2:$G$2</c:f>
              <c:strCache>
                <c:ptCount val="4"/>
                <c:pt idx="0">
                  <c:v>Strommix</c:v>
                </c:pt>
                <c:pt idx="1">
                  <c:v>Photovoltaik</c:v>
                </c:pt>
                <c:pt idx="2">
                  <c:v>Geothermie</c:v>
                </c:pt>
                <c:pt idx="3">
                  <c:v>Windkraft</c:v>
                </c:pt>
              </c:strCache>
            </c:strRef>
          </c:cat>
          <c:val>
            <c:numRef>
              <c:f>Tabelle1!$D$3:$G$3</c:f>
              <c:numCache>
                <c:formatCode>General</c:formatCode>
                <c:ptCount val="4"/>
                <c:pt idx="0">
                  <c:v>19966</c:v>
                </c:pt>
                <c:pt idx="1">
                  <c:v>3264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630430210646746"/>
          <c:y val="0.88377608300459454"/>
          <c:w val="0.69944246752809747"/>
          <c:h val="9.12738171950063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DADCC870-6390-450B-A93E-63E1F6FE62E0}" type="VALUE">
                      <a:rPr lang="en-US" sz="1050" b="1"/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47643543-999B-4FBE-9CC5-11788A609862}" type="VALUE">
                      <a:rPr lang="en-US" sz="1050" b="1"/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Tabelle1!$F$3:$F$4</c:f>
              <c:strCache>
                <c:ptCount val="2"/>
                <c:pt idx="0">
                  <c:v>Strommix</c:v>
                </c:pt>
                <c:pt idx="1">
                  <c:v>Photovoltaik</c:v>
                </c:pt>
              </c:strCache>
            </c:strRef>
          </c:cat>
          <c:val>
            <c:numRef>
              <c:f>Tabelle1!$G$3:$G$4</c:f>
              <c:numCache>
                <c:formatCode>0%</c:formatCode>
                <c:ptCount val="2"/>
                <c:pt idx="0">
                  <c:v>0.82</c:v>
                </c:pt>
                <c:pt idx="1">
                  <c:v>0.18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="" xmlns:a16="http://schemas.microsoft.com/office/drawing/2014/main" id="{81A0971F-E173-2147-857D-61E79C7295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821ACB82-169B-CA46-AFB0-88D5F0073B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F3CA7CD-6865-D74A-A038-E96192EB6F94}" type="datetimeFigureOut">
              <a:rPr lang="de-DE" smtClean="0"/>
              <a:t>18.11.2022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B2B502CF-3D81-754D-97DB-2768A69C5B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10EE6443-A37E-864E-B37C-8E29C46A9C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542B1D2-CBDB-3048-A13D-E32FCD6A88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3588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7F6FECE-3FD4-479A-950C-2480F840C224}" type="datetimeFigureOut">
              <a:rPr lang="de-DE" smtClean="0"/>
              <a:t>18.11.2022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1852445-5FEA-49F6-BAA8-02BDCEB0A5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64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Sachstand Klimaschutzkonzept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465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de-DE" sz="1300" dirty="0">
              <a:latin typeface="Arial Narrow" panose="020B0606020202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6897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de-DE" sz="1300" dirty="0">
              <a:latin typeface="Arial Narrow" panose="020B0606020202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1845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300" dirty="0">
              <a:latin typeface="Arial Narrow" panose="020B0606020202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006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de-DE" sz="1300" dirty="0">
              <a:latin typeface="Arial Narrow" panose="020B0606020202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9848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de-DE" sz="1300" dirty="0">
                <a:latin typeface="Arial Narrow" panose="020B0606020202030204" pitchFamily="34" charset="0"/>
              </a:rPr>
              <a:t>Energiewende = Umstieg von fossilen Energieträgern auf Erneuerbare.</a:t>
            </a:r>
          </a:p>
          <a:p>
            <a:pPr defTabSz="990752">
              <a:defRPr/>
            </a:pPr>
            <a:r>
              <a:rPr lang="de-DE" sz="1300" dirty="0">
                <a:latin typeface="Arial Narrow" panose="020B0606020202030204" pitchFamily="34" charset="0"/>
              </a:rPr>
              <a:t>Energiewende = dezentrale E-Versorgung und notwendige Voraussetzung für nachhaltige Entwicklung der Region.</a:t>
            </a:r>
          </a:p>
          <a:p>
            <a:pPr defTabSz="990752">
              <a:defRPr/>
            </a:pPr>
            <a:r>
              <a:rPr lang="de-DE" sz="1300" dirty="0">
                <a:latin typeface="Arial Narrow" panose="020B0606020202030204" pitchFamily="34" charset="0"/>
              </a:rPr>
              <a:t>Energiewende = Unabhängigkeit vom volatilen Weltmarkt / Spekulation und bedeutet sichere Versorgung vor Ort! </a:t>
            </a:r>
          </a:p>
          <a:p>
            <a:pPr defTabSz="990752">
              <a:defRPr/>
            </a:pPr>
            <a:r>
              <a:rPr lang="de-DE" sz="1300" dirty="0">
                <a:latin typeface="Arial Narrow" panose="020B0606020202030204" pitchFamily="34" charset="0"/>
              </a:rPr>
              <a:t>Selbstverständlich? Geld vor Ort verdient und investiert in Öltanker, Erderwärmung und autokratische Staaten.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1555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de-DE" sz="1300" dirty="0">
                <a:latin typeface="Arial Narrow" panose="020B0606020202030204" pitchFamily="34" charset="0"/>
              </a:rPr>
              <a:t>Statt Förderung der Erderwärmung das Geld vor Ort investieren, arbeiten lassen und nachhaltige und sichere Energie produzieren – größter Nutzen für alle (und den Einzelnen).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163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de-DE" sz="1300" dirty="0">
              <a:latin typeface="Arial Narrow" panose="020B0606020202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30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de-DE" sz="1300" dirty="0">
              <a:latin typeface="Arial Narrow" panose="020B0606020202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1698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434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745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36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4820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142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de-DE" sz="1300" dirty="0">
              <a:latin typeface="Arial Narrow" panose="020B0606020202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52445-5FEA-49F6-BAA8-02BDCEB0A5F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92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0" y="2470339"/>
            <a:ext cx="9144000" cy="4387661"/>
            <a:chOff x="0" y="2470339"/>
            <a:chExt cx="9144000" cy="4387661"/>
          </a:xfrm>
        </p:grpSpPr>
        <p:pic>
          <p:nvPicPr>
            <p:cNvPr id="3" name="Grafik 2">
              <a:extLst>
                <a:ext uri="{FF2B5EF4-FFF2-40B4-BE49-F238E27FC236}">
                  <a16:creationId xmlns="" xmlns:a16="http://schemas.microsoft.com/office/drawing/2014/main" id="{FE9745F2-A8C7-444B-BA13-4DB5BE3549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2470339"/>
              <a:ext cx="9144000" cy="2000922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="" xmlns:a16="http://schemas.microsoft.com/office/drawing/2014/main" id="{CF49D13F-B7AF-8241-A561-9FB58131FB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6255572"/>
              <a:ext cx="9144000" cy="602428"/>
            </a:xfrm>
            <a:prstGeom prst="rect">
              <a:avLst/>
            </a:prstGeom>
          </p:spPr>
        </p:pic>
      </p:grpSp>
      <p:sp>
        <p:nvSpPr>
          <p:cNvPr id="7" name="Titelplatzhalter 16">
            <a:extLst>
              <a:ext uri="{FF2B5EF4-FFF2-40B4-BE49-F238E27FC236}">
                <a16:creationId xmlns="" xmlns:a16="http://schemas.microsoft.com/office/drawing/2014/main" id="{ECA74058-B1FC-8345-AA37-459DA314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26" y="3304272"/>
            <a:ext cx="5772151" cy="331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((Titel der Präsentation))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="" xmlns:a16="http://schemas.microsoft.com/office/drawing/2014/main" id="{16D042A4-1685-064A-9F7D-FE8DD02C61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700" y="3684834"/>
            <a:ext cx="5781675" cy="3365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((Ort und Datum der Präsentation))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="" xmlns:a16="http://schemas.microsoft.com/office/drawing/2014/main" id="{879DE1D6-617A-7E48-AA95-6892303DD1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326" y="2966340"/>
            <a:ext cx="5781675" cy="3365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((präsentierende Abteilung))</a:t>
            </a:r>
          </a:p>
        </p:txBody>
      </p:sp>
      <p:sp>
        <p:nvSpPr>
          <p:cNvPr id="17" name="Bildplatzhalter 16">
            <a:extLst>
              <a:ext uri="{FF2B5EF4-FFF2-40B4-BE49-F238E27FC236}">
                <a16:creationId xmlns="" xmlns:a16="http://schemas.microsoft.com/office/drawing/2014/main" id="{90FF80E6-1C2C-F14C-A939-2A998C236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4838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</a:t>
            </a:r>
          </a:p>
        </p:txBody>
      </p:sp>
      <p:cxnSp>
        <p:nvCxnSpPr>
          <p:cNvPr id="18" name="Gerade Verbindung 17">
            <a:extLst>
              <a:ext uri="{FF2B5EF4-FFF2-40B4-BE49-F238E27FC236}">
                <a16:creationId xmlns="" xmlns:a16="http://schemas.microsoft.com/office/drawing/2014/main" id="{BFD5BD82-C435-1B46-A0B3-84AA8C2003FA}"/>
              </a:ext>
            </a:extLst>
          </p:cNvPr>
          <p:cNvCxnSpPr/>
          <p:nvPr userDrawn="1"/>
        </p:nvCxnSpPr>
        <p:spPr>
          <a:xfrm>
            <a:off x="-4489" y="6507803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06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 userDrawn="1"/>
        </p:nvGrpSpPr>
        <p:grpSpPr>
          <a:xfrm>
            <a:off x="-4489" y="2470339"/>
            <a:ext cx="9148489" cy="4037464"/>
            <a:chOff x="-4489" y="2470339"/>
            <a:chExt cx="9148489" cy="4037464"/>
          </a:xfrm>
        </p:grpSpPr>
        <p:pic>
          <p:nvPicPr>
            <p:cNvPr id="3" name="Grafik 2">
              <a:extLst>
                <a:ext uri="{FF2B5EF4-FFF2-40B4-BE49-F238E27FC236}">
                  <a16:creationId xmlns="" xmlns:a16="http://schemas.microsoft.com/office/drawing/2014/main" id="{FE9745F2-A8C7-444B-BA13-4DB5BE3549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2470339"/>
              <a:ext cx="9144000" cy="2000922"/>
            </a:xfrm>
            <a:prstGeom prst="rect">
              <a:avLst/>
            </a:prstGeom>
          </p:spPr>
        </p:pic>
        <p:cxnSp>
          <p:nvCxnSpPr>
            <p:cNvPr id="18" name="Gerade Verbindung 17">
              <a:extLst>
                <a:ext uri="{FF2B5EF4-FFF2-40B4-BE49-F238E27FC236}">
                  <a16:creationId xmlns="" xmlns:a16="http://schemas.microsoft.com/office/drawing/2014/main" id="{BFD5BD82-C435-1B46-A0B3-84AA8C2003FA}"/>
                </a:ext>
              </a:extLst>
            </p:cNvPr>
            <p:cNvCxnSpPr/>
            <p:nvPr userDrawn="1"/>
          </p:nvCxnSpPr>
          <p:spPr>
            <a:xfrm>
              <a:off x="-4489" y="6507803"/>
              <a:ext cx="9144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CF49D13F-B7AF-8241-A561-9FB58131F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55572"/>
            <a:ext cx="9144000" cy="602428"/>
          </a:xfrm>
          <a:prstGeom prst="rect">
            <a:avLst/>
          </a:prstGeom>
        </p:spPr>
      </p:pic>
      <p:sp>
        <p:nvSpPr>
          <p:cNvPr id="7" name="Titelplatzhalter 16">
            <a:extLst>
              <a:ext uri="{FF2B5EF4-FFF2-40B4-BE49-F238E27FC236}">
                <a16:creationId xmlns="" xmlns:a16="http://schemas.microsoft.com/office/drawing/2014/main" id="{ECA74058-B1FC-8345-AA37-459DA314C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26" y="3042940"/>
            <a:ext cx="5772151" cy="93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((Titel der Präsentation))</a:t>
            </a:r>
            <a:br>
              <a:rPr lang="de-DE" dirty="0"/>
            </a:br>
            <a:r>
              <a:rPr lang="de-DE" dirty="0"/>
              <a:t>((2-zeilig))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="" xmlns:a16="http://schemas.microsoft.com/office/drawing/2014/main" id="{16D042A4-1685-064A-9F7D-FE8DD02C61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700" y="3985758"/>
            <a:ext cx="5781675" cy="3365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((Ort und Datum der Präsentation))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="" xmlns:a16="http://schemas.microsoft.com/office/drawing/2014/main" id="{879DE1D6-617A-7E48-AA95-6892303DD1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326" y="2695204"/>
            <a:ext cx="5781675" cy="3365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((präsentierende Abteilung))</a:t>
            </a:r>
          </a:p>
        </p:txBody>
      </p:sp>
      <p:sp>
        <p:nvSpPr>
          <p:cNvPr id="17" name="Bildplatzhalter 16">
            <a:extLst>
              <a:ext uri="{FF2B5EF4-FFF2-40B4-BE49-F238E27FC236}">
                <a16:creationId xmlns="" xmlns:a16="http://schemas.microsoft.com/office/drawing/2014/main" id="{90FF80E6-1C2C-F14C-A939-2A998C236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4838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07982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-4489" y="314242"/>
            <a:ext cx="9147984" cy="6249236"/>
            <a:chOff x="-4489" y="314242"/>
            <a:chExt cx="9147984" cy="6249236"/>
          </a:xfrm>
        </p:grpSpPr>
        <p:sp>
          <p:nvSpPr>
            <p:cNvPr id="6" name="Rechteck 11">
              <a:extLst>
                <a:ext uri="{FF2B5EF4-FFF2-40B4-BE49-F238E27FC236}">
                  <a16:creationId xmlns="" xmlns:a16="http://schemas.microsoft.com/office/drawing/2014/main" id="{103AB66F-EB5C-B64C-A656-72F64F33C025}"/>
                </a:ext>
              </a:extLst>
            </p:cNvPr>
            <p:cNvSpPr/>
            <p:nvPr userDrawn="1"/>
          </p:nvSpPr>
          <p:spPr>
            <a:xfrm>
              <a:off x="-3104" y="314242"/>
              <a:ext cx="8594211" cy="308009"/>
            </a:xfrm>
            <a:custGeom>
              <a:avLst/>
              <a:gdLst>
                <a:gd name="connsiteX0" fmla="*/ 0 w 8614611"/>
                <a:gd name="connsiteY0" fmla="*/ 0 h 308009"/>
                <a:gd name="connsiteX1" fmla="*/ 8614611 w 8614611"/>
                <a:gd name="connsiteY1" fmla="*/ 0 h 308009"/>
                <a:gd name="connsiteX2" fmla="*/ 8614611 w 8614611"/>
                <a:gd name="connsiteY2" fmla="*/ 308009 h 308009"/>
                <a:gd name="connsiteX3" fmla="*/ 0 w 8614611"/>
                <a:gd name="connsiteY3" fmla="*/ 308009 h 308009"/>
                <a:gd name="connsiteX4" fmla="*/ 0 w 8614611"/>
                <a:gd name="connsiteY4" fmla="*/ 0 h 308009"/>
                <a:gd name="connsiteX0" fmla="*/ 0 w 8680651"/>
                <a:gd name="connsiteY0" fmla="*/ 0 h 308009"/>
                <a:gd name="connsiteX1" fmla="*/ 8680651 w 8680651"/>
                <a:gd name="connsiteY1" fmla="*/ 0 h 308009"/>
                <a:gd name="connsiteX2" fmla="*/ 8614611 w 8680651"/>
                <a:gd name="connsiteY2" fmla="*/ 308009 h 308009"/>
                <a:gd name="connsiteX3" fmla="*/ 0 w 8680651"/>
                <a:gd name="connsiteY3" fmla="*/ 308009 h 308009"/>
                <a:gd name="connsiteX4" fmla="*/ 0 w 8680651"/>
                <a:gd name="connsiteY4" fmla="*/ 0 h 30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80651" h="308009">
                  <a:moveTo>
                    <a:pt x="0" y="0"/>
                  </a:moveTo>
                  <a:lnTo>
                    <a:pt x="8680651" y="0"/>
                  </a:lnTo>
                  <a:lnTo>
                    <a:pt x="8614611" y="308009"/>
                  </a:lnTo>
                  <a:lnTo>
                    <a:pt x="0" y="3080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B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11">
              <a:extLst>
                <a:ext uri="{FF2B5EF4-FFF2-40B4-BE49-F238E27FC236}">
                  <a16:creationId xmlns="" xmlns:a16="http://schemas.microsoft.com/office/drawing/2014/main" id="{CD6C9DF0-0A8F-E240-9EB5-6FBA9F5FCDC8}"/>
                </a:ext>
              </a:extLst>
            </p:cNvPr>
            <p:cNvSpPr/>
            <p:nvPr userDrawn="1"/>
          </p:nvSpPr>
          <p:spPr>
            <a:xfrm rot="10800000">
              <a:off x="7376201" y="6268976"/>
              <a:ext cx="1767294" cy="294502"/>
            </a:xfrm>
            <a:custGeom>
              <a:avLst/>
              <a:gdLst>
                <a:gd name="connsiteX0" fmla="*/ 0 w 8614611"/>
                <a:gd name="connsiteY0" fmla="*/ 0 h 308009"/>
                <a:gd name="connsiteX1" fmla="*/ 8614611 w 8614611"/>
                <a:gd name="connsiteY1" fmla="*/ 0 h 308009"/>
                <a:gd name="connsiteX2" fmla="*/ 8614611 w 8614611"/>
                <a:gd name="connsiteY2" fmla="*/ 308009 h 308009"/>
                <a:gd name="connsiteX3" fmla="*/ 0 w 8614611"/>
                <a:gd name="connsiteY3" fmla="*/ 308009 h 308009"/>
                <a:gd name="connsiteX4" fmla="*/ 0 w 8614611"/>
                <a:gd name="connsiteY4" fmla="*/ 0 h 308009"/>
                <a:gd name="connsiteX0" fmla="*/ 0 w 8680651"/>
                <a:gd name="connsiteY0" fmla="*/ 0 h 308009"/>
                <a:gd name="connsiteX1" fmla="*/ 8680651 w 8680651"/>
                <a:gd name="connsiteY1" fmla="*/ 0 h 308009"/>
                <a:gd name="connsiteX2" fmla="*/ 8614611 w 8680651"/>
                <a:gd name="connsiteY2" fmla="*/ 308009 h 308009"/>
                <a:gd name="connsiteX3" fmla="*/ 0 w 8680651"/>
                <a:gd name="connsiteY3" fmla="*/ 308009 h 308009"/>
                <a:gd name="connsiteX4" fmla="*/ 0 w 8680651"/>
                <a:gd name="connsiteY4" fmla="*/ 0 h 308009"/>
                <a:gd name="connsiteX0" fmla="*/ 0 w 8937712"/>
                <a:gd name="connsiteY0" fmla="*/ 0 h 308009"/>
                <a:gd name="connsiteX1" fmla="*/ 8680651 w 8937712"/>
                <a:gd name="connsiteY1" fmla="*/ 0 h 308009"/>
                <a:gd name="connsiteX2" fmla="*/ 8937712 w 8937712"/>
                <a:gd name="connsiteY2" fmla="*/ 308009 h 308009"/>
                <a:gd name="connsiteX3" fmla="*/ 0 w 8937712"/>
                <a:gd name="connsiteY3" fmla="*/ 308009 h 308009"/>
                <a:gd name="connsiteX4" fmla="*/ 0 w 8937712"/>
                <a:gd name="connsiteY4" fmla="*/ 0 h 308009"/>
                <a:gd name="connsiteX0" fmla="*/ 0 w 9283776"/>
                <a:gd name="connsiteY0" fmla="*/ 4350 h 312359"/>
                <a:gd name="connsiteX1" fmla="*/ 9283776 w 9283776"/>
                <a:gd name="connsiteY1" fmla="*/ 0 h 312359"/>
                <a:gd name="connsiteX2" fmla="*/ 8937712 w 9283776"/>
                <a:gd name="connsiteY2" fmla="*/ 312359 h 312359"/>
                <a:gd name="connsiteX3" fmla="*/ 0 w 9283776"/>
                <a:gd name="connsiteY3" fmla="*/ 312359 h 312359"/>
                <a:gd name="connsiteX4" fmla="*/ 0 w 9283776"/>
                <a:gd name="connsiteY4" fmla="*/ 4350 h 31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3776" h="312359">
                  <a:moveTo>
                    <a:pt x="0" y="4350"/>
                  </a:moveTo>
                  <a:lnTo>
                    <a:pt x="9283776" y="0"/>
                  </a:lnTo>
                  <a:lnTo>
                    <a:pt x="8937712" y="312359"/>
                  </a:lnTo>
                  <a:lnTo>
                    <a:pt x="0" y="312359"/>
                  </a:lnTo>
                  <a:lnTo>
                    <a:pt x="0" y="4350"/>
                  </a:lnTo>
                  <a:close/>
                </a:path>
              </a:pathLst>
            </a:custGeom>
            <a:solidFill>
              <a:srgbClr val="91B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8" name="Gerade Verbindung 7">
              <a:extLst>
                <a:ext uri="{FF2B5EF4-FFF2-40B4-BE49-F238E27FC236}">
                  <a16:creationId xmlns="" xmlns:a16="http://schemas.microsoft.com/office/drawing/2014/main" id="{559FB7F3-D447-074F-8020-D7645AC6D36F}"/>
                </a:ext>
              </a:extLst>
            </p:cNvPr>
            <p:cNvCxnSpPr/>
            <p:nvPr userDrawn="1"/>
          </p:nvCxnSpPr>
          <p:spPr>
            <a:xfrm>
              <a:off x="-4489" y="6507803"/>
              <a:ext cx="9144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C556555E-6DCF-6941-B9B7-AC2E7B275976}"/>
              </a:ext>
            </a:extLst>
          </p:cNvPr>
          <p:cNvSpPr txBox="1"/>
          <p:nvPr userDrawn="1"/>
        </p:nvSpPr>
        <p:spPr>
          <a:xfrm>
            <a:off x="8105573" y="6281676"/>
            <a:ext cx="7759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1" i="0" kern="1200" dirty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Seite </a:t>
            </a:r>
            <a:fld id="{A45F94E7-2DF9-E043-AD0D-BC680CC9B54C}" type="slidenum">
              <a:rPr lang="de-DE" sz="1000" b="1" i="0" kern="1200" smtClean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‹Nr.›</a:t>
            </a:fld>
            <a:endParaRPr lang="de-DE" sz="1000" b="1" i="0" kern="1200" dirty="0">
              <a:solidFill>
                <a:schemeClr val="bg1"/>
              </a:solidFill>
              <a:effectLst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86FC079B-170D-8F4A-8499-FDC6577ECAC1}"/>
              </a:ext>
            </a:extLst>
          </p:cNvPr>
          <p:cNvSpPr txBox="1"/>
          <p:nvPr userDrawn="1"/>
        </p:nvSpPr>
        <p:spPr>
          <a:xfrm>
            <a:off x="519697" y="311742"/>
            <a:ext cx="5572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1" i="0" kern="1200" spc="0" dirty="0" smtClean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Kreisverwaltung </a:t>
            </a:r>
            <a:r>
              <a:rPr lang="de-DE" sz="1000" b="1" i="0" kern="1200" spc="0" dirty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Südliche Weinstraße</a:t>
            </a:r>
            <a:r>
              <a:rPr lang="de-DE" sz="1400" b="1" i="0" kern="1200" spc="0" dirty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lang="de-DE" sz="1000" b="1" i="0" kern="1200" spc="0" dirty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|</a:t>
            </a:r>
            <a:r>
              <a:rPr lang="de-DE" sz="1400" b="1" i="0" kern="1200" spc="0" dirty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lang="de-DE" sz="1400" b="1" i="0" kern="1200" spc="0" dirty="0" smtClean="0">
                <a:solidFill>
                  <a:schemeClr val="tx1"/>
                </a:solidFill>
                <a:effectLst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Abteilung Bauen und Umwelt</a:t>
            </a:r>
            <a:r>
              <a:rPr lang="de-DE" sz="1400" b="1" i="0" kern="1200" spc="0" baseline="0" dirty="0" smtClean="0">
                <a:solidFill>
                  <a:schemeClr val="tx1"/>
                </a:solidFill>
                <a:effectLst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lang="de-DE" sz="1000" b="1" i="0" kern="1200" spc="0" dirty="0" smtClean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|</a:t>
            </a:r>
            <a:r>
              <a:rPr lang="de-DE" sz="1400" b="1" i="0" kern="1200" spc="0" dirty="0" smtClean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 </a:t>
            </a:r>
            <a:endParaRPr lang="de-DE" sz="1000" b="1" i="0" kern="1200" spc="0" dirty="0">
              <a:solidFill>
                <a:schemeClr val="tx1"/>
              </a:solidFill>
              <a:effectLst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30" name="Textplatzhalter 29">
            <a:extLst>
              <a:ext uri="{FF2B5EF4-FFF2-40B4-BE49-F238E27FC236}">
                <a16:creationId xmlns="" xmlns:a16="http://schemas.microsoft.com/office/drawing/2014/main" id="{7C8039B8-485D-E841-9DF2-846696D3F1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322" y="832260"/>
            <a:ext cx="7989036" cy="351648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 dirty="0" err="1"/>
              <a:t>Infotext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4852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88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>
          <a:solidFill>
            <a:schemeClr val="bg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em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8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emf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12" Type="http://schemas.openxmlformats.org/officeDocument/2006/relationships/image" Target="../media/image1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weltbundesamt.de/sites/default/files/medien/479/publikationen/cc_34-2022_wirkungsanalyse_fuer_das_klimaschutzmanagement_in_kommunen_-_foerdermittelnutzung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="" xmlns:a16="http://schemas.microsoft.com/office/drawing/2014/main" id="{FAA552DE-13E4-3B48-A01A-77FB44A68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302900"/>
            <a:ext cx="6570134" cy="331891"/>
          </a:xfrm>
        </p:spPr>
        <p:txBody>
          <a:bodyPr/>
          <a:lstStyle/>
          <a:p>
            <a:r>
              <a:rPr lang="de-DE" dirty="0" smtClean="0"/>
              <a:t>Wärmewende in der VG Maikammer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="" xmlns:a16="http://schemas.microsoft.com/office/drawing/2014/main" id="{FB5EBD7E-8940-DA44-8FBF-E4E35E096F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0" dirty="0" smtClean="0"/>
              <a:t>17. November 2022 | Philipp Steiner</a:t>
            </a:r>
          </a:p>
          <a:p>
            <a:r>
              <a:rPr lang="de-DE" sz="1200" b="0" dirty="0" smtClean="0"/>
              <a:t> </a:t>
            </a:r>
            <a:endParaRPr lang="de-DE" sz="1200" b="0" dirty="0"/>
          </a:p>
        </p:txBody>
      </p:sp>
      <p:sp>
        <p:nvSpPr>
          <p:cNvPr id="17" name="Textplatzhalter 16">
            <a:extLst>
              <a:ext uri="{FF2B5EF4-FFF2-40B4-BE49-F238E27FC236}">
                <a16:creationId xmlns="" xmlns:a16="http://schemas.microsoft.com/office/drawing/2014/main" id="{EA4F9B32-D0C5-1241-AA08-9111A1894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Abteilung Bauen und Umwelt </a:t>
            </a:r>
            <a:r>
              <a:rPr lang="de-DE" dirty="0"/>
              <a:t>|</a:t>
            </a:r>
            <a:r>
              <a:rPr lang="de-DE" dirty="0" smtClean="0"/>
              <a:t> Klimaschutzmanagement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146" y="2674494"/>
            <a:ext cx="2479854" cy="1588702"/>
          </a:xfrm>
          <a:prstGeom prst="rect">
            <a:avLst/>
          </a:prstGeom>
        </p:spPr>
      </p:pic>
      <p:pic>
        <p:nvPicPr>
          <p:cNvPr id="2" name="Bildplatzhalter 1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r="1747"/>
          <a:stretch>
            <a:fillRect/>
          </a:stretch>
        </p:blipFill>
        <p:spPr/>
      </p:pic>
      <p:sp>
        <p:nvSpPr>
          <p:cNvPr id="10" name="Rechteck 9"/>
          <p:cNvSpPr/>
          <p:nvPr/>
        </p:nvSpPr>
        <p:spPr>
          <a:xfrm rot="660306">
            <a:off x="6313864" y="2579309"/>
            <a:ext cx="291662" cy="955317"/>
          </a:xfrm>
          <a:prstGeom prst="rect">
            <a:avLst/>
          </a:prstGeom>
          <a:solidFill>
            <a:srgbClr val="91B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 rot="5400000">
            <a:off x="7832130" y="2264063"/>
            <a:ext cx="143884" cy="67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0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"/>
          <p:cNvSpPr txBox="1">
            <a:spLocks/>
          </p:cNvSpPr>
          <p:nvPr/>
        </p:nvSpPr>
        <p:spPr>
          <a:xfrm>
            <a:off x="529323" y="832260"/>
            <a:ext cx="3064270" cy="351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Energiewende in Maikammer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0" y="6524581"/>
            <a:ext cx="460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Narrow" panose="020B0606020202030204" pitchFamily="34" charset="0"/>
              </a:rPr>
              <a:t>* = 7,2 t </a:t>
            </a:r>
            <a:r>
              <a:rPr lang="de-DE" sz="1400" dirty="0">
                <a:latin typeface="Arial Narrow" panose="020B0606020202030204" pitchFamily="34" charset="0"/>
              </a:rPr>
              <a:t>CO</a:t>
            </a:r>
            <a:r>
              <a:rPr lang="de-DE" sz="1400" baseline="-25000" dirty="0">
                <a:latin typeface="Arial Narrow" panose="020B0606020202030204" pitchFamily="34" charset="0"/>
              </a:rPr>
              <a:t>2</a:t>
            </a:r>
            <a:r>
              <a:rPr lang="de-DE" sz="1400" dirty="0">
                <a:latin typeface="Arial Narrow" panose="020B0606020202030204" pitchFamily="34" charset="0"/>
              </a:rPr>
              <a:t>e pro Einwohner</a:t>
            </a:r>
          </a:p>
          <a:p>
            <a:endParaRPr lang="de-DE" sz="1400" dirty="0">
              <a:latin typeface="Arial Narrow" panose="020B060602020203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666444" y="1659612"/>
            <a:ext cx="287477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Arial Narrow" panose="020B0606020202030204" pitchFamily="34" charset="0"/>
              </a:rPr>
              <a:t>THG-Emissionen 2017 </a:t>
            </a:r>
          </a:p>
          <a:p>
            <a:r>
              <a:rPr lang="de-DE" sz="2000" b="1" dirty="0">
                <a:latin typeface="Arial Narrow" panose="020B0606020202030204" pitchFamily="34" charset="0"/>
              </a:rPr>
              <a:t>c</a:t>
            </a:r>
            <a:r>
              <a:rPr lang="de-DE" sz="2000" b="1" dirty="0" smtClean="0">
                <a:latin typeface="Arial Narrow" panose="020B0606020202030204" pitchFamily="34" charset="0"/>
              </a:rPr>
              <a:t>a. 59.000 t CO</a:t>
            </a:r>
            <a:r>
              <a:rPr lang="de-DE" sz="2000" b="1" baseline="-25000" dirty="0" smtClean="0">
                <a:latin typeface="Arial Narrow" panose="020B0606020202030204" pitchFamily="34" charset="0"/>
              </a:rPr>
              <a:t>2</a:t>
            </a:r>
            <a:r>
              <a:rPr lang="de-DE" sz="2000" b="1" dirty="0" smtClean="0">
                <a:latin typeface="Arial Narrow" panose="020B0606020202030204" pitchFamily="34" charset="0"/>
              </a:rPr>
              <a:t>e </a:t>
            </a:r>
            <a:r>
              <a:rPr lang="de-DE" dirty="0" smtClean="0">
                <a:latin typeface="Arial Narrow" panose="020B0606020202030204" pitchFamily="34" charset="0"/>
              </a:rPr>
              <a:t>*</a:t>
            </a:r>
            <a:endParaRPr lang="de-DE" dirty="0">
              <a:latin typeface="Arial Narrow" panose="020B0606020202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25" y="1694598"/>
            <a:ext cx="4188960" cy="4434385"/>
          </a:xfrm>
          <a:prstGeom prst="rect">
            <a:avLst/>
          </a:prstGeom>
        </p:spPr>
      </p:pic>
      <p:sp>
        <p:nvSpPr>
          <p:cNvPr id="20" name="Gewitterblitz 19"/>
          <p:cNvSpPr/>
          <p:nvPr/>
        </p:nvSpPr>
        <p:spPr>
          <a:xfrm>
            <a:off x="5548930" y="3161509"/>
            <a:ext cx="235029" cy="391151"/>
          </a:xfrm>
          <a:prstGeom prst="lightningBol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5916634" y="3183328"/>
            <a:ext cx="215434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 Narrow" panose="020B0606020202030204" pitchFamily="34" charset="0"/>
              </a:rPr>
              <a:t>Strom 13.000t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930369" y="4118831"/>
            <a:ext cx="20629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 Narrow" panose="020B0606020202030204" pitchFamily="34" charset="0"/>
              </a:rPr>
              <a:t>Wärme 23.000t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916634" y="5090932"/>
            <a:ext cx="230979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 Narrow" panose="020B0606020202030204" pitchFamily="34" charset="0"/>
              </a:rPr>
              <a:t>Treibstoffe 23.000t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33" name="Wolke 32"/>
          <p:cNvSpPr/>
          <p:nvPr/>
        </p:nvSpPr>
        <p:spPr>
          <a:xfrm>
            <a:off x="5427892" y="5082010"/>
            <a:ext cx="477105" cy="434981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colorTemperature colorTemp="6498"/>
                    </a14:imgEffect>
                    <a14:imgEffect>
                      <a14:saturation sat="400000"/>
                    </a14:imgEffect>
                    <a14:imgEffect>
                      <a14:brightnessContrast brigh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17" y="4047516"/>
            <a:ext cx="364186" cy="419947"/>
          </a:xfrm>
          <a:prstGeom prst="rect">
            <a:avLst/>
          </a:prstGeom>
        </p:spPr>
      </p:pic>
      <p:sp>
        <p:nvSpPr>
          <p:cNvPr id="36" name="Wolke 35"/>
          <p:cNvSpPr/>
          <p:nvPr/>
        </p:nvSpPr>
        <p:spPr>
          <a:xfrm>
            <a:off x="5359871" y="5256476"/>
            <a:ext cx="298455" cy="278739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1"/>
          <p:cNvSpPr txBox="1">
            <a:spLocks/>
          </p:cNvSpPr>
          <p:nvPr/>
        </p:nvSpPr>
        <p:spPr>
          <a:xfrm>
            <a:off x="529322" y="832260"/>
            <a:ext cx="3265437" cy="351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Energiegemeinde Maikammer</a:t>
            </a:r>
            <a:endParaRPr lang="de-DE" dirty="0"/>
          </a:p>
        </p:txBody>
      </p:sp>
      <p:sp>
        <p:nvSpPr>
          <p:cNvPr id="16" name="Ellipse 15"/>
          <p:cNvSpPr/>
          <p:nvPr/>
        </p:nvSpPr>
        <p:spPr>
          <a:xfrm>
            <a:off x="5110744" y="3809164"/>
            <a:ext cx="2997877" cy="9875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r Verbinder 16"/>
          <p:cNvCxnSpPr>
            <a:stCxn id="16" idx="3"/>
          </p:cNvCxnSpPr>
          <p:nvPr/>
        </p:nvCxnSpPr>
        <p:spPr>
          <a:xfrm flipH="1">
            <a:off x="2422408" y="4652092"/>
            <a:ext cx="3127365" cy="98975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H="1" flipV="1">
            <a:off x="2422408" y="2734056"/>
            <a:ext cx="3127366" cy="1219733"/>
          </a:xfrm>
          <a:prstGeom prst="line">
            <a:avLst/>
          </a:prstGeom>
          <a:ln w="1905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>
            <a:stCxn id="16" idx="1"/>
          </p:cNvCxnSpPr>
          <p:nvPr/>
        </p:nvCxnSpPr>
        <p:spPr>
          <a:xfrm flipH="1" flipV="1">
            <a:off x="2055547" y="3419856"/>
            <a:ext cx="3494226" cy="533932"/>
          </a:xfrm>
          <a:prstGeom prst="line">
            <a:avLst/>
          </a:prstGeom>
          <a:ln w="19050">
            <a:solidFill>
              <a:srgbClr val="C05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1"/>
          <p:cNvSpPr txBox="1">
            <a:spLocks/>
          </p:cNvSpPr>
          <p:nvPr/>
        </p:nvSpPr>
        <p:spPr>
          <a:xfrm>
            <a:off x="529322" y="832260"/>
            <a:ext cx="5459998" cy="351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Klimaschutz und Wärmewende in der VG Maikammer</a:t>
            </a:r>
            <a:endParaRPr lang="de-DE" dirty="0"/>
          </a:p>
        </p:txBody>
      </p:sp>
      <p:sp>
        <p:nvSpPr>
          <p:cNvPr id="25" name="Textplatzhalter 1"/>
          <p:cNvSpPr txBox="1">
            <a:spLocks/>
          </p:cNvSpPr>
          <p:nvPr/>
        </p:nvSpPr>
        <p:spPr>
          <a:xfrm>
            <a:off x="529321" y="1182138"/>
            <a:ext cx="1272047" cy="3516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 smtClean="0"/>
              <a:t>THG-Bilanz 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65332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m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5661345"/>
              </p:ext>
            </p:extLst>
          </p:nvPr>
        </p:nvGraphicFramePr>
        <p:xfrm>
          <a:off x="0" y="2103120"/>
          <a:ext cx="4187952" cy="325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feld 16"/>
          <p:cNvSpPr txBox="1"/>
          <p:nvPr/>
        </p:nvSpPr>
        <p:spPr>
          <a:xfrm>
            <a:off x="618472" y="5266070"/>
            <a:ext cx="3176288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latin typeface="Arial Narrow" panose="020B0606020202030204" pitchFamily="34" charset="0"/>
              </a:rPr>
              <a:t>Ca. 3% regenerative Wärme durch…</a:t>
            </a:r>
          </a:p>
          <a:p>
            <a:r>
              <a:rPr lang="de-DE" sz="1400" b="1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de-DE" sz="1400" b="1" dirty="0" smtClean="0">
                <a:latin typeface="Arial Narrow" panose="020B0606020202030204" pitchFamily="34" charset="0"/>
              </a:rPr>
              <a:t>Biomasse 		= 2.400 MWh</a:t>
            </a:r>
          </a:p>
          <a:p>
            <a:r>
              <a:rPr lang="de-DE" sz="1400" b="1" dirty="0" smtClean="0">
                <a:latin typeface="Arial Narrow" panose="020B0606020202030204" pitchFamily="34" charset="0"/>
              </a:rPr>
              <a:t>Solarthermie 	= 539 MWh</a:t>
            </a:r>
          </a:p>
          <a:p>
            <a:r>
              <a:rPr lang="de-DE" sz="1400" b="1" dirty="0" smtClean="0">
                <a:latin typeface="Arial Narrow" panose="020B0606020202030204" pitchFamily="34" charset="0"/>
              </a:rPr>
              <a:t>Wärmepumpen 	= 89 MWh</a:t>
            </a:r>
            <a:endParaRPr lang="de-DE" sz="1400" b="1" dirty="0">
              <a:latin typeface="Arial Narrow" panose="020B06060202020302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colorTemperature colorTemp="6498"/>
                    </a14:imgEffect>
                    <a14:imgEffect>
                      <a14:saturation sat="400000"/>
                    </a14:imgEffect>
                    <a14:imgEffect>
                      <a14:brightnessContrast brigh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873"/>
            <a:ext cx="689221" cy="794748"/>
          </a:xfrm>
          <a:prstGeom prst="rect">
            <a:avLst/>
          </a:prstGeom>
        </p:spPr>
      </p:pic>
      <p:graphicFrame>
        <p:nvGraphicFramePr>
          <p:cNvPr id="22" name="Diagramm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306942"/>
              </p:ext>
            </p:extLst>
          </p:nvPr>
        </p:nvGraphicFramePr>
        <p:xfrm>
          <a:off x="4315968" y="2167128"/>
          <a:ext cx="4754880" cy="305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Textfeld 22"/>
          <p:cNvSpPr txBox="1"/>
          <p:nvPr/>
        </p:nvSpPr>
        <p:spPr>
          <a:xfrm>
            <a:off x="5691981" y="5589237"/>
            <a:ext cx="282637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Narrow" panose="020B0606020202030204" pitchFamily="34" charset="0"/>
              </a:rPr>
              <a:t>Ca. 14% - 18% regenerativer lokaler Strom durch Photovoltaik</a:t>
            </a:r>
            <a:endParaRPr lang="de-DE" sz="1400" dirty="0">
              <a:latin typeface="Arial Narrow" panose="020B0606020202030204" pitchFamily="34" charset="0"/>
            </a:endParaRPr>
          </a:p>
        </p:txBody>
      </p:sp>
      <p:sp>
        <p:nvSpPr>
          <p:cNvPr id="24" name="Gewitterblitz 23"/>
          <p:cNvSpPr/>
          <p:nvPr/>
        </p:nvSpPr>
        <p:spPr>
          <a:xfrm>
            <a:off x="8622792" y="5453471"/>
            <a:ext cx="326348" cy="622004"/>
          </a:xfrm>
          <a:prstGeom prst="lightningBol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3" name="Diagram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411077"/>
              </p:ext>
            </p:extLst>
          </p:nvPr>
        </p:nvGraphicFramePr>
        <p:xfrm>
          <a:off x="4096512" y="2377440"/>
          <a:ext cx="5148072" cy="2843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5239512" y="2208163"/>
            <a:ext cx="3383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 Narrow" panose="020B0606020202030204" pitchFamily="34" charset="0"/>
              </a:rPr>
              <a:t>Anteile Stromversorgung Maikammer 2021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25" name="Textplatzhalter 1"/>
          <p:cNvSpPr txBox="1">
            <a:spLocks/>
          </p:cNvSpPr>
          <p:nvPr/>
        </p:nvSpPr>
        <p:spPr>
          <a:xfrm>
            <a:off x="529322" y="832260"/>
            <a:ext cx="5459998" cy="351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Klimaschutz und Wärmewende in der VG Maikammer</a:t>
            </a:r>
            <a:endParaRPr lang="de-DE" dirty="0"/>
          </a:p>
        </p:txBody>
      </p:sp>
      <p:sp>
        <p:nvSpPr>
          <p:cNvPr id="26" name="Textplatzhalter 1"/>
          <p:cNvSpPr txBox="1">
            <a:spLocks/>
          </p:cNvSpPr>
          <p:nvPr/>
        </p:nvSpPr>
        <p:spPr>
          <a:xfrm>
            <a:off x="529321" y="1182138"/>
            <a:ext cx="2817383" cy="3516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 smtClean="0"/>
              <a:t>Erneuerbare Energien 2019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5919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Graphic spid="13" grpId="0">
        <p:bldAsOne/>
      </p:bldGraphic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35" y="1785449"/>
            <a:ext cx="5865685" cy="4513111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0" y="6550223"/>
            <a:ext cx="4581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 Narrow" panose="020B0606020202030204" pitchFamily="34" charset="0"/>
              </a:rPr>
              <a:t>*Datenquelle PV-Anlagen </a:t>
            </a:r>
            <a:r>
              <a:rPr lang="de-DE" sz="1100" dirty="0" err="1" smtClean="0">
                <a:latin typeface="Arial Narrow" panose="020B0606020202030204" pitchFamily="34" charset="0"/>
              </a:rPr>
              <a:t>MStDR</a:t>
            </a:r>
            <a:r>
              <a:rPr lang="de-DE" sz="1100" dirty="0" smtClean="0">
                <a:latin typeface="Arial Narrow" panose="020B0606020202030204" pitchFamily="34" charset="0"/>
              </a:rPr>
              <a:t> </a:t>
            </a:r>
            <a:r>
              <a:rPr lang="de-DE" sz="1100" dirty="0">
                <a:latin typeface="Arial Narrow" panose="020B0606020202030204" pitchFamily="34" charset="0"/>
              </a:rPr>
              <a:t>Sept 2022 | </a:t>
            </a:r>
            <a:r>
              <a:rPr lang="de-DE" sz="1100" dirty="0" smtClean="0">
                <a:latin typeface="Arial Narrow" panose="020B0606020202030204" pitchFamily="34" charset="0"/>
              </a:rPr>
              <a:t>Grafik: Energieatlas RLP Sept 2022 </a:t>
            </a:r>
            <a:endParaRPr lang="de-DE" sz="1100" dirty="0">
              <a:latin typeface="Arial Narrow" panose="020B060602020203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227064" y="3975125"/>
            <a:ext cx="2852928" cy="830997"/>
          </a:xfrm>
          <a:prstGeom prst="rect">
            <a:avLst/>
          </a:prstGeom>
          <a:solidFill>
            <a:srgbClr val="DECE54"/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 Narrow" panose="020B0606020202030204" pitchFamily="34" charset="0"/>
              </a:rPr>
              <a:t>Maikammer   159 </a:t>
            </a:r>
            <a:r>
              <a:rPr lang="de-DE" sz="1600" dirty="0" err="1" smtClean="0">
                <a:latin typeface="Arial Narrow" panose="020B0606020202030204" pitchFamily="34" charset="0"/>
              </a:rPr>
              <a:t>Stk</a:t>
            </a:r>
            <a:r>
              <a:rPr lang="de-DE" sz="1600" dirty="0" smtClean="0">
                <a:latin typeface="Arial Narrow" panose="020B0606020202030204" pitchFamily="34" charset="0"/>
              </a:rPr>
              <a:t>           </a:t>
            </a:r>
            <a:r>
              <a:rPr lang="de-DE" sz="1600" b="1" dirty="0" smtClean="0">
                <a:latin typeface="Arial Narrow" panose="020B0606020202030204" pitchFamily="34" charset="0"/>
              </a:rPr>
              <a:t>2,2 MW</a:t>
            </a:r>
          </a:p>
          <a:p>
            <a:r>
              <a:rPr lang="de-DE" sz="1600" dirty="0" smtClean="0">
                <a:latin typeface="Arial Narrow" panose="020B0606020202030204" pitchFamily="34" charset="0"/>
              </a:rPr>
              <a:t>Kirrweiler       121 </a:t>
            </a:r>
            <a:r>
              <a:rPr lang="de-DE" sz="1600" dirty="0" err="1" smtClean="0">
                <a:latin typeface="Arial Narrow" panose="020B0606020202030204" pitchFamily="34" charset="0"/>
              </a:rPr>
              <a:t>Stk</a:t>
            </a:r>
            <a:r>
              <a:rPr lang="de-DE" sz="1600" dirty="0" smtClean="0">
                <a:latin typeface="Arial Narrow" panose="020B0606020202030204" pitchFamily="34" charset="0"/>
              </a:rPr>
              <a:t>           </a:t>
            </a:r>
            <a:r>
              <a:rPr lang="de-DE" sz="1600" b="1" dirty="0" smtClean="0">
                <a:latin typeface="Arial Narrow" panose="020B0606020202030204" pitchFamily="34" charset="0"/>
              </a:rPr>
              <a:t>2    MW</a:t>
            </a:r>
          </a:p>
          <a:p>
            <a:r>
              <a:rPr lang="de-DE" sz="1600" dirty="0" smtClean="0">
                <a:latin typeface="Arial Narrow" panose="020B0606020202030204" pitchFamily="34" charset="0"/>
              </a:rPr>
              <a:t>Sankt Martin    71 </a:t>
            </a:r>
            <a:r>
              <a:rPr lang="de-DE" sz="1600" dirty="0" err="1" smtClean="0">
                <a:latin typeface="Arial Narrow" panose="020B0606020202030204" pitchFamily="34" charset="0"/>
              </a:rPr>
              <a:t>Stk</a:t>
            </a:r>
            <a:r>
              <a:rPr lang="de-DE" sz="1600" dirty="0" smtClean="0">
                <a:latin typeface="Arial Narrow" panose="020B0606020202030204" pitchFamily="34" charset="0"/>
              </a:rPr>
              <a:t>           </a:t>
            </a:r>
            <a:r>
              <a:rPr lang="de-DE" sz="1600" b="1" dirty="0" smtClean="0">
                <a:latin typeface="Arial Narrow" panose="020B0606020202030204" pitchFamily="34" charset="0"/>
              </a:rPr>
              <a:t>0,6 MW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227064" y="3491414"/>
            <a:ext cx="2852928" cy="369332"/>
          </a:xfrm>
          <a:prstGeom prst="rect">
            <a:avLst/>
          </a:prstGeom>
          <a:solidFill>
            <a:srgbClr val="DECE54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 Narrow" panose="020B0606020202030204" pitchFamily="34" charset="0"/>
              </a:rPr>
              <a:t>Installierte PV 2022*</a:t>
            </a:r>
            <a:r>
              <a:rPr lang="de-DE" b="1" dirty="0" smtClean="0">
                <a:latin typeface="Arial Narrow" panose="020B0606020202030204" pitchFamily="34" charset="0"/>
              </a:rPr>
              <a:t>      4,8 MW </a:t>
            </a:r>
            <a:endParaRPr lang="de-DE" b="1" dirty="0">
              <a:latin typeface="Arial Narrow" panose="020B0606020202030204" pitchFamily="34" charset="0"/>
            </a:endParaRPr>
          </a:p>
        </p:txBody>
      </p:sp>
      <p:sp>
        <p:nvSpPr>
          <p:cNvPr id="20" name="Textplatzhalter 1"/>
          <p:cNvSpPr txBox="1">
            <a:spLocks/>
          </p:cNvSpPr>
          <p:nvPr/>
        </p:nvSpPr>
        <p:spPr>
          <a:xfrm>
            <a:off x="529322" y="832260"/>
            <a:ext cx="5459998" cy="351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Klimaschutz und Wärmewende in der VG Maikammer</a:t>
            </a:r>
            <a:endParaRPr lang="de-DE" dirty="0"/>
          </a:p>
        </p:txBody>
      </p:sp>
      <p:sp>
        <p:nvSpPr>
          <p:cNvPr id="21" name="Textplatzhalter 1"/>
          <p:cNvSpPr txBox="1">
            <a:spLocks/>
          </p:cNvSpPr>
          <p:nvPr/>
        </p:nvSpPr>
        <p:spPr>
          <a:xfrm>
            <a:off x="529321" y="1182138"/>
            <a:ext cx="2762519" cy="3516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 smtClean="0"/>
              <a:t>Erneuerbare Energien 2021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9492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1"/>
          <p:cNvSpPr txBox="1">
            <a:spLocks/>
          </p:cNvSpPr>
          <p:nvPr/>
        </p:nvSpPr>
        <p:spPr>
          <a:xfrm>
            <a:off x="529322" y="832260"/>
            <a:ext cx="5459998" cy="351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Klimaschutz und Wärmewende in der VG Maikammer</a:t>
            </a:r>
            <a:endParaRPr lang="de-DE" dirty="0"/>
          </a:p>
        </p:txBody>
      </p:sp>
      <p:sp>
        <p:nvSpPr>
          <p:cNvPr id="26" name="Textplatzhalter 1"/>
          <p:cNvSpPr txBox="1">
            <a:spLocks/>
          </p:cNvSpPr>
          <p:nvPr/>
        </p:nvSpPr>
        <p:spPr>
          <a:xfrm>
            <a:off x="529321" y="1182138"/>
            <a:ext cx="1546367" cy="3516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 smtClean="0"/>
              <a:t>EE-Potenziale</a:t>
            </a:r>
            <a:endParaRPr lang="de-DE" b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57" y="1998892"/>
            <a:ext cx="8042120" cy="292172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0039" y="2790479"/>
            <a:ext cx="831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Narrow" panose="020B0606020202030204" pitchFamily="34" charset="0"/>
              </a:rPr>
              <a:t>114 %</a:t>
            </a:r>
            <a:endParaRPr lang="de-DE" sz="1400" dirty="0">
              <a:latin typeface="Arial Narrow" panose="020B0606020202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0039" y="3005327"/>
            <a:ext cx="831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Narrow" panose="020B0606020202030204" pitchFamily="34" charset="0"/>
              </a:rPr>
              <a:t>320 %</a:t>
            </a:r>
            <a:endParaRPr lang="de-DE" sz="1400" dirty="0">
              <a:latin typeface="Arial Narrow" panose="020B0606020202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31657" y="5247222"/>
            <a:ext cx="7297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 Narrow" panose="020B0606020202030204" pitchFamily="34" charset="0"/>
              </a:rPr>
              <a:t>434 % bilanzielle Deckung allein durch Photovoltaik in der Verbandsgemeinde Maikammer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302504" y="5585776"/>
            <a:ext cx="7297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 Narrow" panose="020B0606020202030204" pitchFamily="34" charset="0"/>
              </a:rPr>
              <a:t>=&gt; Sektorenkopplung, bspw. </a:t>
            </a:r>
            <a:r>
              <a:rPr lang="de-DE" sz="1600" dirty="0" smtClean="0">
                <a:latin typeface="Arial Narrow" panose="020B0606020202030204" pitchFamily="34" charset="0"/>
              </a:rPr>
              <a:t>E-Autos und Wärmepumpen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635495" y="1272176"/>
            <a:ext cx="12649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Narrow" panose="020B0606020202030204" pitchFamily="34" charset="0"/>
              </a:rPr>
              <a:t>23.000 MWh </a:t>
            </a:r>
          </a:p>
          <a:p>
            <a:r>
              <a:rPr lang="de-DE" sz="1400" dirty="0" smtClean="0">
                <a:latin typeface="Arial Narrow" panose="020B0606020202030204" pitchFamily="34" charset="0"/>
              </a:rPr>
              <a:t>Stromverbrauch…</a:t>
            </a:r>
            <a:endParaRPr lang="de-DE" sz="1400" dirty="0">
              <a:latin typeface="Arial Narrow" panose="020B0606020202030204" pitchFamily="34" charset="0"/>
            </a:endParaRPr>
          </a:p>
        </p:txBody>
      </p:sp>
      <p:sp>
        <p:nvSpPr>
          <p:cNvPr id="4" name="Wolkenförmige Legende 3"/>
          <p:cNvSpPr/>
          <p:nvPr/>
        </p:nvSpPr>
        <p:spPr>
          <a:xfrm>
            <a:off x="6062472" y="1017734"/>
            <a:ext cx="2286000" cy="1051560"/>
          </a:xfrm>
          <a:prstGeom prst="cloudCallout">
            <a:avLst>
              <a:gd name="adj1" fmla="val 79167"/>
              <a:gd name="adj2" fmla="val 242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332983" y="2514944"/>
            <a:ext cx="27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*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7246103" y="2534400"/>
            <a:ext cx="27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*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0" y="6589490"/>
            <a:ext cx="369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 Narrow" panose="020B0606020202030204" pitchFamily="34" charset="0"/>
              </a:rPr>
              <a:t>* Windkraft nur technisches Potenzial, praktisch derzeit nicht nutzbar. </a:t>
            </a:r>
            <a:endParaRPr lang="de-DE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F7EBEB76-37BF-48E7-99F2-16FEF7C17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84" y="1183908"/>
            <a:ext cx="3801127" cy="3946826"/>
          </a:xfrm>
          <a:prstGeom prst="rect">
            <a:avLst/>
          </a:prstGeom>
        </p:spPr>
      </p:pic>
      <p:sp>
        <p:nvSpPr>
          <p:cNvPr id="9" name="Gebogener Pfeil 12">
            <a:extLst>
              <a:ext uri="{FF2B5EF4-FFF2-40B4-BE49-F238E27FC236}">
                <a16:creationId xmlns:a16="http://schemas.microsoft.com/office/drawing/2014/main" xmlns="" id="{1DBEAE9B-F53D-4535-B411-D74AAD234F2F}"/>
              </a:ext>
            </a:extLst>
          </p:cNvPr>
          <p:cNvSpPr/>
          <p:nvPr/>
        </p:nvSpPr>
        <p:spPr bwMode="auto">
          <a:xfrm rot="19063820">
            <a:off x="5919307" y="682211"/>
            <a:ext cx="1432860" cy="1425965"/>
          </a:xfrm>
          <a:prstGeom prst="circularArrow">
            <a:avLst>
              <a:gd name="adj1" fmla="val 12500"/>
              <a:gd name="adj2" fmla="val 959579"/>
              <a:gd name="adj3" fmla="val 20457681"/>
              <a:gd name="adj4" fmla="val 10800000"/>
              <a:gd name="adj5" fmla="val 12500"/>
            </a:avLst>
          </a:prstGeom>
          <a:gradFill>
            <a:gsLst>
              <a:gs pos="0">
                <a:srgbClr val="FF5050"/>
              </a:gs>
              <a:gs pos="50000">
                <a:srgbClr val="FF0000"/>
              </a:gs>
              <a:gs pos="100000">
                <a:srgbClr val="C00000"/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35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Gebogener Pfeil 16">
            <a:extLst>
              <a:ext uri="{FF2B5EF4-FFF2-40B4-BE49-F238E27FC236}">
                <a16:creationId xmlns:a16="http://schemas.microsoft.com/office/drawing/2014/main" xmlns="" id="{18B0B76E-A147-4E1F-8850-3290D1298041}"/>
              </a:ext>
            </a:extLst>
          </p:cNvPr>
          <p:cNvSpPr/>
          <p:nvPr/>
        </p:nvSpPr>
        <p:spPr bwMode="auto">
          <a:xfrm flipH="1">
            <a:off x="4493256" y="1083838"/>
            <a:ext cx="1419311" cy="1094826"/>
          </a:xfrm>
          <a:prstGeom prst="circularArrow">
            <a:avLst/>
          </a:prstGeom>
          <a:gradFill>
            <a:gsLst>
              <a:gs pos="0">
                <a:srgbClr val="FF5050"/>
              </a:gs>
              <a:gs pos="50000">
                <a:srgbClr val="FF0000"/>
              </a:gs>
              <a:gs pos="100000">
                <a:srgbClr val="C00000"/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3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Gebogener Pfeil 13">
            <a:extLst>
              <a:ext uri="{FF2B5EF4-FFF2-40B4-BE49-F238E27FC236}">
                <a16:creationId xmlns:a16="http://schemas.microsoft.com/office/drawing/2014/main" xmlns="" id="{6CB2A7D5-EAC8-40C1-B622-65442B0831CE}"/>
              </a:ext>
            </a:extLst>
          </p:cNvPr>
          <p:cNvSpPr/>
          <p:nvPr/>
        </p:nvSpPr>
        <p:spPr bwMode="auto">
          <a:xfrm rot="1218981">
            <a:off x="6417450" y="1300950"/>
            <a:ext cx="1319800" cy="1094826"/>
          </a:xfrm>
          <a:prstGeom prst="circularArrow">
            <a:avLst/>
          </a:prstGeom>
          <a:gradFill>
            <a:gsLst>
              <a:gs pos="0">
                <a:srgbClr val="FF5050"/>
              </a:gs>
              <a:gs pos="50000">
                <a:srgbClr val="FF0000"/>
              </a:gs>
              <a:gs pos="100000">
                <a:srgbClr val="C00000"/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de-DE" sz="135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2" name="Grafik 11" descr="Glühbirne und Zahnrad">
            <a:extLst>
              <a:ext uri="{FF2B5EF4-FFF2-40B4-BE49-F238E27FC236}">
                <a16:creationId xmlns:a16="http://schemas.microsoft.com/office/drawing/2014/main" xmlns="" id="{B954BE63-4B26-411B-A853-9B561E05E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016454" y="651227"/>
            <a:ext cx="531753" cy="531753"/>
          </a:xfrm>
          <a:prstGeom prst="rect">
            <a:avLst/>
          </a:prstGeom>
        </p:spPr>
      </p:pic>
      <p:pic>
        <p:nvPicPr>
          <p:cNvPr id="13" name="Grafik 12" descr="Auto">
            <a:extLst>
              <a:ext uri="{FF2B5EF4-FFF2-40B4-BE49-F238E27FC236}">
                <a16:creationId xmlns:a16="http://schemas.microsoft.com/office/drawing/2014/main" xmlns="" id="{54B69A05-412D-4A7E-BC6D-1B468403F4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54945" y="1390161"/>
            <a:ext cx="531753" cy="531753"/>
          </a:xfrm>
          <a:prstGeom prst="rect">
            <a:avLst/>
          </a:prstGeom>
        </p:spPr>
      </p:pic>
      <p:pic>
        <p:nvPicPr>
          <p:cNvPr id="14" name="Grafik 13" descr="Lagerfeuer">
            <a:extLst>
              <a:ext uri="{FF2B5EF4-FFF2-40B4-BE49-F238E27FC236}">
                <a16:creationId xmlns:a16="http://schemas.microsoft.com/office/drawing/2014/main" xmlns="" id="{203037B6-A114-4EC9-9896-ABA6E923E4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384817" y="2228695"/>
            <a:ext cx="531753" cy="53175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FC5EA080-5F1C-4F13-89BA-DF2346D7B0D8}"/>
              </a:ext>
            </a:extLst>
          </p:cNvPr>
          <p:cNvSpPr txBox="1"/>
          <p:nvPr/>
        </p:nvSpPr>
        <p:spPr>
          <a:xfrm>
            <a:off x="2952713" y="1506159"/>
            <a:ext cx="1419311" cy="507831"/>
          </a:xfrm>
          <a:prstGeom prst="rect">
            <a:avLst/>
          </a:prstGeom>
          <a:noFill/>
          <a:ln w="254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350" b="1" dirty="0"/>
              <a:t>Verkehr:</a:t>
            </a:r>
          </a:p>
          <a:p>
            <a:pPr algn="ctr"/>
            <a:r>
              <a:rPr lang="de-DE" sz="1350" b="1" dirty="0">
                <a:solidFill>
                  <a:srgbClr val="FF0000"/>
                </a:solidFill>
              </a:rPr>
              <a:t>ca. </a:t>
            </a:r>
            <a:r>
              <a:rPr lang="de-DE" sz="1350" b="1" dirty="0" smtClean="0">
                <a:solidFill>
                  <a:srgbClr val="FF0000"/>
                </a:solidFill>
              </a:rPr>
              <a:t>11 Mio</a:t>
            </a:r>
            <a:r>
              <a:rPr lang="de-DE" sz="1350" b="1" dirty="0">
                <a:solidFill>
                  <a:srgbClr val="FF0000"/>
                </a:solidFill>
              </a:rPr>
              <a:t>. €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7CA4C821-1580-445A-B812-79179617471E}"/>
              </a:ext>
            </a:extLst>
          </p:cNvPr>
          <p:cNvSpPr txBox="1"/>
          <p:nvPr/>
        </p:nvSpPr>
        <p:spPr>
          <a:xfrm>
            <a:off x="7829708" y="2350204"/>
            <a:ext cx="1363875" cy="507831"/>
          </a:xfrm>
          <a:prstGeom prst="rect">
            <a:avLst/>
          </a:prstGeom>
          <a:noFill/>
          <a:ln w="254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350" b="1" dirty="0"/>
              <a:t>Wärme:</a:t>
            </a:r>
          </a:p>
          <a:p>
            <a:pPr algn="ctr"/>
            <a:r>
              <a:rPr lang="de-DE" sz="1350" dirty="0"/>
              <a:t> </a:t>
            </a:r>
            <a:r>
              <a:rPr lang="de-DE" sz="1350" b="1" dirty="0">
                <a:solidFill>
                  <a:srgbClr val="FF0000"/>
                </a:solidFill>
              </a:rPr>
              <a:t>ca. </a:t>
            </a:r>
            <a:r>
              <a:rPr lang="de-DE" sz="1350" b="1" dirty="0" smtClean="0">
                <a:solidFill>
                  <a:srgbClr val="FF0000"/>
                </a:solidFill>
              </a:rPr>
              <a:t>4 Mio</a:t>
            </a:r>
            <a:r>
              <a:rPr lang="de-DE" sz="1350" b="1" dirty="0">
                <a:solidFill>
                  <a:srgbClr val="FF0000"/>
                </a:solidFill>
              </a:rPr>
              <a:t>. €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892AC7EB-C166-4713-B2C0-713CF110D511}"/>
              </a:ext>
            </a:extLst>
          </p:cNvPr>
          <p:cNvSpPr txBox="1"/>
          <p:nvPr/>
        </p:nvSpPr>
        <p:spPr>
          <a:xfrm>
            <a:off x="7266405" y="690476"/>
            <a:ext cx="1469837" cy="507831"/>
          </a:xfrm>
          <a:prstGeom prst="rect">
            <a:avLst/>
          </a:prstGeom>
          <a:noFill/>
          <a:ln w="254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350" b="1" dirty="0"/>
              <a:t>Strom:</a:t>
            </a:r>
          </a:p>
          <a:p>
            <a:pPr algn="ctr"/>
            <a:r>
              <a:rPr lang="de-DE" sz="1350" dirty="0">
                <a:solidFill>
                  <a:srgbClr val="FF0000"/>
                </a:solidFill>
              </a:rPr>
              <a:t> </a:t>
            </a:r>
            <a:r>
              <a:rPr lang="de-DE" sz="1350" b="1" dirty="0">
                <a:solidFill>
                  <a:srgbClr val="FF0000"/>
                </a:solidFill>
              </a:rPr>
              <a:t>ca. </a:t>
            </a:r>
            <a:r>
              <a:rPr lang="de-DE" sz="1350" b="1" dirty="0" smtClean="0">
                <a:solidFill>
                  <a:srgbClr val="FF0000"/>
                </a:solidFill>
              </a:rPr>
              <a:t>6 Mio</a:t>
            </a:r>
            <a:r>
              <a:rPr lang="de-DE" sz="1350" b="1" dirty="0">
                <a:solidFill>
                  <a:srgbClr val="FF0000"/>
                </a:solidFill>
              </a:rPr>
              <a:t>. €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74" y="1898370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38" y="1557469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059" y="2752334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295" y="2752333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40" y="3724589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49" y="3282760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584" y="3440746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60" y="3330188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52" y="2801301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30" y="2240492"/>
            <a:ext cx="346857" cy="21942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38" y="1888580"/>
            <a:ext cx="346857" cy="219425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56" y="2475249"/>
            <a:ext cx="267113" cy="168978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34" y="3403211"/>
            <a:ext cx="254912" cy="16126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54" y="3555611"/>
            <a:ext cx="254912" cy="16126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38" y="4457185"/>
            <a:ext cx="233855" cy="147939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979" y="1552444"/>
            <a:ext cx="222750" cy="140914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91" y="2407345"/>
            <a:ext cx="191355" cy="121053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37" y="2434377"/>
            <a:ext cx="191355" cy="12105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6533" y="5422266"/>
            <a:ext cx="7648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Arial Narrow" panose="020B0606020202030204" pitchFamily="34" charset="0"/>
              </a:rPr>
              <a:t>2019: geschätzter* </a:t>
            </a:r>
            <a:r>
              <a:rPr lang="de-DE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Geldmittelabfluss von ca. 21 Mio. € </a:t>
            </a:r>
            <a:r>
              <a:rPr lang="de-DE" sz="2000" dirty="0" smtClean="0">
                <a:latin typeface="Arial Narrow" panose="020B0606020202030204" pitchFamily="34" charset="0"/>
              </a:rPr>
              <a:t>für Energie</a:t>
            </a:r>
            <a:endParaRPr lang="de-DE" sz="2000" dirty="0">
              <a:latin typeface="Arial Narrow" panose="020B0606020202030204" pitchFamily="34" charset="0"/>
            </a:endParaRPr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86" y="2648524"/>
            <a:ext cx="267113" cy="168978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99" y="4686473"/>
            <a:ext cx="233855" cy="147939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34" y="4311786"/>
            <a:ext cx="233855" cy="147939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35" y="2975741"/>
            <a:ext cx="191355" cy="121053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295" y="1978806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08" y="1999913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0" y="6552179"/>
            <a:ext cx="69482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 Narrow" panose="020B0606020202030204" pitchFamily="34" charset="0"/>
              </a:rPr>
              <a:t>* </a:t>
            </a:r>
            <a:r>
              <a:rPr lang="de-DE" sz="1100" dirty="0" err="1" smtClean="0">
                <a:latin typeface="Arial Narrow" panose="020B0606020202030204" pitchFamily="34" charset="0"/>
              </a:rPr>
              <a:t>p.K</a:t>
            </a:r>
            <a:r>
              <a:rPr lang="de-DE" sz="1100" dirty="0" smtClean="0">
                <a:latin typeface="Arial Narrow" panose="020B0606020202030204" pitchFamily="34" charset="0"/>
              </a:rPr>
              <a:t>. – Schätzung, Datenquelle Klimaschutzkonzept SÜW, 2022</a:t>
            </a:r>
            <a:endParaRPr lang="de-DE" sz="1100" dirty="0">
              <a:latin typeface="Arial Narrow" panose="020B0606020202030204" pitchFamily="34" charset="0"/>
            </a:endParaRPr>
          </a:p>
        </p:txBody>
      </p:sp>
      <p:sp>
        <p:nvSpPr>
          <p:cNvPr id="45" name="Textplatzhalter 1"/>
          <p:cNvSpPr txBox="1">
            <a:spLocks/>
          </p:cNvSpPr>
          <p:nvPr/>
        </p:nvSpPr>
        <p:spPr>
          <a:xfrm>
            <a:off x="529322" y="832260"/>
            <a:ext cx="5459998" cy="351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Klimaschutz und Wärmewende in der VG Maikammer</a:t>
            </a:r>
            <a:endParaRPr lang="de-DE" dirty="0"/>
          </a:p>
        </p:txBody>
      </p:sp>
      <p:sp>
        <p:nvSpPr>
          <p:cNvPr id="47" name="Textplatzhalter 1"/>
          <p:cNvSpPr txBox="1">
            <a:spLocks/>
          </p:cNvSpPr>
          <p:nvPr/>
        </p:nvSpPr>
        <p:spPr>
          <a:xfrm>
            <a:off x="529321" y="1182138"/>
            <a:ext cx="1656095" cy="3516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 smtClean="0"/>
              <a:t>Wertschöpfung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8009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F7EBEB76-37BF-48E7-99F2-16FEF7C17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84" y="1183908"/>
            <a:ext cx="3801127" cy="39468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74" y="1898370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38" y="1557469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059" y="2752334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295" y="2752333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40" y="3724589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49" y="3282760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584" y="3440746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60" y="3330188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52" y="2801301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30" y="2240492"/>
            <a:ext cx="346857" cy="21942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38" y="1888580"/>
            <a:ext cx="346857" cy="219425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56" y="2475249"/>
            <a:ext cx="267113" cy="168978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34" y="3403211"/>
            <a:ext cx="254912" cy="16126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54" y="3555611"/>
            <a:ext cx="254912" cy="16126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38" y="4457185"/>
            <a:ext cx="254912" cy="16126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979" y="1552444"/>
            <a:ext cx="222750" cy="140914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91" y="2407345"/>
            <a:ext cx="191355" cy="121053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37" y="2434377"/>
            <a:ext cx="191355" cy="121053"/>
          </a:xfrm>
          <a:prstGeom prst="rect">
            <a:avLst/>
          </a:prstGeom>
        </p:spPr>
      </p:pic>
      <p:sp>
        <p:nvSpPr>
          <p:cNvPr id="43" name="Textfeld 42"/>
          <p:cNvSpPr txBox="1"/>
          <p:nvPr/>
        </p:nvSpPr>
        <p:spPr>
          <a:xfrm>
            <a:off x="262748" y="2851601"/>
            <a:ext cx="3736925" cy="369332"/>
          </a:xfrm>
          <a:prstGeom prst="rect">
            <a:avLst/>
          </a:prstGeom>
          <a:solidFill>
            <a:srgbClr val="C5E0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Narrow" panose="020B0606020202030204" pitchFamily="34" charset="0"/>
              </a:rPr>
              <a:t>Abhängigkeit von Fossilen überwinden</a:t>
            </a:r>
            <a:endParaRPr lang="de-DE" dirty="0">
              <a:latin typeface="Arial Narrow" panose="020B0606020202030204" pitchFamily="34" charset="0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86" y="2648524"/>
            <a:ext cx="267113" cy="168978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99" y="4686473"/>
            <a:ext cx="233855" cy="147939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34" y="4311786"/>
            <a:ext cx="233855" cy="147939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35" y="2975741"/>
            <a:ext cx="191355" cy="121053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295" y="1978806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08" y="1999913"/>
            <a:ext cx="363610" cy="528887"/>
          </a:xfrm>
          <a:prstGeom prst="rect">
            <a:avLst/>
          </a:prstGeom>
          <a:effectLst>
            <a:outerShdw blurRad="38100" dist="12700" dir="2400000" sy="-23000" kx="-800400" algn="bl" rotWithShape="0">
              <a:prstClr val="black">
                <a:alpha val="76000"/>
              </a:prstClr>
            </a:outerShdw>
          </a:effectLst>
        </p:spPr>
      </p:pic>
      <p:sp>
        <p:nvSpPr>
          <p:cNvPr id="49" name="Textfeld 48"/>
          <p:cNvSpPr txBox="1"/>
          <p:nvPr/>
        </p:nvSpPr>
        <p:spPr>
          <a:xfrm>
            <a:off x="244140" y="3420122"/>
            <a:ext cx="3744113" cy="369332"/>
          </a:xfrm>
          <a:prstGeom prst="rect">
            <a:avLst/>
          </a:prstGeom>
          <a:solidFill>
            <a:srgbClr val="C5E0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Narrow" panose="020B0606020202030204" pitchFamily="34" charset="0"/>
              </a:rPr>
              <a:t>Energieversorgung selbst gestalten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244140" y="3977379"/>
            <a:ext cx="3744113" cy="369332"/>
          </a:xfrm>
          <a:prstGeom prst="rect">
            <a:avLst/>
          </a:prstGeom>
          <a:solidFill>
            <a:srgbClr val="C5E0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Narrow" panose="020B0606020202030204" pitchFamily="34" charset="0"/>
              </a:rPr>
              <a:t>Profite vor Ort machen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496533" y="5422266"/>
            <a:ext cx="7648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Arial Narrow" panose="020B0606020202030204" pitchFamily="34" charset="0"/>
              </a:rPr>
              <a:t>2019: geschätzter* </a:t>
            </a:r>
            <a:r>
              <a:rPr lang="de-DE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Geldmittelabfluss von ca. 21 Mio. € </a:t>
            </a:r>
            <a:r>
              <a:rPr lang="de-DE" sz="2000" dirty="0" smtClean="0">
                <a:latin typeface="Arial Narrow" panose="020B0606020202030204" pitchFamily="34" charset="0"/>
              </a:rPr>
              <a:t>für Energie</a:t>
            </a:r>
            <a:endParaRPr lang="de-DE" sz="2000" dirty="0">
              <a:latin typeface="Arial Narrow" panose="020B0606020202030204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496533" y="5809881"/>
            <a:ext cx="8329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Wertschöpfungspotenziale</a:t>
            </a:r>
            <a:r>
              <a:rPr lang="de-DE" sz="2400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 durch Erneuerbare Energien deutlich höher</a:t>
            </a:r>
            <a:endParaRPr lang="de-DE" sz="2400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3434" y="656493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50" dirty="0" smtClean="0">
                <a:latin typeface="Arial Narrow" panose="020B0606020202030204" pitchFamily="34" charset="0"/>
              </a:rPr>
              <a:t>* </a:t>
            </a:r>
            <a:r>
              <a:rPr lang="de-DE" sz="1050" dirty="0" err="1" smtClean="0">
                <a:latin typeface="Arial Narrow" panose="020B0606020202030204" pitchFamily="34" charset="0"/>
              </a:rPr>
              <a:t>p.K</a:t>
            </a:r>
            <a:r>
              <a:rPr lang="de-DE" sz="1050" dirty="0">
                <a:latin typeface="Arial Narrow" panose="020B0606020202030204" pitchFamily="34" charset="0"/>
              </a:rPr>
              <a:t>. – Schätzung, Datenquelle Klimaschutzkonzept SÜW, 2022</a:t>
            </a:r>
          </a:p>
        </p:txBody>
      </p:sp>
      <p:sp>
        <p:nvSpPr>
          <p:cNvPr id="47" name="Gebogener Pfeil 12">
            <a:extLst>
              <a:ext uri="{FF2B5EF4-FFF2-40B4-BE49-F238E27FC236}">
                <a16:creationId xmlns:a16="http://schemas.microsoft.com/office/drawing/2014/main" xmlns="" id="{1DBEAE9B-F53D-4535-B411-D74AAD234F2F}"/>
              </a:ext>
            </a:extLst>
          </p:cNvPr>
          <p:cNvSpPr/>
          <p:nvPr/>
        </p:nvSpPr>
        <p:spPr bwMode="auto">
          <a:xfrm>
            <a:off x="4863987" y="1946204"/>
            <a:ext cx="1590138" cy="1460528"/>
          </a:xfrm>
          <a:prstGeom prst="circularArrow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35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3" name="Gebogener Pfeil 12">
            <a:extLst>
              <a:ext uri="{FF2B5EF4-FFF2-40B4-BE49-F238E27FC236}">
                <a16:creationId xmlns:a16="http://schemas.microsoft.com/office/drawing/2014/main" xmlns="" id="{1DBEAE9B-F53D-4535-B411-D74AAD234F2F}"/>
              </a:ext>
            </a:extLst>
          </p:cNvPr>
          <p:cNvSpPr/>
          <p:nvPr/>
        </p:nvSpPr>
        <p:spPr bwMode="auto">
          <a:xfrm rot="11191271">
            <a:off x="4853016" y="2483298"/>
            <a:ext cx="1590138" cy="1460528"/>
          </a:xfrm>
          <a:prstGeom prst="circularArrow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35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2" name="Grafik 11" descr="Glühbirne und Zahnrad">
            <a:extLst>
              <a:ext uri="{FF2B5EF4-FFF2-40B4-BE49-F238E27FC236}">
                <a16:creationId xmlns:a16="http://schemas.microsoft.com/office/drawing/2014/main" xmlns="" id="{B954BE63-4B26-411B-A853-9B561E05E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172343" y="3022328"/>
            <a:ext cx="800454" cy="800454"/>
          </a:xfrm>
          <a:prstGeom prst="rect">
            <a:avLst/>
          </a:prstGeom>
        </p:spPr>
      </p:pic>
      <p:pic>
        <p:nvPicPr>
          <p:cNvPr id="13" name="Grafik 12" descr="Auto">
            <a:extLst>
              <a:ext uri="{FF2B5EF4-FFF2-40B4-BE49-F238E27FC236}">
                <a16:creationId xmlns:a16="http://schemas.microsoft.com/office/drawing/2014/main" xmlns="" id="{54B69A05-412D-4A7E-BC6D-1B468403F4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036720" y="2173648"/>
            <a:ext cx="658358" cy="658358"/>
          </a:xfrm>
          <a:prstGeom prst="rect">
            <a:avLst/>
          </a:prstGeom>
        </p:spPr>
      </p:pic>
      <p:pic>
        <p:nvPicPr>
          <p:cNvPr id="14" name="Grafik 13" descr="Lagerfeuer">
            <a:extLst>
              <a:ext uri="{FF2B5EF4-FFF2-40B4-BE49-F238E27FC236}">
                <a16:creationId xmlns:a16="http://schemas.microsoft.com/office/drawing/2014/main" xmlns="" id="{203037B6-A114-4EC9-9896-ABA6E923E4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773087" y="2389199"/>
            <a:ext cx="744682" cy="744682"/>
          </a:xfrm>
          <a:prstGeom prst="rect">
            <a:avLst/>
          </a:prstGeom>
        </p:spPr>
      </p:pic>
      <p:sp>
        <p:nvSpPr>
          <p:cNvPr id="41" name="Textplatzhalter 1"/>
          <p:cNvSpPr txBox="1">
            <a:spLocks/>
          </p:cNvSpPr>
          <p:nvPr/>
        </p:nvSpPr>
        <p:spPr>
          <a:xfrm>
            <a:off x="529322" y="832260"/>
            <a:ext cx="5459998" cy="351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Klimaschutz und Wärmewende in der VG Maikammer</a:t>
            </a:r>
            <a:endParaRPr lang="de-DE" dirty="0"/>
          </a:p>
        </p:txBody>
      </p:sp>
      <p:sp>
        <p:nvSpPr>
          <p:cNvPr id="42" name="Textplatzhalter 1"/>
          <p:cNvSpPr txBox="1">
            <a:spLocks/>
          </p:cNvSpPr>
          <p:nvPr/>
        </p:nvSpPr>
        <p:spPr>
          <a:xfrm>
            <a:off x="529321" y="1182138"/>
            <a:ext cx="1656095" cy="3516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 smtClean="0"/>
              <a:t>Wertschöpfung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8569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9" grpId="0" animBg="1"/>
      <p:bldP spid="50" grpId="0" animBg="1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642"/>
            <a:ext cx="9144000" cy="30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0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642"/>
            <a:ext cx="9144000" cy="3030123"/>
          </a:xfrm>
          <a:prstGeom prst="rect">
            <a:avLst/>
          </a:prstGeom>
        </p:spPr>
      </p:pic>
      <p:sp>
        <p:nvSpPr>
          <p:cNvPr id="22" name="Textplatzhalter 1"/>
          <p:cNvSpPr txBox="1">
            <a:spLocks/>
          </p:cNvSpPr>
          <p:nvPr/>
        </p:nvSpPr>
        <p:spPr>
          <a:xfrm>
            <a:off x="732419" y="3707755"/>
            <a:ext cx="5512933" cy="351648"/>
          </a:xfrm>
          <a:prstGeom prst="rect">
            <a:avLst/>
          </a:prstGeom>
          <a:solidFill>
            <a:srgbClr val="91B34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Klimaschutz und Wärmewende in der VG Maikammer</a:t>
            </a:r>
            <a:endParaRPr lang="de-DE" dirty="0"/>
          </a:p>
        </p:txBody>
      </p:sp>
      <p:sp>
        <p:nvSpPr>
          <p:cNvPr id="6" name="Textplatzhalter 1"/>
          <p:cNvSpPr txBox="1">
            <a:spLocks/>
          </p:cNvSpPr>
          <p:nvPr/>
        </p:nvSpPr>
        <p:spPr>
          <a:xfrm>
            <a:off x="732419" y="2901461"/>
            <a:ext cx="4077325" cy="351648"/>
          </a:xfrm>
          <a:prstGeom prst="rect">
            <a:avLst/>
          </a:prstGeom>
          <a:solidFill>
            <a:srgbClr val="91B34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Kommunales Klimaschutzmanagement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272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529323" y="832260"/>
            <a:ext cx="3417036" cy="351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de-DE" dirty="0" smtClean="0"/>
              <a:t>Klimawandel und Energiewende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0" y="6642556"/>
            <a:ext cx="74926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latin typeface="Arial Narrow" panose="020B0606020202030204" pitchFamily="34" charset="0"/>
              </a:rPr>
              <a:t>Bill </a:t>
            </a:r>
            <a:r>
              <a:rPr lang="de-DE" sz="800" dirty="0" err="1" smtClean="0">
                <a:latin typeface="Arial Narrow" panose="020B0606020202030204" pitchFamily="34" charset="0"/>
              </a:rPr>
              <a:t>Blakemore</a:t>
            </a:r>
            <a:r>
              <a:rPr lang="de-DE" sz="700" dirty="0" smtClean="0"/>
              <a:t>, https</a:t>
            </a:r>
            <a:r>
              <a:rPr lang="de-DE" sz="700" dirty="0"/>
              <a:t>://abcnews.go.com/blogs/technology/2012/09/the-elephant-were-all-inside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620"/>
                    </a14:imgEffect>
                    <a14:imgEffect>
                      <a14:saturation sat="2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41" y="301752"/>
            <a:ext cx="6964553" cy="6964553"/>
          </a:xfrm>
          <a:prstGeom prst="rect">
            <a:avLst/>
          </a:prstGeom>
          <a:noFill/>
          <a:effectLst/>
        </p:spPr>
      </p:pic>
      <p:sp>
        <p:nvSpPr>
          <p:cNvPr id="12" name="Textfeld 11"/>
          <p:cNvSpPr txBox="1"/>
          <p:nvPr/>
        </p:nvSpPr>
        <p:spPr>
          <a:xfrm>
            <a:off x="529323" y="1241680"/>
            <a:ext cx="4344429" cy="369332"/>
          </a:xfrm>
          <a:prstGeom prst="rect">
            <a:avLst/>
          </a:prstGeom>
          <a:solidFill>
            <a:srgbClr val="B7CD8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 Narrow" panose="020B0606020202030204" pitchFamily="34" charset="0"/>
              </a:rPr>
              <a:t>Klimawandel ist längst Alltag – Klimaschutz auch?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28016" y="2380425"/>
            <a:ext cx="28247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 Narrow" panose="020B0606020202030204" pitchFamily="34" charset="0"/>
              </a:rPr>
              <a:t>„Der Klimawandel ist </a:t>
            </a:r>
            <a:endParaRPr lang="de-DE" sz="2000" b="1" dirty="0" smtClean="0">
              <a:latin typeface="Arial Narrow" panose="020B0606020202030204" pitchFamily="34" charset="0"/>
            </a:endParaRPr>
          </a:p>
          <a:p>
            <a:r>
              <a:rPr lang="de-DE" sz="2000" b="1" dirty="0" smtClean="0">
                <a:latin typeface="Arial Narrow" panose="020B0606020202030204" pitchFamily="34" charset="0"/>
              </a:rPr>
              <a:t>nicht der Elefant im Raum.	</a:t>
            </a:r>
            <a:endParaRPr lang="de-DE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472828" y="2380425"/>
            <a:ext cx="32095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Er ist der Elefant</a:t>
            </a:r>
            <a:r>
              <a:rPr lang="de-DE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,</a:t>
            </a:r>
          </a:p>
          <a:p>
            <a:r>
              <a:rPr lang="de-DE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DE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in dem wir alle stecken</a:t>
            </a:r>
            <a:r>
              <a:rPr lang="de-DE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.“</a:t>
            </a:r>
            <a:endParaRPr lang="de-DE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6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"/>
          <p:cNvSpPr txBox="1">
            <a:spLocks/>
          </p:cNvSpPr>
          <p:nvPr/>
        </p:nvSpPr>
        <p:spPr>
          <a:xfrm>
            <a:off x="91041" y="794349"/>
            <a:ext cx="2805098" cy="339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Kommunales Klimaschutzmanagement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557421" y="2174142"/>
            <a:ext cx="6588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Narrow" panose="020B0606020202030204" pitchFamily="34" charset="0"/>
              </a:rPr>
              <a:t>Flächennutzungs- und Bauplanung, Bürgerbüro, Trägerin kommunaler Unternehmen, Versorgerin, Wirtschaftsförderung, Abfall, Trägerin von Schulen, ÖPNV, Sport und Schwimmbad, </a:t>
            </a:r>
            <a:r>
              <a:rPr lang="de-DE" sz="1400" dirty="0" err="1" smtClean="0">
                <a:latin typeface="Arial Narrow" panose="020B0606020202030204" pitchFamily="34" charset="0"/>
              </a:rPr>
              <a:t>u.V.m.</a:t>
            </a:r>
            <a:r>
              <a:rPr lang="de-DE" sz="1400" dirty="0" smtClean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383001" y="1795508"/>
            <a:ext cx="6757239" cy="369332"/>
          </a:xfrm>
          <a:prstGeom prst="rect">
            <a:avLst/>
          </a:prstGeom>
          <a:solidFill>
            <a:srgbClr val="B7CD86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Narrow" panose="020B0606020202030204" pitchFamily="34" charset="0"/>
              </a:rPr>
              <a:t>Kommune als vielfältige Aufgabenträgerin</a:t>
            </a:r>
            <a:endParaRPr lang="de-DE" b="1" dirty="0">
              <a:latin typeface="Arial Narrow" panose="020B0606020202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383001" y="3068852"/>
            <a:ext cx="6757239" cy="369332"/>
          </a:xfrm>
          <a:prstGeom prst="rect">
            <a:avLst/>
          </a:prstGeom>
          <a:solidFill>
            <a:srgbClr val="B7CD86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Narrow" panose="020B0606020202030204" pitchFamily="34" charset="0"/>
              </a:rPr>
              <a:t>Kommune </a:t>
            </a:r>
            <a:r>
              <a:rPr lang="de-DE" b="1" dirty="0">
                <a:latin typeface="Arial Narrow" panose="020B0606020202030204" pitchFamily="34" charset="0"/>
              </a:rPr>
              <a:t>als Beraterin und „Anlaufstelle</a:t>
            </a:r>
            <a:r>
              <a:rPr lang="de-DE" b="1" dirty="0" smtClean="0">
                <a:latin typeface="Arial Narrow" panose="020B0606020202030204" pitchFamily="34" charset="0"/>
              </a:rPr>
              <a:t>“</a:t>
            </a:r>
            <a:endParaRPr lang="de-DE" b="1" dirty="0">
              <a:latin typeface="Arial Narrow" panose="020B060602020203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383001" y="4170455"/>
            <a:ext cx="6757239" cy="369332"/>
          </a:xfrm>
          <a:prstGeom prst="rect">
            <a:avLst/>
          </a:prstGeom>
          <a:solidFill>
            <a:srgbClr val="B7CD86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Narrow" panose="020B0606020202030204" pitchFamily="34" charset="0"/>
              </a:rPr>
              <a:t>Kommune als Vorbild und Impulsgeberin</a:t>
            </a:r>
            <a:endParaRPr lang="de-DE" b="1" dirty="0">
              <a:latin typeface="Arial Narrow" panose="020B0606020202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383001" y="5311684"/>
            <a:ext cx="6757239" cy="369332"/>
          </a:xfrm>
          <a:prstGeom prst="rect">
            <a:avLst/>
          </a:prstGeom>
          <a:solidFill>
            <a:srgbClr val="B7CD86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Narrow" panose="020B0606020202030204" pitchFamily="34" charset="0"/>
              </a:rPr>
              <a:t>Kommune als Entscheiderin und „Hoheit“</a:t>
            </a:r>
            <a:endParaRPr lang="de-DE" b="1" dirty="0">
              <a:latin typeface="Arial Narrow" panose="020B0606020202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5" y="3027920"/>
            <a:ext cx="1229828" cy="1176984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552189" y="3438184"/>
            <a:ext cx="6747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Narrow" panose="020B0606020202030204" pitchFamily="34" charset="0"/>
              </a:rPr>
              <a:t>Wissens- und Informationsvermittlung, Kampagnen und Veranstaltungen zu Energieeffizienz oder Fördermitteln, </a:t>
            </a:r>
            <a:r>
              <a:rPr lang="de-DE" sz="1400" dirty="0">
                <a:latin typeface="Arial Narrow" panose="020B0606020202030204" pitchFamily="34" charset="0"/>
              </a:rPr>
              <a:t>Beratungsangebote, </a:t>
            </a:r>
            <a:r>
              <a:rPr lang="de-DE" sz="1400" dirty="0" smtClean="0">
                <a:latin typeface="Arial Narrow" panose="020B0606020202030204" pitchFamily="34" charset="0"/>
              </a:rPr>
              <a:t>Newsletter im Amtsblatt</a:t>
            </a:r>
            <a:r>
              <a:rPr lang="de-DE" sz="1400" dirty="0">
                <a:latin typeface="Arial Narrow" panose="020B0606020202030204" pitchFamily="34" charset="0"/>
              </a:rPr>
              <a:t>, </a:t>
            </a:r>
            <a:r>
              <a:rPr lang="de-DE" sz="1400" dirty="0" smtClean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557421" y="4539787"/>
            <a:ext cx="6588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Narrow" panose="020B0606020202030204" pitchFamily="34" charset="0"/>
              </a:rPr>
              <a:t>Nachhaltige Beschaffung, Impulse für effizientes Bauen und Sanieren, Flächennutzung und Festsetzungen, Energieversorgung</a:t>
            </a:r>
            <a:r>
              <a:rPr lang="de-DE" sz="1400" dirty="0">
                <a:latin typeface="Arial Narrow" panose="020B0606020202030204" pitchFamily="34" charset="0"/>
              </a:rPr>
              <a:t>, </a:t>
            </a:r>
            <a:r>
              <a:rPr lang="de-DE" sz="1400" dirty="0" smtClean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557421" y="5681016"/>
            <a:ext cx="6588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 Narrow" panose="020B0606020202030204" pitchFamily="34" charset="0"/>
              </a:rPr>
              <a:t>Kommunale </a:t>
            </a:r>
            <a:r>
              <a:rPr lang="de-DE" sz="1400" dirty="0" smtClean="0">
                <a:latin typeface="Arial Narrow" panose="020B0606020202030204" pitchFamily="34" charset="0"/>
              </a:rPr>
              <a:t>Selbstverwaltung mit Gemeinderat und </a:t>
            </a:r>
            <a:r>
              <a:rPr lang="de-DE" sz="1400" dirty="0">
                <a:latin typeface="Arial Narrow" panose="020B0606020202030204" pitchFamily="34" charset="0"/>
              </a:rPr>
              <a:t>Bürgermeister, Gebiets- und Planungshoheit, </a:t>
            </a:r>
            <a:r>
              <a:rPr lang="de-DE" sz="1400" dirty="0" smtClean="0">
                <a:latin typeface="Arial Narrow" panose="020B0606020202030204" pitchFamily="34" charset="0"/>
              </a:rPr>
              <a:t>Finanzhoheit, Organisations- und Personalhoheit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1041" y="4342196"/>
            <a:ext cx="4005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Warum </a:t>
            </a:r>
            <a:r>
              <a:rPr lang="de-DE" sz="1600" u="sng" dirty="0" smtClean="0"/>
              <a:t>kommunal</a:t>
            </a:r>
            <a:r>
              <a:rPr lang="de-DE" sz="1600" dirty="0" smtClean="0"/>
              <a:t>?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97207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9" grpId="0"/>
      <p:bldP spid="20" grpId="0"/>
      <p:bldP spid="21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9" y="3210244"/>
            <a:ext cx="898951" cy="1156875"/>
          </a:xfrm>
          <a:prstGeom prst="rect">
            <a:avLst/>
          </a:prstGeom>
        </p:spPr>
      </p:pic>
      <p:sp>
        <p:nvSpPr>
          <p:cNvPr id="11" name="Textplatzhalter 1"/>
          <p:cNvSpPr txBox="1">
            <a:spLocks/>
          </p:cNvSpPr>
          <p:nvPr/>
        </p:nvSpPr>
        <p:spPr>
          <a:xfrm>
            <a:off x="91041" y="794349"/>
            <a:ext cx="2805098" cy="339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Kommunales Klimaschutzmanagement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639717" y="2164998"/>
            <a:ext cx="6588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Narrow" panose="020B0606020202030204" pitchFamily="34" charset="0"/>
              </a:rPr>
              <a:t>Klimaschutzkonzept, Dienstanweisungen Energiesparen / Beschaffung, EE-Anlagen, Öffentlichkeitsarbeit, Steuerungsgruppe Klimaschutz, E-Fuhrpark, Kooperationen am Klimaschutz, …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383001" y="1795508"/>
            <a:ext cx="6757239" cy="369332"/>
          </a:xfrm>
          <a:prstGeom prst="rect">
            <a:avLst/>
          </a:prstGeom>
          <a:solidFill>
            <a:srgbClr val="B7CD86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Narrow" panose="020B0606020202030204" pitchFamily="34" charset="0"/>
              </a:rPr>
              <a:t>Maßnahmenumsetzung und -Koordinierung</a:t>
            </a:r>
            <a:endParaRPr lang="de-DE" b="1" dirty="0">
              <a:latin typeface="Arial Narrow" panose="020B0606020202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383001" y="2977412"/>
            <a:ext cx="6757239" cy="369332"/>
          </a:xfrm>
          <a:prstGeom prst="rect">
            <a:avLst/>
          </a:prstGeom>
          <a:solidFill>
            <a:srgbClr val="B7CD86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Narrow" panose="020B0606020202030204" pitchFamily="34" charset="0"/>
              </a:rPr>
              <a:t>Beratung</a:t>
            </a:r>
            <a:endParaRPr lang="de-DE" b="1" dirty="0">
              <a:latin typeface="Arial Narrow" panose="020B060602020203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383001" y="4115591"/>
            <a:ext cx="6757239" cy="369332"/>
          </a:xfrm>
          <a:prstGeom prst="rect">
            <a:avLst/>
          </a:prstGeom>
          <a:solidFill>
            <a:srgbClr val="B7CD86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Narrow" panose="020B0606020202030204" pitchFamily="34" charset="0"/>
              </a:rPr>
              <a:t>Impulse</a:t>
            </a:r>
            <a:endParaRPr lang="de-DE" b="1" dirty="0">
              <a:latin typeface="Arial Narrow" panose="020B0606020202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383001" y="5311684"/>
            <a:ext cx="6757239" cy="369332"/>
          </a:xfrm>
          <a:prstGeom prst="rect">
            <a:avLst/>
          </a:prstGeom>
          <a:solidFill>
            <a:srgbClr val="B7CD86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Narrow" panose="020B0606020202030204" pitchFamily="34" charset="0"/>
              </a:rPr>
              <a:t>Vernetzung</a:t>
            </a:r>
            <a:endParaRPr lang="de-DE" b="1" dirty="0">
              <a:latin typeface="Arial Narrow" panose="020B060602020203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639716" y="4479535"/>
            <a:ext cx="6450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Narrow" panose="020B0606020202030204" pitchFamily="34" charset="0"/>
              </a:rPr>
              <a:t>Vorträge und Fachgespräche zu Energiewende und Wärmeplanung, Energiespar-Kampagnen, STADTRADELN</a:t>
            </a:r>
            <a:r>
              <a:rPr lang="de-DE" sz="1400" dirty="0">
                <a:latin typeface="Arial Narrow" panose="020B0606020202030204" pitchFamily="34" charset="0"/>
              </a:rPr>
              <a:t>, </a:t>
            </a:r>
            <a:r>
              <a:rPr lang="de-DE" sz="1400" dirty="0" smtClean="0">
                <a:latin typeface="Arial Narrow" panose="020B0606020202030204" pitchFamily="34" charset="0"/>
              </a:rPr>
              <a:t>Regionales Carsharing, …</a:t>
            </a:r>
            <a:endParaRPr lang="de-DE" sz="1400" dirty="0">
              <a:latin typeface="Arial Narrow" panose="020B060602020203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639716" y="5691247"/>
            <a:ext cx="6450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Narrow" panose="020B0606020202030204" pitchFamily="34" charset="0"/>
              </a:rPr>
              <a:t>Wichtige Akteure: EE-</a:t>
            </a:r>
            <a:r>
              <a:rPr lang="de-DE" sz="1400" dirty="0" err="1" smtClean="0">
                <a:latin typeface="Arial Narrow" panose="020B0606020202030204" pitchFamily="34" charset="0"/>
              </a:rPr>
              <a:t>Beitreiber</a:t>
            </a:r>
            <a:r>
              <a:rPr lang="de-DE" sz="1400" dirty="0" smtClean="0">
                <a:latin typeface="Arial Narrow" panose="020B0606020202030204" pitchFamily="34" charset="0"/>
              </a:rPr>
              <a:t>, Handwerk, Initiativen, Gremien, KSM-Netzwerk, Energieagentur, Regionalverband, AGFFK, …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2639717" y="3358843"/>
            <a:ext cx="6450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Narrow" panose="020B0606020202030204" pitchFamily="34" charset="0"/>
              </a:rPr>
              <a:t>Energieeffizienz und Energiesparen daheim, Fördermittelberatung, Vermittlung Ansprechpartner, Klimaschutzportal, Radwegeförderung, …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82926" y="3879289"/>
            <a:ext cx="72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KSM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91041" y="4469304"/>
            <a:ext cx="2241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Warum </a:t>
            </a:r>
            <a:r>
              <a:rPr lang="de-DE" sz="1600" u="sng" dirty="0" smtClean="0"/>
              <a:t>Management</a:t>
            </a:r>
            <a:r>
              <a:rPr lang="de-DE" sz="1600" dirty="0" smtClean="0"/>
              <a:t>?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759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"/>
          <p:cNvSpPr txBox="1">
            <a:spLocks/>
          </p:cNvSpPr>
          <p:nvPr/>
        </p:nvSpPr>
        <p:spPr>
          <a:xfrm>
            <a:off x="91041" y="794349"/>
            <a:ext cx="2805098" cy="339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Kommunales Klimaschutzmanagement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559004" y="2847312"/>
            <a:ext cx="1898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 Narrow" panose="020B0606020202030204" pitchFamily="34" charset="0"/>
              </a:rPr>
              <a:t>k</a:t>
            </a:r>
            <a:r>
              <a:rPr lang="de-DE" sz="2400" b="1" dirty="0" smtClean="0">
                <a:latin typeface="Arial Narrow" panose="020B0606020202030204" pitchFamily="34" charset="0"/>
              </a:rPr>
              <a:t>ommunales</a:t>
            </a:r>
          </a:p>
          <a:p>
            <a:endParaRPr lang="de-DE" sz="2400" b="1" dirty="0" smtClean="0">
              <a:latin typeface="Arial Narrow" panose="020B0606020202030204" pitchFamily="34" charset="0"/>
            </a:endParaRPr>
          </a:p>
          <a:p>
            <a:r>
              <a:rPr lang="de-DE" sz="2400" b="1" dirty="0" smtClean="0">
                <a:latin typeface="Arial Narrow" panose="020B0606020202030204" pitchFamily="34" charset="0"/>
              </a:rPr>
              <a:t>Klimaschutz-management</a:t>
            </a:r>
            <a:endParaRPr lang="de-DE" sz="2400" b="1" dirty="0">
              <a:latin typeface="Arial Narrow" panose="020B0606020202030204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2747374" y="2048754"/>
            <a:ext cx="3401568" cy="3218688"/>
          </a:xfrm>
          <a:prstGeom prst="ellipse">
            <a:avLst/>
          </a:pr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686736" y="2006144"/>
            <a:ext cx="2734056" cy="75895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646856" y="2006144"/>
            <a:ext cx="2148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Bürgerberatung </a:t>
            </a:r>
          </a:p>
          <a:p>
            <a:r>
              <a:rPr lang="de-DE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und Vermittlung</a:t>
            </a:r>
            <a:endParaRPr lang="de-DE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033724" y="3135856"/>
            <a:ext cx="2634026" cy="75895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7056790" y="3168258"/>
            <a:ext cx="1773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Energiespar-</a:t>
            </a:r>
            <a:r>
              <a:rPr lang="de-DE" sz="20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maßnahmen</a:t>
            </a:r>
            <a:endParaRPr lang="de-DE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875530" y="4372794"/>
            <a:ext cx="2546606" cy="75895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6863083" y="4380770"/>
            <a:ext cx="155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Kampagnen und Bildung</a:t>
            </a:r>
            <a:endParaRPr lang="de-DE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612003" y="5284526"/>
            <a:ext cx="2555749" cy="75895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575229" y="5295344"/>
            <a:ext cx="1773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Fördermittel-</a:t>
            </a:r>
          </a:p>
          <a:p>
            <a:r>
              <a:rPr lang="de-DE" sz="20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akquise</a:t>
            </a:r>
            <a:endParaRPr lang="de-DE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147993" y="3566371"/>
            <a:ext cx="2679192" cy="75895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1053249" y="3577189"/>
            <a:ext cx="1773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Energiewende vor Ort</a:t>
            </a:r>
            <a:endParaRPr lang="de-DE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306809" y="2381707"/>
            <a:ext cx="2738229" cy="75895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1222334" y="2413623"/>
            <a:ext cx="1773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Wärmewende und -Planung</a:t>
            </a:r>
            <a:endParaRPr lang="de-DE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20818" y="1452834"/>
            <a:ext cx="2928584" cy="75895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3522417" y="1463652"/>
            <a:ext cx="1926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Vernetzung mit Akteuren</a:t>
            </a:r>
            <a:endParaRPr lang="de-DE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389" y="1452834"/>
            <a:ext cx="775043" cy="77504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16" y="1999794"/>
            <a:ext cx="799506" cy="782674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0953" y="3135856"/>
            <a:ext cx="755323" cy="755323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7504" y="4380770"/>
            <a:ext cx="766974" cy="758546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085" y="5288882"/>
            <a:ext cx="758731" cy="758731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993" y="3577189"/>
            <a:ext cx="754799" cy="738739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093" y="2376620"/>
            <a:ext cx="781892" cy="781892"/>
          </a:xfrm>
          <a:prstGeom prst="rect">
            <a:avLst/>
          </a:prstGeom>
        </p:spPr>
      </p:pic>
      <p:sp>
        <p:nvSpPr>
          <p:cNvPr id="42" name="Rechteck 41"/>
          <p:cNvSpPr/>
          <p:nvPr/>
        </p:nvSpPr>
        <p:spPr>
          <a:xfrm>
            <a:off x="915447" y="4733949"/>
            <a:ext cx="2303871" cy="75895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feld 42"/>
          <p:cNvSpPr txBox="1"/>
          <p:nvPr/>
        </p:nvSpPr>
        <p:spPr>
          <a:xfrm>
            <a:off x="1894231" y="4928249"/>
            <a:ext cx="1773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Mobilität</a:t>
            </a:r>
            <a:endParaRPr lang="de-DE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45" name="Objek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6439349"/>
              </p:ext>
            </p:extLst>
          </p:nvPr>
        </p:nvGraphicFramePr>
        <p:xfrm>
          <a:off x="902792" y="4733949"/>
          <a:ext cx="782834" cy="782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Bitmap-Bild" r:id="rId11" imgW="866880" imgH="866880" progId="Paint.Picture">
                  <p:embed/>
                </p:oleObj>
              </mc:Choice>
              <mc:Fallback>
                <p:oleObj name="Bitmap-Bild" r:id="rId11" imgW="866880" imgH="8668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02792" y="4733949"/>
                        <a:ext cx="782834" cy="782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Grafik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5025" y="1660033"/>
            <a:ext cx="2951911" cy="4169287"/>
          </a:xfrm>
          <a:prstGeom prst="rect">
            <a:avLst/>
          </a:prstGeom>
          <a:ln w="0" cmpd="thickThin">
            <a:noFill/>
          </a:ln>
        </p:spPr>
      </p:pic>
    </p:spTree>
    <p:extLst>
      <p:ext uri="{BB962C8B-B14F-4D97-AF65-F5344CB8AC3E}">
        <p14:creationId xmlns:p14="http://schemas.microsoft.com/office/powerpoint/2010/main" val="12121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"/>
          <p:cNvSpPr txBox="1">
            <a:spLocks/>
          </p:cNvSpPr>
          <p:nvPr/>
        </p:nvSpPr>
        <p:spPr>
          <a:xfrm>
            <a:off x="91041" y="794349"/>
            <a:ext cx="2805098" cy="339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Kommunales Klimaschutzmanagement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0" y="6624042"/>
            <a:ext cx="87767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latin typeface="Arial Narrow" panose="020B0606020202030204" pitchFamily="34" charset="0"/>
                <a:hlinkClick r:id="rId3"/>
              </a:rPr>
              <a:t>https</a:t>
            </a:r>
            <a:r>
              <a:rPr lang="de-DE" sz="800" dirty="0">
                <a:latin typeface="Arial Narrow" panose="020B0606020202030204" pitchFamily="34" charset="0"/>
                <a:hlinkClick r:id="rId3"/>
              </a:rPr>
              <a:t>://www.umweltbundesamt.de/sites/default/files/medien/479/publikationen/cc_34-2022_wirkungsanalyse_fuer_das_klimaschutzmanagement_in_kommunen_-_</a:t>
            </a:r>
            <a:r>
              <a:rPr lang="de-DE" sz="800" dirty="0" smtClean="0">
                <a:latin typeface="Arial Narrow" panose="020B0606020202030204" pitchFamily="34" charset="0"/>
                <a:hlinkClick r:id="rId3"/>
              </a:rPr>
              <a:t>foerdermittelnutzung.pdf</a:t>
            </a:r>
            <a:r>
              <a:rPr lang="de-DE" sz="800" dirty="0" smtClean="0">
                <a:latin typeface="Arial Narrow" panose="020B0606020202030204" pitchFamily="34" charset="0"/>
              </a:rPr>
              <a:t> (aufgerufen 15.11.2022)</a:t>
            </a:r>
            <a:endParaRPr lang="de-DE" sz="800" dirty="0">
              <a:latin typeface="Arial Narrow" panose="020B0606020202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7033" y="2987516"/>
            <a:ext cx="3184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 Narrow" panose="020B0606020202030204" pitchFamily="34" charset="0"/>
              </a:rPr>
              <a:t>Vergleich geförderter Vorhaben von Kommunen </a:t>
            </a:r>
            <a:r>
              <a:rPr lang="de-DE" sz="1600" b="1" dirty="0" smtClean="0">
                <a:solidFill>
                  <a:srgbClr val="61B931"/>
                </a:solidFill>
                <a:latin typeface="Arial Narrow" panose="020B0606020202030204" pitchFamily="34" charset="0"/>
              </a:rPr>
              <a:t>mit KSM (Gruppe 1)</a:t>
            </a:r>
            <a:r>
              <a:rPr lang="de-DE" sz="1600" dirty="0" smtClean="0">
                <a:latin typeface="Arial Narrow" panose="020B0606020202030204" pitchFamily="34" charset="0"/>
              </a:rPr>
              <a:t> und Kommunen </a:t>
            </a:r>
            <a:r>
              <a:rPr lang="de-DE" sz="1600" b="1" dirty="0" smtClean="0">
                <a:solidFill>
                  <a:srgbClr val="125D86"/>
                </a:solidFill>
                <a:latin typeface="Arial Narrow" panose="020B0606020202030204" pitchFamily="34" charset="0"/>
              </a:rPr>
              <a:t>ohne KSM (Gruppe 2) </a:t>
            </a:r>
            <a:r>
              <a:rPr lang="de-DE" sz="1600" dirty="0" smtClean="0">
                <a:latin typeface="Arial Narrow" panose="020B0606020202030204" pitchFamily="34" charset="0"/>
              </a:rPr>
              <a:t>nach Indikatoren.</a:t>
            </a:r>
          </a:p>
          <a:p>
            <a:endParaRPr lang="de-DE" dirty="0" smtClean="0">
              <a:latin typeface="Arial Narrow" panose="020B0606020202030204" pitchFamily="34" charset="0"/>
            </a:endParaRPr>
          </a:p>
          <a:p>
            <a:r>
              <a:rPr lang="de-DE" sz="1000" dirty="0" smtClean="0">
                <a:latin typeface="Arial Narrow" panose="020B0606020202030204" pitchFamily="34" charset="0"/>
              </a:rPr>
              <a:t>Wirkungsstudie für das </a:t>
            </a:r>
            <a:r>
              <a:rPr lang="de-DE" sz="1000" dirty="0">
                <a:latin typeface="Arial Narrow" panose="020B0606020202030204" pitchFamily="34" charset="0"/>
              </a:rPr>
              <a:t>Klimaschutzmanagement </a:t>
            </a:r>
            <a:r>
              <a:rPr lang="de-DE" sz="1000" dirty="0" smtClean="0">
                <a:latin typeface="Arial Narrow" panose="020B0606020202030204" pitchFamily="34" charset="0"/>
              </a:rPr>
              <a:t>im Kommunen. Umweltbundesamt im August </a:t>
            </a:r>
            <a:r>
              <a:rPr lang="de-DE" sz="1000" dirty="0">
                <a:latin typeface="Arial Narrow" panose="020B0606020202030204" pitchFamily="34" charset="0"/>
              </a:rPr>
              <a:t>2022</a:t>
            </a:r>
          </a:p>
          <a:p>
            <a:endParaRPr lang="de-DE" dirty="0">
              <a:latin typeface="Arial Narrow" panose="020B0606020202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808" y="1535228"/>
            <a:ext cx="5983056" cy="46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"/>
          <p:cNvSpPr txBox="1">
            <a:spLocks/>
          </p:cNvSpPr>
          <p:nvPr/>
        </p:nvSpPr>
        <p:spPr>
          <a:xfrm>
            <a:off x="529322" y="832260"/>
            <a:ext cx="5459998" cy="351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Klimaschutz und Wärmewende in der VG Maikammer</a:t>
            </a:r>
            <a:endParaRPr lang="de-DE" dirty="0"/>
          </a:p>
        </p:txBody>
      </p:sp>
      <p:sp>
        <p:nvSpPr>
          <p:cNvPr id="10" name="Textplatzhalter 1"/>
          <p:cNvSpPr txBox="1">
            <a:spLocks/>
          </p:cNvSpPr>
          <p:nvPr/>
        </p:nvSpPr>
        <p:spPr>
          <a:xfrm>
            <a:off x="529321" y="1182138"/>
            <a:ext cx="1948703" cy="3516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 smtClean="0"/>
              <a:t>Energieverbräuche</a:t>
            </a:r>
            <a:endParaRPr lang="de-DE" b="0" dirty="0"/>
          </a:p>
        </p:txBody>
      </p:sp>
      <p:sp>
        <p:nvSpPr>
          <p:cNvPr id="16" name="Textfeld 15"/>
          <p:cNvSpPr txBox="1"/>
          <p:nvPr/>
        </p:nvSpPr>
        <p:spPr>
          <a:xfrm>
            <a:off x="563152" y="1848837"/>
            <a:ext cx="3231608" cy="707886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Arial Narrow" panose="020B0606020202030204" pitchFamily="34" charset="0"/>
              </a:rPr>
              <a:t>Gesamtenergieverbrauch 2017 </a:t>
            </a:r>
          </a:p>
          <a:p>
            <a:r>
              <a:rPr lang="de-DE" sz="2000" b="1" dirty="0" smtClean="0">
                <a:latin typeface="Arial Narrow" panose="020B0606020202030204" pitchFamily="34" charset="0"/>
              </a:rPr>
              <a:t>ca. 192.000 MWh	</a:t>
            </a:r>
            <a:endParaRPr lang="de-DE" sz="2000" dirty="0">
              <a:latin typeface="Arial Narrow" panose="020B0606020202030204" pitchFamily="34" charset="0"/>
            </a:endParaRPr>
          </a:p>
        </p:txBody>
      </p:sp>
      <p:sp>
        <p:nvSpPr>
          <p:cNvPr id="5" name="Gewitterblitz 4"/>
          <p:cNvSpPr/>
          <p:nvPr/>
        </p:nvSpPr>
        <p:spPr>
          <a:xfrm>
            <a:off x="684190" y="3033971"/>
            <a:ext cx="235029" cy="391151"/>
          </a:xfrm>
          <a:prstGeom prst="lightningBol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1051894" y="3055790"/>
            <a:ext cx="215434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 Narrow" panose="020B0606020202030204" pitchFamily="34" charset="0"/>
              </a:rPr>
              <a:t>Strom 23.000 MWh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65629" y="3991293"/>
            <a:ext cx="206290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 Narrow" panose="020B0606020202030204" pitchFamily="34" charset="0"/>
              </a:rPr>
              <a:t>Wärme 97.000 MWh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051894" y="4963394"/>
            <a:ext cx="230979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 Narrow" panose="020B0606020202030204" pitchFamily="34" charset="0"/>
              </a:rPr>
              <a:t>Treibstoffe 72.000 MWh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6" name="Wolke 5"/>
          <p:cNvSpPr/>
          <p:nvPr/>
        </p:nvSpPr>
        <p:spPr>
          <a:xfrm>
            <a:off x="563152" y="4954472"/>
            <a:ext cx="477105" cy="434981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colorTemperature colorTemp="6498"/>
                    </a14:imgEffect>
                    <a14:imgEffect>
                      <a14:saturation sat="400000"/>
                    </a14:imgEffect>
                    <a14:imgEffect>
                      <a14:brightnessContrast brigh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7" y="3919978"/>
            <a:ext cx="364186" cy="419947"/>
          </a:xfrm>
          <a:prstGeom prst="rect">
            <a:avLst/>
          </a:prstGeom>
        </p:spPr>
      </p:pic>
      <p:sp>
        <p:nvSpPr>
          <p:cNvPr id="25" name="Wolke 24"/>
          <p:cNvSpPr/>
          <p:nvPr/>
        </p:nvSpPr>
        <p:spPr>
          <a:xfrm>
            <a:off x="495131" y="5128938"/>
            <a:ext cx="298455" cy="278739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857" y="1726201"/>
            <a:ext cx="4064887" cy="4530184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363814" y="3657945"/>
            <a:ext cx="2997877" cy="98755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/>
          <p:cNvCxnSpPr>
            <a:stCxn id="3" idx="5"/>
          </p:cNvCxnSpPr>
          <p:nvPr/>
        </p:nvCxnSpPr>
        <p:spPr>
          <a:xfrm>
            <a:off x="2922662" y="4500873"/>
            <a:ext cx="2554594" cy="139700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>
            <a:stCxn id="3" idx="7"/>
          </p:cNvCxnSpPr>
          <p:nvPr/>
        </p:nvCxnSpPr>
        <p:spPr>
          <a:xfrm flipV="1">
            <a:off x="2922662" y="2916936"/>
            <a:ext cx="2655178" cy="885633"/>
          </a:xfrm>
          <a:prstGeom prst="line">
            <a:avLst/>
          </a:prstGeom>
          <a:ln w="1905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>
            <a:endCxn id="3" idx="7"/>
          </p:cNvCxnSpPr>
          <p:nvPr/>
        </p:nvCxnSpPr>
        <p:spPr>
          <a:xfrm flipH="1">
            <a:off x="2922662" y="3802569"/>
            <a:ext cx="2481442" cy="0"/>
          </a:xfrm>
          <a:prstGeom prst="line">
            <a:avLst/>
          </a:prstGeom>
          <a:ln w="19050">
            <a:solidFill>
              <a:srgbClr val="C05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>
            <a:stCxn id="3" idx="7"/>
          </p:cNvCxnSpPr>
          <p:nvPr/>
        </p:nvCxnSpPr>
        <p:spPr>
          <a:xfrm flipV="1">
            <a:off x="2922662" y="3657945"/>
            <a:ext cx="1960234" cy="144624"/>
          </a:xfrm>
          <a:prstGeom prst="line">
            <a:avLst/>
          </a:prstGeom>
          <a:ln w="19050">
            <a:solidFill>
              <a:srgbClr val="9B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07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733</Words>
  <Application>Microsoft Office PowerPoint</Application>
  <PresentationFormat>Bildschirmpräsentation (4:3)</PresentationFormat>
  <Paragraphs>144</Paragraphs>
  <Slides>15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Calibri</vt:lpstr>
      <vt:lpstr>Office</vt:lpstr>
      <vt:lpstr>Bitmap-Bild</vt:lpstr>
      <vt:lpstr>Wärmewende in der VG Maikammer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Office-Benutzer</dc:creator>
  <cp:lastModifiedBy>steinerp</cp:lastModifiedBy>
  <cp:revision>496</cp:revision>
  <cp:lastPrinted>2022-09-13T10:24:21Z</cp:lastPrinted>
  <dcterms:created xsi:type="dcterms:W3CDTF">2019-01-31T12:03:44Z</dcterms:created>
  <dcterms:modified xsi:type="dcterms:W3CDTF">2022-11-18T09:30:34Z</dcterms:modified>
</cp:coreProperties>
</file>