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92" r:id="rId2"/>
    <p:sldMasterId id="2147483780" r:id="rId3"/>
    <p:sldMasterId id="2147483768" r:id="rId4"/>
    <p:sldMasterId id="2147483756" r:id="rId5"/>
  </p:sldMasterIdLst>
  <p:notesMasterIdLst>
    <p:notesMasterId r:id="rId13"/>
  </p:notesMasterIdLst>
  <p:sldIdLst>
    <p:sldId id="256" r:id="rId6"/>
    <p:sldId id="280" r:id="rId7"/>
    <p:sldId id="268" r:id="rId8"/>
    <p:sldId id="259" r:id="rId9"/>
    <p:sldId id="262" r:id="rId10"/>
    <p:sldId id="258" r:id="rId11"/>
    <p:sldId id="263" r:id="rId12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480" autoAdjust="0"/>
  </p:normalViewPr>
  <p:slideViewPr>
    <p:cSldViewPr snapToGrid="0">
      <p:cViewPr varScale="1">
        <p:scale>
          <a:sx n="109" d="100"/>
          <a:sy n="109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5A88F-F02E-44A9-A36B-AEC6606C66C6}" type="datetimeFigureOut">
              <a:rPr lang="de-DE" smtClean="0"/>
              <a:t>26.10.2022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56370-C99A-4896-AD0A-2364DB368E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017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56370-C99A-4896-AD0A-2364DB368ECA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2283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26.10.2022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Wärmewende in der Südpfalz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CC97-AB57-4797-9799-3914B9C973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056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FE511-48B7-4933-BB38-163935AF5F43}" type="datetime1">
              <a:rPr lang="de-DE" smtClean="0"/>
              <a:t>26.10.2022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Wärmewende in der Südpfalz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CC97-AB57-4797-9799-3914B9C973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0098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9DAD0-F617-4137-BED5-28D17A7B7754}" type="datetime1">
              <a:rPr lang="de-DE" smtClean="0"/>
              <a:t>26.10.2022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Wärmewende in der Südpfalz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CC97-AB57-4797-9799-3914B9C973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799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6E6712-F73A-4AA6-836A-4B483DE4B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A363819-F2AB-4701-B4A3-02C35D348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26.10.2022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1EA3979-38C2-4DF4-86D9-690592446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Wärmewende in der Südpfalz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4C8E160-16B1-4049-ADF8-03E5A7038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CC97-AB57-4797-9799-3914B9C973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1516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205976-FB74-4476-AD24-BA13301C3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A6AC8FF-94C7-4F29-B44D-6F21696759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97AAD4-948D-4AF2-BDBE-CEC08ECB1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B7F6-746E-425A-804B-E7FBE58DEEAE}" type="datetimeFigureOut">
              <a:rPr lang="de-DE" smtClean="0"/>
              <a:t>26.10.2022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E02AA9-1C77-4006-8B6C-56EFC21E8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888C0A2-39CA-4A3B-98AB-04E6F49B8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392E-F77F-419B-8654-1656382D3E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0052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492CC5-BF13-44BD-B593-1F31F2CDD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1F1712-AE80-41E2-B66D-D34DA5756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211A24-2AE8-424C-8059-6D502AECB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B7F6-746E-425A-804B-E7FBE58DEEAE}" type="datetimeFigureOut">
              <a:rPr lang="de-DE" smtClean="0"/>
              <a:t>26.10.2022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2BDDA4-C832-4F39-A1AD-3EA16473D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FF34EF6-7F44-4BA3-9326-8D7C5E62F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392E-F77F-419B-8654-1656382D3E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684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18F4FE-0E54-477A-84B8-52962D066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3455E88-4AF6-4799-BDAB-D23089464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49C3B27-0116-46EC-BB8A-D480533B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B7F6-746E-425A-804B-E7FBE58DEEAE}" type="datetimeFigureOut">
              <a:rPr lang="de-DE" smtClean="0"/>
              <a:t>26.10.2022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7EAC64-1173-4552-8A1E-8774575E6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BFFF9D0-91AA-493E-A2E7-A95FF010E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392E-F77F-419B-8654-1656382D3E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592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2AC29C-B780-4BEF-B2F6-48A217C96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7F079C-49FA-4F2F-924C-8A45F305E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879D403-4533-466E-85F7-D47683BFB9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C2AD8EC-54A5-4E8D-82A2-D33EE7BD4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B7F6-746E-425A-804B-E7FBE58DEEAE}" type="datetimeFigureOut">
              <a:rPr lang="de-DE" smtClean="0"/>
              <a:t>26.10.2022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B22CBD1-0E2B-4D71-AEC8-2E009294A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7FC330-AC49-44EB-A59F-BADEE22A7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392E-F77F-419B-8654-1656382D3E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8190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DABA9A-D703-4F50-A293-B6C60EA03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BB196EF-AED6-473C-A197-C13A2047B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00CCC79-24D1-4C28-B519-9D80D7ED22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1040505-2B75-4F25-AE77-36DAF955DA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674578A-4AB5-4ACA-9B61-D67AC3DA28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D4CD2C7-6191-4625-919B-85BDD716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B7F6-746E-425A-804B-E7FBE58DEEAE}" type="datetimeFigureOut">
              <a:rPr lang="de-DE" smtClean="0"/>
              <a:t>26.10.2022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4950A23-2C9C-4F06-B016-D52962B61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17153EF-538B-47C1-A850-8031B4925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392E-F77F-419B-8654-1656382D3E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7297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F87DA1-48D7-44FC-B27F-BC6AF0C98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2E110D3-BA75-4A46-97AF-17643005A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B7F6-746E-425A-804B-E7FBE58DEEAE}" type="datetimeFigureOut">
              <a:rPr lang="de-DE" smtClean="0"/>
              <a:t>26.10.2022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B25C348-A80D-47A1-B315-B833A9550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E9E559E-5910-4B1F-AC6E-4EBF9D42D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392E-F77F-419B-8654-1656382D3E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9669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F46AA00-EF4E-4F0C-9093-6FE79BD78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B7F6-746E-425A-804B-E7FBE58DEEAE}" type="datetimeFigureOut">
              <a:rPr lang="de-DE" smtClean="0"/>
              <a:t>26.10.2022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EE5CEDB-6ECD-4E84-BF8A-8F0E5B5D5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36D9E0F-5C6C-452F-B7E5-DDE79A5D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392E-F77F-419B-8654-1656382D3E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8102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055222"/>
            <a:ext cx="10515600" cy="4165283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26.10.2022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Wärmewende in der Südpfalz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CC97-AB57-4797-9799-3914B9C973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9581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E86194-A778-4BEF-AC6C-2A974571E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42BB0D-C5BC-46A6-BE63-6417033D6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4BC6ADD-EFC6-4B67-BDC8-D07F13494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1C879D7-4E39-4A79-A978-124FE075A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B7F6-746E-425A-804B-E7FBE58DEEAE}" type="datetimeFigureOut">
              <a:rPr lang="de-DE" smtClean="0"/>
              <a:t>26.10.2022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1AC6DF7-B9AD-4D06-A078-E1C443455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B0422B3-0F38-4DC1-AA31-64DA14377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392E-F77F-419B-8654-1656382D3E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02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6FB892-1A24-4F20-B7E6-97ED61E2C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CC06774-FA00-4778-8A30-AA4B4DB130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BE21560-03BC-4994-933F-250080925A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D6790F3-CE95-47CA-8CAD-9BE8CEF92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B7F6-746E-425A-804B-E7FBE58DEEAE}" type="datetimeFigureOut">
              <a:rPr lang="de-DE" smtClean="0"/>
              <a:t>26.10.2022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8CCCF3D-3D5B-428A-B8EA-CC093EBC1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CDF6A63-4845-4D78-86AB-02FBF3739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392E-F77F-419B-8654-1656382D3E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192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1B82A8-5A5B-45D1-951E-61938E03C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E78B1A7-0F37-4790-80A6-2D0A0A2FE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FCABFD-63D2-433A-B901-60E447AEE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B7F6-746E-425A-804B-E7FBE58DEEAE}" type="datetimeFigureOut">
              <a:rPr lang="de-DE" smtClean="0"/>
              <a:t>26.10.2022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0ADC4D-F709-46FB-ACC7-7B683DE24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3D2415-3A70-404E-85B8-C8E13A193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392E-F77F-419B-8654-1656382D3E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18508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0DF0C60-FE57-44D7-B321-239FA9D3EA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02C9C15-39A6-4A59-A172-1B1BC935DD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F59035-240B-4A5A-BB2E-3A2979D99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B7F6-746E-425A-804B-E7FBE58DEEAE}" type="datetimeFigureOut">
              <a:rPr lang="de-DE" smtClean="0"/>
              <a:t>26.10.2022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579BAB-B520-4CA6-BECB-6B2B6C507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3B788FC-B58F-4E2E-9496-4A34F65BC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392E-F77F-419B-8654-1656382D3E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56871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37A393-4255-49BF-8AC1-932F631213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6B179C-C42A-436A-BF0C-9A38D7E6BD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6A0D130-0AA5-4BAC-993F-00D19037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83A0E-BC21-401B-88F8-83A2A1154426}" type="datetimeFigureOut">
              <a:rPr lang="de-DE" smtClean="0"/>
              <a:t>26.10.2022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3C0F67-FF1E-48C2-8F71-7D3B8ED62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CACD11A-931A-460B-91E1-6E7D10C25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59123-ECF1-4389-B4C7-6BFB3FEF3A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26615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E2D846-DCC5-40E6-9280-EF9880144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0D98B4-7479-49AB-9C62-5BC4C08D5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B3C855-EC18-438A-84F2-0BC858C0F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83A0E-BC21-401B-88F8-83A2A1154426}" type="datetimeFigureOut">
              <a:rPr lang="de-DE" smtClean="0"/>
              <a:t>26.10.2022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14722C-7A4E-4009-9337-D73924554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F9466A-772E-45E4-A2B3-29FF7EF12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59123-ECF1-4389-B4C7-6BFB3FEF3A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30026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907C50-D7DD-45CC-8F9A-E29489D91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A2B3DAF-F1E8-4EE7-B6A9-0524C9393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8FF868B-23FC-4E1C-A628-98998FE57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83A0E-BC21-401B-88F8-83A2A1154426}" type="datetimeFigureOut">
              <a:rPr lang="de-DE" smtClean="0"/>
              <a:t>26.10.2022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BBDC211-815B-49FE-B293-03F17DBEB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07A4DE-9DFB-4203-A98F-79F2145F5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59123-ECF1-4389-B4C7-6BFB3FEF3A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1215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24FBB-0D4C-4B0B-AB9F-F8C96FC52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91106E-A61F-47C0-95D3-0AD69677FB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67E1046-41A7-4362-8539-E07EDF8B04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236B7EB-A1C0-4554-9A0F-C90ACFEE1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83A0E-BC21-401B-88F8-83A2A1154426}" type="datetimeFigureOut">
              <a:rPr lang="de-DE" smtClean="0"/>
              <a:t>26.10.2022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EDB62DB-2C7E-403F-87E0-62BC59087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7CEA2E9-07CC-4582-BFFF-6DB794F32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59123-ECF1-4389-B4C7-6BFB3FEF3A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1489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E4B1D6-AE12-466F-A118-972ED0922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A12EDE9-9B3A-4168-8123-DAFD1674F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303BF74-B082-497A-8E05-C0CDB49FE9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37BE7FA-5353-47A8-87D1-AA05698720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021BFA4-5E5C-43FC-B4FB-6613501F9F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D5B91DD-56D0-4357-A04C-E39F5FA48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83A0E-BC21-401B-88F8-83A2A1154426}" type="datetimeFigureOut">
              <a:rPr lang="de-DE" smtClean="0"/>
              <a:t>26.10.2022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10D7CC8-3AB0-4586-9774-D05281EB4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FFE0B7F-3A10-4757-8A85-4139E9F74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59123-ECF1-4389-B4C7-6BFB3FEF3A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15778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D64B06-0207-4901-B2E0-4F3394F18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E61EE65-F5A1-4294-8311-337861645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83A0E-BC21-401B-88F8-83A2A1154426}" type="datetimeFigureOut">
              <a:rPr lang="de-DE" smtClean="0"/>
              <a:t>26.10.2022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BA5FA1C-A58C-4568-B6ED-2F69C7077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3262588-4479-42CD-BDBD-A511575D1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59123-ECF1-4389-B4C7-6BFB3FEF3A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1305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26.10.2022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Wärmewende in der Südpfalz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CC97-AB57-4797-9799-3914B9C973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93178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134FDFB-D4CC-49A7-A4EE-F93CC54EC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83A0E-BC21-401B-88F8-83A2A1154426}" type="datetimeFigureOut">
              <a:rPr lang="de-DE" smtClean="0"/>
              <a:t>26.10.2022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B6FC258-E688-409E-931C-309669B77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7259F5-B7A5-4034-9B9C-1CA35B976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59123-ECF1-4389-B4C7-6BFB3FEF3A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37422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1185DB-6EFD-4400-B3D2-4B75D53CC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858606F-1118-44E9-9422-CDCB3CE1A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5F1184F-88A7-4EB3-AEBD-A260972D0E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14CFC75-F24E-4FFC-A893-6BE24E3E8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83A0E-BC21-401B-88F8-83A2A1154426}" type="datetimeFigureOut">
              <a:rPr lang="de-DE" smtClean="0"/>
              <a:t>26.10.2022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C6E731D-852B-448A-B33D-2BFB29E58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F08022B-9099-4A13-BEED-3E6F58658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59123-ECF1-4389-B4C7-6BFB3FEF3A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18600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EC5D43-8B3A-469D-8B14-850F12B03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2FD84DD-53C3-4C69-8B85-B708FAA8B6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2F50756-D819-4D85-93CA-DB0AFF601C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5C49CBD-E42D-4EFD-B00F-A9CF0F216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83A0E-BC21-401B-88F8-83A2A1154426}" type="datetimeFigureOut">
              <a:rPr lang="de-DE" smtClean="0"/>
              <a:t>26.10.2022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A412146-D018-4E54-8146-33CB2279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622E876-6241-48EB-8C16-064F74308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59123-ECF1-4389-B4C7-6BFB3FEF3A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54691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AE18C4-1448-4E0E-94E1-04DAAFF83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B6E332D-3CD3-4955-9D31-70275DF54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AC3B6E-0DF1-491A-AB9F-02812EC7B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83A0E-BC21-401B-88F8-83A2A1154426}" type="datetimeFigureOut">
              <a:rPr lang="de-DE" smtClean="0"/>
              <a:t>26.10.2022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0C3FD98-1F25-4AB5-A5CC-C7E805EC3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18109A-6939-4237-B45B-339DC4192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59123-ECF1-4389-B4C7-6BFB3FEF3A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44353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FF35B4D-B3F5-4166-87A9-91F6F0FBC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6979A52-077E-4A2B-97DB-43C6A8915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E28C44-0E71-49F9-9293-3C24C036C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83A0E-BC21-401B-88F8-83A2A1154426}" type="datetimeFigureOut">
              <a:rPr lang="de-DE" smtClean="0"/>
              <a:t>26.10.2022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1A1907-2B4D-430C-9863-D2BD1CE02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41EAC8-D0BB-4B8F-827B-22CD0B8CF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59123-ECF1-4389-B4C7-6BFB3FEF3A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86520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C58873-FCE8-44D8-8833-9393A01EB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DB0C64E-F95A-4D97-94BB-01F7DE38C8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67869E8-C5CB-462C-A87C-859B40E61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D55E-1CDF-45D5-9ED4-D64663118D90}" type="datetimeFigureOut">
              <a:rPr lang="de-DE" smtClean="0"/>
              <a:t>26.10.2022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777026E-9AE4-4BC6-8356-CAC0327CF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D469C0-B179-404B-B3CF-E7149D07B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848C1-4837-4617-A229-0F6A1A8510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23826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C8140F-5811-456E-864B-CF86B3E59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227788-C659-4945-8FD8-6F88E7646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464020C-812B-47AA-B484-AE668BBCD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D55E-1CDF-45D5-9ED4-D64663118D90}" type="datetimeFigureOut">
              <a:rPr lang="de-DE" smtClean="0"/>
              <a:t>26.10.2022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D279AE-B0AC-45E1-B677-0B0F87EE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D291CF-D632-49AA-985B-94E98E166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848C1-4837-4617-A229-0F6A1A8510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24074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A1274E-204E-494A-95AC-A9C638DB6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1196072-1006-4504-A9D4-E51CA9CE1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F974DC0-CC0F-463B-9FE3-E53CDBE5C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D55E-1CDF-45D5-9ED4-D64663118D90}" type="datetimeFigureOut">
              <a:rPr lang="de-DE" smtClean="0"/>
              <a:t>26.10.2022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3DBCA9-7821-40C6-A7A1-DBB9EC4E1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7ABDBAA-CC61-4571-951C-B9704AC99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848C1-4837-4617-A229-0F6A1A8510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04149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BF3DAC-5B31-49C8-AECD-F2D4440B1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5EB97B-E7E7-45A4-A156-BF5A858BE2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545F79B-4C77-4298-82EB-C0E1704703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7ABC9F4-3C9A-46CC-8AD5-8053D2DA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D55E-1CDF-45D5-9ED4-D64663118D90}" type="datetimeFigureOut">
              <a:rPr lang="de-DE" smtClean="0"/>
              <a:t>26.10.2022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2F793BA-9906-4A57-A938-0CF87EF1F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B072F63-2AAD-47BD-92ED-701E5EF93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848C1-4837-4617-A229-0F6A1A8510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29085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23F36C-37FD-49E5-A40D-09A835493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F0B716D-2CF6-41AA-8E32-71285A432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925591C-0EA4-4927-891E-08020B7E8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126B626-6962-486E-87E2-5A6ABB3451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18354B9-BC6D-4A17-A069-2D06D9AC5C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71966DD-A6E6-4D99-B7C4-8ECBCB69C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D55E-1CDF-45D5-9ED4-D64663118D90}" type="datetimeFigureOut">
              <a:rPr lang="de-DE" smtClean="0"/>
              <a:t>26.10.2022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2C0736F-A519-4877-8626-CFF695BCB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1FAE893-5B17-4CA0-A58B-2A9C06497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848C1-4837-4617-A229-0F6A1A8510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8951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26.10.2022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Wärmewende in der Südpfalz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CC97-AB57-4797-9799-3914B9C973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266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F92B0F-B18F-4FE6-90CE-79B38ACD1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DB83F42-1C41-461A-B977-3B4C4F024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D55E-1CDF-45D5-9ED4-D64663118D90}" type="datetimeFigureOut">
              <a:rPr lang="de-DE" smtClean="0"/>
              <a:t>26.10.2022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F22C084-DBB3-4CC7-B3B3-A3ECB6EFE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1ACA0D1-FB7C-4E70-A957-EF4D239A2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848C1-4837-4617-A229-0F6A1A8510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34122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89C6C1F-3D0F-480C-AB13-4D205C088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D55E-1CDF-45D5-9ED4-D64663118D90}" type="datetimeFigureOut">
              <a:rPr lang="de-DE" smtClean="0"/>
              <a:t>26.10.2022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32F6C1B-FCE6-46A9-9363-4BDFF7097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11F74B9-9215-4FC7-A850-AF015A169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848C1-4837-4617-A229-0F6A1A8510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12101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CA2CEE-54DA-48CC-81FE-E65001B66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4BD79A-0258-4D43-B1E0-B3381E57C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4F996DE-EE53-4AD9-9429-14CF6B0B2A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E53727D-6D66-4B8E-B50E-0F6085A4E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D55E-1CDF-45D5-9ED4-D64663118D90}" type="datetimeFigureOut">
              <a:rPr lang="de-DE" smtClean="0"/>
              <a:t>26.10.2022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FA0819C-8317-44CB-9596-7D3EB915E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C2EDB2B-A953-49E5-8D41-2CD314178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848C1-4837-4617-A229-0F6A1A8510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93373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553844-B6D1-49A1-BAE4-D3848309D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8D84F6C-6C10-49B9-BCAA-6A5824ACF4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0B82A0B-CD08-4DD5-8AFA-CEA8DAAD7D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B011086-6774-435A-ABB1-376532C8B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D55E-1CDF-45D5-9ED4-D64663118D90}" type="datetimeFigureOut">
              <a:rPr lang="de-DE" smtClean="0"/>
              <a:t>26.10.2022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E2F5C35-F6AA-452A-B36A-0FA96BB28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49E7C7F-D578-48DD-A37B-F76BA5770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848C1-4837-4617-A229-0F6A1A8510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61989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93769B-6ECC-41CA-A573-5A3C3D822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FBD946E-75CA-40CD-9BF0-2A9BB3806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FDFFFB1-53DA-479B-8B6E-CC93CFA55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D55E-1CDF-45D5-9ED4-D64663118D90}" type="datetimeFigureOut">
              <a:rPr lang="de-DE" smtClean="0"/>
              <a:t>26.10.2022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83F0B6-A787-467C-96E6-D5C602095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8D254D-B61B-4087-ACFD-4E9733BC3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848C1-4837-4617-A229-0F6A1A8510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96108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84A90E3-5D03-4FB5-986A-70E2971752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1251D20-9201-438D-BE92-C2863F488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67F793-551B-43F3-8C8E-00AF817DC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D55E-1CDF-45D5-9ED4-D64663118D90}" type="datetimeFigureOut">
              <a:rPr lang="de-DE" smtClean="0"/>
              <a:t>26.10.2022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549E60-00D6-49F1-BE1E-F8DBD01FC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4CDB0DE-DCD0-439C-8605-669DD2CA6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848C1-4837-4617-A229-0F6A1A8510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30946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BDEC70-E79F-41E3-973F-9A5E78DE15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E412506-85DC-4C07-B673-15CD6BC94B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E53A76-A5E6-4B3B-A332-D48183353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F65C-357D-4E5B-B52A-BD619B483B33}" type="datetimeFigureOut">
              <a:rPr lang="de-DE" smtClean="0"/>
              <a:t>26.10.2022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D7CCD77-7083-4ECE-A0D3-A8CF2F0EC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E35B6B5-4F7E-4FB8-B60E-F65A75F12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687E6-2B58-4B49-8EDD-64A77FF291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14125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3F38ED-8C66-4123-ADE1-BE86EC7E6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D5FAEA-0602-4386-A48C-C19B85395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67B074-2D66-4DF8-9560-E2A258E4D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F65C-357D-4E5B-B52A-BD619B483B33}" type="datetimeFigureOut">
              <a:rPr lang="de-DE" smtClean="0"/>
              <a:t>26.10.2022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39736C-4DCF-4CA8-A779-0D498C066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504257-8C69-43BD-8AFF-C6F1A3E0F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687E6-2B58-4B49-8EDD-64A77FF291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13562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A25726-DF20-4FFD-95AD-9AC8731DE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7833E12-FCFE-4021-A87C-211FB0254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B035A51-C4BB-41B3-A312-D5B11555C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F65C-357D-4E5B-B52A-BD619B483B33}" type="datetimeFigureOut">
              <a:rPr lang="de-DE" smtClean="0"/>
              <a:t>26.10.2022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7D0A21-DE99-4E0C-BAC3-68BF6868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8F39CA-9933-4FBD-B5A3-03AD3BA14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687E6-2B58-4B49-8EDD-64A77FF291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06081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7E77D6-31AE-4648-9121-2F14C4944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3BF502-CB62-4B43-A5B7-901DB4988B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142C977-A9FC-4CAA-B39F-F457B8F0B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F980A5-A26D-4556-AA71-F515B4140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F65C-357D-4E5B-B52A-BD619B483B33}" type="datetimeFigureOut">
              <a:rPr lang="de-DE" smtClean="0"/>
              <a:t>26.10.2022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FCE8D6F-79D6-4483-A4B3-5B9B5F2C0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1FA906E-9332-49C7-90E9-B7CC7E6E9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687E6-2B58-4B49-8EDD-64A77FF291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5005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26.10.2022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Wärmewende in der Südpfalz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CC97-AB57-4797-9799-3914B9C973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1935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1F5EEB-1626-4555-881F-06579238A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3204200-5835-4C09-A663-6BD330900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04957B3-E50D-457E-83F9-8567267066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B7860F9-E2F3-4800-8972-649147C62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32152E0-5942-46EC-852E-15C5542536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A6DB10F-D243-40E4-95C6-196E2ED2E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F65C-357D-4E5B-B52A-BD619B483B33}" type="datetimeFigureOut">
              <a:rPr lang="de-DE" smtClean="0"/>
              <a:t>26.10.2022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227E303-A67B-4E98-8069-B4EEF221B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F688F05-D044-4474-AA88-2066AA583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687E6-2B58-4B49-8EDD-64A77FF291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59127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D3F220-29AF-4E9E-B8F7-8BF434E4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528C3A0-5448-4128-B79F-D312EF16B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F65C-357D-4E5B-B52A-BD619B483B33}" type="datetimeFigureOut">
              <a:rPr lang="de-DE" smtClean="0"/>
              <a:t>26.10.2022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063B447-0505-4C22-8326-C0F9F7584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44EBBB4-2032-4B82-8A8F-A8F3B0A6B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687E6-2B58-4B49-8EDD-64A77FF291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22462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C8DAAA9-0768-42B6-A487-B197C94EF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F65C-357D-4E5B-B52A-BD619B483B33}" type="datetimeFigureOut">
              <a:rPr lang="de-DE" smtClean="0"/>
              <a:t>26.10.2022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A884B67-F98B-42FB-BD15-35B49BA51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8739CF1-2159-4747-97AE-C8F89DE0C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687E6-2B58-4B49-8EDD-64A77FF291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82449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F596B7-DF2E-423E-92F0-D9449E1B3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7BE2EE-BCCF-4CF3-8ED8-C56417E17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9C2BA91-F5C5-459A-A18E-2974BB6CA1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5AD6413-922E-4E9C-940D-934E0827C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F65C-357D-4E5B-B52A-BD619B483B33}" type="datetimeFigureOut">
              <a:rPr lang="de-DE" smtClean="0"/>
              <a:t>26.10.2022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A264927-C9F9-4EA5-ADF8-B7786B531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39994F1-46D8-458B-874F-5FD83A432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687E6-2B58-4B49-8EDD-64A77FF291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20485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675153-FB9C-46E5-A680-C101603B8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177F787-42C6-4DD8-9A8B-5EC92C5B24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521684-DE9E-46A3-8379-C71011257C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8305174-5BBE-4355-B4FD-133AFD64D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F65C-357D-4E5B-B52A-BD619B483B33}" type="datetimeFigureOut">
              <a:rPr lang="de-DE" smtClean="0"/>
              <a:t>26.10.2022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ACCFD09-E4D2-41B0-BB4C-240A53B9F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F7F8443-08C6-4B77-9BDB-3B7066C22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687E6-2B58-4B49-8EDD-64A77FF291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02383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C5BB0C-FBFF-47F1-95F3-AF9975B33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B8C5B4D-F630-4376-9536-B686CD28A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C629A9B-0C14-4C57-95F2-6EC0A43D7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F65C-357D-4E5B-B52A-BD619B483B33}" type="datetimeFigureOut">
              <a:rPr lang="de-DE" smtClean="0"/>
              <a:t>26.10.2022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2A97B6C-E69E-44EE-968F-4EF5E7C1D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A81D034-C058-4C3D-AB13-B4260D6F1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687E6-2B58-4B49-8EDD-64A77FF291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0628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3F4D498-4606-424C-92D1-61E0FDBED5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3BA517A-CA8B-4A27-92A0-A95E72AEAD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1DB0C01-C101-48B5-B7B1-BF156B624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F65C-357D-4E5B-B52A-BD619B483B33}" type="datetimeFigureOut">
              <a:rPr lang="de-DE" smtClean="0"/>
              <a:t>26.10.2022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0B6529-4D0B-4B42-976E-E15DA5046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E6418B-1C3F-4B38-AB59-A09962AB1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687E6-2B58-4B49-8EDD-64A77FF291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1960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FA8B-0169-4BF5-A415-ADFF30860D59}" type="datetime1">
              <a:rPr lang="de-DE" smtClean="0"/>
              <a:t>26.10.2022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Wärmewende in der Südpfalz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CC97-AB57-4797-9799-3914B9C973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5642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8BDA1-EC96-4ADC-8BF6-A1ABB2CAC494}" type="datetime1">
              <a:rPr lang="de-DE" smtClean="0"/>
              <a:t>26.10.2022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Wärmewende in der Südpfalz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CC97-AB57-4797-9799-3914B9C973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2857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5044-377E-4DA5-830B-12C2C85E8C92}" type="datetime1">
              <a:rPr lang="de-DE" smtClean="0"/>
              <a:t>26.10.2022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Wärmewende in der Südpfalz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CC97-AB57-4797-9799-3914B9C973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3212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A621-BCBD-4BDC-BA95-1EB5476E5D14}" type="datetime1">
              <a:rPr lang="de-DE" smtClean="0"/>
              <a:t>26.10.2022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Wärmewende in der Südpfalz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CC97-AB57-4797-9799-3914B9C973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1431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26.10.2022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Wärmewende in der Südpfalz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7CC97-AB57-4797-9799-3914B9C973AC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117297D-9AC0-4E78-BCC0-C3B52748B41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734" y="230188"/>
            <a:ext cx="2909938" cy="12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9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E950D32-F6C2-4258-AB98-C873306E5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5594BC3-8874-4396-B721-D1E9AC7F9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F6EC1AB-0277-41CF-B87A-C7CBCC94AC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FB7F6-746E-425A-804B-E7FBE58DEEAE}" type="datetimeFigureOut">
              <a:rPr lang="de-DE" smtClean="0"/>
              <a:t>26.10.2022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A3559D-A178-4B53-9D8C-341CB0226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B8A597-54AA-435A-80E1-FF0FAAE292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E392E-F77F-419B-8654-1656382D3E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0443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38C50D0-07D8-45B8-B839-EBCD27CA7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E91938B-B7FB-4167-82F6-CEE15CC8CE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519DBDE-300B-4828-B343-1FC1952277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83A0E-BC21-401B-88F8-83A2A1154426}" type="datetimeFigureOut">
              <a:rPr lang="de-DE" smtClean="0"/>
              <a:t>26.10.2022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3A59B1-8AE3-4787-85D0-02962F8CC7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18A9D1-4022-4D6E-8435-BFCB33FCD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59123-ECF1-4389-B4C7-6BFB3FEF3A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2745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66F6FF1-0CF9-4080-9A63-333AD2B59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2ACB643-5A35-4351-B1BF-3BAF32EAA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2A5EBC-F76E-49E6-9829-1DCC5E4554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FD55E-1CDF-45D5-9ED4-D64663118D90}" type="datetimeFigureOut">
              <a:rPr lang="de-DE" smtClean="0"/>
              <a:t>26.10.2022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4087FA-85C6-4034-B3FD-B74109A03E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9E1FF6-2649-4469-AFF0-37AD6AD6F9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848C1-4837-4617-A229-0F6A1A8510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61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DCE73E4-9E20-4E19-A61E-277E98286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752F4C4-7053-4D93-82CC-B7EC72CFE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1C1B7F8-50D0-4D2C-A1E6-62B2B510B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3F65C-357D-4E5B-B52A-BD619B483B33}" type="datetimeFigureOut">
              <a:rPr lang="de-DE" smtClean="0"/>
              <a:t>26.10.2022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F528E1-49DF-40D4-BDB5-0BC4FB366E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DDE073-33AE-4A39-B9E8-16F4D030EF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687E6-2B58-4B49-8EDD-64A77FF291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9082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524000"/>
            <a:ext cx="9144000" cy="1657819"/>
          </a:xfrm>
        </p:spPr>
        <p:txBody>
          <a:bodyPr>
            <a:normAutofit fontScale="90000"/>
          </a:bodyPr>
          <a:lstStyle/>
          <a:p>
            <a:br>
              <a:rPr lang="de-DE" b="1" dirty="0"/>
            </a:br>
            <a:br>
              <a:rPr lang="de-DE" dirty="0"/>
            </a:br>
            <a:r>
              <a:rPr lang="de-DE" b="1" dirty="0">
                <a:latin typeface="+mn-lt"/>
              </a:rPr>
              <a:t>Klimaschutz in der Verbandsgemeinde Rülzheim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181819"/>
            <a:ext cx="9144000" cy="1655762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26.10.2022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Wärmewende in der Südpfalz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CC97-AB57-4797-9799-3914B9C973AC}" type="slidenum">
              <a:rPr lang="de-DE" smtClean="0"/>
              <a:t>1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1" b="19861"/>
          <a:stretch/>
        </p:blipFill>
        <p:spPr>
          <a:xfrm>
            <a:off x="3423920" y="3665736"/>
            <a:ext cx="2692400" cy="243586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2646" y="3759199"/>
            <a:ext cx="3337828" cy="234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135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>
            <a:extLst>
              <a:ext uri="{FF2B5EF4-FFF2-40B4-BE49-F238E27FC236}">
                <a16:creationId xmlns:a16="http://schemas.microsoft.com/office/drawing/2014/main" id="{4102DA47-9BE0-9CBE-25DE-755448490BA0}"/>
              </a:ext>
            </a:extLst>
          </p:cNvPr>
          <p:cNvSpPr/>
          <p:nvPr/>
        </p:nvSpPr>
        <p:spPr>
          <a:xfrm>
            <a:off x="3426246" y="1630495"/>
            <a:ext cx="4680000" cy="4680000"/>
          </a:xfrm>
          <a:prstGeom prst="ellipse">
            <a:avLst/>
          </a:prstGeom>
          <a:noFill/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DB3361C2-A0E5-3480-AD06-18420EAF6FC5}"/>
              </a:ext>
            </a:extLst>
          </p:cNvPr>
          <p:cNvSpPr/>
          <p:nvPr/>
        </p:nvSpPr>
        <p:spPr>
          <a:xfrm>
            <a:off x="7771748" y="3650450"/>
            <a:ext cx="719986" cy="716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 descr="Renoviertes Haus funkelnd mit einfarbiger Füllung">
            <a:extLst>
              <a:ext uri="{FF2B5EF4-FFF2-40B4-BE49-F238E27FC236}">
                <a16:creationId xmlns:a16="http://schemas.microsoft.com/office/drawing/2014/main" id="{D6BE5F4D-549A-774A-AB8A-47F90F183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85783" y="3671229"/>
            <a:ext cx="681029" cy="681029"/>
          </a:xfrm>
          <a:prstGeom prst="rect">
            <a:avLst/>
          </a:prstGeom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C0AB1F11-B647-C4F8-F9AB-08BBB3B9B374}"/>
              </a:ext>
            </a:extLst>
          </p:cNvPr>
          <p:cNvSpPr/>
          <p:nvPr/>
        </p:nvSpPr>
        <p:spPr>
          <a:xfrm>
            <a:off x="3954936" y="5698425"/>
            <a:ext cx="719986" cy="71514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Grafik 15" descr="Elektroauto mit einfarbiger Füllung">
            <a:extLst>
              <a:ext uri="{FF2B5EF4-FFF2-40B4-BE49-F238E27FC236}">
                <a16:creationId xmlns:a16="http://schemas.microsoft.com/office/drawing/2014/main" id="{9BC1F225-6411-920F-50C7-4AF61294E8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75426" y="5714813"/>
            <a:ext cx="679006" cy="689521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627A03A5-1D33-DF66-61CD-B6C39B67B9D8}"/>
              </a:ext>
            </a:extLst>
          </p:cNvPr>
          <p:cNvSpPr/>
          <p:nvPr/>
        </p:nvSpPr>
        <p:spPr>
          <a:xfrm>
            <a:off x="620916" y="2428261"/>
            <a:ext cx="719986" cy="716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 descr="Netzwerk mit einfarbiger Füllung">
            <a:extLst>
              <a:ext uri="{FF2B5EF4-FFF2-40B4-BE49-F238E27FC236}">
                <a16:creationId xmlns:a16="http://schemas.microsoft.com/office/drawing/2014/main" id="{EF591E18-7B2B-5D54-721D-CD3D23D286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1932" y="2440344"/>
            <a:ext cx="692045" cy="69204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6C49B2F-97E3-7110-1738-6BCF24410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Aufgaben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8061468-5ADB-EFCD-5A72-3EA811F4BD7F}"/>
              </a:ext>
            </a:extLst>
          </p:cNvPr>
          <p:cNvSpPr/>
          <p:nvPr/>
        </p:nvSpPr>
        <p:spPr>
          <a:xfrm>
            <a:off x="4664967" y="1527419"/>
            <a:ext cx="2862066" cy="715145"/>
          </a:xfrm>
          <a:prstGeom prst="rect">
            <a:avLst/>
          </a:prstGeom>
          <a:solidFill>
            <a:srgbClr val="334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300" dirty="0">
                <a:solidFill>
                  <a:schemeClr val="bg1"/>
                </a:solidFill>
              </a:rPr>
              <a:t>Vernetzung mit Akteuren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29BD2F6-0D18-6FC4-47A7-F0C6782CB755}"/>
              </a:ext>
            </a:extLst>
          </p:cNvPr>
          <p:cNvSpPr/>
          <p:nvPr/>
        </p:nvSpPr>
        <p:spPr>
          <a:xfrm>
            <a:off x="3944981" y="1527418"/>
            <a:ext cx="719986" cy="716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72E7853-8DA4-9B67-6AC9-52A567D14840}"/>
              </a:ext>
            </a:extLst>
          </p:cNvPr>
          <p:cNvSpPr/>
          <p:nvPr/>
        </p:nvSpPr>
        <p:spPr>
          <a:xfrm>
            <a:off x="1340902" y="2428262"/>
            <a:ext cx="2862066" cy="715145"/>
          </a:xfrm>
          <a:prstGeom prst="rect">
            <a:avLst/>
          </a:prstGeom>
          <a:solidFill>
            <a:srgbClr val="334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300" dirty="0">
                <a:solidFill>
                  <a:schemeClr val="bg1"/>
                </a:solidFill>
              </a:rPr>
              <a:t>Kommunale Wärmeplanung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D8B04FB6-8A5D-C2BA-3396-D20216B26040}"/>
              </a:ext>
            </a:extLst>
          </p:cNvPr>
          <p:cNvSpPr/>
          <p:nvPr/>
        </p:nvSpPr>
        <p:spPr>
          <a:xfrm>
            <a:off x="7998351" y="2405163"/>
            <a:ext cx="2862066" cy="715145"/>
          </a:xfrm>
          <a:prstGeom prst="rect">
            <a:avLst/>
          </a:prstGeom>
          <a:solidFill>
            <a:srgbClr val="334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bg1"/>
                </a:solidFill>
              </a:rPr>
              <a:t>Initiieren von Maßnahmen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3FE32519-9DFE-ED9C-A6B2-72C962338717}"/>
              </a:ext>
            </a:extLst>
          </p:cNvPr>
          <p:cNvSpPr/>
          <p:nvPr/>
        </p:nvSpPr>
        <p:spPr>
          <a:xfrm>
            <a:off x="7278365" y="2405162"/>
            <a:ext cx="719986" cy="716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13CF71C3-69A4-B859-4427-46B1DEC13C6E}"/>
              </a:ext>
            </a:extLst>
          </p:cNvPr>
          <p:cNvSpPr/>
          <p:nvPr/>
        </p:nvSpPr>
        <p:spPr>
          <a:xfrm>
            <a:off x="4674922" y="5698426"/>
            <a:ext cx="2862066" cy="715144"/>
          </a:xfrm>
          <a:prstGeom prst="rect">
            <a:avLst/>
          </a:prstGeom>
          <a:solidFill>
            <a:srgbClr val="334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bg1"/>
                </a:solidFill>
              </a:rPr>
              <a:t>Nachhaltige Mobilität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D65666F1-3D93-38F7-F1C2-8E2BA935C6AF}"/>
              </a:ext>
            </a:extLst>
          </p:cNvPr>
          <p:cNvSpPr/>
          <p:nvPr/>
        </p:nvSpPr>
        <p:spPr>
          <a:xfrm>
            <a:off x="8491734" y="3650451"/>
            <a:ext cx="2862066" cy="715145"/>
          </a:xfrm>
          <a:prstGeom prst="rect">
            <a:avLst/>
          </a:prstGeom>
          <a:solidFill>
            <a:srgbClr val="334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300" dirty="0">
                <a:solidFill>
                  <a:schemeClr val="bg1"/>
                </a:solidFill>
              </a:rPr>
              <a:t>Energieeinspar-</a:t>
            </a:r>
            <a:r>
              <a:rPr lang="de-DE" sz="2300" dirty="0" err="1">
                <a:solidFill>
                  <a:schemeClr val="bg1"/>
                </a:solidFill>
              </a:rPr>
              <a:t>maßnahmen</a:t>
            </a:r>
            <a:endParaRPr lang="de-DE" sz="2300" dirty="0">
              <a:solidFill>
                <a:schemeClr val="bg1"/>
              </a:solidFill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A693E7C8-CE02-2580-CE28-E36682CD58C5}"/>
              </a:ext>
            </a:extLst>
          </p:cNvPr>
          <p:cNvSpPr/>
          <p:nvPr/>
        </p:nvSpPr>
        <p:spPr>
          <a:xfrm>
            <a:off x="8292725" y="4869932"/>
            <a:ext cx="2862066" cy="715145"/>
          </a:xfrm>
          <a:prstGeom prst="rect">
            <a:avLst/>
          </a:prstGeom>
          <a:solidFill>
            <a:srgbClr val="334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bg1"/>
                </a:solidFill>
              </a:rPr>
              <a:t>Information und Bildung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181914D7-1E40-255B-1921-84851A256589}"/>
              </a:ext>
            </a:extLst>
          </p:cNvPr>
          <p:cNvSpPr/>
          <p:nvPr/>
        </p:nvSpPr>
        <p:spPr>
          <a:xfrm>
            <a:off x="7572739" y="4869931"/>
            <a:ext cx="719986" cy="716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BBE34562-DF7E-BAA4-C78A-38FDC2418940}"/>
              </a:ext>
            </a:extLst>
          </p:cNvPr>
          <p:cNvSpPr/>
          <p:nvPr/>
        </p:nvSpPr>
        <p:spPr>
          <a:xfrm>
            <a:off x="945904" y="3650450"/>
            <a:ext cx="2862066" cy="715145"/>
          </a:xfrm>
          <a:prstGeom prst="rect">
            <a:avLst/>
          </a:prstGeom>
          <a:solidFill>
            <a:srgbClr val="334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dirty="0">
                <a:solidFill>
                  <a:schemeClr val="bg1"/>
                </a:solidFill>
              </a:rPr>
              <a:t>Ausbau der </a:t>
            </a:r>
          </a:p>
          <a:p>
            <a:pPr algn="ctr"/>
            <a:r>
              <a:rPr lang="de-DE" sz="2200" dirty="0">
                <a:solidFill>
                  <a:schemeClr val="bg1"/>
                </a:solidFill>
              </a:rPr>
              <a:t>Erneuerbaren Energien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D2A25612-0E11-9673-ADD0-9546D8507FCF}"/>
              </a:ext>
            </a:extLst>
          </p:cNvPr>
          <p:cNvSpPr/>
          <p:nvPr/>
        </p:nvSpPr>
        <p:spPr>
          <a:xfrm>
            <a:off x="225918" y="3650449"/>
            <a:ext cx="719986" cy="716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B22225F6-9C7A-F520-2BC6-3765743A8919}"/>
              </a:ext>
            </a:extLst>
          </p:cNvPr>
          <p:cNvSpPr/>
          <p:nvPr/>
        </p:nvSpPr>
        <p:spPr>
          <a:xfrm>
            <a:off x="1064443" y="4877694"/>
            <a:ext cx="2862066" cy="716401"/>
          </a:xfrm>
          <a:prstGeom prst="rect">
            <a:avLst/>
          </a:prstGeom>
          <a:solidFill>
            <a:srgbClr val="334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300" dirty="0">
                <a:solidFill>
                  <a:schemeClr val="bg1"/>
                </a:solidFill>
              </a:rPr>
              <a:t>Öffentlichkeitsarbeit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00465FED-7888-2356-7501-9F83E90080BC}"/>
              </a:ext>
            </a:extLst>
          </p:cNvPr>
          <p:cNvSpPr/>
          <p:nvPr/>
        </p:nvSpPr>
        <p:spPr>
          <a:xfrm>
            <a:off x="344457" y="4878948"/>
            <a:ext cx="719986" cy="716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 descr="Solarmodule mit einfarbiger Füllung">
            <a:extLst>
              <a:ext uri="{FF2B5EF4-FFF2-40B4-BE49-F238E27FC236}">
                <a16:creationId xmlns:a16="http://schemas.microsoft.com/office/drawing/2014/main" id="{F58A1603-C2C0-F645-7A54-70FE7AA193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9942" y="3671229"/>
            <a:ext cx="625350" cy="625350"/>
          </a:xfrm>
          <a:prstGeom prst="rect">
            <a:avLst/>
          </a:prstGeom>
        </p:spPr>
      </p:pic>
      <p:pic>
        <p:nvPicPr>
          <p:cNvPr id="43" name="Grafik 42" descr="Verbindungen mit einfarbiger Füllung">
            <a:extLst>
              <a:ext uri="{FF2B5EF4-FFF2-40B4-BE49-F238E27FC236}">
                <a16:creationId xmlns:a16="http://schemas.microsoft.com/office/drawing/2014/main" id="{B05BB7D3-88F7-1F4A-A507-AC2602F69E6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979107" y="1578536"/>
            <a:ext cx="656971" cy="656971"/>
          </a:xfrm>
          <a:prstGeom prst="rect">
            <a:avLst/>
          </a:prstGeom>
        </p:spPr>
      </p:pic>
      <p:pic>
        <p:nvPicPr>
          <p:cNvPr id="45" name="Grafik 44" descr="Klassenzimmer mit einfarbiger Füllung">
            <a:extLst>
              <a:ext uri="{FF2B5EF4-FFF2-40B4-BE49-F238E27FC236}">
                <a16:creationId xmlns:a16="http://schemas.microsoft.com/office/drawing/2014/main" id="{25585772-0E40-A2A2-1591-D0459262482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594773" y="4906755"/>
            <a:ext cx="643082" cy="643082"/>
          </a:xfrm>
          <a:prstGeom prst="rect">
            <a:avLst/>
          </a:prstGeom>
        </p:spPr>
      </p:pic>
      <p:sp>
        <p:nvSpPr>
          <p:cNvPr id="46" name="Rechteck 45">
            <a:extLst>
              <a:ext uri="{FF2B5EF4-FFF2-40B4-BE49-F238E27FC236}">
                <a16:creationId xmlns:a16="http://schemas.microsoft.com/office/drawing/2014/main" id="{0AD3AD75-26D4-49B2-C939-0DBC5A4149ED}"/>
              </a:ext>
            </a:extLst>
          </p:cNvPr>
          <p:cNvSpPr/>
          <p:nvPr/>
        </p:nvSpPr>
        <p:spPr>
          <a:xfrm>
            <a:off x="4335213" y="3375030"/>
            <a:ext cx="2862066" cy="1265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Klimaschutz-management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08CB076-A676-4C08-88A3-59EE5B3D9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26.10.2022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45F4644-50A9-4E22-859B-F24245E43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Wärmewende in der Südpfalz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B830F98-E80C-4F6A-878C-2F484DB5A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CC97-AB57-4797-9799-3914B9C973A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5140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9C14445B-7767-DB73-634F-A934DC35C56F}"/>
              </a:ext>
            </a:extLst>
          </p:cNvPr>
          <p:cNvSpPr/>
          <p:nvPr/>
        </p:nvSpPr>
        <p:spPr>
          <a:xfrm>
            <a:off x="446212" y="1642826"/>
            <a:ext cx="2153749" cy="2239377"/>
          </a:xfrm>
          <a:prstGeom prst="rect">
            <a:avLst/>
          </a:prstGeom>
          <a:solidFill>
            <a:srgbClr val="334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E-Mobilität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4431269-1981-5EC0-C7B0-EEEE6AF838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4" b="5444"/>
          <a:stretch/>
        </p:blipFill>
        <p:spPr>
          <a:xfrm>
            <a:off x="2599601" y="1642213"/>
            <a:ext cx="3365651" cy="2238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F393A04-5A09-60B4-C9B2-4FFF7A14E2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27094" y="3979683"/>
            <a:ext cx="3111024" cy="2243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1970E85-BE2F-151D-3E48-85B51B579B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27" b="25027"/>
          <a:stretch/>
        </p:blipFill>
        <p:spPr>
          <a:xfrm>
            <a:off x="6041812" y="3981257"/>
            <a:ext cx="3365291" cy="2243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37831FD-4FA0-6802-0B40-CAD35F9765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2" b="5792"/>
          <a:stretch/>
        </p:blipFill>
        <p:spPr>
          <a:xfrm>
            <a:off x="6041812" y="1647241"/>
            <a:ext cx="3373693" cy="223876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E2E7102D-B63B-20F1-5D0B-1DC13883765D}"/>
              </a:ext>
            </a:extLst>
          </p:cNvPr>
          <p:cNvSpPr/>
          <p:nvPr/>
        </p:nvSpPr>
        <p:spPr>
          <a:xfrm>
            <a:off x="9407104" y="3979683"/>
            <a:ext cx="2270546" cy="2246717"/>
          </a:xfrm>
          <a:prstGeom prst="rect">
            <a:avLst/>
          </a:prstGeom>
          <a:solidFill>
            <a:srgbClr val="B8A7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Windkraft-anlagen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3FB9A0C5-BB6B-A2E2-A520-CAC65D4E1D43}"/>
              </a:ext>
            </a:extLst>
          </p:cNvPr>
          <p:cNvSpPr/>
          <p:nvPr/>
        </p:nvSpPr>
        <p:spPr>
          <a:xfrm>
            <a:off x="9337431" y="1650778"/>
            <a:ext cx="2378319" cy="2239377"/>
          </a:xfrm>
          <a:prstGeom prst="rect">
            <a:avLst/>
          </a:prstGeom>
          <a:solidFill>
            <a:srgbClr val="77A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Schwimmende</a:t>
            </a:r>
          </a:p>
          <a:p>
            <a:pPr algn="ctr"/>
            <a:r>
              <a:rPr lang="de-DE" sz="2800" dirty="0">
                <a:solidFill>
                  <a:schemeClr val="bg1"/>
                </a:solidFill>
              </a:rPr>
              <a:t>Photovoltaik-anlage 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247F83BE-BC39-7A4D-19BC-27071D7217BD}"/>
              </a:ext>
            </a:extLst>
          </p:cNvPr>
          <p:cNvSpPr/>
          <p:nvPr/>
        </p:nvSpPr>
        <p:spPr>
          <a:xfrm>
            <a:off x="446212" y="3979683"/>
            <a:ext cx="2280881" cy="2242914"/>
          </a:xfrm>
          <a:prstGeom prst="rect">
            <a:avLst/>
          </a:prstGeom>
          <a:solidFill>
            <a:srgbClr val="E693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Aktion STADTRADELN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F3FECF4-E5F0-1159-A9A9-8762862EF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382126" cy="1325563"/>
          </a:xfrm>
        </p:spPr>
        <p:txBody>
          <a:bodyPr>
            <a:normAutofit/>
          </a:bodyPr>
          <a:lstStyle/>
          <a:p>
            <a:r>
              <a:rPr lang="de-DE" b="1" dirty="0"/>
              <a:t>Beispiele aus der Praxis…</a:t>
            </a:r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FBE387F4-C232-452D-A97E-451961124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Wärmewende in der Südpfalz</a:t>
            </a:r>
          </a:p>
        </p:txBody>
      </p:sp>
      <p:sp>
        <p:nvSpPr>
          <p:cNvPr id="16" name="Datumsplatzhalter 15">
            <a:extLst>
              <a:ext uri="{FF2B5EF4-FFF2-40B4-BE49-F238E27FC236}">
                <a16:creationId xmlns:a16="http://schemas.microsoft.com/office/drawing/2014/main" id="{EF761439-1F5D-407E-A4D9-568F61161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26.10.2022</a:t>
            </a:r>
            <a:endParaRPr lang="de-DE" dirty="0"/>
          </a:p>
        </p:txBody>
      </p:sp>
      <p:sp>
        <p:nvSpPr>
          <p:cNvPr id="17" name="Foliennummernplatzhalter 16">
            <a:extLst>
              <a:ext uri="{FF2B5EF4-FFF2-40B4-BE49-F238E27FC236}">
                <a16:creationId xmlns:a16="http://schemas.microsoft.com/office/drawing/2014/main" id="{21C96FDD-33A4-46D4-BD63-3A016D937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CC97-AB57-4797-9799-3914B9C973A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4505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Was bisher noch geschah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Fernwärme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2 E-Bikes für die Verbandsgemeindeverwaltung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Solaroffensive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Solarkataster RLP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/>
              <a:t>www.solarkataster.rlp.de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26.10.2022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Wärmewende in der Südpfalz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CC97-AB57-4797-9799-3914B9C973A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9094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Solarkataster RLP</a:t>
            </a: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14" t="15139"/>
          <a:stretch/>
        </p:blipFill>
        <p:spPr>
          <a:xfrm>
            <a:off x="838200" y="1959645"/>
            <a:ext cx="10515600" cy="4120051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26.10.2022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Wärmewende in der Südpfalz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CC97-AB57-4797-9799-3914B9C973A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9871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Integriertes Klimaschutzkonzept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/>
              <a:t>Maßnahmenkatalog mit 21 Maßnahmen:</a:t>
            </a:r>
          </a:p>
          <a:p>
            <a:pPr marL="0" indent="0">
              <a:buNone/>
            </a:pPr>
            <a:r>
              <a:rPr lang="de-DE" dirty="0"/>
              <a:t>4 Handlungsfelder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u="sng" dirty="0"/>
              <a:t>Übergeordnete Maßnahmen: </a:t>
            </a:r>
            <a:r>
              <a:rPr lang="de-DE" dirty="0"/>
              <a:t>u.a. Klimabildung an Schulen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u="sng" dirty="0"/>
              <a:t>Energieeffizienz und Energieeinsparung: </a:t>
            </a:r>
            <a:r>
              <a:rPr lang="de-DE" dirty="0"/>
              <a:t>u.a. Energiemanagement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u="sng" dirty="0"/>
              <a:t>Regenerative Energien: </a:t>
            </a:r>
            <a:r>
              <a:rPr lang="de-DE" dirty="0"/>
              <a:t>u.a. Ausbau des Photovoltaik- und                 Solarthermie-Potenzials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u="sng" dirty="0"/>
              <a:t>Zukunftsfähige Mobilität:</a:t>
            </a:r>
            <a:r>
              <a:rPr lang="de-DE" dirty="0"/>
              <a:t> u.a. Ausbau der E-Ladeinfrastruktur 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26.10.2022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Wärmewende in der Südpfalz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CC97-AB57-4797-9799-3914B9C973AC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3295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4500" b="1" dirty="0">
                <a:latin typeface="+mn-lt"/>
              </a:rPr>
              <a:t>Vielen Dank für Ihre Aufmerksamkeit</a:t>
            </a:r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33599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de-DE" dirty="0"/>
              <a:t>Maximilian Vogt</a:t>
            </a:r>
          </a:p>
          <a:p>
            <a:pPr algn="l"/>
            <a:r>
              <a:rPr lang="de-DE" dirty="0"/>
              <a:t>Klimaschutzmanager VG Rülzheim</a:t>
            </a:r>
          </a:p>
          <a:p>
            <a:pPr algn="l"/>
            <a:r>
              <a:rPr lang="de-DE" dirty="0"/>
              <a:t>Tel.: 07272/7002-1028</a:t>
            </a:r>
          </a:p>
          <a:p>
            <a:pPr algn="l"/>
            <a:r>
              <a:rPr lang="de-DE" dirty="0"/>
              <a:t>E-Mail: </a:t>
            </a:r>
            <a:r>
              <a:rPr lang="de-DE" u="sng" dirty="0"/>
              <a:t>m.vogt@ruelzheim.de</a:t>
            </a:r>
            <a:endParaRPr lang="de-DE" dirty="0"/>
          </a:p>
          <a:p>
            <a:pPr algn="l"/>
            <a:r>
              <a:rPr lang="de-DE" u="sng" dirty="0"/>
              <a:t>www.ruelzheim.de</a:t>
            </a:r>
            <a:r>
              <a:rPr lang="de-DE" dirty="0"/>
              <a:t> (Bauen-Wirtschaft-Umwelt &gt; Klimaschutz)</a:t>
            </a:r>
          </a:p>
          <a:p>
            <a:pPr algn="l"/>
            <a:r>
              <a:rPr lang="de-DE" dirty="0"/>
              <a:t>www.germersheimer.klimaschutzportal.info</a:t>
            </a:r>
          </a:p>
          <a:p>
            <a:pPr algn="l"/>
            <a:endParaRPr lang="de-DE" dirty="0"/>
          </a:p>
          <a:p>
            <a:pPr algn="l"/>
            <a:endParaRPr lang="de-DE" dirty="0"/>
          </a:p>
          <a:p>
            <a:pPr algn="l"/>
            <a:endParaRPr lang="de-DE" dirty="0"/>
          </a:p>
          <a:p>
            <a:pPr algn="l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26.10.2022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Wärmewende in der Südpfalz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CC97-AB57-4797-9799-3914B9C973A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156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</Words>
  <Application>Microsoft Office PowerPoint</Application>
  <PresentationFormat>Breitbild</PresentationFormat>
  <Paragraphs>64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</vt:lpstr>
      <vt:lpstr>2_Benutzerdefiniertes Design</vt:lpstr>
      <vt:lpstr>1_Benutzerdefiniertes Design</vt:lpstr>
      <vt:lpstr>Benutzerdefiniertes Design</vt:lpstr>
      <vt:lpstr>8_Benutzerdefiniertes Design</vt:lpstr>
      <vt:lpstr>  Klimaschutz in der Verbandsgemeinde Rülzheim</vt:lpstr>
      <vt:lpstr>Aufgaben</vt:lpstr>
      <vt:lpstr>Beispiele aus der Praxis…</vt:lpstr>
      <vt:lpstr>Was bisher noch geschah</vt:lpstr>
      <vt:lpstr>Solarkataster RLP</vt:lpstr>
      <vt:lpstr>Integriertes Klimaschutzkonzept</vt:lpstr>
      <vt:lpstr>Vielen Dank für Ihre Aufmerksamkeit</vt:lpstr>
    </vt:vector>
  </TitlesOfParts>
  <Company>Verbandsgemeinde Kandel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Klimaschutzmanagement</dc:title>
  <dc:creator>Singler, Victoria</dc:creator>
  <cp:lastModifiedBy>Vogt Maximilian</cp:lastModifiedBy>
  <cp:revision>64</cp:revision>
  <cp:lastPrinted>2022-10-26T06:58:05Z</cp:lastPrinted>
  <dcterms:created xsi:type="dcterms:W3CDTF">2022-09-27T06:18:46Z</dcterms:created>
  <dcterms:modified xsi:type="dcterms:W3CDTF">2022-10-26T07:34:47Z</dcterms:modified>
</cp:coreProperties>
</file>