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3" r:id="rId3"/>
    <p:sldId id="258" r:id="rId4"/>
    <p:sldId id="268" r:id="rId5"/>
    <p:sldId id="260" r:id="rId6"/>
    <p:sldId id="274" r:id="rId7"/>
    <p:sldId id="278" r:id="rId8"/>
    <p:sldId id="265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37D"/>
    <a:srgbClr val="526D61"/>
    <a:srgbClr val="D1FFDC"/>
    <a:srgbClr val="334D48"/>
    <a:srgbClr val="CADCD9"/>
    <a:srgbClr val="BED6E4"/>
    <a:srgbClr val="77A8C7"/>
    <a:srgbClr val="20302D"/>
    <a:srgbClr val="172321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94654"/>
  </p:normalViewPr>
  <p:slideViewPr>
    <p:cSldViewPr snapToGrid="0">
      <p:cViewPr varScale="1">
        <p:scale>
          <a:sx n="104" d="100"/>
          <a:sy n="104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E136B-635F-4AAB-9D33-E6045C764470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482D1-EAEE-4DC4-875E-B613E52C36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24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482D1-EAEE-4DC4-875E-B613E52C360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99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482D1-EAEE-4DC4-875E-B613E52C360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84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482D1-EAEE-4DC4-875E-B613E52C360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653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482D1-EAEE-4DC4-875E-B613E52C360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95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7EE72C-B2A9-9EA2-C479-8157EBBD7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37F6BE-E924-AF6C-06AF-6A39668ED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1FAD55-4B95-9A9D-1447-0A9E58388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07E7B6-EE9D-8904-9168-8DE4E5E2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88416C-8134-71A7-6058-A159EB48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27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7F1C4-8547-FB5B-36B1-FE067CF8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C656860-5369-F4AC-8234-608448A1A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4C2C65-EAC8-1474-B61A-459CC369C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1B0E33-D81E-BB83-2B11-D7E1118E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21BAF-00D4-0307-9F14-8252D8DF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47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C297ED7-4E1D-6F6B-60B2-4188662F9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955B85-4A29-E2A8-F473-2071AE3EE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5575F5-5C72-F832-E2EB-D4687420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006D02-004A-4A21-240A-35F5FF69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8F7202-2EC1-DD2C-8558-0A7E5E8A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04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1D68F-1E55-57E8-CFD3-9668AFC1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543A04-F858-5DF9-61CA-BCBE6A189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6E9725-47AD-22C5-55B0-480EB339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FE8050-C79C-1D50-9C48-0DD54E7FC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BF9326-7FA0-98F8-2B31-CA05AC9D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90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21045-BC1B-A1D1-B757-7A7FE2E61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761EB8-E5A4-D492-D247-F972C9172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99B1CD-231B-78F6-6E96-96FEB216C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EA6C69-9A87-2BDC-18CB-3979DA13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585A0C-B59F-0E2D-5BD5-58A9A616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42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C3BF2-5BA9-A7A0-2B99-9D466776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AB0147-B389-26F5-35B0-CBB95E66E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3711F0-3821-51C8-9149-A1C1DF3EC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9307AE-C2DC-1600-D962-9E07B0C6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89F308-DE24-C8F7-F40D-B65B9AE0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136AF-7632-F49E-1D36-F298E902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42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D3B03-5740-ED29-91F2-702CACB3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3F0E5B-C15B-0F6F-36BE-65AD87622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7F6481-E028-F872-CF2F-ED57028B0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8E8574C-DD9A-D411-0841-0671AF5F0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44847D3-F09F-FDDC-6059-B233497C1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DF4529-057F-7A92-8330-88FDB70A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900DACB-6CA6-A2D8-0645-B94ACCA6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1713090-080E-B831-9958-6539DF78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0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E2B52-6431-5D32-F234-A5532C7F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793F27-4160-C4CF-5FAF-AF1FC42C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B8D0DB-A63C-7679-87EC-A43C76E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BB921E-4197-5C1A-7605-3E287CE1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32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3E4E7C-1D22-4481-1B0F-E715D407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AE29BD-3F93-9F5E-CA38-F70DCA2A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0EBE62-BEFB-DB07-9542-34E3FE35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3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B42CE-E041-B320-FBB6-CC694715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76EBDE-349A-BBAF-1F6B-96A4AB76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24CE94-BF2B-D0FD-53D1-2A2F652B9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D1D89D-44F0-9617-2B17-D151E681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67FF1D-25E7-EA97-D446-66F79613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71A096-1580-5100-8780-10E60F71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58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96C7F-519E-75D5-EEC7-B2D7D698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41FAC3-0BF1-0EF8-2A31-B89806603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30926A-6C02-49DF-E03A-C6D6E5D3E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36A3B1-A2FC-82C8-3072-86E044E6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1F2D8C-899D-2036-5E14-44786FE6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A3F0EA-ECD9-319D-3320-D4A06AA4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53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975BCD4-174E-1184-9C2F-A21B9B4A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085EE9-8D95-2620-252F-E2DC5BC64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2A9C9F-366A-1A62-E103-65DADFCC2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63268-50A9-4D9B-AB62-F989A6891258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AC61DA-2F86-C104-D236-2605FD134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357B44-1F82-2D5B-6576-7D628F796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DC5FF-EA19-496A-A290-C9EF6B8E28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33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0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B8A8F-F6C4-AAD8-4E6A-368CB798A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93120"/>
            <a:ext cx="9144000" cy="2387600"/>
          </a:xfrm>
        </p:spPr>
        <p:txBody>
          <a:bodyPr/>
          <a:lstStyle/>
          <a:p>
            <a:r>
              <a:rPr lang="de-DE" dirty="0"/>
              <a:t>Kommunales Klimaschutzmanagement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AF8C42-93B3-FD7F-3DF2-9B212A92F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5269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Henri Lotze</a:t>
            </a:r>
          </a:p>
          <a:p>
            <a:r>
              <a:rPr lang="de-DE" dirty="0"/>
              <a:t>Klimaschutzmanager Verbandsgemeinde Bad Bergzabern</a:t>
            </a:r>
          </a:p>
          <a:p>
            <a:endParaRPr lang="de-DE" dirty="0"/>
          </a:p>
          <a:p>
            <a:r>
              <a:rPr lang="de-DE" dirty="0"/>
              <a:t>Wärmewende in der Südpfalz – ISE e.V.</a:t>
            </a:r>
          </a:p>
          <a:p>
            <a:r>
              <a:rPr lang="de-DE" dirty="0"/>
              <a:t>06.10.2022 | Stiftsgut </a:t>
            </a:r>
            <a:r>
              <a:rPr lang="de-DE" dirty="0" err="1"/>
              <a:t>Keysermühle</a:t>
            </a:r>
            <a:r>
              <a:rPr lang="de-DE" dirty="0"/>
              <a:t> Klingenmünster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350B7D-B43E-BA7B-85F7-139D544AB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926" y="5338506"/>
            <a:ext cx="836169" cy="8361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8014EC5-21EF-C913-6511-C4DE29E40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05" y="5338506"/>
            <a:ext cx="836169" cy="836638"/>
          </a:xfrm>
          <a:prstGeom prst="rect">
            <a:avLst/>
          </a:prstGeom>
        </p:spPr>
      </p:pic>
      <p:pic>
        <p:nvPicPr>
          <p:cNvPr id="6" name="Grafik 5" descr="Ein Bild, das Text, Königin enthält.&#10;&#10;Automatisch generierte Beschreibung">
            <a:extLst>
              <a:ext uri="{FF2B5EF4-FFF2-40B4-BE49-F238E27FC236}">
                <a16:creationId xmlns:a16="http://schemas.microsoft.com/office/drawing/2014/main" id="{5FC71EA9-916C-DD1F-E463-E667BAF02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16" y="5252511"/>
            <a:ext cx="836168" cy="9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4102DA47-9BE0-9CBE-25DE-755448490BA0}"/>
              </a:ext>
            </a:extLst>
          </p:cNvPr>
          <p:cNvSpPr/>
          <p:nvPr/>
        </p:nvSpPr>
        <p:spPr>
          <a:xfrm>
            <a:off x="3426246" y="1630495"/>
            <a:ext cx="4680000" cy="4680000"/>
          </a:xfrm>
          <a:prstGeom prst="ellipse">
            <a:avLst/>
          </a:prstGeom>
          <a:noFill/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B3361C2-A0E5-3480-AD06-18420EAF6FC5}"/>
              </a:ext>
            </a:extLst>
          </p:cNvPr>
          <p:cNvSpPr/>
          <p:nvPr/>
        </p:nvSpPr>
        <p:spPr>
          <a:xfrm>
            <a:off x="7771748" y="3650450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Renoviertes Haus funkelnd mit einfarbiger Füllung">
            <a:extLst>
              <a:ext uri="{FF2B5EF4-FFF2-40B4-BE49-F238E27FC236}">
                <a16:creationId xmlns:a16="http://schemas.microsoft.com/office/drawing/2014/main" id="{D6BE5F4D-549A-774A-AB8A-47F90F183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783" y="3671229"/>
            <a:ext cx="681029" cy="68102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C0AB1F11-B647-C4F8-F9AB-08BBB3B9B374}"/>
              </a:ext>
            </a:extLst>
          </p:cNvPr>
          <p:cNvSpPr/>
          <p:nvPr/>
        </p:nvSpPr>
        <p:spPr>
          <a:xfrm>
            <a:off x="3954936" y="5698425"/>
            <a:ext cx="719986" cy="7151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 descr="Elektroauto mit einfarbiger Füllung">
            <a:extLst>
              <a:ext uri="{FF2B5EF4-FFF2-40B4-BE49-F238E27FC236}">
                <a16:creationId xmlns:a16="http://schemas.microsoft.com/office/drawing/2014/main" id="{9BC1F225-6411-920F-50C7-4AF61294E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5426" y="5714813"/>
            <a:ext cx="679006" cy="68952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27A03A5-1D33-DF66-61CD-B6C39B67B9D8}"/>
              </a:ext>
            </a:extLst>
          </p:cNvPr>
          <p:cNvSpPr/>
          <p:nvPr/>
        </p:nvSpPr>
        <p:spPr>
          <a:xfrm>
            <a:off x="620916" y="2428261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Netzwerk mit einfarbiger Füllung">
            <a:extLst>
              <a:ext uri="{FF2B5EF4-FFF2-40B4-BE49-F238E27FC236}">
                <a16:creationId xmlns:a16="http://schemas.microsoft.com/office/drawing/2014/main" id="{EF591E18-7B2B-5D54-721D-CD3D23D28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932" y="2440344"/>
            <a:ext cx="692045" cy="6920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C49B2F-97E3-7110-1738-6BCF2441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300" dirty="0"/>
              <a:t>Aufgaben des Klimaschutzmanagements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D793C35-D773-E1B6-2B13-930FD4F7C9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47" y="170821"/>
            <a:ext cx="1655710" cy="388607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8061468-5ADB-EFCD-5A72-3EA811F4BD7F}"/>
              </a:ext>
            </a:extLst>
          </p:cNvPr>
          <p:cNvSpPr/>
          <p:nvPr/>
        </p:nvSpPr>
        <p:spPr>
          <a:xfrm>
            <a:off x="4664967" y="1527419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dirty="0">
                <a:solidFill>
                  <a:schemeClr val="bg1"/>
                </a:solidFill>
              </a:rPr>
              <a:t>Vernetzung mit Akteuren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29BD2F6-0D18-6FC4-47A7-F0C6782CB755}"/>
              </a:ext>
            </a:extLst>
          </p:cNvPr>
          <p:cNvSpPr/>
          <p:nvPr/>
        </p:nvSpPr>
        <p:spPr>
          <a:xfrm>
            <a:off x="3944981" y="1527418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72E7853-8DA4-9B67-6AC9-52A567D14840}"/>
              </a:ext>
            </a:extLst>
          </p:cNvPr>
          <p:cNvSpPr/>
          <p:nvPr/>
        </p:nvSpPr>
        <p:spPr>
          <a:xfrm>
            <a:off x="1340902" y="2428262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dirty="0">
                <a:solidFill>
                  <a:schemeClr val="bg1"/>
                </a:solidFill>
              </a:rPr>
              <a:t>Kommunale Wärmeplanung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8B04FB6-8A5D-C2BA-3396-D20216B26040}"/>
              </a:ext>
            </a:extLst>
          </p:cNvPr>
          <p:cNvSpPr/>
          <p:nvPr/>
        </p:nvSpPr>
        <p:spPr>
          <a:xfrm>
            <a:off x="7998351" y="2405163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Bürgerberatung und Vermittlung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FE32519-9DFE-ED9C-A6B2-72C962338717}"/>
              </a:ext>
            </a:extLst>
          </p:cNvPr>
          <p:cNvSpPr/>
          <p:nvPr/>
        </p:nvSpPr>
        <p:spPr>
          <a:xfrm>
            <a:off x="7278365" y="2405162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3CF71C3-69A4-B859-4427-46B1DEC13C6E}"/>
              </a:ext>
            </a:extLst>
          </p:cNvPr>
          <p:cNvSpPr/>
          <p:nvPr/>
        </p:nvSpPr>
        <p:spPr>
          <a:xfrm>
            <a:off x="4674922" y="5698426"/>
            <a:ext cx="2862066" cy="715144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Nachhaltige Mobilität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65666F1-3D93-38F7-F1C2-8E2BA935C6AF}"/>
              </a:ext>
            </a:extLst>
          </p:cNvPr>
          <p:cNvSpPr/>
          <p:nvPr/>
        </p:nvSpPr>
        <p:spPr>
          <a:xfrm>
            <a:off x="8491734" y="3650451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dirty="0">
                <a:solidFill>
                  <a:schemeClr val="bg1"/>
                </a:solidFill>
              </a:rPr>
              <a:t>Energieeinspar-</a:t>
            </a:r>
            <a:r>
              <a:rPr lang="de-DE" sz="2300" dirty="0" err="1">
                <a:solidFill>
                  <a:schemeClr val="bg1"/>
                </a:solidFill>
              </a:rPr>
              <a:t>maßnahmen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693E7C8-CE02-2580-CE28-E36682CD58C5}"/>
              </a:ext>
            </a:extLst>
          </p:cNvPr>
          <p:cNvSpPr/>
          <p:nvPr/>
        </p:nvSpPr>
        <p:spPr>
          <a:xfrm>
            <a:off x="8292725" y="4869932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Information und Bildung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81914D7-1E40-255B-1921-84851A256589}"/>
              </a:ext>
            </a:extLst>
          </p:cNvPr>
          <p:cNvSpPr/>
          <p:nvPr/>
        </p:nvSpPr>
        <p:spPr>
          <a:xfrm>
            <a:off x="7572739" y="4869931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BE34562-DF7E-BAA4-C78A-38FDC2418940}"/>
              </a:ext>
            </a:extLst>
          </p:cNvPr>
          <p:cNvSpPr/>
          <p:nvPr/>
        </p:nvSpPr>
        <p:spPr>
          <a:xfrm>
            <a:off x="945904" y="3650450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Ausbau der </a:t>
            </a:r>
          </a:p>
          <a:p>
            <a:pPr algn="ctr"/>
            <a:r>
              <a:rPr lang="de-DE" sz="2200" dirty="0">
                <a:solidFill>
                  <a:schemeClr val="bg1"/>
                </a:solidFill>
              </a:rPr>
              <a:t>erneuerbare Energien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2A25612-0E11-9673-ADD0-9546D8507FCF}"/>
              </a:ext>
            </a:extLst>
          </p:cNvPr>
          <p:cNvSpPr/>
          <p:nvPr/>
        </p:nvSpPr>
        <p:spPr>
          <a:xfrm>
            <a:off x="225918" y="3650449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B22225F6-9C7A-F520-2BC6-3765743A8919}"/>
              </a:ext>
            </a:extLst>
          </p:cNvPr>
          <p:cNvSpPr/>
          <p:nvPr/>
        </p:nvSpPr>
        <p:spPr>
          <a:xfrm>
            <a:off x="1064443" y="4877694"/>
            <a:ext cx="2862066" cy="716401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dirty="0">
                <a:solidFill>
                  <a:schemeClr val="bg1"/>
                </a:solidFill>
              </a:rPr>
              <a:t>Fördermittel-management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0465FED-7888-2356-7501-9F83E90080BC}"/>
              </a:ext>
            </a:extLst>
          </p:cNvPr>
          <p:cNvSpPr/>
          <p:nvPr/>
        </p:nvSpPr>
        <p:spPr>
          <a:xfrm>
            <a:off x="344457" y="4878948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 descr="Solarmodule mit einfarbiger Füllung">
            <a:extLst>
              <a:ext uri="{FF2B5EF4-FFF2-40B4-BE49-F238E27FC236}">
                <a16:creationId xmlns:a16="http://schemas.microsoft.com/office/drawing/2014/main" id="{F58A1603-C2C0-F645-7A54-70FE7AA193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942" y="3671229"/>
            <a:ext cx="625350" cy="625350"/>
          </a:xfrm>
          <a:prstGeom prst="rect">
            <a:avLst/>
          </a:prstGeom>
        </p:spPr>
      </p:pic>
      <p:pic>
        <p:nvPicPr>
          <p:cNvPr id="41" name="Grafik 40" descr="Prüfliste mit einfarbiger Füllung">
            <a:extLst>
              <a:ext uri="{FF2B5EF4-FFF2-40B4-BE49-F238E27FC236}">
                <a16:creationId xmlns:a16="http://schemas.microsoft.com/office/drawing/2014/main" id="{894BDA01-5AD5-7A1B-3838-CAE3FCCFBC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8480" y="4938212"/>
            <a:ext cx="621047" cy="621047"/>
          </a:xfrm>
          <a:prstGeom prst="rect">
            <a:avLst/>
          </a:prstGeom>
        </p:spPr>
      </p:pic>
      <p:pic>
        <p:nvPicPr>
          <p:cNvPr id="43" name="Grafik 42" descr="Verbindungen mit einfarbiger Füllung">
            <a:extLst>
              <a:ext uri="{FF2B5EF4-FFF2-40B4-BE49-F238E27FC236}">
                <a16:creationId xmlns:a16="http://schemas.microsoft.com/office/drawing/2014/main" id="{B05BB7D3-88F7-1F4A-A507-AC2602F69E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79107" y="1578536"/>
            <a:ext cx="656971" cy="656971"/>
          </a:xfrm>
          <a:prstGeom prst="rect">
            <a:avLst/>
          </a:prstGeom>
        </p:spPr>
      </p:pic>
      <p:pic>
        <p:nvPicPr>
          <p:cNvPr id="45" name="Grafik 44" descr="Klassenzimmer mit einfarbiger Füllung">
            <a:extLst>
              <a:ext uri="{FF2B5EF4-FFF2-40B4-BE49-F238E27FC236}">
                <a16:creationId xmlns:a16="http://schemas.microsoft.com/office/drawing/2014/main" id="{25585772-0E40-A2A2-1591-D045926248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94773" y="4906755"/>
            <a:ext cx="643082" cy="643082"/>
          </a:xfrm>
          <a:prstGeom prst="rect">
            <a:avLst/>
          </a:prstGeom>
        </p:spPr>
      </p:pic>
      <p:pic>
        <p:nvPicPr>
          <p:cNvPr id="37" name="Grafik 36" descr="Fragen mit einfarbiger Füllung">
            <a:extLst>
              <a:ext uri="{FF2B5EF4-FFF2-40B4-BE49-F238E27FC236}">
                <a16:creationId xmlns:a16="http://schemas.microsoft.com/office/drawing/2014/main" id="{7AAC093C-296C-AB8C-C721-C984B37CB2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49985" y="2462945"/>
            <a:ext cx="575599" cy="575599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0AD3AD75-26D4-49B2-C939-0DBC5A4149ED}"/>
              </a:ext>
            </a:extLst>
          </p:cNvPr>
          <p:cNvSpPr/>
          <p:nvPr/>
        </p:nvSpPr>
        <p:spPr>
          <a:xfrm>
            <a:off x="4335213" y="3375030"/>
            <a:ext cx="2862066" cy="1265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Klimaschutz-management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2A349B-74B4-3255-46AD-E309F787A527}"/>
              </a:ext>
            </a:extLst>
          </p:cNvPr>
          <p:cNvSpPr txBox="1"/>
          <p:nvPr/>
        </p:nvSpPr>
        <p:spPr>
          <a:xfrm>
            <a:off x="2470319" y="6604084"/>
            <a:ext cx="72513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Henri Lotze | Klimaschutzmanager | Verbandsgemeindeverwaltung Bad Bergzabern | Wärmewende in der Südpfalz | 06.10.2022 </a:t>
            </a:r>
          </a:p>
        </p:txBody>
      </p:sp>
    </p:spTree>
    <p:extLst>
      <p:ext uri="{BB962C8B-B14F-4D97-AF65-F5344CB8AC3E}">
        <p14:creationId xmlns:p14="http://schemas.microsoft.com/office/powerpoint/2010/main" val="2481356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301C2-08B8-76F1-752A-8DDB9E86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300" dirty="0"/>
              <a:t>Wirkung von Klimaschutzmanagement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2DB7D3-1E35-A483-B24F-61E24C4A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813" y="1690688"/>
            <a:ext cx="7035029" cy="48859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FBBD2A1-31A9-0EEE-1253-9A8FC264C2C1}"/>
              </a:ext>
            </a:extLst>
          </p:cNvPr>
          <p:cNvSpPr txBox="1"/>
          <p:nvPr/>
        </p:nvSpPr>
        <p:spPr>
          <a:xfrm>
            <a:off x="386334" y="4191517"/>
            <a:ext cx="34145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Ergebnis des Vergleichs der Städte und Gemeinden </a:t>
            </a:r>
            <a:r>
              <a:rPr lang="de-DE" b="1" dirty="0">
                <a:solidFill>
                  <a:srgbClr val="125D86"/>
                </a:solidFill>
              </a:rPr>
              <a:t>ohne KSM (Gruppe 1) </a:t>
            </a:r>
            <a:r>
              <a:rPr lang="de-DE" dirty="0"/>
              <a:t>mit Städten und Gemeinden </a:t>
            </a:r>
            <a:r>
              <a:rPr lang="de-DE" b="1" dirty="0">
                <a:solidFill>
                  <a:srgbClr val="61B931"/>
                </a:solidFill>
              </a:rPr>
              <a:t>mit KSM (Gruppe 2) </a:t>
            </a:r>
            <a:r>
              <a:rPr lang="de-DE" dirty="0"/>
              <a:t>nach Indikatoren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85870B7-3EF0-EB2E-3D08-4DBB4F9237CA}"/>
              </a:ext>
            </a:extLst>
          </p:cNvPr>
          <p:cNvSpPr txBox="1"/>
          <p:nvPr/>
        </p:nvSpPr>
        <p:spPr>
          <a:xfrm>
            <a:off x="386334" y="5668845"/>
            <a:ext cx="341452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Wirkungsanalyse für das Klimaschutzmanagement in Kommunen, Umweltbundesamt, August 2022 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133287A-BA9F-9CA5-6C99-E3065A974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47" y="170821"/>
            <a:ext cx="1655710" cy="38860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B457E5F-717B-C3A2-01E9-91E1F92B3856}"/>
              </a:ext>
            </a:extLst>
          </p:cNvPr>
          <p:cNvSpPr txBox="1"/>
          <p:nvPr/>
        </p:nvSpPr>
        <p:spPr>
          <a:xfrm>
            <a:off x="2470319" y="6604084"/>
            <a:ext cx="72513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Henri Lotze | Klimaschutzmanager | Verbandsgemeindeverwaltung Bad Bergzabern | Wärmewende in der Südpfalz | 06.10.2022 </a:t>
            </a:r>
          </a:p>
        </p:txBody>
      </p:sp>
    </p:spTree>
    <p:extLst>
      <p:ext uri="{BB962C8B-B14F-4D97-AF65-F5344CB8AC3E}">
        <p14:creationId xmlns:p14="http://schemas.microsoft.com/office/powerpoint/2010/main" val="406094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C14445B-7767-DB73-634F-A934DC35C56F}"/>
              </a:ext>
            </a:extLst>
          </p:cNvPr>
          <p:cNvSpPr/>
          <p:nvPr/>
        </p:nvSpPr>
        <p:spPr>
          <a:xfrm>
            <a:off x="446212" y="1642826"/>
            <a:ext cx="2153749" cy="2239377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E-Mobilität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Boden, Person, stehend, Schlafzimmer enthält.&#10;&#10;Automatisch generierte Beschreibung">
            <a:extLst>
              <a:ext uri="{FF2B5EF4-FFF2-40B4-BE49-F238E27FC236}">
                <a16:creationId xmlns:a16="http://schemas.microsoft.com/office/drawing/2014/main" id="{34431269-1981-5EC0-C7B0-EEEE6AF83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/>
          <a:stretch/>
        </p:blipFill>
        <p:spPr>
          <a:xfrm>
            <a:off x="2599961" y="1643439"/>
            <a:ext cx="3365651" cy="223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Ein Bild, das draußen, Straße, Fahrrad, Gebäude enthält.&#10;&#10;Automatisch generierte Beschreibung">
            <a:extLst>
              <a:ext uri="{FF2B5EF4-FFF2-40B4-BE49-F238E27FC236}">
                <a16:creationId xmlns:a16="http://schemas.microsoft.com/office/drawing/2014/main" id="{FF393A04-5A09-60B4-C9B2-4FFF7A14E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61" y="3979683"/>
            <a:ext cx="3365291" cy="22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Person, draußen, stehend, Personen enthält.&#10;&#10;Automatisch generierte Beschreibung">
            <a:extLst>
              <a:ext uri="{FF2B5EF4-FFF2-40B4-BE49-F238E27FC236}">
                <a16:creationId xmlns:a16="http://schemas.microsoft.com/office/drawing/2014/main" id="{21970E85-BE2F-151D-3E48-85B51B579B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6041812" y="3981257"/>
            <a:ext cx="3365291" cy="224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Ein Bild, das Gras, Himmel, draußen, grün enthält.&#10;&#10;Automatisch generierte Beschreibung">
            <a:extLst>
              <a:ext uri="{FF2B5EF4-FFF2-40B4-BE49-F238E27FC236}">
                <a16:creationId xmlns:a16="http://schemas.microsoft.com/office/drawing/2014/main" id="{E37831FD-4FA0-6802-0B40-CAD35F9765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/>
          <a:stretch/>
        </p:blipFill>
        <p:spPr>
          <a:xfrm>
            <a:off x="6041812" y="1647241"/>
            <a:ext cx="3373693" cy="22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2E7102D-B63B-20F1-5D0B-1DC13883765D}"/>
              </a:ext>
            </a:extLst>
          </p:cNvPr>
          <p:cNvSpPr/>
          <p:nvPr/>
        </p:nvSpPr>
        <p:spPr>
          <a:xfrm>
            <a:off x="9407104" y="3979683"/>
            <a:ext cx="2270546" cy="2246717"/>
          </a:xfrm>
          <a:prstGeom prst="rect">
            <a:avLst/>
          </a:prstGeom>
          <a:solidFill>
            <a:srgbClr val="B8A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Heizungspumpen-wettbewerb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FB9A0C5-BB6B-A2E2-A520-CAC65D4E1D43}"/>
              </a:ext>
            </a:extLst>
          </p:cNvPr>
          <p:cNvSpPr/>
          <p:nvPr/>
        </p:nvSpPr>
        <p:spPr>
          <a:xfrm>
            <a:off x="9415505" y="1650778"/>
            <a:ext cx="2300245" cy="2239377"/>
          </a:xfrm>
          <a:prstGeom prst="rect">
            <a:avLst/>
          </a:prstGeom>
          <a:solidFill>
            <a:srgbClr val="77A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bg1"/>
                </a:solidFill>
              </a:rPr>
              <a:t>Freiflächen-Photovoltaik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47F83BE-BC39-7A4D-19BC-27071D7217BD}"/>
              </a:ext>
            </a:extLst>
          </p:cNvPr>
          <p:cNvSpPr/>
          <p:nvPr/>
        </p:nvSpPr>
        <p:spPr>
          <a:xfrm>
            <a:off x="446212" y="3979683"/>
            <a:ext cx="2153749" cy="2242914"/>
          </a:xfrm>
          <a:prstGeom prst="rect">
            <a:avLst/>
          </a:prstGeom>
          <a:solidFill>
            <a:srgbClr val="E69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Aktion STADTRADELN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3FECF4-E5F0-1159-A9A9-8762862E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382126" cy="1325563"/>
          </a:xfrm>
        </p:spPr>
        <p:txBody>
          <a:bodyPr>
            <a:normAutofit/>
          </a:bodyPr>
          <a:lstStyle/>
          <a:p>
            <a:r>
              <a:rPr lang="de-DE" sz="4800" dirty="0"/>
              <a:t>Aus der Praxis…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6D1A4AA-5B25-D704-D5DB-214E24ED8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47" y="170821"/>
            <a:ext cx="1655710" cy="38860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CA79AA7-AC49-11F3-1E0B-104833BF837C}"/>
              </a:ext>
            </a:extLst>
          </p:cNvPr>
          <p:cNvSpPr txBox="1"/>
          <p:nvPr/>
        </p:nvSpPr>
        <p:spPr>
          <a:xfrm>
            <a:off x="2470319" y="6604084"/>
            <a:ext cx="72513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Henri Lotze | Klimaschutzmanager | Verbandsgemeindeverwaltung Bad Bergzabern | Wärmewende in der Südpfalz | 06.10.2022 </a:t>
            </a:r>
          </a:p>
        </p:txBody>
      </p:sp>
    </p:spTree>
    <p:extLst>
      <p:ext uri="{BB962C8B-B14F-4D97-AF65-F5344CB8AC3E}">
        <p14:creationId xmlns:p14="http://schemas.microsoft.com/office/powerpoint/2010/main" val="4104505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91351-D002-D1DE-0214-A2E375FF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124825" cy="1325563"/>
          </a:xfrm>
        </p:spPr>
        <p:txBody>
          <a:bodyPr>
            <a:normAutofit/>
          </a:bodyPr>
          <a:lstStyle/>
          <a:p>
            <a:r>
              <a:rPr lang="de-DE" sz="4300" dirty="0"/>
              <a:t>Hintergrund des Wettbewerbs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052B48-8B13-99FA-B615-3BC6F9A19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>
            <a:normAutofit/>
          </a:bodyPr>
          <a:lstStyle/>
          <a:p>
            <a:r>
              <a:rPr lang="de-DE" sz="2400" dirty="0"/>
              <a:t>Umwälzpumpen stellen häufig ein ungenutztes Energieeinsparpotenzial im Heizungskeller dar </a:t>
            </a:r>
          </a:p>
          <a:p>
            <a:r>
              <a:rPr lang="de-DE" sz="2400" dirty="0"/>
              <a:t>Stromverbrauch oft höher als Kühlschrank und Waschmaschine zusammen</a:t>
            </a:r>
          </a:p>
          <a:p>
            <a:r>
              <a:rPr lang="de-DE" sz="2400" dirty="0"/>
              <a:t>Reduzierung des Strombedarfs der Pumpe um bis zu 90% möglich</a:t>
            </a:r>
          </a:p>
          <a:p>
            <a:r>
              <a:rPr lang="de-DE" sz="2400" dirty="0"/>
              <a:t>Einsparung von bis zu 150€/Jahr</a:t>
            </a:r>
          </a:p>
          <a:p>
            <a:r>
              <a:rPr lang="de-DE" sz="2400" dirty="0"/>
              <a:t>Kosten: ca. 400-500€ bei Einbau durch Fachfirma</a:t>
            </a:r>
          </a:p>
          <a:p>
            <a:pPr marL="0" indent="0">
              <a:buNone/>
            </a:pPr>
            <a:endParaRPr lang="de-DE" sz="3200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9F73F96-2DD2-0AF7-4CBE-03B7393B6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1274799"/>
            <a:ext cx="3644972" cy="52062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BE3278-CD80-4A7B-8096-D2C12FF586D7}"/>
              </a:ext>
            </a:extLst>
          </p:cNvPr>
          <p:cNvSpPr txBox="1"/>
          <p:nvPr/>
        </p:nvSpPr>
        <p:spPr>
          <a:xfrm>
            <a:off x="2470319" y="6604084"/>
            <a:ext cx="72513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Henri Lotze | Klimaschutzmanager | Verbandsgemeindeverwaltung Bad Bergzabern | Wärmewende in der Südpfalz | 06.10.2022 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811671A7-53EB-A143-A200-713445B37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47" y="170821"/>
            <a:ext cx="1655710" cy="3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0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0"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A3762-33F9-451A-D6A3-9372795B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Kalte Nahwärme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CD0F9B7-5513-4C3A-F64A-EE162D0D6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2"/>
          <a:stretch/>
        </p:blipFill>
        <p:spPr>
          <a:xfrm>
            <a:off x="7950939" y="1436955"/>
            <a:ext cx="3602886" cy="2547340"/>
          </a:xfrm>
          <a:prstGeom prst="rect">
            <a:avLst/>
          </a:prstGeom>
          <a:ln w="3175"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7A3B82B-3E58-90ED-843F-EC6F68DD65FF}"/>
              </a:ext>
            </a:extLst>
          </p:cNvPr>
          <p:cNvSpPr/>
          <p:nvPr/>
        </p:nvSpPr>
        <p:spPr>
          <a:xfrm>
            <a:off x="1038225" y="1436956"/>
            <a:ext cx="6922238" cy="2547339"/>
          </a:xfrm>
          <a:prstGeom prst="rect">
            <a:avLst/>
          </a:prstGeom>
          <a:solidFill>
            <a:srgbClr val="D1F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2000" b="1" dirty="0">
                <a:solidFill>
                  <a:schemeClr val="tx1"/>
                </a:solidFill>
              </a:rPr>
              <a:t>Teilnahme am Projekt ANSWER-Kommunal</a:t>
            </a:r>
          </a:p>
          <a:p>
            <a:endParaRPr lang="de-DE" sz="2000" dirty="0">
              <a:solidFill>
                <a:schemeClr val="tx1"/>
              </a:solidFill>
            </a:endParaRPr>
          </a:p>
          <a:p>
            <a:r>
              <a:rPr lang="de-DE" sz="2000" dirty="0">
                <a:solidFill>
                  <a:schemeClr val="tx1"/>
                </a:solidFill>
              </a:rPr>
              <a:t>Projektinhalt: 	Entwicklung eines standardisierten Analyse- 		und Ergebnisrasters für Wärmepläne</a:t>
            </a:r>
          </a:p>
          <a:p>
            <a:endParaRPr lang="de-DE" sz="2000" dirty="0">
              <a:solidFill>
                <a:schemeClr val="tx1"/>
              </a:solidFill>
            </a:endParaRPr>
          </a:p>
          <a:p>
            <a:r>
              <a:rPr lang="de-DE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Anstoß zu Überlegungen für Wärmenetze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8C185F5-9711-6D98-2D12-8FA300DF41C7}"/>
              </a:ext>
            </a:extLst>
          </p:cNvPr>
          <p:cNvSpPr/>
          <p:nvPr/>
        </p:nvSpPr>
        <p:spPr>
          <a:xfrm>
            <a:off x="571500" y="1436956"/>
            <a:ext cx="466725" cy="2547339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2021/22</a:t>
            </a:r>
          </a:p>
          <a:p>
            <a:endParaRPr lang="de-DE" sz="2000" dirty="0">
              <a:solidFill>
                <a:schemeClr val="tx1"/>
              </a:solidFill>
            </a:endParaRPr>
          </a:p>
          <a:p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45CF0D9-85FF-AF60-9CAA-75B9B765F9CE}"/>
              </a:ext>
            </a:extLst>
          </p:cNvPr>
          <p:cNvSpPr/>
          <p:nvPr/>
        </p:nvSpPr>
        <p:spPr>
          <a:xfrm>
            <a:off x="1028700" y="4066249"/>
            <a:ext cx="6922238" cy="2556472"/>
          </a:xfrm>
          <a:prstGeom prst="rect">
            <a:avLst/>
          </a:prstGeom>
          <a:solidFill>
            <a:srgbClr val="BED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2000" b="1" dirty="0">
                <a:solidFill>
                  <a:schemeClr val="tx1"/>
                </a:solidFill>
              </a:rPr>
              <a:t>Workshops zu „kalten Nahwärmenetzen“ (KNW)</a:t>
            </a:r>
          </a:p>
          <a:p>
            <a:endParaRPr lang="de-DE" sz="2000" b="1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KNW „unterstützen“ Wärmepumpen in Gebäuden</a:t>
            </a:r>
          </a:p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effizient ab ca. 10 Bauplätzen in NBG</a:t>
            </a:r>
          </a:p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Wärmepumpen-JAZ von 5,7 und mehr leicht möglich</a:t>
            </a:r>
          </a:p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Netze sind erweiterbar, der Anschluss von Bestands-gebäuden ist möglich</a:t>
            </a:r>
          </a:p>
          <a:p>
            <a:pPr marL="342900" indent="-342900">
              <a:buFontTx/>
              <a:buChar char="-"/>
            </a:pPr>
            <a:endParaRPr 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de-DE" sz="2000" dirty="0">
              <a:solidFill>
                <a:schemeClr val="tx1"/>
              </a:solidFill>
            </a:endParaRPr>
          </a:p>
          <a:p>
            <a:endParaRPr lang="de-DE" sz="2000" dirty="0">
              <a:solidFill>
                <a:schemeClr val="tx1"/>
              </a:solidFill>
            </a:endParaRPr>
          </a:p>
          <a:p>
            <a:endParaRPr lang="de-DE" sz="2000" dirty="0">
              <a:solidFill>
                <a:schemeClr val="tx1"/>
              </a:solidFill>
            </a:endParaRPr>
          </a:p>
          <a:p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183A519-D318-5E4D-EEA1-FC15DF7A8E32}"/>
              </a:ext>
            </a:extLst>
          </p:cNvPr>
          <p:cNvSpPr/>
          <p:nvPr/>
        </p:nvSpPr>
        <p:spPr>
          <a:xfrm>
            <a:off x="561975" y="4066249"/>
            <a:ext cx="466725" cy="2556472"/>
          </a:xfrm>
          <a:prstGeom prst="rect">
            <a:avLst/>
          </a:prstGeom>
          <a:solidFill>
            <a:srgbClr val="77A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September 2022</a:t>
            </a:r>
          </a:p>
          <a:p>
            <a:endParaRPr lang="de-DE" sz="2000" dirty="0">
              <a:solidFill>
                <a:schemeClr val="tx1"/>
              </a:solidFill>
            </a:endParaRPr>
          </a:p>
          <a:p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64CEB2A-9C0D-FA42-DBCA-2E40DC74D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937" y="4075381"/>
            <a:ext cx="3602887" cy="2537349"/>
          </a:xfrm>
          <a:prstGeom prst="rect">
            <a:avLst/>
          </a:prstGeom>
          <a:ln>
            <a:solidFill>
              <a:srgbClr val="D6DCE5"/>
            </a:solidFill>
          </a:ln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B769056-8AA1-ABE6-646B-E6F39119570B}"/>
              </a:ext>
            </a:extLst>
          </p:cNvPr>
          <p:cNvSpPr txBox="1"/>
          <p:nvPr/>
        </p:nvSpPr>
        <p:spPr>
          <a:xfrm>
            <a:off x="10290545" y="6406419"/>
            <a:ext cx="13696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Zeichnung: Naturstrom AG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703D82E-52A3-D986-8329-4E00BEC8C1D9}"/>
              </a:ext>
            </a:extLst>
          </p:cNvPr>
          <p:cNvSpPr/>
          <p:nvPr/>
        </p:nvSpPr>
        <p:spPr>
          <a:xfrm>
            <a:off x="3714750" y="6120890"/>
            <a:ext cx="4198088" cy="468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3" name="Bildplatzhalter 19">
            <a:extLst>
              <a:ext uri="{FF2B5EF4-FFF2-40B4-BE49-F238E27FC236}">
                <a16:creationId xmlns:a16="http://schemas.microsoft.com/office/drawing/2014/main" id="{53FE848C-20BD-3E1A-FC98-3288472633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584" b="12584"/>
          <a:stretch>
            <a:fillRect/>
          </a:stretch>
        </p:blipFill>
        <p:spPr>
          <a:xfrm>
            <a:off x="6086457" y="6194555"/>
            <a:ext cx="1114968" cy="2745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99C4FC4-387E-850B-466C-D409583CE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05" y="6145772"/>
            <a:ext cx="1120852" cy="367957"/>
          </a:xfrm>
          <a:prstGeom prst="rect">
            <a:avLst/>
          </a:prstGeom>
        </p:spPr>
      </p:pic>
      <p:pic>
        <p:nvPicPr>
          <p:cNvPr id="27" name="Bildplatzhalter 6">
            <a:extLst>
              <a:ext uri="{FF2B5EF4-FFF2-40B4-BE49-F238E27FC236}">
                <a16:creationId xmlns:a16="http://schemas.microsoft.com/office/drawing/2014/main" id="{C1FB9FF3-F852-908D-06E9-A1B7EF2E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91" y="6126834"/>
            <a:ext cx="1286854" cy="422452"/>
          </a:xfrm>
          <a:prstGeom prst="rect">
            <a:avLst/>
          </a:prstGeom>
        </p:spPr>
      </p:pic>
      <p:pic>
        <p:nvPicPr>
          <p:cNvPr id="1026" name="Picture 2" descr="Stadtwerke Schifferstadt - Strom und Tarife | PREISVERGLEICH.de">
            <a:extLst>
              <a:ext uri="{FF2B5EF4-FFF2-40B4-BE49-F238E27FC236}">
                <a16:creationId xmlns:a16="http://schemas.microsoft.com/office/drawing/2014/main" id="{42182AB6-5356-F787-8013-DB7AF0305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71" y="6163243"/>
            <a:ext cx="923841" cy="38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3B8F2A8B-8F6A-0D91-941B-D2C37550A04F}"/>
              </a:ext>
            </a:extLst>
          </p:cNvPr>
          <p:cNvSpPr/>
          <p:nvPr/>
        </p:nvSpPr>
        <p:spPr>
          <a:xfrm>
            <a:off x="3547431" y="3463657"/>
            <a:ext cx="3397401" cy="468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E84CC18-EBD6-56C5-C473-685B807DD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888" y="3463657"/>
            <a:ext cx="3028950" cy="46899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A8258FF-E651-FC8E-45CB-0C58FB06931A}"/>
              </a:ext>
            </a:extLst>
          </p:cNvPr>
          <p:cNvSpPr txBox="1"/>
          <p:nvPr/>
        </p:nvSpPr>
        <p:spPr>
          <a:xfrm>
            <a:off x="2470319" y="6604084"/>
            <a:ext cx="72513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Henri Lotze | Klimaschutzmanager | Verbandsgemeindeverwaltung Bad Bergzabern | Wärmewende in der Südpfalz | 06.10.2022 </a:t>
            </a: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1832CA2D-B7CE-941B-0BCF-E9AD7AE45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47" y="170821"/>
            <a:ext cx="1655710" cy="3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78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4102DA47-9BE0-9CBE-25DE-755448490BA0}"/>
              </a:ext>
            </a:extLst>
          </p:cNvPr>
          <p:cNvSpPr/>
          <p:nvPr/>
        </p:nvSpPr>
        <p:spPr>
          <a:xfrm>
            <a:off x="3426246" y="1630495"/>
            <a:ext cx="4680000" cy="4680000"/>
          </a:xfrm>
          <a:prstGeom prst="ellipse">
            <a:avLst/>
          </a:prstGeom>
          <a:noFill/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B3361C2-A0E5-3480-AD06-18420EAF6FC5}"/>
              </a:ext>
            </a:extLst>
          </p:cNvPr>
          <p:cNvSpPr/>
          <p:nvPr/>
        </p:nvSpPr>
        <p:spPr>
          <a:xfrm>
            <a:off x="7771748" y="3650450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Renoviertes Haus funkelnd mit einfarbiger Füllung">
            <a:extLst>
              <a:ext uri="{FF2B5EF4-FFF2-40B4-BE49-F238E27FC236}">
                <a16:creationId xmlns:a16="http://schemas.microsoft.com/office/drawing/2014/main" id="{D6BE5F4D-549A-774A-AB8A-47F90F183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783" y="3671229"/>
            <a:ext cx="681029" cy="68102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C0AB1F11-B647-C4F8-F9AB-08BBB3B9B374}"/>
              </a:ext>
            </a:extLst>
          </p:cNvPr>
          <p:cNvSpPr/>
          <p:nvPr/>
        </p:nvSpPr>
        <p:spPr>
          <a:xfrm>
            <a:off x="3954936" y="5698426"/>
            <a:ext cx="719986" cy="7243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 descr="Elektroauto mit einfarbiger Füllung">
            <a:extLst>
              <a:ext uri="{FF2B5EF4-FFF2-40B4-BE49-F238E27FC236}">
                <a16:creationId xmlns:a16="http://schemas.microsoft.com/office/drawing/2014/main" id="{9BC1F225-6411-920F-50C7-4AF61294E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7986" y="5719311"/>
            <a:ext cx="679006" cy="68214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27A03A5-1D33-DF66-61CD-B6C39B67B9D8}"/>
              </a:ext>
            </a:extLst>
          </p:cNvPr>
          <p:cNvSpPr/>
          <p:nvPr/>
        </p:nvSpPr>
        <p:spPr>
          <a:xfrm>
            <a:off x="620916" y="2428261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Netzwerk mit einfarbiger Füllung">
            <a:extLst>
              <a:ext uri="{FF2B5EF4-FFF2-40B4-BE49-F238E27FC236}">
                <a16:creationId xmlns:a16="http://schemas.microsoft.com/office/drawing/2014/main" id="{EF591E18-7B2B-5D54-721D-CD3D23D28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932" y="2440344"/>
            <a:ext cx="692045" cy="6920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C49B2F-97E3-7110-1738-6BCF2441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300" dirty="0"/>
              <a:t>Aufgaben des Klimaschutzmanagements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D793C35-D773-E1B6-2B13-930FD4F7C9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47" y="170821"/>
            <a:ext cx="1655710" cy="388607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8061468-5ADB-EFCD-5A72-3EA811F4BD7F}"/>
              </a:ext>
            </a:extLst>
          </p:cNvPr>
          <p:cNvSpPr/>
          <p:nvPr/>
        </p:nvSpPr>
        <p:spPr>
          <a:xfrm>
            <a:off x="4664967" y="1527419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dirty="0">
                <a:solidFill>
                  <a:schemeClr val="bg1"/>
                </a:solidFill>
              </a:rPr>
              <a:t>Vernetzung mit Akteuren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29BD2F6-0D18-6FC4-47A7-F0C6782CB755}"/>
              </a:ext>
            </a:extLst>
          </p:cNvPr>
          <p:cNvSpPr/>
          <p:nvPr/>
        </p:nvSpPr>
        <p:spPr>
          <a:xfrm>
            <a:off x="3944981" y="1527418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72E7853-8DA4-9B67-6AC9-52A567D14840}"/>
              </a:ext>
            </a:extLst>
          </p:cNvPr>
          <p:cNvSpPr/>
          <p:nvPr/>
        </p:nvSpPr>
        <p:spPr>
          <a:xfrm>
            <a:off x="1340902" y="2428262"/>
            <a:ext cx="2862066" cy="715145"/>
          </a:xfrm>
          <a:prstGeom prst="rect">
            <a:avLst/>
          </a:prstGeom>
          <a:solidFill>
            <a:srgbClr val="E69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dirty="0">
                <a:solidFill>
                  <a:schemeClr val="bg1"/>
                </a:solidFill>
              </a:rPr>
              <a:t>Kommunale Wärmeplanung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8B04FB6-8A5D-C2BA-3396-D20216B26040}"/>
              </a:ext>
            </a:extLst>
          </p:cNvPr>
          <p:cNvSpPr/>
          <p:nvPr/>
        </p:nvSpPr>
        <p:spPr>
          <a:xfrm>
            <a:off x="7998351" y="2405163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Bürgerberatung und Vermittlung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FE32519-9DFE-ED9C-A6B2-72C962338717}"/>
              </a:ext>
            </a:extLst>
          </p:cNvPr>
          <p:cNvSpPr/>
          <p:nvPr/>
        </p:nvSpPr>
        <p:spPr>
          <a:xfrm>
            <a:off x="7278365" y="2405162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3CF71C3-69A4-B859-4427-46B1DEC13C6E}"/>
              </a:ext>
            </a:extLst>
          </p:cNvPr>
          <p:cNvSpPr/>
          <p:nvPr/>
        </p:nvSpPr>
        <p:spPr>
          <a:xfrm>
            <a:off x="4674922" y="5698426"/>
            <a:ext cx="2862066" cy="724382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Nachhaltige Mobilität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65666F1-3D93-38F7-F1C2-8E2BA935C6AF}"/>
              </a:ext>
            </a:extLst>
          </p:cNvPr>
          <p:cNvSpPr/>
          <p:nvPr/>
        </p:nvSpPr>
        <p:spPr>
          <a:xfrm>
            <a:off x="8491734" y="3650451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dirty="0">
                <a:solidFill>
                  <a:schemeClr val="bg1"/>
                </a:solidFill>
              </a:rPr>
              <a:t>Energieeinspar-</a:t>
            </a:r>
            <a:r>
              <a:rPr lang="de-DE" sz="2300" dirty="0" err="1">
                <a:solidFill>
                  <a:schemeClr val="bg1"/>
                </a:solidFill>
              </a:rPr>
              <a:t>maßnahmen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693E7C8-CE02-2580-CE28-E36682CD58C5}"/>
              </a:ext>
            </a:extLst>
          </p:cNvPr>
          <p:cNvSpPr/>
          <p:nvPr/>
        </p:nvSpPr>
        <p:spPr>
          <a:xfrm>
            <a:off x="8292725" y="4869932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Information und Bildung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81914D7-1E40-255B-1921-84851A256589}"/>
              </a:ext>
            </a:extLst>
          </p:cNvPr>
          <p:cNvSpPr/>
          <p:nvPr/>
        </p:nvSpPr>
        <p:spPr>
          <a:xfrm>
            <a:off x="7572739" y="4869931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BE34562-DF7E-BAA4-C78A-38FDC2418940}"/>
              </a:ext>
            </a:extLst>
          </p:cNvPr>
          <p:cNvSpPr/>
          <p:nvPr/>
        </p:nvSpPr>
        <p:spPr>
          <a:xfrm>
            <a:off x="945904" y="3650450"/>
            <a:ext cx="2862066" cy="715145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Ausbau der </a:t>
            </a:r>
          </a:p>
          <a:p>
            <a:pPr algn="ctr"/>
            <a:r>
              <a:rPr lang="de-DE" sz="2200" dirty="0">
                <a:solidFill>
                  <a:schemeClr val="bg1"/>
                </a:solidFill>
              </a:rPr>
              <a:t>erneuerbare Energien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2A25612-0E11-9673-ADD0-9546D8507FCF}"/>
              </a:ext>
            </a:extLst>
          </p:cNvPr>
          <p:cNvSpPr/>
          <p:nvPr/>
        </p:nvSpPr>
        <p:spPr>
          <a:xfrm>
            <a:off x="225918" y="3650449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B22225F6-9C7A-F520-2BC6-3765743A8919}"/>
              </a:ext>
            </a:extLst>
          </p:cNvPr>
          <p:cNvSpPr/>
          <p:nvPr/>
        </p:nvSpPr>
        <p:spPr>
          <a:xfrm>
            <a:off x="1064443" y="4877694"/>
            <a:ext cx="2862066" cy="716401"/>
          </a:xfrm>
          <a:prstGeom prst="rect">
            <a:avLst/>
          </a:prstGeom>
          <a:solidFill>
            <a:srgbClr val="334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300" dirty="0">
                <a:solidFill>
                  <a:schemeClr val="bg1"/>
                </a:solidFill>
              </a:rPr>
              <a:t>Fördermittel-management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0465FED-7888-2356-7501-9F83E90080BC}"/>
              </a:ext>
            </a:extLst>
          </p:cNvPr>
          <p:cNvSpPr/>
          <p:nvPr/>
        </p:nvSpPr>
        <p:spPr>
          <a:xfrm>
            <a:off x="344457" y="4878948"/>
            <a:ext cx="719986" cy="716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 descr="Solarmodule mit einfarbiger Füllung">
            <a:extLst>
              <a:ext uri="{FF2B5EF4-FFF2-40B4-BE49-F238E27FC236}">
                <a16:creationId xmlns:a16="http://schemas.microsoft.com/office/drawing/2014/main" id="{F58A1603-C2C0-F645-7A54-70FE7AA193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942" y="3671229"/>
            <a:ext cx="625350" cy="625350"/>
          </a:xfrm>
          <a:prstGeom prst="rect">
            <a:avLst/>
          </a:prstGeom>
        </p:spPr>
      </p:pic>
      <p:pic>
        <p:nvPicPr>
          <p:cNvPr id="41" name="Grafik 40" descr="Prüfliste mit einfarbiger Füllung">
            <a:extLst>
              <a:ext uri="{FF2B5EF4-FFF2-40B4-BE49-F238E27FC236}">
                <a16:creationId xmlns:a16="http://schemas.microsoft.com/office/drawing/2014/main" id="{894BDA01-5AD5-7A1B-3838-CAE3FCCFBC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8480" y="4938212"/>
            <a:ext cx="621047" cy="621047"/>
          </a:xfrm>
          <a:prstGeom prst="rect">
            <a:avLst/>
          </a:prstGeom>
        </p:spPr>
      </p:pic>
      <p:pic>
        <p:nvPicPr>
          <p:cNvPr id="43" name="Grafik 42" descr="Verbindungen mit einfarbiger Füllung">
            <a:extLst>
              <a:ext uri="{FF2B5EF4-FFF2-40B4-BE49-F238E27FC236}">
                <a16:creationId xmlns:a16="http://schemas.microsoft.com/office/drawing/2014/main" id="{B05BB7D3-88F7-1F4A-A507-AC2602F69E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79107" y="1578536"/>
            <a:ext cx="656971" cy="656971"/>
          </a:xfrm>
          <a:prstGeom prst="rect">
            <a:avLst/>
          </a:prstGeom>
        </p:spPr>
      </p:pic>
      <p:pic>
        <p:nvPicPr>
          <p:cNvPr id="45" name="Grafik 44" descr="Klassenzimmer mit einfarbiger Füllung">
            <a:extLst>
              <a:ext uri="{FF2B5EF4-FFF2-40B4-BE49-F238E27FC236}">
                <a16:creationId xmlns:a16="http://schemas.microsoft.com/office/drawing/2014/main" id="{25585772-0E40-A2A2-1591-D045926248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94773" y="4906755"/>
            <a:ext cx="643082" cy="643082"/>
          </a:xfrm>
          <a:prstGeom prst="rect">
            <a:avLst/>
          </a:prstGeom>
        </p:spPr>
      </p:pic>
      <p:pic>
        <p:nvPicPr>
          <p:cNvPr id="37" name="Grafik 36" descr="Fragen mit einfarbiger Füllung">
            <a:extLst>
              <a:ext uri="{FF2B5EF4-FFF2-40B4-BE49-F238E27FC236}">
                <a16:creationId xmlns:a16="http://schemas.microsoft.com/office/drawing/2014/main" id="{7AAC093C-296C-AB8C-C721-C984B37CB2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49985" y="2462945"/>
            <a:ext cx="575599" cy="575599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0AD3AD75-26D4-49B2-C939-0DBC5A4149ED}"/>
              </a:ext>
            </a:extLst>
          </p:cNvPr>
          <p:cNvSpPr/>
          <p:nvPr/>
        </p:nvSpPr>
        <p:spPr>
          <a:xfrm>
            <a:off x="4335213" y="3375030"/>
            <a:ext cx="2862066" cy="1265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Klimaschutz-management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2A349B-74B4-3255-46AD-E309F787A527}"/>
              </a:ext>
            </a:extLst>
          </p:cNvPr>
          <p:cNvSpPr txBox="1"/>
          <p:nvPr/>
        </p:nvSpPr>
        <p:spPr>
          <a:xfrm>
            <a:off x="2470319" y="6604084"/>
            <a:ext cx="72513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Henri Lotze | Klimaschutzmanager | Verbandsgemeindeverwaltung Bad Bergzabern | Wärmewende in der Südpfalz | 06.10.2022 </a:t>
            </a:r>
          </a:p>
        </p:txBody>
      </p:sp>
    </p:spTree>
    <p:extLst>
      <p:ext uri="{BB962C8B-B14F-4D97-AF65-F5344CB8AC3E}">
        <p14:creationId xmlns:p14="http://schemas.microsoft.com/office/powerpoint/2010/main" val="383939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993F8F3-0D86-F880-B2D2-FAC423DCD7F4}"/>
              </a:ext>
            </a:extLst>
          </p:cNvPr>
          <p:cNvSpPr/>
          <p:nvPr/>
        </p:nvSpPr>
        <p:spPr>
          <a:xfrm>
            <a:off x="0" y="2314656"/>
            <a:ext cx="12192000" cy="1740108"/>
          </a:xfrm>
          <a:prstGeom prst="rect">
            <a:avLst/>
          </a:prstGeom>
          <a:solidFill>
            <a:srgbClr val="526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BDAB3D-B5E8-B60E-8726-FC45DC5F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7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5400" dirty="0"/>
              <a:t>Vielen Dank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E7625E-3FC2-EFE5-6527-3F7E5E959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50" y="4298855"/>
            <a:ext cx="1852377" cy="13387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0520E88-8577-E8CC-F103-3B2FCE767145}"/>
              </a:ext>
            </a:extLst>
          </p:cNvPr>
          <p:cNvSpPr txBox="1"/>
          <p:nvPr/>
        </p:nvSpPr>
        <p:spPr>
          <a:xfrm>
            <a:off x="3365748" y="4266121"/>
            <a:ext cx="70898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Interessante Zahlen und Fakten zur Energiewende finden Sie online auf dem Klimaschutzportal Landkreis Südliche Weinstraße</a:t>
            </a:r>
          </a:p>
          <a:p>
            <a:endParaRPr lang="de-DE" sz="2000" dirty="0"/>
          </a:p>
          <a:p>
            <a:r>
              <a:rPr lang="de-DE" sz="2000" b="1" dirty="0"/>
              <a:t>suedliche-weinstrasse.klimaschutzportal.info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952550-9F74-6AF0-39C7-0160965EAE16}"/>
              </a:ext>
            </a:extLst>
          </p:cNvPr>
          <p:cNvSpPr txBox="1"/>
          <p:nvPr/>
        </p:nvSpPr>
        <p:spPr>
          <a:xfrm>
            <a:off x="1038604" y="2426346"/>
            <a:ext cx="46542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Henri Lotze</a:t>
            </a:r>
          </a:p>
          <a:p>
            <a:r>
              <a:rPr lang="de-DE" dirty="0">
                <a:solidFill>
                  <a:schemeClr val="bg1"/>
                </a:solidFill>
              </a:rPr>
              <a:t>Klimaschutzmanager </a:t>
            </a:r>
          </a:p>
          <a:p>
            <a:r>
              <a:rPr lang="de-DE" dirty="0">
                <a:solidFill>
                  <a:schemeClr val="bg1"/>
                </a:solidFill>
              </a:rPr>
              <a:t>Verbandsgemeindeverwaltung Bad Bergzabern</a:t>
            </a:r>
          </a:p>
          <a:p>
            <a:r>
              <a:rPr lang="de-DE" dirty="0">
                <a:solidFill>
                  <a:schemeClr val="bg1"/>
                </a:solidFill>
              </a:rPr>
              <a:t>      h.lotze@vgbza.de</a:t>
            </a:r>
          </a:p>
          <a:p>
            <a:r>
              <a:rPr lang="de-DE" dirty="0">
                <a:solidFill>
                  <a:schemeClr val="bg1"/>
                </a:solidFill>
              </a:rPr>
              <a:t>      06343 701-314</a:t>
            </a:r>
          </a:p>
        </p:txBody>
      </p:sp>
      <p:pic>
        <p:nvPicPr>
          <p:cNvPr id="8" name="Grafik 7" descr="Receiver mit einfarbiger Füllung">
            <a:extLst>
              <a:ext uri="{FF2B5EF4-FFF2-40B4-BE49-F238E27FC236}">
                <a16:creationId xmlns:a16="http://schemas.microsoft.com/office/drawing/2014/main" id="{B4D26522-69AF-4F49-F9C6-8178A6CB9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920" y="3610069"/>
            <a:ext cx="183778" cy="183778"/>
          </a:xfrm>
          <a:prstGeom prst="rect">
            <a:avLst/>
          </a:prstGeom>
        </p:spPr>
      </p:pic>
      <p:pic>
        <p:nvPicPr>
          <p:cNvPr id="11" name="Grafik 10" descr="E-Mail mit einfarbiger Füllung">
            <a:extLst>
              <a:ext uri="{FF2B5EF4-FFF2-40B4-BE49-F238E27FC236}">
                <a16:creationId xmlns:a16="http://schemas.microsoft.com/office/drawing/2014/main" id="{522C0543-185D-82F8-A7EE-E1DBB018F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5579" y="3356992"/>
            <a:ext cx="183778" cy="183778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F008DFA-8971-5942-FF00-A5D7970A4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47" y="170821"/>
            <a:ext cx="1655710" cy="388607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EBA8D5-BD0B-2090-BC00-645B35BE12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729" y="5911590"/>
            <a:ext cx="1605198" cy="9024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82FEBA3-994B-C880-72EB-6234C770650D}"/>
              </a:ext>
            </a:extLst>
          </p:cNvPr>
          <p:cNvSpPr/>
          <p:nvPr/>
        </p:nvSpPr>
        <p:spPr>
          <a:xfrm flipV="1">
            <a:off x="0" y="5788667"/>
            <a:ext cx="12192000" cy="45719"/>
          </a:xfrm>
          <a:prstGeom prst="rect">
            <a:avLst/>
          </a:prstGeom>
          <a:solidFill>
            <a:srgbClr val="526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000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Breitbild</PresentationFormat>
  <Paragraphs>79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Kommunales Klimaschutzmanagement</vt:lpstr>
      <vt:lpstr>Aufgaben des Klimaschutzmanagements</vt:lpstr>
      <vt:lpstr>Wirkung von Klimaschutzmanagement</vt:lpstr>
      <vt:lpstr>Aus der Praxis…</vt:lpstr>
      <vt:lpstr>Hintergrund des Wettbewerbs</vt:lpstr>
      <vt:lpstr>Kalte Nahwärme</vt:lpstr>
      <vt:lpstr>Aufgaben des Klimaschutzmanagements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Kommunales Klimaschutzmanagement</dc:title>
  <dc:creator>Lotze Henri</dc:creator>
  <cp:lastModifiedBy>Lotze Henri</cp:lastModifiedBy>
  <cp:revision>17</cp:revision>
  <dcterms:created xsi:type="dcterms:W3CDTF">2022-10-05T09:46:21Z</dcterms:created>
  <dcterms:modified xsi:type="dcterms:W3CDTF">2022-10-06T12:14:21Z</dcterms:modified>
</cp:coreProperties>
</file>