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878" r:id="rId2"/>
    <p:sldId id="879" r:id="rId3"/>
    <p:sldId id="1321" r:id="rId4"/>
    <p:sldId id="1324" r:id="rId5"/>
    <p:sldId id="1325" r:id="rId6"/>
    <p:sldId id="1326" r:id="rId7"/>
    <p:sldId id="1327" r:id="rId8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FF"/>
    <a:srgbClr val="FF6600"/>
    <a:srgbClr val="FF9900"/>
    <a:srgbClr val="FFFFFF"/>
    <a:srgbClr val="D9D9D9"/>
    <a:srgbClr val="FFFF66"/>
    <a:srgbClr val="000000"/>
    <a:srgbClr val="003399"/>
    <a:srgbClr val="000066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95" autoAdjust="0"/>
    <p:restoredTop sz="94660" autoAdjust="0"/>
  </p:normalViewPr>
  <p:slideViewPr>
    <p:cSldViewPr snapToGrid="0">
      <p:cViewPr varScale="1">
        <p:scale>
          <a:sx n="89" d="100"/>
          <a:sy n="89" d="100"/>
        </p:scale>
        <p:origin x="720" y="54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9W&#228;rmewende_Verkehrswende\Anteile%20W&#228;rmeerzeuger_Autos_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9W&#228;rmewende_Verkehrswende\Anteile%20W&#228;rmeerzeuger_Autos_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8Entwicklung%20der%20CO2-Konzentration\THG%20in%20D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96F-45EF-B5F6-EC3C14880E16}"/>
              </c:ext>
            </c:extLst>
          </c:dPt>
          <c:dLbls>
            <c:dLbl>
              <c:idx val="0"/>
              <c:layout>
                <c:manualLayout>
                  <c:x val="0.26663568747218164"/>
                  <c:y val="-1.5857239891321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6F-45EF-B5F6-EC3C14880E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Verkerhswende!$D$2</c:f>
              <c:numCache>
                <c:formatCode>0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6F-45EF-B5F6-EC3C14880E1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Verkerhswende!$D$3</c:f>
              <c:numCache>
                <c:formatCode>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996F-45EF-B5F6-EC3C14880E16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Verkerhswende!$D$4</c:f>
              <c:numCache>
                <c:formatCode>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996F-45EF-B5F6-EC3C14880E16}"/>
            </c:ext>
          </c:extLst>
        </c:ser>
        <c:ser>
          <c:idx val="3"/>
          <c:order val="3"/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7552354372125443"/>
                  <c:y val="3.171447978264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6F-45EF-B5F6-EC3C14880E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Verkerhswende!$D$5</c:f>
              <c:numCache>
                <c:formatCode>0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6F-45EF-B5F6-EC3C14880E16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6663568747218164"/>
                  <c:y val="-3.96430997283043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6F-45EF-B5F6-EC3C14880E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Verkerhswende!$D$6</c:f>
              <c:numCache>
                <c:formatCode>0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6F-45EF-B5F6-EC3C14880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9655440"/>
        <c:axId val="619660840"/>
      </c:barChart>
      <c:catAx>
        <c:axId val="619655440"/>
        <c:scaling>
          <c:orientation val="minMax"/>
        </c:scaling>
        <c:delete val="1"/>
        <c:axPos val="b"/>
        <c:majorTickMark val="none"/>
        <c:minorTickMark val="none"/>
        <c:tickLblPos val="nextTo"/>
        <c:crossAx val="619660840"/>
        <c:crosses val="autoZero"/>
        <c:auto val="1"/>
        <c:lblAlgn val="ctr"/>
        <c:lblOffset val="100"/>
        <c:noMultiLvlLbl val="0"/>
      </c:catAx>
      <c:valAx>
        <c:axId val="61966084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61965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30340986269765158"/>
                  <c:y val="-7.26781765840601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BD-497C-A9B9-684D0844EB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Wärmewende!$D$3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D-497C-A9B9-684D0844EB2C}"/>
            </c:ext>
          </c:extLst>
        </c:ser>
        <c:ser>
          <c:idx val="1"/>
          <c:order val="1"/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7740330303785288"/>
                  <c:y val="-7.26781765840601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BD-497C-A9B9-684D0844EB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Wärmewende!$D$4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BD-497C-A9B9-684D0844EB2C}"/>
            </c:ext>
          </c:extLst>
        </c:ser>
        <c:ser>
          <c:idx val="2"/>
          <c:order val="2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30340986269765158"/>
                  <c:y val="-2.378585983698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BD-497C-A9B9-684D0844EB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Wärmewende!$D$5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BD-497C-A9B9-684D0844EB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5003464"/>
        <c:axId val="754999864"/>
      </c:barChart>
      <c:catAx>
        <c:axId val="755003464"/>
        <c:scaling>
          <c:orientation val="minMax"/>
        </c:scaling>
        <c:delete val="1"/>
        <c:axPos val="b"/>
        <c:majorTickMark val="none"/>
        <c:minorTickMark val="none"/>
        <c:tickLblPos val="nextTo"/>
        <c:crossAx val="754999864"/>
        <c:crosses val="autoZero"/>
        <c:auto val="1"/>
        <c:lblAlgn val="ctr"/>
        <c:lblOffset val="100"/>
        <c:noMultiLvlLbl val="0"/>
      </c:catAx>
      <c:valAx>
        <c:axId val="754999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55003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7C-4703-876F-8D920AB39E6B}"/>
              </c:ext>
            </c:extLst>
          </c:dPt>
          <c:dPt>
            <c:idx val="1"/>
            <c:bubble3D val="0"/>
            <c:spPr>
              <a:solidFill>
                <a:srgbClr val="9933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7C-4703-876F-8D920AB39E6B}"/>
              </c:ext>
            </c:extLst>
          </c:dPt>
          <c:dPt>
            <c:idx val="2"/>
            <c:bubble3D val="0"/>
            <c:spPr>
              <a:solidFill>
                <a:srgbClr val="00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A7C-4703-876F-8D920AB39E6B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A7C-4703-876F-8D920AB39E6B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A7C-4703-876F-8D920AB39E6B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A7C-4703-876F-8D920AB39E6B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A7C-4703-876F-8D920AB39E6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A7C-4703-876F-8D920AB39E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Tabelle1!$E$3:$E$8</c:f>
              <c:numCache>
                <c:formatCode>0</c:formatCode>
                <c:ptCount val="6"/>
                <c:pt idx="0">
                  <c:v>27.896341463414636</c:v>
                </c:pt>
                <c:pt idx="1">
                  <c:v>24.085365853658537</c:v>
                </c:pt>
                <c:pt idx="2">
                  <c:v>16.006097560975611</c:v>
                </c:pt>
                <c:pt idx="3">
                  <c:v>21.951219512195124</c:v>
                </c:pt>
                <c:pt idx="4">
                  <c:v>9.2469512195121943</c:v>
                </c:pt>
                <c:pt idx="5">
                  <c:v>1.027439024390244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A7C-4703-876F-8D920AB39E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sz="1200" b="1" dirty="0">
                <a:solidFill>
                  <a:srgbClr val="FF9933"/>
                </a:solidFill>
              </a:rPr>
              <a:t>Gespräch mit Dr. Thomas Gebhart, MdB, am 19.08.2025 in Landau 			                     </a:t>
            </a:r>
            <a:r>
              <a:rPr lang="de-DE" altLang="de-DE" sz="1200" b="1" dirty="0">
                <a:solidFill>
                  <a:srgbClr val="FF9933"/>
                </a:solidFill>
              </a:rPr>
              <a:t>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defRPr/>
            </a:pPr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8C400E-617E-B600-68DD-D3AAF81BAE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5" y="-1141"/>
            <a:ext cx="798066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hyperlink" Target="https://www.agora-energiewende.de/fileadmin/Projekte/2025/2024-18_DE_JAW24/A-EW_351_JAW24_WEB.pd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ser-kurier.de/bremen/blick-in-die-flammen-doc7e42tzwn8j8uch1b9ud" TargetMode="External"/><Relationship Id="rId13" Type="http://schemas.openxmlformats.org/officeDocument/2006/relationships/image" Target="../media/image14.png"/><Relationship Id="rId18" Type="http://schemas.openxmlformats.org/officeDocument/2006/relationships/image" Target="../media/image17.jpg"/><Relationship Id="rId3" Type="http://schemas.openxmlformats.org/officeDocument/2006/relationships/image" Target="../media/image10.jpg"/><Relationship Id="rId7" Type="http://schemas.openxmlformats.org/officeDocument/2006/relationships/hyperlink" Target="https://www.kfztech.de/kfztechnik/motor/grundlagen/motor_funktion.htm#google_vignette" TargetMode="External"/><Relationship Id="rId12" Type="http://schemas.openxmlformats.org/officeDocument/2006/relationships/image" Target="../media/image13.jpg"/><Relationship Id="rId17" Type="http://schemas.openxmlformats.org/officeDocument/2006/relationships/image" Target="../media/image16.jpeg"/><Relationship Id="rId2" Type="http://schemas.openxmlformats.org/officeDocument/2006/relationships/image" Target="../media/image9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bing.com/videos/riverview/relatedvideo?&amp;q=zukunft+ohne+Verbrennung&amp;&amp;mid=40E3CE8C5D5F2A67AC0540E3CE8C5D5F2A67AC05&amp;&amp;FORM=VRDGAR" TargetMode="External"/><Relationship Id="rId11" Type="http://schemas.openxmlformats.org/officeDocument/2006/relationships/hyperlink" Target="https://www.lernhelfer.de/schuelerlexikon/physik/artikel/gluehlampen" TargetMode="External"/><Relationship Id="rId5" Type="http://schemas.openxmlformats.org/officeDocument/2006/relationships/image" Target="../media/image12.jpg"/><Relationship Id="rId15" Type="http://schemas.openxmlformats.org/officeDocument/2006/relationships/image" Target="../media/image5.png"/><Relationship Id="rId10" Type="http://schemas.openxmlformats.org/officeDocument/2006/relationships/hyperlink" Target="https://lumond.co/wie-heiss-ist-eine-kerze/" TargetMode="External"/><Relationship Id="rId19" Type="http://schemas.openxmlformats.org/officeDocument/2006/relationships/image" Target="../media/image18.jpg"/><Relationship Id="rId4" Type="http://schemas.openxmlformats.org/officeDocument/2006/relationships/image" Target="../media/image11.png"/><Relationship Id="rId9" Type="http://schemas.openxmlformats.org/officeDocument/2006/relationships/hyperlink" Target="https://www.haustechnikdialog.de/Forum/t/58899/Brennwertkessel-wie-hoch-ist-die-Temperatur-in-der-Brennkammer-" TargetMode="External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-tv.de/autoren/Sebastian-Huld-article20312245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n-tv.de/autoren/Sebastian-Huld-article20312245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duh.de/fileadmin/user_upload/download/Projektinformation/Energiewende/250630_Energiewendemonitoring.pdf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n-tv.de/autoren/Sebastian-Huld-article20312245.html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hteck 54">
            <a:extLst>
              <a:ext uri="{FF2B5EF4-FFF2-40B4-BE49-F238E27FC236}">
                <a16:creationId xmlns:a16="http://schemas.microsoft.com/office/drawing/2014/main" id="{BA588D29-16D1-44FA-8AF1-30D43A755A3F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C34F220-1FFD-51D0-33E8-9E97D15D1013}"/>
              </a:ext>
            </a:extLst>
          </p:cNvPr>
          <p:cNvSpPr/>
          <p:nvPr/>
        </p:nvSpPr>
        <p:spPr bwMode="auto">
          <a:xfrm>
            <a:off x="16273" y="1341953"/>
            <a:ext cx="9905998" cy="51112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608" y="-36731"/>
            <a:ext cx="83383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800" b="1" dirty="0">
                <a:solidFill>
                  <a:schemeClr val="bg1"/>
                </a:solidFill>
              </a:rPr>
              <a:t>Gespräch mit Dr. Thomas Gebhart, MdB</a:t>
            </a:r>
          </a:p>
          <a:p>
            <a:r>
              <a:rPr lang="de-DE" altLang="de-DE" sz="2800" b="1" dirty="0">
                <a:solidFill>
                  <a:schemeClr val="bg1"/>
                </a:solidFill>
              </a:rPr>
              <a:t>am 19.08.2025 in Landau</a:t>
            </a:r>
            <a:endParaRPr lang="en-US" altLang="de-DE" sz="2000" dirty="0">
              <a:solidFill>
                <a:schemeClr val="bg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sz="1200" b="1" dirty="0">
                <a:solidFill>
                  <a:srgbClr val="FF9933"/>
                </a:solidFill>
              </a:rPr>
              <a:t>Gespräch mit Dr. Thomas Gebhart, MdB, am 19.08.2025 in Landau  					I</a:t>
            </a:r>
            <a:r>
              <a:rPr lang="de-DE" altLang="de-DE" sz="1200" b="1" dirty="0">
                <a:solidFill>
                  <a:srgbClr val="FF9933"/>
                </a:solidFill>
              </a:rPr>
              <a:t>SE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C8B968-1694-5CE3-3AF7-3B4A0240A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" y="-20191"/>
            <a:ext cx="1361123" cy="1361885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1159800-1400-57F1-436F-7B40F9C61ACD}"/>
              </a:ext>
            </a:extLst>
          </p:cNvPr>
          <p:cNvGrpSpPr/>
          <p:nvPr/>
        </p:nvGrpSpPr>
        <p:grpSpPr>
          <a:xfrm>
            <a:off x="1146885" y="1499716"/>
            <a:ext cx="7658787" cy="4717423"/>
            <a:chOff x="3021405" y="2315666"/>
            <a:chExt cx="6677949" cy="4113277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699A3B14-8E65-5A10-1E4D-63B9EBDDCA66}"/>
                </a:ext>
              </a:extLst>
            </p:cNvPr>
            <p:cNvGrpSpPr/>
            <p:nvPr/>
          </p:nvGrpSpPr>
          <p:grpSpPr>
            <a:xfrm>
              <a:off x="3021405" y="2315666"/>
              <a:ext cx="6473201" cy="4113277"/>
              <a:chOff x="3218572" y="2474674"/>
              <a:chExt cx="6473201" cy="4113277"/>
            </a:xfrm>
          </p:grpSpPr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0E11B74D-2417-45AF-147A-0CC3D6E6CBDE}"/>
                  </a:ext>
                </a:extLst>
              </p:cNvPr>
              <p:cNvSpPr/>
              <p:nvPr/>
            </p:nvSpPr>
            <p:spPr bwMode="auto">
              <a:xfrm>
                <a:off x="3622108" y="2710418"/>
                <a:ext cx="6069665" cy="3454878"/>
              </a:xfrm>
              <a:prstGeom prst="ellips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9379F065-5A34-DAFB-3412-8B762C8D90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4544" y="5593596"/>
                <a:ext cx="994355" cy="994355"/>
              </a:xfrm>
              <a:prstGeom prst="rect">
                <a:avLst/>
              </a:prstGeom>
            </p:spPr>
          </p:pic>
          <p:pic>
            <p:nvPicPr>
              <p:cNvPr id="23" name="Grafik 22" descr="Ein Bild, das Kreis, Grafiken, Symbol, Logo enthält.&#10;&#10;Automatisch generierte Beschreibung">
                <a:extLst>
                  <a:ext uri="{FF2B5EF4-FFF2-40B4-BE49-F238E27FC236}">
                    <a16:creationId xmlns:a16="http://schemas.microsoft.com/office/drawing/2014/main" id="{DA868FF7-5231-3EC2-F496-C0E34F44F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6224" y="5367457"/>
                <a:ext cx="1191466" cy="1196005"/>
              </a:xfrm>
              <a:prstGeom prst="rect">
                <a:avLst/>
              </a:prstGeom>
            </p:spPr>
          </p:pic>
          <p:pic>
            <p:nvPicPr>
              <p:cNvPr id="24" name="Grafik 23" descr="Ein Bild, das Kreis, Entwurf, Design enthält.&#10;&#10;Automatisch generierte Beschreibung">
                <a:extLst>
                  <a:ext uri="{FF2B5EF4-FFF2-40B4-BE49-F238E27FC236}">
                    <a16:creationId xmlns:a16="http://schemas.microsoft.com/office/drawing/2014/main" id="{185593A9-D8AE-2C0D-86AD-171ABB222D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56"/>
              <a:stretch/>
            </p:blipFill>
            <p:spPr>
              <a:xfrm>
                <a:off x="5179498" y="5731055"/>
                <a:ext cx="557380" cy="535545"/>
              </a:xfrm>
              <a:prstGeom prst="rect">
                <a:avLst/>
              </a:prstGeom>
            </p:spPr>
          </p:pic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3EA64274-555F-5C50-356D-399A29D69539}"/>
                  </a:ext>
                </a:extLst>
              </p:cNvPr>
              <p:cNvGrpSpPr/>
              <p:nvPr/>
            </p:nvGrpSpPr>
            <p:grpSpPr>
              <a:xfrm>
                <a:off x="3218572" y="2474674"/>
                <a:ext cx="2723693" cy="2631221"/>
                <a:chOff x="4133701" y="2392551"/>
                <a:chExt cx="2563312" cy="2476285"/>
              </a:xfrm>
            </p:grpSpPr>
            <p:grpSp>
              <p:nvGrpSpPr>
                <p:cNvPr id="26" name="Gruppieren 25">
                  <a:extLst>
                    <a:ext uri="{FF2B5EF4-FFF2-40B4-BE49-F238E27FC236}">
                      <a16:creationId xmlns:a16="http://schemas.microsoft.com/office/drawing/2014/main" id="{B1B60C7D-5FE8-0345-66F6-D3371D1435DF}"/>
                    </a:ext>
                  </a:extLst>
                </p:cNvPr>
                <p:cNvGrpSpPr/>
                <p:nvPr/>
              </p:nvGrpSpPr>
              <p:grpSpPr>
                <a:xfrm>
                  <a:off x="4968519" y="3606797"/>
                  <a:ext cx="1262039" cy="1262039"/>
                  <a:chOff x="9982449" y="1960444"/>
                  <a:chExt cx="1395571" cy="1395571"/>
                </a:xfrm>
              </p:grpSpPr>
              <p:sp>
                <p:nvSpPr>
                  <p:cNvPr id="28" name="Ellipse 27">
                    <a:extLst>
                      <a:ext uri="{FF2B5EF4-FFF2-40B4-BE49-F238E27FC236}">
                        <a16:creationId xmlns:a16="http://schemas.microsoft.com/office/drawing/2014/main" id="{627331B0-5238-DBD0-A412-F7A926A4845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982449" y="1960444"/>
                    <a:ext cx="1395571" cy="139557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pic>
                <p:nvPicPr>
                  <p:cNvPr id="29" name="Grafik 28">
                    <a:extLst>
                      <a:ext uri="{FF2B5EF4-FFF2-40B4-BE49-F238E27FC236}">
                        <a16:creationId xmlns:a16="http://schemas.microsoft.com/office/drawing/2014/main" id="{1D8B15B6-1066-35DE-839A-54681B7EE3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8574" b="17484"/>
                  <a:stretch/>
                </p:blipFill>
                <p:spPr>
                  <a:xfrm>
                    <a:off x="10232414" y="2371881"/>
                    <a:ext cx="895641" cy="5726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7" name="Grafik 26" descr="Ein Bild, das Windmühle enthält.&#10;&#10;Automatisch generierte Beschreibung">
                  <a:extLst>
                    <a:ext uri="{FF2B5EF4-FFF2-40B4-BE49-F238E27FC236}">
                      <a16:creationId xmlns:a16="http://schemas.microsoft.com/office/drawing/2014/main" id="{BBEED161-AD9A-6FC4-9BB6-8B4C24FD46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3701" y="2392551"/>
                  <a:ext cx="2563312" cy="150783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3E87A089-1FFE-A308-72DB-E39DAA8D8D52}"/>
                </a:ext>
              </a:extLst>
            </p:cNvPr>
            <p:cNvGrpSpPr/>
            <p:nvPr/>
          </p:nvGrpSpPr>
          <p:grpSpPr>
            <a:xfrm>
              <a:off x="8479582" y="4212138"/>
              <a:ext cx="1219772" cy="1229868"/>
              <a:chOff x="9777731" y="4456383"/>
              <a:chExt cx="1219772" cy="1229868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5E474DEC-B235-6294-F299-70F12489F400}"/>
                  </a:ext>
                </a:extLst>
              </p:cNvPr>
              <p:cNvSpPr/>
              <p:nvPr/>
            </p:nvSpPr>
            <p:spPr bwMode="auto">
              <a:xfrm>
                <a:off x="9777731" y="4456383"/>
                <a:ext cx="1219772" cy="122986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762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9" name="Grafik 18" descr="Ein Bild, das Zahnrad, Kreis, Design, Darstellung enthält.&#10;&#10;Automatisch generierte Beschreibung">
                <a:extLst>
                  <a:ext uri="{FF2B5EF4-FFF2-40B4-BE49-F238E27FC236}">
                    <a16:creationId xmlns:a16="http://schemas.microsoft.com/office/drawing/2014/main" id="{63C40E8B-012E-8E88-D56D-07516985E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43" t="3070" r="16613" b="2604"/>
              <a:stretch/>
            </p:blipFill>
            <p:spPr>
              <a:xfrm>
                <a:off x="10020743" y="4661435"/>
                <a:ext cx="733748" cy="81976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C199DABE-1C7E-4DCD-AA4F-39D9FDBF8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7" y="1106813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Energiewende in D, Stand und Ausblick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3933403C-1391-3EF8-764C-429405424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5" y="1662598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Kursänderung in der Energiewende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042126BF-218A-425A-2AFF-1130BFB846E3}"/>
              </a:ext>
            </a:extLst>
          </p:cNvPr>
          <p:cNvGrpSpPr/>
          <p:nvPr/>
        </p:nvGrpSpPr>
        <p:grpSpPr>
          <a:xfrm>
            <a:off x="118786" y="906896"/>
            <a:ext cx="9630624" cy="4592958"/>
            <a:chOff x="118786" y="906896"/>
            <a:chExt cx="9630624" cy="459295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B59FE9C3-45D0-C1D8-FD80-0DB5B3E9BFC3}"/>
                </a:ext>
              </a:extLst>
            </p:cNvPr>
            <p:cNvGrpSpPr/>
            <p:nvPr/>
          </p:nvGrpSpPr>
          <p:grpSpPr>
            <a:xfrm>
              <a:off x="118786" y="906896"/>
              <a:ext cx="9630624" cy="4592958"/>
              <a:chOff x="118786" y="906896"/>
              <a:chExt cx="9630624" cy="4592958"/>
            </a:xfrm>
          </p:grpSpPr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4E8A83FE-D616-95D9-790B-1ED38EF0D83C}"/>
                  </a:ext>
                </a:extLst>
              </p:cNvPr>
              <p:cNvGrpSpPr/>
              <p:nvPr/>
            </p:nvGrpSpPr>
            <p:grpSpPr>
              <a:xfrm>
                <a:off x="154885" y="906896"/>
                <a:ext cx="9594525" cy="4592958"/>
                <a:chOff x="154885" y="906896"/>
                <a:chExt cx="9594525" cy="4592958"/>
              </a:xfrm>
            </p:grpSpPr>
            <p:pic>
              <p:nvPicPr>
                <p:cNvPr id="5" name="Grafik 4">
                  <a:extLst>
                    <a:ext uri="{FF2B5EF4-FFF2-40B4-BE49-F238E27FC236}">
                      <a16:creationId xmlns:a16="http://schemas.microsoft.com/office/drawing/2014/main" id="{C9B8D99E-84D4-3686-4AB3-065DF41671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40119" t="25579" r="41315" b="27020"/>
                <a:stretch/>
              </p:blipFill>
              <p:spPr>
                <a:xfrm>
                  <a:off x="154885" y="906896"/>
                  <a:ext cx="9594525" cy="4592958"/>
                </a:xfrm>
                <a:prstGeom prst="rect">
                  <a:avLst/>
                </a:prstGeom>
              </p:spPr>
            </p:pic>
            <p:sp>
              <p:nvSpPr>
                <p:cNvPr id="9" name="Rechteck 8">
                  <a:extLst>
                    <a:ext uri="{FF2B5EF4-FFF2-40B4-BE49-F238E27FC236}">
                      <a16:creationId xmlns:a16="http://schemas.microsoft.com/office/drawing/2014/main" id="{0441CCD5-62B5-A045-5E76-EDFF1FA8CBBA}"/>
                    </a:ext>
                  </a:extLst>
                </p:cNvPr>
                <p:cNvSpPr/>
                <p:nvPr/>
              </p:nvSpPr>
              <p:spPr bwMode="auto">
                <a:xfrm>
                  <a:off x="6960198" y="1277665"/>
                  <a:ext cx="2398955" cy="82007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A0BF849-8759-D34D-8129-E1122526F944}"/>
                  </a:ext>
                </a:extLst>
              </p:cNvPr>
              <p:cNvSpPr txBox="1"/>
              <p:nvPr/>
            </p:nvSpPr>
            <p:spPr>
              <a:xfrm>
                <a:off x="118786" y="1277665"/>
                <a:ext cx="7825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/>
                  <a:t>Mio. t</a:t>
                </a:r>
                <a:br>
                  <a:rPr lang="de-DE" sz="1200" dirty="0"/>
                </a:br>
                <a:r>
                  <a:rPr lang="de-DE" sz="1200" dirty="0"/>
                  <a:t>CO</a:t>
                </a:r>
                <a:r>
                  <a:rPr lang="de-DE" sz="1200" baseline="-25000" dirty="0"/>
                  <a:t>2</a:t>
                </a:r>
                <a:r>
                  <a:rPr lang="de-DE" sz="1200" dirty="0"/>
                  <a:t>-Aq.</a:t>
                </a:r>
              </a:p>
            </p:txBody>
          </p:sp>
        </p:grp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E8305D57-A6A8-84CF-D204-5A69565754A1}"/>
                </a:ext>
              </a:extLst>
            </p:cNvPr>
            <p:cNvSpPr txBox="1"/>
            <p:nvPr/>
          </p:nvSpPr>
          <p:spPr>
            <a:xfrm>
              <a:off x="564397" y="2897209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*)</a:t>
              </a:r>
            </a:p>
          </p:txBody>
        </p: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B9CDE423-2031-F8DC-C57E-D21F86020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69" y="5547253"/>
            <a:ext cx="239604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 UBA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731919"/>
            <a:ext cx="9905998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Gebäude und Verkehr verfehlen ihre Ziele!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Wir müssen wieder zurück zur Ressort-Verantwortung!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A9DCE9C-49A3-1217-C7B4-C15A9983A3D1}"/>
              </a:ext>
            </a:extLst>
          </p:cNvPr>
          <p:cNvGrpSpPr/>
          <p:nvPr/>
        </p:nvGrpSpPr>
        <p:grpSpPr>
          <a:xfrm>
            <a:off x="5141025" y="764890"/>
            <a:ext cx="2396063" cy="1601792"/>
            <a:chOff x="5141025" y="764890"/>
            <a:chExt cx="2396063" cy="1601792"/>
          </a:xfrm>
        </p:grpSpPr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id="{67D8E3BB-4728-282E-489F-069ECAC4B1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1169" y="1026196"/>
              <a:ext cx="5979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E-Auto </a:t>
              </a:r>
            </a:p>
          </p:txBody>
        </p:sp>
        <p:sp>
          <p:nvSpPr>
            <p:cNvPr id="7" name="Text Box 14">
              <a:extLst>
                <a:ext uri="{FF2B5EF4-FFF2-40B4-BE49-F238E27FC236}">
                  <a16:creationId xmlns:a16="http://schemas.microsoft.com/office/drawing/2014/main" id="{4BC67B76-BAE9-DAF7-43BD-3E981ABA6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2162" y="1631608"/>
              <a:ext cx="884601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Verbrenner</a:t>
              </a:r>
            </a:p>
          </p:txBody>
        </p:sp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CBA5D41D-3838-F128-495D-F9AB05670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8992" y="784527"/>
              <a:ext cx="2159245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ea typeface="Microsoft YaHei" panose="020B0503020204020204" pitchFamily="34" charset="-122"/>
                </a:rPr>
                <a:t>Neuzulassungen 2024 (%) </a:t>
              </a:r>
            </a:p>
          </p:txBody>
        </p:sp>
        <p:graphicFrame>
          <p:nvGraphicFramePr>
            <p:cNvPr id="13" name="Diagramm 12">
              <a:extLst>
                <a:ext uri="{FF2B5EF4-FFF2-40B4-BE49-F238E27FC236}">
                  <a16:creationId xmlns:a16="http://schemas.microsoft.com/office/drawing/2014/main" id="{EA1986A8-82F4-5C4F-6ADE-C3519392583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141025" y="764890"/>
            <a:ext cx="1428916" cy="16017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83C8759D-1BEA-FE91-2EA7-62F0DEC92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2162" y="1249950"/>
              <a:ext cx="113492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Plug-in-Hybrid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1464DD3-71A5-BB46-F319-DE30A284DB4A}"/>
              </a:ext>
            </a:extLst>
          </p:cNvPr>
          <p:cNvGrpSpPr/>
          <p:nvPr/>
        </p:nvGrpSpPr>
        <p:grpSpPr>
          <a:xfrm>
            <a:off x="1975063" y="758275"/>
            <a:ext cx="3165962" cy="1601792"/>
            <a:chOff x="1975063" y="758275"/>
            <a:chExt cx="3165962" cy="1601792"/>
          </a:xfrm>
        </p:grpSpPr>
        <p:graphicFrame>
          <p:nvGraphicFramePr>
            <p:cNvPr id="17" name="Diagramm 16">
              <a:extLst>
                <a:ext uri="{FF2B5EF4-FFF2-40B4-BE49-F238E27FC236}">
                  <a16:creationId xmlns:a16="http://schemas.microsoft.com/office/drawing/2014/main" id="{42F24040-6BA7-9EE9-F534-3B55537BA8C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676010" y="758275"/>
            <a:ext cx="1465015" cy="16017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id="{6C8726D2-2565-A4CC-CB4F-510DD9286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844" y="1720030"/>
              <a:ext cx="112530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Gas- Ölkessel</a:t>
              </a:r>
            </a:p>
          </p:txBody>
        </p:sp>
        <p:sp>
          <p:nvSpPr>
            <p:cNvPr id="22" name="Text Box 14">
              <a:extLst>
                <a:ext uri="{FF2B5EF4-FFF2-40B4-BE49-F238E27FC236}">
                  <a16:creationId xmlns:a16="http://schemas.microsoft.com/office/drawing/2014/main" id="{5E908894-07C8-5A2C-CDED-1E08E1A3E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851" y="1322554"/>
              <a:ext cx="1335302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Biomassekessel</a:t>
              </a:r>
            </a:p>
          </p:txBody>
        </p:sp>
        <p:sp>
          <p:nvSpPr>
            <p:cNvPr id="23" name="Text Box 14">
              <a:extLst>
                <a:ext uri="{FF2B5EF4-FFF2-40B4-BE49-F238E27FC236}">
                  <a16:creationId xmlns:a16="http://schemas.microsoft.com/office/drawing/2014/main" id="{11D06A2C-A0F3-22A8-7AB8-92CC9F6C3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2447" y="1108070"/>
              <a:ext cx="112370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Wärmepumpe</a:t>
              </a:r>
            </a:p>
          </p:txBody>
        </p:sp>
        <p:sp>
          <p:nvSpPr>
            <p:cNvPr id="24" name="Text Box 14">
              <a:extLst>
                <a:ext uri="{FF2B5EF4-FFF2-40B4-BE49-F238E27FC236}">
                  <a16:creationId xmlns:a16="http://schemas.microsoft.com/office/drawing/2014/main" id="{C2DAD73E-DB72-D2E0-EE49-BDCAC94A4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5063" y="792824"/>
              <a:ext cx="270587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ea typeface="Microsoft YaHei" panose="020B0503020204020204" pitchFamily="34" charset="-122"/>
                </a:rPr>
                <a:t>Absatz Wärmeerzeuger 2024 (%) 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9B813E20-7467-33D6-72DE-832A3498E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219" y="59109"/>
            <a:ext cx="667830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Energiewende in D, Stand 2024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Entwicklung der THG-Emissionen in den 6 KSG-Sektoren 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E34A2C4-3216-DE33-9B74-E0F89383DBF8}"/>
              </a:ext>
            </a:extLst>
          </p:cNvPr>
          <p:cNvGrpSpPr/>
          <p:nvPr/>
        </p:nvGrpSpPr>
        <p:grpSpPr>
          <a:xfrm>
            <a:off x="6465897" y="823283"/>
            <a:ext cx="4250660" cy="2821160"/>
            <a:chOff x="6465897" y="823283"/>
            <a:chExt cx="4250660" cy="2821160"/>
          </a:xfrm>
        </p:grpSpPr>
        <p:graphicFrame>
          <p:nvGraphicFramePr>
            <p:cNvPr id="3" name="Diagramm 2">
              <a:extLst>
                <a:ext uri="{FF2B5EF4-FFF2-40B4-BE49-F238E27FC236}">
                  <a16:creationId xmlns:a16="http://schemas.microsoft.com/office/drawing/2014/main" id="{EDEAEB4C-4AAA-7ABB-6FD6-70DC251D55E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465897" y="823283"/>
            <a:ext cx="4250660" cy="26284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0A628706-FCB8-7344-4999-4FB0130C3128}"/>
                </a:ext>
              </a:extLst>
            </p:cNvPr>
            <p:cNvGrpSpPr/>
            <p:nvPr/>
          </p:nvGrpSpPr>
          <p:grpSpPr>
            <a:xfrm>
              <a:off x="6898441" y="859328"/>
              <a:ext cx="2963911" cy="2785115"/>
              <a:chOff x="6898441" y="859328"/>
              <a:chExt cx="2963911" cy="2785115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2635A2EA-5B32-C429-B611-65C9B4AC5987}"/>
                  </a:ext>
                </a:extLst>
              </p:cNvPr>
              <p:cNvSpPr txBox="1"/>
              <p:nvPr/>
            </p:nvSpPr>
            <p:spPr>
              <a:xfrm>
                <a:off x="9028469" y="859328"/>
                <a:ext cx="8338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Energie-</a:t>
                </a:r>
                <a:br>
                  <a:rPr lang="de-DE" sz="1200" dirty="0"/>
                </a:br>
                <a:r>
                  <a:rPr lang="de-DE" sz="1200" dirty="0" err="1"/>
                  <a:t>wirtschaft</a:t>
                </a:r>
                <a:endParaRPr lang="de-DE" sz="1200" dirty="0"/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9A436C00-B27F-71AB-D0BD-3C42E61234F9}"/>
                  </a:ext>
                </a:extLst>
              </p:cNvPr>
              <p:cNvSpPr txBox="1"/>
              <p:nvPr/>
            </p:nvSpPr>
            <p:spPr>
              <a:xfrm>
                <a:off x="9073530" y="3006991"/>
                <a:ext cx="7729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Industrie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327E0C64-FECC-65FE-65B8-B75A356EE5FF}"/>
                  </a:ext>
                </a:extLst>
              </p:cNvPr>
              <p:cNvSpPr txBox="1"/>
              <p:nvPr/>
            </p:nvSpPr>
            <p:spPr>
              <a:xfrm>
                <a:off x="7253107" y="2858491"/>
                <a:ext cx="8146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Gebäude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A6586FFE-14F6-D5E9-F9B2-CBB70EFA0F49}"/>
                  </a:ext>
                </a:extLst>
              </p:cNvPr>
              <p:cNvSpPr txBox="1"/>
              <p:nvPr/>
            </p:nvSpPr>
            <p:spPr>
              <a:xfrm>
                <a:off x="6898441" y="1946086"/>
                <a:ext cx="7132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Verkehr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F02DBAB5-F77E-0F91-0338-6FE73EC13416}"/>
                  </a:ext>
                </a:extLst>
              </p:cNvPr>
              <p:cNvSpPr txBox="1"/>
              <p:nvPr/>
            </p:nvSpPr>
            <p:spPr>
              <a:xfrm>
                <a:off x="7243225" y="955662"/>
                <a:ext cx="11737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Landwirtschaft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D6E6311E-C0CE-E9C8-3402-BEAF79E3EC66}"/>
                  </a:ext>
                </a:extLst>
              </p:cNvPr>
              <p:cNvSpPr txBox="1"/>
              <p:nvPr/>
            </p:nvSpPr>
            <p:spPr>
              <a:xfrm>
                <a:off x="7873366" y="3121223"/>
                <a:ext cx="108715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0033CC"/>
                    </a:solidFill>
                  </a:rPr>
                  <a:t>656 Mio. t</a:t>
                </a:r>
                <a:br>
                  <a:rPr lang="de-DE" sz="1600" dirty="0">
                    <a:solidFill>
                      <a:srgbClr val="0033CC"/>
                    </a:solidFill>
                  </a:rPr>
                </a:br>
                <a:r>
                  <a:rPr lang="de-DE" sz="1200" dirty="0">
                    <a:solidFill>
                      <a:srgbClr val="0033CC"/>
                    </a:solidFill>
                  </a:rPr>
                  <a:t>(%-Werte)</a:t>
                </a:r>
              </a:p>
            </p:txBody>
          </p:sp>
        </p:grp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EE1F4891-5268-0578-C019-6AC97AFE75DB}"/>
              </a:ext>
            </a:extLst>
          </p:cNvPr>
          <p:cNvGrpSpPr/>
          <p:nvPr/>
        </p:nvGrpSpPr>
        <p:grpSpPr>
          <a:xfrm>
            <a:off x="7894813" y="1460664"/>
            <a:ext cx="1428916" cy="1355964"/>
            <a:chOff x="1764030" y="3027680"/>
            <a:chExt cx="1664970" cy="1664970"/>
          </a:xfrm>
        </p:grpSpPr>
        <p:sp>
          <p:nvSpPr>
            <p:cNvPr id="34" name="Teilkreis 33">
              <a:extLst>
                <a:ext uri="{FF2B5EF4-FFF2-40B4-BE49-F238E27FC236}">
                  <a16:creationId xmlns:a16="http://schemas.microsoft.com/office/drawing/2014/main" id="{F07121DE-8D07-B211-511B-3FC1F8E6A671}"/>
                </a:ext>
              </a:extLst>
            </p:cNvPr>
            <p:cNvSpPr/>
            <p:nvPr/>
          </p:nvSpPr>
          <p:spPr bwMode="auto">
            <a:xfrm>
              <a:off x="1764030" y="3027680"/>
              <a:ext cx="1664970" cy="1664970"/>
            </a:xfrm>
            <a:prstGeom prst="pie">
              <a:avLst>
                <a:gd name="adj1" fmla="val 16173292"/>
                <a:gd name="adj2" fmla="val 13918223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E9A1386B-A0C5-52D7-908C-07214DB3D36A}"/>
                </a:ext>
              </a:extLst>
            </p:cNvPr>
            <p:cNvSpPr txBox="1"/>
            <p:nvPr/>
          </p:nvSpPr>
          <p:spPr>
            <a:xfrm>
              <a:off x="1935017" y="3949244"/>
              <a:ext cx="1354540" cy="566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</a:rPr>
                <a:t>Energiewende</a:t>
              </a:r>
              <a:br>
                <a:rPr lang="de-DE" sz="1200" dirty="0">
                  <a:solidFill>
                    <a:schemeClr val="bg1"/>
                  </a:solidFill>
                </a:rPr>
              </a:br>
              <a:r>
                <a:rPr lang="de-DE" sz="1200" dirty="0">
                  <a:solidFill>
                    <a:schemeClr val="bg1"/>
                  </a:solidFill>
                </a:rPr>
                <a:t>90%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813EB6E9-AA45-FC1F-3BFD-4AF7BA2A433E}"/>
              </a:ext>
            </a:extLst>
          </p:cNvPr>
          <p:cNvSpPr txBox="1"/>
          <p:nvPr/>
        </p:nvSpPr>
        <p:spPr>
          <a:xfrm>
            <a:off x="118786" y="5546020"/>
            <a:ext cx="1875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KSG: Klimaschutzgesetz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676CB38B-2712-B255-1780-3E4E76BC902C}"/>
              </a:ext>
            </a:extLst>
          </p:cNvPr>
          <p:cNvGrpSpPr/>
          <p:nvPr/>
        </p:nvGrpSpPr>
        <p:grpSpPr>
          <a:xfrm>
            <a:off x="4173878" y="2225074"/>
            <a:ext cx="1950710" cy="771916"/>
            <a:chOff x="4173878" y="2225074"/>
            <a:chExt cx="1950710" cy="771916"/>
          </a:xfrm>
        </p:grpSpPr>
        <p:sp>
          <p:nvSpPr>
            <p:cNvPr id="26" name="Rechteck: abgerundete Ecken 25">
              <a:extLst>
                <a:ext uri="{FF2B5EF4-FFF2-40B4-BE49-F238E27FC236}">
                  <a16:creationId xmlns:a16="http://schemas.microsoft.com/office/drawing/2014/main" id="{FE18B74B-8D7A-043B-B191-C87A5DA1BC5A}"/>
                </a:ext>
              </a:extLst>
            </p:cNvPr>
            <p:cNvSpPr/>
            <p:nvPr/>
          </p:nvSpPr>
          <p:spPr bwMode="auto">
            <a:xfrm>
              <a:off x="4173878" y="2260600"/>
              <a:ext cx="1950710" cy="46355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BF0473DF-C9EF-9550-368C-6CC497B85E43}"/>
                </a:ext>
              </a:extLst>
            </p:cNvPr>
            <p:cNvSpPr txBox="1"/>
            <p:nvPr/>
          </p:nvSpPr>
          <p:spPr>
            <a:xfrm>
              <a:off x="4866548" y="2719991"/>
              <a:ext cx="113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*) Grenzwerte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E30CDB2C-EAB1-9F5F-6887-81BB356E57D2}"/>
                </a:ext>
              </a:extLst>
            </p:cNvPr>
            <p:cNvSpPr txBox="1"/>
            <p:nvPr/>
          </p:nvSpPr>
          <p:spPr>
            <a:xfrm>
              <a:off x="4772379" y="2225074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*)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85999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4AD0168B-AD3D-D10A-B6E9-ED9F27EB2F5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08362" y="64083"/>
            <a:ext cx="863240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Energiewende in D, Paradigmenwechsel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von der Verbrennung zur Energiewende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A3DBDADC-5109-3C31-B7BB-34F078FD393A}"/>
              </a:ext>
            </a:extLst>
          </p:cNvPr>
          <p:cNvSpPr txBox="1"/>
          <p:nvPr/>
        </p:nvSpPr>
        <p:spPr>
          <a:xfrm>
            <a:off x="180134" y="5833356"/>
            <a:ext cx="1142052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</a:t>
            </a:r>
            <a:r>
              <a:rPr lang="de-DE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ISE e.V.</a:t>
            </a:r>
          </a:p>
        </p:txBody>
      </p:sp>
      <p:pic>
        <p:nvPicPr>
          <p:cNvPr id="73" name="Grafik 72" descr="Ein Bild, das Entwurf, Zeichnung, Grafiken, Symbol enthält.&#10;&#10;Automatisch generierte Beschreibung">
            <a:extLst>
              <a:ext uri="{FF2B5EF4-FFF2-40B4-BE49-F238E27FC236}">
                <a16:creationId xmlns:a16="http://schemas.microsoft.com/office/drawing/2014/main" id="{F67AF003-4227-10E0-0327-30C3B8823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8371" r="11576" b="5763"/>
          <a:stretch/>
        </p:blipFill>
        <p:spPr>
          <a:xfrm>
            <a:off x="3208896" y="5253836"/>
            <a:ext cx="712749" cy="775355"/>
          </a:xfrm>
          <a:prstGeom prst="rect">
            <a:avLst/>
          </a:prstGeom>
        </p:spPr>
      </p:pic>
      <p:sp>
        <p:nvSpPr>
          <p:cNvPr id="83" name="Textfeld 82">
            <a:extLst>
              <a:ext uri="{FF2B5EF4-FFF2-40B4-BE49-F238E27FC236}">
                <a16:creationId xmlns:a16="http://schemas.microsoft.com/office/drawing/2014/main" id="{370035FA-8468-3B12-BEE1-5F8FC18B6DA8}"/>
              </a:ext>
            </a:extLst>
          </p:cNvPr>
          <p:cNvSpPr txBox="1"/>
          <p:nvPr/>
        </p:nvSpPr>
        <p:spPr>
          <a:xfrm>
            <a:off x="2039094" y="749494"/>
            <a:ext cx="247286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Verbrennung (Wärme)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6E7B6148-C4BD-38D4-9B81-324BD3BC710E}"/>
              </a:ext>
            </a:extLst>
          </p:cNvPr>
          <p:cNvSpPr txBox="1"/>
          <p:nvPr/>
        </p:nvSpPr>
        <p:spPr>
          <a:xfrm>
            <a:off x="7264068" y="751354"/>
            <a:ext cx="247286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Energieeinsparung (%)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47C8D2B4-CDA0-9767-4E5A-485FB777EF0A}"/>
              </a:ext>
            </a:extLst>
          </p:cNvPr>
          <p:cNvSpPr txBox="1"/>
          <p:nvPr/>
        </p:nvSpPr>
        <p:spPr>
          <a:xfrm>
            <a:off x="5192168" y="749494"/>
            <a:ext cx="152331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Energiewende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415F4DF9-438C-EA55-6555-10F6C531C43A}"/>
              </a:ext>
            </a:extLst>
          </p:cNvPr>
          <p:cNvSpPr txBox="1"/>
          <p:nvPr/>
        </p:nvSpPr>
        <p:spPr>
          <a:xfrm>
            <a:off x="7831255" y="1837068"/>
            <a:ext cx="10654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</a:t>
            </a:r>
            <a:endParaRPr lang="de-DE" sz="1800" b="1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C6BA3D38-4467-07D2-DBA4-99D00AD6B48D}"/>
              </a:ext>
            </a:extLst>
          </p:cNvPr>
          <p:cNvSpPr txBox="1"/>
          <p:nvPr/>
        </p:nvSpPr>
        <p:spPr>
          <a:xfrm>
            <a:off x="7831255" y="3274871"/>
            <a:ext cx="10654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</a:t>
            </a:r>
            <a:endParaRPr lang="de-DE" sz="1800" b="1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1BDF25DC-020B-45E7-FCB7-31361C5B4C4D}"/>
              </a:ext>
            </a:extLst>
          </p:cNvPr>
          <p:cNvSpPr txBox="1"/>
          <p:nvPr/>
        </p:nvSpPr>
        <p:spPr>
          <a:xfrm>
            <a:off x="7831255" y="4391513"/>
            <a:ext cx="10654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E3BDCA0B-FD65-9994-10C1-234C96A0B414}"/>
              </a:ext>
            </a:extLst>
          </p:cNvPr>
          <p:cNvSpPr txBox="1"/>
          <p:nvPr/>
        </p:nvSpPr>
        <p:spPr>
          <a:xfrm>
            <a:off x="7831255" y="5448158"/>
            <a:ext cx="10654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940CB123-3BC0-E987-B8BC-BBB7B8D577BC}"/>
              </a:ext>
            </a:extLst>
          </p:cNvPr>
          <p:cNvGrpSpPr/>
          <p:nvPr/>
        </p:nvGrpSpPr>
        <p:grpSpPr>
          <a:xfrm>
            <a:off x="4707723" y="3233720"/>
            <a:ext cx="1752701" cy="428625"/>
            <a:chOff x="4498957" y="3325160"/>
            <a:chExt cx="1752701" cy="428625"/>
          </a:xfrm>
        </p:grpSpPr>
        <p:pic>
          <p:nvPicPr>
            <p:cNvPr id="71" name="Grafik 70" descr="Ein Bild, das Text, Screenshot, Rechteck, Design enthält.&#10;&#10;Automatisch generierte Beschreibung">
              <a:extLst>
                <a:ext uri="{FF2B5EF4-FFF2-40B4-BE49-F238E27FC236}">
                  <a16:creationId xmlns:a16="http://schemas.microsoft.com/office/drawing/2014/main" id="{BD44B03A-6B59-8F0A-E756-2A9F7B704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05" b="24435"/>
            <a:stretch/>
          </p:blipFill>
          <p:spPr>
            <a:xfrm>
              <a:off x="5524365" y="3325160"/>
              <a:ext cx="727293" cy="428625"/>
            </a:xfrm>
            <a:prstGeom prst="rect">
              <a:avLst/>
            </a:prstGeom>
          </p:spPr>
        </p:pic>
        <p:sp>
          <p:nvSpPr>
            <p:cNvPr id="95" name="Pfeil: nach rechts 94">
              <a:extLst>
                <a:ext uri="{FF2B5EF4-FFF2-40B4-BE49-F238E27FC236}">
                  <a16:creationId xmlns:a16="http://schemas.microsoft.com/office/drawing/2014/main" id="{4EE40748-B966-B20D-B6B1-CA78E4264BAE}"/>
                </a:ext>
              </a:extLst>
            </p:cNvPr>
            <p:cNvSpPr/>
            <p:nvPr/>
          </p:nvSpPr>
          <p:spPr bwMode="auto">
            <a:xfrm>
              <a:off x="4498957" y="3346429"/>
              <a:ext cx="320047" cy="3178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E52E152D-6552-BDA4-A9E9-78E19DAAF427}"/>
              </a:ext>
            </a:extLst>
          </p:cNvPr>
          <p:cNvGrpSpPr/>
          <p:nvPr/>
        </p:nvGrpSpPr>
        <p:grpSpPr>
          <a:xfrm>
            <a:off x="4707723" y="4216735"/>
            <a:ext cx="1895563" cy="794727"/>
            <a:chOff x="4498957" y="4271599"/>
            <a:chExt cx="1895563" cy="794727"/>
          </a:xfrm>
        </p:grpSpPr>
        <p:pic>
          <p:nvPicPr>
            <p:cNvPr id="80" name="Grafik 79">
              <a:extLst>
                <a:ext uri="{FF2B5EF4-FFF2-40B4-BE49-F238E27FC236}">
                  <a16:creationId xmlns:a16="http://schemas.microsoft.com/office/drawing/2014/main" id="{6039C63F-A58F-F7BC-5903-CA576C021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47" b="8202"/>
            <a:stretch/>
          </p:blipFill>
          <p:spPr>
            <a:xfrm>
              <a:off x="5381503" y="4271599"/>
              <a:ext cx="1013017" cy="794727"/>
            </a:xfrm>
            <a:prstGeom prst="rect">
              <a:avLst/>
            </a:prstGeom>
          </p:spPr>
        </p:pic>
        <p:sp>
          <p:nvSpPr>
            <p:cNvPr id="96" name="Pfeil: nach rechts 95">
              <a:extLst>
                <a:ext uri="{FF2B5EF4-FFF2-40B4-BE49-F238E27FC236}">
                  <a16:creationId xmlns:a16="http://schemas.microsoft.com/office/drawing/2014/main" id="{BA796A22-DEC9-3158-4668-F88C182A7066}"/>
                </a:ext>
              </a:extLst>
            </p:cNvPr>
            <p:cNvSpPr/>
            <p:nvPr/>
          </p:nvSpPr>
          <p:spPr bwMode="auto">
            <a:xfrm>
              <a:off x="4498957" y="4451626"/>
              <a:ext cx="320047" cy="3178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8" name="Textfeld 97">
            <a:extLst>
              <a:ext uri="{FF2B5EF4-FFF2-40B4-BE49-F238E27FC236}">
                <a16:creationId xmlns:a16="http://schemas.microsoft.com/office/drawing/2014/main" id="{3B0AA099-2FCF-1248-F141-C506076D7C63}"/>
              </a:ext>
            </a:extLst>
          </p:cNvPr>
          <p:cNvSpPr txBox="1"/>
          <p:nvPr/>
        </p:nvSpPr>
        <p:spPr>
          <a:xfrm>
            <a:off x="113081" y="1235401"/>
            <a:ext cx="127615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Erzeugung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F3A2F4DA-2843-F1A1-5A18-0935465E19FF}"/>
              </a:ext>
            </a:extLst>
          </p:cNvPr>
          <p:cNvSpPr txBox="1"/>
          <p:nvPr/>
        </p:nvSpPr>
        <p:spPr>
          <a:xfrm>
            <a:off x="113081" y="2773531"/>
            <a:ext cx="127615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Verbrauch</a:t>
            </a:r>
          </a:p>
        </p:txBody>
      </p: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47231542-3D4E-D69C-E8B3-AF3E9B9B3E88}"/>
              </a:ext>
            </a:extLst>
          </p:cNvPr>
          <p:cNvCxnSpPr/>
          <p:nvPr/>
        </p:nvCxnSpPr>
        <p:spPr bwMode="auto">
          <a:xfrm>
            <a:off x="274320" y="2773531"/>
            <a:ext cx="8983022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40A9C3B2-26FE-C17E-DF6C-E0F9BF9AC481}"/>
              </a:ext>
            </a:extLst>
          </p:cNvPr>
          <p:cNvGrpSpPr/>
          <p:nvPr/>
        </p:nvGrpSpPr>
        <p:grpSpPr>
          <a:xfrm>
            <a:off x="4707723" y="5188427"/>
            <a:ext cx="2006443" cy="735598"/>
            <a:chOff x="4498957" y="5243291"/>
            <a:chExt cx="2006443" cy="735598"/>
          </a:xfrm>
        </p:grpSpPr>
        <p:sp>
          <p:nvSpPr>
            <p:cNvPr id="97" name="Pfeil: nach rechts 96">
              <a:extLst>
                <a:ext uri="{FF2B5EF4-FFF2-40B4-BE49-F238E27FC236}">
                  <a16:creationId xmlns:a16="http://schemas.microsoft.com/office/drawing/2014/main" id="{DE050D04-6B77-9F5B-256D-F69FBB3BFAD6}"/>
                </a:ext>
              </a:extLst>
            </p:cNvPr>
            <p:cNvSpPr/>
            <p:nvPr/>
          </p:nvSpPr>
          <p:spPr bwMode="auto">
            <a:xfrm>
              <a:off x="4498957" y="5532929"/>
              <a:ext cx="320047" cy="3178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19" name="Gruppieren 118">
              <a:extLst>
                <a:ext uri="{FF2B5EF4-FFF2-40B4-BE49-F238E27FC236}">
                  <a16:creationId xmlns:a16="http://schemas.microsoft.com/office/drawing/2014/main" id="{871BC84D-84D4-C1A9-96BC-6B20779B82BF}"/>
                </a:ext>
              </a:extLst>
            </p:cNvPr>
            <p:cNvGrpSpPr/>
            <p:nvPr/>
          </p:nvGrpSpPr>
          <p:grpSpPr>
            <a:xfrm>
              <a:off x="5673462" y="5243291"/>
              <a:ext cx="831938" cy="735598"/>
              <a:chOff x="5673462" y="5243291"/>
              <a:chExt cx="831938" cy="735598"/>
            </a:xfrm>
          </p:grpSpPr>
          <p:pic>
            <p:nvPicPr>
              <p:cNvPr id="75" name="Grafik 74" descr="Ein Bild, das Text, Entwurf, Uhr, Kreis enthält.&#10;&#10;Automatisch generierte Beschreibung">
                <a:extLst>
                  <a:ext uri="{FF2B5EF4-FFF2-40B4-BE49-F238E27FC236}">
                    <a16:creationId xmlns:a16="http://schemas.microsoft.com/office/drawing/2014/main" id="{1294FE59-965C-E796-D18B-778613744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3462" y="5243291"/>
                <a:ext cx="429099" cy="735598"/>
              </a:xfrm>
              <a:prstGeom prst="rect">
                <a:avLst/>
              </a:prstGeom>
            </p:spPr>
          </p:pic>
          <p:sp>
            <p:nvSpPr>
              <p:cNvPr id="118" name="Textfeld 117">
                <a:extLst>
                  <a:ext uri="{FF2B5EF4-FFF2-40B4-BE49-F238E27FC236}">
                    <a16:creationId xmlns:a16="http://schemas.microsoft.com/office/drawing/2014/main" id="{248E2502-813C-306F-CEA5-80FEDD64689D}"/>
                  </a:ext>
                </a:extLst>
              </p:cNvPr>
              <p:cNvSpPr txBox="1"/>
              <p:nvPr/>
            </p:nvSpPr>
            <p:spPr>
              <a:xfrm>
                <a:off x="5901472" y="5532929"/>
                <a:ext cx="603928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6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LED</a:t>
                </a:r>
              </a:p>
            </p:txBody>
          </p:sp>
        </p:grpSp>
      </p:grpSp>
      <p:sp>
        <p:nvSpPr>
          <p:cNvPr id="2" name="Textfeld 1">
            <a:hlinkClick r:id="rId6"/>
            <a:extLst>
              <a:ext uri="{FF2B5EF4-FFF2-40B4-BE49-F238E27FC236}">
                <a16:creationId xmlns:a16="http://schemas.microsoft.com/office/drawing/2014/main" id="{5529CBB1-7545-3D81-91FC-3B9E320ADE8A}"/>
              </a:ext>
            </a:extLst>
          </p:cNvPr>
          <p:cNvSpPr txBox="1"/>
          <p:nvPr/>
        </p:nvSpPr>
        <p:spPr>
          <a:xfrm>
            <a:off x="4119564" y="5943068"/>
            <a:ext cx="5732226" cy="280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u="sng" dirty="0">
                <a:solidFill>
                  <a:srgbClr val="0000FF"/>
                </a:solidFill>
              </a:rPr>
              <a:t>Harald Lesch: Zukunft ohne Verbrennung? Elektrische Revolution? | Axel </a:t>
            </a:r>
            <a:r>
              <a:rPr lang="de-DE" sz="1200" u="sng" dirty="0" err="1">
                <a:solidFill>
                  <a:srgbClr val="0000FF"/>
                </a:solidFill>
              </a:rPr>
              <a:t>Kleidon</a:t>
            </a:r>
            <a:endParaRPr lang="de-DE" sz="1200" u="sng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hlinkClick r:id="rId7"/>
            <a:extLst>
              <a:ext uri="{FF2B5EF4-FFF2-40B4-BE49-F238E27FC236}">
                <a16:creationId xmlns:a16="http://schemas.microsoft.com/office/drawing/2014/main" id="{7DF9B946-A0E3-8E1B-60D0-A2F6D4E5A875}"/>
              </a:ext>
            </a:extLst>
          </p:cNvPr>
          <p:cNvSpPr txBox="1"/>
          <p:nvPr/>
        </p:nvSpPr>
        <p:spPr>
          <a:xfrm>
            <a:off x="1623257" y="3472372"/>
            <a:ext cx="1276159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2.000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</a:t>
            </a:r>
            <a:r>
              <a:rPr lang="de-DE" sz="1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Textfeld 3">
            <a:hlinkClick r:id="rId8"/>
            <a:extLst>
              <a:ext uri="{FF2B5EF4-FFF2-40B4-BE49-F238E27FC236}">
                <a16:creationId xmlns:a16="http://schemas.microsoft.com/office/drawing/2014/main" id="{4B660C7C-CAE7-9C6A-1041-78135D1EAE6E}"/>
              </a:ext>
            </a:extLst>
          </p:cNvPr>
          <p:cNvSpPr txBox="1"/>
          <p:nvPr/>
        </p:nvSpPr>
        <p:spPr>
          <a:xfrm>
            <a:off x="1289348" y="2115317"/>
            <a:ext cx="1276159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1.300°C</a:t>
            </a:r>
          </a:p>
        </p:txBody>
      </p:sp>
      <p:sp>
        <p:nvSpPr>
          <p:cNvPr id="5" name="Textfeld 4">
            <a:hlinkClick r:id="rId9"/>
            <a:extLst>
              <a:ext uri="{FF2B5EF4-FFF2-40B4-BE49-F238E27FC236}">
                <a16:creationId xmlns:a16="http://schemas.microsoft.com/office/drawing/2014/main" id="{1F953D27-95F8-1D6B-0C00-F28960E1D18F}"/>
              </a:ext>
            </a:extLst>
          </p:cNvPr>
          <p:cNvSpPr txBox="1"/>
          <p:nvPr/>
        </p:nvSpPr>
        <p:spPr>
          <a:xfrm>
            <a:off x="1738349" y="4097477"/>
            <a:ext cx="1276159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1.300°C</a:t>
            </a:r>
          </a:p>
        </p:txBody>
      </p:sp>
      <p:sp>
        <p:nvSpPr>
          <p:cNvPr id="10" name="Textfeld 9">
            <a:hlinkClick r:id="rId10"/>
            <a:extLst>
              <a:ext uri="{FF2B5EF4-FFF2-40B4-BE49-F238E27FC236}">
                <a16:creationId xmlns:a16="http://schemas.microsoft.com/office/drawing/2014/main" id="{7D1684A9-03E6-8BD6-166C-9F105F419D5A}"/>
              </a:ext>
            </a:extLst>
          </p:cNvPr>
          <p:cNvSpPr txBox="1"/>
          <p:nvPr/>
        </p:nvSpPr>
        <p:spPr>
          <a:xfrm>
            <a:off x="1271212" y="5104089"/>
            <a:ext cx="1276159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1.400°C</a:t>
            </a:r>
          </a:p>
        </p:txBody>
      </p:sp>
      <p:sp>
        <p:nvSpPr>
          <p:cNvPr id="11" name="Textfeld 10">
            <a:hlinkClick r:id="rId11"/>
            <a:extLst>
              <a:ext uri="{FF2B5EF4-FFF2-40B4-BE49-F238E27FC236}">
                <a16:creationId xmlns:a16="http://schemas.microsoft.com/office/drawing/2014/main" id="{3886A996-3EE3-B810-E722-6B6B47997FC7}"/>
              </a:ext>
            </a:extLst>
          </p:cNvPr>
          <p:cNvSpPr txBox="1"/>
          <p:nvPr/>
        </p:nvSpPr>
        <p:spPr>
          <a:xfrm>
            <a:off x="3716990" y="5161777"/>
            <a:ext cx="1276159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2.600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°C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307CC1C-0FE7-8660-0190-81CBCAD105BD}"/>
              </a:ext>
            </a:extLst>
          </p:cNvPr>
          <p:cNvGrpSpPr/>
          <p:nvPr/>
        </p:nvGrpSpPr>
        <p:grpSpPr>
          <a:xfrm>
            <a:off x="951511" y="976036"/>
            <a:ext cx="3264047" cy="1804669"/>
            <a:chOff x="951511" y="976036"/>
            <a:chExt cx="3264047" cy="1804669"/>
          </a:xfrm>
        </p:grpSpPr>
        <p:grpSp>
          <p:nvGrpSpPr>
            <p:cNvPr id="111" name="Gruppieren 110">
              <a:extLst>
                <a:ext uri="{FF2B5EF4-FFF2-40B4-BE49-F238E27FC236}">
                  <a16:creationId xmlns:a16="http://schemas.microsoft.com/office/drawing/2014/main" id="{DD5DB065-C02D-87AD-5943-601E3C40C6FA}"/>
                </a:ext>
              </a:extLst>
            </p:cNvPr>
            <p:cNvGrpSpPr/>
            <p:nvPr/>
          </p:nvGrpSpPr>
          <p:grpSpPr>
            <a:xfrm>
              <a:off x="951511" y="976036"/>
              <a:ext cx="3264047" cy="1520813"/>
              <a:chOff x="951511" y="1085764"/>
              <a:chExt cx="3264047" cy="1520813"/>
            </a:xfrm>
          </p:grpSpPr>
          <p:grpSp>
            <p:nvGrpSpPr>
              <p:cNvPr id="60" name="Gruppieren 59">
                <a:extLst>
                  <a:ext uri="{FF2B5EF4-FFF2-40B4-BE49-F238E27FC236}">
                    <a16:creationId xmlns:a16="http://schemas.microsoft.com/office/drawing/2014/main" id="{9AAB02E0-114D-F5CB-8AD1-9282D10F4449}"/>
                  </a:ext>
                </a:extLst>
              </p:cNvPr>
              <p:cNvGrpSpPr/>
              <p:nvPr/>
            </p:nvGrpSpPr>
            <p:grpSpPr>
              <a:xfrm>
                <a:off x="2509271" y="1321754"/>
                <a:ext cx="1276159" cy="1284823"/>
                <a:chOff x="1555432" y="2109459"/>
                <a:chExt cx="1704975" cy="1814841"/>
              </a:xfrm>
            </p:grpSpPr>
            <p:pic>
              <p:nvPicPr>
                <p:cNvPr id="50" name="Grafik 49" descr="Ein Bild, das Entwurf, Text, Zeichnung, Lineart enthält.&#10;&#10;Automatisch generierte Beschreibung">
                  <a:extLst>
                    <a:ext uri="{FF2B5EF4-FFF2-40B4-BE49-F238E27FC236}">
                      <a16:creationId xmlns:a16="http://schemas.microsoft.com/office/drawing/2014/main" id="{9929F713-51BC-DAF3-81D8-97D92B4FBA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555"/>
                <a:stretch/>
              </p:blipFill>
              <p:spPr>
                <a:xfrm>
                  <a:off x="1555432" y="2305050"/>
                  <a:ext cx="1704975" cy="1619250"/>
                </a:xfrm>
                <a:prstGeom prst="rect">
                  <a:avLst/>
                </a:prstGeom>
              </p:spPr>
            </p:pic>
            <p:pic>
              <p:nvPicPr>
                <p:cNvPr id="57" name="Grafik 56" descr="Ein Bild, das Silhouette, Schwarzweiß, Design, Darstellung enthält.&#10;&#10;Automatisch generierte Beschreibung mit mittlerer Zuverlässigkeit">
                  <a:extLst>
                    <a:ext uri="{FF2B5EF4-FFF2-40B4-BE49-F238E27FC236}">
                      <a16:creationId xmlns:a16="http://schemas.microsoft.com/office/drawing/2014/main" id="{4E788BF9-479E-9448-1B22-2EF9B90FEE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139" t="2000" r="13778" b="93899"/>
                <a:stretch/>
              </p:blipFill>
              <p:spPr>
                <a:xfrm rot="19063200">
                  <a:off x="1581647" y="2109459"/>
                  <a:ext cx="760097" cy="281231"/>
                </a:xfrm>
                <a:prstGeom prst="rect">
                  <a:avLst/>
                </a:prstGeom>
              </p:spPr>
            </p:pic>
          </p:grpSp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950BBAEC-209C-AB02-D35D-0A7E34A76F1B}"/>
                  </a:ext>
                </a:extLst>
              </p:cNvPr>
              <p:cNvSpPr txBox="1"/>
              <p:nvPr/>
            </p:nvSpPr>
            <p:spPr>
              <a:xfrm>
                <a:off x="951511" y="1681692"/>
                <a:ext cx="1805968" cy="607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600" kern="100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Stromerzeugung,</a:t>
                </a:r>
                <a:br>
                  <a:rPr lang="de-DE" sz="1600" kern="100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de-DE" sz="1600" kern="100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(Kraftwerk)</a:t>
                </a:r>
              </a:p>
            </p:txBody>
          </p:sp>
          <p:sp>
            <p:nvSpPr>
              <p:cNvPr id="105" name="Freihandform: Form 104">
                <a:extLst>
                  <a:ext uri="{FF2B5EF4-FFF2-40B4-BE49-F238E27FC236}">
                    <a16:creationId xmlns:a16="http://schemas.microsoft.com/office/drawing/2014/main" id="{34F17DBA-45FF-37BE-A814-AAE8ADA8760F}"/>
                  </a:ext>
                </a:extLst>
              </p:cNvPr>
              <p:cNvSpPr/>
              <p:nvPr/>
            </p:nvSpPr>
            <p:spPr bwMode="auto">
              <a:xfrm>
                <a:off x="2674825" y="2172184"/>
                <a:ext cx="245460" cy="416284"/>
              </a:xfrm>
              <a:custGeom>
                <a:avLst/>
                <a:gdLst>
                  <a:gd name="connsiteX0" fmla="*/ 822158 w 2707022"/>
                  <a:gd name="connsiteY0" fmla="*/ 23567 h 4590928"/>
                  <a:gd name="connsiteX1" fmla="*/ 1123910 w 2707022"/>
                  <a:gd name="connsiteY1" fmla="*/ 1148279 h 4590928"/>
                  <a:gd name="connsiteX2" fmla="*/ 364958 w 2707022"/>
                  <a:gd name="connsiteY2" fmla="*/ 2080967 h 4590928"/>
                  <a:gd name="connsiteX3" fmla="*/ 364958 w 2707022"/>
                  <a:gd name="connsiteY3" fmla="*/ 2977079 h 4590928"/>
                  <a:gd name="connsiteX4" fmla="*/ 81494 w 2707022"/>
                  <a:gd name="connsiteY4" fmla="*/ 2419295 h 4590928"/>
                  <a:gd name="connsiteX5" fmla="*/ 81494 w 2707022"/>
                  <a:gd name="connsiteY5" fmla="*/ 3653735 h 4590928"/>
                  <a:gd name="connsiteX6" fmla="*/ 1023326 w 2707022"/>
                  <a:gd name="connsiteY6" fmla="*/ 4494983 h 4590928"/>
                  <a:gd name="connsiteX7" fmla="*/ 1754846 w 2707022"/>
                  <a:gd name="connsiteY7" fmla="*/ 4449263 h 4590928"/>
                  <a:gd name="connsiteX8" fmla="*/ 2687534 w 2707022"/>
                  <a:gd name="connsiteY8" fmla="*/ 3397703 h 4590928"/>
                  <a:gd name="connsiteX9" fmla="*/ 2376638 w 2707022"/>
                  <a:gd name="connsiteY9" fmla="*/ 1770071 h 4590928"/>
                  <a:gd name="connsiteX10" fmla="*/ 2239478 w 2707022"/>
                  <a:gd name="connsiteY10" fmla="*/ 2245559 h 4590928"/>
                  <a:gd name="connsiteX11" fmla="*/ 2029166 w 2707022"/>
                  <a:gd name="connsiteY11" fmla="*/ 2483303 h 4590928"/>
                  <a:gd name="connsiteX12" fmla="*/ 2230334 w 2707022"/>
                  <a:gd name="connsiteY12" fmla="*/ 1514039 h 4590928"/>
                  <a:gd name="connsiteX13" fmla="*/ 1754846 w 2707022"/>
                  <a:gd name="connsiteY13" fmla="*/ 471623 h 4590928"/>
                  <a:gd name="connsiteX14" fmla="*/ 822158 w 2707022"/>
                  <a:gd name="connsiteY14" fmla="*/ 23567 h 4590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07022" h="4590928">
                    <a:moveTo>
                      <a:pt x="822158" y="23567"/>
                    </a:moveTo>
                    <a:cubicBezTo>
                      <a:pt x="717002" y="136343"/>
                      <a:pt x="1200110" y="805379"/>
                      <a:pt x="1123910" y="1148279"/>
                    </a:cubicBezTo>
                    <a:cubicBezTo>
                      <a:pt x="1047710" y="1491179"/>
                      <a:pt x="491450" y="1776167"/>
                      <a:pt x="364958" y="2080967"/>
                    </a:cubicBezTo>
                    <a:cubicBezTo>
                      <a:pt x="238466" y="2385767"/>
                      <a:pt x="412202" y="2920691"/>
                      <a:pt x="364958" y="2977079"/>
                    </a:cubicBezTo>
                    <a:cubicBezTo>
                      <a:pt x="317714" y="3033467"/>
                      <a:pt x="128738" y="2306519"/>
                      <a:pt x="81494" y="2419295"/>
                    </a:cubicBezTo>
                    <a:cubicBezTo>
                      <a:pt x="34250" y="2532071"/>
                      <a:pt x="-75478" y="3307787"/>
                      <a:pt x="81494" y="3653735"/>
                    </a:cubicBezTo>
                    <a:cubicBezTo>
                      <a:pt x="238466" y="3999683"/>
                      <a:pt x="744434" y="4362395"/>
                      <a:pt x="1023326" y="4494983"/>
                    </a:cubicBezTo>
                    <a:cubicBezTo>
                      <a:pt x="1302218" y="4627571"/>
                      <a:pt x="1477478" y="4632143"/>
                      <a:pt x="1754846" y="4449263"/>
                    </a:cubicBezTo>
                    <a:cubicBezTo>
                      <a:pt x="2032214" y="4266383"/>
                      <a:pt x="2583902" y="3844235"/>
                      <a:pt x="2687534" y="3397703"/>
                    </a:cubicBezTo>
                    <a:cubicBezTo>
                      <a:pt x="2791166" y="2951171"/>
                      <a:pt x="2451314" y="1962095"/>
                      <a:pt x="2376638" y="1770071"/>
                    </a:cubicBezTo>
                    <a:cubicBezTo>
                      <a:pt x="2301962" y="1578047"/>
                      <a:pt x="2297390" y="2126687"/>
                      <a:pt x="2239478" y="2245559"/>
                    </a:cubicBezTo>
                    <a:cubicBezTo>
                      <a:pt x="2181566" y="2364431"/>
                      <a:pt x="2030690" y="2605223"/>
                      <a:pt x="2029166" y="2483303"/>
                    </a:cubicBezTo>
                    <a:cubicBezTo>
                      <a:pt x="2027642" y="2361383"/>
                      <a:pt x="2276054" y="1849319"/>
                      <a:pt x="2230334" y="1514039"/>
                    </a:cubicBezTo>
                    <a:cubicBezTo>
                      <a:pt x="2184614" y="1178759"/>
                      <a:pt x="1988018" y="716987"/>
                      <a:pt x="1754846" y="471623"/>
                    </a:cubicBezTo>
                    <a:cubicBezTo>
                      <a:pt x="1521674" y="226259"/>
                      <a:pt x="927314" y="-89209"/>
                      <a:pt x="822158" y="23567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" name="Textfeld 106">
                <a:extLst>
                  <a:ext uri="{FF2B5EF4-FFF2-40B4-BE49-F238E27FC236}">
                    <a16:creationId xmlns:a16="http://schemas.microsoft.com/office/drawing/2014/main" id="{0D8A932A-C088-8278-6F5E-2DFF6EDA13F1}"/>
                  </a:ext>
                </a:extLst>
              </p:cNvPr>
              <p:cNvSpPr txBox="1"/>
              <p:nvPr/>
            </p:nvSpPr>
            <p:spPr>
              <a:xfrm>
                <a:off x="2281387" y="1085764"/>
                <a:ext cx="531969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600" kern="100" dirty="0">
                    <a:solidFill>
                      <a:srgbClr val="FFC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</a:t>
                </a:r>
                <a:r>
                  <a:rPr lang="de-DE" sz="1600" kern="100" baseline="-25000" dirty="0">
                    <a:solidFill>
                      <a:srgbClr val="FFC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08" name="Textfeld 107">
                <a:extLst>
                  <a:ext uri="{FF2B5EF4-FFF2-40B4-BE49-F238E27FC236}">
                    <a16:creationId xmlns:a16="http://schemas.microsoft.com/office/drawing/2014/main" id="{75B1A3C1-815C-7FE2-AC77-0DB120A08098}"/>
                  </a:ext>
                </a:extLst>
              </p:cNvPr>
              <p:cNvSpPr txBox="1"/>
              <p:nvPr/>
            </p:nvSpPr>
            <p:spPr>
              <a:xfrm>
                <a:off x="3150122" y="1257798"/>
                <a:ext cx="1065436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600" kern="1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Abwärme</a:t>
                </a:r>
              </a:p>
            </p:txBody>
          </p:sp>
        </p:grp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5FB4D2B-7923-02C1-D86C-DD683A2B85C8}"/>
                </a:ext>
              </a:extLst>
            </p:cNvPr>
            <p:cNvSpPr txBox="1"/>
            <p:nvPr/>
          </p:nvSpPr>
          <p:spPr>
            <a:xfrm>
              <a:off x="2721608" y="2436636"/>
              <a:ext cx="1065436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zentral</a:t>
              </a:r>
              <a:endParaRPr lang="de-DE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53351AE-A5CF-AD74-5EFD-C21479669468}"/>
              </a:ext>
            </a:extLst>
          </p:cNvPr>
          <p:cNvGrpSpPr/>
          <p:nvPr/>
        </p:nvGrpSpPr>
        <p:grpSpPr>
          <a:xfrm>
            <a:off x="4707723" y="1381049"/>
            <a:ext cx="1959617" cy="1367657"/>
            <a:chOff x="4707723" y="1381049"/>
            <a:chExt cx="1959617" cy="1367657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A835C16E-2E55-49D3-AEEC-086E689DFBBC}"/>
                </a:ext>
              </a:extLst>
            </p:cNvPr>
            <p:cNvGrpSpPr/>
            <p:nvPr/>
          </p:nvGrpSpPr>
          <p:grpSpPr>
            <a:xfrm>
              <a:off x="4707723" y="1381049"/>
              <a:ext cx="1875012" cy="1059687"/>
              <a:chOff x="4707723" y="1463345"/>
              <a:chExt cx="1875012" cy="1059687"/>
            </a:xfrm>
          </p:grpSpPr>
          <p:sp>
            <p:nvSpPr>
              <p:cNvPr id="94" name="Pfeil: nach rechts 93">
                <a:extLst>
                  <a:ext uri="{FF2B5EF4-FFF2-40B4-BE49-F238E27FC236}">
                    <a16:creationId xmlns:a16="http://schemas.microsoft.com/office/drawing/2014/main" id="{13D728BA-7E9D-F16C-B959-E198AAF5690E}"/>
                  </a:ext>
                </a:extLst>
              </p:cNvPr>
              <p:cNvSpPr/>
              <p:nvPr/>
            </p:nvSpPr>
            <p:spPr bwMode="auto">
              <a:xfrm>
                <a:off x="4707723" y="1910950"/>
                <a:ext cx="320047" cy="317840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B5231519-B35D-6013-0F88-A0140AB547C8}"/>
                  </a:ext>
                </a:extLst>
              </p:cNvPr>
              <p:cNvGrpSpPr/>
              <p:nvPr/>
            </p:nvGrpSpPr>
            <p:grpSpPr>
              <a:xfrm>
                <a:off x="5517299" y="1463345"/>
                <a:ext cx="1065436" cy="1059687"/>
                <a:chOff x="5523332" y="1372959"/>
                <a:chExt cx="1065436" cy="1059687"/>
              </a:xfrm>
            </p:grpSpPr>
            <p:pic>
              <p:nvPicPr>
                <p:cNvPr id="15" name="Grafik 14" descr="Ein Bild, das Windmühle enthält.&#10;&#10;Automatisch generierte Beschreibung">
                  <a:extLst>
                    <a:ext uri="{FF2B5EF4-FFF2-40B4-BE49-F238E27FC236}">
                      <a16:creationId xmlns:a16="http://schemas.microsoft.com/office/drawing/2014/main" id="{A5A940E6-B579-1C1D-812C-C8D95F4C75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3332" y="1372959"/>
                  <a:ext cx="1065436" cy="626728"/>
                </a:xfrm>
                <a:prstGeom prst="rect">
                  <a:avLst/>
                </a:prstGeom>
              </p:spPr>
            </p:pic>
            <p:grpSp>
              <p:nvGrpSpPr>
                <p:cNvPr id="17" name="Gruppieren 16">
                  <a:extLst>
                    <a:ext uri="{FF2B5EF4-FFF2-40B4-BE49-F238E27FC236}">
                      <a16:creationId xmlns:a16="http://schemas.microsoft.com/office/drawing/2014/main" id="{1E3BBE86-58E2-769E-6700-6AC123049043}"/>
                    </a:ext>
                  </a:extLst>
                </p:cNvPr>
                <p:cNvGrpSpPr/>
                <p:nvPr/>
              </p:nvGrpSpPr>
              <p:grpSpPr>
                <a:xfrm>
                  <a:off x="5826044" y="1838783"/>
                  <a:ext cx="586158" cy="593863"/>
                  <a:chOff x="6128008" y="1907548"/>
                  <a:chExt cx="353342" cy="353342"/>
                </a:xfrm>
              </p:grpSpPr>
              <p:sp>
                <p:nvSpPr>
                  <p:cNvPr id="14" name="Ellipse 13">
                    <a:extLst>
                      <a:ext uri="{FF2B5EF4-FFF2-40B4-BE49-F238E27FC236}">
                        <a16:creationId xmlns:a16="http://schemas.microsoft.com/office/drawing/2014/main" id="{0835843D-F07A-52F7-F444-BDF2F2C470C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28008" y="1907548"/>
                    <a:ext cx="353342" cy="35334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pic>
                <p:nvPicPr>
                  <p:cNvPr id="16" name="Grafik 15">
                    <a:extLst>
                      <a:ext uri="{FF2B5EF4-FFF2-40B4-BE49-F238E27FC236}">
                        <a16:creationId xmlns:a16="http://schemas.microsoft.com/office/drawing/2014/main" id="{3AEB8895-6365-DCA0-C383-C1400DB43D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8574" b="17484"/>
                  <a:stretch/>
                </p:blipFill>
                <p:spPr>
                  <a:xfrm>
                    <a:off x="6192966" y="2000980"/>
                    <a:ext cx="226766" cy="145000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D6E2719-DEE3-6C1A-A799-29CA256A1458}"/>
                </a:ext>
              </a:extLst>
            </p:cNvPr>
            <p:cNvSpPr txBox="1"/>
            <p:nvPr/>
          </p:nvSpPr>
          <p:spPr>
            <a:xfrm>
              <a:off x="5601904" y="2404637"/>
              <a:ext cx="1065436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dezentral</a:t>
              </a:r>
              <a:endParaRPr lang="de-DE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0242EF7-E49D-FCC5-6CF7-5FD8B9539D50}"/>
              </a:ext>
            </a:extLst>
          </p:cNvPr>
          <p:cNvGrpSpPr/>
          <p:nvPr/>
        </p:nvGrpSpPr>
        <p:grpSpPr>
          <a:xfrm>
            <a:off x="1237639" y="2834814"/>
            <a:ext cx="3259763" cy="1038748"/>
            <a:chOff x="1237639" y="2834814"/>
            <a:chExt cx="3259763" cy="1038748"/>
          </a:xfrm>
        </p:grpSpPr>
        <p:grpSp>
          <p:nvGrpSpPr>
            <p:cNvPr id="122" name="Gruppieren 121">
              <a:extLst>
                <a:ext uri="{FF2B5EF4-FFF2-40B4-BE49-F238E27FC236}">
                  <a16:creationId xmlns:a16="http://schemas.microsoft.com/office/drawing/2014/main" id="{703E6FF8-1E9F-590D-5CB7-4387EFE13E6C}"/>
                </a:ext>
              </a:extLst>
            </p:cNvPr>
            <p:cNvGrpSpPr/>
            <p:nvPr/>
          </p:nvGrpSpPr>
          <p:grpSpPr>
            <a:xfrm>
              <a:off x="1237639" y="2957650"/>
              <a:ext cx="3259763" cy="915912"/>
              <a:chOff x="1237639" y="3049090"/>
              <a:chExt cx="3259763" cy="915912"/>
            </a:xfrm>
          </p:grpSpPr>
          <p:grpSp>
            <p:nvGrpSpPr>
              <p:cNvPr id="113" name="Gruppieren 112">
                <a:extLst>
                  <a:ext uri="{FF2B5EF4-FFF2-40B4-BE49-F238E27FC236}">
                    <a16:creationId xmlns:a16="http://schemas.microsoft.com/office/drawing/2014/main" id="{10D40232-D020-6779-5170-70FAA11EB23F}"/>
                  </a:ext>
                </a:extLst>
              </p:cNvPr>
              <p:cNvGrpSpPr/>
              <p:nvPr/>
            </p:nvGrpSpPr>
            <p:grpSpPr>
              <a:xfrm>
                <a:off x="1237639" y="3049090"/>
                <a:ext cx="2469965" cy="915912"/>
                <a:chOff x="1237639" y="3049090"/>
                <a:chExt cx="2469965" cy="915912"/>
              </a:xfrm>
            </p:grpSpPr>
            <p:sp>
              <p:nvSpPr>
                <p:cNvPr id="86" name="Textfeld 85">
                  <a:extLst>
                    <a:ext uri="{FF2B5EF4-FFF2-40B4-BE49-F238E27FC236}">
                      <a16:creationId xmlns:a16="http://schemas.microsoft.com/office/drawing/2014/main" id="{0626DF51-2DEA-CA8C-0C09-E774DBF44801}"/>
                    </a:ext>
                  </a:extLst>
                </p:cNvPr>
                <p:cNvSpPr txBox="1"/>
                <p:nvPr/>
              </p:nvSpPr>
              <p:spPr>
                <a:xfrm>
                  <a:off x="1237639" y="3137091"/>
                  <a:ext cx="1065436" cy="6075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de-DE" sz="1600" kern="100" dirty="0">
                      <a:solidFill>
                        <a:srgbClr val="0000FF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Antriebs-motor</a:t>
                  </a:r>
                </a:p>
              </p:txBody>
            </p:sp>
            <p:grpSp>
              <p:nvGrpSpPr>
                <p:cNvPr id="110" name="Gruppieren 109">
                  <a:extLst>
                    <a:ext uri="{FF2B5EF4-FFF2-40B4-BE49-F238E27FC236}">
                      <a16:creationId xmlns:a16="http://schemas.microsoft.com/office/drawing/2014/main" id="{FE94704F-5224-321E-B144-E486673AA32B}"/>
                    </a:ext>
                  </a:extLst>
                </p:cNvPr>
                <p:cNvGrpSpPr/>
                <p:nvPr/>
              </p:nvGrpSpPr>
              <p:grpSpPr>
                <a:xfrm>
                  <a:off x="2645888" y="3049090"/>
                  <a:ext cx="1061716" cy="915912"/>
                  <a:chOff x="2645888" y="3049090"/>
                  <a:chExt cx="1061716" cy="915912"/>
                </a:xfrm>
              </p:grpSpPr>
              <p:pic>
                <p:nvPicPr>
                  <p:cNvPr id="64" name="Grafik 63" descr="Ein Bild, das Entwurf, Zeichnung, Lineart, Diagramm enthält.&#10;&#10;Automatisch generierte Beschreibung">
                    <a:extLst>
                      <a:ext uri="{FF2B5EF4-FFF2-40B4-BE49-F238E27FC236}">
                        <a16:creationId xmlns:a16="http://schemas.microsoft.com/office/drawing/2014/main" id="{DEB98F54-655A-3FF0-0267-C9E0287F2B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8940"/>
                  <a:stretch/>
                </p:blipFill>
                <p:spPr>
                  <a:xfrm>
                    <a:off x="2645888" y="3049090"/>
                    <a:ext cx="1061716" cy="915912"/>
                  </a:xfrm>
                  <a:prstGeom prst="rect">
                    <a:avLst/>
                  </a:prstGeom>
                </p:spPr>
              </p:pic>
              <p:pic>
                <p:nvPicPr>
                  <p:cNvPr id="109" name="Grafik 108" descr="Ein Bild, das Screenshot, Grafiken, Grafikdesign, Design enthält.&#10;&#10;Automatisch generierte Beschreibung">
                    <a:extLst>
                      <a:ext uri="{FF2B5EF4-FFF2-40B4-BE49-F238E27FC236}">
                        <a16:creationId xmlns:a16="http://schemas.microsoft.com/office/drawing/2014/main" id="{89388925-65DF-6675-D122-BAB9EF6740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43" t="10083" r="8333" b="10734"/>
                  <a:stretch/>
                </p:blipFill>
                <p:spPr>
                  <a:xfrm>
                    <a:off x="2834891" y="3272323"/>
                    <a:ext cx="129050" cy="12953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21" name="Textfeld 120">
                <a:extLst>
                  <a:ext uri="{FF2B5EF4-FFF2-40B4-BE49-F238E27FC236}">
                    <a16:creationId xmlns:a16="http://schemas.microsoft.com/office/drawing/2014/main" id="{FF141878-70F9-F02F-FCE9-F0D0AD935023}"/>
                  </a:ext>
                </a:extLst>
              </p:cNvPr>
              <p:cNvSpPr txBox="1"/>
              <p:nvPr/>
            </p:nvSpPr>
            <p:spPr>
              <a:xfrm>
                <a:off x="3431966" y="3328586"/>
                <a:ext cx="1065436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600" kern="1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Abwärme</a:t>
                </a:r>
              </a:p>
            </p:txBody>
          </p:sp>
        </p:grp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CDBBC113-B824-6854-3288-D04A08A5B73B}"/>
                </a:ext>
              </a:extLst>
            </p:cNvPr>
            <p:cNvSpPr txBox="1"/>
            <p:nvPr/>
          </p:nvSpPr>
          <p:spPr>
            <a:xfrm>
              <a:off x="2142937" y="2834814"/>
              <a:ext cx="531969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FFC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</a:t>
              </a:r>
              <a:r>
                <a:rPr lang="de-DE" sz="1600" kern="100" baseline="-25000" dirty="0">
                  <a:solidFill>
                    <a:srgbClr val="FFC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8EDE22A-B89F-F788-878D-3C10A01648B2}"/>
              </a:ext>
            </a:extLst>
          </p:cNvPr>
          <p:cNvGrpSpPr/>
          <p:nvPr/>
        </p:nvGrpSpPr>
        <p:grpSpPr>
          <a:xfrm>
            <a:off x="1237639" y="3827170"/>
            <a:ext cx="3216724" cy="1236415"/>
            <a:chOff x="1237639" y="3827170"/>
            <a:chExt cx="3216724" cy="1236415"/>
          </a:xfrm>
        </p:grpSpPr>
        <p:grpSp>
          <p:nvGrpSpPr>
            <p:cNvPr id="125" name="Gruppieren 124">
              <a:extLst>
                <a:ext uri="{FF2B5EF4-FFF2-40B4-BE49-F238E27FC236}">
                  <a16:creationId xmlns:a16="http://schemas.microsoft.com/office/drawing/2014/main" id="{C466BDA2-12F2-2EC7-786C-494F4E36FD7D}"/>
                </a:ext>
              </a:extLst>
            </p:cNvPr>
            <p:cNvGrpSpPr/>
            <p:nvPr/>
          </p:nvGrpSpPr>
          <p:grpSpPr>
            <a:xfrm>
              <a:off x="1237639" y="3928354"/>
              <a:ext cx="3216724" cy="1135231"/>
              <a:chOff x="1237639" y="3983218"/>
              <a:chExt cx="3216724" cy="1135231"/>
            </a:xfrm>
          </p:grpSpPr>
          <p:grpSp>
            <p:nvGrpSpPr>
              <p:cNvPr id="116" name="Gruppieren 115">
                <a:extLst>
                  <a:ext uri="{FF2B5EF4-FFF2-40B4-BE49-F238E27FC236}">
                    <a16:creationId xmlns:a16="http://schemas.microsoft.com/office/drawing/2014/main" id="{C2323722-6DEF-8B2E-F11D-9CD2EE8EC555}"/>
                  </a:ext>
                </a:extLst>
              </p:cNvPr>
              <p:cNvGrpSpPr/>
              <p:nvPr/>
            </p:nvGrpSpPr>
            <p:grpSpPr>
              <a:xfrm>
                <a:off x="1237639" y="4083265"/>
                <a:ext cx="2327632" cy="1035184"/>
                <a:chOff x="1237639" y="4083265"/>
                <a:chExt cx="2327632" cy="1035184"/>
              </a:xfrm>
            </p:grpSpPr>
            <p:sp>
              <p:nvSpPr>
                <p:cNvPr id="87" name="Textfeld 86">
                  <a:extLst>
                    <a:ext uri="{FF2B5EF4-FFF2-40B4-BE49-F238E27FC236}">
                      <a16:creationId xmlns:a16="http://schemas.microsoft.com/office/drawing/2014/main" id="{4BADC485-AC37-1200-1527-B233CAF36D58}"/>
                    </a:ext>
                  </a:extLst>
                </p:cNvPr>
                <p:cNvSpPr txBox="1"/>
                <p:nvPr/>
              </p:nvSpPr>
              <p:spPr>
                <a:xfrm>
                  <a:off x="1237639" y="4412283"/>
                  <a:ext cx="1065436" cy="3440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de-DE" sz="1600" kern="100" dirty="0">
                      <a:solidFill>
                        <a:srgbClr val="0000FF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Heizung</a:t>
                  </a:r>
                </a:p>
              </p:txBody>
            </p:sp>
            <p:grpSp>
              <p:nvGrpSpPr>
                <p:cNvPr id="115" name="Gruppieren 114">
                  <a:extLst>
                    <a:ext uri="{FF2B5EF4-FFF2-40B4-BE49-F238E27FC236}">
                      <a16:creationId xmlns:a16="http://schemas.microsoft.com/office/drawing/2014/main" id="{5B0686AC-88CB-13F2-D817-26626B070396}"/>
                    </a:ext>
                  </a:extLst>
                </p:cNvPr>
                <p:cNvGrpSpPr/>
                <p:nvPr/>
              </p:nvGrpSpPr>
              <p:grpSpPr>
                <a:xfrm>
                  <a:off x="2834891" y="4083265"/>
                  <a:ext cx="730380" cy="1035184"/>
                  <a:chOff x="2834891" y="4083265"/>
                  <a:chExt cx="730380" cy="1035184"/>
                </a:xfrm>
              </p:grpSpPr>
              <p:pic>
                <p:nvPicPr>
                  <p:cNvPr id="82" name="Grafik 81" descr="Ein Bild, das Entwurf, Zeichnung, weiß, Reihe enthält.&#10;&#10;Automatisch generierte Beschreibung">
                    <a:extLst>
                      <a:ext uri="{FF2B5EF4-FFF2-40B4-BE49-F238E27FC236}">
                        <a16:creationId xmlns:a16="http://schemas.microsoft.com/office/drawing/2014/main" id="{1597A5AE-775B-139B-1085-9D8696BFF4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4891" y="4083265"/>
                    <a:ext cx="730380" cy="1035184"/>
                  </a:xfrm>
                  <a:prstGeom prst="rect">
                    <a:avLst/>
                  </a:prstGeom>
                </p:spPr>
              </p:pic>
              <p:sp>
                <p:nvSpPr>
                  <p:cNvPr id="106" name="Freihandform: Form 105">
                    <a:extLst>
                      <a:ext uri="{FF2B5EF4-FFF2-40B4-BE49-F238E27FC236}">
                        <a16:creationId xmlns:a16="http://schemas.microsoft.com/office/drawing/2014/main" id="{67A98F98-D14E-7662-D263-6E15B7ACBAC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074194" y="4240872"/>
                    <a:ext cx="269404" cy="525083"/>
                  </a:xfrm>
                  <a:custGeom>
                    <a:avLst/>
                    <a:gdLst>
                      <a:gd name="connsiteX0" fmla="*/ 822158 w 2707022"/>
                      <a:gd name="connsiteY0" fmla="*/ 23567 h 4590928"/>
                      <a:gd name="connsiteX1" fmla="*/ 1123910 w 2707022"/>
                      <a:gd name="connsiteY1" fmla="*/ 1148279 h 4590928"/>
                      <a:gd name="connsiteX2" fmla="*/ 364958 w 2707022"/>
                      <a:gd name="connsiteY2" fmla="*/ 2080967 h 4590928"/>
                      <a:gd name="connsiteX3" fmla="*/ 364958 w 2707022"/>
                      <a:gd name="connsiteY3" fmla="*/ 2977079 h 4590928"/>
                      <a:gd name="connsiteX4" fmla="*/ 81494 w 2707022"/>
                      <a:gd name="connsiteY4" fmla="*/ 2419295 h 4590928"/>
                      <a:gd name="connsiteX5" fmla="*/ 81494 w 2707022"/>
                      <a:gd name="connsiteY5" fmla="*/ 3653735 h 4590928"/>
                      <a:gd name="connsiteX6" fmla="*/ 1023326 w 2707022"/>
                      <a:gd name="connsiteY6" fmla="*/ 4494983 h 4590928"/>
                      <a:gd name="connsiteX7" fmla="*/ 1754846 w 2707022"/>
                      <a:gd name="connsiteY7" fmla="*/ 4449263 h 4590928"/>
                      <a:gd name="connsiteX8" fmla="*/ 2687534 w 2707022"/>
                      <a:gd name="connsiteY8" fmla="*/ 3397703 h 4590928"/>
                      <a:gd name="connsiteX9" fmla="*/ 2376638 w 2707022"/>
                      <a:gd name="connsiteY9" fmla="*/ 1770071 h 4590928"/>
                      <a:gd name="connsiteX10" fmla="*/ 2239478 w 2707022"/>
                      <a:gd name="connsiteY10" fmla="*/ 2245559 h 4590928"/>
                      <a:gd name="connsiteX11" fmla="*/ 2029166 w 2707022"/>
                      <a:gd name="connsiteY11" fmla="*/ 2483303 h 4590928"/>
                      <a:gd name="connsiteX12" fmla="*/ 2230334 w 2707022"/>
                      <a:gd name="connsiteY12" fmla="*/ 1514039 h 4590928"/>
                      <a:gd name="connsiteX13" fmla="*/ 1754846 w 2707022"/>
                      <a:gd name="connsiteY13" fmla="*/ 471623 h 4590928"/>
                      <a:gd name="connsiteX14" fmla="*/ 822158 w 2707022"/>
                      <a:gd name="connsiteY14" fmla="*/ 23567 h 459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707022" h="4590928">
                        <a:moveTo>
                          <a:pt x="822158" y="23567"/>
                        </a:moveTo>
                        <a:cubicBezTo>
                          <a:pt x="717002" y="136343"/>
                          <a:pt x="1200110" y="805379"/>
                          <a:pt x="1123910" y="1148279"/>
                        </a:cubicBezTo>
                        <a:cubicBezTo>
                          <a:pt x="1047710" y="1491179"/>
                          <a:pt x="491450" y="1776167"/>
                          <a:pt x="364958" y="2080967"/>
                        </a:cubicBezTo>
                        <a:cubicBezTo>
                          <a:pt x="238466" y="2385767"/>
                          <a:pt x="412202" y="2920691"/>
                          <a:pt x="364958" y="2977079"/>
                        </a:cubicBezTo>
                        <a:cubicBezTo>
                          <a:pt x="317714" y="3033467"/>
                          <a:pt x="128738" y="2306519"/>
                          <a:pt x="81494" y="2419295"/>
                        </a:cubicBezTo>
                        <a:cubicBezTo>
                          <a:pt x="34250" y="2532071"/>
                          <a:pt x="-75478" y="3307787"/>
                          <a:pt x="81494" y="3653735"/>
                        </a:cubicBezTo>
                        <a:cubicBezTo>
                          <a:pt x="238466" y="3999683"/>
                          <a:pt x="744434" y="4362395"/>
                          <a:pt x="1023326" y="4494983"/>
                        </a:cubicBezTo>
                        <a:cubicBezTo>
                          <a:pt x="1302218" y="4627571"/>
                          <a:pt x="1477478" y="4632143"/>
                          <a:pt x="1754846" y="4449263"/>
                        </a:cubicBezTo>
                        <a:cubicBezTo>
                          <a:pt x="2032214" y="4266383"/>
                          <a:pt x="2583902" y="3844235"/>
                          <a:pt x="2687534" y="3397703"/>
                        </a:cubicBezTo>
                        <a:cubicBezTo>
                          <a:pt x="2791166" y="2951171"/>
                          <a:pt x="2451314" y="1962095"/>
                          <a:pt x="2376638" y="1770071"/>
                        </a:cubicBezTo>
                        <a:cubicBezTo>
                          <a:pt x="2301962" y="1578047"/>
                          <a:pt x="2297390" y="2126687"/>
                          <a:pt x="2239478" y="2245559"/>
                        </a:cubicBezTo>
                        <a:cubicBezTo>
                          <a:pt x="2181566" y="2364431"/>
                          <a:pt x="2030690" y="2605223"/>
                          <a:pt x="2029166" y="2483303"/>
                        </a:cubicBezTo>
                        <a:cubicBezTo>
                          <a:pt x="2027642" y="2361383"/>
                          <a:pt x="2276054" y="1849319"/>
                          <a:pt x="2230334" y="1514039"/>
                        </a:cubicBezTo>
                        <a:cubicBezTo>
                          <a:pt x="2184614" y="1178759"/>
                          <a:pt x="1988018" y="716987"/>
                          <a:pt x="1754846" y="471623"/>
                        </a:cubicBezTo>
                        <a:cubicBezTo>
                          <a:pt x="1521674" y="226259"/>
                          <a:pt x="927314" y="-89209"/>
                          <a:pt x="822158" y="2356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123" name="Textfeld 122">
                <a:extLst>
                  <a:ext uri="{FF2B5EF4-FFF2-40B4-BE49-F238E27FC236}">
                    <a16:creationId xmlns:a16="http://schemas.microsoft.com/office/drawing/2014/main" id="{D8B3BF1A-021A-951D-A349-01E2448A9438}"/>
                  </a:ext>
                </a:extLst>
              </p:cNvPr>
              <p:cNvSpPr txBox="1"/>
              <p:nvPr/>
            </p:nvSpPr>
            <p:spPr>
              <a:xfrm>
                <a:off x="3388927" y="3983218"/>
                <a:ext cx="1065436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600" kern="1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Abwärme</a:t>
                </a:r>
              </a:p>
            </p:txBody>
          </p:sp>
        </p:grp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640859C5-8A3B-6DD4-3A3E-76877540D779}"/>
                </a:ext>
              </a:extLst>
            </p:cNvPr>
            <p:cNvSpPr txBox="1"/>
            <p:nvPr/>
          </p:nvSpPr>
          <p:spPr>
            <a:xfrm>
              <a:off x="2479009" y="3827170"/>
              <a:ext cx="531969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FFC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</a:t>
              </a:r>
              <a:r>
                <a:rPr lang="de-DE" sz="1600" kern="100" baseline="-25000" dirty="0">
                  <a:solidFill>
                    <a:srgbClr val="FFC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0C6DBD5-639E-B056-F7E6-F5120373FE8F}"/>
              </a:ext>
            </a:extLst>
          </p:cNvPr>
          <p:cNvGrpSpPr/>
          <p:nvPr/>
        </p:nvGrpSpPr>
        <p:grpSpPr>
          <a:xfrm>
            <a:off x="1237639" y="4839427"/>
            <a:ext cx="2684006" cy="1253992"/>
            <a:chOff x="1237639" y="4839427"/>
            <a:chExt cx="2684006" cy="1253992"/>
          </a:xfrm>
        </p:grpSpPr>
        <p:grpSp>
          <p:nvGrpSpPr>
            <p:cNvPr id="126" name="Gruppieren 125">
              <a:extLst>
                <a:ext uri="{FF2B5EF4-FFF2-40B4-BE49-F238E27FC236}">
                  <a16:creationId xmlns:a16="http://schemas.microsoft.com/office/drawing/2014/main" id="{18B0EFBF-3EBD-33ED-5899-C4F491B2907D}"/>
                </a:ext>
              </a:extLst>
            </p:cNvPr>
            <p:cNvGrpSpPr/>
            <p:nvPr/>
          </p:nvGrpSpPr>
          <p:grpSpPr>
            <a:xfrm>
              <a:off x="1237639" y="5036901"/>
              <a:ext cx="2684006" cy="1056518"/>
              <a:chOff x="1237639" y="5091765"/>
              <a:chExt cx="2684006" cy="1056518"/>
            </a:xfrm>
          </p:grpSpPr>
          <p:pic>
            <p:nvPicPr>
              <p:cNvPr id="77" name="Grafik 76" descr="Ein Bild, das Text, Entwurf, Uhr, Zeichnung enthält.&#10;&#10;Automatisch generierte Beschreibung">
                <a:extLst>
                  <a:ext uri="{FF2B5EF4-FFF2-40B4-BE49-F238E27FC236}">
                    <a16:creationId xmlns:a16="http://schemas.microsoft.com/office/drawing/2014/main" id="{6948EF6A-A764-DD60-5C05-2B809F45B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06" r="6237"/>
              <a:stretch/>
            </p:blipFill>
            <p:spPr>
              <a:xfrm>
                <a:off x="2394128" y="5186987"/>
                <a:ext cx="616850" cy="961296"/>
              </a:xfrm>
              <a:prstGeom prst="rect">
                <a:avLst/>
              </a:prstGeom>
            </p:spPr>
          </p:pic>
          <p:sp>
            <p:nvSpPr>
              <p:cNvPr id="88" name="Textfeld 87">
                <a:extLst>
                  <a:ext uri="{FF2B5EF4-FFF2-40B4-BE49-F238E27FC236}">
                    <a16:creationId xmlns:a16="http://schemas.microsoft.com/office/drawing/2014/main" id="{5CD74EA3-F4F2-06D5-ECF9-20BEA85D4E08}"/>
                  </a:ext>
                </a:extLst>
              </p:cNvPr>
              <p:cNvSpPr txBox="1"/>
              <p:nvPr/>
            </p:nvSpPr>
            <p:spPr>
              <a:xfrm>
                <a:off x="1237639" y="5524342"/>
                <a:ext cx="1065436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600" kern="100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Licht</a:t>
                </a:r>
              </a:p>
            </p:txBody>
          </p:sp>
          <p:sp>
            <p:nvSpPr>
              <p:cNvPr id="124" name="Textfeld 123">
                <a:extLst>
                  <a:ext uri="{FF2B5EF4-FFF2-40B4-BE49-F238E27FC236}">
                    <a16:creationId xmlns:a16="http://schemas.microsoft.com/office/drawing/2014/main" id="{3B004AD6-DBB8-CE2B-007C-DB312E1D1FCE}"/>
                  </a:ext>
                </a:extLst>
              </p:cNvPr>
              <p:cNvSpPr txBox="1"/>
              <p:nvPr/>
            </p:nvSpPr>
            <p:spPr>
              <a:xfrm>
                <a:off x="2856209" y="5091765"/>
                <a:ext cx="1065436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600" kern="1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Abwärme</a:t>
                </a:r>
              </a:p>
            </p:txBody>
          </p:sp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87636602-CD47-11C0-27CB-D29C4EA5B188}"/>
                </a:ext>
              </a:extLst>
            </p:cNvPr>
            <p:cNvSpPr txBox="1"/>
            <p:nvPr/>
          </p:nvSpPr>
          <p:spPr>
            <a:xfrm>
              <a:off x="2175547" y="4839427"/>
              <a:ext cx="531969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FFC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</a:t>
              </a:r>
              <a:r>
                <a:rPr lang="de-DE" sz="1600" kern="100" baseline="-25000" dirty="0">
                  <a:solidFill>
                    <a:srgbClr val="FFC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9B3CF6B2-0016-D6CF-608D-D319168EBAA4}"/>
              </a:ext>
            </a:extLst>
          </p:cNvPr>
          <p:cNvSpPr txBox="1"/>
          <p:nvPr/>
        </p:nvSpPr>
        <p:spPr>
          <a:xfrm>
            <a:off x="1" y="6181326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Mit der Energiewende sparen wir: Energie, Kosten </a:t>
            </a:r>
            <a:r>
              <a:rPr lang="de-DE" sz="1800" b="1" u="sng" dirty="0">
                <a:solidFill>
                  <a:srgbClr val="00B050"/>
                </a:solidFill>
                <a:latin typeface="+mn-lt"/>
              </a:rPr>
              <a:t>UND</a:t>
            </a:r>
            <a:r>
              <a:rPr lang="de-DE" sz="1800" dirty="0">
                <a:solidFill>
                  <a:srgbClr val="00B050"/>
                </a:solidFill>
                <a:latin typeface="+mn-lt"/>
              </a:rPr>
              <a:t> CO</a:t>
            </a:r>
            <a:r>
              <a:rPr lang="de-DE" sz="1800" baseline="-25000" dirty="0">
                <a:solidFill>
                  <a:srgbClr val="00B050"/>
                </a:solidFill>
                <a:latin typeface="+mn-lt"/>
              </a:rPr>
              <a:t>2</a:t>
            </a:r>
            <a:r>
              <a:rPr lang="de-DE" sz="1800" dirty="0">
                <a:solidFill>
                  <a:srgbClr val="00B050"/>
                </a:solidFill>
                <a:latin typeface="+mn-lt"/>
              </a:rPr>
              <a:t>-Emissionen!</a:t>
            </a:r>
          </a:p>
        </p:txBody>
      </p:sp>
    </p:spTree>
    <p:extLst>
      <p:ext uri="{BB962C8B-B14F-4D97-AF65-F5344CB8AC3E}">
        <p14:creationId xmlns:p14="http://schemas.microsoft.com/office/powerpoint/2010/main" val="7004606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3" grpId="0"/>
      <p:bldP spid="3" grpId="0"/>
      <p:bldP spid="4" grpId="0"/>
      <p:bldP spid="5" grpId="0"/>
      <p:bldP spid="10" grpId="0"/>
      <p:bldP spid="11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4AD0168B-AD3D-D10A-B6E9-ED9F27EB2F5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08362" y="64083"/>
            <a:ext cx="863240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Kursänderung bei der Energiewende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Quo vadis Energiewende?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3B9F830C-FB0F-50E7-FB17-681AFCFB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43" t="18846" r="39471" b="12180"/>
          <a:stretch>
            <a:fillRect/>
          </a:stretch>
        </p:blipFill>
        <p:spPr>
          <a:xfrm>
            <a:off x="127207" y="1146498"/>
            <a:ext cx="5072124" cy="2793042"/>
          </a:xfrm>
          <a:prstGeom prst="rect">
            <a:avLst/>
          </a:prstGeom>
        </p:spPr>
      </p:pic>
      <p:pic>
        <p:nvPicPr>
          <p:cNvPr id="1026" name="Picture 2">
            <a:hlinkClick r:id="rId3" tooltip="Sebastian Huld"/>
            <a:extLst>
              <a:ext uri="{FF2B5EF4-FFF2-40B4-BE49-F238E27FC236}">
                <a16:creationId xmlns:a16="http://schemas.microsoft.com/office/drawing/2014/main" id="{6F0746F4-925D-1CEA-EFD4-A00991E25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-92075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CBDD9A1A-BFF0-E39D-6836-B154779C1E81}"/>
              </a:ext>
            </a:extLst>
          </p:cNvPr>
          <p:cNvGrpSpPr/>
          <p:nvPr/>
        </p:nvGrpSpPr>
        <p:grpSpPr>
          <a:xfrm>
            <a:off x="5165906" y="1969089"/>
            <a:ext cx="4612887" cy="3796623"/>
            <a:chOff x="4791075" y="2750820"/>
            <a:chExt cx="4612887" cy="3796623"/>
          </a:xfrm>
        </p:grpSpPr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9F9AACA-2667-1D57-E3C4-712FE9DAD9ED}"/>
                </a:ext>
              </a:extLst>
            </p:cNvPr>
            <p:cNvSpPr txBox="1"/>
            <p:nvPr/>
          </p:nvSpPr>
          <p:spPr>
            <a:xfrm>
              <a:off x="5081517" y="4239119"/>
              <a:ext cx="432244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b="1" dirty="0"/>
                <a:t>Seit ihrem Amtsantritt verfolgt Wirtschaftsministerin Reiche der Verdacht, die Erneuerbaren im Interesse der großen Energieunternehmen ausbremsen zu wollen. Eine von ihr in Auftrag gegebene Studie gibt der Skepsis weiter Futter.</a:t>
              </a:r>
            </a:p>
            <a:p>
              <a:r>
                <a:rPr lang="de-DE" sz="1200" dirty="0"/>
                <a:t>Für Stirnrunzeln in Fachkreisen sorgt sowohl die Auftragsbeschreibung als auch die Vergabe an ein Institut, dem qua Entstehungsgeschichte eine geistige Nähe zur fossilen Energiewirtschaft zugeschrieben wird: Das Energiewirtschaftliche Institut an der Universität zu Köln - kurz: EWI - wurde ursprünglich vor allem von den Energieriesen RWE und Eon finanziert.</a:t>
              </a:r>
            </a:p>
          </p:txBody>
        </p: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4943A901-E85E-FC71-E07E-B9BAFA5BF0AE}"/>
                </a:ext>
              </a:extLst>
            </p:cNvPr>
            <p:cNvGrpSpPr/>
            <p:nvPr/>
          </p:nvGrpSpPr>
          <p:grpSpPr>
            <a:xfrm>
              <a:off x="4791075" y="2750820"/>
              <a:ext cx="4612887" cy="1465580"/>
              <a:chOff x="5476875" y="3213508"/>
              <a:chExt cx="3156585" cy="1002892"/>
            </a:xfrm>
          </p:grpSpPr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92D42219-A2A7-D67D-5570-41D092F07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33365" t="43094" r="34769" b="26479"/>
              <a:stretch>
                <a:fillRect/>
              </a:stretch>
            </p:blipFill>
            <p:spPr>
              <a:xfrm>
                <a:off x="5476875" y="3651250"/>
                <a:ext cx="3156585" cy="565150"/>
              </a:xfrm>
              <a:prstGeom prst="rect">
                <a:avLst/>
              </a:prstGeom>
            </p:spPr>
          </p:pic>
          <p:pic>
            <p:nvPicPr>
              <p:cNvPr id="35" name="Grafik 34">
                <a:extLst>
                  <a:ext uri="{FF2B5EF4-FFF2-40B4-BE49-F238E27FC236}">
                    <a16:creationId xmlns:a16="http://schemas.microsoft.com/office/drawing/2014/main" id="{3561578E-26FD-944C-8AC8-BB5580CAE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33365" t="20081" r="55609" b="56735"/>
              <a:stretch>
                <a:fillRect/>
              </a:stretch>
            </p:blipFill>
            <p:spPr>
              <a:xfrm>
                <a:off x="5616576" y="3213508"/>
                <a:ext cx="1092200" cy="430612"/>
              </a:xfrm>
              <a:prstGeom prst="rect">
                <a:avLst/>
              </a:prstGeom>
            </p:spPr>
          </p:pic>
        </p:grp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9B3CF6B2-0016-D6CF-608D-D319168EBAA4}"/>
              </a:ext>
            </a:extLst>
          </p:cNvPr>
          <p:cNvSpPr txBox="1"/>
          <p:nvPr/>
        </p:nvSpPr>
        <p:spPr>
          <a:xfrm>
            <a:off x="1" y="5987479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Sollen wieder mehr als 100.000 Arbeitsplätze abgebaut werden?</a:t>
            </a:r>
          </a:p>
        </p:txBody>
      </p:sp>
    </p:spTree>
    <p:extLst>
      <p:ext uri="{BB962C8B-B14F-4D97-AF65-F5344CB8AC3E}">
        <p14:creationId xmlns:p14="http://schemas.microsoft.com/office/powerpoint/2010/main" val="316240348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4AD0168B-AD3D-D10A-B6E9-ED9F27EB2F5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08362" y="64083"/>
            <a:ext cx="863240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Kursänderung bei der Energiewende (2)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Bestellte Studie soll Gründe für Energiewendestopp liefern?</a:t>
            </a:r>
          </a:p>
        </p:txBody>
      </p:sp>
      <p:pic>
        <p:nvPicPr>
          <p:cNvPr id="1026" name="Picture 2">
            <a:hlinkClick r:id="rId2" tooltip="Sebastian Huld"/>
            <a:extLst>
              <a:ext uri="{FF2B5EF4-FFF2-40B4-BE49-F238E27FC236}">
                <a16:creationId xmlns:a16="http://schemas.microsoft.com/office/drawing/2014/main" id="{6F0746F4-925D-1CEA-EFD4-A00991E25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-92075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A709D8-1D31-7C2F-1C10-AB8C19A97392}"/>
              </a:ext>
            </a:extLst>
          </p:cNvPr>
          <p:cNvSpPr txBox="1"/>
          <p:nvPr/>
        </p:nvSpPr>
        <p:spPr>
          <a:xfrm>
            <a:off x="4573905" y="2197893"/>
            <a:ext cx="497395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400" dirty="0"/>
              <a:t>• Leistungsbeschreibung für „Monitoring der Energiewende“ aus dem Wirtschaftsministerium mit offensichtlichem Auftrag, Stromverbrauch 2030 und damit den Ausbaubedarf für Erneuerbare Energien kleinzurechnen</a:t>
            </a:r>
          </a:p>
          <a:p>
            <a:pPr>
              <a:buNone/>
            </a:pPr>
            <a:endParaRPr lang="de-DE" sz="1400" dirty="0"/>
          </a:p>
          <a:p>
            <a:pPr>
              <a:buNone/>
            </a:pPr>
            <a:r>
              <a:rPr lang="de-DE" sz="1400" dirty="0"/>
              <a:t>• Statt innovative Technologien voranzubringen, setzt Reiche auf Stillstand und Stagnation</a:t>
            </a:r>
          </a:p>
          <a:p>
            <a:pPr>
              <a:buNone/>
            </a:pPr>
            <a:endParaRPr lang="de-DE" sz="1400" dirty="0"/>
          </a:p>
          <a:p>
            <a:pPr>
              <a:buNone/>
            </a:pPr>
            <a:r>
              <a:rPr lang="de-DE" sz="1400" dirty="0"/>
              <a:t>• DUH fordert Auseinandersetzung mit dringenden Fragen wie Elektrifizierung von Schlüsselsektoren und die Integration von Speichern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69F33ED-BFD8-2796-3935-4EC705C7F0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803" t="27657" r="54947" b="57384"/>
          <a:stretch>
            <a:fillRect/>
          </a:stretch>
        </p:blipFill>
        <p:spPr>
          <a:xfrm>
            <a:off x="980599" y="1269206"/>
            <a:ext cx="2212794" cy="55168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1FE84AD-08BF-48CF-AC86-F4FB620A64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686" t="30856" r="47925" b="16837"/>
          <a:stretch>
            <a:fillRect/>
          </a:stretch>
        </p:blipFill>
        <p:spPr>
          <a:xfrm>
            <a:off x="980599" y="1820895"/>
            <a:ext cx="3199766" cy="191471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5C8AFB6-72F6-FB95-8AB4-3D209BDBEB16}"/>
              </a:ext>
            </a:extLst>
          </p:cNvPr>
          <p:cNvSpPr txBox="1"/>
          <p:nvPr/>
        </p:nvSpPr>
        <p:spPr>
          <a:xfrm>
            <a:off x="918210" y="5185293"/>
            <a:ext cx="3433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  <a:sym typeface="Wingdings" panose="05000000000000000000" pitchFamily="2" charset="2"/>
              </a:rPr>
              <a:t></a:t>
            </a:r>
            <a:r>
              <a:rPr lang="de-DE" sz="1200" dirty="0">
                <a:solidFill>
                  <a:srgbClr val="0000FF"/>
                </a:solidFill>
              </a:rPr>
              <a:t> zum </a:t>
            </a:r>
            <a:r>
              <a:rPr lang="de-DE" sz="1200" dirty="0">
                <a:solidFill>
                  <a:srgbClr val="0000FF"/>
                </a:solidFill>
                <a:hlinkClick r:id="rId6"/>
              </a:rPr>
              <a:t>Studienauftrag der Wirtschaftsministerin</a:t>
            </a:r>
            <a:endParaRPr lang="de-DE" sz="1200" dirty="0">
              <a:solidFill>
                <a:srgbClr val="0000FF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B3CF6B2-0016-D6CF-608D-D319168EBAA4}"/>
              </a:ext>
            </a:extLst>
          </p:cNvPr>
          <p:cNvSpPr txBox="1"/>
          <p:nvPr/>
        </p:nvSpPr>
        <p:spPr>
          <a:xfrm>
            <a:off x="1" y="5987479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Droht nach der „Altmaier-Delle“ und der „Habeck-Höhe“ nun der „Reiche-Canyon“?</a:t>
            </a:r>
          </a:p>
        </p:txBody>
      </p:sp>
    </p:spTree>
    <p:extLst>
      <p:ext uri="{BB962C8B-B14F-4D97-AF65-F5344CB8AC3E}">
        <p14:creationId xmlns:p14="http://schemas.microsoft.com/office/powerpoint/2010/main" val="285956527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4AD0168B-AD3D-D10A-B6E9-ED9F27EB2F5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08362" y="64083"/>
            <a:ext cx="86324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Fragen an Dr. Thomas Gebhart</a:t>
            </a:r>
          </a:p>
        </p:txBody>
      </p:sp>
      <p:pic>
        <p:nvPicPr>
          <p:cNvPr id="1026" name="Picture 2">
            <a:hlinkClick r:id="rId2" tooltip="Sebastian Huld"/>
            <a:extLst>
              <a:ext uri="{FF2B5EF4-FFF2-40B4-BE49-F238E27FC236}">
                <a16:creationId xmlns:a16="http://schemas.microsoft.com/office/drawing/2014/main" id="{6F0746F4-925D-1CEA-EFD4-A00991E25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-92075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52E613B-A97B-9B59-E34C-E9CFFB3B3B3F}"/>
              </a:ext>
            </a:extLst>
          </p:cNvPr>
          <p:cNvSpPr txBox="1"/>
          <p:nvPr/>
        </p:nvSpPr>
        <p:spPr>
          <a:xfrm>
            <a:off x="1200150" y="1132736"/>
            <a:ext cx="81248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Was sagen Sie zu dem Rückwärtssaldo der Ministerin Reiche?</a:t>
            </a:r>
            <a:br>
              <a:rPr lang="de-DE" sz="1800" dirty="0">
                <a:solidFill>
                  <a:srgbClr val="0000FF"/>
                </a:solidFill>
              </a:rPr>
            </a:br>
            <a:br>
              <a:rPr lang="de-DE" sz="1800" dirty="0">
                <a:solidFill>
                  <a:srgbClr val="0000FF"/>
                </a:solidFill>
              </a:rPr>
            </a:br>
            <a:r>
              <a:rPr lang="de-DE" sz="1800" dirty="0">
                <a:solidFill>
                  <a:srgbClr val="0000FF"/>
                </a:solidFill>
              </a:rPr>
              <a:t>Soll das Energiesystem von der dezentralen </a:t>
            </a:r>
            <a:r>
              <a:rPr lang="de-DE" sz="1800" dirty="0" err="1">
                <a:solidFill>
                  <a:srgbClr val="0000FF"/>
                </a:solidFill>
              </a:rPr>
              <a:t>ProSumer</a:t>
            </a:r>
            <a:r>
              <a:rPr lang="de-DE" sz="1800" dirty="0">
                <a:solidFill>
                  <a:srgbClr val="0000FF"/>
                </a:solidFill>
              </a:rPr>
              <a:t>-Struktur wieder zurück zur zentralen Struktur wie im letzten Jahrhundert? </a:t>
            </a:r>
            <a:br>
              <a:rPr lang="de-DE" sz="1800" dirty="0">
                <a:solidFill>
                  <a:srgbClr val="0000FF"/>
                </a:solidFill>
              </a:rPr>
            </a:br>
            <a:br>
              <a:rPr lang="de-DE" sz="1800" dirty="0">
                <a:solidFill>
                  <a:srgbClr val="0000FF"/>
                </a:solidFill>
              </a:rPr>
            </a:br>
            <a:r>
              <a:rPr lang="de-DE" sz="1800" dirty="0">
                <a:solidFill>
                  <a:srgbClr val="0000FF"/>
                </a:solidFill>
              </a:rPr>
              <a:t>Was ist der Plan der Bundesregierung und der CDU um die Klimaneutralität in 2045 zu erreichen?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DF7BB72-4F2A-DEEA-08C4-0849BAE69159}"/>
              </a:ext>
            </a:extLst>
          </p:cNvPr>
          <p:cNvSpPr txBox="1"/>
          <p:nvPr/>
        </p:nvSpPr>
        <p:spPr>
          <a:xfrm>
            <a:off x="1200150" y="4343233"/>
            <a:ext cx="77057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Soll die Gasspeicherumlage wirklich aus dem KTF finanziert werden?</a:t>
            </a:r>
            <a:br>
              <a:rPr lang="de-DE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Das wäre so, wie wenn man dem Brandstifter die Kosten für den vollen Benzinkanister aus dem Budget der Feuerwehr bezahlen würde!</a:t>
            </a:r>
            <a:br>
              <a:rPr lang="de-DE" sz="1600" dirty="0">
                <a:solidFill>
                  <a:srgbClr val="0000FF"/>
                </a:solidFill>
              </a:rPr>
            </a:b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800" dirty="0">
                <a:solidFill>
                  <a:srgbClr val="0000FF"/>
                </a:solidFill>
              </a:rPr>
              <a:t>Wie werden Sie im Bundestag abstimmen?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D325519-A07C-438E-4686-D3E25AA23A84}"/>
              </a:ext>
            </a:extLst>
          </p:cNvPr>
          <p:cNvSpPr txBox="1"/>
          <p:nvPr/>
        </p:nvSpPr>
        <p:spPr>
          <a:xfrm>
            <a:off x="1200150" y="3430482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Wie kann der Ausbau der Netze (insbesondre die Verteilernetze) mit Speicher beschleunigt werden? Was wollen Sie tun?</a:t>
            </a:r>
          </a:p>
        </p:txBody>
      </p:sp>
    </p:spTree>
    <p:extLst>
      <p:ext uri="{BB962C8B-B14F-4D97-AF65-F5344CB8AC3E}">
        <p14:creationId xmlns:p14="http://schemas.microsoft.com/office/powerpoint/2010/main" val="413835811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553</Words>
  <Application>Microsoft Office PowerPoint</Application>
  <PresentationFormat>A4-Papier (210 x 297 mm)</PresentationFormat>
  <Paragraphs>91</Paragraphs>
  <Slides>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Microsoft YaHei</vt:lpstr>
      <vt:lpstr>Arial</vt:lpstr>
      <vt:lpstr>Calibri</vt:lpstr>
      <vt:lpstr>Courier New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2979</cp:revision>
  <cp:lastPrinted>2019-03-23T07:11:31Z</cp:lastPrinted>
  <dcterms:created xsi:type="dcterms:W3CDTF">2003-01-24T08:17:53Z</dcterms:created>
  <dcterms:modified xsi:type="dcterms:W3CDTF">2025-08-19T10:06:37Z</dcterms:modified>
</cp:coreProperties>
</file>