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878" r:id="rId2"/>
    <p:sldId id="879" r:id="rId3"/>
    <p:sldId id="1052" r:id="rId4"/>
    <p:sldId id="1029" r:id="rId5"/>
    <p:sldId id="1036" r:id="rId6"/>
    <p:sldId id="1040" r:id="rId7"/>
    <p:sldId id="1006" r:id="rId8"/>
    <p:sldId id="1053" r:id="rId9"/>
    <p:sldId id="1043" r:id="rId10"/>
    <p:sldId id="1044" r:id="rId11"/>
    <p:sldId id="1045" r:id="rId12"/>
    <p:sldId id="1042" r:id="rId13"/>
    <p:sldId id="1050" r:id="rId14"/>
    <p:sldId id="1051" r:id="rId15"/>
    <p:sldId id="1046" r:id="rId16"/>
    <p:sldId id="1049" r:id="rId17"/>
    <p:sldId id="755" r:id="rId18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92D050"/>
    <a:srgbClr val="D9D9D9"/>
    <a:srgbClr val="0000FF"/>
    <a:srgbClr val="FF3300"/>
    <a:srgbClr val="008000"/>
    <a:srgbClr val="FF66FF"/>
    <a:srgbClr val="FF9966"/>
    <a:srgbClr val="99CCFF"/>
    <a:srgbClr val="FF99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657" autoAdjust="0"/>
    <p:restoredTop sz="94660" autoAdjust="0"/>
  </p:normalViewPr>
  <p:slideViewPr>
    <p:cSldViewPr snapToGrid="0">
      <p:cViewPr varScale="1">
        <p:scale>
          <a:sx n="53" d="100"/>
          <a:sy n="53" d="100"/>
        </p:scale>
        <p:origin x="1924" y="4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76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10Stammtisch\2022\2022-08-25Hergersweiler-Dierbach\Berechnungen\Erfahrungsbericht%20WPPE%2009-2021_08-2022_V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10Stammtisch\2022\2022-08-25Hergersweiler-Dierbach\Berechnungen\Erfahrungsbericht%20WPPE%2009-2021_08-2022_V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10Stammtisch\2022\2022-08-25Hergersweiler-Dierbach\Berechnungen\Erfahrungsbericht%20WPPE%2009-2021_08-2022_V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10Stammtisch\2022\2022-08-25Hergersweiler-Dierbach\Berechnungen\Erfahrungsbericht%20WPPE%2009-2021_08-2022_V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10Stammtisch\2022\2022-08-25Hergersweiler-Dierbach\Berechnungen\Erfahrungsbericht%20WPPE%2009-2021_08-2022_V4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10Stammtisch\2022\2022-08-25Hergersweiler-Dierbach\Berechnungen\Erfahrungsbericht%20WPPE%2009-2021_08-2022_V4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9966"/>
            </a:solidFill>
            <a:ln>
              <a:noFill/>
            </a:ln>
            <a:effectLst/>
          </c:spPr>
          <c:invertIfNegative val="0"/>
          <c:dLbls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7A2-4412-B730-9094873B4A88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A2-4412-B730-9094873B4A88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7A2-4412-B730-9094873B4A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Verbräuche!$A$4:$A$15</c:f>
              <c:strCache>
                <c:ptCount val="12"/>
                <c:pt idx="0">
                  <c:v>Sep</c:v>
                </c:pt>
                <c:pt idx="1">
                  <c:v>Okt</c:v>
                </c:pt>
                <c:pt idx="2">
                  <c:v>Nov</c:v>
                </c:pt>
                <c:pt idx="3">
                  <c:v>Dez</c:v>
                </c:pt>
                <c:pt idx="4">
                  <c:v>Jan</c:v>
                </c:pt>
                <c:pt idx="5">
                  <c:v>Feb</c:v>
                </c:pt>
                <c:pt idx="6">
                  <c:v>Mrz</c:v>
                </c:pt>
                <c:pt idx="7">
                  <c:v>Apr</c:v>
                </c:pt>
                <c:pt idx="8">
                  <c:v>Mai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</c:strCache>
            </c:strRef>
          </c:cat>
          <c:val>
            <c:numRef>
              <c:f>Verbräuche!$F$4:$F$15</c:f>
              <c:numCache>
                <c:formatCode>0.0</c:formatCode>
                <c:ptCount val="12"/>
                <c:pt idx="0">
                  <c:v>5.2</c:v>
                </c:pt>
                <c:pt idx="1">
                  <c:v>4.4206185567010312</c:v>
                </c:pt>
                <c:pt idx="2">
                  <c:v>4.261964735516373</c:v>
                </c:pt>
                <c:pt idx="3">
                  <c:v>4.0969760166840459</c:v>
                </c:pt>
                <c:pt idx="4">
                  <c:v>3.7031963470319633</c:v>
                </c:pt>
                <c:pt idx="5">
                  <c:v>4.384297520661157</c:v>
                </c:pt>
                <c:pt idx="6">
                  <c:v>4.1520737327188941</c:v>
                </c:pt>
                <c:pt idx="7">
                  <c:v>4.6172566371681416</c:v>
                </c:pt>
                <c:pt idx="8">
                  <c:v>5.4696969696969697</c:v>
                </c:pt>
                <c:pt idx="9" formatCode="General">
                  <c:v>0</c:v>
                </c:pt>
                <c:pt idx="10" formatCode="General">
                  <c:v>0</c:v>
                </c:pt>
                <c:pt idx="11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A2-4412-B730-9094873B4A88}"/>
            </c:ext>
          </c:extLst>
        </c:ser>
        <c:ser>
          <c:idx val="1"/>
          <c:order val="1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Verbräuche!$A$4:$A$15</c:f>
              <c:strCache>
                <c:ptCount val="12"/>
                <c:pt idx="0">
                  <c:v>Sep</c:v>
                </c:pt>
                <c:pt idx="1">
                  <c:v>Okt</c:v>
                </c:pt>
                <c:pt idx="2">
                  <c:v>Nov</c:v>
                </c:pt>
                <c:pt idx="3">
                  <c:v>Dez</c:v>
                </c:pt>
                <c:pt idx="4">
                  <c:v>Jan</c:v>
                </c:pt>
                <c:pt idx="5">
                  <c:v>Feb</c:v>
                </c:pt>
                <c:pt idx="6">
                  <c:v>Mrz</c:v>
                </c:pt>
                <c:pt idx="7">
                  <c:v>Apr</c:v>
                </c:pt>
                <c:pt idx="8">
                  <c:v>Mai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</c:strCache>
            </c:strRef>
          </c:cat>
          <c:val>
            <c:numRef>
              <c:f>Verbräuche!$I$4:$I$15</c:f>
              <c:numCache>
                <c:formatCode>0.0</c:formatCode>
                <c:ptCount val="12"/>
                <c:pt idx="0">
                  <c:v>2.5804195804195804</c:v>
                </c:pt>
                <c:pt idx="1">
                  <c:v>2.7251908396946565</c:v>
                </c:pt>
                <c:pt idx="2">
                  <c:v>2.2448132780082988</c:v>
                </c:pt>
                <c:pt idx="3">
                  <c:v>2.1553398058252426</c:v>
                </c:pt>
                <c:pt idx="4">
                  <c:v>2.4760147601476015</c:v>
                </c:pt>
                <c:pt idx="5">
                  <c:v>2.6964285714285716</c:v>
                </c:pt>
                <c:pt idx="6">
                  <c:v>2.7100840336134455</c:v>
                </c:pt>
                <c:pt idx="7">
                  <c:v>2.862222222222222</c:v>
                </c:pt>
                <c:pt idx="8">
                  <c:v>3.1693121693121693</c:v>
                </c:pt>
                <c:pt idx="9">
                  <c:v>3.4370860927152318</c:v>
                </c:pt>
                <c:pt idx="10">
                  <c:v>3.4666666666666668</c:v>
                </c:pt>
                <c:pt idx="11">
                  <c:v>3.1866666666666665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A2-4412-B730-9094873B4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3378616"/>
        <c:axId val="573379272"/>
      </c:barChart>
      <c:catAx>
        <c:axId val="573378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73379272"/>
        <c:crosses val="autoZero"/>
        <c:auto val="1"/>
        <c:lblAlgn val="ctr"/>
        <c:lblOffset val="100"/>
        <c:noMultiLvlLbl val="0"/>
      </c:catAx>
      <c:valAx>
        <c:axId val="57337927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573378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866263182982153E-2"/>
          <c:y val="2.5413046250250468E-2"/>
          <c:w val="0.92401493062684781"/>
          <c:h val="0.8743192253422863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5.6720363805306678E-3"/>
                  <c:y val="-5.2294025363484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E9-4D62-A40D-B21ECEAB10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Verbräuche!$A$4:$A$15</c:f>
              <c:strCache>
                <c:ptCount val="12"/>
                <c:pt idx="0">
                  <c:v>Sep</c:v>
                </c:pt>
                <c:pt idx="1">
                  <c:v>Okt</c:v>
                </c:pt>
                <c:pt idx="2">
                  <c:v>Nov</c:v>
                </c:pt>
                <c:pt idx="3">
                  <c:v>Dez</c:v>
                </c:pt>
                <c:pt idx="4">
                  <c:v>Jan</c:v>
                </c:pt>
                <c:pt idx="5">
                  <c:v>Feb</c:v>
                </c:pt>
                <c:pt idx="6">
                  <c:v>Mrz</c:v>
                </c:pt>
                <c:pt idx="7">
                  <c:v>Apr</c:v>
                </c:pt>
                <c:pt idx="8">
                  <c:v>Mai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</c:strCache>
            </c:strRef>
          </c:cat>
          <c:val>
            <c:numRef>
              <c:f>Verbräuche!$Q$4:$Q$15</c:f>
              <c:numCache>
                <c:formatCode>#,##0</c:formatCode>
                <c:ptCount val="12"/>
                <c:pt idx="0">
                  <c:v>1394</c:v>
                </c:pt>
                <c:pt idx="1">
                  <c:v>787</c:v>
                </c:pt>
                <c:pt idx="2">
                  <c:v>286</c:v>
                </c:pt>
                <c:pt idx="3">
                  <c:v>210</c:v>
                </c:pt>
                <c:pt idx="4">
                  <c:v>302</c:v>
                </c:pt>
                <c:pt idx="5">
                  <c:v>605</c:v>
                </c:pt>
                <c:pt idx="6">
                  <c:v>1365</c:v>
                </c:pt>
                <c:pt idx="7">
                  <c:v>1631</c:v>
                </c:pt>
                <c:pt idx="8">
                  <c:v>2271</c:v>
                </c:pt>
                <c:pt idx="9">
                  <c:v>2272</c:v>
                </c:pt>
                <c:pt idx="10">
                  <c:v>2391</c:v>
                </c:pt>
                <c:pt idx="11">
                  <c:v>2026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E9-4D62-A40D-B21ECEAB1075}"/>
            </c:ext>
          </c:extLst>
        </c:ser>
        <c:ser>
          <c:idx val="1"/>
          <c:order val="1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1.7016109141592003E-2"/>
                  <c:y val="-7.47057505192637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E9-4D62-A40D-B21ECEAB1075}"/>
                </c:ext>
              </c:extLst>
            </c:dLbl>
            <c:dLbl>
              <c:idx val="7"/>
              <c:layout>
                <c:manualLayout>
                  <c:x val="8.508054570796001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E9-4D62-A40D-B21ECEAB10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Verbräuche!$A$4:$A$15</c:f>
              <c:strCache>
                <c:ptCount val="12"/>
                <c:pt idx="0">
                  <c:v>Sep</c:v>
                </c:pt>
                <c:pt idx="1">
                  <c:v>Okt</c:v>
                </c:pt>
                <c:pt idx="2">
                  <c:v>Nov</c:v>
                </c:pt>
                <c:pt idx="3">
                  <c:v>Dez</c:v>
                </c:pt>
                <c:pt idx="4">
                  <c:v>Jan</c:v>
                </c:pt>
                <c:pt idx="5">
                  <c:v>Feb</c:v>
                </c:pt>
                <c:pt idx="6">
                  <c:v>Mrz</c:v>
                </c:pt>
                <c:pt idx="7">
                  <c:v>Apr</c:v>
                </c:pt>
                <c:pt idx="8">
                  <c:v>Mai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</c:strCache>
            </c:strRef>
          </c:cat>
          <c:val>
            <c:numRef>
              <c:f>Verbräuche!$R$4:$R$15</c:f>
              <c:numCache>
                <c:formatCode>#,##0</c:formatCode>
                <c:ptCount val="12"/>
                <c:pt idx="0">
                  <c:v>652</c:v>
                </c:pt>
                <c:pt idx="1">
                  <c:v>974</c:v>
                </c:pt>
                <c:pt idx="2">
                  <c:v>1371</c:v>
                </c:pt>
                <c:pt idx="3">
                  <c:v>1660</c:v>
                </c:pt>
                <c:pt idx="4">
                  <c:v>1749</c:v>
                </c:pt>
                <c:pt idx="5">
                  <c:v>1402</c:v>
                </c:pt>
                <c:pt idx="6">
                  <c:v>1323</c:v>
                </c:pt>
                <c:pt idx="7">
                  <c:v>1151</c:v>
                </c:pt>
                <c:pt idx="8">
                  <c:v>671</c:v>
                </c:pt>
                <c:pt idx="9">
                  <c:v>551</c:v>
                </c:pt>
                <c:pt idx="10">
                  <c:v>448</c:v>
                </c:pt>
                <c:pt idx="11">
                  <c:v>583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E9-4D62-A40D-B21ECEAB10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163768"/>
        <c:axId val="112164752"/>
      </c:barChart>
      <c:catAx>
        <c:axId val="112163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2164752"/>
        <c:crosses val="autoZero"/>
        <c:auto val="1"/>
        <c:lblAlgn val="ctr"/>
        <c:lblOffset val="100"/>
        <c:noMultiLvlLbl val="0"/>
      </c:catAx>
      <c:valAx>
        <c:axId val="11216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2163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768-4F4C-BE02-AF88BFA4FFB0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768-4F4C-BE02-AF88BFA4FFB0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768-4F4C-BE02-AF88BFA4FFB0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768-4F4C-BE02-AF88BFA4FFB0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768-4F4C-BE02-AF88BFA4FFB0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768-4F4C-BE02-AF88BFA4FFB0}"/>
              </c:ext>
            </c:extLst>
          </c:dPt>
          <c:dPt>
            <c:idx val="6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1768-4F4C-BE02-AF88BFA4FFB0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1768-4F4C-BE02-AF88BFA4FFB0}"/>
              </c:ext>
            </c:extLst>
          </c:dPt>
          <c:dPt>
            <c:idx val="8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1768-4F4C-BE02-AF88BFA4FFB0}"/>
              </c:ext>
            </c:extLst>
          </c:dPt>
          <c:dPt>
            <c:idx val="9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1768-4F4C-BE02-AF88BFA4FFB0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1768-4F4C-BE02-AF88BFA4FFB0}"/>
              </c:ext>
            </c:extLst>
          </c:dPt>
          <c:dPt>
            <c:idx val="11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1768-4F4C-BE02-AF88BFA4FFB0}"/>
              </c:ext>
            </c:extLst>
          </c:dPt>
          <c:cat>
            <c:strRef>
              <c:f>Tabelle1!$A$2:$A$13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März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Dezember</c:v>
                </c:pt>
              </c:strCache>
            </c:strRef>
          </c:cat>
          <c:val>
            <c:numRef>
              <c:f>Tabelle1!$B$2:$B$13</c:f>
              <c:numCache>
                <c:formatCode>General</c:formatCode>
                <c:ptCount val="12"/>
                <c:pt idx="0">
                  <c:v>8.3333333333333329E-2</c:v>
                </c:pt>
                <c:pt idx="1">
                  <c:v>8.3333333333333329E-2</c:v>
                </c:pt>
                <c:pt idx="2">
                  <c:v>8.3333333333333329E-2</c:v>
                </c:pt>
                <c:pt idx="3">
                  <c:v>8.3333333333333329E-2</c:v>
                </c:pt>
                <c:pt idx="4">
                  <c:v>8.3333333333333329E-2</c:v>
                </c:pt>
                <c:pt idx="5">
                  <c:v>8.3333333333333329E-2</c:v>
                </c:pt>
                <c:pt idx="6">
                  <c:v>8.3333333333333329E-2</c:v>
                </c:pt>
                <c:pt idx="7">
                  <c:v>8.3333333333333329E-2</c:v>
                </c:pt>
                <c:pt idx="8">
                  <c:v>8.3333333333333329E-2</c:v>
                </c:pt>
                <c:pt idx="9">
                  <c:v>8.3333333333333329E-2</c:v>
                </c:pt>
                <c:pt idx="10">
                  <c:v>8.3333333333333329E-2</c:v>
                </c:pt>
                <c:pt idx="11">
                  <c:v>8.3333333333333329E-2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1768-4F4C-BE02-AF88BFA4FF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278439265914932E-2"/>
          <c:y val="3.7256174737593323E-2"/>
          <c:w val="0.96544312146817013"/>
          <c:h val="0.8374953396445702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-6.283068823969124E-3"/>
                  <c:y val="-2.3708474833013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3B4-416D-958A-E82B26ADD4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Verbräuche!$A$4:$A$15</c:f>
              <c:strCache>
                <c:ptCount val="12"/>
                <c:pt idx="0">
                  <c:v>Sep</c:v>
                </c:pt>
                <c:pt idx="1">
                  <c:v>Okt</c:v>
                </c:pt>
                <c:pt idx="2">
                  <c:v>Nov</c:v>
                </c:pt>
                <c:pt idx="3">
                  <c:v>Dez</c:v>
                </c:pt>
                <c:pt idx="4">
                  <c:v>Jan</c:v>
                </c:pt>
                <c:pt idx="5">
                  <c:v>Feb</c:v>
                </c:pt>
                <c:pt idx="6">
                  <c:v>Mrz</c:v>
                </c:pt>
                <c:pt idx="7">
                  <c:v>Apr</c:v>
                </c:pt>
                <c:pt idx="8">
                  <c:v>Mai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</c:strCache>
            </c:strRef>
          </c:cat>
          <c:val>
            <c:numRef>
              <c:f>Verbräuche!$X$4:$X$15</c:f>
              <c:numCache>
                <c:formatCode>0.0</c:formatCode>
                <c:ptCount val="12"/>
                <c:pt idx="0">
                  <c:v>57.822085889570552</c:v>
                </c:pt>
                <c:pt idx="1">
                  <c:v>34.496919917864474</c:v>
                </c:pt>
                <c:pt idx="2">
                  <c:v>15.827862873814732</c:v>
                </c:pt>
                <c:pt idx="3">
                  <c:v>11.204819277108435</c:v>
                </c:pt>
                <c:pt idx="4">
                  <c:v>14.522584333905089</c:v>
                </c:pt>
                <c:pt idx="5">
                  <c:v>28.601997146932952</c:v>
                </c:pt>
                <c:pt idx="6">
                  <c:v>40.287226001511719</c:v>
                </c:pt>
                <c:pt idx="7">
                  <c:v>45.87315377932233</c:v>
                </c:pt>
                <c:pt idx="8">
                  <c:v>67.362146050670646</c:v>
                </c:pt>
                <c:pt idx="9">
                  <c:v>79.673321234119783</c:v>
                </c:pt>
                <c:pt idx="10">
                  <c:v>79.017857142857139</c:v>
                </c:pt>
                <c:pt idx="11">
                  <c:v>79.588336192109779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D5-485A-9EEC-70780F52AB84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1.256613764793813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3B4-416D-958A-E82B26ADD4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Verbräuche!$A$4:$A$15</c:f>
              <c:strCache>
                <c:ptCount val="12"/>
                <c:pt idx="0">
                  <c:v>Sep</c:v>
                </c:pt>
                <c:pt idx="1">
                  <c:v>Okt</c:v>
                </c:pt>
                <c:pt idx="2">
                  <c:v>Nov</c:v>
                </c:pt>
                <c:pt idx="3">
                  <c:v>Dez</c:v>
                </c:pt>
                <c:pt idx="4">
                  <c:v>Jan</c:v>
                </c:pt>
                <c:pt idx="5">
                  <c:v>Feb</c:v>
                </c:pt>
                <c:pt idx="6">
                  <c:v>Mrz</c:v>
                </c:pt>
                <c:pt idx="7">
                  <c:v>Apr</c:v>
                </c:pt>
                <c:pt idx="8">
                  <c:v>Mai</c:v>
                </c:pt>
                <c:pt idx="9">
                  <c:v>Jun</c:v>
                </c:pt>
                <c:pt idx="10">
                  <c:v>Jul</c:v>
                </c:pt>
                <c:pt idx="11">
                  <c:v>Aug</c:v>
                </c:pt>
              </c:strCache>
            </c:strRef>
          </c:cat>
          <c:val>
            <c:numRef>
              <c:f>Verbräuche!$Y$4:$Y$15</c:f>
              <c:numCache>
                <c:formatCode>0.0</c:formatCode>
                <c:ptCount val="12"/>
                <c:pt idx="0">
                  <c:v>27.044476327116211</c:v>
                </c:pt>
                <c:pt idx="1">
                  <c:v>42.69377382465057</c:v>
                </c:pt>
                <c:pt idx="2">
                  <c:v>75.87412587412588</c:v>
                </c:pt>
                <c:pt idx="3">
                  <c:v>88.571428571428569</c:v>
                </c:pt>
                <c:pt idx="4">
                  <c:v>84.105960264900659</c:v>
                </c:pt>
                <c:pt idx="5">
                  <c:v>66.280991735537185</c:v>
                </c:pt>
                <c:pt idx="6">
                  <c:v>39.047619047619051</c:v>
                </c:pt>
                <c:pt idx="7">
                  <c:v>32.372777437155122</c:v>
                </c:pt>
                <c:pt idx="8">
                  <c:v>19.903126376045797</c:v>
                </c:pt>
                <c:pt idx="9">
                  <c:v>19.322183098591552</c:v>
                </c:pt>
                <c:pt idx="10">
                  <c:v>14.805520702634881</c:v>
                </c:pt>
                <c:pt idx="11">
                  <c:v>22.902270483711749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D5-485A-9EEC-70780F52AB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3035224"/>
        <c:axId val="693031288"/>
      </c:barChart>
      <c:catAx>
        <c:axId val="693035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93031288"/>
        <c:crosses val="autoZero"/>
        <c:auto val="1"/>
        <c:lblAlgn val="ctr"/>
        <c:lblOffset val="100"/>
        <c:noMultiLvlLbl val="0"/>
      </c:catAx>
      <c:valAx>
        <c:axId val="69303128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69303522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423322306771508E-2"/>
          <c:y val="6.3307229486214478E-2"/>
          <c:w val="0.98957667769322855"/>
          <c:h val="0.9251823651526557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('Projekt-Hergersweiler'!$B$4,'Projekt-Hergersweiler'!$D$4,'Projekt-Hergersweiler'!$F$4)</c:f>
              <c:numCache>
                <c:formatCode>#,##0</c:formatCode>
                <c:ptCount val="3"/>
                <c:pt idx="0">
                  <c:v>29603</c:v>
                </c:pt>
                <c:pt idx="1">
                  <c:v>7837</c:v>
                </c:pt>
                <c:pt idx="2">
                  <c:v>4997.9240526525728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03-4FE5-9ED3-C4B2D861B240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('Projekt-Hergersweiler'!$B$5,'Projekt-Hergersweiler'!$D$5,'Projekt-Hergersweiler'!$F$5)</c:f>
              <c:numCache>
                <c:formatCode>#,##0</c:formatCode>
                <c:ptCount val="3"/>
                <c:pt idx="0">
                  <c:v>8585.1674999999996</c:v>
                </c:pt>
                <c:pt idx="1">
                  <c:v>3783.3005879503971</c:v>
                </c:pt>
                <c:pt idx="2">
                  <c:v>2995.681387950397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03-4FE5-9ED3-C4B2D861B240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('Projekt-Hergersweiler'!$B$6,'Projekt-Hergersweiler'!$D$6,'Projekt-Hergersweiler'!$F$6)</c:f>
              <c:numCache>
                <c:formatCode>#,##0</c:formatCode>
                <c:ptCount val="3"/>
                <c:pt idx="0">
                  <c:v>3662</c:v>
                </c:pt>
                <c:pt idx="1">
                  <c:v>3662</c:v>
                </c:pt>
                <c:pt idx="2">
                  <c:v>2335.3831671320304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03-4FE5-9ED3-C4B2D861B2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78836584"/>
        <c:axId val="678835272"/>
      </c:barChart>
      <c:catAx>
        <c:axId val="678836584"/>
        <c:scaling>
          <c:orientation val="minMax"/>
        </c:scaling>
        <c:delete val="1"/>
        <c:axPos val="b"/>
        <c:majorTickMark val="none"/>
        <c:minorTickMark val="none"/>
        <c:tickLblPos val="nextTo"/>
        <c:crossAx val="678835272"/>
        <c:crosses val="autoZero"/>
        <c:auto val="1"/>
        <c:lblAlgn val="ctr"/>
        <c:lblOffset val="100"/>
        <c:noMultiLvlLbl val="0"/>
      </c:catAx>
      <c:valAx>
        <c:axId val="67883527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8836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775739209420089E-2"/>
          <c:y val="3.3060983717856006E-2"/>
          <c:w val="0.95591763452985568"/>
          <c:h val="0.9338780325642880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3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('Projekt-Hergersweiler'!$C$4,'Projekt-Hergersweiler'!$E$4,'Projekt-Hergersweiler'!$G$4)</c:f>
              <c:numCache>
                <c:formatCode>#,##0</c:formatCode>
                <c:ptCount val="3"/>
                <c:pt idx="0">
                  <c:v>4229</c:v>
                </c:pt>
                <c:pt idx="1">
                  <c:v>2429.4699999999998</c:v>
                </c:pt>
                <c:pt idx="2">
                  <c:v>1570.2748379258076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F0-485F-B5A6-66DC95E80CF9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('Projekt-Hergersweiler'!$C$5,'Projekt-Hergersweiler'!$E$5,'Projekt-Hergersweiler'!$G$5)</c:f>
              <c:numCache>
                <c:formatCode>#,##0</c:formatCode>
                <c:ptCount val="3"/>
                <c:pt idx="0">
                  <c:v>1553.5065</c:v>
                </c:pt>
                <c:pt idx="1">
                  <c:v>846.17351236385366</c:v>
                </c:pt>
                <c:pt idx="2">
                  <c:v>603.05021606544983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F0-485F-B5A6-66DC95E80CF9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('Projekt-Hergersweiler'!$C$6,'Projekt-Hergersweiler'!$E$6,'Projekt-Hergersweiler'!$G$6)</c:f>
              <c:numCache>
                <c:formatCode>#,##0</c:formatCode>
                <c:ptCount val="3"/>
                <c:pt idx="0">
                  <c:v>1150.5469862897173</c:v>
                </c:pt>
                <c:pt idx="1">
                  <c:v>1150.5469862897173</c:v>
                </c:pt>
                <c:pt idx="2">
                  <c:v>733.74332735540486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F0-485F-B5A6-66DC95E80C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1864752"/>
        <c:axId val="761868032"/>
      </c:barChart>
      <c:catAx>
        <c:axId val="761864752"/>
        <c:scaling>
          <c:orientation val="minMax"/>
        </c:scaling>
        <c:delete val="1"/>
        <c:axPos val="b"/>
        <c:majorTickMark val="none"/>
        <c:minorTickMark val="none"/>
        <c:tickLblPos val="nextTo"/>
        <c:crossAx val="761868032"/>
        <c:crosses val="autoZero"/>
        <c:auto val="1"/>
        <c:lblAlgn val="ctr"/>
        <c:lblOffset val="100"/>
        <c:noMultiLvlLbl val="0"/>
      </c:catAx>
      <c:valAx>
        <c:axId val="76186803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76186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490478123738406E-2"/>
          <c:y val="5.0925925925925923E-2"/>
          <c:w val="0.94701904375252322"/>
          <c:h val="0.9490740740740740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('Projekt-Hergersweiler'!$D$4,'Projekt-Hergersweiler'!$G$4,'Projekt-Hergersweiler'!$J$4)</c:f>
              <c:numCache>
                <c:formatCode>#,##0</c:formatCode>
                <c:ptCount val="3"/>
                <c:pt idx="0">
                  <c:v>7443.0400000000009</c:v>
                </c:pt>
                <c:pt idx="1">
                  <c:v>3432.6060000000002</c:v>
                </c:pt>
                <c:pt idx="2">
                  <c:v>2189.0907350618268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27-4367-8300-1CEBFB5BF07B}"/>
            </c:ext>
          </c:extLst>
        </c:ser>
        <c:ser>
          <c:idx val="1"/>
          <c:order val="1"/>
          <c:spPr>
            <a:solidFill>
              <a:srgbClr val="0000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('Projekt-Hergersweiler'!$D$5,'Projekt-Hergersweiler'!$G$5,'Projekt-Hergersweiler'!$J$5)</c:f>
              <c:numCache>
                <c:formatCode>#,##0</c:formatCode>
                <c:ptCount val="3"/>
                <c:pt idx="0">
                  <c:v>2158.5563999999999</c:v>
                </c:pt>
                <c:pt idx="1">
                  <c:v>1177.1853948269379</c:v>
                </c:pt>
                <c:pt idx="2" formatCode="0">
                  <c:v>832.20818522693787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27-4367-8300-1CEBFB5BF07B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('Projekt-Hergersweiler'!$D$6,'Projekt-Hergersweiler'!$G$6,'Projekt-Hergersweiler'!$J$6)</c:f>
              <c:numCache>
                <c:formatCode>#,##0</c:formatCode>
                <c:ptCount val="3"/>
                <c:pt idx="0">
                  <c:v>1603.9559999999999</c:v>
                </c:pt>
                <c:pt idx="1">
                  <c:v>1603.9559999999999</c:v>
                </c:pt>
                <c:pt idx="2">
                  <c:v>1022.8978272038294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27-4367-8300-1CEBFB5BF0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38830784"/>
        <c:axId val="738829144"/>
      </c:barChart>
      <c:catAx>
        <c:axId val="738830784"/>
        <c:scaling>
          <c:orientation val="minMax"/>
        </c:scaling>
        <c:delete val="1"/>
        <c:axPos val="b"/>
        <c:majorTickMark val="none"/>
        <c:minorTickMark val="none"/>
        <c:tickLblPos val="nextTo"/>
        <c:crossAx val="738829144"/>
        <c:crosses val="autoZero"/>
        <c:auto val="1"/>
        <c:lblAlgn val="ctr"/>
        <c:lblOffset val="100"/>
        <c:noMultiLvlLbl val="0"/>
      </c:catAx>
      <c:valAx>
        <c:axId val="7388291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738830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72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158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104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897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007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019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55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842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006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099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463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384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456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441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D694638-ED55-4FC5-B057-4363DC0F46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ISE e.V.-Kampagnen 2022 | Wärmewende in der Südpfalz | Beispielprojekt| | FV05			         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7BAD373-83EE-F85F-2BC0-30A6D56B940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1" y="2116"/>
            <a:ext cx="795953" cy="79639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-suedpfalz-energie.de/berichte-archiv/berichte-2022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7608" y="23651"/>
            <a:ext cx="83383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dirty="0" err="1">
                <a:solidFill>
                  <a:schemeClr val="bg1"/>
                </a:solidFill>
              </a:rPr>
              <a:t>Beispielprojekt</a:t>
            </a:r>
            <a:r>
              <a:rPr lang="en-US" altLang="de-DE" sz="2800" dirty="0">
                <a:solidFill>
                  <a:schemeClr val="bg1"/>
                </a:solidFill>
              </a:rPr>
              <a:t>: </a:t>
            </a:r>
            <a:r>
              <a:rPr lang="en-US" altLang="de-DE" sz="2800" dirty="0" err="1">
                <a:solidFill>
                  <a:schemeClr val="bg1"/>
                </a:solidFill>
              </a:rPr>
              <a:t>ProSumer</a:t>
            </a:r>
            <a:r>
              <a:rPr lang="en-US" altLang="de-DE" sz="2800" dirty="0">
                <a:solidFill>
                  <a:schemeClr val="bg1"/>
                </a:solidFill>
              </a:rPr>
              <a:t> “</a:t>
            </a:r>
            <a:r>
              <a:rPr lang="en-US" altLang="de-DE" sz="2800" dirty="0" err="1">
                <a:solidFill>
                  <a:schemeClr val="bg1"/>
                </a:solidFill>
              </a:rPr>
              <a:t>Hergersweiler</a:t>
            </a:r>
            <a:r>
              <a:rPr lang="en-US" altLang="de-DE" sz="2800" dirty="0">
                <a:solidFill>
                  <a:schemeClr val="bg1"/>
                </a:solidFill>
              </a:rPr>
              <a:t>”</a:t>
            </a:r>
            <a:br>
              <a:rPr lang="en-US" altLang="de-DE" sz="2800" dirty="0">
                <a:solidFill>
                  <a:schemeClr val="bg1"/>
                </a:solidFill>
              </a:rPr>
            </a:br>
            <a:r>
              <a:rPr lang="en-US" altLang="de-DE" sz="2800" dirty="0">
                <a:solidFill>
                  <a:schemeClr val="bg1"/>
                </a:solidFill>
              </a:rPr>
              <a:t>Ein </a:t>
            </a:r>
            <a:r>
              <a:rPr lang="en-US" altLang="de-DE" sz="2800" dirty="0" err="1">
                <a:solidFill>
                  <a:schemeClr val="bg1"/>
                </a:solidFill>
              </a:rPr>
              <a:t>Jahr</a:t>
            </a:r>
            <a:r>
              <a:rPr lang="en-US" altLang="de-DE" sz="2800" dirty="0">
                <a:solidFill>
                  <a:schemeClr val="bg1"/>
                </a:solidFill>
              </a:rPr>
              <a:t> </a:t>
            </a:r>
            <a:r>
              <a:rPr lang="en-US" altLang="de-DE" sz="2800" dirty="0" err="1">
                <a:solidFill>
                  <a:schemeClr val="bg1"/>
                </a:solidFill>
              </a:rPr>
              <a:t>Betriebserfahrung</a:t>
            </a:r>
            <a:r>
              <a:rPr lang="en-US" altLang="de-DE" sz="2800" dirty="0">
                <a:solidFill>
                  <a:schemeClr val="bg1"/>
                </a:solidFill>
              </a:rPr>
              <a:t> (09/2021-08/2022)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A7DD05F-9189-42D8-AE52-576BEDC4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456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3B87523B-9B83-4B16-B0D8-E3A1EA5C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159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ISE e.V.-Kampagnen 2022 | Wärmewende in der Südpfalz | Beispielprojekt| | FV05 				ISE e.V. </a:t>
            </a: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BA588D29-16D1-44FA-8AF1-30D43A755A3F}"/>
              </a:ext>
            </a:extLst>
          </p:cNvPr>
          <p:cNvSpPr/>
          <p:nvPr/>
        </p:nvSpPr>
        <p:spPr bwMode="auto">
          <a:xfrm>
            <a:off x="0" y="1343025"/>
            <a:ext cx="9906000" cy="51181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A64A813-A254-43B0-90B3-23BD7295DC0A}"/>
              </a:ext>
            </a:extLst>
          </p:cNvPr>
          <p:cNvSpPr/>
          <p:nvPr/>
        </p:nvSpPr>
        <p:spPr bwMode="auto">
          <a:xfrm>
            <a:off x="0" y="1350963"/>
            <a:ext cx="9895421" cy="509628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D724093-A3B9-F555-88E3-32BACDC54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1" y="-19050"/>
            <a:ext cx="1354052" cy="1354809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AEE01D0-B825-CA17-9EC4-77B56CE48515}"/>
              </a:ext>
            </a:extLst>
          </p:cNvPr>
          <p:cNvGrpSpPr/>
          <p:nvPr/>
        </p:nvGrpSpPr>
        <p:grpSpPr>
          <a:xfrm>
            <a:off x="2714307" y="1894380"/>
            <a:ext cx="4499709" cy="3794330"/>
            <a:chOff x="2188723" y="1557085"/>
            <a:chExt cx="5554494" cy="4683765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E0F21C14-CB37-7684-269A-2B4707C4E5A5}"/>
                </a:ext>
              </a:extLst>
            </p:cNvPr>
            <p:cNvGrpSpPr/>
            <p:nvPr/>
          </p:nvGrpSpPr>
          <p:grpSpPr>
            <a:xfrm>
              <a:off x="2188723" y="1557085"/>
              <a:ext cx="5554494" cy="4683765"/>
              <a:chOff x="3355786" y="2432596"/>
              <a:chExt cx="2495286" cy="1954150"/>
            </a:xfrm>
          </p:grpSpPr>
          <p:grpSp>
            <p:nvGrpSpPr>
              <p:cNvPr id="12" name="Gruppieren 11">
                <a:extLst>
                  <a:ext uri="{FF2B5EF4-FFF2-40B4-BE49-F238E27FC236}">
                    <a16:creationId xmlns:a16="http://schemas.microsoft.com/office/drawing/2014/main" id="{0FA2AD36-996B-7BCC-24C3-6086FC83004D}"/>
                  </a:ext>
                </a:extLst>
              </p:cNvPr>
              <p:cNvGrpSpPr/>
              <p:nvPr/>
            </p:nvGrpSpPr>
            <p:grpSpPr>
              <a:xfrm>
                <a:off x="3355786" y="2432596"/>
                <a:ext cx="2495286" cy="1954150"/>
                <a:chOff x="2379234" y="2470777"/>
                <a:chExt cx="4832140" cy="3347910"/>
              </a:xfrm>
            </p:grpSpPr>
            <p:sp>
              <p:nvSpPr>
                <p:cNvPr id="19" name="Freihandform: Form 18">
                  <a:extLst>
                    <a:ext uri="{FF2B5EF4-FFF2-40B4-BE49-F238E27FC236}">
                      <a16:creationId xmlns:a16="http://schemas.microsoft.com/office/drawing/2014/main" id="{0477F90A-2864-DF10-EE9C-AC97D48B04D3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2379234" y="2470777"/>
                  <a:ext cx="4832140" cy="3347910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0" name="Freihandform: Form 19">
                  <a:extLst>
                    <a:ext uri="{FF2B5EF4-FFF2-40B4-BE49-F238E27FC236}">
                      <a16:creationId xmlns:a16="http://schemas.microsoft.com/office/drawing/2014/main" id="{8224C4B0-788C-CC90-D8B8-3F7155A1D49C}"/>
                    </a:ext>
                  </a:extLst>
                </p:cNvPr>
                <p:cNvSpPr/>
                <p:nvPr/>
              </p:nvSpPr>
              <p:spPr>
                <a:xfrm rot="10800000" flipV="1">
                  <a:off x="3694133" y="5551094"/>
                  <a:ext cx="7323" cy="19320"/>
                </a:xfrm>
                <a:custGeom>
                  <a:avLst/>
                  <a:gdLst>
                    <a:gd name="connsiteX0" fmla="*/ 1435 w 7323"/>
                    <a:gd name="connsiteY0" fmla="*/ 8217 h 19320"/>
                    <a:gd name="connsiteX1" fmla="*/ 1999 w 7323"/>
                    <a:gd name="connsiteY1" fmla="*/ 18928 h 19320"/>
                    <a:gd name="connsiteX2" fmla="*/ 7073 w 7323"/>
                    <a:gd name="connsiteY2" fmla="*/ 10472 h 19320"/>
                    <a:gd name="connsiteX3" fmla="*/ 1435 w 7323"/>
                    <a:gd name="connsiteY3" fmla="*/ 8217 h 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23" h="19320">
                      <a:moveTo>
                        <a:pt x="1435" y="8217"/>
                      </a:moveTo>
                      <a:cubicBezTo>
                        <a:pt x="-819" y="12727"/>
                        <a:pt x="-256" y="17237"/>
                        <a:pt x="1999" y="18928"/>
                      </a:cubicBezTo>
                      <a:cubicBezTo>
                        <a:pt x="4254" y="20619"/>
                        <a:pt x="7073" y="16673"/>
                        <a:pt x="7073" y="10472"/>
                      </a:cubicBezTo>
                      <a:cubicBezTo>
                        <a:pt x="8200" y="-2494"/>
                        <a:pt x="5381" y="-3621"/>
                        <a:pt x="1435" y="82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1" name="Freihandform: Form 20">
                  <a:extLst>
                    <a:ext uri="{FF2B5EF4-FFF2-40B4-BE49-F238E27FC236}">
                      <a16:creationId xmlns:a16="http://schemas.microsoft.com/office/drawing/2014/main" id="{601170A4-01C5-B20A-6386-B61A5140E12C}"/>
                    </a:ext>
                  </a:extLst>
                </p:cNvPr>
                <p:cNvSpPr/>
                <p:nvPr/>
              </p:nvSpPr>
              <p:spPr>
                <a:xfrm rot="10800000" flipV="1">
                  <a:off x="5053292" y="4798362"/>
                  <a:ext cx="16876" cy="22548"/>
                </a:xfrm>
                <a:custGeom>
                  <a:avLst/>
                  <a:gdLst>
                    <a:gd name="connsiteX0" fmla="*/ 5954 w 16876"/>
                    <a:gd name="connsiteY0" fmla="*/ 11274 h 22548"/>
                    <a:gd name="connsiteX1" fmla="*/ 4263 w 16876"/>
                    <a:gd name="connsiteY1" fmla="*/ 22549 h 22548"/>
                    <a:gd name="connsiteX2" fmla="*/ 14974 w 16876"/>
                    <a:gd name="connsiteY2" fmla="*/ 11274 h 22548"/>
                    <a:gd name="connsiteX3" fmla="*/ 16665 w 16876"/>
                    <a:gd name="connsiteY3" fmla="*/ 0 h 22548"/>
                    <a:gd name="connsiteX4" fmla="*/ 5954 w 16876"/>
                    <a:gd name="connsiteY4" fmla="*/ 11274 h 2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6" h="22548">
                      <a:moveTo>
                        <a:pt x="5954" y="11274"/>
                      </a:moveTo>
                      <a:cubicBezTo>
                        <a:pt x="-1374" y="19730"/>
                        <a:pt x="-1938" y="22549"/>
                        <a:pt x="4263" y="22549"/>
                      </a:cubicBezTo>
                      <a:cubicBezTo>
                        <a:pt x="8209" y="22549"/>
                        <a:pt x="13283" y="17475"/>
                        <a:pt x="14974" y="11274"/>
                      </a:cubicBezTo>
                      <a:cubicBezTo>
                        <a:pt x="16665" y="5073"/>
                        <a:pt x="17229" y="0"/>
                        <a:pt x="16665" y="0"/>
                      </a:cubicBezTo>
                      <a:cubicBezTo>
                        <a:pt x="16101" y="0"/>
                        <a:pt x="11591" y="5073"/>
                        <a:pt x="5954" y="112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2" name="Freihandform: Form 21">
                  <a:extLst>
                    <a:ext uri="{FF2B5EF4-FFF2-40B4-BE49-F238E27FC236}">
                      <a16:creationId xmlns:a16="http://schemas.microsoft.com/office/drawing/2014/main" id="{BA9B8EAD-3CBB-6A4F-CFA0-392045A48108}"/>
                    </a:ext>
                  </a:extLst>
                </p:cNvPr>
                <p:cNvSpPr/>
                <p:nvPr/>
              </p:nvSpPr>
              <p:spPr>
                <a:xfrm rot="10800000" flipV="1">
                  <a:off x="4314114" y="3767607"/>
                  <a:ext cx="34984" cy="3100"/>
                </a:xfrm>
                <a:custGeom>
                  <a:avLst/>
                  <a:gdLst>
                    <a:gd name="connsiteX0" fmla="*/ 4187 w 34984"/>
                    <a:gd name="connsiteY0" fmla="*/ 2255 h 3100"/>
                    <a:gd name="connsiteX1" fmla="*/ 32372 w 34984"/>
                    <a:gd name="connsiteY1" fmla="*/ 2255 h 3100"/>
                    <a:gd name="connsiteX2" fmla="*/ 16588 w 34984"/>
                    <a:gd name="connsiteY2" fmla="*/ 0 h 3100"/>
                    <a:gd name="connsiteX3" fmla="*/ 4187 w 34984"/>
                    <a:gd name="connsiteY3" fmla="*/ 2255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84" h="3100">
                      <a:moveTo>
                        <a:pt x="4187" y="2255"/>
                      </a:moveTo>
                      <a:cubicBezTo>
                        <a:pt x="12642" y="3382"/>
                        <a:pt x="25044" y="3382"/>
                        <a:pt x="32372" y="2255"/>
                      </a:cubicBezTo>
                      <a:cubicBezTo>
                        <a:pt x="39137" y="1127"/>
                        <a:pt x="32372" y="0"/>
                        <a:pt x="16588" y="0"/>
                      </a:cubicBezTo>
                      <a:cubicBezTo>
                        <a:pt x="1368" y="0"/>
                        <a:pt x="-4833" y="1127"/>
                        <a:pt x="4187" y="22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cxnSp>
              <p:nvCxnSpPr>
                <p:cNvPr id="23" name="Gerader Verbinder 22">
                  <a:extLst>
                    <a:ext uri="{FF2B5EF4-FFF2-40B4-BE49-F238E27FC236}">
                      <a16:creationId xmlns:a16="http://schemas.microsoft.com/office/drawing/2014/main" id="{0C181781-E8C4-F413-CE97-9E753DF8D222}"/>
                    </a:ext>
                  </a:extLst>
                </p:cNvPr>
                <p:cNvCxnSpPr>
                  <a:stCxn id="19" idx="42"/>
                </p:cNvCxnSpPr>
                <p:nvPr/>
              </p:nvCxnSpPr>
              <p:spPr bwMode="auto">
                <a:xfrm flipH="1" flipV="1">
                  <a:off x="3934292" y="4248912"/>
                  <a:ext cx="4063" cy="150269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4" name="Rechteck 23562">
                  <a:extLst>
                    <a:ext uri="{FF2B5EF4-FFF2-40B4-BE49-F238E27FC236}">
                      <a16:creationId xmlns:a16="http://schemas.microsoft.com/office/drawing/2014/main" id="{F7559DE7-A719-8248-BBD9-81A56019B386}"/>
                    </a:ext>
                  </a:extLst>
                </p:cNvPr>
                <p:cNvSpPr/>
                <p:nvPr/>
              </p:nvSpPr>
              <p:spPr bwMode="auto">
                <a:xfrm>
                  <a:off x="3934292" y="4188058"/>
                  <a:ext cx="2877352" cy="1565894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5" name="Freihandform: Form 24">
                  <a:extLst>
                    <a:ext uri="{FF2B5EF4-FFF2-40B4-BE49-F238E27FC236}">
                      <a16:creationId xmlns:a16="http://schemas.microsoft.com/office/drawing/2014/main" id="{D30C710C-D91C-D6DD-2643-081DA5451009}"/>
                    </a:ext>
                  </a:extLst>
                </p:cNvPr>
                <p:cNvSpPr/>
                <p:nvPr/>
              </p:nvSpPr>
              <p:spPr bwMode="auto">
                <a:xfrm>
                  <a:off x="3122234" y="2541761"/>
                  <a:ext cx="3956992" cy="1882754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7DB6154F-DF4D-EA71-634B-8961417AA149}"/>
                  </a:ext>
                </a:extLst>
              </p:cNvPr>
              <p:cNvGrpSpPr/>
              <p:nvPr/>
            </p:nvGrpSpPr>
            <p:grpSpPr>
              <a:xfrm>
                <a:off x="4034790" y="2629858"/>
                <a:ext cx="1442800" cy="801645"/>
                <a:chOff x="8364915" y="3815016"/>
                <a:chExt cx="897300" cy="528571"/>
              </a:xfrm>
            </p:grpSpPr>
            <p:sp>
              <p:nvSpPr>
                <p:cNvPr id="15" name="Freihandform: Form 14">
                  <a:extLst>
                    <a:ext uri="{FF2B5EF4-FFF2-40B4-BE49-F238E27FC236}">
                      <a16:creationId xmlns:a16="http://schemas.microsoft.com/office/drawing/2014/main" id="{76712A3A-630A-20EA-78B9-5D088DB9A500}"/>
                    </a:ext>
                  </a:extLst>
                </p:cNvPr>
                <p:cNvSpPr/>
                <p:nvPr/>
              </p:nvSpPr>
              <p:spPr bwMode="auto">
                <a:xfrm>
                  <a:off x="8364915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6" name="Freihandform: Form 15">
                  <a:extLst>
                    <a:ext uri="{FF2B5EF4-FFF2-40B4-BE49-F238E27FC236}">
                      <a16:creationId xmlns:a16="http://schemas.microsoft.com/office/drawing/2014/main" id="{FE7DDFC3-FAD1-5523-9E97-46FC0DB40E80}"/>
                    </a:ext>
                  </a:extLst>
                </p:cNvPr>
                <p:cNvSpPr/>
                <p:nvPr/>
              </p:nvSpPr>
              <p:spPr bwMode="auto">
                <a:xfrm>
                  <a:off x="8764049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7" name="Freihandform: Form 16">
                  <a:extLst>
                    <a:ext uri="{FF2B5EF4-FFF2-40B4-BE49-F238E27FC236}">
                      <a16:creationId xmlns:a16="http://schemas.microsoft.com/office/drawing/2014/main" id="{557A33A5-94DE-BB30-49A8-793750178C71}"/>
                    </a:ext>
                  </a:extLst>
                </p:cNvPr>
                <p:cNvSpPr/>
                <p:nvPr/>
              </p:nvSpPr>
              <p:spPr bwMode="auto">
                <a:xfrm>
                  <a:off x="8512535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" name="Freihandform: Form 17">
                  <a:extLst>
                    <a:ext uri="{FF2B5EF4-FFF2-40B4-BE49-F238E27FC236}">
                      <a16:creationId xmlns:a16="http://schemas.microsoft.com/office/drawing/2014/main" id="{5337ABE6-1C84-39F5-67D6-A184E2DD0828}"/>
                    </a:ext>
                  </a:extLst>
                </p:cNvPr>
                <p:cNvSpPr/>
                <p:nvPr/>
              </p:nvSpPr>
              <p:spPr bwMode="auto">
                <a:xfrm>
                  <a:off x="8911668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B21BA4A3-5F6B-AF4A-76D6-BA836F9B4D1A}"/>
                  </a:ext>
                </a:extLst>
              </p:cNvPr>
              <p:cNvSpPr/>
              <p:nvPr/>
            </p:nvSpPr>
            <p:spPr bwMode="auto">
              <a:xfrm>
                <a:off x="3563349" y="2629858"/>
                <a:ext cx="570157" cy="1663708"/>
              </a:xfrm>
              <a:custGeom>
                <a:avLst/>
                <a:gdLst>
                  <a:gd name="connsiteX0" fmla="*/ 0 w 381000"/>
                  <a:gd name="connsiteY0" fmla="*/ 369094 h 1066800"/>
                  <a:gd name="connsiteX1" fmla="*/ 150019 w 381000"/>
                  <a:gd name="connsiteY1" fmla="*/ 0 h 1066800"/>
                  <a:gd name="connsiteX2" fmla="*/ 381000 w 381000"/>
                  <a:gd name="connsiteY2" fmla="*/ 550069 h 1066800"/>
                  <a:gd name="connsiteX3" fmla="*/ 381000 w 381000"/>
                  <a:gd name="connsiteY3" fmla="*/ 1066800 h 1066800"/>
                  <a:gd name="connsiteX4" fmla="*/ 16669 w 381000"/>
                  <a:gd name="connsiteY4" fmla="*/ 833437 h 1066800"/>
                  <a:gd name="connsiteX5" fmla="*/ 0 w 381000"/>
                  <a:gd name="connsiteY5" fmla="*/ 369094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0" h="1066800">
                    <a:moveTo>
                      <a:pt x="0" y="369094"/>
                    </a:moveTo>
                    <a:lnTo>
                      <a:pt x="150019" y="0"/>
                    </a:lnTo>
                    <a:lnTo>
                      <a:pt x="381000" y="550069"/>
                    </a:lnTo>
                    <a:lnTo>
                      <a:pt x="381000" y="1066800"/>
                    </a:lnTo>
                    <a:lnTo>
                      <a:pt x="16669" y="833437"/>
                    </a:lnTo>
                    <a:lnTo>
                      <a:pt x="0" y="369094"/>
                    </a:lnTo>
                    <a:close/>
                  </a:path>
                </a:pathLst>
              </a:custGeom>
              <a:solidFill>
                <a:srgbClr val="FF0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556BD35C-B53D-A97C-D147-0E3305A8C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089" y="4531916"/>
              <a:ext cx="1485598" cy="1485598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C51EBEFA-4ED3-A7F2-283F-312439780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7" t="56358" r="73126" b="14625"/>
            <a:stretch/>
          </p:blipFill>
          <p:spPr>
            <a:xfrm>
              <a:off x="6286597" y="4698199"/>
              <a:ext cx="661483" cy="1134839"/>
            </a:xfrm>
            <a:prstGeom prst="rect">
              <a:avLst/>
            </a:prstGeom>
          </p:spPr>
        </p:pic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A0BFC45E-5151-1450-3A7A-1B466AB8D7F7}"/>
              </a:ext>
            </a:extLst>
          </p:cNvPr>
          <p:cNvSpPr txBox="1"/>
          <p:nvPr/>
        </p:nvSpPr>
        <p:spPr>
          <a:xfrm>
            <a:off x="7606164" y="5896589"/>
            <a:ext cx="2138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Stand FV05 vom 06.10.2022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3452409-0F0E-CC77-E789-DAF6828A4AF9}"/>
              </a:ext>
            </a:extLst>
          </p:cNvPr>
          <p:cNvSpPr txBox="1"/>
          <p:nvPr/>
        </p:nvSpPr>
        <p:spPr>
          <a:xfrm>
            <a:off x="407197" y="5451243"/>
            <a:ext cx="3081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hlinkClick r:id="rId6"/>
              </a:rPr>
              <a:t>Jahresbericht 09/2021-08/2022 </a:t>
            </a:r>
            <a:endParaRPr lang="de-DE" sz="1600" dirty="0"/>
          </a:p>
        </p:txBody>
      </p:sp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48289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Tageslastgang „Tag-Nacht-Gleiche“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1622972-784B-7C39-CEA8-A6B4C02B9A55}"/>
              </a:ext>
            </a:extLst>
          </p:cNvPr>
          <p:cNvSpPr/>
          <p:nvPr/>
        </p:nvSpPr>
        <p:spPr bwMode="auto">
          <a:xfrm>
            <a:off x="7295539" y="981148"/>
            <a:ext cx="2182186" cy="61976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FAF6ED9-B391-714D-9909-911C5AD20F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30" t="30911" r="46694" b="8594"/>
          <a:stretch/>
        </p:blipFill>
        <p:spPr>
          <a:xfrm>
            <a:off x="172720" y="822961"/>
            <a:ext cx="8425494" cy="5307428"/>
          </a:xfrm>
          <a:prstGeom prst="rect">
            <a:avLst/>
          </a:prstGeom>
        </p:spPr>
      </p:pic>
      <p:sp>
        <p:nvSpPr>
          <p:cNvPr id="9" name="Textfeld 40">
            <a:extLst>
              <a:ext uri="{FF2B5EF4-FFF2-40B4-BE49-F238E27FC236}">
                <a16:creationId xmlns:a16="http://schemas.microsoft.com/office/drawing/2014/main" id="{E8B28F2E-D957-40DA-9E3F-1ED92AE6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9638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Gut ausgeglichen!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A31A46E-1784-E472-F244-CBFC05A9FC15}"/>
              </a:ext>
            </a:extLst>
          </p:cNvPr>
          <p:cNvGrpSpPr/>
          <p:nvPr/>
        </p:nvGrpSpPr>
        <p:grpSpPr>
          <a:xfrm>
            <a:off x="595128" y="2886856"/>
            <a:ext cx="9200850" cy="2857120"/>
            <a:chOff x="595128" y="2886856"/>
            <a:chExt cx="9200850" cy="2857120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50C82362-A2DB-8DCE-088A-1B81B6FED632}"/>
                </a:ext>
              </a:extLst>
            </p:cNvPr>
            <p:cNvSpPr txBox="1"/>
            <p:nvPr/>
          </p:nvSpPr>
          <p:spPr>
            <a:xfrm>
              <a:off x="8598214" y="2886856"/>
              <a:ext cx="11977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solidFill>
                    <a:srgbClr val="FF0000"/>
                  </a:solidFill>
                </a:rPr>
                <a:t>Energie-Saldo:</a:t>
              </a:r>
            </a:p>
            <a:p>
              <a:pPr algn="ctr"/>
              <a:r>
                <a:rPr lang="de-DE" sz="1200" dirty="0">
                  <a:solidFill>
                    <a:srgbClr val="FF0000"/>
                  </a:solidFill>
                </a:rPr>
                <a:t>+ 5,6 kWh</a:t>
              </a:r>
              <a:br>
                <a:rPr lang="de-DE" sz="1200" dirty="0">
                  <a:solidFill>
                    <a:srgbClr val="FF0000"/>
                  </a:solidFill>
                </a:rPr>
              </a:br>
              <a:r>
                <a:rPr lang="de-DE" sz="1200" dirty="0">
                  <a:solidFill>
                    <a:srgbClr val="FF0000"/>
                  </a:solidFill>
                </a:rPr>
                <a:t>+ 14%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2713F6BD-76CB-B1AA-5713-C7A19C0CFE15}"/>
                </a:ext>
              </a:extLst>
            </p:cNvPr>
            <p:cNvSpPr/>
            <p:nvPr/>
          </p:nvSpPr>
          <p:spPr bwMode="auto">
            <a:xfrm>
              <a:off x="595128" y="5196549"/>
              <a:ext cx="1350336" cy="547427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381537DC-4F45-8D55-B4C6-989D54C92684}"/>
                </a:ext>
              </a:extLst>
            </p:cNvPr>
            <p:cNvSpPr/>
            <p:nvPr/>
          </p:nvSpPr>
          <p:spPr bwMode="auto">
            <a:xfrm>
              <a:off x="4381500" y="5196549"/>
              <a:ext cx="1136798" cy="547427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431E87B9-E83B-F4A9-4C4B-0A53CB829198}"/>
              </a:ext>
            </a:extLst>
          </p:cNvPr>
          <p:cNvSpPr txBox="1"/>
          <p:nvPr/>
        </p:nvSpPr>
        <p:spPr>
          <a:xfrm>
            <a:off x="6039293" y="6011316"/>
            <a:ext cx="29899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200" u="sng" dirty="0">
                <a:latin typeface="+mj-lt"/>
                <a:cs typeface="Calibri" panose="020F0502020204030204" pitchFamily="34" charset="0"/>
              </a:rPr>
              <a:t>Quelle</a:t>
            </a:r>
            <a:r>
              <a:rPr lang="de-DE" altLang="de-DE" sz="1200" dirty="0">
                <a:latin typeface="+mj-lt"/>
                <a:cs typeface="Calibri" panose="020F0502020204030204" pitchFamily="34" charset="0"/>
              </a:rPr>
              <a:t>: W. Thiel, SMA Sunny-Portal</a:t>
            </a:r>
            <a:endParaRPr lang="de-DE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600909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38692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Tageslastgang „Sommertag“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1622972-784B-7C39-CEA8-A6B4C02B9A55}"/>
              </a:ext>
            </a:extLst>
          </p:cNvPr>
          <p:cNvSpPr/>
          <p:nvPr/>
        </p:nvSpPr>
        <p:spPr bwMode="auto">
          <a:xfrm>
            <a:off x="7295539" y="981148"/>
            <a:ext cx="2182186" cy="61976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4D44EDA-3499-FADE-0971-40C734F55B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11" t="29906" r="46747" b="9395"/>
          <a:stretch/>
        </p:blipFill>
        <p:spPr>
          <a:xfrm>
            <a:off x="254000" y="857736"/>
            <a:ext cx="8344214" cy="5153580"/>
          </a:xfrm>
          <a:prstGeom prst="rect">
            <a:avLst/>
          </a:prstGeom>
        </p:spPr>
      </p:pic>
      <p:sp>
        <p:nvSpPr>
          <p:cNvPr id="9" name="Textfeld 40">
            <a:extLst>
              <a:ext uri="{FF2B5EF4-FFF2-40B4-BE49-F238E27FC236}">
                <a16:creationId xmlns:a16="http://schemas.microsoft.com/office/drawing/2014/main" id="{E8B28F2E-D957-40DA-9E3F-1ED92AE6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59263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„. . . und es war Sommer . . .“!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2BCCEA2-4217-21B7-5251-3D91CD64E1A5}"/>
              </a:ext>
            </a:extLst>
          </p:cNvPr>
          <p:cNvGrpSpPr/>
          <p:nvPr/>
        </p:nvGrpSpPr>
        <p:grpSpPr>
          <a:xfrm>
            <a:off x="677678" y="2886856"/>
            <a:ext cx="9204061" cy="2819020"/>
            <a:chOff x="677678" y="2886856"/>
            <a:chExt cx="9204061" cy="2819020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50C82362-A2DB-8DCE-088A-1B81B6FED632}"/>
                </a:ext>
              </a:extLst>
            </p:cNvPr>
            <p:cNvSpPr txBox="1"/>
            <p:nvPr/>
          </p:nvSpPr>
          <p:spPr>
            <a:xfrm>
              <a:off x="8512453" y="2886856"/>
              <a:ext cx="136928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FF0000"/>
                  </a:solidFill>
                </a:rPr>
                <a:t>Energie-Saldo:</a:t>
              </a:r>
            </a:p>
            <a:p>
              <a:pPr algn="ctr"/>
              <a:r>
                <a:rPr lang="de-DE" sz="1400" dirty="0">
                  <a:solidFill>
                    <a:srgbClr val="FF0000"/>
                  </a:solidFill>
                </a:rPr>
                <a:t>+ 71,6 kWh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+ 270 %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1CAC6D26-05D8-248F-27A5-0BA80760CB08}"/>
                </a:ext>
              </a:extLst>
            </p:cNvPr>
            <p:cNvSpPr/>
            <p:nvPr/>
          </p:nvSpPr>
          <p:spPr bwMode="auto">
            <a:xfrm>
              <a:off x="677678" y="5158449"/>
              <a:ext cx="1350336" cy="547427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0CCD9482-ED6E-38BA-B179-F983DCBFA060}"/>
                </a:ext>
              </a:extLst>
            </p:cNvPr>
            <p:cNvSpPr/>
            <p:nvPr/>
          </p:nvSpPr>
          <p:spPr bwMode="auto">
            <a:xfrm>
              <a:off x="4387850" y="5158449"/>
              <a:ext cx="1130448" cy="547427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6595E664-B9B3-CF66-E241-D544882B962D}"/>
              </a:ext>
            </a:extLst>
          </p:cNvPr>
          <p:cNvSpPr txBox="1"/>
          <p:nvPr/>
        </p:nvSpPr>
        <p:spPr>
          <a:xfrm>
            <a:off x="6039293" y="6011316"/>
            <a:ext cx="29899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200" u="sng" dirty="0">
                <a:latin typeface="+mj-lt"/>
                <a:cs typeface="Calibri" panose="020F0502020204030204" pitchFamily="34" charset="0"/>
              </a:rPr>
              <a:t>Quelle</a:t>
            </a:r>
            <a:r>
              <a:rPr lang="de-DE" altLang="de-DE" sz="1200" dirty="0">
                <a:latin typeface="+mj-lt"/>
                <a:cs typeface="Calibri" panose="020F0502020204030204" pitchFamily="34" charset="0"/>
              </a:rPr>
              <a:t>: W. Thiel, SMA Sunny-Portal</a:t>
            </a:r>
            <a:endParaRPr lang="de-DE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463408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76222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Autarkie- und Eigenverbrauchsquote (09/2021-08/2022)</a:t>
            </a:r>
          </a:p>
        </p:txBody>
      </p:sp>
      <p:graphicFrame>
        <p:nvGraphicFramePr>
          <p:cNvPr id="3" name="Tabelle 3">
            <a:extLst>
              <a:ext uri="{FF2B5EF4-FFF2-40B4-BE49-F238E27FC236}">
                <a16:creationId xmlns:a16="http://schemas.microsoft.com/office/drawing/2014/main" id="{635EE035-D82B-D0B2-FBAE-76C530AB5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266319"/>
              </p:ext>
            </p:extLst>
          </p:nvPr>
        </p:nvGraphicFramePr>
        <p:xfrm>
          <a:off x="1182312" y="5272689"/>
          <a:ext cx="754137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11">
                  <a:extLst>
                    <a:ext uri="{9D8B030D-6E8A-4147-A177-3AD203B41FA5}">
                      <a16:colId xmlns:a16="http://schemas.microsoft.com/office/drawing/2014/main" val="1245036566"/>
                    </a:ext>
                  </a:extLst>
                </a:gridCol>
                <a:gridCol w="2970172">
                  <a:extLst>
                    <a:ext uri="{9D8B030D-6E8A-4147-A177-3AD203B41FA5}">
                      <a16:colId xmlns:a16="http://schemas.microsoft.com/office/drawing/2014/main" val="2879696164"/>
                    </a:ext>
                  </a:extLst>
                </a:gridCol>
                <a:gridCol w="2513791">
                  <a:extLst>
                    <a:ext uri="{9D8B030D-6E8A-4147-A177-3AD203B41FA5}">
                      <a16:colId xmlns:a16="http://schemas.microsoft.com/office/drawing/2014/main" val="21946784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Jahresquoten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Autarkie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Eigenverbrauch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266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00FF"/>
                          </a:solidFill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rgbClr val="0000FF"/>
                          </a:solidFill>
                        </a:rPr>
                        <a:t>36,2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rgbClr val="0000FF"/>
                          </a:solidFill>
                        </a:rPr>
                        <a:t>29,2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786722"/>
                  </a:ext>
                </a:extLst>
              </a:tr>
            </a:tbl>
          </a:graphicData>
        </a:graphic>
      </p:graphicFrame>
      <p:sp>
        <p:nvSpPr>
          <p:cNvPr id="9" name="Textfeld 40">
            <a:extLst>
              <a:ext uri="{FF2B5EF4-FFF2-40B4-BE49-F238E27FC236}">
                <a16:creationId xmlns:a16="http://schemas.microsoft.com/office/drawing/2014/main" id="{E8B28F2E-D957-40DA-9E3F-1ED92AE6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82263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Mit einem Akku könnte der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 für 2/3 des Jahres zu 100 % autark sein!</a:t>
            </a:r>
          </a:p>
        </p:txBody>
      </p:sp>
      <p:grpSp>
        <p:nvGrpSpPr>
          <p:cNvPr id="8193" name="Gruppieren 8192">
            <a:extLst>
              <a:ext uri="{FF2B5EF4-FFF2-40B4-BE49-F238E27FC236}">
                <a16:creationId xmlns:a16="http://schemas.microsoft.com/office/drawing/2014/main" id="{4909ABF0-2184-03FB-709D-D7B1BEB1DA31}"/>
              </a:ext>
            </a:extLst>
          </p:cNvPr>
          <p:cNvGrpSpPr/>
          <p:nvPr/>
        </p:nvGrpSpPr>
        <p:grpSpPr>
          <a:xfrm>
            <a:off x="43123" y="942066"/>
            <a:ext cx="4442032" cy="750377"/>
            <a:chOff x="128187" y="942066"/>
            <a:chExt cx="4442032" cy="750377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CC729D1F-577B-9D6E-AC50-3481CFBA6F55}"/>
                </a:ext>
              </a:extLst>
            </p:cNvPr>
            <p:cNvSpPr/>
            <p:nvPr/>
          </p:nvSpPr>
          <p:spPr bwMode="auto">
            <a:xfrm>
              <a:off x="223275" y="942066"/>
              <a:ext cx="4346944" cy="7503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77B02FE8-F0FD-F762-6E81-D6474D6A4035}"/>
                </a:ext>
              </a:extLst>
            </p:cNvPr>
            <p:cNvSpPr txBox="1"/>
            <p:nvPr/>
          </p:nvSpPr>
          <p:spPr>
            <a:xfrm>
              <a:off x="128187" y="1132609"/>
              <a:ext cx="17023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0000FF"/>
                  </a:solidFill>
                </a:rPr>
                <a:t>Autarkiequote =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0061C38D-DF35-4606-E3C1-2050FF9ECD3A}"/>
                </a:ext>
              </a:extLst>
            </p:cNvPr>
            <p:cNvSpPr txBox="1"/>
            <p:nvPr/>
          </p:nvSpPr>
          <p:spPr>
            <a:xfrm>
              <a:off x="1724805" y="1303371"/>
              <a:ext cx="27252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0000FF"/>
                  </a:solidFill>
                </a:rPr>
                <a:t>Gesamtstromverbrauch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45E900E5-4760-5FFB-4DFD-0F31EAA7949E}"/>
                </a:ext>
              </a:extLst>
            </p:cNvPr>
            <p:cNvSpPr txBox="1"/>
            <p:nvPr/>
          </p:nvSpPr>
          <p:spPr>
            <a:xfrm>
              <a:off x="1746071" y="942066"/>
              <a:ext cx="27252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0000FF"/>
                  </a:solidFill>
                </a:rPr>
                <a:t>Eigenerzeugungsanteil (PV)</a:t>
              </a:r>
            </a:p>
          </p:txBody>
        </p: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B6086176-401C-1FD9-C015-D774C7EC3D4F}"/>
                </a:ext>
              </a:extLst>
            </p:cNvPr>
            <p:cNvCxnSpPr/>
            <p:nvPr/>
          </p:nvCxnSpPr>
          <p:spPr bwMode="auto">
            <a:xfrm>
              <a:off x="1830561" y="1314004"/>
              <a:ext cx="2525776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DF2B3DC7-A7E0-2167-987C-A4B3BA6AC3D1}"/>
                </a:ext>
              </a:extLst>
            </p:cNvPr>
            <p:cNvSpPr/>
            <p:nvPr/>
          </p:nvSpPr>
          <p:spPr bwMode="auto">
            <a:xfrm>
              <a:off x="471958" y="1471163"/>
              <a:ext cx="717091" cy="124924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859CCEF-E938-7725-7003-0B65CAA792BF}"/>
              </a:ext>
            </a:extLst>
          </p:cNvPr>
          <p:cNvGrpSpPr/>
          <p:nvPr/>
        </p:nvGrpSpPr>
        <p:grpSpPr>
          <a:xfrm>
            <a:off x="4590911" y="943269"/>
            <a:ext cx="5271966" cy="946080"/>
            <a:chOff x="4952999" y="943269"/>
            <a:chExt cx="4890803" cy="946080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D6874CB-0EED-EA9B-F6DD-F16C8178CE9D}"/>
                </a:ext>
              </a:extLst>
            </p:cNvPr>
            <p:cNvSpPr/>
            <p:nvPr/>
          </p:nvSpPr>
          <p:spPr bwMode="auto">
            <a:xfrm>
              <a:off x="4974265" y="943269"/>
              <a:ext cx="4858250" cy="7503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A378F2F1-0050-CBBA-92A8-999A6D9984C5}"/>
                </a:ext>
              </a:extLst>
            </p:cNvPr>
            <p:cNvSpPr txBox="1"/>
            <p:nvPr/>
          </p:nvSpPr>
          <p:spPr>
            <a:xfrm>
              <a:off x="4952999" y="1130290"/>
              <a:ext cx="2408101" cy="342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0000FF"/>
                  </a:solidFill>
                </a:rPr>
                <a:t>Eigenverbrauchsquote =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0A0C3B74-32B4-D0F6-DC3C-FE46D0FCA5FA}"/>
                </a:ext>
              </a:extLst>
            </p:cNvPr>
            <p:cNvSpPr txBox="1"/>
            <p:nvPr/>
          </p:nvSpPr>
          <p:spPr>
            <a:xfrm>
              <a:off x="7115582" y="1304574"/>
              <a:ext cx="27252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0000FF"/>
                  </a:solidFill>
                </a:rPr>
                <a:t>Gesamtstromerzeugung (PV)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14FCDA90-1323-0FE4-1854-9167467174C0}"/>
                </a:ext>
              </a:extLst>
            </p:cNvPr>
            <p:cNvSpPr txBox="1"/>
            <p:nvPr/>
          </p:nvSpPr>
          <p:spPr>
            <a:xfrm>
              <a:off x="7118580" y="953902"/>
              <a:ext cx="27252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0000FF"/>
                  </a:solidFill>
                </a:rPr>
                <a:t>Eigenverbrauchsanteil</a:t>
              </a:r>
            </a:p>
          </p:txBody>
        </p: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B5BDF51E-88C6-BEDB-63B5-BBC5175FB658}"/>
                </a:ext>
              </a:extLst>
            </p:cNvPr>
            <p:cNvCxnSpPr/>
            <p:nvPr/>
          </p:nvCxnSpPr>
          <p:spPr bwMode="auto">
            <a:xfrm>
              <a:off x="7410889" y="1315207"/>
              <a:ext cx="2180444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F0DA993A-D1AA-C7DB-BA64-E01AB15D49A1}"/>
                </a:ext>
              </a:extLst>
            </p:cNvPr>
            <p:cNvSpPr/>
            <p:nvPr/>
          </p:nvSpPr>
          <p:spPr bwMode="auto">
            <a:xfrm>
              <a:off x="5633215" y="1471208"/>
              <a:ext cx="717091" cy="124924"/>
            </a:xfrm>
            <a:prstGeom prst="rect">
              <a:avLst/>
            </a:prstGeom>
            <a:solidFill>
              <a:srgbClr val="0000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A03523C-21A0-8745-28BC-85253517F23F}"/>
              </a:ext>
            </a:extLst>
          </p:cNvPr>
          <p:cNvGrpSpPr/>
          <p:nvPr/>
        </p:nvGrpSpPr>
        <p:grpSpPr>
          <a:xfrm>
            <a:off x="579800" y="1816209"/>
            <a:ext cx="9111356" cy="3475698"/>
            <a:chOff x="579800" y="1816209"/>
            <a:chExt cx="9111356" cy="3475698"/>
          </a:xfrm>
        </p:grpSpPr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0B971D73-7C7A-003A-8588-7B67DB458F78}"/>
                </a:ext>
              </a:extLst>
            </p:cNvPr>
            <p:cNvGrpSpPr/>
            <p:nvPr/>
          </p:nvGrpSpPr>
          <p:grpSpPr>
            <a:xfrm>
              <a:off x="579800" y="1816209"/>
              <a:ext cx="9111356" cy="3475698"/>
              <a:chOff x="579800" y="1816209"/>
              <a:chExt cx="9111356" cy="3475698"/>
            </a:xfrm>
          </p:grpSpPr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47E2594F-CC7B-4475-9248-4025C544EFFD}"/>
                  </a:ext>
                </a:extLst>
              </p:cNvPr>
              <p:cNvSpPr txBox="1"/>
              <p:nvPr/>
            </p:nvSpPr>
            <p:spPr>
              <a:xfrm>
                <a:off x="8266398" y="5014908"/>
                <a:ext cx="14247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de-DE" altLang="de-DE" sz="1200" u="sng" dirty="0">
                    <a:latin typeface="+mj-lt"/>
                    <a:cs typeface="Calibri" panose="020F0502020204030204" pitchFamily="34" charset="0"/>
                  </a:rPr>
                  <a:t>Quelle</a:t>
                </a:r>
                <a:r>
                  <a:rPr lang="de-DE" altLang="de-DE" sz="1200" dirty="0">
                    <a:latin typeface="+mj-lt"/>
                    <a:cs typeface="Calibri" panose="020F0502020204030204" pitchFamily="34" charset="0"/>
                  </a:rPr>
                  <a:t>: W. Thiel</a:t>
                </a:r>
                <a:endParaRPr lang="de-DE" sz="1200" dirty="0">
                  <a:latin typeface="+mj-lt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B23AC7CD-344F-5148-5ADB-504A15100E5F}"/>
                  </a:ext>
                </a:extLst>
              </p:cNvPr>
              <p:cNvSpPr txBox="1"/>
              <p:nvPr/>
            </p:nvSpPr>
            <p:spPr>
              <a:xfrm>
                <a:off x="579800" y="2764132"/>
                <a:ext cx="3449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%</a:t>
                </a:r>
              </a:p>
            </p:txBody>
          </p:sp>
          <p:graphicFrame>
            <p:nvGraphicFramePr>
              <p:cNvPr id="13" name="Diagramm 12">
                <a:extLst>
                  <a:ext uri="{FF2B5EF4-FFF2-40B4-BE49-F238E27FC236}">
                    <a16:creationId xmlns:a16="http://schemas.microsoft.com/office/drawing/2014/main" id="{CD68A45E-09F8-41B1-B1D4-A55B8C50D8F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566881957"/>
                  </p:ext>
                </p:extLst>
              </p:nvPr>
            </p:nvGraphicFramePr>
            <p:xfrm>
              <a:off x="927223" y="1816209"/>
              <a:ext cx="8085221" cy="331318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</p:grp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0CD5FFAB-C4D8-1B5F-2FB6-9BD1278F5449}"/>
                </a:ext>
              </a:extLst>
            </p:cNvPr>
            <p:cNvSpPr/>
            <p:nvPr/>
          </p:nvSpPr>
          <p:spPr bwMode="auto">
            <a:xfrm>
              <a:off x="2409192" y="4787459"/>
              <a:ext cx="2523066" cy="265814"/>
            </a:xfrm>
            <a:prstGeom prst="rect">
              <a:avLst/>
            </a:prstGeom>
            <a:solidFill>
              <a:srgbClr val="D9D9D9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F3A63418-2376-F415-5584-8CEEA7737D74}"/>
                </a:ext>
              </a:extLst>
            </p:cNvPr>
            <p:cNvSpPr/>
            <p:nvPr/>
          </p:nvSpPr>
          <p:spPr bwMode="auto">
            <a:xfrm>
              <a:off x="6325671" y="4787459"/>
              <a:ext cx="2523066" cy="265814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84022748-79FD-8BBD-42DE-D809501905BC}"/>
                </a:ext>
              </a:extLst>
            </p:cNvPr>
            <p:cNvSpPr/>
            <p:nvPr/>
          </p:nvSpPr>
          <p:spPr bwMode="auto">
            <a:xfrm>
              <a:off x="1122109" y="4787459"/>
              <a:ext cx="1195917" cy="265814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C207BAF0-B5C7-FCEC-0C8C-1EB346DCCAA2}"/>
                </a:ext>
              </a:extLst>
            </p:cNvPr>
            <p:cNvSpPr/>
            <p:nvPr/>
          </p:nvSpPr>
          <p:spPr bwMode="auto">
            <a:xfrm>
              <a:off x="5015056" y="4787459"/>
              <a:ext cx="1195917" cy="265814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894456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3175"/>
            <a:ext cx="77425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Energie- und Betriebskostenvergleich (09/2021-08/2022)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4267" y="5972591"/>
            <a:ext cx="112530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 W. Thiel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0AE2CE5-A736-47A1-8129-1416AC841B8E}"/>
              </a:ext>
            </a:extLst>
          </p:cNvPr>
          <p:cNvSpPr txBox="1"/>
          <p:nvPr/>
        </p:nvSpPr>
        <p:spPr>
          <a:xfrm>
            <a:off x="386179" y="801974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Daten und Fakten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C6A5DC7-5657-48D1-8F01-1BDBB2CA29A3}"/>
              </a:ext>
            </a:extLst>
          </p:cNvPr>
          <p:cNvSpPr txBox="1"/>
          <p:nvPr/>
        </p:nvSpPr>
        <p:spPr>
          <a:xfrm>
            <a:off x="386179" y="1116954"/>
            <a:ext cx="3004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Strom (Haushalt): 3.662 kWh/a</a:t>
            </a:r>
          </a:p>
          <a:p>
            <a:r>
              <a:rPr lang="de-DE" sz="1600" dirty="0"/>
              <a:t>Auto: 12.579 km/a</a:t>
            </a:r>
          </a:p>
          <a:p>
            <a:r>
              <a:rPr lang="de-DE" sz="1600" dirty="0"/>
              <a:t>Wärmebedarf: 29.603 kWh/a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84ECBA13-F260-45DE-8A72-DA82893297C1}"/>
              </a:ext>
            </a:extLst>
          </p:cNvPr>
          <p:cNvSpPr txBox="1"/>
          <p:nvPr/>
        </p:nvSpPr>
        <p:spPr>
          <a:xfrm>
            <a:off x="386179" y="4159273"/>
            <a:ext cx="32446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„Brennstoff“-Preise (02.08.2022)</a:t>
            </a:r>
            <a:br>
              <a:rPr lang="de-DE" sz="1600" dirty="0"/>
            </a:br>
            <a:r>
              <a:rPr lang="de-DE" sz="1600" dirty="0"/>
              <a:t>- Strompreis: 31,42 € ct/kWh</a:t>
            </a:r>
            <a:br>
              <a:rPr lang="de-DE" sz="1600" dirty="0"/>
            </a:br>
            <a:r>
              <a:rPr lang="de-DE" sz="1600" dirty="0"/>
              <a:t>- </a:t>
            </a:r>
            <a:r>
              <a:rPr lang="de-DE" sz="1600" dirty="0" err="1"/>
              <a:t>Einsp.Vergüt</a:t>
            </a:r>
            <a:r>
              <a:rPr lang="de-DE" sz="1600" dirty="0"/>
              <a:t>.: 18,5 € ct/kWh</a:t>
            </a:r>
            <a:br>
              <a:rPr lang="de-DE" sz="1600" dirty="0"/>
            </a:br>
            <a:r>
              <a:rPr lang="de-DE" sz="1600" dirty="0"/>
              <a:t>- Dieselpreis: 1,90 €/l</a:t>
            </a:r>
            <a:br>
              <a:rPr lang="de-DE" sz="1600" dirty="0"/>
            </a:br>
            <a:r>
              <a:rPr lang="de-DE" sz="1600" dirty="0"/>
              <a:t>- Benzinpreis: 1,72 €/l</a:t>
            </a:r>
            <a:br>
              <a:rPr lang="de-DE" sz="1600" dirty="0"/>
            </a:br>
            <a:r>
              <a:rPr lang="de-DE" sz="1600" dirty="0"/>
              <a:t>- Heizölpreis: 1,50 €/l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84CB4AEF-8F51-4069-9106-A3844BDDE96F}"/>
              </a:ext>
            </a:extLst>
          </p:cNvPr>
          <p:cNvSpPr txBox="1"/>
          <p:nvPr/>
        </p:nvSpPr>
        <p:spPr>
          <a:xfrm>
            <a:off x="386179" y="2027761"/>
            <a:ext cx="2746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Energie (E)-Wende mit</a:t>
            </a:r>
            <a:br>
              <a:rPr lang="de-DE" sz="1600" dirty="0"/>
            </a:br>
            <a:r>
              <a:rPr lang="de-DE" sz="1600" dirty="0"/>
              <a:t>- Wärmepumpe Luft/Wasser</a:t>
            </a:r>
            <a:br>
              <a:rPr lang="de-DE" sz="1600" dirty="0"/>
            </a:br>
            <a:r>
              <a:rPr lang="de-DE" sz="1600" dirty="0"/>
              <a:t>- </a:t>
            </a:r>
            <a:r>
              <a:rPr lang="de-DE" sz="1600" dirty="0" err="1"/>
              <a:t>PlugIn</a:t>
            </a:r>
            <a:r>
              <a:rPr lang="de-DE" sz="1600" dirty="0"/>
              <a:t> Hybrid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00550C7-5585-515A-7042-AFE5EBD0FC96}"/>
              </a:ext>
            </a:extLst>
          </p:cNvPr>
          <p:cNvGrpSpPr/>
          <p:nvPr/>
        </p:nvGrpSpPr>
        <p:grpSpPr>
          <a:xfrm>
            <a:off x="3431671" y="842157"/>
            <a:ext cx="6277904" cy="5473138"/>
            <a:chOff x="3431671" y="842157"/>
            <a:chExt cx="6277904" cy="5473138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CAD78535-739E-4774-836D-68D60227F143}"/>
                </a:ext>
              </a:extLst>
            </p:cNvPr>
            <p:cNvSpPr/>
            <p:nvPr/>
          </p:nvSpPr>
          <p:spPr bwMode="auto">
            <a:xfrm>
              <a:off x="3457349" y="871901"/>
              <a:ext cx="6185405" cy="23284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44" name="Diagramm 43">
              <a:extLst>
                <a:ext uri="{FF2B5EF4-FFF2-40B4-BE49-F238E27FC236}">
                  <a16:creationId xmlns:a16="http://schemas.microsoft.com/office/drawing/2014/main" id="{CB1EE5C9-4E57-4F99-99EE-B0D52055242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973136" y="937408"/>
            <a:ext cx="4873686" cy="22066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2C1787D9-89F6-438F-8167-8BDAF6627329}"/>
                </a:ext>
              </a:extLst>
            </p:cNvPr>
            <p:cNvSpPr txBox="1"/>
            <p:nvPr/>
          </p:nvSpPr>
          <p:spPr>
            <a:xfrm>
              <a:off x="4017897" y="5730520"/>
              <a:ext cx="15483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ohne E-Wende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DB5BC87-3B05-4D14-BA85-C802395B27DC}"/>
                </a:ext>
              </a:extLst>
            </p:cNvPr>
            <p:cNvSpPr txBox="1"/>
            <p:nvPr/>
          </p:nvSpPr>
          <p:spPr>
            <a:xfrm>
              <a:off x="5616430" y="5730520"/>
              <a:ext cx="13671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mit E-Wende</a:t>
              </a:r>
              <a:br>
                <a:rPr lang="de-DE" sz="1600" dirty="0"/>
              </a:br>
              <a:r>
                <a:rPr lang="de-DE" sz="1600" dirty="0"/>
                <a:t>ohne PV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9D236C3F-4381-4495-B94A-D5B7BF6983F6}"/>
                </a:ext>
              </a:extLst>
            </p:cNvPr>
            <p:cNvSpPr txBox="1"/>
            <p:nvPr/>
          </p:nvSpPr>
          <p:spPr>
            <a:xfrm>
              <a:off x="7229395" y="5730520"/>
              <a:ext cx="13671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mit E-Wende</a:t>
              </a:r>
              <a:br>
                <a:rPr lang="de-DE" sz="1600" dirty="0"/>
              </a:br>
              <a:r>
                <a:rPr lang="de-DE" sz="1600" dirty="0"/>
                <a:t>mit PV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308F87B4-68B3-441D-A407-0BB5C49549DE}"/>
                </a:ext>
              </a:extLst>
            </p:cNvPr>
            <p:cNvSpPr txBox="1"/>
            <p:nvPr/>
          </p:nvSpPr>
          <p:spPr>
            <a:xfrm>
              <a:off x="3534263" y="2208341"/>
              <a:ext cx="846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3333FF"/>
                  </a:solidFill>
                </a:rPr>
                <a:t>Wärme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4E0ACAFC-B31F-45AE-A859-D8E0FF79EB4D}"/>
                </a:ext>
              </a:extLst>
            </p:cNvPr>
            <p:cNvSpPr txBox="1"/>
            <p:nvPr/>
          </p:nvSpPr>
          <p:spPr>
            <a:xfrm>
              <a:off x="3774714" y="1412199"/>
              <a:ext cx="606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3333FF"/>
                  </a:solidFill>
                </a:rPr>
                <a:t>Auto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55788206-25E8-4723-9909-BB65AB326F3D}"/>
                </a:ext>
              </a:extLst>
            </p:cNvPr>
            <p:cNvSpPr txBox="1"/>
            <p:nvPr/>
          </p:nvSpPr>
          <p:spPr>
            <a:xfrm>
              <a:off x="3431671" y="1092133"/>
              <a:ext cx="9492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3333FF"/>
                  </a:solidFill>
                </a:rPr>
                <a:t>H-Strom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E2663644-0C88-ED0F-A203-8C0E1727C072}"/>
                </a:ext>
              </a:extLst>
            </p:cNvPr>
            <p:cNvSpPr txBox="1"/>
            <p:nvPr/>
          </p:nvSpPr>
          <p:spPr>
            <a:xfrm>
              <a:off x="4331423" y="894936"/>
              <a:ext cx="9909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41.850</a:t>
              </a:r>
              <a:endParaRPr lang="de-DE" sz="1600" dirty="0"/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8840AE4F-8DDF-9CAF-C4B5-32B993A6CC2E}"/>
                </a:ext>
              </a:extLst>
            </p:cNvPr>
            <p:cNvSpPr txBox="1"/>
            <p:nvPr/>
          </p:nvSpPr>
          <p:spPr>
            <a:xfrm>
              <a:off x="6985752" y="842157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Energie (Bezug) (kWh/a)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34370DAA-5B77-62BF-7549-D117684B97D9}"/>
                </a:ext>
              </a:extLst>
            </p:cNvPr>
            <p:cNvSpPr txBox="1"/>
            <p:nvPr/>
          </p:nvSpPr>
          <p:spPr>
            <a:xfrm>
              <a:off x="5915336" y="2102176"/>
              <a:ext cx="9909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15.282</a:t>
              </a:r>
              <a:endParaRPr lang="de-DE" sz="1600" dirty="0"/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07FF2C32-A8EE-5F17-0217-8CB523909456}"/>
                </a:ext>
              </a:extLst>
            </p:cNvPr>
            <p:cNvSpPr txBox="1"/>
            <p:nvPr/>
          </p:nvSpPr>
          <p:spPr>
            <a:xfrm>
              <a:off x="7537558" y="2326754"/>
              <a:ext cx="9909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10.329</a:t>
              </a:r>
              <a:endParaRPr lang="de-DE" sz="1600" dirty="0"/>
            </a:p>
          </p:txBody>
        </p:sp>
      </p:grpSp>
      <p:sp>
        <p:nvSpPr>
          <p:cNvPr id="62" name="Textfeld 61">
            <a:extLst>
              <a:ext uri="{FF2B5EF4-FFF2-40B4-BE49-F238E27FC236}">
                <a16:creationId xmlns:a16="http://schemas.microsoft.com/office/drawing/2014/main" id="{737F1D4A-A762-B941-EACC-BB96262DB433}"/>
              </a:ext>
            </a:extLst>
          </p:cNvPr>
          <p:cNvSpPr txBox="1"/>
          <p:nvPr/>
        </p:nvSpPr>
        <p:spPr>
          <a:xfrm>
            <a:off x="386179" y="5717472"/>
            <a:ext cx="2146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Autarkiequote: 36,2%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49FBC99-CA63-5469-1E74-052DA457010E}"/>
              </a:ext>
            </a:extLst>
          </p:cNvPr>
          <p:cNvGrpSpPr/>
          <p:nvPr/>
        </p:nvGrpSpPr>
        <p:grpSpPr>
          <a:xfrm>
            <a:off x="3439493" y="3209614"/>
            <a:ext cx="6334427" cy="2596201"/>
            <a:chOff x="3439493" y="3209614"/>
            <a:chExt cx="6334427" cy="2596201"/>
          </a:xfrm>
        </p:grpSpPr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72634E6A-C90C-4640-9031-B413A1C2E884}"/>
                </a:ext>
              </a:extLst>
            </p:cNvPr>
            <p:cNvSpPr/>
            <p:nvPr/>
          </p:nvSpPr>
          <p:spPr bwMode="auto">
            <a:xfrm>
              <a:off x="3439493" y="3295438"/>
              <a:ext cx="6185405" cy="25009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45" name="Diagramm 44">
              <a:extLst>
                <a:ext uri="{FF2B5EF4-FFF2-40B4-BE49-F238E27FC236}">
                  <a16:creationId xmlns:a16="http://schemas.microsoft.com/office/drawing/2014/main" id="{1ABCF88E-E25D-4DE2-8466-C6F476F4C51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4893909"/>
                </p:ext>
              </p:extLst>
            </p:nvPr>
          </p:nvGraphicFramePr>
          <p:xfrm>
            <a:off x="3973136" y="3209614"/>
            <a:ext cx="5028624" cy="25962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B81A8BF2-C3C6-4CC2-89B2-9C62DF2485E7}"/>
                </a:ext>
              </a:extLst>
            </p:cNvPr>
            <p:cNvSpPr txBox="1"/>
            <p:nvPr/>
          </p:nvSpPr>
          <p:spPr>
            <a:xfrm>
              <a:off x="6588433" y="3244400"/>
              <a:ext cx="3185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Betriebskosten (Bezug) (€/a)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FA7C826-7656-49A5-80BA-502205E0DB2C}"/>
                </a:ext>
              </a:extLst>
            </p:cNvPr>
            <p:cNvSpPr txBox="1"/>
            <p:nvPr/>
          </p:nvSpPr>
          <p:spPr>
            <a:xfrm>
              <a:off x="4379983" y="3306849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6.933</a:t>
              </a:r>
              <a:endParaRPr lang="de-DE" sz="1600" dirty="0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AABC506D-591F-47F7-ABAC-2A4CB5FBEBEE}"/>
                </a:ext>
              </a:extLst>
            </p:cNvPr>
            <p:cNvSpPr txBox="1"/>
            <p:nvPr/>
          </p:nvSpPr>
          <p:spPr>
            <a:xfrm>
              <a:off x="5964162" y="4082539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4.426</a:t>
              </a:r>
              <a:endParaRPr lang="de-DE" sz="1600" dirty="0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78261B88-75EF-458D-B19A-955FC6176FDD}"/>
                </a:ext>
              </a:extLst>
            </p:cNvPr>
            <p:cNvSpPr txBox="1"/>
            <p:nvPr/>
          </p:nvSpPr>
          <p:spPr>
            <a:xfrm>
              <a:off x="7577040" y="4491734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</a:t>
              </a:r>
              <a:r>
                <a:rPr lang="de-DE" sz="1600" dirty="0"/>
                <a:t>2.907</a:t>
              </a:r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DB2F5B81-9F81-3B40-2BA0-FCD2F1BBAFDE}"/>
              </a:ext>
            </a:extLst>
          </p:cNvPr>
          <p:cNvSpPr txBox="1"/>
          <p:nvPr/>
        </p:nvSpPr>
        <p:spPr>
          <a:xfrm>
            <a:off x="386179" y="2847296"/>
            <a:ext cx="25603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Spez. Verbrauchswerte</a:t>
            </a:r>
            <a:br>
              <a:rPr lang="de-DE" sz="1600" dirty="0"/>
            </a:br>
            <a:r>
              <a:rPr lang="de-DE" sz="1600" dirty="0"/>
              <a:t>- C-Klasse: 6,5 l/100 km</a:t>
            </a:r>
            <a:br>
              <a:rPr lang="de-DE" sz="1600" dirty="0"/>
            </a:br>
            <a:r>
              <a:rPr lang="de-DE" sz="1600" dirty="0"/>
              <a:t>- Prius: 4,5 l/100 km</a:t>
            </a:r>
            <a:br>
              <a:rPr lang="de-DE" sz="1600" dirty="0"/>
            </a:br>
            <a:r>
              <a:rPr lang="de-DE" sz="1600" dirty="0"/>
              <a:t>- Prius: 17,9 kWh/100 km</a:t>
            </a:r>
            <a:br>
              <a:rPr lang="de-DE" sz="1600" dirty="0"/>
            </a:br>
            <a:r>
              <a:rPr lang="de-DE" sz="1600" dirty="0"/>
              <a:t>- Wärmepumpe (JAZ): 3,8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8A1B7BB-EBAB-65CD-1902-EDAEDCFCD095}"/>
              </a:ext>
            </a:extLst>
          </p:cNvPr>
          <p:cNvGrpSpPr/>
          <p:nvPr/>
        </p:nvGrpSpPr>
        <p:grpSpPr>
          <a:xfrm>
            <a:off x="4178969" y="1230470"/>
            <a:ext cx="2963928" cy="1715885"/>
            <a:chOff x="4178969" y="1230470"/>
            <a:chExt cx="2963928" cy="1715885"/>
          </a:xfrm>
        </p:grpSpPr>
        <p:sp>
          <p:nvSpPr>
            <p:cNvPr id="3" name="Bogen 2">
              <a:extLst>
                <a:ext uri="{FF2B5EF4-FFF2-40B4-BE49-F238E27FC236}">
                  <a16:creationId xmlns:a16="http://schemas.microsoft.com/office/drawing/2014/main" id="{83896621-DAA6-136E-16DB-0EA0418FD10B}"/>
                </a:ext>
              </a:extLst>
            </p:cNvPr>
            <p:cNvSpPr/>
            <p:nvPr/>
          </p:nvSpPr>
          <p:spPr bwMode="auto">
            <a:xfrm>
              <a:off x="4178969" y="1230470"/>
              <a:ext cx="2221831" cy="1715885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869E334A-53C4-81F2-687F-D3D3684F9E3F}"/>
                </a:ext>
              </a:extLst>
            </p:cNvPr>
            <p:cNvSpPr txBox="1"/>
            <p:nvPr/>
          </p:nvSpPr>
          <p:spPr>
            <a:xfrm>
              <a:off x="5337595" y="1409779"/>
              <a:ext cx="180530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26.568kWh; 64 %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E1B6298-7328-871D-BC6A-5AE71B5ED9C3}"/>
              </a:ext>
            </a:extLst>
          </p:cNvPr>
          <p:cNvGrpSpPr/>
          <p:nvPr/>
        </p:nvGrpSpPr>
        <p:grpSpPr>
          <a:xfrm>
            <a:off x="4750685" y="1230470"/>
            <a:ext cx="4096137" cy="2198530"/>
            <a:chOff x="4750685" y="1230470"/>
            <a:chExt cx="4096137" cy="2198530"/>
          </a:xfrm>
        </p:grpSpPr>
        <p:sp>
          <p:nvSpPr>
            <p:cNvPr id="4" name="Bogen 3">
              <a:extLst>
                <a:ext uri="{FF2B5EF4-FFF2-40B4-BE49-F238E27FC236}">
                  <a16:creationId xmlns:a16="http://schemas.microsoft.com/office/drawing/2014/main" id="{C5F62952-8C89-B65F-021E-A4A5916F32F6}"/>
                </a:ext>
              </a:extLst>
            </p:cNvPr>
            <p:cNvSpPr/>
            <p:nvPr/>
          </p:nvSpPr>
          <p:spPr bwMode="auto">
            <a:xfrm>
              <a:off x="4750685" y="1230470"/>
              <a:ext cx="3266264" cy="2198530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F724AD52-ABE4-C196-E53B-80E443C10BC8}"/>
                </a:ext>
              </a:extLst>
            </p:cNvPr>
            <p:cNvSpPr txBox="1"/>
            <p:nvPr/>
          </p:nvSpPr>
          <p:spPr>
            <a:xfrm>
              <a:off x="7041520" y="1813459"/>
              <a:ext cx="180530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31.521kWh; 75 %</a:t>
              </a:r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DD1F948E-F440-D43A-BEA9-C8E574C792B8}"/>
              </a:ext>
            </a:extLst>
          </p:cNvPr>
          <p:cNvGrpSpPr/>
          <p:nvPr/>
        </p:nvGrpSpPr>
        <p:grpSpPr>
          <a:xfrm>
            <a:off x="5964161" y="3633941"/>
            <a:ext cx="2620106" cy="1809654"/>
            <a:chOff x="5964161" y="3633941"/>
            <a:chExt cx="2620106" cy="1809654"/>
          </a:xfrm>
        </p:grpSpPr>
        <p:sp>
          <p:nvSpPr>
            <p:cNvPr id="13" name="Bogen 12">
              <a:extLst>
                <a:ext uri="{FF2B5EF4-FFF2-40B4-BE49-F238E27FC236}">
                  <a16:creationId xmlns:a16="http://schemas.microsoft.com/office/drawing/2014/main" id="{4B3C121B-2DF6-25A7-4C1B-3662727B2069}"/>
                </a:ext>
              </a:extLst>
            </p:cNvPr>
            <p:cNvSpPr/>
            <p:nvPr/>
          </p:nvSpPr>
          <p:spPr bwMode="auto">
            <a:xfrm>
              <a:off x="5964161" y="3633941"/>
              <a:ext cx="2052787" cy="1809654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3E193FB2-68C4-1671-851F-E727B7579F96}"/>
                </a:ext>
              </a:extLst>
            </p:cNvPr>
            <p:cNvSpPr txBox="1"/>
            <p:nvPr/>
          </p:nvSpPr>
          <p:spPr>
            <a:xfrm>
              <a:off x="7032727" y="4001900"/>
              <a:ext cx="155154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4.026€, 58 %</a:t>
              </a: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378DD564-8C18-AE16-EE94-199A612A69B4}"/>
              </a:ext>
            </a:extLst>
          </p:cNvPr>
          <p:cNvGrpSpPr/>
          <p:nvPr/>
        </p:nvGrpSpPr>
        <p:grpSpPr>
          <a:xfrm>
            <a:off x="4178969" y="3633941"/>
            <a:ext cx="2755474" cy="1008355"/>
            <a:chOff x="4178969" y="3633941"/>
            <a:chExt cx="2755474" cy="1008355"/>
          </a:xfrm>
        </p:grpSpPr>
        <p:sp>
          <p:nvSpPr>
            <p:cNvPr id="5" name="Bogen 4">
              <a:extLst>
                <a:ext uri="{FF2B5EF4-FFF2-40B4-BE49-F238E27FC236}">
                  <a16:creationId xmlns:a16="http://schemas.microsoft.com/office/drawing/2014/main" id="{4FE6A4B8-0703-5ED3-CAEE-2FFE00908DEF}"/>
                </a:ext>
              </a:extLst>
            </p:cNvPr>
            <p:cNvSpPr/>
            <p:nvPr/>
          </p:nvSpPr>
          <p:spPr bwMode="auto">
            <a:xfrm>
              <a:off x="4178969" y="3633941"/>
              <a:ext cx="2221831" cy="1008355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A7534E60-43F5-E305-7A26-01038990F225}"/>
                </a:ext>
              </a:extLst>
            </p:cNvPr>
            <p:cNvSpPr txBox="1"/>
            <p:nvPr/>
          </p:nvSpPr>
          <p:spPr>
            <a:xfrm>
              <a:off x="5268005" y="3676571"/>
              <a:ext cx="16664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2.507€, 36 %</a:t>
              </a:r>
            </a:p>
          </p:txBody>
        </p:sp>
      </p:grp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774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Neue Technologien auf der Verbraucherseite bringen den größten Einsparhub beim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9892855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0" grpId="0"/>
      <p:bldP spid="62" grpId="0"/>
      <p:bldP spid="8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3175"/>
            <a:ext cx="63036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Vergleich CO</a:t>
            </a:r>
            <a:r>
              <a:rPr lang="de-DE" altLang="de-DE" baseline="-25000" dirty="0">
                <a:solidFill>
                  <a:schemeClr val="bg1"/>
                </a:solidFill>
              </a:rPr>
              <a:t>2</a:t>
            </a:r>
            <a:r>
              <a:rPr lang="de-DE" altLang="de-DE" dirty="0">
                <a:solidFill>
                  <a:schemeClr val="bg1"/>
                </a:solidFill>
              </a:rPr>
              <a:t>-Emissionen (09/2021-08/2022)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0AE2CE5-A736-47A1-8129-1416AC841B8E}"/>
              </a:ext>
            </a:extLst>
          </p:cNvPr>
          <p:cNvSpPr txBox="1"/>
          <p:nvPr/>
        </p:nvSpPr>
        <p:spPr>
          <a:xfrm>
            <a:off x="386179" y="875653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Daten und Fakten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C6A5DC7-5657-48D1-8F01-1BDBB2CA29A3}"/>
              </a:ext>
            </a:extLst>
          </p:cNvPr>
          <p:cNvSpPr txBox="1"/>
          <p:nvPr/>
        </p:nvSpPr>
        <p:spPr>
          <a:xfrm>
            <a:off x="386179" y="1203876"/>
            <a:ext cx="3004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Strom (Haushalt): 3.662 kWh/a</a:t>
            </a:r>
          </a:p>
          <a:p>
            <a:r>
              <a:rPr lang="de-DE" sz="1600" dirty="0"/>
              <a:t>Auto: 12.579 km/a</a:t>
            </a:r>
          </a:p>
          <a:p>
            <a:r>
              <a:rPr lang="de-DE" sz="1600" dirty="0"/>
              <a:t>Wärmebedarf: 29.603 kWh/a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E3A1AC7-97FF-4837-8FAC-45AFDC34E184}"/>
              </a:ext>
            </a:extLst>
          </p:cNvPr>
          <p:cNvGrpSpPr/>
          <p:nvPr/>
        </p:nvGrpSpPr>
        <p:grpSpPr>
          <a:xfrm>
            <a:off x="3431671" y="1350774"/>
            <a:ext cx="6236761" cy="4156453"/>
            <a:chOff x="3431671" y="1350774"/>
            <a:chExt cx="6236761" cy="4156453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2C1787D9-89F6-438F-8167-8BDAF6627329}"/>
                </a:ext>
              </a:extLst>
            </p:cNvPr>
            <p:cNvSpPr txBox="1"/>
            <p:nvPr/>
          </p:nvSpPr>
          <p:spPr>
            <a:xfrm>
              <a:off x="4017897" y="4922452"/>
              <a:ext cx="15483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ohne E-Wende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DB5BC87-3B05-4D14-BA85-C802395B27DC}"/>
                </a:ext>
              </a:extLst>
            </p:cNvPr>
            <p:cNvSpPr txBox="1"/>
            <p:nvPr/>
          </p:nvSpPr>
          <p:spPr>
            <a:xfrm>
              <a:off x="5744026" y="4922452"/>
              <a:ext cx="13671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mit E-Wende</a:t>
              </a:r>
              <a:br>
                <a:rPr lang="de-DE" sz="1600" dirty="0"/>
              </a:br>
              <a:r>
                <a:rPr lang="de-DE" sz="1600" dirty="0"/>
                <a:t>ohne PV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9D236C3F-4381-4495-B94A-D5B7BF6983F6}"/>
                </a:ext>
              </a:extLst>
            </p:cNvPr>
            <p:cNvSpPr txBox="1"/>
            <p:nvPr/>
          </p:nvSpPr>
          <p:spPr>
            <a:xfrm>
              <a:off x="7399523" y="4922452"/>
              <a:ext cx="13671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mit E-Wende</a:t>
              </a:r>
              <a:br>
                <a:rPr lang="de-DE" sz="1600" dirty="0"/>
              </a:br>
              <a:r>
                <a:rPr lang="de-DE" sz="1600" dirty="0"/>
                <a:t>mit PV</a:t>
              </a:r>
            </a:p>
          </p:txBody>
        </p: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A7515D4E-B537-EEF1-B8A0-BE8CC59F5867}"/>
                </a:ext>
              </a:extLst>
            </p:cNvPr>
            <p:cNvGrpSpPr/>
            <p:nvPr/>
          </p:nvGrpSpPr>
          <p:grpSpPr>
            <a:xfrm>
              <a:off x="3431671" y="1350774"/>
              <a:ext cx="6236761" cy="3497673"/>
              <a:chOff x="3431671" y="1350774"/>
              <a:chExt cx="6236761" cy="3497673"/>
            </a:xfrm>
          </p:grpSpPr>
          <p:grpSp>
            <p:nvGrpSpPr>
              <p:cNvPr id="4" name="Gruppieren 3">
                <a:extLst>
                  <a:ext uri="{FF2B5EF4-FFF2-40B4-BE49-F238E27FC236}">
                    <a16:creationId xmlns:a16="http://schemas.microsoft.com/office/drawing/2014/main" id="{355E6638-AA4B-0739-B0D2-33A559AC3926}"/>
                  </a:ext>
                </a:extLst>
              </p:cNvPr>
              <p:cNvGrpSpPr/>
              <p:nvPr/>
            </p:nvGrpSpPr>
            <p:grpSpPr>
              <a:xfrm>
                <a:off x="3431671" y="1350774"/>
                <a:ext cx="6211083" cy="3497673"/>
                <a:chOff x="3431671" y="1350774"/>
                <a:chExt cx="6211083" cy="3497673"/>
              </a:xfrm>
            </p:grpSpPr>
            <p:sp>
              <p:nvSpPr>
                <p:cNvPr id="2" name="Rechteck 1">
                  <a:extLst>
                    <a:ext uri="{FF2B5EF4-FFF2-40B4-BE49-F238E27FC236}">
                      <a16:creationId xmlns:a16="http://schemas.microsoft.com/office/drawing/2014/main" id="{CAD78535-739E-4774-836D-68D60227F143}"/>
                    </a:ext>
                  </a:extLst>
                </p:cNvPr>
                <p:cNvSpPr/>
                <p:nvPr/>
              </p:nvSpPr>
              <p:spPr bwMode="auto">
                <a:xfrm>
                  <a:off x="3457349" y="1403498"/>
                  <a:ext cx="6185405" cy="344494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aphicFrame>
              <p:nvGraphicFramePr>
                <p:cNvPr id="3" name="Diagramm 2">
                  <a:extLst>
                    <a:ext uri="{FF2B5EF4-FFF2-40B4-BE49-F238E27FC236}">
                      <a16:creationId xmlns:a16="http://schemas.microsoft.com/office/drawing/2014/main" id="{9A49A344-F602-0D0A-D29A-329B96974DEC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2529030022"/>
                    </p:ext>
                  </p:extLst>
                </p:nvPr>
              </p:nvGraphicFramePr>
              <p:xfrm>
                <a:off x="3774714" y="1350774"/>
                <a:ext cx="5273593" cy="3391348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sp>
              <p:nvSpPr>
                <p:cNvPr id="29" name="Textfeld 28">
                  <a:extLst>
                    <a:ext uri="{FF2B5EF4-FFF2-40B4-BE49-F238E27FC236}">
                      <a16:creationId xmlns:a16="http://schemas.microsoft.com/office/drawing/2014/main" id="{308F87B4-68B3-441D-A407-0BB5C49549DE}"/>
                    </a:ext>
                  </a:extLst>
                </p:cNvPr>
                <p:cNvSpPr txBox="1"/>
                <p:nvPr/>
              </p:nvSpPr>
              <p:spPr>
                <a:xfrm>
                  <a:off x="3534263" y="3725719"/>
                  <a:ext cx="84670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600" dirty="0">
                      <a:solidFill>
                        <a:srgbClr val="3333FF"/>
                      </a:solidFill>
                    </a:rPr>
                    <a:t>Wärme</a:t>
                  </a:r>
                </a:p>
              </p:txBody>
            </p:sp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4E0ACAFC-B31F-45AE-A859-D8E0FF79EB4D}"/>
                    </a:ext>
                  </a:extLst>
                </p:cNvPr>
                <p:cNvSpPr txBox="1"/>
                <p:nvPr/>
              </p:nvSpPr>
              <p:spPr>
                <a:xfrm>
                  <a:off x="3774714" y="2670724"/>
                  <a:ext cx="60625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600" dirty="0">
                      <a:solidFill>
                        <a:srgbClr val="3333FF"/>
                      </a:solidFill>
                    </a:rPr>
                    <a:t>Auto</a:t>
                  </a:r>
                </a:p>
              </p:txBody>
            </p:sp>
            <p:sp>
              <p:nvSpPr>
                <p:cNvPr id="31" name="Textfeld 30">
                  <a:extLst>
                    <a:ext uri="{FF2B5EF4-FFF2-40B4-BE49-F238E27FC236}">
                      <a16:creationId xmlns:a16="http://schemas.microsoft.com/office/drawing/2014/main" id="{55788206-25E8-4723-9909-BB65AB326F3D}"/>
                    </a:ext>
                  </a:extLst>
                </p:cNvPr>
                <p:cNvSpPr txBox="1"/>
                <p:nvPr/>
              </p:nvSpPr>
              <p:spPr>
                <a:xfrm>
                  <a:off x="3431671" y="2226055"/>
                  <a:ext cx="94929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600" dirty="0">
                      <a:solidFill>
                        <a:srgbClr val="3333FF"/>
                      </a:solidFill>
                    </a:rPr>
                    <a:t>H-Strom</a:t>
                  </a:r>
                </a:p>
              </p:txBody>
            </p:sp>
            <p:sp>
              <p:nvSpPr>
                <p:cNvPr id="42" name="Textfeld 41">
                  <a:extLst>
                    <a:ext uri="{FF2B5EF4-FFF2-40B4-BE49-F238E27FC236}">
                      <a16:creationId xmlns:a16="http://schemas.microsoft.com/office/drawing/2014/main" id="{8840AE4F-8DDF-9CAF-C4B5-32B993A6CC2E}"/>
                    </a:ext>
                  </a:extLst>
                </p:cNvPr>
                <p:cNvSpPr txBox="1"/>
                <p:nvPr/>
              </p:nvSpPr>
              <p:spPr>
                <a:xfrm>
                  <a:off x="6986922" y="1416403"/>
                  <a:ext cx="25827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800" dirty="0"/>
                    <a:t>CO</a:t>
                  </a:r>
                  <a:r>
                    <a:rPr lang="de-DE" sz="1800" baseline="-25000" dirty="0"/>
                    <a:t>2</a:t>
                  </a:r>
                  <a:r>
                    <a:rPr lang="de-DE" sz="1800" dirty="0"/>
                    <a:t>-Emissionen (kg/a)</a:t>
                  </a:r>
                </a:p>
              </p:txBody>
            </p:sp>
            <p:sp>
              <p:nvSpPr>
                <p:cNvPr id="40" name="Textfeld 39">
                  <a:extLst>
                    <a:ext uri="{FF2B5EF4-FFF2-40B4-BE49-F238E27FC236}">
                      <a16:creationId xmlns:a16="http://schemas.microsoft.com/office/drawing/2014/main" id="{E2663644-0C88-ED0F-A203-8C0E1727C072}"/>
                    </a:ext>
                  </a:extLst>
                </p:cNvPr>
                <p:cNvSpPr txBox="1"/>
                <p:nvPr/>
              </p:nvSpPr>
              <p:spPr>
                <a:xfrm>
                  <a:off x="4202846" y="1392866"/>
                  <a:ext cx="97571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>
                      <a:sym typeface="Symbol" panose="05050102010706020507" pitchFamily="18" charset="2"/>
                    </a:rPr>
                    <a:t> 11.206</a:t>
                  </a:r>
                  <a:endParaRPr lang="de-DE" sz="1600" dirty="0"/>
                </a:p>
              </p:txBody>
            </p:sp>
            <p:sp>
              <p:nvSpPr>
                <p:cNvPr id="48" name="Textfeld 47">
                  <a:extLst>
                    <a:ext uri="{FF2B5EF4-FFF2-40B4-BE49-F238E27FC236}">
                      <a16:creationId xmlns:a16="http://schemas.microsoft.com/office/drawing/2014/main" id="{34370DAA-5B77-62BF-7549-D117684B97D9}"/>
                    </a:ext>
                  </a:extLst>
                </p:cNvPr>
                <p:cNvSpPr txBox="1"/>
                <p:nvPr/>
              </p:nvSpPr>
              <p:spPr>
                <a:xfrm>
                  <a:off x="5972928" y="2767333"/>
                  <a:ext cx="87716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>
                      <a:sym typeface="Symbol" panose="05050102010706020507" pitchFamily="18" charset="2"/>
                    </a:rPr>
                    <a:t> 6.214</a:t>
                  </a:r>
                  <a:endParaRPr lang="de-DE" sz="1600" dirty="0"/>
                </a:p>
              </p:txBody>
            </p:sp>
            <p:sp>
              <p:nvSpPr>
                <p:cNvPr id="51" name="Textfeld 50">
                  <a:extLst>
                    <a:ext uri="{FF2B5EF4-FFF2-40B4-BE49-F238E27FC236}">
                      <a16:creationId xmlns:a16="http://schemas.microsoft.com/office/drawing/2014/main" id="{07FF2C32-A8EE-5F17-0217-8CB523909456}"/>
                    </a:ext>
                  </a:extLst>
                </p:cNvPr>
                <p:cNvSpPr txBox="1"/>
                <p:nvPr/>
              </p:nvSpPr>
              <p:spPr>
                <a:xfrm>
                  <a:off x="7632387" y="3348378"/>
                  <a:ext cx="87716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>
                      <a:sym typeface="Symbol" panose="05050102010706020507" pitchFamily="18" charset="2"/>
                    </a:rPr>
                    <a:t> 4.044</a:t>
                  </a:r>
                  <a:endParaRPr lang="de-DE" sz="1600" dirty="0"/>
                </a:p>
              </p:txBody>
            </p:sp>
          </p:grpSp>
          <p:sp>
            <p:nvSpPr>
              <p:cNvPr id="57" name="Text Box 14">
                <a:extLst>
                  <a:ext uri="{FF2B5EF4-FFF2-40B4-BE49-F238E27FC236}">
                    <a16:creationId xmlns:a16="http://schemas.microsoft.com/office/drawing/2014/main" id="{785F2561-178D-4F04-99A7-F00206D440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43124" y="4639979"/>
                <a:ext cx="1125308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200" u="sng" dirty="0">
                    <a:solidFill>
                      <a:srgbClr val="000000"/>
                    </a:solidFill>
                    <a:ea typeface="Microsoft YaHei" panose="020B0503020204020204" pitchFamily="34" charset="-122"/>
                  </a:rPr>
                  <a:t>Quelle: W. Thiel</a:t>
                </a:r>
                <a:r>
                  <a:rPr lang="de-DE" altLang="de-DE" sz="1200" dirty="0">
                    <a:solidFill>
                      <a:srgbClr val="000000"/>
                    </a:solidFill>
                    <a:ea typeface="Microsoft YaHei" panose="020B0503020204020204" pitchFamily="34" charset="-122"/>
                  </a:rPr>
                  <a:t> </a:t>
                </a:r>
              </a:p>
            </p:txBody>
          </p:sp>
        </p:grp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BE4E2070-857D-A189-A70C-FEA434DE9A3D}"/>
              </a:ext>
            </a:extLst>
          </p:cNvPr>
          <p:cNvSpPr txBox="1"/>
          <p:nvPr/>
        </p:nvSpPr>
        <p:spPr>
          <a:xfrm>
            <a:off x="386179" y="2346778"/>
            <a:ext cx="28632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Spez. CO</a:t>
            </a:r>
            <a:r>
              <a:rPr lang="de-DE" sz="1600" u="sng" baseline="-25000" dirty="0"/>
              <a:t>2</a:t>
            </a:r>
            <a:r>
              <a:rPr lang="de-DE" sz="1600" u="sng" dirty="0"/>
              <a:t>-Emissionen</a:t>
            </a:r>
          </a:p>
          <a:p>
            <a:r>
              <a:rPr lang="de-DE" sz="1600" dirty="0"/>
              <a:t>Strommix: 0,438 kg CO</a:t>
            </a:r>
            <a:r>
              <a:rPr lang="de-DE" sz="1600" baseline="-25000" dirty="0"/>
              <a:t>2</a:t>
            </a:r>
            <a:r>
              <a:rPr lang="de-DE" sz="1600" dirty="0"/>
              <a:t>/kWh</a:t>
            </a:r>
            <a:br>
              <a:rPr lang="de-DE" sz="1600" dirty="0"/>
            </a:br>
            <a:r>
              <a:rPr lang="de-DE" sz="1600" dirty="0"/>
              <a:t>Diesel: 2,64 kg CO</a:t>
            </a:r>
            <a:r>
              <a:rPr lang="de-DE" sz="1600" baseline="-25000" dirty="0"/>
              <a:t>2</a:t>
            </a:r>
            <a:r>
              <a:rPr lang="de-DE" sz="1600" dirty="0"/>
              <a:t> /l</a:t>
            </a:r>
            <a:br>
              <a:rPr lang="de-DE" sz="1600" dirty="0"/>
            </a:br>
            <a:r>
              <a:rPr lang="de-DE" sz="1600" dirty="0"/>
              <a:t>Heizöl: 2,64 kg CO</a:t>
            </a:r>
            <a:r>
              <a:rPr lang="de-DE" sz="1600" baseline="-25000" dirty="0"/>
              <a:t>2</a:t>
            </a:r>
            <a:r>
              <a:rPr lang="de-DE" sz="1600" dirty="0"/>
              <a:t> /l</a:t>
            </a:r>
          </a:p>
          <a:p>
            <a:r>
              <a:rPr lang="de-DE" sz="1600" dirty="0"/>
              <a:t>Benzin: 2,37 kg CO</a:t>
            </a:r>
            <a:r>
              <a:rPr lang="de-DE" sz="1600" baseline="-25000" dirty="0"/>
              <a:t>2</a:t>
            </a:r>
            <a:r>
              <a:rPr lang="de-DE" sz="1600" dirty="0"/>
              <a:t> /l</a:t>
            </a:r>
          </a:p>
          <a:p>
            <a:endParaRPr lang="de-DE" sz="1600" dirty="0"/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774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Auch bei den CO</a:t>
            </a:r>
            <a:r>
              <a:rPr lang="de-DE" altLang="de-DE" sz="1800" baseline="-25000" dirty="0">
                <a:solidFill>
                  <a:srgbClr val="00B050"/>
                </a:solidFill>
              </a:rPr>
              <a:t>2</a:t>
            </a:r>
            <a:r>
              <a:rPr lang="de-DE" altLang="de-DE" sz="1800" dirty="0">
                <a:solidFill>
                  <a:srgbClr val="00B050"/>
                </a:solidFill>
              </a:rPr>
              <a:t>-Emissionen sind die neuen Verbraucher-Technologien der Bringer!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7F29E65-6D2D-C429-5960-EB8AF0988F41}"/>
              </a:ext>
            </a:extLst>
          </p:cNvPr>
          <p:cNvGrpSpPr/>
          <p:nvPr/>
        </p:nvGrpSpPr>
        <p:grpSpPr>
          <a:xfrm>
            <a:off x="4022110" y="1740155"/>
            <a:ext cx="2904535" cy="1985564"/>
            <a:chOff x="4022110" y="1740155"/>
            <a:chExt cx="2904535" cy="1985564"/>
          </a:xfrm>
        </p:grpSpPr>
        <p:sp>
          <p:nvSpPr>
            <p:cNvPr id="6" name="Bogen 5">
              <a:extLst>
                <a:ext uri="{FF2B5EF4-FFF2-40B4-BE49-F238E27FC236}">
                  <a16:creationId xmlns:a16="http://schemas.microsoft.com/office/drawing/2014/main" id="{A95221E9-9B02-447E-DAC2-42668D4E5073}"/>
                </a:ext>
              </a:extLst>
            </p:cNvPr>
            <p:cNvSpPr/>
            <p:nvPr/>
          </p:nvSpPr>
          <p:spPr bwMode="auto">
            <a:xfrm>
              <a:off x="4022110" y="1740155"/>
              <a:ext cx="2363846" cy="1985564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869E334A-53C4-81F2-687F-D3D3684F9E3F}"/>
                </a:ext>
              </a:extLst>
            </p:cNvPr>
            <p:cNvSpPr txBox="1"/>
            <p:nvPr/>
          </p:nvSpPr>
          <p:spPr>
            <a:xfrm>
              <a:off x="5371411" y="2034873"/>
              <a:ext cx="155523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4.992 kg; 45 %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4719C66-6A06-775B-D6E2-D93BE9A07017}"/>
              </a:ext>
            </a:extLst>
          </p:cNvPr>
          <p:cNvGrpSpPr/>
          <p:nvPr/>
        </p:nvGrpSpPr>
        <p:grpSpPr>
          <a:xfrm>
            <a:off x="4765155" y="1740155"/>
            <a:ext cx="4030334" cy="3161016"/>
            <a:chOff x="4765155" y="1740155"/>
            <a:chExt cx="4030334" cy="3161016"/>
          </a:xfrm>
        </p:grpSpPr>
        <p:sp>
          <p:nvSpPr>
            <p:cNvPr id="10" name="Bogen 9">
              <a:extLst>
                <a:ext uri="{FF2B5EF4-FFF2-40B4-BE49-F238E27FC236}">
                  <a16:creationId xmlns:a16="http://schemas.microsoft.com/office/drawing/2014/main" id="{9BA55DEE-1F4B-F96E-C56E-F25F221CE5C5}"/>
                </a:ext>
              </a:extLst>
            </p:cNvPr>
            <p:cNvSpPr/>
            <p:nvPr/>
          </p:nvSpPr>
          <p:spPr bwMode="auto">
            <a:xfrm>
              <a:off x="4765155" y="1740155"/>
              <a:ext cx="3252717" cy="3161016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F724AD52-ABE4-C196-E53B-80E443C10BC8}"/>
                </a:ext>
              </a:extLst>
            </p:cNvPr>
            <p:cNvSpPr txBox="1"/>
            <p:nvPr/>
          </p:nvSpPr>
          <p:spPr>
            <a:xfrm>
              <a:off x="7240255" y="2530691"/>
              <a:ext cx="155523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7.161 kg; 64 %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718330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274" y="0"/>
            <a:ext cx="8745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: Einsparungen/Einnahmen (09/2021-08/2022)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Zusammenfassung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E2594F-CC7B-4475-9248-4025C544EFFD}"/>
              </a:ext>
            </a:extLst>
          </p:cNvPr>
          <p:cNvSpPr txBox="1"/>
          <p:nvPr/>
        </p:nvSpPr>
        <p:spPr>
          <a:xfrm>
            <a:off x="7004886" y="4379113"/>
            <a:ext cx="13580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altLang="de-DE" sz="1200" u="sng" dirty="0">
                <a:latin typeface="+mj-lt"/>
                <a:cs typeface="Calibri" panose="020F0502020204030204" pitchFamily="34" charset="0"/>
              </a:rPr>
              <a:t>Quelle</a:t>
            </a:r>
            <a:r>
              <a:rPr lang="de-DE" altLang="de-DE" sz="1200" dirty="0">
                <a:latin typeface="+mj-lt"/>
                <a:cs typeface="Calibri" panose="020F0502020204030204" pitchFamily="34" charset="0"/>
              </a:rPr>
              <a:t>: W. Thiel</a:t>
            </a:r>
            <a:endParaRPr lang="de-DE" sz="1200" dirty="0">
              <a:latin typeface="+mj-lt"/>
            </a:endParaRPr>
          </a:p>
        </p:txBody>
      </p:sp>
      <p:graphicFrame>
        <p:nvGraphicFramePr>
          <p:cNvPr id="8212" name="Tabelle 8211">
            <a:extLst>
              <a:ext uri="{FF2B5EF4-FFF2-40B4-BE49-F238E27FC236}">
                <a16:creationId xmlns:a16="http://schemas.microsoft.com/office/drawing/2014/main" id="{DD118F8C-3714-F4DC-7AE2-FA052B6AF0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272439"/>
              </p:ext>
            </p:extLst>
          </p:nvPr>
        </p:nvGraphicFramePr>
        <p:xfrm>
          <a:off x="1265274" y="1935132"/>
          <a:ext cx="7097676" cy="22994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0070">
                  <a:extLst>
                    <a:ext uri="{9D8B030D-6E8A-4147-A177-3AD203B41FA5}">
                      <a16:colId xmlns:a16="http://schemas.microsoft.com/office/drawing/2014/main" val="2528869407"/>
                    </a:ext>
                  </a:extLst>
                </a:gridCol>
                <a:gridCol w="938426">
                  <a:extLst>
                    <a:ext uri="{9D8B030D-6E8A-4147-A177-3AD203B41FA5}">
                      <a16:colId xmlns:a16="http://schemas.microsoft.com/office/drawing/2014/main" val="2723565941"/>
                    </a:ext>
                  </a:extLst>
                </a:gridCol>
                <a:gridCol w="583188">
                  <a:extLst>
                    <a:ext uri="{9D8B030D-6E8A-4147-A177-3AD203B41FA5}">
                      <a16:colId xmlns:a16="http://schemas.microsoft.com/office/drawing/2014/main" val="528647892"/>
                    </a:ext>
                  </a:extLst>
                </a:gridCol>
                <a:gridCol w="1160857">
                  <a:extLst>
                    <a:ext uri="{9D8B030D-6E8A-4147-A177-3AD203B41FA5}">
                      <a16:colId xmlns:a16="http://schemas.microsoft.com/office/drawing/2014/main" val="845574098"/>
                    </a:ext>
                  </a:extLst>
                </a:gridCol>
                <a:gridCol w="725000">
                  <a:extLst>
                    <a:ext uri="{9D8B030D-6E8A-4147-A177-3AD203B41FA5}">
                      <a16:colId xmlns:a16="http://schemas.microsoft.com/office/drawing/2014/main" val="2066980282"/>
                    </a:ext>
                  </a:extLst>
                </a:gridCol>
                <a:gridCol w="1199562">
                  <a:extLst>
                    <a:ext uri="{9D8B030D-6E8A-4147-A177-3AD203B41FA5}">
                      <a16:colId xmlns:a16="http://schemas.microsoft.com/office/drawing/2014/main" val="955615121"/>
                    </a:ext>
                  </a:extLst>
                </a:gridCol>
                <a:gridCol w="600573">
                  <a:extLst>
                    <a:ext uri="{9D8B030D-6E8A-4147-A177-3AD203B41FA5}">
                      <a16:colId xmlns:a16="http://schemas.microsoft.com/office/drawing/2014/main" val="663792088"/>
                    </a:ext>
                  </a:extLst>
                </a:gridCol>
              </a:tblGrid>
              <a:tr h="509186">
                <a:tc>
                  <a:txBody>
                    <a:bodyPr/>
                    <a:lstStyle/>
                    <a:p>
                      <a:pPr algn="l" fontAlgn="b"/>
                      <a:endParaRPr lang="de-DE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kWh/a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de-DE" sz="18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€/a</a:t>
                      </a:r>
                      <a:endParaRPr lang="de-DE" sz="18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de-DE" sz="18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kg CO</a:t>
                      </a:r>
                      <a:r>
                        <a:rPr lang="de-DE" sz="1800" b="1" u="none" strike="noStrike" baseline="-25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de-DE" sz="18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/a</a:t>
                      </a:r>
                      <a:endParaRPr lang="de-DE" sz="18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287134"/>
                  </a:ext>
                </a:extLst>
              </a:tr>
              <a:tr h="274469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Einsparung bei den Verbrauchern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31.521</a:t>
                      </a:r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4.026</a:t>
                      </a:r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7.161</a:t>
                      </a:r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64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37911902"/>
                  </a:ext>
                </a:extLst>
              </a:tr>
              <a:tr h="509186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1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Lieferung an PW</a:t>
                      </a:r>
                      <a:endParaRPr lang="de-DE" sz="1600" b="1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10.999</a:t>
                      </a:r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2.039</a:t>
                      </a:r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4.818</a:t>
                      </a:r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84931726"/>
                  </a:ext>
                </a:extLst>
              </a:tr>
              <a:tr h="274469">
                <a:tc>
                  <a:txBody>
                    <a:bodyPr/>
                    <a:lstStyle/>
                    <a:p>
                      <a:pPr algn="l" fontAlgn="b"/>
                      <a:endParaRPr lang="de-DE" sz="1800" b="1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800" b="1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800" b="1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800" b="1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800" b="1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800" b="1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8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90955274"/>
                  </a:ext>
                </a:extLst>
              </a:tr>
              <a:tr h="506367"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Gesamt</a:t>
                      </a:r>
                      <a:endParaRPr lang="de-DE" sz="18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de-DE" sz="18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de-DE" sz="1800" b="1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6.065</a:t>
                      </a:r>
                      <a:endParaRPr lang="de-DE" sz="18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de-DE" sz="1800" b="1" i="0" u="none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800" b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11.979</a:t>
                      </a:r>
                      <a:endParaRPr lang="de-DE" sz="18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de-DE" sz="18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40854434"/>
                  </a:ext>
                </a:extLst>
              </a:tr>
            </a:tbl>
          </a:graphicData>
        </a:graphic>
      </p:graphicFrame>
      <p:sp>
        <p:nvSpPr>
          <p:cNvPr id="8210" name="Textfeld 8209">
            <a:extLst>
              <a:ext uri="{FF2B5EF4-FFF2-40B4-BE49-F238E27FC236}">
                <a16:creationId xmlns:a16="http://schemas.microsoft.com/office/drawing/2014/main" id="{B53DF8E9-E9C8-1511-4EBA-EE67A5EBD7C8}"/>
              </a:ext>
            </a:extLst>
          </p:cNvPr>
          <p:cNvSpPr txBox="1"/>
          <p:nvPr/>
        </p:nvSpPr>
        <p:spPr>
          <a:xfrm>
            <a:off x="1" y="5919901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</a:rPr>
              <a:t>Der </a:t>
            </a:r>
            <a:r>
              <a:rPr lang="de-DE" sz="1800" dirty="0" err="1">
                <a:solidFill>
                  <a:srgbClr val="00B050"/>
                </a:solidFill>
              </a:rPr>
              <a:t>ProSumer</a:t>
            </a:r>
            <a:r>
              <a:rPr lang="de-DE" sz="1800" dirty="0">
                <a:solidFill>
                  <a:srgbClr val="00B050"/>
                </a:solidFill>
              </a:rPr>
              <a:t> ist eine Erfolgsstory!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5177B6F-CD04-7A57-FE13-DE58AF86F1F5}"/>
              </a:ext>
            </a:extLst>
          </p:cNvPr>
          <p:cNvSpPr txBox="1"/>
          <p:nvPr/>
        </p:nvSpPr>
        <p:spPr>
          <a:xfrm>
            <a:off x="1173161" y="4317558"/>
            <a:ext cx="5445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Werte „mit E-Wende mit PV“ </a:t>
            </a:r>
            <a:r>
              <a:rPr lang="de-DE" sz="1600" dirty="0" err="1"/>
              <a:t>ggü</a:t>
            </a:r>
            <a:r>
              <a:rPr lang="de-DE" sz="1600" dirty="0"/>
              <a:t>. Werte „ohne E-Wende“ </a:t>
            </a:r>
          </a:p>
        </p:txBody>
      </p:sp>
    </p:spTree>
    <p:extLst>
      <p:ext uri="{BB962C8B-B14F-4D97-AF65-F5344CB8AC3E}">
        <p14:creationId xmlns:p14="http://schemas.microsoft.com/office/powerpoint/2010/main" val="390252156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3175"/>
            <a:ext cx="6668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Fazit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0CA4A734-6BF5-E29F-2587-78F810B6FF49}"/>
              </a:ext>
            </a:extLst>
          </p:cNvPr>
          <p:cNvSpPr txBox="1"/>
          <p:nvPr/>
        </p:nvSpPr>
        <p:spPr>
          <a:xfrm>
            <a:off x="225629" y="3943690"/>
            <a:ext cx="9468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Umstellung auf die </a:t>
            </a:r>
            <a:r>
              <a:rPr lang="de-DE" sz="1600" b="1" dirty="0">
                <a:solidFill>
                  <a:srgbClr val="3333FF"/>
                </a:solidFill>
              </a:rPr>
              <a:t>Wärmepumpe bringt den größten Einsparhub </a:t>
            </a:r>
            <a:r>
              <a:rPr lang="de-DE" sz="1600" dirty="0">
                <a:solidFill>
                  <a:srgbClr val="3333FF"/>
                </a:solidFill>
              </a:rPr>
              <a:t>beim </a:t>
            </a:r>
            <a:r>
              <a:rPr lang="de-DE" sz="1600" dirty="0" err="1">
                <a:solidFill>
                  <a:srgbClr val="3333FF"/>
                </a:solidFill>
              </a:rPr>
              <a:t>ProSumer</a:t>
            </a:r>
            <a:r>
              <a:rPr lang="de-DE" sz="1600" dirty="0">
                <a:solidFill>
                  <a:srgbClr val="3333FF"/>
                </a:solidFill>
              </a:rPr>
              <a:t>. Deshalb kann diese Investition jedem Hausbesitzer nach der energetischen Sanierung  als 1. Maßnahme </a:t>
            </a:r>
            <a:r>
              <a:rPr lang="de-DE" sz="1600" b="1" dirty="0">
                <a:solidFill>
                  <a:srgbClr val="3333FF"/>
                </a:solidFill>
              </a:rPr>
              <a:t>„wärmstens“ empfohlen </a:t>
            </a:r>
            <a:r>
              <a:rPr lang="de-DE" sz="1600" dirty="0">
                <a:solidFill>
                  <a:srgbClr val="3333FF"/>
                </a:solidFill>
              </a:rPr>
              <a:t>werden! Ein jährliches Monitoring ist dennoch unerlässlich!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05FA4B36-46DE-37A8-0A01-F57F115CC77B}"/>
              </a:ext>
            </a:extLst>
          </p:cNvPr>
          <p:cNvSpPr txBox="1"/>
          <p:nvPr/>
        </p:nvSpPr>
        <p:spPr>
          <a:xfrm>
            <a:off x="225628" y="906903"/>
            <a:ext cx="9680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Vor dem Umstieg vom fossilen Wärmeerzeuger auf eine Wärmepumpe ist eine </a:t>
            </a:r>
            <a:r>
              <a:rPr lang="de-DE" sz="1600" b="1" dirty="0">
                <a:solidFill>
                  <a:srgbClr val="3333FF"/>
                </a:solidFill>
              </a:rPr>
              <a:t>gründliche energetische Bestandsanalys</a:t>
            </a:r>
            <a:r>
              <a:rPr lang="de-DE" sz="1600" dirty="0">
                <a:solidFill>
                  <a:srgbClr val="3333FF"/>
                </a:solidFill>
              </a:rPr>
              <a:t>e des Hauses durch einen Energieberater notwendig:  Wärmedämmung des Hauses?; Wärmebedarf?; bisheriger Brennstoffverbrauch?; ausreichende Dimensionierung der Heizkörper? etc.. 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8A70C893-415B-4B61-CADB-A75FD6C99B60}"/>
              </a:ext>
            </a:extLst>
          </p:cNvPr>
          <p:cNvSpPr txBox="1"/>
          <p:nvPr/>
        </p:nvSpPr>
        <p:spPr>
          <a:xfrm>
            <a:off x="225629" y="4873879"/>
            <a:ext cx="9468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</a:t>
            </a:r>
            <a:r>
              <a:rPr lang="de-DE" sz="1600" b="1" dirty="0">
                <a:solidFill>
                  <a:srgbClr val="3333FF"/>
                </a:solidFill>
              </a:rPr>
              <a:t>Wärmepumpe</a:t>
            </a:r>
            <a:r>
              <a:rPr lang="de-DE" sz="1600" dirty="0">
                <a:solidFill>
                  <a:srgbClr val="3333FF"/>
                </a:solidFill>
              </a:rPr>
              <a:t> im Bestand (mit Heizkörper), aber auch beim Neubau, in Kombination mit einer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b="1" dirty="0">
                <a:solidFill>
                  <a:srgbClr val="3333FF"/>
                </a:solidFill>
              </a:rPr>
              <a:t>PV-Anlage</a:t>
            </a:r>
            <a:r>
              <a:rPr lang="de-DE" sz="1600" dirty="0">
                <a:solidFill>
                  <a:srgbClr val="3333FF"/>
                </a:solidFill>
              </a:rPr>
              <a:t> und einem </a:t>
            </a:r>
            <a:r>
              <a:rPr lang="de-DE" sz="1600" b="1" dirty="0">
                <a:solidFill>
                  <a:srgbClr val="3333FF"/>
                </a:solidFill>
              </a:rPr>
              <a:t>E-Auto</a:t>
            </a:r>
            <a:r>
              <a:rPr lang="de-DE" sz="1600" dirty="0">
                <a:solidFill>
                  <a:srgbClr val="3333FF"/>
                </a:solidFill>
              </a:rPr>
              <a:t> sind die </a:t>
            </a:r>
            <a:r>
              <a:rPr lang="de-DE" sz="1600" b="1" dirty="0">
                <a:solidFill>
                  <a:srgbClr val="3333FF"/>
                </a:solidFill>
              </a:rPr>
              <a:t>Mittel der Wahl </a:t>
            </a:r>
            <a:r>
              <a:rPr lang="de-DE" sz="1600" dirty="0">
                <a:solidFill>
                  <a:srgbClr val="3333FF"/>
                </a:solidFill>
              </a:rPr>
              <a:t>für eine erfolgreiche </a:t>
            </a:r>
            <a:r>
              <a:rPr lang="de-DE" sz="1600" dirty="0" err="1">
                <a:solidFill>
                  <a:srgbClr val="3333FF"/>
                </a:solidFill>
              </a:rPr>
              <a:t>Sektorkopplung</a:t>
            </a:r>
            <a:r>
              <a:rPr lang="de-DE" sz="1600" dirty="0">
                <a:solidFill>
                  <a:srgbClr val="3333FF"/>
                </a:solidFill>
              </a:rPr>
              <a:t> beim Verbraucher, dem sogenannten </a:t>
            </a:r>
            <a:r>
              <a:rPr lang="de-DE" sz="1600" b="1" dirty="0">
                <a:solidFill>
                  <a:srgbClr val="3333FF"/>
                </a:solidFill>
              </a:rPr>
              <a:t>„</a:t>
            </a:r>
            <a:r>
              <a:rPr lang="de-DE" sz="1600" b="1" dirty="0" err="1">
                <a:solidFill>
                  <a:srgbClr val="3333FF"/>
                </a:solidFill>
              </a:rPr>
              <a:t>ProSumer</a:t>
            </a:r>
            <a:r>
              <a:rPr lang="de-DE" sz="1600" dirty="0">
                <a:solidFill>
                  <a:srgbClr val="3333FF"/>
                </a:solidFill>
              </a:rPr>
              <a:t>“. Hierzu sollte der „Häuslebauer“ einen </a:t>
            </a:r>
            <a:r>
              <a:rPr lang="de-DE" sz="1600" b="1" dirty="0">
                <a:solidFill>
                  <a:srgbClr val="3333FF"/>
                </a:solidFill>
              </a:rPr>
              <a:t>langfristigen Investitionsplan mit dem Energieberater</a:t>
            </a:r>
            <a:r>
              <a:rPr lang="de-DE" sz="1600" dirty="0">
                <a:solidFill>
                  <a:srgbClr val="3333FF"/>
                </a:solidFill>
              </a:rPr>
              <a:t> aufstellen.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45BDA48-E383-8869-3981-7597265E7ADA}"/>
              </a:ext>
            </a:extLst>
          </p:cNvPr>
          <p:cNvSpPr txBox="1"/>
          <p:nvPr/>
        </p:nvSpPr>
        <p:spPr>
          <a:xfrm>
            <a:off x="1" y="6021501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</a:rPr>
              <a:t>Gesamt-Fazit: . . .„ich würde es wieder tun!“ . . 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B36FECF-43D1-F9FA-1AC3-B120692F05B3}"/>
              </a:ext>
            </a:extLst>
          </p:cNvPr>
          <p:cNvSpPr txBox="1"/>
          <p:nvPr/>
        </p:nvSpPr>
        <p:spPr>
          <a:xfrm>
            <a:off x="225629" y="2767280"/>
            <a:ext cx="9680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0000FF"/>
                </a:solidFill>
              </a:rPr>
              <a:t>Die im Projekt </a:t>
            </a:r>
            <a:r>
              <a:rPr lang="de-DE" sz="1600" dirty="0" err="1">
                <a:solidFill>
                  <a:srgbClr val="0000FF"/>
                </a:solidFill>
              </a:rPr>
              <a:t>Hergersweiler</a:t>
            </a:r>
            <a:r>
              <a:rPr lang="de-DE" sz="1600" dirty="0">
                <a:solidFill>
                  <a:srgbClr val="0000FF"/>
                </a:solidFill>
              </a:rPr>
              <a:t> festgelegte EEG-Einspeisevergütung (0,18 €/kWh) steht in einem krassen Verhältnis zu den PW-Bezugskosten (0,314 €/kWh)!</a:t>
            </a:r>
            <a:br>
              <a:rPr lang="de-DE" sz="1600" dirty="0">
                <a:solidFill>
                  <a:srgbClr val="0000FF"/>
                </a:solidFill>
              </a:rPr>
            </a:br>
            <a:r>
              <a:rPr lang="de-DE" sz="1600" u="sng" dirty="0">
                <a:solidFill>
                  <a:srgbClr val="0000FF"/>
                </a:solidFill>
              </a:rPr>
              <a:t>Aktuelle PV-Werte (8/2022, €/kWh):</a:t>
            </a:r>
            <a:br>
              <a:rPr lang="de-DE" sz="1600" dirty="0">
                <a:solidFill>
                  <a:srgbClr val="0000FF"/>
                </a:solidFill>
              </a:rPr>
            </a:br>
            <a:r>
              <a:rPr lang="de-DE" sz="1600" b="1" dirty="0">
                <a:solidFill>
                  <a:srgbClr val="0000FF"/>
                </a:solidFill>
              </a:rPr>
              <a:t>EEG-</a:t>
            </a:r>
            <a:r>
              <a:rPr lang="de-DE" sz="1600" b="1" dirty="0" err="1">
                <a:solidFill>
                  <a:srgbClr val="0000FF"/>
                </a:solidFill>
              </a:rPr>
              <a:t>Einsp.Vergütung</a:t>
            </a:r>
            <a:r>
              <a:rPr lang="de-DE" sz="1600" b="1" dirty="0">
                <a:solidFill>
                  <a:srgbClr val="0000FF"/>
                </a:solidFill>
              </a:rPr>
              <a:t>: 0,0623; solarer Monatsmarktwert (ÜNB): 0,399.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47861C7-97E5-608E-5C5B-586D88986B78}"/>
              </a:ext>
            </a:extLst>
          </p:cNvPr>
          <p:cNvSpPr txBox="1"/>
          <p:nvPr/>
        </p:nvSpPr>
        <p:spPr>
          <a:xfrm>
            <a:off x="225629" y="2083313"/>
            <a:ext cx="9680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0000FF"/>
                </a:solidFill>
              </a:rPr>
              <a:t>Heute würde ich klar auf ein </a:t>
            </a:r>
            <a:r>
              <a:rPr lang="de-DE" sz="1600" b="1" dirty="0">
                <a:solidFill>
                  <a:srgbClr val="0000FF"/>
                </a:solidFill>
              </a:rPr>
              <a:t>100%-E-Auto </a:t>
            </a:r>
            <a:r>
              <a:rPr lang="de-DE" sz="1600" dirty="0">
                <a:solidFill>
                  <a:srgbClr val="0000FF"/>
                </a:solidFill>
              </a:rPr>
              <a:t>setzen. Dabei ist wegen der hohen Innovationsrate bei den Akkus ein Leasingvertrag die bessere Lösung.</a:t>
            </a:r>
          </a:p>
        </p:txBody>
      </p:sp>
    </p:spTree>
    <p:extLst>
      <p:ext uri="{BB962C8B-B14F-4D97-AF65-F5344CB8AC3E}">
        <p14:creationId xmlns:p14="http://schemas.microsoft.com/office/powerpoint/2010/main" val="397791019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2" grpId="0"/>
      <p:bldP spid="7" grpId="0"/>
      <p:bldP spid="10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76805" name="Gruppieren 1">
            <a:extLst>
              <a:ext uri="{FF2B5EF4-FFF2-40B4-BE49-F238E27FC236}">
                <a16:creationId xmlns:a16="http://schemas.microsoft.com/office/drawing/2014/main" id="{B8892F78-F9B6-4880-86C3-F1B67924C304}"/>
              </a:ext>
            </a:extLst>
          </p:cNvPr>
          <p:cNvGrpSpPr>
            <a:grpSpLocks/>
          </p:cNvGrpSpPr>
          <p:nvPr/>
        </p:nvGrpSpPr>
        <p:grpSpPr bwMode="auto">
          <a:xfrm>
            <a:off x="512763" y="744538"/>
            <a:ext cx="8880475" cy="1671637"/>
            <a:chOff x="666532" y="352681"/>
            <a:chExt cx="8880140" cy="1670880"/>
          </a:xfrm>
        </p:grpSpPr>
        <p:sp>
          <p:nvSpPr>
            <p:cNvPr id="76808" name="AutoShape 4">
              <a:extLst>
                <a:ext uri="{FF2B5EF4-FFF2-40B4-BE49-F238E27FC236}">
                  <a16:creationId xmlns:a16="http://schemas.microsoft.com/office/drawing/2014/main" id="{5DCD0B21-EDF5-4AF5-B2EC-248FBBA9A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532" y="352681"/>
              <a:ext cx="8880140" cy="1670880"/>
            </a:xfrm>
            <a:prstGeom prst="bevel">
              <a:avLst>
                <a:gd name="adj" fmla="val 5111"/>
              </a:avLst>
            </a:prstGeom>
            <a:solidFill>
              <a:srgbClr val="F66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76809" name="Text Box 5">
              <a:extLst>
                <a:ext uri="{FF2B5EF4-FFF2-40B4-BE49-F238E27FC236}">
                  <a16:creationId xmlns:a16="http://schemas.microsoft.com/office/drawing/2014/main" id="{7DDBB3B6-69D4-4E7C-8774-BD0CF9D32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952037" y="997425"/>
              <a:ext cx="8398561" cy="498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D2E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7E8C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290513" indent="-290513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10000"/>
                </a:spcBef>
                <a:buClr>
                  <a:srgbClr val="FC0128"/>
                </a:buClr>
                <a:buSzPct val="120000"/>
              </a:pPr>
              <a:r>
                <a:rPr lang="de-DE" altLang="de-DE" sz="3600" b="1">
                  <a:solidFill>
                    <a:schemeClr val="bg1"/>
                  </a:solidFill>
                </a:rPr>
                <a:t>Vielen Dank für Ihre Aufmerksamkeit</a:t>
              </a:r>
            </a:p>
          </p:txBody>
        </p: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6688" y="4294188"/>
            <a:ext cx="593248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>
                <a:solidFill>
                  <a:schemeClr val="accent2"/>
                </a:solidFill>
              </a:rPr>
              <a:t>Wolfgang Thiel, Vorsitzender</a:t>
            </a:r>
          </a:p>
          <a:p>
            <a:pPr algn="ctr"/>
            <a:r>
              <a:rPr lang="de-DE" altLang="de-DE" b="1">
                <a:solidFill>
                  <a:schemeClr val="accent2"/>
                </a:solidFill>
              </a:rPr>
              <a:t>Initiative Südpfalz-Energie (ISE e.V.)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www.i-suedpfalz-energie.de/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Tel.: +49 172 7419812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eMail: wolfgang@thiel-wt.de</a:t>
            </a:r>
          </a:p>
        </p:txBody>
      </p:sp>
    </p:spTree>
  </p:cSld>
  <p:clrMapOvr>
    <a:masterClrMapping/>
  </p:clrMapOvr>
  <p:transition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11477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Agenda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81449225-D7B5-4791-8269-3255675DC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724751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Komponenten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5B473F7-E257-47AE-BBC2-018B9D308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364409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Autarkie- und Eigenverbrauchsquote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67FF3CED-110D-4208-807B-53D818250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418618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Fazit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6AE85266-C48A-4089-AF1F-7599925A2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2779995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marL="285750" indent="-285750">
              <a:buFont typeface="Courier New" panose="02070309020205020404" pitchFamily="49" charset="0"/>
              <a:buChar char="o"/>
              <a:tabLst>
                <a:tab pos="446088" algn="l"/>
                <a:tab pos="4000500" algn="l"/>
              </a:tabLst>
              <a:defRPr sz="1800">
                <a:solidFill>
                  <a:srgbClr val="563BFB"/>
                </a:solidFill>
              </a:defRPr>
            </a:lvl1pPr>
            <a:lvl2pPr marL="742950" indent="-285750">
              <a:tabLst>
                <a:tab pos="446088" algn="l"/>
                <a:tab pos="4000500" algn="l"/>
              </a:tabLst>
            </a:lvl2pPr>
            <a:lvl3pPr marL="1143000" indent="-228600">
              <a:tabLst>
                <a:tab pos="446088" algn="l"/>
                <a:tab pos="4000500" algn="l"/>
              </a:tabLst>
            </a:lvl3pPr>
            <a:lvl4pPr marL="1600200" indent="-228600">
              <a:tabLst>
                <a:tab pos="446088" algn="l"/>
                <a:tab pos="4000500" algn="l"/>
              </a:tabLst>
            </a:lvl4pPr>
            <a:lvl5pPr marL="2057400" indent="-228600">
              <a:tabLst>
                <a:tab pos="446088" algn="l"/>
                <a:tab pos="4000500" algn="l"/>
              </a:tabLst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9pPr>
          </a:lstStyle>
          <a:p>
            <a:r>
              <a:rPr lang="de-DE" altLang="de-DE" dirty="0"/>
              <a:t>Erzeugung und Verbrauch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6F7CAC2B-E8C5-4277-9E14-04C4AAA87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3308133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marL="285750" indent="-285750">
              <a:buFont typeface="Courier New" panose="02070309020205020404" pitchFamily="49" charset="0"/>
              <a:buChar char="o"/>
              <a:tabLst>
                <a:tab pos="446088" algn="l"/>
                <a:tab pos="4000500" algn="l"/>
              </a:tabLst>
              <a:defRPr sz="1800">
                <a:solidFill>
                  <a:srgbClr val="563BFB"/>
                </a:solidFill>
              </a:defRPr>
            </a:lvl1pPr>
            <a:lvl2pPr marL="742950" indent="-285750">
              <a:tabLst>
                <a:tab pos="446088" algn="l"/>
                <a:tab pos="4000500" algn="l"/>
              </a:tabLst>
            </a:lvl2pPr>
            <a:lvl3pPr marL="1143000" indent="-228600">
              <a:tabLst>
                <a:tab pos="446088" algn="l"/>
                <a:tab pos="4000500" algn="l"/>
              </a:tabLst>
            </a:lvl3pPr>
            <a:lvl4pPr marL="1600200" indent="-228600">
              <a:tabLst>
                <a:tab pos="446088" algn="l"/>
                <a:tab pos="4000500" algn="l"/>
              </a:tabLst>
            </a:lvl4pPr>
            <a:lvl5pPr marL="2057400" indent="-228600">
              <a:tabLst>
                <a:tab pos="446088" algn="l"/>
                <a:tab pos="4000500" algn="l"/>
              </a:tabLst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9pPr>
          </a:lstStyle>
          <a:p>
            <a:r>
              <a:rPr lang="de-DE" altLang="de-DE" dirty="0"/>
              <a:t>Saisonale Betriebsphasen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E7BE1895-4720-68D3-8877-137A1BFCE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2251857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Wärmepumpe, Arbeitszahlen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5A116CCB-D260-95C5-5BC6-9F789047B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3836271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marL="285750" indent="-285750">
              <a:buFont typeface="Courier New" panose="02070309020205020404" pitchFamily="49" charset="0"/>
              <a:buChar char="o"/>
              <a:tabLst>
                <a:tab pos="446088" algn="l"/>
                <a:tab pos="4000500" algn="l"/>
              </a:tabLst>
              <a:defRPr sz="1800">
                <a:solidFill>
                  <a:srgbClr val="563BFB"/>
                </a:solidFill>
              </a:defRPr>
            </a:lvl1pPr>
            <a:lvl2pPr marL="742950" indent="-285750">
              <a:tabLst>
                <a:tab pos="446088" algn="l"/>
                <a:tab pos="4000500" algn="l"/>
              </a:tabLst>
            </a:lvl2pPr>
            <a:lvl3pPr marL="1143000" indent="-228600">
              <a:tabLst>
                <a:tab pos="446088" algn="l"/>
                <a:tab pos="4000500" algn="l"/>
              </a:tabLst>
            </a:lvl3pPr>
            <a:lvl4pPr marL="1600200" indent="-228600">
              <a:tabLst>
                <a:tab pos="446088" algn="l"/>
                <a:tab pos="4000500" algn="l"/>
              </a:tabLst>
            </a:lvl4pPr>
            <a:lvl5pPr marL="2057400" indent="-228600">
              <a:tabLst>
                <a:tab pos="446088" algn="l"/>
                <a:tab pos="4000500" algn="l"/>
              </a:tabLst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9pPr>
          </a:lstStyle>
          <a:p>
            <a:r>
              <a:rPr lang="de-DE" altLang="de-DE" dirty="0"/>
              <a:t>Tageslastgänge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8D7AFD0D-5C06-9743-9BD1-013B639F7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891515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Energie-, Betriebskosten und CO</a:t>
            </a:r>
            <a:r>
              <a:rPr lang="de-DE" altLang="de-DE" sz="1800" baseline="-25000" dirty="0">
                <a:solidFill>
                  <a:srgbClr val="563BFB"/>
                </a:solidFill>
              </a:rPr>
              <a:t>2</a:t>
            </a:r>
            <a:r>
              <a:rPr lang="de-DE" altLang="de-DE" sz="1800" dirty="0">
                <a:solidFill>
                  <a:srgbClr val="563BFB"/>
                </a:solidFill>
              </a:rPr>
              <a:t>-Vergleich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40AC7FCD-039B-8809-9B33-FD1501B6F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196613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Vorbereitung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14" grpId="0"/>
      <p:bldP spid="10" grpId="0"/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0"/>
            <a:ext cx="17479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Vorbereitung</a:t>
            </a:r>
          </a:p>
        </p:txBody>
      </p:sp>
      <p:sp>
        <p:nvSpPr>
          <p:cNvPr id="31" name="Text Box 14">
            <a:extLst>
              <a:ext uri="{FF2B5EF4-FFF2-40B4-BE49-F238E27FC236}">
                <a16:creationId xmlns:a16="http://schemas.microsoft.com/office/drawing/2014/main" id="{62A8DC40-868D-F691-4133-C17DC6962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9567" y="6008786"/>
            <a:ext cx="108202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W. Thiel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3088E78D-9143-EAE9-7B1B-38FAE3484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845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Eine gründliche Vorbereitung ist Voraussetzung für diese Investition!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AED42FBB-70B6-6CC3-420E-D6500130B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360" y="1118389"/>
            <a:ext cx="89715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de-DE" altLang="de-DE" sz="1600" dirty="0">
                <a:solidFill>
                  <a:srgbClr val="563BFB"/>
                </a:solidFill>
              </a:rPr>
              <a:t>Vorlauftemperatur bei der Ölheizung auf 50°C begrenzen!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7AF642B-D1E6-88CD-21D9-94CAE5918D0B}"/>
              </a:ext>
            </a:extLst>
          </p:cNvPr>
          <p:cNvSpPr txBox="1"/>
          <p:nvPr/>
        </p:nvSpPr>
        <p:spPr>
          <a:xfrm>
            <a:off x="725359" y="1586610"/>
            <a:ext cx="88120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Vor dem Umstieg vom fossilen Wärmeerzeuger auf eine Wärmepumpe ist eine </a:t>
            </a:r>
            <a:r>
              <a:rPr lang="de-DE" sz="1600" b="1" dirty="0">
                <a:solidFill>
                  <a:srgbClr val="3333FF"/>
                </a:solidFill>
              </a:rPr>
              <a:t>gründliche energetische Bestandsanalys</a:t>
            </a:r>
            <a:r>
              <a:rPr lang="de-DE" sz="1600" dirty="0">
                <a:solidFill>
                  <a:srgbClr val="3333FF"/>
                </a:solidFill>
              </a:rPr>
              <a:t>e des Hauses durch einen </a:t>
            </a:r>
            <a:r>
              <a:rPr lang="de-DE" sz="1600" b="1" dirty="0">
                <a:solidFill>
                  <a:srgbClr val="3333FF"/>
                </a:solidFill>
              </a:rPr>
              <a:t>Energieberater</a:t>
            </a:r>
            <a:r>
              <a:rPr lang="de-DE" sz="1600" dirty="0">
                <a:solidFill>
                  <a:srgbClr val="3333FF"/>
                </a:solidFill>
              </a:rPr>
              <a:t> notwendig:  Wärmedämmung des Hauses?; Wärmebedarf?; bisheriger Brennstoffverbrauch?; ausreichende Dimensionierung der Heizkörper? etc..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D1E6CD9-50EF-CE88-B546-B3ECCB00B5B8}"/>
              </a:ext>
            </a:extLst>
          </p:cNvPr>
          <p:cNvSpPr txBox="1"/>
          <p:nvPr/>
        </p:nvSpPr>
        <p:spPr>
          <a:xfrm>
            <a:off x="725358" y="2793495"/>
            <a:ext cx="8686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&gt;= 3 Angebote einholen von Heizungsbauern mit mehrjähriger Wärmepumpen-Erfahrung im Altbau.</a:t>
            </a:r>
          </a:p>
        </p:txBody>
      </p:sp>
    </p:spTree>
    <p:extLst>
      <p:ext uri="{BB962C8B-B14F-4D97-AF65-F5344CB8AC3E}">
        <p14:creationId xmlns:p14="http://schemas.microsoft.com/office/powerpoint/2010/main" val="323554350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0340"/>
            <a:ext cx="19187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Komponenten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FEDCAC4C-8F93-3034-1982-89D5C90D2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6796" y="5960329"/>
            <a:ext cx="108202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W. Thiel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FC6AE8B-DE73-0F21-6229-E55DEE07F782}"/>
              </a:ext>
            </a:extLst>
          </p:cNvPr>
          <p:cNvGrpSpPr/>
          <p:nvPr/>
        </p:nvGrpSpPr>
        <p:grpSpPr>
          <a:xfrm>
            <a:off x="4953000" y="1205039"/>
            <a:ext cx="4879791" cy="1333536"/>
            <a:chOff x="4953000" y="1205039"/>
            <a:chExt cx="4879791" cy="133353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2D18BC6D-291F-941E-901F-3F44DF47A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3000" y="1304542"/>
              <a:ext cx="2381465" cy="1234033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659CE34C-6C36-2FBD-1A12-5E34D8B3C5BA}"/>
                </a:ext>
              </a:extLst>
            </p:cNvPr>
            <p:cNvSpPr txBox="1"/>
            <p:nvPr/>
          </p:nvSpPr>
          <p:spPr>
            <a:xfrm>
              <a:off x="7427709" y="1205039"/>
              <a:ext cx="2405082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>
                  <a:solidFill>
                    <a:srgbClr val="0000FF"/>
                  </a:solidFill>
                </a:rPr>
                <a:t>PV-Anlage</a:t>
              </a:r>
            </a:p>
            <a:p>
              <a:r>
                <a:rPr lang="de-DE" sz="1200" u="sng" dirty="0">
                  <a:solidFill>
                    <a:srgbClr val="0000FF"/>
                  </a:solidFill>
                </a:rPr>
                <a:t>Module: </a:t>
              </a:r>
              <a:r>
                <a:rPr lang="de-DE" sz="1200" dirty="0">
                  <a:solidFill>
                    <a:srgbClr val="0000FF"/>
                  </a:solidFill>
                </a:rPr>
                <a:t>79 x 200 W, </a:t>
              </a:r>
              <a:r>
                <a:rPr lang="de-DE" sz="1200" dirty="0" err="1">
                  <a:solidFill>
                    <a:srgbClr val="0000FF"/>
                  </a:solidFill>
                </a:rPr>
                <a:t>Aleo</a:t>
              </a:r>
              <a:r>
                <a:rPr lang="de-DE" sz="1200" dirty="0">
                  <a:solidFill>
                    <a:srgbClr val="0000FF"/>
                  </a:solidFill>
                </a:rPr>
                <a:t> Solar </a:t>
              </a:r>
              <a:br>
                <a:rPr lang="de-DE" sz="1200" dirty="0">
                  <a:solidFill>
                    <a:srgbClr val="0000FF"/>
                  </a:solidFill>
                </a:rPr>
              </a:br>
              <a:r>
                <a:rPr lang="de-DE" sz="1200" dirty="0">
                  <a:solidFill>
                    <a:srgbClr val="0000FF"/>
                  </a:solidFill>
                </a:rPr>
                <a:t>Nennleistung: </a:t>
              </a:r>
              <a:r>
                <a:rPr lang="de-DE" sz="1200" b="1" dirty="0">
                  <a:solidFill>
                    <a:srgbClr val="0000FF"/>
                  </a:solidFill>
                </a:rPr>
                <a:t>15,8 kWp</a:t>
              </a:r>
              <a:br>
                <a:rPr lang="de-DE" sz="1200" dirty="0">
                  <a:solidFill>
                    <a:srgbClr val="0000FF"/>
                  </a:solidFill>
                </a:rPr>
              </a:br>
              <a:r>
                <a:rPr lang="de-DE" sz="1200" dirty="0">
                  <a:solidFill>
                    <a:srgbClr val="0000FF"/>
                  </a:solidFill>
                </a:rPr>
                <a:t>5,8 kWp </a:t>
              </a:r>
              <a:r>
                <a:rPr lang="de-DE" sz="1200" b="1" dirty="0">
                  <a:solidFill>
                    <a:srgbClr val="0000FF"/>
                  </a:solidFill>
                </a:rPr>
                <a:t>Ost, </a:t>
              </a:r>
              <a:r>
                <a:rPr lang="de-DE" sz="1200" dirty="0">
                  <a:solidFill>
                    <a:srgbClr val="0000FF"/>
                  </a:solidFill>
                </a:rPr>
                <a:t>10 kWp </a:t>
              </a:r>
              <a:r>
                <a:rPr lang="de-DE" sz="1200" b="1" dirty="0">
                  <a:solidFill>
                    <a:srgbClr val="0000FF"/>
                  </a:solidFill>
                </a:rPr>
                <a:t>West</a:t>
              </a:r>
              <a:br>
                <a:rPr lang="de-DE" sz="1200" dirty="0">
                  <a:solidFill>
                    <a:srgbClr val="0000FF"/>
                  </a:solidFill>
                </a:rPr>
              </a:br>
              <a:r>
                <a:rPr lang="de-DE" sz="1200" u="sng" dirty="0">
                  <a:solidFill>
                    <a:srgbClr val="0000FF"/>
                  </a:solidFill>
                </a:rPr>
                <a:t>WR</a:t>
              </a:r>
              <a:r>
                <a:rPr lang="de-DE" sz="1200" dirty="0">
                  <a:solidFill>
                    <a:srgbClr val="0000FF"/>
                  </a:solidFill>
                </a:rPr>
                <a:t>: SMA </a:t>
              </a:r>
              <a:r>
                <a:rPr lang="de-DE" sz="1200" dirty="0" err="1">
                  <a:solidFill>
                    <a:srgbClr val="0000FF"/>
                  </a:solidFill>
                </a:rPr>
                <a:t>TriPower</a:t>
              </a:r>
              <a:r>
                <a:rPr lang="de-DE" sz="1200" dirty="0">
                  <a:solidFill>
                    <a:srgbClr val="0000FF"/>
                  </a:solidFill>
                </a:rPr>
                <a:t> 12000</a:t>
              </a:r>
            </a:p>
            <a:p>
              <a:r>
                <a:rPr lang="de-DE" sz="1200" b="1" dirty="0">
                  <a:solidFill>
                    <a:srgbClr val="0000FF"/>
                  </a:solidFill>
                </a:rPr>
                <a:t>IBS: 09/2012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DC3442E8-1181-0F60-E395-C107291B9EAB}"/>
              </a:ext>
            </a:extLst>
          </p:cNvPr>
          <p:cNvGrpSpPr/>
          <p:nvPr/>
        </p:nvGrpSpPr>
        <p:grpSpPr>
          <a:xfrm>
            <a:off x="4953000" y="3957840"/>
            <a:ext cx="5009752" cy="1815882"/>
            <a:chOff x="4774173" y="3955311"/>
            <a:chExt cx="5009752" cy="1815882"/>
          </a:xfrm>
        </p:grpSpPr>
        <p:pic>
          <p:nvPicPr>
            <p:cNvPr id="2" name="Grafik 1" descr="Ein Bild, das Baum, draußen enthält.&#10;&#10;Automatisch generierte Beschreibung">
              <a:extLst>
                <a:ext uri="{FF2B5EF4-FFF2-40B4-BE49-F238E27FC236}">
                  <a16:creationId xmlns:a16="http://schemas.microsoft.com/office/drawing/2014/main" id="{2694823D-A522-4961-2888-DCF4CFBE0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173" y="3955311"/>
              <a:ext cx="2183794" cy="1637845"/>
            </a:xfrm>
            <a:prstGeom prst="rect">
              <a:avLst/>
            </a:prstGeom>
          </p:spPr>
        </p:pic>
        <p:sp>
          <p:nvSpPr>
            <p:cNvPr id="16" name="Text Box 5">
              <a:extLst>
                <a:ext uri="{FF2B5EF4-FFF2-40B4-BE49-F238E27FC236}">
                  <a16:creationId xmlns:a16="http://schemas.microsoft.com/office/drawing/2014/main" id="{C77475E9-DE6C-AEFB-32A1-5994B6967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8434" y="3955311"/>
              <a:ext cx="2705491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/>
              <a:r>
                <a:rPr lang="de-DE" altLang="de-DE" sz="1400" b="1" dirty="0">
                  <a:solidFill>
                    <a:srgbClr val="563BFB"/>
                  </a:solidFill>
                </a:rPr>
                <a:t>Wärmepumpe</a:t>
              </a:r>
            </a:p>
            <a:p>
              <a:pPr marL="0" indent="0"/>
              <a:r>
                <a:rPr lang="de-DE" altLang="de-DE" sz="1200" u="sng" dirty="0">
                  <a:solidFill>
                    <a:srgbClr val="563BFB"/>
                  </a:solidFill>
                </a:rPr>
                <a:t>Modulierende Luft-Wasser-Monoblock-Wärmepumpe</a:t>
              </a:r>
              <a:br>
                <a:rPr lang="de-DE" altLang="de-DE" sz="1200" dirty="0">
                  <a:solidFill>
                    <a:srgbClr val="563BFB"/>
                  </a:solidFill>
                </a:rPr>
              </a:br>
              <a:r>
                <a:rPr lang="de-DE" altLang="de-DE" sz="1200" dirty="0" err="1">
                  <a:solidFill>
                    <a:srgbClr val="563BFB"/>
                  </a:solidFill>
                </a:rPr>
                <a:t>iDM</a:t>
              </a:r>
              <a:r>
                <a:rPr lang="de-DE" altLang="de-DE" sz="1200" dirty="0">
                  <a:solidFill>
                    <a:srgbClr val="563BFB"/>
                  </a:solidFill>
                </a:rPr>
                <a:t> </a:t>
              </a:r>
              <a:r>
                <a:rPr lang="de-DE" sz="1200" dirty="0">
                  <a:solidFill>
                    <a:srgbClr val="563BFB"/>
                  </a:solidFill>
                </a:rPr>
                <a:t>AERO ALM 6-15</a:t>
              </a:r>
            </a:p>
            <a:p>
              <a:pPr marL="0" indent="0"/>
              <a:r>
                <a:rPr lang="de-DE" sz="1200" u="sng" dirty="0">
                  <a:solidFill>
                    <a:srgbClr val="0000FF"/>
                  </a:solidFill>
                </a:rPr>
                <a:t>Thermische Leistung</a:t>
              </a:r>
              <a:r>
                <a:rPr lang="de-DE" sz="1200" dirty="0">
                  <a:solidFill>
                    <a:srgbClr val="0000FF"/>
                  </a:solidFill>
                </a:rPr>
                <a:t>: 6-15 kW</a:t>
              </a:r>
              <a:br>
                <a:rPr lang="de-DE" sz="1200" dirty="0">
                  <a:solidFill>
                    <a:srgbClr val="0000FF"/>
                  </a:solidFill>
                </a:rPr>
              </a:br>
              <a:r>
                <a:rPr lang="de-DE" sz="1200" u="sng" dirty="0">
                  <a:solidFill>
                    <a:srgbClr val="0000FF"/>
                  </a:solidFill>
                </a:rPr>
                <a:t>Elektrische Leistung: </a:t>
              </a:r>
              <a:r>
                <a:rPr lang="de-DE" sz="1200" dirty="0">
                  <a:solidFill>
                    <a:srgbClr val="0000FF"/>
                  </a:solidFill>
                </a:rPr>
                <a:t>2,5 bis 5,8 kW,</a:t>
              </a:r>
              <a:br>
                <a:rPr lang="de-DE" sz="1200" dirty="0">
                  <a:solidFill>
                    <a:srgbClr val="0000FF"/>
                  </a:solidFill>
                </a:rPr>
              </a:br>
              <a:r>
                <a:rPr lang="de-DE" sz="1200" dirty="0">
                  <a:solidFill>
                    <a:srgbClr val="0000FF"/>
                  </a:solidFill>
                </a:rPr>
                <a:t>Heizpatrone: 6 kW</a:t>
              </a:r>
            </a:p>
            <a:p>
              <a:r>
                <a:rPr lang="de-DE" sz="1200" b="1" dirty="0">
                  <a:solidFill>
                    <a:srgbClr val="0000FF"/>
                  </a:solidFill>
                </a:rPr>
                <a:t>IBS: 09/2021</a:t>
              </a:r>
            </a:p>
            <a:p>
              <a:pPr marL="0" indent="0"/>
              <a:endParaRPr lang="de-DE" altLang="de-DE" sz="1400" dirty="0">
                <a:solidFill>
                  <a:srgbClr val="563BFB"/>
                </a:solidFill>
              </a:endParaRPr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846C335C-4476-35D7-43A2-D3008CEBC48E}"/>
              </a:ext>
            </a:extLst>
          </p:cNvPr>
          <p:cNvSpPr txBox="1"/>
          <p:nvPr/>
        </p:nvSpPr>
        <p:spPr>
          <a:xfrm>
            <a:off x="0" y="1205039"/>
            <a:ext cx="257153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b="1" dirty="0">
                <a:solidFill>
                  <a:srgbClr val="0000FF"/>
                </a:solidFill>
              </a:rPr>
              <a:t>Haus</a:t>
            </a:r>
            <a:br>
              <a:rPr lang="de-DE" sz="1400" b="1" dirty="0">
                <a:solidFill>
                  <a:srgbClr val="0000FF"/>
                </a:solidFill>
              </a:rPr>
            </a:br>
            <a:r>
              <a:rPr lang="de-DE" sz="1400" dirty="0">
                <a:solidFill>
                  <a:srgbClr val="0000FF"/>
                </a:solidFill>
              </a:rPr>
              <a:t>Baujahr 1999/2000</a:t>
            </a:r>
          </a:p>
          <a:p>
            <a:pPr algn="r"/>
            <a:r>
              <a:rPr lang="de-DE" sz="1400" u="sng" dirty="0">
                <a:solidFill>
                  <a:srgbClr val="0000FF"/>
                </a:solidFill>
              </a:rPr>
              <a:t>Hausnetz</a:t>
            </a:r>
          </a:p>
          <a:p>
            <a:pPr algn="r"/>
            <a:r>
              <a:rPr lang="de-DE" sz="1200" dirty="0">
                <a:solidFill>
                  <a:srgbClr val="0000FF"/>
                </a:solidFill>
              </a:rPr>
              <a:t>Haushaltsstrom: 3.700 kWh/a</a:t>
            </a:r>
          </a:p>
          <a:p>
            <a:pPr algn="r"/>
            <a:r>
              <a:rPr lang="de-DE" sz="1400" u="sng" dirty="0">
                <a:solidFill>
                  <a:srgbClr val="0000FF"/>
                </a:solidFill>
              </a:rPr>
              <a:t>Heizung</a:t>
            </a:r>
          </a:p>
          <a:p>
            <a:pPr algn="r"/>
            <a:r>
              <a:rPr lang="de-DE" sz="1200" dirty="0">
                <a:solidFill>
                  <a:srgbClr val="0000FF"/>
                </a:solidFill>
              </a:rPr>
              <a:t>Ölheizung mit </a:t>
            </a:r>
            <a:r>
              <a:rPr lang="de-DE" sz="1200" dirty="0" err="1">
                <a:solidFill>
                  <a:srgbClr val="0000FF"/>
                </a:solidFill>
              </a:rPr>
              <a:t>Heizikörper</a:t>
            </a:r>
            <a:r>
              <a:rPr lang="de-DE" sz="1200" dirty="0">
                <a:solidFill>
                  <a:srgbClr val="0000FF"/>
                </a:solidFill>
              </a:rPr>
              <a:t> 3.000 l/a</a:t>
            </a:r>
          </a:p>
          <a:p>
            <a:pPr algn="r"/>
            <a:r>
              <a:rPr lang="de-DE" sz="1200" b="1" dirty="0">
                <a:solidFill>
                  <a:srgbClr val="0000FF"/>
                </a:solidFill>
              </a:rPr>
              <a:t>IBS: 04/2000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B0B0AEB1-7885-2156-A18A-6575F63551E7}"/>
              </a:ext>
            </a:extLst>
          </p:cNvPr>
          <p:cNvGrpSpPr/>
          <p:nvPr/>
        </p:nvGrpSpPr>
        <p:grpSpPr>
          <a:xfrm>
            <a:off x="586698" y="3957839"/>
            <a:ext cx="4248141" cy="1637846"/>
            <a:chOff x="405565" y="3954525"/>
            <a:chExt cx="4248141" cy="1637846"/>
          </a:xfrm>
        </p:grpSpPr>
        <p:pic>
          <p:nvPicPr>
            <p:cNvPr id="20" name="Grafik 19" descr="Ein Bild, das draußen, Himmel, Straße, Auto enthält.&#10;&#10;Automatisch generierte Beschreibung">
              <a:extLst>
                <a:ext uri="{FF2B5EF4-FFF2-40B4-BE49-F238E27FC236}">
                  <a16:creationId xmlns:a16="http://schemas.microsoft.com/office/drawing/2014/main" id="{AC754B9F-F456-F9DC-E5AA-7124D839A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7097" y="3954525"/>
              <a:ext cx="2186609" cy="1637846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F632BFFC-FFE3-42C5-DE5F-A6D540D807E6}"/>
                </a:ext>
              </a:extLst>
            </p:cNvPr>
            <p:cNvSpPr txBox="1"/>
            <p:nvPr/>
          </p:nvSpPr>
          <p:spPr>
            <a:xfrm>
              <a:off x="405565" y="4339247"/>
              <a:ext cx="1984839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>
                  <a:solidFill>
                    <a:srgbClr val="0000FF"/>
                  </a:solidFill>
                </a:rPr>
                <a:t>Plug-in-Hybrid</a:t>
              </a:r>
            </a:p>
            <a:p>
              <a:pPr algn="r"/>
              <a:r>
                <a:rPr lang="de-DE" sz="1200" dirty="0">
                  <a:solidFill>
                    <a:srgbClr val="0000FF"/>
                  </a:solidFill>
                </a:rPr>
                <a:t>Toyota Prius 4</a:t>
              </a:r>
              <a:br>
                <a:rPr lang="de-DE" sz="1200" dirty="0">
                  <a:solidFill>
                    <a:srgbClr val="0000FF"/>
                  </a:solidFill>
                </a:rPr>
              </a:br>
              <a:r>
                <a:rPr lang="de-DE" sz="1200" u="sng" dirty="0">
                  <a:solidFill>
                    <a:srgbClr val="0000FF"/>
                  </a:solidFill>
                </a:rPr>
                <a:t>Laufleistung</a:t>
              </a:r>
              <a:r>
                <a:rPr lang="de-DE" sz="1200" dirty="0">
                  <a:solidFill>
                    <a:srgbClr val="0000FF"/>
                  </a:solidFill>
                </a:rPr>
                <a:t>: 13.000 km/a,</a:t>
              </a:r>
              <a:br>
                <a:rPr lang="de-DE" sz="1200" dirty="0">
                  <a:solidFill>
                    <a:srgbClr val="0000FF"/>
                  </a:solidFill>
                </a:rPr>
              </a:br>
              <a:r>
                <a:rPr lang="de-DE" sz="1200" u="sng" dirty="0">
                  <a:solidFill>
                    <a:srgbClr val="0000FF"/>
                  </a:solidFill>
                </a:rPr>
                <a:t>Ladesteckdose</a:t>
              </a:r>
              <a:r>
                <a:rPr lang="de-DE" sz="1200" dirty="0">
                  <a:solidFill>
                    <a:srgbClr val="0000FF"/>
                  </a:solidFill>
                </a:rPr>
                <a:t> 230 V</a:t>
              </a:r>
            </a:p>
            <a:p>
              <a:pPr algn="r"/>
              <a:r>
                <a:rPr lang="de-DE" sz="1200" b="1" dirty="0">
                  <a:solidFill>
                    <a:srgbClr val="0000FF"/>
                  </a:solidFill>
                </a:rPr>
                <a:t>IBS: 11//2020</a:t>
              </a:r>
            </a:p>
          </p:txBody>
        </p:sp>
      </p:grpSp>
      <p:pic>
        <p:nvPicPr>
          <p:cNvPr id="5" name="Grafik 4" descr="Ein Bild, das draußen, Haus, Gebäude, auf den Wohnsitz bezogen enthält.&#10;&#10;Automatisch generierte Beschreibung">
            <a:extLst>
              <a:ext uri="{FF2B5EF4-FFF2-40B4-BE49-F238E27FC236}">
                <a16:creationId xmlns:a16="http://schemas.microsoft.com/office/drawing/2014/main" id="{4E3FB465-825D-3FC2-D53F-6FC57854DD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6" b="12157"/>
          <a:stretch/>
        </p:blipFill>
        <p:spPr>
          <a:xfrm>
            <a:off x="2571537" y="1310742"/>
            <a:ext cx="2261459" cy="1227833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ECAC8BC4-E9A5-5840-368B-4BC30641A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646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Jetzt fehlt nur noch ein Akku!</a:t>
            </a:r>
          </a:p>
        </p:txBody>
      </p:sp>
    </p:spTree>
    <p:extLst>
      <p:ext uri="{BB962C8B-B14F-4D97-AF65-F5344CB8AC3E}">
        <p14:creationId xmlns:p14="http://schemas.microsoft.com/office/powerpoint/2010/main" val="56461347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0"/>
            <a:ext cx="72590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Wärmepumpe, Arbeitszahlen (AZ) (09/2021-08/2022)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54AAE56-4700-9FA8-0AA2-CF4EA8D196F9}"/>
              </a:ext>
            </a:extLst>
          </p:cNvPr>
          <p:cNvSpPr txBox="1"/>
          <p:nvPr/>
        </p:nvSpPr>
        <p:spPr>
          <a:xfrm>
            <a:off x="839691" y="1233453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AZ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94994B2-731C-4A69-CE32-80E6F08EF237}"/>
              </a:ext>
            </a:extLst>
          </p:cNvPr>
          <p:cNvGrpSpPr/>
          <p:nvPr/>
        </p:nvGrpSpPr>
        <p:grpSpPr>
          <a:xfrm>
            <a:off x="7482988" y="1077461"/>
            <a:ext cx="2182186" cy="619760"/>
            <a:chOff x="9390054" y="1706880"/>
            <a:chExt cx="2182186" cy="619760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29D3B88-6128-EF69-60FF-8C9306C7F4BE}"/>
                </a:ext>
              </a:extLst>
            </p:cNvPr>
            <p:cNvSpPr/>
            <p:nvPr/>
          </p:nvSpPr>
          <p:spPr bwMode="auto">
            <a:xfrm>
              <a:off x="9390054" y="1706880"/>
              <a:ext cx="2182186" cy="61976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4988ADBE-BDC9-AA5A-B46D-79EC326BB6F6}"/>
                </a:ext>
              </a:extLst>
            </p:cNvPr>
            <p:cNvSpPr txBox="1"/>
            <p:nvPr/>
          </p:nvSpPr>
          <p:spPr>
            <a:xfrm>
              <a:off x="9509760" y="1785070"/>
              <a:ext cx="13235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0000FF"/>
                  </a:solidFill>
                </a:rPr>
                <a:t>AZ-Heizung</a:t>
              </a:r>
              <a:br>
                <a:rPr lang="de-DE" sz="1200" dirty="0">
                  <a:solidFill>
                    <a:srgbClr val="0000FF"/>
                  </a:solidFill>
                </a:rPr>
              </a:br>
              <a:r>
                <a:rPr lang="de-DE" sz="1200" dirty="0">
                  <a:solidFill>
                    <a:srgbClr val="0000FF"/>
                  </a:solidFill>
                </a:rPr>
                <a:t>AZ-Warmwasser</a:t>
              </a: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90B5637-B690-FB86-46EF-324B8FFB235E}"/>
                </a:ext>
              </a:extLst>
            </p:cNvPr>
            <p:cNvSpPr/>
            <p:nvPr/>
          </p:nvSpPr>
          <p:spPr bwMode="auto">
            <a:xfrm>
              <a:off x="11022397" y="1872975"/>
              <a:ext cx="452528" cy="124924"/>
            </a:xfrm>
            <a:prstGeom prst="rect">
              <a:avLst/>
            </a:prstGeom>
            <a:solidFill>
              <a:srgbClr val="FF996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754D1125-E5C5-A201-4D73-958123C29387}"/>
                </a:ext>
              </a:extLst>
            </p:cNvPr>
            <p:cNvSpPr/>
            <p:nvPr/>
          </p:nvSpPr>
          <p:spPr bwMode="auto">
            <a:xfrm>
              <a:off x="11022397" y="2069563"/>
              <a:ext cx="452528" cy="12492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aphicFrame>
        <p:nvGraphicFramePr>
          <p:cNvPr id="29" name="Tabelle 32">
            <a:extLst>
              <a:ext uri="{FF2B5EF4-FFF2-40B4-BE49-F238E27FC236}">
                <a16:creationId xmlns:a16="http://schemas.microsoft.com/office/drawing/2014/main" id="{F8DE66E9-96D1-4FB5-BC8C-917FFDD4D4D9}"/>
              </a:ext>
            </a:extLst>
          </p:cNvPr>
          <p:cNvGraphicFramePr>
            <a:graphicFrameLocks noGrp="1"/>
          </p:cNvGraphicFramePr>
          <p:nvPr/>
        </p:nvGraphicFramePr>
        <p:xfrm>
          <a:off x="1145406" y="5108918"/>
          <a:ext cx="8244648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639">
                  <a:extLst>
                    <a:ext uri="{9D8B030D-6E8A-4147-A177-3AD203B41FA5}">
                      <a16:colId xmlns:a16="http://schemas.microsoft.com/office/drawing/2014/main" val="3308593141"/>
                    </a:ext>
                  </a:extLst>
                </a:gridCol>
                <a:gridCol w="1159685">
                  <a:extLst>
                    <a:ext uri="{9D8B030D-6E8A-4147-A177-3AD203B41FA5}">
                      <a16:colId xmlns:a16="http://schemas.microsoft.com/office/drawing/2014/main" val="2294759980"/>
                    </a:ext>
                  </a:extLst>
                </a:gridCol>
                <a:gridCol w="2061162">
                  <a:extLst>
                    <a:ext uri="{9D8B030D-6E8A-4147-A177-3AD203B41FA5}">
                      <a16:colId xmlns:a16="http://schemas.microsoft.com/office/drawing/2014/main" val="1795821136"/>
                    </a:ext>
                  </a:extLst>
                </a:gridCol>
                <a:gridCol w="2061162">
                  <a:extLst>
                    <a:ext uri="{9D8B030D-6E8A-4147-A177-3AD203B41FA5}">
                      <a16:colId xmlns:a16="http://schemas.microsoft.com/office/drawing/2014/main" val="1868220144"/>
                    </a:ext>
                  </a:extLst>
                </a:gridCol>
              </a:tblGrid>
              <a:tr h="19021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Jahresarbeitszahlen (JAZ)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Heizung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Warmwasser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Gesamt  </a:t>
                      </a:r>
                      <a:r>
                        <a:rPr lang="de-DE" sz="1200" b="0" dirty="0">
                          <a:solidFill>
                            <a:schemeClr val="bg1"/>
                          </a:solidFill>
                        </a:rPr>
                        <a:t>*)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1394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de-DE" sz="16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rgbClr val="0000FF"/>
                          </a:solidFill>
                        </a:rPr>
                        <a:t>4,2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rgbClr val="0000FF"/>
                          </a:solidFill>
                        </a:rPr>
                        <a:t>2,7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rgbClr val="0000FF"/>
                          </a:solidFill>
                        </a:rPr>
                        <a:t>3,8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1200" dirty="0">
                          <a:solidFill>
                            <a:srgbClr val="000000"/>
                          </a:solidFill>
                          <a:ea typeface="Microsoft YaHei" panose="020B0503020204020204" pitchFamily="34" charset="-122"/>
                        </a:rPr>
                        <a:t>*) inkl. abtauen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866188"/>
                  </a:ext>
                </a:extLst>
              </a:tr>
            </a:tbl>
          </a:graphicData>
        </a:graphic>
      </p:graphicFrame>
      <p:sp>
        <p:nvSpPr>
          <p:cNvPr id="31" name="Text Box 14">
            <a:extLst>
              <a:ext uri="{FF2B5EF4-FFF2-40B4-BE49-F238E27FC236}">
                <a16:creationId xmlns:a16="http://schemas.microsoft.com/office/drawing/2014/main" id="{62A8DC40-868D-F691-4133-C17DC6962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9567" y="6008786"/>
            <a:ext cx="108202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W. Thiel</a:t>
            </a:r>
          </a:p>
        </p:txBody>
      </p:sp>
      <p:graphicFrame>
        <p:nvGraphicFramePr>
          <p:cNvPr id="35" name="Diagramm 34">
            <a:extLst>
              <a:ext uri="{FF2B5EF4-FFF2-40B4-BE49-F238E27FC236}">
                <a16:creationId xmlns:a16="http://schemas.microsoft.com/office/drawing/2014/main" id="{A7177513-FA68-EEA2-BA3E-CFCC3B8D3A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017253"/>
              </p:ext>
            </p:extLst>
          </p:nvPr>
        </p:nvGraphicFramePr>
        <p:xfrm>
          <a:off x="1442720" y="1071833"/>
          <a:ext cx="7947334" cy="3371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2" name="Tabelle 31">
            <a:extLst>
              <a:ext uri="{FF2B5EF4-FFF2-40B4-BE49-F238E27FC236}">
                <a16:creationId xmlns:a16="http://schemas.microsoft.com/office/drawing/2014/main" id="{3CF43CFC-A6D2-FF62-FF3E-966169D8F123}"/>
              </a:ext>
            </a:extLst>
          </p:cNvPr>
          <p:cNvGraphicFramePr>
            <a:graphicFrameLocks noGrp="1"/>
          </p:cNvGraphicFramePr>
          <p:nvPr/>
        </p:nvGraphicFramePr>
        <p:xfrm>
          <a:off x="294590" y="4413460"/>
          <a:ext cx="9095464" cy="5638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9676">
                  <a:extLst>
                    <a:ext uri="{9D8B030D-6E8A-4147-A177-3AD203B41FA5}">
                      <a16:colId xmlns:a16="http://schemas.microsoft.com/office/drawing/2014/main" val="4258825434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2517685766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3881549060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125550587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3452988185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2581334106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3431384334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2853012707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3477598604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3488318853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1690322600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907241248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3632576564"/>
                    </a:ext>
                  </a:extLst>
                </a:gridCol>
                <a:gridCol w="649676">
                  <a:extLst>
                    <a:ext uri="{9D8B030D-6E8A-4147-A177-3AD203B41FA5}">
                      <a16:colId xmlns:a16="http://schemas.microsoft.com/office/drawing/2014/main" val="286336413"/>
                    </a:ext>
                  </a:extLst>
                </a:gridCol>
              </a:tblGrid>
              <a:tr h="147484">
                <a:tc rowSpan="3"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A-</a:t>
                      </a:r>
                      <a:r>
                        <a:rPr lang="de-DE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Tem</a:t>
                      </a:r>
                      <a:r>
                        <a:rPr lang="de-D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de-DE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peratur</a:t>
                      </a:r>
                      <a:br>
                        <a:rPr lang="de-D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(°C)</a:t>
                      </a:r>
                      <a:endParaRPr lang="de-DE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Min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4,8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-0,1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-1,1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-6,1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-3,0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-2,5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-4,2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-3,6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5,4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10,2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10,7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12,3</a:t>
                      </a: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885026084"/>
                  </a:ext>
                </a:extLst>
              </a:tr>
              <a:tr h="14748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Mittel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17,1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10,0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5,0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4,2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3,1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5,9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7,5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10,3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18,2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21,6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22,8</a:t>
                      </a:r>
                      <a:endParaRPr lang="de-DE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23,5</a:t>
                      </a: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3207608363"/>
                  </a:ext>
                </a:extLst>
              </a:tr>
              <a:tr h="14748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>
                          <a:solidFill>
                            <a:srgbClr val="0000FF"/>
                          </a:solidFill>
                          <a:effectLst/>
                        </a:rPr>
                        <a:t>Max</a:t>
                      </a:r>
                      <a:endParaRPr lang="de-DE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26,9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21,4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13,3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14,7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12,2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20,2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21,8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23,7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32,1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35,8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35,8</a:t>
                      </a:r>
                      <a:endParaRPr lang="de-DE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37,1</a:t>
                      </a:r>
                    </a:p>
                  </a:txBody>
                  <a:tcPr marL="5086" marR="5086" marT="5086" marB="0" anchor="b"/>
                </a:tc>
                <a:extLst>
                  <a:ext uri="{0D108BD9-81ED-4DB2-BD59-A6C34878D82A}">
                    <a16:rowId xmlns:a16="http://schemas.microsoft.com/office/drawing/2014/main" val="286579668"/>
                  </a:ext>
                </a:extLst>
              </a:tr>
            </a:tbl>
          </a:graphicData>
        </a:graphic>
      </p:graphicFrame>
      <p:sp>
        <p:nvSpPr>
          <p:cNvPr id="15" name="Rectangle 4">
            <a:extLst>
              <a:ext uri="{FF2B5EF4-FFF2-40B4-BE49-F238E27FC236}">
                <a16:creationId xmlns:a16="http://schemas.microsoft.com/office/drawing/2014/main" id="{3088E78D-9143-EAE9-7B1B-38FAE3484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845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Arbeitszahlen können sich sehen lassen, insbesondere im Bestand mit Heizkörper!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18DBA43-27F6-21B1-8AF4-926FE6FC4EBD}"/>
              </a:ext>
            </a:extLst>
          </p:cNvPr>
          <p:cNvSpPr/>
          <p:nvPr/>
        </p:nvSpPr>
        <p:spPr bwMode="auto">
          <a:xfrm>
            <a:off x="2878667" y="4117157"/>
            <a:ext cx="2523066" cy="265814"/>
          </a:xfrm>
          <a:prstGeom prst="rect">
            <a:avLst/>
          </a:prstGeom>
          <a:solidFill>
            <a:srgbClr val="D9D9D9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3214B8D-A45C-3EDE-E8EC-F1F6B687C475}"/>
              </a:ext>
            </a:extLst>
          </p:cNvPr>
          <p:cNvSpPr/>
          <p:nvPr/>
        </p:nvSpPr>
        <p:spPr bwMode="auto">
          <a:xfrm>
            <a:off x="6656917" y="4117157"/>
            <a:ext cx="2523066" cy="265814"/>
          </a:xfrm>
          <a:prstGeom prst="rect">
            <a:avLst/>
          </a:prstGeom>
          <a:solidFill>
            <a:srgbClr val="FFC000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1F2FC5A-1E8D-CDEA-0914-72FED4CB5103}"/>
              </a:ext>
            </a:extLst>
          </p:cNvPr>
          <p:cNvSpPr/>
          <p:nvPr/>
        </p:nvSpPr>
        <p:spPr bwMode="auto">
          <a:xfrm>
            <a:off x="1623483" y="4117157"/>
            <a:ext cx="1195917" cy="265814"/>
          </a:xfrm>
          <a:prstGeom prst="rect">
            <a:avLst/>
          </a:prstGeom>
          <a:solidFill>
            <a:srgbClr val="92D050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B409160-C6D6-96B9-EF3A-F728846E586D}"/>
              </a:ext>
            </a:extLst>
          </p:cNvPr>
          <p:cNvSpPr/>
          <p:nvPr/>
        </p:nvSpPr>
        <p:spPr bwMode="auto">
          <a:xfrm>
            <a:off x="5431366" y="4117157"/>
            <a:ext cx="1195917" cy="265814"/>
          </a:xfrm>
          <a:prstGeom prst="rect">
            <a:avLst/>
          </a:prstGeom>
          <a:solidFill>
            <a:srgbClr val="92D050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53104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520" y="0"/>
            <a:ext cx="62010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Erzeugung und Verbrauch (09/2021-08/2022)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E2594F-CC7B-4475-9248-4025C544EFFD}"/>
              </a:ext>
            </a:extLst>
          </p:cNvPr>
          <p:cNvSpPr txBox="1"/>
          <p:nvPr/>
        </p:nvSpPr>
        <p:spPr>
          <a:xfrm>
            <a:off x="7985226" y="5843408"/>
            <a:ext cx="1303154" cy="282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altLang="de-DE" sz="1200" u="sng" dirty="0">
                <a:latin typeface="+mj-lt"/>
                <a:cs typeface="Calibri" panose="020F0502020204030204" pitchFamily="34" charset="0"/>
              </a:rPr>
              <a:t>Quelle</a:t>
            </a:r>
            <a:r>
              <a:rPr lang="de-DE" altLang="de-DE" sz="1200" dirty="0">
                <a:latin typeface="+mj-lt"/>
                <a:cs typeface="Calibri" panose="020F0502020204030204" pitchFamily="34" charset="0"/>
              </a:rPr>
              <a:t>: W. Thiel</a:t>
            </a:r>
            <a:endParaRPr lang="de-DE" sz="1200" dirty="0">
              <a:latin typeface="+mj-lt"/>
            </a:endParaRPr>
          </a:p>
        </p:txBody>
      </p:sp>
      <p:graphicFrame>
        <p:nvGraphicFramePr>
          <p:cNvPr id="3" name="Tabelle 3">
            <a:extLst>
              <a:ext uri="{FF2B5EF4-FFF2-40B4-BE49-F238E27FC236}">
                <a16:creationId xmlns:a16="http://schemas.microsoft.com/office/drawing/2014/main" id="{635EE035-D82B-D0B2-FBAE-76C530AB5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458673"/>
              </p:ext>
            </p:extLst>
          </p:nvPr>
        </p:nvGraphicFramePr>
        <p:xfrm>
          <a:off x="441781" y="5009449"/>
          <a:ext cx="88465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0124">
                  <a:extLst>
                    <a:ext uri="{9D8B030D-6E8A-4147-A177-3AD203B41FA5}">
                      <a16:colId xmlns:a16="http://schemas.microsoft.com/office/drawing/2014/main" val="1245036566"/>
                    </a:ext>
                  </a:extLst>
                </a:gridCol>
                <a:gridCol w="2613175">
                  <a:extLst>
                    <a:ext uri="{9D8B030D-6E8A-4147-A177-3AD203B41FA5}">
                      <a16:colId xmlns:a16="http://schemas.microsoft.com/office/drawing/2014/main" val="2879696164"/>
                    </a:ext>
                  </a:extLst>
                </a:gridCol>
                <a:gridCol w="2211650">
                  <a:extLst>
                    <a:ext uri="{9D8B030D-6E8A-4147-A177-3AD203B41FA5}">
                      <a16:colId xmlns:a16="http://schemas.microsoft.com/office/drawing/2014/main" val="2194678476"/>
                    </a:ext>
                  </a:extLst>
                </a:gridCol>
                <a:gridCol w="2211650">
                  <a:extLst>
                    <a:ext uri="{9D8B030D-6E8A-4147-A177-3AD203B41FA5}">
                      <a16:colId xmlns:a16="http://schemas.microsoft.com/office/drawing/2014/main" val="3000642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Energie-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Erzeugung (PV)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Verbrauch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Saldo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266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00FF"/>
                          </a:solidFill>
                        </a:rPr>
                        <a:t>kWh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00FF"/>
                          </a:solidFill>
                        </a:rPr>
                        <a:t>15.540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00FF"/>
                          </a:solidFill>
                        </a:rPr>
                        <a:t>12.535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00FF"/>
                          </a:solidFill>
                        </a:rPr>
                        <a:t>3.005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786722"/>
                  </a:ext>
                </a:extLst>
              </a:tr>
            </a:tbl>
          </a:graphicData>
        </a:graphic>
      </p:graphicFrame>
      <p:sp>
        <p:nvSpPr>
          <p:cNvPr id="13" name="Textfeld 12">
            <a:extLst>
              <a:ext uri="{FF2B5EF4-FFF2-40B4-BE49-F238E27FC236}">
                <a16:creationId xmlns:a16="http://schemas.microsoft.com/office/drawing/2014/main" id="{40CCF53B-889F-2352-26AC-11F492E2B85B}"/>
              </a:ext>
            </a:extLst>
          </p:cNvPr>
          <p:cNvSpPr txBox="1"/>
          <p:nvPr/>
        </p:nvSpPr>
        <p:spPr>
          <a:xfrm>
            <a:off x="364778" y="81824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kWh</a:t>
            </a:r>
          </a:p>
        </p:txBody>
      </p:sp>
      <p:sp>
        <p:nvSpPr>
          <p:cNvPr id="9" name="Textfeld 40">
            <a:extLst>
              <a:ext uri="{FF2B5EF4-FFF2-40B4-BE49-F238E27FC236}">
                <a16:creationId xmlns:a16="http://schemas.microsoft.com/office/drawing/2014/main" id="{E8B28F2E-D957-40DA-9E3F-1ED92AE6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35298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Bilanziell ist dieser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 mehr als ausgeglichen!</a:t>
            </a:r>
          </a:p>
        </p:txBody>
      </p:sp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3378DCE0-8F8A-1967-0BB1-03B8835CD2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3635585"/>
              </p:ext>
            </p:extLst>
          </p:nvPr>
        </p:nvGraphicFramePr>
        <p:xfrm>
          <a:off x="441781" y="1126021"/>
          <a:ext cx="8956219" cy="3649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DE55302-3552-D92D-9048-9E5A81CFE55C}"/>
              </a:ext>
            </a:extLst>
          </p:cNvPr>
          <p:cNvGrpSpPr/>
          <p:nvPr/>
        </p:nvGrpSpPr>
        <p:grpSpPr>
          <a:xfrm>
            <a:off x="6955394" y="816141"/>
            <a:ext cx="2298231" cy="619760"/>
            <a:chOff x="9390054" y="1706880"/>
            <a:chExt cx="2298231" cy="61976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21622972-784B-7C39-CEA8-A6B4C02B9A55}"/>
                </a:ext>
              </a:extLst>
            </p:cNvPr>
            <p:cNvSpPr/>
            <p:nvPr/>
          </p:nvSpPr>
          <p:spPr bwMode="auto">
            <a:xfrm>
              <a:off x="9390054" y="1706880"/>
              <a:ext cx="2182186" cy="61976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B77128E-DB8B-58E2-DAA8-C9DFBBEC5978}"/>
                </a:ext>
              </a:extLst>
            </p:cNvPr>
            <p:cNvSpPr txBox="1"/>
            <p:nvPr/>
          </p:nvSpPr>
          <p:spPr>
            <a:xfrm>
              <a:off x="9509760" y="1785070"/>
              <a:ext cx="17860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0000FF"/>
                  </a:solidFill>
                </a:rPr>
                <a:t>Energieerzeugung (PV)</a:t>
              </a:r>
              <a:br>
                <a:rPr lang="de-DE" sz="1200" dirty="0">
                  <a:solidFill>
                    <a:srgbClr val="0000FF"/>
                  </a:solidFill>
                </a:rPr>
              </a:br>
              <a:r>
                <a:rPr lang="de-DE" sz="1200" dirty="0">
                  <a:solidFill>
                    <a:srgbClr val="0000FF"/>
                  </a:solidFill>
                </a:rPr>
                <a:t>Energieverbrauch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DF2B3DC7-A7E0-2167-987C-A4B3BA6AC3D1}"/>
                </a:ext>
              </a:extLst>
            </p:cNvPr>
            <p:cNvSpPr/>
            <p:nvPr/>
          </p:nvSpPr>
          <p:spPr bwMode="auto">
            <a:xfrm>
              <a:off x="11235757" y="1872975"/>
              <a:ext cx="452528" cy="124924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F0DA993A-D1AA-C7DB-BA64-E01AB15D49A1}"/>
                </a:ext>
              </a:extLst>
            </p:cNvPr>
            <p:cNvSpPr/>
            <p:nvPr/>
          </p:nvSpPr>
          <p:spPr bwMode="auto">
            <a:xfrm>
              <a:off x="11235757" y="2069563"/>
              <a:ext cx="452528" cy="12492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AFF38E7B-25A3-E25F-4DED-7FC2209C0C5F}"/>
              </a:ext>
            </a:extLst>
          </p:cNvPr>
          <p:cNvSpPr/>
          <p:nvPr/>
        </p:nvSpPr>
        <p:spPr bwMode="auto">
          <a:xfrm>
            <a:off x="2453367" y="4489910"/>
            <a:ext cx="2714056" cy="265814"/>
          </a:xfrm>
          <a:prstGeom prst="rect">
            <a:avLst/>
          </a:prstGeom>
          <a:solidFill>
            <a:srgbClr val="D9D9D9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7E606E-F428-592D-6E97-F8511A8AD2FC}"/>
              </a:ext>
            </a:extLst>
          </p:cNvPr>
          <p:cNvSpPr/>
          <p:nvPr/>
        </p:nvSpPr>
        <p:spPr bwMode="auto">
          <a:xfrm>
            <a:off x="6603076" y="4489911"/>
            <a:ext cx="2752392" cy="265814"/>
          </a:xfrm>
          <a:prstGeom prst="rect">
            <a:avLst/>
          </a:prstGeom>
          <a:solidFill>
            <a:srgbClr val="FFC000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B7277AB-4923-D42B-C922-F59274CEAF47}"/>
              </a:ext>
            </a:extLst>
          </p:cNvPr>
          <p:cNvSpPr/>
          <p:nvPr/>
        </p:nvSpPr>
        <p:spPr bwMode="auto">
          <a:xfrm>
            <a:off x="1134385" y="4489910"/>
            <a:ext cx="1195917" cy="265814"/>
          </a:xfrm>
          <a:prstGeom prst="rect">
            <a:avLst/>
          </a:prstGeom>
          <a:solidFill>
            <a:srgbClr val="92D050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2D463F4-D9C2-558A-9F91-C3532EFD4065}"/>
              </a:ext>
            </a:extLst>
          </p:cNvPr>
          <p:cNvSpPr/>
          <p:nvPr/>
        </p:nvSpPr>
        <p:spPr bwMode="auto">
          <a:xfrm>
            <a:off x="5308557" y="4489910"/>
            <a:ext cx="1195917" cy="265814"/>
          </a:xfrm>
          <a:prstGeom prst="rect">
            <a:avLst/>
          </a:prstGeom>
          <a:solidFill>
            <a:srgbClr val="92D050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80931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658" y="-21132"/>
            <a:ext cx="62020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Saisonale Betriebsphasen (09/2021-08/2022)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E2594F-CC7B-4475-9248-4025C544EFFD}"/>
              </a:ext>
            </a:extLst>
          </p:cNvPr>
          <p:cNvSpPr txBox="1"/>
          <p:nvPr/>
        </p:nvSpPr>
        <p:spPr>
          <a:xfrm>
            <a:off x="7843581" y="5447675"/>
            <a:ext cx="16807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200" u="sng" dirty="0">
                <a:latin typeface="+mj-lt"/>
                <a:cs typeface="Calibri" panose="020F0502020204030204" pitchFamily="34" charset="0"/>
              </a:rPr>
              <a:t>Quelle</a:t>
            </a:r>
            <a:r>
              <a:rPr lang="de-DE" altLang="de-DE" sz="1200" dirty="0">
                <a:latin typeface="+mj-lt"/>
                <a:cs typeface="Calibri" panose="020F0502020204030204" pitchFamily="34" charset="0"/>
              </a:rPr>
              <a:t>: W. Thiel</a:t>
            </a:r>
            <a:endParaRPr lang="de-DE" sz="1200" dirty="0">
              <a:latin typeface="+mj-lt"/>
            </a:endParaRPr>
          </a:p>
        </p:txBody>
      </p:sp>
      <p:graphicFrame>
        <p:nvGraphicFramePr>
          <p:cNvPr id="14" name="Diagramm 13">
            <a:extLst>
              <a:ext uri="{FF2B5EF4-FFF2-40B4-BE49-F238E27FC236}">
                <a16:creationId xmlns:a16="http://schemas.microsoft.com/office/drawing/2014/main" id="{58C2F0A4-76F7-4FF1-8765-85B92EDBD0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0942013"/>
              </p:ext>
            </p:extLst>
          </p:nvPr>
        </p:nvGraphicFramePr>
        <p:xfrm>
          <a:off x="2668905" y="2058352"/>
          <a:ext cx="4568190" cy="2741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feld 40">
            <a:extLst>
              <a:ext uri="{FF2B5EF4-FFF2-40B4-BE49-F238E27FC236}">
                <a16:creationId xmlns:a16="http://schemas.microsoft.com/office/drawing/2014/main" id="{E8B28F2E-D957-40DA-9E3F-1ED92AE6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4669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Sommer-Überschüsse des </a:t>
            </a:r>
            <a:r>
              <a:rPr lang="de-DE" altLang="de-DE" sz="1800" dirty="0" err="1">
                <a:solidFill>
                  <a:srgbClr val="00B050"/>
                </a:solidFill>
              </a:rPr>
              <a:t>ProSumers</a:t>
            </a:r>
            <a:r>
              <a:rPr lang="de-DE" altLang="de-DE" sz="1800" dirty="0">
                <a:solidFill>
                  <a:srgbClr val="00B050"/>
                </a:solidFill>
              </a:rPr>
              <a:t> müsste man in den Winter retten können!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FBE8FFB-35E0-4480-B210-0A922C4E4CF0}"/>
              </a:ext>
            </a:extLst>
          </p:cNvPr>
          <p:cNvSpPr txBox="1"/>
          <p:nvPr/>
        </p:nvSpPr>
        <p:spPr>
          <a:xfrm>
            <a:off x="4996180" y="2258396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Jan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49F4E84-405D-4900-BE3E-94BA34C0CC8D}"/>
              </a:ext>
            </a:extLst>
          </p:cNvPr>
          <p:cNvSpPr txBox="1"/>
          <p:nvPr/>
        </p:nvSpPr>
        <p:spPr>
          <a:xfrm>
            <a:off x="5716617" y="2377776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Feb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7319475-B826-4966-BE03-866FF73DC748}"/>
              </a:ext>
            </a:extLst>
          </p:cNvPr>
          <p:cNvSpPr txBox="1"/>
          <p:nvPr/>
        </p:nvSpPr>
        <p:spPr>
          <a:xfrm>
            <a:off x="6230634" y="267794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Mrz</a:t>
            </a:r>
            <a:endParaRPr lang="de-DE" sz="14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9175751-05D5-4D98-8ED1-CBFF842F5A4C}"/>
              </a:ext>
            </a:extLst>
          </p:cNvPr>
          <p:cNvSpPr txBox="1"/>
          <p:nvPr/>
        </p:nvSpPr>
        <p:spPr>
          <a:xfrm>
            <a:off x="6375414" y="3048819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Apr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9E71EB1-7A1F-474E-8F96-399FAAAD4C05}"/>
              </a:ext>
            </a:extLst>
          </p:cNvPr>
          <p:cNvSpPr txBox="1"/>
          <p:nvPr/>
        </p:nvSpPr>
        <p:spPr>
          <a:xfrm>
            <a:off x="6055374" y="346834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Mai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D0F8BF9-504D-4C73-9242-F9C1E051B8D1}"/>
              </a:ext>
            </a:extLst>
          </p:cNvPr>
          <p:cNvSpPr txBox="1"/>
          <p:nvPr/>
        </p:nvSpPr>
        <p:spPr>
          <a:xfrm>
            <a:off x="5207014" y="3731972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Jun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9077157-7057-48C0-8364-89F0E9461FED}"/>
              </a:ext>
            </a:extLst>
          </p:cNvPr>
          <p:cNvSpPr txBox="1"/>
          <p:nvPr/>
        </p:nvSpPr>
        <p:spPr>
          <a:xfrm>
            <a:off x="4261896" y="3732684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Jul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346566E-E334-49E7-9FF4-F90918830D49}"/>
              </a:ext>
            </a:extLst>
          </p:cNvPr>
          <p:cNvSpPr txBox="1"/>
          <p:nvPr/>
        </p:nvSpPr>
        <p:spPr>
          <a:xfrm>
            <a:off x="3403376" y="346834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Aug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DD319A8-B314-4854-8E29-0A5BC7407FA8}"/>
              </a:ext>
            </a:extLst>
          </p:cNvPr>
          <p:cNvSpPr txBox="1"/>
          <p:nvPr/>
        </p:nvSpPr>
        <p:spPr>
          <a:xfrm>
            <a:off x="2994436" y="305556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Sep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38F2BBA-C4A2-4B27-AD1A-64CCADE54AA0}"/>
              </a:ext>
            </a:extLst>
          </p:cNvPr>
          <p:cNvSpPr txBox="1"/>
          <p:nvPr/>
        </p:nvSpPr>
        <p:spPr>
          <a:xfrm>
            <a:off x="3216870" y="2674340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Okt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36249B7-92D0-4D8B-9D90-34021DCF35CC}"/>
              </a:ext>
            </a:extLst>
          </p:cNvPr>
          <p:cNvSpPr txBox="1"/>
          <p:nvPr/>
        </p:nvSpPr>
        <p:spPr>
          <a:xfrm>
            <a:off x="3802536" y="2382576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Nov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5976227-564C-4B2E-852B-70FD2B26F07D}"/>
              </a:ext>
            </a:extLst>
          </p:cNvPr>
          <p:cNvSpPr txBox="1"/>
          <p:nvPr/>
        </p:nvSpPr>
        <p:spPr>
          <a:xfrm>
            <a:off x="4420574" y="2258732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Dez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A6C3D708-0118-0ECC-7FBE-5734311B4BAC}"/>
              </a:ext>
            </a:extLst>
          </p:cNvPr>
          <p:cNvSpPr txBox="1"/>
          <p:nvPr/>
        </p:nvSpPr>
        <p:spPr>
          <a:xfrm>
            <a:off x="2536235" y="4871504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u="sng" dirty="0">
                <a:solidFill>
                  <a:srgbClr val="FF0000"/>
                </a:solidFill>
              </a:rPr>
              <a:t>1/3 Sommer</a:t>
            </a:r>
            <a:r>
              <a:rPr lang="de-DE" sz="1600" dirty="0">
                <a:solidFill>
                  <a:srgbClr val="FF0000"/>
                </a:solidFill>
              </a:rPr>
              <a:t>: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C2730724-4D7F-4F06-C0D3-5F30888CA228}"/>
              </a:ext>
            </a:extLst>
          </p:cNvPr>
          <p:cNvSpPr txBox="1"/>
          <p:nvPr/>
        </p:nvSpPr>
        <p:spPr>
          <a:xfrm>
            <a:off x="2908836" y="1432312"/>
            <a:ext cx="1178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u="sng" dirty="0">
                <a:solidFill>
                  <a:srgbClr val="FF0000"/>
                </a:solidFill>
              </a:rPr>
              <a:t>1/3 Winter</a:t>
            </a:r>
            <a:r>
              <a:rPr lang="de-DE" sz="16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A1182BA-F686-4259-63D5-56FF0587BCE1}"/>
              </a:ext>
            </a:extLst>
          </p:cNvPr>
          <p:cNvSpPr txBox="1"/>
          <p:nvPr/>
        </p:nvSpPr>
        <p:spPr>
          <a:xfrm>
            <a:off x="7473235" y="951371"/>
            <a:ext cx="1950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200" dirty="0"/>
              <a:t>Δ</a:t>
            </a:r>
            <a:r>
              <a:rPr lang="de-DE" sz="1200" dirty="0"/>
              <a:t>: Erzeugung - Verbrauch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62AC59F-1BB7-E690-0C2E-FFCBE71CB1C2}"/>
              </a:ext>
            </a:extLst>
          </p:cNvPr>
          <p:cNvSpPr txBox="1"/>
          <p:nvPr/>
        </p:nvSpPr>
        <p:spPr>
          <a:xfrm>
            <a:off x="3945450" y="1432312"/>
            <a:ext cx="2996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err="1">
                <a:solidFill>
                  <a:srgbClr val="FF0000"/>
                </a:solidFill>
                <a:sym typeface="Wingdings" panose="05000000000000000000" pitchFamily="2" charset="2"/>
              </a:rPr>
              <a:t>ProSumer</a:t>
            </a:r>
            <a:r>
              <a:rPr lang="de-DE" sz="1600" dirty="0">
                <a:solidFill>
                  <a:srgbClr val="FF0000"/>
                </a:solidFill>
                <a:sym typeface="Wingdings" panose="05000000000000000000" pitchFamily="2" charset="2"/>
              </a:rPr>
              <a:t>  </a:t>
            </a:r>
            <a:r>
              <a:rPr lang="de-DE" sz="1600" dirty="0">
                <a:solidFill>
                  <a:srgbClr val="FF0000"/>
                </a:solidFill>
              </a:rPr>
              <a:t>Energieversorger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el-GR" sz="1600" dirty="0">
                <a:solidFill>
                  <a:srgbClr val="FF0000"/>
                </a:solidFill>
              </a:rPr>
              <a:t>Δ</a:t>
            </a:r>
            <a:r>
              <a:rPr lang="de-DE" sz="1600" dirty="0">
                <a:solidFill>
                  <a:srgbClr val="FF0000"/>
                </a:solidFill>
              </a:rPr>
              <a:t>: - 4.779 kWh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46421836-FA19-7713-3EDB-C3CA9451D184}"/>
              </a:ext>
            </a:extLst>
          </p:cNvPr>
          <p:cNvGrpSpPr/>
          <p:nvPr/>
        </p:nvGrpSpPr>
        <p:grpSpPr>
          <a:xfrm>
            <a:off x="1267003" y="2905933"/>
            <a:ext cx="7181594" cy="649332"/>
            <a:chOff x="1267003" y="2905933"/>
            <a:chExt cx="7181594" cy="649332"/>
          </a:xfrm>
        </p:grpSpPr>
        <p:sp>
          <p:nvSpPr>
            <p:cNvPr id="69" name="Bogen 68">
              <a:extLst>
                <a:ext uri="{FF2B5EF4-FFF2-40B4-BE49-F238E27FC236}">
                  <a16:creationId xmlns:a16="http://schemas.microsoft.com/office/drawing/2014/main" id="{563C5B20-3E27-D0A9-3A93-9B84AD26B9A1}"/>
                </a:ext>
              </a:extLst>
            </p:cNvPr>
            <p:cNvSpPr/>
            <p:nvPr/>
          </p:nvSpPr>
          <p:spPr bwMode="auto">
            <a:xfrm>
              <a:off x="2337919" y="3062731"/>
              <a:ext cx="192902" cy="176466"/>
            </a:xfrm>
            <a:prstGeom prst="arc">
              <a:avLst>
                <a:gd name="adj1" fmla="val 1138212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lang="de-DE"/>
            </a:p>
          </p:txBody>
        </p: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26930B0B-9CC8-60F7-52A9-ADA64234B4D4}"/>
                </a:ext>
              </a:extLst>
            </p:cNvPr>
            <p:cNvGrpSpPr/>
            <p:nvPr/>
          </p:nvGrpSpPr>
          <p:grpSpPr>
            <a:xfrm>
              <a:off x="1267003" y="2905933"/>
              <a:ext cx="7181594" cy="649332"/>
              <a:chOff x="1267003" y="2905933"/>
              <a:chExt cx="7181594" cy="649332"/>
            </a:xfrm>
          </p:grpSpPr>
          <p:sp>
            <p:nvSpPr>
              <p:cNvPr id="71" name="Bogen 70">
                <a:extLst>
                  <a:ext uri="{FF2B5EF4-FFF2-40B4-BE49-F238E27FC236}">
                    <a16:creationId xmlns:a16="http://schemas.microsoft.com/office/drawing/2014/main" id="{807CE5AF-81BF-C2E4-3BC5-DE95A7143BAA}"/>
                  </a:ext>
                </a:extLst>
              </p:cNvPr>
              <p:cNvSpPr/>
              <p:nvPr/>
            </p:nvSpPr>
            <p:spPr bwMode="auto">
              <a:xfrm>
                <a:off x="8255695" y="2970490"/>
                <a:ext cx="192902" cy="176466"/>
              </a:xfrm>
              <a:prstGeom prst="arc">
                <a:avLst>
                  <a:gd name="adj1" fmla="val 1138212"/>
                  <a:gd name="adj2" fmla="val 0"/>
                </a:avLst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lang="de-DE"/>
              </a:p>
            </p:txBody>
          </p:sp>
          <p:grpSp>
            <p:nvGrpSpPr>
              <p:cNvPr id="11" name="Gruppieren 10">
                <a:extLst>
                  <a:ext uri="{FF2B5EF4-FFF2-40B4-BE49-F238E27FC236}">
                    <a16:creationId xmlns:a16="http://schemas.microsoft.com/office/drawing/2014/main" id="{7C448DF0-4234-E075-FEE8-F9E0D4F65D7C}"/>
                  </a:ext>
                </a:extLst>
              </p:cNvPr>
              <p:cNvGrpSpPr/>
              <p:nvPr/>
            </p:nvGrpSpPr>
            <p:grpSpPr>
              <a:xfrm>
                <a:off x="1267003" y="2905933"/>
                <a:ext cx="7127763" cy="649332"/>
                <a:chOff x="1267003" y="2905933"/>
                <a:chExt cx="7127763" cy="649332"/>
              </a:xfrm>
            </p:grpSpPr>
            <p:sp>
              <p:nvSpPr>
                <p:cNvPr id="67" name="Textfeld 66">
                  <a:extLst>
                    <a:ext uri="{FF2B5EF4-FFF2-40B4-BE49-F238E27FC236}">
                      <a16:creationId xmlns:a16="http://schemas.microsoft.com/office/drawing/2014/main" id="{77DEA25F-3031-74FA-8EA7-F5673FB01DF0}"/>
                    </a:ext>
                  </a:extLst>
                </p:cNvPr>
                <p:cNvSpPr txBox="1"/>
                <p:nvPr/>
              </p:nvSpPr>
              <p:spPr>
                <a:xfrm>
                  <a:off x="1267003" y="2970490"/>
                  <a:ext cx="1247457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 err="1">
                      <a:solidFill>
                        <a:srgbClr val="FF0000"/>
                      </a:solidFill>
                      <a:sym typeface="Wingdings" panose="05000000000000000000" pitchFamily="2" charset="2"/>
                    </a:rPr>
                    <a:t>ProSumer</a:t>
                  </a:r>
                  <a:br>
                    <a:rPr lang="de-DE" sz="1600" dirty="0">
                      <a:solidFill>
                        <a:srgbClr val="FF0000"/>
                      </a:solidFill>
                      <a:sym typeface="Wingdings" panose="05000000000000000000" pitchFamily="2" charset="2"/>
                    </a:rPr>
                  </a:br>
                  <a:r>
                    <a:rPr lang="el-GR" sz="1600" dirty="0">
                      <a:solidFill>
                        <a:srgbClr val="FF0000"/>
                      </a:solidFill>
                    </a:rPr>
                    <a:t>Δ</a:t>
                  </a:r>
                  <a:r>
                    <a:rPr lang="de-DE" sz="1600" dirty="0">
                      <a:solidFill>
                        <a:srgbClr val="FF0000"/>
                      </a:solidFill>
                    </a:rPr>
                    <a:t>: </a:t>
                  </a:r>
                  <a:r>
                    <a:rPr lang="de-DE" sz="1600" dirty="0">
                      <a:solidFill>
                        <a:srgbClr val="FF0000"/>
                      </a:solidFill>
                      <a:sym typeface="Wingdings" panose="05000000000000000000" pitchFamily="2" charset="2"/>
                    </a:rPr>
                    <a:t>555 kWh</a:t>
                  </a:r>
                  <a:endParaRPr lang="de-DE" sz="16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" name="Textfeld 6">
                  <a:extLst>
                    <a:ext uri="{FF2B5EF4-FFF2-40B4-BE49-F238E27FC236}">
                      <a16:creationId xmlns:a16="http://schemas.microsoft.com/office/drawing/2014/main" id="{0CC51EAB-D30C-9525-2334-6F761783A904}"/>
                    </a:ext>
                  </a:extLst>
                </p:cNvPr>
                <p:cNvSpPr txBox="1"/>
                <p:nvPr/>
              </p:nvSpPr>
              <p:spPr>
                <a:xfrm>
                  <a:off x="7147309" y="2905933"/>
                  <a:ext cx="1247457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 err="1">
                      <a:solidFill>
                        <a:srgbClr val="FF0000"/>
                      </a:solidFill>
                      <a:sym typeface="Wingdings" panose="05000000000000000000" pitchFamily="2" charset="2"/>
                    </a:rPr>
                    <a:t>ProSumer</a:t>
                  </a:r>
                  <a:br>
                    <a:rPr lang="de-DE" sz="1600" dirty="0">
                      <a:solidFill>
                        <a:srgbClr val="FF0000"/>
                      </a:solidFill>
                      <a:sym typeface="Wingdings" panose="05000000000000000000" pitchFamily="2" charset="2"/>
                    </a:rPr>
                  </a:br>
                  <a:r>
                    <a:rPr lang="el-GR" sz="1600" dirty="0">
                      <a:solidFill>
                        <a:srgbClr val="FF0000"/>
                      </a:solidFill>
                    </a:rPr>
                    <a:t>Δ</a:t>
                  </a:r>
                  <a:r>
                    <a:rPr lang="de-DE" sz="1600" dirty="0">
                      <a:solidFill>
                        <a:srgbClr val="FF0000"/>
                      </a:solidFill>
                    </a:rPr>
                    <a:t>: </a:t>
                  </a:r>
                  <a:r>
                    <a:rPr lang="de-DE" sz="1600" dirty="0">
                      <a:solidFill>
                        <a:srgbClr val="FF0000"/>
                      </a:solidFill>
                      <a:sym typeface="Wingdings" panose="05000000000000000000" pitchFamily="2" charset="2"/>
                    </a:rPr>
                    <a:t>522 kWh</a:t>
                  </a:r>
                  <a:endParaRPr lang="de-DE" sz="1600" dirty="0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8826622-48CC-2ADE-3D5E-F8CB4ACB77DD}"/>
              </a:ext>
            </a:extLst>
          </p:cNvPr>
          <p:cNvGrpSpPr/>
          <p:nvPr/>
        </p:nvGrpSpPr>
        <p:grpSpPr>
          <a:xfrm>
            <a:off x="907129" y="2444302"/>
            <a:ext cx="7230881" cy="612828"/>
            <a:chOff x="907129" y="2444302"/>
            <a:chExt cx="7230881" cy="612828"/>
          </a:xfrm>
        </p:grpSpPr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4574A2D0-1F76-14B0-A76C-28CD4A733131}"/>
                </a:ext>
              </a:extLst>
            </p:cNvPr>
            <p:cNvSpPr txBox="1"/>
            <p:nvPr/>
          </p:nvSpPr>
          <p:spPr>
            <a:xfrm>
              <a:off x="7132607" y="2618234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Frühjahr:</a:t>
              </a:r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50829027-062C-C2C2-0058-E4FCDBE6E777}"/>
                </a:ext>
              </a:extLst>
            </p:cNvPr>
            <p:cNvSpPr txBox="1"/>
            <p:nvPr/>
          </p:nvSpPr>
          <p:spPr>
            <a:xfrm>
              <a:off x="907129" y="2444302"/>
              <a:ext cx="19062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u="sng" dirty="0">
                  <a:solidFill>
                    <a:srgbClr val="FF0000"/>
                  </a:solidFill>
                </a:rPr>
                <a:t>1/3 Übergangszeit</a:t>
              </a:r>
              <a:r>
                <a:rPr lang="de-DE" sz="1600" dirty="0">
                  <a:solidFill>
                    <a:srgbClr val="FF0000"/>
                  </a:solidFill>
                </a:rPr>
                <a:t>: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EA31A41-1E0E-EB32-75C0-10687E1B0775}"/>
                </a:ext>
              </a:extLst>
            </p:cNvPr>
            <p:cNvSpPr txBox="1"/>
            <p:nvPr/>
          </p:nvSpPr>
          <p:spPr>
            <a:xfrm>
              <a:off x="1301410" y="2718576"/>
              <a:ext cx="846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Herbst:</a:t>
              </a: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57FEBB97-E0E9-D758-035C-BD3E5FC4D64F}"/>
              </a:ext>
            </a:extLst>
          </p:cNvPr>
          <p:cNvSpPr txBox="1"/>
          <p:nvPr/>
        </p:nvSpPr>
        <p:spPr>
          <a:xfrm>
            <a:off x="3734616" y="4871504"/>
            <a:ext cx="2996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err="1">
                <a:solidFill>
                  <a:srgbClr val="FF0000"/>
                </a:solidFill>
                <a:sym typeface="Wingdings" panose="05000000000000000000" pitchFamily="2" charset="2"/>
              </a:rPr>
              <a:t>ProSumer</a:t>
            </a:r>
            <a:r>
              <a:rPr lang="de-DE" sz="1600" dirty="0">
                <a:solidFill>
                  <a:srgbClr val="FF0000"/>
                </a:solidFill>
                <a:sym typeface="Wingdings" panose="05000000000000000000" pitchFamily="2" charset="2"/>
              </a:rPr>
              <a:t>  </a:t>
            </a:r>
            <a:r>
              <a:rPr lang="de-DE" sz="1600" dirty="0">
                <a:solidFill>
                  <a:srgbClr val="FF0000"/>
                </a:solidFill>
              </a:rPr>
              <a:t>Energieversorger</a:t>
            </a:r>
          </a:p>
          <a:p>
            <a:pPr algn="ctr"/>
            <a:r>
              <a:rPr lang="el-GR" sz="1600" dirty="0">
                <a:solidFill>
                  <a:srgbClr val="FF0000"/>
                </a:solidFill>
              </a:rPr>
              <a:t>Δ</a:t>
            </a:r>
            <a:r>
              <a:rPr lang="de-DE" sz="1600" dirty="0">
                <a:solidFill>
                  <a:srgbClr val="FF0000"/>
                </a:solidFill>
              </a:rPr>
              <a:t>: 6.707 kWh</a:t>
            </a:r>
            <a:endParaRPr lang="de-DE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2236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2" grpId="0"/>
      <p:bldP spid="63" grpId="0"/>
      <p:bldP spid="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658" y="-21132"/>
            <a:ext cx="50719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Saisonale Betriebsphasen, allgemein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E2594F-CC7B-4475-9248-4025C544EFFD}"/>
              </a:ext>
            </a:extLst>
          </p:cNvPr>
          <p:cNvSpPr txBox="1"/>
          <p:nvPr/>
        </p:nvSpPr>
        <p:spPr>
          <a:xfrm>
            <a:off x="7843581" y="5686985"/>
            <a:ext cx="20624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200" u="sng" dirty="0">
                <a:latin typeface="+mj-lt"/>
                <a:cs typeface="Calibri" panose="020F0502020204030204" pitchFamily="34" charset="0"/>
              </a:rPr>
              <a:t>Quelle</a:t>
            </a:r>
            <a:r>
              <a:rPr lang="de-DE" altLang="de-DE" sz="1200" dirty="0">
                <a:latin typeface="+mj-lt"/>
                <a:cs typeface="Calibri" panose="020F0502020204030204" pitchFamily="34" charset="0"/>
              </a:rPr>
              <a:t>: Energiesparkommissar</a:t>
            </a:r>
            <a:endParaRPr lang="de-DE" sz="1200" dirty="0">
              <a:latin typeface="+mj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9D8FE51-C36F-EBEA-B26F-FFBC22C600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9233"/>
          <a:stretch/>
        </p:blipFill>
        <p:spPr>
          <a:xfrm>
            <a:off x="2773823" y="891106"/>
            <a:ext cx="4532370" cy="249832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CB48FFC-126B-C730-8D11-C3104C47D6C3}"/>
              </a:ext>
            </a:extLst>
          </p:cNvPr>
          <p:cNvSpPr txBox="1"/>
          <p:nvPr/>
        </p:nvSpPr>
        <p:spPr>
          <a:xfrm>
            <a:off x="1231290" y="2060817"/>
            <a:ext cx="142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rgbClr val="3333FF"/>
                </a:solidFill>
              </a:rPr>
              <a:t>Wärmebedarf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B5CA672B-83BF-D3DE-473B-4D44553F5A0E}"/>
              </a:ext>
            </a:extLst>
          </p:cNvPr>
          <p:cNvGrpSpPr/>
          <p:nvPr/>
        </p:nvGrpSpPr>
        <p:grpSpPr>
          <a:xfrm>
            <a:off x="1203176" y="3505362"/>
            <a:ext cx="6103017" cy="2539156"/>
            <a:chOff x="1203176" y="3505362"/>
            <a:chExt cx="6103017" cy="2539156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961861D5-BDED-5E69-5719-110C182A2773}"/>
                </a:ext>
              </a:extLst>
            </p:cNvPr>
            <p:cNvGrpSpPr/>
            <p:nvPr/>
          </p:nvGrpSpPr>
          <p:grpSpPr>
            <a:xfrm>
              <a:off x="1203176" y="3505362"/>
              <a:ext cx="6103017" cy="2539156"/>
              <a:chOff x="1203176" y="3505362"/>
              <a:chExt cx="6103017" cy="2539156"/>
            </a:xfrm>
          </p:grpSpPr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5BFF33EF-5EF4-808D-224F-9DD5EFE82F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0000" b="7749"/>
              <a:stretch/>
            </p:blipFill>
            <p:spPr>
              <a:xfrm>
                <a:off x="2773823" y="3505362"/>
                <a:ext cx="4532370" cy="2539156"/>
              </a:xfrm>
              <a:prstGeom prst="rect">
                <a:avLst/>
              </a:prstGeom>
            </p:spPr>
          </p:pic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099E3078-6C13-970D-6E0E-F7811292591E}"/>
                  </a:ext>
                </a:extLst>
              </p:cNvPr>
              <p:cNvSpPr txBox="1"/>
              <p:nvPr/>
            </p:nvSpPr>
            <p:spPr>
              <a:xfrm>
                <a:off x="1203176" y="4374152"/>
                <a:ext cx="153118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dirty="0">
                    <a:solidFill>
                      <a:srgbClr val="3333FF"/>
                    </a:solidFill>
                  </a:rPr>
                  <a:t>Deckung des</a:t>
                </a:r>
                <a:br>
                  <a:rPr lang="de-DE" sz="1600" dirty="0">
                    <a:solidFill>
                      <a:srgbClr val="3333FF"/>
                    </a:solidFill>
                  </a:rPr>
                </a:br>
                <a:r>
                  <a:rPr lang="de-DE" sz="1600" dirty="0">
                    <a:solidFill>
                      <a:srgbClr val="3333FF"/>
                    </a:solidFill>
                  </a:rPr>
                  <a:t>Wärmebedarfs</a:t>
                </a:r>
              </a:p>
              <a:p>
                <a:pPr algn="ctr"/>
                <a:r>
                  <a:rPr lang="de-DE" sz="1600" dirty="0">
                    <a:solidFill>
                      <a:srgbClr val="3333FF"/>
                    </a:solidFill>
                  </a:rPr>
                  <a:t>mit PV--Ertrag</a:t>
                </a:r>
              </a:p>
            </p:txBody>
          </p:sp>
        </p:grp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EA92CBBD-4DC0-03B8-C3DD-129EED5470EC}"/>
                </a:ext>
              </a:extLst>
            </p:cNvPr>
            <p:cNvSpPr/>
            <p:nvPr/>
          </p:nvSpPr>
          <p:spPr bwMode="auto">
            <a:xfrm>
              <a:off x="3513667" y="5824683"/>
              <a:ext cx="706966" cy="194733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5962EAD7-F66D-4EFC-9FFD-E155A3D1FF37}"/>
                </a:ext>
              </a:extLst>
            </p:cNvPr>
            <p:cNvSpPr/>
            <p:nvPr/>
          </p:nvSpPr>
          <p:spPr bwMode="auto">
            <a:xfrm>
              <a:off x="5837767" y="5824683"/>
              <a:ext cx="706966" cy="194733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28BE07D0-287B-C32A-1BE9-D61A439013FB}"/>
                </a:ext>
              </a:extLst>
            </p:cNvPr>
            <p:cNvSpPr/>
            <p:nvPr/>
          </p:nvSpPr>
          <p:spPr bwMode="auto">
            <a:xfrm>
              <a:off x="4268557" y="5824683"/>
              <a:ext cx="1526875" cy="194733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BDEDAD7A-542F-9865-26B7-3CE346D5C008}"/>
              </a:ext>
            </a:extLst>
          </p:cNvPr>
          <p:cNvSpPr/>
          <p:nvPr/>
        </p:nvSpPr>
        <p:spPr>
          <a:xfrm>
            <a:off x="1" y="6160448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+mn-lt"/>
              </a:rPr>
              <a:t>In der Übergangszeit (März/Apr. und Sept./Okt.) bringt PV einen guten Beitrag zum Heizen! </a:t>
            </a:r>
          </a:p>
        </p:txBody>
      </p:sp>
    </p:spTree>
    <p:extLst>
      <p:ext uri="{BB962C8B-B14F-4D97-AF65-F5344CB8AC3E}">
        <p14:creationId xmlns:p14="http://schemas.microsoft.com/office/powerpoint/2010/main" val="20569228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50874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Tageslastgang „Wintersonnenwende“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E2594F-CC7B-4475-9248-4025C544EFFD}"/>
              </a:ext>
            </a:extLst>
          </p:cNvPr>
          <p:cNvSpPr txBox="1"/>
          <p:nvPr/>
        </p:nvSpPr>
        <p:spPr>
          <a:xfrm>
            <a:off x="6039293" y="6011316"/>
            <a:ext cx="29899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200" u="sng" dirty="0">
                <a:latin typeface="+mj-lt"/>
                <a:cs typeface="Calibri" panose="020F0502020204030204" pitchFamily="34" charset="0"/>
              </a:rPr>
              <a:t>Quelle</a:t>
            </a:r>
            <a:r>
              <a:rPr lang="de-DE" altLang="de-DE" sz="1200" dirty="0">
                <a:latin typeface="+mj-lt"/>
                <a:cs typeface="Calibri" panose="020F0502020204030204" pitchFamily="34" charset="0"/>
              </a:rPr>
              <a:t>: W. Thiel, SMA Sunny-Portal</a:t>
            </a:r>
            <a:endParaRPr lang="de-DE" sz="1200" dirty="0">
              <a:latin typeface="+mj-lt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1622972-784B-7C39-CEA8-A6B4C02B9A55}"/>
              </a:ext>
            </a:extLst>
          </p:cNvPr>
          <p:cNvSpPr/>
          <p:nvPr/>
        </p:nvSpPr>
        <p:spPr bwMode="auto">
          <a:xfrm>
            <a:off x="7295539" y="981148"/>
            <a:ext cx="2182186" cy="61976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33DAD3-8930-AC2F-FE52-58E9D25AD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37" t="28628" r="46782" b="10819"/>
          <a:stretch/>
        </p:blipFill>
        <p:spPr>
          <a:xfrm>
            <a:off x="110022" y="833120"/>
            <a:ext cx="8405160" cy="5222240"/>
          </a:xfrm>
          <a:prstGeom prst="rect">
            <a:avLst/>
          </a:prstGeom>
        </p:spPr>
      </p:pic>
      <p:sp>
        <p:nvSpPr>
          <p:cNvPr id="9" name="Textfeld 40">
            <a:extLst>
              <a:ext uri="{FF2B5EF4-FFF2-40B4-BE49-F238E27FC236}">
                <a16:creationId xmlns:a16="http://schemas.microsoft.com/office/drawing/2014/main" id="{E8B28F2E-D957-40DA-9E3F-1ED92AE6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97763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Winter: Der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 hat gleichzeitig hohen Energiebedarf und geringen PV-Ertrag!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3497CD9-AF49-04A9-E8E8-308CB8313967}"/>
              </a:ext>
            </a:extLst>
          </p:cNvPr>
          <p:cNvGrpSpPr/>
          <p:nvPr/>
        </p:nvGrpSpPr>
        <p:grpSpPr>
          <a:xfrm>
            <a:off x="531628" y="2886856"/>
            <a:ext cx="9350111" cy="2857120"/>
            <a:chOff x="531628" y="2886856"/>
            <a:chExt cx="9350111" cy="2857120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B77128E-DB8B-58E2-DAA8-C9DFBBEC5978}"/>
                </a:ext>
              </a:extLst>
            </p:cNvPr>
            <p:cNvSpPr txBox="1"/>
            <p:nvPr/>
          </p:nvSpPr>
          <p:spPr>
            <a:xfrm>
              <a:off x="8512453" y="2886856"/>
              <a:ext cx="136928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FF0000"/>
                  </a:solidFill>
                </a:rPr>
                <a:t>Energie-Saldo: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- 68,2 kWh</a:t>
              </a:r>
            </a:p>
            <a:p>
              <a:pPr algn="ctr"/>
              <a:r>
                <a:rPr lang="de-DE" sz="1400" dirty="0">
                  <a:solidFill>
                    <a:srgbClr val="FF0000"/>
                  </a:solidFill>
                </a:rPr>
                <a:t> - 84%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2E7E1593-30F8-5489-57E2-F4DB449D53F7}"/>
                </a:ext>
              </a:extLst>
            </p:cNvPr>
            <p:cNvSpPr/>
            <p:nvPr/>
          </p:nvSpPr>
          <p:spPr bwMode="auto">
            <a:xfrm>
              <a:off x="531628" y="5196549"/>
              <a:ext cx="1350336" cy="547427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57BB254F-8D1F-F7D2-70E4-5D45648025F9}"/>
                </a:ext>
              </a:extLst>
            </p:cNvPr>
            <p:cNvSpPr/>
            <p:nvPr/>
          </p:nvSpPr>
          <p:spPr bwMode="auto">
            <a:xfrm>
              <a:off x="4348715" y="5196549"/>
              <a:ext cx="1169583" cy="547427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884213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1327</Words>
  <Application>Microsoft Office PowerPoint</Application>
  <PresentationFormat>A4-Papier (210 x 297 mm)</PresentationFormat>
  <Paragraphs>280</Paragraphs>
  <Slides>17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Microsoft YaHei</vt:lpstr>
      <vt:lpstr>Arial</vt:lpstr>
      <vt:lpstr>Calibri</vt:lpstr>
      <vt:lpstr>Courier New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3051</cp:revision>
  <cp:lastPrinted>2019-03-23T07:11:31Z</cp:lastPrinted>
  <dcterms:created xsi:type="dcterms:W3CDTF">2003-01-24T08:17:53Z</dcterms:created>
  <dcterms:modified xsi:type="dcterms:W3CDTF">2022-11-17T15:07:25Z</dcterms:modified>
</cp:coreProperties>
</file>