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9"/>
  </p:notesMasterIdLst>
  <p:handoutMasterIdLst>
    <p:handoutMasterId r:id="rId40"/>
  </p:handoutMasterIdLst>
  <p:sldIdLst>
    <p:sldId id="878" r:id="rId2"/>
    <p:sldId id="984" r:id="rId3"/>
    <p:sldId id="880" r:id="rId4"/>
    <p:sldId id="965" r:id="rId5"/>
    <p:sldId id="988" r:id="rId6"/>
    <p:sldId id="990" r:id="rId7"/>
    <p:sldId id="1027" r:id="rId8"/>
    <p:sldId id="996" r:id="rId9"/>
    <p:sldId id="1028" r:id="rId10"/>
    <p:sldId id="1014" r:id="rId11"/>
    <p:sldId id="1029" r:id="rId12"/>
    <p:sldId id="1030" r:id="rId13"/>
    <p:sldId id="974" r:id="rId14"/>
    <p:sldId id="953" r:id="rId15"/>
    <p:sldId id="975" r:id="rId16"/>
    <p:sldId id="1017" r:id="rId17"/>
    <p:sldId id="999" r:id="rId18"/>
    <p:sldId id="997" r:id="rId19"/>
    <p:sldId id="1021" r:id="rId20"/>
    <p:sldId id="1022" r:id="rId21"/>
    <p:sldId id="1009" r:id="rId22"/>
    <p:sldId id="755" r:id="rId23"/>
    <p:sldId id="1026" r:id="rId24"/>
    <p:sldId id="1019" r:id="rId25"/>
    <p:sldId id="948" r:id="rId26"/>
    <p:sldId id="898" r:id="rId27"/>
    <p:sldId id="994" r:id="rId28"/>
    <p:sldId id="1010" r:id="rId29"/>
    <p:sldId id="995" r:id="rId30"/>
    <p:sldId id="982" r:id="rId31"/>
    <p:sldId id="1002" r:id="rId32"/>
    <p:sldId id="1024" r:id="rId33"/>
    <p:sldId id="1023" r:id="rId34"/>
    <p:sldId id="1005" r:id="rId35"/>
    <p:sldId id="1008" r:id="rId36"/>
    <p:sldId id="1007" r:id="rId37"/>
    <p:sldId id="1006" r:id="rId38"/>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FF"/>
    <a:srgbClr val="006600"/>
    <a:srgbClr val="A6A6A6"/>
    <a:srgbClr val="008000"/>
    <a:srgbClr val="3333FF"/>
    <a:srgbClr val="FF9900"/>
    <a:srgbClr val="FF66FF"/>
    <a:srgbClr val="BFBFBF"/>
    <a:srgbClr val="CC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657" autoAdjust="0"/>
    <p:restoredTop sz="94660" autoAdjust="0"/>
  </p:normalViewPr>
  <p:slideViewPr>
    <p:cSldViewPr snapToGrid="0">
      <p:cViewPr varScale="1">
        <p:scale>
          <a:sx n="74" d="100"/>
          <a:sy n="74" d="100"/>
        </p:scale>
        <p:origin x="1186" y="72"/>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1626" y="7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3Energie-Verbrauch\02W&#228;rmewende\W&#228;rmewend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2Energie-Erzeugung\02EE-Ausbaupfad\Berechnungen\EE-Ausbaupfad-D-RLP_V5.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3Energie-Verbrauch\02W&#228;rmewende\W&#228;rmewend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3Energie-Verbrauch\02W&#228;rmewende\ProSumer-Energie_Koste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3Energie-Verbrauch\03Mobilit&#228;tswende\ProSumer-Koste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01%20Daten%20allgemein\WT\Energie\01Initiative%20S&#252;dpfalz-Energie\05Projekte\01Klimaschutz-Energiewende\Klimaschutz-Energiewende%202.0\02Klimaneutraler%20Staat\01Energie-Erzeugung\01P-Energiebedarf_EE-Potenziale\Berechnungen\P-E-Bedarf%20mit%20EE-Potenzialen_V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01%20Daten%20allgemein\WT\Energie\01Initiative%20S&#252;dpfalz-Energie\05Projekte\01Klimaschutz-Energiewende\Klimaschutz-Energiewende%202.0\02Energie-Erzeugung\02EE-Ausbaupfad\EE-Ausbaupfad-D-RLP_V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01%20Daten%20allgemein\WT\Energie\01ISE%20e.V\10Stammtisch\2022\2022-01-27Videokonferenz\Vortrag\Quellen\Zubau%20EE\Zubau%20PV_Wind_Bioenergie%201990%20bis%20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2Energie-Erzeugung\01P-Energiebedarf_EE-Potenziale\Transformation2040%20RLP_Soll-Is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01%20Daten%20allgemein\WT\Energie\01ISE%20e.V\05Projekte\01Klimaschutz-Energiewende\02Klimasch.-Energiew.%202.0\02Energie-Erzeugung\02EE-Ausbaupfad\Berechnungen\EE-Ausbaupfad-D-RLP_V3.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FFC000"/>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DF5-421D-A982-9EF7F498030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'Wärmeanteil Anwendung'!$C$3</c:f>
              <c:numCache>
                <c:formatCode>0.0</c:formatCode>
                <c:ptCount val="1"/>
                <c:pt idx="0">
                  <c:v>27.1</c:v>
                </c:pt>
              </c:numCache>
            </c:numRef>
          </c:val>
          <c:extLst>
            <c:ext xmlns:c16="http://schemas.microsoft.com/office/drawing/2014/chart" uri="{C3380CC4-5D6E-409C-BE32-E72D297353CC}">
              <c16:uniqueId val="{00000000-9DF5-421D-A982-9EF7F4980302}"/>
            </c:ext>
          </c:extLst>
        </c:ser>
        <c:ser>
          <c:idx val="1"/>
          <c:order val="1"/>
          <c:spPr>
            <a:solidFill>
              <a:srgbClr val="FF5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'Wärmeanteil Anwendung'!$C$4</c:f>
              <c:numCache>
                <c:formatCode>0.0</c:formatCode>
                <c:ptCount val="1"/>
                <c:pt idx="0">
                  <c:v>4.9000000000000004</c:v>
                </c:pt>
              </c:numCache>
            </c:numRef>
          </c:val>
          <c:extLst>
            <c:ext xmlns:c16="http://schemas.microsoft.com/office/drawing/2014/chart" uri="{C3380CC4-5D6E-409C-BE32-E72D297353CC}">
              <c16:uniqueId val="{00000001-9DF5-421D-A982-9EF7F4980302}"/>
            </c:ext>
          </c:extLst>
        </c:ser>
        <c:ser>
          <c:idx val="2"/>
          <c:order val="2"/>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'Wärmeanteil Anwendung'!$C$5</c:f>
              <c:numCache>
                <c:formatCode>0.0</c:formatCode>
                <c:ptCount val="1"/>
                <c:pt idx="0">
                  <c:v>22.1</c:v>
                </c:pt>
              </c:numCache>
            </c:numRef>
          </c:val>
          <c:extLst>
            <c:ext xmlns:c16="http://schemas.microsoft.com/office/drawing/2014/chart" uri="{C3380CC4-5D6E-409C-BE32-E72D297353CC}">
              <c16:uniqueId val="{00000002-9DF5-421D-A982-9EF7F4980302}"/>
            </c:ext>
          </c:extLst>
        </c:ser>
        <c:ser>
          <c:idx val="3"/>
          <c:order val="3"/>
          <c:spPr>
            <a:solidFill>
              <a:schemeClr val="accent2"/>
            </a:solidFill>
            <a:ln>
              <a:noFill/>
            </a:ln>
            <a:effectLst/>
          </c:spPr>
          <c:invertIfNegative val="0"/>
          <c:dLbls>
            <c:dLbl>
              <c:idx val="0"/>
              <c:layout>
                <c:manualLayout>
                  <c:x val="-0.23017021365096252"/>
                  <c:y val="1.3090361043692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DF5-421D-A982-9EF7F498030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'Wärmeanteil Anwendung'!$C$6</c:f>
              <c:numCache>
                <c:formatCode>0.0</c:formatCode>
                <c:ptCount val="1"/>
                <c:pt idx="0">
                  <c:v>0.4</c:v>
                </c:pt>
              </c:numCache>
            </c:numRef>
          </c:val>
          <c:extLst>
            <c:ext xmlns:c16="http://schemas.microsoft.com/office/drawing/2014/chart" uri="{C3380CC4-5D6E-409C-BE32-E72D297353CC}">
              <c16:uniqueId val="{00000003-9DF5-421D-A982-9EF7F4980302}"/>
            </c:ext>
          </c:extLst>
        </c:ser>
        <c:ser>
          <c:idx val="4"/>
          <c:order val="4"/>
          <c:spPr>
            <a:solidFill>
              <a:schemeClr val="accent5"/>
            </a:solidFill>
            <a:ln>
              <a:noFill/>
            </a:ln>
            <a:effectLst/>
          </c:spPr>
          <c:invertIfNegative val="0"/>
          <c:dLbls>
            <c:dLbl>
              <c:idx val="0"/>
              <c:layout>
                <c:manualLayout>
                  <c:x val="-0.23017021365096252"/>
                  <c:y val="-1.675506624890085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DF5-421D-A982-9EF7F498030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'Wärmeanteil Anwendung'!$C$7</c:f>
              <c:numCache>
                <c:formatCode>0.0</c:formatCode>
                <c:ptCount val="1"/>
                <c:pt idx="0">
                  <c:v>2</c:v>
                </c:pt>
              </c:numCache>
            </c:numRef>
          </c:val>
          <c:extLst>
            <c:ext xmlns:c16="http://schemas.microsoft.com/office/drawing/2014/chart" uri="{C3380CC4-5D6E-409C-BE32-E72D297353CC}">
              <c16:uniqueId val="{00000004-9DF5-421D-A982-9EF7F4980302}"/>
            </c:ext>
          </c:extLst>
        </c:ser>
        <c:ser>
          <c:idx val="5"/>
          <c:order val="5"/>
          <c:spPr>
            <a:solidFill>
              <a:schemeClr val="accent6"/>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8-9DF5-421D-A982-9EF7F4980302}"/>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DF5-421D-A982-9EF7F498030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'Wärmeanteil Anwendung'!$C$8</c:f>
              <c:numCache>
                <c:formatCode>0.0</c:formatCode>
                <c:ptCount val="1"/>
                <c:pt idx="0">
                  <c:v>43.5</c:v>
                </c:pt>
              </c:numCache>
            </c:numRef>
          </c:val>
          <c:extLst>
            <c:ext xmlns:c16="http://schemas.microsoft.com/office/drawing/2014/chart" uri="{C3380CC4-5D6E-409C-BE32-E72D297353CC}">
              <c16:uniqueId val="{00000005-9DF5-421D-A982-9EF7F4980302}"/>
            </c:ext>
          </c:extLst>
        </c:ser>
        <c:dLbls>
          <c:showLegendKey val="0"/>
          <c:showVal val="0"/>
          <c:showCatName val="0"/>
          <c:showSerName val="0"/>
          <c:showPercent val="0"/>
          <c:showBubbleSize val="0"/>
        </c:dLbls>
        <c:gapWidth val="150"/>
        <c:overlap val="100"/>
        <c:axId val="465410296"/>
        <c:axId val="465403408"/>
      </c:barChart>
      <c:catAx>
        <c:axId val="465410296"/>
        <c:scaling>
          <c:orientation val="minMax"/>
        </c:scaling>
        <c:delete val="1"/>
        <c:axPos val="b"/>
        <c:majorTickMark val="none"/>
        <c:minorTickMark val="none"/>
        <c:tickLblPos val="nextTo"/>
        <c:crossAx val="465403408"/>
        <c:crosses val="autoZero"/>
        <c:auto val="1"/>
        <c:lblAlgn val="ctr"/>
        <c:lblOffset val="100"/>
        <c:noMultiLvlLbl val="0"/>
      </c:catAx>
      <c:valAx>
        <c:axId val="465403408"/>
        <c:scaling>
          <c:orientation val="minMax"/>
        </c:scaling>
        <c:delete val="1"/>
        <c:axPos val="l"/>
        <c:numFmt formatCode="0.0" sourceLinked="1"/>
        <c:majorTickMark val="none"/>
        <c:minorTickMark val="none"/>
        <c:tickLblPos val="nextTo"/>
        <c:crossAx val="465410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29767378344859E-2"/>
          <c:y val="3.3147923260066221E-2"/>
          <c:w val="0.96454046524331027"/>
          <c:h val="0.90658312535799523"/>
        </c:manualLayout>
      </c:layout>
      <c:barChart>
        <c:barDir val="col"/>
        <c:grouping val="stacked"/>
        <c:varyColors val="0"/>
        <c:ser>
          <c:idx val="0"/>
          <c:order val="0"/>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9-CA73-4FF8-B259-62454FCAE8E8}"/>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D-CA73-4FF8-B259-62454FCAE8E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RLP'!$B$13:$F$13</c:f>
              <c:numCache>
                <c:formatCode>General</c:formatCode>
                <c:ptCount val="5"/>
                <c:pt idx="0" formatCode="#,##0.0">
                  <c:v>177.9675142374</c:v>
                </c:pt>
                <c:pt idx="3" formatCode="#,##0">
                  <c:v>100</c:v>
                </c:pt>
              </c:numCache>
            </c:numRef>
          </c:val>
          <c:extLst>
            <c:ext xmlns:c16="http://schemas.microsoft.com/office/drawing/2014/chart" uri="{C3380CC4-5D6E-409C-BE32-E72D297353CC}">
              <c16:uniqueId val="{00000000-CA73-4FF8-B259-62454FCAE8E8}"/>
            </c:ext>
          </c:extLst>
        </c:ser>
        <c:ser>
          <c:idx val="1"/>
          <c:order val="1"/>
          <c:spPr>
            <a:solidFill>
              <a:schemeClr val="accent2"/>
            </a:solidFill>
            <a:ln>
              <a:noFill/>
            </a:ln>
            <a:effectLst/>
          </c:spPr>
          <c:invertIfNegative val="0"/>
          <c:val>
            <c:numRef>
              <c:f>'Entwicklung Strom D'!$B$14:$F$14</c:f>
            </c:numRef>
          </c:val>
          <c:extLst>
            <c:ext xmlns:c16="http://schemas.microsoft.com/office/drawing/2014/chart" uri="{C3380CC4-5D6E-409C-BE32-E72D297353CC}">
              <c16:uniqueId val="{00000001-CA73-4FF8-B259-62454FCAE8E8}"/>
            </c:ext>
          </c:extLst>
        </c:ser>
        <c:ser>
          <c:idx val="2"/>
          <c:order val="2"/>
          <c:spPr>
            <a:solidFill>
              <a:schemeClr val="accent3"/>
            </a:solidFill>
            <a:ln>
              <a:noFill/>
            </a:ln>
            <a:effectLst/>
          </c:spPr>
          <c:invertIfNegative val="0"/>
          <c:dPt>
            <c:idx val="1"/>
            <c:invertIfNegative val="0"/>
            <c:bubble3D val="0"/>
            <c:spPr>
              <a:solidFill>
                <a:schemeClr val="tx1"/>
              </a:solidFill>
              <a:ln>
                <a:noFill/>
              </a:ln>
              <a:effectLst/>
            </c:spPr>
            <c:extLst>
              <c:ext xmlns:c16="http://schemas.microsoft.com/office/drawing/2014/chart" uri="{C3380CC4-5D6E-409C-BE32-E72D297353CC}">
                <c16:uniqueId val="{00000008-CA73-4FF8-B259-62454FCAE8E8}"/>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A73-4FF8-B259-62454FCAE8E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RLP'!$B$15:$F$15</c:f>
              <c:numCache>
                <c:formatCode>#,##0.00</c:formatCode>
                <c:ptCount val="5"/>
                <c:pt idx="1">
                  <c:v>9.7680000000000007</c:v>
                </c:pt>
                <c:pt idx="4" formatCode="General">
                  <c:v>0</c:v>
                </c:pt>
              </c:numCache>
            </c:numRef>
          </c:val>
          <c:extLst>
            <c:ext xmlns:c16="http://schemas.microsoft.com/office/drawing/2014/chart" uri="{C3380CC4-5D6E-409C-BE32-E72D297353CC}">
              <c16:uniqueId val="{00000002-CA73-4FF8-B259-62454FCAE8E8}"/>
            </c:ext>
          </c:extLst>
        </c:ser>
        <c:ser>
          <c:idx val="3"/>
          <c:order val="3"/>
          <c:spPr>
            <a:solidFill>
              <a:srgbClr val="0000FF"/>
            </a:solidFill>
            <a:ln>
              <a:noFill/>
            </a:ln>
            <a:effectLst/>
          </c:spPr>
          <c:invertIfNegative val="0"/>
          <c:dLbls>
            <c:dLbl>
              <c:idx val="1"/>
              <c:layout>
                <c:manualLayout>
                  <c:x val="-6.5738335649220311E-2"/>
                  <c:y val="-6.38423781843491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A73-4FF8-B259-62454FCAE8E8}"/>
                </c:ext>
              </c:extLst>
            </c:dLbl>
            <c:dLbl>
              <c:idx val="4"/>
              <c:layout>
                <c:manualLayout>
                  <c:x val="0"/>
                  <c:y val="3.0134475690969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A73-4FF8-B259-62454FCAE8E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RLP'!$B$16:$F$16</c:f>
              <c:numCache>
                <c:formatCode>#,##0.00</c:formatCode>
                <c:ptCount val="5"/>
                <c:pt idx="1">
                  <c:v>0.82099999999999995</c:v>
                </c:pt>
                <c:pt idx="4" formatCode="#,##0">
                  <c:v>1</c:v>
                </c:pt>
              </c:numCache>
            </c:numRef>
          </c:val>
          <c:extLst>
            <c:ext xmlns:c16="http://schemas.microsoft.com/office/drawing/2014/chart" uri="{C3380CC4-5D6E-409C-BE32-E72D297353CC}">
              <c16:uniqueId val="{00000003-CA73-4FF8-B259-62454FCAE8E8}"/>
            </c:ext>
          </c:extLst>
        </c:ser>
        <c:ser>
          <c:idx val="4"/>
          <c:order val="4"/>
          <c:spPr>
            <a:solidFill>
              <a:srgbClr val="006600"/>
            </a:solidFill>
            <a:ln>
              <a:noFill/>
            </a:ln>
            <a:effectLst/>
          </c:spPr>
          <c:invertIfNegative val="0"/>
          <c:dLbls>
            <c:dLbl>
              <c:idx val="1"/>
              <c:layout>
                <c:manualLayout>
                  <c:x val="6.739329936699083E-2"/>
                  <c:y val="3.54922431012208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A73-4FF8-B259-62454FCAE8E8}"/>
                </c:ext>
              </c:extLst>
            </c:dLbl>
            <c:dLbl>
              <c:idx val="2"/>
              <c:delete val="1"/>
              <c:extLst>
                <c:ext xmlns:c15="http://schemas.microsoft.com/office/drawing/2012/chart" uri="{CE6537A1-D6FC-4f65-9D91-7224C49458BB}"/>
                <c:ext xmlns:c16="http://schemas.microsoft.com/office/drawing/2014/chart" uri="{C3380CC4-5D6E-409C-BE32-E72D297353CC}">
                  <c16:uniqueId val="{00000010-CA73-4FF8-B259-62454FCAE8E8}"/>
                </c:ext>
              </c:extLst>
            </c:dLbl>
            <c:dLbl>
              <c:idx val="4"/>
              <c:layout>
                <c:manualLayout>
                  <c:x val="-5.641289620382467E-2"/>
                  <c:y val="-3.19206718522258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A73-4FF8-B259-62454FCAE8E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RLP'!$B$17:$F$17</c:f>
              <c:numCache>
                <c:formatCode>#,##0.00</c:formatCode>
                <c:ptCount val="5"/>
                <c:pt idx="1">
                  <c:v>1.1599999999999999</c:v>
                </c:pt>
                <c:pt idx="2" formatCode="General">
                  <c:v>0</c:v>
                </c:pt>
                <c:pt idx="4" formatCode="#,##0">
                  <c:v>5</c:v>
                </c:pt>
              </c:numCache>
            </c:numRef>
          </c:val>
          <c:extLst>
            <c:ext xmlns:c16="http://schemas.microsoft.com/office/drawing/2014/chart" uri="{C3380CC4-5D6E-409C-BE32-E72D297353CC}">
              <c16:uniqueId val="{00000004-CA73-4FF8-B259-62454FCAE8E8}"/>
            </c:ext>
          </c:extLst>
        </c:ser>
        <c:ser>
          <c:idx val="5"/>
          <c:order val="5"/>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RLP'!$B$18:$F$18</c:f>
              <c:numCache>
                <c:formatCode>#,##0.00</c:formatCode>
                <c:ptCount val="5"/>
                <c:pt idx="1">
                  <c:v>6.1920000000000002</c:v>
                </c:pt>
                <c:pt idx="4" formatCode="#,##0">
                  <c:v>24</c:v>
                </c:pt>
              </c:numCache>
            </c:numRef>
          </c:val>
          <c:extLst>
            <c:ext xmlns:c16="http://schemas.microsoft.com/office/drawing/2014/chart" uri="{C3380CC4-5D6E-409C-BE32-E72D297353CC}">
              <c16:uniqueId val="{00000005-CA73-4FF8-B259-62454FCAE8E8}"/>
            </c:ext>
          </c:extLst>
        </c:ser>
        <c:ser>
          <c:idx val="6"/>
          <c:order val="6"/>
          <c:spPr>
            <a:solidFill>
              <a:srgbClr val="FF9900"/>
            </a:solidFill>
            <a:ln>
              <a:noFill/>
            </a:ln>
            <a:effectLst/>
          </c:spPr>
          <c:invertIfNegative val="0"/>
          <c:dLbls>
            <c:dLbl>
              <c:idx val="1"/>
              <c:layout>
                <c:manualLayout>
                  <c:x val="0"/>
                  <c:y val="-2.5536537481780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A73-4FF8-B259-62454FCAE8E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RLP'!$B$19:$F$19</c:f>
              <c:numCache>
                <c:formatCode>#,##0.00</c:formatCode>
                <c:ptCount val="5"/>
                <c:pt idx="1">
                  <c:v>2.0819999999999999</c:v>
                </c:pt>
                <c:pt idx="4" formatCode="#,##0">
                  <c:v>57</c:v>
                </c:pt>
              </c:numCache>
            </c:numRef>
          </c:val>
          <c:extLst>
            <c:ext xmlns:c16="http://schemas.microsoft.com/office/drawing/2014/chart" uri="{C3380CC4-5D6E-409C-BE32-E72D297353CC}">
              <c16:uniqueId val="{00000006-CA73-4FF8-B259-62454FCAE8E8}"/>
            </c:ext>
          </c:extLst>
        </c:ser>
        <c:dLbls>
          <c:showLegendKey val="0"/>
          <c:showVal val="0"/>
          <c:showCatName val="0"/>
          <c:showSerName val="0"/>
          <c:showPercent val="0"/>
          <c:showBubbleSize val="0"/>
        </c:dLbls>
        <c:gapWidth val="150"/>
        <c:overlap val="100"/>
        <c:axId val="354066352"/>
        <c:axId val="438412400"/>
      </c:barChart>
      <c:catAx>
        <c:axId val="354066352"/>
        <c:scaling>
          <c:orientation val="minMax"/>
        </c:scaling>
        <c:delete val="1"/>
        <c:axPos val="b"/>
        <c:majorTickMark val="none"/>
        <c:minorTickMark val="none"/>
        <c:tickLblPos val="nextTo"/>
        <c:crossAx val="438412400"/>
        <c:crosses val="autoZero"/>
        <c:auto val="1"/>
        <c:lblAlgn val="ctr"/>
        <c:lblOffset val="100"/>
        <c:noMultiLvlLbl val="0"/>
      </c:catAx>
      <c:valAx>
        <c:axId val="438412400"/>
        <c:scaling>
          <c:orientation val="minMax"/>
        </c:scaling>
        <c:delete val="1"/>
        <c:axPos val="l"/>
        <c:numFmt formatCode="#,##0.0" sourceLinked="1"/>
        <c:majorTickMark val="none"/>
        <c:minorTickMark val="none"/>
        <c:tickLblPos val="nextTo"/>
        <c:crossAx val="35406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FF0000"/>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3-D19B-4158-991F-7FFC9E2C6A3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'Wärmeanteil am EEV'!$D$3:$D$6</c:f>
              <c:numCache>
                <c:formatCode>0</c:formatCode>
                <c:ptCount val="4"/>
                <c:pt idx="0">
                  <c:v>517.5</c:v>
                </c:pt>
                <c:pt idx="1">
                  <c:v>621</c:v>
                </c:pt>
                <c:pt idx="2">
                  <c:v>320.8</c:v>
                </c:pt>
                <c:pt idx="3">
                  <c:v>0</c:v>
                </c:pt>
              </c:numCache>
            </c:numRef>
          </c:val>
          <c:extLst>
            <c:ext xmlns:c16="http://schemas.microsoft.com/office/drawing/2014/chart" uri="{C3380CC4-5D6E-409C-BE32-E72D297353CC}">
              <c16:uniqueId val="{00000000-D19B-4158-991F-7FFC9E2C6A3E}"/>
            </c:ext>
          </c:extLst>
        </c:ser>
        <c:ser>
          <c:idx val="1"/>
          <c:order val="1"/>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'Wärmeanteil am EEV'!$F$3:$F$6</c:f>
              <c:numCache>
                <c:formatCode>0</c:formatCode>
                <c:ptCount val="4"/>
                <c:pt idx="0">
                  <c:v>232.5</c:v>
                </c:pt>
                <c:pt idx="1">
                  <c:v>54</c:v>
                </c:pt>
                <c:pt idx="2">
                  <c:v>80.199999999999989</c:v>
                </c:pt>
                <c:pt idx="3">
                  <c:v>765</c:v>
                </c:pt>
              </c:numCache>
            </c:numRef>
          </c:val>
          <c:extLst>
            <c:ext xmlns:c16="http://schemas.microsoft.com/office/drawing/2014/chart" uri="{C3380CC4-5D6E-409C-BE32-E72D297353CC}">
              <c16:uniqueId val="{00000001-D19B-4158-991F-7FFC9E2C6A3E}"/>
            </c:ext>
          </c:extLst>
        </c:ser>
        <c:dLbls>
          <c:showLegendKey val="0"/>
          <c:showVal val="0"/>
          <c:showCatName val="0"/>
          <c:showSerName val="0"/>
          <c:showPercent val="0"/>
          <c:showBubbleSize val="0"/>
        </c:dLbls>
        <c:gapWidth val="150"/>
        <c:overlap val="100"/>
        <c:axId val="632273504"/>
        <c:axId val="632276128"/>
      </c:barChart>
      <c:catAx>
        <c:axId val="632273504"/>
        <c:scaling>
          <c:orientation val="minMax"/>
        </c:scaling>
        <c:delete val="1"/>
        <c:axPos val="b"/>
        <c:majorTickMark val="none"/>
        <c:minorTickMark val="none"/>
        <c:tickLblPos val="nextTo"/>
        <c:crossAx val="632276128"/>
        <c:crosses val="autoZero"/>
        <c:auto val="1"/>
        <c:lblAlgn val="ctr"/>
        <c:lblOffset val="100"/>
        <c:noMultiLvlLbl val="0"/>
      </c:catAx>
      <c:valAx>
        <c:axId val="632276128"/>
        <c:scaling>
          <c:orientation val="minMax"/>
        </c:scaling>
        <c:delete val="1"/>
        <c:axPos val="l"/>
        <c:numFmt formatCode="0" sourceLinked="1"/>
        <c:majorTickMark val="none"/>
        <c:minorTickMark val="none"/>
        <c:tickLblPos val="nextTo"/>
        <c:crossAx val="632273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284863150884121E-2"/>
          <c:y val="5.5871672885873091E-3"/>
          <c:w val="0.94543027369823174"/>
          <c:h val="0.93295399253695233"/>
        </c:manualLayout>
      </c:layout>
      <c:barChart>
        <c:barDir val="col"/>
        <c:grouping val="stack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('Stand2022-03-24'!$C$4,'Stand2022-03-24'!$E$4,'Stand2022-03-24'!$G$4)</c:f>
              <c:numCache>
                <c:formatCode>#,##0</c:formatCode>
                <c:ptCount val="3"/>
                <c:pt idx="0">
                  <c:v>3339.9999999999995</c:v>
                </c:pt>
                <c:pt idx="1">
                  <c:v>1550</c:v>
                </c:pt>
                <c:pt idx="2">
                  <c:v>550</c:v>
                </c:pt>
              </c:numCache>
            </c:numRef>
          </c:val>
          <c:extLst>
            <c:ext xmlns:c16="http://schemas.microsoft.com/office/drawing/2014/chart" uri="{C3380CC4-5D6E-409C-BE32-E72D297353CC}">
              <c16:uniqueId val="{00000000-3E22-4DC5-B3D3-0E9935528CB3}"/>
            </c:ext>
          </c:extLst>
        </c:ser>
        <c:ser>
          <c:idx val="1"/>
          <c:order val="1"/>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('Stand2022-03-24'!$C$5,'Stand2022-03-24'!$E$5,'Stand2022-03-24'!$G$5)</c:f>
              <c:numCache>
                <c:formatCode>#,##0</c:formatCode>
                <c:ptCount val="3"/>
                <c:pt idx="0">
                  <c:v>1476</c:v>
                </c:pt>
                <c:pt idx="1">
                  <c:v>967.99199999999996</c:v>
                </c:pt>
                <c:pt idx="2">
                  <c:v>756.39599999999996</c:v>
                </c:pt>
              </c:numCache>
            </c:numRef>
          </c:val>
          <c:extLst>
            <c:ext xmlns:c16="http://schemas.microsoft.com/office/drawing/2014/chart" uri="{C3380CC4-5D6E-409C-BE32-E72D297353CC}">
              <c16:uniqueId val="{00000001-3E22-4DC5-B3D3-0E9935528CB3}"/>
            </c:ext>
          </c:extLst>
        </c:ser>
        <c:ser>
          <c:idx val="2"/>
          <c:order val="2"/>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('Stand2022-03-24'!$C$6,'Stand2022-03-24'!$E$6,'Stand2022-03-24'!$G$6)</c:f>
              <c:numCache>
                <c:formatCode>#,##0</c:formatCode>
                <c:ptCount val="3"/>
                <c:pt idx="0">
                  <c:v>1447.6</c:v>
                </c:pt>
                <c:pt idx="1">
                  <c:v>1447.6</c:v>
                </c:pt>
                <c:pt idx="2">
                  <c:v>943.8</c:v>
                </c:pt>
              </c:numCache>
            </c:numRef>
          </c:val>
          <c:extLst>
            <c:ext xmlns:c16="http://schemas.microsoft.com/office/drawing/2014/chart" uri="{C3380CC4-5D6E-409C-BE32-E72D297353CC}">
              <c16:uniqueId val="{00000002-3E22-4DC5-B3D3-0E9935528CB3}"/>
            </c:ext>
          </c:extLst>
        </c:ser>
        <c:dLbls>
          <c:showLegendKey val="0"/>
          <c:showVal val="0"/>
          <c:showCatName val="0"/>
          <c:showSerName val="0"/>
          <c:showPercent val="0"/>
          <c:showBubbleSize val="0"/>
        </c:dLbls>
        <c:gapWidth val="150"/>
        <c:overlap val="100"/>
        <c:axId val="761864752"/>
        <c:axId val="761868032"/>
      </c:barChart>
      <c:catAx>
        <c:axId val="761864752"/>
        <c:scaling>
          <c:orientation val="minMax"/>
        </c:scaling>
        <c:delete val="1"/>
        <c:axPos val="b"/>
        <c:majorTickMark val="none"/>
        <c:minorTickMark val="none"/>
        <c:tickLblPos val="nextTo"/>
        <c:crossAx val="761868032"/>
        <c:crosses val="autoZero"/>
        <c:auto val="1"/>
        <c:lblAlgn val="ctr"/>
        <c:lblOffset val="100"/>
        <c:noMultiLvlLbl val="0"/>
      </c:catAx>
      <c:valAx>
        <c:axId val="761868032"/>
        <c:scaling>
          <c:orientation val="minMax"/>
        </c:scaling>
        <c:delete val="1"/>
        <c:axPos val="l"/>
        <c:numFmt formatCode="#,##0" sourceLinked="1"/>
        <c:majorTickMark val="none"/>
        <c:minorTickMark val="none"/>
        <c:tickLblPos val="nextTo"/>
        <c:crossAx val="76186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(Tabelle1!$B$4,Tabelle1!$D$4,Tabelle1!$F$4)</c:f>
              <c:numCache>
                <c:formatCode>#,##0</c:formatCode>
                <c:ptCount val="3"/>
                <c:pt idx="0">
                  <c:v>20000</c:v>
                </c:pt>
                <c:pt idx="1">
                  <c:v>5000</c:v>
                </c:pt>
                <c:pt idx="2">
                  <c:v>5000</c:v>
                </c:pt>
              </c:numCache>
            </c:numRef>
          </c:val>
          <c:extLst>
            <c:ext xmlns:c16="http://schemas.microsoft.com/office/drawing/2014/chart" uri="{C3380CC4-5D6E-409C-BE32-E72D297353CC}">
              <c16:uniqueId val="{00000000-1F25-4A28-8B07-3BCF0601BEAD}"/>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(Tabelle1!$B$5,Tabelle1!$D$5,Tabelle1!$F$5)</c:f>
              <c:numCache>
                <c:formatCode>#,##0</c:formatCode>
                <c:ptCount val="3"/>
                <c:pt idx="0">
                  <c:v>7200</c:v>
                </c:pt>
                <c:pt idx="1">
                  <c:v>2400</c:v>
                </c:pt>
                <c:pt idx="2">
                  <c:v>2400</c:v>
                </c:pt>
              </c:numCache>
            </c:numRef>
          </c:val>
          <c:extLst>
            <c:ext xmlns:c16="http://schemas.microsoft.com/office/drawing/2014/chart" uri="{C3380CC4-5D6E-409C-BE32-E72D297353CC}">
              <c16:uniqueId val="{00000001-1F25-4A28-8B07-3BCF0601BEAD}"/>
            </c:ext>
          </c:extLst>
        </c:ser>
        <c:ser>
          <c:idx val="2"/>
          <c:order val="2"/>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(Tabelle1!$B$6,Tabelle1!$D$6,Tabelle1!$F$6)</c:f>
              <c:numCache>
                <c:formatCode>#,##0</c:formatCode>
                <c:ptCount val="3"/>
                <c:pt idx="0">
                  <c:v>4000</c:v>
                </c:pt>
                <c:pt idx="1">
                  <c:v>4000</c:v>
                </c:pt>
                <c:pt idx="2">
                  <c:v>4000</c:v>
                </c:pt>
              </c:numCache>
            </c:numRef>
          </c:val>
          <c:extLst>
            <c:ext xmlns:c16="http://schemas.microsoft.com/office/drawing/2014/chart" uri="{C3380CC4-5D6E-409C-BE32-E72D297353CC}">
              <c16:uniqueId val="{00000002-1F25-4A28-8B07-3BCF0601BEAD}"/>
            </c:ext>
          </c:extLst>
        </c:ser>
        <c:dLbls>
          <c:showLegendKey val="0"/>
          <c:showVal val="0"/>
          <c:showCatName val="0"/>
          <c:showSerName val="0"/>
          <c:showPercent val="0"/>
          <c:showBubbleSize val="0"/>
        </c:dLbls>
        <c:gapWidth val="150"/>
        <c:overlap val="100"/>
        <c:axId val="678836584"/>
        <c:axId val="678835272"/>
      </c:barChart>
      <c:catAx>
        <c:axId val="678836584"/>
        <c:scaling>
          <c:orientation val="minMax"/>
        </c:scaling>
        <c:delete val="1"/>
        <c:axPos val="b"/>
        <c:majorTickMark val="none"/>
        <c:minorTickMark val="none"/>
        <c:tickLblPos val="nextTo"/>
        <c:crossAx val="678835272"/>
        <c:crosses val="autoZero"/>
        <c:auto val="1"/>
        <c:lblAlgn val="ctr"/>
        <c:lblOffset val="100"/>
        <c:noMultiLvlLbl val="0"/>
      </c:catAx>
      <c:valAx>
        <c:axId val="678835272"/>
        <c:scaling>
          <c:orientation val="minMax"/>
        </c:scaling>
        <c:delete val="1"/>
        <c:axPos val="l"/>
        <c:numFmt formatCode="#,##0" sourceLinked="1"/>
        <c:majorTickMark val="none"/>
        <c:minorTickMark val="none"/>
        <c:tickLblPos val="nextTo"/>
        <c:crossAx val="678836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00FF"/>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7-8C5A-4BBA-A7C5-437FB67714DB}"/>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7-8C5A-4BBA-A7C5-437FB67714DB}"/>
                </c:ext>
              </c:extLst>
            </c:dLbl>
            <c:dLbl>
              <c:idx val="1"/>
              <c:layout>
                <c:manualLayout>
                  <c:x val="-7.6595761790531472E-2"/>
                  <c:y val="-1.3186849641494008E-16"/>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C5A-4BBA-A7C5-437FB67714DB}"/>
                </c:ext>
              </c:extLst>
            </c:dLbl>
            <c:dLbl>
              <c:idx val="2"/>
              <c:layout>
                <c:manualLayout>
                  <c:x val="9.0780162122111374E-2"/>
                  <c:y val="-3.5964550846654987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5A-4BBA-A7C5-437FB67714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RLP Tabelle'!$A$36:$C$36</c:f>
              <c:numCache>
                <c:formatCode>0</c:formatCode>
                <c:ptCount val="3"/>
                <c:pt idx="0" formatCode="General">
                  <c:v>100</c:v>
                </c:pt>
                <c:pt idx="1">
                  <c:v>1.25</c:v>
                </c:pt>
                <c:pt idx="2" formatCode="0.0">
                  <c:v>0.82111111117680002</c:v>
                </c:pt>
              </c:numCache>
            </c:numRef>
          </c:val>
          <c:extLst>
            <c:ext xmlns:c16="http://schemas.microsoft.com/office/drawing/2014/chart" uri="{C3380CC4-5D6E-409C-BE32-E72D297353CC}">
              <c16:uniqueId val="{00000000-8C5A-4BBA-A7C5-437FB67714DB}"/>
            </c:ext>
          </c:extLst>
        </c:ser>
        <c:ser>
          <c:idx val="1"/>
          <c:order val="1"/>
          <c:spPr>
            <a:solidFill>
              <a:srgbClr val="008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RLP Tabelle'!$A$37:$C$37</c:f>
              <c:numCache>
                <c:formatCode>0</c:formatCode>
                <c:ptCount val="3"/>
                <c:pt idx="1">
                  <c:v>15</c:v>
                </c:pt>
                <c:pt idx="2" formatCode="0.0">
                  <c:v>13.121111112160801</c:v>
                </c:pt>
              </c:numCache>
            </c:numRef>
          </c:val>
          <c:extLst>
            <c:ext xmlns:c16="http://schemas.microsoft.com/office/drawing/2014/chart" uri="{C3380CC4-5D6E-409C-BE32-E72D297353CC}">
              <c16:uniqueId val="{00000001-8C5A-4BBA-A7C5-437FB67714DB}"/>
            </c:ext>
          </c:extLst>
        </c:ser>
        <c:ser>
          <c:idx val="2"/>
          <c:order val="2"/>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RLP Tabelle'!$A$38:$C$38</c:f>
              <c:numCache>
                <c:formatCode>0</c:formatCode>
                <c:ptCount val="3"/>
                <c:pt idx="1">
                  <c:v>24</c:v>
                </c:pt>
                <c:pt idx="2" formatCode="0.0">
                  <c:v>6.191666667162</c:v>
                </c:pt>
              </c:numCache>
            </c:numRef>
          </c:val>
          <c:extLst>
            <c:ext xmlns:c16="http://schemas.microsoft.com/office/drawing/2014/chart" uri="{C3380CC4-5D6E-409C-BE32-E72D297353CC}">
              <c16:uniqueId val="{00000002-8C5A-4BBA-A7C5-437FB67714DB}"/>
            </c:ext>
          </c:extLst>
        </c:ser>
        <c:ser>
          <c:idx val="3"/>
          <c:order val="3"/>
          <c:spPr>
            <a:solidFill>
              <a:srgbClr val="FF0000"/>
            </a:solidFill>
            <a:ln>
              <a:noFill/>
            </a:ln>
            <a:effectLst/>
          </c:spPr>
          <c:invertIfNegative val="0"/>
          <c:dLbls>
            <c:dLbl>
              <c:idx val="1"/>
              <c:layout>
                <c:manualLayout>
                  <c:x val="-7.5177321757373544E-2"/>
                  <c:y val="0"/>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5A-4BBA-A7C5-437FB67714DB}"/>
                </c:ext>
              </c:extLst>
            </c:dLbl>
            <c:dLbl>
              <c:idx val="2"/>
              <c:delete val="1"/>
              <c:extLst>
                <c:ext xmlns:c15="http://schemas.microsoft.com/office/drawing/2012/chart" uri="{CE6537A1-D6FC-4f65-9D91-7224C49458BB}"/>
                <c:ext xmlns:c16="http://schemas.microsoft.com/office/drawing/2014/chart" uri="{C3380CC4-5D6E-409C-BE32-E72D297353CC}">
                  <c16:uniqueId val="{0000000C-8C5A-4BBA-A7C5-437FB67714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RLP Tabelle'!$A$39:$C$39</c:f>
              <c:numCache>
                <c:formatCode>0</c:formatCode>
                <c:ptCount val="3"/>
                <c:pt idx="1">
                  <c:v>3</c:v>
                </c:pt>
                <c:pt idx="2" formatCode="0.0">
                  <c:v>0</c:v>
                </c:pt>
              </c:numCache>
            </c:numRef>
          </c:val>
          <c:extLst>
            <c:ext xmlns:c16="http://schemas.microsoft.com/office/drawing/2014/chart" uri="{C3380CC4-5D6E-409C-BE32-E72D297353CC}">
              <c16:uniqueId val="{00000003-8C5A-4BBA-A7C5-437FB67714DB}"/>
            </c:ext>
          </c:extLst>
        </c:ser>
        <c:ser>
          <c:idx val="4"/>
          <c:order val="4"/>
          <c:spPr>
            <a:solidFill>
              <a:srgbClr val="FFC000"/>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9-8C5A-4BBA-A7C5-437FB67714DB}"/>
                </c:ext>
              </c:extLst>
            </c:dLbl>
            <c:dLbl>
              <c:idx val="2"/>
              <c:layout>
                <c:manualLayout>
                  <c:x val="9.3617042188427355E-2"/>
                  <c:y val="0"/>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5A-4BBA-A7C5-437FB67714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'EE-Potenzial RLP Tabelle'!$A$40:$C$40</c:f>
              <c:numCache>
                <c:formatCode>0</c:formatCode>
                <c:ptCount val="3"/>
                <c:pt idx="1">
                  <c:v>56.75</c:v>
                </c:pt>
                <c:pt idx="2" formatCode="0.0">
                  <c:v>2.4680555557530002</c:v>
                </c:pt>
              </c:numCache>
            </c:numRef>
          </c:val>
          <c:extLst>
            <c:ext xmlns:c16="http://schemas.microsoft.com/office/drawing/2014/chart" uri="{C3380CC4-5D6E-409C-BE32-E72D297353CC}">
              <c16:uniqueId val="{00000004-8C5A-4BBA-A7C5-437FB67714DB}"/>
            </c:ext>
          </c:extLst>
        </c:ser>
        <c:ser>
          <c:idx val="5"/>
          <c:order val="5"/>
          <c:spPr>
            <a:solidFill>
              <a:schemeClr val="accent6"/>
            </a:solidFill>
            <a:ln>
              <a:noFill/>
            </a:ln>
            <a:effectLst/>
          </c:spPr>
          <c:invertIfNegative val="0"/>
          <c:val>
            <c:numRef>
              <c:f>'EE-Potenzial RLP Tabelle'!$A$41:$C$41</c:f>
              <c:numCache>
                <c:formatCode>General</c:formatCode>
                <c:ptCount val="3"/>
              </c:numCache>
            </c:numRef>
          </c:val>
          <c:extLst>
            <c:ext xmlns:c16="http://schemas.microsoft.com/office/drawing/2014/chart" uri="{C3380CC4-5D6E-409C-BE32-E72D297353CC}">
              <c16:uniqueId val="{00000005-8C5A-4BBA-A7C5-437FB67714DB}"/>
            </c:ext>
          </c:extLst>
        </c:ser>
        <c:dLbls>
          <c:showLegendKey val="0"/>
          <c:showVal val="0"/>
          <c:showCatName val="0"/>
          <c:showSerName val="0"/>
          <c:showPercent val="0"/>
          <c:showBubbleSize val="0"/>
        </c:dLbls>
        <c:gapWidth val="150"/>
        <c:overlap val="100"/>
        <c:axId val="575438080"/>
        <c:axId val="575442016"/>
      </c:barChart>
      <c:catAx>
        <c:axId val="575438080"/>
        <c:scaling>
          <c:orientation val="minMax"/>
        </c:scaling>
        <c:delete val="1"/>
        <c:axPos val="b"/>
        <c:majorTickMark val="none"/>
        <c:minorTickMark val="none"/>
        <c:tickLblPos val="nextTo"/>
        <c:crossAx val="575442016"/>
        <c:crosses val="autoZero"/>
        <c:auto val="1"/>
        <c:lblAlgn val="ctr"/>
        <c:lblOffset val="100"/>
        <c:noMultiLvlLbl val="0"/>
      </c:catAx>
      <c:valAx>
        <c:axId val="575442016"/>
        <c:scaling>
          <c:orientation val="minMax"/>
        </c:scaling>
        <c:delete val="1"/>
        <c:axPos val="l"/>
        <c:numFmt formatCode="General" sourceLinked="1"/>
        <c:majorTickMark val="none"/>
        <c:minorTickMark val="none"/>
        <c:tickLblPos val="nextTo"/>
        <c:crossAx val="575438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3E0E-4623-BF38-A735AD7AAFEB}"/>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3E0E-4623-BF38-A735AD7AAFEB}"/>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3E0E-4623-BF38-A735AD7AAFE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E0E-4623-BF38-A735AD7AAFEB}"/>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3E0E-4623-BF38-A735AD7AAFEB}"/>
              </c:ext>
            </c:extLst>
          </c:dPt>
          <c:dPt>
            <c:idx val="5"/>
            <c:bubble3D val="0"/>
            <c:spPr>
              <a:solidFill>
                <a:srgbClr val="FFC000"/>
              </a:solidFill>
              <a:ln w="19050">
                <a:solidFill>
                  <a:schemeClr val="lt1"/>
                </a:solidFill>
              </a:ln>
              <a:effectLst/>
            </c:spPr>
            <c:extLst>
              <c:ext xmlns:c16="http://schemas.microsoft.com/office/drawing/2014/chart" uri="{C3380CC4-5D6E-409C-BE32-E72D297353CC}">
                <c16:uniqueId val="{0000000B-3E0E-4623-BF38-A735AD7AAFEB}"/>
              </c:ext>
            </c:extLst>
          </c:dPt>
          <c:dPt>
            <c:idx val="6"/>
            <c:bubble3D val="0"/>
            <c:spPr>
              <a:solidFill>
                <a:srgbClr val="FF0000"/>
              </a:solidFill>
              <a:ln w="19050">
                <a:solidFill>
                  <a:schemeClr val="lt1"/>
                </a:solidFill>
              </a:ln>
              <a:effectLst/>
            </c:spPr>
            <c:extLst>
              <c:ext xmlns:c16="http://schemas.microsoft.com/office/drawing/2014/chart" uri="{C3380CC4-5D6E-409C-BE32-E72D297353CC}">
                <c16:uniqueId val="{0000000D-3E0E-4623-BF38-A735AD7AAFEB}"/>
              </c:ext>
            </c:extLst>
          </c:dPt>
          <c:dPt>
            <c:idx val="7"/>
            <c:bubble3D val="0"/>
            <c:spPr>
              <a:solidFill>
                <a:srgbClr val="00B0F0"/>
              </a:solidFill>
              <a:ln w="19050">
                <a:solidFill>
                  <a:schemeClr val="lt1"/>
                </a:solidFill>
              </a:ln>
              <a:effectLst/>
            </c:spPr>
            <c:extLst>
              <c:ext xmlns:c16="http://schemas.microsoft.com/office/drawing/2014/chart" uri="{C3380CC4-5D6E-409C-BE32-E72D297353CC}">
                <c16:uniqueId val="{0000000F-3E0E-4623-BF38-A735AD7AAFEB}"/>
              </c:ext>
            </c:extLst>
          </c:dPt>
          <c:dPt>
            <c:idx val="8"/>
            <c:bubble3D val="0"/>
            <c:spPr>
              <a:solidFill>
                <a:srgbClr val="008000"/>
              </a:solidFill>
              <a:ln w="19050">
                <a:solidFill>
                  <a:schemeClr val="lt1"/>
                </a:solidFill>
              </a:ln>
              <a:effectLst/>
            </c:spPr>
            <c:extLst>
              <c:ext xmlns:c16="http://schemas.microsoft.com/office/drawing/2014/chart" uri="{C3380CC4-5D6E-409C-BE32-E72D297353CC}">
                <c16:uniqueId val="{00000011-3E0E-4623-BF38-A735AD7AAFEB}"/>
              </c:ext>
            </c:extLst>
          </c:dPt>
          <c:dPt>
            <c:idx val="9"/>
            <c:bubble3D val="0"/>
            <c:spPr>
              <a:solidFill>
                <a:srgbClr val="3333FF"/>
              </a:solidFill>
              <a:ln w="19050">
                <a:solidFill>
                  <a:schemeClr val="lt1"/>
                </a:solidFill>
              </a:ln>
              <a:effectLst/>
            </c:spPr>
            <c:extLst>
              <c:ext xmlns:c16="http://schemas.microsoft.com/office/drawing/2014/chart" uri="{C3380CC4-5D6E-409C-BE32-E72D297353CC}">
                <c16:uniqueId val="{00000013-3E0E-4623-BF38-A735AD7AAFEB}"/>
              </c:ext>
            </c:extLst>
          </c:dPt>
          <c:dLbls>
            <c:dLbl>
              <c:idx val="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F-3E0E-4623-BF38-A735AD7AAFEB}"/>
                </c:ext>
              </c:extLst>
            </c:dLbl>
            <c:dLbl>
              <c:idx val="8"/>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11-3E0E-4623-BF38-A735AD7AAFE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'EE-Anteile RLP'!$D$5:$D$16</c:f>
              <c:numCache>
                <c:formatCode>0.0</c:formatCode>
                <c:ptCount val="10"/>
                <c:pt idx="0">
                  <c:v>22.8</c:v>
                </c:pt>
                <c:pt idx="1">
                  <c:v>5.7</c:v>
                </c:pt>
                <c:pt idx="2">
                  <c:v>2.85</c:v>
                </c:pt>
                <c:pt idx="3">
                  <c:v>17.100000000000001</c:v>
                </c:pt>
                <c:pt idx="4">
                  <c:v>5.7</c:v>
                </c:pt>
                <c:pt idx="5">
                  <c:v>2.85</c:v>
                </c:pt>
                <c:pt idx="6">
                  <c:v>3</c:v>
                </c:pt>
                <c:pt idx="7">
                  <c:v>24</c:v>
                </c:pt>
                <c:pt idx="8">
                  <c:v>15</c:v>
                </c:pt>
                <c:pt idx="9">
                  <c:v>1</c:v>
                </c:pt>
              </c:numCache>
            </c:numRef>
          </c:val>
          <c:extLst>
            <c:ext xmlns:c16="http://schemas.microsoft.com/office/drawing/2014/chart" uri="{C3380CC4-5D6E-409C-BE32-E72D297353CC}">
              <c16:uniqueId val="{00000014-3E0E-4623-BF38-A735AD7AAFE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FFC000"/>
            </a:solidFill>
            <a:ln>
              <a:noFill/>
            </a:ln>
            <a:effectLst/>
          </c:spPr>
          <c:invertIfNegative val="0"/>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3A-49A3-BC65-7B59BF37F2DD}"/>
                </c:ext>
              </c:extLst>
            </c:dLbl>
            <c:dLbl>
              <c:idx val="2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83A-49A3-BC65-7B59BF37F2DD}"/>
                </c:ext>
              </c:extLst>
            </c:dLbl>
            <c:dLbl>
              <c:idx val="2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83A-49A3-BC65-7B59BF37F2D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'PV+Wind+Bioenergie_KOA-M-Stud'!$A$17:$A$39</c:f>
              <c:strCache>
                <c:ptCount val="2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1">
                  <c:v>KOA</c:v>
                </c:pt>
                <c:pt idx="22">
                  <c:v>M-Stud</c:v>
                </c:pt>
              </c:strCache>
            </c:strRef>
          </c:cat>
          <c:val>
            <c:numRef>
              <c:f>'PV+Wind+Bioenergie_KOA-M-Stud'!$C$17:$C$39</c:f>
              <c:numCache>
                <c:formatCode>#,##0</c:formatCode>
                <c:ptCount val="23"/>
                <c:pt idx="0">
                  <c:v>2.7</c:v>
                </c:pt>
                <c:pt idx="1">
                  <c:v>4.8</c:v>
                </c:pt>
                <c:pt idx="2">
                  <c:v>22.9</c:v>
                </c:pt>
                <c:pt idx="3">
                  <c:v>46.2</c:v>
                </c:pt>
                <c:pt idx="4">
                  <c:v>56</c:v>
                </c:pt>
                <c:pt idx="5">
                  <c:v>73.599999999999994</c:v>
                </c:pt>
                <c:pt idx="6">
                  <c:v>123.8</c:v>
                </c:pt>
                <c:pt idx="7">
                  <c:v>188.3</c:v>
                </c:pt>
                <c:pt idx="8">
                  <c:v>359.3</c:v>
                </c:pt>
                <c:pt idx="9">
                  <c:v>355.8</c:v>
                </c:pt>
                <c:pt idx="10">
                  <c:v>306.2</c:v>
                </c:pt>
                <c:pt idx="11">
                  <c:v>173.4</c:v>
                </c:pt>
                <c:pt idx="12">
                  <c:v>98.3</c:v>
                </c:pt>
                <c:pt idx="13">
                  <c:v>75.900000000000006</c:v>
                </c:pt>
                <c:pt idx="14">
                  <c:v>96.9</c:v>
                </c:pt>
                <c:pt idx="15">
                  <c:v>73.8</c:v>
                </c:pt>
                <c:pt idx="16">
                  <c:v>104.5</c:v>
                </c:pt>
                <c:pt idx="17">
                  <c:v>142.19999999999999</c:v>
                </c:pt>
                <c:pt idx="18">
                  <c:v>185.4</c:v>
                </c:pt>
                <c:pt idx="19">
                  <c:v>271</c:v>
                </c:pt>
                <c:pt idx="21">
                  <c:v>500</c:v>
                </c:pt>
                <c:pt idx="22">
                  <c:v>3400</c:v>
                </c:pt>
              </c:numCache>
            </c:numRef>
          </c:val>
          <c:extLst>
            <c:ext xmlns:c16="http://schemas.microsoft.com/office/drawing/2014/chart" uri="{C3380CC4-5D6E-409C-BE32-E72D297353CC}">
              <c16:uniqueId val="{00000000-FE9B-4B01-AEC4-9BF6880D087C}"/>
            </c:ext>
          </c:extLst>
        </c:ser>
        <c:ser>
          <c:idx val="1"/>
          <c:order val="1"/>
          <c:spPr>
            <a:solidFill>
              <a:srgbClr val="00B0F0"/>
            </a:solidFill>
            <a:ln>
              <a:noFill/>
            </a:ln>
            <a:effectLst/>
          </c:spPr>
          <c:invertIfNegative val="0"/>
          <c:dLbls>
            <c:dLbl>
              <c:idx val="19"/>
              <c:layout>
                <c:manualLayout>
                  <c:x val="-1.4560932284900347E-3"/>
                  <c:y val="-2.7898864054913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83A-49A3-BC65-7B59BF37F2DD}"/>
                </c:ext>
              </c:extLst>
            </c:dLbl>
            <c:dLbl>
              <c:idx val="2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3A-49A3-BC65-7B59BF37F2DD}"/>
                </c:ext>
              </c:extLst>
            </c:dLbl>
            <c:dLbl>
              <c:idx val="2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83A-49A3-BC65-7B59BF37F2D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'PV+Wind+Bioenergie_KOA-M-Stud'!$A$17:$A$39</c:f>
              <c:strCache>
                <c:ptCount val="2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1">
                  <c:v>KOA</c:v>
                </c:pt>
                <c:pt idx="22">
                  <c:v>M-Stud</c:v>
                </c:pt>
              </c:strCache>
            </c:strRef>
          </c:cat>
          <c:val>
            <c:numRef>
              <c:f>'PV+Wind+Bioenergie_KOA-M-Stud'!$E$17:$E$39</c:f>
              <c:numCache>
                <c:formatCode>#,##0</c:formatCode>
                <c:ptCount val="23"/>
                <c:pt idx="0">
                  <c:v>122.9</c:v>
                </c:pt>
                <c:pt idx="1">
                  <c:v>93.8</c:v>
                </c:pt>
                <c:pt idx="2">
                  <c:v>103.2</c:v>
                </c:pt>
                <c:pt idx="3">
                  <c:v>105</c:v>
                </c:pt>
                <c:pt idx="4">
                  <c:v>187.8</c:v>
                </c:pt>
                <c:pt idx="5">
                  <c:v>100.1</c:v>
                </c:pt>
                <c:pt idx="6">
                  <c:v>56</c:v>
                </c:pt>
                <c:pt idx="7">
                  <c:v>127</c:v>
                </c:pt>
                <c:pt idx="8">
                  <c:v>120.7</c:v>
                </c:pt>
                <c:pt idx="9">
                  <c:v>243.9</c:v>
                </c:pt>
                <c:pt idx="10">
                  <c:v>294.3</c:v>
                </c:pt>
                <c:pt idx="11">
                  <c:v>429.4</c:v>
                </c:pt>
                <c:pt idx="12">
                  <c:v>459</c:v>
                </c:pt>
                <c:pt idx="13">
                  <c:v>219.5</c:v>
                </c:pt>
                <c:pt idx="14">
                  <c:v>209.3</c:v>
                </c:pt>
                <c:pt idx="15">
                  <c:v>270</c:v>
                </c:pt>
                <c:pt idx="16">
                  <c:v>177.1</c:v>
                </c:pt>
                <c:pt idx="17">
                  <c:v>124.2</c:v>
                </c:pt>
                <c:pt idx="18">
                  <c:v>88.3</c:v>
                </c:pt>
                <c:pt idx="19">
                  <c:v>68.599999999999994</c:v>
                </c:pt>
                <c:pt idx="21">
                  <c:v>500</c:v>
                </c:pt>
                <c:pt idx="22">
                  <c:v>380</c:v>
                </c:pt>
              </c:numCache>
            </c:numRef>
          </c:val>
          <c:extLst>
            <c:ext xmlns:c16="http://schemas.microsoft.com/office/drawing/2014/chart" uri="{C3380CC4-5D6E-409C-BE32-E72D297353CC}">
              <c16:uniqueId val="{00000001-FE9B-4B01-AEC4-9BF6880D087C}"/>
            </c:ext>
          </c:extLst>
        </c:ser>
        <c:ser>
          <c:idx val="2"/>
          <c:order val="2"/>
          <c:spPr>
            <a:solidFill>
              <a:srgbClr val="00B050"/>
            </a:solidFill>
            <a:ln>
              <a:noFill/>
            </a:ln>
            <a:effectLst/>
          </c:spPr>
          <c:invertIfNegative val="0"/>
          <c:cat>
            <c:strRef>
              <c:f>'PV+Wind+Bioenergie_KOA-M-Stud'!$A$17:$A$39</c:f>
              <c:strCache>
                <c:ptCount val="2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1">
                  <c:v>KOA</c:v>
                </c:pt>
                <c:pt idx="22">
                  <c:v>M-Stud</c:v>
                </c:pt>
              </c:strCache>
            </c:strRef>
          </c:cat>
          <c:val>
            <c:numRef>
              <c:f>'PV+Wind+Bioenergie_KOA-M-Stud'!$G$17:$G$39</c:f>
              <c:numCache>
                <c:formatCode>#,##0</c:formatCode>
                <c:ptCount val="23"/>
                <c:pt idx="0">
                  <c:v>3.1</c:v>
                </c:pt>
                <c:pt idx="1">
                  <c:v>9.1</c:v>
                </c:pt>
                <c:pt idx="2">
                  <c:v>12.4</c:v>
                </c:pt>
                <c:pt idx="3">
                  <c:v>12.3</c:v>
                </c:pt>
                <c:pt idx="4">
                  <c:v>29.8</c:v>
                </c:pt>
                <c:pt idx="5">
                  <c:v>10.4</c:v>
                </c:pt>
                <c:pt idx="6">
                  <c:v>6.5</c:v>
                </c:pt>
                <c:pt idx="7">
                  <c:v>12.6</c:v>
                </c:pt>
                <c:pt idx="8">
                  <c:v>6.4</c:v>
                </c:pt>
                <c:pt idx="9">
                  <c:v>14.1</c:v>
                </c:pt>
                <c:pt idx="10">
                  <c:v>6</c:v>
                </c:pt>
                <c:pt idx="11">
                  <c:v>7.7</c:v>
                </c:pt>
                <c:pt idx="12">
                  <c:v>7.5</c:v>
                </c:pt>
                <c:pt idx="13">
                  <c:v>4</c:v>
                </c:pt>
                <c:pt idx="14">
                  <c:v>2.5</c:v>
                </c:pt>
                <c:pt idx="15">
                  <c:v>3.5</c:v>
                </c:pt>
                <c:pt idx="16">
                  <c:v>7.5</c:v>
                </c:pt>
                <c:pt idx="17">
                  <c:v>4.4000000000000004</c:v>
                </c:pt>
                <c:pt idx="18">
                  <c:v>6.7</c:v>
                </c:pt>
                <c:pt idx="19">
                  <c:v>2.1</c:v>
                </c:pt>
              </c:numCache>
            </c:numRef>
          </c:val>
          <c:extLst>
            <c:ext xmlns:c16="http://schemas.microsoft.com/office/drawing/2014/chart" uri="{C3380CC4-5D6E-409C-BE32-E72D297353CC}">
              <c16:uniqueId val="{00000002-FE9B-4B01-AEC4-9BF6880D087C}"/>
            </c:ext>
          </c:extLst>
        </c:ser>
        <c:dLbls>
          <c:showLegendKey val="0"/>
          <c:showVal val="0"/>
          <c:showCatName val="0"/>
          <c:showSerName val="0"/>
          <c:showPercent val="0"/>
          <c:showBubbleSize val="0"/>
        </c:dLbls>
        <c:gapWidth val="150"/>
        <c:overlap val="100"/>
        <c:axId val="454994520"/>
        <c:axId val="454992552"/>
      </c:barChart>
      <c:catAx>
        <c:axId val="454994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54992552"/>
        <c:crosses val="autoZero"/>
        <c:auto val="1"/>
        <c:lblAlgn val="ctr"/>
        <c:lblOffset val="100"/>
        <c:noMultiLvlLbl val="0"/>
      </c:catAx>
      <c:valAx>
        <c:axId val="454992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54994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28575" cap="rnd">
              <a:solidFill>
                <a:schemeClr val="bg1">
                  <a:lumMod val="65000"/>
                </a:schemeClr>
              </a:solidFill>
              <a:round/>
            </a:ln>
            <a:effectLst/>
          </c:spPr>
          <c:marker>
            <c:symbol val="none"/>
          </c:marker>
          <c:dLbls>
            <c:dLbl>
              <c:idx val="0"/>
              <c:layout>
                <c:manualLayout>
                  <c:x val="-4.0167258149749564E-2"/>
                  <c:y val="-4.388862065322461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lumMod val="6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33-41D6-97EC-8CAFEC313B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'Transformation_RLP 2022'!$B$1:$X$1</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'Transformation_RLP 2022'!$B$2:$X$2</c:f>
              <c:numCache>
                <c:formatCode>0.0</c:formatCode>
                <c:ptCount val="23"/>
                <c:pt idx="0">
                  <c:v>178</c:v>
                </c:pt>
                <c:pt idx="1">
                  <c:v>174.45454545454547</c:v>
                </c:pt>
                <c:pt idx="2">
                  <c:v>170.90909090909093</c:v>
                </c:pt>
                <c:pt idx="3">
                  <c:v>167.3636363636364</c:v>
                </c:pt>
                <c:pt idx="4">
                  <c:v>163.81818181818187</c:v>
                </c:pt>
                <c:pt idx="5">
                  <c:v>160.27272727272734</c:v>
                </c:pt>
                <c:pt idx="6">
                  <c:v>156.7272727272728</c:v>
                </c:pt>
                <c:pt idx="7">
                  <c:v>153.18181818181827</c:v>
                </c:pt>
                <c:pt idx="8">
                  <c:v>149.63636363636374</c:v>
                </c:pt>
                <c:pt idx="9">
                  <c:v>146.09090909090921</c:v>
                </c:pt>
                <c:pt idx="10">
                  <c:v>142.54545454545467</c:v>
                </c:pt>
                <c:pt idx="11">
                  <c:v>139.00000000000014</c:v>
                </c:pt>
                <c:pt idx="12">
                  <c:v>135.45454545454561</c:v>
                </c:pt>
                <c:pt idx="13">
                  <c:v>131.90909090909108</c:v>
                </c:pt>
                <c:pt idx="14">
                  <c:v>128.36363636363654</c:v>
                </c:pt>
                <c:pt idx="15">
                  <c:v>124.818181818182</c:v>
                </c:pt>
                <c:pt idx="16">
                  <c:v>121.27272727272745</c:v>
                </c:pt>
                <c:pt idx="17">
                  <c:v>117.7272727272729</c:v>
                </c:pt>
                <c:pt idx="18">
                  <c:v>114.18181818181836</c:v>
                </c:pt>
                <c:pt idx="19">
                  <c:v>110.63636363636381</c:v>
                </c:pt>
                <c:pt idx="20">
                  <c:v>107.09090909090926</c:v>
                </c:pt>
                <c:pt idx="21">
                  <c:v>103.54545454545472</c:v>
                </c:pt>
                <c:pt idx="22">
                  <c:v>100</c:v>
                </c:pt>
              </c:numCache>
            </c:numRef>
          </c:val>
          <c:smooth val="0"/>
          <c:extLst>
            <c:ext xmlns:c16="http://schemas.microsoft.com/office/drawing/2014/chart" uri="{C3380CC4-5D6E-409C-BE32-E72D297353CC}">
              <c16:uniqueId val="{00000000-9433-41D6-97EC-8CAFEC313B50}"/>
            </c:ext>
          </c:extLst>
        </c:ser>
        <c:ser>
          <c:idx val="2"/>
          <c:order val="1"/>
          <c:spPr>
            <a:ln w="28575" cap="rnd">
              <a:solidFill>
                <a:schemeClr val="bg1">
                  <a:lumMod val="65000"/>
                </a:schemeClr>
              </a:solidFill>
              <a:prstDash val="sysDash"/>
              <a:round/>
            </a:ln>
            <a:effectLst/>
          </c:spPr>
          <c:marker>
            <c:symbol val="none"/>
          </c:marker>
          <c:dLbls>
            <c:dLbl>
              <c:idx val="1"/>
              <c:layout>
                <c:manualLayout>
                  <c:x val="-3.3472715124791302E-2"/>
                  <c:y val="3.44839162275336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lumMod val="6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433-41D6-97EC-8CAFEC313B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6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'Transformation_RLP 2022'!$B$1:$X$1</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'Transformation_RLP 2022'!$B$3:$X$3</c:f>
              <c:numCache>
                <c:formatCode>0.0</c:formatCode>
                <c:ptCount val="23"/>
                <c:pt idx="0">
                  <c:v>178</c:v>
                </c:pt>
                <c:pt idx="1">
                  <c:v>170</c:v>
                </c:pt>
              </c:numCache>
            </c:numRef>
          </c:val>
          <c:smooth val="0"/>
          <c:extLst>
            <c:ext xmlns:c16="http://schemas.microsoft.com/office/drawing/2014/chart" uri="{C3380CC4-5D6E-409C-BE32-E72D297353CC}">
              <c16:uniqueId val="{00000001-9433-41D6-97EC-8CAFEC313B50}"/>
            </c:ext>
          </c:extLst>
        </c:ser>
        <c:ser>
          <c:idx val="3"/>
          <c:order val="2"/>
          <c:spPr>
            <a:ln w="28575" cap="rnd">
              <a:solidFill>
                <a:srgbClr val="00B050"/>
              </a:solidFill>
              <a:round/>
            </a:ln>
            <a:effectLst/>
          </c:spPr>
          <c:marker>
            <c:symbol val="none"/>
          </c:marker>
          <c:dLbls>
            <c:dLbl>
              <c:idx val="0"/>
              <c:layout>
                <c:manualLayout>
                  <c:x val="-2.3430900587353917E-2"/>
                  <c:y val="-6.26980295046065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433-41D6-97EC-8CAFEC313B50}"/>
                </c:ext>
              </c:extLst>
            </c:dLbl>
            <c:dLbl>
              <c:idx val="22"/>
              <c:layout>
                <c:manualLayout>
                  <c:x val="-5.0209072687188161E-3"/>
                  <c:y val="-6.5832930979836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33-41D6-97EC-8CAFEC313B5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8000"/>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'Transformation_RLP 2022'!$B$1:$X$1</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'Transformation_RLP 2022'!$B$4:$X$4</c:f>
              <c:numCache>
                <c:formatCode>0.0</c:formatCode>
                <c:ptCount val="23"/>
                <c:pt idx="0">
                  <c:v>22.6</c:v>
                </c:pt>
                <c:pt idx="1">
                  <c:v>26.118181818181821</c:v>
                </c:pt>
                <c:pt idx="2">
                  <c:v>29.63636363636364</c:v>
                </c:pt>
                <c:pt idx="3">
                  <c:v>33.154545454545456</c:v>
                </c:pt>
                <c:pt idx="4">
                  <c:v>36.672727272727272</c:v>
                </c:pt>
                <c:pt idx="5">
                  <c:v>40.190909090909088</c:v>
                </c:pt>
                <c:pt idx="6">
                  <c:v>43.709090909090904</c:v>
                </c:pt>
                <c:pt idx="7">
                  <c:v>47.22727272727272</c:v>
                </c:pt>
                <c:pt idx="8">
                  <c:v>50.745454545454535</c:v>
                </c:pt>
                <c:pt idx="9">
                  <c:v>54.263636363636351</c:v>
                </c:pt>
                <c:pt idx="10">
                  <c:v>57.781818181818167</c:v>
                </c:pt>
                <c:pt idx="11">
                  <c:v>61.299999999999983</c:v>
                </c:pt>
                <c:pt idx="12">
                  <c:v>64.818181818181799</c:v>
                </c:pt>
                <c:pt idx="13">
                  <c:v>68.336363636363615</c:v>
                </c:pt>
                <c:pt idx="14">
                  <c:v>71.854545454545431</c:v>
                </c:pt>
                <c:pt idx="15">
                  <c:v>75.372727272727246</c:v>
                </c:pt>
                <c:pt idx="16">
                  <c:v>78.890909090909062</c:v>
                </c:pt>
                <c:pt idx="17">
                  <c:v>82.409090909090878</c:v>
                </c:pt>
                <c:pt idx="18">
                  <c:v>85.927272727272694</c:v>
                </c:pt>
                <c:pt idx="19">
                  <c:v>89.44545454545451</c:v>
                </c:pt>
                <c:pt idx="20">
                  <c:v>92.963636363636326</c:v>
                </c:pt>
                <c:pt idx="21">
                  <c:v>96.481818181818142</c:v>
                </c:pt>
                <c:pt idx="22">
                  <c:v>100</c:v>
                </c:pt>
              </c:numCache>
            </c:numRef>
          </c:val>
          <c:smooth val="0"/>
          <c:extLst>
            <c:ext xmlns:c16="http://schemas.microsoft.com/office/drawing/2014/chart" uri="{C3380CC4-5D6E-409C-BE32-E72D297353CC}">
              <c16:uniqueId val="{00000002-9433-41D6-97EC-8CAFEC313B50}"/>
            </c:ext>
          </c:extLst>
        </c:ser>
        <c:ser>
          <c:idx val="4"/>
          <c:order val="3"/>
          <c:spPr>
            <a:ln w="28575" cap="rnd">
              <a:solidFill>
                <a:srgbClr val="00B050"/>
              </a:solidFill>
              <a:prstDash val="sysDash"/>
              <a:round/>
            </a:ln>
            <a:effectLst/>
          </c:spPr>
          <c:marker>
            <c:symbol val="none"/>
          </c:marker>
          <c:cat>
            <c:numRef>
              <c:f>'Transformation_RLP 2022'!$B$1:$X$1</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'Transformation_RLP 2022'!$B$5:$X$5</c:f>
              <c:numCache>
                <c:formatCode>0.0</c:formatCode>
                <c:ptCount val="23"/>
                <c:pt idx="0">
                  <c:v>22.6</c:v>
                </c:pt>
                <c:pt idx="1">
                  <c:v>24.5</c:v>
                </c:pt>
                <c:pt idx="2">
                  <c:v>24.882221000000001</c:v>
                </c:pt>
                <c:pt idx="3">
                  <c:v>25.304861000000002</c:v>
                </c:pt>
              </c:numCache>
            </c:numRef>
          </c:val>
          <c:smooth val="0"/>
          <c:extLst>
            <c:ext xmlns:c16="http://schemas.microsoft.com/office/drawing/2014/chart" uri="{C3380CC4-5D6E-409C-BE32-E72D297353CC}">
              <c16:uniqueId val="{00000003-9433-41D6-97EC-8CAFEC313B50}"/>
            </c:ext>
          </c:extLst>
        </c:ser>
        <c:ser>
          <c:idx val="5"/>
          <c:order val="4"/>
          <c:spPr>
            <a:ln w="28575" cap="rnd">
              <a:solidFill>
                <a:srgbClr val="FF0000"/>
              </a:solidFill>
              <a:round/>
            </a:ln>
            <a:effectLst/>
          </c:spPr>
          <c:marker>
            <c:symbol val="none"/>
          </c:marker>
          <c:dLbls>
            <c:dLbl>
              <c:idx val="3"/>
              <c:layout>
                <c:manualLayout>
                  <c:x val="-3.3472715124791323E-2"/>
                  <c:y val="3.7618817702763943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8000"/>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433-41D6-97EC-8CAFEC313B50}"/>
                </c:ext>
              </c:extLst>
            </c:dLbl>
            <c:dLbl>
              <c:idx val="22"/>
              <c:layout>
                <c:manualLayout>
                  <c:x val="-1.1715450293677074E-2"/>
                  <c:y val="4.7023522128454821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433-41D6-97EC-8CAFEC313B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'Transformation_RLP 2022'!$B$1:$X$1</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'Transformation_RLP 2022'!$B$15:$X$15</c:f>
              <c:numCache>
                <c:formatCode>General</c:formatCode>
                <c:ptCount val="23"/>
                <c:pt idx="3" formatCode="0.0">
                  <c:v>25.304861000000002</c:v>
                </c:pt>
                <c:pt idx="4" formatCode="0.0">
                  <c:v>26.924861000000003</c:v>
                </c:pt>
                <c:pt idx="5" formatCode="0.0">
                  <c:v>28.544861000000004</c:v>
                </c:pt>
                <c:pt idx="6" formatCode="0.0">
                  <c:v>30.164861000000002</c:v>
                </c:pt>
                <c:pt idx="7" formatCode="0.0">
                  <c:v>31.784861000000003</c:v>
                </c:pt>
                <c:pt idx="8" formatCode="0.0">
                  <c:v>33.404861000000004</c:v>
                </c:pt>
                <c:pt idx="9" formatCode="0.0">
                  <c:v>35.024861000000001</c:v>
                </c:pt>
                <c:pt idx="10" formatCode="0.0">
                  <c:v>36.644861000000006</c:v>
                </c:pt>
                <c:pt idx="11" formatCode="0.0">
                  <c:v>38.264861000000003</c:v>
                </c:pt>
                <c:pt idx="12" formatCode="0.0">
                  <c:v>39.884861000000001</c:v>
                </c:pt>
                <c:pt idx="13" formatCode="0.0">
                  <c:v>41.504861000000005</c:v>
                </c:pt>
                <c:pt idx="14" formatCode="0.0">
                  <c:v>43.124861000000003</c:v>
                </c:pt>
                <c:pt idx="15" formatCode="0.0">
                  <c:v>44.744861</c:v>
                </c:pt>
                <c:pt idx="16" formatCode="0.0">
                  <c:v>46.364861000000005</c:v>
                </c:pt>
                <c:pt idx="17" formatCode="0.0">
                  <c:v>47.984861000000002</c:v>
                </c:pt>
                <c:pt idx="18" formatCode="0.0">
                  <c:v>49.604861</c:v>
                </c:pt>
                <c:pt idx="19" formatCode="0.0">
                  <c:v>51.224861000000004</c:v>
                </c:pt>
                <c:pt idx="20" formatCode="0.0">
                  <c:v>52.844861000000002</c:v>
                </c:pt>
                <c:pt idx="21" formatCode="0.0">
                  <c:v>54.464860999999999</c:v>
                </c:pt>
                <c:pt idx="22" formatCode="0.0">
                  <c:v>56.084861000000004</c:v>
                </c:pt>
              </c:numCache>
            </c:numRef>
          </c:val>
          <c:smooth val="0"/>
          <c:extLst>
            <c:ext xmlns:c16="http://schemas.microsoft.com/office/drawing/2014/chart" uri="{C3380CC4-5D6E-409C-BE32-E72D297353CC}">
              <c16:uniqueId val="{00000004-9433-41D6-97EC-8CAFEC313B50}"/>
            </c:ext>
          </c:extLst>
        </c:ser>
        <c:dLbls>
          <c:showLegendKey val="0"/>
          <c:showVal val="0"/>
          <c:showCatName val="0"/>
          <c:showSerName val="0"/>
          <c:showPercent val="0"/>
          <c:showBubbleSize val="0"/>
        </c:dLbls>
        <c:smooth val="0"/>
        <c:axId val="671101592"/>
        <c:axId val="671100280"/>
      </c:lineChart>
      <c:catAx>
        <c:axId val="671101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671100280"/>
        <c:crosses val="autoZero"/>
        <c:auto val="1"/>
        <c:lblAlgn val="ctr"/>
        <c:lblOffset val="100"/>
        <c:noMultiLvlLbl val="0"/>
      </c:catAx>
      <c:valAx>
        <c:axId val="6711002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671101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bg1">
                <a:lumMod val="65000"/>
              </a:schemeClr>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5-EEB2-421B-9691-703CD787D197}"/>
              </c:ext>
            </c:extLst>
          </c:dPt>
          <c:dPt>
            <c:idx val="1"/>
            <c:invertIfNegative val="0"/>
            <c:bubble3D val="0"/>
            <c:spPr>
              <a:noFill/>
              <a:ln>
                <a:noFill/>
              </a:ln>
              <a:effectLst/>
            </c:spPr>
            <c:extLst>
              <c:ext xmlns:c16="http://schemas.microsoft.com/office/drawing/2014/chart" uri="{C3380CC4-5D6E-409C-BE32-E72D297353CC}">
                <c16:uniqueId val="{00000006-EEB2-421B-9691-703CD787D197}"/>
              </c:ext>
            </c:extLst>
          </c:dPt>
          <c:dPt>
            <c:idx val="2"/>
            <c:invertIfNegative val="0"/>
            <c:bubble3D val="0"/>
            <c:spPr>
              <a:noFill/>
              <a:ln>
                <a:noFill/>
              </a:ln>
              <a:effectLst/>
            </c:spPr>
            <c:extLst>
              <c:ext xmlns:c16="http://schemas.microsoft.com/office/drawing/2014/chart" uri="{C3380CC4-5D6E-409C-BE32-E72D297353CC}">
                <c16:uniqueId val="{00000007-EEB2-421B-9691-703CD787D197}"/>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B2-421B-9691-703CD787D197}"/>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EB2-421B-9691-703CD787D19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'F-Imp-Subv-Schäden-Invest'!$C$2:$H$2</c:f>
              <c:numCache>
                <c:formatCode>0</c:formatCode>
                <c:ptCount val="6"/>
                <c:pt idx="0">
                  <c:v>75</c:v>
                </c:pt>
                <c:pt idx="1">
                  <c:v>75</c:v>
                </c:pt>
                <c:pt idx="2">
                  <c:v>75</c:v>
                </c:pt>
                <c:pt idx="3">
                  <c:v>296</c:v>
                </c:pt>
              </c:numCache>
            </c:numRef>
          </c:val>
          <c:extLst>
            <c:ext xmlns:c16="http://schemas.microsoft.com/office/drawing/2014/chart" uri="{C3380CC4-5D6E-409C-BE32-E72D297353CC}">
              <c16:uniqueId val="{00000000-EEB2-421B-9691-703CD787D197}"/>
            </c:ext>
          </c:extLst>
        </c:ser>
        <c:ser>
          <c:idx val="1"/>
          <c:order val="1"/>
          <c:spPr>
            <a:solidFill>
              <a:schemeClr val="accent2"/>
            </a:solidFill>
            <a:ln>
              <a:noFill/>
            </a:ln>
            <a:effectLst/>
          </c:spPr>
          <c:invertIfNegative val="0"/>
          <c:dPt>
            <c:idx val="2"/>
            <c:invertIfNegative val="0"/>
            <c:bubble3D val="0"/>
            <c:spPr>
              <a:noFill/>
              <a:ln>
                <a:noFill/>
              </a:ln>
              <a:effectLst/>
            </c:spPr>
            <c:extLst>
              <c:ext xmlns:c16="http://schemas.microsoft.com/office/drawing/2014/chart" uri="{C3380CC4-5D6E-409C-BE32-E72D297353CC}">
                <c16:uniqueId val="{00000008-EEB2-421B-9691-703CD787D197}"/>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EB2-421B-9691-703CD787D19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'F-Imp-Subv-Schäden-Invest'!$C$3:$H$3</c:f>
              <c:numCache>
                <c:formatCode>0</c:formatCode>
                <c:ptCount val="6"/>
                <c:pt idx="1">
                  <c:v>57</c:v>
                </c:pt>
                <c:pt idx="2">
                  <c:v>57</c:v>
                </c:pt>
              </c:numCache>
            </c:numRef>
          </c:val>
          <c:extLst>
            <c:ext xmlns:c16="http://schemas.microsoft.com/office/drawing/2014/chart" uri="{C3380CC4-5D6E-409C-BE32-E72D297353CC}">
              <c16:uniqueId val="{00000001-EEB2-421B-9691-703CD787D197}"/>
            </c:ext>
          </c:extLst>
        </c:ser>
        <c:ser>
          <c:idx val="2"/>
          <c:order val="2"/>
          <c:spPr>
            <a:solidFill>
              <a:schemeClr val="accent3"/>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9-EEB2-421B-9691-703CD787D197}"/>
              </c:ext>
            </c:extLst>
          </c:dPt>
          <c:dPt>
            <c:idx val="5"/>
            <c:invertIfNegative val="0"/>
            <c:bubble3D val="0"/>
            <c:spPr>
              <a:solidFill>
                <a:srgbClr val="FF9900"/>
              </a:solidFill>
              <a:ln>
                <a:noFill/>
              </a:ln>
              <a:effectLst/>
            </c:spPr>
            <c:extLst>
              <c:ext xmlns:c16="http://schemas.microsoft.com/office/drawing/2014/chart" uri="{C3380CC4-5D6E-409C-BE32-E72D297353CC}">
                <c16:uniqueId val="{0000000B-EEB2-421B-9691-703CD787D197}"/>
              </c:ext>
            </c:extLst>
          </c:dPt>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EB2-421B-9691-703CD787D197}"/>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EB2-421B-9691-703CD787D19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'F-Imp-Subv-Schäden-Invest'!$C$4:$H$4</c:f>
              <c:numCache>
                <c:formatCode>General</c:formatCode>
                <c:ptCount val="6"/>
                <c:pt idx="2" formatCode="0">
                  <c:v>164</c:v>
                </c:pt>
                <c:pt idx="4" formatCode="0">
                  <c:v>223.84567989269539</c:v>
                </c:pt>
                <c:pt idx="5" formatCode="0">
                  <c:v>223.84567989269539</c:v>
                </c:pt>
              </c:numCache>
            </c:numRef>
          </c:val>
          <c:extLst>
            <c:ext xmlns:c16="http://schemas.microsoft.com/office/drawing/2014/chart" uri="{C3380CC4-5D6E-409C-BE32-E72D297353CC}">
              <c16:uniqueId val="{00000002-EEB2-421B-9691-703CD787D197}"/>
            </c:ext>
          </c:extLst>
        </c:ser>
        <c:ser>
          <c:idx val="3"/>
          <c:order val="3"/>
          <c:spPr>
            <a:solidFill>
              <a:schemeClr val="accent4"/>
            </a:solidFill>
            <a:ln>
              <a:noFill/>
            </a:ln>
            <a:effectLst/>
          </c:spPr>
          <c:invertIfNegative val="0"/>
          <c:dPt>
            <c:idx val="4"/>
            <c:invertIfNegative val="0"/>
            <c:bubble3D val="0"/>
            <c:spPr>
              <a:solidFill>
                <a:srgbClr val="008000"/>
              </a:solidFill>
              <a:ln>
                <a:noFill/>
              </a:ln>
              <a:effectLst/>
            </c:spPr>
            <c:extLst>
              <c:ext xmlns:c16="http://schemas.microsoft.com/office/drawing/2014/chart" uri="{C3380CC4-5D6E-409C-BE32-E72D297353CC}">
                <c16:uniqueId val="{0000000A-EEB2-421B-9691-703CD787D197}"/>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'F-Imp-Subv-Schäden-Invest'!$C$5:$H$5</c:f>
              <c:numCache>
                <c:formatCode>General</c:formatCode>
                <c:ptCount val="6"/>
                <c:pt idx="4" formatCode="0.0">
                  <c:v>72.154320107304599</c:v>
                </c:pt>
              </c:numCache>
            </c:numRef>
          </c:val>
          <c:extLst>
            <c:ext xmlns:c16="http://schemas.microsoft.com/office/drawing/2014/chart" uri="{C3380CC4-5D6E-409C-BE32-E72D297353CC}">
              <c16:uniqueId val="{00000003-EEB2-421B-9691-703CD787D197}"/>
            </c:ext>
          </c:extLst>
        </c:ser>
        <c:dLbls>
          <c:showLegendKey val="0"/>
          <c:showVal val="0"/>
          <c:showCatName val="0"/>
          <c:showSerName val="0"/>
          <c:showPercent val="0"/>
          <c:showBubbleSize val="0"/>
        </c:dLbls>
        <c:gapWidth val="150"/>
        <c:overlap val="100"/>
        <c:axId val="408646624"/>
        <c:axId val="408642688"/>
      </c:barChart>
      <c:catAx>
        <c:axId val="408646624"/>
        <c:scaling>
          <c:orientation val="minMax"/>
        </c:scaling>
        <c:delete val="1"/>
        <c:axPos val="b"/>
        <c:majorTickMark val="none"/>
        <c:minorTickMark val="none"/>
        <c:tickLblPos val="nextTo"/>
        <c:crossAx val="408642688"/>
        <c:crosses val="autoZero"/>
        <c:auto val="1"/>
        <c:lblAlgn val="ctr"/>
        <c:lblOffset val="100"/>
        <c:noMultiLvlLbl val="0"/>
      </c:catAx>
      <c:valAx>
        <c:axId val="408642688"/>
        <c:scaling>
          <c:orientation val="minMax"/>
        </c:scaling>
        <c:delete val="1"/>
        <c:axPos val="l"/>
        <c:numFmt formatCode="0" sourceLinked="1"/>
        <c:majorTickMark val="none"/>
        <c:minorTickMark val="none"/>
        <c:tickLblPos val="nextTo"/>
        <c:crossAx val="408646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10</a:t>
            </a:fld>
            <a:endParaRPr lang="de-DE" altLang="de-DE"/>
          </a:p>
        </p:txBody>
      </p:sp>
    </p:spTree>
    <p:extLst>
      <p:ext uri="{BB962C8B-B14F-4D97-AF65-F5344CB8AC3E}">
        <p14:creationId xmlns:p14="http://schemas.microsoft.com/office/powerpoint/2010/main" val="410444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11</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116687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12</a:t>
            </a:fld>
            <a:endParaRPr lang="de-DE" altLang="de-DE"/>
          </a:p>
        </p:txBody>
      </p:sp>
    </p:spTree>
    <p:extLst>
      <p:ext uri="{BB962C8B-B14F-4D97-AF65-F5344CB8AC3E}">
        <p14:creationId xmlns:p14="http://schemas.microsoft.com/office/powerpoint/2010/main" val="370493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13</a:t>
            </a:fld>
            <a:endParaRPr lang="de-DE" altLang="de-DE"/>
          </a:p>
        </p:txBody>
      </p:sp>
    </p:spTree>
    <p:extLst>
      <p:ext uri="{BB962C8B-B14F-4D97-AF65-F5344CB8AC3E}">
        <p14:creationId xmlns:p14="http://schemas.microsoft.com/office/powerpoint/2010/main" val="1832030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2D63D9DB-BB2A-4F72-A3C0-50A50A6D2211}"/>
              </a:ext>
            </a:extLst>
          </p:cNvPr>
          <p:cNvSpPr>
            <a:spLocks noGrp="1" noRot="1" noChangeAspect="1" noChangeArrowheads="1" noTextEdit="1"/>
          </p:cNvSpPr>
          <p:nvPr>
            <p:ph type="sldImg"/>
          </p:nvPr>
        </p:nvSpPr>
        <p:spPr>
          <a:ln/>
        </p:spPr>
      </p:sp>
      <p:sp>
        <p:nvSpPr>
          <p:cNvPr id="30723" name="Notizenplatzhalter 2">
            <a:extLst>
              <a:ext uri="{FF2B5EF4-FFF2-40B4-BE49-F238E27FC236}">
                <a16:creationId xmlns:a16="http://schemas.microsoft.com/office/drawing/2014/main" id="{52B22C4B-7C00-4FC6-A559-840C979D8A2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0724" name="Foliennummernplatzhalter 3">
            <a:extLst>
              <a:ext uri="{FF2B5EF4-FFF2-40B4-BE49-F238E27FC236}">
                <a16:creationId xmlns:a16="http://schemas.microsoft.com/office/drawing/2014/main" id="{095785E0-B6F9-4FE8-9D70-69528A05B9A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80B8C9-1F3A-4BA9-AB24-D00628B7CF1C}" type="slidenum">
              <a:rPr lang="de-DE" altLang="de-DE" smtClean="0"/>
              <a:pPr>
                <a:spcBef>
                  <a:spcPct val="0"/>
                </a:spcBef>
              </a:pPr>
              <a:t>14</a:t>
            </a:fld>
            <a:endParaRPr lang="de-DE" altLang="de-DE"/>
          </a:p>
        </p:txBody>
      </p:sp>
    </p:spTree>
    <p:extLst>
      <p:ext uri="{BB962C8B-B14F-4D97-AF65-F5344CB8AC3E}">
        <p14:creationId xmlns:p14="http://schemas.microsoft.com/office/powerpoint/2010/main" val="863442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A68C2735-AD34-4A6F-BEA8-EFF9545D6D52}"/>
              </a:ext>
            </a:extLst>
          </p:cNvPr>
          <p:cNvSpPr>
            <a:spLocks noGrp="1" noRot="1" noChangeAspect="1" noChangeArrowheads="1" noTextEdit="1"/>
          </p:cNvSpPr>
          <p:nvPr>
            <p:ph type="sldImg"/>
          </p:nvPr>
        </p:nvSpPr>
        <p:spPr>
          <a:ln/>
        </p:spPr>
      </p:sp>
      <p:sp>
        <p:nvSpPr>
          <p:cNvPr id="38915" name="Notizenplatzhalter 2">
            <a:extLst>
              <a:ext uri="{FF2B5EF4-FFF2-40B4-BE49-F238E27FC236}">
                <a16:creationId xmlns:a16="http://schemas.microsoft.com/office/drawing/2014/main" id="{DA42703A-CBCA-49C8-AFC0-1F6C2AC022BB}"/>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8916" name="Foliennummernplatzhalter 3">
            <a:extLst>
              <a:ext uri="{FF2B5EF4-FFF2-40B4-BE49-F238E27FC236}">
                <a16:creationId xmlns:a16="http://schemas.microsoft.com/office/drawing/2014/main" id="{532C55E5-0D04-4F1C-87CC-24F46B3BEDD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5E190D-9903-40BA-9F4C-9F49158EB8BA}" type="slidenum">
              <a:rPr lang="de-DE" altLang="de-DE" smtClean="0"/>
              <a:pPr>
                <a:spcBef>
                  <a:spcPct val="0"/>
                </a:spcBef>
              </a:pPr>
              <a:t>15</a:t>
            </a:fld>
            <a:endParaRPr lang="de-DE" altLang="de-DE"/>
          </a:p>
        </p:txBody>
      </p:sp>
    </p:spTree>
    <p:extLst>
      <p:ext uri="{BB962C8B-B14F-4D97-AF65-F5344CB8AC3E}">
        <p14:creationId xmlns:p14="http://schemas.microsoft.com/office/powerpoint/2010/main" val="4164770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87182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17</a:t>
            </a:fld>
            <a:endParaRPr lang="de-DE" altLang="de-DE"/>
          </a:p>
        </p:txBody>
      </p:sp>
    </p:spTree>
    <p:extLst>
      <p:ext uri="{BB962C8B-B14F-4D97-AF65-F5344CB8AC3E}">
        <p14:creationId xmlns:p14="http://schemas.microsoft.com/office/powerpoint/2010/main" val="1394583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18</a:t>
            </a:fld>
            <a:endParaRPr lang="de-DE" altLang="de-DE"/>
          </a:p>
        </p:txBody>
      </p:sp>
    </p:spTree>
    <p:extLst>
      <p:ext uri="{BB962C8B-B14F-4D97-AF65-F5344CB8AC3E}">
        <p14:creationId xmlns:p14="http://schemas.microsoft.com/office/powerpoint/2010/main" val="199187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185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367196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20</a:t>
            </a:fld>
            <a:endParaRPr lang="de-DE" altLang="de-DE"/>
          </a:p>
        </p:txBody>
      </p:sp>
    </p:spTree>
    <p:extLst>
      <p:ext uri="{BB962C8B-B14F-4D97-AF65-F5344CB8AC3E}">
        <p14:creationId xmlns:p14="http://schemas.microsoft.com/office/powerpoint/2010/main" val="3704930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269669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22</a:t>
            </a:fld>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166920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13727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25</a:t>
            </a:fld>
            <a:endParaRPr lang="de-DE" altLang="de-DE"/>
          </a:p>
        </p:txBody>
      </p:sp>
    </p:spTree>
    <p:extLst>
      <p:ext uri="{BB962C8B-B14F-4D97-AF65-F5344CB8AC3E}">
        <p14:creationId xmlns:p14="http://schemas.microsoft.com/office/powerpoint/2010/main" val="67462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26</a:t>
            </a:fld>
            <a:endParaRPr lang="de-DE" altLang="de-DE"/>
          </a:p>
        </p:txBody>
      </p:sp>
    </p:spTree>
    <p:extLst>
      <p:ext uri="{BB962C8B-B14F-4D97-AF65-F5344CB8AC3E}">
        <p14:creationId xmlns:p14="http://schemas.microsoft.com/office/powerpoint/2010/main" val="3202191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27</a:t>
            </a:fld>
            <a:endParaRPr lang="de-DE" altLang="de-DE"/>
          </a:p>
        </p:txBody>
      </p:sp>
    </p:spTree>
    <p:extLst>
      <p:ext uri="{BB962C8B-B14F-4D97-AF65-F5344CB8AC3E}">
        <p14:creationId xmlns:p14="http://schemas.microsoft.com/office/powerpoint/2010/main" val="3197288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0001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88249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07874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90167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347658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121097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05851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3224381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307326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2842831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50938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4</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35315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45405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855210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6584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130615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02977BE-AADB-4233-B516-96FB3C72ABCB}"/>
              </a:ext>
            </a:extLst>
          </p:cNvPr>
          <p:cNvSpPr>
            <a:spLocks noGrp="1"/>
          </p:cNvSpPr>
          <p:nvPr>
            <p:ph sz="quarter" idx="10"/>
          </p:nvPr>
        </p:nvSpPr>
        <p:spPr>
          <a:xfrm>
            <a:off x="3005138" y="6775450"/>
            <a:ext cx="50800" cy="8255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3242345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0000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pic>
        <p:nvPicPr>
          <p:cNvPr id="4" name="Grafik 3">
            <a:extLst>
              <a:ext uri="{FF2B5EF4-FFF2-40B4-BE49-F238E27FC236}">
                <a16:creationId xmlns:a16="http://schemas.microsoft.com/office/drawing/2014/main" id="{7F81BBC0-2878-4655-99AD-8A6A403F530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486" y="0"/>
            <a:ext cx="796506" cy="796506"/>
          </a:xfrm>
          <a:prstGeom prst="rect">
            <a:avLst/>
          </a:prstGeom>
        </p:spPr>
      </p:pic>
      <p:sp>
        <p:nvSpPr>
          <p:cNvPr id="6" name="Rectangle 75">
            <a:extLst>
              <a:ext uri="{FF2B5EF4-FFF2-40B4-BE49-F238E27FC236}">
                <a16:creationId xmlns:a16="http://schemas.microsoft.com/office/drawing/2014/main" id="{CD694638-ED55-4FC5-B057-4363DC0F4699}"/>
              </a:ext>
            </a:extLst>
          </p:cNvPr>
          <p:cNvSpPr>
            <a:spLocks noChangeArrowheads="1"/>
          </p:cNvSpPr>
          <p:nvPr userDrawn="1"/>
        </p:nvSpPr>
        <p:spPr bwMode="auto">
          <a:xfrm>
            <a:off x="1" y="6502400"/>
            <a:ext cx="990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Energiestammtisch | Videokonferenz am 24.03.2022 | V01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a:p>
            <a:pPr>
              <a:defRPr/>
            </a:pPr>
            <a:endParaRPr lang="de-DE" altLang="de-DE" sz="1200" b="1" kern="1200" dirty="0">
              <a:solidFill>
                <a:srgbClr val="FF9933"/>
              </a:solidFill>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 id="2147490103" r:id="rId12"/>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jp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4.png"/><Relationship Id="rId2" Type="http://schemas.openxmlformats.org/officeDocument/2006/relationships/notesSlide" Target="../notesSlides/notesSlide10.xml"/><Relationship Id="rId16"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3.png"/><Relationship Id="rId5" Type="http://schemas.openxmlformats.org/officeDocument/2006/relationships/image" Target="../media/image29.jpg"/><Relationship Id="rId15" Type="http://schemas.openxmlformats.org/officeDocument/2006/relationships/image" Target="../media/image37.jpg"/><Relationship Id="rId10" Type="http://schemas.openxmlformats.org/officeDocument/2006/relationships/image" Target="../media/image13.pn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eg"/><Relationship Id="rId7"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bin"/><Relationship Id="rId4" Type="http://schemas.openxmlformats.org/officeDocument/2006/relationships/image" Target="../media/image41.jp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10" Type="http://schemas.openxmlformats.org/officeDocument/2006/relationships/image" Target="../media/image57.JPG"/><Relationship Id="rId4" Type="http://schemas.openxmlformats.org/officeDocument/2006/relationships/image" Target="../media/image51.jpeg"/><Relationship Id="rId9" Type="http://schemas.openxmlformats.org/officeDocument/2006/relationships/image" Target="../media/image56.jpeg"/></Relationships>
</file>

<file path=ppt/slides/_rels/slide28.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62.sv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60.png"/><Relationship Id="rId5" Type="http://schemas.openxmlformats.org/officeDocument/2006/relationships/image" Target="../media/image13.png"/><Relationship Id="rId10" Type="http://schemas.openxmlformats.org/officeDocument/2006/relationships/image" Target="../media/image59.jpg"/><Relationship Id="rId4" Type="http://schemas.openxmlformats.org/officeDocument/2006/relationships/image" Target="../media/image23.png"/><Relationship Id="rId9" Type="http://schemas.openxmlformats.org/officeDocument/2006/relationships/image" Target="../media/image58.jp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13.png"/><Relationship Id="rId4" Type="http://schemas.openxmlformats.org/officeDocument/2006/relationships/image" Target="../media/image21.jpg"/><Relationship Id="rId9"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567608" y="23651"/>
            <a:ext cx="83383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dirty="0" err="1">
                <a:solidFill>
                  <a:schemeClr val="bg1"/>
                </a:solidFill>
              </a:rPr>
              <a:t>März-Energiestammtisch</a:t>
            </a:r>
            <a:br>
              <a:rPr lang="en-US" altLang="de-DE" sz="2800" dirty="0">
                <a:solidFill>
                  <a:schemeClr val="bg1"/>
                </a:solidFill>
              </a:rPr>
            </a:br>
            <a:r>
              <a:rPr lang="en-US" altLang="de-DE" sz="2800" dirty="0">
                <a:solidFill>
                  <a:schemeClr val="bg1"/>
                </a:solidFill>
              </a:rPr>
              <a:t>ISE e.V.-</a:t>
            </a:r>
            <a:r>
              <a:rPr lang="en-US" altLang="de-DE" sz="2800" dirty="0" err="1">
                <a:solidFill>
                  <a:schemeClr val="bg1"/>
                </a:solidFill>
              </a:rPr>
              <a:t>Kampagnen</a:t>
            </a:r>
            <a:r>
              <a:rPr lang="en-US" altLang="de-DE" sz="2800" dirty="0">
                <a:solidFill>
                  <a:schemeClr val="bg1"/>
                </a:solidFill>
              </a:rPr>
              <a:t> 2022</a:t>
            </a:r>
          </a:p>
        </p:txBody>
      </p:sp>
      <p:pic>
        <p:nvPicPr>
          <p:cNvPr id="6149" name="Grafik 1">
            <a:extLst>
              <a:ext uri="{FF2B5EF4-FFF2-40B4-BE49-F238E27FC236}">
                <a16:creationId xmlns:a16="http://schemas.microsoft.com/office/drawing/2014/main" id="{138D18D5-0FFD-4E9D-A46D-CA1B832F12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1370013"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2A7DD05F-9189-42D8-AE52-576BEDC4ECEF}"/>
              </a:ext>
            </a:extLst>
          </p:cNvPr>
          <p:cNvSpPr txBox="1">
            <a:spLocks noChangeArrowheads="1"/>
          </p:cNvSpPr>
          <p:nvPr/>
        </p:nvSpPr>
        <p:spPr bwMode="auto">
          <a:xfrm>
            <a:off x="0" y="6462456"/>
            <a:ext cx="9920288" cy="395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de-DE" altLang="de-DE" sz="1400" dirty="0">
              <a:solidFill>
                <a:schemeClr val="bg1"/>
              </a:solidFill>
            </a:endParaRPr>
          </a:p>
        </p:txBody>
      </p:sp>
      <p:sp>
        <p:nvSpPr>
          <p:cNvPr id="9" name="Rectangle 75">
            <a:extLst>
              <a:ext uri="{FF2B5EF4-FFF2-40B4-BE49-F238E27FC236}">
                <a16:creationId xmlns:a16="http://schemas.microsoft.com/office/drawing/2014/main" id="{3B87523B-9B83-4B16-B0D8-E3A1EA5C427B}"/>
              </a:ext>
            </a:extLst>
          </p:cNvPr>
          <p:cNvSpPr>
            <a:spLocks noChangeArrowheads="1"/>
          </p:cNvSpPr>
          <p:nvPr/>
        </p:nvSpPr>
        <p:spPr bwMode="auto">
          <a:xfrm>
            <a:off x="0" y="6521599"/>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Energiestammtisch | Videokonferenz am 24.03.2022 | V01                  	                     			                      ISE e.V. </a:t>
            </a:r>
          </a:p>
        </p:txBody>
      </p:sp>
      <p:sp>
        <p:nvSpPr>
          <p:cNvPr id="55" name="Rechteck 54">
            <a:extLst>
              <a:ext uri="{FF2B5EF4-FFF2-40B4-BE49-F238E27FC236}">
                <a16:creationId xmlns:a16="http://schemas.microsoft.com/office/drawing/2014/main" id="{BA588D29-16D1-44FA-8AF1-30D43A755A3F}"/>
              </a:ext>
            </a:extLst>
          </p:cNvPr>
          <p:cNvSpPr/>
          <p:nvPr/>
        </p:nvSpPr>
        <p:spPr bwMode="auto">
          <a:xfrm>
            <a:off x="0" y="1343025"/>
            <a:ext cx="9906000" cy="511810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endParaRPr kumimoji="0" lang="de-DE" sz="2400" b="0" i="0" u="none" strike="noStrike" cap="none" normalizeH="0" baseline="0" dirty="0">
              <a:ln>
                <a:noFill/>
              </a:ln>
              <a:solidFill>
                <a:schemeClr val="tx1"/>
              </a:solidFill>
              <a:effectLst/>
              <a:latin typeface="Arial" charset="0"/>
            </a:endParaRPr>
          </a:p>
        </p:txBody>
      </p:sp>
      <p:sp>
        <p:nvSpPr>
          <p:cNvPr id="12" name="Textfeld 11">
            <a:extLst>
              <a:ext uri="{FF2B5EF4-FFF2-40B4-BE49-F238E27FC236}">
                <a16:creationId xmlns:a16="http://schemas.microsoft.com/office/drawing/2014/main" id="{F64C91D5-77F8-4B42-9587-E2F19B18E7CF}"/>
              </a:ext>
            </a:extLst>
          </p:cNvPr>
          <p:cNvSpPr txBox="1"/>
          <p:nvPr/>
        </p:nvSpPr>
        <p:spPr>
          <a:xfrm>
            <a:off x="7606164" y="6189658"/>
            <a:ext cx="2044149" cy="276999"/>
          </a:xfrm>
          <a:prstGeom prst="rect">
            <a:avLst/>
          </a:prstGeom>
          <a:noFill/>
        </p:spPr>
        <p:txBody>
          <a:bodyPr wrap="none" rtlCol="0">
            <a:spAutoFit/>
          </a:bodyPr>
          <a:lstStyle/>
          <a:p>
            <a:r>
              <a:rPr lang="de-DE" sz="1200" dirty="0"/>
              <a:t>Stand V02 vom 15.03.2022</a:t>
            </a:r>
          </a:p>
        </p:txBody>
      </p:sp>
      <p:sp>
        <p:nvSpPr>
          <p:cNvPr id="11" name="Rechteck 10">
            <a:extLst>
              <a:ext uri="{FF2B5EF4-FFF2-40B4-BE49-F238E27FC236}">
                <a16:creationId xmlns:a16="http://schemas.microsoft.com/office/drawing/2014/main" id="{FA64A813-A254-43B0-90B3-23BD7295DC0A}"/>
              </a:ext>
            </a:extLst>
          </p:cNvPr>
          <p:cNvSpPr/>
          <p:nvPr/>
        </p:nvSpPr>
        <p:spPr bwMode="auto">
          <a:xfrm>
            <a:off x="249382" y="1445261"/>
            <a:ext cx="9434944" cy="2340544"/>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7215A24B-86AD-48B0-8579-8770C5050C86}"/>
              </a:ext>
            </a:extLst>
          </p:cNvPr>
          <p:cNvSpPr txBox="1"/>
          <p:nvPr/>
        </p:nvSpPr>
        <p:spPr>
          <a:xfrm>
            <a:off x="3112825" y="1804607"/>
            <a:ext cx="6571501" cy="1231106"/>
          </a:xfrm>
          <a:prstGeom prst="rect">
            <a:avLst/>
          </a:prstGeom>
          <a:noFill/>
        </p:spPr>
        <p:txBody>
          <a:bodyPr wrap="square" rtlCol="0">
            <a:spAutoFit/>
          </a:bodyPr>
          <a:lstStyle/>
          <a:p>
            <a:r>
              <a:rPr lang="de-DE" sz="1600" u="sng" dirty="0">
                <a:solidFill>
                  <a:srgbClr val="3333FF"/>
                </a:solidFill>
                <a:latin typeface="Calibri" panose="020F0502020204030204" pitchFamily="34" charset="0"/>
                <a:cs typeface="Calibri" panose="020F0502020204030204" pitchFamily="34" charset="0"/>
              </a:rPr>
              <a:t>Energieeinsparung durch Effizienzsteigerung</a:t>
            </a:r>
          </a:p>
          <a:p>
            <a:endParaRPr lang="de-DE" sz="1600" u="sng" dirty="0">
              <a:solidFill>
                <a:srgbClr val="3333FF"/>
              </a:solidFill>
              <a:latin typeface="Calibri" panose="020F0502020204030204" pitchFamily="34" charset="0"/>
              <a:cs typeface="Calibri" panose="020F0502020204030204" pitchFamily="34" charset="0"/>
            </a:endParaRPr>
          </a:p>
          <a:p>
            <a:r>
              <a:rPr lang="de-DE" b="1" dirty="0">
                <a:solidFill>
                  <a:srgbClr val="3333FF"/>
                </a:solidFill>
                <a:latin typeface="Calibri" panose="020F0502020204030204" pitchFamily="34" charset="0"/>
                <a:cs typeface="Calibri" panose="020F0502020204030204" pitchFamily="34" charset="0"/>
              </a:rPr>
              <a:t>„Wärmewende“</a:t>
            </a:r>
            <a:r>
              <a:rPr lang="de-DE" sz="1800" b="1" dirty="0">
                <a:solidFill>
                  <a:srgbClr val="3333FF"/>
                </a:solidFill>
                <a:latin typeface="Calibri" panose="020F0502020204030204" pitchFamily="34" charset="0"/>
                <a:cs typeface="Calibri" panose="020F0502020204030204" pitchFamily="34" charset="0"/>
              </a:rPr>
              <a:t> mit PV, Wärmepumpe und </a:t>
            </a:r>
            <a:r>
              <a:rPr lang="de-DE" sz="1800" b="1" dirty="0" err="1">
                <a:solidFill>
                  <a:srgbClr val="3333FF"/>
                </a:solidFill>
                <a:latin typeface="Calibri" panose="020F0502020204030204" pitchFamily="34" charset="0"/>
                <a:cs typeface="Calibri" panose="020F0502020204030204" pitchFamily="34" charset="0"/>
              </a:rPr>
              <a:t>Sektorkopplung</a:t>
            </a:r>
            <a:r>
              <a:rPr lang="de-DE" sz="1800" b="1" dirty="0">
                <a:solidFill>
                  <a:srgbClr val="3333FF"/>
                </a:solidFill>
                <a:latin typeface="Calibri" panose="020F0502020204030204" pitchFamily="34" charset="0"/>
                <a:cs typeface="Calibri" panose="020F0502020204030204" pitchFamily="34" charset="0"/>
              </a:rPr>
              <a:t> beim Verbraucher: „</a:t>
            </a:r>
            <a:r>
              <a:rPr lang="de-DE" sz="1800" b="1" dirty="0" err="1">
                <a:solidFill>
                  <a:srgbClr val="3333FF"/>
                </a:solidFill>
                <a:latin typeface="Calibri" panose="020F0502020204030204" pitchFamily="34" charset="0"/>
                <a:cs typeface="Calibri" panose="020F0502020204030204" pitchFamily="34" charset="0"/>
              </a:rPr>
              <a:t>ProSumer</a:t>
            </a:r>
            <a:r>
              <a:rPr lang="de-DE" sz="1800" b="1" dirty="0">
                <a:solidFill>
                  <a:srgbClr val="3333FF"/>
                </a:solidFill>
                <a:latin typeface="Calibri" panose="020F0502020204030204" pitchFamily="34" charset="0"/>
                <a:cs typeface="Calibri" panose="020F0502020204030204" pitchFamily="34" charset="0"/>
              </a:rPr>
              <a:t>“</a:t>
            </a:r>
            <a:endParaRPr lang="de-DE" sz="1800" dirty="0">
              <a:solidFill>
                <a:srgbClr val="3333FF"/>
              </a:solidFill>
              <a:latin typeface="Calibri" panose="020F0502020204030204" pitchFamily="34" charset="0"/>
              <a:cs typeface="Calibri" panose="020F0502020204030204" pitchFamily="34" charset="0"/>
            </a:endParaRPr>
          </a:p>
        </p:txBody>
      </p:sp>
      <p:sp>
        <p:nvSpPr>
          <p:cNvPr id="16" name="Rechteck 15">
            <a:extLst>
              <a:ext uri="{FF2B5EF4-FFF2-40B4-BE49-F238E27FC236}">
                <a16:creationId xmlns:a16="http://schemas.microsoft.com/office/drawing/2014/main" id="{8C526DE5-D5C1-48FF-8D7E-FB7DCDC5FB2B}"/>
              </a:ext>
            </a:extLst>
          </p:cNvPr>
          <p:cNvSpPr/>
          <p:nvPr/>
        </p:nvSpPr>
        <p:spPr bwMode="auto">
          <a:xfrm>
            <a:off x="509155" y="1715405"/>
            <a:ext cx="2483427" cy="143757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7" name="Gruppieren 16">
            <a:extLst>
              <a:ext uri="{FF2B5EF4-FFF2-40B4-BE49-F238E27FC236}">
                <a16:creationId xmlns:a16="http://schemas.microsoft.com/office/drawing/2014/main" id="{3AB3B2E4-D5C5-4C5E-ABB1-EA4716BC52DE}"/>
              </a:ext>
            </a:extLst>
          </p:cNvPr>
          <p:cNvGrpSpPr/>
          <p:nvPr/>
        </p:nvGrpSpPr>
        <p:grpSpPr>
          <a:xfrm>
            <a:off x="829211" y="1872547"/>
            <a:ext cx="1963558" cy="1146866"/>
            <a:chOff x="2867727" y="1993004"/>
            <a:chExt cx="1155292" cy="654451"/>
          </a:xfrm>
        </p:grpSpPr>
        <p:cxnSp>
          <p:nvCxnSpPr>
            <p:cNvPr id="18" name="Gerader Verbinder 17">
              <a:extLst>
                <a:ext uri="{FF2B5EF4-FFF2-40B4-BE49-F238E27FC236}">
                  <a16:creationId xmlns:a16="http://schemas.microsoft.com/office/drawing/2014/main" id="{E602A924-460F-401B-92DB-4DD734C642A0}"/>
                </a:ext>
              </a:extLst>
            </p:cNvPr>
            <p:cNvCxnSpPr/>
            <p:nvPr/>
          </p:nvCxnSpPr>
          <p:spPr bwMode="auto">
            <a:xfrm>
              <a:off x="2867727" y="2647455"/>
              <a:ext cx="147980" cy="0"/>
            </a:xfrm>
            <a:prstGeom prst="line">
              <a:avLst/>
            </a:prstGeom>
            <a:solidFill>
              <a:srgbClr val="FF0000"/>
            </a:solidFill>
            <a:ln w="190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8">
              <a:extLst>
                <a:ext uri="{FF2B5EF4-FFF2-40B4-BE49-F238E27FC236}">
                  <a16:creationId xmlns:a16="http://schemas.microsoft.com/office/drawing/2014/main" id="{7F369B17-BD1C-4482-A77F-DF4A76E70A7B}"/>
                </a:ext>
              </a:extLst>
            </p:cNvPr>
            <p:cNvCxnSpPr>
              <a:cxnSpLocks/>
            </p:cNvCxnSpPr>
            <p:nvPr/>
          </p:nvCxnSpPr>
          <p:spPr bwMode="auto">
            <a:xfrm>
              <a:off x="2867727" y="1993004"/>
              <a:ext cx="1155292" cy="346829"/>
            </a:xfrm>
            <a:prstGeom prst="line">
              <a:avLst/>
            </a:prstGeom>
            <a:solidFill>
              <a:srgbClr val="FF0000"/>
            </a:solidFill>
            <a:ln w="762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19">
              <a:extLst>
                <a:ext uri="{FF2B5EF4-FFF2-40B4-BE49-F238E27FC236}">
                  <a16:creationId xmlns:a16="http://schemas.microsoft.com/office/drawing/2014/main" id="{4DF56BE3-B4F4-4596-9D32-F94B08F1B80D}"/>
                </a:ext>
              </a:extLst>
            </p:cNvPr>
            <p:cNvCxnSpPr>
              <a:cxnSpLocks/>
            </p:cNvCxnSpPr>
            <p:nvPr/>
          </p:nvCxnSpPr>
          <p:spPr bwMode="auto">
            <a:xfrm flipV="1">
              <a:off x="3015707" y="2339833"/>
              <a:ext cx="1007312" cy="307622"/>
            </a:xfrm>
            <a:prstGeom prst="line">
              <a:avLst/>
            </a:prstGeom>
            <a:solidFill>
              <a:srgbClr val="FF0000"/>
            </a:solidFill>
            <a:ln w="190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Rechteck 21">
            <a:extLst>
              <a:ext uri="{FF2B5EF4-FFF2-40B4-BE49-F238E27FC236}">
                <a16:creationId xmlns:a16="http://schemas.microsoft.com/office/drawing/2014/main" id="{D140818E-7D27-427F-A611-CB0BAB5328FA}"/>
              </a:ext>
            </a:extLst>
          </p:cNvPr>
          <p:cNvSpPr/>
          <p:nvPr/>
        </p:nvSpPr>
        <p:spPr bwMode="auto">
          <a:xfrm>
            <a:off x="249382" y="4026282"/>
            <a:ext cx="9434944" cy="2340544"/>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4" name="Gruppieren 23">
            <a:extLst>
              <a:ext uri="{FF2B5EF4-FFF2-40B4-BE49-F238E27FC236}">
                <a16:creationId xmlns:a16="http://schemas.microsoft.com/office/drawing/2014/main" id="{AF0DF47D-FA0B-44CD-99B5-BCDA2C7523FD}"/>
              </a:ext>
            </a:extLst>
          </p:cNvPr>
          <p:cNvGrpSpPr/>
          <p:nvPr/>
        </p:nvGrpSpPr>
        <p:grpSpPr>
          <a:xfrm>
            <a:off x="509155" y="4324885"/>
            <a:ext cx="2483427" cy="1437574"/>
            <a:chOff x="1475509" y="820859"/>
            <a:chExt cx="2483427" cy="1437574"/>
          </a:xfrm>
        </p:grpSpPr>
        <p:sp>
          <p:nvSpPr>
            <p:cNvPr id="26" name="Rechteck 25">
              <a:extLst>
                <a:ext uri="{FF2B5EF4-FFF2-40B4-BE49-F238E27FC236}">
                  <a16:creationId xmlns:a16="http://schemas.microsoft.com/office/drawing/2014/main" id="{7864A8F3-8A2C-47EE-8883-6737E8DDED78}"/>
                </a:ext>
              </a:extLst>
            </p:cNvPr>
            <p:cNvSpPr/>
            <p:nvPr/>
          </p:nvSpPr>
          <p:spPr bwMode="auto">
            <a:xfrm>
              <a:off x="1475509" y="820859"/>
              <a:ext cx="2483427" cy="143757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7" name="Gruppieren 26">
              <a:extLst>
                <a:ext uri="{FF2B5EF4-FFF2-40B4-BE49-F238E27FC236}">
                  <a16:creationId xmlns:a16="http://schemas.microsoft.com/office/drawing/2014/main" id="{6B85334A-3D7A-48A5-8CD1-93CF43BA7188}"/>
                </a:ext>
              </a:extLst>
            </p:cNvPr>
            <p:cNvGrpSpPr/>
            <p:nvPr/>
          </p:nvGrpSpPr>
          <p:grpSpPr>
            <a:xfrm>
              <a:off x="1795565" y="978001"/>
              <a:ext cx="1963558" cy="1146866"/>
              <a:chOff x="2867727" y="1993004"/>
              <a:chExt cx="1155292" cy="654451"/>
            </a:xfrm>
          </p:grpSpPr>
          <p:cxnSp>
            <p:nvCxnSpPr>
              <p:cNvPr id="28" name="Gerader Verbinder 27">
                <a:extLst>
                  <a:ext uri="{FF2B5EF4-FFF2-40B4-BE49-F238E27FC236}">
                    <a16:creationId xmlns:a16="http://schemas.microsoft.com/office/drawing/2014/main" id="{FD49F549-DE34-4BCB-92BF-B63610A8A548}"/>
                  </a:ext>
                </a:extLst>
              </p:cNvPr>
              <p:cNvCxnSpPr/>
              <p:nvPr/>
            </p:nvCxnSpPr>
            <p:spPr bwMode="auto">
              <a:xfrm>
                <a:off x="2867727" y="2647455"/>
                <a:ext cx="147980" cy="0"/>
              </a:xfrm>
              <a:prstGeom prst="line">
                <a:avLst/>
              </a:prstGeom>
              <a:solidFill>
                <a:srgbClr val="FF0000"/>
              </a:solidFill>
              <a:ln w="762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r Verbinder 28">
                <a:extLst>
                  <a:ext uri="{FF2B5EF4-FFF2-40B4-BE49-F238E27FC236}">
                    <a16:creationId xmlns:a16="http://schemas.microsoft.com/office/drawing/2014/main" id="{5B711AA0-6142-4EFB-909B-BCE0838E4715}"/>
                  </a:ext>
                </a:extLst>
              </p:cNvPr>
              <p:cNvCxnSpPr>
                <a:cxnSpLocks/>
              </p:cNvCxnSpPr>
              <p:nvPr/>
            </p:nvCxnSpPr>
            <p:spPr bwMode="auto">
              <a:xfrm>
                <a:off x="2867727" y="1993004"/>
                <a:ext cx="1155292" cy="346829"/>
              </a:xfrm>
              <a:prstGeom prst="line">
                <a:avLst/>
              </a:prstGeom>
              <a:solidFill>
                <a:srgbClr val="FF0000"/>
              </a:solidFill>
              <a:ln w="1905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r Verbinder 29">
                <a:extLst>
                  <a:ext uri="{FF2B5EF4-FFF2-40B4-BE49-F238E27FC236}">
                    <a16:creationId xmlns:a16="http://schemas.microsoft.com/office/drawing/2014/main" id="{DA881279-4977-482B-90BF-611C7617634A}"/>
                  </a:ext>
                </a:extLst>
              </p:cNvPr>
              <p:cNvCxnSpPr>
                <a:cxnSpLocks/>
              </p:cNvCxnSpPr>
              <p:nvPr/>
            </p:nvCxnSpPr>
            <p:spPr bwMode="auto">
              <a:xfrm flipV="1">
                <a:off x="3015707" y="2339833"/>
                <a:ext cx="1007312" cy="307622"/>
              </a:xfrm>
              <a:prstGeom prst="line">
                <a:avLst/>
              </a:prstGeom>
              <a:solidFill>
                <a:srgbClr val="FF0000"/>
              </a:solidFill>
              <a:ln w="762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5" name="Textfeld 24">
            <a:extLst>
              <a:ext uri="{FF2B5EF4-FFF2-40B4-BE49-F238E27FC236}">
                <a16:creationId xmlns:a16="http://schemas.microsoft.com/office/drawing/2014/main" id="{CCDB92A7-7714-42A2-8D33-62B06C993774}"/>
              </a:ext>
            </a:extLst>
          </p:cNvPr>
          <p:cNvSpPr txBox="1"/>
          <p:nvPr/>
        </p:nvSpPr>
        <p:spPr>
          <a:xfrm>
            <a:off x="3210791" y="4605614"/>
            <a:ext cx="6473535" cy="954107"/>
          </a:xfrm>
          <a:prstGeom prst="rect">
            <a:avLst/>
          </a:prstGeom>
          <a:noFill/>
        </p:spPr>
        <p:txBody>
          <a:bodyPr wrap="square" rtlCol="0">
            <a:spAutoFit/>
          </a:bodyPr>
          <a:lstStyle/>
          <a:p>
            <a:r>
              <a:rPr lang="de-DE" sz="1600" u="sng" dirty="0">
                <a:solidFill>
                  <a:srgbClr val="3333FF"/>
                </a:solidFill>
                <a:latin typeface="Calibri" panose="020F0502020204030204" pitchFamily="34" charset="0"/>
                <a:cs typeface="Calibri" panose="020F0502020204030204" pitchFamily="34" charset="0"/>
              </a:rPr>
              <a:t>EE-Ausbau</a:t>
            </a:r>
          </a:p>
          <a:p>
            <a:endParaRPr lang="de-DE" sz="1600" u="sng" dirty="0">
              <a:solidFill>
                <a:srgbClr val="3333FF"/>
              </a:solidFill>
              <a:latin typeface="Calibri" panose="020F0502020204030204" pitchFamily="34" charset="0"/>
              <a:cs typeface="Calibri" panose="020F0502020204030204" pitchFamily="34" charset="0"/>
            </a:endParaRPr>
          </a:p>
          <a:p>
            <a:r>
              <a:rPr lang="de-DE" b="1" dirty="0">
                <a:solidFill>
                  <a:srgbClr val="3333FF"/>
                </a:solidFill>
                <a:latin typeface="Calibri" panose="020F0502020204030204" pitchFamily="34" charset="0"/>
                <a:cs typeface="Calibri" panose="020F0502020204030204" pitchFamily="34" charset="0"/>
              </a:rPr>
              <a:t>„PV-Freiflächenanlage</a:t>
            </a:r>
            <a:r>
              <a:rPr lang="de-DE" sz="1800" b="1" dirty="0">
                <a:solidFill>
                  <a:srgbClr val="3333FF"/>
                </a:solidFill>
                <a:latin typeface="Calibri" panose="020F0502020204030204" pitchFamily="34" charset="0"/>
                <a:cs typeface="Calibri" panose="020F0502020204030204" pitchFamily="34" charset="0"/>
              </a:rPr>
              <a:t> für jedes Dorf“</a:t>
            </a:r>
            <a:endParaRPr lang="de-DE" sz="1800" dirty="0">
              <a:solidFill>
                <a:srgbClr val="3333FF"/>
              </a:solidFill>
              <a:latin typeface="Calibri" panose="020F0502020204030204" pitchFamily="34" charset="0"/>
              <a:cs typeface="Calibri" panose="020F0502020204030204" pitchFamily="34" charset="0"/>
            </a:endParaRPr>
          </a:p>
        </p:txBody>
      </p:sp>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hteck 98">
            <a:extLst>
              <a:ext uri="{FF2B5EF4-FFF2-40B4-BE49-F238E27FC236}">
                <a16:creationId xmlns:a16="http://schemas.microsoft.com/office/drawing/2014/main" id="{FFAA6369-F1F3-4C47-8DCA-6EEDBF91B314}"/>
              </a:ext>
            </a:extLst>
          </p:cNvPr>
          <p:cNvSpPr/>
          <p:nvPr/>
        </p:nvSpPr>
        <p:spPr bwMode="auto">
          <a:xfrm>
            <a:off x="132886" y="1746540"/>
            <a:ext cx="4394961" cy="438930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Das Energie-Management-System (EMS) mit</a:t>
            </a:r>
          </a:p>
          <a:p>
            <a:r>
              <a:rPr lang="de-DE" altLang="de-DE" dirty="0">
                <a:solidFill>
                  <a:schemeClr val="bg1"/>
                </a:solidFill>
              </a:rPr>
              <a:t>Energieversorger, Energieverbraucher und Netzbetreiber</a:t>
            </a:r>
          </a:p>
        </p:txBody>
      </p:sp>
      <p:sp>
        <p:nvSpPr>
          <p:cNvPr id="75" name="Text Box 14">
            <a:extLst>
              <a:ext uri="{FF2B5EF4-FFF2-40B4-BE49-F238E27FC236}">
                <a16:creationId xmlns:a16="http://schemas.microsoft.com/office/drawing/2014/main" id="{551E4FFB-27E2-447A-BE1B-300B98FA4FAC}"/>
              </a:ext>
            </a:extLst>
          </p:cNvPr>
          <p:cNvSpPr txBox="1">
            <a:spLocks noChangeArrowheads="1"/>
          </p:cNvSpPr>
          <p:nvPr/>
        </p:nvSpPr>
        <p:spPr bwMode="auto">
          <a:xfrm>
            <a:off x="4555098" y="5942898"/>
            <a:ext cx="108560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ctr"/>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197" name="Ellipse 196">
            <a:extLst>
              <a:ext uri="{FF2B5EF4-FFF2-40B4-BE49-F238E27FC236}">
                <a16:creationId xmlns:a16="http://schemas.microsoft.com/office/drawing/2014/main" id="{9BF8F3AF-9E8F-401D-A724-C1313895C5DE}"/>
              </a:ext>
            </a:extLst>
          </p:cNvPr>
          <p:cNvSpPr/>
          <p:nvPr/>
        </p:nvSpPr>
        <p:spPr bwMode="auto">
          <a:xfrm>
            <a:off x="1319084" y="2801657"/>
            <a:ext cx="1876279" cy="1876279"/>
          </a:xfrm>
          <a:prstGeom prst="ellipse">
            <a:avLst/>
          </a:prstGeom>
          <a:noFill/>
          <a:ln w="28575" cap="flat" cmpd="sng" algn="ctr">
            <a:solidFill>
              <a:srgbClr val="FF99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8" name="Ellipse 197">
            <a:extLst>
              <a:ext uri="{FF2B5EF4-FFF2-40B4-BE49-F238E27FC236}">
                <a16:creationId xmlns:a16="http://schemas.microsoft.com/office/drawing/2014/main" id="{C5A917D8-68DD-4CF1-9964-D2C5AB667658}"/>
              </a:ext>
            </a:extLst>
          </p:cNvPr>
          <p:cNvSpPr/>
          <p:nvPr/>
        </p:nvSpPr>
        <p:spPr bwMode="auto">
          <a:xfrm>
            <a:off x="1496225" y="2978798"/>
            <a:ext cx="1521996" cy="1521996"/>
          </a:xfrm>
          <a:prstGeom prst="ellipse">
            <a:avLst/>
          </a:prstGeom>
          <a:noFill/>
          <a:ln w="12700" cap="flat" cmpd="sng" algn="ctr">
            <a:solidFill>
              <a:srgbClr val="0099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87" name="Grafik 286">
            <a:extLst>
              <a:ext uri="{FF2B5EF4-FFF2-40B4-BE49-F238E27FC236}">
                <a16:creationId xmlns:a16="http://schemas.microsoft.com/office/drawing/2014/main" id="{EDBE85F0-46AF-49D7-BE59-80DA6B390184}"/>
              </a:ext>
            </a:extLst>
          </p:cNvPr>
          <p:cNvPicPr>
            <a:picLocks noChangeAspect="1"/>
          </p:cNvPicPr>
          <p:nvPr/>
        </p:nvPicPr>
        <p:blipFill rotWithShape="1">
          <a:blip r:embed="rId3">
            <a:extLst>
              <a:ext uri="{28A0092B-C50C-407E-A947-70E740481C1C}">
                <a14:useLocalDpi xmlns:a14="http://schemas.microsoft.com/office/drawing/2010/main" val="0"/>
              </a:ext>
            </a:extLst>
          </a:blip>
          <a:srcRect t="9431" b="30514"/>
          <a:stretch/>
        </p:blipFill>
        <p:spPr>
          <a:xfrm>
            <a:off x="3330288" y="2824684"/>
            <a:ext cx="870204" cy="522605"/>
          </a:xfrm>
          <a:prstGeom prst="rect">
            <a:avLst/>
          </a:prstGeom>
        </p:spPr>
      </p:pic>
      <p:pic>
        <p:nvPicPr>
          <p:cNvPr id="288" name="Grafik 287">
            <a:extLst>
              <a:ext uri="{FF2B5EF4-FFF2-40B4-BE49-F238E27FC236}">
                <a16:creationId xmlns:a16="http://schemas.microsoft.com/office/drawing/2014/main" id="{42445D65-2227-4747-83DE-5926BAB53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913" y="5344099"/>
            <a:ext cx="517970" cy="517970"/>
          </a:xfrm>
          <a:prstGeom prst="rect">
            <a:avLst/>
          </a:prstGeom>
        </p:spPr>
      </p:pic>
      <p:pic>
        <p:nvPicPr>
          <p:cNvPr id="129" name="Grafik 128" descr="Ein Bild, das Outdoorobjekt enthält.&#10;&#10;Automatisch generierte Beschreibung">
            <a:extLst>
              <a:ext uri="{FF2B5EF4-FFF2-40B4-BE49-F238E27FC236}">
                <a16:creationId xmlns:a16="http://schemas.microsoft.com/office/drawing/2014/main" id="{56050542-5BA5-4B9B-886E-E5A0B658C9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4131" y="3610184"/>
            <a:ext cx="1164489" cy="1164489"/>
          </a:xfrm>
          <a:prstGeom prst="rect">
            <a:avLst/>
          </a:prstGeom>
        </p:spPr>
      </p:pic>
      <p:pic>
        <p:nvPicPr>
          <p:cNvPr id="133" name="Grafik 132">
            <a:extLst>
              <a:ext uri="{FF2B5EF4-FFF2-40B4-BE49-F238E27FC236}">
                <a16:creationId xmlns:a16="http://schemas.microsoft.com/office/drawing/2014/main" id="{373E39CC-C46F-4C36-AB5E-65267AA6D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046" y="2796021"/>
            <a:ext cx="956333" cy="598254"/>
          </a:xfrm>
          <a:prstGeom prst="rect">
            <a:avLst/>
          </a:prstGeom>
        </p:spPr>
      </p:pic>
      <p:pic>
        <p:nvPicPr>
          <p:cNvPr id="136" name="Grafik 135">
            <a:extLst>
              <a:ext uri="{FF2B5EF4-FFF2-40B4-BE49-F238E27FC236}">
                <a16:creationId xmlns:a16="http://schemas.microsoft.com/office/drawing/2014/main" id="{CB59B381-2527-4551-B6DB-7ED46C7FD8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046" y="4221769"/>
            <a:ext cx="959440" cy="646663"/>
          </a:xfrm>
          <a:prstGeom prst="rect">
            <a:avLst/>
          </a:prstGeom>
        </p:spPr>
      </p:pic>
      <p:cxnSp>
        <p:nvCxnSpPr>
          <p:cNvPr id="138" name="Gerader Verbinder 137">
            <a:extLst>
              <a:ext uri="{FF2B5EF4-FFF2-40B4-BE49-F238E27FC236}">
                <a16:creationId xmlns:a16="http://schemas.microsoft.com/office/drawing/2014/main" id="{8C696EB2-9F5A-40E2-A34E-E350F58C0C06}"/>
              </a:ext>
            </a:extLst>
          </p:cNvPr>
          <p:cNvCxnSpPr/>
          <p:nvPr/>
        </p:nvCxnSpPr>
        <p:spPr bwMode="auto">
          <a:xfrm>
            <a:off x="337020" y="5095185"/>
            <a:ext cx="1952649" cy="0"/>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6" name="Gruppieren 145">
            <a:extLst>
              <a:ext uri="{FF2B5EF4-FFF2-40B4-BE49-F238E27FC236}">
                <a16:creationId xmlns:a16="http://schemas.microsoft.com/office/drawing/2014/main" id="{881C8485-B798-488A-B75D-024C3F60E384}"/>
              </a:ext>
            </a:extLst>
          </p:cNvPr>
          <p:cNvGrpSpPr/>
          <p:nvPr/>
        </p:nvGrpSpPr>
        <p:grpSpPr>
          <a:xfrm>
            <a:off x="2189584" y="5379749"/>
            <a:ext cx="589791" cy="490862"/>
            <a:chOff x="3309447" y="5146986"/>
            <a:chExt cx="951326" cy="791755"/>
          </a:xfrm>
        </p:grpSpPr>
        <p:sp>
          <p:nvSpPr>
            <p:cNvPr id="142" name="Rechteck 141">
              <a:extLst>
                <a:ext uri="{FF2B5EF4-FFF2-40B4-BE49-F238E27FC236}">
                  <a16:creationId xmlns:a16="http://schemas.microsoft.com/office/drawing/2014/main" id="{5F2A0F3D-0BCC-4B01-B7FB-737B4734A52C}"/>
                </a:ext>
              </a:extLst>
            </p:cNvPr>
            <p:cNvSpPr/>
            <p:nvPr/>
          </p:nvSpPr>
          <p:spPr bwMode="auto">
            <a:xfrm>
              <a:off x="3309447" y="5146986"/>
              <a:ext cx="951326" cy="79175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40" name="Grafik 139">
              <a:extLst>
                <a:ext uri="{FF2B5EF4-FFF2-40B4-BE49-F238E27FC236}">
                  <a16:creationId xmlns:a16="http://schemas.microsoft.com/office/drawing/2014/main" id="{DAD412FD-90B1-4F9F-A835-44E850AC4969}"/>
                </a:ext>
              </a:extLst>
            </p:cNvPr>
            <p:cNvPicPr>
              <a:picLocks noChangeAspect="1"/>
            </p:cNvPicPr>
            <p:nvPr/>
          </p:nvPicPr>
          <p:blipFill rotWithShape="1">
            <a:blip r:embed="rId8">
              <a:extLst>
                <a:ext uri="{28A0092B-C50C-407E-A947-70E740481C1C}">
                  <a14:useLocalDpi xmlns:a14="http://schemas.microsoft.com/office/drawing/2010/main" val="0"/>
                </a:ext>
              </a:extLst>
            </a:blip>
            <a:srcRect l="21477" r="22471"/>
            <a:stretch/>
          </p:blipFill>
          <p:spPr>
            <a:xfrm>
              <a:off x="3482215" y="5253176"/>
              <a:ext cx="605790" cy="567392"/>
            </a:xfrm>
            <a:prstGeom prst="rect">
              <a:avLst/>
            </a:prstGeom>
          </p:spPr>
        </p:pic>
      </p:grpSp>
      <p:cxnSp>
        <p:nvCxnSpPr>
          <p:cNvPr id="302" name="Gerader Verbinder 301">
            <a:extLst>
              <a:ext uri="{FF2B5EF4-FFF2-40B4-BE49-F238E27FC236}">
                <a16:creationId xmlns:a16="http://schemas.microsoft.com/office/drawing/2014/main" id="{6FF0D879-8EDE-44E6-AFC6-59E68A8E3A38}"/>
              </a:ext>
            </a:extLst>
          </p:cNvPr>
          <p:cNvCxnSpPr/>
          <p:nvPr/>
        </p:nvCxnSpPr>
        <p:spPr bwMode="auto">
          <a:xfrm flipV="1">
            <a:off x="458776" y="3864725"/>
            <a:ext cx="869950" cy="344788"/>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3" name="Gerader Verbinder 302">
            <a:extLst>
              <a:ext uri="{FF2B5EF4-FFF2-40B4-BE49-F238E27FC236}">
                <a16:creationId xmlns:a16="http://schemas.microsoft.com/office/drawing/2014/main" id="{42B2CEB8-14AF-4C49-8BF9-0F121ABEA1CB}"/>
              </a:ext>
            </a:extLst>
          </p:cNvPr>
          <p:cNvCxnSpPr/>
          <p:nvPr/>
        </p:nvCxnSpPr>
        <p:spPr bwMode="auto">
          <a:xfrm>
            <a:off x="2854553" y="3034268"/>
            <a:ext cx="475735" cy="0"/>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5" name="Gerader Verbinder 304">
            <a:extLst>
              <a:ext uri="{FF2B5EF4-FFF2-40B4-BE49-F238E27FC236}">
                <a16:creationId xmlns:a16="http://schemas.microsoft.com/office/drawing/2014/main" id="{C581BAE1-8C2D-40D6-B429-FAB692FE90FE}"/>
              </a:ext>
            </a:extLst>
          </p:cNvPr>
          <p:cNvCxnSpPr>
            <a:stCxn id="197" idx="5"/>
          </p:cNvCxnSpPr>
          <p:nvPr/>
        </p:nvCxnSpPr>
        <p:spPr bwMode="auto">
          <a:xfrm>
            <a:off x="2920588" y="4403161"/>
            <a:ext cx="534987" cy="246160"/>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 name="Gerader Verbinder 308">
            <a:extLst>
              <a:ext uri="{FF2B5EF4-FFF2-40B4-BE49-F238E27FC236}">
                <a16:creationId xmlns:a16="http://schemas.microsoft.com/office/drawing/2014/main" id="{06DFD8D7-FD00-4434-8314-8FA4971051BD}"/>
              </a:ext>
            </a:extLst>
          </p:cNvPr>
          <p:cNvCxnSpPr/>
          <p:nvPr/>
        </p:nvCxnSpPr>
        <p:spPr bwMode="auto">
          <a:xfrm>
            <a:off x="2564332" y="4631855"/>
            <a:ext cx="174040" cy="744464"/>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Gerader Verbinder 310">
            <a:extLst>
              <a:ext uri="{FF2B5EF4-FFF2-40B4-BE49-F238E27FC236}">
                <a16:creationId xmlns:a16="http://schemas.microsoft.com/office/drawing/2014/main" id="{DC24183A-24A5-4B65-A248-5232E2FFAD7A}"/>
              </a:ext>
            </a:extLst>
          </p:cNvPr>
          <p:cNvCxnSpPr/>
          <p:nvPr/>
        </p:nvCxnSpPr>
        <p:spPr bwMode="auto">
          <a:xfrm flipH="1" flipV="1">
            <a:off x="2030085" y="5095185"/>
            <a:ext cx="159499" cy="59046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 name="Gerader Verbinder 313">
            <a:extLst>
              <a:ext uri="{FF2B5EF4-FFF2-40B4-BE49-F238E27FC236}">
                <a16:creationId xmlns:a16="http://schemas.microsoft.com/office/drawing/2014/main" id="{339FD985-4D6C-4082-8CDB-C89ECAA633CE}"/>
              </a:ext>
            </a:extLst>
          </p:cNvPr>
          <p:cNvCxnSpPr/>
          <p:nvPr/>
        </p:nvCxnSpPr>
        <p:spPr bwMode="auto">
          <a:xfrm flipH="1" flipV="1">
            <a:off x="1197517" y="5084517"/>
            <a:ext cx="159499" cy="59046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6" name="Gerader Verbinder 315">
            <a:extLst>
              <a:ext uri="{FF2B5EF4-FFF2-40B4-BE49-F238E27FC236}">
                <a16:creationId xmlns:a16="http://schemas.microsoft.com/office/drawing/2014/main" id="{62863488-9B91-4DB9-8D8F-BD3520D25C1B}"/>
              </a:ext>
            </a:extLst>
          </p:cNvPr>
          <p:cNvCxnSpPr/>
          <p:nvPr/>
        </p:nvCxnSpPr>
        <p:spPr bwMode="auto">
          <a:xfrm flipH="1" flipV="1">
            <a:off x="600648" y="4873728"/>
            <a:ext cx="9270" cy="219028"/>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Gerader Verbinder 319">
            <a:extLst>
              <a:ext uri="{FF2B5EF4-FFF2-40B4-BE49-F238E27FC236}">
                <a16:creationId xmlns:a16="http://schemas.microsoft.com/office/drawing/2014/main" id="{D99A0D85-303A-416A-B250-F9D65C33490F}"/>
              </a:ext>
            </a:extLst>
          </p:cNvPr>
          <p:cNvCxnSpPr/>
          <p:nvPr/>
        </p:nvCxnSpPr>
        <p:spPr bwMode="auto">
          <a:xfrm>
            <a:off x="2872522" y="4191270"/>
            <a:ext cx="583997" cy="28276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2" name="Gerader Verbinder 321">
            <a:extLst>
              <a:ext uri="{FF2B5EF4-FFF2-40B4-BE49-F238E27FC236}">
                <a16:creationId xmlns:a16="http://schemas.microsoft.com/office/drawing/2014/main" id="{CA30BC6B-F63B-48C9-8C11-0580617F362A}"/>
              </a:ext>
            </a:extLst>
          </p:cNvPr>
          <p:cNvCxnSpPr/>
          <p:nvPr/>
        </p:nvCxnSpPr>
        <p:spPr bwMode="auto">
          <a:xfrm flipV="1">
            <a:off x="2935068" y="3249971"/>
            <a:ext cx="423789" cy="15505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4" name="Gerader Verbinder 323">
            <a:extLst>
              <a:ext uri="{FF2B5EF4-FFF2-40B4-BE49-F238E27FC236}">
                <a16:creationId xmlns:a16="http://schemas.microsoft.com/office/drawing/2014/main" id="{A1C45C19-8AD1-4B2E-A469-1DC156253BD5}"/>
              </a:ext>
            </a:extLst>
          </p:cNvPr>
          <p:cNvCxnSpPr/>
          <p:nvPr/>
        </p:nvCxnSpPr>
        <p:spPr bwMode="auto">
          <a:xfrm>
            <a:off x="893751" y="3391980"/>
            <a:ext cx="446074" cy="211781"/>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 name="Gerader Verbinder 326">
            <a:extLst>
              <a:ext uri="{FF2B5EF4-FFF2-40B4-BE49-F238E27FC236}">
                <a16:creationId xmlns:a16="http://schemas.microsoft.com/office/drawing/2014/main" id="{E3C84DB7-E2E8-445A-8951-3E316C936E8C}"/>
              </a:ext>
            </a:extLst>
          </p:cNvPr>
          <p:cNvCxnSpPr/>
          <p:nvPr/>
        </p:nvCxnSpPr>
        <p:spPr bwMode="auto">
          <a:xfrm flipV="1">
            <a:off x="1235840" y="4419198"/>
            <a:ext cx="670486" cy="32590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9" name="Gerader Verbinder 328">
            <a:extLst>
              <a:ext uri="{FF2B5EF4-FFF2-40B4-BE49-F238E27FC236}">
                <a16:creationId xmlns:a16="http://schemas.microsoft.com/office/drawing/2014/main" id="{4BE3CE64-DE4C-4EE4-BAF7-D22042451C0A}"/>
              </a:ext>
            </a:extLst>
          </p:cNvPr>
          <p:cNvCxnSpPr/>
          <p:nvPr/>
        </p:nvCxnSpPr>
        <p:spPr bwMode="auto">
          <a:xfrm flipH="1" flipV="1">
            <a:off x="2371586" y="4500794"/>
            <a:ext cx="85582" cy="86735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5E1D39C2-3FA2-402B-87F6-81F0F827B1D5}"/>
              </a:ext>
            </a:extLst>
          </p:cNvPr>
          <p:cNvCxnSpPr>
            <a:stCxn id="200" idx="2"/>
          </p:cNvCxnSpPr>
          <p:nvPr/>
        </p:nvCxnSpPr>
        <p:spPr bwMode="auto">
          <a:xfrm flipH="1">
            <a:off x="2608339" y="2486974"/>
            <a:ext cx="8677" cy="572085"/>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2" name="Gerader Verbinder 331">
            <a:extLst>
              <a:ext uri="{FF2B5EF4-FFF2-40B4-BE49-F238E27FC236}">
                <a16:creationId xmlns:a16="http://schemas.microsoft.com/office/drawing/2014/main" id="{519C341E-457B-4727-BD57-1F960400F696}"/>
              </a:ext>
            </a:extLst>
          </p:cNvPr>
          <p:cNvCxnSpPr/>
          <p:nvPr/>
        </p:nvCxnSpPr>
        <p:spPr bwMode="auto">
          <a:xfrm>
            <a:off x="1229638" y="3348505"/>
            <a:ext cx="306482" cy="149365"/>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uppieren 2">
            <a:extLst>
              <a:ext uri="{FF2B5EF4-FFF2-40B4-BE49-F238E27FC236}">
                <a16:creationId xmlns:a16="http://schemas.microsoft.com/office/drawing/2014/main" id="{63031736-7401-450F-90F9-5DC286CCE9B4}"/>
              </a:ext>
            </a:extLst>
          </p:cNvPr>
          <p:cNvGrpSpPr/>
          <p:nvPr/>
        </p:nvGrpSpPr>
        <p:grpSpPr>
          <a:xfrm>
            <a:off x="2222516" y="2086864"/>
            <a:ext cx="788999" cy="400110"/>
            <a:chOff x="2527971" y="2118062"/>
            <a:chExt cx="788999" cy="400110"/>
          </a:xfrm>
        </p:grpSpPr>
        <p:sp>
          <p:nvSpPr>
            <p:cNvPr id="2" name="Rechteck: abgerundete Ecken 1">
              <a:extLst>
                <a:ext uri="{FF2B5EF4-FFF2-40B4-BE49-F238E27FC236}">
                  <a16:creationId xmlns:a16="http://schemas.microsoft.com/office/drawing/2014/main" id="{EFE3276A-888B-43F3-89AB-2B941CD7F38A}"/>
                </a:ext>
              </a:extLst>
            </p:cNvPr>
            <p:cNvSpPr/>
            <p:nvPr/>
          </p:nvSpPr>
          <p:spPr bwMode="auto">
            <a:xfrm>
              <a:off x="2606109" y="2153121"/>
              <a:ext cx="623727" cy="354108"/>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0" name="Textfeld 199">
              <a:extLst>
                <a:ext uri="{FF2B5EF4-FFF2-40B4-BE49-F238E27FC236}">
                  <a16:creationId xmlns:a16="http://schemas.microsoft.com/office/drawing/2014/main" id="{514716E8-6B6C-4C3D-AA3E-14CEEB784230}"/>
                </a:ext>
              </a:extLst>
            </p:cNvPr>
            <p:cNvSpPr txBox="1"/>
            <p:nvPr/>
          </p:nvSpPr>
          <p:spPr>
            <a:xfrm>
              <a:off x="2527971" y="2118062"/>
              <a:ext cx="788999" cy="400110"/>
            </a:xfrm>
            <a:prstGeom prst="rect">
              <a:avLst/>
            </a:prstGeom>
            <a:noFill/>
          </p:spPr>
          <p:txBody>
            <a:bodyPr wrap="none" rtlCol="0">
              <a:spAutoFit/>
            </a:bodyPr>
            <a:lstStyle/>
            <a:p>
              <a:pPr algn="ctr"/>
              <a:r>
                <a:rPr lang="de-DE" sz="1000" dirty="0"/>
                <a:t>Versorger-</a:t>
              </a:r>
            </a:p>
            <a:p>
              <a:pPr algn="ctr"/>
              <a:r>
                <a:rPr lang="de-DE" sz="1000" dirty="0"/>
                <a:t>Manager</a:t>
              </a:r>
            </a:p>
          </p:txBody>
        </p:sp>
      </p:grpSp>
      <p:sp>
        <p:nvSpPr>
          <p:cNvPr id="102" name="Textfeld 101">
            <a:extLst>
              <a:ext uri="{FF2B5EF4-FFF2-40B4-BE49-F238E27FC236}">
                <a16:creationId xmlns:a16="http://schemas.microsoft.com/office/drawing/2014/main" id="{EAA45AE4-A6BC-4338-AB14-FC15FE008A10}"/>
              </a:ext>
            </a:extLst>
          </p:cNvPr>
          <p:cNvSpPr txBox="1"/>
          <p:nvPr/>
        </p:nvSpPr>
        <p:spPr>
          <a:xfrm>
            <a:off x="110884" y="1740023"/>
            <a:ext cx="1669048" cy="307777"/>
          </a:xfrm>
          <a:prstGeom prst="rect">
            <a:avLst/>
          </a:prstGeom>
          <a:noFill/>
        </p:spPr>
        <p:txBody>
          <a:bodyPr wrap="none" rtlCol="0">
            <a:spAutoFit/>
          </a:bodyPr>
          <a:lstStyle/>
          <a:p>
            <a:pPr algn="r"/>
            <a:r>
              <a:rPr lang="de-DE" sz="1400" b="1" dirty="0"/>
              <a:t>Energieversorger</a:t>
            </a:r>
          </a:p>
        </p:txBody>
      </p:sp>
      <p:pic>
        <p:nvPicPr>
          <p:cNvPr id="103" name="Grafik 102">
            <a:extLst>
              <a:ext uri="{FF2B5EF4-FFF2-40B4-BE49-F238E27FC236}">
                <a16:creationId xmlns:a16="http://schemas.microsoft.com/office/drawing/2014/main" id="{E1A2B33F-41A3-4071-A850-132771FC1D27}"/>
              </a:ext>
            </a:extLst>
          </p:cNvPr>
          <p:cNvPicPr>
            <a:picLocks noChangeAspect="1"/>
          </p:cNvPicPr>
          <p:nvPr/>
        </p:nvPicPr>
        <p:blipFill rotWithShape="1">
          <a:blip r:embed="rId9">
            <a:extLst>
              <a:ext uri="{28A0092B-C50C-407E-A947-70E740481C1C}">
                <a14:useLocalDpi xmlns:a14="http://schemas.microsoft.com/office/drawing/2010/main" val="0"/>
              </a:ext>
            </a:extLst>
          </a:blip>
          <a:srcRect l="2955" t="4324" r="5339" b="5596"/>
          <a:stretch/>
        </p:blipFill>
        <p:spPr>
          <a:xfrm>
            <a:off x="232003" y="5249536"/>
            <a:ext cx="911355" cy="612066"/>
          </a:xfrm>
          <a:prstGeom prst="rect">
            <a:avLst/>
          </a:prstGeom>
        </p:spPr>
      </p:pic>
      <p:cxnSp>
        <p:nvCxnSpPr>
          <p:cNvPr id="104" name="Gerader Verbinder 103">
            <a:extLst>
              <a:ext uri="{FF2B5EF4-FFF2-40B4-BE49-F238E27FC236}">
                <a16:creationId xmlns:a16="http://schemas.microsoft.com/office/drawing/2014/main" id="{95C6BADA-FBB6-4DB4-BE2B-8B61EC114C2E}"/>
              </a:ext>
            </a:extLst>
          </p:cNvPr>
          <p:cNvCxnSpPr>
            <a:cxnSpLocks/>
            <a:stCxn id="103" idx="0"/>
          </p:cNvCxnSpPr>
          <p:nvPr/>
        </p:nvCxnSpPr>
        <p:spPr bwMode="auto">
          <a:xfrm flipH="1" flipV="1">
            <a:off x="682402" y="5092098"/>
            <a:ext cx="5279" cy="157438"/>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a:extLst>
              <a:ext uri="{FF2B5EF4-FFF2-40B4-BE49-F238E27FC236}">
                <a16:creationId xmlns:a16="http://schemas.microsoft.com/office/drawing/2014/main" id="{C3D6F9D3-2945-4938-8C94-425FB65FB7EB}"/>
              </a:ext>
            </a:extLst>
          </p:cNvPr>
          <p:cNvSpPr txBox="1"/>
          <p:nvPr/>
        </p:nvSpPr>
        <p:spPr>
          <a:xfrm>
            <a:off x="2040438" y="5866611"/>
            <a:ext cx="923650" cy="246221"/>
          </a:xfrm>
          <a:prstGeom prst="rect">
            <a:avLst/>
          </a:prstGeom>
          <a:noFill/>
        </p:spPr>
        <p:txBody>
          <a:bodyPr wrap="none" rtlCol="0">
            <a:spAutoFit/>
          </a:bodyPr>
          <a:lstStyle/>
          <a:p>
            <a:pPr algn="ctr"/>
            <a:r>
              <a:rPr lang="de-DE" sz="1000" dirty="0"/>
              <a:t>Elektrolyseur</a:t>
            </a:r>
          </a:p>
        </p:txBody>
      </p:sp>
      <p:sp>
        <p:nvSpPr>
          <p:cNvPr id="112" name="Textfeld 111">
            <a:extLst>
              <a:ext uri="{FF2B5EF4-FFF2-40B4-BE49-F238E27FC236}">
                <a16:creationId xmlns:a16="http://schemas.microsoft.com/office/drawing/2014/main" id="{18198A98-6E88-4EA8-90C3-017D161A9B4E}"/>
              </a:ext>
            </a:extLst>
          </p:cNvPr>
          <p:cNvSpPr txBox="1"/>
          <p:nvPr/>
        </p:nvSpPr>
        <p:spPr>
          <a:xfrm>
            <a:off x="1162358" y="5866611"/>
            <a:ext cx="955711" cy="246221"/>
          </a:xfrm>
          <a:prstGeom prst="rect">
            <a:avLst/>
          </a:prstGeom>
          <a:noFill/>
        </p:spPr>
        <p:txBody>
          <a:bodyPr wrap="none" rtlCol="0">
            <a:spAutoFit/>
          </a:bodyPr>
          <a:lstStyle/>
          <a:p>
            <a:pPr algn="ctr"/>
            <a:r>
              <a:rPr lang="de-DE" sz="1000" dirty="0"/>
              <a:t>Biogasanlage</a:t>
            </a:r>
          </a:p>
        </p:txBody>
      </p:sp>
      <p:sp>
        <p:nvSpPr>
          <p:cNvPr id="117" name="Textfeld 116">
            <a:extLst>
              <a:ext uri="{FF2B5EF4-FFF2-40B4-BE49-F238E27FC236}">
                <a16:creationId xmlns:a16="http://schemas.microsoft.com/office/drawing/2014/main" id="{D00460C1-30C5-4335-9442-9091B308C832}"/>
              </a:ext>
            </a:extLst>
          </p:cNvPr>
          <p:cNvSpPr txBox="1"/>
          <p:nvPr/>
        </p:nvSpPr>
        <p:spPr>
          <a:xfrm>
            <a:off x="233898" y="5866611"/>
            <a:ext cx="901209" cy="246221"/>
          </a:xfrm>
          <a:prstGeom prst="rect">
            <a:avLst/>
          </a:prstGeom>
          <a:noFill/>
        </p:spPr>
        <p:txBody>
          <a:bodyPr wrap="none" rtlCol="0">
            <a:spAutoFit/>
          </a:bodyPr>
          <a:lstStyle/>
          <a:p>
            <a:pPr algn="ctr"/>
            <a:r>
              <a:rPr lang="de-DE" sz="1000" dirty="0"/>
              <a:t>Gasspeicher</a:t>
            </a:r>
          </a:p>
        </p:txBody>
      </p:sp>
      <p:sp>
        <p:nvSpPr>
          <p:cNvPr id="178" name="Textfeld 177">
            <a:extLst>
              <a:ext uri="{FF2B5EF4-FFF2-40B4-BE49-F238E27FC236}">
                <a16:creationId xmlns:a16="http://schemas.microsoft.com/office/drawing/2014/main" id="{FA72F6CD-AFA4-476F-A095-5066C454C488}"/>
              </a:ext>
            </a:extLst>
          </p:cNvPr>
          <p:cNvSpPr txBox="1"/>
          <p:nvPr/>
        </p:nvSpPr>
        <p:spPr>
          <a:xfrm>
            <a:off x="573788" y="4822621"/>
            <a:ext cx="697627" cy="246221"/>
          </a:xfrm>
          <a:prstGeom prst="rect">
            <a:avLst/>
          </a:prstGeom>
          <a:noFill/>
        </p:spPr>
        <p:txBody>
          <a:bodyPr wrap="none" rtlCol="0">
            <a:spAutoFit/>
          </a:bodyPr>
          <a:lstStyle/>
          <a:p>
            <a:pPr algn="ctr"/>
            <a:r>
              <a:rPr lang="de-DE" sz="1000" dirty="0" err="1"/>
              <a:t>GuD</a:t>
            </a:r>
            <a:r>
              <a:rPr lang="de-DE" sz="1000" dirty="0"/>
              <a:t>-KW</a:t>
            </a:r>
          </a:p>
        </p:txBody>
      </p:sp>
      <p:sp>
        <p:nvSpPr>
          <p:cNvPr id="179" name="Textfeld 178">
            <a:extLst>
              <a:ext uri="{FF2B5EF4-FFF2-40B4-BE49-F238E27FC236}">
                <a16:creationId xmlns:a16="http://schemas.microsoft.com/office/drawing/2014/main" id="{FCC0D49A-4260-4E8A-A03D-F6D513FADB39}"/>
              </a:ext>
            </a:extLst>
          </p:cNvPr>
          <p:cNvSpPr txBox="1"/>
          <p:nvPr/>
        </p:nvSpPr>
        <p:spPr>
          <a:xfrm>
            <a:off x="233130" y="3358860"/>
            <a:ext cx="689612" cy="246221"/>
          </a:xfrm>
          <a:prstGeom prst="rect">
            <a:avLst/>
          </a:prstGeom>
          <a:noFill/>
        </p:spPr>
        <p:txBody>
          <a:bodyPr wrap="none" rtlCol="0">
            <a:spAutoFit/>
          </a:bodyPr>
          <a:lstStyle/>
          <a:p>
            <a:pPr algn="ctr"/>
            <a:r>
              <a:rPr lang="de-DE" sz="1000" dirty="0"/>
              <a:t>PSP-KW</a:t>
            </a:r>
          </a:p>
        </p:txBody>
      </p:sp>
      <p:grpSp>
        <p:nvGrpSpPr>
          <p:cNvPr id="264" name="Gruppieren 263">
            <a:extLst>
              <a:ext uri="{FF2B5EF4-FFF2-40B4-BE49-F238E27FC236}">
                <a16:creationId xmlns:a16="http://schemas.microsoft.com/office/drawing/2014/main" id="{064AA2E9-3555-4FF5-83C9-B9760B1E9BBA}"/>
              </a:ext>
            </a:extLst>
          </p:cNvPr>
          <p:cNvGrpSpPr/>
          <p:nvPr/>
        </p:nvGrpSpPr>
        <p:grpSpPr>
          <a:xfrm>
            <a:off x="5625184" y="1725186"/>
            <a:ext cx="4191474" cy="4410655"/>
            <a:chOff x="5625184" y="1725186"/>
            <a:chExt cx="4191474" cy="4410655"/>
          </a:xfrm>
        </p:grpSpPr>
        <p:sp>
          <p:nvSpPr>
            <p:cNvPr id="65" name="Rechteck 64">
              <a:extLst>
                <a:ext uri="{FF2B5EF4-FFF2-40B4-BE49-F238E27FC236}">
                  <a16:creationId xmlns:a16="http://schemas.microsoft.com/office/drawing/2014/main" id="{A5E23DB5-A475-4C9F-B85E-547D2409F6FF}"/>
                </a:ext>
              </a:extLst>
            </p:cNvPr>
            <p:cNvSpPr/>
            <p:nvPr/>
          </p:nvSpPr>
          <p:spPr bwMode="auto">
            <a:xfrm>
              <a:off x="5676540" y="1725186"/>
              <a:ext cx="4140118" cy="441065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8" name="Textfeld 117">
              <a:extLst>
                <a:ext uri="{FF2B5EF4-FFF2-40B4-BE49-F238E27FC236}">
                  <a16:creationId xmlns:a16="http://schemas.microsoft.com/office/drawing/2014/main" id="{0526651A-8ED0-400C-8431-FD22DD362D1E}"/>
                </a:ext>
              </a:extLst>
            </p:cNvPr>
            <p:cNvSpPr txBox="1"/>
            <p:nvPr/>
          </p:nvSpPr>
          <p:spPr>
            <a:xfrm>
              <a:off x="5625184" y="1900744"/>
              <a:ext cx="1218603" cy="307777"/>
            </a:xfrm>
            <a:prstGeom prst="rect">
              <a:avLst/>
            </a:prstGeom>
            <a:noFill/>
          </p:spPr>
          <p:txBody>
            <a:bodyPr wrap="none" rtlCol="0">
              <a:spAutoFit/>
            </a:bodyPr>
            <a:lstStyle/>
            <a:p>
              <a:pPr algn="ctr"/>
              <a:r>
                <a:rPr lang="de-DE" sz="1400" b="1" dirty="0"/>
                <a:t>„</a:t>
              </a:r>
              <a:r>
                <a:rPr lang="de-DE" sz="1400" b="1" dirty="0" err="1"/>
                <a:t>ProSumer</a:t>
              </a:r>
              <a:r>
                <a:rPr lang="de-DE" sz="1400" b="1" dirty="0"/>
                <a:t>“</a:t>
              </a:r>
            </a:p>
          </p:txBody>
        </p:sp>
        <p:sp>
          <p:nvSpPr>
            <p:cNvPr id="64" name="Rechteck: abgerundete Ecken 63">
              <a:extLst>
                <a:ext uri="{FF2B5EF4-FFF2-40B4-BE49-F238E27FC236}">
                  <a16:creationId xmlns:a16="http://schemas.microsoft.com/office/drawing/2014/main" id="{6269AE88-27A5-40EA-91E1-271B73BD6814}"/>
                </a:ext>
              </a:extLst>
            </p:cNvPr>
            <p:cNvSpPr/>
            <p:nvPr/>
          </p:nvSpPr>
          <p:spPr bwMode="auto">
            <a:xfrm>
              <a:off x="6797498" y="1974386"/>
              <a:ext cx="1931106" cy="677818"/>
            </a:xfrm>
            <a:prstGeom prst="roundRect">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49" name="Gerader Verbinder 148">
              <a:extLst>
                <a:ext uri="{FF2B5EF4-FFF2-40B4-BE49-F238E27FC236}">
                  <a16:creationId xmlns:a16="http://schemas.microsoft.com/office/drawing/2014/main" id="{B8C2D932-DBCE-4ECE-97AB-37329B00C27C}"/>
                </a:ext>
              </a:extLst>
            </p:cNvPr>
            <p:cNvCxnSpPr>
              <a:stCxn id="132" idx="2"/>
            </p:cNvCxnSpPr>
            <p:nvPr/>
          </p:nvCxnSpPr>
          <p:spPr bwMode="auto">
            <a:xfrm flipH="1">
              <a:off x="8150725" y="2506322"/>
              <a:ext cx="1776" cy="67790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 name="Gruppieren 25">
              <a:extLst>
                <a:ext uri="{FF2B5EF4-FFF2-40B4-BE49-F238E27FC236}">
                  <a16:creationId xmlns:a16="http://schemas.microsoft.com/office/drawing/2014/main" id="{0CC7B673-3609-4794-831A-64BABEB1CB17}"/>
                </a:ext>
              </a:extLst>
            </p:cNvPr>
            <p:cNvGrpSpPr/>
            <p:nvPr/>
          </p:nvGrpSpPr>
          <p:grpSpPr>
            <a:xfrm>
              <a:off x="7808496" y="2106212"/>
              <a:ext cx="688009" cy="400110"/>
              <a:chOff x="7598036" y="2137410"/>
              <a:chExt cx="688009" cy="400110"/>
            </a:xfrm>
          </p:grpSpPr>
          <p:sp>
            <p:nvSpPr>
              <p:cNvPr id="131" name="Rechteck: abgerundete Ecken 130">
                <a:extLst>
                  <a:ext uri="{FF2B5EF4-FFF2-40B4-BE49-F238E27FC236}">
                    <a16:creationId xmlns:a16="http://schemas.microsoft.com/office/drawing/2014/main" id="{80AE3FD6-9F6D-4C66-B309-9A3E45CB4B57}"/>
                  </a:ext>
                </a:extLst>
              </p:cNvPr>
              <p:cNvSpPr/>
              <p:nvPr/>
            </p:nvSpPr>
            <p:spPr bwMode="auto">
              <a:xfrm>
                <a:off x="7648987" y="2148840"/>
                <a:ext cx="582556" cy="369332"/>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2" name="Textfeld 131">
                <a:extLst>
                  <a:ext uri="{FF2B5EF4-FFF2-40B4-BE49-F238E27FC236}">
                    <a16:creationId xmlns:a16="http://schemas.microsoft.com/office/drawing/2014/main" id="{3DDBE4B6-E5F2-40D2-B2BE-6F83E5D10D92}"/>
                  </a:ext>
                </a:extLst>
              </p:cNvPr>
              <p:cNvSpPr txBox="1"/>
              <p:nvPr/>
            </p:nvSpPr>
            <p:spPr>
              <a:xfrm>
                <a:off x="7598036" y="2137410"/>
                <a:ext cx="688009" cy="400110"/>
              </a:xfrm>
              <a:prstGeom prst="rect">
                <a:avLst/>
              </a:prstGeom>
              <a:noFill/>
            </p:spPr>
            <p:txBody>
              <a:bodyPr wrap="none" rtlCol="0">
                <a:spAutoFit/>
              </a:bodyPr>
              <a:lstStyle/>
              <a:p>
                <a:pPr algn="ctr"/>
                <a:r>
                  <a:rPr lang="de-DE" sz="1000" dirty="0"/>
                  <a:t>Home-</a:t>
                </a:r>
              </a:p>
              <a:p>
                <a:pPr algn="ctr"/>
                <a:r>
                  <a:rPr lang="de-DE" sz="1000" dirty="0"/>
                  <a:t>Manager</a:t>
                </a:r>
              </a:p>
            </p:txBody>
          </p:sp>
        </p:grpSp>
        <p:pic>
          <p:nvPicPr>
            <p:cNvPr id="76" name="Grafik 75">
              <a:extLst>
                <a:ext uri="{FF2B5EF4-FFF2-40B4-BE49-F238E27FC236}">
                  <a16:creationId xmlns:a16="http://schemas.microsoft.com/office/drawing/2014/main" id="{A74357A6-7905-442B-8779-977962B9D3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9834" y="4685634"/>
              <a:ext cx="860309" cy="860309"/>
            </a:xfrm>
            <a:prstGeom prst="rect">
              <a:avLst/>
            </a:prstGeom>
          </p:spPr>
        </p:pic>
        <p:pic>
          <p:nvPicPr>
            <p:cNvPr id="77" name="Grafik 76">
              <a:extLst>
                <a:ext uri="{FF2B5EF4-FFF2-40B4-BE49-F238E27FC236}">
                  <a16:creationId xmlns:a16="http://schemas.microsoft.com/office/drawing/2014/main" id="{6C26690D-1889-48ED-BBA1-EFFFD808318F}"/>
                </a:ext>
              </a:extLst>
            </p:cNvPr>
            <p:cNvPicPr>
              <a:picLocks noChangeAspect="1"/>
            </p:cNvPicPr>
            <p:nvPr/>
          </p:nvPicPr>
          <p:blipFill rotWithShape="1">
            <a:blip r:embed="rId11">
              <a:extLst>
                <a:ext uri="{28A0092B-C50C-407E-A947-70E740481C1C}">
                  <a14:useLocalDpi xmlns:a14="http://schemas.microsoft.com/office/drawing/2010/main" val="0"/>
                </a:ext>
              </a:extLst>
            </a:blip>
            <a:srcRect l="21087" t="56358" r="73126" b="14625"/>
            <a:stretch/>
          </p:blipFill>
          <p:spPr>
            <a:xfrm>
              <a:off x="5960798" y="3943698"/>
              <a:ext cx="340430" cy="584042"/>
            </a:xfrm>
            <a:prstGeom prst="rect">
              <a:avLst/>
            </a:prstGeom>
          </p:spPr>
        </p:pic>
        <p:pic>
          <p:nvPicPr>
            <p:cNvPr id="89" name="Grafik 88">
              <a:extLst>
                <a:ext uri="{FF2B5EF4-FFF2-40B4-BE49-F238E27FC236}">
                  <a16:creationId xmlns:a16="http://schemas.microsoft.com/office/drawing/2014/main" id="{20FD1140-ABA1-4C37-B756-B52361B759BB}"/>
                </a:ext>
              </a:extLst>
            </p:cNvPr>
            <p:cNvPicPr>
              <a:picLocks noChangeAspect="1"/>
            </p:cNvPicPr>
            <p:nvPr/>
          </p:nvPicPr>
          <p:blipFill rotWithShape="1">
            <a:blip r:embed="rId12">
              <a:extLst>
                <a:ext uri="{28A0092B-C50C-407E-A947-70E740481C1C}">
                  <a14:useLocalDpi xmlns:a14="http://schemas.microsoft.com/office/drawing/2010/main" val="0"/>
                </a:ext>
              </a:extLst>
            </a:blip>
            <a:srcRect t="29361" b="26935"/>
            <a:stretch/>
          </p:blipFill>
          <p:spPr>
            <a:xfrm>
              <a:off x="5776490" y="3003380"/>
              <a:ext cx="860309" cy="375518"/>
            </a:xfrm>
            <a:prstGeom prst="rect">
              <a:avLst/>
            </a:prstGeom>
          </p:spPr>
        </p:pic>
        <p:grpSp>
          <p:nvGrpSpPr>
            <p:cNvPr id="7" name="Gruppieren 6">
              <a:extLst>
                <a:ext uri="{FF2B5EF4-FFF2-40B4-BE49-F238E27FC236}">
                  <a16:creationId xmlns:a16="http://schemas.microsoft.com/office/drawing/2014/main" id="{3BA57A3C-BA4A-4D68-A21B-8753AB904E7F}"/>
                </a:ext>
              </a:extLst>
            </p:cNvPr>
            <p:cNvGrpSpPr/>
            <p:nvPr/>
          </p:nvGrpSpPr>
          <p:grpSpPr>
            <a:xfrm>
              <a:off x="8676602" y="2916212"/>
              <a:ext cx="860309" cy="462686"/>
              <a:chOff x="10837564" y="1643045"/>
              <a:chExt cx="3320770" cy="1785955"/>
            </a:xfrm>
          </p:grpSpPr>
          <p:sp>
            <p:nvSpPr>
              <p:cNvPr id="106" name="Freihandform: Form 105">
                <a:extLst>
                  <a:ext uri="{FF2B5EF4-FFF2-40B4-BE49-F238E27FC236}">
                    <a16:creationId xmlns:a16="http://schemas.microsoft.com/office/drawing/2014/main" id="{36712021-5037-4DD5-A939-13F002D9AF57}"/>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0" name="Gruppieren 109">
                <a:extLst>
                  <a:ext uri="{FF2B5EF4-FFF2-40B4-BE49-F238E27FC236}">
                    <a16:creationId xmlns:a16="http://schemas.microsoft.com/office/drawing/2014/main" id="{B3D94DE7-8638-41A3-B910-7DD437A691E8}"/>
                  </a:ext>
                </a:extLst>
              </p:cNvPr>
              <p:cNvGrpSpPr/>
              <p:nvPr/>
            </p:nvGrpSpPr>
            <p:grpSpPr>
              <a:xfrm>
                <a:off x="11264559" y="1884626"/>
                <a:ext cx="2344763" cy="1302791"/>
                <a:chOff x="8364915" y="3815016"/>
                <a:chExt cx="897300" cy="528571"/>
              </a:xfrm>
            </p:grpSpPr>
            <p:sp>
              <p:nvSpPr>
                <p:cNvPr id="113" name="Freihandform: Form 112">
                  <a:extLst>
                    <a:ext uri="{FF2B5EF4-FFF2-40B4-BE49-F238E27FC236}">
                      <a16:creationId xmlns:a16="http://schemas.microsoft.com/office/drawing/2014/main" id="{3E24B34B-28BA-43A1-BEAA-3FBD2D6770F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4" name="Freihandform: Form 113">
                  <a:extLst>
                    <a:ext uri="{FF2B5EF4-FFF2-40B4-BE49-F238E27FC236}">
                      <a16:creationId xmlns:a16="http://schemas.microsoft.com/office/drawing/2014/main" id="{EDEBD1C3-6822-413B-B705-3F6390DC1D76}"/>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5" name="Freihandform: Form 114">
                  <a:extLst>
                    <a:ext uri="{FF2B5EF4-FFF2-40B4-BE49-F238E27FC236}">
                      <a16:creationId xmlns:a16="http://schemas.microsoft.com/office/drawing/2014/main" id="{27377B7A-07F0-4FBD-ACEB-566E06226713}"/>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6" name="Freihandform: Form 115">
                  <a:extLst>
                    <a:ext uri="{FF2B5EF4-FFF2-40B4-BE49-F238E27FC236}">
                      <a16:creationId xmlns:a16="http://schemas.microsoft.com/office/drawing/2014/main" id="{48D703C3-85F0-403A-9AA0-72443052FF75}"/>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14" name="Grafik 13">
              <a:extLst>
                <a:ext uri="{FF2B5EF4-FFF2-40B4-BE49-F238E27FC236}">
                  <a16:creationId xmlns:a16="http://schemas.microsoft.com/office/drawing/2014/main" id="{1F8C40BC-9A6B-4E54-BE77-A653F8B0B033}"/>
                </a:ext>
              </a:extLst>
            </p:cNvPr>
            <p:cNvPicPr>
              <a:picLocks noChangeAspect="1"/>
            </p:cNvPicPr>
            <p:nvPr/>
          </p:nvPicPr>
          <p:blipFill rotWithShape="1">
            <a:blip r:embed="rId13">
              <a:extLst>
                <a:ext uri="{28A0092B-C50C-407E-A947-70E740481C1C}">
                  <a14:useLocalDpi xmlns:a14="http://schemas.microsoft.com/office/drawing/2010/main" val="0"/>
                </a:ext>
              </a:extLst>
            </a:blip>
            <a:srcRect l="31639" t="24627" r="31391" b="25716"/>
            <a:stretch/>
          </p:blipFill>
          <p:spPr>
            <a:xfrm>
              <a:off x="8496505" y="4810622"/>
              <a:ext cx="423723" cy="569127"/>
            </a:xfrm>
            <a:prstGeom prst="rect">
              <a:avLst/>
            </a:prstGeom>
          </p:spPr>
        </p:pic>
        <p:pic>
          <p:nvPicPr>
            <p:cNvPr id="122" name="Grafik 121">
              <a:extLst>
                <a:ext uri="{FF2B5EF4-FFF2-40B4-BE49-F238E27FC236}">
                  <a16:creationId xmlns:a16="http://schemas.microsoft.com/office/drawing/2014/main" id="{410DE8D2-494B-410F-BE7F-C75E8D1E02EF}"/>
                </a:ext>
              </a:extLst>
            </p:cNvPr>
            <p:cNvPicPr>
              <a:picLocks noChangeAspect="1"/>
            </p:cNvPicPr>
            <p:nvPr/>
          </p:nvPicPr>
          <p:blipFill rotWithShape="1">
            <a:blip r:embed="rId13">
              <a:extLst>
                <a:ext uri="{28A0092B-C50C-407E-A947-70E740481C1C}">
                  <a14:useLocalDpi xmlns:a14="http://schemas.microsoft.com/office/drawing/2010/main" val="0"/>
                </a:ext>
              </a:extLst>
            </a:blip>
            <a:srcRect l="6186" t="29360" r="81092" b="53879"/>
            <a:stretch/>
          </p:blipFill>
          <p:spPr>
            <a:xfrm>
              <a:off x="9005816" y="3817189"/>
              <a:ext cx="397075" cy="523141"/>
            </a:xfrm>
            <a:prstGeom prst="rect">
              <a:avLst/>
            </a:prstGeom>
          </p:spPr>
        </p:pic>
        <p:grpSp>
          <p:nvGrpSpPr>
            <p:cNvPr id="16" name="Gruppieren 15">
              <a:extLst>
                <a:ext uri="{FF2B5EF4-FFF2-40B4-BE49-F238E27FC236}">
                  <a16:creationId xmlns:a16="http://schemas.microsoft.com/office/drawing/2014/main" id="{0E1A845E-9B7A-44CC-819B-9BF3623962B1}"/>
                </a:ext>
              </a:extLst>
            </p:cNvPr>
            <p:cNvGrpSpPr/>
            <p:nvPr/>
          </p:nvGrpSpPr>
          <p:grpSpPr>
            <a:xfrm>
              <a:off x="6800324" y="2881918"/>
              <a:ext cx="1876279" cy="1876279"/>
              <a:chOff x="6691464" y="2913116"/>
              <a:chExt cx="1876279" cy="1876279"/>
            </a:xfrm>
          </p:grpSpPr>
          <p:sp>
            <p:nvSpPr>
              <p:cNvPr id="15" name="Ellipse 14">
                <a:extLst>
                  <a:ext uri="{FF2B5EF4-FFF2-40B4-BE49-F238E27FC236}">
                    <a16:creationId xmlns:a16="http://schemas.microsoft.com/office/drawing/2014/main" id="{387071D2-9CB2-487F-978B-5D6CCEF7832A}"/>
                  </a:ext>
                </a:extLst>
              </p:cNvPr>
              <p:cNvSpPr/>
              <p:nvPr/>
            </p:nvSpPr>
            <p:spPr bwMode="auto">
              <a:xfrm>
                <a:off x="6691464" y="2913116"/>
                <a:ext cx="1876279" cy="1876279"/>
              </a:xfrm>
              <a:prstGeom prst="ellipse">
                <a:avLst/>
              </a:prstGeom>
              <a:noFill/>
              <a:ln w="28575" cap="flat" cmpd="sng" algn="ctr">
                <a:solidFill>
                  <a:srgbClr val="FF99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Ellipse 126">
                <a:extLst>
                  <a:ext uri="{FF2B5EF4-FFF2-40B4-BE49-F238E27FC236}">
                    <a16:creationId xmlns:a16="http://schemas.microsoft.com/office/drawing/2014/main" id="{7FE2D2F2-674C-43F6-AC34-C5D1964AD49C}"/>
                  </a:ext>
                </a:extLst>
              </p:cNvPr>
              <p:cNvSpPr/>
              <p:nvPr/>
            </p:nvSpPr>
            <p:spPr bwMode="auto">
              <a:xfrm>
                <a:off x="6868605" y="3090257"/>
                <a:ext cx="1521996" cy="1521996"/>
              </a:xfrm>
              <a:prstGeom prst="ellipse">
                <a:avLst/>
              </a:prstGeom>
              <a:noFill/>
              <a:ln w="12700" cap="flat" cmpd="sng" algn="ctr">
                <a:solidFill>
                  <a:srgbClr val="0099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5" name="Gruppieren 24">
              <a:extLst>
                <a:ext uri="{FF2B5EF4-FFF2-40B4-BE49-F238E27FC236}">
                  <a16:creationId xmlns:a16="http://schemas.microsoft.com/office/drawing/2014/main" id="{9D0EDA9F-0977-4473-A9D6-5AEF9A3C97FC}"/>
                </a:ext>
              </a:extLst>
            </p:cNvPr>
            <p:cNvGrpSpPr/>
            <p:nvPr/>
          </p:nvGrpSpPr>
          <p:grpSpPr>
            <a:xfrm>
              <a:off x="7093860" y="2117642"/>
              <a:ext cx="518160" cy="400110"/>
              <a:chOff x="7015480" y="2148840"/>
              <a:chExt cx="518160" cy="400110"/>
            </a:xfrm>
          </p:grpSpPr>
          <p:sp>
            <p:nvSpPr>
              <p:cNvPr id="17" name="Rechteck: abgerundete Ecken 16">
                <a:extLst>
                  <a:ext uri="{FF2B5EF4-FFF2-40B4-BE49-F238E27FC236}">
                    <a16:creationId xmlns:a16="http://schemas.microsoft.com/office/drawing/2014/main" id="{FEA48786-B24A-44EA-8146-993FFDA3EA0E}"/>
                  </a:ext>
                </a:extLst>
              </p:cNvPr>
              <p:cNvSpPr/>
              <p:nvPr/>
            </p:nvSpPr>
            <p:spPr bwMode="auto">
              <a:xfrm>
                <a:off x="7015480" y="2148840"/>
                <a:ext cx="518160" cy="369332"/>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Textfeld 17">
                <a:extLst>
                  <a:ext uri="{FF2B5EF4-FFF2-40B4-BE49-F238E27FC236}">
                    <a16:creationId xmlns:a16="http://schemas.microsoft.com/office/drawing/2014/main" id="{F6D2DCAB-28D9-4CEE-A0F7-83781B39CED4}"/>
                  </a:ext>
                </a:extLst>
              </p:cNvPr>
              <p:cNvSpPr txBox="1"/>
              <p:nvPr/>
            </p:nvSpPr>
            <p:spPr>
              <a:xfrm>
                <a:off x="7063589" y="2148840"/>
                <a:ext cx="405880" cy="400110"/>
              </a:xfrm>
              <a:prstGeom prst="rect">
                <a:avLst/>
              </a:prstGeom>
              <a:noFill/>
            </p:spPr>
            <p:txBody>
              <a:bodyPr wrap="none" rtlCol="0">
                <a:spAutoFit/>
              </a:bodyPr>
              <a:lstStyle/>
              <a:p>
                <a:r>
                  <a:rPr lang="de-DE" sz="1000" dirty="0"/>
                  <a:t>SM</a:t>
                </a:r>
              </a:p>
              <a:p>
                <a:r>
                  <a:rPr lang="de-DE" sz="1000" dirty="0"/>
                  <a:t>GW</a:t>
                </a:r>
              </a:p>
            </p:txBody>
          </p:sp>
        </p:grpSp>
        <p:cxnSp>
          <p:nvCxnSpPr>
            <p:cNvPr id="29" name="Gerade Verbindung mit Pfeil 28">
              <a:extLst>
                <a:ext uri="{FF2B5EF4-FFF2-40B4-BE49-F238E27FC236}">
                  <a16:creationId xmlns:a16="http://schemas.microsoft.com/office/drawing/2014/main" id="{637F07AA-9610-406B-A4D7-2ECFABD998F8}"/>
                </a:ext>
              </a:extLst>
            </p:cNvPr>
            <p:cNvCxnSpPr>
              <a:stCxn id="17" idx="3"/>
            </p:cNvCxnSpPr>
            <p:nvPr/>
          </p:nvCxnSpPr>
          <p:spPr bwMode="auto">
            <a:xfrm>
              <a:off x="7612020" y="2302308"/>
              <a:ext cx="252356" cy="3959"/>
            </a:xfrm>
            <a:prstGeom prst="straightConnector1">
              <a:avLst/>
            </a:prstGeom>
            <a:solidFill>
              <a:srgbClr val="FF0000"/>
            </a:solidFill>
            <a:ln w="12700" cap="flat" cmpd="sng" algn="ctr">
              <a:solidFill>
                <a:srgbClr val="0099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9">
              <a:extLst>
                <a:ext uri="{FF2B5EF4-FFF2-40B4-BE49-F238E27FC236}">
                  <a16:creationId xmlns:a16="http://schemas.microsoft.com/office/drawing/2014/main" id="{FC877601-BCBB-4C3E-A37A-0BADD1F632DE}"/>
                </a:ext>
              </a:extLst>
            </p:cNvPr>
            <p:cNvCxnSpPr>
              <a:stCxn id="89" idx="3"/>
            </p:cNvCxnSpPr>
            <p:nvPr/>
          </p:nvCxnSpPr>
          <p:spPr bwMode="auto">
            <a:xfrm>
              <a:off x="6636799" y="3191139"/>
              <a:ext cx="396101" cy="0"/>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493284F1-C594-40C5-B70B-11CEFE519612}"/>
                </a:ext>
              </a:extLst>
            </p:cNvPr>
            <p:cNvCxnSpPr/>
            <p:nvPr/>
          </p:nvCxnSpPr>
          <p:spPr bwMode="auto">
            <a:xfrm>
              <a:off x="8408910" y="3184231"/>
              <a:ext cx="388803" cy="0"/>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rader Verbinder 158">
              <a:extLst>
                <a:ext uri="{FF2B5EF4-FFF2-40B4-BE49-F238E27FC236}">
                  <a16:creationId xmlns:a16="http://schemas.microsoft.com/office/drawing/2014/main" id="{16F17580-2535-470F-865D-EE81811017C5}"/>
                </a:ext>
              </a:extLst>
            </p:cNvPr>
            <p:cNvCxnSpPr/>
            <p:nvPr/>
          </p:nvCxnSpPr>
          <p:spPr bwMode="auto">
            <a:xfrm>
              <a:off x="8556900" y="4263731"/>
              <a:ext cx="619126" cy="0"/>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Gerader Verbinder 160">
              <a:extLst>
                <a:ext uri="{FF2B5EF4-FFF2-40B4-BE49-F238E27FC236}">
                  <a16:creationId xmlns:a16="http://schemas.microsoft.com/office/drawing/2014/main" id="{5243B823-B883-4CE5-84DF-DFC7A94E61D2}"/>
                </a:ext>
              </a:extLst>
            </p:cNvPr>
            <p:cNvCxnSpPr/>
            <p:nvPr/>
          </p:nvCxnSpPr>
          <p:spPr bwMode="auto">
            <a:xfrm>
              <a:off x="6301228" y="4114996"/>
              <a:ext cx="542559" cy="0"/>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01697C23-5E16-4702-A196-18D6E4A43C41}"/>
                </a:ext>
              </a:extLst>
            </p:cNvPr>
            <p:cNvCxnSpPr/>
            <p:nvPr/>
          </p:nvCxnSpPr>
          <p:spPr bwMode="auto">
            <a:xfrm flipH="1" flipV="1">
              <a:off x="8364660" y="4527740"/>
              <a:ext cx="236993" cy="311460"/>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4D424167-66BA-49EC-B470-A097343243F5}"/>
                </a:ext>
              </a:extLst>
            </p:cNvPr>
            <p:cNvCxnSpPr/>
            <p:nvPr/>
          </p:nvCxnSpPr>
          <p:spPr bwMode="auto">
            <a:xfrm flipV="1">
              <a:off x="6797498" y="4361099"/>
              <a:ext cx="179967" cy="473169"/>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293115B1-2EA7-4467-92AA-7DDCD7F9A8A1}"/>
                </a:ext>
              </a:extLst>
            </p:cNvPr>
            <p:cNvCxnSpPr/>
            <p:nvPr/>
          </p:nvCxnSpPr>
          <p:spPr bwMode="auto">
            <a:xfrm>
              <a:off x="8364660" y="4255935"/>
              <a:ext cx="458940" cy="57833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23020CB2-93D8-422F-9DC3-AE508C87E98B}"/>
                </a:ext>
              </a:extLst>
            </p:cNvPr>
            <p:cNvCxnSpPr/>
            <p:nvPr/>
          </p:nvCxnSpPr>
          <p:spPr bwMode="auto">
            <a:xfrm flipH="1">
              <a:off x="7069565" y="4400934"/>
              <a:ext cx="182216" cy="46184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5F6A7F58-FA72-448A-93DB-7780D9CBC75C}"/>
                </a:ext>
              </a:extLst>
            </p:cNvPr>
            <p:cNvCxnSpPr/>
            <p:nvPr/>
          </p:nvCxnSpPr>
          <p:spPr bwMode="auto">
            <a:xfrm>
              <a:off x="6583320" y="3293561"/>
              <a:ext cx="510540" cy="13448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Gerader Verbinder 181">
              <a:extLst>
                <a:ext uri="{FF2B5EF4-FFF2-40B4-BE49-F238E27FC236}">
                  <a16:creationId xmlns:a16="http://schemas.microsoft.com/office/drawing/2014/main" id="{57B63DEB-B473-475C-8B2F-E2F997736566}"/>
                </a:ext>
              </a:extLst>
            </p:cNvPr>
            <p:cNvCxnSpPr/>
            <p:nvPr/>
          </p:nvCxnSpPr>
          <p:spPr bwMode="auto">
            <a:xfrm flipV="1">
              <a:off x="8442003" y="3250825"/>
              <a:ext cx="381597" cy="29757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2" name="Textfeld 191">
              <a:extLst>
                <a:ext uri="{FF2B5EF4-FFF2-40B4-BE49-F238E27FC236}">
                  <a16:creationId xmlns:a16="http://schemas.microsoft.com/office/drawing/2014/main" id="{C9C69B97-DB0D-4734-B912-BEFD81934BA7}"/>
                </a:ext>
              </a:extLst>
            </p:cNvPr>
            <p:cNvSpPr txBox="1"/>
            <p:nvPr/>
          </p:nvSpPr>
          <p:spPr>
            <a:xfrm>
              <a:off x="5650317" y="1725187"/>
              <a:ext cx="1231171" cy="307777"/>
            </a:xfrm>
            <a:prstGeom prst="rect">
              <a:avLst/>
            </a:prstGeom>
            <a:noFill/>
          </p:spPr>
          <p:txBody>
            <a:bodyPr wrap="none" rtlCol="0">
              <a:spAutoFit/>
            </a:bodyPr>
            <a:lstStyle/>
            <a:p>
              <a:r>
                <a:rPr lang="de-DE" sz="1400" b="1" dirty="0"/>
                <a:t>Verbraucher</a:t>
              </a:r>
            </a:p>
          </p:txBody>
        </p:sp>
        <p:cxnSp>
          <p:nvCxnSpPr>
            <p:cNvPr id="319" name="Gerader Verbinder 318">
              <a:extLst>
                <a:ext uri="{FF2B5EF4-FFF2-40B4-BE49-F238E27FC236}">
                  <a16:creationId xmlns:a16="http://schemas.microsoft.com/office/drawing/2014/main" id="{E60C30BD-36E1-44B7-80EC-E8A0D8CF2418}"/>
                </a:ext>
              </a:extLst>
            </p:cNvPr>
            <p:cNvCxnSpPr>
              <a:stCxn id="77" idx="3"/>
            </p:cNvCxnSpPr>
            <p:nvPr/>
          </p:nvCxnSpPr>
          <p:spPr bwMode="auto">
            <a:xfrm flipV="1">
              <a:off x="6301228" y="4216842"/>
              <a:ext cx="792632" cy="1887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382312F7-7D95-4F2A-917D-BA7D4E50787D}"/>
                </a:ext>
              </a:extLst>
            </p:cNvPr>
            <p:cNvCxnSpPr/>
            <p:nvPr/>
          </p:nvCxnSpPr>
          <p:spPr bwMode="auto">
            <a:xfrm>
              <a:off x="7220860" y="2506322"/>
              <a:ext cx="0" cy="533612"/>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1" name="Gruppieren 120">
              <a:extLst>
                <a:ext uri="{FF2B5EF4-FFF2-40B4-BE49-F238E27FC236}">
                  <a16:creationId xmlns:a16="http://schemas.microsoft.com/office/drawing/2014/main" id="{A1A4C497-F28D-43C8-B646-ED2927B5B37A}"/>
                </a:ext>
              </a:extLst>
            </p:cNvPr>
            <p:cNvGrpSpPr/>
            <p:nvPr/>
          </p:nvGrpSpPr>
          <p:grpSpPr>
            <a:xfrm>
              <a:off x="8442003" y="1989195"/>
              <a:ext cx="1016234" cy="631936"/>
              <a:chOff x="8333143" y="2020393"/>
              <a:chExt cx="1016234" cy="631936"/>
            </a:xfrm>
          </p:grpSpPr>
          <p:pic>
            <p:nvPicPr>
              <p:cNvPr id="202" name="Grafik 201">
                <a:extLst>
                  <a:ext uri="{FF2B5EF4-FFF2-40B4-BE49-F238E27FC236}">
                    <a16:creationId xmlns:a16="http://schemas.microsoft.com/office/drawing/2014/main" id="{1A5BB1E7-F893-4180-8986-D4A4AE709B15}"/>
                  </a:ext>
                </a:extLst>
              </p:cNvPr>
              <p:cNvPicPr>
                <a:picLocks noChangeAspect="1"/>
              </p:cNvPicPr>
              <p:nvPr/>
            </p:nvPicPr>
            <p:blipFill rotWithShape="1">
              <a:blip r:embed="rId14">
                <a:extLst>
                  <a:ext uri="{28A0092B-C50C-407E-A947-70E740481C1C}">
                    <a14:useLocalDpi xmlns:a14="http://schemas.microsoft.com/office/drawing/2010/main" val="0"/>
                  </a:ext>
                </a:extLst>
              </a:blip>
              <a:srcRect t="10520" b="9928"/>
              <a:stretch/>
            </p:blipFill>
            <p:spPr>
              <a:xfrm>
                <a:off x="8942423" y="2263036"/>
                <a:ext cx="326987" cy="183153"/>
              </a:xfrm>
              <a:prstGeom prst="rect">
                <a:avLst/>
              </a:prstGeom>
            </p:spPr>
          </p:pic>
          <p:pic>
            <p:nvPicPr>
              <p:cNvPr id="207" name="Grafik 206">
                <a:extLst>
                  <a:ext uri="{FF2B5EF4-FFF2-40B4-BE49-F238E27FC236}">
                    <a16:creationId xmlns:a16="http://schemas.microsoft.com/office/drawing/2014/main" id="{E760D723-4B29-48B8-BD9F-5F5C32B91F1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96956" y="2020393"/>
                <a:ext cx="366050" cy="219630"/>
              </a:xfrm>
              <a:prstGeom prst="rect">
                <a:avLst/>
              </a:prstGeom>
            </p:spPr>
          </p:pic>
          <p:pic>
            <p:nvPicPr>
              <p:cNvPr id="213" name="Grafik 212" descr="Ein Bild, das Text, ClipArt enthält.&#10;&#10;Automatisch generierte Beschreibung">
                <a:extLst>
                  <a:ext uri="{FF2B5EF4-FFF2-40B4-BE49-F238E27FC236}">
                    <a16:creationId xmlns:a16="http://schemas.microsoft.com/office/drawing/2014/main" id="{D80A2792-B011-407D-A6A9-CC46FE347DF3}"/>
                  </a:ext>
                </a:extLst>
              </p:cNvPr>
              <p:cNvPicPr>
                <a:picLocks noChangeAspect="1"/>
              </p:cNvPicPr>
              <p:nvPr/>
            </p:nvPicPr>
            <p:blipFill rotWithShape="1">
              <a:blip r:embed="rId16">
                <a:extLst>
                  <a:ext uri="{28A0092B-C50C-407E-A947-70E740481C1C}">
                    <a14:useLocalDpi xmlns:a14="http://schemas.microsoft.com/office/drawing/2010/main" val="0"/>
                  </a:ext>
                </a:extLst>
              </a:blip>
              <a:srcRect l="16120" t="25822" r="22201" b="37321"/>
              <a:stretch/>
            </p:blipFill>
            <p:spPr>
              <a:xfrm>
                <a:off x="8875761" y="2502948"/>
                <a:ext cx="473616" cy="149381"/>
              </a:xfrm>
              <a:prstGeom prst="rect">
                <a:avLst/>
              </a:prstGeom>
            </p:spPr>
          </p:pic>
          <p:cxnSp>
            <p:nvCxnSpPr>
              <p:cNvPr id="71" name="Gerade Verbindung mit Pfeil 70">
                <a:extLst>
                  <a:ext uri="{FF2B5EF4-FFF2-40B4-BE49-F238E27FC236}">
                    <a16:creationId xmlns:a16="http://schemas.microsoft.com/office/drawing/2014/main" id="{B8D4BB47-8FE7-4EE6-9406-41E8489683F7}"/>
                  </a:ext>
                </a:extLst>
              </p:cNvPr>
              <p:cNvCxnSpPr>
                <a:stCxn id="207" idx="1"/>
              </p:cNvCxnSpPr>
              <p:nvPr/>
            </p:nvCxnSpPr>
            <p:spPr bwMode="auto">
              <a:xfrm flipH="1">
                <a:off x="8333143" y="2130208"/>
                <a:ext cx="563813" cy="8607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Gerade Verbindung mit Pfeil 215">
                <a:extLst>
                  <a:ext uri="{FF2B5EF4-FFF2-40B4-BE49-F238E27FC236}">
                    <a16:creationId xmlns:a16="http://schemas.microsoft.com/office/drawing/2014/main" id="{19112872-1DF3-4B64-AD9F-E5B2C7F8D0C7}"/>
                  </a:ext>
                </a:extLst>
              </p:cNvPr>
              <p:cNvCxnSpPr/>
              <p:nvPr/>
            </p:nvCxnSpPr>
            <p:spPr bwMode="auto">
              <a:xfrm flipH="1" flipV="1">
                <a:off x="8341925" y="2337465"/>
                <a:ext cx="555031" cy="158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Gerade Verbindung mit Pfeil 222">
                <a:extLst>
                  <a:ext uri="{FF2B5EF4-FFF2-40B4-BE49-F238E27FC236}">
                    <a16:creationId xmlns:a16="http://schemas.microsoft.com/office/drawing/2014/main" id="{F1E44E13-DB7D-483E-9720-C1BF900583CE}"/>
                  </a:ext>
                </a:extLst>
              </p:cNvPr>
              <p:cNvCxnSpPr/>
              <p:nvPr/>
            </p:nvCxnSpPr>
            <p:spPr bwMode="auto">
              <a:xfrm flipH="1" flipV="1">
                <a:off x="8341925" y="2449438"/>
                <a:ext cx="530027" cy="13863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5" name="Textfeld 104">
              <a:extLst>
                <a:ext uri="{FF2B5EF4-FFF2-40B4-BE49-F238E27FC236}">
                  <a16:creationId xmlns:a16="http://schemas.microsoft.com/office/drawing/2014/main" id="{4B882C8F-1E9D-4BC7-9758-B82AF2B08ED1}"/>
                </a:ext>
              </a:extLst>
            </p:cNvPr>
            <p:cNvSpPr txBox="1"/>
            <p:nvPr/>
          </p:nvSpPr>
          <p:spPr>
            <a:xfrm>
              <a:off x="8299140" y="5456649"/>
              <a:ext cx="886781" cy="400110"/>
            </a:xfrm>
            <a:prstGeom prst="rect">
              <a:avLst/>
            </a:prstGeom>
            <a:noFill/>
          </p:spPr>
          <p:txBody>
            <a:bodyPr wrap="none" rtlCol="0">
              <a:spAutoFit/>
            </a:bodyPr>
            <a:lstStyle/>
            <a:p>
              <a:pPr algn="ctr"/>
              <a:r>
                <a:rPr lang="de-DE" sz="1000" dirty="0"/>
                <a:t>schaltbare</a:t>
              </a:r>
              <a:br>
                <a:rPr lang="de-DE" sz="1000" dirty="0"/>
              </a:br>
              <a:r>
                <a:rPr lang="de-DE" sz="1000" dirty="0"/>
                <a:t>Verbraucher</a:t>
              </a:r>
            </a:p>
          </p:txBody>
        </p:sp>
        <p:sp>
          <p:nvSpPr>
            <p:cNvPr id="107" name="Textfeld 106">
              <a:extLst>
                <a:ext uri="{FF2B5EF4-FFF2-40B4-BE49-F238E27FC236}">
                  <a16:creationId xmlns:a16="http://schemas.microsoft.com/office/drawing/2014/main" id="{4895D7E9-A6D0-4D0E-8BEF-1B9B4F2F8380}"/>
                </a:ext>
              </a:extLst>
            </p:cNvPr>
            <p:cNvSpPr txBox="1"/>
            <p:nvPr/>
          </p:nvSpPr>
          <p:spPr>
            <a:xfrm>
              <a:off x="6407070" y="5456649"/>
              <a:ext cx="1101584" cy="400110"/>
            </a:xfrm>
            <a:prstGeom prst="rect">
              <a:avLst/>
            </a:prstGeom>
            <a:noFill/>
          </p:spPr>
          <p:txBody>
            <a:bodyPr wrap="none" rtlCol="0">
              <a:spAutoFit/>
            </a:bodyPr>
            <a:lstStyle/>
            <a:p>
              <a:pPr algn="ctr"/>
              <a:r>
                <a:rPr lang="de-DE" sz="1000" dirty="0"/>
                <a:t>WPPE mit</a:t>
              </a:r>
              <a:br>
                <a:rPr lang="de-DE" sz="1000" dirty="0"/>
              </a:br>
              <a:r>
                <a:rPr lang="de-DE" sz="1000" dirty="0"/>
                <a:t>Wasserspeicher</a:t>
              </a:r>
            </a:p>
          </p:txBody>
        </p:sp>
        <p:cxnSp>
          <p:nvCxnSpPr>
            <p:cNvPr id="21" name="Gerade Verbindung mit Pfeil 20">
              <a:extLst>
                <a:ext uri="{FF2B5EF4-FFF2-40B4-BE49-F238E27FC236}">
                  <a16:creationId xmlns:a16="http://schemas.microsoft.com/office/drawing/2014/main" id="{2257E19A-6928-4D52-8B7F-F4943504C0A8}"/>
                </a:ext>
              </a:extLst>
            </p:cNvPr>
            <p:cNvCxnSpPr/>
            <p:nvPr/>
          </p:nvCxnSpPr>
          <p:spPr bwMode="auto">
            <a:xfrm>
              <a:off x="6703314" y="3080728"/>
              <a:ext cx="366251"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 Verbindung mit Pfeil 118">
              <a:extLst>
                <a:ext uri="{FF2B5EF4-FFF2-40B4-BE49-F238E27FC236}">
                  <a16:creationId xmlns:a16="http://schemas.microsoft.com/office/drawing/2014/main" id="{5B9FD8C7-1F3D-42FC-A323-03F8D224EC08}"/>
                </a:ext>
              </a:extLst>
            </p:cNvPr>
            <p:cNvCxnSpPr/>
            <p:nvPr/>
          </p:nvCxnSpPr>
          <p:spPr bwMode="auto">
            <a:xfrm>
              <a:off x="6364488" y="4024745"/>
              <a:ext cx="366251"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 Verbindung mit Pfeil 179">
              <a:extLst>
                <a:ext uri="{FF2B5EF4-FFF2-40B4-BE49-F238E27FC236}">
                  <a16:creationId xmlns:a16="http://schemas.microsoft.com/office/drawing/2014/main" id="{A6A924AA-D5D0-4903-A6E6-6A2F10A67638}"/>
                </a:ext>
              </a:extLst>
            </p:cNvPr>
            <p:cNvCxnSpPr/>
            <p:nvPr/>
          </p:nvCxnSpPr>
          <p:spPr bwMode="auto">
            <a:xfrm>
              <a:off x="7337420" y="2666631"/>
              <a:ext cx="0" cy="249581"/>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6" name="Textfeld 195">
              <a:extLst>
                <a:ext uri="{FF2B5EF4-FFF2-40B4-BE49-F238E27FC236}">
                  <a16:creationId xmlns:a16="http://schemas.microsoft.com/office/drawing/2014/main" id="{8AF42D9D-3C37-48FA-B68A-96CBA8C29BE1}"/>
                </a:ext>
              </a:extLst>
            </p:cNvPr>
            <p:cNvSpPr txBox="1"/>
            <p:nvPr/>
          </p:nvSpPr>
          <p:spPr>
            <a:xfrm>
              <a:off x="5732464" y="3340311"/>
              <a:ext cx="1075936" cy="400110"/>
            </a:xfrm>
            <a:prstGeom prst="rect">
              <a:avLst/>
            </a:prstGeom>
            <a:noFill/>
          </p:spPr>
          <p:txBody>
            <a:bodyPr wrap="none" rtlCol="0">
              <a:spAutoFit/>
            </a:bodyPr>
            <a:lstStyle/>
            <a:p>
              <a:pPr algn="ctr"/>
              <a:r>
                <a:rPr lang="de-DE" sz="1000" dirty="0" err="1"/>
                <a:t>PkW</a:t>
              </a:r>
              <a:r>
                <a:rPr lang="de-DE" sz="1000" dirty="0"/>
                <a:t>-Schwarm-</a:t>
              </a:r>
              <a:br>
                <a:rPr lang="de-DE" sz="1000" dirty="0"/>
              </a:br>
              <a:r>
                <a:rPr lang="de-DE" sz="1000" dirty="0" err="1"/>
                <a:t>speicher</a:t>
              </a:r>
              <a:endParaRPr lang="de-DE" sz="1000" dirty="0"/>
            </a:p>
          </p:txBody>
        </p:sp>
      </p:grpSp>
      <p:grpSp>
        <p:nvGrpSpPr>
          <p:cNvPr id="270" name="Gruppieren 269">
            <a:extLst>
              <a:ext uri="{FF2B5EF4-FFF2-40B4-BE49-F238E27FC236}">
                <a16:creationId xmlns:a16="http://schemas.microsoft.com/office/drawing/2014/main" id="{33589644-48DB-4A1B-8762-4179A5EC8A87}"/>
              </a:ext>
            </a:extLst>
          </p:cNvPr>
          <p:cNvGrpSpPr/>
          <p:nvPr/>
        </p:nvGrpSpPr>
        <p:grpSpPr>
          <a:xfrm>
            <a:off x="132887" y="824045"/>
            <a:ext cx="9683772" cy="2017367"/>
            <a:chOff x="132887" y="824045"/>
            <a:chExt cx="9683772" cy="2017367"/>
          </a:xfrm>
        </p:grpSpPr>
        <p:sp>
          <p:nvSpPr>
            <p:cNvPr id="46" name="Rechteck 45">
              <a:extLst>
                <a:ext uri="{FF2B5EF4-FFF2-40B4-BE49-F238E27FC236}">
                  <a16:creationId xmlns:a16="http://schemas.microsoft.com/office/drawing/2014/main" id="{ABCB75F1-727D-48DD-A44F-7831E8FBA658}"/>
                </a:ext>
              </a:extLst>
            </p:cNvPr>
            <p:cNvSpPr/>
            <p:nvPr/>
          </p:nvSpPr>
          <p:spPr bwMode="auto">
            <a:xfrm>
              <a:off x="132887" y="826882"/>
              <a:ext cx="9683772" cy="70997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0" name="Gerader Verbinder 19">
              <a:extLst>
                <a:ext uri="{FF2B5EF4-FFF2-40B4-BE49-F238E27FC236}">
                  <a16:creationId xmlns:a16="http://schemas.microsoft.com/office/drawing/2014/main" id="{C785A221-F41B-41D0-A18D-1EB391EE98CF}"/>
                </a:ext>
              </a:extLst>
            </p:cNvPr>
            <p:cNvCxnSpPr/>
            <p:nvPr/>
          </p:nvCxnSpPr>
          <p:spPr bwMode="auto">
            <a:xfrm>
              <a:off x="609600" y="1102501"/>
              <a:ext cx="7799310" cy="0"/>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663398CD-C698-45B7-97AC-989FF60A3B34}"/>
                </a:ext>
              </a:extLst>
            </p:cNvPr>
            <p:cNvCxnSpPr/>
            <p:nvPr/>
          </p:nvCxnSpPr>
          <p:spPr bwMode="auto">
            <a:xfrm>
              <a:off x="609600" y="1356501"/>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274D6C98-C3BC-4F1D-BD67-87A86BF4F91D}"/>
                </a:ext>
              </a:extLst>
            </p:cNvPr>
            <p:cNvSpPr txBox="1"/>
            <p:nvPr/>
          </p:nvSpPr>
          <p:spPr>
            <a:xfrm>
              <a:off x="8432906" y="913638"/>
              <a:ext cx="1000595" cy="307777"/>
            </a:xfrm>
            <a:prstGeom prst="rect">
              <a:avLst/>
            </a:prstGeom>
            <a:noFill/>
          </p:spPr>
          <p:txBody>
            <a:bodyPr wrap="none" rtlCol="0">
              <a:spAutoFit/>
            </a:bodyPr>
            <a:lstStyle/>
            <a:p>
              <a:r>
                <a:rPr lang="de-DE" sz="1400" dirty="0"/>
                <a:t>Stromnetz</a:t>
              </a:r>
            </a:p>
          </p:txBody>
        </p:sp>
        <p:sp>
          <p:nvSpPr>
            <p:cNvPr id="152" name="Textfeld 151">
              <a:extLst>
                <a:ext uri="{FF2B5EF4-FFF2-40B4-BE49-F238E27FC236}">
                  <a16:creationId xmlns:a16="http://schemas.microsoft.com/office/drawing/2014/main" id="{1F232847-AFFC-401C-A6E2-A85DE839F7CD}"/>
                </a:ext>
              </a:extLst>
            </p:cNvPr>
            <p:cNvSpPr txBox="1"/>
            <p:nvPr/>
          </p:nvSpPr>
          <p:spPr>
            <a:xfrm>
              <a:off x="8432906" y="1189669"/>
              <a:ext cx="1000595" cy="307777"/>
            </a:xfrm>
            <a:prstGeom prst="rect">
              <a:avLst/>
            </a:prstGeom>
            <a:noFill/>
          </p:spPr>
          <p:txBody>
            <a:bodyPr wrap="none" rtlCol="0">
              <a:spAutoFit/>
            </a:bodyPr>
            <a:lstStyle/>
            <a:p>
              <a:r>
                <a:rPr lang="de-DE" sz="1400" dirty="0"/>
                <a:t>Datennetz</a:t>
              </a:r>
            </a:p>
          </p:txBody>
        </p:sp>
        <p:sp>
          <p:nvSpPr>
            <p:cNvPr id="120" name="Textfeld 119">
              <a:extLst>
                <a:ext uri="{FF2B5EF4-FFF2-40B4-BE49-F238E27FC236}">
                  <a16:creationId xmlns:a16="http://schemas.microsoft.com/office/drawing/2014/main" id="{4BB29644-986F-483E-9288-4B8E13219C62}"/>
                </a:ext>
              </a:extLst>
            </p:cNvPr>
            <p:cNvSpPr txBox="1"/>
            <p:nvPr/>
          </p:nvSpPr>
          <p:spPr>
            <a:xfrm>
              <a:off x="632079" y="824045"/>
              <a:ext cx="1329210" cy="307777"/>
            </a:xfrm>
            <a:prstGeom prst="rect">
              <a:avLst/>
            </a:prstGeom>
            <a:noFill/>
          </p:spPr>
          <p:txBody>
            <a:bodyPr wrap="none" rtlCol="0">
              <a:spAutoFit/>
            </a:bodyPr>
            <a:lstStyle/>
            <a:p>
              <a:pPr algn="r"/>
              <a:r>
                <a:rPr lang="de-DE" sz="1400" b="1" dirty="0"/>
                <a:t>Netzbetreiber</a:t>
              </a:r>
            </a:p>
          </p:txBody>
        </p:sp>
        <p:cxnSp>
          <p:nvCxnSpPr>
            <p:cNvPr id="145" name="Gerader Verbinder 144">
              <a:extLst>
                <a:ext uri="{FF2B5EF4-FFF2-40B4-BE49-F238E27FC236}">
                  <a16:creationId xmlns:a16="http://schemas.microsoft.com/office/drawing/2014/main" id="{D4220D75-3BEF-4F3F-A602-D49363ED4B9D}"/>
                </a:ext>
              </a:extLst>
            </p:cNvPr>
            <p:cNvCxnSpPr>
              <a:endCxn id="200" idx="0"/>
            </p:cNvCxnSpPr>
            <p:nvPr/>
          </p:nvCxnSpPr>
          <p:spPr bwMode="auto">
            <a:xfrm>
              <a:off x="2608339" y="1349866"/>
              <a:ext cx="8677" cy="73699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F31A4547-82B6-489F-9097-F1FC06059D00}"/>
                </a:ext>
              </a:extLst>
            </p:cNvPr>
            <p:cNvCxnSpPr/>
            <p:nvPr/>
          </p:nvCxnSpPr>
          <p:spPr bwMode="auto">
            <a:xfrm>
              <a:off x="2030085" y="1087846"/>
              <a:ext cx="0" cy="1753566"/>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Ellipse 123">
              <a:extLst>
                <a:ext uri="{FF2B5EF4-FFF2-40B4-BE49-F238E27FC236}">
                  <a16:creationId xmlns:a16="http://schemas.microsoft.com/office/drawing/2014/main" id="{00B83BDC-76EE-48C7-B93D-FD63AB16E84B}"/>
                </a:ext>
              </a:extLst>
            </p:cNvPr>
            <p:cNvSpPr/>
            <p:nvPr/>
          </p:nvSpPr>
          <p:spPr bwMode="auto">
            <a:xfrm>
              <a:off x="1983768"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4" name="Gerader Verbinder 153">
              <a:extLst>
                <a:ext uri="{FF2B5EF4-FFF2-40B4-BE49-F238E27FC236}">
                  <a16:creationId xmlns:a16="http://schemas.microsoft.com/office/drawing/2014/main" id="{FC00F485-46D9-4C30-96E2-7745079133EF}"/>
                </a:ext>
              </a:extLst>
            </p:cNvPr>
            <p:cNvCxnSpPr/>
            <p:nvPr/>
          </p:nvCxnSpPr>
          <p:spPr bwMode="auto">
            <a:xfrm>
              <a:off x="7220860" y="1087846"/>
              <a:ext cx="0" cy="1029796"/>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B5484606-EB3C-44B2-B85B-C8F585B005F1}"/>
                </a:ext>
              </a:extLst>
            </p:cNvPr>
            <p:cNvCxnSpPr>
              <a:endCxn id="132" idx="0"/>
            </p:cNvCxnSpPr>
            <p:nvPr/>
          </p:nvCxnSpPr>
          <p:spPr bwMode="auto">
            <a:xfrm>
              <a:off x="8152501" y="1347300"/>
              <a:ext cx="0" cy="75891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Ellipse 143">
              <a:extLst>
                <a:ext uri="{FF2B5EF4-FFF2-40B4-BE49-F238E27FC236}">
                  <a16:creationId xmlns:a16="http://schemas.microsoft.com/office/drawing/2014/main" id="{B69F77A9-9099-40E7-AA56-33446639783E}"/>
                </a:ext>
              </a:extLst>
            </p:cNvPr>
            <p:cNvSpPr/>
            <p:nvPr/>
          </p:nvSpPr>
          <p:spPr bwMode="auto">
            <a:xfrm>
              <a:off x="7178950"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3" name="Gerader Verbinder 32">
              <a:extLst>
                <a:ext uri="{FF2B5EF4-FFF2-40B4-BE49-F238E27FC236}">
                  <a16:creationId xmlns:a16="http://schemas.microsoft.com/office/drawing/2014/main" id="{E39A55AB-F54C-40A4-8D3E-85E2CAF4C8F3}"/>
                </a:ext>
              </a:extLst>
            </p:cNvPr>
            <p:cNvCxnSpPr/>
            <p:nvPr/>
          </p:nvCxnSpPr>
          <p:spPr bwMode="auto">
            <a:xfrm>
              <a:off x="7459620" y="1349866"/>
              <a:ext cx="0" cy="76777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7" name="Gerader Verbinder 186">
            <a:extLst>
              <a:ext uri="{FF2B5EF4-FFF2-40B4-BE49-F238E27FC236}">
                <a16:creationId xmlns:a16="http://schemas.microsoft.com/office/drawing/2014/main" id="{B79A1A67-7E34-406B-853F-4FA379810905}"/>
              </a:ext>
            </a:extLst>
          </p:cNvPr>
          <p:cNvCxnSpPr/>
          <p:nvPr/>
        </p:nvCxnSpPr>
        <p:spPr bwMode="auto">
          <a:xfrm>
            <a:off x="4649246" y="5465793"/>
            <a:ext cx="183513" cy="0"/>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9" name="Text Box 14">
            <a:extLst>
              <a:ext uri="{FF2B5EF4-FFF2-40B4-BE49-F238E27FC236}">
                <a16:creationId xmlns:a16="http://schemas.microsoft.com/office/drawing/2014/main" id="{4A289F88-95E6-4075-8519-62991590282B}"/>
              </a:ext>
            </a:extLst>
          </p:cNvPr>
          <p:cNvSpPr txBox="1">
            <a:spLocks noChangeArrowheads="1"/>
          </p:cNvSpPr>
          <p:nvPr/>
        </p:nvSpPr>
        <p:spPr bwMode="auto">
          <a:xfrm>
            <a:off x="4868277" y="5350950"/>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Gasnetz</a:t>
            </a:r>
          </a:p>
        </p:txBody>
      </p:sp>
      <p:sp>
        <p:nvSpPr>
          <p:cNvPr id="190" name="Text Box 14">
            <a:extLst>
              <a:ext uri="{FF2B5EF4-FFF2-40B4-BE49-F238E27FC236}">
                <a16:creationId xmlns:a16="http://schemas.microsoft.com/office/drawing/2014/main" id="{AF386221-E25B-44CA-8A0E-99F2D741C950}"/>
              </a:ext>
            </a:extLst>
          </p:cNvPr>
          <p:cNvSpPr txBox="1">
            <a:spLocks noChangeArrowheads="1"/>
          </p:cNvSpPr>
          <p:nvPr/>
        </p:nvSpPr>
        <p:spPr bwMode="auto">
          <a:xfrm>
            <a:off x="4868277" y="5587190"/>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Datennetz</a:t>
            </a:r>
          </a:p>
        </p:txBody>
      </p:sp>
      <p:cxnSp>
        <p:nvCxnSpPr>
          <p:cNvPr id="191" name="Gerader Verbinder 190">
            <a:extLst>
              <a:ext uri="{FF2B5EF4-FFF2-40B4-BE49-F238E27FC236}">
                <a16:creationId xmlns:a16="http://schemas.microsoft.com/office/drawing/2014/main" id="{EB83B0CF-17A8-4984-8AAC-AF5B8094A5C2}"/>
              </a:ext>
            </a:extLst>
          </p:cNvPr>
          <p:cNvCxnSpPr/>
          <p:nvPr/>
        </p:nvCxnSpPr>
        <p:spPr bwMode="auto">
          <a:xfrm>
            <a:off x="4638979" y="5679343"/>
            <a:ext cx="191299"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2" name="Gruppieren 61">
            <a:extLst>
              <a:ext uri="{FF2B5EF4-FFF2-40B4-BE49-F238E27FC236}">
                <a16:creationId xmlns:a16="http://schemas.microsoft.com/office/drawing/2014/main" id="{83A412D2-E679-4F94-BAA5-06ADBD340D6C}"/>
              </a:ext>
            </a:extLst>
          </p:cNvPr>
          <p:cNvGrpSpPr/>
          <p:nvPr/>
        </p:nvGrpSpPr>
        <p:grpSpPr>
          <a:xfrm>
            <a:off x="2989698" y="1362345"/>
            <a:ext cx="3772741" cy="2308014"/>
            <a:chOff x="2989698" y="1362345"/>
            <a:chExt cx="3772741" cy="2308014"/>
          </a:xfrm>
        </p:grpSpPr>
        <p:grpSp>
          <p:nvGrpSpPr>
            <p:cNvPr id="61" name="Gruppieren 60">
              <a:extLst>
                <a:ext uri="{FF2B5EF4-FFF2-40B4-BE49-F238E27FC236}">
                  <a16:creationId xmlns:a16="http://schemas.microsoft.com/office/drawing/2014/main" id="{4E2CB56A-5A6E-4583-B24F-EE8FC97C07E3}"/>
                </a:ext>
              </a:extLst>
            </p:cNvPr>
            <p:cNvGrpSpPr/>
            <p:nvPr/>
          </p:nvGrpSpPr>
          <p:grpSpPr>
            <a:xfrm>
              <a:off x="2989698" y="2207254"/>
              <a:ext cx="3772741" cy="188571"/>
              <a:chOff x="2989698" y="2207254"/>
              <a:chExt cx="3772741" cy="188571"/>
            </a:xfrm>
          </p:grpSpPr>
          <p:sp>
            <p:nvSpPr>
              <p:cNvPr id="10" name="Pfeil: nach links und rechts 9">
                <a:extLst>
                  <a:ext uri="{FF2B5EF4-FFF2-40B4-BE49-F238E27FC236}">
                    <a16:creationId xmlns:a16="http://schemas.microsoft.com/office/drawing/2014/main" id="{9C79C629-1732-4C2A-87D1-435EBCA50362}"/>
                  </a:ext>
                </a:extLst>
              </p:cNvPr>
              <p:cNvSpPr/>
              <p:nvPr/>
            </p:nvSpPr>
            <p:spPr bwMode="auto">
              <a:xfrm>
                <a:off x="2989698" y="2207254"/>
                <a:ext cx="1669048"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0" name="Pfeil: nach links und rechts 159">
                <a:extLst>
                  <a:ext uri="{FF2B5EF4-FFF2-40B4-BE49-F238E27FC236}">
                    <a16:creationId xmlns:a16="http://schemas.microsoft.com/office/drawing/2014/main" id="{EFA745E2-9738-4D46-9E53-C20702C417EE}"/>
                  </a:ext>
                </a:extLst>
              </p:cNvPr>
              <p:cNvSpPr/>
              <p:nvPr/>
            </p:nvSpPr>
            <p:spPr bwMode="auto">
              <a:xfrm>
                <a:off x="5543681" y="2207254"/>
                <a:ext cx="1218758"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0" name="Gruppieren 59">
              <a:extLst>
                <a:ext uri="{FF2B5EF4-FFF2-40B4-BE49-F238E27FC236}">
                  <a16:creationId xmlns:a16="http://schemas.microsoft.com/office/drawing/2014/main" id="{19A522D8-1AD0-4E09-84BF-09CAA23ACE95}"/>
                </a:ext>
              </a:extLst>
            </p:cNvPr>
            <p:cNvGrpSpPr/>
            <p:nvPr/>
          </p:nvGrpSpPr>
          <p:grpSpPr>
            <a:xfrm>
              <a:off x="4610001" y="1362345"/>
              <a:ext cx="986360" cy="2308014"/>
              <a:chOff x="4610001" y="1362345"/>
              <a:chExt cx="986360" cy="2308014"/>
            </a:xfrm>
          </p:grpSpPr>
          <p:sp>
            <p:nvSpPr>
              <p:cNvPr id="47" name="Rechteck 46">
                <a:extLst>
                  <a:ext uri="{FF2B5EF4-FFF2-40B4-BE49-F238E27FC236}">
                    <a16:creationId xmlns:a16="http://schemas.microsoft.com/office/drawing/2014/main" id="{3C3D4D37-A45F-42CF-8AFF-4EE78621C670}"/>
                  </a:ext>
                </a:extLst>
              </p:cNvPr>
              <p:cNvSpPr/>
              <p:nvPr/>
            </p:nvSpPr>
            <p:spPr bwMode="auto">
              <a:xfrm>
                <a:off x="4610001" y="1740023"/>
                <a:ext cx="986360" cy="19303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74" name="Grafik 273">
                <a:extLst>
                  <a:ext uri="{FF2B5EF4-FFF2-40B4-BE49-F238E27FC236}">
                    <a16:creationId xmlns:a16="http://schemas.microsoft.com/office/drawing/2014/main" id="{BC84CC21-5644-4A02-9D03-CA5FE29A7664}"/>
                  </a:ext>
                </a:extLst>
              </p:cNvPr>
              <p:cNvPicPr>
                <a:picLocks noChangeAspect="1"/>
              </p:cNvPicPr>
              <p:nvPr/>
            </p:nvPicPr>
            <p:blipFill rotWithShape="1">
              <a:blip r:embed="rId14">
                <a:extLst>
                  <a:ext uri="{28A0092B-C50C-407E-A947-70E740481C1C}">
                    <a14:useLocalDpi xmlns:a14="http://schemas.microsoft.com/office/drawing/2010/main" val="0"/>
                  </a:ext>
                </a:extLst>
              </a:blip>
              <a:srcRect t="10520" b="9928"/>
              <a:stretch/>
            </p:blipFill>
            <p:spPr>
              <a:xfrm>
                <a:off x="4896163" y="3110607"/>
                <a:ext cx="326987" cy="183153"/>
              </a:xfrm>
              <a:prstGeom prst="rect">
                <a:avLst/>
              </a:prstGeom>
            </p:spPr>
          </p:pic>
          <p:pic>
            <p:nvPicPr>
              <p:cNvPr id="275" name="Grafik 274">
                <a:extLst>
                  <a:ext uri="{FF2B5EF4-FFF2-40B4-BE49-F238E27FC236}">
                    <a16:creationId xmlns:a16="http://schemas.microsoft.com/office/drawing/2014/main" id="{376940AE-AB74-4BCC-9863-0C066A854C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55801" y="2867964"/>
                <a:ext cx="366050" cy="219630"/>
              </a:xfrm>
              <a:prstGeom prst="rect">
                <a:avLst/>
              </a:prstGeom>
            </p:spPr>
          </p:pic>
          <p:pic>
            <p:nvPicPr>
              <p:cNvPr id="276" name="Grafik 275" descr="Ein Bild, das Text, ClipArt enthält.&#10;&#10;Automatisch generierte Beschreibung">
                <a:extLst>
                  <a:ext uri="{FF2B5EF4-FFF2-40B4-BE49-F238E27FC236}">
                    <a16:creationId xmlns:a16="http://schemas.microsoft.com/office/drawing/2014/main" id="{B1651623-79A1-4C6A-A733-C3F26A3DAEEA}"/>
                  </a:ext>
                </a:extLst>
              </p:cNvPr>
              <p:cNvPicPr>
                <a:picLocks noChangeAspect="1"/>
              </p:cNvPicPr>
              <p:nvPr/>
            </p:nvPicPr>
            <p:blipFill rotWithShape="1">
              <a:blip r:embed="rId16">
                <a:extLst>
                  <a:ext uri="{28A0092B-C50C-407E-A947-70E740481C1C}">
                    <a14:useLocalDpi xmlns:a14="http://schemas.microsoft.com/office/drawing/2010/main" val="0"/>
                  </a:ext>
                </a:extLst>
              </a:blip>
              <a:srcRect l="16120" t="25822" r="22201" b="37321"/>
              <a:stretch/>
            </p:blipFill>
            <p:spPr>
              <a:xfrm>
                <a:off x="5055927" y="3350519"/>
                <a:ext cx="473616" cy="149381"/>
              </a:xfrm>
              <a:prstGeom prst="rect">
                <a:avLst/>
              </a:prstGeom>
            </p:spPr>
          </p:pic>
          <p:sp>
            <p:nvSpPr>
              <p:cNvPr id="151" name="Rechteck: abgerundete Ecken 150">
                <a:extLst>
                  <a:ext uri="{FF2B5EF4-FFF2-40B4-BE49-F238E27FC236}">
                    <a16:creationId xmlns:a16="http://schemas.microsoft.com/office/drawing/2014/main" id="{04FEC80A-D11A-4B51-BEE1-01D1A0A0C122}"/>
                  </a:ext>
                </a:extLst>
              </p:cNvPr>
              <p:cNvSpPr/>
              <p:nvPr/>
            </p:nvSpPr>
            <p:spPr bwMode="auto">
              <a:xfrm>
                <a:off x="4685002" y="1970352"/>
                <a:ext cx="832423" cy="657536"/>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Textfeld 152">
                <a:extLst>
                  <a:ext uri="{FF2B5EF4-FFF2-40B4-BE49-F238E27FC236}">
                    <a16:creationId xmlns:a16="http://schemas.microsoft.com/office/drawing/2014/main" id="{D30DDE69-5024-4997-9EF3-9A6E9BC5C683}"/>
                  </a:ext>
                </a:extLst>
              </p:cNvPr>
              <p:cNvSpPr txBox="1"/>
              <p:nvPr/>
            </p:nvSpPr>
            <p:spPr>
              <a:xfrm>
                <a:off x="4613811" y="2025309"/>
                <a:ext cx="971741" cy="553998"/>
              </a:xfrm>
              <a:prstGeom prst="rect">
                <a:avLst/>
              </a:prstGeom>
              <a:noFill/>
            </p:spPr>
            <p:txBody>
              <a:bodyPr wrap="none" rtlCol="0">
                <a:spAutoFit/>
              </a:bodyPr>
              <a:lstStyle/>
              <a:p>
                <a:pPr algn="ctr"/>
                <a:r>
                  <a:rPr lang="de-DE" sz="1000" dirty="0"/>
                  <a:t>Energie-</a:t>
                </a:r>
              </a:p>
              <a:p>
                <a:pPr algn="ctr"/>
                <a:r>
                  <a:rPr lang="de-DE" sz="1000" dirty="0"/>
                  <a:t>Management-</a:t>
                </a:r>
                <a:br>
                  <a:rPr lang="de-DE" sz="1000" dirty="0"/>
                </a:br>
                <a:r>
                  <a:rPr lang="de-DE" sz="1000" dirty="0"/>
                  <a:t>System</a:t>
                </a:r>
              </a:p>
            </p:txBody>
          </p:sp>
          <p:sp>
            <p:nvSpPr>
              <p:cNvPr id="163" name="Pfeil: nach links und rechts 162">
                <a:extLst>
                  <a:ext uri="{FF2B5EF4-FFF2-40B4-BE49-F238E27FC236}">
                    <a16:creationId xmlns:a16="http://schemas.microsoft.com/office/drawing/2014/main" id="{BAB52944-8D20-4986-99D6-FD5A22ADC286}"/>
                  </a:ext>
                </a:extLst>
              </p:cNvPr>
              <p:cNvSpPr/>
              <p:nvPr/>
            </p:nvSpPr>
            <p:spPr bwMode="auto">
              <a:xfrm rot="5400000">
                <a:off x="4946029" y="1653880"/>
                <a:ext cx="444375"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64" name="Gerade Verbindung mit Pfeil 163">
                <a:extLst>
                  <a:ext uri="{FF2B5EF4-FFF2-40B4-BE49-F238E27FC236}">
                    <a16:creationId xmlns:a16="http://schemas.microsoft.com/office/drawing/2014/main" id="{EFB01558-8DD8-422F-9368-B9DE6BFF1452}"/>
                  </a:ext>
                </a:extLst>
              </p:cNvPr>
              <p:cNvCxnSpPr/>
              <p:nvPr/>
            </p:nvCxnSpPr>
            <p:spPr bwMode="auto">
              <a:xfrm flipV="1">
                <a:off x="4832759" y="2621131"/>
                <a:ext cx="0" cy="246833"/>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 Verbindung mit Pfeil 164">
                <a:extLst>
                  <a:ext uri="{FF2B5EF4-FFF2-40B4-BE49-F238E27FC236}">
                    <a16:creationId xmlns:a16="http://schemas.microsoft.com/office/drawing/2014/main" id="{2FAC29B1-14E1-4EED-A7CF-C0911CB0D184}"/>
                  </a:ext>
                </a:extLst>
              </p:cNvPr>
              <p:cNvCxnSpPr/>
              <p:nvPr/>
            </p:nvCxnSpPr>
            <p:spPr bwMode="auto">
              <a:xfrm flipV="1">
                <a:off x="5097898" y="2621131"/>
                <a:ext cx="0" cy="474017"/>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 Verbindung mit Pfeil 166">
                <a:extLst>
                  <a:ext uri="{FF2B5EF4-FFF2-40B4-BE49-F238E27FC236}">
                    <a16:creationId xmlns:a16="http://schemas.microsoft.com/office/drawing/2014/main" id="{2BEE85F2-631A-41BF-AFA4-C4327A49DE01}"/>
                  </a:ext>
                </a:extLst>
              </p:cNvPr>
              <p:cNvCxnSpPr/>
              <p:nvPr/>
            </p:nvCxnSpPr>
            <p:spPr bwMode="auto">
              <a:xfrm flipV="1">
                <a:off x="5351898" y="2621131"/>
                <a:ext cx="0" cy="69518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1021C1D7-8779-4829-9BB4-89AAFF3A6B8B}"/>
                  </a:ext>
                </a:extLst>
              </p:cNvPr>
              <p:cNvCxnSpPr/>
              <p:nvPr/>
            </p:nvCxnSpPr>
            <p:spPr bwMode="auto">
              <a:xfrm>
                <a:off x="4899418" y="1362345"/>
                <a:ext cx="0" cy="60800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199" name="Gerader Verbinder 198">
            <a:extLst>
              <a:ext uri="{FF2B5EF4-FFF2-40B4-BE49-F238E27FC236}">
                <a16:creationId xmlns:a16="http://schemas.microsoft.com/office/drawing/2014/main" id="{F5532C4E-5117-4111-9109-FEB8B3C3124B}"/>
              </a:ext>
            </a:extLst>
          </p:cNvPr>
          <p:cNvCxnSpPr/>
          <p:nvPr/>
        </p:nvCxnSpPr>
        <p:spPr bwMode="auto">
          <a:xfrm>
            <a:off x="4649246" y="5255340"/>
            <a:ext cx="183513" cy="0"/>
          </a:xfrm>
          <a:prstGeom prst="line">
            <a:avLst/>
          </a:prstGeom>
          <a:solidFill>
            <a:srgbClr val="FF0000"/>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1" name="Text Box 14">
            <a:extLst>
              <a:ext uri="{FF2B5EF4-FFF2-40B4-BE49-F238E27FC236}">
                <a16:creationId xmlns:a16="http://schemas.microsoft.com/office/drawing/2014/main" id="{515ED8C7-0956-432E-A698-9D74920C2BC5}"/>
              </a:ext>
            </a:extLst>
          </p:cNvPr>
          <p:cNvSpPr txBox="1">
            <a:spLocks noChangeArrowheads="1"/>
          </p:cNvSpPr>
          <p:nvPr/>
        </p:nvSpPr>
        <p:spPr bwMode="auto">
          <a:xfrm>
            <a:off x="4868277" y="5140497"/>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Stromnetz</a:t>
            </a:r>
          </a:p>
        </p:txBody>
      </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96503"/>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3333FF"/>
                </a:solidFill>
              </a:rPr>
              <a:t>Funktionen und Nahtstellen des EMS müssen dringend EU-weit normiert werden!</a:t>
            </a:r>
            <a:endParaRPr lang="de-DE" altLang="de-DE" sz="1800" i="1" dirty="0">
              <a:solidFill>
                <a:srgbClr val="3333FF"/>
              </a:solidFill>
            </a:endParaRPr>
          </a:p>
        </p:txBody>
      </p:sp>
      <p:sp>
        <p:nvSpPr>
          <p:cNvPr id="208" name="Textfeld 207">
            <a:extLst>
              <a:ext uri="{FF2B5EF4-FFF2-40B4-BE49-F238E27FC236}">
                <a16:creationId xmlns:a16="http://schemas.microsoft.com/office/drawing/2014/main" id="{DDAB265E-91AA-4DC9-82B5-8FD1ABC421EB}"/>
              </a:ext>
            </a:extLst>
          </p:cNvPr>
          <p:cNvSpPr txBox="1"/>
          <p:nvPr/>
        </p:nvSpPr>
        <p:spPr>
          <a:xfrm>
            <a:off x="2672265" y="5001905"/>
            <a:ext cx="1130438" cy="246221"/>
          </a:xfrm>
          <a:prstGeom prst="rect">
            <a:avLst/>
          </a:prstGeom>
          <a:noFill/>
        </p:spPr>
        <p:txBody>
          <a:bodyPr wrap="none" rtlCol="0">
            <a:spAutoFit/>
          </a:bodyPr>
          <a:lstStyle/>
          <a:p>
            <a:pPr algn="ctr"/>
            <a:r>
              <a:rPr lang="de-DE" sz="1000" dirty="0" err="1"/>
              <a:t>Überschußstrom</a:t>
            </a:r>
            <a:endParaRPr lang="de-DE" sz="1000" dirty="0"/>
          </a:p>
        </p:txBody>
      </p:sp>
    </p:spTree>
    <p:extLst>
      <p:ext uri="{BB962C8B-B14F-4D97-AF65-F5344CB8AC3E}">
        <p14:creationId xmlns:p14="http://schemas.microsoft.com/office/powerpoint/2010/main" val="137019790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 calcmode="lin" valueType="num">
                                      <p:cBhvr additive="base">
                                        <p:cTn id="7" dur="1000" fill="hold"/>
                                        <p:tgtEl>
                                          <p:spTgt spid="264"/>
                                        </p:tgtEl>
                                        <p:attrNameLst>
                                          <p:attrName>ppt_x</p:attrName>
                                        </p:attrNameLst>
                                      </p:cBhvr>
                                      <p:tavLst>
                                        <p:tav tm="0">
                                          <p:val>
                                            <p:strVal val="1+#ppt_w/2"/>
                                          </p:val>
                                        </p:tav>
                                        <p:tav tm="100000">
                                          <p:val>
                                            <p:strVal val="#ppt_x"/>
                                          </p:val>
                                        </p:tav>
                                      </p:tavLst>
                                    </p:anim>
                                    <p:anim calcmode="lin" valueType="num">
                                      <p:cBhvr additive="base">
                                        <p:cTn id="8" dur="1000" fill="hold"/>
                                        <p:tgtEl>
                                          <p:spTgt spid="2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70"/>
                                        </p:tgtEl>
                                        <p:attrNameLst>
                                          <p:attrName>style.visibility</p:attrName>
                                        </p:attrNameLst>
                                      </p:cBhvr>
                                      <p:to>
                                        <p:strVal val="visible"/>
                                      </p:to>
                                    </p:set>
                                    <p:anim calcmode="lin" valueType="num">
                                      <p:cBhvr additive="base">
                                        <p:cTn id="13" dur="1000" fill="hold"/>
                                        <p:tgtEl>
                                          <p:spTgt spid="270"/>
                                        </p:tgtEl>
                                        <p:attrNameLst>
                                          <p:attrName>ppt_x</p:attrName>
                                        </p:attrNameLst>
                                      </p:cBhvr>
                                      <p:tavLst>
                                        <p:tav tm="0">
                                          <p:val>
                                            <p:strVal val="#ppt_x"/>
                                          </p:val>
                                        </p:tav>
                                        <p:tav tm="100000">
                                          <p:val>
                                            <p:strVal val="#ppt_x"/>
                                          </p:val>
                                        </p:tav>
                                      </p:tavLst>
                                    </p:anim>
                                    <p:anim calcmode="lin" valueType="num">
                                      <p:cBhvr additive="base">
                                        <p:cTn id="14" dur="1000" fill="hold"/>
                                        <p:tgtEl>
                                          <p:spTgt spid="27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1000" fill="hold"/>
                                        <p:tgtEl>
                                          <p:spTgt spid="62"/>
                                        </p:tgtEl>
                                        <p:attrNameLst>
                                          <p:attrName>ppt_x</p:attrName>
                                        </p:attrNameLst>
                                      </p:cBhvr>
                                      <p:tavLst>
                                        <p:tav tm="0">
                                          <p:val>
                                            <p:strVal val="#ppt_x"/>
                                          </p:val>
                                        </p:tav>
                                        <p:tav tm="100000">
                                          <p:val>
                                            <p:strVal val="#ppt_x"/>
                                          </p:val>
                                        </p:tav>
                                      </p:tavLst>
                                    </p:anim>
                                    <p:anim calcmode="lin" valueType="num">
                                      <p:cBhvr additive="base">
                                        <p:cTn id="20" dur="10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F7316804-5F5B-41D4-BB67-823B96EC8DB1}"/>
              </a:ext>
            </a:extLst>
          </p:cNvPr>
          <p:cNvPicPr>
            <a:picLocks noChangeAspect="1"/>
          </p:cNvPicPr>
          <p:nvPr/>
        </p:nvPicPr>
        <p:blipFill rotWithShape="1">
          <a:blip r:embed="rId3">
            <a:extLst>
              <a:ext uri="{28A0092B-C50C-407E-A947-70E740481C1C}">
                <a14:useLocalDpi xmlns:a14="http://schemas.microsoft.com/office/drawing/2010/main" val="0"/>
              </a:ext>
            </a:extLst>
          </a:blip>
          <a:srcRect l="54040" t="21793" r="9213" b="52222"/>
          <a:stretch/>
        </p:blipFill>
        <p:spPr>
          <a:xfrm>
            <a:off x="410926" y="942391"/>
            <a:ext cx="4786221" cy="4786605"/>
          </a:xfrm>
          <a:prstGeom prst="rect">
            <a:avLst/>
          </a:prstGeom>
        </p:spPr>
      </p:pic>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883404" y="0"/>
            <a:ext cx="9050202"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Energiespar-</a:t>
            </a:r>
            <a:r>
              <a:rPr lang="de-DE" altLang="de-DE" dirty="0" err="1">
                <a:solidFill>
                  <a:schemeClr val="bg1"/>
                </a:solidFill>
              </a:rPr>
              <a:t>Contracting</a:t>
            </a:r>
            <a:endParaRPr lang="de-DE" altLang="de-DE" dirty="0">
              <a:solidFill>
                <a:schemeClr val="bg1"/>
              </a:solidFill>
            </a:endParaRPr>
          </a:p>
        </p:txBody>
      </p:sp>
      <p:sp>
        <p:nvSpPr>
          <p:cNvPr id="9" name="Textfeld 8">
            <a:extLst>
              <a:ext uri="{FF2B5EF4-FFF2-40B4-BE49-F238E27FC236}">
                <a16:creationId xmlns:a16="http://schemas.microsoft.com/office/drawing/2014/main" id="{D045FDA9-A625-4F49-872C-1C391E45603A}"/>
              </a:ext>
            </a:extLst>
          </p:cNvPr>
          <p:cNvSpPr txBox="1"/>
          <p:nvPr/>
        </p:nvSpPr>
        <p:spPr>
          <a:xfrm>
            <a:off x="5486400" y="1083454"/>
            <a:ext cx="4198776" cy="2492990"/>
          </a:xfrm>
          <a:prstGeom prst="rect">
            <a:avLst/>
          </a:prstGeom>
          <a:noFill/>
        </p:spPr>
        <p:txBody>
          <a:bodyPr wrap="square">
            <a:spAutoFit/>
          </a:bodyPr>
          <a:lstStyle/>
          <a:p>
            <a:r>
              <a:rPr lang="de-DE" sz="1600" b="1" i="0" u="none" strike="noStrike" baseline="0" dirty="0">
                <a:latin typeface="SourceSansPro-Regular"/>
              </a:rPr>
              <a:t>Grundmechanismus</a:t>
            </a:r>
            <a:br>
              <a:rPr lang="de-DE" sz="1600" b="0" i="0" u="none" strike="noStrike" baseline="0" dirty="0">
                <a:latin typeface="SourceSansPro-Regular"/>
              </a:rPr>
            </a:br>
            <a:r>
              <a:rPr lang="de-DE" sz="1400" b="0" i="1" u="none" strike="noStrike" baseline="0" dirty="0">
                <a:latin typeface="+mj-lt"/>
              </a:rPr>
              <a:t>„Der Grundgedanke besteht beim Energiespar-</a:t>
            </a:r>
            <a:r>
              <a:rPr lang="de-DE" sz="1400" b="0" i="1" u="none" strike="noStrike" baseline="0" dirty="0" err="1">
                <a:latin typeface="+mj-lt"/>
              </a:rPr>
              <a:t>Contracting</a:t>
            </a:r>
            <a:r>
              <a:rPr lang="de-DE" sz="1400" b="0" i="1" u="none" strike="noStrike" baseline="0" dirty="0">
                <a:latin typeface="+mj-lt"/>
              </a:rPr>
              <a:t> darin, dass der </a:t>
            </a:r>
            <a:r>
              <a:rPr lang="de-DE" sz="1400" b="0" i="1" u="none" strike="noStrike" baseline="0" dirty="0" err="1">
                <a:latin typeface="+mj-lt"/>
              </a:rPr>
              <a:t>Contractor</a:t>
            </a:r>
            <a:r>
              <a:rPr lang="de-DE" sz="1400" b="0" i="1" u="none" strike="noStrike" baseline="0" dirty="0">
                <a:latin typeface="+mj-lt"/>
              </a:rPr>
              <a:t> (d. h. eine beauftragte Firma) aufgrund seiner technischen Kompetenz in der Lage ist, eine Einsparung gegenüber dem bisherigen Betrieb zu garantieren und notwendige Investitionen, Gewinne und Kapitalkosten ausschließlich aus diesem garantierten Einsparbetrag zu finanzieren.“</a:t>
            </a:r>
            <a:br>
              <a:rPr lang="de-DE" sz="1400" b="0" i="1" u="none" strike="noStrike" baseline="0" dirty="0">
                <a:latin typeface="+mj-lt"/>
              </a:rPr>
            </a:br>
            <a:r>
              <a:rPr lang="de-DE" sz="1400" b="0" i="1" u="none" strike="noStrike" baseline="0" dirty="0">
                <a:latin typeface="+mj-lt"/>
              </a:rPr>
              <a:t>„</a:t>
            </a:r>
            <a:r>
              <a:rPr lang="de-DE" sz="1400" i="1" dirty="0">
                <a:latin typeface="+mj-lt"/>
              </a:rPr>
              <a:t>Hierdurch kann eine erhebliche Kostenentlastung und CO2-Einsparung erreicht werden.“</a:t>
            </a:r>
            <a:endParaRPr lang="de-DE" sz="1400" b="0" i="1" u="none" strike="noStrike" baseline="0" dirty="0">
              <a:latin typeface="+mj-lt"/>
            </a:endParaRPr>
          </a:p>
        </p:txBody>
      </p:sp>
      <p:sp>
        <p:nvSpPr>
          <p:cNvPr id="10" name="Text Box 14">
            <a:extLst>
              <a:ext uri="{FF2B5EF4-FFF2-40B4-BE49-F238E27FC236}">
                <a16:creationId xmlns:a16="http://schemas.microsoft.com/office/drawing/2014/main" id="{71FC255F-110D-411D-A028-109D2ED1761B}"/>
              </a:ext>
            </a:extLst>
          </p:cNvPr>
          <p:cNvSpPr txBox="1">
            <a:spLocks noChangeArrowheads="1"/>
          </p:cNvSpPr>
          <p:nvPr/>
        </p:nvSpPr>
        <p:spPr bwMode="auto">
          <a:xfrm>
            <a:off x="7503777" y="5692315"/>
            <a:ext cx="2186624"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14) </a:t>
            </a:r>
            <a:r>
              <a:rPr lang="de-DE" altLang="de-DE" sz="1200" dirty="0" err="1">
                <a:solidFill>
                  <a:srgbClr val="000000"/>
                </a:solidFill>
                <a:ea typeface="Microsoft YaHei" panose="020B0503020204020204" pitchFamily="34" charset="-122"/>
              </a:rPr>
              <a:t>dena</a:t>
            </a:r>
            <a:r>
              <a:rPr lang="de-DE" altLang="de-DE" sz="1200" dirty="0">
                <a:solidFill>
                  <a:srgbClr val="000000"/>
                </a:solidFill>
                <a:ea typeface="Microsoft YaHei" panose="020B0503020204020204" pitchFamily="34" charset="-122"/>
              </a:rPr>
              <a:t> 2017, ISE e.V. </a:t>
            </a:r>
          </a:p>
        </p:txBody>
      </p:sp>
      <p:sp>
        <p:nvSpPr>
          <p:cNvPr id="11" name="Text Box 14">
            <a:extLst>
              <a:ext uri="{FF2B5EF4-FFF2-40B4-BE49-F238E27FC236}">
                <a16:creationId xmlns:a16="http://schemas.microsoft.com/office/drawing/2014/main" id="{13B987FF-AFF7-451A-9C5F-FC5F950C19A6}"/>
              </a:ext>
            </a:extLst>
          </p:cNvPr>
          <p:cNvSpPr txBox="1">
            <a:spLocks noChangeArrowheads="1"/>
          </p:cNvSpPr>
          <p:nvPr/>
        </p:nvSpPr>
        <p:spPr bwMode="auto">
          <a:xfrm>
            <a:off x="5249600" y="1171814"/>
            <a:ext cx="184346"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14)</a:t>
            </a:r>
          </a:p>
        </p:txBody>
      </p:sp>
      <p:sp>
        <p:nvSpPr>
          <p:cNvPr id="8" name="Rectangle 4">
            <a:extLst>
              <a:ext uri="{FF2B5EF4-FFF2-40B4-BE49-F238E27FC236}">
                <a16:creationId xmlns:a16="http://schemas.microsoft.com/office/drawing/2014/main" id="{431D31CA-6A6C-48C9-941C-4943D90F78E3}"/>
              </a:ext>
            </a:extLst>
          </p:cNvPr>
          <p:cNvSpPr>
            <a:spLocks noChangeArrowheads="1"/>
          </p:cNvSpPr>
          <p:nvPr/>
        </p:nvSpPr>
        <p:spPr bwMode="auto">
          <a:xfrm>
            <a:off x="0" y="595255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Einspar-</a:t>
            </a:r>
            <a:r>
              <a:rPr lang="de-DE" altLang="de-DE" sz="1800" dirty="0" err="1">
                <a:solidFill>
                  <a:srgbClr val="3333FF"/>
                </a:solidFill>
              </a:rPr>
              <a:t>Contracting</a:t>
            </a:r>
            <a:r>
              <a:rPr lang="de-DE" altLang="de-DE" sz="1800" dirty="0">
                <a:solidFill>
                  <a:srgbClr val="3333FF"/>
                </a:solidFill>
              </a:rPr>
              <a:t>, ein Erfolgsmodel für kommunale Liegenschaften und Wohnquartiere !</a:t>
            </a:r>
          </a:p>
        </p:txBody>
      </p:sp>
      <p:sp>
        <p:nvSpPr>
          <p:cNvPr id="12" name="Textfeld 11">
            <a:extLst>
              <a:ext uri="{FF2B5EF4-FFF2-40B4-BE49-F238E27FC236}">
                <a16:creationId xmlns:a16="http://schemas.microsoft.com/office/drawing/2014/main" id="{D1287633-481D-42C4-B0CC-BF6A354B4AEB}"/>
              </a:ext>
            </a:extLst>
          </p:cNvPr>
          <p:cNvSpPr txBox="1"/>
          <p:nvPr/>
        </p:nvSpPr>
        <p:spPr>
          <a:xfrm>
            <a:off x="5486400" y="3619501"/>
            <a:ext cx="4198776" cy="2062103"/>
          </a:xfrm>
          <a:prstGeom prst="rect">
            <a:avLst/>
          </a:prstGeom>
          <a:noFill/>
        </p:spPr>
        <p:txBody>
          <a:bodyPr wrap="square">
            <a:spAutoFit/>
          </a:bodyPr>
          <a:lstStyle/>
          <a:p>
            <a:pPr algn="l"/>
            <a:r>
              <a:rPr lang="de-DE" sz="1600" dirty="0">
                <a:solidFill>
                  <a:srgbClr val="FF0000"/>
                </a:solidFill>
                <a:latin typeface="SourceSansPro-Regular"/>
              </a:rPr>
              <a:t>Dieses Modell ist sowohl für kommunale Liegenschaften als auch für Wohnquartiere anwendbar! Vorzugsweise sollten kommunale Unternehmen als Anbieter auftreten.</a:t>
            </a:r>
            <a:br>
              <a:rPr lang="de-DE" sz="1600" dirty="0">
                <a:solidFill>
                  <a:srgbClr val="FF0000"/>
                </a:solidFill>
                <a:latin typeface="SourceSansPro-Regular"/>
              </a:rPr>
            </a:br>
            <a:r>
              <a:rPr lang="de-DE" sz="1600" dirty="0">
                <a:solidFill>
                  <a:srgbClr val="FF0000"/>
                </a:solidFill>
                <a:latin typeface="SourceSansPro-Regular"/>
              </a:rPr>
              <a:t>Von diesem Modell profitieren auch Bürger*innen, die sich eine Investition zum Klimaschutz und zur Energiewende nicht leisten könne</a:t>
            </a:r>
            <a:endParaRPr lang="de-DE" sz="1600" b="0" i="0" u="none" strike="noStrike" baseline="0" dirty="0">
              <a:solidFill>
                <a:srgbClr val="FF0000"/>
              </a:solidFill>
              <a:latin typeface="SourceSansPro-Regular"/>
            </a:endParaRPr>
          </a:p>
        </p:txBody>
      </p:sp>
    </p:spTree>
    <p:extLst>
      <p:ext uri="{BB962C8B-B14F-4D97-AF65-F5344CB8AC3E}">
        <p14:creationId xmlns:p14="http://schemas.microsoft.com/office/powerpoint/2010/main" val="178845783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328738" y="9525"/>
            <a:ext cx="824128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latin typeface="+mn-lt"/>
                <a:cs typeface="Calibri" panose="020F0502020204030204" pitchFamily="34" charset="0"/>
              </a:rPr>
              <a:t>Kampagne „Wärmewende</a:t>
            </a:r>
            <a:r>
              <a:rPr lang="de-DE" altLang="de-DE" dirty="0">
                <a:solidFill>
                  <a:schemeClr val="bg1"/>
                </a:solidFill>
                <a:latin typeface="Calibri" panose="020F0502020204030204" pitchFamily="34" charset="0"/>
                <a:cs typeface="Calibri" panose="020F0502020204030204" pitchFamily="34" charset="0"/>
              </a:rPr>
              <a:t>“</a:t>
            </a:r>
            <a:br>
              <a:rPr lang="de-DE" altLang="de-DE" dirty="0">
                <a:solidFill>
                  <a:schemeClr val="bg1"/>
                </a:solidFill>
              </a:rPr>
            </a:br>
            <a:r>
              <a:rPr lang="de-DE" altLang="de-DE" dirty="0">
                <a:solidFill>
                  <a:schemeClr val="bg1"/>
                </a:solidFill>
              </a:rPr>
              <a:t>Wie soll die Kampagne laufen und wer macht mit?</a:t>
            </a:r>
          </a:p>
        </p:txBody>
      </p:sp>
      <p:sp>
        <p:nvSpPr>
          <p:cNvPr id="9" name="Textfeld 8">
            <a:extLst>
              <a:ext uri="{FF2B5EF4-FFF2-40B4-BE49-F238E27FC236}">
                <a16:creationId xmlns:a16="http://schemas.microsoft.com/office/drawing/2014/main" id="{C7E5D060-4E77-4AE7-8F81-B0742AD9A485}"/>
              </a:ext>
            </a:extLst>
          </p:cNvPr>
          <p:cNvSpPr txBox="1"/>
          <p:nvPr/>
        </p:nvSpPr>
        <p:spPr>
          <a:xfrm>
            <a:off x="650240" y="956547"/>
            <a:ext cx="8656320" cy="338554"/>
          </a:xfrm>
          <a:prstGeom prst="rect">
            <a:avLst/>
          </a:prstGeom>
          <a:noFill/>
        </p:spPr>
        <p:txBody>
          <a:bodyPr wrap="square" rtlCol="0">
            <a:spAutoFit/>
          </a:bodyPr>
          <a:lstStyle>
            <a:defPPr>
              <a:defRPr lang="en-GB"/>
            </a:defPPr>
            <a:lvl1pPr>
              <a:defRPr sz="1600">
                <a:solidFill>
                  <a:srgbClr val="008000"/>
                </a:solidFill>
                <a:latin typeface="Calibri" panose="020F0502020204030204" pitchFamily="34" charset="0"/>
                <a:cs typeface="Calibri" panose="020F0502020204030204" pitchFamily="34" charset="0"/>
              </a:defRPr>
            </a:lvl1pPr>
          </a:lstStyle>
          <a:p>
            <a:r>
              <a:rPr lang="de-DE" dirty="0">
                <a:solidFill>
                  <a:srgbClr val="3333FF"/>
                </a:solidFill>
              </a:rPr>
              <a:t>Vorbereitung der Kampagne bis Mitte 2022: Konzept erstellen.</a:t>
            </a:r>
          </a:p>
        </p:txBody>
      </p:sp>
      <p:sp>
        <p:nvSpPr>
          <p:cNvPr id="6" name="Textfeld 5">
            <a:extLst>
              <a:ext uri="{FF2B5EF4-FFF2-40B4-BE49-F238E27FC236}">
                <a16:creationId xmlns:a16="http://schemas.microsoft.com/office/drawing/2014/main" id="{3ECF51AB-8732-4A22-AFF8-BC733530A5DE}"/>
              </a:ext>
            </a:extLst>
          </p:cNvPr>
          <p:cNvSpPr txBox="1"/>
          <p:nvPr/>
        </p:nvSpPr>
        <p:spPr>
          <a:xfrm>
            <a:off x="650240" y="2707663"/>
            <a:ext cx="8656320" cy="1569660"/>
          </a:xfrm>
          <a:prstGeom prst="rect">
            <a:avLst/>
          </a:prstGeom>
          <a:noFill/>
        </p:spPr>
        <p:txBody>
          <a:bodyPr wrap="square" rtlCol="0">
            <a:spAutoFit/>
          </a:bodyPr>
          <a:lstStyle>
            <a:defPPr>
              <a:defRPr lang="en-GB"/>
            </a:defPPr>
            <a:lvl1pPr>
              <a:defRPr sz="1600">
                <a:solidFill>
                  <a:srgbClr val="008000"/>
                </a:solidFill>
                <a:latin typeface="Calibri" panose="020F0502020204030204" pitchFamily="34" charset="0"/>
                <a:cs typeface="Calibri" panose="020F0502020204030204" pitchFamily="34" charset="0"/>
              </a:defRPr>
            </a:lvl1pPr>
          </a:lstStyle>
          <a:p>
            <a:r>
              <a:rPr lang="de-DE" u="sng" dirty="0">
                <a:solidFill>
                  <a:srgbClr val="3333FF"/>
                </a:solidFill>
              </a:rPr>
              <a:t>Mitwirkende</a:t>
            </a:r>
            <a:br>
              <a:rPr lang="de-DE" dirty="0">
                <a:solidFill>
                  <a:srgbClr val="3333FF"/>
                </a:solidFill>
              </a:rPr>
            </a:br>
            <a:r>
              <a:rPr lang="de-DE" dirty="0">
                <a:solidFill>
                  <a:srgbClr val="3333FF"/>
                </a:solidFill>
              </a:rPr>
              <a:t>- ISE e.V.: Federführung</a:t>
            </a:r>
            <a:br>
              <a:rPr lang="de-DE" dirty="0">
                <a:solidFill>
                  <a:srgbClr val="3333FF"/>
                </a:solidFill>
              </a:rPr>
            </a:br>
            <a:r>
              <a:rPr lang="de-DE" dirty="0">
                <a:solidFill>
                  <a:srgbClr val="3333FF"/>
                </a:solidFill>
              </a:rPr>
              <a:t>- jeweilige/r Klimaschutzmanager/in</a:t>
            </a:r>
            <a:br>
              <a:rPr lang="de-DE" dirty="0">
                <a:solidFill>
                  <a:srgbClr val="3333FF"/>
                </a:solidFill>
              </a:rPr>
            </a:br>
            <a:r>
              <a:rPr lang="de-DE" dirty="0">
                <a:solidFill>
                  <a:srgbClr val="3333FF"/>
                </a:solidFill>
              </a:rPr>
              <a:t>- Energieagentur RLP</a:t>
            </a:r>
            <a:br>
              <a:rPr lang="de-DE" dirty="0">
                <a:solidFill>
                  <a:srgbClr val="3333FF"/>
                </a:solidFill>
              </a:rPr>
            </a:br>
            <a:r>
              <a:rPr lang="de-DE" dirty="0">
                <a:solidFill>
                  <a:srgbClr val="3333FF"/>
                </a:solidFill>
              </a:rPr>
              <a:t>- Verbraucherzentrale RLP</a:t>
            </a:r>
            <a:br>
              <a:rPr lang="de-DE" dirty="0">
                <a:solidFill>
                  <a:srgbClr val="3333FF"/>
                </a:solidFill>
              </a:rPr>
            </a:br>
            <a:r>
              <a:rPr lang="de-DE" dirty="0">
                <a:solidFill>
                  <a:srgbClr val="3333FF"/>
                </a:solidFill>
              </a:rPr>
              <a:t>- Vertreter von Referenz-Projekten</a:t>
            </a:r>
          </a:p>
        </p:txBody>
      </p:sp>
      <p:sp>
        <p:nvSpPr>
          <p:cNvPr id="7" name="Textfeld 6">
            <a:extLst>
              <a:ext uri="{FF2B5EF4-FFF2-40B4-BE49-F238E27FC236}">
                <a16:creationId xmlns:a16="http://schemas.microsoft.com/office/drawing/2014/main" id="{1CEFE3CF-E1B4-44C9-A262-AAB8E8C118E6}"/>
              </a:ext>
            </a:extLst>
          </p:cNvPr>
          <p:cNvSpPr txBox="1"/>
          <p:nvPr/>
        </p:nvSpPr>
        <p:spPr>
          <a:xfrm>
            <a:off x="650240" y="1503459"/>
            <a:ext cx="8656320" cy="830997"/>
          </a:xfrm>
          <a:prstGeom prst="rect">
            <a:avLst/>
          </a:prstGeom>
          <a:noFill/>
        </p:spPr>
        <p:txBody>
          <a:bodyPr wrap="square" rtlCol="0">
            <a:spAutoFit/>
          </a:bodyPr>
          <a:lstStyle>
            <a:defPPr>
              <a:defRPr lang="en-GB"/>
            </a:defPPr>
            <a:lvl1pPr>
              <a:defRPr sz="1600">
                <a:solidFill>
                  <a:srgbClr val="008000"/>
                </a:solidFill>
                <a:latin typeface="Calibri" panose="020F0502020204030204" pitchFamily="34" charset="0"/>
                <a:cs typeface="Calibri" panose="020F0502020204030204" pitchFamily="34" charset="0"/>
              </a:defRPr>
            </a:lvl1pPr>
          </a:lstStyle>
          <a:p>
            <a:r>
              <a:rPr lang="de-DE" dirty="0">
                <a:solidFill>
                  <a:srgbClr val="3333FF"/>
                </a:solidFill>
              </a:rPr>
              <a:t>Veranstaltungen mit Bürger*innen der Südpfalz ab dem 2. Halbjahr 2022</a:t>
            </a:r>
            <a:br>
              <a:rPr lang="de-DE" dirty="0">
                <a:solidFill>
                  <a:srgbClr val="3333FF"/>
                </a:solidFill>
              </a:rPr>
            </a:br>
            <a:r>
              <a:rPr lang="de-DE" dirty="0">
                <a:solidFill>
                  <a:srgbClr val="3333FF"/>
                </a:solidFill>
              </a:rPr>
              <a:t>- 3 Veranstaltungen an der Rheinschiene (GER)</a:t>
            </a:r>
            <a:br>
              <a:rPr lang="de-DE" dirty="0">
                <a:solidFill>
                  <a:srgbClr val="3333FF"/>
                </a:solidFill>
              </a:rPr>
            </a:br>
            <a:r>
              <a:rPr lang="de-DE" dirty="0">
                <a:solidFill>
                  <a:srgbClr val="3333FF"/>
                </a:solidFill>
              </a:rPr>
              <a:t>- 3 Veranstaltungen an der Weinstraße (SÜW und LD).</a:t>
            </a:r>
          </a:p>
        </p:txBody>
      </p:sp>
    </p:spTree>
    <p:extLst>
      <p:ext uri="{BB962C8B-B14F-4D97-AF65-F5344CB8AC3E}">
        <p14:creationId xmlns:p14="http://schemas.microsoft.com/office/powerpoint/2010/main" val="395888986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m 23">
            <a:extLst>
              <a:ext uri="{FF2B5EF4-FFF2-40B4-BE49-F238E27FC236}">
                <a16:creationId xmlns:a16="http://schemas.microsoft.com/office/drawing/2014/main" id="{D8E2B780-A098-47EC-8770-7E5718BF8839}"/>
              </a:ext>
            </a:extLst>
          </p:cNvPr>
          <p:cNvGraphicFramePr>
            <a:graphicFrameLocks/>
          </p:cNvGraphicFramePr>
          <p:nvPr/>
        </p:nvGraphicFramePr>
        <p:xfrm>
          <a:off x="575312" y="1542522"/>
          <a:ext cx="8953498" cy="402683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0"/>
            <a:ext cx="8363903"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EE-Potenziale bis 2040 in RLP</a:t>
            </a:r>
            <a:br>
              <a:rPr lang="de-DE" altLang="de-DE" dirty="0">
                <a:solidFill>
                  <a:schemeClr val="bg1"/>
                </a:solidFill>
              </a:rPr>
            </a:br>
            <a:r>
              <a:rPr lang="de-DE" altLang="de-DE" dirty="0">
                <a:solidFill>
                  <a:schemeClr val="bg1"/>
                </a:solidFill>
              </a:rPr>
              <a:t>Primärenergiebedarf mit EE-Potenziale und EE-Bestand 2018</a:t>
            </a:r>
            <a:endParaRPr lang="de-DE" altLang="de-DE" dirty="0">
              <a:solidFill>
                <a:schemeClr val="bg1"/>
              </a:solidFill>
              <a:effectLst>
                <a:outerShdw blurRad="38100" dist="38100" dir="2700000" algn="tl">
                  <a:srgbClr val="000000">
                    <a:alpha val="43137"/>
                  </a:srgbClr>
                </a:outerShdw>
              </a:effectLst>
            </a:endParaRPr>
          </a:p>
        </p:txBody>
      </p:sp>
      <p:sp>
        <p:nvSpPr>
          <p:cNvPr id="3" name="Textfeld 2">
            <a:extLst>
              <a:ext uri="{FF2B5EF4-FFF2-40B4-BE49-F238E27FC236}">
                <a16:creationId xmlns:a16="http://schemas.microsoft.com/office/drawing/2014/main" id="{88542B37-BDBA-4781-BEC2-175E83ECDBF4}"/>
              </a:ext>
            </a:extLst>
          </p:cNvPr>
          <p:cNvSpPr txBox="1"/>
          <p:nvPr/>
        </p:nvSpPr>
        <p:spPr>
          <a:xfrm>
            <a:off x="1123403" y="900958"/>
            <a:ext cx="2287806" cy="369332"/>
          </a:xfrm>
          <a:prstGeom prst="rect">
            <a:avLst/>
          </a:prstGeom>
          <a:noFill/>
        </p:spPr>
        <p:txBody>
          <a:bodyPr wrap="none" rtlCol="0">
            <a:spAutoFit/>
          </a:bodyPr>
          <a:lstStyle/>
          <a:p>
            <a:r>
              <a:rPr lang="de-DE" sz="1800" dirty="0"/>
              <a:t>Primärenergiebedarf</a:t>
            </a:r>
          </a:p>
        </p:txBody>
      </p:sp>
      <p:sp>
        <p:nvSpPr>
          <p:cNvPr id="14" name="Textfeld 13">
            <a:extLst>
              <a:ext uri="{FF2B5EF4-FFF2-40B4-BE49-F238E27FC236}">
                <a16:creationId xmlns:a16="http://schemas.microsoft.com/office/drawing/2014/main" id="{C63096BD-56CD-4536-9986-4C26936458BD}"/>
              </a:ext>
            </a:extLst>
          </p:cNvPr>
          <p:cNvSpPr txBox="1"/>
          <p:nvPr/>
        </p:nvSpPr>
        <p:spPr>
          <a:xfrm>
            <a:off x="4199100" y="900958"/>
            <a:ext cx="1646605" cy="369332"/>
          </a:xfrm>
          <a:prstGeom prst="rect">
            <a:avLst/>
          </a:prstGeom>
          <a:noFill/>
        </p:spPr>
        <p:txBody>
          <a:bodyPr wrap="none" rtlCol="0">
            <a:spAutoFit/>
          </a:bodyPr>
          <a:lstStyle/>
          <a:p>
            <a:r>
              <a:rPr lang="de-DE" sz="1800" dirty="0"/>
              <a:t>EE-Potenziale</a:t>
            </a:r>
          </a:p>
        </p:txBody>
      </p:sp>
      <p:sp>
        <p:nvSpPr>
          <p:cNvPr id="15" name="Textfeld 14">
            <a:extLst>
              <a:ext uri="{FF2B5EF4-FFF2-40B4-BE49-F238E27FC236}">
                <a16:creationId xmlns:a16="http://schemas.microsoft.com/office/drawing/2014/main" id="{14C3062C-70DF-40CF-98EA-B9945CEC5FAE}"/>
              </a:ext>
            </a:extLst>
          </p:cNvPr>
          <p:cNvSpPr txBox="1"/>
          <p:nvPr/>
        </p:nvSpPr>
        <p:spPr>
          <a:xfrm>
            <a:off x="7098410" y="900958"/>
            <a:ext cx="1608133" cy="369332"/>
          </a:xfrm>
          <a:prstGeom prst="rect">
            <a:avLst/>
          </a:prstGeom>
          <a:noFill/>
        </p:spPr>
        <p:txBody>
          <a:bodyPr wrap="none" rtlCol="0">
            <a:spAutoFit/>
          </a:bodyPr>
          <a:lstStyle/>
          <a:p>
            <a:r>
              <a:rPr lang="de-DE" sz="1800" dirty="0"/>
              <a:t>Bestand 2018</a:t>
            </a:r>
          </a:p>
        </p:txBody>
      </p:sp>
      <p:sp>
        <p:nvSpPr>
          <p:cNvPr id="16" name="Textfeld 15">
            <a:extLst>
              <a:ext uri="{FF2B5EF4-FFF2-40B4-BE49-F238E27FC236}">
                <a16:creationId xmlns:a16="http://schemas.microsoft.com/office/drawing/2014/main" id="{6A4B675E-589C-419D-BD49-60918BE2463C}"/>
              </a:ext>
            </a:extLst>
          </p:cNvPr>
          <p:cNvSpPr txBox="1"/>
          <p:nvPr/>
        </p:nvSpPr>
        <p:spPr>
          <a:xfrm>
            <a:off x="339642" y="1193824"/>
            <a:ext cx="628698" cy="338554"/>
          </a:xfrm>
          <a:prstGeom prst="rect">
            <a:avLst/>
          </a:prstGeom>
          <a:noFill/>
        </p:spPr>
        <p:txBody>
          <a:bodyPr wrap="none" rtlCol="0">
            <a:spAutoFit/>
          </a:bodyPr>
          <a:lstStyle/>
          <a:p>
            <a:r>
              <a:rPr lang="de-DE" sz="1600" b="1" dirty="0">
                <a:solidFill>
                  <a:srgbClr val="3333FF"/>
                </a:solidFill>
              </a:rPr>
              <a:t>TWh</a:t>
            </a:r>
          </a:p>
        </p:txBody>
      </p:sp>
      <p:sp>
        <p:nvSpPr>
          <p:cNvPr id="17" name="Textfeld 16">
            <a:extLst>
              <a:ext uri="{FF2B5EF4-FFF2-40B4-BE49-F238E27FC236}">
                <a16:creationId xmlns:a16="http://schemas.microsoft.com/office/drawing/2014/main" id="{A5C3A2E7-7EA8-4781-8D43-E9581F98EA41}"/>
              </a:ext>
            </a:extLst>
          </p:cNvPr>
          <p:cNvSpPr txBox="1"/>
          <p:nvPr/>
        </p:nvSpPr>
        <p:spPr>
          <a:xfrm>
            <a:off x="1653309" y="1203967"/>
            <a:ext cx="1184427" cy="338554"/>
          </a:xfrm>
          <a:prstGeom prst="rect">
            <a:avLst/>
          </a:prstGeom>
          <a:noFill/>
        </p:spPr>
        <p:txBody>
          <a:bodyPr wrap="none" rtlCol="0">
            <a:spAutoFit/>
          </a:bodyPr>
          <a:lstStyle/>
          <a:p>
            <a:r>
              <a:rPr lang="de-DE" sz="1600" dirty="0">
                <a:solidFill>
                  <a:srgbClr val="3333FF"/>
                </a:solidFill>
              </a:rPr>
              <a:t>100 TWh/a</a:t>
            </a:r>
          </a:p>
        </p:txBody>
      </p:sp>
      <p:sp>
        <p:nvSpPr>
          <p:cNvPr id="18" name="Textfeld 17">
            <a:extLst>
              <a:ext uri="{FF2B5EF4-FFF2-40B4-BE49-F238E27FC236}">
                <a16:creationId xmlns:a16="http://schemas.microsoft.com/office/drawing/2014/main" id="{C642B1C4-A342-4653-9FA3-5409E46233A1}"/>
              </a:ext>
            </a:extLst>
          </p:cNvPr>
          <p:cNvSpPr txBox="1"/>
          <p:nvPr/>
        </p:nvSpPr>
        <p:spPr>
          <a:xfrm>
            <a:off x="4338147" y="1203967"/>
            <a:ext cx="1540293" cy="338554"/>
          </a:xfrm>
          <a:prstGeom prst="rect">
            <a:avLst/>
          </a:prstGeom>
          <a:noFill/>
        </p:spPr>
        <p:txBody>
          <a:bodyPr wrap="none" rtlCol="0">
            <a:spAutoFit/>
          </a:bodyPr>
          <a:lstStyle/>
          <a:p>
            <a:r>
              <a:rPr lang="de-DE" sz="1600" dirty="0">
                <a:solidFill>
                  <a:srgbClr val="3333FF"/>
                </a:solidFill>
              </a:rPr>
              <a:t>&gt;&gt; 100 TWh/a </a:t>
            </a:r>
          </a:p>
        </p:txBody>
      </p:sp>
      <p:sp>
        <p:nvSpPr>
          <p:cNvPr id="19" name="Textfeld 18">
            <a:extLst>
              <a:ext uri="{FF2B5EF4-FFF2-40B4-BE49-F238E27FC236}">
                <a16:creationId xmlns:a16="http://schemas.microsoft.com/office/drawing/2014/main" id="{DBF6F305-41D2-4749-8B26-51831810C748}"/>
              </a:ext>
            </a:extLst>
          </p:cNvPr>
          <p:cNvSpPr txBox="1"/>
          <p:nvPr/>
        </p:nvSpPr>
        <p:spPr>
          <a:xfrm>
            <a:off x="7325387" y="1203967"/>
            <a:ext cx="1070614" cy="338554"/>
          </a:xfrm>
          <a:prstGeom prst="rect">
            <a:avLst/>
          </a:prstGeom>
          <a:noFill/>
        </p:spPr>
        <p:txBody>
          <a:bodyPr wrap="none" rtlCol="0">
            <a:spAutoFit/>
          </a:bodyPr>
          <a:lstStyle/>
          <a:p>
            <a:r>
              <a:rPr lang="de-DE" sz="1600" dirty="0">
                <a:solidFill>
                  <a:srgbClr val="3333FF"/>
                </a:solidFill>
              </a:rPr>
              <a:t>22,6 TWh</a:t>
            </a:r>
          </a:p>
        </p:txBody>
      </p:sp>
      <p:cxnSp>
        <p:nvCxnSpPr>
          <p:cNvPr id="20" name="Gerader Verbinder 19">
            <a:extLst>
              <a:ext uri="{FF2B5EF4-FFF2-40B4-BE49-F238E27FC236}">
                <a16:creationId xmlns:a16="http://schemas.microsoft.com/office/drawing/2014/main" id="{18CFD04A-5BA6-4E72-A241-FA2F915EA180}"/>
              </a:ext>
            </a:extLst>
          </p:cNvPr>
          <p:cNvCxnSpPr/>
          <p:nvPr/>
        </p:nvCxnSpPr>
        <p:spPr bwMode="auto">
          <a:xfrm flipV="1">
            <a:off x="4499432" y="1661458"/>
            <a:ext cx="0" cy="610071"/>
          </a:xfrm>
          <a:prstGeom prst="line">
            <a:avLst/>
          </a:prstGeom>
          <a:solidFill>
            <a:srgbClr val="FF0000"/>
          </a:solidFill>
          <a:ln w="28575" cap="flat" cmpd="sng" algn="ctr">
            <a:solidFill>
              <a:srgbClr val="FF99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84CA30B9-4B55-4692-ADBF-CFDB7DF70588}"/>
              </a:ext>
            </a:extLst>
          </p:cNvPr>
          <p:cNvCxnSpPr/>
          <p:nvPr/>
        </p:nvCxnSpPr>
        <p:spPr bwMode="auto">
          <a:xfrm flipV="1">
            <a:off x="5597201" y="1661458"/>
            <a:ext cx="0" cy="610071"/>
          </a:xfrm>
          <a:prstGeom prst="line">
            <a:avLst/>
          </a:prstGeom>
          <a:solidFill>
            <a:srgbClr val="FF0000"/>
          </a:solidFill>
          <a:ln w="28575" cap="flat" cmpd="sng" algn="ctr">
            <a:solidFill>
              <a:srgbClr val="FF99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 Box 14">
            <a:extLst>
              <a:ext uri="{FF2B5EF4-FFF2-40B4-BE49-F238E27FC236}">
                <a16:creationId xmlns:a16="http://schemas.microsoft.com/office/drawing/2014/main" id="{097E605F-BBA5-42F7-B023-9DD0913874BA}"/>
              </a:ext>
            </a:extLst>
          </p:cNvPr>
          <p:cNvSpPr txBox="1">
            <a:spLocks noChangeArrowheads="1"/>
          </p:cNvSpPr>
          <p:nvPr/>
        </p:nvSpPr>
        <p:spPr bwMode="auto">
          <a:xfrm>
            <a:off x="7339441" y="5676220"/>
            <a:ext cx="1705916" cy="184666"/>
          </a:xfrm>
          <a:prstGeom prst="rect">
            <a:avLst/>
          </a:prstGeom>
          <a:solidFill>
            <a:schemeClr val="bg1"/>
          </a:solidFill>
          <a:ln>
            <a:noFill/>
          </a:ln>
          <a:effec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LAK EB, ISE e.V.</a:t>
            </a:r>
          </a:p>
        </p:txBody>
      </p:sp>
      <p:sp>
        <p:nvSpPr>
          <p:cNvPr id="2" name="Textfeld 1">
            <a:extLst>
              <a:ext uri="{FF2B5EF4-FFF2-40B4-BE49-F238E27FC236}">
                <a16:creationId xmlns:a16="http://schemas.microsoft.com/office/drawing/2014/main" id="{0782AECD-04DB-4205-B9F1-CFCACF6A5EAE}"/>
              </a:ext>
            </a:extLst>
          </p:cNvPr>
          <p:cNvSpPr txBox="1"/>
          <p:nvPr/>
        </p:nvSpPr>
        <p:spPr>
          <a:xfrm>
            <a:off x="5709968" y="3048330"/>
            <a:ext cx="425116" cy="307777"/>
          </a:xfrm>
          <a:prstGeom prst="rect">
            <a:avLst/>
          </a:prstGeom>
          <a:noFill/>
        </p:spPr>
        <p:txBody>
          <a:bodyPr wrap="none" rtlCol="0">
            <a:spAutoFit/>
          </a:bodyPr>
          <a:lstStyle/>
          <a:p>
            <a:r>
              <a:rPr lang="de-DE" sz="1400" dirty="0"/>
              <a:t>PV</a:t>
            </a:r>
          </a:p>
        </p:txBody>
      </p:sp>
      <p:sp>
        <p:nvSpPr>
          <p:cNvPr id="7" name="Textfeld 6">
            <a:extLst>
              <a:ext uri="{FF2B5EF4-FFF2-40B4-BE49-F238E27FC236}">
                <a16:creationId xmlns:a16="http://schemas.microsoft.com/office/drawing/2014/main" id="{EFF59CD1-4597-478D-AC24-0EBA86C8A3DC}"/>
              </a:ext>
            </a:extLst>
          </p:cNvPr>
          <p:cNvSpPr txBox="1"/>
          <p:nvPr/>
        </p:nvSpPr>
        <p:spPr>
          <a:xfrm>
            <a:off x="5676977" y="3976799"/>
            <a:ext cx="1199367" cy="307777"/>
          </a:xfrm>
          <a:prstGeom prst="rect">
            <a:avLst/>
          </a:prstGeom>
          <a:noFill/>
        </p:spPr>
        <p:txBody>
          <a:bodyPr wrap="none" rtlCol="0">
            <a:spAutoFit/>
          </a:bodyPr>
          <a:lstStyle/>
          <a:p>
            <a:r>
              <a:rPr lang="de-DE" sz="1400" dirty="0"/>
              <a:t>Solarthermie</a:t>
            </a:r>
          </a:p>
        </p:txBody>
      </p:sp>
      <p:sp>
        <p:nvSpPr>
          <p:cNvPr id="8" name="Textfeld 7">
            <a:extLst>
              <a:ext uri="{FF2B5EF4-FFF2-40B4-BE49-F238E27FC236}">
                <a16:creationId xmlns:a16="http://schemas.microsoft.com/office/drawing/2014/main" id="{87D64A6A-FC26-4A88-B2DB-5CC6E63E8B28}"/>
              </a:ext>
            </a:extLst>
          </p:cNvPr>
          <p:cNvSpPr txBox="1"/>
          <p:nvPr/>
        </p:nvSpPr>
        <p:spPr>
          <a:xfrm>
            <a:off x="5676977" y="4402917"/>
            <a:ext cx="1289135" cy="307777"/>
          </a:xfrm>
          <a:prstGeom prst="rect">
            <a:avLst/>
          </a:prstGeom>
          <a:noFill/>
        </p:spPr>
        <p:txBody>
          <a:bodyPr wrap="none" rtlCol="0">
            <a:spAutoFit/>
          </a:bodyPr>
          <a:lstStyle/>
          <a:p>
            <a:r>
              <a:rPr lang="de-DE" sz="1400" dirty="0"/>
              <a:t>Wind </a:t>
            </a:r>
            <a:r>
              <a:rPr lang="de-DE" sz="1400" dirty="0" err="1"/>
              <a:t>onshore</a:t>
            </a:r>
            <a:endParaRPr lang="de-DE" sz="1400" dirty="0"/>
          </a:p>
        </p:txBody>
      </p:sp>
      <p:sp>
        <p:nvSpPr>
          <p:cNvPr id="10" name="Textfeld 9">
            <a:extLst>
              <a:ext uri="{FF2B5EF4-FFF2-40B4-BE49-F238E27FC236}">
                <a16:creationId xmlns:a16="http://schemas.microsoft.com/office/drawing/2014/main" id="{B096EFD1-03E4-4F7B-BCD7-980426FC3FEE}"/>
              </a:ext>
            </a:extLst>
          </p:cNvPr>
          <p:cNvSpPr txBox="1"/>
          <p:nvPr/>
        </p:nvSpPr>
        <p:spPr>
          <a:xfrm>
            <a:off x="5709968" y="4982924"/>
            <a:ext cx="971741" cy="307777"/>
          </a:xfrm>
          <a:prstGeom prst="rect">
            <a:avLst/>
          </a:prstGeom>
          <a:noFill/>
        </p:spPr>
        <p:txBody>
          <a:bodyPr wrap="none" rtlCol="0">
            <a:spAutoFit/>
          </a:bodyPr>
          <a:lstStyle/>
          <a:p>
            <a:r>
              <a:rPr lang="de-DE" sz="1400" dirty="0"/>
              <a:t>Biomasse</a:t>
            </a:r>
          </a:p>
        </p:txBody>
      </p:sp>
      <p:sp>
        <p:nvSpPr>
          <p:cNvPr id="13" name="Textfeld 12">
            <a:extLst>
              <a:ext uri="{FF2B5EF4-FFF2-40B4-BE49-F238E27FC236}">
                <a16:creationId xmlns:a16="http://schemas.microsoft.com/office/drawing/2014/main" id="{ADA26018-2436-46BA-9279-100A6E41FAA1}"/>
              </a:ext>
            </a:extLst>
          </p:cNvPr>
          <p:cNvSpPr txBox="1"/>
          <p:nvPr/>
        </p:nvSpPr>
        <p:spPr>
          <a:xfrm>
            <a:off x="5709968" y="5236018"/>
            <a:ext cx="1133387" cy="307777"/>
          </a:xfrm>
          <a:prstGeom prst="rect">
            <a:avLst/>
          </a:prstGeom>
          <a:solidFill>
            <a:schemeClr val="bg1"/>
          </a:solidFill>
        </p:spPr>
        <p:txBody>
          <a:bodyPr wrap="none" rtlCol="0">
            <a:spAutoFit/>
          </a:bodyPr>
          <a:lstStyle/>
          <a:p>
            <a:r>
              <a:rPr lang="de-DE" sz="1400" dirty="0"/>
              <a:t>Wasserkraft</a:t>
            </a:r>
          </a:p>
        </p:txBody>
      </p:sp>
      <p:sp>
        <p:nvSpPr>
          <p:cNvPr id="21" name="Textfeld 20">
            <a:extLst>
              <a:ext uri="{FF2B5EF4-FFF2-40B4-BE49-F238E27FC236}">
                <a16:creationId xmlns:a16="http://schemas.microsoft.com/office/drawing/2014/main" id="{AC35BAC6-3126-419B-B75B-87D4D74F42FF}"/>
              </a:ext>
            </a:extLst>
          </p:cNvPr>
          <p:cNvSpPr txBox="1"/>
          <p:nvPr/>
        </p:nvSpPr>
        <p:spPr>
          <a:xfrm>
            <a:off x="6966112" y="1966493"/>
            <a:ext cx="2313454" cy="1477328"/>
          </a:xfrm>
          <a:prstGeom prst="rect">
            <a:avLst/>
          </a:prstGeom>
          <a:solidFill>
            <a:schemeClr val="bg1">
              <a:lumMod val="95000"/>
            </a:schemeClr>
          </a:solidFill>
        </p:spPr>
        <p:txBody>
          <a:bodyPr wrap="none" rtlCol="0">
            <a:spAutoFit/>
          </a:bodyPr>
          <a:lstStyle/>
          <a:p>
            <a:r>
              <a:rPr lang="de-DE" sz="1800" dirty="0">
                <a:solidFill>
                  <a:srgbClr val="FF0000"/>
                </a:solidFill>
              </a:rPr>
              <a:t>EE-Potenziale, leicht</a:t>
            </a:r>
          </a:p>
          <a:p>
            <a:r>
              <a:rPr lang="de-DE" sz="1800" dirty="0">
                <a:solidFill>
                  <a:srgbClr val="FF0000"/>
                </a:solidFill>
              </a:rPr>
              <a:t>zu merken (TWh):</a:t>
            </a:r>
          </a:p>
          <a:p>
            <a:pPr marL="285750" indent="-285750">
              <a:buFontTx/>
              <a:buChar char="-"/>
            </a:pPr>
            <a:r>
              <a:rPr lang="de-DE" sz="1800" dirty="0">
                <a:solidFill>
                  <a:srgbClr val="FF0000"/>
                </a:solidFill>
              </a:rPr>
              <a:t>60  Solar</a:t>
            </a:r>
          </a:p>
          <a:p>
            <a:pPr marL="285750" indent="-285750">
              <a:buFontTx/>
              <a:buChar char="-"/>
            </a:pPr>
            <a:r>
              <a:rPr lang="de-DE" sz="1800" dirty="0">
                <a:solidFill>
                  <a:srgbClr val="FF0000"/>
                </a:solidFill>
              </a:rPr>
              <a:t>25 Wind</a:t>
            </a:r>
          </a:p>
          <a:p>
            <a:pPr marL="285750" indent="-285750">
              <a:buFontTx/>
              <a:buChar char="-"/>
            </a:pPr>
            <a:r>
              <a:rPr lang="de-DE" sz="1800" dirty="0">
                <a:solidFill>
                  <a:srgbClr val="FF0000"/>
                </a:solidFill>
              </a:rPr>
              <a:t>15 Biomasse</a:t>
            </a:r>
          </a:p>
        </p:txBody>
      </p:sp>
      <p:sp>
        <p:nvSpPr>
          <p:cNvPr id="25" name="Rectangle 4">
            <a:extLst>
              <a:ext uri="{FF2B5EF4-FFF2-40B4-BE49-F238E27FC236}">
                <a16:creationId xmlns:a16="http://schemas.microsoft.com/office/drawing/2014/main" id="{A9A1EBA2-3B93-4B3F-A64A-161A7BBB0128}"/>
              </a:ext>
            </a:extLst>
          </p:cNvPr>
          <p:cNvSpPr>
            <a:spLocks noChangeArrowheads="1"/>
          </p:cNvSpPr>
          <p:nvPr/>
        </p:nvSpPr>
        <p:spPr bwMode="auto">
          <a:xfrm>
            <a:off x="0" y="5860886"/>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Bedarf, Potenziale und Bestand bilden die Basis für die Mengen- und Kostenermittlung</a:t>
            </a:r>
          </a:p>
        </p:txBody>
      </p:sp>
      <p:sp>
        <p:nvSpPr>
          <p:cNvPr id="26" name="Textfeld 25">
            <a:extLst>
              <a:ext uri="{FF2B5EF4-FFF2-40B4-BE49-F238E27FC236}">
                <a16:creationId xmlns:a16="http://schemas.microsoft.com/office/drawing/2014/main" id="{F4AB4F0B-D691-4925-8D58-3607FDFF9A17}"/>
              </a:ext>
            </a:extLst>
          </p:cNvPr>
          <p:cNvSpPr txBox="1"/>
          <p:nvPr/>
        </p:nvSpPr>
        <p:spPr>
          <a:xfrm>
            <a:off x="2769439" y="1250996"/>
            <a:ext cx="295274" cy="276999"/>
          </a:xfrm>
          <a:prstGeom prst="rect">
            <a:avLst/>
          </a:prstGeom>
          <a:noFill/>
        </p:spPr>
        <p:txBody>
          <a:bodyPr wrap="none" rtlCol="0">
            <a:spAutoFit/>
          </a:bodyPr>
          <a:lstStyle/>
          <a:p>
            <a:r>
              <a:rPr lang="de-DE" sz="1200" dirty="0"/>
              <a:t>*)</a:t>
            </a:r>
          </a:p>
        </p:txBody>
      </p:sp>
      <p:sp>
        <p:nvSpPr>
          <p:cNvPr id="27" name="Textfeld 26">
            <a:extLst>
              <a:ext uri="{FF2B5EF4-FFF2-40B4-BE49-F238E27FC236}">
                <a16:creationId xmlns:a16="http://schemas.microsoft.com/office/drawing/2014/main" id="{4D9FC157-FAE6-4F1E-A7BC-C39F4E01B726}"/>
              </a:ext>
            </a:extLst>
          </p:cNvPr>
          <p:cNvSpPr txBox="1"/>
          <p:nvPr/>
        </p:nvSpPr>
        <p:spPr>
          <a:xfrm>
            <a:off x="178797" y="5583242"/>
            <a:ext cx="4088876" cy="276999"/>
          </a:xfrm>
          <a:prstGeom prst="rect">
            <a:avLst/>
          </a:prstGeom>
          <a:noFill/>
        </p:spPr>
        <p:txBody>
          <a:bodyPr wrap="none" rtlCol="0">
            <a:spAutoFit/>
          </a:bodyPr>
          <a:lstStyle/>
          <a:p>
            <a:r>
              <a:rPr lang="de-DE" sz="1200" dirty="0"/>
              <a:t>*) ohne klimaneutrale Grundstoff-Industrie (ca. 30 TWh/a)</a:t>
            </a:r>
          </a:p>
        </p:txBody>
      </p:sp>
    </p:spTree>
    <p:extLst>
      <p:ext uri="{BB962C8B-B14F-4D97-AF65-F5344CB8AC3E}">
        <p14:creationId xmlns:p14="http://schemas.microsoft.com/office/powerpoint/2010/main" val="140608970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ppt_x"/>
                                          </p:val>
                                        </p:tav>
                                        <p:tav tm="100000">
                                          <p:val>
                                            <p:strVal val="#ppt_x"/>
                                          </p:val>
                                        </p:tav>
                                      </p:tavLst>
                                    </p:anim>
                                    <p:anim calcmode="lin" valueType="num">
                                      <p:cBhvr additive="base">
                                        <p:cTn id="14"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m 25">
            <a:extLst>
              <a:ext uri="{FF2B5EF4-FFF2-40B4-BE49-F238E27FC236}">
                <a16:creationId xmlns:a16="http://schemas.microsoft.com/office/drawing/2014/main" id="{D6317C20-ADA2-4213-97DE-93B67C2C9324}"/>
              </a:ext>
            </a:extLst>
          </p:cNvPr>
          <p:cNvGraphicFramePr>
            <a:graphicFrameLocks/>
          </p:cNvGraphicFramePr>
          <p:nvPr/>
        </p:nvGraphicFramePr>
        <p:xfrm>
          <a:off x="1484244" y="1304101"/>
          <a:ext cx="7153410" cy="4330732"/>
        </p:xfrm>
        <a:graphic>
          <a:graphicData uri="http://schemas.openxmlformats.org/drawingml/2006/chart">
            <c:chart xmlns:c="http://schemas.openxmlformats.org/drawingml/2006/chart" xmlns:r="http://schemas.openxmlformats.org/officeDocument/2006/relationships" r:id="rId3"/>
          </a:graphicData>
        </a:graphic>
      </p:graphicFrame>
      <p:sp>
        <p:nvSpPr>
          <p:cNvPr id="29698" name="Rectangle 4">
            <a:extLst>
              <a:ext uri="{FF2B5EF4-FFF2-40B4-BE49-F238E27FC236}">
                <a16:creationId xmlns:a16="http://schemas.microsoft.com/office/drawing/2014/main" id="{A1B80801-47FC-49E3-86F5-0F728524A6B6}"/>
              </a:ext>
            </a:extLst>
          </p:cNvPr>
          <p:cNvSpPr>
            <a:spLocks noChangeArrowheads="1"/>
          </p:cNvSpPr>
          <p:nvPr/>
        </p:nvSpPr>
        <p:spPr bwMode="auto">
          <a:xfrm>
            <a:off x="1328738" y="9525"/>
            <a:ext cx="7464425" cy="738188"/>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Ausbaupfad RLP: Anteile beim Zubau-Mix bis 2040</a:t>
            </a:r>
            <a:br>
              <a:rPr lang="de-DE" altLang="de-DE" dirty="0">
                <a:solidFill>
                  <a:schemeClr val="bg1"/>
                </a:solidFill>
              </a:rPr>
            </a:br>
            <a:r>
              <a:rPr lang="de-DE" altLang="de-DE" dirty="0">
                <a:solidFill>
                  <a:schemeClr val="bg1"/>
                </a:solidFill>
              </a:rPr>
              <a:t>Fakten und Annahmen</a:t>
            </a:r>
          </a:p>
        </p:txBody>
      </p:sp>
      <p:sp>
        <p:nvSpPr>
          <p:cNvPr id="3" name="Textfeld 1">
            <a:extLst>
              <a:ext uri="{FF2B5EF4-FFF2-40B4-BE49-F238E27FC236}">
                <a16:creationId xmlns:a16="http://schemas.microsoft.com/office/drawing/2014/main" id="{1BFBB774-D06C-495B-88B0-ED4478388619}"/>
              </a:ext>
            </a:extLst>
          </p:cNvPr>
          <p:cNvSpPr txBox="1">
            <a:spLocks noChangeArrowheads="1"/>
          </p:cNvSpPr>
          <p:nvPr/>
        </p:nvSpPr>
        <p:spPr bwMode="auto">
          <a:xfrm>
            <a:off x="0" y="835660"/>
            <a:ext cx="9905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1600" dirty="0">
                <a:solidFill>
                  <a:schemeClr val="accent2"/>
                </a:solidFill>
              </a:rPr>
              <a:t>Anteile der zu installierenden Leistungen des Zubau-Mix orientieren sich an den jeweiligen EE-Potenzialen: </a:t>
            </a:r>
          </a:p>
        </p:txBody>
      </p:sp>
      <p:sp>
        <p:nvSpPr>
          <p:cNvPr id="10" name="Text Box 5">
            <a:extLst>
              <a:ext uri="{FF2B5EF4-FFF2-40B4-BE49-F238E27FC236}">
                <a16:creationId xmlns:a16="http://schemas.microsoft.com/office/drawing/2014/main" id="{7E1332A7-738F-4565-B849-FECBFD33EEF9}"/>
              </a:ext>
            </a:extLst>
          </p:cNvPr>
          <p:cNvSpPr txBox="1">
            <a:spLocks noChangeArrowheads="1"/>
          </p:cNvSpPr>
          <p:nvPr/>
        </p:nvSpPr>
        <p:spPr bwMode="auto">
          <a:xfrm>
            <a:off x="7442352" y="5832596"/>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 ISE e.V.</a:t>
            </a:r>
            <a:endParaRPr lang="en-US" altLang="de-DE" sz="1200" dirty="0"/>
          </a:p>
        </p:txBody>
      </p:sp>
      <p:sp>
        <p:nvSpPr>
          <p:cNvPr id="14" name="Textfeld 13">
            <a:extLst>
              <a:ext uri="{FF2B5EF4-FFF2-40B4-BE49-F238E27FC236}">
                <a16:creationId xmlns:a16="http://schemas.microsoft.com/office/drawing/2014/main" id="{5311890E-A8FB-4B52-BAF3-69C14F3CA509}"/>
              </a:ext>
            </a:extLst>
          </p:cNvPr>
          <p:cNvSpPr txBox="1"/>
          <p:nvPr/>
        </p:nvSpPr>
        <p:spPr>
          <a:xfrm>
            <a:off x="5850442" y="1412517"/>
            <a:ext cx="2694840" cy="338554"/>
          </a:xfrm>
          <a:prstGeom prst="rect">
            <a:avLst/>
          </a:prstGeom>
          <a:noFill/>
        </p:spPr>
        <p:txBody>
          <a:bodyPr wrap="none" rtlCol="0">
            <a:spAutoFit/>
          </a:bodyPr>
          <a:lstStyle/>
          <a:p>
            <a:r>
              <a:rPr lang="de-DE" sz="1600" b="1" dirty="0">
                <a:solidFill>
                  <a:srgbClr val="FF9900"/>
                </a:solidFill>
              </a:rPr>
              <a:t>PV-gesamt: 57 TWh (57%)</a:t>
            </a:r>
          </a:p>
        </p:txBody>
      </p:sp>
      <p:sp>
        <p:nvSpPr>
          <p:cNvPr id="16" name="Textfeld 15">
            <a:extLst>
              <a:ext uri="{FF2B5EF4-FFF2-40B4-BE49-F238E27FC236}">
                <a16:creationId xmlns:a16="http://schemas.microsoft.com/office/drawing/2014/main" id="{D150B3C7-5BFE-4E86-A6CB-5321B75B387F}"/>
              </a:ext>
            </a:extLst>
          </p:cNvPr>
          <p:cNvSpPr txBox="1"/>
          <p:nvPr/>
        </p:nvSpPr>
        <p:spPr>
          <a:xfrm>
            <a:off x="1770970" y="4976500"/>
            <a:ext cx="2250937" cy="338554"/>
          </a:xfrm>
          <a:prstGeom prst="rect">
            <a:avLst/>
          </a:prstGeom>
          <a:noFill/>
        </p:spPr>
        <p:txBody>
          <a:bodyPr wrap="none" rtlCol="0">
            <a:spAutoFit/>
          </a:bodyPr>
          <a:lstStyle/>
          <a:p>
            <a:r>
              <a:rPr lang="de-DE" sz="1600" b="1" dirty="0">
                <a:solidFill>
                  <a:srgbClr val="FF0000"/>
                </a:solidFill>
              </a:rPr>
              <a:t>Solarthermie: 3 TWh</a:t>
            </a:r>
          </a:p>
        </p:txBody>
      </p:sp>
      <p:sp>
        <p:nvSpPr>
          <p:cNvPr id="17" name="Textfeld 16">
            <a:extLst>
              <a:ext uri="{FF2B5EF4-FFF2-40B4-BE49-F238E27FC236}">
                <a16:creationId xmlns:a16="http://schemas.microsoft.com/office/drawing/2014/main" id="{780342DF-DB89-403F-8B75-2C15B69731CA}"/>
              </a:ext>
            </a:extLst>
          </p:cNvPr>
          <p:cNvSpPr txBox="1"/>
          <p:nvPr/>
        </p:nvSpPr>
        <p:spPr>
          <a:xfrm>
            <a:off x="666497" y="3753349"/>
            <a:ext cx="2486386" cy="338554"/>
          </a:xfrm>
          <a:prstGeom prst="rect">
            <a:avLst/>
          </a:prstGeom>
          <a:noFill/>
        </p:spPr>
        <p:txBody>
          <a:bodyPr wrap="none" rtlCol="0">
            <a:spAutoFit/>
          </a:bodyPr>
          <a:lstStyle/>
          <a:p>
            <a:r>
              <a:rPr lang="de-DE" sz="1600" b="1" dirty="0">
                <a:solidFill>
                  <a:srgbClr val="00B0F0"/>
                </a:solidFill>
              </a:rPr>
              <a:t>Wind-</a:t>
            </a:r>
            <a:r>
              <a:rPr lang="de-DE" sz="1600" b="1" dirty="0" err="1">
                <a:solidFill>
                  <a:srgbClr val="00B0F0"/>
                </a:solidFill>
              </a:rPr>
              <a:t>onshore</a:t>
            </a:r>
            <a:r>
              <a:rPr lang="de-DE" sz="1600" b="1" dirty="0">
                <a:solidFill>
                  <a:srgbClr val="00B0F0"/>
                </a:solidFill>
              </a:rPr>
              <a:t>: 24 TWh</a:t>
            </a:r>
          </a:p>
        </p:txBody>
      </p:sp>
      <p:sp>
        <p:nvSpPr>
          <p:cNvPr id="19" name="Textfeld 18">
            <a:extLst>
              <a:ext uri="{FF2B5EF4-FFF2-40B4-BE49-F238E27FC236}">
                <a16:creationId xmlns:a16="http://schemas.microsoft.com/office/drawing/2014/main" id="{186F1E09-727E-4E96-9BF9-59D9E492A52F}"/>
              </a:ext>
            </a:extLst>
          </p:cNvPr>
          <p:cNvSpPr txBox="1"/>
          <p:nvPr/>
        </p:nvSpPr>
        <p:spPr>
          <a:xfrm>
            <a:off x="489079" y="1396410"/>
            <a:ext cx="2008883" cy="338554"/>
          </a:xfrm>
          <a:prstGeom prst="rect">
            <a:avLst/>
          </a:prstGeom>
          <a:noFill/>
        </p:spPr>
        <p:txBody>
          <a:bodyPr wrap="none" rtlCol="0">
            <a:spAutoFit/>
          </a:bodyPr>
          <a:lstStyle/>
          <a:p>
            <a:r>
              <a:rPr lang="de-DE" sz="1600" b="1" dirty="0">
                <a:solidFill>
                  <a:srgbClr val="008000"/>
                </a:solidFill>
              </a:rPr>
              <a:t>Biomasse: 15 TWh</a:t>
            </a:r>
          </a:p>
        </p:txBody>
      </p:sp>
      <p:sp>
        <p:nvSpPr>
          <p:cNvPr id="22" name="Textfeld 21">
            <a:extLst>
              <a:ext uri="{FF2B5EF4-FFF2-40B4-BE49-F238E27FC236}">
                <a16:creationId xmlns:a16="http://schemas.microsoft.com/office/drawing/2014/main" id="{48DE2B91-D89B-4EB2-A066-299C353F5397}"/>
              </a:ext>
            </a:extLst>
          </p:cNvPr>
          <p:cNvSpPr txBox="1"/>
          <p:nvPr/>
        </p:nvSpPr>
        <p:spPr>
          <a:xfrm>
            <a:off x="2940329" y="1132400"/>
            <a:ext cx="2163156" cy="338554"/>
          </a:xfrm>
          <a:prstGeom prst="rect">
            <a:avLst/>
          </a:prstGeom>
          <a:noFill/>
        </p:spPr>
        <p:txBody>
          <a:bodyPr wrap="none" rtlCol="0">
            <a:spAutoFit/>
          </a:bodyPr>
          <a:lstStyle/>
          <a:p>
            <a:r>
              <a:rPr lang="de-DE" sz="1600" b="1" dirty="0">
                <a:solidFill>
                  <a:srgbClr val="0000FF"/>
                </a:solidFill>
              </a:rPr>
              <a:t>Wasserkraft: 1 TWh</a:t>
            </a:r>
          </a:p>
        </p:txBody>
      </p:sp>
      <p:grpSp>
        <p:nvGrpSpPr>
          <p:cNvPr id="2" name="Gruppieren 1">
            <a:extLst>
              <a:ext uri="{FF2B5EF4-FFF2-40B4-BE49-F238E27FC236}">
                <a16:creationId xmlns:a16="http://schemas.microsoft.com/office/drawing/2014/main" id="{B9077588-5BA3-49E6-883C-D4E757AFACC8}"/>
              </a:ext>
            </a:extLst>
          </p:cNvPr>
          <p:cNvGrpSpPr/>
          <p:nvPr/>
        </p:nvGrpSpPr>
        <p:grpSpPr>
          <a:xfrm>
            <a:off x="4264135" y="2673662"/>
            <a:ext cx="1609027" cy="1609027"/>
            <a:chOff x="4238759" y="2785377"/>
            <a:chExt cx="1609027" cy="1609027"/>
          </a:xfrm>
        </p:grpSpPr>
        <p:sp>
          <p:nvSpPr>
            <p:cNvPr id="20" name="Ellipse 19">
              <a:extLst>
                <a:ext uri="{FF2B5EF4-FFF2-40B4-BE49-F238E27FC236}">
                  <a16:creationId xmlns:a16="http://schemas.microsoft.com/office/drawing/2014/main" id="{4E450E95-2704-4624-BB7C-7ADD44C34B0C}"/>
                </a:ext>
              </a:extLst>
            </p:cNvPr>
            <p:cNvSpPr/>
            <p:nvPr/>
          </p:nvSpPr>
          <p:spPr bwMode="auto">
            <a:xfrm>
              <a:off x="4238759" y="2785377"/>
              <a:ext cx="1609027" cy="1609027"/>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 name="Textfeld 22">
              <a:extLst>
                <a:ext uri="{FF2B5EF4-FFF2-40B4-BE49-F238E27FC236}">
                  <a16:creationId xmlns:a16="http://schemas.microsoft.com/office/drawing/2014/main" id="{252EC2E9-78E1-414A-8694-40193D6BC9CC}"/>
                </a:ext>
              </a:extLst>
            </p:cNvPr>
            <p:cNvSpPr txBox="1"/>
            <p:nvPr/>
          </p:nvSpPr>
          <p:spPr>
            <a:xfrm>
              <a:off x="4511793" y="3245243"/>
              <a:ext cx="1098313" cy="738664"/>
            </a:xfrm>
            <a:prstGeom prst="rect">
              <a:avLst/>
            </a:prstGeom>
            <a:noFill/>
          </p:spPr>
          <p:txBody>
            <a:bodyPr wrap="none" rtlCol="0">
              <a:spAutoFit/>
            </a:bodyPr>
            <a:lstStyle/>
            <a:p>
              <a:pPr algn="ctr"/>
              <a:r>
                <a:rPr lang="de-DE" sz="1400" b="1" dirty="0"/>
                <a:t>100 TWh</a:t>
              </a:r>
            </a:p>
            <a:p>
              <a:pPr algn="ctr"/>
              <a:endParaRPr lang="de-DE" sz="1400" b="1" dirty="0"/>
            </a:p>
            <a:p>
              <a:pPr algn="ctr"/>
              <a:r>
                <a:rPr lang="de-DE" sz="1400" b="1" dirty="0"/>
                <a:t>Werte in %</a:t>
              </a:r>
            </a:p>
          </p:txBody>
        </p:sp>
      </p:grpSp>
      <p:sp>
        <p:nvSpPr>
          <p:cNvPr id="28" name="Textfeld 27">
            <a:extLst>
              <a:ext uri="{FF2B5EF4-FFF2-40B4-BE49-F238E27FC236}">
                <a16:creationId xmlns:a16="http://schemas.microsoft.com/office/drawing/2014/main" id="{AC289053-FCA1-46CB-A72B-B89FB337255B}"/>
              </a:ext>
            </a:extLst>
          </p:cNvPr>
          <p:cNvSpPr txBox="1"/>
          <p:nvPr/>
        </p:nvSpPr>
        <p:spPr>
          <a:xfrm>
            <a:off x="489079" y="1712223"/>
            <a:ext cx="3924031" cy="307777"/>
          </a:xfrm>
          <a:prstGeom prst="rect">
            <a:avLst/>
          </a:prstGeom>
          <a:noFill/>
        </p:spPr>
        <p:txBody>
          <a:bodyPr wrap="square" rtlCol="0">
            <a:spAutoFit/>
          </a:bodyPr>
          <a:lstStyle/>
          <a:p>
            <a:r>
              <a:rPr lang="de-DE" sz="1400" dirty="0">
                <a:solidFill>
                  <a:srgbClr val="006600"/>
                </a:solidFill>
              </a:rPr>
              <a:t>B</a:t>
            </a:r>
            <a:r>
              <a:rPr lang="de-DE" sz="1400" u="none" strike="noStrike" dirty="0">
                <a:solidFill>
                  <a:srgbClr val="006600"/>
                </a:solidFill>
                <a:effectLst/>
              </a:rPr>
              <a:t>iogasanlagen, vorrangig aus Reststoffen</a:t>
            </a:r>
            <a:endParaRPr lang="de-DE" sz="1400" dirty="0"/>
          </a:p>
        </p:txBody>
      </p:sp>
      <p:sp>
        <p:nvSpPr>
          <p:cNvPr id="30" name="Textfeld 29">
            <a:extLst>
              <a:ext uri="{FF2B5EF4-FFF2-40B4-BE49-F238E27FC236}">
                <a16:creationId xmlns:a16="http://schemas.microsoft.com/office/drawing/2014/main" id="{B4024A23-1FB1-4A23-B3F3-A49E5236642F}"/>
              </a:ext>
            </a:extLst>
          </p:cNvPr>
          <p:cNvSpPr txBox="1"/>
          <p:nvPr/>
        </p:nvSpPr>
        <p:spPr>
          <a:xfrm>
            <a:off x="489079" y="2008963"/>
            <a:ext cx="3177230" cy="307777"/>
          </a:xfrm>
          <a:prstGeom prst="rect">
            <a:avLst/>
          </a:prstGeom>
          <a:noFill/>
        </p:spPr>
        <p:txBody>
          <a:bodyPr wrap="square" rtlCol="0">
            <a:spAutoFit/>
          </a:bodyPr>
          <a:lstStyle/>
          <a:p>
            <a:r>
              <a:rPr lang="de-DE" sz="1400" dirty="0">
                <a:solidFill>
                  <a:srgbClr val="006600"/>
                </a:solidFill>
              </a:rPr>
              <a:t>Holz-Anlagen, vorrangig aus Abfällen</a:t>
            </a:r>
            <a:endParaRPr lang="de-DE" sz="1400" dirty="0"/>
          </a:p>
        </p:txBody>
      </p:sp>
      <p:sp>
        <p:nvSpPr>
          <p:cNvPr id="29" name="Textfeld 28">
            <a:extLst>
              <a:ext uri="{FF2B5EF4-FFF2-40B4-BE49-F238E27FC236}">
                <a16:creationId xmlns:a16="http://schemas.microsoft.com/office/drawing/2014/main" id="{DBED8829-2C2A-4C6D-8A92-289A6F24002D}"/>
              </a:ext>
            </a:extLst>
          </p:cNvPr>
          <p:cNvSpPr txBox="1"/>
          <p:nvPr/>
        </p:nvSpPr>
        <p:spPr>
          <a:xfrm>
            <a:off x="6575702" y="2117865"/>
            <a:ext cx="2595069" cy="307777"/>
          </a:xfrm>
          <a:prstGeom prst="rect">
            <a:avLst/>
          </a:prstGeom>
          <a:noFill/>
        </p:spPr>
        <p:txBody>
          <a:bodyPr wrap="none" rtlCol="0">
            <a:spAutoFit/>
          </a:bodyPr>
          <a:lstStyle/>
          <a:p>
            <a:r>
              <a:rPr lang="de-DE" sz="1400" u="none" strike="noStrike" dirty="0">
                <a:solidFill>
                  <a:srgbClr val="FF9900"/>
                </a:solidFill>
                <a:effectLst/>
              </a:rPr>
              <a:t>PV-Dächer (40% von PV-ges.)</a:t>
            </a:r>
            <a:endParaRPr lang="de-DE" sz="1400" dirty="0"/>
          </a:p>
        </p:txBody>
      </p:sp>
      <p:sp>
        <p:nvSpPr>
          <p:cNvPr id="32" name="Textfeld 31">
            <a:extLst>
              <a:ext uri="{FF2B5EF4-FFF2-40B4-BE49-F238E27FC236}">
                <a16:creationId xmlns:a16="http://schemas.microsoft.com/office/drawing/2014/main" id="{9B5A0FB0-1235-4C09-A086-3449DFF45892}"/>
              </a:ext>
            </a:extLst>
          </p:cNvPr>
          <p:cNvSpPr txBox="1"/>
          <p:nvPr/>
        </p:nvSpPr>
        <p:spPr>
          <a:xfrm>
            <a:off x="6984414" y="3422096"/>
            <a:ext cx="2803460" cy="307777"/>
          </a:xfrm>
          <a:prstGeom prst="rect">
            <a:avLst/>
          </a:prstGeom>
          <a:noFill/>
        </p:spPr>
        <p:txBody>
          <a:bodyPr wrap="none" rtlCol="0">
            <a:spAutoFit/>
          </a:bodyPr>
          <a:lstStyle/>
          <a:p>
            <a:pPr algn="l" fontAlgn="t"/>
            <a:r>
              <a:rPr lang="de-DE" sz="1400" u="none" strike="noStrike" dirty="0">
                <a:solidFill>
                  <a:srgbClr val="FF9900"/>
                </a:solidFill>
                <a:effectLst/>
              </a:rPr>
              <a:t>PV-Fassaden (10% von PV-ges.)</a:t>
            </a:r>
          </a:p>
        </p:txBody>
      </p:sp>
      <p:sp>
        <p:nvSpPr>
          <p:cNvPr id="33" name="Textfeld 32">
            <a:extLst>
              <a:ext uri="{FF2B5EF4-FFF2-40B4-BE49-F238E27FC236}">
                <a16:creationId xmlns:a16="http://schemas.microsoft.com/office/drawing/2014/main" id="{23A8CBA9-C7AB-425A-BF1F-99C6F044261A}"/>
              </a:ext>
            </a:extLst>
          </p:cNvPr>
          <p:cNvSpPr txBox="1"/>
          <p:nvPr/>
        </p:nvSpPr>
        <p:spPr>
          <a:xfrm>
            <a:off x="6833179" y="3927864"/>
            <a:ext cx="2463880" cy="523220"/>
          </a:xfrm>
          <a:prstGeom prst="rect">
            <a:avLst/>
          </a:prstGeom>
          <a:noFill/>
        </p:spPr>
        <p:txBody>
          <a:bodyPr wrap="none" rtlCol="0">
            <a:spAutoFit/>
          </a:bodyPr>
          <a:lstStyle/>
          <a:p>
            <a:pPr algn="l" fontAlgn="t"/>
            <a:r>
              <a:rPr lang="de-DE" sz="1400" u="none" strike="noStrike" dirty="0">
                <a:solidFill>
                  <a:srgbClr val="FF9900"/>
                </a:solidFill>
                <a:effectLst/>
              </a:rPr>
              <a:t>PV-Parkplatzüberdachungen</a:t>
            </a:r>
            <a:br>
              <a:rPr lang="de-DE" sz="1400" u="none" strike="noStrike" dirty="0">
                <a:solidFill>
                  <a:srgbClr val="FF9900"/>
                </a:solidFill>
                <a:effectLst/>
              </a:rPr>
            </a:br>
            <a:r>
              <a:rPr lang="de-DE" sz="1400" u="none" strike="noStrike" dirty="0">
                <a:solidFill>
                  <a:srgbClr val="FF9900"/>
                </a:solidFill>
                <a:effectLst/>
              </a:rPr>
              <a:t>(5% von PV-ges.)</a:t>
            </a:r>
          </a:p>
        </p:txBody>
      </p:sp>
      <p:sp>
        <p:nvSpPr>
          <p:cNvPr id="34" name="Textfeld 33">
            <a:extLst>
              <a:ext uri="{FF2B5EF4-FFF2-40B4-BE49-F238E27FC236}">
                <a16:creationId xmlns:a16="http://schemas.microsoft.com/office/drawing/2014/main" id="{6F3507B7-27AF-4564-AFD2-B709E965AD11}"/>
              </a:ext>
            </a:extLst>
          </p:cNvPr>
          <p:cNvSpPr txBox="1"/>
          <p:nvPr/>
        </p:nvSpPr>
        <p:spPr>
          <a:xfrm>
            <a:off x="6255015" y="4793318"/>
            <a:ext cx="2902846" cy="307777"/>
          </a:xfrm>
          <a:prstGeom prst="rect">
            <a:avLst/>
          </a:prstGeom>
          <a:noFill/>
        </p:spPr>
        <p:txBody>
          <a:bodyPr wrap="none" rtlCol="0">
            <a:spAutoFit/>
          </a:bodyPr>
          <a:lstStyle/>
          <a:p>
            <a:pPr algn="l" fontAlgn="t"/>
            <a:r>
              <a:rPr lang="de-DE" sz="1400" u="none" strike="noStrike" dirty="0">
                <a:solidFill>
                  <a:srgbClr val="FF9900"/>
                </a:solidFill>
                <a:effectLst/>
              </a:rPr>
              <a:t>PV-Freiflächen (30% von PV-ges.)</a:t>
            </a:r>
          </a:p>
        </p:txBody>
      </p:sp>
      <p:sp>
        <p:nvSpPr>
          <p:cNvPr id="35" name="Textfeld 34">
            <a:extLst>
              <a:ext uri="{FF2B5EF4-FFF2-40B4-BE49-F238E27FC236}">
                <a16:creationId xmlns:a16="http://schemas.microsoft.com/office/drawing/2014/main" id="{6FD9425C-A73B-4352-B48C-267350430860}"/>
              </a:ext>
            </a:extLst>
          </p:cNvPr>
          <p:cNvSpPr txBox="1"/>
          <p:nvPr/>
        </p:nvSpPr>
        <p:spPr>
          <a:xfrm>
            <a:off x="4926791" y="5332858"/>
            <a:ext cx="2467086" cy="307777"/>
          </a:xfrm>
          <a:prstGeom prst="rect">
            <a:avLst/>
          </a:prstGeom>
          <a:noFill/>
        </p:spPr>
        <p:txBody>
          <a:bodyPr wrap="none" rtlCol="0">
            <a:spAutoFit/>
          </a:bodyPr>
          <a:lstStyle/>
          <a:p>
            <a:pPr algn="l" fontAlgn="t"/>
            <a:r>
              <a:rPr lang="de-DE" sz="1400" u="none" strike="noStrike" dirty="0">
                <a:solidFill>
                  <a:srgbClr val="FF9900"/>
                </a:solidFill>
                <a:effectLst/>
              </a:rPr>
              <a:t>AGRI-PV (10% von PV-ges.)</a:t>
            </a:r>
          </a:p>
        </p:txBody>
      </p:sp>
      <p:sp>
        <p:nvSpPr>
          <p:cNvPr id="36" name="Textfeld 35">
            <a:extLst>
              <a:ext uri="{FF2B5EF4-FFF2-40B4-BE49-F238E27FC236}">
                <a16:creationId xmlns:a16="http://schemas.microsoft.com/office/drawing/2014/main" id="{594279B3-16ED-4E67-8038-F64FD438CD5F}"/>
              </a:ext>
            </a:extLst>
          </p:cNvPr>
          <p:cNvSpPr txBox="1"/>
          <p:nvPr/>
        </p:nvSpPr>
        <p:spPr>
          <a:xfrm>
            <a:off x="4117701" y="5589360"/>
            <a:ext cx="2284343" cy="523220"/>
          </a:xfrm>
          <a:prstGeom prst="rect">
            <a:avLst/>
          </a:prstGeom>
          <a:noFill/>
        </p:spPr>
        <p:txBody>
          <a:bodyPr wrap="none" rtlCol="0">
            <a:spAutoFit/>
          </a:bodyPr>
          <a:lstStyle/>
          <a:p>
            <a:pPr algn="l" fontAlgn="t"/>
            <a:r>
              <a:rPr lang="de-DE" sz="1400" u="none" strike="noStrike" dirty="0">
                <a:solidFill>
                  <a:srgbClr val="FF9900"/>
                </a:solidFill>
                <a:effectLst/>
              </a:rPr>
              <a:t>PV-Autobahnüberdachung</a:t>
            </a:r>
            <a:br>
              <a:rPr lang="de-DE" sz="1400" u="none" strike="noStrike" dirty="0">
                <a:solidFill>
                  <a:srgbClr val="FF9900"/>
                </a:solidFill>
                <a:effectLst/>
              </a:rPr>
            </a:br>
            <a:r>
              <a:rPr lang="de-DE" sz="1400" u="none" strike="noStrike" dirty="0">
                <a:solidFill>
                  <a:srgbClr val="FF9900"/>
                </a:solidFill>
                <a:effectLst/>
              </a:rPr>
              <a:t>(5% von PV-ges.)</a:t>
            </a:r>
            <a:endParaRPr lang="de-DE" sz="1400" b="0" i="0" u="none" strike="noStrike" dirty="0">
              <a:solidFill>
                <a:srgbClr val="FF9900"/>
              </a:solidFill>
              <a:effectLst/>
              <a:latin typeface="Calibri" panose="020F0502020204030204" pitchFamily="34" charset="0"/>
            </a:endParaRPr>
          </a:p>
        </p:txBody>
      </p:sp>
      <p:sp>
        <p:nvSpPr>
          <p:cNvPr id="25" name="Rectangle 4">
            <a:extLst>
              <a:ext uri="{FF2B5EF4-FFF2-40B4-BE49-F238E27FC236}">
                <a16:creationId xmlns:a16="http://schemas.microsoft.com/office/drawing/2014/main" id="{255AFFCA-EE7B-4D04-8ECD-F989D21BF19E}"/>
              </a:ext>
            </a:extLst>
          </p:cNvPr>
          <p:cNvSpPr>
            <a:spLocks noChangeArrowheads="1"/>
          </p:cNvSpPr>
          <p:nvPr/>
        </p:nvSpPr>
        <p:spPr bwMode="auto">
          <a:xfrm>
            <a:off x="0" y="611028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chemeClr val="accent2"/>
                </a:solidFill>
              </a:rPr>
              <a:t>Alle Potenziale werden beim Zubau-Mix gebraucht!</a:t>
            </a:r>
          </a:p>
        </p:txBody>
      </p:sp>
    </p:spTree>
    <p:extLst>
      <p:ext uri="{BB962C8B-B14F-4D97-AF65-F5344CB8AC3E}">
        <p14:creationId xmlns:p14="http://schemas.microsoft.com/office/powerpoint/2010/main" val="104791142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E6904FDB-5D24-4416-A9C2-6BFE8E9CAF22}"/>
              </a:ext>
            </a:extLst>
          </p:cNvPr>
          <p:cNvSpPr>
            <a:spLocks noChangeArrowheads="1"/>
          </p:cNvSpPr>
          <p:nvPr/>
        </p:nvSpPr>
        <p:spPr bwMode="auto">
          <a:xfrm>
            <a:off x="1328738" y="9525"/>
            <a:ext cx="8013063"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Ausbaupfad RLP: zu installierende Leistung bis 2040</a:t>
            </a:r>
            <a:br>
              <a:rPr lang="de-DE" altLang="de-DE" dirty="0">
                <a:solidFill>
                  <a:schemeClr val="bg1"/>
                </a:solidFill>
              </a:rPr>
            </a:br>
            <a:r>
              <a:rPr lang="de-DE" altLang="de-DE" dirty="0">
                <a:solidFill>
                  <a:schemeClr val="bg1"/>
                </a:solidFill>
              </a:rPr>
              <a:t>Investitionskosten</a:t>
            </a:r>
          </a:p>
        </p:txBody>
      </p:sp>
      <p:graphicFrame>
        <p:nvGraphicFramePr>
          <p:cNvPr id="2" name="Tabelle 1">
            <a:extLst>
              <a:ext uri="{FF2B5EF4-FFF2-40B4-BE49-F238E27FC236}">
                <a16:creationId xmlns:a16="http://schemas.microsoft.com/office/drawing/2014/main" id="{6C99FEF7-86CC-4B91-A053-0F1F83806E43}"/>
              </a:ext>
            </a:extLst>
          </p:cNvPr>
          <p:cNvGraphicFramePr>
            <a:graphicFrameLocks noGrp="1"/>
          </p:cNvGraphicFramePr>
          <p:nvPr>
            <p:extLst>
              <p:ext uri="{D42A27DB-BD31-4B8C-83A1-F6EECF244321}">
                <p14:modId xmlns:p14="http://schemas.microsoft.com/office/powerpoint/2010/main" val="1004932539"/>
              </p:ext>
            </p:extLst>
          </p:nvPr>
        </p:nvGraphicFramePr>
        <p:xfrm>
          <a:off x="710076" y="1176147"/>
          <a:ext cx="8572937" cy="3949392"/>
        </p:xfrm>
        <a:graphic>
          <a:graphicData uri="http://schemas.openxmlformats.org/drawingml/2006/table">
            <a:tbl>
              <a:tblPr>
                <a:tableStyleId>{5C22544A-7EE6-4342-B048-85BDC9FD1C3A}</a:tableStyleId>
              </a:tblPr>
              <a:tblGrid>
                <a:gridCol w="3126599">
                  <a:extLst>
                    <a:ext uri="{9D8B030D-6E8A-4147-A177-3AD203B41FA5}">
                      <a16:colId xmlns:a16="http://schemas.microsoft.com/office/drawing/2014/main" val="4179067436"/>
                    </a:ext>
                  </a:extLst>
                </a:gridCol>
                <a:gridCol w="1428822">
                  <a:extLst>
                    <a:ext uri="{9D8B030D-6E8A-4147-A177-3AD203B41FA5}">
                      <a16:colId xmlns:a16="http://schemas.microsoft.com/office/drawing/2014/main" val="68583726"/>
                    </a:ext>
                  </a:extLst>
                </a:gridCol>
                <a:gridCol w="890913">
                  <a:extLst>
                    <a:ext uri="{9D8B030D-6E8A-4147-A177-3AD203B41FA5}">
                      <a16:colId xmlns:a16="http://schemas.microsoft.com/office/drawing/2014/main" val="36973686"/>
                    </a:ext>
                  </a:extLst>
                </a:gridCol>
                <a:gridCol w="1042201">
                  <a:extLst>
                    <a:ext uri="{9D8B030D-6E8A-4147-A177-3AD203B41FA5}">
                      <a16:colId xmlns:a16="http://schemas.microsoft.com/office/drawing/2014/main" val="516598462"/>
                    </a:ext>
                  </a:extLst>
                </a:gridCol>
                <a:gridCol w="1042201">
                  <a:extLst>
                    <a:ext uri="{9D8B030D-6E8A-4147-A177-3AD203B41FA5}">
                      <a16:colId xmlns:a16="http://schemas.microsoft.com/office/drawing/2014/main" val="2224896826"/>
                    </a:ext>
                  </a:extLst>
                </a:gridCol>
                <a:gridCol w="1042201">
                  <a:extLst>
                    <a:ext uri="{9D8B030D-6E8A-4147-A177-3AD203B41FA5}">
                      <a16:colId xmlns:a16="http://schemas.microsoft.com/office/drawing/2014/main" val="3859162863"/>
                    </a:ext>
                  </a:extLst>
                </a:gridCol>
              </a:tblGrid>
              <a:tr h="471918">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Art</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zu install.</a:t>
                      </a:r>
                      <a:br>
                        <a:rPr lang="de-DE" sz="1400" b="1" u="none" strike="noStrike">
                          <a:solidFill>
                            <a:schemeClr val="bg1"/>
                          </a:solidFill>
                          <a:effectLst/>
                          <a:latin typeface="Calibri" panose="020F0502020204030204" pitchFamily="34" charset="0"/>
                          <a:cs typeface="Calibri" panose="020F0502020204030204" pitchFamily="34" charset="0"/>
                        </a:rPr>
                      </a:br>
                      <a:r>
                        <a:rPr lang="de-DE" sz="1400" b="1" u="none" strike="noStrike">
                          <a:solidFill>
                            <a:schemeClr val="bg1"/>
                          </a:solidFill>
                          <a:effectLst/>
                          <a:latin typeface="Calibri" panose="020F0502020204030204" pitchFamily="34" charset="0"/>
                          <a:cs typeface="Calibri" panose="020F0502020204030204" pitchFamily="34" charset="0"/>
                        </a:rPr>
                        <a:t>Leistung bis 2040</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zu install.</a:t>
                      </a:r>
                      <a:br>
                        <a:rPr lang="de-DE" sz="1400" b="1" u="none" strike="noStrike">
                          <a:solidFill>
                            <a:schemeClr val="bg1"/>
                          </a:solidFill>
                          <a:effectLst/>
                          <a:latin typeface="Calibri" panose="020F0502020204030204" pitchFamily="34" charset="0"/>
                          <a:cs typeface="Calibri" panose="020F0502020204030204" pitchFamily="34" charset="0"/>
                        </a:rPr>
                      </a:br>
                      <a:r>
                        <a:rPr lang="de-DE" sz="1400" b="1" u="none" strike="noStrike">
                          <a:solidFill>
                            <a:schemeClr val="bg1"/>
                          </a:solidFill>
                          <a:effectLst/>
                          <a:latin typeface="Calibri" panose="020F0502020204030204" pitchFamily="34" charset="0"/>
                          <a:cs typeface="Calibri" panose="020F0502020204030204" pitchFamily="34" charset="0"/>
                        </a:rPr>
                        <a:t>Leistung/a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spez. Kosten</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Kosten</a:t>
                      </a:r>
                      <a:br>
                        <a:rPr lang="de-DE" sz="1400" b="1" u="none" strike="noStrike">
                          <a:solidFill>
                            <a:schemeClr val="bg1"/>
                          </a:solidFill>
                          <a:effectLst/>
                          <a:latin typeface="Calibri" panose="020F0502020204030204" pitchFamily="34" charset="0"/>
                          <a:cs typeface="Calibri" panose="020F0502020204030204" pitchFamily="34" charset="0"/>
                        </a:rPr>
                      </a:br>
                      <a:r>
                        <a:rPr lang="de-DE" sz="1400" b="1" u="none" strike="noStrike">
                          <a:solidFill>
                            <a:schemeClr val="bg1"/>
                          </a:solidFill>
                          <a:effectLst/>
                          <a:latin typeface="Calibri" panose="020F0502020204030204" pitchFamily="34" charset="0"/>
                          <a:cs typeface="Calibri" panose="020F0502020204030204" pitchFamily="34" charset="0"/>
                        </a:rPr>
                        <a:t>bis 2040</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Kosten/a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141703236"/>
                  </a:ext>
                </a:extLst>
              </a:tr>
              <a:tr h="240099">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Mio €/ MW</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Mrd €/19a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tc>
                  <a:txBody>
                    <a:bodyPr/>
                    <a:lstStyle/>
                    <a:p>
                      <a:pPr algn="ctr" fontAlgn="ctr"/>
                      <a:r>
                        <a:rPr lang="de-DE" sz="1400" u="none" strike="noStrike" dirty="0" err="1">
                          <a:solidFill>
                            <a:schemeClr val="bg1"/>
                          </a:solidFill>
                          <a:effectLst/>
                          <a:latin typeface="Calibri" panose="020F0502020204030204" pitchFamily="34" charset="0"/>
                          <a:cs typeface="Calibri" panose="020F0502020204030204" pitchFamily="34" charset="0"/>
                        </a:rPr>
                        <a:t>Mrd</a:t>
                      </a:r>
                      <a:r>
                        <a:rPr lang="de-DE" sz="1400" u="none" strike="noStrike" dirty="0">
                          <a:solidFill>
                            <a:schemeClr val="bg1"/>
                          </a:solidFill>
                          <a:effectLst/>
                          <a:latin typeface="Calibri" panose="020F0502020204030204" pitchFamily="34" charset="0"/>
                          <a:cs typeface="Calibri" panose="020F0502020204030204" pitchFamily="34" charset="0"/>
                        </a:rPr>
                        <a:t> €</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620" marR="7620" marT="7620" marB="0" anchor="ctr">
                    <a:solidFill>
                      <a:schemeClr val="bg1">
                        <a:lumMod val="65000"/>
                      </a:schemeClr>
                    </a:solidFill>
                  </a:tcPr>
                </a:tc>
                <a:extLst>
                  <a:ext uri="{0D108BD9-81ED-4DB2-BD59-A6C34878D82A}">
                    <a16:rowId xmlns:a16="http://schemas.microsoft.com/office/drawing/2014/main" val="253408489"/>
                  </a:ext>
                </a:extLst>
              </a:tr>
              <a:tr h="273216">
                <a:tc>
                  <a:txBody>
                    <a:bodyPr/>
                    <a:lstStyle/>
                    <a:p>
                      <a:pPr algn="l" fontAlgn="ctr"/>
                      <a:r>
                        <a:rPr lang="de-DE" sz="1600" u="none" strike="noStrike">
                          <a:solidFill>
                            <a:srgbClr val="3333FF"/>
                          </a:solidFill>
                          <a:effectLst/>
                          <a:latin typeface="Calibri" panose="020F0502020204030204" pitchFamily="34" charset="0"/>
                          <a:cs typeface="Calibri" panose="020F0502020204030204" pitchFamily="34" charset="0"/>
                        </a:rPr>
                        <a:t>PV</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64,68</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3,40</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66,32</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3333FF"/>
                          </a:solidFill>
                          <a:effectLst/>
                          <a:latin typeface="Calibri" panose="020F0502020204030204" pitchFamily="34" charset="0"/>
                          <a:cs typeface="Calibri" panose="020F0502020204030204" pitchFamily="34" charset="0"/>
                        </a:rPr>
                        <a:t>3,49</a:t>
                      </a:r>
                      <a:endParaRPr lang="de-DE" sz="16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4238031928"/>
                  </a:ext>
                </a:extLst>
              </a:tr>
              <a:tr h="24009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PV-Dächer: privat/Industrie/Gewerbe</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23,68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1,25</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1,04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24,63</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1,30</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562901091"/>
                  </a:ext>
                </a:extLst>
              </a:tr>
              <a:tr h="397584">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PV-Fassaden: privat/Industrie/Gewerbe</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11,98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0,63</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1,04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12,46</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0,66</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1404375175"/>
                  </a:ext>
                </a:extLst>
              </a:tr>
              <a:tr h="24009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PV-Parkplätze</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3,74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0,20</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1,28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4,79</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0,25</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1754484048"/>
                  </a:ext>
                </a:extLst>
              </a:tr>
              <a:tr h="24009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PV-Freiflächen</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16,56</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0,87</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0,77</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12,75</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0,67</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2095058553"/>
                  </a:ext>
                </a:extLst>
              </a:tr>
              <a:tr h="24009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AGRI-PV</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5,82</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0,31</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1,28</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7,44</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0,39</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3828974925"/>
                  </a:ext>
                </a:extLst>
              </a:tr>
              <a:tr h="240099">
                <a:tc>
                  <a:txBody>
                    <a:bodyPr/>
                    <a:lstStyle/>
                    <a:p>
                      <a:pPr algn="l" fontAlgn="ctr"/>
                      <a:r>
                        <a:rPr lang="de-DE" sz="1400" u="none" strike="noStrike">
                          <a:solidFill>
                            <a:srgbClr val="3333FF"/>
                          </a:solidFill>
                          <a:effectLst/>
                          <a:latin typeface="Calibri" panose="020F0502020204030204" pitchFamily="34" charset="0"/>
                          <a:cs typeface="Calibri" panose="020F0502020204030204" pitchFamily="34" charset="0"/>
                        </a:rPr>
                        <a:t>PV-Autobahnüberdachung</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2,91</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0,15</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1,46</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a:solidFill>
                            <a:srgbClr val="3333FF"/>
                          </a:solidFill>
                          <a:effectLst/>
                          <a:latin typeface="Calibri" panose="020F0502020204030204" pitchFamily="34" charset="0"/>
                          <a:cs typeface="Calibri" panose="020F0502020204030204" pitchFamily="34" charset="0"/>
                        </a:rPr>
                        <a:t>4,25</a:t>
                      </a:r>
                      <a:endParaRPr lang="de-DE" sz="14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tc>
                  <a:txBody>
                    <a:bodyPr/>
                    <a:lstStyle/>
                    <a:p>
                      <a:pPr algn="r" fontAlgn="ctr"/>
                      <a:r>
                        <a:rPr lang="de-DE" sz="1400" u="none" strike="noStrike" dirty="0">
                          <a:solidFill>
                            <a:srgbClr val="3333FF"/>
                          </a:solidFill>
                          <a:effectLst/>
                          <a:latin typeface="Calibri" panose="020F0502020204030204" pitchFamily="34" charset="0"/>
                          <a:cs typeface="Calibri" panose="020F0502020204030204" pitchFamily="34" charset="0"/>
                        </a:rPr>
                        <a:t>0,22</a:t>
                      </a:r>
                      <a:endParaRPr lang="de-DE" sz="14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3475561627"/>
                  </a:ext>
                </a:extLst>
              </a:tr>
              <a:tr h="273216">
                <a:tc>
                  <a:txBody>
                    <a:bodyPr/>
                    <a:lstStyle/>
                    <a:p>
                      <a:pPr algn="l" fontAlgn="ctr"/>
                      <a:r>
                        <a:rPr lang="de-DE" sz="1600" u="none" strike="noStrike">
                          <a:solidFill>
                            <a:srgbClr val="3333FF"/>
                          </a:solidFill>
                          <a:effectLst/>
                          <a:latin typeface="Calibri" panose="020F0502020204030204" pitchFamily="34" charset="0"/>
                          <a:cs typeface="Calibri" panose="020F0502020204030204" pitchFamily="34" charset="0"/>
                        </a:rPr>
                        <a:t>Solarthermie</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5,17</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0,27</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1,33</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6,86</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3333FF"/>
                          </a:solidFill>
                          <a:effectLst/>
                          <a:latin typeface="Calibri" panose="020F0502020204030204" pitchFamily="34" charset="0"/>
                          <a:cs typeface="Calibri" panose="020F0502020204030204" pitchFamily="34" charset="0"/>
                        </a:rPr>
                        <a:t>0,36</a:t>
                      </a:r>
                      <a:endParaRPr lang="de-DE" sz="16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416868172"/>
                  </a:ext>
                </a:extLst>
              </a:tr>
              <a:tr h="273216">
                <a:tc>
                  <a:txBody>
                    <a:bodyPr/>
                    <a:lstStyle/>
                    <a:p>
                      <a:pPr algn="l" fontAlgn="ctr"/>
                      <a:r>
                        <a:rPr lang="de-DE" sz="1600" u="none" strike="noStrike" dirty="0">
                          <a:solidFill>
                            <a:srgbClr val="3333FF"/>
                          </a:solidFill>
                          <a:effectLst/>
                          <a:latin typeface="Calibri" panose="020F0502020204030204" pitchFamily="34" charset="0"/>
                          <a:cs typeface="Calibri" panose="020F0502020204030204" pitchFamily="34" charset="0"/>
                        </a:rPr>
                        <a:t>Wind-</a:t>
                      </a:r>
                      <a:r>
                        <a:rPr lang="de-DE" sz="1600" u="none" strike="noStrike" dirty="0" err="1">
                          <a:solidFill>
                            <a:srgbClr val="3333FF"/>
                          </a:solidFill>
                          <a:effectLst/>
                          <a:latin typeface="Calibri" panose="020F0502020204030204" pitchFamily="34" charset="0"/>
                          <a:cs typeface="Calibri" panose="020F0502020204030204" pitchFamily="34" charset="0"/>
                        </a:rPr>
                        <a:t>onshore</a:t>
                      </a:r>
                      <a:r>
                        <a:rPr lang="de-DE" sz="1600" u="none" strike="noStrike" dirty="0">
                          <a:solidFill>
                            <a:srgbClr val="3333FF"/>
                          </a:solidFill>
                          <a:effectLst/>
                          <a:latin typeface="Calibri" panose="020F0502020204030204" pitchFamily="34" charset="0"/>
                          <a:cs typeface="Calibri" panose="020F0502020204030204" pitchFamily="34" charset="0"/>
                        </a:rPr>
                        <a:t>, D-Süden</a:t>
                      </a:r>
                      <a:endParaRPr lang="de-DE" sz="16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7,22</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0,38</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0,92</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6,62</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3333FF"/>
                          </a:solidFill>
                          <a:effectLst/>
                          <a:latin typeface="Calibri" panose="020F0502020204030204" pitchFamily="34" charset="0"/>
                          <a:cs typeface="Calibri" panose="020F0502020204030204" pitchFamily="34" charset="0"/>
                        </a:rPr>
                        <a:t>0,35</a:t>
                      </a:r>
                      <a:endParaRPr lang="de-DE" sz="16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4088632312"/>
                  </a:ext>
                </a:extLst>
              </a:tr>
              <a:tr h="273216">
                <a:tc>
                  <a:txBody>
                    <a:bodyPr/>
                    <a:lstStyle/>
                    <a:p>
                      <a:pPr algn="l" fontAlgn="ctr"/>
                      <a:r>
                        <a:rPr lang="de-DE" sz="1600" u="none" strike="noStrike">
                          <a:solidFill>
                            <a:srgbClr val="3333FF"/>
                          </a:solidFill>
                          <a:effectLst/>
                          <a:latin typeface="Calibri" panose="020F0502020204030204" pitchFamily="34" charset="0"/>
                          <a:cs typeface="Calibri" panose="020F0502020204030204" pitchFamily="34" charset="0"/>
                        </a:rPr>
                        <a:t>Biomasse</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0,24</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0,01</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6,2</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1,50</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3333FF"/>
                          </a:solidFill>
                          <a:effectLst/>
                          <a:latin typeface="Calibri" panose="020F0502020204030204" pitchFamily="34" charset="0"/>
                          <a:cs typeface="Calibri" panose="020F0502020204030204" pitchFamily="34" charset="0"/>
                        </a:rPr>
                        <a:t>0,08</a:t>
                      </a:r>
                      <a:endParaRPr lang="de-DE" sz="16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466236931"/>
                  </a:ext>
                </a:extLst>
              </a:tr>
              <a:tr h="273216">
                <a:tc>
                  <a:txBody>
                    <a:bodyPr/>
                    <a:lstStyle/>
                    <a:p>
                      <a:pPr algn="l" fontAlgn="ctr"/>
                      <a:r>
                        <a:rPr lang="de-DE" sz="1600" u="none" strike="noStrike">
                          <a:solidFill>
                            <a:srgbClr val="3333FF"/>
                          </a:solidFill>
                          <a:effectLst/>
                          <a:latin typeface="Calibri" panose="020F0502020204030204" pitchFamily="34" charset="0"/>
                          <a:cs typeface="Calibri" panose="020F0502020204030204" pitchFamily="34" charset="0"/>
                        </a:rPr>
                        <a:t>Wasserkraft</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0,00</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0,00</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6,97</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a:solidFill>
                            <a:srgbClr val="3333FF"/>
                          </a:solidFill>
                          <a:effectLst/>
                          <a:latin typeface="Calibri" panose="020F0502020204030204" pitchFamily="34" charset="0"/>
                          <a:cs typeface="Calibri" panose="020F0502020204030204" pitchFamily="34" charset="0"/>
                        </a:rPr>
                        <a:t>0,00</a:t>
                      </a:r>
                      <a:endParaRPr lang="de-DE" sz="1600" b="0"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u="none" strike="noStrike" dirty="0">
                          <a:solidFill>
                            <a:srgbClr val="3333FF"/>
                          </a:solidFill>
                          <a:effectLst/>
                          <a:latin typeface="Calibri" panose="020F0502020204030204" pitchFamily="34" charset="0"/>
                          <a:cs typeface="Calibri" panose="020F0502020204030204" pitchFamily="34" charset="0"/>
                        </a:rPr>
                        <a:t>0,00</a:t>
                      </a:r>
                      <a:endParaRPr lang="de-DE" sz="1600" b="0"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578957062"/>
                  </a:ext>
                </a:extLst>
              </a:tr>
              <a:tr h="273216">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Gesamt</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l" fontAlgn="ct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a:solidFill>
                            <a:srgbClr val="3333FF"/>
                          </a:solidFill>
                          <a:effectLst/>
                          <a:latin typeface="Calibri" panose="020F0502020204030204" pitchFamily="34" charset="0"/>
                          <a:cs typeface="Calibri" panose="020F0502020204030204" pitchFamily="34" charset="0"/>
                        </a:rPr>
                        <a:t>81,30</a:t>
                      </a:r>
                      <a:endParaRPr lang="de-DE" sz="1600" b="1" i="0" u="none" strike="noStrike">
                        <a:solidFill>
                          <a:srgbClr val="3333FF"/>
                        </a:solidFill>
                        <a:effectLst/>
                        <a:latin typeface="Calibri" panose="020F0502020204030204" pitchFamily="34" charset="0"/>
                        <a:cs typeface="Calibri" panose="020F0502020204030204" pitchFamily="34" charset="0"/>
                      </a:endParaRPr>
                    </a:p>
                  </a:txBody>
                  <a:tcPr marL="7620" marR="7620" marT="7620" marB="0" anchor="ctr"/>
                </a:tc>
                <a:tc>
                  <a:txBody>
                    <a:bodyPr/>
                    <a:lstStyle/>
                    <a:p>
                      <a:pPr algn="r" fontAlgn="ctr"/>
                      <a:r>
                        <a:rPr lang="de-DE" sz="1600" b="1" u="none" strike="noStrike" dirty="0">
                          <a:solidFill>
                            <a:srgbClr val="3333FF"/>
                          </a:solidFill>
                          <a:effectLst/>
                          <a:latin typeface="Calibri" panose="020F0502020204030204" pitchFamily="34" charset="0"/>
                          <a:cs typeface="Calibri" panose="020F0502020204030204" pitchFamily="34" charset="0"/>
                        </a:rPr>
                        <a:t>4,28</a:t>
                      </a:r>
                      <a:endParaRPr lang="de-DE" sz="1600" b="1" i="0" u="none" strike="noStrike" dirty="0">
                        <a:solidFill>
                          <a:srgbClr val="3333FF"/>
                        </a:solidFill>
                        <a:effectLst/>
                        <a:latin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037224890"/>
                  </a:ext>
                </a:extLst>
              </a:tr>
            </a:tbl>
          </a:graphicData>
        </a:graphic>
      </p:graphicFrame>
      <p:grpSp>
        <p:nvGrpSpPr>
          <p:cNvPr id="3" name="Gruppieren 2">
            <a:extLst>
              <a:ext uri="{FF2B5EF4-FFF2-40B4-BE49-F238E27FC236}">
                <a16:creationId xmlns:a16="http://schemas.microsoft.com/office/drawing/2014/main" id="{8D6FCBAC-7D5D-4D33-9667-3F62F90EC3BC}"/>
              </a:ext>
            </a:extLst>
          </p:cNvPr>
          <p:cNvGrpSpPr/>
          <p:nvPr/>
        </p:nvGrpSpPr>
        <p:grpSpPr>
          <a:xfrm>
            <a:off x="7244714" y="1117576"/>
            <a:ext cx="2097087" cy="4103213"/>
            <a:chOff x="7244714" y="1757656"/>
            <a:chExt cx="2097087" cy="4103213"/>
          </a:xfrm>
        </p:grpSpPr>
        <p:sp>
          <p:nvSpPr>
            <p:cNvPr id="26" name="Rechteck 25">
              <a:extLst>
                <a:ext uri="{FF2B5EF4-FFF2-40B4-BE49-F238E27FC236}">
                  <a16:creationId xmlns:a16="http://schemas.microsoft.com/office/drawing/2014/main" id="{FCC49AA5-7C84-4054-A55C-5D01C8A057EA}"/>
                </a:ext>
              </a:extLst>
            </p:cNvPr>
            <p:cNvSpPr/>
            <p:nvPr/>
          </p:nvSpPr>
          <p:spPr bwMode="auto">
            <a:xfrm>
              <a:off x="7244714" y="1757656"/>
              <a:ext cx="2097087" cy="4103213"/>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 name="Ellipse 26">
              <a:extLst>
                <a:ext uri="{FF2B5EF4-FFF2-40B4-BE49-F238E27FC236}">
                  <a16:creationId xmlns:a16="http://schemas.microsoft.com/office/drawing/2014/main" id="{F6A74A49-B676-4EA7-8818-BAD6A2C0BFAA}"/>
                </a:ext>
              </a:extLst>
            </p:cNvPr>
            <p:cNvSpPr/>
            <p:nvPr/>
          </p:nvSpPr>
          <p:spPr bwMode="auto">
            <a:xfrm>
              <a:off x="7660781" y="2525500"/>
              <a:ext cx="644967"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 name="Ellipse 20">
              <a:extLst>
                <a:ext uri="{FF2B5EF4-FFF2-40B4-BE49-F238E27FC236}">
                  <a16:creationId xmlns:a16="http://schemas.microsoft.com/office/drawing/2014/main" id="{99254E03-3850-4B61-B929-10B170318B56}"/>
                </a:ext>
              </a:extLst>
            </p:cNvPr>
            <p:cNvSpPr/>
            <p:nvPr/>
          </p:nvSpPr>
          <p:spPr bwMode="auto">
            <a:xfrm>
              <a:off x="8804366" y="2525500"/>
              <a:ext cx="537435"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 name="Ellipse 21">
              <a:extLst>
                <a:ext uri="{FF2B5EF4-FFF2-40B4-BE49-F238E27FC236}">
                  <a16:creationId xmlns:a16="http://schemas.microsoft.com/office/drawing/2014/main" id="{41D11BBF-DE8E-461B-A82A-7E47221EAE47}"/>
                </a:ext>
              </a:extLst>
            </p:cNvPr>
            <p:cNvSpPr/>
            <p:nvPr/>
          </p:nvSpPr>
          <p:spPr bwMode="auto">
            <a:xfrm>
              <a:off x="7660781" y="4676523"/>
              <a:ext cx="644967"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 name="Ellipse 22">
              <a:extLst>
                <a:ext uri="{FF2B5EF4-FFF2-40B4-BE49-F238E27FC236}">
                  <a16:creationId xmlns:a16="http://schemas.microsoft.com/office/drawing/2014/main" id="{11E22E29-B680-4B41-992C-B8C4E0D99029}"/>
                </a:ext>
              </a:extLst>
            </p:cNvPr>
            <p:cNvSpPr/>
            <p:nvPr/>
          </p:nvSpPr>
          <p:spPr bwMode="auto">
            <a:xfrm>
              <a:off x="8804366" y="4676523"/>
              <a:ext cx="537435"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3" name="Ellipse 32">
              <a:extLst>
                <a:ext uri="{FF2B5EF4-FFF2-40B4-BE49-F238E27FC236}">
                  <a16:creationId xmlns:a16="http://schemas.microsoft.com/office/drawing/2014/main" id="{ED6BF26F-C64B-4CD0-A1BC-D7E5F322C7EB}"/>
                </a:ext>
              </a:extLst>
            </p:cNvPr>
            <p:cNvSpPr/>
            <p:nvPr/>
          </p:nvSpPr>
          <p:spPr bwMode="auto">
            <a:xfrm>
              <a:off x="7660781" y="5497423"/>
              <a:ext cx="644967"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4" name="Ellipse 33">
              <a:extLst>
                <a:ext uri="{FF2B5EF4-FFF2-40B4-BE49-F238E27FC236}">
                  <a16:creationId xmlns:a16="http://schemas.microsoft.com/office/drawing/2014/main" id="{513461D0-5A00-4377-B534-ECCDF03FCAE8}"/>
                </a:ext>
              </a:extLst>
            </p:cNvPr>
            <p:cNvSpPr/>
            <p:nvPr/>
          </p:nvSpPr>
          <p:spPr bwMode="auto">
            <a:xfrm>
              <a:off x="8804366" y="5497423"/>
              <a:ext cx="537435"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4" name="Gruppieren 3">
            <a:extLst>
              <a:ext uri="{FF2B5EF4-FFF2-40B4-BE49-F238E27FC236}">
                <a16:creationId xmlns:a16="http://schemas.microsoft.com/office/drawing/2014/main" id="{623DC2A2-5CF3-40A3-9BEB-1FF72CD25FC9}"/>
              </a:ext>
            </a:extLst>
          </p:cNvPr>
          <p:cNvGrpSpPr/>
          <p:nvPr/>
        </p:nvGrpSpPr>
        <p:grpSpPr>
          <a:xfrm>
            <a:off x="5294811" y="1117576"/>
            <a:ext cx="898254" cy="4103213"/>
            <a:chOff x="5294811" y="1757656"/>
            <a:chExt cx="898254" cy="4103213"/>
          </a:xfrm>
        </p:grpSpPr>
        <p:sp>
          <p:nvSpPr>
            <p:cNvPr id="24" name="Rechteck 23">
              <a:extLst>
                <a:ext uri="{FF2B5EF4-FFF2-40B4-BE49-F238E27FC236}">
                  <a16:creationId xmlns:a16="http://schemas.microsoft.com/office/drawing/2014/main" id="{CA172C1B-B201-406E-B48F-E13376508472}"/>
                </a:ext>
              </a:extLst>
            </p:cNvPr>
            <p:cNvSpPr/>
            <p:nvPr/>
          </p:nvSpPr>
          <p:spPr bwMode="auto">
            <a:xfrm>
              <a:off x="5294811" y="1757656"/>
              <a:ext cx="868860" cy="4103213"/>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Ellipse 16">
              <a:extLst>
                <a:ext uri="{FF2B5EF4-FFF2-40B4-BE49-F238E27FC236}">
                  <a16:creationId xmlns:a16="http://schemas.microsoft.com/office/drawing/2014/main" id="{C4779C38-DA62-4218-8AC6-8DFA6A465CDD}"/>
                </a:ext>
              </a:extLst>
            </p:cNvPr>
            <p:cNvSpPr/>
            <p:nvPr/>
          </p:nvSpPr>
          <p:spPr bwMode="auto">
            <a:xfrm>
              <a:off x="5548098" y="2525499"/>
              <a:ext cx="644967"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Ellipse 24">
              <a:extLst>
                <a:ext uri="{FF2B5EF4-FFF2-40B4-BE49-F238E27FC236}">
                  <a16:creationId xmlns:a16="http://schemas.microsoft.com/office/drawing/2014/main" id="{F08BE310-A2AB-4577-AB5E-355820BBA508}"/>
                </a:ext>
              </a:extLst>
            </p:cNvPr>
            <p:cNvSpPr/>
            <p:nvPr/>
          </p:nvSpPr>
          <p:spPr bwMode="auto">
            <a:xfrm>
              <a:off x="5548098" y="4666131"/>
              <a:ext cx="644967" cy="30479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8" name="Rectangle 4">
            <a:extLst>
              <a:ext uri="{FF2B5EF4-FFF2-40B4-BE49-F238E27FC236}">
                <a16:creationId xmlns:a16="http://schemas.microsoft.com/office/drawing/2014/main" id="{89994B67-50A9-491E-B741-9EB0FCC8FAA0}"/>
              </a:ext>
            </a:extLst>
          </p:cNvPr>
          <p:cNvSpPr>
            <a:spLocks noChangeArrowheads="1"/>
          </p:cNvSpPr>
          <p:nvPr/>
        </p:nvSpPr>
        <p:spPr bwMode="auto">
          <a:xfrm>
            <a:off x="0" y="5729039"/>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chemeClr val="accent2"/>
                </a:solidFill>
              </a:rPr>
              <a:t>Auch für RLP sind die volkswirtschaftlichen Investitionskosten (4,28 Mrd. €) sehr hoch . . .</a:t>
            </a:r>
            <a:br>
              <a:rPr lang="de-DE" altLang="de-DE" sz="1800" dirty="0">
                <a:solidFill>
                  <a:schemeClr val="accent2"/>
                </a:solidFill>
              </a:rPr>
            </a:br>
            <a:r>
              <a:rPr lang="de-DE" altLang="de-DE" sz="1800" dirty="0">
                <a:solidFill>
                  <a:schemeClr val="accent2"/>
                </a:solidFill>
              </a:rPr>
              <a:t>. . . doch die Kosten für die Fossilen sind noch viel höher: 14,8  Mrd. €!</a:t>
            </a:r>
          </a:p>
        </p:txBody>
      </p:sp>
    </p:spTree>
    <p:extLst>
      <p:ext uri="{BB962C8B-B14F-4D97-AF65-F5344CB8AC3E}">
        <p14:creationId xmlns:p14="http://schemas.microsoft.com/office/powerpoint/2010/main" val="17239234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01540DC2-D2DE-4047-994B-576C8AE0406B}"/>
              </a:ext>
            </a:extLst>
          </p:cNvPr>
          <p:cNvGraphicFramePr>
            <a:graphicFrameLocks noGrp="1"/>
          </p:cNvGraphicFramePr>
          <p:nvPr/>
        </p:nvGraphicFramePr>
        <p:xfrm>
          <a:off x="266523" y="862149"/>
          <a:ext cx="9312906" cy="5275576"/>
        </p:xfrm>
        <a:graphic>
          <a:graphicData uri="http://schemas.openxmlformats.org/drawingml/2006/table">
            <a:tbl>
              <a:tblPr>
                <a:tableStyleId>{5C22544A-7EE6-4342-B048-85BDC9FD1C3A}</a:tableStyleId>
              </a:tblPr>
              <a:tblGrid>
                <a:gridCol w="3112403">
                  <a:extLst>
                    <a:ext uri="{9D8B030D-6E8A-4147-A177-3AD203B41FA5}">
                      <a16:colId xmlns:a16="http://schemas.microsoft.com/office/drawing/2014/main" val="1283577739"/>
                    </a:ext>
                  </a:extLst>
                </a:gridCol>
                <a:gridCol w="776345">
                  <a:extLst>
                    <a:ext uri="{9D8B030D-6E8A-4147-A177-3AD203B41FA5}">
                      <a16:colId xmlns:a16="http://schemas.microsoft.com/office/drawing/2014/main" val="1188307335"/>
                    </a:ext>
                  </a:extLst>
                </a:gridCol>
                <a:gridCol w="730238">
                  <a:extLst>
                    <a:ext uri="{9D8B030D-6E8A-4147-A177-3AD203B41FA5}">
                      <a16:colId xmlns:a16="http://schemas.microsoft.com/office/drawing/2014/main" val="2504196423"/>
                    </a:ext>
                  </a:extLst>
                </a:gridCol>
                <a:gridCol w="931817">
                  <a:extLst>
                    <a:ext uri="{9D8B030D-6E8A-4147-A177-3AD203B41FA5}">
                      <a16:colId xmlns:a16="http://schemas.microsoft.com/office/drawing/2014/main" val="1471823054"/>
                    </a:ext>
                  </a:extLst>
                </a:gridCol>
                <a:gridCol w="748937">
                  <a:extLst>
                    <a:ext uri="{9D8B030D-6E8A-4147-A177-3AD203B41FA5}">
                      <a16:colId xmlns:a16="http://schemas.microsoft.com/office/drawing/2014/main" val="3418294848"/>
                    </a:ext>
                  </a:extLst>
                </a:gridCol>
                <a:gridCol w="1018569">
                  <a:extLst>
                    <a:ext uri="{9D8B030D-6E8A-4147-A177-3AD203B41FA5}">
                      <a16:colId xmlns:a16="http://schemas.microsoft.com/office/drawing/2014/main" val="3632648281"/>
                    </a:ext>
                  </a:extLst>
                </a:gridCol>
                <a:gridCol w="784105">
                  <a:extLst>
                    <a:ext uri="{9D8B030D-6E8A-4147-A177-3AD203B41FA5}">
                      <a16:colId xmlns:a16="http://schemas.microsoft.com/office/drawing/2014/main" val="5870447"/>
                    </a:ext>
                  </a:extLst>
                </a:gridCol>
                <a:gridCol w="1210492">
                  <a:extLst>
                    <a:ext uri="{9D8B030D-6E8A-4147-A177-3AD203B41FA5}">
                      <a16:colId xmlns:a16="http://schemas.microsoft.com/office/drawing/2014/main" val="1098873171"/>
                    </a:ext>
                  </a:extLst>
                </a:gridCol>
              </a:tblGrid>
              <a:tr h="322217">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Leistung</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Leistung</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I-Kosten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I-Kosten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dirty="0" err="1">
                          <a:solidFill>
                            <a:schemeClr val="bg1"/>
                          </a:solidFill>
                          <a:effectLst/>
                          <a:latin typeface="Calibri" panose="020F0502020204030204" pitchFamily="34" charset="0"/>
                          <a:cs typeface="Calibri" panose="020F0502020204030204" pitchFamily="34" charset="0"/>
                        </a:rPr>
                        <a:t>ben</a:t>
                      </a:r>
                      <a:r>
                        <a:rPr lang="de-DE" sz="1400" b="1" u="none" strike="noStrike" dirty="0">
                          <a:solidFill>
                            <a:schemeClr val="bg1"/>
                          </a:solidFill>
                          <a:effectLst/>
                          <a:latin typeface="Calibri" panose="020F0502020204030204" pitchFamily="34" charset="0"/>
                          <a:cs typeface="Calibri" panose="020F0502020204030204" pitchFamily="34" charset="0"/>
                        </a:rPr>
                        <a:t>. Flächen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a:solidFill>
                            <a:schemeClr val="bg1"/>
                          </a:solidFill>
                          <a:effectLst/>
                          <a:latin typeface="Calibri" panose="020F0502020204030204" pitchFamily="34" charset="0"/>
                          <a:cs typeface="Calibri" panose="020F0502020204030204" pitchFamily="34" charset="0"/>
                        </a:rPr>
                        <a:t>Anteil</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u="none" strike="noStrike" dirty="0">
                          <a:solidFill>
                            <a:schemeClr val="bg1"/>
                          </a:solidFill>
                          <a:effectLst/>
                          <a:latin typeface="Calibri" panose="020F0502020204030204" pitchFamily="34" charset="0"/>
                          <a:cs typeface="Calibri" panose="020F0502020204030204" pitchFamily="34" charset="0"/>
                        </a:rPr>
                        <a:t>von</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extLst>
                  <a:ext uri="{0D108BD9-81ED-4DB2-BD59-A6C34878D82A}">
                    <a16:rowId xmlns:a16="http://schemas.microsoft.com/office/drawing/2014/main" val="754168758"/>
                  </a:ext>
                </a:extLst>
              </a:tr>
              <a:tr h="319785">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GW/a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Mrd €/19a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u="none" strike="noStrike" dirty="0" err="1">
                          <a:solidFill>
                            <a:schemeClr val="bg1"/>
                          </a:solidFill>
                          <a:effectLst/>
                          <a:latin typeface="Calibri" panose="020F0502020204030204" pitchFamily="34" charset="0"/>
                          <a:cs typeface="Calibri" panose="020F0502020204030204" pitchFamily="34" charset="0"/>
                        </a:rPr>
                        <a:t>Mrd</a:t>
                      </a:r>
                      <a:r>
                        <a:rPr lang="de-DE" sz="1400" u="none" strike="noStrike" dirty="0">
                          <a:solidFill>
                            <a:schemeClr val="bg1"/>
                          </a:solidFill>
                          <a:effectLst/>
                          <a:latin typeface="Calibri" panose="020F0502020204030204" pitchFamily="34" charset="0"/>
                          <a:cs typeface="Calibri" panose="020F0502020204030204" pitchFamily="34" charset="0"/>
                        </a:rPr>
                        <a:t> €/a</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u="none" strike="noStrike">
                          <a:solidFill>
                            <a:schemeClr val="bg1"/>
                          </a:solidFill>
                          <a:effectLst/>
                          <a:latin typeface="Calibri" panose="020F0502020204030204" pitchFamily="34" charset="0"/>
                          <a:cs typeface="Calibri" panose="020F0502020204030204" pitchFamily="34" charset="0"/>
                        </a:rPr>
                        <a:t>ha</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tc>
                  <a:txBody>
                    <a:bodyPr/>
                    <a:lstStyle/>
                    <a:p>
                      <a:pPr algn="ctr" fontAlgn="ctr"/>
                      <a:r>
                        <a:rPr lang="de-DE" sz="1400" b="1" i="0" u="none" strike="noStrike" dirty="0">
                          <a:solidFill>
                            <a:schemeClr val="bg1"/>
                          </a:solidFill>
                          <a:effectLst/>
                          <a:latin typeface="Calibri" panose="020F0502020204030204" pitchFamily="34" charset="0"/>
                          <a:cs typeface="Calibri" panose="020F0502020204030204" pitchFamily="34" charset="0"/>
                        </a:rPr>
                        <a:t>%</a:t>
                      </a:r>
                    </a:p>
                  </a:txBody>
                  <a:tcPr marL="7210" marR="7210" marT="7210" marB="0" anchor="ctr">
                    <a:solidFill>
                      <a:schemeClr val="bg1">
                        <a:lumMod val="65000"/>
                      </a:schemeClr>
                    </a:solidFill>
                  </a:tcPr>
                </a:tc>
                <a:tc>
                  <a:txBody>
                    <a:bodyPr/>
                    <a:lstStyle/>
                    <a:p>
                      <a:pPr algn="ctr" fontAlgn="ct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7210" marR="7210" marT="7210" marB="0" anchor="ctr">
                    <a:solidFill>
                      <a:schemeClr val="bg1">
                        <a:lumMod val="65000"/>
                      </a:schemeClr>
                    </a:solidFill>
                  </a:tcPr>
                </a:tc>
                <a:extLst>
                  <a:ext uri="{0D108BD9-81ED-4DB2-BD59-A6C34878D82A}">
                    <a16:rowId xmlns:a16="http://schemas.microsoft.com/office/drawing/2014/main" val="3459084076"/>
                  </a:ext>
                </a:extLst>
              </a:tr>
              <a:tr h="363976">
                <a:tc>
                  <a:txBody>
                    <a:bodyPr/>
                    <a:lstStyle/>
                    <a:p>
                      <a:pPr algn="l" fontAlgn="ctr"/>
                      <a:r>
                        <a:rPr lang="de-DE" sz="1600" b="1" u="none" strike="noStrike" dirty="0">
                          <a:solidFill>
                            <a:srgbClr val="0000FF"/>
                          </a:solidFill>
                          <a:effectLst/>
                          <a:latin typeface="Calibri" panose="020F0502020204030204" pitchFamily="34" charset="0"/>
                          <a:cs typeface="Calibri" panose="020F0502020204030204" pitchFamily="34" charset="0"/>
                        </a:rPr>
                        <a:t>PV-gesamt</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64,68</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3,40</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66,32</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3,49</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ctr"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ctr"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ctr"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750471635"/>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PV-Dächer</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23,68</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1,25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24,63</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1,30</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309606755"/>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PV-Fassaden</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11,98</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0,63</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12,46</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0,66</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4018959707"/>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PV-Parkplätze</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3,74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0,20</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4,79</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0,25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418376457"/>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PV-Freiflächen</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16,56</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0,87</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12,75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0,67</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16.556</a:t>
                      </a:r>
                    </a:p>
                  </a:txBody>
                  <a:tcPr marL="7210" marR="7210" marT="7210"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0,83</a:t>
                      </a:r>
                    </a:p>
                  </a:txBody>
                  <a:tcPr marL="7210" marR="7210" marT="7210" marB="0" anchor="ctr"/>
                </a:tc>
                <a:tc>
                  <a:txBody>
                    <a:bodyPr/>
                    <a:lstStyle/>
                    <a:p>
                      <a:pPr algn="l" fontAlgn="ctr"/>
                      <a:r>
                        <a:rPr lang="de-DE" sz="1400" u="none" strike="noStrike">
                          <a:solidFill>
                            <a:srgbClr val="0000FF"/>
                          </a:solidFill>
                          <a:effectLst/>
                          <a:latin typeface="Calibri" panose="020F0502020204030204" pitchFamily="34" charset="0"/>
                          <a:cs typeface="Calibri" panose="020F0502020204030204" pitchFamily="34" charset="0"/>
                        </a:rPr>
                        <a:t>Fläche RLP</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205888270"/>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AGRI-PV</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5,82</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0,31</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7,44</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0,39</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8.389</a:t>
                      </a:r>
                    </a:p>
                  </a:txBody>
                  <a:tcPr marL="7210" marR="7210" marT="7210" marB="0" anchor="ct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1,18</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LW-Fläche RLP</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902731558"/>
                  </a:ext>
                </a:extLst>
              </a:tr>
              <a:tr h="629118">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PV-Autobahnüberdachung</a:t>
                      </a:r>
                    </a:p>
                    <a:p>
                      <a:pPr algn="l" fontAlgn="ct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2,91</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0,15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4,25</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a:solidFill>
                            <a:srgbClr val="0000FF"/>
                          </a:solidFill>
                          <a:effectLst/>
                          <a:latin typeface="Calibri" panose="020F0502020204030204" pitchFamily="34" charset="0"/>
                          <a:cs typeface="Calibri" panose="020F0502020204030204" pitchFamily="34" charset="0"/>
                        </a:rPr>
                        <a:t>0,22</a:t>
                      </a:r>
                      <a:endParaRPr lang="de-DE" sz="1400" b="0"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u="none" strike="noStrike" dirty="0">
                          <a:solidFill>
                            <a:srgbClr val="0000FF"/>
                          </a:solidFill>
                          <a:effectLst/>
                          <a:latin typeface="Calibri" panose="020F0502020204030204" pitchFamily="34" charset="0"/>
                          <a:cs typeface="Calibri" panose="020F0502020204030204" pitchFamily="34" charset="0"/>
                        </a:rPr>
                        <a:t>1.398</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400" b="0" i="0" u="none" strike="noStrike" dirty="0">
                          <a:solidFill>
                            <a:srgbClr val="0000FF"/>
                          </a:solidFill>
                          <a:effectLst/>
                          <a:latin typeface="Calibri" panose="020F0502020204030204" pitchFamily="34" charset="0"/>
                          <a:cs typeface="Calibri" panose="020F0502020204030204" pitchFamily="34" charset="0"/>
                        </a:rPr>
                        <a:t>51,43</a:t>
                      </a:r>
                    </a:p>
                  </a:txBody>
                  <a:tcPr marL="7210" marR="7210" marT="7210" marB="0" anchor="ctr"/>
                </a:tc>
                <a:tc>
                  <a:txBody>
                    <a:bodyPr/>
                    <a:lstStyle/>
                    <a:p>
                      <a:pPr algn="l" fontAlgn="ctr"/>
                      <a:r>
                        <a:rPr lang="de-DE" sz="1400" u="none" strike="noStrike" dirty="0">
                          <a:solidFill>
                            <a:srgbClr val="0000FF"/>
                          </a:solidFill>
                          <a:effectLst/>
                          <a:latin typeface="Calibri" panose="020F0502020204030204" pitchFamily="34" charset="0"/>
                          <a:cs typeface="Calibri" panose="020F0502020204030204" pitchFamily="34" charset="0"/>
                        </a:rPr>
                        <a:t>Fläche Autobahn</a:t>
                      </a:r>
                      <a:endParaRPr lang="de-DE" sz="1400" b="0"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304293016"/>
                  </a:ext>
                </a:extLst>
              </a:tr>
              <a:tr h="363976">
                <a:tc>
                  <a:txBody>
                    <a:bodyPr/>
                    <a:lstStyle/>
                    <a:p>
                      <a:pPr algn="l" fontAlgn="ctr"/>
                      <a:r>
                        <a:rPr lang="de-DE" sz="1600" b="1" u="none" strike="noStrike" dirty="0">
                          <a:solidFill>
                            <a:srgbClr val="0000FF"/>
                          </a:solidFill>
                          <a:effectLst/>
                          <a:latin typeface="Calibri" panose="020F0502020204030204" pitchFamily="34" charset="0"/>
                          <a:cs typeface="Calibri" panose="020F0502020204030204" pitchFamily="34" charset="0"/>
                        </a:rPr>
                        <a:t>Solarthermie</a:t>
                      </a:r>
                    </a:p>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5,17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u="none" strike="noStrike">
                          <a:solidFill>
                            <a:srgbClr val="0000FF"/>
                          </a:solidFill>
                          <a:effectLst/>
                          <a:latin typeface="Calibri" panose="020F0502020204030204" pitchFamily="34" charset="0"/>
                          <a:cs typeface="Calibri" panose="020F0502020204030204" pitchFamily="34" charset="0"/>
                        </a:rPr>
                        <a:t>0,27</a:t>
                      </a: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r" fontAlgn="ctr"/>
                      <a:r>
                        <a:rPr lang="de-DE" sz="1600" b="1" i="0" u="none" strike="noStrike" dirty="0">
                          <a:solidFill>
                            <a:srgbClr val="0000FF"/>
                          </a:solidFill>
                          <a:effectLst/>
                          <a:latin typeface="Calibri" panose="020F0502020204030204" pitchFamily="34" charset="0"/>
                          <a:cs typeface="Calibri" panose="020F0502020204030204" pitchFamily="34" charset="0"/>
                        </a:rPr>
                        <a:t>6,86</a:t>
                      </a:r>
                    </a:p>
                  </a:txBody>
                  <a:tcPr marL="7210" marR="7210" marT="7210" marB="0" anchor="ctr"/>
                </a:tc>
                <a:tc>
                  <a:txBody>
                    <a:bodyPr/>
                    <a:lstStyle/>
                    <a:p>
                      <a:pPr algn="r" fontAlgn="ctr"/>
                      <a:r>
                        <a:rPr lang="de-DE" sz="1600" b="1" u="none" strike="noStrike" dirty="0">
                          <a:solidFill>
                            <a:srgbClr val="0000FF"/>
                          </a:solidFill>
                          <a:effectLst/>
                          <a:latin typeface="Calibri" panose="020F0502020204030204" pitchFamily="34" charset="0"/>
                          <a:cs typeface="Calibri" panose="020F0502020204030204" pitchFamily="34" charset="0"/>
                        </a:rPr>
                        <a:t>0,36</a:t>
                      </a: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600" b="1" i="0" u="none" strike="noStrike">
                        <a:solidFill>
                          <a:srgbClr val="0000FF"/>
                        </a:solidFill>
                        <a:effectLst/>
                        <a:latin typeface="Calibri" panose="020F0502020204030204" pitchFamily="34" charset="0"/>
                        <a:cs typeface="Calibri" panose="020F0502020204030204" pitchFamily="34" charset="0"/>
                      </a:endParaRPr>
                    </a:p>
                  </a:txBody>
                  <a:tcPr marL="7210" marR="7210" marT="7210" marB="0" anchor="ctr"/>
                </a:tc>
                <a:tc>
                  <a:txBody>
                    <a:bodyPr/>
                    <a:lstStyle/>
                    <a:p>
                      <a:pPr algn="l" fontAlgn="ctr"/>
                      <a:endParaRPr lang="de-DE" sz="1600" b="1" i="0" u="none" strike="noStrike" dirty="0">
                        <a:solidFill>
                          <a:srgbClr val="0000FF"/>
                        </a:solidFill>
                        <a:effectLst/>
                        <a:latin typeface="Calibri" panose="020F0502020204030204" pitchFamily="34" charset="0"/>
                        <a:cs typeface="Calibri" panose="020F0502020204030204" pitchFamily="34" charset="0"/>
                      </a:endParaRPr>
                    </a:p>
                  </a:txBody>
                  <a:tcPr marL="7210" marR="7210" marT="7210" marB="0" anchor="ctr"/>
                </a:tc>
                <a:extLst>
                  <a:ext uri="{0D108BD9-81ED-4DB2-BD59-A6C34878D82A}">
                    <a16:rowId xmlns:a16="http://schemas.microsoft.com/office/drawing/2014/main" val="2853156782"/>
                  </a:ext>
                </a:extLst>
              </a:tr>
            </a:tbl>
          </a:graphicData>
        </a:graphic>
      </p:graphicFrame>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57175" y="0"/>
            <a:ext cx="8948825"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Ausbaupfad RLP: zu installierende EE-Komponenten bis 2040</a:t>
            </a:r>
          </a:p>
          <a:p>
            <a:r>
              <a:rPr lang="de-DE" altLang="de-DE" dirty="0">
                <a:solidFill>
                  <a:schemeClr val="bg1"/>
                </a:solidFill>
              </a:rPr>
              <a:t>PV und Solarthermie</a:t>
            </a:r>
          </a:p>
        </p:txBody>
      </p:sp>
      <p:pic>
        <p:nvPicPr>
          <p:cNvPr id="7" name="Grafik 7" descr="Ein Bild, das draußen, Gras, Haus, Gebäude enthält.&#10;&#10;Automatisch generierte Beschreibung">
            <a:extLst>
              <a:ext uri="{FF2B5EF4-FFF2-40B4-BE49-F238E27FC236}">
                <a16:creationId xmlns:a16="http://schemas.microsoft.com/office/drawing/2014/main" id="{FC7D653C-79B2-4AB2-9F5C-BCD238E1F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39" t="9629" r="19006" b="32442"/>
          <a:stretch/>
        </p:blipFill>
        <p:spPr bwMode="auto">
          <a:xfrm>
            <a:off x="2300325" y="1907818"/>
            <a:ext cx="996458" cy="52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descr="Ein Bild, das Himmel, draußen, Gebäude, Haus enthält.&#10;&#10;Automatisch generierte Beschreibung">
            <a:extLst>
              <a:ext uri="{FF2B5EF4-FFF2-40B4-BE49-F238E27FC236}">
                <a16:creationId xmlns:a16="http://schemas.microsoft.com/office/drawing/2014/main" id="{81D0C9B9-D290-4F2F-A55D-E02B8BC1107D}"/>
              </a:ext>
            </a:extLst>
          </p:cNvPr>
          <p:cNvPicPr>
            <a:picLocks noChangeAspect="1"/>
          </p:cNvPicPr>
          <p:nvPr/>
        </p:nvPicPr>
        <p:blipFill rotWithShape="1">
          <a:blip r:embed="rId4">
            <a:extLst>
              <a:ext uri="{28A0092B-C50C-407E-A947-70E740481C1C}">
                <a14:useLocalDpi xmlns:a14="http://schemas.microsoft.com/office/drawing/2010/main" val="0"/>
              </a:ext>
            </a:extLst>
          </a:blip>
          <a:srcRect l="14435" t="5232" r="11814" b="20869"/>
          <a:stretch/>
        </p:blipFill>
        <p:spPr>
          <a:xfrm>
            <a:off x="2300325" y="2493348"/>
            <a:ext cx="996458" cy="611051"/>
          </a:xfrm>
          <a:prstGeom prst="rect">
            <a:avLst/>
          </a:prstGeom>
        </p:spPr>
      </p:pic>
      <p:pic>
        <p:nvPicPr>
          <p:cNvPr id="10" name="Grafik 9">
            <a:extLst>
              <a:ext uri="{FF2B5EF4-FFF2-40B4-BE49-F238E27FC236}">
                <a16:creationId xmlns:a16="http://schemas.microsoft.com/office/drawing/2014/main" id="{F01BFC5F-89B3-4CFA-A54A-96EBAA8AF92E}"/>
              </a:ext>
            </a:extLst>
          </p:cNvPr>
          <p:cNvPicPr>
            <a:picLocks noChangeAspect="1"/>
          </p:cNvPicPr>
          <p:nvPr/>
        </p:nvPicPr>
        <p:blipFill rotWithShape="1">
          <a:blip r:embed="rId5">
            <a:extLst>
              <a:ext uri="{28A0092B-C50C-407E-A947-70E740481C1C}">
                <a14:useLocalDpi xmlns:a14="http://schemas.microsoft.com/office/drawing/2010/main" val="0"/>
              </a:ext>
            </a:extLst>
          </a:blip>
          <a:srcRect l="32176" t="16934" b="30501"/>
          <a:stretch/>
        </p:blipFill>
        <p:spPr>
          <a:xfrm>
            <a:off x="2300325" y="3165965"/>
            <a:ext cx="996458" cy="523157"/>
          </a:xfrm>
          <a:prstGeom prst="rect">
            <a:avLst/>
          </a:prstGeom>
        </p:spPr>
      </p:pic>
      <p:pic>
        <p:nvPicPr>
          <p:cNvPr id="12" name="Grafik 11" descr="Ein Bild, das Solarzelle, Outdoorobjekt enthält.&#10;&#10;Automatisch generierte Beschreibung">
            <a:extLst>
              <a:ext uri="{FF2B5EF4-FFF2-40B4-BE49-F238E27FC236}">
                <a16:creationId xmlns:a16="http://schemas.microsoft.com/office/drawing/2014/main" id="{46751913-9548-4F16-B777-FA72E139F072}"/>
              </a:ext>
            </a:extLst>
          </p:cNvPr>
          <p:cNvPicPr>
            <a:picLocks noChangeAspect="1"/>
          </p:cNvPicPr>
          <p:nvPr/>
        </p:nvPicPr>
        <p:blipFill rotWithShape="1">
          <a:blip r:embed="rId6">
            <a:extLst>
              <a:ext uri="{28A0092B-C50C-407E-A947-70E740481C1C}">
                <a14:useLocalDpi xmlns:a14="http://schemas.microsoft.com/office/drawing/2010/main" val="0"/>
              </a:ext>
            </a:extLst>
          </a:blip>
          <a:srcRect l="25971"/>
          <a:stretch/>
        </p:blipFill>
        <p:spPr>
          <a:xfrm>
            <a:off x="2300325" y="3750688"/>
            <a:ext cx="996458" cy="538416"/>
          </a:xfrm>
          <a:prstGeom prst="rect">
            <a:avLst/>
          </a:prstGeom>
        </p:spPr>
      </p:pic>
      <p:pic>
        <p:nvPicPr>
          <p:cNvPr id="15" name="Grafik 14" descr="Ein Bild, das Gras, Himmel, draußen, Feld enthält.&#10;&#10;Automatisch generierte Beschreibung">
            <a:extLst>
              <a:ext uri="{FF2B5EF4-FFF2-40B4-BE49-F238E27FC236}">
                <a16:creationId xmlns:a16="http://schemas.microsoft.com/office/drawing/2014/main" id="{196DD2E4-7B80-4F1A-B096-AFA05E065341}"/>
              </a:ext>
            </a:extLst>
          </p:cNvPr>
          <p:cNvPicPr>
            <a:picLocks noChangeAspect="1"/>
          </p:cNvPicPr>
          <p:nvPr/>
        </p:nvPicPr>
        <p:blipFill rotWithShape="1">
          <a:blip r:embed="rId7">
            <a:extLst>
              <a:ext uri="{28A0092B-C50C-407E-A947-70E740481C1C}">
                <a14:useLocalDpi xmlns:a14="http://schemas.microsoft.com/office/drawing/2010/main" val="0"/>
              </a:ext>
            </a:extLst>
          </a:blip>
          <a:srcRect l="6158" t="24766" r="32882" b="19375"/>
          <a:stretch/>
        </p:blipFill>
        <p:spPr>
          <a:xfrm>
            <a:off x="2281797" y="4350670"/>
            <a:ext cx="1014985" cy="538415"/>
          </a:xfrm>
          <a:prstGeom prst="rect">
            <a:avLst/>
          </a:prstGeom>
        </p:spPr>
      </p:pic>
      <p:pic>
        <p:nvPicPr>
          <p:cNvPr id="17" name="Grafik 16" descr="Ein Bild, das Gras, Zaun, Spur, draußen enthält.&#10;&#10;Automatisch generierte Beschreibung">
            <a:extLst>
              <a:ext uri="{FF2B5EF4-FFF2-40B4-BE49-F238E27FC236}">
                <a16:creationId xmlns:a16="http://schemas.microsoft.com/office/drawing/2014/main" id="{0B10B55E-F2E5-4EA6-B0A7-6BF23A66E9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1797" y="4950651"/>
            <a:ext cx="1014985" cy="573466"/>
          </a:xfrm>
          <a:prstGeom prst="rect">
            <a:avLst/>
          </a:prstGeom>
        </p:spPr>
      </p:pic>
      <p:pic>
        <p:nvPicPr>
          <p:cNvPr id="18" name="Grafik 17" descr="Ein Bild, das Musik enthält.&#10;&#10;Automatisch generierte Beschreibung">
            <a:extLst>
              <a:ext uri="{FF2B5EF4-FFF2-40B4-BE49-F238E27FC236}">
                <a16:creationId xmlns:a16="http://schemas.microsoft.com/office/drawing/2014/main" id="{D6EA348D-E3ED-46EE-89C0-900820B023EF}"/>
              </a:ext>
            </a:extLst>
          </p:cNvPr>
          <p:cNvPicPr>
            <a:picLocks noChangeAspect="1"/>
          </p:cNvPicPr>
          <p:nvPr/>
        </p:nvPicPr>
        <p:blipFill rotWithShape="1">
          <a:blip r:embed="rId9">
            <a:extLst>
              <a:ext uri="{28A0092B-C50C-407E-A947-70E740481C1C}">
                <a14:useLocalDpi xmlns:a14="http://schemas.microsoft.com/office/drawing/2010/main" val="0"/>
              </a:ext>
            </a:extLst>
          </a:blip>
          <a:srcRect r="40483"/>
          <a:stretch/>
        </p:blipFill>
        <p:spPr>
          <a:xfrm>
            <a:off x="2281796" y="5585683"/>
            <a:ext cx="1014985" cy="482936"/>
          </a:xfrm>
          <a:prstGeom prst="rect">
            <a:avLst/>
          </a:prstGeom>
        </p:spPr>
      </p:pic>
      <p:cxnSp>
        <p:nvCxnSpPr>
          <p:cNvPr id="16" name="Gerader Verbinder 15">
            <a:extLst>
              <a:ext uri="{FF2B5EF4-FFF2-40B4-BE49-F238E27FC236}">
                <a16:creationId xmlns:a16="http://schemas.microsoft.com/office/drawing/2014/main" id="{9B945A55-0520-4C69-82BD-B2FADA51DAFA}"/>
              </a:ext>
            </a:extLst>
          </p:cNvPr>
          <p:cNvCxnSpPr/>
          <p:nvPr/>
        </p:nvCxnSpPr>
        <p:spPr bwMode="auto">
          <a:xfrm>
            <a:off x="4894905" y="838074"/>
            <a:ext cx="0" cy="539726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r Verbinder 18">
            <a:extLst>
              <a:ext uri="{FF2B5EF4-FFF2-40B4-BE49-F238E27FC236}">
                <a16:creationId xmlns:a16="http://schemas.microsoft.com/office/drawing/2014/main" id="{76C02F74-3D5F-4EE3-8854-CEDA840C28CE}"/>
              </a:ext>
            </a:extLst>
          </p:cNvPr>
          <p:cNvCxnSpPr/>
          <p:nvPr/>
        </p:nvCxnSpPr>
        <p:spPr bwMode="auto">
          <a:xfrm>
            <a:off x="6593076" y="838074"/>
            <a:ext cx="0" cy="539726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hteck: abgerundete Ecken 1">
            <a:extLst>
              <a:ext uri="{FF2B5EF4-FFF2-40B4-BE49-F238E27FC236}">
                <a16:creationId xmlns:a16="http://schemas.microsoft.com/office/drawing/2014/main" id="{3D971202-B37D-479A-B316-75934C339650}"/>
              </a:ext>
            </a:extLst>
          </p:cNvPr>
          <p:cNvSpPr/>
          <p:nvPr/>
        </p:nvSpPr>
        <p:spPr bwMode="auto">
          <a:xfrm>
            <a:off x="204177" y="3750688"/>
            <a:ext cx="9312906" cy="635032"/>
          </a:xfrm>
          <a:prstGeom prst="round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3273998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7F61657-CE12-4F3F-9A7A-6E8FEA92F148}"/>
              </a:ext>
            </a:extLst>
          </p:cNvPr>
          <p:cNvSpPr>
            <a:spLocks noChangeArrowheads="1"/>
          </p:cNvSpPr>
          <p:nvPr/>
        </p:nvSpPr>
        <p:spPr bwMode="auto">
          <a:xfrm>
            <a:off x="1328738" y="9525"/>
            <a:ext cx="846840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Jährlicher Zubau an installierter Leistung in RLP 2002 - 2021</a:t>
            </a:r>
          </a:p>
          <a:p>
            <a:r>
              <a:rPr lang="de-DE" altLang="de-DE" sz="2000" dirty="0">
                <a:solidFill>
                  <a:schemeClr val="bg1"/>
                </a:solidFill>
              </a:rPr>
              <a:t>für Solar, Wind und Bioenergie vs. </a:t>
            </a:r>
            <a:r>
              <a:rPr lang="de-DE" altLang="de-DE" sz="2000" dirty="0" err="1">
                <a:solidFill>
                  <a:schemeClr val="bg1"/>
                </a:solidFill>
              </a:rPr>
              <a:t>Koaltionsvertrag</a:t>
            </a:r>
            <a:r>
              <a:rPr lang="de-DE" altLang="de-DE" sz="2000" dirty="0">
                <a:solidFill>
                  <a:schemeClr val="bg1"/>
                </a:solidFill>
              </a:rPr>
              <a:t> 2021 bzw. Meta-Studie</a:t>
            </a:r>
          </a:p>
        </p:txBody>
      </p:sp>
      <p:sp>
        <p:nvSpPr>
          <p:cNvPr id="7" name="Textfeld 6">
            <a:extLst>
              <a:ext uri="{FF2B5EF4-FFF2-40B4-BE49-F238E27FC236}">
                <a16:creationId xmlns:a16="http://schemas.microsoft.com/office/drawing/2014/main" id="{6FE5CBF7-0655-4FF5-B6FC-684932C1FDA9}"/>
              </a:ext>
            </a:extLst>
          </p:cNvPr>
          <p:cNvSpPr txBox="1"/>
          <p:nvPr/>
        </p:nvSpPr>
        <p:spPr>
          <a:xfrm>
            <a:off x="188388" y="1028700"/>
            <a:ext cx="503664" cy="307777"/>
          </a:xfrm>
          <a:prstGeom prst="rect">
            <a:avLst/>
          </a:prstGeom>
          <a:solidFill>
            <a:schemeClr val="bg1"/>
          </a:solidFill>
        </p:spPr>
        <p:txBody>
          <a:bodyPr wrap="none" rtlCol="0">
            <a:spAutoFit/>
          </a:bodyPr>
          <a:lstStyle/>
          <a:p>
            <a:r>
              <a:rPr lang="de-DE" sz="1400" dirty="0">
                <a:solidFill>
                  <a:srgbClr val="0000FF"/>
                </a:solidFill>
              </a:rPr>
              <a:t>MW</a:t>
            </a:r>
          </a:p>
        </p:txBody>
      </p:sp>
      <p:sp>
        <p:nvSpPr>
          <p:cNvPr id="13" name="Text Box 14">
            <a:extLst>
              <a:ext uri="{FF2B5EF4-FFF2-40B4-BE49-F238E27FC236}">
                <a16:creationId xmlns:a16="http://schemas.microsoft.com/office/drawing/2014/main" id="{7D1BB651-7776-4A7D-9C40-8F13391BB961}"/>
              </a:ext>
            </a:extLst>
          </p:cNvPr>
          <p:cNvSpPr txBox="1">
            <a:spLocks noChangeArrowheads="1"/>
          </p:cNvSpPr>
          <p:nvPr/>
        </p:nvSpPr>
        <p:spPr bwMode="auto">
          <a:xfrm>
            <a:off x="4069069" y="5308858"/>
            <a:ext cx="562365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r>
              <a:rPr lang="de-DE" sz="1200" dirty="0">
                <a:solidFill>
                  <a:srgbClr val="000000"/>
                </a:solidFill>
                <a:ea typeface="Microsoft YaHei" panose="020B0503020204020204" pitchFamily="34" charset="-122"/>
              </a:rPr>
              <a:t>Solarbranche.de, Windbranche.de, Bioenergie-Branche.de; Zubau</a:t>
            </a:r>
            <a:br>
              <a:rPr lang="de-DE" sz="1200" dirty="0">
                <a:solidFill>
                  <a:srgbClr val="000000"/>
                </a:solidFill>
                <a:ea typeface="Microsoft YaHei" panose="020B0503020204020204" pitchFamily="34" charset="-122"/>
              </a:rPr>
            </a:br>
            <a:r>
              <a:rPr lang="de-DE" sz="1200" dirty="0">
                <a:solidFill>
                  <a:srgbClr val="000000"/>
                </a:solidFill>
                <a:ea typeface="Microsoft YaHei" panose="020B0503020204020204" pitchFamily="34" charset="-122"/>
              </a:rPr>
              <a:t> </a:t>
            </a:r>
            <a:r>
              <a:rPr lang="de-DE" altLang="de-DE" sz="1200" dirty="0">
                <a:solidFill>
                  <a:srgbClr val="000000"/>
                </a:solidFill>
                <a:ea typeface="Microsoft YaHei" panose="020B0503020204020204" pitchFamily="34" charset="-122"/>
              </a:rPr>
              <a:t>           </a:t>
            </a:r>
            <a:r>
              <a:rPr lang="de-DE" sz="1200" dirty="0">
                <a:solidFill>
                  <a:srgbClr val="000000"/>
                </a:solidFill>
                <a:ea typeface="Microsoft YaHei" panose="020B0503020204020204" pitchFamily="34" charset="-122"/>
              </a:rPr>
              <a:t>BNetzA-Marktstammdatenregister</a:t>
            </a:r>
            <a:endParaRPr lang="de-DE" altLang="de-DE" sz="1200" dirty="0">
              <a:solidFill>
                <a:srgbClr val="000000"/>
              </a:solidFill>
              <a:ea typeface="Microsoft YaHei" panose="020B0503020204020204" pitchFamily="34" charset="-122"/>
            </a:endParaRPr>
          </a:p>
        </p:txBody>
      </p:sp>
      <p:grpSp>
        <p:nvGrpSpPr>
          <p:cNvPr id="3" name="Gruppieren 2">
            <a:extLst>
              <a:ext uri="{FF2B5EF4-FFF2-40B4-BE49-F238E27FC236}">
                <a16:creationId xmlns:a16="http://schemas.microsoft.com/office/drawing/2014/main" id="{35D8FB87-2871-499E-BE34-8BC4190D0189}"/>
              </a:ext>
            </a:extLst>
          </p:cNvPr>
          <p:cNvGrpSpPr/>
          <p:nvPr/>
        </p:nvGrpSpPr>
        <p:grpSpPr>
          <a:xfrm>
            <a:off x="996229" y="5339636"/>
            <a:ext cx="3042871" cy="307777"/>
            <a:chOff x="10576648" y="5401943"/>
            <a:chExt cx="3042871" cy="307777"/>
          </a:xfrm>
        </p:grpSpPr>
        <p:sp>
          <p:nvSpPr>
            <p:cNvPr id="2" name="Rechteck 1">
              <a:extLst>
                <a:ext uri="{FF2B5EF4-FFF2-40B4-BE49-F238E27FC236}">
                  <a16:creationId xmlns:a16="http://schemas.microsoft.com/office/drawing/2014/main" id="{8C1287DF-CE84-4824-8F63-E626F4E3AA18}"/>
                </a:ext>
              </a:extLst>
            </p:cNvPr>
            <p:cNvSpPr/>
            <p:nvPr/>
          </p:nvSpPr>
          <p:spPr bwMode="auto">
            <a:xfrm>
              <a:off x="11623362" y="5488291"/>
              <a:ext cx="426028" cy="135082"/>
            </a:xfrm>
            <a:prstGeom prst="rect">
              <a:avLst/>
            </a:prstGeom>
            <a:solidFill>
              <a:srgbClr val="0099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0" name="Rechteck 9">
              <a:extLst>
                <a:ext uri="{FF2B5EF4-FFF2-40B4-BE49-F238E27FC236}">
                  <a16:creationId xmlns:a16="http://schemas.microsoft.com/office/drawing/2014/main" id="{22FD776F-F6C4-44AF-B30B-C22AF90E841E}"/>
                </a:ext>
              </a:extLst>
            </p:cNvPr>
            <p:cNvSpPr/>
            <p:nvPr/>
          </p:nvSpPr>
          <p:spPr bwMode="auto">
            <a:xfrm>
              <a:off x="10576648" y="5488291"/>
              <a:ext cx="426028" cy="135082"/>
            </a:xfrm>
            <a:prstGeom prst="rect">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1" name="Textfeld 10">
              <a:extLst>
                <a:ext uri="{FF2B5EF4-FFF2-40B4-BE49-F238E27FC236}">
                  <a16:creationId xmlns:a16="http://schemas.microsoft.com/office/drawing/2014/main" id="{6538E10A-E9E9-4599-B097-6231828C4B9A}"/>
                </a:ext>
              </a:extLst>
            </p:cNvPr>
            <p:cNvSpPr txBox="1"/>
            <p:nvPr/>
          </p:nvSpPr>
          <p:spPr>
            <a:xfrm>
              <a:off x="12012092" y="5401943"/>
              <a:ext cx="593432" cy="307777"/>
            </a:xfrm>
            <a:prstGeom prst="rect">
              <a:avLst/>
            </a:prstGeom>
            <a:solidFill>
              <a:schemeClr val="bg1"/>
            </a:solidFill>
          </p:spPr>
          <p:txBody>
            <a:bodyPr wrap="none" rtlCol="0">
              <a:spAutoFit/>
            </a:bodyPr>
            <a:lstStyle/>
            <a:p>
              <a:r>
                <a:rPr lang="de-DE" sz="1400" dirty="0"/>
                <a:t>Wind</a:t>
              </a:r>
            </a:p>
          </p:txBody>
        </p:sp>
        <p:sp>
          <p:nvSpPr>
            <p:cNvPr id="12" name="Textfeld 11">
              <a:extLst>
                <a:ext uri="{FF2B5EF4-FFF2-40B4-BE49-F238E27FC236}">
                  <a16:creationId xmlns:a16="http://schemas.microsoft.com/office/drawing/2014/main" id="{F19625FF-29DC-4CA5-8C47-DFEF399195E2}"/>
                </a:ext>
              </a:extLst>
            </p:cNvPr>
            <p:cNvSpPr txBox="1"/>
            <p:nvPr/>
          </p:nvSpPr>
          <p:spPr>
            <a:xfrm>
              <a:off x="11017333" y="5401943"/>
              <a:ext cx="425116" cy="307777"/>
            </a:xfrm>
            <a:prstGeom prst="rect">
              <a:avLst/>
            </a:prstGeom>
            <a:solidFill>
              <a:schemeClr val="bg1"/>
            </a:solidFill>
          </p:spPr>
          <p:txBody>
            <a:bodyPr wrap="none" rtlCol="0">
              <a:spAutoFit/>
            </a:bodyPr>
            <a:lstStyle/>
            <a:p>
              <a:r>
                <a:rPr lang="de-DE" sz="1400" dirty="0"/>
                <a:t>PV</a:t>
              </a:r>
            </a:p>
          </p:txBody>
        </p:sp>
        <p:sp>
          <p:nvSpPr>
            <p:cNvPr id="15" name="Rechteck 14">
              <a:extLst>
                <a:ext uri="{FF2B5EF4-FFF2-40B4-BE49-F238E27FC236}">
                  <a16:creationId xmlns:a16="http://schemas.microsoft.com/office/drawing/2014/main" id="{F8577AFD-1682-40CE-A858-A49542B587F3}"/>
                </a:ext>
              </a:extLst>
            </p:cNvPr>
            <p:cNvSpPr/>
            <p:nvPr/>
          </p:nvSpPr>
          <p:spPr bwMode="auto">
            <a:xfrm>
              <a:off x="12786437" y="5488291"/>
              <a:ext cx="426028" cy="135082"/>
            </a:xfrm>
            <a:prstGeom prst="rect">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6" name="Textfeld 15">
              <a:extLst>
                <a:ext uri="{FF2B5EF4-FFF2-40B4-BE49-F238E27FC236}">
                  <a16:creationId xmlns:a16="http://schemas.microsoft.com/office/drawing/2014/main" id="{85720862-1EF3-4EEF-8B82-746A82410D5E}"/>
                </a:ext>
              </a:extLst>
            </p:cNvPr>
            <p:cNvSpPr txBox="1"/>
            <p:nvPr/>
          </p:nvSpPr>
          <p:spPr>
            <a:xfrm>
              <a:off x="13175167" y="5401943"/>
              <a:ext cx="444352" cy="307777"/>
            </a:xfrm>
            <a:prstGeom prst="rect">
              <a:avLst/>
            </a:prstGeom>
            <a:solidFill>
              <a:schemeClr val="bg1"/>
            </a:solidFill>
          </p:spPr>
          <p:txBody>
            <a:bodyPr wrap="none" rtlCol="0">
              <a:spAutoFit/>
            </a:bodyPr>
            <a:lstStyle/>
            <a:p>
              <a:r>
                <a:rPr lang="de-DE" sz="1400" dirty="0"/>
                <a:t>Bio</a:t>
              </a:r>
            </a:p>
          </p:txBody>
        </p:sp>
      </p:grpSp>
      <p:sp>
        <p:nvSpPr>
          <p:cNvPr id="19" name="Rectangle 4">
            <a:extLst>
              <a:ext uri="{FF2B5EF4-FFF2-40B4-BE49-F238E27FC236}">
                <a16:creationId xmlns:a16="http://schemas.microsoft.com/office/drawing/2014/main" id="{8CEC77E4-4B84-44AD-A755-B9A4413949EF}"/>
              </a:ext>
            </a:extLst>
          </p:cNvPr>
          <p:cNvSpPr>
            <a:spLocks noChangeArrowheads="1"/>
          </p:cNvSpPr>
          <p:nvPr/>
        </p:nvSpPr>
        <p:spPr bwMode="auto">
          <a:xfrm>
            <a:off x="0" y="610536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Bisherige </a:t>
            </a:r>
            <a:r>
              <a:rPr lang="de-DE" altLang="de-DE" sz="1800" dirty="0" err="1">
                <a:solidFill>
                  <a:srgbClr val="3333FF"/>
                </a:solidFill>
              </a:rPr>
              <a:t>Zubauraten</a:t>
            </a:r>
            <a:r>
              <a:rPr lang="de-DE" altLang="de-DE" sz="1800" dirty="0">
                <a:solidFill>
                  <a:srgbClr val="3333FF"/>
                </a:solidFill>
              </a:rPr>
              <a:t> und auch die des </a:t>
            </a:r>
            <a:r>
              <a:rPr lang="de-DE" altLang="de-DE" sz="1800" dirty="0" err="1">
                <a:solidFill>
                  <a:srgbClr val="3333FF"/>
                </a:solidFill>
              </a:rPr>
              <a:t>Koalitonsvertrages</a:t>
            </a:r>
            <a:r>
              <a:rPr lang="de-DE" altLang="de-DE" sz="1800" dirty="0">
                <a:solidFill>
                  <a:srgbClr val="3333FF"/>
                </a:solidFill>
              </a:rPr>
              <a:t> reichen bei weitem nicht aus! </a:t>
            </a:r>
          </a:p>
        </p:txBody>
      </p:sp>
      <p:grpSp>
        <p:nvGrpSpPr>
          <p:cNvPr id="21" name="Gruppieren 20">
            <a:extLst>
              <a:ext uri="{FF2B5EF4-FFF2-40B4-BE49-F238E27FC236}">
                <a16:creationId xmlns:a16="http://schemas.microsoft.com/office/drawing/2014/main" id="{A575A7A0-108A-41D0-AA6C-D3928A930B5D}"/>
              </a:ext>
            </a:extLst>
          </p:cNvPr>
          <p:cNvGrpSpPr/>
          <p:nvPr/>
        </p:nvGrpSpPr>
        <p:grpSpPr>
          <a:xfrm>
            <a:off x="0" y="1028700"/>
            <a:ext cx="9906000" cy="5161613"/>
            <a:chOff x="0" y="1028700"/>
            <a:chExt cx="9906000" cy="5161613"/>
          </a:xfrm>
        </p:grpSpPr>
        <p:sp>
          <p:nvSpPr>
            <p:cNvPr id="4" name="Rechteck 3">
              <a:extLst>
                <a:ext uri="{FF2B5EF4-FFF2-40B4-BE49-F238E27FC236}">
                  <a16:creationId xmlns:a16="http://schemas.microsoft.com/office/drawing/2014/main" id="{C2AC367F-01F0-4F12-AAFE-F7A15B508C22}"/>
                </a:ext>
              </a:extLst>
            </p:cNvPr>
            <p:cNvSpPr/>
            <p:nvPr/>
          </p:nvSpPr>
          <p:spPr bwMode="auto">
            <a:xfrm>
              <a:off x="8310880" y="1028700"/>
              <a:ext cx="985521" cy="4045734"/>
            </a:xfrm>
            <a:prstGeom prst="rect">
              <a:avLst/>
            </a:prstGeom>
            <a:solidFill>
              <a:srgbClr val="D9D9D9">
                <a:alpha val="50196"/>
              </a:srgbClr>
            </a:solidFill>
            <a:ln w="127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Rectangle 4">
              <a:extLst>
                <a:ext uri="{FF2B5EF4-FFF2-40B4-BE49-F238E27FC236}">
                  <a16:creationId xmlns:a16="http://schemas.microsoft.com/office/drawing/2014/main" id="{8496754B-8D37-45CF-8795-58AAA424F7F0}"/>
                </a:ext>
              </a:extLst>
            </p:cNvPr>
            <p:cNvSpPr>
              <a:spLocks noChangeArrowheads="1"/>
            </p:cNvSpPr>
            <p:nvPr/>
          </p:nvSpPr>
          <p:spPr bwMode="auto">
            <a:xfrm>
              <a:off x="0" y="578583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Klimaneutralität in RLP benötigt bis 2040 : PV: 3.400 MW/a; Wind: 380 MW/a </a:t>
              </a:r>
            </a:p>
          </p:txBody>
        </p:sp>
      </p:grpSp>
      <p:graphicFrame>
        <p:nvGraphicFramePr>
          <p:cNvPr id="18" name="Diagramm 17">
            <a:extLst>
              <a:ext uri="{FF2B5EF4-FFF2-40B4-BE49-F238E27FC236}">
                <a16:creationId xmlns:a16="http://schemas.microsoft.com/office/drawing/2014/main" id="{66DA2305-7B18-4EC4-AACD-BDE8E48FF33E}"/>
              </a:ext>
            </a:extLst>
          </p:cNvPr>
          <p:cNvGraphicFramePr>
            <a:graphicFrameLocks/>
          </p:cNvGraphicFramePr>
          <p:nvPr/>
        </p:nvGraphicFramePr>
        <p:xfrm>
          <a:off x="609599" y="1028700"/>
          <a:ext cx="8721969" cy="40969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14169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Diagramm 32">
            <a:extLst>
              <a:ext uri="{FF2B5EF4-FFF2-40B4-BE49-F238E27FC236}">
                <a16:creationId xmlns:a16="http://schemas.microsoft.com/office/drawing/2014/main" id="{614EAAD1-411E-4568-96AD-9CE025947E72}"/>
              </a:ext>
            </a:extLst>
          </p:cNvPr>
          <p:cNvGraphicFramePr>
            <a:graphicFrameLocks/>
          </p:cNvGraphicFramePr>
          <p:nvPr/>
        </p:nvGraphicFramePr>
        <p:xfrm>
          <a:off x="82090" y="1127275"/>
          <a:ext cx="7588270" cy="4051164"/>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uppieren 17">
            <a:extLst>
              <a:ext uri="{FF2B5EF4-FFF2-40B4-BE49-F238E27FC236}">
                <a16:creationId xmlns:a16="http://schemas.microsoft.com/office/drawing/2014/main" id="{67FC78AF-46D1-4424-B576-3AF5903D4A3A}"/>
              </a:ext>
            </a:extLst>
          </p:cNvPr>
          <p:cNvGrpSpPr/>
          <p:nvPr/>
        </p:nvGrpSpPr>
        <p:grpSpPr>
          <a:xfrm>
            <a:off x="1612" y="2878559"/>
            <a:ext cx="9906000" cy="3572365"/>
            <a:chOff x="1612" y="2878559"/>
            <a:chExt cx="9906000" cy="3572365"/>
          </a:xfrm>
        </p:grpSpPr>
        <p:sp>
          <p:nvSpPr>
            <p:cNvPr id="35" name="Rectangle 4">
              <a:extLst>
                <a:ext uri="{FF2B5EF4-FFF2-40B4-BE49-F238E27FC236}">
                  <a16:creationId xmlns:a16="http://schemas.microsoft.com/office/drawing/2014/main" id="{4D7BAC63-8686-430A-9259-E13549FF4080}"/>
                </a:ext>
              </a:extLst>
            </p:cNvPr>
            <p:cNvSpPr>
              <a:spLocks noChangeArrowheads="1"/>
            </p:cNvSpPr>
            <p:nvPr/>
          </p:nvSpPr>
          <p:spPr bwMode="auto">
            <a:xfrm>
              <a:off x="1612" y="604644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Wenn wir so weitermachen wie bisher, dauert es bis 2169!</a:t>
              </a:r>
            </a:p>
          </p:txBody>
        </p:sp>
        <p:grpSp>
          <p:nvGrpSpPr>
            <p:cNvPr id="49" name="Gruppieren 48">
              <a:extLst>
                <a:ext uri="{FF2B5EF4-FFF2-40B4-BE49-F238E27FC236}">
                  <a16:creationId xmlns:a16="http://schemas.microsoft.com/office/drawing/2014/main" id="{45F9C073-53DD-4F5D-AB7C-6DFB03E1EC0C}"/>
                </a:ext>
              </a:extLst>
            </p:cNvPr>
            <p:cNvGrpSpPr/>
            <p:nvPr/>
          </p:nvGrpSpPr>
          <p:grpSpPr>
            <a:xfrm>
              <a:off x="8081284" y="2878559"/>
              <a:ext cx="1544039" cy="2312631"/>
              <a:chOff x="8115261" y="2841183"/>
              <a:chExt cx="1544039" cy="2312631"/>
            </a:xfrm>
          </p:grpSpPr>
          <p:sp>
            <p:nvSpPr>
              <p:cNvPr id="40" name="Ellipse 39">
                <a:extLst>
                  <a:ext uri="{FF2B5EF4-FFF2-40B4-BE49-F238E27FC236}">
                    <a16:creationId xmlns:a16="http://schemas.microsoft.com/office/drawing/2014/main" id="{AC019A43-74DE-4DF7-A1A2-D26612121A7B}"/>
                  </a:ext>
                </a:extLst>
              </p:cNvPr>
              <p:cNvSpPr/>
              <p:nvPr/>
            </p:nvSpPr>
            <p:spPr bwMode="auto">
              <a:xfrm>
                <a:off x="9552571" y="2841183"/>
                <a:ext cx="74752" cy="7475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1" name="Gerader Verbinder 40">
                <a:extLst>
                  <a:ext uri="{FF2B5EF4-FFF2-40B4-BE49-F238E27FC236}">
                    <a16:creationId xmlns:a16="http://schemas.microsoft.com/office/drawing/2014/main" id="{1D18B24D-6E32-47D1-A832-0D552E0EC038}"/>
                  </a:ext>
                </a:extLst>
              </p:cNvPr>
              <p:cNvCxnSpPr>
                <a:endCxn id="40" idx="3"/>
              </p:cNvCxnSpPr>
              <p:nvPr/>
            </p:nvCxnSpPr>
            <p:spPr bwMode="auto">
              <a:xfrm flipV="1">
                <a:off x="8115261" y="2904988"/>
                <a:ext cx="1448257" cy="694118"/>
              </a:xfrm>
              <a:prstGeom prst="line">
                <a:avLst/>
              </a:prstGeom>
              <a:solidFill>
                <a:srgbClr val="FF0000"/>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45">
                <a:extLst>
                  <a:ext uri="{FF2B5EF4-FFF2-40B4-BE49-F238E27FC236}">
                    <a16:creationId xmlns:a16="http://schemas.microsoft.com/office/drawing/2014/main" id="{C96D3540-E0F3-4002-8164-3C97B6D84D2F}"/>
                  </a:ext>
                </a:extLst>
              </p:cNvPr>
              <p:cNvCxnSpPr/>
              <p:nvPr/>
            </p:nvCxnSpPr>
            <p:spPr bwMode="auto">
              <a:xfrm>
                <a:off x="9597020" y="2915935"/>
                <a:ext cx="0" cy="1717025"/>
              </a:xfrm>
              <a:prstGeom prst="line">
                <a:avLst/>
              </a:prstGeom>
              <a:solidFill>
                <a:srgbClr val="FF0000"/>
              </a:solidFill>
              <a:ln w="31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feld 46">
                <a:extLst>
                  <a:ext uri="{FF2B5EF4-FFF2-40B4-BE49-F238E27FC236}">
                    <a16:creationId xmlns:a16="http://schemas.microsoft.com/office/drawing/2014/main" id="{F849B97D-1329-4FAB-89BC-A130E20B2461}"/>
                  </a:ext>
                </a:extLst>
              </p:cNvPr>
              <p:cNvSpPr txBox="1"/>
              <p:nvPr/>
            </p:nvSpPr>
            <p:spPr>
              <a:xfrm rot="18861288">
                <a:off x="9214306" y="4708820"/>
                <a:ext cx="582211" cy="307777"/>
              </a:xfrm>
              <a:prstGeom prst="rect">
                <a:avLst/>
              </a:prstGeom>
              <a:noFill/>
            </p:spPr>
            <p:txBody>
              <a:bodyPr wrap="none" rtlCol="0">
                <a:spAutoFit/>
              </a:bodyPr>
              <a:lstStyle/>
              <a:p>
                <a:r>
                  <a:rPr lang="de-DE" sz="1400" dirty="0">
                    <a:solidFill>
                      <a:srgbClr val="FF0000"/>
                    </a:solidFill>
                  </a:rPr>
                  <a:t>2169</a:t>
                </a:r>
              </a:p>
            </p:txBody>
          </p:sp>
          <p:sp>
            <p:nvSpPr>
              <p:cNvPr id="48" name="Textfeld 47">
                <a:extLst>
                  <a:ext uri="{FF2B5EF4-FFF2-40B4-BE49-F238E27FC236}">
                    <a16:creationId xmlns:a16="http://schemas.microsoft.com/office/drawing/2014/main" id="{66D06BE2-ADD0-4F42-A3FF-55EA14450AC6}"/>
                  </a:ext>
                </a:extLst>
              </p:cNvPr>
              <p:cNvSpPr txBox="1"/>
              <p:nvPr/>
            </p:nvSpPr>
            <p:spPr>
              <a:xfrm>
                <a:off x="9052309" y="4509516"/>
                <a:ext cx="439544" cy="461665"/>
              </a:xfrm>
              <a:prstGeom prst="rect">
                <a:avLst/>
              </a:prstGeom>
              <a:noFill/>
            </p:spPr>
            <p:txBody>
              <a:bodyPr wrap="none" rtlCol="0">
                <a:spAutoFit/>
              </a:bodyPr>
              <a:lstStyle/>
              <a:p>
                <a:r>
                  <a:rPr lang="de-DE" dirty="0">
                    <a:solidFill>
                      <a:srgbClr val="FF0000"/>
                    </a:solidFill>
                  </a:rPr>
                  <a:t>. .</a:t>
                </a:r>
              </a:p>
            </p:txBody>
          </p:sp>
        </p:grpSp>
      </p:grpSp>
      <p:sp>
        <p:nvSpPr>
          <p:cNvPr id="8" name="Rectangle 4">
            <a:extLst>
              <a:ext uri="{FF2B5EF4-FFF2-40B4-BE49-F238E27FC236}">
                <a16:creationId xmlns:a16="http://schemas.microsoft.com/office/drawing/2014/main" id="{87F61657-CE12-4F3F-9A7A-6E8FEA92F148}"/>
              </a:ext>
            </a:extLst>
          </p:cNvPr>
          <p:cNvSpPr>
            <a:spLocks noChangeArrowheads="1"/>
          </p:cNvSpPr>
          <p:nvPr/>
        </p:nvSpPr>
        <p:spPr bwMode="auto">
          <a:xfrm>
            <a:off x="1328738" y="9525"/>
            <a:ext cx="8468405" cy="677108"/>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dirty="0">
                <a:solidFill>
                  <a:schemeClr val="bg1"/>
                </a:solidFill>
              </a:rPr>
              <a:t>Transformation</a:t>
            </a:r>
            <a:r>
              <a:rPr lang="de-DE" sz="2000" dirty="0">
                <a:solidFill>
                  <a:schemeClr val="bg1"/>
                </a:solidFill>
              </a:rPr>
              <a:t> zu 100% Erneuerbare bis 2040 in RLP</a:t>
            </a:r>
          </a:p>
          <a:p>
            <a:r>
              <a:rPr lang="de-DE" altLang="de-DE" sz="2000" dirty="0">
                <a:solidFill>
                  <a:schemeClr val="bg1"/>
                </a:solidFill>
              </a:rPr>
              <a:t>zeitlicher Verlauf</a:t>
            </a:r>
          </a:p>
        </p:txBody>
      </p:sp>
      <p:sp>
        <p:nvSpPr>
          <p:cNvPr id="7" name="Textfeld 6">
            <a:extLst>
              <a:ext uri="{FF2B5EF4-FFF2-40B4-BE49-F238E27FC236}">
                <a16:creationId xmlns:a16="http://schemas.microsoft.com/office/drawing/2014/main" id="{6FE5CBF7-0655-4FF5-B6FC-684932C1FDA9}"/>
              </a:ext>
            </a:extLst>
          </p:cNvPr>
          <p:cNvSpPr txBox="1"/>
          <p:nvPr/>
        </p:nvSpPr>
        <p:spPr>
          <a:xfrm>
            <a:off x="82089" y="819498"/>
            <a:ext cx="562975" cy="307777"/>
          </a:xfrm>
          <a:prstGeom prst="rect">
            <a:avLst/>
          </a:prstGeom>
          <a:solidFill>
            <a:schemeClr val="bg1"/>
          </a:solidFill>
        </p:spPr>
        <p:txBody>
          <a:bodyPr wrap="none" rtlCol="0">
            <a:spAutoFit/>
          </a:bodyPr>
          <a:lstStyle/>
          <a:p>
            <a:r>
              <a:rPr lang="de-DE" sz="1400" dirty="0">
                <a:solidFill>
                  <a:srgbClr val="0000FF"/>
                </a:solidFill>
              </a:rPr>
              <a:t>TWh</a:t>
            </a:r>
          </a:p>
        </p:txBody>
      </p:sp>
      <p:sp>
        <p:nvSpPr>
          <p:cNvPr id="2" name="Textfeld 1">
            <a:extLst>
              <a:ext uri="{FF2B5EF4-FFF2-40B4-BE49-F238E27FC236}">
                <a16:creationId xmlns:a16="http://schemas.microsoft.com/office/drawing/2014/main" id="{6316CB45-733E-4CB3-9422-88F3BA468641}"/>
              </a:ext>
            </a:extLst>
          </p:cNvPr>
          <p:cNvSpPr txBox="1"/>
          <p:nvPr/>
        </p:nvSpPr>
        <p:spPr>
          <a:xfrm>
            <a:off x="2907127" y="1461289"/>
            <a:ext cx="3169201" cy="523220"/>
          </a:xfrm>
          <a:prstGeom prst="rect">
            <a:avLst/>
          </a:prstGeom>
          <a:solidFill>
            <a:schemeClr val="bg1"/>
          </a:solidFill>
        </p:spPr>
        <p:txBody>
          <a:bodyPr wrap="none" rtlCol="0">
            <a:spAutoFit/>
          </a:bodyPr>
          <a:lstStyle/>
          <a:p>
            <a:r>
              <a:rPr lang="de-DE" sz="1400" dirty="0">
                <a:solidFill>
                  <a:schemeClr val="bg1">
                    <a:lumMod val="50000"/>
                  </a:schemeClr>
                </a:solidFill>
              </a:rPr>
              <a:t>Primärenergieverbrauch inkl. Verluste</a:t>
            </a:r>
          </a:p>
          <a:p>
            <a:r>
              <a:rPr lang="de-DE" sz="1400" dirty="0">
                <a:solidFill>
                  <a:schemeClr val="bg1">
                    <a:lumMod val="50000"/>
                  </a:schemeClr>
                </a:solidFill>
              </a:rPr>
              <a:t>und Einsparungen</a:t>
            </a:r>
          </a:p>
        </p:txBody>
      </p:sp>
      <p:sp>
        <p:nvSpPr>
          <p:cNvPr id="25" name="Textfeld 24">
            <a:extLst>
              <a:ext uri="{FF2B5EF4-FFF2-40B4-BE49-F238E27FC236}">
                <a16:creationId xmlns:a16="http://schemas.microsoft.com/office/drawing/2014/main" id="{D76E834E-5C0E-43FD-800A-71A88BDAEE59}"/>
              </a:ext>
            </a:extLst>
          </p:cNvPr>
          <p:cNvSpPr txBox="1"/>
          <p:nvPr/>
        </p:nvSpPr>
        <p:spPr>
          <a:xfrm>
            <a:off x="3108534" y="2999944"/>
            <a:ext cx="1178528" cy="523220"/>
          </a:xfrm>
          <a:prstGeom prst="rect">
            <a:avLst/>
          </a:prstGeom>
          <a:solidFill>
            <a:schemeClr val="bg1"/>
          </a:solidFill>
        </p:spPr>
        <p:txBody>
          <a:bodyPr wrap="none" rtlCol="0">
            <a:spAutoFit/>
          </a:bodyPr>
          <a:lstStyle/>
          <a:p>
            <a:r>
              <a:rPr lang="de-DE" sz="1400" dirty="0">
                <a:solidFill>
                  <a:srgbClr val="00B050"/>
                </a:solidFill>
              </a:rPr>
              <a:t>Ausbaupfad</a:t>
            </a:r>
            <a:br>
              <a:rPr lang="de-DE" sz="1400" dirty="0">
                <a:solidFill>
                  <a:srgbClr val="00B050"/>
                </a:solidFill>
              </a:rPr>
            </a:br>
            <a:r>
              <a:rPr lang="de-DE" sz="1400" dirty="0">
                <a:solidFill>
                  <a:srgbClr val="00B050"/>
                </a:solidFill>
              </a:rPr>
              <a:t>Erneuerbare</a:t>
            </a:r>
          </a:p>
        </p:txBody>
      </p:sp>
      <p:sp>
        <p:nvSpPr>
          <p:cNvPr id="26" name="Textfeld 25">
            <a:extLst>
              <a:ext uri="{FF2B5EF4-FFF2-40B4-BE49-F238E27FC236}">
                <a16:creationId xmlns:a16="http://schemas.microsoft.com/office/drawing/2014/main" id="{1EE8A6FF-3DF8-477B-B5E4-A5814ECF5E53}"/>
              </a:ext>
            </a:extLst>
          </p:cNvPr>
          <p:cNvSpPr txBox="1"/>
          <p:nvPr/>
        </p:nvSpPr>
        <p:spPr>
          <a:xfrm>
            <a:off x="3697798" y="4013709"/>
            <a:ext cx="3523657" cy="523220"/>
          </a:xfrm>
          <a:prstGeom prst="rect">
            <a:avLst/>
          </a:prstGeom>
          <a:solidFill>
            <a:schemeClr val="bg1"/>
          </a:solidFill>
        </p:spPr>
        <p:txBody>
          <a:bodyPr wrap="none" rtlCol="0">
            <a:spAutoFit/>
          </a:bodyPr>
          <a:lstStyle/>
          <a:p>
            <a:r>
              <a:rPr lang="de-DE" sz="1400" dirty="0">
                <a:solidFill>
                  <a:srgbClr val="FF0000"/>
                </a:solidFill>
              </a:rPr>
              <a:t>Erneuerbare (Koalitionsvertrag RLP 2021)</a:t>
            </a:r>
            <a:br>
              <a:rPr lang="de-DE" sz="1400" dirty="0">
                <a:solidFill>
                  <a:srgbClr val="FF0000"/>
                </a:solidFill>
              </a:rPr>
            </a:br>
            <a:r>
              <a:rPr lang="de-DE" sz="1400" dirty="0">
                <a:solidFill>
                  <a:srgbClr val="FF0000"/>
                </a:solidFill>
              </a:rPr>
              <a:t>PV: 500 MW/a, Wind: 500 MW/a</a:t>
            </a:r>
          </a:p>
        </p:txBody>
      </p:sp>
      <p:grpSp>
        <p:nvGrpSpPr>
          <p:cNvPr id="12" name="Gruppieren 11">
            <a:extLst>
              <a:ext uri="{FF2B5EF4-FFF2-40B4-BE49-F238E27FC236}">
                <a16:creationId xmlns:a16="http://schemas.microsoft.com/office/drawing/2014/main" id="{2C058786-55A5-4DC9-B1A9-44B1E34509B8}"/>
              </a:ext>
            </a:extLst>
          </p:cNvPr>
          <p:cNvGrpSpPr/>
          <p:nvPr/>
        </p:nvGrpSpPr>
        <p:grpSpPr>
          <a:xfrm>
            <a:off x="-26524" y="2897609"/>
            <a:ext cx="9906000" cy="2902703"/>
            <a:chOff x="-26524" y="2897609"/>
            <a:chExt cx="9906000" cy="2902703"/>
          </a:xfrm>
        </p:grpSpPr>
        <p:sp>
          <p:nvSpPr>
            <p:cNvPr id="6" name="Rectangle 4">
              <a:extLst>
                <a:ext uri="{FF2B5EF4-FFF2-40B4-BE49-F238E27FC236}">
                  <a16:creationId xmlns:a16="http://schemas.microsoft.com/office/drawing/2014/main" id="{8496754B-8D37-45CF-8795-58AAA424F7F0}"/>
                </a:ext>
              </a:extLst>
            </p:cNvPr>
            <p:cNvSpPr>
              <a:spLocks noChangeArrowheads="1"/>
            </p:cNvSpPr>
            <p:nvPr/>
          </p:nvSpPr>
          <p:spPr bwMode="auto">
            <a:xfrm>
              <a:off x="-26524" y="539583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Woher kommt die fehlende Energie in 2040 (44%)? Von den Fossilen? </a:t>
              </a:r>
            </a:p>
          </p:txBody>
        </p:sp>
        <p:grpSp>
          <p:nvGrpSpPr>
            <p:cNvPr id="9" name="Gruppieren 8">
              <a:extLst>
                <a:ext uri="{FF2B5EF4-FFF2-40B4-BE49-F238E27FC236}">
                  <a16:creationId xmlns:a16="http://schemas.microsoft.com/office/drawing/2014/main" id="{EA5967F9-82C0-4243-8CBD-F4E33F618D06}"/>
                </a:ext>
              </a:extLst>
            </p:cNvPr>
            <p:cNvGrpSpPr/>
            <p:nvPr/>
          </p:nvGrpSpPr>
          <p:grpSpPr>
            <a:xfrm>
              <a:off x="7500948" y="2897609"/>
              <a:ext cx="522619" cy="773723"/>
              <a:chOff x="8963995" y="3141785"/>
              <a:chExt cx="522619" cy="773723"/>
            </a:xfrm>
          </p:grpSpPr>
          <p:sp>
            <p:nvSpPr>
              <p:cNvPr id="3" name="Geschweifte Klammer rechts 2">
                <a:extLst>
                  <a:ext uri="{FF2B5EF4-FFF2-40B4-BE49-F238E27FC236}">
                    <a16:creationId xmlns:a16="http://schemas.microsoft.com/office/drawing/2014/main" id="{6EF91F80-8DF9-4353-B518-B9384B1ED83A}"/>
                  </a:ext>
                </a:extLst>
              </p:cNvPr>
              <p:cNvSpPr/>
              <p:nvPr/>
            </p:nvSpPr>
            <p:spPr bwMode="auto">
              <a:xfrm>
                <a:off x="8963995" y="3141785"/>
                <a:ext cx="179754" cy="773723"/>
              </a:xfrm>
              <a:prstGeom prst="rightBrac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Textfeld 4">
                <a:extLst>
                  <a:ext uri="{FF2B5EF4-FFF2-40B4-BE49-F238E27FC236}">
                    <a16:creationId xmlns:a16="http://schemas.microsoft.com/office/drawing/2014/main" id="{10478B41-B8E0-4BE2-A6CC-D58414BF9B95}"/>
                  </a:ext>
                </a:extLst>
              </p:cNvPr>
              <p:cNvSpPr txBox="1"/>
              <p:nvPr/>
            </p:nvSpPr>
            <p:spPr>
              <a:xfrm>
                <a:off x="9103176" y="3374757"/>
                <a:ext cx="383438" cy="307777"/>
              </a:xfrm>
              <a:prstGeom prst="rect">
                <a:avLst/>
              </a:prstGeom>
              <a:noFill/>
            </p:spPr>
            <p:txBody>
              <a:bodyPr wrap="none" rtlCol="0">
                <a:spAutoFit/>
              </a:bodyPr>
              <a:lstStyle/>
              <a:p>
                <a:r>
                  <a:rPr lang="de-DE" sz="1400" dirty="0">
                    <a:solidFill>
                      <a:srgbClr val="FF0000"/>
                    </a:solidFill>
                  </a:rPr>
                  <a:t>44</a:t>
                </a:r>
              </a:p>
            </p:txBody>
          </p:sp>
        </p:grpSp>
      </p:grpSp>
      <p:sp>
        <p:nvSpPr>
          <p:cNvPr id="17" name="Text Box 14">
            <a:extLst>
              <a:ext uri="{FF2B5EF4-FFF2-40B4-BE49-F238E27FC236}">
                <a16:creationId xmlns:a16="http://schemas.microsoft.com/office/drawing/2014/main" id="{BD4CED62-9CC5-461B-BD35-06C7778DCA1E}"/>
              </a:ext>
            </a:extLst>
          </p:cNvPr>
          <p:cNvSpPr txBox="1">
            <a:spLocks noChangeArrowheads="1"/>
          </p:cNvSpPr>
          <p:nvPr/>
        </p:nvSpPr>
        <p:spPr bwMode="auto">
          <a:xfrm>
            <a:off x="7933054" y="5109697"/>
            <a:ext cx="170591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LAK EB</a:t>
            </a:r>
          </a:p>
        </p:txBody>
      </p:sp>
      <p:grpSp>
        <p:nvGrpSpPr>
          <p:cNvPr id="14" name="Gruppieren 13">
            <a:extLst>
              <a:ext uri="{FF2B5EF4-FFF2-40B4-BE49-F238E27FC236}">
                <a16:creationId xmlns:a16="http://schemas.microsoft.com/office/drawing/2014/main" id="{66636DB6-BF5F-4C6C-9C01-B7898C6E94D0}"/>
              </a:ext>
            </a:extLst>
          </p:cNvPr>
          <p:cNvGrpSpPr/>
          <p:nvPr/>
        </p:nvGrpSpPr>
        <p:grpSpPr>
          <a:xfrm>
            <a:off x="-89828" y="2878559"/>
            <a:ext cx="9906000" cy="3252493"/>
            <a:chOff x="-89828" y="2878559"/>
            <a:chExt cx="9906000" cy="3252493"/>
          </a:xfrm>
        </p:grpSpPr>
        <p:sp>
          <p:nvSpPr>
            <p:cNvPr id="15" name="Rectangle 4">
              <a:extLst>
                <a:ext uri="{FF2B5EF4-FFF2-40B4-BE49-F238E27FC236}">
                  <a16:creationId xmlns:a16="http://schemas.microsoft.com/office/drawing/2014/main" id="{ABDBB256-10DE-4CBA-B829-04A15B0B2DD9}"/>
                </a:ext>
              </a:extLst>
            </p:cNvPr>
            <p:cNvSpPr>
              <a:spLocks noChangeArrowheads="1"/>
            </p:cNvSpPr>
            <p:nvPr/>
          </p:nvSpPr>
          <p:spPr bwMode="auto">
            <a:xfrm>
              <a:off x="-89828" y="572657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Der Ausbaupfad des Koalitionsvertrages erreicht erst 2054 das versprochene Ziel!</a:t>
              </a:r>
            </a:p>
          </p:txBody>
        </p:sp>
        <p:grpSp>
          <p:nvGrpSpPr>
            <p:cNvPr id="52" name="Gruppieren 51">
              <a:extLst>
                <a:ext uri="{FF2B5EF4-FFF2-40B4-BE49-F238E27FC236}">
                  <a16:creationId xmlns:a16="http://schemas.microsoft.com/office/drawing/2014/main" id="{5BCBFFE0-01F4-4106-BB71-89DC79396095}"/>
                </a:ext>
              </a:extLst>
            </p:cNvPr>
            <p:cNvGrpSpPr/>
            <p:nvPr/>
          </p:nvGrpSpPr>
          <p:grpSpPr>
            <a:xfrm>
              <a:off x="7714204" y="2878559"/>
              <a:ext cx="1171656" cy="2312630"/>
              <a:chOff x="7931874" y="2841183"/>
              <a:chExt cx="1171656" cy="2312630"/>
            </a:xfrm>
          </p:grpSpPr>
          <p:sp>
            <p:nvSpPr>
              <p:cNvPr id="21" name="Ellipse 20">
                <a:extLst>
                  <a:ext uri="{FF2B5EF4-FFF2-40B4-BE49-F238E27FC236}">
                    <a16:creationId xmlns:a16="http://schemas.microsoft.com/office/drawing/2014/main" id="{B305CD51-7B97-4615-BE83-4D9B555D7B27}"/>
                  </a:ext>
                </a:extLst>
              </p:cNvPr>
              <p:cNvSpPr/>
              <p:nvPr/>
            </p:nvSpPr>
            <p:spPr bwMode="auto">
              <a:xfrm>
                <a:off x="8988691" y="2841183"/>
                <a:ext cx="74752" cy="7475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1" name="Gruppieren 50">
                <a:extLst>
                  <a:ext uri="{FF2B5EF4-FFF2-40B4-BE49-F238E27FC236}">
                    <a16:creationId xmlns:a16="http://schemas.microsoft.com/office/drawing/2014/main" id="{BC86A91E-F8E1-4B20-AA6B-2131E35D17D3}"/>
                  </a:ext>
                </a:extLst>
              </p:cNvPr>
              <p:cNvGrpSpPr/>
              <p:nvPr/>
            </p:nvGrpSpPr>
            <p:grpSpPr>
              <a:xfrm>
                <a:off x="7931874" y="2904988"/>
                <a:ext cx="1171656" cy="2248825"/>
                <a:chOff x="7931874" y="2904988"/>
                <a:chExt cx="1171656" cy="2248825"/>
              </a:xfrm>
            </p:grpSpPr>
            <p:sp>
              <p:nvSpPr>
                <p:cNvPr id="11" name="Textfeld 10">
                  <a:extLst>
                    <a:ext uri="{FF2B5EF4-FFF2-40B4-BE49-F238E27FC236}">
                      <a16:creationId xmlns:a16="http://schemas.microsoft.com/office/drawing/2014/main" id="{09E92CDB-1962-4490-A4B9-C28C214D9B52}"/>
                    </a:ext>
                  </a:extLst>
                </p:cNvPr>
                <p:cNvSpPr txBox="1"/>
                <p:nvPr/>
              </p:nvSpPr>
              <p:spPr>
                <a:xfrm rot="18861288">
                  <a:off x="8658536" y="4708819"/>
                  <a:ext cx="582211" cy="307777"/>
                </a:xfrm>
                <a:prstGeom prst="rect">
                  <a:avLst/>
                </a:prstGeom>
                <a:noFill/>
              </p:spPr>
              <p:txBody>
                <a:bodyPr wrap="none" rtlCol="0">
                  <a:spAutoFit/>
                </a:bodyPr>
                <a:lstStyle/>
                <a:p>
                  <a:r>
                    <a:rPr lang="de-DE" sz="1400" dirty="0">
                      <a:solidFill>
                        <a:srgbClr val="FF0000"/>
                      </a:solidFill>
                    </a:rPr>
                    <a:t>2054</a:t>
                  </a:r>
                </a:p>
              </p:txBody>
            </p:sp>
            <p:cxnSp>
              <p:nvCxnSpPr>
                <p:cNvPr id="13" name="Gerader Verbinder 12">
                  <a:extLst>
                    <a:ext uri="{FF2B5EF4-FFF2-40B4-BE49-F238E27FC236}">
                      <a16:creationId xmlns:a16="http://schemas.microsoft.com/office/drawing/2014/main" id="{039E1765-176C-4FC8-A67C-71202DC6382F}"/>
                    </a:ext>
                  </a:extLst>
                </p:cNvPr>
                <p:cNvCxnSpPr>
                  <a:endCxn id="21" idx="3"/>
                </p:cNvCxnSpPr>
                <p:nvPr/>
              </p:nvCxnSpPr>
              <p:spPr bwMode="auto">
                <a:xfrm flipV="1">
                  <a:off x="7931874" y="2904988"/>
                  <a:ext cx="1067764" cy="694117"/>
                </a:xfrm>
                <a:prstGeom prst="line">
                  <a:avLst/>
                </a:prstGeom>
                <a:solidFill>
                  <a:srgbClr val="FF0000"/>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99F60B2E-DF48-4617-ABD6-9FBD9CC3D3AA}"/>
                    </a:ext>
                  </a:extLst>
                </p:cNvPr>
                <p:cNvSpPr txBox="1"/>
                <p:nvPr/>
              </p:nvSpPr>
              <p:spPr>
                <a:xfrm>
                  <a:off x="7945747" y="4509516"/>
                  <a:ext cx="609462" cy="461665"/>
                </a:xfrm>
                <a:prstGeom prst="rect">
                  <a:avLst/>
                </a:prstGeom>
                <a:noFill/>
              </p:spPr>
              <p:txBody>
                <a:bodyPr wrap="none" rtlCol="0">
                  <a:spAutoFit/>
                </a:bodyPr>
                <a:lstStyle/>
                <a:p>
                  <a:r>
                    <a:rPr lang="de-DE" dirty="0">
                      <a:solidFill>
                        <a:srgbClr val="FF0000"/>
                      </a:solidFill>
                    </a:rPr>
                    <a:t>. . .</a:t>
                  </a:r>
                </a:p>
              </p:txBody>
            </p:sp>
            <p:cxnSp>
              <p:nvCxnSpPr>
                <p:cNvPr id="32" name="Gerader Verbinder 31">
                  <a:extLst>
                    <a:ext uri="{FF2B5EF4-FFF2-40B4-BE49-F238E27FC236}">
                      <a16:creationId xmlns:a16="http://schemas.microsoft.com/office/drawing/2014/main" id="{2C29744C-D168-4350-83E4-986FB4B2C9CC}"/>
                    </a:ext>
                  </a:extLst>
                </p:cNvPr>
                <p:cNvCxnSpPr>
                  <a:stCxn id="21" idx="4"/>
                </p:cNvCxnSpPr>
                <p:nvPr/>
              </p:nvCxnSpPr>
              <p:spPr bwMode="auto">
                <a:xfrm>
                  <a:off x="9026067" y="2915935"/>
                  <a:ext cx="0" cy="1717025"/>
                </a:xfrm>
                <a:prstGeom prst="line">
                  <a:avLst/>
                </a:prstGeom>
                <a:solidFill>
                  <a:srgbClr val="FF0000"/>
                </a:solidFill>
                <a:ln w="31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cxnSp>
        <p:nvCxnSpPr>
          <p:cNvPr id="20" name="Gerader Verbinder 19">
            <a:extLst>
              <a:ext uri="{FF2B5EF4-FFF2-40B4-BE49-F238E27FC236}">
                <a16:creationId xmlns:a16="http://schemas.microsoft.com/office/drawing/2014/main" id="{8892A785-6109-40EC-B766-CC2D4BFE40D8}"/>
              </a:ext>
            </a:extLst>
          </p:cNvPr>
          <p:cNvCxnSpPr/>
          <p:nvPr/>
        </p:nvCxnSpPr>
        <p:spPr bwMode="auto">
          <a:xfrm>
            <a:off x="944880" y="5294363"/>
            <a:ext cx="38385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29E2820B-D919-4AB5-8860-AEB38B4B9A04}"/>
              </a:ext>
            </a:extLst>
          </p:cNvPr>
          <p:cNvCxnSpPr/>
          <p:nvPr/>
        </p:nvCxnSpPr>
        <p:spPr bwMode="auto">
          <a:xfrm>
            <a:off x="2271435" y="5294363"/>
            <a:ext cx="383858" cy="0"/>
          </a:xfrm>
          <a:prstGeom prst="line">
            <a:avLst/>
          </a:prstGeom>
          <a:solidFill>
            <a:srgbClr val="FF0000"/>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a:extLst>
              <a:ext uri="{FF2B5EF4-FFF2-40B4-BE49-F238E27FC236}">
                <a16:creationId xmlns:a16="http://schemas.microsoft.com/office/drawing/2014/main" id="{48845445-68E5-4674-8447-DD35F2D1E2AD}"/>
              </a:ext>
            </a:extLst>
          </p:cNvPr>
          <p:cNvSpPr txBox="1"/>
          <p:nvPr/>
        </p:nvSpPr>
        <p:spPr>
          <a:xfrm>
            <a:off x="1328738" y="5136447"/>
            <a:ext cx="865943" cy="276999"/>
          </a:xfrm>
          <a:prstGeom prst="rect">
            <a:avLst/>
          </a:prstGeom>
          <a:noFill/>
        </p:spPr>
        <p:txBody>
          <a:bodyPr wrap="none" rtlCol="0">
            <a:spAutoFit/>
          </a:bodyPr>
          <a:lstStyle/>
          <a:p>
            <a:r>
              <a:rPr lang="de-DE" sz="1200" dirty="0"/>
              <a:t>Planwerte</a:t>
            </a:r>
          </a:p>
        </p:txBody>
      </p:sp>
      <p:sp>
        <p:nvSpPr>
          <p:cNvPr id="43" name="Textfeld 42">
            <a:extLst>
              <a:ext uri="{FF2B5EF4-FFF2-40B4-BE49-F238E27FC236}">
                <a16:creationId xmlns:a16="http://schemas.microsoft.com/office/drawing/2014/main" id="{0157A7D5-D342-48FA-927C-F4F613692FF3}"/>
              </a:ext>
            </a:extLst>
          </p:cNvPr>
          <p:cNvSpPr txBox="1"/>
          <p:nvPr/>
        </p:nvSpPr>
        <p:spPr>
          <a:xfrm>
            <a:off x="2767663" y="5136447"/>
            <a:ext cx="723275" cy="276999"/>
          </a:xfrm>
          <a:prstGeom prst="rect">
            <a:avLst/>
          </a:prstGeom>
          <a:noFill/>
        </p:spPr>
        <p:txBody>
          <a:bodyPr wrap="none" rtlCol="0">
            <a:spAutoFit/>
          </a:bodyPr>
          <a:lstStyle/>
          <a:p>
            <a:r>
              <a:rPr lang="de-DE" sz="1200" dirty="0"/>
              <a:t>Istwerte</a:t>
            </a:r>
          </a:p>
        </p:txBody>
      </p:sp>
    </p:spTree>
    <p:extLst>
      <p:ext uri="{BB962C8B-B14F-4D97-AF65-F5344CB8AC3E}">
        <p14:creationId xmlns:p14="http://schemas.microsoft.com/office/powerpoint/2010/main" val="324349073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1+#ppt_w/2"/>
                                          </p:val>
                                        </p:tav>
                                        <p:tav tm="100000">
                                          <p:val>
                                            <p:strVal val="#ppt_x"/>
                                          </p:val>
                                        </p:tav>
                                      </p:tavLst>
                                    </p:anim>
                                    <p:anim calcmode="lin" valueType="num">
                                      <p:cBhvr additive="base">
                                        <p:cTn id="20"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7834517"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400" dirty="0">
                <a:solidFill>
                  <a:schemeClr val="bg1"/>
                </a:solidFill>
                <a:latin typeface="+mn-lt"/>
                <a:cs typeface="Calibri" panose="020F0502020204030204" pitchFamily="34" charset="0"/>
              </a:rPr>
              <a:t>Kampagne „Jedes Dorf baut seine PV-Freiflächenanlage</a:t>
            </a:r>
            <a:r>
              <a:rPr lang="de-DE" altLang="de-DE" sz="2400" dirty="0">
                <a:solidFill>
                  <a:schemeClr val="bg1"/>
                </a:solidFill>
                <a:latin typeface="Calibri" panose="020F0502020204030204" pitchFamily="34" charset="0"/>
                <a:cs typeface="Calibri" panose="020F0502020204030204" pitchFamily="34" charset="0"/>
              </a:rPr>
              <a:t>“</a:t>
            </a:r>
            <a:endParaRPr lang="de-DE" altLang="de-DE" dirty="0">
              <a:solidFill>
                <a:schemeClr val="bg1"/>
              </a:solidFill>
            </a:endParaRPr>
          </a:p>
        </p:txBody>
      </p:sp>
      <p:pic>
        <p:nvPicPr>
          <p:cNvPr id="3" name="Grafik 2" descr="Ein Bild, das Gras, Baum, draußen, Feld enthält.&#10;&#10;Automatisch generierte Beschreibung">
            <a:extLst>
              <a:ext uri="{FF2B5EF4-FFF2-40B4-BE49-F238E27FC236}">
                <a16:creationId xmlns:a16="http://schemas.microsoft.com/office/drawing/2014/main" id="{BCC9E9D4-B835-4645-83EF-70C3CC7F6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19" y="889108"/>
            <a:ext cx="5085349" cy="2935797"/>
          </a:xfrm>
          <a:prstGeom prst="rect">
            <a:avLst/>
          </a:prstGeom>
        </p:spPr>
      </p:pic>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20105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chemeClr val="accent2"/>
                </a:solidFill>
              </a:rPr>
              <a:t>Naturschutz und PV-Freiflächenanlagen können sich sehr gut ergänzen!</a:t>
            </a:r>
          </a:p>
        </p:txBody>
      </p:sp>
      <p:sp>
        <p:nvSpPr>
          <p:cNvPr id="12" name="Text Box 14">
            <a:extLst>
              <a:ext uri="{FF2B5EF4-FFF2-40B4-BE49-F238E27FC236}">
                <a16:creationId xmlns:a16="http://schemas.microsoft.com/office/drawing/2014/main" id="{669379D9-0427-48F4-AD7F-F573977479DA}"/>
              </a:ext>
            </a:extLst>
          </p:cNvPr>
          <p:cNvSpPr txBox="1">
            <a:spLocks noChangeArrowheads="1"/>
          </p:cNvSpPr>
          <p:nvPr/>
        </p:nvSpPr>
        <p:spPr bwMode="auto">
          <a:xfrm>
            <a:off x="8233789" y="5992640"/>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 </a:t>
            </a:r>
          </a:p>
        </p:txBody>
      </p:sp>
      <p:grpSp>
        <p:nvGrpSpPr>
          <p:cNvPr id="5" name="Gruppieren 4">
            <a:extLst>
              <a:ext uri="{FF2B5EF4-FFF2-40B4-BE49-F238E27FC236}">
                <a16:creationId xmlns:a16="http://schemas.microsoft.com/office/drawing/2014/main" id="{E7C78028-6BA1-43FA-AD3F-5637A2F5E8D2}"/>
              </a:ext>
            </a:extLst>
          </p:cNvPr>
          <p:cNvGrpSpPr/>
          <p:nvPr/>
        </p:nvGrpSpPr>
        <p:grpSpPr>
          <a:xfrm>
            <a:off x="128519" y="3885820"/>
            <a:ext cx="9777481" cy="2127796"/>
            <a:chOff x="437378" y="3885820"/>
            <a:chExt cx="9468622" cy="2127796"/>
          </a:xfrm>
        </p:grpSpPr>
        <p:sp>
          <p:nvSpPr>
            <p:cNvPr id="13" name="Textfeld 12">
              <a:extLst>
                <a:ext uri="{FF2B5EF4-FFF2-40B4-BE49-F238E27FC236}">
                  <a16:creationId xmlns:a16="http://schemas.microsoft.com/office/drawing/2014/main" id="{B0226E9C-17FC-4B2F-BA4A-ACFA63304ED7}"/>
                </a:ext>
              </a:extLst>
            </p:cNvPr>
            <p:cNvSpPr txBox="1"/>
            <p:nvPr/>
          </p:nvSpPr>
          <p:spPr>
            <a:xfrm>
              <a:off x="437379" y="3885820"/>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Geeignete Flächen bieten sich an, um PV-Freiflächenanlagen zu installieren. Weiden für Schafe oder auch Biotope können dabei entstehen.</a:t>
              </a:r>
            </a:p>
          </p:txBody>
        </p:sp>
        <p:sp>
          <p:nvSpPr>
            <p:cNvPr id="11" name="Text Box 14">
              <a:extLst>
                <a:ext uri="{FF2B5EF4-FFF2-40B4-BE49-F238E27FC236}">
                  <a16:creationId xmlns:a16="http://schemas.microsoft.com/office/drawing/2014/main" id="{22BCACD8-1986-4743-A9BC-669470A00882}"/>
                </a:ext>
              </a:extLst>
            </p:cNvPr>
            <p:cNvSpPr txBox="1">
              <a:spLocks noChangeArrowheads="1"/>
            </p:cNvSpPr>
            <p:nvPr/>
          </p:nvSpPr>
          <p:spPr bwMode="auto">
            <a:xfrm flipH="1">
              <a:off x="6518776" y="4216549"/>
              <a:ext cx="213360"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12)</a:t>
              </a:r>
            </a:p>
          </p:txBody>
        </p:sp>
        <p:sp>
          <p:nvSpPr>
            <p:cNvPr id="14" name="Textfeld 13">
              <a:extLst>
                <a:ext uri="{FF2B5EF4-FFF2-40B4-BE49-F238E27FC236}">
                  <a16:creationId xmlns:a16="http://schemas.microsoft.com/office/drawing/2014/main" id="{F3976925-795A-42A8-9449-474B46F55ED9}"/>
                </a:ext>
              </a:extLst>
            </p:cNvPr>
            <p:cNvSpPr txBox="1"/>
            <p:nvPr/>
          </p:nvSpPr>
          <p:spPr>
            <a:xfrm>
              <a:off x="437379" y="5428841"/>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Jedes Dorf sollte eine solche PV-Freiflächenanlage bauen um ihren Energiebedarf zumindest teilweise zu decken. Ausgleichsflächen von Neubaumaßnahmen könnten hierzu verwendet werden.</a:t>
              </a:r>
            </a:p>
          </p:txBody>
        </p:sp>
        <p:sp>
          <p:nvSpPr>
            <p:cNvPr id="15" name="Textfeld 14">
              <a:extLst>
                <a:ext uri="{FF2B5EF4-FFF2-40B4-BE49-F238E27FC236}">
                  <a16:creationId xmlns:a16="http://schemas.microsoft.com/office/drawing/2014/main" id="{857013F4-2D92-455D-8780-012D4EFB5037}"/>
                </a:ext>
              </a:extLst>
            </p:cNvPr>
            <p:cNvSpPr txBox="1"/>
            <p:nvPr/>
          </p:nvSpPr>
          <p:spPr>
            <a:xfrm>
              <a:off x="437379" y="4487019"/>
              <a:ext cx="923601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Grundsätzlich werden in enger Abstimmung mit dem Naturschutz Biodiversitäts-PV-Freiflächenanlagen geschaffen. </a:t>
              </a:r>
            </a:p>
          </p:txBody>
        </p:sp>
        <p:sp>
          <p:nvSpPr>
            <p:cNvPr id="16" name="Textfeld 15">
              <a:extLst>
                <a:ext uri="{FF2B5EF4-FFF2-40B4-BE49-F238E27FC236}">
                  <a16:creationId xmlns:a16="http://schemas.microsoft.com/office/drawing/2014/main" id="{44DAA7DB-B53A-4216-B1ED-2113CF4ECCD9}"/>
                </a:ext>
              </a:extLst>
            </p:cNvPr>
            <p:cNvSpPr txBox="1"/>
            <p:nvPr/>
          </p:nvSpPr>
          <p:spPr>
            <a:xfrm>
              <a:off x="437378" y="5049061"/>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Landwirte, Naturschutzverbände, etc. können als Miteigentümer bei PV-Freiflächenanlagen investieren. </a:t>
              </a:r>
            </a:p>
          </p:txBody>
        </p:sp>
      </p:grpSp>
      <p:sp>
        <p:nvSpPr>
          <p:cNvPr id="17" name="Textfeld 16">
            <a:extLst>
              <a:ext uri="{FF2B5EF4-FFF2-40B4-BE49-F238E27FC236}">
                <a16:creationId xmlns:a16="http://schemas.microsoft.com/office/drawing/2014/main" id="{7F58254D-CD52-4D52-8D48-56CF405413C7}"/>
              </a:ext>
            </a:extLst>
          </p:cNvPr>
          <p:cNvSpPr txBox="1"/>
          <p:nvPr/>
        </p:nvSpPr>
        <p:spPr>
          <a:xfrm>
            <a:off x="5213868" y="1156677"/>
            <a:ext cx="4834372" cy="2462213"/>
          </a:xfrm>
          <a:prstGeom prst="rect">
            <a:avLst/>
          </a:prstGeom>
          <a:noFill/>
        </p:spPr>
        <p:txBody>
          <a:bodyPr wrap="square">
            <a:spAutoFit/>
          </a:bodyPr>
          <a:lstStyle/>
          <a:p>
            <a:r>
              <a:rPr lang="de-DE" sz="1400" dirty="0">
                <a:solidFill>
                  <a:srgbClr val="FF0000"/>
                </a:solidFill>
                <a:latin typeface="+mn-lt"/>
                <a:ea typeface="Calibri" panose="020F0502020204030204" pitchFamily="34" charset="0"/>
              </a:rPr>
              <a:t>- PV-Leistung: 16.556 MW</a:t>
            </a:r>
            <a:br>
              <a:rPr lang="de-DE" sz="1400" dirty="0">
                <a:solidFill>
                  <a:srgbClr val="FF0000"/>
                </a:solidFill>
                <a:latin typeface="+mn-lt"/>
                <a:ea typeface="Calibri" panose="020F0502020204030204" pitchFamily="34" charset="0"/>
              </a:rPr>
            </a:br>
            <a:r>
              <a:rPr lang="de-DE" sz="1400" dirty="0">
                <a:solidFill>
                  <a:srgbClr val="FF0000"/>
                </a:solidFill>
                <a:latin typeface="+mn-lt"/>
                <a:ea typeface="Calibri" panose="020F0502020204030204" pitchFamily="34" charset="0"/>
              </a:rPr>
              <a:t>- benötigte Fläche: 16.556 ha</a:t>
            </a:r>
            <a:br>
              <a:rPr lang="de-DE" sz="1400" dirty="0">
                <a:solidFill>
                  <a:srgbClr val="FF0000"/>
                </a:solidFill>
                <a:latin typeface="+mn-lt"/>
                <a:ea typeface="Calibri" panose="020F0502020204030204" pitchFamily="34" charset="0"/>
              </a:rPr>
            </a:br>
            <a:r>
              <a:rPr lang="de-DE" sz="1400" dirty="0">
                <a:solidFill>
                  <a:srgbClr val="FF0000"/>
                </a:solidFill>
                <a:latin typeface="+mn-lt"/>
                <a:ea typeface="Calibri" panose="020F0502020204030204" pitchFamily="34" charset="0"/>
              </a:rPr>
              <a:t>  (0,83 % von RLP bzw. 2,33 % </a:t>
            </a:r>
            <a:r>
              <a:rPr lang="de-DE" sz="1400" dirty="0" err="1">
                <a:solidFill>
                  <a:srgbClr val="FF0000"/>
                </a:solidFill>
                <a:latin typeface="+mn-lt"/>
                <a:ea typeface="Calibri" panose="020F0502020204030204" pitchFamily="34" charset="0"/>
              </a:rPr>
              <a:t>landw</a:t>
            </a:r>
            <a:r>
              <a:rPr lang="de-DE" sz="1400" dirty="0">
                <a:solidFill>
                  <a:srgbClr val="FF0000"/>
                </a:solidFill>
                <a:latin typeface="+mn-lt"/>
                <a:ea typeface="Calibri" panose="020F0502020204030204" pitchFamily="34" charset="0"/>
              </a:rPr>
              <a:t>. Fläche von RLP)</a:t>
            </a:r>
          </a:p>
          <a:p>
            <a:br>
              <a:rPr lang="de-DE" sz="1400" dirty="0">
                <a:solidFill>
                  <a:srgbClr val="FF0000"/>
                </a:solidFill>
                <a:latin typeface="+mn-lt"/>
                <a:ea typeface="Calibri" panose="020F0502020204030204" pitchFamily="34" charset="0"/>
              </a:rPr>
            </a:br>
            <a:r>
              <a:rPr lang="de-DE" sz="1400" dirty="0">
                <a:solidFill>
                  <a:srgbClr val="FF0000"/>
                </a:solidFill>
                <a:latin typeface="+mn-lt"/>
                <a:ea typeface="Calibri" panose="020F0502020204030204" pitchFamily="34" charset="0"/>
              </a:rPr>
              <a:t>Potenziale:</a:t>
            </a:r>
            <a:br>
              <a:rPr lang="de-DE" sz="1400" dirty="0">
                <a:solidFill>
                  <a:srgbClr val="FF0000"/>
                </a:solidFill>
                <a:latin typeface="+mn-lt"/>
                <a:ea typeface="Calibri" panose="020F0502020204030204" pitchFamily="34" charset="0"/>
              </a:rPr>
            </a:br>
            <a:r>
              <a:rPr lang="de-DE" sz="1400" dirty="0">
                <a:solidFill>
                  <a:srgbClr val="FF0000"/>
                </a:solidFill>
                <a:latin typeface="+mn-lt"/>
                <a:ea typeface="Calibri" panose="020F0502020204030204" pitchFamily="34" charset="0"/>
              </a:rPr>
              <a:t>- NAWARO (Mais, Raps): ca. 12% </a:t>
            </a:r>
            <a:r>
              <a:rPr lang="de-DE" sz="1400" dirty="0" err="1">
                <a:solidFill>
                  <a:srgbClr val="FF0000"/>
                </a:solidFill>
                <a:latin typeface="+mn-lt"/>
                <a:ea typeface="Calibri" panose="020F0502020204030204" pitchFamily="34" charset="0"/>
              </a:rPr>
              <a:t>landw</a:t>
            </a:r>
            <a:r>
              <a:rPr lang="de-DE" sz="1400" dirty="0">
                <a:solidFill>
                  <a:srgbClr val="FF0000"/>
                </a:solidFill>
                <a:latin typeface="+mn-lt"/>
                <a:ea typeface="Calibri" panose="020F0502020204030204" pitchFamily="34" charset="0"/>
              </a:rPr>
              <a:t>. Fläche von RLP</a:t>
            </a:r>
            <a:br>
              <a:rPr lang="de-DE" sz="1400" dirty="0">
                <a:solidFill>
                  <a:srgbClr val="FF0000"/>
                </a:solidFill>
                <a:latin typeface="+mn-lt"/>
                <a:ea typeface="Calibri" panose="020F0502020204030204" pitchFamily="34" charset="0"/>
              </a:rPr>
            </a:br>
            <a:r>
              <a:rPr lang="de-DE" sz="1400" dirty="0">
                <a:solidFill>
                  <a:srgbClr val="FF0000"/>
                </a:solidFill>
                <a:latin typeface="+mn-lt"/>
                <a:ea typeface="Calibri" panose="020F0502020204030204" pitchFamily="34" charset="0"/>
              </a:rPr>
              <a:t>- GAP 2023, GLÖZ 8: Brachland, 4% des Ackerlandes</a:t>
            </a:r>
            <a:br>
              <a:rPr lang="de-DE" sz="1400" dirty="0">
                <a:solidFill>
                  <a:srgbClr val="FF0000"/>
                </a:solidFill>
                <a:latin typeface="+mn-lt"/>
                <a:ea typeface="Calibri" panose="020F0502020204030204" pitchFamily="34" charset="0"/>
              </a:rPr>
            </a:br>
            <a:r>
              <a:rPr lang="de-DE" sz="1400" dirty="0">
                <a:solidFill>
                  <a:srgbClr val="FF0000"/>
                </a:solidFill>
                <a:latin typeface="+mn-lt"/>
                <a:ea typeface="Calibri" panose="020F0502020204030204" pitchFamily="34" charset="0"/>
              </a:rPr>
              <a:t>- Gemeindeflächen</a:t>
            </a:r>
            <a:br>
              <a:rPr lang="de-DE" sz="1400" dirty="0">
                <a:solidFill>
                  <a:srgbClr val="FF0000"/>
                </a:solidFill>
                <a:latin typeface="+mn-lt"/>
                <a:ea typeface="Calibri" panose="020F0502020204030204" pitchFamily="34" charset="0"/>
              </a:rPr>
            </a:br>
            <a:br>
              <a:rPr lang="de-DE" sz="1400" dirty="0">
                <a:solidFill>
                  <a:srgbClr val="FF0000"/>
                </a:solidFill>
                <a:latin typeface="+mn-lt"/>
                <a:ea typeface="Calibri" panose="020F0502020204030204" pitchFamily="34" charset="0"/>
              </a:rPr>
            </a:br>
            <a:r>
              <a:rPr lang="de-DE" sz="1400" dirty="0">
                <a:solidFill>
                  <a:srgbClr val="FF0000"/>
                </a:solidFill>
                <a:latin typeface="+mn-lt"/>
                <a:ea typeface="Calibri" panose="020F0502020204030204" pitchFamily="34" charset="0"/>
              </a:rPr>
              <a:t>- synergetische Flächennutzung Wind und PV</a:t>
            </a:r>
          </a:p>
          <a:p>
            <a:endParaRPr lang="de-DE" sz="1400" dirty="0">
              <a:latin typeface="+mn-lt"/>
            </a:endParaRPr>
          </a:p>
        </p:txBody>
      </p:sp>
    </p:spTree>
    <p:extLst>
      <p:ext uri="{BB962C8B-B14F-4D97-AF65-F5344CB8AC3E}">
        <p14:creationId xmlns:p14="http://schemas.microsoft.com/office/powerpoint/2010/main" val="35539559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000" fill="hold"/>
                                        <p:tgtEl>
                                          <p:spTgt spid="17"/>
                                        </p:tgtEl>
                                        <p:attrNameLst>
                                          <p:attrName>ppt_x</p:attrName>
                                        </p:attrNameLst>
                                      </p:cBhvr>
                                      <p:tavLst>
                                        <p:tav tm="0">
                                          <p:val>
                                            <p:strVal val="0-#ppt_w/2"/>
                                          </p:val>
                                        </p:tav>
                                        <p:tav tm="100000">
                                          <p:val>
                                            <p:strVal val="#ppt_x"/>
                                          </p:val>
                                        </p:tav>
                                      </p:tavLst>
                                    </p:anim>
                                    <p:anim calcmode="lin" valueType="num">
                                      <p:cBhvr additive="base">
                                        <p:cTn id="14"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83327" y="2982"/>
            <a:ext cx="4832092"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Wärme-/Kälteanteile (1)</a:t>
            </a:r>
            <a:br>
              <a:rPr lang="de-DE" altLang="de-DE" dirty="0">
                <a:solidFill>
                  <a:schemeClr val="bg1"/>
                </a:solidFill>
              </a:rPr>
            </a:br>
            <a:r>
              <a:rPr lang="de-DE" altLang="de-DE" dirty="0">
                <a:solidFill>
                  <a:schemeClr val="bg1"/>
                </a:solidFill>
              </a:rPr>
              <a:t>In den Anwendungsbereichen 2017</a:t>
            </a:r>
            <a:endParaRPr lang="de-DE" altLang="de-DE" sz="2000" dirty="0">
              <a:solidFill>
                <a:schemeClr val="bg1"/>
              </a:solidFill>
            </a:endParaRPr>
          </a:p>
        </p:txBody>
      </p:sp>
      <p:sp>
        <p:nvSpPr>
          <p:cNvPr id="3" name="Textfeld 2">
            <a:extLst>
              <a:ext uri="{FF2B5EF4-FFF2-40B4-BE49-F238E27FC236}">
                <a16:creationId xmlns:a16="http://schemas.microsoft.com/office/drawing/2014/main" id="{BA35C80A-98C4-475B-806A-4191D8D21CB0}"/>
              </a:ext>
            </a:extLst>
          </p:cNvPr>
          <p:cNvSpPr txBox="1"/>
          <p:nvPr/>
        </p:nvSpPr>
        <p:spPr>
          <a:xfrm>
            <a:off x="4217186" y="844618"/>
            <a:ext cx="5579413" cy="369332"/>
          </a:xfrm>
          <a:prstGeom prst="rect">
            <a:avLst/>
          </a:prstGeom>
          <a:noFill/>
        </p:spPr>
        <p:txBody>
          <a:bodyPr wrap="none" rtlCol="0">
            <a:spAutoFit/>
          </a:bodyPr>
          <a:lstStyle/>
          <a:p>
            <a:r>
              <a:rPr lang="de-DE" sz="1800" dirty="0">
                <a:solidFill>
                  <a:srgbClr val="3333FF"/>
                </a:solidFill>
              </a:rPr>
              <a:t>Gesamt-Endenergieverbrauch 2017 in D: 2.591 TWh</a:t>
            </a:r>
          </a:p>
        </p:txBody>
      </p:sp>
      <p:sp>
        <p:nvSpPr>
          <p:cNvPr id="31" name="Textfeld 30">
            <a:extLst>
              <a:ext uri="{FF2B5EF4-FFF2-40B4-BE49-F238E27FC236}">
                <a16:creationId xmlns:a16="http://schemas.microsoft.com/office/drawing/2014/main" id="{62523804-8DFE-4875-88F3-B0A930167C6C}"/>
              </a:ext>
            </a:extLst>
          </p:cNvPr>
          <p:cNvSpPr txBox="1"/>
          <p:nvPr/>
        </p:nvSpPr>
        <p:spPr>
          <a:xfrm>
            <a:off x="7448550" y="5585273"/>
            <a:ext cx="1834787" cy="276999"/>
          </a:xfrm>
          <a:prstGeom prst="rect">
            <a:avLst/>
          </a:prstGeom>
          <a:noFill/>
        </p:spPr>
        <p:txBody>
          <a:bodyPr wrap="square">
            <a:spAutoFit/>
          </a:bodyPr>
          <a:lstStyle/>
          <a:p>
            <a:r>
              <a:rPr lang="de-DE" sz="1200" u="sng" dirty="0">
                <a:effectLst/>
                <a:latin typeface="Calibri" panose="020F0502020204030204" pitchFamily="34" charset="0"/>
                <a:ea typeface="Calibri" panose="020F0502020204030204" pitchFamily="34" charset="0"/>
              </a:rPr>
              <a:t>Quelle</a:t>
            </a:r>
            <a:r>
              <a:rPr lang="de-DE" sz="1200" dirty="0">
                <a:effectLst/>
                <a:latin typeface="Calibri" panose="020F0502020204030204" pitchFamily="34" charset="0"/>
                <a:ea typeface="Calibri" panose="020F0502020204030204" pitchFamily="34" charset="0"/>
              </a:rPr>
              <a:t>: 1) UBA 2021 </a:t>
            </a:r>
            <a:endParaRPr lang="de-DE" sz="1200" dirty="0"/>
          </a:p>
        </p:txBody>
      </p:sp>
      <p:graphicFrame>
        <p:nvGraphicFramePr>
          <p:cNvPr id="11" name="Diagramm 10">
            <a:extLst>
              <a:ext uri="{FF2B5EF4-FFF2-40B4-BE49-F238E27FC236}">
                <a16:creationId xmlns:a16="http://schemas.microsoft.com/office/drawing/2014/main" id="{EA3C889D-3FA4-49CC-8DB0-A6677074D93F}"/>
              </a:ext>
            </a:extLst>
          </p:cNvPr>
          <p:cNvGraphicFramePr>
            <a:graphicFrameLocks/>
          </p:cNvGraphicFramePr>
          <p:nvPr/>
        </p:nvGraphicFramePr>
        <p:xfrm>
          <a:off x="2857082" y="844618"/>
          <a:ext cx="3365770" cy="516876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feld 11">
            <a:extLst>
              <a:ext uri="{FF2B5EF4-FFF2-40B4-BE49-F238E27FC236}">
                <a16:creationId xmlns:a16="http://schemas.microsoft.com/office/drawing/2014/main" id="{62747A80-6ABD-4AAA-9BE1-0A666B690826}"/>
              </a:ext>
            </a:extLst>
          </p:cNvPr>
          <p:cNvSpPr txBox="1"/>
          <p:nvPr/>
        </p:nvSpPr>
        <p:spPr>
          <a:xfrm>
            <a:off x="4424295" y="1397698"/>
            <a:ext cx="389850" cy="369332"/>
          </a:xfrm>
          <a:prstGeom prst="rect">
            <a:avLst/>
          </a:prstGeom>
          <a:noFill/>
        </p:spPr>
        <p:txBody>
          <a:bodyPr wrap="none" rtlCol="0">
            <a:spAutoFit/>
          </a:bodyPr>
          <a:lstStyle/>
          <a:p>
            <a:r>
              <a:rPr lang="de-DE" sz="1800" dirty="0">
                <a:solidFill>
                  <a:srgbClr val="3333FF"/>
                </a:solidFill>
              </a:rPr>
              <a:t>%</a:t>
            </a:r>
          </a:p>
        </p:txBody>
      </p:sp>
      <p:sp>
        <p:nvSpPr>
          <p:cNvPr id="13" name="Textfeld 12">
            <a:extLst>
              <a:ext uri="{FF2B5EF4-FFF2-40B4-BE49-F238E27FC236}">
                <a16:creationId xmlns:a16="http://schemas.microsoft.com/office/drawing/2014/main" id="{2AD30C12-FA6C-445C-BD71-0385DAD79895}"/>
              </a:ext>
            </a:extLst>
          </p:cNvPr>
          <p:cNvSpPr txBox="1"/>
          <p:nvPr/>
        </p:nvSpPr>
        <p:spPr>
          <a:xfrm>
            <a:off x="5328024" y="5168684"/>
            <a:ext cx="1199367" cy="307777"/>
          </a:xfrm>
          <a:prstGeom prst="rect">
            <a:avLst/>
          </a:prstGeom>
          <a:noFill/>
        </p:spPr>
        <p:txBody>
          <a:bodyPr wrap="none" rtlCol="0">
            <a:spAutoFit/>
          </a:bodyPr>
          <a:lstStyle/>
          <a:p>
            <a:r>
              <a:rPr lang="de-DE" sz="1400" dirty="0">
                <a:solidFill>
                  <a:srgbClr val="3333FF"/>
                </a:solidFill>
              </a:rPr>
              <a:t>Raumwärme</a:t>
            </a:r>
          </a:p>
        </p:txBody>
      </p:sp>
      <p:sp>
        <p:nvSpPr>
          <p:cNvPr id="14" name="Textfeld 13">
            <a:extLst>
              <a:ext uri="{FF2B5EF4-FFF2-40B4-BE49-F238E27FC236}">
                <a16:creationId xmlns:a16="http://schemas.microsoft.com/office/drawing/2014/main" id="{D49F67EB-79E1-45BC-9DC5-3984434DE284}"/>
              </a:ext>
            </a:extLst>
          </p:cNvPr>
          <p:cNvSpPr txBox="1"/>
          <p:nvPr/>
        </p:nvSpPr>
        <p:spPr>
          <a:xfrm>
            <a:off x="5328024" y="4505795"/>
            <a:ext cx="1223155" cy="307777"/>
          </a:xfrm>
          <a:prstGeom prst="rect">
            <a:avLst/>
          </a:prstGeom>
          <a:noFill/>
        </p:spPr>
        <p:txBody>
          <a:bodyPr wrap="none" rtlCol="0">
            <a:spAutoFit/>
          </a:bodyPr>
          <a:lstStyle/>
          <a:p>
            <a:r>
              <a:rPr lang="de-DE" sz="1400" dirty="0">
                <a:solidFill>
                  <a:srgbClr val="3333FF"/>
                </a:solidFill>
              </a:rPr>
              <a:t>Warmwasser</a:t>
            </a:r>
          </a:p>
        </p:txBody>
      </p:sp>
      <p:sp>
        <p:nvSpPr>
          <p:cNvPr id="15" name="Textfeld 14">
            <a:extLst>
              <a:ext uri="{FF2B5EF4-FFF2-40B4-BE49-F238E27FC236}">
                <a16:creationId xmlns:a16="http://schemas.microsoft.com/office/drawing/2014/main" id="{D85243BE-36ED-4E92-AC51-EEDB8A44C36C}"/>
              </a:ext>
            </a:extLst>
          </p:cNvPr>
          <p:cNvSpPr txBox="1"/>
          <p:nvPr/>
        </p:nvSpPr>
        <p:spPr>
          <a:xfrm>
            <a:off x="5328024" y="3927772"/>
            <a:ext cx="1915909" cy="307777"/>
          </a:xfrm>
          <a:prstGeom prst="rect">
            <a:avLst/>
          </a:prstGeom>
          <a:noFill/>
        </p:spPr>
        <p:txBody>
          <a:bodyPr wrap="none" rtlCol="0">
            <a:spAutoFit/>
          </a:bodyPr>
          <a:lstStyle/>
          <a:p>
            <a:r>
              <a:rPr lang="de-DE" sz="1400" dirty="0">
                <a:solidFill>
                  <a:srgbClr val="3333FF"/>
                </a:solidFill>
              </a:rPr>
              <a:t>übrige Prozesswärme</a:t>
            </a:r>
          </a:p>
        </p:txBody>
      </p:sp>
      <p:sp>
        <p:nvSpPr>
          <p:cNvPr id="16" name="Textfeld 15">
            <a:extLst>
              <a:ext uri="{FF2B5EF4-FFF2-40B4-BE49-F238E27FC236}">
                <a16:creationId xmlns:a16="http://schemas.microsoft.com/office/drawing/2014/main" id="{419C0FBE-1D04-4A7E-9FFE-23578381B51D}"/>
              </a:ext>
            </a:extLst>
          </p:cNvPr>
          <p:cNvSpPr txBox="1"/>
          <p:nvPr/>
        </p:nvSpPr>
        <p:spPr>
          <a:xfrm>
            <a:off x="5328024" y="3604092"/>
            <a:ext cx="1011815" cy="307777"/>
          </a:xfrm>
          <a:prstGeom prst="rect">
            <a:avLst/>
          </a:prstGeom>
          <a:noFill/>
        </p:spPr>
        <p:txBody>
          <a:bodyPr wrap="none" rtlCol="0">
            <a:spAutoFit/>
          </a:bodyPr>
          <a:lstStyle/>
          <a:p>
            <a:r>
              <a:rPr lang="de-DE" sz="1400" dirty="0">
                <a:solidFill>
                  <a:srgbClr val="3333FF"/>
                </a:solidFill>
              </a:rPr>
              <a:t>Klimakälte</a:t>
            </a:r>
          </a:p>
        </p:txBody>
      </p:sp>
      <p:sp>
        <p:nvSpPr>
          <p:cNvPr id="17" name="Textfeld 16">
            <a:extLst>
              <a:ext uri="{FF2B5EF4-FFF2-40B4-BE49-F238E27FC236}">
                <a16:creationId xmlns:a16="http://schemas.microsoft.com/office/drawing/2014/main" id="{B8A2A9CB-5561-4AE4-8BC1-CE418B4D47A8}"/>
              </a:ext>
            </a:extLst>
          </p:cNvPr>
          <p:cNvSpPr txBox="1"/>
          <p:nvPr/>
        </p:nvSpPr>
        <p:spPr>
          <a:xfrm>
            <a:off x="5328024" y="3414621"/>
            <a:ext cx="1927131" cy="307777"/>
          </a:xfrm>
          <a:prstGeom prst="rect">
            <a:avLst/>
          </a:prstGeom>
          <a:noFill/>
        </p:spPr>
        <p:txBody>
          <a:bodyPr wrap="none" rtlCol="0">
            <a:spAutoFit/>
          </a:bodyPr>
          <a:lstStyle/>
          <a:p>
            <a:r>
              <a:rPr lang="de-DE" sz="1400" dirty="0">
                <a:solidFill>
                  <a:srgbClr val="3333FF"/>
                </a:solidFill>
              </a:rPr>
              <a:t>sonstige Prozesskälte</a:t>
            </a:r>
          </a:p>
        </p:txBody>
      </p:sp>
      <p:sp>
        <p:nvSpPr>
          <p:cNvPr id="18" name="Textfeld 17">
            <a:extLst>
              <a:ext uri="{FF2B5EF4-FFF2-40B4-BE49-F238E27FC236}">
                <a16:creationId xmlns:a16="http://schemas.microsoft.com/office/drawing/2014/main" id="{2BA2A87B-4AAB-4CFE-82A0-565239AD017D}"/>
              </a:ext>
            </a:extLst>
          </p:cNvPr>
          <p:cNvSpPr txBox="1"/>
          <p:nvPr/>
        </p:nvSpPr>
        <p:spPr>
          <a:xfrm>
            <a:off x="1253123" y="4505795"/>
            <a:ext cx="1518364" cy="369332"/>
          </a:xfrm>
          <a:prstGeom prst="rect">
            <a:avLst/>
          </a:prstGeom>
          <a:noFill/>
        </p:spPr>
        <p:txBody>
          <a:bodyPr wrap="none" rtlCol="0">
            <a:spAutoFit/>
          </a:bodyPr>
          <a:lstStyle/>
          <a:p>
            <a:r>
              <a:rPr lang="de-DE" sz="1800" dirty="0">
                <a:solidFill>
                  <a:srgbClr val="3333FF"/>
                </a:solidFill>
              </a:rPr>
              <a:t>Wärme/Kälte</a:t>
            </a:r>
          </a:p>
        </p:txBody>
      </p:sp>
      <p:sp>
        <p:nvSpPr>
          <p:cNvPr id="19" name="Textfeld 18">
            <a:extLst>
              <a:ext uri="{FF2B5EF4-FFF2-40B4-BE49-F238E27FC236}">
                <a16:creationId xmlns:a16="http://schemas.microsoft.com/office/drawing/2014/main" id="{BE1552D2-ABD6-4EB5-A053-71345C3A89C9}"/>
              </a:ext>
            </a:extLst>
          </p:cNvPr>
          <p:cNvSpPr txBox="1"/>
          <p:nvPr/>
        </p:nvSpPr>
        <p:spPr>
          <a:xfrm>
            <a:off x="1253123" y="2457563"/>
            <a:ext cx="2287870" cy="646331"/>
          </a:xfrm>
          <a:prstGeom prst="rect">
            <a:avLst/>
          </a:prstGeom>
          <a:noFill/>
        </p:spPr>
        <p:txBody>
          <a:bodyPr wrap="none" rtlCol="0">
            <a:spAutoFit/>
          </a:bodyPr>
          <a:lstStyle/>
          <a:p>
            <a:r>
              <a:rPr lang="de-DE" sz="1800" dirty="0">
                <a:solidFill>
                  <a:srgbClr val="3333FF"/>
                </a:solidFill>
              </a:rPr>
              <a:t>übrige Anwendungs-</a:t>
            </a:r>
            <a:br>
              <a:rPr lang="de-DE" sz="1800" dirty="0">
                <a:solidFill>
                  <a:srgbClr val="3333FF"/>
                </a:solidFill>
              </a:rPr>
            </a:br>
            <a:r>
              <a:rPr lang="de-DE" sz="1800" dirty="0" err="1">
                <a:solidFill>
                  <a:srgbClr val="3333FF"/>
                </a:solidFill>
              </a:rPr>
              <a:t>bereiche</a:t>
            </a:r>
            <a:endParaRPr lang="de-DE" sz="1800" dirty="0">
              <a:solidFill>
                <a:srgbClr val="3333FF"/>
              </a:solidFill>
            </a:endParaRPr>
          </a:p>
        </p:txBody>
      </p:sp>
      <p:sp>
        <p:nvSpPr>
          <p:cNvPr id="2" name="Geschweifte Klammer links 1">
            <a:extLst>
              <a:ext uri="{FF2B5EF4-FFF2-40B4-BE49-F238E27FC236}">
                <a16:creationId xmlns:a16="http://schemas.microsoft.com/office/drawing/2014/main" id="{DA1CBC0A-7DA6-4085-A68D-A6199790BFE5}"/>
              </a:ext>
            </a:extLst>
          </p:cNvPr>
          <p:cNvSpPr/>
          <p:nvPr/>
        </p:nvSpPr>
        <p:spPr bwMode="auto">
          <a:xfrm>
            <a:off x="2740095" y="3562180"/>
            <a:ext cx="675716" cy="2300092"/>
          </a:xfrm>
          <a:prstGeom prst="leftBrace">
            <a:avLst>
              <a:gd name="adj1" fmla="val 8333"/>
              <a:gd name="adj2" fmla="val 50000"/>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 name="Textfeld 20">
            <a:extLst>
              <a:ext uri="{FF2B5EF4-FFF2-40B4-BE49-F238E27FC236}">
                <a16:creationId xmlns:a16="http://schemas.microsoft.com/office/drawing/2014/main" id="{04F55EEA-E5C5-4626-9085-88F7932A72D7}"/>
              </a:ext>
            </a:extLst>
          </p:cNvPr>
          <p:cNvSpPr txBox="1"/>
          <p:nvPr/>
        </p:nvSpPr>
        <p:spPr>
          <a:xfrm>
            <a:off x="7043922" y="1122883"/>
            <a:ext cx="2752677" cy="338554"/>
          </a:xfrm>
          <a:prstGeom prst="rect">
            <a:avLst/>
          </a:prstGeom>
          <a:noFill/>
        </p:spPr>
        <p:txBody>
          <a:bodyPr wrap="none" rtlCol="0">
            <a:spAutoFit/>
          </a:bodyPr>
          <a:lstStyle/>
          <a:p>
            <a:pPr algn="r"/>
            <a:r>
              <a:rPr lang="de-DE" sz="1600" dirty="0">
                <a:solidFill>
                  <a:srgbClr val="FF0000"/>
                </a:solidFill>
              </a:rPr>
              <a:t>davon Wärme/Kälte: 56,5%</a:t>
            </a:r>
          </a:p>
        </p:txBody>
      </p:sp>
      <p:sp>
        <p:nvSpPr>
          <p:cNvPr id="35" name="Rectangle 4">
            <a:extLst>
              <a:ext uri="{FF2B5EF4-FFF2-40B4-BE49-F238E27FC236}">
                <a16:creationId xmlns:a16="http://schemas.microsoft.com/office/drawing/2014/main" id="{2BAE0304-9A46-43D0-864B-71CCE5CFABC1}"/>
              </a:ext>
            </a:extLst>
          </p:cNvPr>
          <p:cNvSpPr>
            <a:spLocks noChangeArrowheads="1"/>
          </p:cNvSpPr>
          <p:nvPr/>
        </p:nvSpPr>
        <p:spPr bwMode="auto">
          <a:xfrm>
            <a:off x="0" y="6132513"/>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Der Anteil an Wärme/Kälte liegt bei deutlich über 50% vom gesamten Endenergieverbrauch! </a:t>
            </a:r>
          </a:p>
        </p:txBody>
      </p:sp>
      <p:sp>
        <p:nvSpPr>
          <p:cNvPr id="20" name="Textfeld 19">
            <a:extLst>
              <a:ext uri="{FF2B5EF4-FFF2-40B4-BE49-F238E27FC236}">
                <a16:creationId xmlns:a16="http://schemas.microsoft.com/office/drawing/2014/main" id="{7BDCA27A-196A-4C5F-BC69-2682A4855AEB}"/>
              </a:ext>
            </a:extLst>
          </p:cNvPr>
          <p:cNvSpPr txBox="1"/>
          <p:nvPr/>
        </p:nvSpPr>
        <p:spPr>
          <a:xfrm>
            <a:off x="5242834" y="1722276"/>
            <a:ext cx="298480" cy="246221"/>
          </a:xfrm>
          <a:prstGeom prst="rect">
            <a:avLst/>
          </a:prstGeom>
          <a:noFill/>
        </p:spPr>
        <p:txBody>
          <a:bodyPr wrap="none" rtlCol="0">
            <a:spAutoFit/>
          </a:bodyPr>
          <a:lstStyle/>
          <a:p>
            <a:r>
              <a:rPr lang="de-DE" sz="1000" dirty="0"/>
              <a:t>1)</a:t>
            </a:r>
          </a:p>
        </p:txBody>
      </p:sp>
    </p:spTree>
    <p:extLst>
      <p:ext uri="{BB962C8B-B14F-4D97-AF65-F5344CB8AC3E}">
        <p14:creationId xmlns:p14="http://schemas.microsoft.com/office/powerpoint/2010/main" val="152905764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ppt_x"/>
                                          </p:val>
                                        </p:tav>
                                        <p:tav tm="100000">
                                          <p:val>
                                            <p:strVal val="#ppt_x"/>
                                          </p:val>
                                        </p:tav>
                                      </p:tavLst>
                                    </p:anim>
                                    <p:anim calcmode="lin" valueType="num">
                                      <p:cBhvr additive="base">
                                        <p:cTn id="8"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328738" y="9525"/>
            <a:ext cx="824128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latin typeface="+mn-lt"/>
                <a:cs typeface="Calibri" panose="020F0502020204030204" pitchFamily="34" charset="0"/>
              </a:rPr>
              <a:t>Kampagne „Jedes Dorf baut seine PV-Freiflächenanlage</a:t>
            </a:r>
            <a:r>
              <a:rPr lang="de-DE" altLang="de-DE" dirty="0">
                <a:solidFill>
                  <a:schemeClr val="bg1"/>
                </a:solidFill>
                <a:latin typeface="Calibri" panose="020F0502020204030204" pitchFamily="34" charset="0"/>
                <a:cs typeface="Calibri" panose="020F0502020204030204" pitchFamily="34" charset="0"/>
              </a:rPr>
              <a:t>“</a:t>
            </a:r>
            <a:br>
              <a:rPr lang="de-DE" altLang="de-DE" dirty="0">
                <a:solidFill>
                  <a:schemeClr val="bg1"/>
                </a:solidFill>
              </a:rPr>
            </a:br>
            <a:r>
              <a:rPr lang="de-DE" altLang="de-DE" dirty="0">
                <a:solidFill>
                  <a:schemeClr val="bg1"/>
                </a:solidFill>
              </a:rPr>
              <a:t>Wie soll die Kampagne laufen und wer macht mit?</a:t>
            </a:r>
          </a:p>
        </p:txBody>
      </p:sp>
      <p:sp>
        <p:nvSpPr>
          <p:cNvPr id="9" name="Textfeld 8">
            <a:extLst>
              <a:ext uri="{FF2B5EF4-FFF2-40B4-BE49-F238E27FC236}">
                <a16:creationId xmlns:a16="http://schemas.microsoft.com/office/drawing/2014/main" id="{C7E5D060-4E77-4AE7-8F81-B0742AD9A485}"/>
              </a:ext>
            </a:extLst>
          </p:cNvPr>
          <p:cNvSpPr txBox="1"/>
          <p:nvPr/>
        </p:nvSpPr>
        <p:spPr>
          <a:xfrm>
            <a:off x="650240" y="956547"/>
            <a:ext cx="8656320" cy="338554"/>
          </a:xfrm>
          <a:prstGeom prst="rect">
            <a:avLst/>
          </a:prstGeom>
          <a:noFill/>
        </p:spPr>
        <p:txBody>
          <a:bodyPr wrap="square" rtlCol="0">
            <a:spAutoFit/>
          </a:bodyPr>
          <a:lstStyle>
            <a:defPPr>
              <a:defRPr lang="en-GB"/>
            </a:defPPr>
            <a:lvl1pPr>
              <a:defRPr sz="1600">
                <a:solidFill>
                  <a:srgbClr val="008000"/>
                </a:solidFill>
                <a:latin typeface="Calibri" panose="020F0502020204030204" pitchFamily="34" charset="0"/>
                <a:cs typeface="Calibri" panose="020F0502020204030204" pitchFamily="34" charset="0"/>
              </a:defRPr>
            </a:lvl1pPr>
          </a:lstStyle>
          <a:p>
            <a:r>
              <a:rPr lang="de-DE" dirty="0">
                <a:solidFill>
                  <a:srgbClr val="3333FF"/>
                </a:solidFill>
              </a:rPr>
              <a:t>Vorbereitung der Kampagne bis Mitte 2022: Konzept erstellen.</a:t>
            </a:r>
          </a:p>
        </p:txBody>
      </p:sp>
      <p:sp>
        <p:nvSpPr>
          <p:cNvPr id="5" name="Textfeld 4">
            <a:extLst>
              <a:ext uri="{FF2B5EF4-FFF2-40B4-BE49-F238E27FC236}">
                <a16:creationId xmlns:a16="http://schemas.microsoft.com/office/drawing/2014/main" id="{1B293179-956F-437E-8049-D506E274ACC1}"/>
              </a:ext>
            </a:extLst>
          </p:cNvPr>
          <p:cNvSpPr txBox="1"/>
          <p:nvPr/>
        </p:nvSpPr>
        <p:spPr>
          <a:xfrm>
            <a:off x="650240" y="1457293"/>
            <a:ext cx="8656320" cy="1077218"/>
          </a:xfrm>
          <a:prstGeom prst="rect">
            <a:avLst/>
          </a:prstGeom>
          <a:noFill/>
        </p:spPr>
        <p:txBody>
          <a:bodyPr wrap="square" rtlCol="0">
            <a:spAutoFit/>
          </a:bodyPr>
          <a:lstStyle>
            <a:defPPr>
              <a:defRPr lang="en-GB"/>
            </a:defPPr>
            <a:lvl1pPr>
              <a:defRPr sz="1600">
                <a:solidFill>
                  <a:srgbClr val="008000"/>
                </a:solidFill>
                <a:latin typeface="Calibri" panose="020F0502020204030204" pitchFamily="34" charset="0"/>
                <a:cs typeface="Calibri" panose="020F0502020204030204" pitchFamily="34" charset="0"/>
              </a:defRPr>
            </a:lvl1pPr>
          </a:lstStyle>
          <a:p>
            <a:r>
              <a:rPr lang="de-DE" dirty="0">
                <a:solidFill>
                  <a:srgbClr val="3333FF"/>
                </a:solidFill>
              </a:rPr>
              <a:t>Veranstaltungen mit Bürgermeistern (Stadt, VG, OB)  und Räten der Städte, VGs und Ortsgemeinden ab dem 2. Halbjahr 2022</a:t>
            </a:r>
            <a:br>
              <a:rPr lang="de-DE" dirty="0">
                <a:solidFill>
                  <a:srgbClr val="3333FF"/>
                </a:solidFill>
              </a:rPr>
            </a:br>
            <a:r>
              <a:rPr lang="de-DE" dirty="0">
                <a:solidFill>
                  <a:srgbClr val="3333FF"/>
                </a:solidFill>
              </a:rPr>
              <a:t>- 3 Veranstaltungen an der Rheinschiene (GER)</a:t>
            </a:r>
            <a:br>
              <a:rPr lang="de-DE" dirty="0">
                <a:solidFill>
                  <a:srgbClr val="3333FF"/>
                </a:solidFill>
              </a:rPr>
            </a:br>
            <a:r>
              <a:rPr lang="de-DE" dirty="0">
                <a:solidFill>
                  <a:srgbClr val="3333FF"/>
                </a:solidFill>
              </a:rPr>
              <a:t>- 3 Veranstaltungen an der Weinstraße (SÜW und LD).</a:t>
            </a:r>
          </a:p>
        </p:txBody>
      </p:sp>
      <p:sp>
        <p:nvSpPr>
          <p:cNvPr id="6" name="Textfeld 5">
            <a:extLst>
              <a:ext uri="{FF2B5EF4-FFF2-40B4-BE49-F238E27FC236}">
                <a16:creationId xmlns:a16="http://schemas.microsoft.com/office/drawing/2014/main" id="{3ECF51AB-8732-4A22-AFF8-BC733530A5DE}"/>
              </a:ext>
            </a:extLst>
          </p:cNvPr>
          <p:cNvSpPr txBox="1"/>
          <p:nvPr/>
        </p:nvSpPr>
        <p:spPr>
          <a:xfrm>
            <a:off x="650240" y="2740832"/>
            <a:ext cx="8656320" cy="2308324"/>
          </a:xfrm>
          <a:prstGeom prst="rect">
            <a:avLst/>
          </a:prstGeom>
          <a:noFill/>
        </p:spPr>
        <p:txBody>
          <a:bodyPr wrap="square" rtlCol="0">
            <a:spAutoFit/>
          </a:bodyPr>
          <a:lstStyle>
            <a:defPPr>
              <a:defRPr lang="en-GB"/>
            </a:defPPr>
            <a:lvl1pPr>
              <a:defRPr sz="1600">
                <a:solidFill>
                  <a:srgbClr val="008000"/>
                </a:solidFill>
                <a:latin typeface="Calibri" panose="020F0502020204030204" pitchFamily="34" charset="0"/>
                <a:cs typeface="Calibri" panose="020F0502020204030204" pitchFamily="34" charset="0"/>
              </a:defRPr>
            </a:lvl1pPr>
          </a:lstStyle>
          <a:p>
            <a:r>
              <a:rPr lang="de-DE" u="sng" dirty="0">
                <a:solidFill>
                  <a:srgbClr val="3333FF"/>
                </a:solidFill>
              </a:rPr>
              <a:t>Mitwirkende</a:t>
            </a:r>
            <a:br>
              <a:rPr lang="de-DE" dirty="0">
                <a:solidFill>
                  <a:srgbClr val="3333FF"/>
                </a:solidFill>
              </a:rPr>
            </a:br>
            <a:r>
              <a:rPr lang="de-DE" dirty="0">
                <a:solidFill>
                  <a:srgbClr val="3333FF"/>
                </a:solidFill>
              </a:rPr>
              <a:t>- ISE e.V.: Federführung</a:t>
            </a:r>
            <a:br>
              <a:rPr lang="de-DE" dirty="0">
                <a:solidFill>
                  <a:srgbClr val="3333FF"/>
                </a:solidFill>
              </a:rPr>
            </a:br>
            <a:r>
              <a:rPr lang="de-DE" dirty="0">
                <a:solidFill>
                  <a:srgbClr val="3333FF"/>
                </a:solidFill>
              </a:rPr>
              <a:t>- jeweilige/r Klimaschutzmanager/in</a:t>
            </a:r>
            <a:br>
              <a:rPr lang="de-DE" dirty="0">
                <a:solidFill>
                  <a:srgbClr val="3333FF"/>
                </a:solidFill>
              </a:rPr>
            </a:br>
            <a:r>
              <a:rPr lang="de-DE" dirty="0">
                <a:solidFill>
                  <a:srgbClr val="3333FF"/>
                </a:solidFill>
              </a:rPr>
              <a:t>- Naturschutzverband Südpfalz  NVS e.V.</a:t>
            </a:r>
            <a:br>
              <a:rPr lang="de-DE" dirty="0">
                <a:solidFill>
                  <a:srgbClr val="3333FF"/>
                </a:solidFill>
              </a:rPr>
            </a:br>
            <a:r>
              <a:rPr lang="de-DE" dirty="0">
                <a:solidFill>
                  <a:srgbClr val="3333FF"/>
                </a:solidFill>
              </a:rPr>
              <a:t>- Landwirtschaftskammer RLP</a:t>
            </a:r>
            <a:br>
              <a:rPr lang="de-DE" dirty="0">
                <a:solidFill>
                  <a:srgbClr val="3333FF"/>
                </a:solidFill>
              </a:rPr>
            </a:br>
            <a:r>
              <a:rPr lang="de-DE" dirty="0">
                <a:solidFill>
                  <a:srgbClr val="3333FF"/>
                </a:solidFill>
              </a:rPr>
              <a:t>- Energieagentur RLP</a:t>
            </a:r>
            <a:br>
              <a:rPr lang="de-DE" dirty="0">
                <a:solidFill>
                  <a:srgbClr val="3333FF"/>
                </a:solidFill>
              </a:rPr>
            </a:br>
            <a:r>
              <a:rPr lang="de-DE" dirty="0">
                <a:solidFill>
                  <a:srgbClr val="3333FF"/>
                </a:solidFill>
              </a:rPr>
              <a:t>- SGD-Süd</a:t>
            </a:r>
            <a:br>
              <a:rPr lang="de-DE" dirty="0">
                <a:solidFill>
                  <a:srgbClr val="3333FF"/>
                </a:solidFill>
              </a:rPr>
            </a:br>
            <a:r>
              <a:rPr lang="de-DE" dirty="0">
                <a:solidFill>
                  <a:srgbClr val="3333FF"/>
                </a:solidFill>
              </a:rPr>
              <a:t>- Netzbetreiber</a:t>
            </a:r>
            <a:br>
              <a:rPr lang="de-DE" dirty="0">
                <a:solidFill>
                  <a:srgbClr val="3333FF"/>
                </a:solidFill>
              </a:rPr>
            </a:br>
            <a:r>
              <a:rPr lang="de-DE" dirty="0">
                <a:solidFill>
                  <a:srgbClr val="3333FF"/>
                </a:solidFill>
              </a:rPr>
              <a:t>- Vertreter der Pilotprojekte, VG-Lingenfeld, VG-BZA, Winden</a:t>
            </a:r>
          </a:p>
        </p:txBody>
      </p:sp>
    </p:spTree>
    <p:extLst>
      <p:ext uri="{BB962C8B-B14F-4D97-AF65-F5344CB8AC3E}">
        <p14:creationId xmlns:p14="http://schemas.microsoft.com/office/powerpoint/2010/main" val="141960054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3186898"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dirty="0">
                <a:solidFill>
                  <a:schemeClr val="bg1"/>
                </a:solidFill>
              </a:rPr>
              <a:t>ISE e.V.-Konzept-Team</a:t>
            </a:r>
            <a:endParaRPr lang="de-DE" altLang="de-DE" sz="2000" dirty="0">
              <a:solidFill>
                <a:schemeClr val="bg1"/>
              </a:solidFill>
            </a:endParaRPr>
          </a:p>
        </p:txBody>
      </p:sp>
      <p:sp>
        <p:nvSpPr>
          <p:cNvPr id="5" name="Text Box 5">
            <a:extLst>
              <a:ext uri="{FF2B5EF4-FFF2-40B4-BE49-F238E27FC236}">
                <a16:creationId xmlns:a16="http://schemas.microsoft.com/office/drawing/2014/main" id="{0B9D4566-8602-4138-824D-FA3CB309377F}"/>
              </a:ext>
            </a:extLst>
          </p:cNvPr>
          <p:cNvSpPr txBox="1">
            <a:spLocks noChangeArrowheads="1"/>
          </p:cNvSpPr>
          <p:nvPr/>
        </p:nvSpPr>
        <p:spPr bwMode="auto">
          <a:xfrm>
            <a:off x="604044" y="1306705"/>
            <a:ext cx="8697913" cy="1754326"/>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dirty="0">
                <a:solidFill>
                  <a:srgbClr val="3333FF"/>
                </a:solidFill>
              </a:rPr>
              <a:t>Wolfgang Thiel (Projektleiter)</a:t>
            </a:r>
          </a:p>
          <a:p>
            <a:pPr marL="0" indent="0"/>
            <a:r>
              <a:rPr lang="de-DE" altLang="de-DE" sz="1800" dirty="0">
                <a:solidFill>
                  <a:srgbClr val="3333FF"/>
                </a:solidFill>
              </a:rPr>
              <a:t>Wolfgang </a:t>
            </a:r>
            <a:r>
              <a:rPr lang="de-DE" altLang="de-DE" sz="1800" dirty="0" err="1">
                <a:solidFill>
                  <a:srgbClr val="3333FF"/>
                </a:solidFill>
              </a:rPr>
              <a:t>Fedderken</a:t>
            </a:r>
            <a:endParaRPr lang="de-DE" altLang="de-DE" sz="1800" dirty="0">
              <a:solidFill>
                <a:srgbClr val="3333FF"/>
              </a:solidFill>
            </a:endParaRPr>
          </a:p>
          <a:p>
            <a:pPr marL="0" indent="0"/>
            <a:r>
              <a:rPr lang="de-DE" sz="1800" dirty="0">
                <a:solidFill>
                  <a:srgbClr val="3333FF"/>
                </a:solidFill>
              </a:rPr>
              <a:t>Prof. Dr. Karl Keilen</a:t>
            </a:r>
          </a:p>
          <a:p>
            <a:pPr marL="0" indent="0"/>
            <a:r>
              <a:rPr lang="de-DE" altLang="de-DE" sz="1800" dirty="0">
                <a:solidFill>
                  <a:srgbClr val="3333FF"/>
                </a:solidFill>
              </a:rPr>
              <a:t>Dr. Gerhard </a:t>
            </a:r>
            <a:r>
              <a:rPr lang="de-DE" altLang="de-DE" sz="1800" dirty="0" err="1">
                <a:solidFill>
                  <a:srgbClr val="3333FF"/>
                </a:solidFill>
              </a:rPr>
              <a:t>Lausterer</a:t>
            </a:r>
            <a:br>
              <a:rPr lang="de-DE" altLang="de-DE" sz="1800" dirty="0">
                <a:solidFill>
                  <a:srgbClr val="3333FF"/>
                </a:solidFill>
              </a:rPr>
            </a:br>
            <a:r>
              <a:rPr lang="de-DE" sz="1800" dirty="0">
                <a:solidFill>
                  <a:srgbClr val="3333FF"/>
                </a:solidFill>
              </a:rPr>
              <a:t>Michael Linder</a:t>
            </a:r>
            <a:br>
              <a:rPr lang="de-DE" sz="1800" dirty="0">
                <a:solidFill>
                  <a:srgbClr val="3333FF"/>
                </a:solidFill>
              </a:rPr>
            </a:br>
            <a:r>
              <a:rPr lang="de-DE" sz="1800" dirty="0">
                <a:solidFill>
                  <a:srgbClr val="3333FF"/>
                </a:solidFill>
              </a:rPr>
              <a:t>Volker Wander</a:t>
            </a:r>
            <a:endParaRPr lang="de-DE" altLang="de-DE" sz="1800" dirty="0">
              <a:solidFill>
                <a:srgbClr val="3333FF"/>
              </a:solidFill>
            </a:endParaRPr>
          </a:p>
        </p:txBody>
      </p:sp>
    </p:spTree>
    <p:extLst>
      <p:ext uri="{BB962C8B-B14F-4D97-AF65-F5344CB8AC3E}">
        <p14:creationId xmlns:p14="http://schemas.microsoft.com/office/powerpoint/2010/main" val="2467541778"/>
      </p:ext>
    </p:extLst>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76805" name="Gruppieren 1">
            <a:extLst>
              <a:ext uri="{FF2B5EF4-FFF2-40B4-BE49-F238E27FC236}">
                <a16:creationId xmlns:a16="http://schemas.microsoft.com/office/drawing/2014/main" id="{B8892F78-F9B6-4880-86C3-F1B67924C304}"/>
              </a:ext>
            </a:extLst>
          </p:cNvPr>
          <p:cNvGrpSpPr>
            <a:grpSpLocks/>
          </p:cNvGrpSpPr>
          <p:nvPr/>
        </p:nvGrpSpPr>
        <p:grpSpPr bwMode="auto">
          <a:xfrm>
            <a:off x="512763" y="744538"/>
            <a:ext cx="8880475" cy="1671637"/>
            <a:chOff x="666532" y="352681"/>
            <a:chExt cx="8880140" cy="1670880"/>
          </a:xfrm>
        </p:grpSpPr>
        <p:sp>
          <p:nvSpPr>
            <p:cNvPr id="76808" name="AutoShape 4">
              <a:extLst>
                <a:ext uri="{FF2B5EF4-FFF2-40B4-BE49-F238E27FC236}">
                  <a16:creationId xmlns:a16="http://schemas.microsoft.com/office/drawing/2014/main" id="{5DCD0B21-EDF5-4AF5-B2EC-248FBBA9A673}"/>
                </a:ext>
              </a:extLst>
            </p:cNvPr>
            <p:cNvSpPr>
              <a:spLocks noChangeArrowheads="1"/>
            </p:cNvSpPr>
            <p:nvPr/>
          </p:nvSpPr>
          <p:spPr bwMode="auto">
            <a:xfrm>
              <a:off x="666532" y="352681"/>
              <a:ext cx="8880140" cy="1670880"/>
            </a:xfrm>
            <a:prstGeom prst="bevel">
              <a:avLst>
                <a:gd name="adj" fmla="val 5111"/>
              </a:avLst>
            </a:prstGeom>
            <a:solidFill>
              <a:srgbClr val="F6601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6809" name="Text Box 5">
              <a:extLst>
                <a:ext uri="{FF2B5EF4-FFF2-40B4-BE49-F238E27FC236}">
                  <a16:creationId xmlns:a16="http://schemas.microsoft.com/office/drawing/2014/main" id="{7DDBB3B6-69D4-4E7C-8774-BD0CF9D32EA7}"/>
                </a:ext>
              </a:extLst>
            </p:cNvPr>
            <p:cNvSpPr txBox="1">
              <a:spLocks noChangeArrowheads="1"/>
            </p:cNvSpPr>
            <p:nvPr/>
          </p:nvSpPr>
          <p:spPr bwMode="auto">
            <a:xfrm flipH="1">
              <a:off x="952037" y="997425"/>
              <a:ext cx="8398561" cy="498372"/>
            </a:xfrm>
            <a:prstGeom prst="rect">
              <a:avLst/>
            </a:prstGeom>
            <a:noFill/>
            <a:ln>
              <a:noFill/>
            </a:ln>
            <a:effectLst/>
            <a:extLst>
              <a:ext uri="{909E8E84-426E-40DD-AFC4-6F175D3DCCD1}">
                <a14:hiddenFill xmlns:a14="http://schemas.microsoft.com/office/drawing/2010/main">
                  <a:solidFill>
                    <a:srgbClr val="BBD2E9">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7E8C"/>
                    </a:outerShdw>
                  </a:effectLst>
                </a14:hiddenEffects>
              </a:ext>
            </a:extLst>
          </p:spPr>
          <p:txBody>
            <a:bodyPr lIns="0" tIns="0" rIns="0" bIns="0" anchor="ctr">
              <a:spAutoFit/>
            </a:bodyPr>
            <a:lstStyle>
              <a:lvl1pPr marL="290513" indent="-290513">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spcBef>
                  <a:spcPct val="10000"/>
                </a:spcBef>
                <a:buClr>
                  <a:srgbClr val="FC0128"/>
                </a:buClr>
                <a:buSzPct val="120000"/>
              </a:pPr>
              <a:r>
                <a:rPr lang="de-DE" altLang="de-DE" sz="3600" b="1">
                  <a:solidFill>
                    <a:schemeClr val="bg1"/>
                  </a:solidFill>
                </a:rPr>
                <a:t>Vielen Dank für Ihre Aufmerksamkeit</a:t>
              </a:r>
            </a:p>
          </p:txBody>
        </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3976688" y="4294188"/>
            <a:ext cx="59324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a:solidFill>
                  <a:schemeClr val="accent2"/>
                </a:solidFill>
              </a:rPr>
              <a:t>Wolfgang Thiel, Vorsitzender</a:t>
            </a:r>
          </a:p>
          <a:p>
            <a:pPr algn="ctr"/>
            <a:r>
              <a:rPr lang="de-DE" altLang="de-DE" b="1">
                <a:solidFill>
                  <a:schemeClr val="accent2"/>
                </a:solidFill>
              </a:rPr>
              <a:t>Initiative Südpfalz-Energie (ISE e.V.)</a:t>
            </a:r>
          </a:p>
          <a:p>
            <a:pPr algn="ctr"/>
            <a:r>
              <a:rPr lang="de-DE" altLang="de-DE">
                <a:solidFill>
                  <a:schemeClr val="accent2"/>
                </a:solidFill>
              </a:rPr>
              <a:t>www.i-suedpfalz-energie.de/</a:t>
            </a:r>
          </a:p>
          <a:p>
            <a:pPr algn="ctr"/>
            <a:r>
              <a:rPr lang="de-DE" altLang="de-DE">
                <a:solidFill>
                  <a:schemeClr val="accent2"/>
                </a:solidFill>
              </a:rPr>
              <a:t>Tel.: +49 172 7419812</a:t>
            </a:r>
          </a:p>
          <a:p>
            <a:pPr algn="ctr"/>
            <a:r>
              <a:rPr lang="de-DE" altLang="de-DE">
                <a:solidFill>
                  <a:schemeClr val="accent2"/>
                </a:solidFill>
              </a:rPr>
              <a:t>eMail: wolfgang@thiel-wt.de</a:t>
            </a:r>
          </a:p>
        </p:txBody>
      </p:sp>
    </p:spTree>
  </p:cSld>
  <p:clrMapOvr>
    <a:masterClrMapping/>
  </p:clrMapOvr>
  <p:transition>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86B7875-F92F-4D35-9B3B-727467DCBEF7}"/>
              </a:ext>
            </a:extLst>
          </p:cNvPr>
          <p:cNvSpPr txBox="1"/>
          <p:nvPr/>
        </p:nvSpPr>
        <p:spPr>
          <a:xfrm>
            <a:off x="2795154" y="2842644"/>
            <a:ext cx="3605474" cy="707886"/>
          </a:xfrm>
          <a:prstGeom prst="rect">
            <a:avLst/>
          </a:prstGeom>
          <a:noFill/>
        </p:spPr>
        <p:txBody>
          <a:bodyPr wrap="none" rtlCol="0">
            <a:spAutoFit/>
          </a:bodyPr>
          <a:lstStyle/>
          <a:p>
            <a:r>
              <a:rPr lang="de-DE" sz="4000" dirty="0"/>
              <a:t>Back </a:t>
            </a:r>
            <a:r>
              <a:rPr lang="de-DE" sz="4000" dirty="0" err="1"/>
              <a:t>up</a:t>
            </a:r>
            <a:r>
              <a:rPr lang="de-DE" sz="4000" dirty="0"/>
              <a:t>-Folien</a:t>
            </a:r>
          </a:p>
        </p:txBody>
      </p:sp>
    </p:spTree>
    <p:extLst>
      <p:ext uri="{BB962C8B-B14F-4D97-AF65-F5344CB8AC3E}">
        <p14:creationId xmlns:p14="http://schemas.microsoft.com/office/powerpoint/2010/main" val="2867828250"/>
      </p:ext>
    </p:extLst>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870857" y="41024"/>
            <a:ext cx="9035143"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Ausbaupfad RLP: zu installierende EE-Komponenten bis 2040 (3)</a:t>
            </a:r>
          </a:p>
          <a:p>
            <a:r>
              <a:rPr lang="de-DE" altLang="de-DE" dirty="0">
                <a:solidFill>
                  <a:schemeClr val="bg1"/>
                </a:solidFill>
              </a:rPr>
              <a:t>Zusammenfassende Fakten-Diskussion</a:t>
            </a:r>
          </a:p>
        </p:txBody>
      </p:sp>
      <p:sp>
        <p:nvSpPr>
          <p:cNvPr id="3" name="Textfeld 1">
            <a:extLst>
              <a:ext uri="{FF2B5EF4-FFF2-40B4-BE49-F238E27FC236}">
                <a16:creationId xmlns:a16="http://schemas.microsoft.com/office/drawing/2014/main" id="{73F28183-E197-4B0F-A8AF-DC799A5CA383}"/>
              </a:ext>
            </a:extLst>
          </p:cNvPr>
          <p:cNvSpPr txBox="1">
            <a:spLocks noChangeArrowheads="1"/>
          </p:cNvSpPr>
          <p:nvPr/>
        </p:nvSpPr>
        <p:spPr bwMode="auto">
          <a:xfrm>
            <a:off x="319088" y="805174"/>
            <a:ext cx="932815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u="sng" dirty="0">
                <a:solidFill>
                  <a:srgbClr val="0000FF"/>
                </a:solidFill>
              </a:rPr>
              <a:t>PV</a:t>
            </a:r>
            <a:br>
              <a:rPr lang="de-DE" sz="1600" dirty="0">
                <a:solidFill>
                  <a:srgbClr val="0000FF"/>
                </a:solidFill>
              </a:rPr>
            </a:br>
            <a:r>
              <a:rPr lang="de-DE" sz="1600" dirty="0">
                <a:solidFill>
                  <a:srgbClr val="0000FF"/>
                </a:solidFill>
              </a:rPr>
              <a:t>- PV-Freiflächen:	</a:t>
            </a:r>
            <a:r>
              <a:rPr lang="de-DE" sz="1800" dirty="0">
                <a:solidFill>
                  <a:srgbClr val="0000FF"/>
                </a:solidFill>
                <a:latin typeface="Calibri" panose="020F0502020204030204" pitchFamily="34" charset="0"/>
                <a:cs typeface="Calibri" panose="020F0502020204030204" pitchFamily="34" charset="0"/>
              </a:rPr>
              <a:t>16.556</a:t>
            </a:r>
            <a:r>
              <a:rPr lang="de-DE" sz="1800" b="0" i="0" u="none" strike="noStrike" kern="1200" dirty="0">
                <a:solidFill>
                  <a:srgbClr val="0000FF"/>
                </a:solidFill>
                <a:effectLst/>
                <a:latin typeface="Calibri" panose="020F0502020204030204" pitchFamily="34" charset="0"/>
                <a:cs typeface="Calibri" panose="020F0502020204030204" pitchFamily="34" charset="0"/>
              </a:rPr>
              <a:t> ha, das sind 0,83 % der Gesamtfläche von RLP</a:t>
            </a:r>
          </a:p>
          <a:p>
            <a:pPr>
              <a:buFontTx/>
              <a:buChar char="-"/>
            </a:pPr>
            <a:r>
              <a:rPr lang="de-DE" sz="1800" dirty="0">
                <a:solidFill>
                  <a:srgbClr val="0000FF"/>
                </a:solidFill>
                <a:latin typeface="Calibri" panose="020F0502020204030204" pitchFamily="34" charset="0"/>
                <a:cs typeface="Calibri" panose="020F0502020204030204" pitchFamily="34" charset="0"/>
              </a:rPr>
              <a:t> AGRI-PV-Fläche: 	 8.389 ha, das sind 1,18 % der landwirtschaftlich genutzten Fläche von RLP</a:t>
            </a:r>
          </a:p>
          <a:p>
            <a:pPr>
              <a:buFontTx/>
              <a:buChar char="-"/>
            </a:pPr>
            <a:r>
              <a:rPr lang="de-DE" sz="1800" dirty="0">
                <a:solidFill>
                  <a:srgbClr val="0000FF"/>
                </a:solidFill>
                <a:latin typeface="Calibri" panose="020F0502020204030204" pitchFamily="34" charset="0"/>
                <a:cs typeface="Calibri" panose="020F0502020204030204" pitchFamily="34" charset="0"/>
              </a:rPr>
              <a:t> PV-Autobahn:	</a:t>
            </a:r>
            <a:r>
              <a:rPr lang="de-DE" sz="1800" b="0" i="0" u="none" strike="noStrike" kern="1200" dirty="0">
                <a:solidFill>
                  <a:srgbClr val="0000FF"/>
                </a:solidFill>
                <a:effectLst/>
                <a:latin typeface="Calibri" panose="020F0502020204030204" pitchFamily="34" charset="0"/>
                <a:cs typeface="Calibri" panose="020F0502020204030204" pitchFamily="34" charset="0"/>
              </a:rPr>
              <a:t>1.398 ha, das sind 51,43 % der Autobahnfläche von RLP</a:t>
            </a:r>
            <a:br>
              <a:rPr lang="de-DE" sz="1800" b="0" i="0" u="none" strike="noStrike" kern="1200" dirty="0">
                <a:solidFill>
                  <a:srgbClr val="0000FF"/>
                </a:solidFill>
                <a:effectLst/>
                <a:latin typeface="Calibri" panose="020F0502020204030204" pitchFamily="34" charset="0"/>
                <a:cs typeface="Calibri" panose="020F0502020204030204" pitchFamily="34" charset="0"/>
              </a:rPr>
            </a:br>
            <a:r>
              <a:rPr lang="de-DE" sz="1800" b="0" i="0" u="none" strike="noStrike" kern="1200" dirty="0">
                <a:solidFill>
                  <a:srgbClr val="0000FF"/>
                </a:solidFill>
                <a:effectLst/>
                <a:latin typeface="Calibri" panose="020F0502020204030204" pitchFamily="34" charset="0"/>
                <a:cs typeface="Calibri" panose="020F0502020204030204" pitchFamily="34" charset="0"/>
              </a:rPr>
              <a:t>- </a:t>
            </a:r>
            <a:r>
              <a:rPr lang="de-DE" altLang="de-DE" sz="1600" dirty="0">
                <a:solidFill>
                  <a:srgbClr val="0000FF"/>
                </a:solidFill>
              </a:rPr>
              <a:t> Energie PV-gesamt:  Bestand: 2,5 TWh; Zubau: 54,5 TWh </a:t>
            </a:r>
            <a:r>
              <a:rPr lang="de-DE" altLang="de-DE" sz="1600" dirty="0">
                <a:solidFill>
                  <a:srgbClr val="0000FF"/>
                </a:solidFill>
                <a:sym typeface="Wingdings" panose="05000000000000000000" pitchFamily="2" charset="2"/>
              </a:rPr>
              <a:t></a:t>
            </a:r>
            <a:r>
              <a:rPr lang="de-DE" altLang="de-DE" sz="1600" dirty="0">
                <a:solidFill>
                  <a:srgbClr val="0000FF"/>
                </a:solidFill>
              </a:rPr>
              <a:t> </a:t>
            </a:r>
            <a:r>
              <a:rPr lang="de-DE" altLang="de-DE" sz="1600" b="1" dirty="0" err="1">
                <a:solidFill>
                  <a:srgbClr val="0000FF"/>
                </a:solidFill>
              </a:rPr>
              <a:t>Zubaufaktor</a:t>
            </a:r>
            <a:r>
              <a:rPr lang="de-DE" altLang="de-DE" sz="1600" b="1" dirty="0">
                <a:solidFill>
                  <a:srgbClr val="0000FF"/>
                </a:solidFill>
              </a:rPr>
              <a:t>:  21,8</a:t>
            </a:r>
            <a:br>
              <a:rPr lang="de-DE" altLang="de-DE" sz="1600" b="1" dirty="0">
                <a:solidFill>
                  <a:srgbClr val="0000FF"/>
                </a:solidFill>
              </a:rPr>
            </a:br>
            <a:r>
              <a:rPr lang="de-DE" altLang="de-DE" sz="1600" dirty="0">
                <a:solidFill>
                  <a:srgbClr val="0000FF"/>
                </a:solidFill>
              </a:rPr>
              <a:t>  (inkl. Dächer etc.)</a:t>
            </a:r>
          </a:p>
        </p:txBody>
      </p:sp>
      <p:sp>
        <p:nvSpPr>
          <p:cNvPr id="4" name="Textfeld 1">
            <a:extLst>
              <a:ext uri="{FF2B5EF4-FFF2-40B4-BE49-F238E27FC236}">
                <a16:creationId xmlns:a16="http://schemas.microsoft.com/office/drawing/2014/main" id="{DC29E1AD-A9FD-4D89-849E-F1A8D48B5E0C}"/>
              </a:ext>
            </a:extLst>
          </p:cNvPr>
          <p:cNvSpPr txBox="1">
            <a:spLocks noChangeArrowheads="1"/>
          </p:cNvSpPr>
          <p:nvPr/>
        </p:nvSpPr>
        <p:spPr bwMode="auto">
          <a:xfrm>
            <a:off x="319088" y="2481628"/>
            <a:ext cx="95869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u="sng" dirty="0">
                <a:solidFill>
                  <a:srgbClr val="0000FF"/>
                </a:solidFill>
              </a:rPr>
              <a:t>Wind-</a:t>
            </a:r>
            <a:r>
              <a:rPr lang="de-DE" sz="1600" u="sng" dirty="0" err="1">
                <a:solidFill>
                  <a:srgbClr val="0000FF"/>
                </a:solidFill>
              </a:rPr>
              <a:t>onshore</a:t>
            </a:r>
            <a:endParaRPr lang="de-DE" sz="1600" dirty="0">
              <a:solidFill>
                <a:srgbClr val="0000FF"/>
              </a:solidFill>
            </a:endParaRPr>
          </a:p>
          <a:p>
            <a:r>
              <a:rPr lang="de-DE" sz="1600" dirty="0">
                <a:solidFill>
                  <a:srgbClr val="0000FF"/>
                </a:solidFill>
              </a:rPr>
              <a:t>- Flächenbedarf:	Für die </a:t>
            </a:r>
            <a:r>
              <a:rPr lang="de-DE" sz="1600" dirty="0" err="1">
                <a:solidFill>
                  <a:srgbClr val="0000FF"/>
                </a:solidFill>
              </a:rPr>
              <a:t>onshore</a:t>
            </a:r>
            <a:r>
              <a:rPr lang="de-DE" sz="1600" dirty="0">
                <a:solidFill>
                  <a:srgbClr val="0000FF"/>
                </a:solidFill>
              </a:rPr>
              <a:t>-Windräder sind 1,9 % </a:t>
            </a:r>
            <a:r>
              <a:rPr lang="de-DE" sz="1600" dirty="0">
                <a:solidFill>
                  <a:srgbClr val="0000FF"/>
                </a:solidFill>
                <a:latin typeface="Calibri" panose="020F0502020204030204" pitchFamily="34" charset="0"/>
                <a:cs typeface="Calibri" panose="020F0502020204030204" pitchFamily="34" charset="0"/>
              </a:rPr>
              <a:t>der Gesamtfläche von RLP angesetzt: 35.823 ha</a:t>
            </a:r>
          </a:p>
          <a:p>
            <a:pPr>
              <a:spcAft>
                <a:spcPts val="1200"/>
              </a:spcAft>
              <a:buFontTx/>
              <a:buChar char="-"/>
            </a:pPr>
            <a:r>
              <a:rPr lang="de-DE" sz="1600" dirty="0">
                <a:solidFill>
                  <a:srgbClr val="0000FF"/>
                </a:solidFill>
              </a:rPr>
              <a:t> Energie:         	Bestand 2018: 6,2 TWh; Zubau bis 2040: 17,8 TWh </a:t>
            </a:r>
            <a:r>
              <a:rPr lang="de-DE" sz="1600" dirty="0">
                <a:solidFill>
                  <a:srgbClr val="0000FF"/>
                </a:solidFill>
                <a:sym typeface="Wingdings" panose="05000000000000000000" pitchFamily="2" charset="2"/>
              </a:rPr>
              <a:t></a:t>
            </a:r>
            <a:r>
              <a:rPr lang="de-DE" sz="1600" dirty="0">
                <a:solidFill>
                  <a:srgbClr val="0000FF"/>
                </a:solidFill>
              </a:rPr>
              <a:t> </a:t>
            </a:r>
            <a:r>
              <a:rPr lang="de-DE" sz="1600" b="1" dirty="0" err="1">
                <a:solidFill>
                  <a:srgbClr val="0000FF"/>
                </a:solidFill>
              </a:rPr>
              <a:t>Zubaufaktor</a:t>
            </a:r>
            <a:r>
              <a:rPr lang="de-DE" sz="1600" b="1" dirty="0">
                <a:solidFill>
                  <a:srgbClr val="0000FF"/>
                </a:solidFill>
              </a:rPr>
              <a:t>: 2,87</a:t>
            </a:r>
            <a:br>
              <a:rPr lang="de-DE" sz="1600" b="1" dirty="0">
                <a:solidFill>
                  <a:srgbClr val="0000FF"/>
                </a:solidFill>
              </a:rPr>
            </a:br>
            <a:br>
              <a:rPr lang="de-DE" sz="1600" b="1" dirty="0">
                <a:solidFill>
                  <a:srgbClr val="0000FF"/>
                </a:solidFill>
              </a:rPr>
            </a:br>
            <a:r>
              <a:rPr lang="de-DE" sz="1600" dirty="0">
                <a:solidFill>
                  <a:srgbClr val="0000FF"/>
                </a:solidFill>
              </a:rPr>
              <a:t>- Stückzahl:	Bestand 2020: 1.791; Zubau bis 2040: 1.203; </a:t>
            </a:r>
            <a:r>
              <a:rPr lang="de-DE" sz="1600" dirty="0" err="1">
                <a:solidFill>
                  <a:srgbClr val="0000FF"/>
                </a:solidFill>
              </a:rPr>
              <a:t>Repowering</a:t>
            </a:r>
            <a:r>
              <a:rPr lang="de-DE" sz="1600" dirty="0">
                <a:solidFill>
                  <a:srgbClr val="0000FF"/>
                </a:solidFill>
              </a:rPr>
              <a:t> bis 2040 </a:t>
            </a:r>
            <a:r>
              <a:rPr lang="de-DE" sz="1200" dirty="0">
                <a:solidFill>
                  <a:srgbClr val="0000FF"/>
                </a:solidFill>
              </a:rPr>
              <a:t>mit 6MW</a:t>
            </a:r>
            <a:r>
              <a:rPr lang="de-DE" sz="1600" dirty="0">
                <a:solidFill>
                  <a:srgbClr val="0000FF"/>
                </a:solidFill>
              </a:rPr>
              <a:t>: 419</a:t>
            </a:r>
            <a:br>
              <a:rPr lang="de-DE" sz="1600" dirty="0">
                <a:solidFill>
                  <a:srgbClr val="0000FF"/>
                </a:solidFill>
              </a:rPr>
            </a:br>
            <a:r>
              <a:rPr lang="de-DE" sz="1600" dirty="0">
                <a:solidFill>
                  <a:srgbClr val="0000FF"/>
                </a:solidFill>
              </a:rPr>
              <a:t>  </a:t>
            </a:r>
            <a:r>
              <a:rPr lang="de-DE" sz="1600" dirty="0">
                <a:solidFill>
                  <a:srgbClr val="0000FF"/>
                </a:solidFill>
                <a:sym typeface="Wingdings" panose="05000000000000000000" pitchFamily="2" charset="2"/>
              </a:rPr>
              <a:t> </a:t>
            </a:r>
            <a:r>
              <a:rPr lang="de-DE" sz="1600" b="1" dirty="0">
                <a:solidFill>
                  <a:srgbClr val="0000FF"/>
                </a:solidFill>
              </a:rPr>
              <a:t>Summe Windräder in 2040: 1.622</a:t>
            </a:r>
            <a:endParaRPr lang="de-DE" altLang="de-DE" sz="1600" b="1" dirty="0">
              <a:solidFill>
                <a:srgbClr val="FF0000"/>
              </a:solidFill>
            </a:endParaRPr>
          </a:p>
        </p:txBody>
      </p:sp>
      <p:sp>
        <p:nvSpPr>
          <p:cNvPr id="7" name="Textfeld 1">
            <a:extLst>
              <a:ext uri="{FF2B5EF4-FFF2-40B4-BE49-F238E27FC236}">
                <a16:creationId xmlns:a16="http://schemas.microsoft.com/office/drawing/2014/main" id="{88F33776-959C-4E2E-AE12-F3D47E255EC6}"/>
              </a:ext>
            </a:extLst>
          </p:cNvPr>
          <p:cNvSpPr txBox="1">
            <a:spLocks noChangeArrowheads="1"/>
          </p:cNvSpPr>
          <p:nvPr/>
        </p:nvSpPr>
        <p:spPr bwMode="auto">
          <a:xfrm>
            <a:off x="388756" y="4082415"/>
            <a:ext cx="93281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sz="1600" u="sng" dirty="0">
                <a:solidFill>
                  <a:srgbClr val="0000FF"/>
                </a:solidFill>
              </a:rPr>
              <a:t>Kostendiskussion</a:t>
            </a:r>
            <a:endParaRPr lang="de-DE" sz="1600" dirty="0">
              <a:solidFill>
                <a:srgbClr val="0000FF"/>
              </a:solidFill>
            </a:endParaRPr>
          </a:p>
          <a:p>
            <a:pPr marL="285750" indent="-285750">
              <a:buFont typeface="Wingdings" panose="05000000000000000000" pitchFamily="2" charset="2"/>
              <a:buChar char="Ø"/>
            </a:pPr>
            <a:r>
              <a:rPr lang="de-DE" sz="1600" dirty="0">
                <a:solidFill>
                  <a:srgbClr val="0000FF"/>
                </a:solidFill>
              </a:rPr>
              <a:t>Gegenwart		</a:t>
            </a:r>
          </a:p>
          <a:p>
            <a:pPr marL="268288">
              <a:buFontTx/>
              <a:buChar char="-"/>
              <a:tabLst>
                <a:tab pos="2603500" algn="dec"/>
              </a:tabLst>
            </a:pPr>
            <a:r>
              <a:rPr lang="de-DE" altLang="de-DE" sz="1600" dirty="0">
                <a:solidFill>
                  <a:srgbClr val="0000FF"/>
                </a:solidFill>
              </a:rPr>
              <a:t> </a:t>
            </a:r>
            <a:r>
              <a:rPr lang="de-DE" altLang="de-DE" sz="1600" dirty="0" err="1">
                <a:solidFill>
                  <a:srgbClr val="0000FF"/>
                </a:solidFill>
              </a:rPr>
              <a:t>Brennstoffk</a:t>
            </a:r>
            <a:r>
              <a:rPr lang="de-DE" altLang="de-DE" sz="1600" dirty="0">
                <a:solidFill>
                  <a:srgbClr val="0000FF"/>
                </a:solidFill>
              </a:rPr>
              <a:t>./a 		3,8    </a:t>
            </a:r>
            <a:r>
              <a:rPr lang="de-DE" sz="1600" dirty="0">
                <a:solidFill>
                  <a:srgbClr val="0000FF"/>
                </a:solidFill>
              </a:rPr>
              <a:t>Mrd. €</a:t>
            </a:r>
          </a:p>
          <a:p>
            <a:pPr marL="268288">
              <a:buFontTx/>
              <a:buChar char="-"/>
            </a:pPr>
            <a:r>
              <a:rPr lang="de-DE" altLang="de-DE" sz="1600" dirty="0">
                <a:solidFill>
                  <a:srgbClr val="0000FF"/>
                </a:solidFill>
              </a:rPr>
              <a:t> Subventionen/a 	2,9    </a:t>
            </a:r>
            <a:r>
              <a:rPr lang="de-DE" sz="1600" dirty="0">
                <a:solidFill>
                  <a:srgbClr val="0000FF"/>
                </a:solidFill>
              </a:rPr>
              <a:t>Mrd. €</a:t>
            </a:r>
          </a:p>
          <a:p>
            <a:pPr marL="268288">
              <a:buFontTx/>
              <a:buChar char="-"/>
            </a:pPr>
            <a:r>
              <a:rPr lang="de-DE" altLang="de-DE" sz="1600" dirty="0">
                <a:solidFill>
                  <a:srgbClr val="0000FF"/>
                </a:solidFill>
              </a:rPr>
              <a:t> Umweltschäden/a 	8,2   Mrd. €</a:t>
            </a:r>
          </a:p>
          <a:p>
            <a:pPr marL="268288" indent="-268288">
              <a:buFont typeface="Wingdings" panose="05000000000000000000" pitchFamily="2" charset="2"/>
              <a:buChar char="Ø"/>
            </a:pPr>
            <a:r>
              <a:rPr lang="de-DE" altLang="de-DE" sz="1600" dirty="0">
                <a:solidFill>
                  <a:srgbClr val="0000FF"/>
                </a:solidFill>
              </a:rPr>
              <a:t>Zukunft</a:t>
            </a:r>
            <a:br>
              <a:rPr lang="de-DE" altLang="de-DE" sz="1600" dirty="0">
                <a:solidFill>
                  <a:srgbClr val="0000FF"/>
                </a:solidFill>
              </a:rPr>
            </a:br>
            <a:r>
              <a:rPr lang="de-DE" altLang="de-DE" sz="1600" dirty="0">
                <a:solidFill>
                  <a:srgbClr val="0000FF"/>
                </a:solidFill>
              </a:rPr>
              <a:t>- </a:t>
            </a:r>
            <a:r>
              <a:rPr lang="de-DE" sz="1600" dirty="0">
                <a:solidFill>
                  <a:srgbClr val="0000FF"/>
                </a:solidFill>
              </a:rPr>
              <a:t>Kosten/a		4,3 Mrd. €; dies entspricht bei einem RLP-BIP von 142 Mrd. €   </a:t>
            </a:r>
            <a:r>
              <a:rPr lang="de-DE" sz="1600" b="1" dirty="0">
                <a:solidFill>
                  <a:srgbClr val="0000FF"/>
                </a:solidFill>
              </a:rPr>
              <a:t>3,0 %</a:t>
            </a:r>
            <a:endParaRPr lang="de-DE" altLang="de-DE" sz="1600" dirty="0">
              <a:solidFill>
                <a:srgbClr val="0000FF"/>
              </a:solidFill>
            </a:endParaRPr>
          </a:p>
          <a:p>
            <a:r>
              <a:rPr lang="de-DE" altLang="de-DE" sz="1600" dirty="0">
                <a:solidFill>
                  <a:srgbClr val="0000FF"/>
                </a:solidFill>
                <a:sym typeface="Wingdings" panose="05000000000000000000" pitchFamily="2" charset="2"/>
              </a:rPr>
              <a:t> </a:t>
            </a:r>
            <a:r>
              <a:rPr lang="de-DE" altLang="de-DE" sz="1600" b="1" dirty="0">
                <a:solidFill>
                  <a:srgbClr val="0000FF"/>
                </a:solidFill>
              </a:rPr>
              <a:t>Umweltfaktor		  3,5</a:t>
            </a:r>
            <a:r>
              <a:rPr lang="de-DE" altLang="de-DE" sz="1600" dirty="0">
                <a:solidFill>
                  <a:srgbClr val="0000FF"/>
                </a:solidFill>
              </a:rPr>
              <a:t>	</a:t>
            </a:r>
          </a:p>
        </p:txBody>
      </p:sp>
      <p:sp>
        <p:nvSpPr>
          <p:cNvPr id="8" name="Rectangle 4">
            <a:extLst>
              <a:ext uri="{FF2B5EF4-FFF2-40B4-BE49-F238E27FC236}">
                <a16:creationId xmlns:a16="http://schemas.microsoft.com/office/drawing/2014/main" id="{9AB18B12-DEEA-4108-95F9-D8023BF3A3A3}"/>
              </a:ext>
            </a:extLst>
          </p:cNvPr>
          <p:cNvSpPr>
            <a:spLocks noChangeArrowheads="1"/>
          </p:cNvSpPr>
          <p:nvPr/>
        </p:nvSpPr>
        <p:spPr bwMode="auto">
          <a:xfrm>
            <a:off x="0" y="6156389"/>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 Klimaschutz-Energiewende 2.0 ist mit den vorhandenen Ressourcen gut umsetzbar! </a:t>
            </a:r>
          </a:p>
        </p:txBody>
      </p:sp>
      <p:sp>
        <p:nvSpPr>
          <p:cNvPr id="2" name="Ellipse 1">
            <a:extLst>
              <a:ext uri="{FF2B5EF4-FFF2-40B4-BE49-F238E27FC236}">
                <a16:creationId xmlns:a16="http://schemas.microsoft.com/office/drawing/2014/main" id="{C3198CFB-A48D-4DC8-A477-4581929729B2}"/>
              </a:ext>
            </a:extLst>
          </p:cNvPr>
          <p:cNvSpPr/>
          <p:nvPr/>
        </p:nvSpPr>
        <p:spPr bwMode="auto">
          <a:xfrm>
            <a:off x="5852160" y="1872343"/>
            <a:ext cx="2217467" cy="430098"/>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A4B78DAC-1BE0-4CC8-81F6-4B440CB4B2BF}"/>
              </a:ext>
            </a:extLst>
          </p:cNvPr>
          <p:cNvSpPr/>
          <p:nvPr/>
        </p:nvSpPr>
        <p:spPr bwMode="auto">
          <a:xfrm>
            <a:off x="3147701" y="5773647"/>
            <a:ext cx="647700" cy="401998"/>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Ellipse 13">
            <a:extLst>
              <a:ext uri="{FF2B5EF4-FFF2-40B4-BE49-F238E27FC236}">
                <a16:creationId xmlns:a16="http://schemas.microsoft.com/office/drawing/2014/main" id="{EF9C8B14-4F1E-4AE4-8162-95ACFBF12158}"/>
              </a:ext>
            </a:extLst>
          </p:cNvPr>
          <p:cNvSpPr/>
          <p:nvPr/>
        </p:nvSpPr>
        <p:spPr bwMode="auto">
          <a:xfrm>
            <a:off x="8806680" y="5437613"/>
            <a:ext cx="771524" cy="498146"/>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22F5B993-415C-4976-B582-943BBCFD51EF}"/>
              </a:ext>
            </a:extLst>
          </p:cNvPr>
          <p:cNvSpPr/>
          <p:nvPr/>
        </p:nvSpPr>
        <p:spPr bwMode="auto">
          <a:xfrm>
            <a:off x="6820675" y="2958050"/>
            <a:ext cx="2217467" cy="374462"/>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Rechteck: abgerundete Ecken 4">
            <a:extLst>
              <a:ext uri="{FF2B5EF4-FFF2-40B4-BE49-F238E27FC236}">
                <a16:creationId xmlns:a16="http://schemas.microsoft.com/office/drawing/2014/main" id="{5C0F6EB2-5A73-4C27-B3B1-32FCE7AA5586}"/>
              </a:ext>
            </a:extLst>
          </p:cNvPr>
          <p:cNvSpPr/>
          <p:nvPr/>
        </p:nvSpPr>
        <p:spPr bwMode="auto">
          <a:xfrm>
            <a:off x="319088" y="3497458"/>
            <a:ext cx="3786381" cy="550931"/>
          </a:xfrm>
          <a:prstGeom prst="round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9" name="Gruppieren 8">
            <a:extLst>
              <a:ext uri="{FF2B5EF4-FFF2-40B4-BE49-F238E27FC236}">
                <a16:creationId xmlns:a16="http://schemas.microsoft.com/office/drawing/2014/main" id="{FAC794A4-61B7-499F-B8F8-E93608F1BACA}"/>
              </a:ext>
            </a:extLst>
          </p:cNvPr>
          <p:cNvGrpSpPr/>
          <p:nvPr/>
        </p:nvGrpSpPr>
        <p:grpSpPr>
          <a:xfrm>
            <a:off x="4178000" y="3510053"/>
            <a:ext cx="5546122" cy="838531"/>
            <a:chOff x="6249625" y="3709326"/>
            <a:chExt cx="3467281" cy="916295"/>
          </a:xfrm>
        </p:grpSpPr>
        <p:sp>
          <p:nvSpPr>
            <p:cNvPr id="13" name="Textfeld 12">
              <a:extLst>
                <a:ext uri="{FF2B5EF4-FFF2-40B4-BE49-F238E27FC236}">
                  <a16:creationId xmlns:a16="http://schemas.microsoft.com/office/drawing/2014/main" id="{E88A39BF-9644-40FE-82FC-67EEDF96E5F0}"/>
                </a:ext>
              </a:extLst>
            </p:cNvPr>
            <p:cNvSpPr txBox="1"/>
            <p:nvPr/>
          </p:nvSpPr>
          <p:spPr>
            <a:xfrm>
              <a:off x="6327805" y="3882264"/>
              <a:ext cx="3259108" cy="706271"/>
            </a:xfrm>
            <a:prstGeom prst="rect">
              <a:avLst/>
            </a:prstGeom>
            <a:noFill/>
          </p:spPr>
          <p:txBody>
            <a:bodyPr wrap="square" rtlCol="0">
              <a:spAutoFit/>
            </a:bodyPr>
            <a:lstStyle/>
            <a:p>
              <a:r>
                <a:rPr lang="de-DE" sz="1200" dirty="0">
                  <a:solidFill>
                    <a:srgbClr val="FF0000"/>
                  </a:solidFill>
                </a:rPr>
                <a:t>Das </a:t>
              </a:r>
              <a:r>
                <a:rPr lang="de-DE" sz="1200" dirty="0" err="1">
                  <a:solidFill>
                    <a:srgbClr val="FF0000"/>
                  </a:solidFill>
                </a:rPr>
                <a:t>Repowering</a:t>
              </a:r>
              <a:r>
                <a:rPr lang="de-DE" sz="1200" dirty="0">
                  <a:solidFill>
                    <a:srgbClr val="FF0000"/>
                  </a:solidFill>
                </a:rPr>
                <a:t> mit 6 MW-Windräder benötigt weitestgehend die Flächen des bisherigen Bestandes! Deshalb werden für den Zubau zusätzliche Flächen benötigt</a:t>
              </a:r>
            </a:p>
          </p:txBody>
        </p:sp>
        <p:sp>
          <p:nvSpPr>
            <p:cNvPr id="16" name="Rechteck: abgerundete Ecken 15">
              <a:extLst>
                <a:ext uri="{FF2B5EF4-FFF2-40B4-BE49-F238E27FC236}">
                  <a16:creationId xmlns:a16="http://schemas.microsoft.com/office/drawing/2014/main" id="{983B1F99-CAAC-429D-AB51-B24DB8B7ED7B}"/>
                </a:ext>
              </a:extLst>
            </p:cNvPr>
            <p:cNvSpPr/>
            <p:nvPr/>
          </p:nvSpPr>
          <p:spPr bwMode="auto">
            <a:xfrm>
              <a:off x="6249625" y="3709326"/>
              <a:ext cx="3467281" cy="91629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46959378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0-#ppt_w/2"/>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0-#ppt_w/2"/>
                                          </p:val>
                                        </p:tav>
                                        <p:tav tm="100000">
                                          <p:val>
                                            <p:strVal val="#ppt_x"/>
                                          </p:val>
                                        </p:tav>
                                      </p:tavLst>
                                    </p:anim>
                                    <p:anim calcmode="lin" valueType="num">
                                      <p:cBhvr additive="base">
                                        <p:cTn id="26"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0-#ppt_w/2"/>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0-#ppt_w/2"/>
                                          </p:val>
                                        </p:tav>
                                        <p:tav tm="100000">
                                          <p:val>
                                            <p:strVal val="#ppt_x"/>
                                          </p:val>
                                        </p:tav>
                                      </p:tavLst>
                                    </p:anim>
                                    <p:anim calcmode="lin" valueType="num">
                                      <p:cBhvr additive="base">
                                        <p:cTn id="3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0-#ppt_w/2"/>
                                          </p:val>
                                        </p:tav>
                                        <p:tav tm="100000">
                                          <p:val>
                                            <p:strVal val="#ppt_x"/>
                                          </p:val>
                                        </p:tav>
                                      </p:tavLst>
                                    </p:anim>
                                    <p:anim calcmode="lin" valueType="num">
                                      <p:cBhvr additive="base">
                                        <p:cTn id="44"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1000" fill="hold"/>
                                        <p:tgtEl>
                                          <p:spTgt spid="12"/>
                                        </p:tgtEl>
                                        <p:attrNameLst>
                                          <p:attrName>ppt_x</p:attrName>
                                        </p:attrNameLst>
                                      </p:cBhvr>
                                      <p:tavLst>
                                        <p:tav tm="0">
                                          <p:val>
                                            <p:strVal val="0-#ppt_w/2"/>
                                          </p:val>
                                        </p:tav>
                                        <p:tav tm="100000">
                                          <p:val>
                                            <p:strVal val="#ppt_x"/>
                                          </p:val>
                                        </p:tav>
                                      </p:tavLst>
                                    </p:anim>
                                    <p:anim calcmode="lin" valueType="num">
                                      <p:cBhvr additive="base">
                                        <p:cTn id="5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1000" fill="hold"/>
                                        <p:tgtEl>
                                          <p:spTgt spid="8"/>
                                        </p:tgtEl>
                                        <p:attrNameLst>
                                          <p:attrName>ppt_x</p:attrName>
                                        </p:attrNameLst>
                                      </p:cBhvr>
                                      <p:tavLst>
                                        <p:tav tm="0">
                                          <p:val>
                                            <p:strVal val="#ppt_x"/>
                                          </p:val>
                                        </p:tav>
                                        <p:tav tm="100000">
                                          <p:val>
                                            <p:strVal val="#ppt_x"/>
                                          </p:val>
                                        </p:tav>
                                      </p:tavLst>
                                    </p:anim>
                                    <p:anim calcmode="lin" valueType="num">
                                      <p:cBhvr additive="base">
                                        <p:cTn id="5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2" grpId="0" animBg="1"/>
      <p:bldP spid="12" grpId="0" animBg="1"/>
      <p:bldP spid="14" grpId="0" animBg="1"/>
      <p:bldP spid="15"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328738" y="9525"/>
            <a:ext cx="8066087"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Kostenentwicklung Primärenergie in D</a:t>
            </a:r>
          </a:p>
        </p:txBody>
      </p:sp>
      <p:pic>
        <p:nvPicPr>
          <p:cNvPr id="33" name="Grafik 32">
            <a:extLst>
              <a:ext uri="{FF2B5EF4-FFF2-40B4-BE49-F238E27FC236}">
                <a16:creationId xmlns:a16="http://schemas.microsoft.com/office/drawing/2014/main" id="{77EB13BA-90A0-40BC-82C4-1AF0A77959A4}"/>
              </a:ext>
            </a:extLst>
          </p:cNvPr>
          <p:cNvPicPr>
            <a:picLocks noChangeAspect="1"/>
          </p:cNvPicPr>
          <p:nvPr/>
        </p:nvPicPr>
        <p:blipFill rotWithShape="1">
          <a:blip r:embed="rId3">
            <a:extLst>
              <a:ext uri="{28A0092B-C50C-407E-A947-70E740481C1C}">
                <a14:useLocalDpi xmlns:a14="http://schemas.microsoft.com/office/drawing/2010/main" val="0"/>
              </a:ext>
            </a:extLst>
          </a:blip>
          <a:srcRect l="9873" t="39238" r="10175" b="28839"/>
          <a:stretch/>
        </p:blipFill>
        <p:spPr>
          <a:xfrm>
            <a:off x="729343" y="864342"/>
            <a:ext cx="8447314" cy="4769986"/>
          </a:xfrm>
          <a:prstGeom prst="rect">
            <a:avLst/>
          </a:prstGeom>
        </p:spPr>
      </p:pic>
      <p:sp>
        <p:nvSpPr>
          <p:cNvPr id="9" name="Textfeld 8">
            <a:extLst>
              <a:ext uri="{FF2B5EF4-FFF2-40B4-BE49-F238E27FC236}">
                <a16:creationId xmlns:a16="http://schemas.microsoft.com/office/drawing/2014/main" id="{A63F7E81-067B-4CCD-86FA-85C261693178}"/>
              </a:ext>
            </a:extLst>
          </p:cNvPr>
          <p:cNvSpPr txBox="1"/>
          <p:nvPr/>
        </p:nvSpPr>
        <p:spPr>
          <a:xfrm>
            <a:off x="7151744" y="5710299"/>
            <a:ext cx="2024913" cy="246221"/>
          </a:xfrm>
          <a:prstGeom prst="rect">
            <a:avLst/>
          </a:prstGeom>
          <a:noFill/>
        </p:spPr>
        <p:txBody>
          <a:bodyPr wrap="none" rtlCol="0">
            <a:spAutoFit/>
          </a:bodyPr>
          <a:lstStyle/>
          <a:p>
            <a:pPr algn="l"/>
            <a:r>
              <a:rPr lang="de-DE" sz="1000" u="sng" dirty="0">
                <a:latin typeface="+mn-lt"/>
              </a:rPr>
              <a:t>Quelle: 18) </a:t>
            </a:r>
            <a:r>
              <a:rPr lang="de-DE" sz="1000" dirty="0">
                <a:latin typeface="+mn-lt"/>
              </a:rPr>
              <a:t>Fraunhofer ISE 2021</a:t>
            </a:r>
          </a:p>
        </p:txBody>
      </p:sp>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chemeClr val="accent2"/>
                </a:solidFill>
              </a:rPr>
              <a:t> . . . die </a:t>
            </a:r>
            <a:r>
              <a:rPr lang="de-DE" altLang="de-DE" sz="1800" dirty="0">
                <a:solidFill>
                  <a:schemeClr val="accent2"/>
                </a:solidFill>
                <a:sym typeface="Symbol" panose="05050102010706020507" pitchFamily="18" charset="2"/>
              </a:rPr>
              <a:t>-</a:t>
            </a:r>
            <a:r>
              <a:rPr lang="de-DE" altLang="de-DE" sz="1800" dirty="0">
                <a:solidFill>
                  <a:schemeClr val="accent2"/>
                </a:solidFill>
              </a:rPr>
              <a:t>Kosten der importierten Primärenergie betragen bilanziell ca. 75 Mrd. €/a! </a:t>
            </a:r>
          </a:p>
        </p:txBody>
      </p:sp>
    </p:spTree>
    <p:extLst>
      <p:ext uri="{BB962C8B-B14F-4D97-AF65-F5344CB8AC3E}">
        <p14:creationId xmlns:p14="http://schemas.microsoft.com/office/powerpoint/2010/main" val="170404615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m 33">
            <a:extLst>
              <a:ext uri="{FF2B5EF4-FFF2-40B4-BE49-F238E27FC236}">
                <a16:creationId xmlns:a16="http://schemas.microsoft.com/office/drawing/2014/main" id="{13B09F5A-D779-45A7-A91E-9E988DDAD407}"/>
              </a:ext>
            </a:extLst>
          </p:cNvPr>
          <p:cNvGraphicFramePr>
            <a:graphicFrameLocks/>
          </p:cNvGraphicFramePr>
          <p:nvPr>
            <p:extLst>
              <p:ext uri="{D42A27DB-BD31-4B8C-83A1-F6EECF244321}">
                <p14:modId xmlns:p14="http://schemas.microsoft.com/office/powerpoint/2010/main" val="1108104638"/>
              </p:ext>
            </p:extLst>
          </p:nvPr>
        </p:nvGraphicFramePr>
        <p:xfrm>
          <a:off x="409305" y="2054124"/>
          <a:ext cx="9350600" cy="3650999"/>
        </p:xfrm>
        <a:graphic>
          <a:graphicData uri="http://schemas.openxmlformats.org/drawingml/2006/chart">
            <c:chart xmlns:c="http://schemas.openxmlformats.org/drawingml/2006/chart" xmlns:r="http://schemas.openxmlformats.org/officeDocument/2006/relationships" r:id="rId3"/>
          </a:graphicData>
        </a:graphic>
      </p:graphicFrame>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147665" y="9525"/>
            <a:ext cx="8758335"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Ausbaupfad D: Volkswirtschaftliche jährliche Kosten für</a:t>
            </a:r>
            <a:br>
              <a:rPr lang="de-DE" altLang="de-DE" dirty="0">
                <a:solidFill>
                  <a:schemeClr val="bg1"/>
                </a:solidFill>
              </a:rPr>
            </a:br>
            <a:r>
              <a:rPr lang="de-DE" altLang="de-DE" dirty="0">
                <a:solidFill>
                  <a:schemeClr val="bg1"/>
                </a:solidFill>
              </a:rPr>
              <a:t>Brennstoff und </a:t>
            </a:r>
            <a:r>
              <a:rPr lang="de-DE" altLang="de-DE" dirty="0" err="1">
                <a:solidFill>
                  <a:schemeClr val="bg1"/>
                </a:solidFill>
              </a:rPr>
              <a:t>Subvent</a:t>
            </a:r>
            <a:r>
              <a:rPr lang="de-DE" altLang="de-DE" dirty="0">
                <a:solidFill>
                  <a:schemeClr val="bg1"/>
                </a:solidFill>
              </a:rPr>
              <a:t>. /Schäden vs. </a:t>
            </a:r>
            <a:r>
              <a:rPr lang="de-DE" altLang="de-DE" dirty="0" err="1">
                <a:solidFill>
                  <a:schemeClr val="bg1"/>
                </a:solidFill>
              </a:rPr>
              <a:t>Invest</a:t>
            </a:r>
            <a:r>
              <a:rPr lang="de-DE" altLang="de-DE" dirty="0">
                <a:solidFill>
                  <a:schemeClr val="bg1"/>
                </a:solidFill>
              </a:rPr>
              <a:t> für Erneuerbare</a:t>
            </a:r>
          </a:p>
        </p:txBody>
      </p:sp>
      <p:sp>
        <p:nvSpPr>
          <p:cNvPr id="32" name="Text Box 5">
            <a:extLst>
              <a:ext uri="{FF2B5EF4-FFF2-40B4-BE49-F238E27FC236}">
                <a16:creationId xmlns:a16="http://schemas.microsoft.com/office/drawing/2014/main" id="{5E03BFE5-48AB-4195-AFDC-BF20DE92672C}"/>
              </a:ext>
            </a:extLst>
          </p:cNvPr>
          <p:cNvSpPr txBox="1">
            <a:spLocks noChangeArrowheads="1"/>
          </p:cNvSpPr>
          <p:nvPr/>
        </p:nvSpPr>
        <p:spPr bwMode="auto">
          <a:xfrm>
            <a:off x="6291801" y="5839732"/>
            <a:ext cx="2998250"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cxnSp>
        <p:nvCxnSpPr>
          <p:cNvPr id="29" name="Gerader Verbinder 28">
            <a:extLst>
              <a:ext uri="{FF2B5EF4-FFF2-40B4-BE49-F238E27FC236}">
                <a16:creationId xmlns:a16="http://schemas.microsoft.com/office/drawing/2014/main" id="{EC4A3849-07EA-48D1-B402-2E7138C70953}"/>
              </a:ext>
            </a:extLst>
          </p:cNvPr>
          <p:cNvCxnSpPr/>
          <p:nvPr/>
        </p:nvCxnSpPr>
        <p:spPr bwMode="auto">
          <a:xfrm>
            <a:off x="6492979" y="849086"/>
            <a:ext cx="0" cy="4902137"/>
          </a:xfrm>
          <a:prstGeom prst="line">
            <a:avLst/>
          </a:prstGeom>
          <a:solidFill>
            <a:srgbClr val="FF0000"/>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18">
            <a:extLst>
              <a:ext uri="{FF2B5EF4-FFF2-40B4-BE49-F238E27FC236}">
                <a16:creationId xmlns:a16="http://schemas.microsoft.com/office/drawing/2014/main" id="{35523121-B799-4FCD-84EF-4402CBC3750A}"/>
              </a:ext>
            </a:extLst>
          </p:cNvPr>
          <p:cNvGrpSpPr/>
          <p:nvPr/>
        </p:nvGrpSpPr>
        <p:grpSpPr>
          <a:xfrm>
            <a:off x="720371" y="853795"/>
            <a:ext cx="5545517" cy="369332"/>
            <a:chOff x="1035698" y="853795"/>
            <a:chExt cx="4525016" cy="369332"/>
          </a:xfrm>
        </p:grpSpPr>
        <p:cxnSp>
          <p:nvCxnSpPr>
            <p:cNvPr id="6" name="Gerade Verbindung mit Pfeil 5">
              <a:extLst>
                <a:ext uri="{FF2B5EF4-FFF2-40B4-BE49-F238E27FC236}">
                  <a16:creationId xmlns:a16="http://schemas.microsoft.com/office/drawing/2014/main" id="{37981994-8662-4E13-A854-45E0F101C904}"/>
                </a:ext>
              </a:extLst>
            </p:cNvPr>
            <p:cNvCxnSpPr/>
            <p:nvPr/>
          </p:nvCxnSpPr>
          <p:spPr bwMode="auto">
            <a:xfrm>
              <a:off x="1035698" y="1057123"/>
              <a:ext cx="4525016"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a:extLst>
                <a:ext uri="{FF2B5EF4-FFF2-40B4-BE49-F238E27FC236}">
                  <a16:creationId xmlns:a16="http://schemas.microsoft.com/office/drawing/2014/main" id="{E2AA2073-8502-491F-A8D9-E2F5C01080B0}"/>
                </a:ext>
              </a:extLst>
            </p:cNvPr>
            <p:cNvSpPr txBox="1"/>
            <p:nvPr/>
          </p:nvSpPr>
          <p:spPr>
            <a:xfrm>
              <a:off x="2635736" y="853795"/>
              <a:ext cx="1324939" cy="369332"/>
            </a:xfrm>
            <a:prstGeom prst="rect">
              <a:avLst/>
            </a:prstGeom>
            <a:solidFill>
              <a:schemeClr val="bg1"/>
            </a:solidFill>
          </p:spPr>
          <p:txBody>
            <a:bodyPr wrap="square" rtlCol="0">
              <a:spAutoFit/>
            </a:bodyPr>
            <a:lstStyle/>
            <a:p>
              <a:pPr algn="ctr"/>
              <a:r>
                <a:rPr lang="de-DE" sz="1800" dirty="0">
                  <a:solidFill>
                    <a:srgbClr val="3333FF"/>
                  </a:solidFill>
                </a:rPr>
                <a:t>Start-Jahr</a:t>
              </a:r>
            </a:p>
          </p:txBody>
        </p:sp>
      </p:grpSp>
      <p:cxnSp>
        <p:nvCxnSpPr>
          <p:cNvPr id="35" name="Gerade Verbindung mit Pfeil 34">
            <a:extLst>
              <a:ext uri="{FF2B5EF4-FFF2-40B4-BE49-F238E27FC236}">
                <a16:creationId xmlns:a16="http://schemas.microsoft.com/office/drawing/2014/main" id="{767EA601-D426-4B80-9133-2A1AEEE49510}"/>
              </a:ext>
            </a:extLst>
          </p:cNvPr>
          <p:cNvCxnSpPr/>
          <p:nvPr/>
        </p:nvCxnSpPr>
        <p:spPr bwMode="auto">
          <a:xfrm>
            <a:off x="6644640" y="1057123"/>
            <a:ext cx="2982322"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a:extLst>
              <a:ext uri="{FF2B5EF4-FFF2-40B4-BE49-F238E27FC236}">
                <a16:creationId xmlns:a16="http://schemas.microsoft.com/office/drawing/2014/main" id="{5FA3AB93-138B-4B57-9B77-4E61AE7328CC}"/>
              </a:ext>
            </a:extLst>
          </p:cNvPr>
          <p:cNvSpPr txBox="1"/>
          <p:nvPr/>
        </p:nvSpPr>
        <p:spPr>
          <a:xfrm>
            <a:off x="7463971" y="853795"/>
            <a:ext cx="1324939" cy="369332"/>
          </a:xfrm>
          <a:prstGeom prst="rect">
            <a:avLst/>
          </a:prstGeom>
          <a:solidFill>
            <a:schemeClr val="bg1"/>
          </a:solidFill>
        </p:spPr>
        <p:txBody>
          <a:bodyPr wrap="square" rtlCol="0">
            <a:spAutoFit/>
          </a:bodyPr>
          <a:lstStyle/>
          <a:p>
            <a:pPr algn="ctr"/>
            <a:r>
              <a:rPr lang="de-DE" sz="1800" dirty="0">
                <a:solidFill>
                  <a:srgbClr val="3333FF"/>
                </a:solidFill>
              </a:rPr>
              <a:t>Ziel-Jahr</a:t>
            </a:r>
          </a:p>
        </p:txBody>
      </p:sp>
      <p:sp>
        <p:nvSpPr>
          <p:cNvPr id="46" name="Textfeld 45">
            <a:extLst>
              <a:ext uri="{FF2B5EF4-FFF2-40B4-BE49-F238E27FC236}">
                <a16:creationId xmlns:a16="http://schemas.microsoft.com/office/drawing/2014/main" id="{A0714B07-37C6-4E16-87B4-AF5D95352190}"/>
              </a:ext>
            </a:extLst>
          </p:cNvPr>
          <p:cNvSpPr txBox="1"/>
          <p:nvPr/>
        </p:nvSpPr>
        <p:spPr>
          <a:xfrm>
            <a:off x="150777" y="2586906"/>
            <a:ext cx="840295" cy="307777"/>
          </a:xfrm>
          <a:prstGeom prst="rect">
            <a:avLst/>
          </a:prstGeom>
          <a:noFill/>
        </p:spPr>
        <p:txBody>
          <a:bodyPr wrap="none" rtlCol="0">
            <a:spAutoFit/>
          </a:bodyPr>
          <a:lstStyle/>
          <a:p>
            <a:pPr algn="ctr"/>
            <a:r>
              <a:rPr lang="de-DE" sz="1400" dirty="0">
                <a:solidFill>
                  <a:srgbClr val="3333FF"/>
                </a:solidFill>
              </a:rPr>
              <a:t>Mrd. €/a</a:t>
            </a:r>
          </a:p>
        </p:txBody>
      </p:sp>
      <p:sp>
        <p:nvSpPr>
          <p:cNvPr id="10" name="Textfeld 9">
            <a:extLst>
              <a:ext uri="{FF2B5EF4-FFF2-40B4-BE49-F238E27FC236}">
                <a16:creationId xmlns:a16="http://schemas.microsoft.com/office/drawing/2014/main" id="{808632D9-09C4-4DFA-9E1A-3FA9DE3B3069}"/>
              </a:ext>
            </a:extLst>
          </p:cNvPr>
          <p:cNvSpPr txBox="1"/>
          <p:nvPr/>
        </p:nvSpPr>
        <p:spPr>
          <a:xfrm>
            <a:off x="5418509" y="1315460"/>
            <a:ext cx="870751" cy="523220"/>
          </a:xfrm>
          <a:prstGeom prst="rect">
            <a:avLst/>
          </a:prstGeom>
          <a:noFill/>
        </p:spPr>
        <p:txBody>
          <a:bodyPr wrap="none" rtlCol="0">
            <a:spAutoFit/>
          </a:bodyPr>
          <a:lstStyle/>
          <a:p>
            <a:pPr algn="ctr"/>
            <a:r>
              <a:rPr lang="de-DE" sz="1400" dirty="0">
                <a:solidFill>
                  <a:srgbClr val="3333FF"/>
                </a:solidFill>
              </a:rPr>
              <a:t>Gesamt-</a:t>
            </a:r>
            <a:br>
              <a:rPr lang="de-DE" sz="1400" dirty="0">
                <a:solidFill>
                  <a:srgbClr val="3333FF"/>
                </a:solidFill>
              </a:rPr>
            </a:br>
            <a:r>
              <a:rPr lang="de-DE" sz="1400" dirty="0">
                <a:solidFill>
                  <a:srgbClr val="3333FF"/>
                </a:solidFill>
              </a:rPr>
              <a:t>kosten/a</a:t>
            </a:r>
          </a:p>
        </p:txBody>
      </p:sp>
      <p:sp>
        <p:nvSpPr>
          <p:cNvPr id="11" name="Textfeld 10">
            <a:extLst>
              <a:ext uri="{FF2B5EF4-FFF2-40B4-BE49-F238E27FC236}">
                <a16:creationId xmlns:a16="http://schemas.microsoft.com/office/drawing/2014/main" id="{5C193A69-4D08-46BC-8EFF-3D138F678301}"/>
              </a:ext>
            </a:extLst>
          </p:cNvPr>
          <p:cNvSpPr txBox="1"/>
          <p:nvPr/>
        </p:nvSpPr>
        <p:spPr>
          <a:xfrm>
            <a:off x="6763885" y="1315460"/>
            <a:ext cx="1178528" cy="523220"/>
          </a:xfrm>
          <a:prstGeom prst="rect">
            <a:avLst/>
          </a:prstGeom>
          <a:noFill/>
        </p:spPr>
        <p:txBody>
          <a:bodyPr wrap="none" rtlCol="0">
            <a:spAutoFit/>
          </a:bodyPr>
          <a:lstStyle/>
          <a:p>
            <a:pPr algn="ctr"/>
            <a:r>
              <a:rPr lang="de-DE" sz="1400" dirty="0" err="1">
                <a:solidFill>
                  <a:srgbClr val="3333FF"/>
                </a:solidFill>
              </a:rPr>
              <a:t>Invest</a:t>
            </a:r>
            <a:r>
              <a:rPr lang="de-DE" sz="1400" dirty="0">
                <a:solidFill>
                  <a:srgbClr val="3333FF"/>
                </a:solidFill>
              </a:rPr>
              <a:t>/a</a:t>
            </a:r>
            <a:br>
              <a:rPr lang="de-DE" sz="1400" dirty="0">
                <a:solidFill>
                  <a:srgbClr val="3333FF"/>
                </a:solidFill>
              </a:rPr>
            </a:br>
            <a:r>
              <a:rPr lang="de-DE" sz="1400" dirty="0">
                <a:solidFill>
                  <a:srgbClr val="3333FF"/>
                </a:solidFill>
              </a:rPr>
              <a:t>Erneuerbare</a:t>
            </a:r>
          </a:p>
        </p:txBody>
      </p:sp>
      <p:cxnSp>
        <p:nvCxnSpPr>
          <p:cNvPr id="53" name="Gerader Verbinder 52">
            <a:extLst>
              <a:ext uri="{FF2B5EF4-FFF2-40B4-BE49-F238E27FC236}">
                <a16:creationId xmlns:a16="http://schemas.microsoft.com/office/drawing/2014/main" id="{00E91F89-C6CA-457C-973F-C60251FFFCA8}"/>
              </a:ext>
            </a:extLst>
          </p:cNvPr>
          <p:cNvCxnSpPr/>
          <p:nvPr/>
        </p:nvCxnSpPr>
        <p:spPr bwMode="auto">
          <a:xfrm>
            <a:off x="1586038" y="4844404"/>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feld 11">
            <a:extLst>
              <a:ext uri="{FF2B5EF4-FFF2-40B4-BE49-F238E27FC236}">
                <a16:creationId xmlns:a16="http://schemas.microsoft.com/office/drawing/2014/main" id="{5FE0E1B3-8B04-4472-A199-484F06EB16DD}"/>
              </a:ext>
            </a:extLst>
          </p:cNvPr>
          <p:cNvSpPr txBox="1"/>
          <p:nvPr/>
        </p:nvSpPr>
        <p:spPr>
          <a:xfrm>
            <a:off x="7955463" y="1259474"/>
            <a:ext cx="1904432" cy="738664"/>
          </a:xfrm>
          <a:prstGeom prst="rect">
            <a:avLst/>
          </a:prstGeom>
          <a:noFill/>
        </p:spPr>
        <p:txBody>
          <a:bodyPr wrap="none" rtlCol="0">
            <a:spAutoFit/>
          </a:bodyPr>
          <a:lstStyle/>
          <a:p>
            <a:pPr algn="ctr"/>
            <a:r>
              <a:rPr lang="de-DE" sz="1400" dirty="0">
                <a:solidFill>
                  <a:srgbClr val="3333FF"/>
                </a:solidFill>
              </a:rPr>
              <a:t>Einsparungs-</a:t>
            </a:r>
            <a:br>
              <a:rPr lang="de-DE" sz="1400" dirty="0">
                <a:solidFill>
                  <a:srgbClr val="3333FF"/>
                </a:solidFill>
              </a:rPr>
            </a:br>
            <a:r>
              <a:rPr lang="de-DE" sz="1400" dirty="0">
                <a:solidFill>
                  <a:srgbClr val="3333FF"/>
                </a:solidFill>
              </a:rPr>
              <a:t>potenzial</a:t>
            </a:r>
            <a:br>
              <a:rPr lang="de-DE" sz="1400" dirty="0">
                <a:solidFill>
                  <a:srgbClr val="3333FF"/>
                </a:solidFill>
              </a:rPr>
            </a:br>
            <a:r>
              <a:rPr lang="de-DE" sz="1400" dirty="0">
                <a:solidFill>
                  <a:srgbClr val="3333FF"/>
                </a:solidFill>
              </a:rPr>
              <a:t>(sehr, sehr langfristig)</a:t>
            </a:r>
          </a:p>
        </p:txBody>
      </p:sp>
      <p:sp>
        <p:nvSpPr>
          <p:cNvPr id="64" name="Textfeld 63">
            <a:extLst>
              <a:ext uri="{FF2B5EF4-FFF2-40B4-BE49-F238E27FC236}">
                <a16:creationId xmlns:a16="http://schemas.microsoft.com/office/drawing/2014/main" id="{D39E52DE-7364-47EF-8F51-E36FBEDB190A}"/>
              </a:ext>
            </a:extLst>
          </p:cNvPr>
          <p:cNvSpPr txBox="1"/>
          <p:nvPr/>
        </p:nvSpPr>
        <p:spPr>
          <a:xfrm>
            <a:off x="7653791" y="2786758"/>
            <a:ext cx="2181944" cy="523220"/>
          </a:xfrm>
          <a:prstGeom prst="rect">
            <a:avLst/>
          </a:prstGeom>
          <a:noFill/>
        </p:spPr>
        <p:txBody>
          <a:bodyPr wrap="none" rtlCol="0">
            <a:spAutoFit/>
          </a:bodyPr>
          <a:lstStyle/>
          <a:p>
            <a:pPr algn="ctr"/>
            <a:r>
              <a:rPr lang="de-DE" sz="1400" dirty="0">
                <a:solidFill>
                  <a:srgbClr val="FF0000"/>
                </a:solidFill>
              </a:rPr>
              <a:t>Die Wertschöpfung bleibt</a:t>
            </a:r>
            <a:br>
              <a:rPr lang="de-DE" sz="1400" dirty="0">
                <a:solidFill>
                  <a:srgbClr val="FF0000"/>
                </a:solidFill>
              </a:rPr>
            </a:br>
            <a:r>
              <a:rPr lang="de-DE" sz="1400" dirty="0">
                <a:solidFill>
                  <a:srgbClr val="FF0000"/>
                </a:solidFill>
              </a:rPr>
              <a:t>in den Regionen von D!</a:t>
            </a:r>
          </a:p>
        </p:txBody>
      </p:sp>
      <p:sp>
        <p:nvSpPr>
          <p:cNvPr id="65" name="Textfeld 64">
            <a:extLst>
              <a:ext uri="{FF2B5EF4-FFF2-40B4-BE49-F238E27FC236}">
                <a16:creationId xmlns:a16="http://schemas.microsoft.com/office/drawing/2014/main" id="{4786910D-37C4-4948-9921-543A33F1059F}"/>
              </a:ext>
            </a:extLst>
          </p:cNvPr>
          <p:cNvSpPr txBox="1"/>
          <p:nvPr/>
        </p:nvSpPr>
        <p:spPr>
          <a:xfrm>
            <a:off x="1637157" y="5080878"/>
            <a:ext cx="1588897" cy="307777"/>
          </a:xfrm>
          <a:prstGeom prst="rect">
            <a:avLst/>
          </a:prstGeom>
          <a:noFill/>
        </p:spPr>
        <p:txBody>
          <a:bodyPr wrap="none" rtlCol="0">
            <a:spAutoFit/>
          </a:bodyPr>
          <a:lstStyle/>
          <a:p>
            <a:pPr algn="ctr"/>
            <a:r>
              <a:rPr lang="de-DE" sz="1400" dirty="0">
                <a:solidFill>
                  <a:srgbClr val="FF0000"/>
                </a:solidFill>
              </a:rPr>
              <a:t>Das Geld ist weg!</a:t>
            </a:r>
          </a:p>
        </p:txBody>
      </p:sp>
      <p:grpSp>
        <p:nvGrpSpPr>
          <p:cNvPr id="2" name="Gruppieren 1">
            <a:extLst>
              <a:ext uri="{FF2B5EF4-FFF2-40B4-BE49-F238E27FC236}">
                <a16:creationId xmlns:a16="http://schemas.microsoft.com/office/drawing/2014/main" id="{2800E491-CD2E-48D1-B2D3-75B015AA624E}"/>
              </a:ext>
            </a:extLst>
          </p:cNvPr>
          <p:cNvGrpSpPr/>
          <p:nvPr/>
        </p:nvGrpSpPr>
        <p:grpSpPr>
          <a:xfrm>
            <a:off x="720371" y="1315460"/>
            <a:ext cx="1236236" cy="909608"/>
            <a:chOff x="720371" y="1315460"/>
            <a:chExt cx="1236236" cy="909608"/>
          </a:xfrm>
        </p:grpSpPr>
        <p:sp>
          <p:nvSpPr>
            <p:cNvPr id="9" name="Textfeld 8">
              <a:extLst>
                <a:ext uri="{FF2B5EF4-FFF2-40B4-BE49-F238E27FC236}">
                  <a16:creationId xmlns:a16="http://schemas.microsoft.com/office/drawing/2014/main" id="{ADAF78F8-53DF-4C63-9F88-10B437322087}"/>
                </a:ext>
              </a:extLst>
            </p:cNvPr>
            <p:cNvSpPr txBox="1"/>
            <p:nvPr/>
          </p:nvSpPr>
          <p:spPr>
            <a:xfrm>
              <a:off x="720371" y="1315460"/>
              <a:ext cx="1236236" cy="738664"/>
            </a:xfrm>
            <a:prstGeom prst="rect">
              <a:avLst/>
            </a:prstGeom>
            <a:noFill/>
          </p:spPr>
          <p:txBody>
            <a:bodyPr wrap="none" rtlCol="0">
              <a:spAutoFit/>
            </a:bodyPr>
            <a:lstStyle/>
            <a:p>
              <a:pPr algn="ctr"/>
              <a:r>
                <a:rPr lang="de-DE" sz="1400" dirty="0">
                  <a:solidFill>
                    <a:srgbClr val="3333FF"/>
                  </a:solidFill>
                </a:rPr>
                <a:t>Fossile</a:t>
              </a:r>
            </a:p>
            <a:p>
              <a:pPr algn="ctr"/>
              <a:r>
                <a:rPr lang="de-DE" sz="1400" dirty="0">
                  <a:solidFill>
                    <a:srgbClr val="3333FF"/>
                  </a:solidFill>
                </a:rPr>
                <a:t>Importe</a:t>
              </a:r>
              <a:br>
                <a:rPr lang="de-DE" sz="1400" dirty="0">
                  <a:solidFill>
                    <a:srgbClr val="3333FF"/>
                  </a:solidFill>
                </a:rPr>
              </a:br>
              <a:r>
                <a:rPr lang="de-DE" sz="1400" dirty="0">
                  <a:solidFill>
                    <a:srgbClr val="3333FF"/>
                  </a:solidFill>
                  <a:sym typeface="Symbol" panose="05050102010706020507" pitchFamily="18" charset="2"/>
                </a:rPr>
                <a:t> </a:t>
              </a:r>
              <a:r>
                <a:rPr lang="de-DE" sz="1400" dirty="0">
                  <a:solidFill>
                    <a:srgbClr val="3333FF"/>
                  </a:solidFill>
                </a:rPr>
                <a:t>2006-2015</a:t>
              </a:r>
            </a:p>
          </p:txBody>
        </p:sp>
        <p:sp>
          <p:nvSpPr>
            <p:cNvPr id="55" name="Textfeld 54">
              <a:extLst>
                <a:ext uri="{FF2B5EF4-FFF2-40B4-BE49-F238E27FC236}">
                  <a16:creationId xmlns:a16="http://schemas.microsoft.com/office/drawing/2014/main" id="{26346C87-21FE-4234-9081-37DBB8EA6490}"/>
                </a:ext>
              </a:extLst>
            </p:cNvPr>
            <p:cNvSpPr txBox="1"/>
            <p:nvPr/>
          </p:nvSpPr>
          <p:spPr>
            <a:xfrm>
              <a:off x="1217026" y="1978847"/>
              <a:ext cx="369012" cy="246221"/>
            </a:xfrm>
            <a:prstGeom prst="rect">
              <a:avLst/>
            </a:prstGeom>
            <a:noFill/>
          </p:spPr>
          <p:txBody>
            <a:bodyPr wrap="none" rtlCol="0">
              <a:spAutoFit/>
            </a:bodyPr>
            <a:lstStyle/>
            <a:p>
              <a:r>
                <a:rPr lang="de-DE" sz="1000" dirty="0"/>
                <a:t>18)</a:t>
              </a:r>
            </a:p>
          </p:txBody>
        </p:sp>
      </p:grpSp>
      <p:grpSp>
        <p:nvGrpSpPr>
          <p:cNvPr id="4" name="Gruppieren 3">
            <a:extLst>
              <a:ext uri="{FF2B5EF4-FFF2-40B4-BE49-F238E27FC236}">
                <a16:creationId xmlns:a16="http://schemas.microsoft.com/office/drawing/2014/main" id="{6E98BAC8-F33F-4B8B-A59F-7292A77D8855}"/>
              </a:ext>
            </a:extLst>
          </p:cNvPr>
          <p:cNvGrpSpPr/>
          <p:nvPr/>
        </p:nvGrpSpPr>
        <p:grpSpPr>
          <a:xfrm>
            <a:off x="2196089" y="1315460"/>
            <a:ext cx="1279516" cy="909608"/>
            <a:chOff x="2007180" y="1315460"/>
            <a:chExt cx="1279516" cy="909608"/>
          </a:xfrm>
        </p:grpSpPr>
        <p:sp>
          <p:nvSpPr>
            <p:cNvPr id="28" name="Textfeld 27">
              <a:extLst>
                <a:ext uri="{FF2B5EF4-FFF2-40B4-BE49-F238E27FC236}">
                  <a16:creationId xmlns:a16="http://schemas.microsoft.com/office/drawing/2014/main" id="{CC3218AF-BF7D-4DBC-BE93-858091949703}"/>
                </a:ext>
              </a:extLst>
            </p:cNvPr>
            <p:cNvSpPr txBox="1"/>
            <p:nvPr/>
          </p:nvSpPr>
          <p:spPr>
            <a:xfrm>
              <a:off x="2007180" y="1315460"/>
              <a:ext cx="1279516" cy="738664"/>
            </a:xfrm>
            <a:prstGeom prst="rect">
              <a:avLst/>
            </a:prstGeom>
            <a:noFill/>
          </p:spPr>
          <p:txBody>
            <a:bodyPr wrap="none" rtlCol="0">
              <a:spAutoFit/>
            </a:bodyPr>
            <a:lstStyle/>
            <a:p>
              <a:pPr algn="ctr"/>
              <a:r>
                <a:rPr lang="de-DE" sz="1400" dirty="0">
                  <a:solidFill>
                    <a:srgbClr val="3333FF"/>
                  </a:solidFill>
                </a:rPr>
                <a:t>U-schädliche</a:t>
              </a:r>
            </a:p>
            <a:p>
              <a:pPr algn="ctr"/>
              <a:r>
                <a:rPr lang="de-DE" sz="1400" dirty="0">
                  <a:solidFill>
                    <a:srgbClr val="3333FF"/>
                  </a:solidFill>
                </a:rPr>
                <a:t>Subventionen</a:t>
              </a:r>
              <a:br>
                <a:rPr lang="de-DE" sz="1400" dirty="0">
                  <a:solidFill>
                    <a:srgbClr val="3333FF"/>
                  </a:solidFill>
                </a:rPr>
              </a:br>
              <a:r>
                <a:rPr lang="de-DE" sz="1400" dirty="0">
                  <a:solidFill>
                    <a:srgbClr val="3333FF"/>
                  </a:solidFill>
                </a:rPr>
                <a:t>2016</a:t>
              </a:r>
            </a:p>
          </p:txBody>
        </p:sp>
        <p:sp>
          <p:nvSpPr>
            <p:cNvPr id="30" name="Textfeld 29">
              <a:extLst>
                <a:ext uri="{FF2B5EF4-FFF2-40B4-BE49-F238E27FC236}">
                  <a16:creationId xmlns:a16="http://schemas.microsoft.com/office/drawing/2014/main" id="{1CA02E7B-65D5-4B22-973F-17B1F35404CA}"/>
                </a:ext>
              </a:extLst>
            </p:cNvPr>
            <p:cNvSpPr txBox="1"/>
            <p:nvPr/>
          </p:nvSpPr>
          <p:spPr>
            <a:xfrm>
              <a:off x="2545907" y="1978847"/>
              <a:ext cx="369012" cy="246221"/>
            </a:xfrm>
            <a:prstGeom prst="rect">
              <a:avLst/>
            </a:prstGeom>
            <a:noFill/>
          </p:spPr>
          <p:txBody>
            <a:bodyPr wrap="none" rtlCol="0">
              <a:spAutoFit/>
            </a:bodyPr>
            <a:lstStyle/>
            <a:p>
              <a:r>
                <a:rPr lang="de-DE" sz="1000" dirty="0"/>
                <a:t>19)</a:t>
              </a:r>
            </a:p>
          </p:txBody>
        </p:sp>
      </p:grpSp>
      <p:grpSp>
        <p:nvGrpSpPr>
          <p:cNvPr id="5" name="Gruppieren 4">
            <a:extLst>
              <a:ext uri="{FF2B5EF4-FFF2-40B4-BE49-F238E27FC236}">
                <a16:creationId xmlns:a16="http://schemas.microsoft.com/office/drawing/2014/main" id="{A1A8A50A-8742-4218-B4CF-6A8DC71D0DF9}"/>
              </a:ext>
            </a:extLst>
          </p:cNvPr>
          <p:cNvGrpSpPr/>
          <p:nvPr/>
        </p:nvGrpSpPr>
        <p:grpSpPr>
          <a:xfrm>
            <a:off x="3776050" y="1315460"/>
            <a:ext cx="1080744" cy="909608"/>
            <a:chOff x="3674070" y="1315460"/>
            <a:chExt cx="1080744" cy="909608"/>
          </a:xfrm>
        </p:grpSpPr>
        <p:sp>
          <p:nvSpPr>
            <p:cNvPr id="3" name="Textfeld 2">
              <a:extLst>
                <a:ext uri="{FF2B5EF4-FFF2-40B4-BE49-F238E27FC236}">
                  <a16:creationId xmlns:a16="http://schemas.microsoft.com/office/drawing/2014/main" id="{30081869-7FB5-489B-A453-AE8B5DFC031F}"/>
                </a:ext>
              </a:extLst>
            </p:cNvPr>
            <p:cNvSpPr txBox="1"/>
            <p:nvPr/>
          </p:nvSpPr>
          <p:spPr>
            <a:xfrm>
              <a:off x="3674070" y="1315460"/>
              <a:ext cx="1080744" cy="523220"/>
            </a:xfrm>
            <a:prstGeom prst="rect">
              <a:avLst/>
            </a:prstGeom>
            <a:noFill/>
          </p:spPr>
          <p:txBody>
            <a:bodyPr wrap="none" rtlCol="0">
              <a:spAutoFit/>
            </a:bodyPr>
            <a:lstStyle/>
            <a:p>
              <a:pPr algn="ctr"/>
              <a:r>
                <a:rPr lang="de-DE" sz="1400" dirty="0">
                  <a:solidFill>
                    <a:srgbClr val="3333FF"/>
                  </a:solidFill>
                </a:rPr>
                <a:t>U-Schäden</a:t>
              </a:r>
              <a:br>
                <a:rPr lang="de-DE" sz="1400" dirty="0">
                  <a:solidFill>
                    <a:srgbClr val="3333FF"/>
                  </a:solidFill>
                </a:rPr>
              </a:br>
              <a:r>
                <a:rPr lang="de-DE" sz="1400" dirty="0">
                  <a:solidFill>
                    <a:srgbClr val="3333FF"/>
                  </a:solidFill>
                </a:rPr>
                <a:t>2016</a:t>
              </a:r>
            </a:p>
          </p:txBody>
        </p:sp>
        <p:sp>
          <p:nvSpPr>
            <p:cNvPr id="31" name="Textfeld 30">
              <a:extLst>
                <a:ext uri="{FF2B5EF4-FFF2-40B4-BE49-F238E27FC236}">
                  <a16:creationId xmlns:a16="http://schemas.microsoft.com/office/drawing/2014/main" id="{24F08C4B-21BF-4172-802E-EBC22A0707F0}"/>
                </a:ext>
              </a:extLst>
            </p:cNvPr>
            <p:cNvSpPr txBox="1"/>
            <p:nvPr/>
          </p:nvSpPr>
          <p:spPr>
            <a:xfrm>
              <a:off x="4114317" y="1978847"/>
              <a:ext cx="369012" cy="246221"/>
            </a:xfrm>
            <a:prstGeom prst="rect">
              <a:avLst/>
            </a:prstGeom>
            <a:noFill/>
          </p:spPr>
          <p:txBody>
            <a:bodyPr wrap="none" rtlCol="0">
              <a:spAutoFit/>
            </a:bodyPr>
            <a:lstStyle/>
            <a:p>
              <a:r>
                <a:rPr lang="de-DE" sz="1000" dirty="0"/>
                <a:t>20)</a:t>
              </a:r>
            </a:p>
          </p:txBody>
        </p:sp>
      </p:grpSp>
      <p:cxnSp>
        <p:nvCxnSpPr>
          <p:cNvPr id="33" name="Gerader Verbinder 32">
            <a:extLst>
              <a:ext uri="{FF2B5EF4-FFF2-40B4-BE49-F238E27FC236}">
                <a16:creationId xmlns:a16="http://schemas.microsoft.com/office/drawing/2014/main" id="{B65BA3F4-8EA6-4C35-8B03-99D54D635DB3}"/>
              </a:ext>
            </a:extLst>
          </p:cNvPr>
          <p:cNvCxnSpPr/>
          <p:nvPr/>
        </p:nvCxnSpPr>
        <p:spPr bwMode="auto">
          <a:xfrm>
            <a:off x="822960" y="5573759"/>
            <a:ext cx="8463280"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50DEB9F9-6EC1-4190-9EA7-2D6FBE52FDC2}"/>
              </a:ext>
            </a:extLst>
          </p:cNvPr>
          <p:cNvCxnSpPr/>
          <p:nvPr/>
        </p:nvCxnSpPr>
        <p:spPr bwMode="auto">
          <a:xfrm>
            <a:off x="3103828" y="4294335"/>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r Verbinder 37">
            <a:extLst>
              <a:ext uri="{FF2B5EF4-FFF2-40B4-BE49-F238E27FC236}">
                <a16:creationId xmlns:a16="http://schemas.microsoft.com/office/drawing/2014/main" id="{2D52623B-FD85-4994-B03B-4C0272649A2B}"/>
              </a:ext>
            </a:extLst>
          </p:cNvPr>
          <p:cNvCxnSpPr/>
          <p:nvPr/>
        </p:nvCxnSpPr>
        <p:spPr bwMode="auto">
          <a:xfrm>
            <a:off x="4613996" y="2717948"/>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F70195A0-A33C-4466-A890-193C457D1107}"/>
              </a:ext>
            </a:extLst>
          </p:cNvPr>
          <p:cNvCxnSpPr/>
          <p:nvPr/>
        </p:nvCxnSpPr>
        <p:spPr bwMode="auto">
          <a:xfrm>
            <a:off x="6116697" y="2717948"/>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9">
            <a:extLst>
              <a:ext uri="{FF2B5EF4-FFF2-40B4-BE49-F238E27FC236}">
                <a16:creationId xmlns:a16="http://schemas.microsoft.com/office/drawing/2014/main" id="{80ED6011-FACB-4EF1-9BF0-49795D2C5953}"/>
              </a:ext>
            </a:extLst>
          </p:cNvPr>
          <p:cNvCxnSpPr/>
          <p:nvPr/>
        </p:nvCxnSpPr>
        <p:spPr bwMode="auto">
          <a:xfrm>
            <a:off x="7655831" y="3405393"/>
            <a:ext cx="924289"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chemeClr val="accent2"/>
                </a:solidFill>
              </a:rPr>
              <a:t> Prävention (Vorsorge) ist besser und wirtschaftlicher als Schadensregulierung! </a:t>
            </a:r>
          </a:p>
        </p:txBody>
      </p:sp>
      <p:sp>
        <p:nvSpPr>
          <p:cNvPr id="41" name="Textfeld 40">
            <a:extLst>
              <a:ext uri="{FF2B5EF4-FFF2-40B4-BE49-F238E27FC236}">
                <a16:creationId xmlns:a16="http://schemas.microsoft.com/office/drawing/2014/main" id="{B3EBCA20-D500-4F65-A201-AA11B10608B9}"/>
              </a:ext>
            </a:extLst>
          </p:cNvPr>
          <p:cNvSpPr txBox="1"/>
          <p:nvPr/>
        </p:nvSpPr>
        <p:spPr>
          <a:xfrm>
            <a:off x="10261087" y="3429000"/>
            <a:ext cx="369012" cy="246221"/>
          </a:xfrm>
          <a:prstGeom prst="rect">
            <a:avLst/>
          </a:prstGeom>
          <a:noFill/>
        </p:spPr>
        <p:txBody>
          <a:bodyPr wrap="none" rtlCol="0">
            <a:spAutoFit/>
          </a:bodyPr>
          <a:lstStyle/>
          <a:p>
            <a:r>
              <a:rPr lang="de-DE" sz="1000" dirty="0"/>
              <a:t>20)</a:t>
            </a:r>
          </a:p>
        </p:txBody>
      </p:sp>
    </p:spTree>
    <p:extLst>
      <p:ext uri="{BB962C8B-B14F-4D97-AF65-F5344CB8AC3E}">
        <p14:creationId xmlns:p14="http://schemas.microsoft.com/office/powerpoint/2010/main" val="1629281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0-#ppt_w/2"/>
                                          </p:val>
                                        </p:tav>
                                        <p:tav tm="100000">
                                          <p:val>
                                            <p:strVal val="#ppt_x"/>
                                          </p:val>
                                        </p:tav>
                                      </p:tavLst>
                                    </p:anim>
                                    <p:anim calcmode="lin" valueType="num">
                                      <p:cBhvr additive="base">
                                        <p:cTn id="8" dur="10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1000" fill="hold"/>
                                        <p:tgtEl>
                                          <p:spTgt spid="64"/>
                                        </p:tgtEl>
                                        <p:attrNameLst>
                                          <p:attrName>ppt_x</p:attrName>
                                        </p:attrNameLst>
                                      </p:cBhvr>
                                      <p:tavLst>
                                        <p:tav tm="0">
                                          <p:val>
                                            <p:strVal val="0-#ppt_w/2"/>
                                          </p:val>
                                        </p:tav>
                                        <p:tav tm="100000">
                                          <p:val>
                                            <p:strVal val="#ppt_x"/>
                                          </p:val>
                                        </p:tav>
                                      </p:tavLst>
                                    </p:anim>
                                    <p:anim calcmode="lin" valueType="num">
                                      <p:cBhvr additive="base">
                                        <p:cTn id="14" dur="1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e 18">
            <a:extLst>
              <a:ext uri="{FF2B5EF4-FFF2-40B4-BE49-F238E27FC236}">
                <a16:creationId xmlns:a16="http://schemas.microsoft.com/office/drawing/2014/main" id="{08338586-D84B-44D6-BE6E-1B65B5BD2FF4}"/>
              </a:ext>
            </a:extLst>
          </p:cNvPr>
          <p:cNvSpPr/>
          <p:nvPr/>
        </p:nvSpPr>
        <p:spPr bwMode="auto">
          <a:xfrm>
            <a:off x="613305" y="1107363"/>
            <a:ext cx="8029954" cy="4925138"/>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4" name="Grafik 3">
            <a:extLst>
              <a:ext uri="{FF2B5EF4-FFF2-40B4-BE49-F238E27FC236}">
                <a16:creationId xmlns:a16="http://schemas.microsoft.com/office/drawing/2014/main" id="{4FB5D672-0A7C-475C-A92B-1ADBD5C19C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78794" y="1597333"/>
            <a:ext cx="861915" cy="861915"/>
          </a:xfrm>
          <a:prstGeom prst="rect">
            <a:avLst/>
          </a:prstGeom>
        </p:spPr>
      </p:pic>
      <p:pic>
        <p:nvPicPr>
          <p:cNvPr id="77" name="Grafik 76">
            <a:extLst>
              <a:ext uri="{FF2B5EF4-FFF2-40B4-BE49-F238E27FC236}">
                <a16:creationId xmlns:a16="http://schemas.microsoft.com/office/drawing/2014/main" id="{65D2E25C-E779-4E4A-A491-6136F59123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54342" y="4380723"/>
            <a:ext cx="861915" cy="861915"/>
          </a:xfrm>
          <a:prstGeom prst="rect">
            <a:avLst/>
          </a:prstGeom>
        </p:spPr>
      </p:pic>
      <p:pic>
        <p:nvPicPr>
          <p:cNvPr id="78" name="Grafik 77">
            <a:extLst>
              <a:ext uri="{FF2B5EF4-FFF2-40B4-BE49-F238E27FC236}">
                <a16:creationId xmlns:a16="http://schemas.microsoft.com/office/drawing/2014/main" id="{F5407845-2FB0-40B8-ACAC-1A8C8008EBE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22961" y="1235257"/>
            <a:ext cx="861915" cy="861915"/>
          </a:xfrm>
          <a:prstGeom prst="rect">
            <a:avLst/>
          </a:prstGeom>
        </p:spPr>
      </p:pic>
      <p:pic>
        <p:nvPicPr>
          <p:cNvPr id="80" name="Grafik 79">
            <a:extLst>
              <a:ext uri="{FF2B5EF4-FFF2-40B4-BE49-F238E27FC236}">
                <a16:creationId xmlns:a16="http://schemas.microsoft.com/office/drawing/2014/main" id="{B9BB8DA0-640D-49F8-97D6-3D4238499BD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58348" y="5117767"/>
            <a:ext cx="861915" cy="861915"/>
          </a:xfrm>
          <a:prstGeom prst="rect">
            <a:avLst/>
          </a:prstGeom>
        </p:spPr>
      </p:pic>
      <p:cxnSp>
        <p:nvCxnSpPr>
          <p:cNvPr id="17" name="Gerader Verbinder 16">
            <a:extLst>
              <a:ext uri="{FF2B5EF4-FFF2-40B4-BE49-F238E27FC236}">
                <a16:creationId xmlns:a16="http://schemas.microsoft.com/office/drawing/2014/main" id="{123095A2-01B2-47C2-9D7B-E74106CF973D}"/>
              </a:ext>
            </a:extLst>
          </p:cNvPr>
          <p:cNvCxnSpPr/>
          <p:nvPr/>
        </p:nvCxnSpPr>
        <p:spPr bwMode="auto">
          <a:xfrm>
            <a:off x="513184" y="1472116"/>
            <a:ext cx="0" cy="4184534"/>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D064E636-D4CB-4A05-A3E3-1E4A3DF2C8F0}"/>
              </a:ext>
            </a:extLst>
          </p:cNvPr>
          <p:cNvSpPr txBox="1"/>
          <p:nvPr/>
        </p:nvSpPr>
        <p:spPr>
          <a:xfrm>
            <a:off x="137442" y="5650912"/>
            <a:ext cx="801823" cy="584775"/>
          </a:xfrm>
          <a:prstGeom prst="rect">
            <a:avLst/>
          </a:prstGeom>
          <a:noFill/>
        </p:spPr>
        <p:txBody>
          <a:bodyPr wrap="none" rtlCol="0">
            <a:spAutoFit/>
          </a:bodyPr>
          <a:lstStyle/>
          <a:p>
            <a:pPr algn="ctr"/>
            <a:r>
              <a:rPr lang="de-DE" sz="1600" dirty="0"/>
              <a:t>Strom-</a:t>
            </a:r>
            <a:br>
              <a:rPr lang="de-DE" sz="1600" dirty="0"/>
            </a:br>
            <a:r>
              <a:rPr lang="de-DE" sz="1600" dirty="0"/>
              <a:t>netz</a:t>
            </a:r>
          </a:p>
        </p:txBody>
      </p:sp>
      <p:cxnSp>
        <p:nvCxnSpPr>
          <p:cNvPr id="22" name="Gerade Verbindung mit Pfeil 21">
            <a:extLst>
              <a:ext uri="{FF2B5EF4-FFF2-40B4-BE49-F238E27FC236}">
                <a16:creationId xmlns:a16="http://schemas.microsoft.com/office/drawing/2014/main" id="{13B7220C-009C-49D2-9C9D-0B3297631023}"/>
              </a:ext>
            </a:extLst>
          </p:cNvPr>
          <p:cNvCxnSpPr/>
          <p:nvPr/>
        </p:nvCxnSpPr>
        <p:spPr bwMode="auto">
          <a:xfrm>
            <a:off x="560410" y="2206405"/>
            <a:ext cx="1949341"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6" name="Gruppieren 65">
            <a:extLst>
              <a:ext uri="{FF2B5EF4-FFF2-40B4-BE49-F238E27FC236}">
                <a16:creationId xmlns:a16="http://schemas.microsoft.com/office/drawing/2014/main" id="{033CB21B-CBEE-4D73-9547-4251B6D57055}"/>
              </a:ext>
            </a:extLst>
          </p:cNvPr>
          <p:cNvGrpSpPr/>
          <p:nvPr/>
        </p:nvGrpSpPr>
        <p:grpSpPr>
          <a:xfrm>
            <a:off x="560410" y="2206405"/>
            <a:ext cx="8690571" cy="4129007"/>
            <a:chOff x="560410" y="2206405"/>
            <a:chExt cx="8690571" cy="4129007"/>
          </a:xfrm>
        </p:grpSpPr>
        <p:cxnSp>
          <p:nvCxnSpPr>
            <p:cNvPr id="97" name="Gerader Verbinder 96">
              <a:extLst>
                <a:ext uri="{FF2B5EF4-FFF2-40B4-BE49-F238E27FC236}">
                  <a16:creationId xmlns:a16="http://schemas.microsoft.com/office/drawing/2014/main" id="{469D3F63-FA7F-4317-BEEA-4CE8B31FB58F}"/>
                </a:ext>
              </a:extLst>
            </p:cNvPr>
            <p:cNvCxnSpPr/>
            <p:nvPr/>
          </p:nvCxnSpPr>
          <p:spPr bwMode="auto">
            <a:xfrm>
              <a:off x="8793163" y="2206405"/>
              <a:ext cx="0" cy="3457277"/>
            </a:xfrm>
            <a:prstGeom prst="line">
              <a:avLst/>
            </a:prstGeom>
            <a:solidFill>
              <a:srgbClr val="FF0000"/>
            </a:solidFill>
            <a:ln w="381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6" name="Textfeld 135">
              <a:extLst>
                <a:ext uri="{FF2B5EF4-FFF2-40B4-BE49-F238E27FC236}">
                  <a16:creationId xmlns:a16="http://schemas.microsoft.com/office/drawing/2014/main" id="{56FEA781-4070-45DF-9DF9-4FE225FFE945}"/>
                </a:ext>
              </a:extLst>
            </p:cNvPr>
            <p:cNvSpPr txBox="1"/>
            <p:nvPr/>
          </p:nvSpPr>
          <p:spPr>
            <a:xfrm>
              <a:off x="8335345" y="5750637"/>
              <a:ext cx="915636" cy="584775"/>
            </a:xfrm>
            <a:prstGeom prst="rect">
              <a:avLst/>
            </a:prstGeom>
            <a:noFill/>
          </p:spPr>
          <p:txBody>
            <a:bodyPr wrap="none" rtlCol="0">
              <a:spAutoFit/>
            </a:bodyPr>
            <a:lstStyle/>
            <a:p>
              <a:pPr algn="ctr"/>
              <a:r>
                <a:rPr lang="de-DE" sz="1600" dirty="0"/>
                <a:t>Wärme-</a:t>
              </a:r>
              <a:br>
                <a:rPr lang="de-DE" sz="1600" dirty="0"/>
              </a:br>
              <a:r>
                <a:rPr lang="de-DE" sz="1600" dirty="0"/>
                <a:t>netz</a:t>
              </a:r>
            </a:p>
          </p:txBody>
        </p:sp>
        <p:grpSp>
          <p:nvGrpSpPr>
            <p:cNvPr id="64" name="Gruppieren 63">
              <a:extLst>
                <a:ext uri="{FF2B5EF4-FFF2-40B4-BE49-F238E27FC236}">
                  <a16:creationId xmlns:a16="http://schemas.microsoft.com/office/drawing/2014/main" id="{0724DACD-2045-4E8D-85AC-5625CD8111B4}"/>
                </a:ext>
              </a:extLst>
            </p:cNvPr>
            <p:cNvGrpSpPr/>
            <p:nvPr/>
          </p:nvGrpSpPr>
          <p:grpSpPr>
            <a:xfrm>
              <a:off x="560410" y="3313682"/>
              <a:ext cx="8232753" cy="1356399"/>
              <a:chOff x="560410" y="3313682"/>
              <a:chExt cx="8232753" cy="1356399"/>
            </a:xfrm>
          </p:grpSpPr>
          <p:pic>
            <p:nvPicPr>
              <p:cNvPr id="15" name="Grafik 14" descr="Ein Bild, das Tisch, weiß, Mann, Boot enthält.&#10;&#10;Automatisch generierte Beschreibung">
                <a:extLst>
                  <a:ext uri="{FF2B5EF4-FFF2-40B4-BE49-F238E27FC236}">
                    <a16:creationId xmlns:a16="http://schemas.microsoft.com/office/drawing/2014/main" id="{F37D31D6-0335-4B06-96EA-6F3F96D8A49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93147" y="3615816"/>
                <a:ext cx="1050083" cy="709389"/>
              </a:xfrm>
              <a:prstGeom prst="rect">
                <a:avLst/>
              </a:prstGeom>
            </p:spPr>
          </p:pic>
          <p:cxnSp>
            <p:nvCxnSpPr>
              <p:cNvPr id="114" name="Gerade Verbindung mit Pfeil 113">
                <a:extLst>
                  <a:ext uri="{FF2B5EF4-FFF2-40B4-BE49-F238E27FC236}">
                    <a16:creationId xmlns:a16="http://schemas.microsoft.com/office/drawing/2014/main" id="{78769C6C-ADB4-4BF7-82C4-6810543BC447}"/>
                  </a:ext>
                </a:extLst>
              </p:cNvPr>
              <p:cNvCxnSpPr/>
              <p:nvPr/>
            </p:nvCxnSpPr>
            <p:spPr bwMode="auto">
              <a:xfrm>
                <a:off x="8243230" y="3970510"/>
                <a:ext cx="549933" cy="0"/>
              </a:xfrm>
              <a:prstGeom prst="straightConnector1">
                <a:avLst/>
              </a:prstGeom>
              <a:solidFill>
                <a:srgbClr val="FF0000"/>
              </a:solidFill>
              <a:ln w="28575" cap="flat" cmpd="sng" algn="ctr">
                <a:solidFill>
                  <a:srgbClr val="FF33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mit Pfeil 42">
                <a:extLst>
                  <a:ext uri="{FF2B5EF4-FFF2-40B4-BE49-F238E27FC236}">
                    <a16:creationId xmlns:a16="http://schemas.microsoft.com/office/drawing/2014/main" id="{04B3C3AA-3BCF-4F32-AC65-BCE925DB3F41}"/>
                  </a:ext>
                </a:extLst>
              </p:cNvPr>
              <p:cNvCxnSpPr/>
              <p:nvPr/>
            </p:nvCxnSpPr>
            <p:spPr bwMode="auto">
              <a:xfrm>
                <a:off x="7718188" y="3313682"/>
                <a:ext cx="0" cy="257733"/>
              </a:xfrm>
              <a:prstGeom prst="straightConnector1">
                <a:avLst/>
              </a:prstGeom>
              <a:solidFill>
                <a:srgbClr val="FF0000"/>
              </a:solidFill>
              <a:ln w="28575" cap="flat" cmpd="sng" algn="ctr">
                <a:solidFill>
                  <a:srgbClr val="FFCC6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 Verbindung mit Pfeil 136">
                <a:extLst>
                  <a:ext uri="{FF2B5EF4-FFF2-40B4-BE49-F238E27FC236}">
                    <a16:creationId xmlns:a16="http://schemas.microsoft.com/office/drawing/2014/main" id="{17A82E73-B600-4799-AE6E-FBBDB833C844}"/>
                  </a:ext>
                </a:extLst>
              </p:cNvPr>
              <p:cNvCxnSpPr/>
              <p:nvPr/>
            </p:nvCxnSpPr>
            <p:spPr bwMode="auto">
              <a:xfrm>
                <a:off x="560410" y="4161664"/>
                <a:ext cx="6632737"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Textfeld 143">
                <a:extLst>
                  <a:ext uri="{FF2B5EF4-FFF2-40B4-BE49-F238E27FC236}">
                    <a16:creationId xmlns:a16="http://schemas.microsoft.com/office/drawing/2014/main" id="{93B437A0-713D-4B85-B6A8-38E0209E5FD9}"/>
                  </a:ext>
                </a:extLst>
              </p:cNvPr>
              <p:cNvSpPr txBox="1"/>
              <p:nvPr/>
            </p:nvSpPr>
            <p:spPr>
              <a:xfrm>
                <a:off x="7332690" y="4331527"/>
                <a:ext cx="798617" cy="338554"/>
              </a:xfrm>
              <a:prstGeom prst="rect">
                <a:avLst/>
              </a:prstGeom>
              <a:noFill/>
            </p:spPr>
            <p:txBody>
              <a:bodyPr wrap="none" rtlCol="0">
                <a:spAutoFit/>
              </a:bodyPr>
              <a:lstStyle/>
              <a:p>
                <a:r>
                  <a:rPr lang="de-DE" sz="1600" dirty="0"/>
                  <a:t>BHKW</a:t>
                </a:r>
              </a:p>
            </p:txBody>
          </p:sp>
        </p:grpSp>
      </p:grpSp>
      <p:grpSp>
        <p:nvGrpSpPr>
          <p:cNvPr id="71" name="Gruppieren 70">
            <a:extLst>
              <a:ext uri="{FF2B5EF4-FFF2-40B4-BE49-F238E27FC236}">
                <a16:creationId xmlns:a16="http://schemas.microsoft.com/office/drawing/2014/main" id="{E475AE4E-5068-4805-99AD-D9CB29AD9FFC}"/>
              </a:ext>
            </a:extLst>
          </p:cNvPr>
          <p:cNvGrpSpPr/>
          <p:nvPr/>
        </p:nvGrpSpPr>
        <p:grpSpPr>
          <a:xfrm>
            <a:off x="560410" y="2760323"/>
            <a:ext cx="6567046" cy="2435016"/>
            <a:chOff x="560410" y="2760323"/>
            <a:chExt cx="6567046" cy="2435016"/>
          </a:xfrm>
        </p:grpSpPr>
        <p:cxnSp>
          <p:nvCxnSpPr>
            <p:cNvPr id="106" name="Gerade Verbindung mit Pfeil 105">
              <a:extLst>
                <a:ext uri="{FF2B5EF4-FFF2-40B4-BE49-F238E27FC236}">
                  <a16:creationId xmlns:a16="http://schemas.microsoft.com/office/drawing/2014/main" id="{A489810B-A49C-4FE0-9088-9C804881A931}"/>
                </a:ext>
              </a:extLst>
            </p:cNvPr>
            <p:cNvCxnSpPr/>
            <p:nvPr/>
          </p:nvCxnSpPr>
          <p:spPr bwMode="auto">
            <a:xfrm>
              <a:off x="560410" y="3127159"/>
              <a:ext cx="56041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7" name="Gruppieren 66">
              <a:extLst>
                <a:ext uri="{FF2B5EF4-FFF2-40B4-BE49-F238E27FC236}">
                  <a16:creationId xmlns:a16="http://schemas.microsoft.com/office/drawing/2014/main" id="{5C6CC788-21B7-4D59-9E86-F8376DED8E6C}"/>
                </a:ext>
              </a:extLst>
            </p:cNvPr>
            <p:cNvGrpSpPr/>
            <p:nvPr/>
          </p:nvGrpSpPr>
          <p:grpSpPr>
            <a:xfrm>
              <a:off x="1168746" y="2760323"/>
              <a:ext cx="5958710" cy="2435016"/>
              <a:chOff x="1168746" y="2760323"/>
              <a:chExt cx="5958710" cy="2435016"/>
            </a:xfrm>
          </p:grpSpPr>
          <p:grpSp>
            <p:nvGrpSpPr>
              <p:cNvPr id="59" name="Gruppieren 58">
                <a:extLst>
                  <a:ext uri="{FF2B5EF4-FFF2-40B4-BE49-F238E27FC236}">
                    <a16:creationId xmlns:a16="http://schemas.microsoft.com/office/drawing/2014/main" id="{BB06601E-7DBC-48A8-8C79-CE8B41FB4CFA}"/>
                  </a:ext>
                </a:extLst>
              </p:cNvPr>
              <p:cNvGrpSpPr/>
              <p:nvPr/>
            </p:nvGrpSpPr>
            <p:grpSpPr>
              <a:xfrm>
                <a:off x="1168746" y="2760323"/>
                <a:ext cx="5958710" cy="2435016"/>
                <a:chOff x="1168746" y="2760323"/>
                <a:chExt cx="5958710" cy="2435016"/>
              </a:xfrm>
            </p:grpSpPr>
            <p:pic>
              <p:nvPicPr>
                <p:cNvPr id="85" name="Grafik 84" descr="Ein Bild, das Text, Karte enthält.&#10;&#10;Automatisch generierte Beschreibung">
                  <a:extLst>
                    <a:ext uri="{FF2B5EF4-FFF2-40B4-BE49-F238E27FC236}">
                      <a16:creationId xmlns:a16="http://schemas.microsoft.com/office/drawing/2014/main" id="{5CFDFC3C-A9BB-4F59-8313-E217393005E7}"/>
                    </a:ext>
                  </a:extLst>
                </p:cNvPr>
                <p:cNvPicPr>
                  <a:picLocks noChangeAspect="1"/>
                </p:cNvPicPr>
                <p:nvPr/>
              </p:nvPicPr>
              <p:blipFill rotWithShape="1">
                <a:blip r:embed="rId5">
                  <a:extLst>
                    <a:ext uri="{28A0092B-C50C-407E-A947-70E740481C1C}">
                      <a14:useLocalDpi xmlns:a14="http://schemas.microsoft.com/office/drawing/2010/main" val="0"/>
                    </a:ext>
                  </a:extLst>
                </a:blip>
                <a:srcRect t="55510" r="52426" b="27211"/>
                <a:stretch/>
              </p:blipFill>
              <p:spPr>
                <a:xfrm>
                  <a:off x="5080192" y="4451766"/>
                  <a:ext cx="2047264" cy="743573"/>
                </a:xfrm>
                <a:prstGeom prst="rect">
                  <a:avLst/>
                </a:prstGeom>
              </p:spPr>
            </p:pic>
            <p:pic>
              <p:nvPicPr>
                <p:cNvPr id="87" name="Grafik 86" descr="Ein Bild, das Text, Karte enthält.&#10;&#10;Automatisch generierte Beschreibung">
                  <a:extLst>
                    <a:ext uri="{FF2B5EF4-FFF2-40B4-BE49-F238E27FC236}">
                      <a16:creationId xmlns:a16="http://schemas.microsoft.com/office/drawing/2014/main" id="{9F1413B2-7FF5-4F8C-A711-74A2E8EDE8D0}"/>
                    </a:ext>
                  </a:extLst>
                </p:cNvPr>
                <p:cNvPicPr>
                  <a:picLocks noChangeAspect="1"/>
                </p:cNvPicPr>
                <p:nvPr/>
              </p:nvPicPr>
              <p:blipFill rotWithShape="1">
                <a:blip r:embed="rId5">
                  <a:extLst>
                    <a:ext uri="{28A0092B-C50C-407E-A947-70E740481C1C}">
                      <a14:useLocalDpi xmlns:a14="http://schemas.microsoft.com/office/drawing/2010/main" val="0"/>
                    </a:ext>
                  </a:extLst>
                </a:blip>
                <a:srcRect t="55510" r="52426" b="27211"/>
                <a:stretch/>
              </p:blipFill>
              <p:spPr>
                <a:xfrm>
                  <a:off x="1168746" y="2760323"/>
                  <a:ext cx="2047264" cy="743573"/>
                </a:xfrm>
                <a:prstGeom prst="rect">
                  <a:avLst/>
                </a:prstGeom>
              </p:spPr>
            </p:pic>
          </p:grpSp>
          <p:sp>
            <p:nvSpPr>
              <p:cNvPr id="146" name="Textfeld 145">
                <a:extLst>
                  <a:ext uri="{FF2B5EF4-FFF2-40B4-BE49-F238E27FC236}">
                    <a16:creationId xmlns:a16="http://schemas.microsoft.com/office/drawing/2014/main" id="{8E033068-BA86-4489-8FEB-D23472D703B6}"/>
                  </a:ext>
                </a:extLst>
              </p:cNvPr>
              <p:cNvSpPr txBox="1"/>
              <p:nvPr/>
            </p:nvSpPr>
            <p:spPr>
              <a:xfrm>
                <a:off x="1585992" y="3492280"/>
                <a:ext cx="1027845" cy="338554"/>
              </a:xfrm>
              <a:prstGeom prst="rect">
                <a:avLst/>
              </a:prstGeom>
              <a:noFill/>
            </p:spPr>
            <p:txBody>
              <a:bodyPr wrap="none" rtlCol="0">
                <a:spAutoFit/>
              </a:bodyPr>
              <a:lstStyle/>
              <a:p>
                <a:r>
                  <a:rPr lang="de-DE" sz="1600" dirty="0"/>
                  <a:t>AGRI-PV</a:t>
                </a:r>
              </a:p>
            </p:txBody>
          </p:sp>
        </p:grpSp>
      </p:grpSp>
      <p:grpSp>
        <p:nvGrpSpPr>
          <p:cNvPr id="62" name="Gruppieren 61">
            <a:extLst>
              <a:ext uri="{FF2B5EF4-FFF2-40B4-BE49-F238E27FC236}">
                <a16:creationId xmlns:a16="http://schemas.microsoft.com/office/drawing/2014/main" id="{A75C2A78-F261-42CA-984E-CF84726F746C}"/>
              </a:ext>
            </a:extLst>
          </p:cNvPr>
          <p:cNvGrpSpPr/>
          <p:nvPr/>
        </p:nvGrpSpPr>
        <p:grpSpPr>
          <a:xfrm>
            <a:off x="5960883" y="852254"/>
            <a:ext cx="2886562" cy="1157446"/>
            <a:chOff x="5960883" y="852254"/>
            <a:chExt cx="2886562" cy="1157446"/>
          </a:xfrm>
        </p:grpSpPr>
        <p:pic>
          <p:nvPicPr>
            <p:cNvPr id="31" name="Grafik 30" descr="Ein Bild, das Spiel, Tisch, Raum enthält.&#10;&#10;Automatisch generierte Beschreibung">
              <a:extLst>
                <a:ext uri="{FF2B5EF4-FFF2-40B4-BE49-F238E27FC236}">
                  <a16:creationId xmlns:a16="http://schemas.microsoft.com/office/drawing/2014/main" id="{50FFADD5-D56E-4A6D-8F9B-957C46829CE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76750" y="884064"/>
              <a:ext cx="1132960" cy="847392"/>
            </a:xfrm>
            <a:prstGeom prst="rect">
              <a:avLst/>
            </a:prstGeom>
          </p:spPr>
        </p:pic>
        <p:sp>
          <p:nvSpPr>
            <p:cNvPr id="50" name="Textfeld 49">
              <a:extLst>
                <a:ext uri="{FF2B5EF4-FFF2-40B4-BE49-F238E27FC236}">
                  <a16:creationId xmlns:a16="http://schemas.microsoft.com/office/drawing/2014/main" id="{37D22265-9D35-4A2B-A7AA-BDA1FB1F8FC4}"/>
                </a:ext>
              </a:extLst>
            </p:cNvPr>
            <p:cNvSpPr txBox="1"/>
            <p:nvPr/>
          </p:nvSpPr>
          <p:spPr>
            <a:xfrm>
              <a:off x="7684947" y="1671146"/>
              <a:ext cx="1162498" cy="338554"/>
            </a:xfrm>
            <a:prstGeom prst="rect">
              <a:avLst/>
            </a:prstGeom>
            <a:noFill/>
          </p:spPr>
          <p:txBody>
            <a:bodyPr wrap="none" rtlCol="0">
              <a:spAutoFit/>
            </a:bodyPr>
            <a:lstStyle/>
            <a:p>
              <a:r>
                <a:rPr lang="de-DE" sz="1600" dirty="0"/>
                <a:t>Kläranlage</a:t>
              </a:r>
            </a:p>
          </p:txBody>
        </p:sp>
        <p:cxnSp>
          <p:nvCxnSpPr>
            <p:cNvPr id="52" name="Verbinder: gewinkelt 51">
              <a:extLst>
                <a:ext uri="{FF2B5EF4-FFF2-40B4-BE49-F238E27FC236}">
                  <a16:creationId xmlns:a16="http://schemas.microsoft.com/office/drawing/2014/main" id="{DD4DBE40-7A09-42C1-A3D2-5547A3805D44}"/>
                </a:ext>
              </a:extLst>
            </p:cNvPr>
            <p:cNvCxnSpPr/>
            <p:nvPr/>
          </p:nvCxnSpPr>
          <p:spPr bwMode="auto">
            <a:xfrm flipV="1">
              <a:off x="6118911" y="1237625"/>
              <a:ext cx="1557838" cy="164357"/>
            </a:xfrm>
            <a:prstGeom prst="bentConnector3">
              <a:avLst>
                <a:gd name="adj1" fmla="val 670"/>
              </a:avLst>
            </a:prstGeom>
            <a:solidFill>
              <a:srgbClr val="FF0000"/>
            </a:solidFill>
            <a:ln w="2857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feld 54">
              <a:extLst>
                <a:ext uri="{FF2B5EF4-FFF2-40B4-BE49-F238E27FC236}">
                  <a16:creationId xmlns:a16="http://schemas.microsoft.com/office/drawing/2014/main" id="{5AB789DB-A45C-430A-90B5-C7FDFE212852}"/>
                </a:ext>
              </a:extLst>
            </p:cNvPr>
            <p:cNvSpPr txBox="1"/>
            <p:nvPr/>
          </p:nvSpPr>
          <p:spPr>
            <a:xfrm>
              <a:off x="5960883" y="852254"/>
              <a:ext cx="420308" cy="338554"/>
            </a:xfrm>
            <a:prstGeom prst="rect">
              <a:avLst/>
            </a:prstGeom>
            <a:noFill/>
          </p:spPr>
          <p:txBody>
            <a:bodyPr wrap="none" rtlCol="0">
              <a:spAutoFit/>
            </a:bodyPr>
            <a:lstStyle/>
            <a:p>
              <a:r>
                <a:rPr lang="de-DE" sz="1600" dirty="0">
                  <a:solidFill>
                    <a:schemeClr val="accent2"/>
                  </a:solidFill>
                </a:rPr>
                <a:t>O</a:t>
              </a:r>
              <a:r>
                <a:rPr lang="de-DE" sz="1600" baseline="-25000" dirty="0">
                  <a:solidFill>
                    <a:schemeClr val="accent2"/>
                  </a:solidFill>
                </a:rPr>
                <a:t>2</a:t>
              </a:r>
            </a:p>
          </p:txBody>
        </p:sp>
      </p:grpSp>
      <p:grpSp>
        <p:nvGrpSpPr>
          <p:cNvPr id="69" name="Gruppieren 68">
            <a:extLst>
              <a:ext uri="{FF2B5EF4-FFF2-40B4-BE49-F238E27FC236}">
                <a16:creationId xmlns:a16="http://schemas.microsoft.com/office/drawing/2014/main" id="{2373014E-C567-48D9-A39A-16A9B218DEA1}"/>
              </a:ext>
            </a:extLst>
          </p:cNvPr>
          <p:cNvGrpSpPr/>
          <p:nvPr/>
        </p:nvGrpSpPr>
        <p:grpSpPr>
          <a:xfrm>
            <a:off x="3640152" y="1479148"/>
            <a:ext cx="6042932" cy="3993737"/>
            <a:chOff x="3640152" y="1479148"/>
            <a:chExt cx="6042932" cy="3993737"/>
          </a:xfrm>
        </p:grpSpPr>
        <p:cxnSp>
          <p:nvCxnSpPr>
            <p:cNvPr id="112" name="Gerade Verbindung mit Pfeil 111">
              <a:extLst>
                <a:ext uri="{FF2B5EF4-FFF2-40B4-BE49-F238E27FC236}">
                  <a16:creationId xmlns:a16="http://schemas.microsoft.com/office/drawing/2014/main" id="{92892277-696B-43B2-A5E8-3499987E1C1E}"/>
                </a:ext>
              </a:extLst>
            </p:cNvPr>
            <p:cNvCxnSpPr/>
            <p:nvPr/>
          </p:nvCxnSpPr>
          <p:spPr bwMode="auto">
            <a:xfrm>
              <a:off x="5279622" y="3262743"/>
              <a:ext cx="621745" cy="0"/>
            </a:xfrm>
            <a:prstGeom prst="straightConnector1">
              <a:avLst/>
            </a:prstGeom>
            <a:solidFill>
              <a:srgbClr val="FF0000"/>
            </a:solidFill>
            <a:ln w="2857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5" name="Gruppieren 64">
              <a:extLst>
                <a:ext uri="{FF2B5EF4-FFF2-40B4-BE49-F238E27FC236}">
                  <a16:creationId xmlns:a16="http://schemas.microsoft.com/office/drawing/2014/main" id="{92F4D86D-4618-4A60-B39C-17E6CF13B4C4}"/>
                </a:ext>
              </a:extLst>
            </p:cNvPr>
            <p:cNvGrpSpPr/>
            <p:nvPr/>
          </p:nvGrpSpPr>
          <p:grpSpPr>
            <a:xfrm>
              <a:off x="3640152" y="1479148"/>
              <a:ext cx="6042932" cy="3993737"/>
              <a:chOff x="3640152" y="1479148"/>
              <a:chExt cx="6042932" cy="3993737"/>
            </a:xfrm>
          </p:grpSpPr>
          <p:cxnSp>
            <p:nvCxnSpPr>
              <p:cNvPr id="96" name="Gerader Verbinder 95">
                <a:extLst>
                  <a:ext uri="{FF2B5EF4-FFF2-40B4-BE49-F238E27FC236}">
                    <a16:creationId xmlns:a16="http://schemas.microsoft.com/office/drawing/2014/main" id="{F2350257-4240-4F51-BDBB-9F9D0DF6643C}"/>
                  </a:ext>
                </a:extLst>
              </p:cNvPr>
              <p:cNvCxnSpPr/>
              <p:nvPr/>
            </p:nvCxnSpPr>
            <p:spPr bwMode="auto">
              <a:xfrm>
                <a:off x="9367934" y="1479148"/>
                <a:ext cx="0" cy="3332532"/>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a:extLst>
                  <a:ext uri="{FF2B5EF4-FFF2-40B4-BE49-F238E27FC236}">
                    <a16:creationId xmlns:a16="http://schemas.microsoft.com/office/drawing/2014/main" id="{8E724D96-44C5-4143-90DD-8F159F6C242A}"/>
                  </a:ext>
                </a:extLst>
              </p:cNvPr>
              <p:cNvSpPr txBox="1"/>
              <p:nvPr/>
            </p:nvSpPr>
            <p:spPr>
              <a:xfrm>
                <a:off x="9052783" y="4888110"/>
                <a:ext cx="630301" cy="584775"/>
              </a:xfrm>
              <a:prstGeom prst="rect">
                <a:avLst/>
              </a:prstGeom>
              <a:noFill/>
            </p:spPr>
            <p:txBody>
              <a:bodyPr wrap="none" rtlCol="0">
                <a:spAutoFit/>
              </a:bodyPr>
              <a:lstStyle/>
              <a:p>
                <a:pPr algn="ctr"/>
                <a:r>
                  <a:rPr lang="de-DE" sz="1600" dirty="0"/>
                  <a:t>Gas-</a:t>
                </a:r>
                <a:br>
                  <a:rPr lang="de-DE" sz="1600" dirty="0"/>
                </a:br>
                <a:r>
                  <a:rPr lang="de-DE" sz="1600" dirty="0"/>
                  <a:t>netz</a:t>
                </a:r>
              </a:p>
            </p:txBody>
          </p:sp>
          <p:grpSp>
            <p:nvGrpSpPr>
              <p:cNvPr id="61" name="Gruppieren 60">
                <a:extLst>
                  <a:ext uri="{FF2B5EF4-FFF2-40B4-BE49-F238E27FC236}">
                    <a16:creationId xmlns:a16="http://schemas.microsoft.com/office/drawing/2014/main" id="{631F408F-3355-4A49-BAFF-FF65E4966F20}"/>
                  </a:ext>
                </a:extLst>
              </p:cNvPr>
              <p:cNvGrpSpPr/>
              <p:nvPr/>
            </p:nvGrpSpPr>
            <p:grpSpPr>
              <a:xfrm>
                <a:off x="3640152" y="2300841"/>
                <a:ext cx="5702550" cy="1479165"/>
                <a:chOff x="3640152" y="2300841"/>
                <a:chExt cx="5702550" cy="1479165"/>
              </a:xfrm>
            </p:grpSpPr>
            <p:sp>
              <p:nvSpPr>
                <p:cNvPr id="158" name="Textfeld 157">
                  <a:extLst>
                    <a:ext uri="{FF2B5EF4-FFF2-40B4-BE49-F238E27FC236}">
                      <a16:creationId xmlns:a16="http://schemas.microsoft.com/office/drawing/2014/main" id="{C3717A6C-DA1F-4151-80C7-E1928EA2907A}"/>
                    </a:ext>
                  </a:extLst>
                </p:cNvPr>
                <p:cNvSpPr txBox="1"/>
                <p:nvPr/>
              </p:nvSpPr>
              <p:spPr>
                <a:xfrm>
                  <a:off x="5271307" y="3294872"/>
                  <a:ext cx="567784" cy="338554"/>
                </a:xfrm>
                <a:prstGeom prst="rect">
                  <a:avLst/>
                </a:prstGeom>
                <a:noFill/>
                <a:ln>
                  <a:noFill/>
                </a:ln>
              </p:spPr>
              <p:txBody>
                <a:bodyPr wrap="none" rtlCol="0">
                  <a:spAutoFit/>
                </a:bodyPr>
                <a:lstStyle/>
                <a:p>
                  <a:r>
                    <a:rPr lang="de-DE" sz="1600" dirty="0">
                      <a:solidFill>
                        <a:schemeClr val="accent2"/>
                      </a:solidFill>
                    </a:rPr>
                    <a:t>CO</a:t>
                  </a:r>
                  <a:r>
                    <a:rPr lang="de-DE" sz="1600" baseline="-25000" dirty="0">
                      <a:solidFill>
                        <a:schemeClr val="accent2"/>
                      </a:solidFill>
                    </a:rPr>
                    <a:t>2</a:t>
                  </a:r>
                </a:p>
              </p:txBody>
            </p:sp>
            <p:pic>
              <p:nvPicPr>
                <p:cNvPr id="11" name="Grafik 10" descr="Ein Bild, das drinnen, Tisch, sitzend, klein enthält.&#10;&#10;Automatisch generierte Beschreibung">
                  <a:extLst>
                    <a:ext uri="{FF2B5EF4-FFF2-40B4-BE49-F238E27FC236}">
                      <a16:creationId xmlns:a16="http://schemas.microsoft.com/office/drawing/2014/main" id="{024426AC-CCC9-4642-875E-8CABDA553B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640152" y="2300841"/>
                  <a:ext cx="1611345" cy="1127942"/>
                </a:xfrm>
                <a:prstGeom prst="rect">
                  <a:avLst/>
                </a:prstGeom>
              </p:spPr>
            </p:pic>
            <p:cxnSp>
              <p:nvCxnSpPr>
                <p:cNvPr id="110" name="Gerade Verbindung mit Pfeil 109">
                  <a:extLst>
                    <a:ext uri="{FF2B5EF4-FFF2-40B4-BE49-F238E27FC236}">
                      <a16:creationId xmlns:a16="http://schemas.microsoft.com/office/drawing/2014/main" id="{5F79D8F5-DF01-4C12-8B76-BDCE737353DF}"/>
                    </a:ext>
                  </a:extLst>
                </p:cNvPr>
                <p:cNvCxnSpPr/>
                <p:nvPr/>
              </p:nvCxnSpPr>
              <p:spPr bwMode="auto">
                <a:xfrm>
                  <a:off x="5279622" y="2760323"/>
                  <a:ext cx="1815631" cy="38483"/>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Zylinder 31">
                  <a:extLst>
                    <a:ext uri="{FF2B5EF4-FFF2-40B4-BE49-F238E27FC236}">
                      <a16:creationId xmlns:a16="http://schemas.microsoft.com/office/drawing/2014/main" id="{36EBF3A5-142E-4F8F-A05F-6F54206518BC}"/>
                    </a:ext>
                  </a:extLst>
                </p:cNvPr>
                <p:cNvSpPr/>
                <p:nvPr/>
              </p:nvSpPr>
              <p:spPr bwMode="auto">
                <a:xfrm rot="16200000">
                  <a:off x="7304218" y="2374670"/>
                  <a:ext cx="743573" cy="1134450"/>
                </a:xfrm>
                <a:prstGeom prst="can">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2" name="Gerade Verbindung mit Pfeil 131">
                  <a:extLst>
                    <a:ext uri="{FF2B5EF4-FFF2-40B4-BE49-F238E27FC236}">
                      <a16:creationId xmlns:a16="http://schemas.microsoft.com/office/drawing/2014/main" id="{452C84E9-4DEC-45AB-956A-3FE74F2DCD5C}"/>
                    </a:ext>
                  </a:extLst>
                </p:cNvPr>
                <p:cNvCxnSpPr/>
                <p:nvPr/>
              </p:nvCxnSpPr>
              <p:spPr bwMode="auto">
                <a:xfrm>
                  <a:off x="8256756" y="2968451"/>
                  <a:ext cx="1085946" cy="36418"/>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Textfeld 141">
                  <a:extLst>
                    <a:ext uri="{FF2B5EF4-FFF2-40B4-BE49-F238E27FC236}">
                      <a16:creationId xmlns:a16="http://schemas.microsoft.com/office/drawing/2014/main" id="{996058C6-E14C-4238-B326-22AD3B1AAE6E}"/>
                    </a:ext>
                  </a:extLst>
                </p:cNvPr>
                <p:cNvSpPr txBox="1"/>
                <p:nvPr/>
              </p:nvSpPr>
              <p:spPr>
                <a:xfrm>
                  <a:off x="3751133" y="3441452"/>
                  <a:ext cx="1423788" cy="338554"/>
                </a:xfrm>
                <a:prstGeom prst="rect">
                  <a:avLst/>
                </a:prstGeom>
                <a:noFill/>
              </p:spPr>
              <p:txBody>
                <a:bodyPr wrap="none" rtlCol="0">
                  <a:spAutoFit/>
                </a:bodyPr>
                <a:lstStyle/>
                <a:p>
                  <a:r>
                    <a:rPr lang="de-DE" sz="1600" dirty="0"/>
                    <a:t>Biogasanlage</a:t>
                  </a:r>
                </a:p>
              </p:txBody>
            </p:sp>
            <p:sp>
              <p:nvSpPr>
                <p:cNvPr id="145" name="Textfeld 144">
                  <a:extLst>
                    <a:ext uri="{FF2B5EF4-FFF2-40B4-BE49-F238E27FC236}">
                      <a16:creationId xmlns:a16="http://schemas.microsoft.com/office/drawing/2014/main" id="{21E9D0A5-9D7D-42C0-87A4-405DDD5E326B}"/>
                    </a:ext>
                  </a:extLst>
                </p:cNvPr>
                <p:cNvSpPr txBox="1"/>
                <p:nvPr/>
              </p:nvSpPr>
              <p:spPr>
                <a:xfrm>
                  <a:off x="7266736" y="2656054"/>
                  <a:ext cx="992579" cy="584775"/>
                </a:xfrm>
                <a:prstGeom prst="rect">
                  <a:avLst/>
                </a:prstGeom>
                <a:noFill/>
              </p:spPr>
              <p:txBody>
                <a:bodyPr wrap="none" rtlCol="0">
                  <a:spAutoFit/>
                </a:bodyPr>
                <a:lstStyle/>
                <a:p>
                  <a:r>
                    <a:rPr lang="de-DE" sz="1600" dirty="0"/>
                    <a:t>Methan-</a:t>
                  </a:r>
                  <a:br>
                    <a:rPr lang="de-DE" sz="1600" dirty="0"/>
                  </a:br>
                  <a:r>
                    <a:rPr lang="de-DE" sz="1600" dirty="0"/>
                    <a:t>Speicher</a:t>
                  </a:r>
                </a:p>
              </p:txBody>
            </p:sp>
            <p:sp>
              <p:nvSpPr>
                <p:cNvPr id="56" name="Textfeld 55">
                  <a:extLst>
                    <a:ext uri="{FF2B5EF4-FFF2-40B4-BE49-F238E27FC236}">
                      <a16:creationId xmlns:a16="http://schemas.microsoft.com/office/drawing/2014/main" id="{08369F8B-124D-4F5D-8F65-DD7AF93F88B6}"/>
                    </a:ext>
                  </a:extLst>
                </p:cNvPr>
                <p:cNvSpPr txBox="1"/>
                <p:nvPr/>
              </p:nvSpPr>
              <p:spPr>
                <a:xfrm>
                  <a:off x="5271307" y="2734182"/>
                  <a:ext cx="554960" cy="338554"/>
                </a:xfrm>
                <a:prstGeom prst="rect">
                  <a:avLst/>
                </a:prstGeom>
                <a:noFill/>
              </p:spPr>
              <p:txBody>
                <a:bodyPr wrap="none" rtlCol="0">
                  <a:spAutoFit/>
                </a:bodyPr>
                <a:lstStyle/>
                <a:p>
                  <a:r>
                    <a:rPr lang="de-DE" sz="1600" dirty="0">
                      <a:solidFill>
                        <a:schemeClr val="accent2"/>
                      </a:solidFill>
                    </a:rPr>
                    <a:t>CH</a:t>
                  </a:r>
                  <a:r>
                    <a:rPr lang="de-DE" sz="1600" baseline="-25000" dirty="0">
                      <a:solidFill>
                        <a:schemeClr val="accent2"/>
                      </a:solidFill>
                    </a:rPr>
                    <a:t>4</a:t>
                  </a:r>
                </a:p>
              </p:txBody>
            </p:sp>
          </p:grpSp>
        </p:grpSp>
      </p:grpSp>
      <p:sp>
        <p:nvSpPr>
          <p:cNvPr id="70" name="Textfeld 69">
            <a:extLst>
              <a:ext uri="{FF2B5EF4-FFF2-40B4-BE49-F238E27FC236}">
                <a16:creationId xmlns:a16="http://schemas.microsoft.com/office/drawing/2014/main" id="{726E9A9E-231C-4DA9-BE9B-F0D6637598B9}"/>
              </a:ext>
            </a:extLst>
          </p:cNvPr>
          <p:cNvSpPr txBox="1"/>
          <p:nvPr/>
        </p:nvSpPr>
        <p:spPr>
          <a:xfrm>
            <a:off x="1023447" y="1088970"/>
            <a:ext cx="1486304" cy="461665"/>
          </a:xfrm>
          <a:prstGeom prst="rect">
            <a:avLst/>
          </a:prstGeom>
          <a:noFill/>
        </p:spPr>
        <p:txBody>
          <a:bodyPr wrap="none" rtlCol="0">
            <a:spAutoFit/>
          </a:bodyPr>
          <a:lstStyle/>
          <a:p>
            <a:r>
              <a:rPr lang="de-DE" dirty="0">
                <a:solidFill>
                  <a:srgbClr val="3333FF"/>
                </a:solidFill>
              </a:rPr>
              <a:t>Windpark</a:t>
            </a:r>
          </a:p>
        </p:txBody>
      </p:sp>
      <p:grpSp>
        <p:nvGrpSpPr>
          <p:cNvPr id="6" name="Gruppieren 5">
            <a:extLst>
              <a:ext uri="{FF2B5EF4-FFF2-40B4-BE49-F238E27FC236}">
                <a16:creationId xmlns:a16="http://schemas.microsoft.com/office/drawing/2014/main" id="{E9071B52-8918-4E9D-9EEA-C731B3106592}"/>
              </a:ext>
            </a:extLst>
          </p:cNvPr>
          <p:cNvGrpSpPr/>
          <p:nvPr/>
        </p:nvGrpSpPr>
        <p:grpSpPr>
          <a:xfrm>
            <a:off x="4276826" y="1525500"/>
            <a:ext cx="5074562" cy="2452369"/>
            <a:chOff x="4276826" y="1525500"/>
            <a:chExt cx="5074562" cy="2452369"/>
          </a:xfrm>
        </p:grpSpPr>
        <p:sp>
          <p:nvSpPr>
            <p:cNvPr id="60" name="Textfeld 59">
              <a:extLst>
                <a:ext uri="{FF2B5EF4-FFF2-40B4-BE49-F238E27FC236}">
                  <a16:creationId xmlns:a16="http://schemas.microsoft.com/office/drawing/2014/main" id="{0C8C10FF-1511-480B-9C78-3AA78453385D}"/>
                </a:ext>
              </a:extLst>
            </p:cNvPr>
            <p:cNvSpPr txBox="1"/>
            <p:nvPr/>
          </p:nvSpPr>
          <p:spPr>
            <a:xfrm>
              <a:off x="6502838" y="3085891"/>
              <a:ext cx="554960" cy="338554"/>
            </a:xfrm>
            <a:prstGeom prst="rect">
              <a:avLst/>
            </a:prstGeom>
            <a:noFill/>
          </p:spPr>
          <p:txBody>
            <a:bodyPr wrap="none" rtlCol="0">
              <a:spAutoFit/>
            </a:bodyPr>
            <a:lstStyle/>
            <a:p>
              <a:r>
                <a:rPr lang="de-DE" sz="1600" dirty="0">
                  <a:solidFill>
                    <a:schemeClr val="accent2"/>
                  </a:solidFill>
                </a:rPr>
                <a:t>CH</a:t>
              </a:r>
              <a:r>
                <a:rPr lang="de-DE" sz="1600" baseline="-25000" dirty="0">
                  <a:solidFill>
                    <a:schemeClr val="accent2"/>
                  </a:solidFill>
                </a:rPr>
                <a:t>4</a:t>
              </a:r>
            </a:p>
          </p:txBody>
        </p:sp>
        <p:grpSp>
          <p:nvGrpSpPr>
            <p:cNvPr id="3" name="Gruppieren 2">
              <a:extLst>
                <a:ext uri="{FF2B5EF4-FFF2-40B4-BE49-F238E27FC236}">
                  <a16:creationId xmlns:a16="http://schemas.microsoft.com/office/drawing/2014/main" id="{864ED82B-9594-49A2-B709-4A622AEE14A4}"/>
                </a:ext>
              </a:extLst>
            </p:cNvPr>
            <p:cNvGrpSpPr/>
            <p:nvPr/>
          </p:nvGrpSpPr>
          <p:grpSpPr>
            <a:xfrm>
              <a:off x="4276826" y="1525500"/>
              <a:ext cx="5074562" cy="2452369"/>
              <a:chOff x="4276826" y="1525500"/>
              <a:chExt cx="5074562" cy="2452369"/>
            </a:xfrm>
          </p:grpSpPr>
          <p:grpSp>
            <p:nvGrpSpPr>
              <p:cNvPr id="68" name="Gruppieren 67">
                <a:extLst>
                  <a:ext uri="{FF2B5EF4-FFF2-40B4-BE49-F238E27FC236}">
                    <a16:creationId xmlns:a16="http://schemas.microsoft.com/office/drawing/2014/main" id="{8A908953-9A40-4028-A34D-4ADB74C099A1}"/>
                  </a:ext>
                </a:extLst>
              </p:cNvPr>
              <p:cNvGrpSpPr/>
              <p:nvPr/>
            </p:nvGrpSpPr>
            <p:grpSpPr>
              <a:xfrm>
                <a:off x="4276826" y="1525500"/>
                <a:ext cx="3257585" cy="2452369"/>
                <a:chOff x="4276826" y="1525500"/>
                <a:chExt cx="3257585" cy="2452369"/>
              </a:xfrm>
            </p:grpSpPr>
            <p:cxnSp>
              <p:nvCxnSpPr>
                <p:cNvPr id="123" name="Gerade Verbindung mit Pfeil 122">
                  <a:extLst>
                    <a:ext uri="{FF2B5EF4-FFF2-40B4-BE49-F238E27FC236}">
                      <a16:creationId xmlns:a16="http://schemas.microsoft.com/office/drawing/2014/main" id="{D2ECBE46-5652-4AB7-82A4-BED063E789D5}"/>
                    </a:ext>
                  </a:extLst>
                </p:cNvPr>
                <p:cNvCxnSpPr/>
                <p:nvPr/>
              </p:nvCxnSpPr>
              <p:spPr bwMode="auto">
                <a:xfrm>
                  <a:off x="6469812" y="3120506"/>
                  <a:ext cx="638967" cy="21428"/>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3" name="Gruppieren 62">
                  <a:extLst>
                    <a:ext uri="{FF2B5EF4-FFF2-40B4-BE49-F238E27FC236}">
                      <a16:creationId xmlns:a16="http://schemas.microsoft.com/office/drawing/2014/main" id="{27A3AE91-A848-43D6-9AA3-7F6639E91A7C}"/>
                    </a:ext>
                  </a:extLst>
                </p:cNvPr>
                <p:cNvGrpSpPr/>
                <p:nvPr/>
              </p:nvGrpSpPr>
              <p:grpSpPr>
                <a:xfrm>
                  <a:off x="4276826" y="1525500"/>
                  <a:ext cx="3257585" cy="2452369"/>
                  <a:chOff x="4276826" y="1525500"/>
                  <a:chExt cx="3257585" cy="2452369"/>
                </a:xfrm>
              </p:grpSpPr>
              <p:pic>
                <p:nvPicPr>
                  <p:cNvPr id="13" name="Grafik 12" descr="Ein Bild, das Screenshot enthält.&#10;&#10;Automatisch generierte Beschreibung">
                    <a:extLst>
                      <a:ext uri="{FF2B5EF4-FFF2-40B4-BE49-F238E27FC236}">
                        <a16:creationId xmlns:a16="http://schemas.microsoft.com/office/drawing/2014/main" id="{24943BAA-FE82-4D0A-9177-A50CC32BAF6A}"/>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564936" y="1525500"/>
                    <a:ext cx="1107951" cy="861915"/>
                  </a:xfrm>
                  <a:prstGeom prst="rect">
                    <a:avLst/>
                  </a:prstGeom>
                </p:spPr>
              </p:pic>
              <p:sp>
                <p:nvSpPr>
                  <p:cNvPr id="20" name="Zylinder 19">
                    <a:extLst>
                      <a:ext uri="{FF2B5EF4-FFF2-40B4-BE49-F238E27FC236}">
                        <a16:creationId xmlns:a16="http://schemas.microsoft.com/office/drawing/2014/main" id="{042A74E8-02D9-483D-88DF-92E115E73F6A}"/>
                      </a:ext>
                    </a:extLst>
                  </p:cNvPr>
                  <p:cNvSpPr/>
                  <p:nvPr/>
                </p:nvSpPr>
                <p:spPr bwMode="auto">
                  <a:xfrm>
                    <a:off x="5901367" y="2917096"/>
                    <a:ext cx="539340" cy="737772"/>
                  </a:xfrm>
                  <a:prstGeom prst="can">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8" name="Gerade Verbindung mit Pfeil 107">
                    <a:extLst>
                      <a:ext uri="{FF2B5EF4-FFF2-40B4-BE49-F238E27FC236}">
                        <a16:creationId xmlns:a16="http://schemas.microsoft.com/office/drawing/2014/main" id="{D168971C-E753-4A90-9AEC-89D5715061CD}"/>
                      </a:ext>
                    </a:extLst>
                  </p:cNvPr>
                  <p:cNvCxnSpPr/>
                  <p:nvPr/>
                </p:nvCxnSpPr>
                <p:spPr bwMode="auto">
                  <a:xfrm>
                    <a:off x="4276826" y="1956457"/>
                    <a:ext cx="1461501" cy="0"/>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 name="Textfeld 142">
                    <a:extLst>
                      <a:ext uri="{FF2B5EF4-FFF2-40B4-BE49-F238E27FC236}">
                        <a16:creationId xmlns:a16="http://schemas.microsoft.com/office/drawing/2014/main" id="{BA045AC4-2A38-4C45-A1D2-596F069C1AFD}"/>
                      </a:ext>
                    </a:extLst>
                  </p:cNvPr>
                  <p:cNvSpPr txBox="1"/>
                  <p:nvPr/>
                </p:nvSpPr>
                <p:spPr>
                  <a:xfrm>
                    <a:off x="5432159" y="3639315"/>
                    <a:ext cx="1585690" cy="338554"/>
                  </a:xfrm>
                  <a:prstGeom prst="rect">
                    <a:avLst/>
                  </a:prstGeom>
                  <a:noFill/>
                </p:spPr>
                <p:txBody>
                  <a:bodyPr wrap="none" rtlCol="0">
                    <a:spAutoFit/>
                  </a:bodyPr>
                  <a:lstStyle/>
                  <a:p>
                    <a:r>
                      <a:rPr lang="de-DE" sz="1600" dirty="0"/>
                      <a:t>Methanisierung</a:t>
                    </a:r>
                  </a:p>
                </p:txBody>
              </p:sp>
              <p:sp>
                <p:nvSpPr>
                  <p:cNvPr id="151" name="Textfeld 150">
                    <a:extLst>
                      <a:ext uri="{FF2B5EF4-FFF2-40B4-BE49-F238E27FC236}">
                        <a16:creationId xmlns:a16="http://schemas.microsoft.com/office/drawing/2014/main" id="{937BB034-FC0A-44DC-BFD3-A0395A0D1A03}"/>
                      </a:ext>
                    </a:extLst>
                  </p:cNvPr>
                  <p:cNvSpPr txBox="1"/>
                  <p:nvPr/>
                </p:nvSpPr>
                <p:spPr>
                  <a:xfrm>
                    <a:off x="6642820" y="1740593"/>
                    <a:ext cx="891591" cy="584775"/>
                  </a:xfrm>
                  <a:prstGeom prst="rect">
                    <a:avLst/>
                  </a:prstGeom>
                  <a:noFill/>
                </p:spPr>
                <p:txBody>
                  <a:bodyPr wrap="none" rtlCol="0">
                    <a:spAutoFit/>
                  </a:bodyPr>
                  <a:lstStyle/>
                  <a:p>
                    <a:r>
                      <a:rPr lang="de-DE" sz="1600" dirty="0"/>
                      <a:t>Elektro-</a:t>
                    </a:r>
                    <a:br>
                      <a:rPr lang="de-DE" sz="1600" dirty="0"/>
                    </a:br>
                    <a:r>
                      <a:rPr lang="de-DE" sz="1600" dirty="0" err="1"/>
                      <a:t>lyseur</a:t>
                    </a:r>
                    <a:endParaRPr lang="de-DE" sz="1600" dirty="0"/>
                  </a:p>
                </p:txBody>
              </p:sp>
              <p:cxnSp>
                <p:nvCxnSpPr>
                  <p:cNvPr id="58" name="Gerade Verbindung mit Pfeil 57">
                    <a:extLst>
                      <a:ext uri="{FF2B5EF4-FFF2-40B4-BE49-F238E27FC236}">
                        <a16:creationId xmlns:a16="http://schemas.microsoft.com/office/drawing/2014/main" id="{C528A357-3840-4FF6-9EF2-988C18E9F285}"/>
                      </a:ext>
                    </a:extLst>
                  </p:cNvPr>
                  <p:cNvCxnSpPr/>
                  <p:nvPr/>
                </p:nvCxnSpPr>
                <p:spPr bwMode="auto">
                  <a:xfrm flipH="1">
                    <a:off x="6167551" y="2387415"/>
                    <a:ext cx="1" cy="477397"/>
                  </a:xfrm>
                  <a:prstGeom prst="straightConnector1">
                    <a:avLst/>
                  </a:prstGeom>
                  <a:solidFill>
                    <a:srgbClr val="FF0000"/>
                  </a:solidFill>
                  <a:ln w="285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feld 160">
                    <a:extLst>
                      <a:ext uri="{FF2B5EF4-FFF2-40B4-BE49-F238E27FC236}">
                        <a16:creationId xmlns:a16="http://schemas.microsoft.com/office/drawing/2014/main" id="{56193955-26C9-44B3-B064-82033A23E485}"/>
                      </a:ext>
                    </a:extLst>
                  </p:cNvPr>
                  <p:cNvSpPr txBox="1"/>
                  <p:nvPr/>
                </p:nvSpPr>
                <p:spPr>
                  <a:xfrm>
                    <a:off x="5785044" y="2315607"/>
                    <a:ext cx="407484" cy="338554"/>
                  </a:xfrm>
                  <a:prstGeom prst="rect">
                    <a:avLst/>
                  </a:prstGeom>
                  <a:noFill/>
                </p:spPr>
                <p:txBody>
                  <a:bodyPr wrap="none" rtlCol="0">
                    <a:spAutoFit/>
                  </a:bodyPr>
                  <a:lstStyle/>
                  <a:p>
                    <a:r>
                      <a:rPr lang="de-DE" sz="1600" dirty="0">
                        <a:solidFill>
                          <a:schemeClr val="accent2"/>
                        </a:solidFill>
                      </a:rPr>
                      <a:t>H</a:t>
                    </a:r>
                    <a:r>
                      <a:rPr lang="de-DE" sz="1600" baseline="-25000" dirty="0">
                        <a:solidFill>
                          <a:schemeClr val="accent2"/>
                        </a:solidFill>
                      </a:rPr>
                      <a:t>2</a:t>
                    </a:r>
                  </a:p>
                </p:txBody>
              </p:sp>
            </p:grpSp>
          </p:grpSp>
          <p:cxnSp>
            <p:nvCxnSpPr>
              <p:cNvPr id="72" name="Gerade Verbindung mit Pfeil 71">
                <a:extLst>
                  <a:ext uri="{FF2B5EF4-FFF2-40B4-BE49-F238E27FC236}">
                    <a16:creationId xmlns:a16="http://schemas.microsoft.com/office/drawing/2014/main" id="{A27C109A-89EE-4C8F-A42B-7D3E073300F3}"/>
                  </a:ext>
                </a:extLst>
              </p:cNvPr>
              <p:cNvCxnSpPr/>
              <p:nvPr/>
            </p:nvCxnSpPr>
            <p:spPr bwMode="auto">
              <a:xfrm>
                <a:off x="6164895" y="2455691"/>
                <a:ext cx="3186493" cy="67539"/>
              </a:xfrm>
              <a:prstGeom prst="straightConnector1">
                <a:avLst/>
              </a:prstGeom>
              <a:solidFill>
                <a:srgbClr val="FF0000"/>
              </a:solidFill>
              <a:ln w="2857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75" name="Textfeld 74"/>
          <p:cNvSpPr txBox="1"/>
          <p:nvPr/>
        </p:nvSpPr>
        <p:spPr>
          <a:xfrm>
            <a:off x="840615" y="-28138"/>
            <a:ext cx="8623496" cy="830997"/>
          </a:xfrm>
          <a:prstGeom prst="rect">
            <a:avLst/>
          </a:prstGeom>
          <a:noFill/>
        </p:spPr>
        <p:txBody>
          <a:bodyPr wrap="square" rtlCol="0">
            <a:spAutoFit/>
          </a:bodyPr>
          <a:lstStyle/>
          <a:p>
            <a:r>
              <a:rPr lang="de-DE" dirty="0" err="1">
                <a:solidFill>
                  <a:schemeClr val="bg1"/>
                </a:solidFill>
              </a:rPr>
              <a:t>Sektorkopplung</a:t>
            </a:r>
            <a:r>
              <a:rPr lang="de-DE" dirty="0">
                <a:solidFill>
                  <a:schemeClr val="bg1"/>
                </a:solidFill>
              </a:rPr>
              <a:t> beim Erzeuger</a:t>
            </a:r>
            <a:br>
              <a:rPr lang="de-DE" dirty="0">
                <a:solidFill>
                  <a:schemeClr val="bg1"/>
                </a:solidFill>
              </a:rPr>
            </a:br>
            <a:r>
              <a:rPr lang="de-DE" dirty="0">
                <a:solidFill>
                  <a:schemeClr val="bg1"/>
                </a:solidFill>
              </a:rPr>
              <a:t>„virtuelles Kraftwerk“</a:t>
            </a: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7030250" y="5828518"/>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2" name="Gruppieren 1">
            <a:extLst>
              <a:ext uri="{FF2B5EF4-FFF2-40B4-BE49-F238E27FC236}">
                <a16:creationId xmlns:a16="http://schemas.microsoft.com/office/drawing/2014/main" id="{8A8FBFA0-B818-4FEB-96C6-7A0693F55982}"/>
              </a:ext>
            </a:extLst>
          </p:cNvPr>
          <p:cNvGrpSpPr/>
          <p:nvPr/>
        </p:nvGrpSpPr>
        <p:grpSpPr>
          <a:xfrm>
            <a:off x="2724749" y="1322678"/>
            <a:ext cx="1673430" cy="4357226"/>
            <a:chOff x="2724749" y="1322678"/>
            <a:chExt cx="1673430" cy="4357226"/>
          </a:xfrm>
        </p:grpSpPr>
        <p:grpSp>
          <p:nvGrpSpPr>
            <p:cNvPr id="12" name="Gruppieren 11">
              <a:extLst>
                <a:ext uri="{FF2B5EF4-FFF2-40B4-BE49-F238E27FC236}">
                  <a16:creationId xmlns:a16="http://schemas.microsoft.com/office/drawing/2014/main" id="{3CF68F9C-3AFC-4065-9D70-925D393135A7}"/>
                </a:ext>
              </a:extLst>
            </p:cNvPr>
            <p:cNvGrpSpPr/>
            <p:nvPr/>
          </p:nvGrpSpPr>
          <p:grpSpPr>
            <a:xfrm>
              <a:off x="2724749" y="1322678"/>
              <a:ext cx="1673430" cy="4357226"/>
              <a:chOff x="2724749" y="1322678"/>
              <a:chExt cx="1673430" cy="4357226"/>
            </a:xfrm>
          </p:grpSpPr>
          <p:grpSp>
            <p:nvGrpSpPr>
              <p:cNvPr id="10" name="Gruppieren 9">
                <a:extLst>
                  <a:ext uri="{FF2B5EF4-FFF2-40B4-BE49-F238E27FC236}">
                    <a16:creationId xmlns:a16="http://schemas.microsoft.com/office/drawing/2014/main" id="{FB9C62D9-487E-468C-8E43-60145E1ECE8B}"/>
                  </a:ext>
                </a:extLst>
              </p:cNvPr>
              <p:cNvGrpSpPr/>
              <p:nvPr/>
            </p:nvGrpSpPr>
            <p:grpSpPr>
              <a:xfrm>
                <a:off x="2724749" y="1322678"/>
                <a:ext cx="1380506" cy="819437"/>
                <a:chOff x="2724749" y="1322678"/>
                <a:chExt cx="1380506" cy="819437"/>
              </a:xfrm>
            </p:grpSpPr>
            <p:pic>
              <p:nvPicPr>
                <p:cNvPr id="7" name="Grafik 6" descr="Ein Bild, das Essen enthält.&#10;&#10;Automatisch generierte Beschreibung">
                  <a:extLst>
                    <a:ext uri="{FF2B5EF4-FFF2-40B4-BE49-F238E27FC236}">
                      <a16:creationId xmlns:a16="http://schemas.microsoft.com/office/drawing/2014/main" id="{A816F608-0985-4147-BFBD-8D165CFBB7D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34668"/>
                <a:stretch/>
              </p:blipFill>
              <p:spPr>
                <a:xfrm>
                  <a:off x="2883280" y="1621700"/>
                  <a:ext cx="1048819" cy="520415"/>
                </a:xfrm>
                <a:prstGeom prst="rect">
                  <a:avLst/>
                </a:prstGeom>
              </p:spPr>
            </p:pic>
            <p:sp>
              <p:nvSpPr>
                <p:cNvPr id="74" name="Textfeld 73">
                  <a:extLst>
                    <a:ext uri="{FF2B5EF4-FFF2-40B4-BE49-F238E27FC236}">
                      <a16:creationId xmlns:a16="http://schemas.microsoft.com/office/drawing/2014/main" id="{3FAD0203-5281-44C8-9DC5-378B872B3AD6}"/>
                    </a:ext>
                  </a:extLst>
                </p:cNvPr>
                <p:cNvSpPr txBox="1"/>
                <p:nvPr/>
              </p:nvSpPr>
              <p:spPr>
                <a:xfrm>
                  <a:off x="2724749" y="1322678"/>
                  <a:ext cx="1380506" cy="338554"/>
                </a:xfrm>
                <a:prstGeom prst="rect">
                  <a:avLst/>
                </a:prstGeom>
                <a:noFill/>
              </p:spPr>
              <p:txBody>
                <a:bodyPr wrap="none" rtlCol="0">
                  <a:spAutoFit/>
                </a:bodyPr>
                <a:lstStyle/>
                <a:p>
                  <a:r>
                    <a:rPr lang="de-DE" sz="1600" dirty="0"/>
                    <a:t>Biotop-Inseln</a:t>
                  </a:r>
                </a:p>
              </p:txBody>
            </p:sp>
          </p:grpSp>
          <p:pic>
            <p:nvPicPr>
              <p:cNvPr id="73" name="Grafik 72" descr="Ein Bild, das Essen enthält.&#10;&#10;Automatisch generierte Beschreibung">
                <a:extLst>
                  <a:ext uri="{FF2B5EF4-FFF2-40B4-BE49-F238E27FC236}">
                    <a16:creationId xmlns:a16="http://schemas.microsoft.com/office/drawing/2014/main" id="{F2E0CFBC-51DE-47C2-98FA-6583A8E491B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34668"/>
              <a:stretch/>
            </p:blipFill>
            <p:spPr>
              <a:xfrm>
                <a:off x="3349360" y="5159489"/>
                <a:ext cx="1048819" cy="520415"/>
              </a:xfrm>
              <a:prstGeom prst="rect">
                <a:avLst/>
              </a:prstGeom>
            </p:spPr>
          </p:pic>
        </p:grpSp>
        <p:pic>
          <p:nvPicPr>
            <p:cNvPr id="79" name="Grafik 78" descr="Ein Bild, das Gras, draußen, Himmel, Feld enthält.&#10;&#10;Automatisch generierte Beschreibung">
              <a:extLst>
                <a:ext uri="{FF2B5EF4-FFF2-40B4-BE49-F238E27FC236}">
                  <a16:creationId xmlns:a16="http://schemas.microsoft.com/office/drawing/2014/main" id="{FBCC5CC0-55ED-454E-8349-930A55B89B02}"/>
                </a:ext>
              </a:extLst>
            </p:cNvPr>
            <p:cNvPicPr>
              <a:picLocks noChangeAspect="1"/>
            </p:cNvPicPr>
            <p:nvPr/>
          </p:nvPicPr>
          <p:blipFill rotWithShape="1">
            <a:blip r:embed="rId10">
              <a:extLst>
                <a:ext uri="{28A0092B-C50C-407E-A947-70E740481C1C}">
                  <a14:useLocalDpi xmlns:a14="http://schemas.microsoft.com/office/drawing/2010/main" val="0"/>
                </a:ext>
              </a:extLst>
            </a:blip>
            <a:srcRect l="40029" t="23013" r="56233"/>
            <a:stretch/>
          </p:blipFill>
          <p:spPr>
            <a:xfrm>
              <a:off x="3364340" y="2138925"/>
              <a:ext cx="151139" cy="3019298"/>
            </a:xfrm>
            <a:prstGeom prst="rect">
              <a:avLst/>
            </a:prstGeom>
          </p:spPr>
        </p:pic>
      </p:grpSp>
      <p:sp>
        <p:nvSpPr>
          <p:cNvPr id="81" name="Textfeld 80">
            <a:extLst>
              <a:ext uri="{FF2B5EF4-FFF2-40B4-BE49-F238E27FC236}">
                <a16:creationId xmlns:a16="http://schemas.microsoft.com/office/drawing/2014/main" id="{8DBD4D84-D086-42DC-8E93-34C1A0706F88}"/>
              </a:ext>
            </a:extLst>
          </p:cNvPr>
          <p:cNvSpPr txBox="1"/>
          <p:nvPr/>
        </p:nvSpPr>
        <p:spPr>
          <a:xfrm>
            <a:off x="1019252" y="4657862"/>
            <a:ext cx="1547218" cy="1169551"/>
          </a:xfrm>
          <a:prstGeom prst="rect">
            <a:avLst/>
          </a:prstGeom>
          <a:solidFill>
            <a:schemeClr val="bg1"/>
          </a:solidFill>
        </p:spPr>
        <p:txBody>
          <a:bodyPr wrap="none" rtlCol="0">
            <a:spAutoFit/>
          </a:bodyPr>
          <a:lstStyle/>
          <a:p>
            <a:r>
              <a:rPr lang="de-DE" sz="1400" dirty="0">
                <a:solidFill>
                  <a:srgbClr val="FF0000"/>
                </a:solidFill>
              </a:rPr>
              <a:t>Flächensynergie!</a:t>
            </a:r>
          </a:p>
          <a:p>
            <a:pPr>
              <a:buFontTx/>
              <a:buChar char="-"/>
            </a:pPr>
            <a:r>
              <a:rPr lang="de-DE" sz="1400" dirty="0">
                <a:solidFill>
                  <a:srgbClr val="FF0000"/>
                </a:solidFill>
              </a:rPr>
              <a:t>Wind</a:t>
            </a:r>
          </a:p>
          <a:p>
            <a:r>
              <a:rPr lang="de-DE" sz="1400" dirty="0">
                <a:solidFill>
                  <a:srgbClr val="FF0000"/>
                </a:solidFill>
              </a:rPr>
              <a:t>- PV</a:t>
            </a:r>
            <a:br>
              <a:rPr lang="de-DE" sz="1400" dirty="0">
                <a:solidFill>
                  <a:srgbClr val="FF0000"/>
                </a:solidFill>
              </a:rPr>
            </a:br>
            <a:r>
              <a:rPr lang="de-DE" sz="1400" dirty="0">
                <a:solidFill>
                  <a:srgbClr val="FF0000"/>
                </a:solidFill>
              </a:rPr>
              <a:t>- Biogas</a:t>
            </a:r>
            <a:br>
              <a:rPr lang="de-DE" sz="1400" dirty="0">
                <a:solidFill>
                  <a:srgbClr val="FF0000"/>
                </a:solidFill>
              </a:rPr>
            </a:br>
            <a:r>
              <a:rPr lang="de-DE" sz="1400" dirty="0">
                <a:solidFill>
                  <a:srgbClr val="FF0000"/>
                </a:solidFill>
              </a:rPr>
              <a:t>- Elektrolyseur</a:t>
            </a:r>
          </a:p>
        </p:txBody>
      </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584200" y="611397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err="1">
                <a:solidFill>
                  <a:srgbClr val="3333FF"/>
                </a:solidFill>
              </a:rPr>
              <a:t>Sektorkopplung</a:t>
            </a:r>
            <a:r>
              <a:rPr lang="de-DE" altLang="de-DE" sz="1800" dirty="0">
                <a:solidFill>
                  <a:srgbClr val="3333FF"/>
                </a:solidFill>
              </a:rPr>
              <a:t>: Eine autarke Zelle mit Grundlastfähigkeit!</a:t>
            </a:r>
            <a:endParaRPr lang="de-DE" altLang="de-DE" sz="1800" i="1" dirty="0">
              <a:solidFill>
                <a:srgbClr val="3333FF"/>
              </a:solidFill>
            </a:endParaRPr>
          </a:p>
        </p:txBody>
      </p:sp>
    </p:spTree>
    <p:extLst>
      <p:ext uri="{BB962C8B-B14F-4D97-AF65-F5344CB8AC3E}">
        <p14:creationId xmlns:p14="http://schemas.microsoft.com/office/powerpoint/2010/main" val="32119275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1000" fill="hold"/>
                                        <p:tgtEl>
                                          <p:spTgt spid="71"/>
                                        </p:tgtEl>
                                        <p:attrNameLst>
                                          <p:attrName>ppt_x</p:attrName>
                                        </p:attrNameLst>
                                      </p:cBhvr>
                                      <p:tavLst>
                                        <p:tav tm="0">
                                          <p:val>
                                            <p:strVal val="1+#ppt_w/2"/>
                                          </p:val>
                                        </p:tav>
                                        <p:tav tm="100000">
                                          <p:val>
                                            <p:strVal val="#ppt_x"/>
                                          </p:val>
                                        </p:tav>
                                      </p:tavLst>
                                    </p:anim>
                                    <p:anim calcmode="lin" valueType="num">
                                      <p:cBhvr additive="base">
                                        <p:cTn id="8" dur="10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additive="base">
                                        <p:cTn id="13" dur="1000" fill="hold"/>
                                        <p:tgtEl>
                                          <p:spTgt spid="69"/>
                                        </p:tgtEl>
                                        <p:attrNameLst>
                                          <p:attrName>ppt_x</p:attrName>
                                        </p:attrNameLst>
                                      </p:cBhvr>
                                      <p:tavLst>
                                        <p:tav tm="0">
                                          <p:val>
                                            <p:strVal val="1+#ppt_w/2"/>
                                          </p:val>
                                        </p:tav>
                                        <p:tav tm="100000">
                                          <p:val>
                                            <p:strVal val="#ppt_x"/>
                                          </p:val>
                                        </p:tav>
                                      </p:tavLst>
                                    </p:anim>
                                    <p:anim calcmode="lin" valueType="num">
                                      <p:cBhvr additive="base">
                                        <p:cTn id="14" dur="10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additive="base">
                                        <p:cTn id="25" dur="1000" fill="hold"/>
                                        <p:tgtEl>
                                          <p:spTgt spid="66"/>
                                        </p:tgtEl>
                                        <p:attrNameLst>
                                          <p:attrName>ppt_x</p:attrName>
                                        </p:attrNameLst>
                                      </p:cBhvr>
                                      <p:tavLst>
                                        <p:tav tm="0">
                                          <p:val>
                                            <p:strVal val="1+#ppt_w/2"/>
                                          </p:val>
                                        </p:tav>
                                        <p:tav tm="100000">
                                          <p:val>
                                            <p:strVal val="#ppt_x"/>
                                          </p:val>
                                        </p:tav>
                                      </p:tavLst>
                                    </p:anim>
                                    <p:anim calcmode="lin" valueType="num">
                                      <p:cBhvr additive="base">
                                        <p:cTn id="26"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1000" fill="hold"/>
                                        <p:tgtEl>
                                          <p:spTgt spid="62"/>
                                        </p:tgtEl>
                                        <p:attrNameLst>
                                          <p:attrName>ppt_x</p:attrName>
                                        </p:attrNameLst>
                                      </p:cBhvr>
                                      <p:tavLst>
                                        <p:tav tm="0">
                                          <p:val>
                                            <p:strVal val="1+#ppt_w/2"/>
                                          </p:val>
                                        </p:tav>
                                        <p:tav tm="100000">
                                          <p:val>
                                            <p:strVal val="#ppt_x"/>
                                          </p:val>
                                        </p:tav>
                                      </p:tavLst>
                                    </p:anim>
                                    <p:anim calcmode="lin" valueType="num">
                                      <p:cBhvr additive="base">
                                        <p:cTn id="32"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1+#ppt_w/2"/>
                                          </p:val>
                                        </p:tav>
                                        <p:tav tm="100000">
                                          <p:val>
                                            <p:strVal val="#ppt_x"/>
                                          </p:val>
                                        </p:tav>
                                      </p:tavLst>
                                    </p:anim>
                                    <p:anim calcmode="lin" valueType="num">
                                      <p:cBhvr additive="base">
                                        <p:cTn id="3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anim calcmode="lin" valueType="num">
                                      <p:cBhvr additive="base">
                                        <p:cTn id="43" dur="1000" fill="hold"/>
                                        <p:tgtEl>
                                          <p:spTgt spid="81"/>
                                        </p:tgtEl>
                                        <p:attrNameLst>
                                          <p:attrName>ppt_x</p:attrName>
                                        </p:attrNameLst>
                                      </p:cBhvr>
                                      <p:tavLst>
                                        <p:tav tm="0">
                                          <p:val>
                                            <p:strVal val="0-#ppt_w/2"/>
                                          </p:val>
                                        </p:tav>
                                        <p:tav tm="100000">
                                          <p:val>
                                            <p:strVal val="#ppt_x"/>
                                          </p:val>
                                        </p:tav>
                                      </p:tavLst>
                                    </p:anim>
                                    <p:anim calcmode="lin" valueType="num">
                                      <p:cBhvr additive="base">
                                        <p:cTn id="44" dur="1000" fill="hold"/>
                                        <p:tgtEl>
                                          <p:spTgt spid="8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9385890"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400" dirty="0">
                <a:solidFill>
                  <a:schemeClr val="bg1"/>
                </a:solidFill>
              </a:rPr>
              <a:t>Speichersysteme für mittleren und langfristigen Energieausgleich</a:t>
            </a:r>
            <a:br>
              <a:rPr lang="de-DE" altLang="de-DE" dirty="0">
                <a:solidFill>
                  <a:schemeClr val="bg1"/>
                </a:solidFill>
              </a:rPr>
            </a:br>
            <a:r>
              <a:rPr lang="de-DE" altLang="de-DE" dirty="0">
                <a:solidFill>
                  <a:schemeClr val="bg1"/>
                </a:solidFill>
              </a:rPr>
              <a:t>E-Auto-Akku-Schwarmspeicher für den Tagesbereich</a:t>
            </a:r>
            <a:endParaRPr lang="de-DE" altLang="de-DE" sz="2000" dirty="0">
              <a:solidFill>
                <a:schemeClr val="bg1"/>
              </a:solidFill>
            </a:endParaRPr>
          </a:p>
        </p:txBody>
      </p:sp>
      <p:sp>
        <p:nvSpPr>
          <p:cNvPr id="92" name="Rechteck 91">
            <a:extLst>
              <a:ext uri="{FF2B5EF4-FFF2-40B4-BE49-F238E27FC236}">
                <a16:creationId xmlns:a16="http://schemas.microsoft.com/office/drawing/2014/main" id="{E03CD9AA-9A5C-4835-BD89-95FACFB6E58E}"/>
              </a:ext>
            </a:extLst>
          </p:cNvPr>
          <p:cNvSpPr/>
          <p:nvPr/>
        </p:nvSpPr>
        <p:spPr>
          <a:xfrm>
            <a:off x="1" y="6035619"/>
            <a:ext cx="9906000" cy="369332"/>
          </a:xfrm>
          <a:prstGeom prst="rect">
            <a:avLst/>
          </a:prstGeom>
        </p:spPr>
        <p:txBody>
          <a:bodyPr wrap="square">
            <a:spAutoFit/>
          </a:bodyPr>
          <a:lstStyle/>
          <a:p>
            <a:pPr algn="ctr"/>
            <a:r>
              <a:rPr lang="de-DE" sz="1800" dirty="0">
                <a:solidFill>
                  <a:srgbClr val="3333FF"/>
                </a:solidFill>
                <a:latin typeface="Calibri" panose="020F0502020204030204" pitchFamily="34" charset="0"/>
                <a:ea typeface="Calibri" panose="020F0502020204030204" pitchFamily="34" charset="0"/>
              </a:rPr>
              <a:t>10 Mio. Autos haben 12,5x mehr Speicherkapazität (500 </a:t>
            </a:r>
            <a:r>
              <a:rPr lang="de-DE" sz="1800" dirty="0" err="1">
                <a:solidFill>
                  <a:srgbClr val="3333FF"/>
                </a:solidFill>
                <a:latin typeface="Calibri" panose="020F0502020204030204" pitchFamily="34" charset="0"/>
                <a:ea typeface="Calibri" panose="020F0502020204030204" pitchFamily="34" charset="0"/>
              </a:rPr>
              <a:t>GWh</a:t>
            </a:r>
            <a:r>
              <a:rPr lang="de-DE" sz="1800" dirty="0">
                <a:solidFill>
                  <a:srgbClr val="3333FF"/>
                </a:solidFill>
                <a:latin typeface="Calibri" panose="020F0502020204030204" pitchFamily="34" charset="0"/>
                <a:ea typeface="Calibri" panose="020F0502020204030204" pitchFamily="34" charset="0"/>
              </a:rPr>
              <a:t>) als alle Pumpspeicher-KW in D (40 </a:t>
            </a:r>
            <a:r>
              <a:rPr lang="de-DE" sz="1800" dirty="0" err="1">
                <a:solidFill>
                  <a:srgbClr val="3333FF"/>
                </a:solidFill>
                <a:latin typeface="Calibri" panose="020F0502020204030204" pitchFamily="34" charset="0"/>
                <a:ea typeface="Calibri" panose="020F0502020204030204" pitchFamily="34" charset="0"/>
              </a:rPr>
              <a:t>GWh</a:t>
            </a:r>
            <a:r>
              <a:rPr lang="de-DE" sz="1800" dirty="0">
                <a:solidFill>
                  <a:srgbClr val="3333FF"/>
                </a:solidFill>
                <a:latin typeface="Calibri" panose="020F0502020204030204" pitchFamily="34" charset="0"/>
                <a:ea typeface="Calibri" panose="020F0502020204030204" pitchFamily="34" charset="0"/>
              </a:rPr>
              <a:t>)!</a:t>
            </a:r>
            <a:endParaRPr lang="de-DE" sz="1800" b="1" dirty="0">
              <a:solidFill>
                <a:srgbClr val="3333FF"/>
              </a:solidFill>
              <a:latin typeface="Calibri" panose="020F0502020204030204" pitchFamily="34" charset="0"/>
              <a:ea typeface="Calibri" panose="020F0502020204030204" pitchFamily="34" charset="0"/>
            </a:endParaRPr>
          </a:p>
        </p:txBody>
      </p:sp>
      <p:sp>
        <p:nvSpPr>
          <p:cNvPr id="94" name="Text Box 14">
            <a:extLst>
              <a:ext uri="{FF2B5EF4-FFF2-40B4-BE49-F238E27FC236}">
                <a16:creationId xmlns:a16="http://schemas.microsoft.com/office/drawing/2014/main" id="{77F9E6BB-6FB2-41FC-AA33-F140CBDCDAA6}"/>
              </a:ext>
            </a:extLst>
          </p:cNvPr>
          <p:cNvSpPr txBox="1">
            <a:spLocks noChangeArrowheads="1"/>
          </p:cNvSpPr>
          <p:nvPr/>
        </p:nvSpPr>
        <p:spPr bwMode="auto">
          <a:xfrm>
            <a:off x="8679861" y="5706170"/>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79" name="Textfeld 78">
            <a:extLst>
              <a:ext uri="{FF2B5EF4-FFF2-40B4-BE49-F238E27FC236}">
                <a16:creationId xmlns:a16="http://schemas.microsoft.com/office/drawing/2014/main" id="{BADACA01-AEE7-4D0B-A70C-30ACAF5C4408}"/>
              </a:ext>
            </a:extLst>
          </p:cNvPr>
          <p:cNvSpPr txBox="1"/>
          <p:nvPr/>
        </p:nvSpPr>
        <p:spPr>
          <a:xfrm>
            <a:off x="204080" y="818335"/>
            <a:ext cx="9497839"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95% der privaten PKW werden zu 97% des Tages nicht genutzt (siehe Kapitel „Mobilitätswende“)! Sie stehen zu Hause in der Garage oder auf Parkplätzen am Arbeitsplatz, beim Einkaufszentrum, beim Freizeitzentrum etc. </a:t>
            </a:r>
          </a:p>
        </p:txBody>
      </p:sp>
      <p:sp>
        <p:nvSpPr>
          <p:cNvPr id="61" name="Textfeld 60">
            <a:extLst>
              <a:ext uri="{FF2B5EF4-FFF2-40B4-BE49-F238E27FC236}">
                <a16:creationId xmlns:a16="http://schemas.microsoft.com/office/drawing/2014/main" id="{4BC14E3B-D97A-4127-8D73-59BF0B75EA0F}"/>
              </a:ext>
            </a:extLst>
          </p:cNvPr>
          <p:cNvSpPr txBox="1"/>
          <p:nvPr/>
        </p:nvSpPr>
        <p:spPr>
          <a:xfrm>
            <a:off x="-54930" y="4617465"/>
            <a:ext cx="9876342" cy="338554"/>
          </a:xfrm>
          <a:prstGeom prst="rect">
            <a:avLst/>
          </a:prstGeom>
          <a:noFill/>
        </p:spPr>
        <p:txBody>
          <a:bodyPr wrap="square" rtlCol="0">
            <a:spAutoFit/>
          </a:bodyPr>
          <a:lstStyle/>
          <a:p>
            <a:pPr algn="ctr"/>
            <a:r>
              <a:rPr lang="de-DE" sz="1600" u="sng" dirty="0">
                <a:solidFill>
                  <a:srgbClr val="FF0000"/>
                </a:solidFill>
              </a:rPr>
              <a:t>Annahmen</a:t>
            </a:r>
            <a:r>
              <a:rPr lang="de-DE" sz="1600" dirty="0">
                <a:solidFill>
                  <a:srgbClr val="FF0000"/>
                </a:solidFill>
              </a:rPr>
              <a:t>: 10 Mio. Autos in D sind beteiligt, 50 kWh-Akku pro Auto; </a:t>
            </a:r>
            <a:r>
              <a:rPr lang="de-DE" sz="1600" u="sng" dirty="0">
                <a:solidFill>
                  <a:srgbClr val="FF0000"/>
                </a:solidFill>
              </a:rPr>
              <a:t>Ergebnis</a:t>
            </a:r>
            <a:r>
              <a:rPr lang="de-DE" sz="1600" dirty="0">
                <a:solidFill>
                  <a:srgbClr val="FF0000"/>
                </a:solidFill>
              </a:rPr>
              <a:t>: 500 </a:t>
            </a:r>
            <a:r>
              <a:rPr lang="de-DE" sz="1600" dirty="0" err="1">
                <a:solidFill>
                  <a:srgbClr val="FF0000"/>
                </a:solidFill>
              </a:rPr>
              <a:t>GWh</a:t>
            </a:r>
            <a:r>
              <a:rPr lang="de-DE" sz="1600" dirty="0">
                <a:solidFill>
                  <a:srgbClr val="FF0000"/>
                </a:solidFill>
              </a:rPr>
              <a:t> Schwarmspeicher</a:t>
            </a:r>
          </a:p>
        </p:txBody>
      </p:sp>
      <p:sp>
        <p:nvSpPr>
          <p:cNvPr id="78" name="Textfeld 77">
            <a:extLst>
              <a:ext uri="{FF2B5EF4-FFF2-40B4-BE49-F238E27FC236}">
                <a16:creationId xmlns:a16="http://schemas.microsoft.com/office/drawing/2014/main" id="{488D116D-7F4F-42E2-BD42-823CD8C145B1}"/>
              </a:ext>
            </a:extLst>
          </p:cNvPr>
          <p:cNvSpPr txBox="1"/>
          <p:nvPr/>
        </p:nvSpPr>
        <p:spPr>
          <a:xfrm>
            <a:off x="119136" y="5050459"/>
            <a:ext cx="9702276" cy="584775"/>
          </a:xfrm>
          <a:prstGeom prst="rect">
            <a:avLst/>
          </a:prstGeom>
          <a:noFill/>
        </p:spPr>
        <p:txBody>
          <a:bodyPr wrap="square" rtlCol="0">
            <a:spAutoFit/>
          </a:bodyPr>
          <a:lstStyle/>
          <a:p>
            <a:r>
              <a:rPr lang="de-DE" sz="1600" dirty="0">
                <a:solidFill>
                  <a:srgbClr val="FF0000"/>
                </a:solidFill>
              </a:rPr>
              <a:t>Wenn man davon ausgeht, das bidirektionale Ladestationen an allen Orten (siehe oben) vorhanden sind, sind keine weiteren Investitionen, neben einem hierarchischen Energiemanagementsystem, notwendig!</a:t>
            </a:r>
          </a:p>
        </p:txBody>
      </p:sp>
      <p:grpSp>
        <p:nvGrpSpPr>
          <p:cNvPr id="279" name="Gruppieren 278">
            <a:extLst>
              <a:ext uri="{FF2B5EF4-FFF2-40B4-BE49-F238E27FC236}">
                <a16:creationId xmlns:a16="http://schemas.microsoft.com/office/drawing/2014/main" id="{A9B3836C-5A21-4BAF-B418-03633C87236F}"/>
              </a:ext>
            </a:extLst>
          </p:cNvPr>
          <p:cNvGrpSpPr/>
          <p:nvPr/>
        </p:nvGrpSpPr>
        <p:grpSpPr>
          <a:xfrm>
            <a:off x="204080" y="1629624"/>
            <a:ext cx="9385890" cy="2941414"/>
            <a:chOff x="204080" y="1629624"/>
            <a:chExt cx="9385890" cy="2941414"/>
          </a:xfrm>
        </p:grpSpPr>
        <p:cxnSp>
          <p:nvCxnSpPr>
            <p:cNvPr id="88" name="Gerader Verbinder 87">
              <a:extLst>
                <a:ext uri="{FF2B5EF4-FFF2-40B4-BE49-F238E27FC236}">
                  <a16:creationId xmlns:a16="http://schemas.microsoft.com/office/drawing/2014/main" id="{1CCF85F0-8788-418F-AA46-C709EF17E6A9}"/>
                </a:ext>
              </a:extLst>
            </p:cNvPr>
            <p:cNvCxnSpPr/>
            <p:nvPr/>
          </p:nvCxnSpPr>
          <p:spPr bwMode="auto">
            <a:xfrm>
              <a:off x="526721" y="2103190"/>
              <a:ext cx="7472362" cy="0"/>
            </a:xfrm>
            <a:prstGeom prst="line">
              <a:avLst/>
            </a:prstGeom>
            <a:solidFill>
              <a:srgbClr val="FF0000"/>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r Verbinder 28">
              <a:extLst>
                <a:ext uri="{FF2B5EF4-FFF2-40B4-BE49-F238E27FC236}">
                  <a16:creationId xmlns:a16="http://schemas.microsoft.com/office/drawing/2014/main" id="{0C894107-1263-44C0-9E49-60AF0EF0AD53}"/>
                </a:ext>
              </a:extLst>
            </p:cNvPr>
            <p:cNvCxnSpPr/>
            <p:nvPr/>
          </p:nvCxnSpPr>
          <p:spPr bwMode="auto">
            <a:xfrm>
              <a:off x="528638" y="2214144"/>
              <a:ext cx="7472362" cy="0"/>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57D80D55-5625-4FBB-A21A-449AABC9595A}"/>
                </a:ext>
              </a:extLst>
            </p:cNvPr>
            <p:cNvSpPr txBox="1"/>
            <p:nvPr/>
          </p:nvSpPr>
          <p:spPr>
            <a:xfrm>
              <a:off x="8045056" y="2145077"/>
              <a:ext cx="1229824" cy="307777"/>
            </a:xfrm>
            <a:prstGeom prst="rect">
              <a:avLst/>
            </a:prstGeom>
            <a:noFill/>
          </p:spPr>
          <p:txBody>
            <a:bodyPr wrap="none" rtlCol="0">
              <a:spAutoFit/>
            </a:bodyPr>
            <a:lstStyle/>
            <a:p>
              <a:r>
                <a:rPr lang="de-DE" sz="1400" dirty="0"/>
                <a:t>Energie-Netz</a:t>
              </a:r>
            </a:p>
          </p:txBody>
        </p:sp>
        <p:sp>
          <p:nvSpPr>
            <p:cNvPr id="101" name="Textfeld 100">
              <a:extLst>
                <a:ext uri="{FF2B5EF4-FFF2-40B4-BE49-F238E27FC236}">
                  <a16:creationId xmlns:a16="http://schemas.microsoft.com/office/drawing/2014/main" id="{5C405745-793E-453C-99D9-D8E964020A31}"/>
                </a:ext>
              </a:extLst>
            </p:cNvPr>
            <p:cNvSpPr txBox="1"/>
            <p:nvPr/>
          </p:nvSpPr>
          <p:spPr>
            <a:xfrm>
              <a:off x="8002377" y="1859617"/>
              <a:ext cx="1090363" cy="307777"/>
            </a:xfrm>
            <a:prstGeom prst="rect">
              <a:avLst/>
            </a:prstGeom>
            <a:noFill/>
          </p:spPr>
          <p:txBody>
            <a:bodyPr wrap="none" rtlCol="0">
              <a:spAutoFit/>
            </a:bodyPr>
            <a:lstStyle/>
            <a:p>
              <a:r>
                <a:rPr lang="de-DE" sz="1400" dirty="0"/>
                <a:t>Daten-Netz</a:t>
              </a:r>
            </a:p>
          </p:txBody>
        </p:sp>
        <p:sp>
          <p:nvSpPr>
            <p:cNvPr id="80" name="Textfeld 79">
              <a:extLst>
                <a:ext uri="{FF2B5EF4-FFF2-40B4-BE49-F238E27FC236}">
                  <a16:creationId xmlns:a16="http://schemas.microsoft.com/office/drawing/2014/main" id="{7F0F7CCC-0FDA-4206-8513-62D8539DE7F1}"/>
                </a:ext>
              </a:extLst>
            </p:cNvPr>
            <p:cNvSpPr txBox="1"/>
            <p:nvPr/>
          </p:nvSpPr>
          <p:spPr>
            <a:xfrm>
              <a:off x="204080" y="1629624"/>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das Auto gerade steht, wird es ans Energie- und Daten-Netz gekoppelt.</a:t>
              </a:r>
            </a:p>
          </p:txBody>
        </p:sp>
        <p:cxnSp>
          <p:nvCxnSpPr>
            <p:cNvPr id="176" name="Gerader Verbinder 175">
              <a:extLst>
                <a:ext uri="{FF2B5EF4-FFF2-40B4-BE49-F238E27FC236}">
                  <a16:creationId xmlns:a16="http://schemas.microsoft.com/office/drawing/2014/main" id="{300784AF-6301-465B-8952-3F216BF7CD60}"/>
                </a:ext>
              </a:extLst>
            </p:cNvPr>
            <p:cNvCxnSpPr/>
            <p:nvPr/>
          </p:nvCxnSpPr>
          <p:spPr bwMode="auto">
            <a:xfrm>
              <a:off x="3178629" y="2103190"/>
              <a:ext cx="0" cy="1291057"/>
            </a:xfrm>
            <a:prstGeom prst="line">
              <a:avLst/>
            </a:prstGeom>
            <a:solidFill>
              <a:srgbClr val="FF0000"/>
            </a:solidFill>
            <a:ln w="127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uppieren 101">
              <a:extLst>
                <a:ext uri="{FF2B5EF4-FFF2-40B4-BE49-F238E27FC236}">
                  <a16:creationId xmlns:a16="http://schemas.microsoft.com/office/drawing/2014/main" id="{942601CF-A527-4AAD-8B20-213D9872C8C8}"/>
                </a:ext>
              </a:extLst>
            </p:cNvPr>
            <p:cNvGrpSpPr/>
            <p:nvPr/>
          </p:nvGrpSpPr>
          <p:grpSpPr>
            <a:xfrm>
              <a:off x="1255615" y="2521898"/>
              <a:ext cx="1641192" cy="1285277"/>
              <a:chOff x="2379234" y="2470777"/>
              <a:chExt cx="4832140" cy="3347910"/>
            </a:xfrm>
          </p:grpSpPr>
          <p:sp>
            <p:nvSpPr>
              <p:cNvPr id="103" name="Freihandform: Form 102">
                <a:extLst>
                  <a:ext uri="{FF2B5EF4-FFF2-40B4-BE49-F238E27FC236}">
                    <a16:creationId xmlns:a16="http://schemas.microsoft.com/office/drawing/2014/main" id="{E73F61AC-5B00-44AE-8FF0-5BB1EF833105}"/>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3C5177D4-B625-4710-AFC4-5FC047DE86A6}"/>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7B0D1523-230C-4305-AFE6-ABCC15446953}"/>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1D454445-1903-4C86-84F4-E1076E6C6C5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07" name="Gerader Verbinder 106">
                <a:extLst>
                  <a:ext uri="{FF2B5EF4-FFF2-40B4-BE49-F238E27FC236}">
                    <a16:creationId xmlns:a16="http://schemas.microsoft.com/office/drawing/2014/main" id="{8FC6849F-713F-4E21-8180-0E6D061D75D0}"/>
                  </a:ext>
                </a:extLst>
              </p:cNvPr>
              <p:cNvCxnSpPr>
                <a:stCxn id="103"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23562">
                <a:extLst>
                  <a:ext uri="{FF2B5EF4-FFF2-40B4-BE49-F238E27FC236}">
                    <a16:creationId xmlns:a16="http://schemas.microsoft.com/office/drawing/2014/main" id="{30C0E458-277B-4C1E-AE5B-E8D02981B03F}"/>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Freihandform: Form 108">
                <a:extLst>
                  <a:ext uri="{FF2B5EF4-FFF2-40B4-BE49-F238E27FC236}">
                    <a16:creationId xmlns:a16="http://schemas.microsoft.com/office/drawing/2014/main" id="{D4F7C97B-A0B8-4964-A7F3-BB56DE5B02E0}"/>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40" name="Gerader Verbinder 139">
              <a:extLst>
                <a:ext uri="{FF2B5EF4-FFF2-40B4-BE49-F238E27FC236}">
                  <a16:creationId xmlns:a16="http://schemas.microsoft.com/office/drawing/2014/main" id="{F5147F97-42D8-48C4-BDA9-B62417C43F96}"/>
                </a:ext>
              </a:extLst>
            </p:cNvPr>
            <p:cNvCxnSpPr/>
            <p:nvPr/>
          </p:nvCxnSpPr>
          <p:spPr bwMode="auto">
            <a:xfrm>
              <a:off x="3044834" y="2205736"/>
              <a:ext cx="0" cy="1773332"/>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20D49321-EFF4-411B-B990-1222572BCC56}"/>
                </a:ext>
              </a:extLst>
            </p:cNvPr>
            <p:cNvCxnSpPr/>
            <p:nvPr/>
          </p:nvCxnSpPr>
          <p:spPr bwMode="auto">
            <a:xfrm>
              <a:off x="2687650" y="3580239"/>
              <a:ext cx="0" cy="400565"/>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3" name="Grafik 142" descr="Ein Bild, das Buchse, Elektronik, drinnen, Stecker enthält.&#10;&#10;Automatisch generierte Beschreibung">
              <a:extLst>
                <a:ext uri="{FF2B5EF4-FFF2-40B4-BE49-F238E27FC236}">
                  <a16:creationId xmlns:a16="http://schemas.microsoft.com/office/drawing/2014/main" id="{9B849705-FCF6-45D8-86DC-CBC7F5940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64" y="3489170"/>
              <a:ext cx="100707" cy="100707"/>
            </a:xfrm>
            <a:prstGeom prst="rect">
              <a:avLst/>
            </a:prstGeom>
          </p:spPr>
        </p:pic>
        <p:sp>
          <p:nvSpPr>
            <p:cNvPr id="145" name="Freihandform: Form 144">
              <a:extLst>
                <a:ext uri="{FF2B5EF4-FFF2-40B4-BE49-F238E27FC236}">
                  <a16:creationId xmlns:a16="http://schemas.microsoft.com/office/drawing/2014/main" id="{7F10220F-B0F7-4065-894F-7EAC4846EEB6}"/>
                </a:ext>
              </a:extLst>
            </p:cNvPr>
            <p:cNvSpPr/>
            <p:nvPr/>
          </p:nvSpPr>
          <p:spPr bwMode="auto">
            <a:xfrm>
              <a:off x="1392133" y="2651640"/>
              <a:ext cx="375002" cy="1094249"/>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54" name="Grafik 153">
              <a:extLst>
                <a:ext uri="{FF2B5EF4-FFF2-40B4-BE49-F238E27FC236}">
                  <a16:creationId xmlns:a16="http://schemas.microsoft.com/office/drawing/2014/main" id="{3216EB82-6FA1-49A9-876D-013AC0BC72BF}"/>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2425498" y="3462278"/>
              <a:ext cx="169524" cy="290835"/>
            </a:xfrm>
            <a:prstGeom prst="rect">
              <a:avLst/>
            </a:prstGeom>
          </p:spPr>
        </p:pic>
        <p:cxnSp>
          <p:nvCxnSpPr>
            <p:cNvPr id="155" name="Gerader Verbinder 154">
              <a:extLst>
                <a:ext uri="{FF2B5EF4-FFF2-40B4-BE49-F238E27FC236}">
                  <a16:creationId xmlns:a16="http://schemas.microsoft.com/office/drawing/2014/main" id="{30295612-D3DF-4E3D-93CC-6851F79D748B}"/>
                </a:ext>
              </a:extLst>
            </p:cNvPr>
            <p:cNvCxnSpPr>
              <a:cxnSpLocks/>
              <a:stCxn id="154" idx="2"/>
            </p:cNvCxnSpPr>
            <p:nvPr/>
          </p:nvCxnSpPr>
          <p:spPr bwMode="auto">
            <a:xfrm flipH="1">
              <a:off x="2509604" y="3753113"/>
              <a:ext cx="656" cy="225955"/>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78CFAFA2-6687-42AD-BBED-9EFF924A04E2}"/>
                </a:ext>
              </a:extLst>
            </p:cNvPr>
            <p:cNvCxnSpPr>
              <a:cxnSpLocks/>
            </p:cNvCxnSpPr>
            <p:nvPr/>
          </p:nvCxnSpPr>
          <p:spPr bwMode="auto">
            <a:xfrm>
              <a:off x="1631777" y="3979869"/>
              <a:ext cx="1419507"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32911489-E14F-4A3C-B608-EE0A9714884E}"/>
                </a:ext>
              </a:extLst>
            </p:cNvPr>
            <p:cNvCxnSpPr/>
            <p:nvPr/>
          </p:nvCxnSpPr>
          <p:spPr bwMode="auto">
            <a:xfrm>
              <a:off x="2054759" y="3580239"/>
              <a:ext cx="0" cy="400566"/>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2" name="Grafik 161">
              <a:extLst>
                <a:ext uri="{FF2B5EF4-FFF2-40B4-BE49-F238E27FC236}">
                  <a16:creationId xmlns:a16="http://schemas.microsoft.com/office/drawing/2014/main" id="{AF724221-60A1-4C74-9C7E-35BEE4488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19" y="3347743"/>
              <a:ext cx="285363" cy="285363"/>
            </a:xfrm>
            <a:prstGeom prst="rect">
              <a:avLst/>
            </a:prstGeom>
            <a:ln>
              <a:solidFill>
                <a:schemeClr val="tx1"/>
              </a:solidFill>
            </a:ln>
          </p:spPr>
        </p:pic>
        <p:grpSp>
          <p:nvGrpSpPr>
            <p:cNvPr id="166" name="Gruppieren 165">
              <a:extLst>
                <a:ext uri="{FF2B5EF4-FFF2-40B4-BE49-F238E27FC236}">
                  <a16:creationId xmlns:a16="http://schemas.microsoft.com/office/drawing/2014/main" id="{2F9208F5-39AB-4D7C-802D-80F26B7DC9AE}"/>
                </a:ext>
              </a:extLst>
            </p:cNvPr>
            <p:cNvGrpSpPr/>
            <p:nvPr/>
          </p:nvGrpSpPr>
          <p:grpSpPr>
            <a:xfrm>
              <a:off x="310399" y="3183712"/>
              <a:ext cx="1754681" cy="810254"/>
              <a:chOff x="372616" y="2915979"/>
              <a:chExt cx="4335624" cy="2002051"/>
            </a:xfrm>
          </p:grpSpPr>
          <p:grpSp>
            <p:nvGrpSpPr>
              <p:cNvPr id="167" name="Gruppieren 166">
                <a:extLst>
                  <a:ext uri="{FF2B5EF4-FFF2-40B4-BE49-F238E27FC236}">
                    <a16:creationId xmlns:a16="http://schemas.microsoft.com/office/drawing/2014/main" id="{87FF4646-B987-41CE-9BF7-C0730CB90930}"/>
                  </a:ext>
                </a:extLst>
              </p:cNvPr>
              <p:cNvGrpSpPr/>
              <p:nvPr/>
            </p:nvGrpSpPr>
            <p:grpSpPr>
              <a:xfrm>
                <a:off x="372616" y="2915979"/>
                <a:ext cx="4335624" cy="2002051"/>
                <a:chOff x="372616" y="2915979"/>
                <a:chExt cx="4335624" cy="2002051"/>
              </a:xfrm>
            </p:grpSpPr>
            <p:pic>
              <p:nvPicPr>
                <p:cNvPr id="169" name="Grafik 168" descr="Ein Bild, das Text, schwarz, dunkel, Küchengerät enthält.&#10;&#10;Automatisch generierte Beschreibung">
                  <a:extLst>
                    <a:ext uri="{FF2B5EF4-FFF2-40B4-BE49-F238E27FC236}">
                      <a16:creationId xmlns:a16="http://schemas.microsoft.com/office/drawing/2014/main" id="{F5CADAAD-8BED-40C1-8FE1-022910154F24}"/>
                    </a:ext>
                  </a:extLst>
                </p:cNvPr>
                <p:cNvPicPr>
                  <a:picLocks noChangeAspect="1"/>
                </p:cNvPicPr>
                <p:nvPr/>
              </p:nvPicPr>
              <p:blipFill rotWithShape="1">
                <a:blip r:embed="rId6">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170" name="Grafik 169">
                  <a:extLst>
                    <a:ext uri="{FF2B5EF4-FFF2-40B4-BE49-F238E27FC236}">
                      <a16:creationId xmlns:a16="http://schemas.microsoft.com/office/drawing/2014/main" id="{B414F66B-FE1E-4D1E-BCE5-A61A60C11EBC}"/>
                    </a:ext>
                  </a:extLst>
                </p:cNvPr>
                <p:cNvPicPr>
                  <a:picLocks noChangeAspect="1"/>
                </p:cNvPicPr>
                <p:nvPr/>
              </p:nvPicPr>
              <p:blipFill rotWithShape="1">
                <a:blip r:embed="rId7">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171" name="Freihandform: Form 170">
                  <a:extLst>
                    <a:ext uri="{FF2B5EF4-FFF2-40B4-BE49-F238E27FC236}">
                      <a16:creationId xmlns:a16="http://schemas.microsoft.com/office/drawing/2014/main" id="{1F612281-2A32-4839-AF85-D369F95769F1}"/>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2" name="Gerader Verbinder 171">
                  <a:extLst>
                    <a:ext uri="{FF2B5EF4-FFF2-40B4-BE49-F238E27FC236}">
                      <a16:creationId xmlns:a16="http://schemas.microsoft.com/office/drawing/2014/main" id="{54FF2DDE-EF5B-49B0-9B40-CE54C89B1381}"/>
                    </a:ext>
                  </a:extLst>
                </p:cNvPr>
                <p:cNvCxnSpPr/>
                <p:nvPr/>
              </p:nvCxnSpPr>
              <p:spPr bwMode="auto">
                <a:xfrm>
                  <a:off x="3637596" y="3727269"/>
                  <a:ext cx="0" cy="115824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 name="Ellipse 173">
                  <a:extLst>
                    <a:ext uri="{FF2B5EF4-FFF2-40B4-BE49-F238E27FC236}">
                      <a16:creationId xmlns:a16="http://schemas.microsoft.com/office/drawing/2014/main" id="{B88285B7-D33C-44B3-BFD7-6BE019E26DB0}"/>
                    </a:ext>
                  </a:extLst>
                </p:cNvPr>
                <p:cNvSpPr/>
                <p:nvPr/>
              </p:nvSpPr>
              <p:spPr bwMode="auto">
                <a:xfrm>
                  <a:off x="4638571"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68" name="Gerade Verbindung mit Pfeil 167">
                <a:extLst>
                  <a:ext uri="{FF2B5EF4-FFF2-40B4-BE49-F238E27FC236}">
                    <a16:creationId xmlns:a16="http://schemas.microsoft.com/office/drawing/2014/main" id="{11DCF1EB-E105-4FF3-A098-2D575CD23F4D}"/>
                  </a:ext>
                </a:extLst>
              </p:cNvPr>
              <p:cNvCxnSpPr/>
              <p:nvPr/>
            </p:nvCxnSpPr>
            <p:spPr bwMode="auto">
              <a:xfrm>
                <a:off x="2708142" y="4220981"/>
                <a:ext cx="623539" cy="0"/>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81" name="Grafik 180">
              <a:extLst>
                <a:ext uri="{FF2B5EF4-FFF2-40B4-BE49-F238E27FC236}">
                  <a16:creationId xmlns:a16="http://schemas.microsoft.com/office/drawing/2014/main" id="{052D060F-643C-468D-995E-BF7864749358}"/>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2512485" y="3307495"/>
              <a:ext cx="192911" cy="125574"/>
            </a:xfrm>
            <a:prstGeom prst="rect">
              <a:avLst/>
            </a:prstGeom>
          </p:spPr>
        </p:pic>
        <p:grpSp>
          <p:nvGrpSpPr>
            <p:cNvPr id="182" name="Gruppieren 181">
              <a:extLst>
                <a:ext uri="{FF2B5EF4-FFF2-40B4-BE49-F238E27FC236}">
                  <a16:creationId xmlns:a16="http://schemas.microsoft.com/office/drawing/2014/main" id="{FDD53AD3-09F5-4A6B-8922-FE850868D39C}"/>
                </a:ext>
              </a:extLst>
            </p:cNvPr>
            <p:cNvGrpSpPr/>
            <p:nvPr/>
          </p:nvGrpSpPr>
          <p:grpSpPr>
            <a:xfrm>
              <a:off x="1702208" y="2630193"/>
              <a:ext cx="1356351" cy="548702"/>
              <a:chOff x="3811625" y="1548293"/>
              <a:chExt cx="3351398" cy="1355785"/>
            </a:xfrm>
          </p:grpSpPr>
          <p:grpSp>
            <p:nvGrpSpPr>
              <p:cNvPr id="183" name="Gruppieren 182">
                <a:extLst>
                  <a:ext uri="{FF2B5EF4-FFF2-40B4-BE49-F238E27FC236}">
                    <a16:creationId xmlns:a16="http://schemas.microsoft.com/office/drawing/2014/main" id="{85BCEE20-A558-4E0B-B497-157442B7D0F4}"/>
                  </a:ext>
                </a:extLst>
              </p:cNvPr>
              <p:cNvGrpSpPr/>
              <p:nvPr/>
            </p:nvGrpSpPr>
            <p:grpSpPr>
              <a:xfrm>
                <a:off x="3811625" y="1601287"/>
                <a:ext cx="3351398" cy="1302791"/>
                <a:chOff x="4965726" y="1601287"/>
                <a:chExt cx="3351398" cy="1302791"/>
              </a:xfrm>
            </p:grpSpPr>
            <p:grpSp>
              <p:nvGrpSpPr>
                <p:cNvPr id="185" name="Gruppieren 184">
                  <a:extLst>
                    <a:ext uri="{FF2B5EF4-FFF2-40B4-BE49-F238E27FC236}">
                      <a16:creationId xmlns:a16="http://schemas.microsoft.com/office/drawing/2014/main" id="{AEAFCBEC-AD79-4EC4-975F-AF2E2C861A4D}"/>
                    </a:ext>
                  </a:extLst>
                </p:cNvPr>
                <p:cNvGrpSpPr/>
                <p:nvPr/>
              </p:nvGrpSpPr>
              <p:grpSpPr>
                <a:xfrm>
                  <a:off x="4965726" y="1601287"/>
                  <a:ext cx="2344763" cy="1302791"/>
                  <a:chOff x="8364915" y="3815016"/>
                  <a:chExt cx="897300" cy="528571"/>
                </a:xfrm>
              </p:grpSpPr>
              <p:sp>
                <p:nvSpPr>
                  <p:cNvPr id="188" name="Freihandform: Form 187">
                    <a:extLst>
                      <a:ext uri="{FF2B5EF4-FFF2-40B4-BE49-F238E27FC236}">
                        <a16:creationId xmlns:a16="http://schemas.microsoft.com/office/drawing/2014/main" id="{22D68F61-7C15-4208-9E8E-3E30C5870D13}"/>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89" name="Freihandform: Form 188">
                    <a:extLst>
                      <a:ext uri="{FF2B5EF4-FFF2-40B4-BE49-F238E27FC236}">
                        <a16:creationId xmlns:a16="http://schemas.microsoft.com/office/drawing/2014/main" id="{DA883495-D099-4EF8-BB3C-09BBB791EBD7}"/>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0" name="Freihandform: Form 189">
                    <a:extLst>
                      <a:ext uri="{FF2B5EF4-FFF2-40B4-BE49-F238E27FC236}">
                        <a16:creationId xmlns:a16="http://schemas.microsoft.com/office/drawing/2014/main" id="{C3A20C71-C3C0-4A02-ABD1-0B2BBB76A747}"/>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1" name="Freihandform: Form 190">
                    <a:extLst>
                      <a:ext uri="{FF2B5EF4-FFF2-40B4-BE49-F238E27FC236}">
                        <a16:creationId xmlns:a16="http://schemas.microsoft.com/office/drawing/2014/main" id="{967F074F-8F3E-40FE-B12C-D28F55E71888}"/>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186" name="Gerader Verbinder 185">
                  <a:extLst>
                    <a:ext uri="{FF2B5EF4-FFF2-40B4-BE49-F238E27FC236}">
                      <a16:creationId xmlns:a16="http://schemas.microsoft.com/office/drawing/2014/main" id="{CF6D39F8-1071-4C31-BA45-50FD2C3033F1}"/>
                    </a:ext>
                  </a:extLst>
                </p:cNvPr>
                <p:cNvCxnSpPr/>
                <p:nvPr/>
              </p:nvCxnSpPr>
              <p:spPr bwMode="auto">
                <a:xfrm>
                  <a:off x="7180445" y="2625587"/>
                  <a:ext cx="1102767"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Ellipse 186">
                  <a:extLst>
                    <a:ext uri="{FF2B5EF4-FFF2-40B4-BE49-F238E27FC236}">
                      <a16:creationId xmlns:a16="http://schemas.microsoft.com/office/drawing/2014/main" id="{CC7702C6-E36F-4663-A7E0-DA83AEA4F385}"/>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84" name="Gerade Verbindung mit Pfeil 183">
                <a:extLst>
                  <a:ext uri="{FF2B5EF4-FFF2-40B4-BE49-F238E27FC236}">
                    <a16:creationId xmlns:a16="http://schemas.microsoft.com/office/drawing/2014/main" id="{0259A63E-3871-4E2E-80D8-6ABEEAE76D70}"/>
                  </a:ext>
                </a:extLst>
              </p:cNvPr>
              <p:cNvCxnSpPr/>
              <p:nvPr/>
            </p:nvCxnSpPr>
            <p:spPr bwMode="auto">
              <a:xfrm>
                <a:off x="6652450" y="1548293"/>
                <a:ext cx="0" cy="793315"/>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0" name="Gerader Verbinder 179">
              <a:extLst>
                <a:ext uri="{FF2B5EF4-FFF2-40B4-BE49-F238E27FC236}">
                  <a16:creationId xmlns:a16="http://schemas.microsoft.com/office/drawing/2014/main" id="{0C2E20A0-D7E7-496C-9B85-92A2A28CC269}"/>
                </a:ext>
              </a:extLst>
            </p:cNvPr>
            <p:cNvCxnSpPr/>
            <p:nvPr/>
          </p:nvCxnSpPr>
          <p:spPr bwMode="auto">
            <a:xfrm>
              <a:off x="2705396" y="3384537"/>
              <a:ext cx="473233" cy="0"/>
            </a:xfrm>
            <a:prstGeom prst="line">
              <a:avLst/>
            </a:prstGeom>
            <a:solidFill>
              <a:srgbClr val="FF0000"/>
            </a:solidFill>
            <a:ln w="127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Gerader Verbinder 197">
              <a:extLst>
                <a:ext uri="{FF2B5EF4-FFF2-40B4-BE49-F238E27FC236}">
                  <a16:creationId xmlns:a16="http://schemas.microsoft.com/office/drawing/2014/main" id="{2D839083-36C7-4296-9F87-734782A0B04E}"/>
                </a:ext>
              </a:extLst>
            </p:cNvPr>
            <p:cNvCxnSpPr>
              <a:cxnSpLocks/>
            </p:cNvCxnSpPr>
            <p:nvPr/>
          </p:nvCxnSpPr>
          <p:spPr bwMode="auto">
            <a:xfrm>
              <a:off x="7511406" y="2106846"/>
              <a:ext cx="23482" cy="2110705"/>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Gerader Verbinder 236">
              <a:extLst>
                <a:ext uri="{FF2B5EF4-FFF2-40B4-BE49-F238E27FC236}">
                  <a16:creationId xmlns:a16="http://schemas.microsoft.com/office/drawing/2014/main" id="{2CE48777-0F8E-44BA-8F9C-94E366F9F0DB}"/>
                </a:ext>
              </a:extLst>
            </p:cNvPr>
            <p:cNvCxnSpPr/>
            <p:nvPr/>
          </p:nvCxnSpPr>
          <p:spPr bwMode="auto">
            <a:xfrm>
              <a:off x="7655845" y="2098272"/>
              <a:ext cx="0" cy="1464520"/>
            </a:xfrm>
            <a:prstGeom prst="line">
              <a:avLst/>
            </a:prstGeom>
            <a:solidFill>
              <a:srgbClr val="FF0000"/>
            </a:solidFill>
            <a:ln w="952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8" name="Gruppieren 267">
              <a:extLst>
                <a:ext uri="{FF2B5EF4-FFF2-40B4-BE49-F238E27FC236}">
                  <a16:creationId xmlns:a16="http://schemas.microsoft.com/office/drawing/2014/main" id="{C6746DB9-73EE-46D1-933D-190C272553D3}"/>
                </a:ext>
              </a:extLst>
            </p:cNvPr>
            <p:cNvGrpSpPr/>
            <p:nvPr/>
          </p:nvGrpSpPr>
          <p:grpSpPr>
            <a:xfrm>
              <a:off x="4076727" y="2501073"/>
              <a:ext cx="5484025" cy="1739097"/>
              <a:chOff x="3804499" y="2818898"/>
              <a:chExt cx="5944059" cy="1739097"/>
            </a:xfrm>
          </p:grpSpPr>
          <p:pic>
            <p:nvPicPr>
              <p:cNvPr id="192" name="Grafik 191" descr="Ein Bild, das Handkarren, Projektor enthält.&#10;&#10;Automatisch generierte Beschreibung">
                <a:extLst>
                  <a:ext uri="{FF2B5EF4-FFF2-40B4-BE49-F238E27FC236}">
                    <a16:creationId xmlns:a16="http://schemas.microsoft.com/office/drawing/2014/main" id="{8AE61B4D-A4D0-4BCC-9F66-1BDCB80ADFD9}"/>
                  </a:ext>
                </a:extLst>
              </p:cNvPr>
              <p:cNvPicPr>
                <a:picLocks noChangeAspect="1"/>
              </p:cNvPicPr>
              <p:nvPr/>
            </p:nvPicPr>
            <p:blipFill rotWithShape="1">
              <a:blip r:embed="rId9">
                <a:extLst>
                  <a:ext uri="{28A0092B-C50C-407E-A947-70E740481C1C}">
                    <a14:useLocalDpi xmlns:a14="http://schemas.microsoft.com/office/drawing/2010/main" val="0"/>
                  </a:ext>
                </a:extLst>
              </a:blip>
              <a:srcRect t="34527" b="33870"/>
              <a:stretch/>
            </p:blipFill>
            <p:spPr>
              <a:xfrm flipH="1">
                <a:off x="8449383" y="3010427"/>
                <a:ext cx="726864" cy="276756"/>
              </a:xfrm>
              <a:prstGeom prst="rect">
                <a:avLst/>
              </a:prstGeom>
            </p:spPr>
          </p:pic>
          <p:cxnSp>
            <p:nvCxnSpPr>
              <p:cNvPr id="194" name="Gerader Verbinder 193">
                <a:extLst>
                  <a:ext uri="{FF2B5EF4-FFF2-40B4-BE49-F238E27FC236}">
                    <a16:creationId xmlns:a16="http://schemas.microsoft.com/office/drawing/2014/main" id="{A1CFCC23-E13E-4D5B-996B-91C48AFA2533}"/>
                  </a:ext>
                </a:extLst>
              </p:cNvPr>
              <p:cNvCxnSpPr/>
              <p:nvPr/>
            </p:nvCxnSpPr>
            <p:spPr bwMode="auto">
              <a:xfrm>
                <a:off x="6953790" y="4534170"/>
                <a:ext cx="579071"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 name="Freihandform: Form 194">
                <a:extLst>
                  <a:ext uri="{FF2B5EF4-FFF2-40B4-BE49-F238E27FC236}">
                    <a16:creationId xmlns:a16="http://schemas.microsoft.com/office/drawing/2014/main" id="{D03D86FA-7B09-4A19-B285-56F4AD3197C3}"/>
                  </a:ext>
                </a:extLst>
              </p:cNvPr>
              <p:cNvSpPr/>
              <p:nvPr/>
            </p:nvSpPr>
            <p:spPr>
              <a:xfrm rot="10800000" flipV="1">
                <a:off x="5913807" y="4325823"/>
                <a:ext cx="12747"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96" name="Freihandform: Form 195">
                <a:extLst>
                  <a:ext uri="{FF2B5EF4-FFF2-40B4-BE49-F238E27FC236}">
                    <a16:creationId xmlns:a16="http://schemas.microsoft.com/office/drawing/2014/main" id="{18395899-BD3A-4CA3-A2A0-9AC5E3B57BD5}"/>
                  </a:ext>
                </a:extLst>
              </p:cNvPr>
              <p:cNvSpPr/>
              <p:nvPr/>
            </p:nvSpPr>
            <p:spPr>
              <a:xfrm rot="10800000" flipV="1">
                <a:off x="5355488" y="3681913"/>
                <a:ext cx="26424"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97" name="Gerader Verbinder 196">
                <a:extLst>
                  <a:ext uri="{FF2B5EF4-FFF2-40B4-BE49-F238E27FC236}">
                    <a16:creationId xmlns:a16="http://schemas.microsoft.com/office/drawing/2014/main" id="{66BAE0A7-BDAD-4DFF-AF52-E8E97FF37725}"/>
                  </a:ext>
                </a:extLst>
              </p:cNvPr>
              <p:cNvCxnSpPr>
                <a:stCxn id="218" idx="42"/>
              </p:cNvCxnSpPr>
              <p:nvPr/>
            </p:nvCxnSpPr>
            <p:spPr bwMode="auto">
              <a:xfrm flipH="1" flipV="1">
                <a:off x="4979072" y="3282520"/>
                <a:ext cx="3069"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Gerader Verbinder 201">
                <a:extLst>
                  <a:ext uri="{FF2B5EF4-FFF2-40B4-BE49-F238E27FC236}">
                    <a16:creationId xmlns:a16="http://schemas.microsoft.com/office/drawing/2014/main" id="{82264531-C827-4D86-90BA-7FDE7D039760}"/>
                  </a:ext>
                </a:extLst>
              </p:cNvPr>
              <p:cNvCxnSpPr>
                <a:cxnSpLocks/>
              </p:cNvCxnSpPr>
              <p:nvPr/>
            </p:nvCxnSpPr>
            <p:spPr bwMode="auto">
              <a:xfrm flipH="1">
                <a:off x="6953843" y="4115365"/>
                <a:ext cx="5536" cy="41516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4" name="Grafik 203" descr="Ein Bild, das Buchse, Elektronik, drinnen, Stecker enthält.&#10;&#10;Automatisch generierte Beschreibung">
                <a:extLst>
                  <a:ext uri="{FF2B5EF4-FFF2-40B4-BE49-F238E27FC236}">
                    <a16:creationId xmlns:a16="http://schemas.microsoft.com/office/drawing/2014/main" id="{ADE56F7A-7CF2-4842-B805-AD4136B9F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370" y="3979074"/>
                <a:ext cx="136017" cy="163872"/>
              </a:xfrm>
              <a:prstGeom prst="rect">
                <a:avLst/>
              </a:prstGeom>
            </p:spPr>
          </p:pic>
          <p:grpSp>
            <p:nvGrpSpPr>
              <p:cNvPr id="205" name="Gruppieren 204">
                <a:extLst>
                  <a:ext uri="{FF2B5EF4-FFF2-40B4-BE49-F238E27FC236}">
                    <a16:creationId xmlns:a16="http://schemas.microsoft.com/office/drawing/2014/main" id="{1F3903A3-35EC-4B30-ABC3-3F1FC89D630F}"/>
                  </a:ext>
                </a:extLst>
              </p:cNvPr>
              <p:cNvGrpSpPr/>
              <p:nvPr/>
            </p:nvGrpSpPr>
            <p:grpSpPr>
              <a:xfrm>
                <a:off x="6368605" y="3862684"/>
                <a:ext cx="1178765" cy="695311"/>
                <a:chOff x="4898201" y="3927604"/>
                <a:chExt cx="1932830" cy="946313"/>
              </a:xfrm>
            </p:grpSpPr>
            <p:cxnSp>
              <p:nvCxnSpPr>
                <p:cNvPr id="206" name="Gerader Verbinder 205">
                  <a:extLst>
                    <a:ext uri="{FF2B5EF4-FFF2-40B4-BE49-F238E27FC236}">
                      <a16:creationId xmlns:a16="http://schemas.microsoft.com/office/drawing/2014/main" id="{34796E50-88EE-40F4-B6E1-39A9E48B4AE1}"/>
                    </a:ext>
                  </a:extLst>
                </p:cNvPr>
                <p:cNvCxnSpPr>
                  <a:stCxn id="207" idx="2"/>
                </p:cNvCxnSpPr>
                <p:nvPr/>
              </p:nvCxnSpPr>
              <p:spPr bwMode="auto">
                <a:xfrm flipH="1">
                  <a:off x="5012135" y="4319729"/>
                  <a:ext cx="349" cy="523403"/>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7" name="Grafik 206">
                  <a:extLst>
                    <a:ext uri="{FF2B5EF4-FFF2-40B4-BE49-F238E27FC236}">
                      <a16:creationId xmlns:a16="http://schemas.microsoft.com/office/drawing/2014/main" id="{6FF801DA-328C-4BBF-A8F6-2BC9F91AA4B2}"/>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4898201" y="3927604"/>
                  <a:ext cx="228565" cy="392125"/>
                </a:xfrm>
                <a:prstGeom prst="rect">
                  <a:avLst/>
                </a:prstGeom>
              </p:spPr>
            </p:pic>
            <p:cxnSp>
              <p:nvCxnSpPr>
                <p:cNvPr id="208" name="Gerader Verbinder 207">
                  <a:extLst>
                    <a:ext uri="{FF2B5EF4-FFF2-40B4-BE49-F238E27FC236}">
                      <a16:creationId xmlns:a16="http://schemas.microsoft.com/office/drawing/2014/main" id="{E212253B-A0A9-4805-8BA5-92442186CDCE}"/>
                    </a:ext>
                  </a:extLst>
                </p:cNvPr>
                <p:cNvCxnSpPr>
                  <a:cxnSpLocks/>
                </p:cNvCxnSpPr>
                <p:nvPr/>
              </p:nvCxnSpPr>
              <p:spPr bwMode="auto">
                <a:xfrm>
                  <a:off x="5018431" y="4839082"/>
                  <a:ext cx="1812600"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 name="Ellipse 208">
                  <a:extLst>
                    <a:ext uri="{FF2B5EF4-FFF2-40B4-BE49-F238E27FC236}">
                      <a16:creationId xmlns:a16="http://schemas.microsoft.com/office/drawing/2014/main" id="{6E673251-C1E4-4C6F-95A3-5BC340A9FC86}"/>
                    </a:ext>
                  </a:extLst>
                </p:cNvPr>
                <p:cNvSpPr/>
                <p:nvPr/>
              </p:nvSpPr>
              <p:spPr bwMode="auto">
                <a:xfrm>
                  <a:off x="5822818" y="480424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211" name="Grafik 210">
                <a:extLst>
                  <a:ext uri="{FF2B5EF4-FFF2-40B4-BE49-F238E27FC236}">
                    <a16:creationId xmlns:a16="http://schemas.microsoft.com/office/drawing/2014/main" id="{92B54EAE-EDD0-4CEA-BE22-FAA07F88A7F2}"/>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145769" y="4002579"/>
                <a:ext cx="425392" cy="207888"/>
              </a:xfrm>
              <a:prstGeom prst="rect">
                <a:avLst/>
              </a:prstGeom>
            </p:spPr>
          </p:pic>
          <p:pic>
            <p:nvPicPr>
              <p:cNvPr id="212" name="Grafik 211">
                <a:extLst>
                  <a:ext uri="{FF2B5EF4-FFF2-40B4-BE49-F238E27FC236}">
                    <a16:creationId xmlns:a16="http://schemas.microsoft.com/office/drawing/2014/main" id="{FD56819E-2188-49E3-942B-47BE9D6E8C1B}"/>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235049" y="3770286"/>
                <a:ext cx="425392" cy="207888"/>
              </a:xfrm>
              <a:prstGeom prst="rect">
                <a:avLst/>
              </a:prstGeom>
            </p:spPr>
          </p:pic>
          <p:pic>
            <p:nvPicPr>
              <p:cNvPr id="213" name="Grafik 212">
                <a:extLst>
                  <a:ext uri="{FF2B5EF4-FFF2-40B4-BE49-F238E27FC236}">
                    <a16:creationId xmlns:a16="http://schemas.microsoft.com/office/drawing/2014/main" id="{479FF502-39DC-4958-B44E-E56969BAF56F}"/>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350588" y="3554688"/>
                <a:ext cx="425392" cy="207888"/>
              </a:xfrm>
              <a:prstGeom prst="rect">
                <a:avLst/>
              </a:prstGeom>
            </p:spPr>
          </p:pic>
          <p:pic>
            <p:nvPicPr>
              <p:cNvPr id="214" name="Grafik 213">
                <a:extLst>
                  <a:ext uri="{FF2B5EF4-FFF2-40B4-BE49-F238E27FC236}">
                    <a16:creationId xmlns:a16="http://schemas.microsoft.com/office/drawing/2014/main" id="{8EDCB03B-4AB3-4458-988E-941222EA6D5F}"/>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613174" y="4002579"/>
                <a:ext cx="425392" cy="207888"/>
              </a:xfrm>
              <a:prstGeom prst="rect">
                <a:avLst/>
              </a:prstGeom>
            </p:spPr>
          </p:pic>
          <p:pic>
            <p:nvPicPr>
              <p:cNvPr id="215" name="Grafik 214">
                <a:extLst>
                  <a:ext uri="{FF2B5EF4-FFF2-40B4-BE49-F238E27FC236}">
                    <a16:creationId xmlns:a16="http://schemas.microsoft.com/office/drawing/2014/main" id="{8E145173-3ACB-40B7-BACA-0125C3BF1BCC}"/>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702454" y="3770286"/>
                <a:ext cx="425392" cy="207888"/>
              </a:xfrm>
              <a:prstGeom prst="rect">
                <a:avLst/>
              </a:prstGeom>
            </p:spPr>
          </p:pic>
          <p:pic>
            <p:nvPicPr>
              <p:cNvPr id="216" name="Grafik 215">
                <a:extLst>
                  <a:ext uri="{FF2B5EF4-FFF2-40B4-BE49-F238E27FC236}">
                    <a16:creationId xmlns:a16="http://schemas.microsoft.com/office/drawing/2014/main" id="{43690C16-A3E0-40A8-9C35-97A9EBC234AC}"/>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817993" y="3554688"/>
                <a:ext cx="425392" cy="207888"/>
              </a:xfrm>
              <a:prstGeom prst="rect">
                <a:avLst/>
              </a:prstGeom>
            </p:spPr>
          </p:pic>
          <p:sp>
            <p:nvSpPr>
              <p:cNvPr id="217" name="Freihandform: Form 216">
                <a:extLst>
                  <a:ext uri="{FF2B5EF4-FFF2-40B4-BE49-F238E27FC236}">
                    <a16:creationId xmlns:a16="http://schemas.microsoft.com/office/drawing/2014/main" id="{AD4AB564-91F7-4E01-825E-E922F71F7840}"/>
                  </a:ext>
                </a:extLst>
              </p:cNvPr>
              <p:cNvSpPr/>
              <p:nvPr/>
            </p:nvSpPr>
            <p:spPr bwMode="auto">
              <a:xfrm>
                <a:off x="4365705" y="2905727"/>
                <a:ext cx="2988813"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8" name="Freihandform: Form 217">
                <a:extLst>
                  <a:ext uri="{FF2B5EF4-FFF2-40B4-BE49-F238E27FC236}">
                    <a16:creationId xmlns:a16="http://schemas.microsoft.com/office/drawing/2014/main" id="{A9ADD4C5-2BC7-4EAF-AAFF-8AC13E942F58}"/>
                  </a:ext>
                </a:extLst>
              </p:cNvPr>
              <p:cNvSpPr/>
              <p:nvPr/>
            </p:nvSpPr>
            <p:spPr>
              <a:xfrm rot="10800000" flipH="1" flipV="1">
                <a:off x="3804499" y="2875327"/>
                <a:ext cx="3649834"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20" name="Freihandform: Form 219">
                <a:extLst>
                  <a:ext uri="{FF2B5EF4-FFF2-40B4-BE49-F238E27FC236}">
                    <a16:creationId xmlns:a16="http://schemas.microsoft.com/office/drawing/2014/main" id="{023A11CD-9823-4BD7-BB2A-40291D7BA629}"/>
                  </a:ext>
                </a:extLst>
              </p:cNvPr>
              <p:cNvSpPr/>
              <p:nvPr/>
            </p:nvSpPr>
            <p:spPr bwMode="auto">
              <a:xfrm>
                <a:off x="4108102" y="3020067"/>
                <a:ext cx="833963"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3" name="Gruppieren 222">
                <a:extLst>
                  <a:ext uri="{FF2B5EF4-FFF2-40B4-BE49-F238E27FC236}">
                    <a16:creationId xmlns:a16="http://schemas.microsoft.com/office/drawing/2014/main" id="{1B1741D1-BFD0-4BE6-9D7C-E7AECEEECFD2}"/>
                  </a:ext>
                </a:extLst>
              </p:cNvPr>
              <p:cNvGrpSpPr/>
              <p:nvPr/>
            </p:nvGrpSpPr>
            <p:grpSpPr>
              <a:xfrm>
                <a:off x="4797701" y="2818898"/>
                <a:ext cx="2749667" cy="796379"/>
                <a:chOff x="1757909" y="1540200"/>
                <a:chExt cx="4508652" cy="1083867"/>
              </a:xfrm>
            </p:grpSpPr>
            <p:grpSp>
              <p:nvGrpSpPr>
                <p:cNvPr id="224" name="Gruppieren 223">
                  <a:extLst>
                    <a:ext uri="{FF2B5EF4-FFF2-40B4-BE49-F238E27FC236}">
                      <a16:creationId xmlns:a16="http://schemas.microsoft.com/office/drawing/2014/main" id="{CE0C5A3D-309E-49A1-A9BF-C332F620A552}"/>
                    </a:ext>
                  </a:extLst>
                </p:cNvPr>
                <p:cNvGrpSpPr/>
                <p:nvPr/>
              </p:nvGrpSpPr>
              <p:grpSpPr>
                <a:xfrm>
                  <a:off x="1757909" y="1540200"/>
                  <a:ext cx="4493391" cy="1083867"/>
                  <a:chOff x="3811625" y="1140198"/>
                  <a:chExt cx="3044707" cy="1763880"/>
                </a:xfrm>
              </p:grpSpPr>
              <p:grpSp>
                <p:nvGrpSpPr>
                  <p:cNvPr id="226" name="Gruppieren 225">
                    <a:extLst>
                      <a:ext uri="{FF2B5EF4-FFF2-40B4-BE49-F238E27FC236}">
                        <a16:creationId xmlns:a16="http://schemas.microsoft.com/office/drawing/2014/main" id="{A3AF941E-DF61-4185-8F4C-2A7DF633619A}"/>
                      </a:ext>
                    </a:extLst>
                  </p:cNvPr>
                  <p:cNvGrpSpPr/>
                  <p:nvPr/>
                </p:nvGrpSpPr>
                <p:grpSpPr>
                  <a:xfrm>
                    <a:off x="3811625" y="1601287"/>
                    <a:ext cx="3044707" cy="1302791"/>
                    <a:chOff x="4965726" y="1601287"/>
                    <a:chExt cx="3044707" cy="1302791"/>
                  </a:xfrm>
                </p:grpSpPr>
                <p:grpSp>
                  <p:nvGrpSpPr>
                    <p:cNvPr id="228" name="Gruppieren 227">
                      <a:extLst>
                        <a:ext uri="{FF2B5EF4-FFF2-40B4-BE49-F238E27FC236}">
                          <a16:creationId xmlns:a16="http://schemas.microsoft.com/office/drawing/2014/main" id="{A2124841-E1DA-48C0-ADAE-08466BFBBF21}"/>
                        </a:ext>
                      </a:extLst>
                    </p:cNvPr>
                    <p:cNvGrpSpPr/>
                    <p:nvPr/>
                  </p:nvGrpSpPr>
                  <p:grpSpPr>
                    <a:xfrm>
                      <a:off x="4965726" y="1601287"/>
                      <a:ext cx="2344763" cy="1302791"/>
                      <a:chOff x="8364915" y="3815016"/>
                      <a:chExt cx="897300" cy="528571"/>
                    </a:xfrm>
                  </p:grpSpPr>
                  <p:sp>
                    <p:nvSpPr>
                      <p:cNvPr id="230" name="Freihandform: Form 229">
                        <a:extLst>
                          <a:ext uri="{FF2B5EF4-FFF2-40B4-BE49-F238E27FC236}">
                            <a16:creationId xmlns:a16="http://schemas.microsoft.com/office/drawing/2014/main" id="{D0F5C8B5-47F4-4C0B-9D99-223B2D0B0C73}"/>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1" name="Freihandform: Form 230">
                        <a:extLst>
                          <a:ext uri="{FF2B5EF4-FFF2-40B4-BE49-F238E27FC236}">
                            <a16:creationId xmlns:a16="http://schemas.microsoft.com/office/drawing/2014/main" id="{3BD8EE60-E720-4AE8-9178-EFA60D8BF847}"/>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2" name="Freihandform: Form 231">
                        <a:extLst>
                          <a:ext uri="{FF2B5EF4-FFF2-40B4-BE49-F238E27FC236}">
                            <a16:creationId xmlns:a16="http://schemas.microsoft.com/office/drawing/2014/main" id="{F9E37988-A259-4099-BAC0-236A7B96DC83}"/>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3" name="Freihandform: Form 232">
                        <a:extLst>
                          <a:ext uri="{FF2B5EF4-FFF2-40B4-BE49-F238E27FC236}">
                            <a16:creationId xmlns:a16="http://schemas.microsoft.com/office/drawing/2014/main" id="{675855D1-48A3-477E-8A1E-5EDCD85951BD}"/>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229" name="Gerader Verbinder 228">
                      <a:extLst>
                        <a:ext uri="{FF2B5EF4-FFF2-40B4-BE49-F238E27FC236}">
                          <a16:creationId xmlns:a16="http://schemas.microsoft.com/office/drawing/2014/main" id="{3E2C973E-DA48-4B15-99A5-2B8434DFFBD7}"/>
                        </a:ext>
                      </a:extLst>
                    </p:cNvPr>
                    <p:cNvCxnSpPr/>
                    <p:nvPr/>
                  </p:nvCxnSpPr>
                  <p:spPr bwMode="auto">
                    <a:xfrm>
                      <a:off x="7180445" y="2625588"/>
                      <a:ext cx="829988"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7" name="Gerade Verbindung mit Pfeil 226">
                    <a:extLst>
                      <a:ext uri="{FF2B5EF4-FFF2-40B4-BE49-F238E27FC236}">
                        <a16:creationId xmlns:a16="http://schemas.microsoft.com/office/drawing/2014/main" id="{C9CBF2C9-3F92-458D-91D6-ED091CD2650B}"/>
                      </a:ext>
                    </a:extLst>
                  </p:cNvPr>
                  <p:cNvCxnSpPr/>
                  <p:nvPr/>
                </p:nvCxnSpPr>
                <p:spPr bwMode="auto">
                  <a:xfrm>
                    <a:off x="6560815" y="1140198"/>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5" name="Ellipse 224">
                  <a:extLst>
                    <a:ext uri="{FF2B5EF4-FFF2-40B4-BE49-F238E27FC236}">
                      <a16:creationId xmlns:a16="http://schemas.microsoft.com/office/drawing/2014/main" id="{C480368B-8709-45E5-977B-ACC0543FCE9A}"/>
                    </a:ext>
                  </a:extLst>
                </p:cNvPr>
                <p:cNvSpPr/>
                <p:nvPr/>
              </p:nvSpPr>
              <p:spPr bwMode="auto">
                <a:xfrm>
                  <a:off x="6196892" y="241532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239" name="Grafik 238">
                <a:extLst>
                  <a:ext uri="{FF2B5EF4-FFF2-40B4-BE49-F238E27FC236}">
                    <a16:creationId xmlns:a16="http://schemas.microsoft.com/office/drawing/2014/main" id="{C140F9EC-5CDE-4A34-85D4-04908CDAC1CC}"/>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6777070" y="3737790"/>
                <a:ext cx="290699" cy="227981"/>
              </a:xfrm>
              <a:prstGeom prst="rect">
                <a:avLst/>
              </a:prstGeom>
            </p:spPr>
          </p:pic>
          <p:cxnSp>
            <p:nvCxnSpPr>
              <p:cNvPr id="241" name="Gerader Verbinder 240">
                <a:extLst>
                  <a:ext uri="{FF2B5EF4-FFF2-40B4-BE49-F238E27FC236}">
                    <a16:creationId xmlns:a16="http://schemas.microsoft.com/office/drawing/2014/main" id="{75701131-DCCF-4033-82E8-E6C76F9AEE6B}"/>
                  </a:ext>
                </a:extLst>
              </p:cNvPr>
              <p:cNvCxnSpPr/>
              <p:nvPr/>
            </p:nvCxnSpPr>
            <p:spPr bwMode="auto">
              <a:xfrm>
                <a:off x="7061894" y="3880617"/>
                <a:ext cx="621962" cy="0"/>
              </a:xfrm>
              <a:prstGeom prst="line">
                <a:avLst/>
              </a:prstGeom>
              <a:solidFill>
                <a:srgbClr val="FF0000"/>
              </a:solidFill>
              <a:ln w="952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42" name="Gruppieren 241">
                <a:extLst>
                  <a:ext uri="{FF2B5EF4-FFF2-40B4-BE49-F238E27FC236}">
                    <a16:creationId xmlns:a16="http://schemas.microsoft.com/office/drawing/2014/main" id="{6DD4DD7F-B64F-4CA9-A2A3-7642B6D648BC}"/>
                  </a:ext>
                </a:extLst>
              </p:cNvPr>
              <p:cNvGrpSpPr/>
              <p:nvPr/>
            </p:nvGrpSpPr>
            <p:grpSpPr>
              <a:xfrm>
                <a:off x="7528823" y="4109862"/>
                <a:ext cx="643020" cy="127339"/>
                <a:chOff x="6236156" y="3297193"/>
                <a:chExt cx="1054366" cy="173307"/>
              </a:xfrm>
            </p:grpSpPr>
            <p:cxnSp>
              <p:nvCxnSpPr>
                <p:cNvPr id="243" name="Gerader Verbinder 242">
                  <a:extLst>
                    <a:ext uri="{FF2B5EF4-FFF2-40B4-BE49-F238E27FC236}">
                      <a16:creationId xmlns:a16="http://schemas.microsoft.com/office/drawing/2014/main" id="{FE2C30CB-11CD-459C-A9D1-F901EBDC0FB1}"/>
                    </a:ext>
                  </a:extLst>
                </p:cNvPr>
                <p:cNvCxnSpPr/>
                <p:nvPr/>
              </p:nvCxnSpPr>
              <p:spPr bwMode="auto">
                <a:xfrm>
                  <a:off x="6242430" y="3334599"/>
                  <a:ext cx="1048092"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4" name="Ellipse 243">
                  <a:extLst>
                    <a:ext uri="{FF2B5EF4-FFF2-40B4-BE49-F238E27FC236}">
                      <a16:creationId xmlns:a16="http://schemas.microsoft.com/office/drawing/2014/main" id="{9DB72A83-4AE1-4C5A-A654-29C1C5991FEF}"/>
                    </a:ext>
                  </a:extLst>
                </p:cNvPr>
                <p:cNvSpPr/>
                <p:nvPr/>
              </p:nvSpPr>
              <p:spPr bwMode="auto">
                <a:xfrm>
                  <a:off x="6236156" y="32971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5" name="Gerade Verbindung mit Pfeil 244">
                  <a:extLst>
                    <a:ext uri="{FF2B5EF4-FFF2-40B4-BE49-F238E27FC236}">
                      <a16:creationId xmlns:a16="http://schemas.microsoft.com/office/drawing/2014/main" id="{1DE20E0C-EF33-4690-8146-28169DFCCB52}"/>
                    </a:ext>
                  </a:extLst>
                </p:cNvPr>
                <p:cNvCxnSpPr/>
                <p:nvPr/>
              </p:nvCxnSpPr>
              <p:spPr bwMode="auto">
                <a:xfrm>
                  <a:off x="6449923" y="3463317"/>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6" name="Gruppieren 245">
                <a:extLst>
                  <a:ext uri="{FF2B5EF4-FFF2-40B4-BE49-F238E27FC236}">
                    <a16:creationId xmlns:a16="http://schemas.microsoft.com/office/drawing/2014/main" id="{0CBA01D9-55DB-40D5-A36E-9A61DC4EFC14}"/>
                  </a:ext>
                </a:extLst>
              </p:cNvPr>
              <p:cNvGrpSpPr/>
              <p:nvPr/>
            </p:nvGrpSpPr>
            <p:grpSpPr>
              <a:xfrm>
                <a:off x="5208474" y="3801035"/>
                <a:ext cx="1254042" cy="753222"/>
                <a:chOff x="2431457" y="2876881"/>
                <a:chExt cx="2056263" cy="1025130"/>
              </a:xfrm>
            </p:grpSpPr>
            <p:grpSp>
              <p:nvGrpSpPr>
                <p:cNvPr id="247" name="Gruppieren 246">
                  <a:extLst>
                    <a:ext uri="{FF2B5EF4-FFF2-40B4-BE49-F238E27FC236}">
                      <a16:creationId xmlns:a16="http://schemas.microsoft.com/office/drawing/2014/main" id="{FE018D7C-D883-4BCD-B01B-8BA183917349}"/>
                    </a:ext>
                  </a:extLst>
                </p:cNvPr>
                <p:cNvGrpSpPr/>
                <p:nvPr/>
              </p:nvGrpSpPr>
              <p:grpSpPr>
                <a:xfrm>
                  <a:off x="2431457" y="2876881"/>
                  <a:ext cx="2056263" cy="1025130"/>
                  <a:chOff x="2431457" y="2876881"/>
                  <a:chExt cx="2056263" cy="1025130"/>
                </a:xfrm>
              </p:grpSpPr>
              <p:cxnSp>
                <p:nvCxnSpPr>
                  <p:cNvPr id="250" name="Gerader Verbinder 249">
                    <a:extLst>
                      <a:ext uri="{FF2B5EF4-FFF2-40B4-BE49-F238E27FC236}">
                        <a16:creationId xmlns:a16="http://schemas.microsoft.com/office/drawing/2014/main" id="{2421C27E-6BAF-41D0-A66A-F04C8DC419BD}"/>
                      </a:ext>
                    </a:extLst>
                  </p:cNvPr>
                  <p:cNvCxnSpPr/>
                  <p:nvPr/>
                </p:nvCxnSpPr>
                <p:spPr bwMode="auto">
                  <a:xfrm>
                    <a:off x="3586858" y="3315202"/>
                    <a:ext cx="1" cy="550837"/>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1" name="Gruppieren 250">
                    <a:extLst>
                      <a:ext uri="{FF2B5EF4-FFF2-40B4-BE49-F238E27FC236}">
                        <a16:creationId xmlns:a16="http://schemas.microsoft.com/office/drawing/2014/main" id="{4DF8EF64-DF6C-4514-AA3A-A7620E1FD8A0}"/>
                      </a:ext>
                    </a:extLst>
                  </p:cNvPr>
                  <p:cNvGrpSpPr/>
                  <p:nvPr/>
                </p:nvGrpSpPr>
                <p:grpSpPr>
                  <a:xfrm>
                    <a:off x="2431457" y="2876881"/>
                    <a:ext cx="2056263" cy="1025130"/>
                    <a:chOff x="2431457" y="2876881"/>
                    <a:chExt cx="2056263" cy="1025130"/>
                  </a:xfrm>
                </p:grpSpPr>
                <p:pic>
                  <p:nvPicPr>
                    <p:cNvPr id="252" name="Grafik 251">
                      <a:extLst>
                        <a:ext uri="{FF2B5EF4-FFF2-40B4-BE49-F238E27FC236}">
                          <a16:creationId xmlns:a16="http://schemas.microsoft.com/office/drawing/2014/main" id="{076A2BA8-A504-4148-BF96-0D43EEBAA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1457" y="2876881"/>
                      <a:ext cx="492820" cy="492820"/>
                    </a:xfrm>
                    <a:prstGeom prst="rect">
                      <a:avLst/>
                    </a:prstGeom>
                  </p:spPr>
                </p:pic>
                <p:pic>
                  <p:nvPicPr>
                    <p:cNvPr id="253" name="Grafik 252">
                      <a:extLst>
                        <a:ext uri="{FF2B5EF4-FFF2-40B4-BE49-F238E27FC236}">
                          <a16:creationId xmlns:a16="http://schemas.microsoft.com/office/drawing/2014/main" id="{19F2C6DF-02B8-4360-A16C-959F62938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5837" y="2942810"/>
                      <a:ext cx="595663" cy="397108"/>
                    </a:xfrm>
                    <a:prstGeom prst="rect">
                      <a:avLst/>
                    </a:prstGeom>
                  </p:spPr>
                </p:pic>
                <p:cxnSp>
                  <p:nvCxnSpPr>
                    <p:cNvPr id="254" name="Gerader Verbinder 253">
                      <a:extLst>
                        <a:ext uri="{FF2B5EF4-FFF2-40B4-BE49-F238E27FC236}">
                          <a16:creationId xmlns:a16="http://schemas.microsoft.com/office/drawing/2014/main" id="{61ADD239-8D36-4840-B26B-FB68A358DDD3}"/>
                        </a:ext>
                      </a:extLst>
                    </p:cNvPr>
                    <p:cNvCxnSpPr>
                      <a:cxnSpLocks/>
                    </p:cNvCxnSpPr>
                    <p:nvPr/>
                  </p:nvCxnSpPr>
                  <p:spPr bwMode="auto">
                    <a:xfrm>
                      <a:off x="2653594" y="3876314"/>
                      <a:ext cx="1794074"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D2FA6FE4-26D9-4B21-B10E-24DFE770FFCC}"/>
                        </a:ext>
                      </a:extLst>
                    </p:cNvPr>
                    <p:cNvCxnSpPr/>
                    <p:nvPr/>
                  </p:nvCxnSpPr>
                  <p:spPr bwMode="auto">
                    <a:xfrm>
                      <a:off x="2669469" y="3275621"/>
                      <a:ext cx="0" cy="590418"/>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 name="Ellipse 255">
                      <a:extLst>
                        <a:ext uri="{FF2B5EF4-FFF2-40B4-BE49-F238E27FC236}">
                          <a16:creationId xmlns:a16="http://schemas.microsoft.com/office/drawing/2014/main" id="{42B21336-A854-480F-872E-ECBA0059C02C}"/>
                        </a:ext>
                      </a:extLst>
                    </p:cNvPr>
                    <p:cNvSpPr/>
                    <p:nvPr/>
                  </p:nvSpPr>
                  <p:spPr bwMode="auto">
                    <a:xfrm>
                      <a:off x="3553036" y="38323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7" name="Ellipse 256">
                      <a:extLst>
                        <a:ext uri="{FF2B5EF4-FFF2-40B4-BE49-F238E27FC236}">
                          <a16:creationId xmlns:a16="http://schemas.microsoft.com/office/drawing/2014/main" id="{E3A91EAA-7C14-4D87-91AB-4C60A799B368}"/>
                        </a:ext>
                      </a:extLst>
                    </p:cNvPr>
                    <p:cNvSpPr/>
                    <p:nvPr/>
                  </p:nvSpPr>
                  <p:spPr bwMode="auto">
                    <a:xfrm>
                      <a:off x="4418051" y="38323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248" name="Gerader Verbinder 247">
                  <a:extLst>
                    <a:ext uri="{FF2B5EF4-FFF2-40B4-BE49-F238E27FC236}">
                      <a16:creationId xmlns:a16="http://schemas.microsoft.com/office/drawing/2014/main" id="{C35B52B3-493F-4CED-AF2A-26283BBF9C28}"/>
                    </a:ext>
                  </a:extLst>
                </p:cNvPr>
                <p:cNvCxnSpPr/>
                <p:nvPr/>
              </p:nvCxnSpPr>
              <p:spPr bwMode="auto">
                <a:xfrm flipH="1" flipV="1">
                  <a:off x="2917927" y="3123291"/>
                  <a:ext cx="520440" cy="7159"/>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 Verbindung mit Pfeil 248">
                  <a:extLst>
                    <a:ext uri="{FF2B5EF4-FFF2-40B4-BE49-F238E27FC236}">
                      <a16:creationId xmlns:a16="http://schemas.microsoft.com/office/drawing/2014/main" id="{D4045FB2-7200-4C56-8ED2-BFA8B90CBFE0}"/>
                    </a:ext>
                  </a:extLst>
                </p:cNvPr>
                <p:cNvCxnSpPr/>
                <p:nvPr/>
              </p:nvCxnSpPr>
              <p:spPr bwMode="auto">
                <a:xfrm>
                  <a:off x="2982518" y="3063669"/>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58" name="Grafik 257" descr="Ein Bild, das Handkarren, Projektor enthält.&#10;&#10;Automatisch generierte Beschreibung">
                <a:extLst>
                  <a:ext uri="{FF2B5EF4-FFF2-40B4-BE49-F238E27FC236}">
                    <a16:creationId xmlns:a16="http://schemas.microsoft.com/office/drawing/2014/main" id="{52CEDA4A-2D1C-43A8-A13B-5F20E6A34C23}"/>
                  </a:ext>
                </a:extLst>
              </p:cNvPr>
              <p:cNvPicPr>
                <a:picLocks noChangeAspect="1"/>
              </p:cNvPicPr>
              <p:nvPr/>
            </p:nvPicPr>
            <p:blipFill rotWithShape="1">
              <a:blip r:embed="rId9">
                <a:extLst>
                  <a:ext uri="{28A0092B-C50C-407E-A947-70E740481C1C}">
                    <a14:useLocalDpi xmlns:a14="http://schemas.microsoft.com/office/drawing/2010/main" val="0"/>
                  </a:ext>
                </a:extLst>
              </a:blip>
              <a:srcRect t="34527" b="33870"/>
              <a:stretch/>
            </p:blipFill>
            <p:spPr>
              <a:xfrm flipH="1">
                <a:off x="8449383" y="3282618"/>
                <a:ext cx="726864" cy="276756"/>
              </a:xfrm>
              <a:prstGeom prst="rect">
                <a:avLst/>
              </a:prstGeom>
            </p:spPr>
          </p:pic>
          <p:grpSp>
            <p:nvGrpSpPr>
              <p:cNvPr id="259" name="Gruppieren 258">
                <a:extLst>
                  <a:ext uri="{FF2B5EF4-FFF2-40B4-BE49-F238E27FC236}">
                    <a16:creationId xmlns:a16="http://schemas.microsoft.com/office/drawing/2014/main" id="{F0A3EAC8-BB93-42F1-8023-2CBDA4CA3F47}"/>
                  </a:ext>
                </a:extLst>
              </p:cNvPr>
              <p:cNvGrpSpPr/>
              <p:nvPr/>
            </p:nvGrpSpPr>
            <p:grpSpPr>
              <a:xfrm>
                <a:off x="7511407" y="2934792"/>
                <a:ext cx="2237151" cy="1457785"/>
                <a:chOff x="6231726" y="1697930"/>
                <a:chExt cx="3668276" cy="1984036"/>
              </a:xfrm>
            </p:grpSpPr>
            <p:cxnSp>
              <p:nvCxnSpPr>
                <p:cNvPr id="260" name="Gerader Verbinder 259">
                  <a:extLst>
                    <a:ext uri="{FF2B5EF4-FFF2-40B4-BE49-F238E27FC236}">
                      <a16:creationId xmlns:a16="http://schemas.microsoft.com/office/drawing/2014/main" id="{A29E9467-C3F6-4499-8C86-A9B803195494}"/>
                    </a:ext>
                  </a:extLst>
                </p:cNvPr>
                <p:cNvCxnSpPr/>
                <p:nvPr/>
              </p:nvCxnSpPr>
              <p:spPr bwMode="auto">
                <a:xfrm>
                  <a:off x="6231726" y="2450177"/>
                  <a:ext cx="1267624"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1" name="Gruppieren 260">
                  <a:extLst>
                    <a:ext uri="{FF2B5EF4-FFF2-40B4-BE49-F238E27FC236}">
                      <a16:creationId xmlns:a16="http://schemas.microsoft.com/office/drawing/2014/main" id="{6340B7C2-D75A-4A73-8757-D494B2BA5842}"/>
                    </a:ext>
                  </a:extLst>
                </p:cNvPr>
                <p:cNvGrpSpPr/>
                <p:nvPr/>
              </p:nvGrpSpPr>
              <p:grpSpPr>
                <a:xfrm>
                  <a:off x="6888299" y="1697930"/>
                  <a:ext cx="3011703" cy="1984036"/>
                  <a:chOff x="9906000" y="1688388"/>
                  <a:chExt cx="3011703" cy="1984036"/>
                </a:xfrm>
              </p:grpSpPr>
              <p:pic>
                <p:nvPicPr>
                  <p:cNvPr id="262" name="Grafik 261">
                    <a:extLst>
                      <a:ext uri="{FF2B5EF4-FFF2-40B4-BE49-F238E27FC236}">
                        <a16:creationId xmlns:a16="http://schemas.microsoft.com/office/drawing/2014/main" id="{61F81616-0BFF-4816-855A-3D5B443E68E1}"/>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 t="16508" r="49149" b="27515"/>
                  <a:stretch/>
                </p:blipFill>
                <p:spPr>
                  <a:xfrm>
                    <a:off x="9906000" y="1688388"/>
                    <a:ext cx="2828822" cy="1968695"/>
                  </a:xfrm>
                  <a:prstGeom prst="rect">
                    <a:avLst/>
                  </a:prstGeom>
                </p:spPr>
              </p:pic>
              <p:sp>
                <p:nvSpPr>
                  <p:cNvPr id="263" name="Rechteck 262">
                    <a:extLst>
                      <a:ext uri="{FF2B5EF4-FFF2-40B4-BE49-F238E27FC236}">
                        <a16:creationId xmlns:a16="http://schemas.microsoft.com/office/drawing/2014/main" id="{A1F4FC7F-610D-470B-89ED-E8E2CC3173A2}"/>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264" name="Ellipse 263">
              <a:extLst>
                <a:ext uri="{FF2B5EF4-FFF2-40B4-BE49-F238E27FC236}">
                  <a16:creationId xmlns:a16="http://schemas.microsoft.com/office/drawing/2014/main" id="{BE7C9111-2374-4AE1-9D0E-9024A652A5B0}"/>
                </a:ext>
              </a:extLst>
            </p:cNvPr>
            <p:cNvSpPr/>
            <p:nvPr/>
          </p:nvSpPr>
          <p:spPr bwMode="auto">
            <a:xfrm>
              <a:off x="2495691" y="3965528"/>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5" name="Ellipse 264">
              <a:extLst>
                <a:ext uri="{FF2B5EF4-FFF2-40B4-BE49-F238E27FC236}">
                  <a16:creationId xmlns:a16="http://schemas.microsoft.com/office/drawing/2014/main" id="{A1C0784F-22A4-4451-A619-0C3BA31A0F3F}"/>
                </a:ext>
              </a:extLst>
            </p:cNvPr>
            <p:cNvSpPr/>
            <p:nvPr/>
          </p:nvSpPr>
          <p:spPr bwMode="auto">
            <a:xfrm>
              <a:off x="2672082" y="3961185"/>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2" name="Textfeld 271">
              <a:extLst>
                <a:ext uri="{FF2B5EF4-FFF2-40B4-BE49-F238E27FC236}">
                  <a16:creationId xmlns:a16="http://schemas.microsoft.com/office/drawing/2014/main" id="{BF8A5C2B-971F-412E-B616-E2B2B3352794}"/>
                </a:ext>
              </a:extLst>
            </p:cNvPr>
            <p:cNvSpPr txBox="1"/>
            <p:nvPr/>
          </p:nvSpPr>
          <p:spPr>
            <a:xfrm>
              <a:off x="1722440" y="4263261"/>
              <a:ext cx="941283" cy="307777"/>
            </a:xfrm>
            <a:prstGeom prst="rect">
              <a:avLst/>
            </a:prstGeom>
            <a:noFill/>
          </p:spPr>
          <p:txBody>
            <a:bodyPr wrap="none" rtlCol="0">
              <a:spAutoFit/>
            </a:bodyPr>
            <a:lstStyle/>
            <a:p>
              <a:r>
                <a:rPr lang="de-DE" sz="1400" dirty="0">
                  <a:solidFill>
                    <a:srgbClr val="3333FF"/>
                  </a:solidFill>
                </a:rPr>
                <a:t>zu Hause</a:t>
              </a:r>
            </a:p>
          </p:txBody>
        </p:sp>
        <p:sp>
          <p:nvSpPr>
            <p:cNvPr id="273" name="Textfeld 272">
              <a:extLst>
                <a:ext uri="{FF2B5EF4-FFF2-40B4-BE49-F238E27FC236}">
                  <a16:creationId xmlns:a16="http://schemas.microsoft.com/office/drawing/2014/main" id="{47561EF2-0E24-45C7-AD68-A632B6CBCCC8}"/>
                </a:ext>
              </a:extLst>
            </p:cNvPr>
            <p:cNvSpPr txBox="1"/>
            <p:nvPr/>
          </p:nvSpPr>
          <p:spPr>
            <a:xfrm>
              <a:off x="4496115" y="4263261"/>
              <a:ext cx="3339376" cy="307777"/>
            </a:xfrm>
            <a:prstGeom prst="rect">
              <a:avLst/>
            </a:prstGeom>
            <a:noFill/>
          </p:spPr>
          <p:txBody>
            <a:bodyPr wrap="none" rtlCol="0">
              <a:spAutoFit/>
            </a:bodyPr>
            <a:lstStyle/>
            <a:p>
              <a:r>
                <a:rPr lang="de-DE" sz="1400" dirty="0">
                  <a:solidFill>
                    <a:srgbClr val="3333FF"/>
                  </a:solidFill>
                </a:rPr>
                <a:t>Arbeitsplatz, Einkaufs-/Freizeitzentrum</a:t>
              </a:r>
            </a:p>
          </p:txBody>
        </p:sp>
      </p:grpSp>
    </p:spTree>
    <p:extLst>
      <p:ext uri="{BB962C8B-B14F-4D97-AF65-F5344CB8AC3E}">
        <p14:creationId xmlns:p14="http://schemas.microsoft.com/office/powerpoint/2010/main" val="21858025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 calcmode="lin" valueType="num">
                                      <p:cBhvr additive="base">
                                        <p:cTn id="7" dur="1000" fill="hold"/>
                                        <p:tgtEl>
                                          <p:spTgt spid="279"/>
                                        </p:tgtEl>
                                        <p:attrNameLst>
                                          <p:attrName>ppt_x</p:attrName>
                                        </p:attrNameLst>
                                      </p:cBhvr>
                                      <p:tavLst>
                                        <p:tav tm="0">
                                          <p:val>
                                            <p:strVal val="1+#ppt_w/2"/>
                                          </p:val>
                                        </p:tav>
                                        <p:tav tm="100000">
                                          <p:val>
                                            <p:strVal val="#ppt_x"/>
                                          </p:val>
                                        </p:tav>
                                      </p:tavLst>
                                    </p:anim>
                                    <p:anim calcmode="lin" valueType="num">
                                      <p:cBhvr additive="base">
                                        <p:cTn id="8" dur="1000" fill="hold"/>
                                        <p:tgtEl>
                                          <p:spTgt spid="2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1000" fill="hold"/>
                                        <p:tgtEl>
                                          <p:spTgt spid="61"/>
                                        </p:tgtEl>
                                        <p:attrNameLst>
                                          <p:attrName>ppt_x</p:attrName>
                                        </p:attrNameLst>
                                      </p:cBhvr>
                                      <p:tavLst>
                                        <p:tav tm="0">
                                          <p:val>
                                            <p:strVal val="0-#ppt_w/2"/>
                                          </p:val>
                                        </p:tav>
                                        <p:tav tm="100000">
                                          <p:val>
                                            <p:strVal val="#ppt_x"/>
                                          </p:val>
                                        </p:tav>
                                      </p:tavLst>
                                    </p:anim>
                                    <p:anim calcmode="lin" valueType="num">
                                      <p:cBhvr additive="base">
                                        <p:cTn id="14" dur="10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additive="base">
                                        <p:cTn id="19" dur="1000" fill="hold"/>
                                        <p:tgtEl>
                                          <p:spTgt spid="78"/>
                                        </p:tgtEl>
                                        <p:attrNameLst>
                                          <p:attrName>ppt_x</p:attrName>
                                        </p:attrNameLst>
                                      </p:cBhvr>
                                      <p:tavLst>
                                        <p:tav tm="0">
                                          <p:val>
                                            <p:strVal val="0-#ppt_w/2"/>
                                          </p:val>
                                        </p:tav>
                                        <p:tav tm="100000">
                                          <p:val>
                                            <p:strVal val="#ppt_x"/>
                                          </p:val>
                                        </p:tav>
                                      </p:tavLst>
                                    </p:anim>
                                    <p:anim calcmode="lin" valueType="num">
                                      <p:cBhvr additive="base">
                                        <p:cTn id="20" dur="10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cBhvr additive="base">
                                        <p:cTn id="25" dur="1000" fill="hold"/>
                                        <p:tgtEl>
                                          <p:spTgt spid="92"/>
                                        </p:tgtEl>
                                        <p:attrNameLst>
                                          <p:attrName>ppt_x</p:attrName>
                                        </p:attrNameLst>
                                      </p:cBhvr>
                                      <p:tavLst>
                                        <p:tav tm="0">
                                          <p:val>
                                            <p:strVal val="#ppt_x"/>
                                          </p:val>
                                        </p:tav>
                                        <p:tav tm="100000">
                                          <p:val>
                                            <p:strVal val="#ppt_x"/>
                                          </p:val>
                                        </p:tav>
                                      </p:tavLst>
                                    </p:anim>
                                    <p:anim calcmode="lin" valueType="num">
                                      <p:cBhvr additive="base">
                                        <p:cTn id="26"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61" grpId="0"/>
      <p:bldP spid="7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CF5BA5C1-F5BE-4A02-9A7A-76D275B2DF61}"/>
              </a:ext>
            </a:extLst>
          </p:cNvPr>
          <p:cNvSpPr>
            <a:spLocks noChangeArrowheads="1"/>
          </p:cNvSpPr>
          <p:nvPr/>
        </p:nvSpPr>
        <p:spPr bwMode="auto">
          <a:xfrm>
            <a:off x="-29528" y="601199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Das gemessene Ergebnis für die Jahresarbeitszahl wird mit Spannung erwartet!</a:t>
            </a:r>
          </a:p>
        </p:txBody>
      </p:sp>
      <p:sp>
        <p:nvSpPr>
          <p:cNvPr id="18" name="Textfeld 17">
            <a:extLst>
              <a:ext uri="{FF2B5EF4-FFF2-40B4-BE49-F238E27FC236}">
                <a16:creationId xmlns:a16="http://schemas.microsoft.com/office/drawing/2014/main" id="{BB5695DA-B23C-4A60-8E0E-D82BAE3E9216}"/>
              </a:ext>
            </a:extLst>
          </p:cNvPr>
          <p:cNvSpPr txBox="1"/>
          <p:nvPr/>
        </p:nvSpPr>
        <p:spPr>
          <a:xfrm>
            <a:off x="501631" y="804699"/>
            <a:ext cx="9119024" cy="2632003"/>
          </a:xfrm>
          <a:prstGeom prst="rect">
            <a:avLst/>
          </a:prstGeom>
          <a:noFill/>
        </p:spPr>
        <p:txBody>
          <a:bodyPr wrap="square">
            <a:spAutoFit/>
          </a:bodyPr>
          <a:lstStyle/>
          <a:p>
            <a:pPr>
              <a:lnSpc>
                <a:spcPct val="150000"/>
              </a:lnSpc>
            </a:pPr>
            <a:r>
              <a:rPr lang="de-DE" sz="1600" b="1" dirty="0">
                <a:solidFill>
                  <a:srgbClr val="3333FF"/>
                </a:solidFill>
                <a:latin typeface="+mn-lt"/>
                <a:cs typeface="Times New Roman" panose="02020603050405020304" pitchFamily="18" charset="0"/>
              </a:rPr>
              <a:t>Tausch des Wärmeerzeugers im jüngeren Bestand (09/2021)</a:t>
            </a:r>
            <a:br>
              <a:rPr lang="de-DE" sz="1600" dirty="0">
                <a:solidFill>
                  <a:srgbClr val="3333FF"/>
                </a:solidFill>
                <a:latin typeface="+mn-lt"/>
                <a:cs typeface="Times New Roman" panose="02020603050405020304" pitchFamily="18" charset="0"/>
              </a:rPr>
            </a:br>
            <a:r>
              <a:rPr lang="de-DE" sz="1600" i="1" u="sng" dirty="0">
                <a:solidFill>
                  <a:srgbClr val="3333FF"/>
                </a:solidFill>
                <a:latin typeface="+mn-lt"/>
                <a:cs typeface="Times New Roman" panose="02020603050405020304" pitchFamily="18" charset="0"/>
              </a:rPr>
              <a:t>Objekt</a:t>
            </a:r>
            <a:r>
              <a:rPr lang="de-DE" sz="1600" i="1" dirty="0">
                <a:solidFill>
                  <a:srgbClr val="3333FF"/>
                </a:solidFill>
                <a:latin typeface="+mn-lt"/>
                <a:cs typeface="Times New Roman" panose="02020603050405020304" pitchFamily="18" charset="0"/>
              </a:rPr>
              <a:t>: </a:t>
            </a:r>
            <a:r>
              <a:rPr lang="de-DE" sz="1600" dirty="0">
                <a:solidFill>
                  <a:srgbClr val="3333FF"/>
                </a:solidFill>
                <a:latin typeface="+mn-lt"/>
                <a:cs typeface="Times New Roman" panose="02020603050405020304" pitchFamily="18" charset="0"/>
              </a:rPr>
              <a:t>Einfamilienhaus mit Einliegerwohnung Baujahr 2000. Beheizte Fläche: ca. 250 m² </a:t>
            </a:r>
          </a:p>
          <a:p>
            <a:pPr>
              <a:lnSpc>
                <a:spcPct val="150000"/>
              </a:lnSpc>
            </a:pPr>
            <a:r>
              <a:rPr lang="de-DE" sz="1600" i="1" u="sng" dirty="0">
                <a:solidFill>
                  <a:srgbClr val="3333FF"/>
                </a:solidFill>
                <a:latin typeface="+mn-lt"/>
                <a:cs typeface="Times New Roman" panose="02020603050405020304" pitchFamily="18" charset="0"/>
              </a:rPr>
              <a:t>Wärmeverteilung</a:t>
            </a:r>
            <a:r>
              <a:rPr lang="de-DE" sz="1600" dirty="0">
                <a:solidFill>
                  <a:srgbClr val="3333FF"/>
                </a:solidFill>
                <a:latin typeface="+mn-lt"/>
                <a:cs typeface="Times New Roman" panose="02020603050405020304" pitchFamily="18" charset="0"/>
              </a:rPr>
              <a:t>: Zweirohrheizleitungssystem mit Flächenheizkörper</a:t>
            </a:r>
          </a:p>
          <a:p>
            <a:pPr>
              <a:lnSpc>
                <a:spcPct val="150000"/>
              </a:lnSpc>
            </a:pPr>
            <a:r>
              <a:rPr lang="de-DE" sz="1600" u="sng" dirty="0">
                <a:solidFill>
                  <a:srgbClr val="3333FF"/>
                </a:solidFill>
                <a:latin typeface="+mn-lt"/>
                <a:cs typeface="Times New Roman" panose="02020603050405020304" pitchFamily="18" charset="0"/>
              </a:rPr>
              <a:t>Wärmeerzeugung alt</a:t>
            </a:r>
            <a:r>
              <a:rPr lang="de-DE" sz="1600" dirty="0">
                <a:solidFill>
                  <a:srgbClr val="3333FF"/>
                </a:solidFill>
                <a:latin typeface="+mn-lt"/>
                <a:cs typeface="Times New Roman" panose="02020603050405020304" pitchFamily="18" charset="0"/>
              </a:rPr>
              <a:t>: Ölheizung, </a:t>
            </a:r>
            <a:r>
              <a:rPr lang="de-DE" sz="1600" dirty="0" err="1">
                <a:solidFill>
                  <a:srgbClr val="3333FF"/>
                </a:solidFill>
                <a:cs typeface="Times New Roman" panose="02020603050405020304" pitchFamily="18" charset="0"/>
              </a:rPr>
              <a:t>Bauj</a:t>
            </a:r>
            <a:r>
              <a:rPr lang="de-DE" sz="1600" dirty="0">
                <a:solidFill>
                  <a:srgbClr val="3333FF"/>
                </a:solidFill>
                <a:cs typeface="Times New Roman" panose="02020603050405020304" pitchFamily="18" charset="0"/>
              </a:rPr>
              <a:t>. 2000</a:t>
            </a:r>
            <a:endParaRPr lang="de-DE" sz="1600" dirty="0">
              <a:solidFill>
                <a:srgbClr val="3333FF"/>
              </a:solidFill>
              <a:latin typeface="+mn-lt"/>
              <a:cs typeface="Times New Roman" panose="02020603050405020304" pitchFamily="18" charset="0"/>
            </a:endParaRPr>
          </a:p>
          <a:p>
            <a:pPr>
              <a:lnSpc>
                <a:spcPct val="150000"/>
              </a:lnSpc>
            </a:pPr>
            <a:r>
              <a:rPr lang="de-DE" sz="1600" i="1" u="sng" dirty="0">
                <a:solidFill>
                  <a:srgbClr val="3333FF"/>
                </a:solidFill>
                <a:latin typeface="+mn-lt"/>
                <a:cs typeface="Times New Roman" panose="02020603050405020304" pitchFamily="18" charset="0"/>
              </a:rPr>
              <a:t>Wärmeerzeugung neu</a:t>
            </a:r>
            <a:r>
              <a:rPr lang="de-DE" sz="1600" dirty="0">
                <a:solidFill>
                  <a:srgbClr val="3333FF"/>
                </a:solidFill>
                <a:latin typeface="+mn-lt"/>
                <a:cs typeface="Times New Roman" panose="02020603050405020304" pitchFamily="18" charset="0"/>
              </a:rPr>
              <a:t>: Luft-Wasser-Wärmepumpe (</a:t>
            </a:r>
            <a:r>
              <a:rPr lang="de-DE" sz="1600" dirty="0" err="1">
                <a:solidFill>
                  <a:srgbClr val="3333FF"/>
                </a:solidFill>
                <a:latin typeface="+mn-lt"/>
                <a:cs typeface="Times New Roman" panose="02020603050405020304" pitchFamily="18" charset="0"/>
              </a:rPr>
              <a:t>iDM</a:t>
            </a:r>
            <a:r>
              <a:rPr lang="de-DE" sz="1600" dirty="0">
                <a:solidFill>
                  <a:srgbClr val="3333FF"/>
                </a:solidFill>
                <a:latin typeface="+mn-lt"/>
                <a:cs typeface="Times New Roman" panose="02020603050405020304" pitchFamily="18" charset="0"/>
              </a:rPr>
              <a:t> AERO ALM 6 - 15 kW) VL/RL: 55°C /48°C </a:t>
            </a:r>
          </a:p>
          <a:p>
            <a:pPr>
              <a:lnSpc>
                <a:spcPct val="150000"/>
              </a:lnSpc>
            </a:pPr>
            <a:r>
              <a:rPr lang="de-DE" sz="1600" i="1" u="sng" dirty="0">
                <a:solidFill>
                  <a:srgbClr val="3333FF"/>
                </a:solidFill>
                <a:latin typeface="+mn-lt"/>
                <a:cs typeface="Times New Roman" panose="02020603050405020304" pitchFamily="18" charset="0"/>
              </a:rPr>
              <a:t>Jahresarbeitszahl</a:t>
            </a:r>
            <a:r>
              <a:rPr lang="de-DE" sz="1600" u="sng" dirty="0">
                <a:solidFill>
                  <a:srgbClr val="3333FF"/>
                </a:solidFill>
                <a:latin typeface="+mn-lt"/>
                <a:cs typeface="Times New Roman" panose="02020603050405020304" pitchFamily="18" charset="0"/>
              </a:rPr>
              <a:t> (JAZ) gerechnet</a:t>
            </a:r>
            <a:r>
              <a:rPr lang="de-DE" sz="1600" dirty="0">
                <a:solidFill>
                  <a:srgbClr val="3333FF"/>
                </a:solidFill>
                <a:latin typeface="+mn-lt"/>
                <a:cs typeface="Times New Roman" panose="02020603050405020304" pitchFamily="18" charset="0"/>
              </a:rPr>
              <a:t>: 4,4</a:t>
            </a:r>
            <a:br>
              <a:rPr lang="de-DE" sz="1600" dirty="0">
                <a:solidFill>
                  <a:srgbClr val="3333FF"/>
                </a:solidFill>
                <a:latin typeface="+mn-lt"/>
                <a:cs typeface="Times New Roman" panose="02020603050405020304" pitchFamily="18" charset="0"/>
              </a:rPr>
            </a:br>
            <a:r>
              <a:rPr lang="de-DE" sz="1600" i="1" u="sng" dirty="0" err="1">
                <a:solidFill>
                  <a:srgbClr val="3333FF"/>
                </a:solidFill>
                <a:latin typeface="+mn-lt"/>
                <a:cs typeface="Times New Roman" panose="02020603050405020304" pitchFamily="18" charset="0"/>
              </a:rPr>
              <a:t>BaFa</a:t>
            </a:r>
            <a:r>
              <a:rPr lang="de-DE" sz="1600" i="1" u="sng" dirty="0">
                <a:solidFill>
                  <a:srgbClr val="3333FF"/>
                </a:solidFill>
                <a:latin typeface="+mn-lt"/>
                <a:cs typeface="Times New Roman" panose="02020603050405020304" pitchFamily="18" charset="0"/>
              </a:rPr>
              <a:t>-Förderung</a:t>
            </a:r>
            <a:r>
              <a:rPr lang="de-DE" sz="1600" dirty="0">
                <a:solidFill>
                  <a:srgbClr val="3333FF"/>
                </a:solidFill>
                <a:latin typeface="+mn-lt"/>
                <a:cs typeface="Times New Roman" panose="02020603050405020304" pitchFamily="18" charset="0"/>
              </a:rPr>
              <a:t>: 45%</a:t>
            </a:r>
          </a:p>
        </p:txBody>
      </p:sp>
      <p:sp>
        <p:nvSpPr>
          <p:cNvPr id="8" name="Text Box 14">
            <a:extLst>
              <a:ext uri="{FF2B5EF4-FFF2-40B4-BE49-F238E27FC236}">
                <a16:creationId xmlns:a16="http://schemas.microsoft.com/office/drawing/2014/main" id="{51E0839A-D326-407A-972B-86D824662E3C}"/>
              </a:ext>
            </a:extLst>
          </p:cNvPr>
          <p:cNvSpPr txBox="1">
            <a:spLocks noChangeArrowheads="1"/>
          </p:cNvSpPr>
          <p:nvPr/>
        </p:nvSpPr>
        <p:spPr bwMode="auto">
          <a:xfrm>
            <a:off x="8299538" y="5827327"/>
            <a:ext cx="1125308"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altLang="de-DE" sz="1200" dirty="0">
                <a:solidFill>
                  <a:srgbClr val="000000"/>
                </a:solidFill>
                <a:latin typeface="+mn-lt"/>
                <a:ea typeface="Microsoft YaHei" panose="020B0503020204020204" pitchFamily="34" charset="-122"/>
                <a:cs typeface="Times New Roman" panose="02020603050405020304" pitchFamily="18" charset="0"/>
              </a:rPr>
              <a:t>W. Thiel</a:t>
            </a:r>
            <a:r>
              <a:rPr lang="de-DE" altLang="de-DE" sz="1200" dirty="0">
                <a:ea typeface="Microsoft YaHei" panose="020B0503020204020204" pitchFamily="34" charset="-122"/>
              </a:rPr>
              <a:t> </a:t>
            </a:r>
          </a:p>
        </p:txBody>
      </p:sp>
      <p:pic>
        <p:nvPicPr>
          <p:cNvPr id="3" name="Grafik 2" descr="Ein Bild, das drinnen enthält.&#10;&#10;Automatisch generierte Beschreibung">
            <a:extLst>
              <a:ext uri="{FF2B5EF4-FFF2-40B4-BE49-F238E27FC236}">
                <a16:creationId xmlns:a16="http://schemas.microsoft.com/office/drawing/2014/main" id="{68CF73A9-CB9D-4864-A19A-D452D334A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55613" y="3789509"/>
            <a:ext cx="1918631" cy="1438973"/>
          </a:xfrm>
          <a:prstGeom prst="rect">
            <a:avLst/>
          </a:prstGeom>
        </p:spPr>
      </p:pic>
      <p:pic>
        <p:nvPicPr>
          <p:cNvPr id="5" name="Grafik 4" descr="Ein Bild, das drinnen, schmutzig, gefliest enthält.&#10;&#10;Automatisch generierte Beschreibung">
            <a:extLst>
              <a:ext uri="{FF2B5EF4-FFF2-40B4-BE49-F238E27FC236}">
                <a16:creationId xmlns:a16="http://schemas.microsoft.com/office/drawing/2014/main" id="{430665D1-A5C8-4608-9CBB-5A220B9B2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33266" y="3805216"/>
            <a:ext cx="1900682" cy="1425512"/>
          </a:xfrm>
          <a:prstGeom prst="rect">
            <a:avLst/>
          </a:prstGeom>
        </p:spPr>
      </p:pic>
      <p:pic>
        <p:nvPicPr>
          <p:cNvPr id="9" name="Grafik 8" descr="Ein Bild, das draußen, Baum, Garten, Pflanze enthält.&#10;&#10;Automatisch generierte Beschreibung">
            <a:extLst>
              <a:ext uri="{FF2B5EF4-FFF2-40B4-BE49-F238E27FC236}">
                <a16:creationId xmlns:a16="http://schemas.microsoft.com/office/drawing/2014/main" id="{798D69C6-2963-4396-B58F-0DD4A1D5D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3214" y="3567628"/>
            <a:ext cx="2495792" cy="1871845"/>
          </a:xfrm>
          <a:prstGeom prst="rect">
            <a:avLst/>
          </a:prstGeom>
        </p:spPr>
      </p:pic>
      <p:pic>
        <p:nvPicPr>
          <p:cNvPr id="11" name="Grafik 10" descr="Ein Bild, das Fräse enthält.&#10;&#10;Automatisch generierte Beschreibung">
            <a:extLst>
              <a:ext uri="{FF2B5EF4-FFF2-40B4-BE49-F238E27FC236}">
                <a16:creationId xmlns:a16="http://schemas.microsoft.com/office/drawing/2014/main" id="{D613B027-88EA-43F7-A8C1-0D720246B8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832" y="3547546"/>
            <a:ext cx="1438973" cy="1918631"/>
          </a:xfrm>
          <a:prstGeom prst="rect">
            <a:avLst/>
          </a:prstGeom>
        </p:spPr>
      </p:pic>
      <p:sp>
        <p:nvSpPr>
          <p:cNvPr id="14" name="Textfeld 13">
            <a:extLst>
              <a:ext uri="{FF2B5EF4-FFF2-40B4-BE49-F238E27FC236}">
                <a16:creationId xmlns:a16="http://schemas.microsoft.com/office/drawing/2014/main" id="{176ED308-4333-44DE-9AF9-991626857BB7}"/>
              </a:ext>
            </a:extLst>
          </p:cNvPr>
          <p:cNvSpPr txBox="1"/>
          <p:nvPr/>
        </p:nvSpPr>
        <p:spPr>
          <a:xfrm>
            <a:off x="281346" y="5522521"/>
            <a:ext cx="2313390" cy="307777"/>
          </a:xfrm>
          <a:prstGeom prst="rect">
            <a:avLst/>
          </a:prstGeom>
          <a:noFill/>
        </p:spPr>
        <p:txBody>
          <a:bodyPr wrap="none" rtlCol="0">
            <a:spAutoFit/>
          </a:bodyPr>
          <a:lstStyle/>
          <a:p>
            <a:r>
              <a:rPr lang="de-DE" sz="1400" i="1" dirty="0">
                <a:solidFill>
                  <a:srgbClr val="3333FF"/>
                </a:solidFill>
              </a:rPr>
              <a:t>Ölkessel mit WW-Speicher</a:t>
            </a:r>
          </a:p>
        </p:txBody>
      </p:sp>
      <p:sp>
        <p:nvSpPr>
          <p:cNvPr id="12" name="Pfeil: nach links 11">
            <a:extLst>
              <a:ext uri="{FF2B5EF4-FFF2-40B4-BE49-F238E27FC236}">
                <a16:creationId xmlns:a16="http://schemas.microsoft.com/office/drawing/2014/main" id="{7888B8AB-5AD0-4DA2-990D-BBC566FA039D}"/>
              </a:ext>
            </a:extLst>
          </p:cNvPr>
          <p:cNvSpPr/>
          <p:nvPr/>
        </p:nvSpPr>
        <p:spPr bwMode="auto">
          <a:xfrm rot="10800000">
            <a:off x="2377910" y="4449529"/>
            <a:ext cx="457200" cy="404480"/>
          </a:xfrm>
          <a:prstGeom prst="lef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 name="Textfeld 15">
            <a:extLst>
              <a:ext uri="{FF2B5EF4-FFF2-40B4-BE49-F238E27FC236}">
                <a16:creationId xmlns:a16="http://schemas.microsoft.com/office/drawing/2014/main" id="{AD2ABC16-FEBA-4F62-8DF2-308E8C46F451}"/>
              </a:ext>
            </a:extLst>
          </p:cNvPr>
          <p:cNvSpPr txBox="1"/>
          <p:nvPr/>
        </p:nvSpPr>
        <p:spPr>
          <a:xfrm>
            <a:off x="3953480" y="5522521"/>
            <a:ext cx="715260" cy="307777"/>
          </a:xfrm>
          <a:prstGeom prst="rect">
            <a:avLst/>
          </a:prstGeom>
          <a:noFill/>
        </p:spPr>
        <p:txBody>
          <a:bodyPr wrap="none" rtlCol="0">
            <a:spAutoFit/>
          </a:bodyPr>
          <a:lstStyle/>
          <a:p>
            <a:r>
              <a:rPr lang="de-DE" sz="1400" i="1" dirty="0">
                <a:solidFill>
                  <a:srgbClr val="3333FF"/>
                </a:solidFill>
              </a:rPr>
              <a:t>WPPE</a:t>
            </a:r>
          </a:p>
        </p:txBody>
      </p:sp>
      <p:sp>
        <p:nvSpPr>
          <p:cNvPr id="17" name="Textfeld 16">
            <a:extLst>
              <a:ext uri="{FF2B5EF4-FFF2-40B4-BE49-F238E27FC236}">
                <a16:creationId xmlns:a16="http://schemas.microsoft.com/office/drawing/2014/main" id="{AE2F1355-6199-4023-9300-3D022F85FF95}"/>
              </a:ext>
            </a:extLst>
          </p:cNvPr>
          <p:cNvSpPr txBox="1"/>
          <p:nvPr/>
        </p:nvSpPr>
        <p:spPr>
          <a:xfrm>
            <a:off x="5696174" y="5522521"/>
            <a:ext cx="2045753" cy="523220"/>
          </a:xfrm>
          <a:prstGeom prst="rect">
            <a:avLst/>
          </a:prstGeom>
          <a:noFill/>
        </p:spPr>
        <p:txBody>
          <a:bodyPr wrap="none" rtlCol="0">
            <a:spAutoFit/>
          </a:bodyPr>
          <a:lstStyle/>
          <a:p>
            <a:r>
              <a:rPr lang="de-DE" sz="1400" i="1" dirty="0">
                <a:solidFill>
                  <a:srgbClr val="3333FF"/>
                </a:solidFill>
              </a:rPr>
              <a:t>Pufferspeicher Heizung</a:t>
            </a:r>
            <a:br>
              <a:rPr lang="de-DE" sz="1400" i="1" dirty="0">
                <a:solidFill>
                  <a:srgbClr val="3333FF"/>
                </a:solidFill>
              </a:rPr>
            </a:br>
            <a:r>
              <a:rPr lang="de-DE" sz="1400" i="1" dirty="0">
                <a:solidFill>
                  <a:srgbClr val="3333FF"/>
                </a:solidFill>
              </a:rPr>
              <a:t>mit Hydraulik-Modul</a:t>
            </a:r>
          </a:p>
        </p:txBody>
      </p:sp>
      <p:sp>
        <p:nvSpPr>
          <p:cNvPr id="19" name="Textfeld 18">
            <a:extLst>
              <a:ext uri="{FF2B5EF4-FFF2-40B4-BE49-F238E27FC236}">
                <a16:creationId xmlns:a16="http://schemas.microsoft.com/office/drawing/2014/main" id="{D02FBB35-68EE-4407-A6F1-3FD7CD3B6A6C}"/>
              </a:ext>
            </a:extLst>
          </p:cNvPr>
          <p:cNvSpPr txBox="1"/>
          <p:nvPr/>
        </p:nvSpPr>
        <p:spPr>
          <a:xfrm>
            <a:off x="7923878" y="5522521"/>
            <a:ext cx="1287468" cy="307777"/>
          </a:xfrm>
          <a:prstGeom prst="rect">
            <a:avLst/>
          </a:prstGeom>
          <a:noFill/>
        </p:spPr>
        <p:txBody>
          <a:bodyPr wrap="none" rtlCol="0">
            <a:spAutoFit/>
          </a:bodyPr>
          <a:lstStyle/>
          <a:p>
            <a:r>
              <a:rPr lang="de-DE" sz="1400" i="1" dirty="0">
                <a:solidFill>
                  <a:srgbClr val="3333FF"/>
                </a:solidFill>
              </a:rPr>
              <a:t>WW-Speicher</a:t>
            </a:r>
          </a:p>
        </p:txBody>
      </p:sp>
      <p:sp>
        <p:nvSpPr>
          <p:cNvPr id="15" name="Rectangle 4">
            <a:extLst>
              <a:ext uri="{FF2B5EF4-FFF2-40B4-BE49-F238E27FC236}">
                <a16:creationId xmlns:a16="http://schemas.microsoft.com/office/drawing/2014/main" id="{5662888F-AC5E-4ADC-B1A0-2F040CC06FA0}"/>
              </a:ext>
            </a:extLst>
          </p:cNvPr>
          <p:cNvSpPr>
            <a:spLocks noChangeArrowheads="1"/>
          </p:cNvSpPr>
          <p:nvPr/>
        </p:nvSpPr>
        <p:spPr bwMode="auto">
          <a:xfrm>
            <a:off x="1328738" y="14466"/>
            <a:ext cx="8547734"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Maßnahmen zur Umsetzung bei der Wärmewende (3)</a:t>
            </a:r>
          </a:p>
          <a:p>
            <a:r>
              <a:rPr lang="de-DE" altLang="de-DE" dirty="0">
                <a:solidFill>
                  <a:schemeClr val="bg1"/>
                </a:solidFill>
              </a:rPr>
              <a:t>Wärmeerzeugung im Ein und Mehrfamilienhaus, Beispiele (2)</a:t>
            </a:r>
          </a:p>
        </p:txBody>
      </p:sp>
    </p:spTree>
    <p:extLst>
      <p:ext uri="{BB962C8B-B14F-4D97-AF65-F5344CB8AC3E}">
        <p14:creationId xmlns:p14="http://schemas.microsoft.com/office/powerpoint/2010/main" val="203629376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83327" y="2982"/>
            <a:ext cx="8320911"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Wärme-/Kälteanteile (2) </a:t>
            </a:r>
            <a:br>
              <a:rPr lang="de-DE" altLang="de-DE" dirty="0">
                <a:solidFill>
                  <a:schemeClr val="bg1"/>
                </a:solidFill>
              </a:rPr>
            </a:br>
            <a:r>
              <a:rPr lang="de-DE" altLang="de-DE" dirty="0">
                <a:solidFill>
                  <a:schemeClr val="bg1"/>
                </a:solidFill>
              </a:rPr>
              <a:t>in den Endenergieverbrauchssektoren 2017</a:t>
            </a:r>
            <a:endParaRPr lang="de-DE" altLang="de-DE" sz="2000" dirty="0">
              <a:solidFill>
                <a:schemeClr val="bg1"/>
              </a:solidFill>
            </a:endParaRPr>
          </a:p>
        </p:txBody>
      </p:sp>
      <p:sp>
        <p:nvSpPr>
          <p:cNvPr id="3" name="Textfeld 2">
            <a:extLst>
              <a:ext uri="{FF2B5EF4-FFF2-40B4-BE49-F238E27FC236}">
                <a16:creationId xmlns:a16="http://schemas.microsoft.com/office/drawing/2014/main" id="{BA35C80A-98C4-475B-806A-4191D8D21CB0}"/>
              </a:ext>
            </a:extLst>
          </p:cNvPr>
          <p:cNvSpPr txBox="1"/>
          <p:nvPr/>
        </p:nvSpPr>
        <p:spPr>
          <a:xfrm>
            <a:off x="4217186" y="844618"/>
            <a:ext cx="5579413" cy="369332"/>
          </a:xfrm>
          <a:prstGeom prst="rect">
            <a:avLst/>
          </a:prstGeom>
          <a:noFill/>
        </p:spPr>
        <p:txBody>
          <a:bodyPr wrap="none" rtlCol="0">
            <a:spAutoFit/>
          </a:bodyPr>
          <a:lstStyle/>
          <a:p>
            <a:r>
              <a:rPr lang="de-DE" sz="1800" dirty="0">
                <a:solidFill>
                  <a:srgbClr val="3333FF"/>
                </a:solidFill>
              </a:rPr>
              <a:t>Gesamt-Endenergieverbrauch 2017 in D: 2.591 TWh</a:t>
            </a:r>
          </a:p>
        </p:txBody>
      </p:sp>
      <p:sp>
        <p:nvSpPr>
          <p:cNvPr id="27" name="Textfeld 26">
            <a:extLst>
              <a:ext uri="{FF2B5EF4-FFF2-40B4-BE49-F238E27FC236}">
                <a16:creationId xmlns:a16="http://schemas.microsoft.com/office/drawing/2014/main" id="{2E39B7C3-FC76-44C2-B357-0EB7D75DD9EF}"/>
              </a:ext>
            </a:extLst>
          </p:cNvPr>
          <p:cNvSpPr txBox="1"/>
          <p:nvPr/>
        </p:nvSpPr>
        <p:spPr>
          <a:xfrm>
            <a:off x="1731026" y="1601402"/>
            <a:ext cx="971741" cy="338554"/>
          </a:xfrm>
          <a:prstGeom prst="rect">
            <a:avLst/>
          </a:prstGeom>
          <a:noFill/>
        </p:spPr>
        <p:txBody>
          <a:bodyPr wrap="none" rtlCol="0">
            <a:spAutoFit/>
          </a:bodyPr>
          <a:lstStyle/>
          <a:p>
            <a:r>
              <a:rPr lang="de-DE" sz="1600" dirty="0">
                <a:solidFill>
                  <a:srgbClr val="3333FF"/>
                </a:solidFill>
              </a:rPr>
              <a:t>Industrie</a:t>
            </a:r>
          </a:p>
        </p:txBody>
      </p:sp>
      <p:sp>
        <p:nvSpPr>
          <p:cNvPr id="28" name="Textfeld 27">
            <a:extLst>
              <a:ext uri="{FF2B5EF4-FFF2-40B4-BE49-F238E27FC236}">
                <a16:creationId xmlns:a16="http://schemas.microsoft.com/office/drawing/2014/main" id="{EAAFA8D0-A54A-4B01-814D-BF6EC26289E9}"/>
              </a:ext>
            </a:extLst>
          </p:cNvPr>
          <p:cNvSpPr txBox="1"/>
          <p:nvPr/>
        </p:nvSpPr>
        <p:spPr>
          <a:xfrm>
            <a:off x="7153084" y="1601402"/>
            <a:ext cx="891462" cy="338554"/>
          </a:xfrm>
          <a:prstGeom prst="rect">
            <a:avLst/>
          </a:prstGeom>
          <a:noFill/>
        </p:spPr>
        <p:txBody>
          <a:bodyPr wrap="none" rtlCol="0">
            <a:spAutoFit/>
          </a:bodyPr>
          <a:lstStyle/>
          <a:p>
            <a:r>
              <a:rPr lang="de-DE" sz="1600" dirty="0">
                <a:solidFill>
                  <a:srgbClr val="3333FF"/>
                </a:solidFill>
              </a:rPr>
              <a:t>Verkehr</a:t>
            </a:r>
          </a:p>
        </p:txBody>
      </p:sp>
      <p:sp>
        <p:nvSpPr>
          <p:cNvPr id="29" name="Textfeld 28">
            <a:extLst>
              <a:ext uri="{FF2B5EF4-FFF2-40B4-BE49-F238E27FC236}">
                <a16:creationId xmlns:a16="http://schemas.microsoft.com/office/drawing/2014/main" id="{644E8A65-6C9B-45A7-BAC8-69F6EF723CC3}"/>
              </a:ext>
            </a:extLst>
          </p:cNvPr>
          <p:cNvSpPr txBox="1"/>
          <p:nvPr/>
        </p:nvSpPr>
        <p:spPr>
          <a:xfrm>
            <a:off x="3505144" y="1601402"/>
            <a:ext cx="1106393" cy="338554"/>
          </a:xfrm>
          <a:prstGeom prst="rect">
            <a:avLst/>
          </a:prstGeom>
          <a:noFill/>
        </p:spPr>
        <p:txBody>
          <a:bodyPr wrap="none" rtlCol="0">
            <a:spAutoFit/>
          </a:bodyPr>
          <a:lstStyle/>
          <a:p>
            <a:r>
              <a:rPr lang="de-DE" sz="1600" dirty="0">
                <a:solidFill>
                  <a:srgbClr val="3333FF"/>
                </a:solidFill>
              </a:rPr>
              <a:t>Haushalte</a:t>
            </a:r>
          </a:p>
        </p:txBody>
      </p:sp>
      <p:sp>
        <p:nvSpPr>
          <p:cNvPr id="30" name="Textfeld 29">
            <a:extLst>
              <a:ext uri="{FF2B5EF4-FFF2-40B4-BE49-F238E27FC236}">
                <a16:creationId xmlns:a16="http://schemas.microsoft.com/office/drawing/2014/main" id="{8AC9DAF1-C14F-4931-A041-B6FC3F377D7B}"/>
              </a:ext>
            </a:extLst>
          </p:cNvPr>
          <p:cNvSpPr txBox="1"/>
          <p:nvPr/>
        </p:nvSpPr>
        <p:spPr>
          <a:xfrm>
            <a:off x="5499358" y="1601402"/>
            <a:ext cx="639919" cy="338554"/>
          </a:xfrm>
          <a:prstGeom prst="rect">
            <a:avLst/>
          </a:prstGeom>
          <a:noFill/>
        </p:spPr>
        <p:txBody>
          <a:bodyPr wrap="none" rtlCol="0">
            <a:spAutoFit/>
          </a:bodyPr>
          <a:lstStyle/>
          <a:p>
            <a:r>
              <a:rPr lang="de-DE" sz="1600" dirty="0">
                <a:solidFill>
                  <a:srgbClr val="3333FF"/>
                </a:solidFill>
              </a:rPr>
              <a:t>GHD</a:t>
            </a:r>
          </a:p>
        </p:txBody>
      </p:sp>
      <p:sp>
        <p:nvSpPr>
          <p:cNvPr id="31" name="Textfeld 30">
            <a:extLst>
              <a:ext uri="{FF2B5EF4-FFF2-40B4-BE49-F238E27FC236}">
                <a16:creationId xmlns:a16="http://schemas.microsoft.com/office/drawing/2014/main" id="{62523804-8DFE-4875-88F3-B0A930167C6C}"/>
              </a:ext>
            </a:extLst>
          </p:cNvPr>
          <p:cNvSpPr txBox="1"/>
          <p:nvPr/>
        </p:nvSpPr>
        <p:spPr>
          <a:xfrm>
            <a:off x="7439025" y="5791695"/>
            <a:ext cx="2357574" cy="276999"/>
          </a:xfrm>
          <a:prstGeom prst="rect">
            <a:avLst/>
          </a:prstGeom>
          <a:noFill/>
        </p:spPr>
        <p:txBody>
          <a:bodyPr wrap="square">
            <a:spAutoFit/>
          </a:bodyPr>
          <a:lstStyle/>
          <a:p>
            <a:r>
              <a:rPr lang="de-DE" sz="1200" u="sng" dirty="0">
                <a:effectLst/>
                <a:latin typeface="Calibri" panose="020F0502020204030204" pitchFamily="34" charset="0"/>
                <a:ea typeface="Calibri" panose="020F0502020204030204" pitchFamily="34" charset="0"/>
              </a:rPr>
              <a:t>Quelle</a:t>
            </a:r>
            <a:r>
              <a:rPr lang="de-DE" sz="1200" dirty="0">
                <a:effectLst/>
                <a:latin typeface="Calibri" panose="020F0502020204030204" pitchFamily="34" charset="0"/>
                <a:ea typeface="Calibri" panose="020F0502020204030204" pitchFamily="34" charset="0"/>
              </a:rPr>
              <a:t>: </a:t>
            </a:r>
            <a:r>
              <a:rPr lang="de-DE" sz="1200" dirty="0">
                <a:latin typeface="Calibri" panose="020F0502020204030204" pitchFamily="34" charset="0"/>
                <a:ea typeface="Calibri" panose="020F0502020204030204" pitchFamily="34" charset="0"/>
              </a:rPr>
              <a:t>x</a:t>
            </a:r>
            <a:r>
              <a:rPr lang="de-DE" sz="1200" dirty="0">
                <a:effectLst/>
                <a:latin typeface="Calibri" panose="020F0502020204030204" pitchFamily="34" charset="0"/>
                <a:ea typeface="Calibri" panose="020F0502020204030204" pitchFamily="34" charset="0"/>
              </a:rPr>
              <a:t>) </a:t>
            </a:r>
            <a:r>
              <a:rPr lang="de-DE" sz="1200" dirty="0">
                <a:latin typeface="Calibri" panose="020F0502020204030204" pitchFamily="34" charset="0"/>
                <a:ea typeface="Calibri" panose="020F0502020204030204" pitchFamily="34" charset="0"/>
              </a:rPr>
              <a:t>UBA 2021, AGEB </a:t>
            </a:r>
            <a:r>
              <a:rPr lang="de-DE" sz="1200" dirty="0">
                <a:effectLst/>
                <a:latin typeface="Calibri" panose="020F0502020204030204" pitchFamily="34" charset="0"/>
                <a:ea typeface="Calibri" panose="020F0502020204030204" pitchFamily="34" charset="0"/>
              </a:rPr>
              <a:t>2018 </a:t>
            </a:r>
            <a:endParaRPr lang="de-DE" sz="1200" dirty="0"/>
          </a:p>
        </p:txBody>
      </p:sp>
      <p:sp>
        <p:nvSpPr>
          <p:cNvPr id="6" name="Textfeld 5">
            <a:extLst>
              <a:ext uri="{FF2B5EF4-FFF2-40B4-BE49-F238E27FC236}">
                <a16:creationId xmlns:a16="http://schemas.microsoft.com/office/drawing/2014/main" id="{7C59FBA2-A9E5-4EBB-90C0-9D29338397C4}"/>
              </a:ext>
            </a:extLst>
          </p:cNvPr>
          <p:cNvSpPr txBox="1"/>
          <p:nvPr/>
        </p:nvSpPr>
        <p:spPr>
          <a:xfrm>
            <a:off x="599075" y="1985365"/>
            <a:ext cx="562975" cy="307777"/>
          </a:xfrm>
          <a:prstGeom prst="rect">
            <a:avLst/>
          </a:prstGeom>
          <a:noFill/>
        </p:spPr>
        <p:txBody>
          <a:bodyPr wrap="none" rtlCol="0">
            <a:spAutoFit/>
          </a:bodyPr>
          <a:lstStyle/>
          <a:p>
            <a:r>
              <a:rPr lang="de-DE" sz="1400" dirty="0">
                <a:solidFill>
                  <a:srgbClr val="3333FF"/>
                </a:solidFill>
              </a:rPr>
              <a:t>TWh</a:t>
            </a:r>
          </a:p>
        </p:txBody>
      </p:sp>
      <p:graphicFrame>
        <p:nvGraphicFramePr>
          <p:cNvPr id="37" name="Diagramm 36">
            <a:extLst>
              <a:ext uri="{FF2B5EF4-FFF2-40B4-BE49-F238E27FC236}">
                <a16:creationId xmlns:a16="http://schemas.microsoft.com/office/drawing/2014/main" id="{3DA7D8AF-7E72-4324-9A99-A24507809B39}"/>
              </a:ext>
            </a:extLst>
          </p:cNvPr>
          <p:cNvGraphicFramePr>
            <a:graphicFrameLocks/>
          </p:cNvGraphicFramePr>
          <p:nvPr/>
        </p:nvGraphicFramePr>
        <p:xfrm>
          <a:off x="1162050" y="2058352"/>
          <a:ext cx="7458075" cy="3699758"/>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feld 37">
            <a:extLst>
              <a:ext uri="{FF2B5EF4-FFF2-40B4-BE49-F238E27FC236}">
                <a16:creationId xmlns:a16="http://schemas.microsoft.com/office/drawing/2014/main" id="{07F93BF2-B658-415F-A939-8856FE960EEB}"/>
              </a:ext>
            </a:extLst>
          </p:cNvPr>
          <p:cNvSpPr txBox="1"/>
          <p:nvPr/>
        </p:nvSpPr>
        <p:spPr>
          <a:xfrm>
            <a:off x="5546983" y="1985365"/>
            <a:ext cx="482824" cy="307777"/>
          </a:xfrm>
          <a:prstGeom prst="rect">
            <a:avLst/>
          </a:prstGeom>
          <a:noFill/>
        </p:spPr>
        <p:txBody>
          <a:bodyPr wrap="none" rtlCol="0">
            <a:spAutoFit/>
          </a:bodyPr>
          <a:lstStyle/>
          <a:p>
            <a:r>
              <a:rPr lang="de-DE" sz="1400" dirty="0">
                <a:solidFill>
                  <a:srgbClr val="3333FF"/>
                </a:solidFill>
              </a:rPr>
              <a:t>401</a:t>
            </a:r>
          </a:p>
        </p:txBody>
      </p:sp>
      <p:sp>
        <p:nvSpPr>
          <p:cNvPr id="39" name="Textfeld 38">
            <a:extLst>
              <a:ext uri="{FF2B5EF4-FFF2-40B4-BE49-F238E27FC236}">
                <a16:creationId xmlns:a16="http://schemas.microsoft.com/office/drawing/2014/main" id="{3675CC92-EF25-4EDD-AE44-91B25A0F3BF9}"/>
              </a:ext>
            </a:extLst>
          </p:cNvPr>
          <p:cNvSpPr txBox="1"/>
          <p:nvPr/>
        </p:nvSpPr>
        <p:spPr>
          <a:xfrm>
            <a:off x="1924989" y="1985365"/>
            <a:ext cx="482824" cy="307777"/>
          </a:xfrm>
          <a:prstGeom prst="rect">
            <a:avLst/>
          </a:prstGeom>
          <a:noFill/>
        </p:spPr>
        <p:txBody>
          <a:bodyPr wrap="none" rtlCol="0">
            <a:spAutoFit/>
          </a:bodyPr>
          <a:lstStyle/>
          <a:p>
            <a:r>
              <a:rPr lang="de-DE" sz="1400" dirty="0">
                <a:solidFill>
                  <a:srgbClr val="3333FF"/>
                </a:solidFill>
              </a:rPr>
              <a:t>750</a:t>
            </a:r>
          </a:p>
        </p:txBody>
      </p:sp>
      <p:sp>
        <p:nvSpPr>
          <p:cNvPr id="40" name="Textfeld 39">
            <a:extLst>
              <a:ext uri="{FF2B5EF4-FFF2-40B4-BE49-F238E27FC236}">
                <a16:creationId xmlns:a16="http://schemas.microsoft.com/office/drawing/2014/main" id="{2EB3C4C2-2234-4EB7-83A2-925247D7BAD6}"/>
              </a:ext>
            </a:extLst>
          </p:cNvPr>
          <p:cNvSpPr txBox="1"/>
          <p:nvPr/>
        </p:nvSpPr>
        <p:spPr>
          <a:xfrm>
            <a:off x="3818396" y="1985365"/>
            <a:ext cx="482824" cy="307777"/>
          </a:xfrm>
          <a:prstGeom prst="rect">
            <a:avLst/>
          </a:prstGeom>
          <a:noFill/>
        </p:spPr>
        <p:txBody>
          <a:bodyPr wrap="none" rtlCol="0">
            <a:spAutoFit/>
          </a:bodyPr>
          <a:lstStyle/>
          <a:p>
            <a:r>
              <a:rPr lang="de-DE" sz="1400" dirty="0">
                <a:solidFill>
                  <a:srgbClr val="3333FF"/>
                </a:solidFill>
              </a:rPr>
              <a:t>675</a:t>
            </a:r>
          </a:p>
        </p:txBody>
      </p:sp>
      <p:sp>
        <p:nvSpPr>
          <p:cNvPr id="41" name="Textfeld 40">
            <a:extLst>
              <a:ext uri="{FF2B5EF4-FFF2-40B4-BE49-F238E27FC236}">
                <a16:creationId xmlns:a16="http://schemas.microsoft.com/office/drawing/2014/main" id="{78C7D7BF-309D-45D7-B8C9-A5DBD1724CF8}"/>
              </a:ext>
            </a:extLst>
          </p:cNvPr>
          <p:cNvSpPr txBox="1"/>
          <p:nvPr/>
        </p:nvSpPr>
        <p:spPr>
          <a:xfrm>
            <a:off x="7369605" y="1985365"/>
            <a:ext cx="482824" cy="307777"/>
          </a:xfrm>
          <a:prstGeom prst="rect">
            <a:avLst/>
          </a:prstGeom>
          <a:noFill/>
        </p:spPr>
        <p:txBody>
          <a:bodyPr wrap="none" rtlCol="0">
            <a:spAutoFit/>
          </a:bodyPr>
          <a:lstStyle/>
          <a:p>
            <a:r>
              <a:rPr lang="de-DE" sz="1400" dirty="0">
                <a:solidFill>
                  <a:srgbClr val="3333FF"/>
                </a:solidFill>
              </a:rPr>
              <a:t>765</a:t>
            </a:r>
          </a:p>
        </p:txBody>
      </p:sp>
      <p:sp>
        <p:nvSpPr>
          <p:cNvPr id="42" name="Textfeld 41">
            <a:extLst>
              <a:ext uri="{FF2B5EF4-FFF2-40B4-BE49-F238E27FC236}">
                <a16:creationId xmlns:a16="http://schemas.microsoft.com/office/drawing/2014/main" id="{595C3B28-647C-4833-ACDC-D1286CA7705C}"/>
              </a:ext>
            </a:extLst>
          </p:cNvPr>
          <p:cNvSpPr txBox="1"/>
          <p:nvPr/>
        </p:nvSpPr>
        <p:spPr>
          <a:xfrm>
            <a:off x="761267" y="4639028"/>
            <a:ext cx="811441" cy="523220"/>
          </a:xfrm>
          <a:prstGeom prst="rect">
            <a:avLst/>
          </a:prstGeom>
          <a:noFill/>
        </p:spPr>
        <p:txBody>
          <a:bodyPr wrap="none" rtlCol="0">
            <a:spAutoFit/>
          </a:bodyPr>
          <a:lstStyle/>
          <a:p>
            <a:r>
              <a:rPr lang="de-DE" sz="1400" dirty="0">
                <a:solidFill>
                  <a:srgbClr val="3333FF"/>
                </a:solidFill>
              </a:rPr>
              <a:t>Wärme/</a:t>
            </a:r>
            <a:br>
              <a:rPr lang="de-DE" sz="1400" dirty="0">
                <a:solidFill>
                  <a:srgbClr val="3333FF"/>
                </a:solidFill>
              </a:rPr>
            </a:br>
            <a:r>
              <a:rPr lang="de-DE" sz="1400" dirty="0">
                <a:solidFill>
                  <a:srgbClr val="3333FF"/>
                </a:solidFill>
              </a:rPr>
              <a:t>Kälte</a:t>
            </a:r>
          </a:p>
        </p:txBody>
      </p:sp>
      <p:sp>
        <p:nvSpPr>
          <p:cNvPr id="43" name="Textfeld 42">
            <a:extLst>
              <a:ext uri="{FF2B5EF4-FFF2-40B4-BE49-F238E27FC236}">
                <a16:creationId xmlns:a16="http://schemas.microsoft.com/office/drawing/2014/main" id="{8FC7BB9B-8386-4BF3-8865-F67899D28DC1}"/>
              </a:ext>
            </a:extLst>
          </p:cNvPr>
          <p:cNvSpPr txBox="1"/>
          <p:nvPr/>
        </p:nvSpPr>
        <p:spPr>
          <a:xfrm>
            <a:off x="761267" y="3194802"/>
            <a:ext cx="553357" cy="307777"/>
          </a:xfrm>
          <a:prstGeom prst="rect">
            <a:avLst/>
          </a:prstGeom>
          <a:noFill/>
        </p:spPr>
        <p:txBody>
          <a:bodyPr wrap="none" rtlCol="0">
            <a:spAutoFit/>
          </a:bodyPr>
          <a:lstStyle/>
          <a:p>
            <a:r>
              <a:rPr lang="de-DE" sz="1400" dirty="0">
                <a:solidFill>
                  <a:srgbClr val="3333FF"/>
                </a:solidFill>
              </a:rPr>
              <a:t>Rest</a:t>
            </a:r>
          </a:p>
        </p:txBody>
      </p:sp>
      <p:sp>
        <p:nvSpPr>
          <p:cNvPr id="35" name="Rectangle 4">
            <a:extLst>
              <a:ext uri="{FF2B5EF4-FFF2-40B4-BE49-F238E27FC236}">
                <a16:creationId xmlns:a16="http://schemas.microsoft.com/office/drawing/2014/main" id="{2BAE0304-9A46-43D0-864B-71CCE5CFABC1}"/>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Beim Sektor „Haushalte“ ist der Wärmebedarf der größte Anteil! </a:t>
            </a:r>
          </a:p>
        </p:txBody>
      </p:sp>
      <p:sp>
        <p:nvSpPr>
          <p:cNvPr id="48" name="Textfeld 47">
            <a:extLst>
              <a:ext uri="{FF2B5EF4-FFF2-40B4-BE49-F238E27FC236}">
                <a16:creationId xmlns:a16="http://schemas.microsoft.com/office/drawing/2014/main" id="{60C0CA26-302A-495F-9751-5C37D55E35A8}"/>
              </a:ext>
            </a:extLst>
          </p:cNvPr>
          <p:cNvSpPr txBox="1"/>
          <p:nvPr/>
        </p:nvSpPr>
        <p:spPr>
          <a:xfrm>
            <a:off x="449835" y="4684227"/>
            <a:ext cx="298480" cy="246221"/>
          </a:xfrm>
          <a:prstGeom prst="rect">
            <a:avLst/>
          </a:prstGeom>
          <a:noFill/>
        </p:spPr>
        <p:txBody>
          <a:bodyPr wrap="none" rtlCol="0">
            <a:spAutoFit/>
          </a:bodyPr>
          <a:lstStyle/>
          <a:p>
            <a:r>
              <a:rPr lang="de-DE" sz="1000" dirty="0"/>
              <a:t>1)</a:t>
            </a:r>
          </a:p>
        </p:txBody>
      </p:sp>
      <p:sp>
        <p:nvSpPr>
          <p:cNvPr id="49" name="Textfeld 48">
            <a:extLst>
              <a:ext uri="{FF2B5EF4-FFF2-40B4-BE49-F238E27FC236}">
                <a16:creationId xmlns:a16="http://schemas.microsoft.com/office/drawing/2014/main" id="{8065EE65-907F-4545-B9AF-843953D2EE38}"/>
              </a:ext>
            </a:extLst>
          </p:cNvPr>
          <p:cNvSpPr txBox="1"/>
          <p:nvPr/>
        </p:nvSpPr>
        <p:spPr>
          <a:xfrm>
            <a:off x="365166" y="1985365"/>
            <a:ext cx="298480" cy="246221"/>
          </a:xfrm>
          <a:prstGeom prst="rect">
            <a:avLst/>
          </a:prstGeom>
          <a:noFill/>
        </p:spPr>
        <p:txBody>
          <a:bodyPr wrap="none" rtlCol="0">
            <a:spAutoFit/>
          </a:bodyPr>
          <a:lstStyle/>
          <a:p>
            <a:r>
              <a:rPr lang="de-DE" sz="1000" dirty="0"/>
              <a:t>2)</a:t>
            </a:r>
          </a:p>
        </p:txBody>
      </p:sp>
      <p:grpSp>
        <p:nvGrpSpPr>
          <p:cNvPr id="17" name="Gruppieren 16">
            <a:extLst>
              <a:ext uri="{FF2B5EF4-FFF2-40B4-BE49-F238E27FC236}">
                <a16:creationId xmlns:a16="http://schemas.microsoft.com/office/drawing/2014/main" id="{B3C8665B-80CF-4151-93B2-94459D0505F4}"/>
              </a:ext>
            </a:extLst>
          </p:cNvPr>
          <p:cNvGrpSpPr/>
          <p:nvPr/>
        </p:nvGrpSpPr>
        <p:grpSpPr>
          <a:xfrm>
            <a:off x="2601777" y="1122883"/>
            <a:ext cx="7194822" cy="4193253"/>
            <a:chOff x="2601777" y="1122883"/>
            <a:chExt cx="7194822" cy="4193253"/>
          </a:xfrm>
        </p:grpSpPr>
        <p:grpSp>
          <p:nvGrpSpPr>
            <p:cNvPr id="15" name="Gruppieren 14">
              <a:extLst>
                <a:ext uri="{FF2B5EF4-FFF2-40B4-BE49-F238E27FC236}">
                  <a16:creationId xmlns:a16="http://schemas.microsoft.com/office/drawing/2014/main" id="{59B1FD46-30F5-432D-B7B3-9162D9E0008A}"/>
                </a:ext>
              </a:extLst>
            </p:cNvPr>
            <p:cNvGrpSpPr/>
            <p:nvPr/>
          </p:nvGrpSpPr>
          <p:grpSpPr>
            <a:xfrm>
              <a:off x="2601777" y="4318527"/>
              <a:ext cx="4322318" cy="997609"/>
              <a:chOff x="2601777" y="4318527"/>
              <a:chExt cx="4322318" cy="997609"/>
            </a:xfrm>
          </p:grpSpPr>
          <p:sp>
            <p:nvSpPr>
              <p:cNvPr id="44" name="Textfeld 43">
                <a:extLst>
                  <a:ext uri="{FF2B5EF4-FFF2-40B4-BE49-F238E27FC236}">
                    <a16:creationId xmlns:a16="http://schemas.microsoft.com/office/drawing/2014/main" id="{5A97B61A-11D8-49FB-BDAD-F50929A9BB70}"/>
                  </a:ext>
                </a:extLst>
              </p:cNvPr>
              <p:cNvSpPr txBox="1"/>
              <p:nvPr/>
            </p:nvSpPr>
            <p:spPr>
              <a:xfrm>
                <a:off x="2601777" y="4592861"/>
                <a:ext cx="647934" cy="307777"/>
              </a:xfrm>
              <a:prstGeom prst="rect">
                <a:avLst/>
              </a:prstGeom>
              <a:noFill/>
            </p:spPr>
            <p:txBody>
              <a:bodyPr wrap="none" rtlCol="0">
                <a:spAutoFit/>
              </a:bodyPr>
              <a:lstStyle/>
              <a:p>
                <a:r>
                  <a:rPr lang="de-DE" sz="1400" dirty="0">
                    <a:solidFill>
                      <a:srgbClr val="FF0000"/>
                    </a:solidFill>
                  </a:rPr>
                  <a:t>&gt;60%</a:t>
                </a:r>
              </a:p>
            </p:txBody>
          </p:sp>
          <p:sp>
            <p:nvSpPr>
              <p:cNvPr id="45" name="Textfeld 44">
                <a:extLst>
                  <a:ext uri="{FF2B5EF4-FFF2-40B4-BE49-F238E27FC236}">
                    <a16:creationId xmlns:a16="http://schemas.microsoft.com/office/drawing/2014/main" id="{E1C49C3D-D1E7-48E0-93A8-FA2DB5183305}"/>
                  </a:ext>
                </a:extLst>
              </p:cNvPr>
              <p:cNvSpPr txBox="1"/>
              <p:nvPr/>
            </p:nvSpPr>
            <p:spPr>
              <a:xfrm>
                <a:off x="4409261" y="4318527"/>
                <a:ext cx="647934" cy="307777"/>
              </a:xfrm>
              <a:prstGeom prst="rect">
                <a:avLst/>
              </a:prstGeom>
              <a:noFill/>
            </p:spPr>
            <p:txBody>
              <a:bodyPr wrap="none" rtlCol="0">
                <a:spAutoFit/>
              </a:bodyPr>
              <a:lstStyle/>
              <a:p>
                <a:r>
                  <a:rPr lang="de-DE" sz="1400" dirty="0">
                    <a:solidFill>
                      <a:srgbClr val="FF0000"/>
                    </a:solidFill>
                  </a:rPr>
                  <a:t>&gt;90%</a:t>
                </a:r>
              </a:p>
            </p:txBody>
          </p:sp>
          <p:sp>
            <p:nvSpPr>
              <p:cNvPr id="46" name="Textfeld 45">
                <a:extLst>
                  <a:ext uri="{FF2B5EF4-FFF2-40B4-BE49-F238E27FC236}">
                    <a16:creationId xmlns:a16="http://schemas.microsoft.com/office/drawing/2014/main" id="{EA08D575-821F-4D3B-BCFE-9F32605F08BB}"/>
                  </a:ext>
                </a:extLst>
              </p:cNvPr>
              <p:cNvSpPr txBox="1"/>
              <p:nvPr/>
            </p:nvSpPr>
            <p:spPr>
              <a:xfrm>
                <a:off x="6276161" y="5008359"/>
                <a:ext cx="647934" cy="307777"/>
              </a:xfrm>
              <a:prstGeom prst="rect">
                <a:avLst/>
              </a:prstGeom>
              <a:noFill/>
            </p:spPr>
            <p:txBody>
              <a:bodyPr wrap="none" rtlCol="0">
                <a:spAutoFit/>
              </a:bodyPr>
              <a:lstStyle/>
              <a:p>
                <a:r>
                  <a:rPr lang="de-DE" sz="1400" dirty="0">
                    <a:solidFill>
                      <a:srgbClr val="FF0000"/>
                    </a:solidFill>
                  </a:rPr>
                  <a:t>&gt;60%</a:t>
                </a:r>
              </a:p>
            </p:txBody>
          </p:sp>
        </p:grpSp>
        <p:sp>
          <p:nvSpPr>
            <p:cNvPr id="50" name="Textfeld 49">
              <a:extLst>
                <a:ext uri="{FF2B5EF4-FFF2-40B4-BE49-F238E27FC236}">
                  <a16:creationId xmlns:a16="http://schemas.microsoft.com/office/drawing/2014/main" id="{EE9D0CCB-E36E-4BEE-82F3-3CA64BAB0DA0}"/>
                </a:ext>
              </a:extLst>
            </p:cNvPr>
            <p:cNvSpPr txBox="1"/>
            <p:nvPr/>
          </p:nvSpPr>
          <p:spPr>
            <a:xfrm>
              <a:off x="7043922" y="1122883"/>
              <a:ext cx="2752677" cy="338554"/>
            </a:xfrm>
            <a:prstGeom prst="rect">
              <a:avLst/>
            </a:prstGeom>
            <a:noFill/>
          </p:spPr>
          <p:txBody>
            <a:bodyPr wrap="none" rtlCol="0">
              <a:spAutoFit/>
            </a:bodyPr>
            <a:lstStyle/>
            <a:p>
              <a:pPr algn="r"/>
              <a:r>
                <a:rPr lang="de-DE" sz="1600" dirty="0">
                  <a:solidFill>
                    <a:srgbClr val="FF0000"/>
                  </a:solidFill>
                </a:rPr>
                <a:t>davon Wärme/Kälte: 56,5%)</a:t>
              </a:r>
            </a:p>
          </p:txBody>
        </p:sp>
      </p:grpSp>
    </p:spTree>
    <p:extLst>
      <p:ext uri="{BB962C8B-B14F-4D97-AF65-F5344CB8AC3E}">
        <p14:creationId xmlns:p14="http://schemas.microsoft.com/office/powerpoint/2010/main" val="165576785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ppt_x"/>
                                          </p:val>
                                        </p:tav>
                                        <p:tav tm="100000">
                                          <p:val>
                                            <p:strVal val="#ppt_x"/>
                                          </p:val>
                                        </p:tav>
                                      </p:tavLst>
                                    </p:anim>
                                    <p:anim calcmode="lin" valueType="num">
                                      <p:cBhvr additive="base">
                                        <p:cTn id="14"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hteck 47">
            <a:extLst>
              <a:ext uri="{FF2B5EF4-FFF2-40B4-BE49-F238E27FC236}">
                <a16:creationId xmlns:a16="http://schemas.microsoft.com/office/drawing/2014/main" id="{026DF279-1252-4260-9839-9F98C026A4C9}"/>
              </a:ext>
            </a:extLst>
          </p:cNvPr>
          <p:cNvSpPr/>
          <p:nvPr/>
        </p:nvSpPr>
        <p:spPr bwMode="auto">
          <a:xfrm>
            <a:off x="5502976" y="958739"/>
            <a:ext cx="4017385" cy="520030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9" name="Rechteck 48">
            <a:extLst>
              <a:ext uri="{FF2B5EF4-FFF2-40B4-BE49-F238E27FC236}">
                <a16:creationId xmlns:a16="http://schemas.microsoft.com/office/drawing/2014/main" id="{13D5B364-C9EE-46D5-A03A-6F88E395E631}"/>
              </a:ext>
            </a:extLst>
          </p:cNvPr>
          <p:cNvSpPr/>
          <p:nvPr/>
        </p:nvSpPr>
        <p:spPr bwMode="auto">
          <a:xfrm>
            <a:off x="723900" y="958739"/>
            <a:ext cx="3183654" cy="520030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3" name="Text Box 5">
            <a:extLst>
              <a:ext uri="{FF2B5EF4-FFF2-40B4-BE49-F238E27FC236}">
                <a16:creationId xmlns:a16="http://schemas.microsoft.com/office/drawing/2014/main" id="{A55575B6-AB00-4036-9749-B855771492E2}"/>
              </a:ext>
            </a:extLst>
          </p:cNvPr>
          <p:cNvSpPr txBox="1">
            <a:spLocks noChangeArrowheads="1"/>
          </p:cNvSpPr>
          <p:nvPr/>
        </p:nvSpPr>
        <p:spPr bwMode="auto">
          <a:xfrm>
            <a:off x="3949911" y="5939575"/>
            <a:ext cx="151070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sp>
        <p:nvSpPr>
          <p:cNvPr id="64" name="Textfeld 63">
            <a:extLst>
              <a:ext uri="{FF2B5EF4-FFF2-40B4-BE49-F238E27FC236}">
                <a16:creationId xmlns:a16="http://schemas.microsoft.com/office/drawing/2014/main" id="{A524FACB-3967-41A8-88A6-052FE7194081}"/>
              </a:ext>
            </a:extLst>
          </p:cNvPr>
          <p:cNvSpPr txBox="1"/>
          <p:nvPr/>
        </p:nvSpPr>
        <p:spPr>
          <a:xfrm>
            <a:off x="1831611" y="5529909"/>
            <a:ext cx="800219" cy="523220"/>
          </a:xfrm>
          <a:prstGeom prst="rect">
            <a:avLst/>
          </a:prstGeom>
          <a:noFill/>
        </p:spPr>
        <p:txBody>
          <a:bodyPr wrap="none" rtlCol="0">
            <a:spAutoFit/>
          </a:bodyPr>
          <a:lstStyle/>
          <a:p>
            <a:r>
              <a:rPr lang="de-DE" sz="1400" dirty="0"/>
              <a:t>atomar-</a:t>
            </a:r>
            <a:br>
              <a:rPr lang="de-DE" sz="1400" dirty="0"/>
            </a:br>
            <a:r>
              <a:rPr lang="de-DE" sz="1400" dirty="0"/>
              <a:t>fossil</a:t>
            </a: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18903" y="58442"/>
            <a:ext cx="874910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Entwicklung der Stromerzeugung in RLP</a:t>
            </a:r>
            <a:br>
              <a:rPr lang="de-DE" altLang="de-DE" dirty="0">
                <a:solidFill>
                  <a:schemeClr val="bg1"/>
                </a:solidFill>
              </a:rPr>
            </a:br>
            <a:r>
              <a:rPr lang="de-DE" altLang="de-DE" dirty="0">
                <a:solidFill>
                  <a:schemeClr val="bg1"/>
                </a:solidFill>
              </a:rPr>
              <a:t>von 2018 bis 2040</a:t>
            </a:r>
          </a:p>
        </p:txBody>
      </p:sp>
      <p:graphicFrame>
        <p:nvGraphicFramePr>
          <p:cNvPr id="43" name="Diagramm 42">
            <a:extLst>
              <a:ext uri="{FF2B5EF4-FFF2-40B4-BE49-F238E27FC236}">
                <a16:creationId xmlns:a16="http://schemas.microsoft.com/office/drawing/2014/main" id="{AAD5FB32-A300-459D-83F8-FFB370060CE6}"/>
              </a:ext>
            </a:extLst>
          </p:cNvPr>
          <p:cNvGraphicFramePr>
            <a:graphicFrameLocks/>
          </p:cNvGraphicFramePr>
          <p:nvPr/>
        </p:nvGraphicFramePr>
        <p:xfrm>
          <a:off x="457200" y="1770433"/>
          <a:ext cx="8096250" cy="4214442"/>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feld 43">
            <a:extLst>
              <a:ext uri="{FF2B5EF4-FFF2-40B4-BE49-F238E27FC236}">
                <a16:creationId xmlns:a16="http://schemas.microsoft.com/office/drawing/2014/main" id="{8BBB1187-EA8B-4CFE-9B4C-02BD5C018EE2}"/>
              </a:ext>
            </a:extLst>
          </p:cNvPr>
          <p:cNvSpPr txBox="1"/>
          <p:nvPr/>
        </p:nvSpPr>
        <p:spPr>
          <a:xfrm>
            <a:off x="7917947" y="4437453"/>
            <a:ext cx="425116" cy="307777"/>
          </a:xfrm>
          <a:prstGeom prst="rect">
            <a:avLst/>
          </a:prstGeom>
          <a:noFill/>
        </p:spPr>
        <p:txBody>
          <a:bodyPr wrap="none" rtlCol="0">
            <a:spAutoFit/>
          </a:bodyPr>
          <a:lstStyle/>
          <a:p>
            <a:r>
              <a:rPr lang="de-DE" sz="1400" dirty="0"/>
              <a:t>PV</a:t>
            </a:r>
          </a:p>
        </p:txBody>
      </p:sp>
      <p:sp>
        <p:nvSpPr>
          <p:cNvPr id="45" name="Textfeld 44">
            <a:extLst>
              <a:ext uri="{FF2B5EF4-FFF2-40B4-BE49-F238E27FC236}">
                <a16:creationId xmlns:a16="http://schemas.microsoft.com/office/drawing/2014/main" id="{4B5F0CEE-1A87-4717-AF16-E5F33ED8E147}"/>
              </a:ext>
            </a:extLst>
          </p:cNvPr>
          <p:cNvSpPr txBox="1"/>
          <p:nvPr/>
        </p:nvSpPr>
        <p:spPr>
          <a:xfrm>
            <a:off x="7917947" y="5199938"/>
            <a:ext cx="1593641" cy="307777"/>
          </a:xfrm>
          <a:prstGeom prst="rect">
            <a:avLst/>
          </a:prstGeom>
          <a:noFill/>
        </p:spPr>
        <p:txBody>
          <a:bodyPr wrap="none" rtlCol="0">
            <a:spAutoFit/>
          </a:bodyPr>
          <a:lstStyle/>
          <a:p>
            <a:r>
              <a:rPr lang="de-DE" sz="1400" dirty="0"/>
              <a:t>Wind on-/offshore</a:t>
            </a:r>
          </a:p>
        </p:txBody>
      </p:sp>
      <p:sp>
        <p:nvSpPr>
          <p:cNvPr id="46" name="Textfeld 45">
            <a:extLst>
              <a:ext uri="{FF2B5EF4-FFF2-40B4-BE49-F238E27FC236}">
                <a16:creationId xmlns:a16="http://schemas.microsoft.com/office/drawing/2014/main" id="{937C9024-0246-4761-9887-41B186E1E0CE}"/>
              </a:ext>
            </a:extLst>
          </p:cNvPr>
          <p:cNvSpPr txBox="1"/>
          <p:nvPr/>
        </p:nvSpPr>
        <p:spPr>
          <a:xfrm>
            <a:off x="7917947" y="5497283"/>
            <a:ext cx="1754006" cy="307777"/>
          </a:xfrm>
          <a:prstGeom prst="rect">
            <a:avLst/>
          </a:prstGeom>
          <a:noFill/>
        </p:spPr>
        <p:txBody>
          <a:bodyPr wrap="none" rtlCol="0">
            <a:spAutoFit/>
          </a:bodyPr>
          <a:lstStyle/>
          <a:p>
            <a:r>
              <a:rPr lang="de-DE" sz="1400" dirty="0"/>
              <a:t>Biomasse </a:t>
            </a:r>
            <a:r>
              <a:rPr lang="de-DE" sz="1000" dirty="0"/>
              <a:t>(Stromanteil)</a:t>
            </a:r>
          </a:p>
        </p:txBody>
      </p:sp>
      <p:sp>
        <p:nvSpPr>
          <p:cNvPr id="47" name="Textfeld 46">
            <a:extLst>
              <a:ext uri="{FF2B5EF4-FFF2-40B4-BE49-F238E27FC236}">
                <a16:creationId xmlns:a16="http://schemas.microsoft.com/office/drawing/2014/main" id="{A0C604F7-72F9-4BE2-AD63-446E250303B8}"/>
              </a:ext>
            </a:extLst>
          </p:cNvPr>
          <p:cNvSpPr txBox="1"/>
          <p:nvPr/>
        </p:nvSpPr>
        <p:spPr>
          <a:xfrm>
            <a:off x="7917947" y="5724131"/>
            <a:ext cx="1133387" cy="307777"/>
          </a:xfrm>
          <a:prstGeom prst="rect">
            <a:avLst/>
          </a:prstGeom>
          <a:noFill/>
        </p:spPr>
        <p:txBody>
          <a:bodyPr wrap="none" rtlCol="0">
            <a:spAutoFit/>
          </a:bodyPr>
          <a:lstStyle/>
          <a:p>
            <a:r>
              <a:rPr lang="de-DE" sz="1400" dirty="0"/>
              <a:t>Wasserkraft</a:t>
            </a:r>
          </a:p>
        </p:txBody>
      </p:sp>
      <p:sp>
        <p:nvSpPr>
          <p:cNvPr id="50" name="Textfeld 49">
            <a:extLst>
              <a:ext uri="{FF2B5EF4-FFF2-40B4-BE49-F238E27FC236}">
                <a16:creationId xmlns:a16="http://schemas.microsoft.com/office/drawing/2014/main" id="{68EC88D3-840F-4BFD-AF8A-5F14979B19E6}"/>
              </a:ext>
            </a:extLst>
          </p:cNvPr>
          <p:cNvSpPr txBox="1"/>
          <p:nvPr/>
        </p:nvSpPr>
        <p:spPr>
          <a:xfrm>
            <a:off x="987325" y="1233084"/>
            <a:ext cx="97975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verbrauch</a:t>
            </a:r>
          </a:p>
        </p:txBody>
      </p:sp>
      <p:sp>
        <p:nvSpPr>
          <p:cNvPr id="51" name="Textfeld 50">
            <a:extLst>
              <a:ext uri="{FF2B5EF4-FFF2-40B4-BE49-F238E27FC236}">
                <a16:creationId xmlns:a16="http://schemas.microsoft.com/office/drawing/2014/main" id="{C98618B4-2605-4686-A7D5-9028170B2B45}"/>
              </a:ext>
            </a:extLst>
          </p:cNvPr>
          <p:cNvSpPr txBox="1"/>
          <p:nvPr/>
        </p:nvSpPr>
        <p:spPr>
          <a:xfrm>
            <a:off x="2580535" y="1233084"/>
            <a:ext cx="1029449" cy="523220"/>
          </a:xfrm>
          <a:prstGeom prst="rect">
            <a:avLst/>
          </a:prstGeom>
          <a:noFill/>
        </p:spPr>
        <p:txBody>
          <a:bodyPr wrap="none" rtlCol="0">
            <a:spAutoFit/>
          </a:bodyPr>
          <a:lstStyle/>
          <a:p>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sp>
        <p:nvSpPr>
          <p:cNvPr id="52" name="Textfeld 51">
            <a:extLst>
              <a:ext uri="{FF2B5EF4-FFF2-40B4-BE49-F238E27FC236}">
                <a16:creationId xmlns:a16="http://schemas.microsoft.com/office/drawing/2014/main" id="{35C52273-51B3-4C5F-85B5-DCCEF0A62280}"/>
              </a:ext>
            </a:extLst>
          </p:cNvPr>
          <p:cNvSpPr txBox="1"/>
          <p:nvPr/>
        </p:nvSpPr>
        <p:spPr>
          <a:xfrm>
            <a:off x="1882908" y="977887"/>
            <a:ext cx="697627" cy="369332"/>
          </a:xfrm>
          <a:prstGeom prst="rect">
            <a:avLst/>
          </a:prstGeom>
          <a:noFill/>
        </p:spPr>
        <p:txBody>
          <a:bodyPr wrap="none" rtlCol="0">
            <a:spAutoFit/>
          </a:bodyPr>
          <a:lstStyle/>
          <a:p>
            <a:r>
              <a:rPr lang="de-DE" sz="1800" dirty="0"/>
              <a:t>2018</a:t>
            </a:r>
          </a:p>
        </p:txBody>
      </p:sp>
      <p:sp>
        <p:nvSpPr>
          <p:cNvPr id="53" name="Textfeld 52">
            <a:extLst>
              <a:ext uri="{FF2B5EF4-FFF2-40B4-BE49-F238E27FC236}">
                <a16:creationId xmlns:a16="http://schemas.microsoft.com/office/drawing/2014/main" id="{B6CCB58B-B2C6-486B-980F-EE02696623EE}"/>
              </a:ext>
            </a:extLst>
          </p:cNvPr>
          <p:cNvSpPr txBox="1"/>
          <p:nvPr/>
        </p:nvSpPr>
        <p:spPr>
          <a:xfrm>
            <a:off x="6596554" y="977887"/>
            <a:ext cx="697627" cy="369332"/>
          </a:xfrm>
          <a:prstGeom prst="rect">
            <a:avLst/>
          </a:prstGeom>
          <a:noFill/>
        </p:spPr>
        <p:txBody>
          <a:bodyPr wrap="none" rtlCol="0">
            <a:spAutoFit/>
          </a:bodyPr>
          <a:lstStyle/>
          <a:p>
            <a:r>
              <a:rPr lang="de-DE" sz="1800" dirty="0"/>
              <a:t>2040</a:t>
            </a:r>
          </a:p>
        </p:txBody>
      </p:sp>
      <p:sp>
        <p:nvSpPr>
          <p:cNvPr id="54" name="Textfeld 53">
            <a:extLst>
              <a:ext uri="{FF2B5EF4-FFF2-40B4-BE49-F238E27FC236}">
                <a16:creationId xmlns:a16="http://schemas.microsoft.com/office/drawing/2014/main" id="{5F9A36CC-3EB2-469B-838F-8A31C72D94E3}"/>
              </a:ext>
            </a:extLst>
          </p:cNvPr>
          <p:cNvSpPr txBox="1"/>
          <p:nvPr/>
        </p:nvSpPr>
        <p:spPr>
          <a:xfrm>
            <a:off x="118567" y="1999308"/>
            <a:ext cx="562975" cy="307777"/>
          </a:xfrm>
          <a:prstGeom prst="rect">
            <a:avLst/>
          </a:prstGeom>
          <a:solidFill>
            <a:schemeClr val="bg1"/>
          </a:solidFill>
        </p:spPr>
        <p:txBody>
          <a:bodyPr wrap="none" rtlCol="0">
            <a:spAutoFit/>
          </a:bodyPr>
          <a:lstStyle/>
          <a:p>
            <a:r>
              <a:rPr lang="de-DE" sz="1400" dirty="0">
                <a:solidFill>
                  <a:srgbClr val="0000FF"/>
                </a:solidFill>
              </a:rPr>
              <a:t>TWh</a:t>
            </a:r>
          </a:p>
        </p:txBody>
      </p:sp>
      <p:sp>
        <p:nvSpPr>
          <p:cNvPr id="55" name="Textfeld 54">
            <a:extLst>
              <a:ext uri="{FF2B5EF4-FFF2-40B4-BE49-F238E27FC236}">
                <a16:creationId xmlns:a16="http://schemas.microsoft.com/office/drawing/2014/main" id="{9E5381EF-F63A-43A8-80A7-D3870C46AABB}"/>
              </a:ext>
            </a:extLst>
          </p:cNvPr>
          <p:cNvSpPr txBox="1"/>
          <p:nvPr/>
        </p:nvSpPr>
        <p:spPr>
          <a:xfrm>
            <a:off x="1155658" y="1999837"/>
            <a:ext cx="482824" cy="307777"/>
          </a:xfrm>
          <a:prstGeom prst="rect">
            <a:avLst/>
          </a:prstGeom>
          <a:noFill/>
        </p:spPr>
        <p:txBody>
          <a:bodyPr wrap="none" rtlCol="0">
            <a:spAutoFit/>
          </a:bodyPr>
          <a:lstStyle/>
          <a:p>
            <a:r>
              <a:rPr lang="de-DE" sz="1400" dirty="0">
                <a:solidFill>
                  <a:srgbClr val="0000FF"/>
                </a:solidFill>
              </a:rPr>
              <a:t>178</a:t>
            </a:r>
          </a:p>
        </p:txBody>
      </p:sp>
      <p:sp>
        <p:nvSpPr>
          <p:cNvPr id="56" name="Textfeld 55">
            <a:extLst>
              <a:ext uri="{FF2B5EF4-FFF2-40B4-BE49-F238E27FC236}">
                <a16:creationId xmlns:a16="http://schemas.microsoft.com/office/drawing/2014/main" id="{671AD808-2B45-4390-8EC1-E86EDDD97509}"/>
              </a:ext>
            </a:extLst>
          </p:cNvPr>
          <p:cNvSpPr txBox="1"/>
          <p:nvPr/>
        </p:nvSpPr>
        <p:spPr>
          <a:xfrm>
            <a:off x="2670133" y="1999837"/>
            <a:ext cx="532518" cy="307777"/>
          </a:xfrm>
          <a:prstGeom prst="rect">
            <a:avLst/>
          </a:prstGeom>
          <a:noFill/>
        </p:spPr>
        <p:txBody>
          <a:bodyPr wrap="none" rtlCol="0">
            <a:spAutoFit/>
          </a:bodyPr>
          <a:lstStyle/>
          <a:p>
            <a:r>
              <a:rPr lang="de-DE" sz="1400" dirty="0">
                <a:solidFill>
                  <a:srgbClr val="0000FF"/>
                </a:solidFill>
              </a:rPr>
              <a:t>20,0</a:t>
            </a:r>
          </a:p>
        </p:txBody>
      </p:sp>
      <p:sp>
        <p:nvSpPr>
          <p:cNvPr id="57" name="Textfeld 56">
            <a:extLst>
              <a:ext uri="{FF2B5EF4-FFF2-40B4-BE49-F238E27FC236}">
                <a16:creationId xmlns:a16="http://schemas.microsoft.com/office/drawing/2014/main" id="{8FDD23CF-57FB-40CE-AEF9-FF2F25A1EB7A}"/>
              </a:ext>
            </a:extLst>
          </p:cNvPr>
          <p:cNvSpPr txBox="1"/>
          <p:nvPr/>
        </p:nvSpPr>
        <p:spPr>
          <a:xfrm>
            <a:off x="5803481" y="1999837"/>
            <a:ext cx="482824" cy="307777"/>
          </a:xfrm>
          <a:prstGeom prst="rect">
            <a:avLst/>
          </a:prstGeom>
          <a:noFill/>
        </p:spPr>
        <p:txBody>
          <a:bodyPr wrap="none" rtlCol="0">
            <a:spAutoFit/>
          </a:bodyPr>
          <a:lstStyle/>
          <a:p>
            <a:r>
              <a:rPr lang="de-DE" sz="1400" dirty="0">
                <a:solidFill>
                  <a:srgbClr val="0000FF"/>
                </a:solidFill>
              </a:rPr>
              <a:t>100</a:t>
            </a:r>
          </a:p>
        </p:txBody>
      </p:sp>
      <p:sp>
        <p:nvSpPr>
          <p:cNvPr id="58" name="Textfeld 57">
            <a:extLst>
              <a:ext uri="{FF2B5EF4-FFF2-40B4-BE49-F238E27FC236}">
                <a16:creationId xmlns:a16="http://schemas.microsoft.com/office/drawing/2014/main" id="{91AFE67D-78BF-4C5A-962C-6E8A64AD101D}"/>
              </a:ext>
            </a:extLst>
          </p:cNvPr>
          <p:cNvSpPr txBox="1"/>
          <p:nvPr/>
        </p:nvSpPr>
        <p:spPr>
          <a:xfrm>
            <a:off x="7470356" y="1999837"/>
            <a:ext cx="383438" cy="307777"/>
          </a:xfrm>
          <a:prstGeom prst="rect">
            <a:avLst/>
          </a:prstGeom>
          <a:noFill/>
        </p:spPr>
        <p:txBody>
          <a:bodyPr wrap="none" rtlCol="0">
            <a:spAutoFit/>
          </a:bodyPr>
          <a:lstStyle/>
          <a:p>
            <a:r>
              <a:rPr lang="de-DE" sz="1400" dirty="0">
                <a:solidFill>
                  <a:srgbClr val="0000FF"/>
                </a:solidFill>
              </a:rPr>
              <a:t>87</a:t>
            </a:r>
          </a:p>
        </p:txBody>
      </p:sp>
      <p:sp>
        <p:nvSpPr>
          <p:cNvPr id="59" name="Textfeld 58">
            <a:extLst>
              <a:ext uri="{FF2B5EF4-FFF2-40B4-BE49-F238E27FC236}">
                <a16:creationId xmlns:a16="http://schemas.microsoft.com/office/drawing/2014/main" id="{23969B35-DD63-4585-A304-1103EC25590E}"/>
              </a:ext>
            </a:extLst>
          </p:cNvPr>
          <p:cNvSpPr txBox="1"/>
          <p:nvPr/>
        </p:nvSpPr>
        <p:spPr>
          <a:xfrm>
            <a:off x="7696592" y="1999837"/>
            <a:ext cx="861133" cy="307777"/>
          </a:xfrm>
          <a:prstGeom prst="rect">
            <a:avLst/>
          </a:prstGeom>
          <a:noFill/>
        </p:spPr>
        <p:txBody>
          <a:bodyPr wrap="none" rtlCol="0">
            <a:spAutoFit/>
          </a:bodyPr>
          <a:lstStyle/>
          <a:p>
            <a:r>
              <a:rPr lang="de-DE" sz="1400" dirty="0">
                <a:solidFill>
                  <a:srgbClr val="FF0000"/>
                </a:solidFill>
              </a:rPr>
              <a:t>(87,0 %)</a:t>
            </a:r>
          </a:p>
        </p:txBody>
      </p:sp>
      <p:sp>
        <p:nvSpPr>
          <p:cNvPr id="60" name="Textfeld 59">
            <a:extLst>
              <a:ext uri="{FF2B5EF4-FFF2-40B4-BE49-F238E27FC236}">
                <a16:creationId xmlns:a16="http://schemas.microsoft.com/office/drawing/2014/main" id="{E73D1758-B344-4152-9872-97EDDB930BF3}"/>
              </a:ext>
            </a:extLst>
          </p:cNvPr>
          <p:cNvSpPr txBox="1"/>
          <p:nvPr/>
        </p:nvSpPr>
        <p:spPr>
          <a:xfrm>
            <a:off x="3051681" y="1999837"/>
            <a:ext cx="847796" cy="307777"/>
          </a:xfrm>
          <a:prstGeom prst="rect">
            <a:avLst/>
          </a:prstGeom>
          <a:noFill/>
        </p:spPr>
        <p:txBody>
          <a:bodyPr wrap="none" rtlCol="0">
            <a:spAutoFit/>
          </a:bodyPr>
          <a:lstStyle/>
          <a:p>
            <a:r>
              <a:rPr lang="de-DE" sz="1400" dirty="0">
                <a:solidFill>
                  <a:srgbClr val="FF0000"/>
                </a:solidFill>
              </a:rPr>
              <a:t>(11,2 %)</a:t>
            </a:r>
          </a:p>
        </p:txBody>
      </p:sp>
      <p:sp>
        <p:nvSpPr>
          <p:cNvPr id="61" name="Textfeld 60">
            <a:extLst>
              <a:ext uri="{FF2B5EF4-FFF2-40B4-BE49-F238E27FC236}">
                <a16:creationId xmlns:a16="http://schemas.microsoft.com/office/drawing/2014/main" id="{E3DA97FA-EACE-4479-886F-A4D2C39F2523}"/>
              </a:ext>
            </a:extLst>
          </p:cNvPr>
          <p:cNvSpPr txBox="1"/>
          <p:nvPr/>
        </p:nvSpPr>
        <p:spPr>
          <a:xfrm>
            <a:off x="5654899" y="1233084"/>
            <a:ext cx="84029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bedarf</a:t>
            </a:r>
          </a:p>
        </p:txBody>
      </p:sp>
      <p:sp>
        <p:nvSpPr>
          <p:cNvPr id="62" name="Textfeld 61">
            <a:extLst>
              <a:ext uri="{FF2B5EF4-FFF2-40B4-BE49-F238E27FC236}">
                <a16:creationId xmlns:a16="http://schemas.microsoft.com/office/drawing/2014/main" id="{FB9F69A1-89F1-466B-8D0B-A24B86170DB5}"/>
              </a:ext>
            </a:extLst>
          </p:cNvPr>
          <p:cNvSpPr txBox="1"/>
          <p:nvPr/>
        </p:nvSpPr>
        <p:spPr>
          <a:xfrm>
            <a:off x="7324309" y="1233084"/>
            <a:ext cx="1029449" cy="523220"/>
          </a:xfrm>
          <a:prstGeom prst="rect">
            <a:avLst/>
          </a:prstGeom>
          <a:noFill/>
        </p:spPr>
        <p:txBody>
          <a:bodyPr wrap="none" rtlCol="0">
            <a:spAutoFit/>
          </a:bodyPr>
          <a:lstStyle/>
          <a:p>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sp>
        <p:nvSpPr>
          <p:cNvPr id="65" name="Textfeld 64">
            <a:extLst>
              <a:ext uri="{FF2B5EF4-FFF2-40B4-BE49-F238E27FC236}">
                <a16:creationId xmlns:a16="http://schemas.microsoft.com/office/drawing/2014/main" id="{33711ED2-71CB-44E7-BECC-B291576F4B47}"/>
              </a:ext>
            </a:extLst>
          </p:cNvPr>
          <p:cNvSpPr txBox="1"/>
          <p:nvPr/>
        </p:nvSpPr>
        <p:spPr>
          <a:xfrm>
            <a:off x="1876206" y="1693179"/>
            <a:ext cx="369012" cy="246221"/>
          </a:xfrm>
          <a:prstGeom prst="rect">
            <a:avLst/>
          </a:prstGeom>
          <a:noFill/>
        </p:spPr>
        <p:txBody>
          <a:bodyPr wrap="none" rtlCol="0">
            <a:spAutoFit/>
          </a:bodyPr>
          <a:lstStyle/>
          <a:p>
            <a:r>
              <a:rPr lang="de-DE" sz="1000" dirty="0"/>
              <a:t>17)</a:t>
            </a:r>
          </a:p>
        </p:txBody>
      </p:sp>
      <p:sp>
        <p:nvSpPr>
          <p:cNvPr id="66" name="Textfeld 65">
            <a:extLst>
              <a:ext uri="{FF2B5EF4-FFF2-40B4-BE49-F238E27FC236}">
                <a16:creationId xmlns:a16="http://schemas.microsoft.com/office/drawing/2014/main" id="{D1E06ED3-7B96-4FD5-B083-19065D45FA9D}"/>
              </a:ext>
            </a:extLst>
          </p:cNvPr>
          <p:cNvSpPr txBox="1"/>
          <p:nvPr/>
        </p:nvSpPr>
        <p:spPr>
          <a:xfrm>
            <a:off x="3493105" y="1524212"/>
            <a:ext cx="369012" cy="246221"/>
          </a:xfrm>
          <a:prstGeom prst="rect">
            <a:avLst/>
          </a:prstGeom>
          <a:noFill/>
        </p:spPr>
        <p:txBody>
          <a:bodyPr wrap="none" rtlCol="0">
            <a:spAutoFit/>
          </a:bodyPr>
          <a:lstStyle/>
          <a:p>
            <a:r>
              <a:rPr lang="de-DE" sz="1000" dirty="0"/>
              <a:t>18)</a:t>
            </a:r>
          </a:p>
        </p:txBody>
      </p:sp>
      <p:sp>
        <p:nvSpPr>
          <p:cNvPr id="8" name="Rectangle 4">
            <a:extLst>
              <a:ext uri="{FF2B5EF4-FFF2-40B4-BE49-F238E27FC236}">
                <a16:creationId xmlns:a16="http://schemas.microsoft.com/office/drawing/2014/main" id="{9AB18B12-DEEA-4108-95F9-D8023BF3A3A3}"/>
              </a:ext>
            </a:extLst>
          </p:cNvPr>
          <p:cNvSpPr>
            <a:spLocks noChangeArrowheads="1"/>
          </p:cNvSpPr>
          <p:nvPr/>
        </p:nvSpPr>
        <p:spPr bwMode="auto">
          <a:xfrm>
            <a:off x="0" y="6140237"/>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chemeClr val="accent2"/>
                </a:solidFill>
              </a:rPr>
              <a:t>Strom wird mit mehr als 85% in 2040 der Hauptenergieträger sein ! </a:t>
            </a:r>
          </a:p>
        </p:txBody>
      </p:sp>
      <p:sp>
        <p:nvSpPr>
          <p:cNvPr id="67" name="Textfeld 66">
            <a:extLst>
              <a:ext uri="{FF2B5EF4-FFF2-40B4-BE49-F238E27FC236}">
                <a16:creationId xmlns:a16="http://schemas.microsoft.com/office/drawing/2014/main" id="{9D4DD23E-9F6C-4236-B894-F3ED85C022F2}"/>
              </a:ext>
            </a:extLst>
          </p:cNvPr>
          <p:cNvSpPr txBox="1"/>
          <p:nvPr/>
        </p:nvSpPr>
        <p:spPr>
          <a:xfrm>
            <a:off x="8207157" y="1524212"/>
            <a:ext cx="369012" cy="246221"/>
          </a:xfrm>
          <a:prstGeom prst="rect">
            <a:avLst/>
          </a:prstGeom>
          <a:noFill/>
        </p:spPr>
        <p:txBody>
          <a:bodyPr wrap="none" rtlCol="0">
            <a:spAutoFit/>
          </a:bodyPr>
          <a:lstStyle/>
          <a:p>
            <a:r>
              <a:rPr lang="de-DE" sz="1000" dirty="0"/>
              <a:t>19)</a:t>
            </a:r>
          </a:p>
        </p:txBody>
      </p:sp>
      <p:sp>
        <p:nvSpPr>
          <p:cNvPr id="68" name="Textfeld 67">
            <a:extLst>
              <a:ext uri="{FF2B5EF4-FFF2-40B4-BE49-F238E27FC236}">
                <a16:creationId xmlns:a16="http://schemas.microsoft.com/office/drawing/2014/main" id="{86650B16-ACF0-4C1A-A76A-016E3A306FCD}"/>
              </a:ext>
            </a:extLst>
          </p:cNvPr>
          <p:cNvSpPr txBox="1"/>
          <p:nvPr/>
        </p:nvSpPr>
        <p:spPr>
          <a:xfrm>
            <a:off x="6480276" y="1722669"/>
            <a:ext cx="369012" cy="246221"/>
          </a:xfrm>
          <a:prstGeom prst="rect">
            <a:avLst/>
          </a:prstGeom>
          <a:noFill/>
        </p:spPr>
        <p:txBody>
          <a:bodyPr wrap="none" rtlCol="0">
            <a:spAutoFit/>
          </a:bodyPr>
          <a:lstStyle/>
          <a:p>
            <a:r>
              <a:rPr lang="de-DE" sz="1000" dirty="0"/>
              <a:t>19)</a:t>
            </a:r>
          </a:p>
        </p:txBody>
      </p:sp>
      <p:grpSp>
        <p:nvGrpSpPr>
          <p:cNvPr id="2" name="Gruppieren 1">
            <a:extLst>
              <a:ext uri="{FF2B5EF4-FFF2-40B4-BE49-F238E27FC236}">
                <a16:creationId xmlns:a16="http://schemas.microsoft.com/office/drawing/2014/main" id="{D1C2635A-844F-4C38-9FAE-A5B342218DD3}"/>
              </a:ext>
            </a:extLst>
          </p:cNvPr>
          <p:cNvGrpSpPr/>
          <p:nvPr/>
        </p:nvGrpSpPr>
        <p:grpSpPr>
          <a:xfrm>
            <a:off x="3881426" y="1249939"/>
            <a:ext cx="1168910" cy="1057675"/>
            <a:chOff x="3881426" y="1249939"/>
            <a:chExt cx="1168910" cy="1057675"/>
          </a:xfrm>
        </p:grpSpPr>
        <p:sp>
          <p:nvSpPr>
            <p:cNvPr id="30" name="Textfeld 29">
              <a:extLst>
                <a:ext uri="{FF2B5EF4-FFF2-40B4-BE49-F238E27FC236}">
                  <a16:creationId xmlns:a16="http://schemas.microsoft.com/office/drawing/2014/main" id="{9BED8B38-A239-46A7-8F20-A2BC06082C6B}"/>
                </a:ext>
              </a:extLst>
            </p:cNvPr>
            <p:cNvSpPr txBox="1"/>
            <p:nvPr/>
          </p:nvSpPr>
          <p:spPr>
            <a:xfrm>
              <a:off x="3881426" y="1249939"/>
              <a:ext cx="1168910" cy="523220"/>
            </a:xfrm>
            <a:prstGeom prst="rect">
              <a:avLst/>
            </a:prstGeom>
            <a:noFill/>
          </p:spPr>
          <p:txBody>
            <a:bodyPr wrap="none" rtlCol="0">
              <a:spAutoFit/>
            </a:bodyPr>
            <a:lstStyle/>
            <a:p>
              <a:r>
                <a:rPr lang="de-DE" sz="1400" dirty="0">
                  <a:solidFill>
                    <a:srgbClr val="FF0000"/>
                  </a:solidFill>
                </a:rPr>
                <a:t>Bruttostrom-</a:t>
              </a:r>
              <a:br>
                <a:rPr lang="de-DE" sz="1400" dirty="0">
                  <a:solidFill>
                    <a:srgbClr val="FF0000"/>
                  </a:solidFill>
                </a:rPr>
              </a:br>
              <a:r>
                <a:rPr lang="de-DE" sz="1400" dirty="0">
                  <a:solidFill>
                    <a:srgbClr val="FF0000"/>
                  </a:solidFill>
                </a:rPr>
                <a:t>verbrauch</a:t>
              </a:r>
            </a:p>
          </p:txBody>
        </p:sp>
        <p:sp>
          <p:nvSpPr>
            <p:cNvPr id="31" name="Textfeld 30">
              <a:extLst>
                <a:ext uri="{FF2B5EF4-FFF2-40B4-BE49-F238E27FC236}">
                  <a16:creationId xmlns:a16="http://schemas.microsoft.com/office/drawing/2014/main" id="{FDC953E9-8EE8-4B00-B2D1-378E00BA62BB}"/>
                </a:ext>
              </a:extLst>
            </p:cNvPr>
            <p:cNvSpPr txBox="1"/>
            <p:nvPr/>
          </p:nvSpPr>
          <p:spPr>
            <a:xfrm>
              <a:off x="3881426" y="1999837"/>
              <a:ext cx="532518" cy="307777"/>
            </a:xfrm>
            <a:prstGeom prst="rect">
              <a:avLst/>
            </a:prstGeom>
            <a:noFill/>
          </p:spPr>
          <p:txBody>
            <a:bodyPr wrap="none" rtlCol="0">
              <a:spAutoFit/>
            </a:bodyPr>
            <a:lstStyle/>
            <a:p>
              <a:r>
                <a:rPr lang="de-DE" sz="1400" dirty="0">
                  <a:solidFill>
                    <a:srgbClr val="FF0000"/>
                  </a:solidFill>
                </a:rPr>
                <a:t>29,3</a:t>
              </a:r>
            </a:p>
          </p:txBody>
        </p:sp>
      </p:grpSp>
    </p:spTree>
    <p:extLst>
      <p:ext uri="{BB962C8B-B14F-4D97-AF65-F5344CB8AC3E}">
        <p14:creationId xmlns:p14="http://schemas.microsoft.com/office/powerpoint/2010/main" val="118464551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2482090"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AGRI-PV-Anlagen</a:t>
            </a:r>
          </a:p>
        </p:txBody>
      </p:sp>
      <p:pic>
        <p:nvPicPr>
          <p:cNvPr id="5" name="Grafik 3">
            <a:extLst>
              <a:ext uri="{FF2B5EF4-FFF2-40B4-BE49-F238E27FC236}">
                <a16:creationId xmlns:a16="http://schemas.microsoft.com/office/drawing/2014/main" id="{3F0E6AC3-8AEB-4261-AA75-EFE54D8B7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91" y="993086"/>
            <a:ext cx="3228711" cy="19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Ein Bild, das Gras, draußen, blau, Gebäude enthält.&#10;&#10;Automatisch generierte Beschreibung">
            <a:extLst>
              <a:ext uri="{FF2B5EF4-FFF2-40B4-BE49-F238E27FC236}">
                <a16:creationId xmlns:a16="http://schemas.microsoft.com/office/drawing/2014/main" id="{85E81373-4432-48E2-907A-F48C9C955AF4}"/>
              </a:ext>
            </a:extLst>
          </p:cNvPr>
          <p:cNvPicPr>
            <a:picLocks noChangeAspect="1"/>
          </p:cNvPicPr>
          <p:nvPr/>
        </p:nvPicPr>
        <p:blipFill rotWithShape="1">
          <a:blip r:embed="rId4">
            <a:extLst>
              <a:ext uri="{28A0092B-C50C-407E-A947-70E740481C1C}">
                <a14:useLocalDpi xmlns:a14="http://schemas.microsoft.com/office/drawing/2010/main" val="0"/>
              </a:ext>
            </a:extLst>
          </a:blip>
          <a:srcRect b="8451"/>
          <a:stretch/>
        </p:blipFill>
        <p:spPr>
          <a:xfrm>
            <a:off x="6540799" y="993086"/>
            <a:ext cx="3228710" cy="1978705"/>
          </a:xfrm>
          <a:prstGeom prst="rect">
            <a:avLst/>
          </a:prstGeom>
        </p:spPr>
      </p:pic>
      <p:pic>
        <p:nvPicPr>
          <p:cNvPr id="4" name="Grafik 3" descr="Ein Bild, das Text, Gras, draußen enthält.&#10;&#10;Automatisch generierte Beschreibung">
            <a:extLst>
              <a:ext uri="{FF2B5EF4-FFF2-40B4-BE49-F238E27FC236}">
                <a16:creationId xmlns:a16="http://schemas.microsoft.com/office/drawing/2014/main" id="{8EDEB5A6-D847-4C1B-A9E4-5372FD8BAA6B}"/>
              </a:ext>
            </a:extLst>
          </p:cNvPr>
          <p:cNvPicPr>
            <a:picLocks noChangeAspect="1"/>
          </p:cNvPicPr>
          <p:nvPr/>
        </p:nvPicPr>
        <p:blipFill rotWithShape="1">
          <a:blip r:embed="rId5">
            <a:extLst>
              <a:ext uri="{28A0092B-C50C-407E-A947-70E740481C1C}">
                <a14:useLocalDpi xmlns:a14="http://schemas.microsoft.com/office/drawing/2010/main" val="0"/>
              </a:ext>
            </a:extLst>
          </a:blip>
          <a:srcRect t="20874" r="54818" b="25576"/>
          <a:stretch/>
        </p:blipFill>
        <p:spPr>
          <a:xfrm>
            <a:off x="3468972" y="993087"/>
            <a:ext cx="2968056" cy="1978704"/>
          </a:xfrm>
          <a:prstGeom prst="rect">
            <a:avLst/>
          </a:prstGeom>
        </p:spPr>
      </p:pic>
      <p:sp>
        <p:nvSpPr>
          <p:cNvPr id="14" name="Textfeld 13">
            <a:extLst>
              <a:ext uri="{FF2B5EF4-FFF2-40B4-BE49-F238E27FC236}">
                <a16:creationId xmlns:a16="http://schemas.microsoft.com/office/drawing/2014/main" id="{7772A912-D606-42B2-B2AE-BFE7C55BA8BD}"/>
              </a:ext>
            </a:extLst>
          </p:cNvPr>
          <p:cNvSpPr txBox="1"/>
          <p:nvPr/>
        </p:nvSpPr>
        <p:spPr>
          <a:xfrm>
            <a:off x="272781" y="3002605"/>
            <a:ext cx="2956130" cy="338554"/>
          </a:xfrm>
          <a:prstGeom prst="rect">
            <a:avLst/>
          </a:prstGeom>
          <a:noFill/>
        </p:spPr>
        <p:txBody>
          <a:bodyPr wrap="none" rtlCol="0">
            <a:spAutoFit/>
          </a:bodyPr>
          <a:lstStyle/>
          <a:p>
            <a:r>
              <a:rPr lang="de-DE" sz="1600" dirty="0">
                <a:solidFill>
                  <a:srgbClr val="3333FF"/>
                </a:solidFill>
              </a:rPr>
              <a:t>im Acker- und Gemüsebaubau</a:t>
            </a:r>
          </a:p>
        </p:txBody>
      </p:sp>
      <p:sp>
        <p:nvSpPr>
          <p:cNvPr id="15" name="Textfeld 14">
            <a:extLst>
              <a:ext uri="{FF2B5EF4-FFF2-40B4-BE49-F238E27FC236}">
                <a16:creationId xmlns:a16="http://schemas.microsoft.com/office/drawing/2014/main" id="{C13F8806-A2DD-4AD4-8B8F-887868BC3BD5}"/>
              </a:ext>
            </a:extLst>
          </p:cNvPr>
          <p:cNvSpPr txBox="1"/>
          <p:nvPr/>
        </p:nvSpPr>
        <p:spPr>
          <a:xfrm>
            <a:off x="3790220" y="3002605"/>
            <a:ext cx="2223173" cy="338554"/>
          </a:xfrm>
          <a:prstGeom prst="rect">
            <a:avLst/>
          </a:prstGeom>
          <a:noFill/>
        </p:spPr>
        <p:txBody>
          <a:bodyPr wrap="none" rtlCol="0">
            <a:spAutoFit/>
          </a:bodyPr>
          <a:lstStyle/>
          <a:p>
            <a:r>
              <a:rPr lang="de-DE" sz="1600" dirty="0">
                <a:solidFill>
                  <a:srgbClr val="3333FF"/>
                </a:solidFill>
              </a:rPr>
              <a:t>im Obst- und Weinbau</a:t>
            </a:r>
          </a:p>
        </p:txBody>
      </p:sp>
      <p:sp>
        <p:nvSpPr>
          <p:cNvPr id="16" name="Textfeld 15">
            <a:extLst>
              <a:ext uri="{FF2B5EF4-FFF2-40B4-BE49-F238E27FC236}">
                <a16:creationId xmlns:a16="http://schemas.microsoft.com/office/drawing/2014/main" id="{96A62DA6-875E-4193-AA86-2C58AC080337}"/>
              </a:ext>
            </a:extLst>
          </p:cNvPr>
          <p:cNvSpPr txBox="1"/>
          <p:nvPr/>
        </p:nvSpPr>
        <p:spPr>
          <a:xfrm>
            <a:off x="7549860" y="3002605"/>
            <a:ext cx="1210588" cy="338554"/>
          </a:xfrm>
          <a:prstGeom prst="rect">
            <a:avLst/>
          </a:prstGeom>
          <a:noFill/>
        </p:spPr>
        <p:txBody>
          <a:bodyPr wrap="none" rtlCol="0">
            <a:spAutoFit/>
          </a:bodyPr>
          <a:lstStyle/>
          <a:p>
            <a:r>
              <a:rPr lang="de-DE" sz="1600" dirty="0">
                <a:solidFill>
                  <a:srgbClr val="3333FF"/>
                </a:solidFill>
              </a:rPr>
              <a:t>auf Wiesen</a:t>
            </a:r>
          </a:p>
        </p:txBody>
      </p:sp>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597766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Landwirt + Energiewirt = </a:t>
            </a:r>
            <a:r>
              <a:rPr lang="de-DE" altLang="de-DE" sz="1800" dirty="0" err="1">
                <a:solidFill>
                  <a:srgbClr val="3333FF"/>
                </a:solidFill>
              </a:rPr>
              <a:t>Ökowirt</a:t>
            </a:r>
            <a:r>
              <a:rPr lang="de-DE" altLang="de-DE" sz="1800" dirty="0">
                <a:solidFill>
                  <a:srgbClr val="3333FF"/>
                </a:solidFill>
              </a:rPr>
              <a:t>: Ein neues Geschäftsmodell für die Landwirtschaft!</a:t>
            </a:r>
          </a:p>
        </p:txBody>
      </p:sp>
      <p:grpSp>
        <p:nvGrpSpPr>
          <p:cNvPr id="3" name="Gruppieren 2">
            <a:extLst>
              <a:ext uri="{FF2B5EF4-FFF2-40B4-BE49-F238E27FC236}">
                <a16:creationId xmlns:a16="http://schemas.microsoft.com/office/drawing/2014/main" id="{A0EE3F10-20BC-43F6-9835-631209EE8514}"/>
              </a:ext>
            </a:extLst>
          </p:cNvPr>
          <p:cNvGrpSpPr/>
          <p:nvPr/>
        </p:nvGrpSpPr>
        <p:grpSpPr>
          <a:xfrm>
            <a:off x="377221" y="3462177"/>
            <a:ext cx="9528779" cy="2240549"/>
            <a:chOff x="377221" y="3462177"/>
            <a:chExt cx="9528779" cy="2240549"/>
          </a:xfrm>
        </p:grpSpPr>
        <p:grpSp>
          <p:nvGrpSpPr>
            <p:cNvPr id="2" name="Gruppieren 1">
              <a:extLst>
                <a:ext uri="{FF2B5EF4-FFF2-40B4-BE49-F238E27FC236}">
                  <a16:creationId xmlns:a16="http://schemas.microsoft.com/office/drawing/2014/main" id="{45F4E1AC-723E-41A4-8ABC-B39A14A3B275}"/>
                </a:ext>
              </a:extLst>
            </p:cNvPr>
            <p:cNvGrpSpPr/>
            <p:nvPr/>
          </p:nvGrpSpPr>
          <p:grpSpPr>
            <a:xfrm>
              <a:off x="377221" y="3462177"/>
              <a:ext cx="9528779" cy="2240549"/>
              <a:chOff x="377221" y="3462177"/>
              <a:chExt cx="9528779" cy="2240549"/>
            </a:xfrm>
          </p:grpSpPr>
          <p:sp>
            <p:nvSpPr>
              <p:cNvPr id="13" name="Textfeld 12">
                <a:extLst>
                  <a:ext uri="{FF2B5EF4-FFF2-40B4-BE49-F238E27FC236}">
                    <a16:creationId xmlns:a16="http://schemas.microsoft.com/office/drawing/2014/main" id="{B0226E9C-17FC-4B2F-BA4A-ACFA63304ED7}"/>
                  </a:ext>
                </a:extLst>
              </p:cNvPr>
              <p:cNvSpPr txBox="1"/>
              <p:nvPr/>
            </p:nvSpPr>
            <p:spPr>
              <a:xfrm>
                <a:off x="377221" y="3462177"/>
                <a:ext cx="8496237" cy="338554"/>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rPr>
                  <a:t>Landwirtschaftliche Nutzung und Stromproduktion können gleichzeitig betrieben werden.</a:t>
                </a:r>
              </a:p>
            </p:txBody>
          </p:sp>
          <p:sp>
            <p:nvSpPr>
              <p:cNvPr id="12" name="Textfeld 11">
                <a:extLst>
                  <a:ext uri="{FF2B5EF4-FFF2-40B4-BE49-F238E27FC236}">
                    <a16:creationId xmlns:a16="http://schemas.microsoft.com/office/drawing/2014/main" id="{59053D1F-BB3D-4E48-9EF8-76F1FDE50275}"/>
                  </a:ext>
                </a:extLst>
              </p:cNvPr>
              <p:cNvSpPr txBox="1"/>
              <p:nvPr/>
            </p:nvSpPr>
            <p:spPr>
              <a:xfrm>
                <a:off x="377221" y="3932028"/>
                <a:ext cx="6454780" cy="338554"/>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rPr>
                  <a:t>Landwirtschaftliche Produkte werden an heißen Tagen geschützt. </a:t>
                </a:r>
              </a:p>
            </p:txBody>
          </p:sp>
          <p:sp>
            <p:nvSpPr>
              <p:cNvPr id="18" name="Textfeld 17">
                <a:extLst>
                  <a:ext uri="{FF2B5EF4-FFF2-40B4-BE49-F238E27FC236}">
                    <a16:creationId xmlns:a16="http://schemas.microsoft.com/office/drawing/2014/main" id="{8B8D4739-A754-466D-9839-A67147F9C462}"/>
                  </a:ext>
                </a:extLst>
              </p:cNvPr>
              <p:cNvSpPr txBox="1"/>
              <p:nvPr/>
            </p:nvSpPr>
            <p:spPr>
              <a:xfrm>
                <a:off x="377221" y="5117951"/>
                <a:ext cx="952877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AGRI-PV sollte so gefördert werden, dass die Mehrkosten durch die Trägersysteme gegenüber den günstigeren Freiflächenanlagen kompensiert werden.</a:t>
                </a:r>
              </a:p>
            </p:txBody>
          </p:sp>
          <p:sp>
            <p:nvSpPr>
              <p:cNvPr id="19" name="Textfeld 18">
                <a:extLst>
                  <a:ext uri="{FF2B5EF4-FFF2-40B4-BE49-F238E27FC236}">
                    <a16:creationId xmlns:a16="http://schemas.microsoft.com/office/drawing/2014/main" id="{07F9F1D2-1297-4FFE-892A-61E3D0A2EF33}"/>
                  </a:ext>
                </a:extLst>
              </p:cNvPr>
              <p:cNvSpPr txBox="1"/>
              <p:nvPr/>
            </p:nvSpPr>
            <p:spPr>
              <a:xfrm>
                <a:off x="377221" y="4401879"/>
                <a:ext cx="9528779" cy="584775"/>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rPr>
                  <a:t>Die finanzrechtlichen und gewerberechtlichen Behinderungen für die gleichzeitige Nutzung von Landwirtschaft und Energieerzeugung (Unternehmer) müssen beseitigt werden.</a:t>
                </a:r>
                <a:endParaRPr lang="de-DE" sz="1600" dirty="0">
                  <a:solidFill>
                    <a:srgbClr val="3333FF"/>
                  </a:solidFill>
                </a:endParaRPr>
              </a:p>
            </p:txBody>
          </p:sp>
        </p:grpSp>
        <p:sp>
          <p:nvSpPr>
            <p:cNvPr id="17" name="Text Box 14">
              <a:extLst>
                <a:ext uri="{FF2B5EF4-FFF2-40B4-BE49-F238E27FC236}">
                  <a16:creationId xmlns:a16="http://schemas.microsoft.com/office/drawing/2014/main" id="{8D372233-BBCB-4DCA-B99D-8DAE2EA52AF4}"/>
                </a:ext>
              </a:extLst>
            </p:cNvPr>
            <p:cNvSpPr txBox="1">
              <a:spLocks noChangeArrowheads="1"/>
            </p:cNvSpPr>
            <p:nvPr/>
          </p:nvSpPr>
          <p:spPr bwMode="auto">
            <a:xfrm flipH="1">
              <a:off x="8848953" y="3572939"/>
              <a:ext cx="204768"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13)</a:t>
              </a:r>
            </a:p>
          </p:txBody>
        </p:sp>
      </p:grpSp>
      <p:sp>
        <p:nvSpPr>
          <p:cNvPr id="20" name="Text Box 14">
            <a:extLst>
              <a:ext uri="{FF2B5EF4-FFF2-40B4-BE49-F238E27FC236}">
                <a16:creationId xmlns:a16="http://schemas.microsoft.com/office/drawing/2014/main" id="{B6B7F5E3-AD84-486E-BD18-CEB27AA5EF5F}"/>
              </a:ext>
            </a:extLst>
          </p:cNvPr>
          <p:cNvSpPr txBox="1">
            <a:spLocks noChangeArrowheads="1"/>
          </p:cNvSpPr>
          <p:nvPr/>
        </p:nvSpPr>
        <p:spPr bwMode="auto">
          <a:xfrm>
            <a:off x="8225817" y="5719099"/>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 </a:t>
            </a:r>
          </a:p>
        </p:txBody>
      </p:sp>
    </p:spTree>
    <p:extLst>
      <p:ext uri="{BB962C8B-B14F-4D97-AF65-F5344CB8AC3E}">
        <p14:creationId xmlns:p14="http://schemas.microsoft.com/office/powerpoint/2010/main" val="405871441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59869" y="92243"/>
            <a:ext cx="694151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Vereinbarungen von Verbänden/Organisation und Ministerien</a:t>
            </a:r>
          </a:p>
        </p:txBody>
      </p:sp>
      <p:grpSp>
        <p:nvGrpSpPr>
          <p:cNvPr id="6" name="Gruppieren 5">
            <a:extLst>
              <a:ext uri="{FF2B5EF4-FFF2-40B4-BE49-F238E27FC236}">
                <a16:creationId xmlns:a16="http://schemas.microsoft.com/office/drawing/2014/main" id="{8DBDACE1-4705-4148-862F-8E544A972FCC}"/>
              </a:ext>
            </a:extLst>
          </p:cNvPr>
          <p:cNvGrpSpPr/>
          <p:nvPr/>
        </p:nvGrpSpPr>
        <p:grpSpPr>
          <a:xfrm>
            <a:off x="457200" y="3664438"/>
            <a:ext cx="9001760" cy="2324353"/>
            <a:chOff x="457200" y="944880"/>
            <a:chExt cx="9001760" cy="2253542"/>
          </a:xfrm>
        </p:grpSpPr>
        <p:sp>
          <p:nvSpPr>
            <p:cNvPr id="2" name="Rechteck 1">
              <a:extLst>
                <a:ext uri="{FF2B5EF4-FFF2-40B4-BE49-F238E27FC236}">
                  <a16:creationId xmlns:a16="http://schemas.microsoft.com/office/drawing/2014/main" id="{793B821E-596A-411B-8FE4-2B8045340F7E}"/>
                </a:ext>
              </a:extLst>
            </p:cNvPr>
            <p:cNvSpPr/>
            <p:nvPr/>
          </p:nvSpPr>
          <p:spPr bwMode="auto">
            <a:xfrm>
              <a:off x="457200" y="944880"/>
              <a:ext cx="9001760" cy="2253542"/>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3" name="Grafik 2">
              <a:extLst>
                <a:ext uri="{FF2B5EF4-FFF2-40B4-BE49-F238E27FC236}">
                  <a16:creationId xmlns:a16="http://schemas.microsoft.com/office/drawing/2014/main" id="{D69D140E-1F8C-4638-B1E6-86F1D4FE6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179" y="1775976"/>
              <a:ext cx="7049484" cy="1323439"/>
            </a:xfrm>
            <a:prstGeom prst="rect">
              <a:avLst/>
            </a:prstGeom>
          </p:spPr>
        </p:pic>
        <p:sp>
          <p:nvSpPr>
            <p:cNvPr id="5" name="Rectangle 4">
              <a:extLst>
                <a:ext uri="{FF2B5EF4-FFF2-40B4-BE49-F238E27FC236}">
                  <a16:creationId xmlns:a16="http://schemas.microsoft.com/office/drawing/2014/main" id="{1E586D13-2548-4334-92AF-63DF91A26FA1}"/>
                </a:ext>
              </a:extLst>
            </p:cNvPr>
            <p:cNvSpPr>
              <a:spLocks noChangeArrowheads="1"/>
            </p:cNvSpPr>
            <p:nvPr/>
          </p:nvSpPr>
          <p:spPr bwMode="auto">
            <a:xfrm>
              <a:off x="885334" y="1026160"/>
              <a:ext cx="8177175" cy="677108"/>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rgbClr val="0000FF"/>
                  </a:solidFill>
                </a:rPr>
                <a:t>10 Punkte für den Ausbau der Windenergie an Land</a:t>
              </a:r>
            </a:p>
            <a:p>
              <a:r>
                <a:rPr lang="de-DE" altLang="de-DE" sz="2000" dirty="0">
                  <a:solidFill>
                    <a:srgbClr val="0000FF"/>
                  </a:solidFill>
                </a:rPr>
                <a:t>Energiewirtschaft, Maschinen- und  Anlagenbau und Umweltverbände</a:t>
              </a:r>
              <a:endParaRPr lang="de-DE" altLang="de-DE" baseline="30000" dirty="0">
                <a:solidFill>
                  <a:srgbClr val="0000FF"/>
                </a:solidFill>
              </a:endParaRPr>
            </a:p>
          </p:txBody>
        </p:sp>
      </p:grpSp>
      <p:grpSp>
        <p:nvGrpSpPr>
          <p:cNvPr id="10" name="Gruppieren 9">
            <a:extLst>
              <a:ext uri="{FF2B5EF4-FFF2-40B4-BE49-F238E27FC236}">
                <a16:creationId xmlns:a16="http://schemas.microsoft.com/office/drawing/2014/main" id="{A1C10D89-3F35-4C2F-8C99-2C2A9F223801}"/>
              </a:ext>
            </a:extLst>
          </p:cNvPr>
          <p:cNvGrpSpPr/>
          <p:nvPr/>
        </p:nvGrpSpPr>
        <p:grpSpPr>
          <a:xfrm>
            <a:off x="457200" y="869209"/>
            <a:ext cx="9001760" cy="2797355"/>
            <a:chOff x="457200" y="985520"/>
            <a:chExt cx="9001760" cy="2797355"/>
          </a:xfrm>
        </p:grpSpPr>
        <p:sp>
          <p:nvSpPr>
            <p:cNvPr id="7" name="Rechteck 6">
              <a:extLst>
                <a:ext uri="{FF2B5EF4-FFF2-40B4-BE49-F238E27FC236}">
                  <a16:creationId xmlns:a16="http://schemas.microsoft.com/office/drawing/2014/main" id="{C352C28F-1D00-4DC7-A334-6259C6CFC043}"/>
                </a:ext>
              </a:extLst>
            </p:cNvPr>
            <p:cNvSpPr/>
            <p:nvPr/>
          </p:nvSpPr>
          <p:spPr bwMode="auto">
            <a:xfrm>
              <a:off x="457200" y="985520"/>
              <a:ext cx="9001760" cy="269240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0000FF"/>
                </a:solidFill>
                <a:effectLst/>
                <a:latin typeface="Arial" charset="0"/>
              </a:endParaRPr>
            </a:p>
          </p:txBody>
        </p:sp>
        <p:sp>
          <p:nvSpPr>
            <p:cNvPr id="8" name="Rectangle 4">
              <a:extLst>
                <a:ext uri="{FF2B5EF4-FFF2-40B4-BE49-F238E27FC236}">
                  <a16:creationId xmlns:a16="http://schemas.microsoft.com/office/drawing/2014/main" id="{514699C2-5104-4B2D-9EDE-13D1F69CE9FF}"/>
                </a:ext>
              </a:extLst>
            </p:cNvPr>
            <p:cNvSpPr>
              <a:spLocks noChangeArrowheads="1"/>
            </p:cNvSpPr>
            <p:nvPr/>
          </p:nvSpPr>
          <p:spPr bwMode="auto">
            <a:xfrm>
              <a:off x="946294" y="1111023"/>
              <a:ext cx="8350106"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rgbClr val="0000FF"/>
                  </a:solidFill>
                </a:rPr>
                <a:t>Naturverträglicher Ausbau der Solarenergie Eckpunktepapier BMWK, BMUV und BMEL</a:t>
              </a:r>
              <a:endParaRPr lang="de-DE" altLang="de-DE" baseline="30000" dirty="0">
                <a:solidFill>
                  <a:srgbClr val="0000FF"/>
                </a:solidFill>
              </a:endParaRPr>
            </a:p>
          </p:txBody>
        </p:sp>
        <p:pic>
          <p:nvPicPr>
            <p:cNvPr id="11" name="Grafik 10">
              <a:extLst>
                <a:ext uri="{FF2B5EF4-FFF2-40B4-BE49-F238E27FC236}">
                  <a16:creationId xmlns:a16="http://schemas.microsoft.com/office/drawing/2014/main" id="{BCE02B1B-7A52-47F3-8F3B-8114FFEE183C}"/>
                </a:ext>
              </a:extLst>
            </p:cNvPr>
            <p:cNvPicPr>
              <a:picLocks noChangeAspect="1"/>
            </p:cNvPicPr>
            <p:nvPr/>
          </p:nvPicPr>
          <p:blipFill>
            <a:blip r:embed="rId4"/>
            <a:stretch>
              <a:fillRect/>
            </a:stretch>
          </p:blipFill>
          <p:spPr>
            <a:xfrm>
              <a:off x="562771" y="2009756"/>
              <a:ext cx="1956821" cy="1610926"/>
            </a:xfrm>
            <a:prstGeom prst="rect">
              <a:avLst/>
            </a:prstGeom>
          </p:spPr>
        </p:pic>
        <p:pic>
          <p:nvPicPr>
            <p:cNvPr id="12" name="Grafik 11">
              <a:extLst>
                <a:ext uri="{FF2B5EF4-FFF2-40B4-BE49-F238E27FC236}">
                  <a16:creationId xmlns:a16="http://schemas.microsoft.com/office/drawing/2014/main" id="{9B6B81D2-76ED-4BFD-8640-D2DA34323125}"/>
                </a:ext>
              </a:extLst>
            </p:cNvPr>
            <p:cNvPicPr>
              <a:picLocks noChangeAspect="1"/>
            </p:cNvPicPr>
            <p:nvPr/>
          </p:nvPicPr>
          <p:blipFill>
            <a:blip r:embed="rId5"/>
            <a:stretch>
              <a:fillRect/>
            </a:stretch>
          </p:blipFill>
          <p:spPr>
            <a:xfrm>
              <a:off x="2632368" y="2008362"/>
              <a:ext cx="1956821" cy="1613713"/>
            </a:xfrm>
            <a:prstGeom prst="rect">
              <a:avLst/>
            </a:prstGeom>
          </p:spPr>
        </p:pic>
        <p:pic>
          <p:nvPicPr>
            <p:cNvPr id="13" name="Grafik 12">
              <a:extLst>
                <a:ext uri="{FF2B5EF4-FFF2-40B4-BE49-F238E27FC236}">
                  <a16:creationId xmlns:a16="http://schemas.microsoft.com/office/drawing/2014/main" id="{444E942F-EDAF-4F4C-9EDF-AE4A2487A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0579" y="1993559"/>
              <a:ext cx="2257278" cy="1789316"/>
            </a:xfrm>
            <a:prstGeom prst="rect">
              <a:avLst/>
            </a:prstGeom>
          </p:spPr>
        </p:pic>
        <p:pic>
          <p:nvPicPr>
            <p:cNvPr id="14" name="Grafik 13">
              <a:extLst>
                <a:ext uri="{FF2B5EF4-FFF2-40B4-BE49-F238E27FC236}">
                  <a16:creationId xmlns:a16="http://schemas.microsoft.com/office/drawing/2014/main" id="{E9BE83FA-FD08-476F-B1CF-FE60A40D61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9122" y="1972508"/>
              <a:ext cx="2257278" cy="1711688"/>
            </a:xfrm>
            <a:prstGeom prst="rect">
              <a:avLst/>
            </a:prstGeom>
          </p:spPr>
        </p:pic>
      </p:grpSp>
      <p:sp>
        <p:nvSpPr>
          <p:cNvPr id="16" name="Rectangle 4">
            <a:extLst>
              <a:ext uri="{FF2B5EF4-FFF2-40B4-BE49-F238E27FC236}">
                <a16:creationId xmlns:a16="http://schemas.microsoft.com/office/drawing/2014/main" id="{493838C4-E341-42FD-B815-2CD1C255CEE2}"/>
              </a:ext>
            </a:extLst>
          </p:cNvPr>
          <p:cNvSpPr>
            <a:spLocks noChangeArrowheads="1"/>
          </p:cNvSpPr>
          <p:nvPr/>
        </p:nvSpPr>
        <p:spPr bwMode="auto">
          <a:xfrm>
            <a:off x="0" y="609945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chemeClr val="accent2"/>
                </a:solidFill>
              </a:rPr>
              <a:t>Naturschutz- und Industrieverbände arbeiten bereits mit den Ministerien zusammen!</a:t>
            </a:r>
          </a:p>
        </p:txBody>
      </p:sp>
    </p:spTree>
    <p:extLst>
      <p:ext uri="{BB962C8B-B14F-4D97-AF65-F5344CB8AC3E}">
        <p14:creationId xmlns:p14="http://schemas.microsoft.com/office/powerpoint/2010/main" val="35550716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ppt_x"/>
                                          </p:val>
                                        </p:tav>
                                        <p:tav tm="100000">
                                          <p:val>
                                            <p:strVal val="#ppt_x"/>
                                          </p:val>
                                        </p:tav>
                                      </p:tavLst>
                                    </p:anim>
                                    <p:anim calcmode="lin" valueType="num">
                                      <p:cBhvr additive="base">
                                        <p:cTn id="14"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59869" y="92243"/>
            <a:ext cx="547290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Konzepte und Fakten für PV-Freiflächenanlagen</a:t>
            </a:r>
          </a:p>
        </p:txBody>
      </p:sp>
      <p:sp>
        <p:nvSpPr>
          <p:cNvPr id="4" name="Textfeld 3">
            <a:extLst>
              <a:ext uri="{FF2B5EF4-FFF2-40B4-BE49-F238E27FC236}">
                <a16:creationId xmlns:a16="http://schemas.microsoft.com/office/drawing/2014/main" id="{D26A484B-714F-42D6-8E00-57A925B067DA}"/>
              </a:ext>
            </a:extLst>
          </p:cNvPr>
          <p:cNvSpPr txBox="1"/>
          <p:nvPr/>
        </p:nvSpPr>
        <p:spPr>
          <a:xfrm>
            <a:off x="259080" y="1296359"/>
            <a:ext cx="9646920" cy="367216"/>
          </a:xfrm>
          <a:prstGeom prst="rect">
            <a:avLst/>
          </a:prstGeom>
          <a:noFill/>
        </p:spPr>
        <p:txBody>
          <a:bodyPr wrap="square">
            <a:spAutoFit/>
          </a:bodyPr>
          <a:lstStyle/>
          <a:p>
            <a:pPr>
              <a:lnSpc>
                <a:spcPct val="107000"/>
              </a:lnSpc>
              <a:spcAft>
                <a:spcPts val="800"/>
              </a:spcAft>
            </a:pPr>
            <a:r>
              <a:rPr lang="de-DE" sz="1800" u="sng" dirty="0">
                <a:solidFill>
                  <a:srgbClr val="0000FF"/>
                </a:solidFill>
                <a:effectLst/>
                <a:latin typeface="+mn-lt"/>
                <a:ea typeface="Times New Roman" panose="02020603050405020304" pitchFamily="18" charset="0"/>
                <a:cs typeface="Times New Roman" panose="02020603050405020304" pitchFamily="18" charset="0"/>
              </a:rPr>
              <a:t>Energieagentur RLP</a:t>
            </a:r>
            <a:r>
              <a:rPr lang="de-DE" sz="1800" dirty="0">
                <a:solidFill>
                  <a:srgbClr val="0000FF"/>
                </a:solidFill>
                <a:effectLst/>
                <a:latin typeface="+mn-lt"/>
                <a:ea typeface="Times New Roman" panose="02020603050405020304" pitchFamily="18" charset="0"/>
                <a:cs typeface="Times New Roman" panose="02020603050405020304" pitchFamily="18" charset="0"/>
              </a:rPr>
              <a:t>: Photovoltaik Freiflächenanlagen, Photovoltaik - mit und ohne EEG </a:t>
            </a:r>
            <a:endParaRPr lang="de-DE" sz="1800" dirty="0">
              <a:solidFill>
                <a:srgbClr val="0000FF"/>
              </a:solidFill>
              <a:effectLst/>
              <a:latin typeface="+mn-lt"/>
              <a:ea typeface="Calibri" panose="020F0502020204030204" pitchFamily="34" charset="0"/>
              <a:cs typeface="Times New Roman" panose="02020603050405020304" pitchFamily="18" charset="0"/>
            </a:endParaRPr>
          </a:p>
        </p:txBody>
      </p:sp>
      <p:sp>
        <p:nvSpPr>
          <p:cNvPr id="6" name="Textfeld 5">
            <a:extLst>
              <a:ext uri="{FF2B5EF4-FFF2-40B4-BE49-F238E27FC236}">
                <a16:creationId xmlns:a16="http://schemas.microsoft.com/office/drawing/2014/main" id="{BF9A53AC-BDD6-4F3F-991F-E47659392385}"/>
              </a:ext>
            </a:extLst>
          </p:cNvPr>
          <p:cNvSpPr txBox="1"/>
          <p:nvPr/>
        </p:nvSpPr>
        <p:spPr>
          <a:xfrm>
            <a:off x="259080" y="2027982"/>
            <a:ext cx="8559800" cy="369332"/>
          </a:xfrm>
          <a:prstGeom prst="rect">
            <a:avLst/>
          </a:prstGeom>
          <a:noFill/>
        </p:spPr>
        <p:txBody>
          <a:bodyPr wrap="square">
            <a:spAutoFit/>
          </a:bodyPr>
          <a:lstStyle/>
          <a:p>
            <a:r>
              <a:rPr lang="de-DE" sz="1800" i="0" u="sng" strike="noStrike" baseline="0" dirty="0">
                <a:solidFill>
                  <a:srgbClr val="0000FF"/>
                </a:solidFill>
                <a:latin typeface="Arial" panose="020B0604020202020204" pitchFamily="34" charset="0"/>
              </a:rPr>
              <a:t>NABU</a:t>
            </a:r>
            <a:r>
              <a:rPr lang="de-DE" sz="1800" i="0" u="none" strike="noStrike" baseline="0" dirty="0">
                <a:solidFill>
                  <a:srgbClr val="0000FF"/>
                </a:solidFill>
                <a:latin typeface="Arial" panose="020B0604020202020204" pitchFamily="34" charset="0"/>
              </a:rPr>
              <a:t>: Kriterien für naturverträgliche Photovoltaik-Freiflächenanlagen</a:t>
            </a:r>
            <a:endParaRPr lang="de-DE" sz="1800" dirty="0">
              <a:solidFill>
                <a:srgbClr val="0000FF"/>
              </a:solidFill>
            </a:endParaRPr>
          </a:p>
        </p:txBody>
      </p:sp>
      <p:sp>
        <p:nvSpPr>
          <p:cNvPr id="7" name="Textfeld 6">
            <a:extLst>
              <a:ext uri="{FF2B5EF4-FFF2-40B4-BE49-F238E27FC236}">
                <a16:creationId xmlns:a16="http://schemas.microsoft.com/office/drawing/2014/main" id="{0EE2A151-901A-4C0C-B30A-0560A35DD65F}"/>
              </a:ext>
            </a:extLst>
          </p:cNvPr>
          <p:cNvSpPr txBox="1"/>
          <p:nvPr/>
        </p:nvSpPr>
        <p:spPr>
          <a:xfrm>
            <a:off x="259080" y="3583881"/>
            <a:ext cx="9646920" cy="646331"/>
          </a:xfrm>
          <a:prstGeom prst="rect">
            <a:avLst/>
          </a:prstGeom>
          <a:noFill/>
        </p:spPr>
        <p:txBody>
          <a:bodyPr wrap="square">
            <a:spAutoFit/>
          </a:bodyPr>
          <a:lstStyle/>
          <a:p>
            <a:r>
              <a:rPr lang="de-DE" sz="1800" u="sng" dirty="0">
                <a:solidFill>
                  <a:srgbClr val="0000FF"/>
                </a:solidFill>
              </a:rPr>
              <a:t>PFALZSOLAR</a:t>
            </a:r>
            <a:r>
              <a:rPr lang="de-DE" sz="1800" i="0" u="none" strike="noStrike" baseline="0" dirty="0">
                <a:solidFill>
                  <a:srgbClr val="0000FF"/>
                </a:solidFill>
                <a:latin typeface="Arial" panose="020B0604020202020204" pitchFamily="34" charset="0"/>
              </a:rPr>
              <a:t>: WE LOVE SOLAR, Konzept zur Planung und Durchführung von PV-Freiflächenanlagen</a:t>
            </a:r>
            <a:endParaRPr lang="de-DE" sz="1800" dirty="0">
              <a:solidFill>
                <a:srgbClr val="0000FF"/>
              </a:solidFill>
            </a:endParaRPr>
          </a:p>
        </p:txBody>
      </p:sp>
      <p:sp>
        <p:nvSpPr>
          <p:cNvPr id="9" name="Textfeld 8">
            <a:extLst>
              <a:ext uri="{FF2B5EF4-FFF2-40B4-BE49-F238E27FC236}">
                <a16:creationId xmlns:a16="http://schemas.microsoft.com/office/drawing/2014/main" id="{8868A6B3-1AE6-4291-AEFA-4962EE64C38E}"/>
              </a:ext>
            </a:extLst>
          </p:cNvPr>
          <p:cNvSpPr txBox="1"/>
          <p:nvPr/>
        </p:nvSpPr>
        <p:spPr>
          <a:xfrm>
            <a:off x="259080" y="2850590"/>
            <a:ext cx="9525000" cy="367216"/>
          </a:xfrm>
          <a:prstGeom prst="rect">
            <a:avLst/>
          </a:prstGeom>
          <a:noFill/>
        </p:spPr>
        <p:txBody>
          <a:bodyPr wrap="square">
            <a:spAutoFit/>
          </a:bodyPr>
          <a:lstStyle/>
          <a:p>
            <a:pPr>
              <a:lnSpc>
                <a:spcPct val="107000"/>
              </a:lnSpc>
              <a:spcAft>
                <a:spcPts val="800"/>
              </a:spcAft>
            </a:pPr>
            <a:r>
              <a:rPr lang="de-DE" sz="1800" u="sng" dirty="0">
                <a:solidFill>
                  <a:srgbClr val="0000FF"/>
                </a:solidFill>
              </a:rPr>
              <a:t>Solarserver</a:t>
            </a:r>
            <a:r>
              <a:rPr lang="de-DE" sz="1800" dirty="0">
                <a:solidFill>
                  <a:srgbClr val="0000FF"/>
                </a:solidFill>
              </a:rPr>
              <a:t>: Geodaten zeigen, wo Photovoltaik und Naturschutz gut zusammenpassen</a:t>
            </a:r>
          </a:p>
        </p:txBody>
      </p:sp>
    </p:spTree>
    <p:extLst>
      <p:ext uri="{BB962C8B-B14F-4D97-AF65-F5344CB8AC3E}">
        <p14:creationId xmlns:p14="http://schemas.microsoft.com/office/powerpoint/2010/main" val="3837084922"/>
      </p:ext>
    </p:extLst>
  </p:cSld>
  <p:clrMapOvr>
    <a:masterClrMapping/>
  </p:clrMapOvr>
  <p:transitio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8492966"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10 Punkte für den Ausbau der Windenergie an Land</a:t>
            </a:r>
          </a:p>
          <a:p>
            <a:r>
              <a:rPr lang="de-DE" altLang="de-DE" sz="2000" dirty="0">
                <a:solidFill>
                  <a:schemeClr val="bg1"/>
                </a:solidFill>
              </a:rPr>
              <a:t>Energiewirtschaft, Maschinen- und  Anlagenbau und Umweltverbände (1)</a:t>
            </a:r>
            <a:r>
              <a:rPr lang="de-DE" altLang="de-DE" dirty="0">
                <a:solidFill>
                  <a:schemeClr val="bg1"/>
                </a:solidFill>
              </a:rPr>
              <a:t> </a:t>
            </a:r>
            <a:r>
              <a:rPr lang="de-DE" altLang="de-DE" baseline="30000" dirty="0">
                <a:solidFill>
                  <a:schemeClr val="bg1"/>
                </a:solidFill>
              </a:rPr>
              <a:t>4)</a:t>
            </a:r>
          </a:p>
        </p:txBody>
      </p:sp>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20373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8000"/>
                </a:solidFill>
              </a:rPr>
              <a:t>Unternehmen und Umweltverbände beziehen gemeinsame Positionen!</a:t>
            </a:r>
          </a:p>
        </p:txBody>
      </p:sp>
      <p:sp>
        <p:nvSpPr>
          <p:cNvPr id="13" name="Textfeld 12">
            <a:extLst>
              <a:ext uri="{FF2B5EF4-FFF2-40B4-BE49-F238E27FC236}">
                <a16:creationId xmlns:a16="http://schemas.microsoft.com/office/drawing/2014/main" id="{B0226E9C-17FC-4B2F-BA4A-ACFA63304ED7}"/>
              </a:ext>
            </a:extLst>
          </p:cNvPr>
          <p:cNvSpPr txBox="1"/>
          <p:nvPr/>
        </p:nvSpPr>
        <p:spPr>
          <a:xfrm>
            <a:off x="369517" y="2105238"/>
            <a:ext cx="9407964"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Vorschläge zur Gewährleistung von Flächenverfügbarkeit, Handhabbarkeit </a:t>
            </a:r>
            <a:br>
              <a:rPr lang="de-DE" sz="1800" dirty="0">
                <a:solidFill>
                  <a:srgbClr val="3333FF"/>
                </a:solidFill>
              </a:rPr>
            </a:br>
            <a:r>
              <a:rPr lang="de-DE" sz="1800" dirty="0">
                <a:solidFill>
                  <a:srgbClr val="3333FF"/>
                </a:solidFill>
              </a:rPr>
              <a:t>naturschutzrechtlicher Vorgaben und Stärkung vor Ort</a:t>
            </a:r>
          </a:p>
        </p:txBody>
      </p:sp>
      <p:pic>
        <p:nvPicPr>
          <p:cNvPr id="3" name="Grafik 2">
            <a:extLst>
              <a:ext uri="{FF2B5EF4-FFF2-40B4-BE49-F238E27FC236}">
                <a16:creationId xmlns:a16="http://schemas.microsoft.com/office/drawing/2014/main" id="{C378EBD4-AB8A-4916-AA88-35BA72D95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95" y="811579"/>
            <a:ext cx="7049484" cy="1323439"/>
          </a:xfrm>
          <a:prstGeom prst="rect">
            <a:avLst/>
          </a:prstGeom>
        </p:spPr>
      </p:pic>
      <p:sp>
        <p:nvSpPr>
          <p:cNvPr id="10" name="Textfeld 9">
            <a:extLst>
              <a:ext uri="{FF2B5EF4-FFF2-40B4-BE49-F238E27FC236}">
                <a16:creationId xmlns:a16="http://schemas.microsoft.com/office/drawing/2014/main" id="{72D28D93-EE41-4ED8-B725-1A24F738CE54}"/>
              </a:ext>
            </a:extLst>
          </p:cNvPr>
          <p:cNvSpPr txBox="1"/>
          <p:nvPr/>
        </p:nvSpPr>
        <p:spPr>
          <a:xfrm>
            <a:off x="488795" y="2797778"/>
            <a:ext cx="9407964" cy="3785652"/>
          </a:xfrm>
          <a:prstGeom prst="rect">
            <a:avLst/>
          </a:prstGeom>
          <a:noFill/>
        </p:spPr>
        <p:txBody>
          <a:bodyPr wrap="square" rtlCol="0">
            <a:spAutoFit/>
          </a:bodyPr>
          <a:lstStyle/>
          <a:p>
            <a:pPr marL="342900" indent="-342900">
              <a:buFont typeface="+mj-lt"/>
              <a:buAutoNum type="arabicPeriod"/>
            </a:pPr>
            <a:r>
              <a:rPr lang="de-DE" sz="1600" dirty="0">
                <a:solidFill>
                  <a:srgbClr val="3333FF"/>
                </a:solidFill>
              </a:rPr>
              <a:t>Bund-Länder-Strategie zur Ausweisung von Flächen für die Windnutzung entwickeln</a:t>
            </a:r>
          </a:p>
          <a:p>
            <a:pPr marL="742950" lvl="1" indent="-285750">
              <a:buFont typeface="Arial" panose="020B0604020202020204" pitchFamily="34" charset="0"/>
              <a:buChar char="•"/>
            </a:pPr>
            <a:r>
              <a:rPr lang="de-DE" sz="1600" dirty="0">
                <a:solidFill>
                  <a:srgbClr val="3333FF"/>
                </a:solidFill>
              </a:rPr>
              <a:t> institutionalisierter Dialog zwischen Bund, Ländern und Gemeinden</a:t>
            </a:r>
          </a:p>
          <a:p>
            <a:pPr marL="342900" indent="-342900">
              <a:buFont typeface="+mj-lt"/>
              <a:buAutoNum type="arabicPeriod"/>
            </a:pPr>
            <a:r>
              <a:rPr lang="de-DE" sz="1600" dirty="0">
                <a:solidFill>
                  <a:srgbClr val="3333FF"/>
                </a:solidFill>
              </a:rPr>
              <a:t>Repowering an bestehenden Standorten ermöglichen</a:t>
            </a:r>
          </a:p>
          <a:p>
            <a:pPr marL="800100" lvl="1" indent="-342900">
              <a:buFont typeface="Arial" panose="020B0604020202020204" pitchFamily="34" charset="0"/>
              <a:buChar char="•"/>
            </a:pPr>
            <a:r>
              <a:rPr lang="de-DE" sz="1600" dirty="0">
                <a:solidFill>
                  <a:srgbClr val="3333FF"/>
                </a:solidFill>
              </a:rPr>
              <a:t>Bei bestehenden Anlagen ist eine Vorprägung erfolgt,</a:t>
            </a:r>
            <a:br>
              <a:rPr lang="de-DE" sz="1600" dirty="0">
                <a:solidFill>
                  <a:srgbClr val="3333FF"/>
                </a:solidFill>
              </a:rPr>
            </a:br>
            <a:r>
              <a:rPr lang="de-DE" sz="1600" dirty="0">
                <a:solidFill>
                  <a:srgbClr val="3333FF"/>
                </a:solidFill>
              </a:rPr>
              <a:t>daher erneute Prüfung nur für darüberhinausgehende Auswirkungen</a:t>
            </a:r>
          </a:p>
          <a:p>
            <a:pPr marL="342900" indent="-342900">
              <a:buFont typeface="+mj-lt"/>
              <a:buAutoNum type="arabicPeriod"/>
            </a:pPr>
            <a:r>
              <a:rPr lang="de-DE" sz="1600" dirty="0">
                <a:solidFill>
                  <a:srgbClr val="3333FF"/>
                </a:solidFill>
              </a:rPr>
              <a:t>Keine pauschalen Abstandsregelungen</a:t>
            </a:r>
          </a:p>
          <a:p>
            <a:pPr marL="800100" lvl="1" indent="-342900">
              <a:buFont typeface="Arial" panose="020B0604020202020204" pitchFamily="34" charset="0"/>
              <a:buChar char="•"/>
            </a:pPr>
            <a:r>
              <a:rPr lang="de-DE" sz="1600" dirty="0">
                <a:solidFill>
                  <a:srgbClr val="3333FF"/>
                </a:solidFill>
              </a:rPr>
              <a:t>Bestehende Vorgaben (BImSchG, TA Lärm, Rücksichtnahmegebot) gewährleisten </a:t>
            </a:r>
            <a:br>
              <a:rPr lang="de-DE" sz="1600" dirty="0">
                <a:solidFill>
                  <a:srgbClr val="3333FF"/>
                </a:solidFill>
              </a:rPr>
            </a:br>
            <a:r>
              <a:rPr lang="de-DE" sz="1600" dirty="0">
                <a:solidFill>
                  <a:srgbClr val="3333FF"/>
                </a:solidFill>
              </a:rPr>
              <a:t>Gesundheitsschutz unter Berücksichtigung der konkreten Vor-Ort-Situation</a:t>
            </a:r>
          </a:p>
          <a:p>
            <a:pPr marL="342900" indent="-342900">
              <a:buFont typeface="+mj-lt"/>
              <a:buAutoNum type="arabicPeriod"/>
            </a:pPr>
            <a:r>
              <a:rPr lang="de-DE" sz="1600" dirty="0">
                <a:solidFill>
                  <a:srgbClr val="3333FF"/>
                </a:solidFill>
              </a:rPr>
              <a:t>Regelungen zur Flugsicherung anpassen</a:t>
            </a:r>
          </a:p>
          <a:p>
            <a:pPr marL="342900" indent="-342900">
              <a:buFont typeface="+mj-lt"/>
              <a:buAutoNum type="arabicPeriod"/>
            </a:pPr>
            <a:r>
              <a:rPr lang="de-DE" sz="1600" dirty="0">
                <a:solidFill>
                  <a:srgbClr val="3333FF"/>
                </a:solidFill>
              </a:rPr>
              <a:t>Naturschutzrechtliche Vorgaben standardisieren</a:t>
            </a:r>
          </a:p>
          <a:p>
            <a:pPr marL="800100" lvl="1" indent="-342900">
              <a:buFont typeface="Arial" panose="020B0604020202020204" pitchFamily="34" charset="0"/>
              <a:buChar char="•"/>
            </a:pPr>
            <a:r>
              <a:rPr lang="de-DE" sz="1600" dirty="0">
                <a:solidFill>
                  <a:srgbClr val="3333FF"/>
                </a:solidFill>
              </a:rPr>
              <a:t>Einheitliche, klare praktikable Vorgaben zum gesetzlichen Vollzug des Artenschutzrechts</a:t>
            </a:r>
          </a:p>
          <a:p>
            <a:pPr marL="800100" lvl="1" indent="-342900">
              <a:buFont typeface="Arial" panose="020B0604020202020204" pitchFamily="34" charset="0"/>
              <a:buChar char="•"/>
            </a:pPr>
            <a:r>
              <a:rPr lang="de-DE" sz="1600" dirty="0">
                <a:solidFill>
                  <a:srgbClr val="3333FF"/>
                </a:solidFill>
              </a:rPr>
              <a:t>Standards und Qualitätsmaßstabe auf wissenschaftlicher Basis transparent festlegen</a:t>
            </a:r>
          </a:p>
          <a:p>
            <a:pPr marL="800100" lvl="1" indent="-342900">
              <a:buFont typeface="Arial" panose="020B0604020202020204" pitchFamily="34" charset="0"/>
              <a:buChar char="•"/>
            </a:pPr>
            <a:r>
              <a:rPr lang="de-DE" sz="1600" dirty="0">
                <a:solidFill>
                  <a:srgbClr val="3333FF"/>
                </a:solidFill>
              </a:rPr>
              <a:t>Akzeptanz aller Beteiligten für </a:t>
            </a:r>
            <a:r>
              <a:rPr lang="de-DE" sz="1600" dirty="0" err="1">
                <a:solidFill>
                  <a:srgbClr val="3333FF"/>
                </a:solidFill>
              </a:rPr>
              <a:t>bestmögl</a:t>
            </a:r>
            <a:r>
              <a:rPr lang="de-DE" sz="1600" dirty="0">
                <a:solidFill>
                  <a:srgbClr val="3333FF"/>
                </a:solidFill>
              </a:rPr>
              <a:t>. Umsetzung naturschutzrechtlicher Anforderungen</a:t>
            </a:r>
          </a:p>
          <a:p>
            <a:pPr marL="800100" lvl="1" indent="-342900">
              <a:buFont typeface="Arial" panose="020B0604020202020204" pitchFamily="34" charset="0"/>
              <a:buChar char="•"/>
            </a:pPr>
            <a:endParaRPr lang="de-DE" sz="1600" dirty="0">
              <a:solidFill>
                <a:srgbClr val="3333FF"/>
              </a:solidFill>
            </a:endParaRPr>
          </a:p>
          <a:p>
            <a:pPr marL="800100" lvl="1" indent="-342900">
              <a:buFont typeface="Arial" panose="020B0604020202020204" pitchFamily="34" charset="0"/>
              <a:buChar char="•"/>
            </a:pPr>
            <a:endParaRPr lang="de-DE" sz="1600" dirty="0">
              <a:solidFill>
                <a:srgbClr val="3333FF"/>
              </a:solidFill>
            </a:endParaRPr>
          </a:p>
        </p:txBody>
      </p:sp>
    </p:spTree>
    <p:extLst>
      <p:ext uri="{BB962C8B-B14F-4D97-AF65-F5344CB8AC3E}">
        <p14:creationId xmlns:p14="http://schemas.microsoft.com/office/powerpoint/2010/main" val="170656455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8492966"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10 Punkte für den Ausbau der Windenergie an Land</a:t>
            </a:r>
          </a:p>
          <a:p>
            <a:r>
              <a:rPr lang="de-DE" altLang="de-DE" sz="2000" dirty="0">
                <a:solidFill>
                  <a:schemeClr val="bg1"/>
                </a:solidFill>
              </a:rPr>
              <a:t>Energiewirtschaft, Maschinen- und  Anlagenbau und Umweltverbände (2)</a:t>
            </a:r>
            <a:r>
              <a:rPr lang="de-DE" altLang="de-DE" dirty="0">
                <a:solidFill>
                  <a:schemeClr val="bg1"/>
                </a:solidFill>
              </a:rPr>
              <a:t> </a:t>
            </a:r>
            <a:r>
              <a:rPr lang="de-DE" altLang="de-DE" baseline="30000" dirty="0">
                <a:solidFill>
                  <a:schemeClr val="bg1"/>
                </a:solidFill>
              </a:rPr>
              <a:t>4)</a:t>
            </a:r>
          </a:p>
        </p:txBody>
      </p:sp>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20373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8000"/>
                </a:solidFill>
              </a:rPr>
              <a:t>Unternehmen und Umweltverbände beziehen gemeinsame Positionen!</a:t>
            </a:r>
          </a:p>
        </p:txBody>
      </p:sp>
      <p:sp>
        <p:nvSpPr>
          <p:cNvPr id="13" name="Textfeld 12">
            <a:extLst>
              <a:ext uri="{FF2B5EF4-FFF2-40B4-BE49-F238E27FC236}">
                <a16:creationId xmlns:a16="http://schemas.microsoft.com/office/drawing/2014/main" id="{B0226E9C-17FC-4B2F-BA4A-ACFA63304ED7}"/>
              </a:ext>
            </a:extLst>
          </p:cNvPr>
          <p:cNvSpPr txBox="1"/>
          <p:nvPr/>
        </p:nvSpPr>
        <p:spPr>
          <a:xfrm>
            <a:off x="369517" y="2105238"/>
            <a:ext cx="9407964"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Vorschläge zur Gewährleistung von Flächenverfügbarkeit, Handhabbarkeit </a:t>
            </a:r>
            <a:br>
              <a:rPr lang="de-DE" sz="1800" dirty="0">
                <a:solidFill>
                  <a:srgbClr val="3333FF"/>
                </a:solidFill>
              </a:rPr>
            </a:br>
            <a:r>
              <a:rPr lang="de-DE" sz="1800" dirty="0">
                <a:solidFill>
                  <a:srgbClr val="3333FF"/>
                </a:solidFill>
              </a:rPr>
              <a:t>naturschutzrechtlicher Vorgaben und Stärkung vor Ort</a:t>
            </a:r>
          </a:p>
        </p:txBody>
      </p:sp>
      <p:pic>
        <p:nvPicPr>
          <p:cNvPr id="3" name="Grafik 2">
            <a:extLst>
              <a:ext uri="{FF2B5EF4-FFF2-40B4-BE49-F238E27FC236}">
                <a16:creationId xmlns:a16="http://schemas.microsoft.com/office/drawing/2014/main" id="{C378EBD4-AB8A-4916-AA88-35BA72D95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95" y="811579"/>
            <a:ext cx="7049484" cy="1323439"/>
          </a:xfrm>
          <a:prstGeom prst="rect">
            <a:avLst/>
          </a:prstGeom>
        </p:spPr>
      </p:pic>
      <p:sp>
        <p:nvSpPr>
          <p:cNvPr id="10" name="Textfeld 9">
            <a:extLst>
              <a:ext uri="{FF2B5EF4-FFF2-40B4-BE49-F238E27FC236}">
                <a16:creationId xmlns:a16="http://schemas.microsoft.com/office/drawing/2014/main" id="{72D28D93-EE41-4ED8-B725-1A24F738CE54}"/>
              </a:ext>
            </a:extLst>
          </p:cNvPr>
          <p:cNvSpPr txBox="1"/>
          <p:nvPr/>
        </p:nvSpPr>
        <p:spPr>
          <a:xfrm>
            <a:off x="369517" y="2751569"/>
            <a:ext cx="9407964" cy="4278094"/>
          </a:xfrm>
          <a:prstGeom prst="rect">
            <a:avLst/>
          </a:prstGeom>
          <a:noFill/>
        </p:spPr>
        <p:txBody>
          <a:bodyPr wrap="square" rtlCol="0">
            <a:spAutoFit/>
          </a:bodyPr>
          <a:lstStyle/>
          <a:p>
            <a:pPr marL="342900" indent="-342900">
              <a:buFont typeface="+mj-lt"/>
              <a:buAutoNum type="arabicPeriod" startAt="6"/>
            </a:pPr>
            <a:r>
              <a:rPr lang="de-DE" sz="1600" dirty="0">
                <a:solidFill>
                  <a:srgbClr val="3333FF"/>
                </a:solidFill>
              </a:rPr>
              <a:t>Online-Artenschutzportal einrichten</a:t>
            </a:r>
          </a:p>
          <a:p>
            <a:pPr marL="800100" lvl="1" indent="-342900">
              <a:buFont typeface="Arial" panose="020B0604020202020204" pitchFamily="34" charset="0"/>
              <a:buChar char="•"/>
            </a:pPr>
            <a:r>
              <a:rPr lang="de-DE" sz="1600" dirty="0">
                <a:solidFill>
                  <a:srgbClr val="3333FF"/>
                </a:solidFill>
              </a:rPr>
              <a:t>Deutschlandweit qualitätsgesicherte Rohdaten geschützter Arten (Vorkommen, Bestand)</a:t>
            </a:r>
            <a:br>
              <a:rPr lang="de-DE" sz="1600" dirty="0">
                <a:solidFill>
                  <a:srgbClr val="3333FF"/>
                </a:solidFill>
              </a:rPr>
            </a:br>
            <a:r>
              <a:rPr lang="de-DE" sz="1600" dirty="0">
                <a:solidFill>
                  <a:srgbClr val="3333FF"/>
                </a:solidFill>
              </a:rPr>
              <a:t>Genehmigungsverf.: Vorhabenträger entlasten, zügigere Entscheidungsfindung der Behörden</a:t>
            </a:r>
          </a:p>
          <a:p>
            <a:pPr marL="342900" indent="-342900">
              <a:buFont typeface="+mj-lt"/>
              <a:buAutoNum type="arabicPeriod" startAt="6"/>
            </a:pPr>
            <a:r>
              <a:rPr lang="de-DE" sz="1600" dirty="0">
                <a:solidFill>
                  <a:srgbClr val="3333FF"/>
                </a:solidFill>
              </a:rPr>
              <a:t>Ausnahme nach § 45 Abs. 7 BNatSchG für kurzfristige Lösungen zielführend ausgestalten</a:t>
            </a:r>
          </a:p>
          <a:p>
            <a:pPr marL="742950" lvl="1" indent="-285750">
              <a:buFont typeface="Arial" panose="020B0604020202020204" pitchFamily="34" charset="0"/>
              <a:buChar char="•"/>
            </a:pPr>
            <a:r>
              <a:rPr lang="de-DE" sz="1600" dirty="0">
                <a:solidFill>
                  <a:srgbClr val="3333FF"/>
                </a:solidFill>
              </a:rPr>
              <a:t>Explizite Klarstellung im BNatSchG: am Ausbau von WEA überwiegendes Interesse,</a:t>
            </a:r>
            <a:br>
              <a:rPr lang="de-DE" sz="1600" dirty="0">
                <a:solidFill>
                  <a:srgbClr val="3333FF"/>
                </a:solidFill>
              </a:rPr>
            </a:br>
            <a:r>
              <a:rPr lang="de-DE" sz="1600" dirty="0">
                <a:solidFill>
                  <a:srgbClr val="3333FF"/>
                </a:solidFill>
              </a:rPr>
              <a:t>dies rechtfertigt Ausnahmen unter klar definierten Voraussetzungen</a:t>
            </a:r>
          </a:p>
          <a:p>
            <a:pPr marL="742950" lvl="1" indent="-285750">
              <a:buFont typeface="Arial" panose="020B0604020202020204" pitchFamily="34" charset="0"/>
              <a:buChar char="•"/>
            </a:pPr>
            <a:r>
              <a:rPr lang="de-DE" sz="1600" dirty="0">
                <a:solidFill>
                  <a:srgbClr val="3333FF"/>
                </a:solidFill>
              </a:rPr>
              <a:t>Maßstäbe entwickeln für Alternativenprüfung, Erhaltungszustand der Population</a:t>
            </a:r>
          </a:p>
          <a:p>
            <a:pPr marL="742950" lvl="1" indent="-285750">
              <a:buFont typeface="Arial" panose="020B0604020202020204" pitchFamily="34" charset="0"/>
              <a:buChar char="•"/>
            </a:pPr>
            <a:r>
              <a:rPr lang="de-DE" sz="1600" dirty="0">
                <a:solidFill>
                  <a:srgbClr val="3333FF"/>
                </a:solidFill>
              </a:rPr>
              <a:t>Planerisch ausgewiesene Rückzugsräume für sensible Arten </a:t>
            </a:r>
          </a:p>
          <a:p>
            <a:pPr marL="342900" indent="-342900">
              <a:buFont typeface="+mj-lt"/>
              <a:buAutoNum type="arabicPeriod" startAt="6"/>
            </a:pPr>
            <a:r>
              <a:rPr lang="de-DE" sz="1600" dirty="0">
                <a:solidFill>
                  <a:srgbClr val="3333FF"/>
                </a:solidFill>
              </a:rPr>
              <a:t>Wirtschaftliche Beteiligung betroffener Kommunen</a:t>
            </a:r>
          </a:p>
          <a:p>
            <a:pPr marL="800100" lvl="1" indent="-342900">
              <a:buFont typeface="Arial" panose="020B0604020202020204" pitchFamily="34" charset="0"/>
              <a:buChar char="•"/>
            </a:pPr>
            <a:r>
              <a:rPr lang="de-DE" sz="1600" dirty="0">
                <a:solidFill>
                  <a:srgbClr val="3333FF"/>
                </a:solidFill>
              </a:rPr>
              <a:t>Einheitliche und regelmäßige finanzielle Beteiligung von Anrainerkommunen für neue Anlagen</a:t>
            </a:r>
          </a:p>
          <a:p>
            <a:pPr marL="342900" indent="-342900">
              <a:buFont typeface="+mj-lt"/>
              <a:buAutoNum type="arabicPeriod" startAt="6"/>
            </a:pPr>
            <a:r>
              <a:rPr lang="de-DE" sz="1600" dirty="0">
                <a:solidFill>
                  <a:srgbClr val="3333FF"/>
                </a:solidFill>
              </a:rPr>
              <a:t>Servicestellen auf Landesebene einrichten</a:t>
            </a:r>
          </a:p>
          <a:p>
            <a:pPr marL="800100" lvl="1" indent="-342900">
              <a:buFont typeface="Arial" panose="020B0604020202020204" pitchFamily="34" charset="0"/>
              <a:buChar char="•"/>
            </a:pPr>
            <a:r>
              <a:rPr lang="de-DE" sz="1600" dirty="0">
                <a:solidFill>
                  <a:srgbClr val="3333FF"/>
                </a:solidFill>
              </a:rPr>
              <a:t>Unterstützen Kommunen und Vorhabenträger bei zielführenden Beteiligungsformaten</a:t>
            </a:r>
          </a:p>
          <a:p>
            <a:pPr marL="342900" indent="-342900">
              <a:buFont typeface="+mj-lt"/>
              <a:buAutoNum type="arabicPeriod" startAt="6"/>
            </a:pPr>
            <a:r>
              <a:rPr lang="de-DE" sz="1600" dirty="0">
                <a:solidFill>
                  <a:srgbClr val="3333FF"/>
                </a:solidFill>
              </a:rPr>
              <a:t>Beteiligte Behörden modernisieren und stärken</a:t>
            </a:r>
          </a:p>
          <a:p>
            <a:pPr marL="800100" lvl="1" indent="-342900">
              <a:buFont typeface="Arial" panose="020B0604020202020204" pitchFamily="34" charset="0"/>
              <a:buChar char="•"/>
            </a:pPr>
            <a:r>
              <a:rPr lang="de-DE" sz="1600" dirty="0">
                <a:solidFill>
                  <a:srgbClr val="3333FF"/>
                </a:solidFill>
              </a:rPr>
              <a:t>Insbesondere: Digitalisierte Verfahren, personelle Ressourcenplanung und Ausstattung</a:t>
            </a:r>
          </a:p>
          <a:p>
            <a:pPr marL="342900" indent="-342900">
              <a:buFont typeface="+mj-lt"/>
              <a:buAutoNum type="arabicPeriod"/>
            </a:pPr>
            <a:endParaRPr lang="de-DE" sz="1600" dirty="0">
              <a:solidFill>
                <a:srgbClr val="3333FF"/>
              </a:solidFill>
            </a:endParaRPr>
          </a:p>
          <a:p>
            <a:pPr marL="800100" lvl="1" indent="-342900">
              <a:buFont typeface="+mj-lt"/>
              <a:buAutoNum type="arabicPeriod" startAt="6"/>
            </a:pPr>
            <a:endParaRPr lang="de-DE" sz="1600" dirty="0">
              <a:solidFill>
                <a:srgbClr val="3333FF"/>
              </a:solidFill>
            </a:endParaRPr>
          </a:p>
          <a:p>
            <a:pPr marL="800100" lvl="1" indent="-342900">
              <a:buFont typeface="+mj-lt"/>
              <a:buAutoNum type="arabicPeriod" startAt="6"/>
            </a:pPr>
            <a:endParaRPr lang="de-DE" sz="1600" dirty="0">
              <a:solidFill>
                <a:srgbClr val="3333FF"/>
              </a:solidFill>
            </a:endParaRPr>
          </a:p>
        </p:txBody>
      </p:sp>
    </p:spTree>
    <p:extLst>
      <p:ext uri="{BB962C8B-B14F-4D97-AF65-F5344CB8AC3E}">
        <p14:creationId xmlns:p14="http://schemas.microsoft.com/office/powerpoint/2010/main" val="119357723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1A3AAE5-3A58-4BDB-B1BA-408C7C8D9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94" y="806604"/>
            <a:ext cx="7552944" cy="1428278"/>
          </a:xfrm>
          <a:prstGeom prst="rect">
            <a:avLst/>
          </a:prstGeom>
        </p:spPr>
      </p:pic>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6799938"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Naturverträglicher Ausbau der Windenergie</a:t>
            </a:r>
          </a:p>
          <a:p>
            <a:r>
              <a:rPr lang="de-DE" altLang="de-DE" dirty="0">
                <a:solidFill>
                  <a:schemeClr val="bg1"/>
                </a:solidFill>
              </a:rPr>
              <a:t>Thesenpapier der Naturschutzorganisationen(1) </a:t>
            </a:r>
            <a:r>
              <a:rPr lang="de-DE" altLang="de-DE" baseline="30000" dirty="0">
                <a:solidFill>
                  <a:schemeClr val="bg1"/>
                </a:solidFill>
              </a:rPr>
              <a:t>x)</a:t>
            </a:r>
          </a:p>
        </p:txBody>
      </p:sp>
      <p:sp>
        <p:nvSpPr>
          <p:cNvPr id="7" name="Rectangle 4">
            <a:extLst>
              <a:ext uri="{FF2B5EF4-FFF2-40B4-BE49-F238E27FC236}">
                <a16:creationId xmlns:a16="http://schemas.microsoft.com/office/drawing/2014/main" id="{DEAE6BE0-3B8B-4403-9966-4E6F3552ED59}"/>
              </a:ext>
            </a:extLst>
          </p:cNvPr>
          <p:cNvSpPr>
            <a:spLocks noChangeArrowheads="1"/>
          </p:cNvSpPr>
          <p:nvPr/>
        </p:nvSpPr>
        <p:spPr bwMode="auto">
          <a:xfrm>
            <a:off x="0" y="620105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8000"/>
                </a:solidFill>
              </a:rPr>
              <a:t>Ausbau der Windenergie nur mit und nicht gegen den Naturschutz!</a:t>
            </a:r>
          </a:p>
        </p:txBody>
      </p:sp>
      <p:sp>
        <p:nvSpPr>
          <p:cNvPr id="13" name="Textfeld 12">
            <a:extLst>
              <a:ext uri="{FF2B5EF4-FFF2-40B4-BE49-F238E27FC236}">
                <a16:creationId xmlns:a16="http://schemas.microsoft.com/office/drawing/2014/main" id="{B0226E9C-17FC-4B2F-BA4A-ACFA63304ED7}"/>
              </a:ext>
            </a:extLst>
          </p:cNvPr>
          <p:cNvSpPr txBox="1"/>
          <p:nvPr/>
        </p:nvSpPr>
        <p:spPr>
          <a:xfrm>
            <a:off x="369517" y="2105238"/>
            <a:ext cx="9407964" cy="1815882"/>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Allgemeine Situation – Einbruch des Ausbaus der Windenergie</a:t>
            </a:r>
          </a:p>
          <a:p>
            <a:pPr marL="742950" lvl="1" indent="-285750">
              <a:buFont typeface="Arial" panose="020B0604020202020204" pitchFamily="34" charset="0"/>
              <a:buChar char="•"/>
            </a:pPr>
            <a:r>
              <a:rPr lang="de-DE" sz="1600" dirty="0">
                <a:solidFill>
                  <a:srgbClr val="3333FF"/>
                </a:solidFill>
              </a:rPr>
              <a:t>Diskussion um </a:t>
            </a:r>
            <a:r>
              <a:rPr lang="de-DE" sz="1600" dirty="0">
                <a:solidFill>
                  <a:srgbClr val="FF0000"/>
                </a:solidFill>
              </a:rPr>
              <a:t>schleppenden Ausbau der WE darf nicht auf Artenschutz verkürzt</a:t>
            </a:r>
            <a:r>
              <a:rPr lang="de-DE" sz="1600" dirty="0">
                <a:solidFill>
                  <a:srgbClr val="3333FF"/>
                </a:solidFill>
              </a:rPr>
              <a:t> werden!</a:t>
            </a:r>
          </a:p>
          <a:p>
            <a:pPr marL="742950" lvl="1" indent="-285750">
              <a:buFont typeface="Arial" panose="020B0604020202020204" pitchFamily="34" charset="0"/>
              <a:buChar char="•"/>
            </a:pPr>
            <a:r>
              <a:rPr lang="de-DE" sz="1600" dirty="0">
                <a:solidFill>
                  <a:srgbClr val="3333FF"/>
                </a:solidFill>
              </a:rPr>
              <a:t>Gewichtigere Herausforderungen: z.B. unzureichende Regionalplanung, fehlendes Personal,</a:t>
            </a:r>
            <a:br>
              <a:rPr lang="de-DE" sz="1600" dirty="0">
                <a:solidFill>
                  <a:srgbClr val="3333FF"/>
                </a:solidFill>
              </a:rPr>
            </a:br>
            <a:r>
              <a:rPr lang="de-DE" sz="1600" dirty="0">
                <a:solidFill>
                  <a:srgbClr val="3333FF"/>
                </a:solidFill>
              </a:rPr>
              <a:t>kaum nachvollziehbare Restriktionen zur Flugsicherung, EEG-Ausschreibungsdesign,…. </a:t>
            </a:r>
            <a:br>
              <a:rPr lang="de-DE" sz="1600" dirty="0">
                <a:solidFill>
                  <a:srgbClr val="3333FF"/>
                </a:solidFill>
              </a:rPr>
            </a:br>
            <a:r>
              <a:rPr lang="de-DE" sz="1600" dirty="0">
                <a:solidFill>
                  <a:srgbClr val="3333FF"/>
                </a:solidFill>
              </a:rPr>
              <a:t>verhindern Akteuersvielfalt und bessere Beteiligung von Kommunen und Anwohnern</a:t>
            </a:r>
          </a:p>
          <a:p>
            <a:pPr marL="742950" lvl="1" indent="-285750">
              <a:buFont typeface="Arial" panose="020B0604020202020204" pitchFamily="34" charset="0"/>
              <a:buChar char="•"/>
            </a:pPr>
            <a:r>
              <a:rPr lang="de-DE" sz="1600" dirty="0">
                <a:solidFill>
                  <a:srgbClr val="3333FF"/>
                </a:solidFill>
              </a:rPr>
              <a:t>Ansatzpunkte: Ausbau WE beschleunigen und dabei Vollzug Artenschutz verbessern</a:t>
            </a:r>
          </a:p>
          <a:p>
            <a:pPr marL="742950" lvl="1" indent="-285750">
              <a:buFont typeface="Arial" panose="020B0604020202020204" pitchFamily="34" charset="0"/>
              <a:buChar char="•"/>
            </a:pPr>
            <a:r>
              <a:rPr lang="de-DE" sz="1600" dirty="0">
                <a:solidFill>
                  <a:srgbClr val="3333FF"/>
                </a:solidFill>
              </a:rPr>
              <a:t>Insbesondere: Umsetzung des Europäischen Arten- und Gebietsschutzes (Natura 2000)</a:t>
            </a:r>
          </a:p>
        </p:txBody>
      </p:sp>
      <p:sp>
        <p:nvSpPr>
          <p:cNvPr id="20" name="Textfeld 19">
            <a:extLst>
              <a:ext uri="{FF2B5EF4-FFF2-40B4-BE49-F238E27FC236}">
                <a16:creationId xmlns:a16="http://schemas.microsoft.com/office/drawing/2014/main" id="{123DFD1D-9CB9-4317-87A4-B27D82F45577}"/>
              </a:ext>
            </a:extLst>
          </p:cNvPr>
          <p:cNvSpPr txBox="1"/>
          <p:nvPr/>
        </p:nvSpPr>
        <p:spPr>
          <a:xfrm>
            <a:off x="369517" y="3914841"/>
            <a:ext cx="9163820"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Strommengen- und flächenbezogene </a:t>
            </a:r>
            <a:r>
              <a:rPr lang="de-DE" sz="1600" u="sng" dirty="0">
                <a:solidFill>
                  <a:srgbClr val="3333FF"/>
                </a:solidFill>
              </a:rPr>
              <a:t>Ausbauziele für Erneuerbare definieren</a:t>
            </a:r>
          </a:p>
          <a:p>
            <a:pPr marL="742950" lvl="1" indent="-285750">
              <a:buFont typeface="Arial" panose="020B0604020202020204" pitchFamily="34" charset="0"/>
              <a:buChar char="•"/>
            </a:pPr>
            <a:r>
              <a:rPr lang="de-DE" sz="1600" dirty="0">
                <a:solidFill>
                  <a:srgbClr val="3333FF"/>
                </a:solidFill>
              </a:rPr>
              <a:t>Verbindliche Bund-Länderstrategie: Strommengenziele incl. notwendige Flächen</a:t>
            </a:r>
          </a:p>
          <a:p>
            <a:pPr marL="742950" lvl="1" indent="-285750">
              <a:buFont typeface="Arial" panose="020B0604020202020204" pitchFamily="34" charset="0"/>
              <a:buChar char="•"/>
            </a:pPr>
            <a:r>
              <a:rPr lang="de-DE" sz="1600" dirty="0">
                <a:solidFill>
                  <a:srgbClr val="3333FF"/>
                </a:solidFill>
              </a:rPr>
              <a:t>Länder: Raumordnungsgesetze -&gt; Raumordnungspläne, möglichst mit Vorranggebieten</a:t>
            </a:r>
          </a:p>
          <a:p>
            <a:pPr marL="742950" lvl="1" indent="-285750">
              <a:buFont typeface="Arial" panose="020B0604020202020204" pitchFamily="34" charset="0"/>
              <a:buChar char="•"/>
            </a:pPr>
            <a:r>
              <a:rPr lang="de-DE" sz="1600" dirty="0">
                <a:solidFill>
                  <a:srgbClr val="3333FF"/>
                </a:solidFill>
              </a:rPr>
              <a:t>Flächenpotential nach bundeseinheitlichen wissenschaftlich begründeten Kriterien</a:t>
            </a:r>
          </a:p>
          <a:p>
            <a:pPr marL="742950" lvl="1" indent="-285750">
              <a:buFont typeface="Arial" panose="020B0604020202020204" pitchFamily="34" charset="0"/>
              <a:buChar char="•"/>
            </a:pPr>
            <a:r>
              <a:rPr lang="de-DE" sz="1600" dirty="0">
                <a:solidFill>
                  <a:srgbClr val="3333FF"/>
                </a:solidFill>
              </a:rPr>
              <a:t>Flankierend: intensive in Forschung investieren für naturverträglichere Technik</a:t>
            </a:r>
          </a:p>
        </p:txBody>
      </p:sp>
      <p:sp>
        <p:nvSpPr>
          <p:cNvPr id="21" name="Textfeld 20">
            <a:extLst>
              <a:ext uri="{FF2B5EF4-FFF2-40B4-BE49-F238E27FC236}">
                <a16:creationId xmlns:a16="http://schemas.microsoft.com/office/drawing/2014/main" id="{91D17A54-FF47-4F51-97F6-DD27CAB35872}"/>
              </a:ext>
            </a:extLst>
          </p:cNvPr>
          <p:cNvSpPr txBox="1"/>
          <p:nvPr/>
        </p:nvSpPr>
        <p:spPr>
          <a:xfrm>
            <a:off x="369517" y="5217803"/>
            <a:ext cx="9163820"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Rechtssichere, abschließende Flächenausweisung </a:t>
            </a:r>
            <a:r>
              <a:rPr lang="de-DE" sz="1600" u="sng" dirty="0">
                <a:solidFill>
                  <a:srgbClr val="3333FF"/>
                </a:solidFill>
              </a:rPr>
              <a:t>auf regionaler Ebene ermöglichen</a:t>
            </a:r>
          </a:p>
          <a:p>
            <a:pPr marL="742950" lvl="1" indent="-285750">
              <a:buFont typeface="Arial" panose="020B0604020202020204" pitchFamily="34" charset="0"/>
              <a:buChar char="•"/>
            </a:pPr>
            <a:r>
              <a:rPr lang="de-DE" sz="1600" dirty="0">
                <a:solidFill>
                  <a:srgbClr val="3333FF"/>
                </a:solidFill>
              </a:rPr>
              <a:t>Klare Definition der Kriterien der Flächenausweisung: Klagerisiken reduzieren</a:t>
            </a:r>
          </a:p>
          <a:p>
            <a:pPr marL="742950" lvl="1" indent="-285750">
              <a:buFont typeface="Arial" panose="020B0604020202020204" pitchFamily="34" charset="0"/>
              <a:buChar char="•"/>
            </a:pPr>
            <a:r>
              <a:rPr lang="de-DE" sz="1600" dirty="0">
                <a:solidFill>
                  <a:srgbClr val="3333FF"/>
                </a:solidFill>
              </a:rPr>
              <a:t>Populationsschutz windenergiesensibler Vogel- und Fledermausarten gewährleisten</a:t>
            </a:r>
          </a:p>
          <a:p>
            <a:pPr marL="742950" lvl="1" indent="-285750">
              <a:buFont typeface="Arial" panose="020B0604020202020204" pitchFamily="34" charset="0"/>
              <a:buChar char="•"/>
            </a:pPr>
            <a:r>
              <a:rPr lang="de-DE" sz="1600" dirty="0">
                <a:solidFill>
                  <a:srgbClr val="3333FF"/>
                </a:solidFill>
              </a:rPr>
              <a:t>Vorbelastete Flächen und intensiv genutzte Agrarflächen prioritär unter sozialen Aspekten</a:t>
            </a:r>
          </a:p>
        </p:txBody>
      </p:sp>
    </p:spTree>
    <p:extLst>
      <p:ext uri="{BB962C8B-B14F-4D97-AF65-F5344CB8AC3E}">
        <p14:creationId xmlns:p14="http://schemas.microsoft.com/office/powerpoint/2010/main" val="204804209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1A3AAE5-3A58-4BDB-B1BA-408C7C8D9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94" y="806604"/>
            <a:ext cx="7552944" cy="1428278"/>
          </a:xfrm>
          <a:prstGeom prst="rect">
            <a:avLst/>
          </a:prstGeom>
        </p:spPr>
      </p:pic>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46294" y="0"/>
            <a:ext cx="6799938"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Naturverträglicher Ausbau der Windenergie</a:t>
            </a:r>
          </a:p>
          <a:p>
            <a:r>
              <a:rPr lang="de-DE" altLang="de-DE" dirty="0">
                <a:solidFill>
                  <a:schemeClr val="bg1"/>
                </a:solidFill>
              </a:rPr>
              <a:t>Thesenpapier der Naturschutzorganisationen(2) </a:t>
            </a:r>
            <a:r>
              <a:rPr lang="de-DE" altLang="de-DE" baseline="30000" dirty="0">
                <a:solidFill>
                  <a:schemeClr val="bg1"/>
                </a:solidFill>
              </a:rPr>
              <a:t>x)</a:t>
            </a:r>
          </a:p>
        </p:txBody>
      </p:sp>
      <p:sp>
        <p:nvSpPr>
          <p:cNvPr id="17" name="Textfeld 16">
            <a:extLst>
              <a:ext uri="{FF2B5EF4-FFF2-40B4-BE49-F238E27FC236}">
                <a16:creationId xmlns:a16="http://schemas.microsoft.com/office/drawing/2014/main" id="{2CBF495B-25ED-4270-88C2-0BB063DC3D96}"/>
              </a:ext>
            </a:extLst>
          </p:cNvPr>
          <p:cNvSpPr txBox="1"/>
          <p:nvPr/>
        </p:nvSpPr>
        <p:spPr>
          <a:xfrm>
            <a:off x="369517" y="3781611"/>
            <a:ext cx="9163820" cy="1569660"/>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Artenschutzrechtliche Ausnahme </a:t>
            </a:r>
            <a:r>
              <a:rPr lang="de-DE" sz="1600" u="sng" dirty="0">
                <a:solidFill>
                  <a:srgbClr val="3333FF"/>
                </a:solidFill>
              </a:rPr>
              <a:t>zielführend ausgestalten</a:t>
            </a:r>
          </a:p>
          <a:p>
            <a:pPr marL="742950" lvl="1" indent="-285750">
              <a:buFont typeface="Arial" panose="020B0604020202020204" pitchFamily="34" charset="0"/>
              <a:buChar char="•"/>
            </a:pPr>
            <a:r>
              <a:rPr lang="de-DE" sz="1600" dirty="0">
                <a:solidFill>
                  <a:srgbClr val="3333FF"/>
                </a:solidFill>
              </a:rPr>
              <a:t>Schutz von Populationen kann nicht allein durch artenschutzrechtliche Verbote</a:t>
            </a:r>
            <a:br>
              <a:rPr lang="de-DE" sz="1600" dirty="0">
                <a:solidFill>
                  <a:srgbClr val="3333FF"/>
                </a:solidFill>
              </a:rPr>
            </a:br>
            <a:r>
              <a:rPr lang="de-DE" sz="1600" dirty="0">
                <a:solidFill>
                  <a:srgbClr val="3333FF"/>
                </a:solidFill>
              </a:rPr>
              <a:t>bei einzelnen Anlagen garantiert werden und führt zu erheblichen Beschränkungen </a:t>
            </a:r>
            <a:br>
              <a:rPr lang="de-DE" sz="1600" dirty="0">
                <a:solidFill>
                  <a:srgbClr val="3333FF"/>
                </a:solidFill>
              </a:rPr>
            </a:br>
            <a:r>
              <a:rPr lang="de-DE" sz="1600" dirty="0">
                <a:solidFill>
                  <a:srgbClr val="3333FF"/>
                </a:solidFill>
              </a:rPr>
              <a:t>der verfügbaren Flächen. Daher: vermehrte Nutzung der artenschutzrechtlichen Ausnahme</a:t>
            </a:r>
            <a:br>
              <a:rPr lang="de-DE" sz="1600" dirty="0">
                <a:solidFill>
                  <a:srgbClr val="3333FF"/>
                </a:solidFill>
              </a:rPr>
            </a:br>
            <a:r>
              <a:rPr lang="de-DE" sz="1600" dirty="0">
                <a:solidFill>
                  <a:srgbClr val="3333FF"/>
                </a:solidFill>
              </a:rPr>
              <a:t>nach §45 Abs. 7 Bundesnaturschutzgesetz. Aber: Voraussetzungen eindeutig geklärt, und</a:t>
            </a:r>
            <a:br>
              <a:rPr lang="de-DE" sz="1600" dirty="0">
                <a:solidFill>
                  <a:srgbClr val="3333FF"/>
                </a:solidFill>
              </a:rPr>
            </a:br>
            <a:r>
              <a:rPr lang="de-DE" sz="1600" dirty="0">
                <a:solidFill>
                  <a:srgbClr val="3333FF"/>
                </a:solidFill>
              </a:rPr>
              <a:t>Artenschutzprogramme mit staatlichem Monitoring, Störungen wirkungsvoll ausgleichen!</a:t>
            </a:r>
          </a:p>
        </p:txBody>
      </p:sp>
      <p:sp>
        <p:nvSpPr>
          <p:cNvPr id="18" name="Textfeld 17">
            <a:extLst>
              <a:ext uri="{FF2B5EF4-FFF2-40B4-BE49-F238E27FC236}">
                <a16:creationId xmlns:a16="http://schemas.microsoft.com/office/drawing/2014/main" id="{82070993-B473-49D8-8B28-F9BAC7F48DB1}"/>
              </a:ext>
            </a:extLst>
          </p:cNvPr>
          <p:cNvSpPr txBox="1"/>
          <p:nvPr/>
        </p:nvSpPr>
        <p:spPr>
          <a:xfrm>
            <a:off x="369517" y="5282095"/>
            <a:ext cx="9163820"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Repowering </a:t>
            </a:r>
            <a:r>
              <a:rPr lang="de-DE" sz="1600" u="sng" dirty="0">
                <a:solidFill>
                  <a:srgbClr val="3333FF"/>
                </a:solidFill>
              </a:rPr>
              <a:t>erleichtern: </a:t>
            </a:r>
          </a:p>
          <a:p>
            <a:pPr marL="742950" lvl="1" indent="-285750">
              <a:buFont typeface="Arial" panose="020B0604020202020204" pitchFamily="34" charset="0"/>
              <a:buChar char="•"/>
            </a:pPr>
            <a:r>
              <a:rPr lang="de-DE" sz="1600" dirty="0">
                <a:solidFill>
                  <a:srgbClr val="3333FF"/>
                </a:solidFill>
              </a:rPr>
              <a:t>Bisher: Repowering wie Neugenehmigung: viele aktuelle Standorte würden entfallen!</a:t>
            </a:r>
          </a:p>
          <a:p>
            <a:pPr marL="742950" lvl="1" indent="-285750">
              <a:buFont typeface="Arial" panose="020B0604020202020204" pitchFamily="34" charset="0"/>
              <a:buChar char="•"/>
            </a:pPr>
            <a:r>
              <a:rPr lang="de-DE" sz="1600" dirty="0">
                <a:solidFill>
                  <a:srgbClr val="3333FF"/>
                </a:solidFill>
              </a:rPr>
              <a:t>Repowering nutzen, um aus Artenschutzgründen bes. kritische Standorte stillzulegen, </a:t>
            </a:r>
          </a:p>
          <a:p>
            <a:pPr marL="742950" lvl="1" indent="-285750">
              <a:buFont typeface="Arial" panose="020B0604020202020204" pitchFamily="34" charset="0"/>
              <a:buChar char="•"/>
            </a:pPr>
            <a:r>
              <a:rPr lang="de-DE" sz="1600" dirty="0">
                <a:solidFill>
                  <a:srgbClr val="3333FF"/>
                </a:solidFill>
              </a:rPr>
              <a:t>Weniger kritische Standorte bevorzugt </a:t>
            </a:r>
            <a:r>
              <a:rPr lang="de-DE" sz="1600" dirty="0" err="1">
                <a:solidFill>
                  <a:srgbClr val="3333FF"/>
                </a:solidFill>
              </a:rPr>
              <a:t>repowern</a:t>
            </a:r>
            <a:r>
              <a:rPr lang="de-DE" sz="1600" dirty="0">
                <a:solidFill>
                  <a:srgbClr val="3333FF"/>
                </a:solidFill>
              </a:rPr>
              <a:t>!</a:t>
            </a:r>
          </a:p>
          <a:p>
            <a:pPr lvl="1"/>
            <a:endParaRPr lang="de-DE" sz="1600" u="sng" dirty="0">
              <a:solidFill>
                <a:srgbClr val="3333FF"/>
              </a:solidFill>
            </a:endParaRPr>
          </a:p>
        </p:txBody>
      </p:sp>
      <p:sp>
        <p:nvSpPr>
          <p:cNvPr id="19" name="Textfeld 18">
            <a:extLst>
              <a:ext uri="{FF2B5EF4-FFF2-40B4-BE49-F238E27FC236}">
                <a16:creationId xmlns:a16="http://schemas.microsoft.com/office/drawing/2014/main" id="{6492D026-FCDE-4B41-AE95-0EE60943D74F}"/>
              </a:ext>
            </a:extLst>
          </p:cNvPr>
          <p:cNvSpPr txBox="1"/>
          <p:nvPr/>
        </p:nvSpPr>
        <p:spPr>
          <a:xfrm>
            <a:off x="369517" y="2098793"/>
            <a:ext cx="9163820" cy="1815882"/>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Untergesetzliche Maßstabsbildung und Standardisierung </a:t>
            </a:r>
            <a:r>
              <a:rPr lang="de-DE" sz="1600" u="sng" dirty="0">
                <a:solidFill>
                  <a:srgbClr val="3333FF"/>
                </a:solidFill>
              </a:rPr>
              <a:t>voranbringen</a:t>
            </a:r>
          </a:p>
          <a:p>
            <a:pPr marL="800100" lvl="1" indent="-342900">
              <a:buFont typeface="Arial" panose="020B0604020202020204" pitchFamily="34" charset="0"/>
              <a:buChar char="•"/>
            </a:pPr>
            <a:r>
              <a:rPr lang="de-DE" sz="1600" dirty="0">
                <a:solidFill>
                  <a:srgbClr val="3333FF"/>
                </a:solidFill>
              </a:rPr>
              <a:t>BVG (Okt. 2018): einheitliche Bewertungsmaßstäbe für artenschutzrechtliche Aspekte</a:t>
            </a:r>
          </a:p>
          <a:p>
            <a:pPr marL="800100" lvl="1" indent="-342900">
              <a:buFont typeface="Arial" panose="020B0604020202020204" pitchFamily="34" charset="0"/>
              <a:buChar char="•"/>
            </a:pPr>
            <a:r>
              <a:rPr lang="de-DE" sz="1600" dirty="0">
                <a:solidFill>
                  <a:srgbClr val="3333FF"/>
                </a:solidFill>
              </a:rPr>
              <a:t>Zentrales Ziel: </a:t>
            </a:r>
            <a:r>
              <a:rPr lang="de-DE" sz="1600" dirty="0" err="1">
                <a:solidFill>
                  <a:srgbClr val="3333FF"/>
                </a:solidFill>
              </a:rPr>
              <a:t>untergesetzl</a:t>
            </a:r>
            <a:r>
              <a:rPr lang="de-DE" sz="1600" dirty="0">
                <a:solidFill>
                  <a:srgbClr val="3333FF"/>
                </a:solidFill>
              </a:rPr>
              <a:t>. Maßstabsbildung mit Behörden- und Gerichtsverbindlichkeit</a:t>
            </a:r>
          </a:p>
          <a:p>
            <a:pPr marL="800100" lvl="1" indent="-342900">
              <a:buFont typeface="Arial" panose="020B0604020202020204" pitchFamily="34" charset="0"/>
              <a:buChar char="•"/>
            </a:pPr>
            <a:r>
              <a:rPr lang="de-DE" sz="1600" dirty="0">
                <a:solidFill>
                  <a:srgbClr val="3333FF"/>
                </a:solidFill>
              </a:rPr>
              <a:t>Verbände lehnen eine Aufweichung des Artenschutzrechts ab!</a:t>
            </a:r>
          </a:p>
          <a:p>
            <a:pPr marL="800100" lvl="1" indent="-342900">
              <a:buFont typeface="Arial" panose="020B0604020202020204" pitchFamily="34" charset="0"/>
              <a:buChar char="•"/>
            </a:pPr>
            <a:r>
              <a:rPr lang="de-DE" sz="1600" dirty="0">
                <a:solidFill>
                  <a:srgbClr val="3333FF"/>
                </a:solidFill>
              </a:rPr>
              <a:t>Neuer Bewertungsmaßstab (Fachkonvention) muss Schutz windenergiesensibler Arten </a:t>
            </a:r>
            <a:br>
              <a:rPr lang="de-DE" sz="1600" dirty="0">
                <a:solidFill>
                  <a:srgbClr val="3333FF"/>
                </a:solidFill>
              </a:rPr>
            </a:br>
            <a:r>
              <a:rPr lang="de-DE" sz="1600" dirty="0">
                <a:solidFill>
                  <a:srgbClr val="3333FF"/>
                </a:solidFill>
              </a:rPr>
              <a:t>garantieren, fachlich solide sein und geltendem Artenschutz entsprechen!</a:t>
            </a:r>
          </a:p>
          <a:p>
            <a:pPr marL="800100" lvl="1" indent="-342900">
              <a:buFont typeface="Arial" panose="020B0604020202020204" pitchFamily="34" charset="0"/>
              <a:buChar char="•"/>
            </a:pPr>
            <a:r>
              <a:rPr lang="de-DE" sz="1600" dirty="0">
                <a:solidFill>
                  <a:srgbClr val="3333FF"/>
                </a:solidFill>
              </a:rPr>
              <a:t>Standard-Erfassungsmetoden anpassen!</a:t>
            </a:r>
          </a:p>
        </p:txBody>
      </p:sp>
      <p:sp>
        <p:nvSpPr>
          <p:cNvPr id="14" name="Rectangle 4">
            <a:extLst>
              <a:ext uri="{FF2B5EF4-FFF2-40B4-BE49-F238E27FC236}">
                <a16:creationId xmlns:a16="http://schemas.microsoft.com/office/drawing/2014/main" id="{7B34AE84-3457-41DB-A6E4-9959A31B8A15}"/>
              </a:ext>
            </a:extLst>
          </p:cNvPr>
          <p:cNvSpPr>
            <a:spLocks noChangeArrowheads="1"/>
          </p:cNvSpPr>
          <p:nvPr/>
        </p:nvSpPr>
        <p:spPr bwMode="auto">
          <a:xfrm>
            <a:off x="0" y="620105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8000"/>
                </a:solidFill>
              </a:rPr>
              <a:t>Ausbau der Windenergie nur mit und nicht gegen den Naturschutz!</a:t>
            </a:r>
          </a:p>
        </p:txBody>
      </p:sp>
    </p:spTree>
    <p:extLst>
      <p:ext uri="{BB962C8B-B14F-4D97-AF65-F5344CB8AC3E}">
        <p14:creationId xmlns:p14="http://schemas.microsoft.com/office/powerpoint/2010/main" val="19890503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2BDE4961-44F5-48BC-BF58-F88A6C6EF35D}"/>
              </a:ext>
            </a:extLst>
          </p:cNvPr>
          <p:cNvGrpSpPr/>
          <p:nvPr/>
        </p:nvGrpSpPr>
        <p:grpSpPr>
          <a:xfrm>
            <a:off x="0" y="2377788"/>
            <a:ext cx="9905998" cy="3549853"/>
            <a:chOff x="0" y="2377788"/>
            <a:chExt cx="9905998" cy="3549853"/>
          </a:xfrm>
        </p:grpSpPr>
        <p:sp>
          <p:nvSpPr>
            <p:cNvPr id="137" name="Rechteck 136">
              <a:extLst>
                <a:ext uri="{FF2B5EF4-FFF2-40B4-BE49-F238E27FC236}">
                  <a16:creationId xmlns:a16="http://schemas.microsoft.com/office/drawing/2014/main" id="{557DE151-B4B4-4B5A-9478-B20B58394E4E}"/>
                </a:ext>
              </a:extLst>
            </p:cNvPr>
            <p:cNvSpPr/>
            <p:nvPr/>
          </p:nvSpPr>
          <p:spPr bwMode="auto">
            <a:xfrm>
              <a:off x="0" y="2377788"/>
              <a:ext cx="9905998" cy="354985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 name="Textfeld 9">
              <a:extLst>
                <a:ext uri="{FF2B5EF4-FFF2-40B4-BE49-F238E27FC236}">
                  <a16:creationId xmlns:a16="http://schemas.microsoft.com/office/drawing/2014/main" id="{12673E69-4151-4A6C-BF49-4BCBFB841419}"/>
                </a:ext>
              </a:extLst>
            </p:cNvPr>
            <p:cNvSpPr txBox="1"/>
            <p:nvPr/>
          </p:nvSpPr>
          <p:spPr>
            <a:xfrm>
              <a:off x="0" y="3438218"/>
              <a:ext cx="1539204" cy="1323439"/>
            </a:xfrm>
            <a:prstGeom prst="rect">
              <a:avLst/>
            </a:prstGeom>
            <a:noFill/>
          </p:spPr>
          <p:txBody>
            <a:bodyPr wrap="none" rtlCol="0">
              <a:spAutoFit/>
            </a:bodyPr>
            <a:lstStyle/>
            <a:p>
              <a:r>
                <a:rPr lang="de-DE" sz="1600" dirty="0">
                  <a:solidFill>
                    <a:srgbClr val="3333FF"/>
                  </a:solidFill>
                </a:rPr>
                <a:t>städtischer/</a:t>
              </a:r>
              <a:br>
                <a:rPr lang="de-DE" sz="1600" dirty="0">
                  <a:solidFill>
                    <a:srgbClr val="3333FF"/>
                  </a:solidFill>
                </a:rPr>
              </a:br>
              <a:r>
                <a:rPr lang="de-DE" sz="1600" dirty="0">
                  <a:solidFill>
                    <a:srgbClr val="3333FF"/>
                  </a:solidFill>
                </a:rPr>
                <a:t>ländlicher</a:t>
              </a:r>
            </a:p>
            <a:p>
              <a:r>
                <a:rPr lang="de-DE" sz="1600" dirty="0">
                  <a:solidFill>
                    <a:srgbClr val="3333FF"/>
                  </a:solidFill>
                </a:rPr>
                <a:t>Bereich mit</a:t>
              </a:r>
            </a:p>
            <a:p>
              <a:r>
                <a:rPr lang="de-DE" sz="1600" dirty="0">
                  <a:solidFill>
                    <a:srgbClr val="3333FF"/>
                  </a:solidFill>
                </a:rPr>
                <a:t>Zentralheizung</a:t>
              </a:r>
              <a:br>
                <a:rPr lang="de-DE" sz="1600" dirty="0">
                  <a:solidFill>
                    <a:srgbClr val="3333FF"/>
                  </a:solidFill>
                </a:rPr>
              </a:br>
              <a:r>
                <a:rPr lang="de-DE" sz="1600" dirty="0">
                  <a:solidFill>
                    <a:srgbClr val="3333FF"/>
                  </a:solidFill>
                </a:rPr>
                <a:t>(Öl/Erdgas)</a:t>
              </a:r>
            </a:p>
          </p:txBody>
        </p:sp>
        <p:grpSp>
          <p:nvGrpSpPr>
            <p:cNvPr id="83" name="Gruppieren 82">
              <a:extLst>
                <a:ext uri="{FF2B5EF4-FFF2-40B4-BE49-F238E27FC236}">
                  <a16:creationId xmlns:a16="http://schemas.microsoft.com/office/drawing/2014/main" id="{7B2229CC-9ED1-4192-A9F8-A925A4D7C628}"/>
                </a:ext>
              </a:extLst>
            </p:cNvPr>
            <p:cNvGrpSpPr/>
            <p:nvPr/>
          </p:nvGrpSpPr>
          <p:grpSpPr>
            <a:xfrm>
              <a:off x="1416780" y="3100157"/>
              <a:ext cx="2495286" cy="1992807"/>
              <a:chOff x="1648906" y="3100157"/>
              <a:chExt cx="2495286" cy="1992807"/>
            </a:xfrm>
          </p:grpSpPr>
          <p:grpSp>
            <p:nvGrpSpPr>
              <p:cNvPr id="23564" name="Gruppieren 23563">
                <a:extLst>
                  <a:ext uri="{FF2B5EF4-FFF2-40B4-BE49-F238E27FC236}">
                    <a16:creationId xmlns:a16="http://schemas.microsoft.com/office/drawing/2014/main" id="{B603C0E5-C25F-4620-9908-4698D6C9354C}"/>
                  </a:ext>
                </a:extLst>
              </p:cNvPr>
              <p:cNvGrpSpPr/>
              <p:nvPr/>
            </p:nvGrpSpPr>
            <p:grpSpPr>
              <a:xfrm>
                <a:off x="1648906" y="3100157"/>
                <a:ext cx="2495286" cy="1954150"/>
                <a:chOff x="2379234" y="2470777"/>
                <a:chExt cx="4832140" cy="3347910"/>
              </a:xfrm>
            </p:grpSpPr>
            <p:sp>
              <p:nvSpPr>
                <p:cNvPr id="17" name="Freihandform: Form 16">
                  <a:extLst>
                    <a:ext uri="{FF2B5EF4-FFF2-40B4-BE49-F238E27FC236}">
                      <a16:creationId xmlns:a16="http://schemas.microsoft.com/office/drawing/2014/main" id="{37101D9D-8A14-4E96-B5AB-8334A71C78B4}"/>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A58523E0-982D-4A66-9BB1-2305A37127D2}"/>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ACC5257A-95AA-4B43-BD3B-C9B5FD05D5C7}"/>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96C25ABB-E915-4035-B75E-813B972C6BEA}"/>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3560" name="Gerader Verbinder 23559">
                  <a:extLst>
                    <a:ext uri="{FF2B5EF4-FFF2-40B4-BE49-F238E27FC236}">
                      <a16:creationId xmlns:a16="http://schemas.microsoft.com/office/drawing/2014/main" id="{6539DC95-50D4-478C-9932-333AD409AF8A}"/>
                    </a:ext>
                  </a:extLst>
                </p:cNvPr>
                <p:cNvCxnSpPr>
                  <a:stCxn id="17"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63" name="Rechteck 23562">
                  <a:extLst>
                    <a:ext uri="{FF2B5EF4-FFF2-40B4-BE49-F238E27FC236}">
                      <a16:creationId xmlns:a16="http://schemas.microsoft.com/office/drawing/2014/main" id="{7C661DDA-118D-4F79-9246-5FB04393EA09}"/>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53" name="Freihandform: Form 23552">
                  <a:extLst>
                    <a:ext uri="{FF2B5EF4-FFF2-40B4-BE49-F238E27FC236}">
                      <a16:creationId xmlns:a16="http://schemas.microsoft.com/office/drawing/2014/main" id="{B3128A5F-5714-4725-B62F-54E63C7DACE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3579" name="Gruppieren 23578">
                <a:extLst>
                  <a:ext uri="{FF2B5EF4-FFF2-40B4-BE49-F238E27FC236}">
                    <a16:creationId xmlns:a16="http://schemas.microsoft.com/office/drawing/2014/main" id="{80EA9067-4BEE-4954-8E1A-7BE777C5561D}"/>
                  </a:ext>
                </a:extLst>
              </p:cNvPr>
              <p:cNvGrpSpPr/>
              <p:nvPr/>
            </p:nvGrpSpPr>
            <p:grpSpPr>
              <a:xfrm>
                <a:off x="2504963" y="4408954"/>
                <a:ext cx="441806" cy="370688"/>
                <a:chOff x="5065393" y="3790950"/>
                <a:chExt cx="1840230" cy="1451776"/>
              </a:xfrm>
            </p:grpSpPr>
            <p:sp>
              <p:nvSpPr>
                <p:cNvPr id="23578" name="Rechteck: abgerundete Ecken 23577">
                  <a:extLst>
                    <a:ext uri="{FF2B5EF4-FFF2-40B4-BE49-F238E27FC236}">
                      <a16:creationId xmlns:a16="http://schemas.microsoft.com/office/drawing/2014/main" id="{3E125AEC-CDB0-4ECA-97A2-803B540A6BE1}"/>
                    </a:ext>
                  </a:extLst>
                </p:cNvPr>
                <p:cNvSpPr/>
                <p:nvPr/>
              </p:nvSpPr>
              <p:spPr bwMode="auto">
                <a:xfrm>
                  <a:off x="5065393" y="3790950"/>
                  <a:ext cx="1840230" cy="1451776"/>
                </a:xfrm>
                <a:prstGeom prst="roundRect">
                  <a:avLst/>
                </a:prstGeom>
                <a:solidFill>
                  <a:srgbClr val="3399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576" name="Grafik 23575" descr="Ein Bild, das Zeichnung enthält.&#10;&#10;Automatisch generierte Beschreibung">
                  <a:extLst>
                    <a:ext uri="{FF2B5EF4-FFF2-40B4-BE49-F238E27FC236}">
                      <a16:creationId xmlns:a16="http://schemas.microsoft.com/office/drawing/2014/main" id="{83BE7A86-B9DD-4B47-A241-A5D0601759A0}"/>
                    </a:ext>
                  </a:extLst>
                </p:cNvPr>
                <p:cNvPicPr>
                  <a:picLocks noChangeAspect="1"/>
                </p:cNvPicPr>
                <p:nvPr/>
              </p:nvPicPr>
              <p:blipFill rotWithShape="1">
                <a:blip r:embed="rId3">
                  <a:extLst>
                    <a:ext uri="{28A0092B-C50C-407E-A947-70E740481C1C}">
                      <a14:useLocalDpi xmlns:a14="http://schemas.microsoft.com/office/drawing/2010/main" val="0"/>
                    </a:ext>
                  </a:extLst>
                </a:blip>
                <a:srcRect l="15795" r="17034" b="19591"/>
                <a:stretch/>
              </p:blipFill>
              <p:spPr>
                <a:xfrm rot="5400000">
                  <a:off x="5181921" y="4205732"/>
                  <a:ext cx="583211" cy="698155"/>
                </a:xfrm>
                <a:prstGeom prst="rect">
                  <a:avLst/>
                </a:prstGeom>
              </p:spPr>
            </p:pic>
          </p:grpSp>
          <p:pic>
            <p:nvPicPr>
              <p:cNvPr id="32" name="Grafik 31" descr="Ein Bild, das Zeichnung enthält.&#10;&#10;Automatisch generierte Beschreibung">
                <a:extLst>
                  <a:ext uri="{FF2B5EF4-FFF2-40B4-BE49-F238E27FC236}">
                    <a16:creationId xmlns:a16="http://schemas.microsoft.com/office/drawing/2014/main" id="{D9326112-D2F0-4404-93D1-78C876D2F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302990" y="4267076"/>
                <a:ext cx="387700" cy="387700"/>
              </a:xfrm>
              <a:prstGeom prst="rect">
                <a:avLst/>
              </a:prstGeom>
            </p:spPr>
          </p:pic>
          <p:cxnSp>
            <p:nvCxnSpPr>
              <p:cNvPr id="34" name="Gerader Verbinder 33">
                <a:extLst>
                  <a:ext uri="{FF2B5EF4-FFF2-40B4-BE49-F238E27FC236}">
                    <a16:creationId xmlns:a16="http://schemas.microsoft.com/office/drawing/2014/main" id="{FA112B6B-9007-4E76-B27C-F49897AF9BBD}"/>
                  </a:ext>
                </a:extLst>
              </p:cNvPr>
              <p:cNvCxnSpPr/>
              <p:nvPr/>
            </p:nvCxnSpPr>
            <p:spPr bwMode="auto">
              <a:xfrm>
                <a:off x="3047580" y="4460926"/>
                <a:ext cx="0" cy="50020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r Verbinder 115">
                <a:extLst>
                  <a:ext uri="{FF2B5EF4-FFF2-40B4-BE49-F238E27FC236}">
                    <a16:creationId xmlns:a16="http://schemas.microsoft.com/office/drawing/2014/main" id="{6CF7B6C9-02A7-4E5D-A3C1-B4BA0FC142DC}"/>
                  </a:ext>
                </a:extLst>
              </p:cNvPr>
              <p:cNvCxnSpPr/>
              <p:nvPr/>
            </p:nvCxnSpPr>
            <p:spPr bwMode="auto">
              <a:xfrm>
                <a:off x="3049485" y="4962065"/>
                <a:ext cx="31294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Gerader Verbinder 116">
                <a:extLst>
                  <a:ext uri="{FF2B5EF4-FFF2-40B4-BE49-F238E27FC236}">
                    <a16:creationId xmlns:a16="http://schemas.microsoft.com/office/drawing/2014/main" id="{90C35928-7DD3-4AA1-8F8B-E3EC142E90AE}"/>
                  </a:ext>
                </a:extLst>
              </p:cNvPr>
              <p:cNvCxnSpPr/>
              <p:nvPr/>
            </p:nvCxnSpPr>
            <p:spPr bwMode="auto">
              <a:xfrm>
                <a:off x="2932284" y="4586601"/>
                <a:ext cx="12100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 name="Grafik 40">
                <a:extLst>
                  <a:ext uri="{FF2B5EF4-FFF2-40B4-BE49-F238E27FC236}">
                    <a16:creationId xmlns:a16="http://schemas.microsoft.com/office/drawing/2014/main" id="{95C8EB08-519A-4832-A61B-3F5DC1B9C7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8519" y="4576596"/>
                <a:ext cx="516368" cy="516368"/>
              </a:xfrm>
              <a:prstGeom prst="rect">
                <a:avLst/>
              </a:prstGeom>
            </p:spPr>
          </p:pic>
          <p:cxnSp>
            <p:nvCxnSpPr>
              <p:cNvPr id="36" name="Gerader Verbinder 35">
                <a:extLst>
                  <a:ext uri="{FF2B5EF4-FFF2-40B4-BE49-F238E27FC236}">
                    <a16:creationId xmlns:a16="http://schemas.microsoft.com/office/drawing/2014/main" id="{F99839D4-B381-4519-8C18-1AFABB281B18}"/>
                  </a:ext>
                </a:extLst>
              </p:cNvPr>
              <p:cNvCxnSpPr>
                <a:endCxn id="32" idx="3"/>
              </p:cNvCxnSpPr>
              <p:nvPr/>
            </p:nvCxnSpPr>
            <p:spPr bwMode="auto">
              <a:xfrm flipV="1">
                <a:off x="3049485" y="4460926"/>
                <a:ext cx="253505" cy="5853"/>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Wärmewende im Bestand (1)</a:t>
            </a:r>
            <a:br>
              <a:rPr lang="de-DE" altLang="de-DE" dirty="0">
                <a:solidFill>
                  <a:schemeClr val="bg1"/>
                </a:solidFill>
              </a:rPr>
            </a:br>
            <a:r>
              <a:rPr lang="de-DE" altLang="de-DE" dirty="0">
                <a:solidFill>
                  <a:schemeClr val="bg1"/>
                </a:solidFill>
              </a:rPr>
              <a:t>Städtischer- und ländlicher Bereich</a:t>
            </a:r>
          </a:p>
        </p:txBody>
      </p:sp>
      <p:sp>
        <p:nvSpPr>
          <p:cNvPr id="13" name="Textfeld 12">
            <a:extLst>
              <a:ext uri="{FF2B5EF4-FFF2-40B4-BE49-F238E27FC236}">
                <a16:creationId xmlns:a16="http://schemas.microsoft.com/office/drawing/2014/main" id="{C9869927-1022-454F-8748-09C7A4EB060F}"/>
              </a:ext>
            </a:extLst>
          </p:cNvPr>
          <p:cNvSpPr txBox="1"/>
          <p:nvPr/>
        </p:nvSpPr>
        <p:spPr>
          <a:xfrm>
            <a:off x="2134802" y="801381"/>
            <a:ext cx="761747" cy="369332"/>
          </a:xfrm>
          <a:prstGeom prst="rect">
            <a:avLst/>
          </a:prstGeom>
          <a:noFill/>
        </p:spPr>
        <p:txBody>
          <a:bodyPr wrap="none" rtlCol="0">
            <a:spAutoFit/>
          </a:bodyPr>
          <a:lstStyle/>
          <a:p>
            <a:pPr algn="ctr"/>
            <a:r>
              <a:rPr lang="de-DE" sz="1800" dirty="0">
                <a:solidFill>
                  <a:srgbClr val="3333FF"/>
                </a:solidFill>
              </a:rPr>
              <a:t>heute</a:t>
            </a:r>
          </a:p>
        </p:txBody>
      </p:sp>
      <p:sp>
        <p:nvSpPr>
          <p:cNvPr id="14" name="Textfeld 13">
            <a:extLst>
              <a:ext uri="{FF2B5EF4-FFF2-40B4-BE49-F238E27FC236}">
                <a16:creationId xmlns:a16="http://schemas.microsoft.com/office/drawing/2014/main" id="{527D33B2-2B9B-464F-942A-D778B06BB232}"/>
              </a:ext>
            </a:extLst>
          </p:cNvPr>
          <p:cNvSpPr txBox="1"/>
          <p:nvPr/>
        </p:nvSpPr>
        <p:spPr>
          <a:xfrm>
            <a:off x="7295587" y="801381"/>
            <a:ext cx="697627" cy="369332"/>
          </a:xfrm>
          <a:prstGeom prst="rect">
            <a:avLst/>
          </a:prstGeom>
          <a:noFill/>
        </p:spPr>
        <p:txBody>
          <a:bodyPr wrap="none" rtlCol="0">
            <a:spAutoFit/>
          </a:bodyPr>
          <a:lstStyle/>
          <a:p>
            <a:pPr algn="ctr"/>
            <a:r>
              <a:rPr lang="de-DE" sz="1800" dirty="0">
                <a:solidFill>
                  <a:srgbClr val="3333FF"/>
                </a:solidFill>
              </a:rPr>
              <a:t>2040</a:t>
            </a:r>
          </a:p>
        </p:txBody>
      </p:sp>
      <p:grpSp>
        <p:nvGrpSpPr>
          <p:cNvPr id="136" name="Gruppieren 135">
            <a:extLst>
              <a:ext uri="{FF2B5EF4-FFF2-40B4-BE49-F238E27FC236}">
                <a16:creationId xmlns:a16="http://schemas.microsoft.com/office/drawing/2014/main" id="{4FCB4F59-6B2F-4864-A04F-A460AE9BF097}"/>
              </a:ext>
            </a:extLst>
          </p:cNvPr>
          <p:cNvGrpSpPr/>
          <p:nvPr/>
        </p:nvGrpSpPr>
        <p:grpSpPr>
          <a:xfrm>
            <a:off x="0" y="1175665"/>
            <a:ext cx="9906000" cy="1202123"/>
            <a:chOff x="0" y="1175665"/>
            <a:chExt cx="9906000" cy="1202123"/>
          </a:xfrm>
        </p:grpSpPr>
        <p:sp>
          <p:nvSpPr>
            <p:cNvPr id="2" name="Rechteck 1">
              <a:extLst>
                <a:ext uri="{FF2B5EF4-FFF2-40B4-BE49-F238E27FC236}">
                  <a16:creationId xmlns:a16="http://schemas.microsoft.com/office/drawing/2014/main" id="{16FB73EC-D63E-43F3-8DAD-1A6A57076CB3}"/>
                </a:ext>
              </a:extLst>
            </p:cNvPr>
            <p:cNvSpPr/>
            <p:nvPr/>
          </p:nvSpPr>
          <p:spPr bwMode="auto">
            <a:xfrm>
              <a:off x="0" y="1175665"/>
              <a:ext cx="9906000" cy="1202123"/>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4BBB6B09-4A06-4D79-8123-C81FF1C1A6D3}"/>
                </a:ext>
              </a:extLst>
            </p:cNvPr>
            <p:cNvSpPr txBox="1"/>
            <p:nvPr/>
          </p:nvSpPr>
          <p:spPr>
            <a:xfrm>
              <a:off x="0" y="1224370"/>
              <a:ext cx="1221809" cy="1077218"/>
            </a:xfrm>
            <a:prstGeom prst="rect">
              <a:avLst/>
            </a:prstGeom>
            <a:noFill/>
          </p:spPr>
          <p:txBody>
            <a:bodyPr wrap="none" rtlCol="0">
              <a:spAutoFit/>
            </a:bodyPr>
            <a:lstStyle/>
            <a:p>
              <a:r>
                <a:rPr lang="de-DE" sz="1600" dirty="0">
                  <a:solidFill>
                    <a:srgbClr val="3333FF"/>
                  </a:solidFill>
                </a:rPr>
                <a:t>städtischer</a:t>
              </a:r>
            </a:p>
            <a:p>
              <a:r>
                <a:rPr lang="de-DE" sz="1600" dirty="0">
                  <a:solidFill>
                    <a:srgbClr val="3333FF"/>
                  </a:solidFill>
                </a:rPr>
                <a:t>Bereich mit</a:t>
              </a:r>
            </a:p>
            <a:p>
              <a:r>
                <a:rPr lang="de-DE" sz="1600" dirty="0">
                  <a:solidFill>
                    <a:srgbClr val="3333FF"/>
                  </a:solidFill>
                </a:rPr>
                <a:t>Fernwärme</a:t>
              </a:r>
              <a:br>
                <a:rPr lang="de-DE" sz="1600" dirty="0">
                  <a:solidFill>
                    <a:srgbClr val="3333FF"/>
                  </a:solidFill>
                </a:rPr>
              </a:br>
              <a:r>
                <a:rPr lang="de-DE" sz="1600" dirty="0">
                  <a:solidFill>
                    <a:srgbClr val="3333FF"/>
                  </a:solidFill>
                </a:rPr>
                <a:t>(KWK)</a:t>
              </a:r>
            </a:p>
          </p:txBody>
        </p:sp>
        <p:grpSp>
          <p:nvGrpSpPr>
            <p:cNvPr id="23572" name="Gruppieren 23571">
              <a:extLst>
                <a:ext uri="{FF2B5EF4-FFF2-40B4-BE49-F238E27FC236}">
                  <a16:creationId xmlns:a16="http://schemas.microsoft.com/office/drawing/2014/main" id="{91D0B9C8-7DD7-448A-BDCB-8C470AD6A06D}"/>
                </a:ext>
              </a:extLst>
            </p:cNvPr>
            <p:cNvGrpSpPr/>
            <p:nvPr/>
          </p:nvGrpSpPr>
          <p:grpSpPr>
            <a:xfrm>
              <a:off x="1494944" y="1326749"/>
              <a:ext cx="2338262" cy="846169"/>
              <a:chOff x="2945797" y="3700972"/>
              <a:chExt cx="2338262" cy="846169"/>
            </a:xfrm>
          </p:grpSpPr>
          <p:sp>
            <p:nvSpPr>
              <p:cNvPr id="23580" name="Freihandform: Form 23579">
                <a:extLst>
                  <a:ext uri="{FF2B5EF4-FFF2-40B4-BE49-F238E27FC236}">
                    <a16:creationId xmlns:a16="http://schemas.microsoft.com/office/drawing/2014/main" id="{C1EA923C-1718-40A1-8CBD-418722739E70}"/>
                  </a:ext>
                </a:extLst>
              </p:cNvPr>
              <p:cNvSpPr/>
              <p:nvPr/>
            </p:nvSpPr>
            <p:spPr>
              <a:xfrm rot="10800000" flipV="1">
                <a:off x="2945797" y="3763250"/>
                <a:ext cx="917325" cy="716960"/>
              </a:xfrm>
              <a:custGeom>
                <a:avLst/>
                <a:gdLst>
                  <a:gd name="connsiteX0" fmla="*/ 2309757 w 3300542"/>
                  <a:gd name="connsiteY0" fmla="*/ 5818 h 2579628"/>
                  <a:gd name="connsiteX1" fmla="*/ 2166911 w 3300542"/>
                  <a:gd name="connsiteY1" fmla="*/ 111689 h 2579628"/>
                  <a:gd name="connsiteX2" fmla="*/ 2152005 w 3300542"/>
                  <a:gd name="connsiteY2" fmla="*/ 126902 h 2579628"/>
                  <a:gd name="connsiteX3" fmla="*/ 2056981 w 3300542"/>
                  <a:gd name="connsiteY3" fmla="*/ 193343 h 2579628"/>
                  <a:gd name="connsiteX4" fmla="*/ 2024996 w 3300542"/>
                  <a:gd name="connsiteY4" fmla="*/ 224390 h 2579628"/>
                  <a:gd name="connsiteX5" fmla="*/ 1961647 w 3300542"/>
                  <a:gd name="connsiteY5" fmla="*/ 218181 h 2579628"/>
                  <a:gd name="connsiteX6" fmla="*/ 1924383 w 3300542"/>
                  <a:gd name="connsiteY6" fmla="*/ 371243 h 2579628"/>
                  <a:gd name="connsiteX7" fmla="*/ 1923762 w 3300542"/>
                  <a:gd name="connsiteY7" fmla="*/ 591057 h 2579628"/>
                  <a:gd name="connsiteX8" fmla="*/ 1919104 w 3300542"/>
                  <a:gd name="connsiteY8" fmla="*/ 720214 h 2579628"/>
                  <a:gd name="connsiteX9" fmla="*/ 1919104 w 3300542"/>
                  <a:gd name="connsiteY9" fmla="*/ 734495 h 2579628"/>
                  <a:gd name="connsiteX10" fmla="*/ 1904509 w 3300542"/>
                  <a:gd name="connsiteY10" fmla="*/ 737911 h 2579628"/>
                  <a:gd name="connsiteX11" fmla="*/ 1853892 w 3300542"/>
                  <a:gd name="connsiteY11" fmla="*/ 752503 h 2579628"/>
                  <a:gd name="connsiteX12" fmla="*/ 1780295 w 3300542"/>
                  <a:gd name="connsiteY12" fmla="*/ 762127 h 2579628"/>
                  <a:gd name="connsiteX13" fmla="*/ 1601427 w 3300542"/>
                  <a:gd name="connsiteY13" fmla="*/ 768026 h 2579628"/>
                  <a:gd name="connsiteX14" fmla="*/ 1463239 w 3300542"/>
                  <a:gd name="connsiteY14" fmla="*/ 878244 h 2579628"/>
                  <a:gd name="connsiteX15" fmla="*/ 1361384 w 3300542"/>
                  <a:gd name="connsiteY15" fmla="*/ 960829 h 2579628"/>
                  <a:gd name="connsiteX16" fmla="*/ 1327536 w 3300542"/>
                  <a:gd name="connsiteY16" fmla="*/ 971696 h 2579628"/>
                  <a:gd name="connsiteX17" fmla="*/ 1302693 w 3300542"/>
                  <a:gd name="connsiteY17" fmla="*/ 959898 h 2579628"/>
                  <a:gd name="connsiteX18" fmla="*/ 1201769 w 3300542"/>
                  <a:gd name="connsiteY18" fmla="*/ 953999 h 2579628"/>
                  <a:gd name="connsiteX19" fmla="*/ 1039359 w 3300542"/>
                  <a:gd name="connsiteY19" fmla="*/ 998396 h 2579628"/>
                  <a:gd name="connsiteX20" fmla="*/ 1016069 w 3300542"/>
                  <a:gd name="connsiteY20" fmla="*/ 989703 h 2579628"/>
                  <a:gd name="connsiteX21" fmla="*/ 957999 w 3300542"/>
                  <a:gd name="connsiteY21" fmla="*/ 979147 h 2579628"/>
                  <a:gd name="connsiteX22" fmla="*/ 899619 w 3300542"/>
                  <a:gd name="connsiteY22" fmla="*/ 986288 h 2579628"/>
                  <a:gd name="connsiteX23" fmla="*/ 818569 w 3300542"/>
                  <a:gd name="connsiteY23" fmla="*/ 1025407 h 2579628"/>
                  <a:gd name="connsiteX24" fmla="*/ 745594 w 3300542"/>
                  <a:gd name="connsiteY24" fmla="*/ 1100542 h 2579628"/>
                  <a:gd name="connsiteX25" fmla="*/ 670134 w 3300542"/>
                  <a:gd name="connsiteY25" fmla="*/ 1159221 h 2579628"/>
                  <a:gd name="connsiteX26" fmla="*/ 598090 w 3300542"/>
                  <a:gd name="connsiteY26" fmla="*/ 1200824 h 2579628"/>
                  <a:gd name="connsiteX27" fmla="*/ 565794 w 3300542"/>
                  <a:gd name="connsiteY27" fmla="*/ 1254846 h 2579628"/>
                  <a:gd name="connsiteX28" fmla="*/ 563620 w 3300542"/>
                  <a:gd name="connsiteY28" fmla="*/ 1267886 h 2579628"/>
                  <a:gd name="connsiteX29" fmla="*/ 542815 w 3300542"/>
                  <a:gd name="connsiteY29" fmla="*/ 1269749 h 2579628"/>
                  <a:gd name="connsiteX30" fmla="*/ 487229 w 3300542"/>
                  <a:gd name="connsiteY30" fmla="*/ 1301727 h 2579628"/>
                  <a:gd name="connsiteX31" fmla="*/ 442201 w 3300542"/>
                  <a:gd name="connsiteY31" fmla="*/ 1488942 h 2579628"/>
                  <a:gd name="connsiteX32" fmla="*/ 444375 w 3300542"/>
                  <a:gd name="connsiteY32" fmla="*/ 1520920 h 2579628"/>
                  <a:gd name="connsiteX33" fmla="*/ 367984 w 3300542"/>
                  <a:gd name="connsiteY33" fmla="*/ 1520920 h 2579628"/>
                  <a:gd name="connsiteX34" fmla="*/ 291903 w 3300542"/>
                  <a:gd name="connsiteY34" fmla="*/ 1520920 h 2579628"/>
                  <a:gd name="connsiteX35" fmla="*/ 292524 w 3300542"/>
                  <a:gd name="connsiteY35" fmla="*/ 1571217 h 2579628"/>
                  <a:gd name="connsiteX36" fmla="*/ 293455 w 3300542"/>
                  <a:gd name="connsiteY36" fmla="*/ 1621824 h 2579628"/>
                  <a:gd name="connsiteX37" fmla="*/ 316745 w 3300542"/>
                  <a:gd name="connsiteY37" fmla="*/ 1623376 h 2579628"/>
                  <a:gd name="connsiteX38" fmla="*/ 340035 w 3300542"/>
                  <a:gd name="connsiteY38" fmla="*/ 1624928 h 2579628"/>
                  <a:gd name="connsiteX39" fmla="*/ 341899 w 3300542"/>
                  <a:gd name="connsiteY39" fmla="*/ 1645109 h 2579628"/>
                  <a:gd name="connsiteX40" fmla="*/ 344383 w 3300542"/>
                  <a:gd name="connsiteY40" fmla="*/ 1707203 h 2579628"/>
                  <a:gd name="connsiteX41" fmla="*/ 227001 w 3300542"/>
                  <a:gd name="connsiteY41" fmla="*/ 2198991 h 2579628"/>
                  <a:gd name="connsiteX42" fmla="*/ 208369 w 3300542"/>
                  <a:gd name="connsiteY42" fmla="*/ 2238110 h 2579628"/>
                  <a:gd name="connsiteX43" fmla="*/ 104340 w 3300542"/>
                  <a:gd name="connsiteY43" fmla="*/ 2238110 h 2579628"/>
                  <a:gd name="connsiteX44" fmla="*/ 0 w 3300542"/>
                  <a:gd name="connsiteY44" fmla="*/ 2238110 h 2579628"/>
                  <a:gd name="connsiteX45" fmla="*/ 0 w 3300542"/>
                  <a:gd name="connsiteY45" fmla="*/ 2408869 h 2579628"/>
                  <a:gd name="connsiteX46" fmla="*/ 0 w 3300542"/>
                  <a:gd name="connsiteY46" fmla="*/ 2579629 h 2579628"/>
                  <a:gd name="connsiteX47" fmla="*/ 1465723 w 3300542"/>
                  <a:gd name="connsiteY47" fmla="*/ 2579629 h 2579628"/>
                  <a:gd name="connsiteX48" fmla="*/ 2931447 w 3300542"/>
                  <a:gd name="connsiteY48" fmla="*/ 2579629 h 2579628"/>
                  <a:gd name="connsiteX49" fmla="*/ 2931447 w 3300542"/>
                  <a:gd name="connsiteY49" fmla="*/ 2408869 h 2579628"/>
                  <a:gd name="connsiteX50" fmla="*/ 2931447 w 3300542"/>
                  <a:gd name="connsiteY50" fmla="*/ 2238110 h 2579628"/>
                  <a:gd name="connsiteX51" fmla="*/ 2857229 w 3300542"/>
                  <a:gd name="connsiteY51" fmla="*/ 2238110 h 2579628"/>
                  <a:gd name="connsiteX52" fmla="*/ 2782701 w 3300542"/>
                  <a:gd name="connsiteY52" fmla="*/ 2238110 h 2579628"/>
                  <a:gd name="connsiteX53" fmla="*/ 2780838 w 3300542"/>
                  <a:gd name="connsiteY53" fmla="*/ 2220103 h 2579628"/>
                  <a:gd name="connsiteX54" fmla="*/ 2769969 w 3300542"/>
                  <a:gd name="connsiteY54" fmla="*/ 2130997 h 2579628"/>
                  <a:gd name="connsiteX55" fmla="*/ 2755995 w 3300542"/>
                  <a:gd name="connsiteY55" fmla="*/ 2016123 h 2579628"/>
                  <a:gd name="connsiteX56" fmla="*/ 2734568 w 3300542"/>
                  <a:gd name="connsiteY56" fmla="*/ 1950613 h 2579628"/>
                  <a:gd name="connsiteX57" fmla="*/ 2720904 w 3300542"/>
                  <a:gd name="connsiteY57" fmla="*/ 1941920 h 2579628"/>
                  <a:gd name="connsiteX58" fmla="*/ 2719041 w 3300542"/>
                  <a:gd name="connsiteY58" fmla="*/ 1898454 h 2579628"/>
                  <a:gd name="connsiteX59" fmla="*/ 2714073 w 3300542"/>
                  <a:gd name="connsiteY59" fmla="*/ 1739803 h 2579628"/>
                  <a:gd name="connsiteX60" fmla="*/ 2709415 w 3300542"/>
                  <a:gd name="connsiteY60" fmla="*/ 1609405 h 2579628"/>
                  <a:gd name="connsiteX61" fmla="*/ 2706309 w 3300542"/>
                  <a:gd name="connsiteY61" fmla="*/ 1524025 h 2579628"/>
                  <a:gd name="connsiteX62" fmla="*/ 2701651 w 3300542"/>
                  <a:gd name="connsiteY62" fmla="*/ 1384313 h 2579628"/>
                  <a:gd name="connsiteX63" fmla="*/ 2695441 w 3300542"/>
                  <a:gd name="connsiteY63" fmla="*/ 1196477 h 2579628"/>
                  <a:gd name="connsiteX64" fmla="*/ 2689230 w 3300542"/>
                  <a:gd name="connsiteY64" fmla="*/ 1010194 h 2579628"/>
                  <a:gd name="connsiteX65" fmla="*/ 2684572 w 3300542"/>
                  <a:gd name="connsiteY65" fmla="*/ 882901 h 2579628"/>
                  <a:gd name="connsiteX66" fmla="*/ 2679914 w 3300542"/>
                  <a:gd name="connsiteY66" fmla="*/ 749398 h 2579628"/>
                  <a:gd name="connsiteX67" fmla="*/ 2674945 w 3300542"/>
                  <a:gd name="connsiteY67" fmla="*/ 614964 h 2579628"/>
                  <a:gd name="connsiteX68" fmla="*/ 2672771 w 3300542"/>
                  <a:gd name="connsiteY68" fmla="*/ 555353 h 2579628"/>
                  <a:gd name="connsiteX69" fmla="*/ 2660971 w 3300542"/>
                  <a:gd name="connsiteY69" fmla="*/ 555353 h 2579628"/>
                  <a:gd name="connsiteX70" fmla="*/ 2652276 w 3300542"/>
                  <a:gd name="connsiteY70" fmla="*/ 546349 h 2579628"/>
                  <a:gd name="connsiteX71" fmla="*/ 2677740 w 3300542"/>
                  <a:gd name="connsiteY71" fmla="*/ 535793 h 2579628"/>
                  <a:gd name="connsiteX72" fmla="*/ 2760032 w 3300542"/>
                  <a:gd name="connsiteY72" fmla="*/ 498847 h 2579628"/>
                  <a:gd name="connsiteX73" fmla="*/ 2781769 w 3300542"/>
                  <a:gd name="connsiteY73" fmla="*/ 497916 h 2579628"/>
                  <a:gd name="connsiteX74" fmla="*/ 2896046 w 3300542"/>
                  <a:gd name="connsiteY74" fmla="*/ 514992 h 2579628"/>
                  <a:gd name="connsiteX75" fmla="*/ 2928652 w 3300542"/>
                  <a:gd name="connsiteY75" fmla="*/ 490154 h 2579628"/>
                  <a:gd name="connsiteX76" fmla="*/ 2945731 w 3300542"/>
                  <a:gd name="connsiteY76" fmla="*/ 472457 h 2579628"/>
                  <a:gd name="connsiteX77" fmla="*/ 2958153 w 3300542"/>
                  <a:gd name="connsiteY77" fmla="*/ 482703 h 2579628"/>
                  <a:gd name="connsiteX78" fmla="*/ 3026160 w 3300542"/>
                  <a:gd name="connsiteY78" fmla="*/ 517786 h 2579628"/>
                  <a:gd name="connsiteX79" fmla="*/ 3130810 w 3300542"/>
                  <a:gd name="connsiteY79" fmla="*/ 512198 h 2579628"/>
                  <a:gd name="connsiteX80" fmla="*/ 3282661 w 3300542"/>
                  <a:gd name="connsiteY80" fmla="*/ 402291 h 2579628"/>
                  <a:gd name="connsiteX81" fmla="*/ 3215275 w 3300542"/>
                  <a:gd name="connsiteY81" fmla="*/ 172852 h 2579628"/>
                  <a:gd name="connsiteX82" fmla="*/ 3165279 w 3300542"/>
                  <a:gd name="connsiteY82" fmla="*/ 161675 h 2579628"/>
                  <a:gd name="connsiteX83" fmla="*/ 3110936 w 3300542"/>
                  <a:gd name="connsiteY83" fmla="*/ 168195 h 2579628"/>
                  <a:gd name="connsiteX84" fmla="*/ 3067461 w 3300542"/>
                  <a:gd name="connsiteY84" fmla="*/ 187134 h 2579628"/>
                  <a:gd name="connsiteX85" fmla="*/ 3049760 w 3300542"/>
                  <a:gd name="connsiteY85" fmla="*/ 197690 h 2579628"/>
                  <a:gd name="connsiteX86" fmla="*/ 3037960 w 3300542"/>
                  <a:gd name="connsiteY86" fmla="*/ 187134 h 2579628"/>
                  <a:gd name="connsiteX87" fmla="*/ 3010012 w 3300542"/>
                  <a:gd name="connsiteY87" fmla="*/ 168505 h 2579628"/>
                  <a:gd name="connsiteX88" fmla="*/ 2987654 w 3300542"/>
                  <a:gd name="connsiteY88" fmla="*/ 149256 h 2579628"/>
                  <a:gd name="connsiteX89" fmla="*/ 2890146 w 3300542"/>
                  <a:gd name="connsiteY89" fmla="*/ 82815 h 2579628"/>
                  <a:gd name="connsiteX90" fmla="*/ 2768106 w 3300542"/>
                  <a:gd name="connsiteY90" fmla="*/ 114483 h 2579628"/>
                  <a:gd name="connsiteX91" fmla="*/ 2746679 w 3300542"/>
                  <a:gd name="connsiteY91" fmla="*/ 105790 h 2579628"/>
                  <a:gd name="connsiteX92" fmla="*/ 2714073 w 3300542"/>
                  <a:gd name="connsiteY92" fmla="*/ 86230 h 2579628"/>
                  <a:gd name="connsiteX93" fmla="*/ 2684261 w 3300542"/>
                  <a:gd name="connsiteY93" fmla="*/ 62635 h 2579628"/>
                  <a:gd name="connsiteX94" fmla="*/ 2551974 w 3300542"/>
                  <a:gd name="connsiteY94" fmla="*/ 5508 h 2579628"/>
                  <a:gd name="connsiteX95" fmla="*/ 2485209 w 3300542"/>
                  <a:gd name="connsiteY95" fmla="*/ 28793 h 2579628"/>
                  <a:gd name="connsiteX96" fmla="*/ 2465024 w 3300542"/>
                  <a:gd name="connsiteY96" fmla="*/ 39660 h 2579628"/>
                  <a:gd name="connsiteX97" fmla="*/ 2448876 w 3300542"/>
                  <a:gd name="connsiteY97" fmla="*/ 27862 h 2579628"/>
                  <a:gd name="connsiteX98" fmla="*/ 2425275 w 3300542"/>
                  <a:gd name="connsiteY98" fmla="*/ 12028 h 2579628"/>
                  <a:gd name="connsiteX99" fmla="*/ 2309757 w 3300542"/>
                  <a:gd name="connsiteY99" fmla="*/ 5818 h 2579628"/>
                  <a:gd name="connsiteX100" fmla="*/ 2411301 w 3300542"/>
                  <a:gd name="connsiteY100" fmla="*/ 37797 h 2579628"/>
                  <a:gd name="connsiteX101" fmla="*/ 2448565 w 3300542"/>
                  <a:gd name="connsiteY101" fmla="*/ 68844 h 2579628"/>
                  <a:gd name="connsiteX102" fmla="*/ 2466887 w 3300542"/>
                  <a:gd name="connsiteY102" fmla="*/ 79710 h 2579628"/>
                  <a:gd name="connsiteX103" fmla="*/ 2480551 w 3300542"/>
                  <a:gd name="connsiteY103" fmla="*/ 70396 h 2579628"/>
                  <a:gd name="connsiteX104" fmla="*/ 2521541 w 3300542"/>
                  <a:gd name="connsiteY104" fmla="*/ 43075 h 2579628"/>
                  <a:gd name="connsiteX105" fmla="*/ 2646997 w 3300542"/>
                  <a:gd name="connsiteY105" fmla="*/ 62635 h 2579628"/>
                  <a:gd name="connsiteX106" fmla="*/ 2659729 w 3300542"/>
                  <a:gd name="connsiteY106" fmla="*/ 75364 h 2579628"/>
                  <a:gd name="connsiteX107" fmla="*/ 2637681 w 3300542"/>
                  <a:gd name="connsiteY107" fmla="*/ 77848 h 2579628"/>
                  <a:gd name="connsiteX108" fmla="*/ 2540173 w 3300542"/>
                  <a:gd name="connsiteY108" fmla="*/ 111379 h 2579628"/>
                  <a:gd name="connsiteX109" fmla="*/ 2465645 w 3300542"/>
                  <a:gd name="connsiteY109" fmla="*/ 186823 h 2579628"/>
                  <a:gd name="connsiteX110" fmla="*/ 2447323 w 3300542"/>
                  <a:gd name="connsiteY110" fmla="*/ 204520 h 2579628"/>
                  <a:gd name="connsiteX111" fmla="*/ 2378074 w 3300542"/>
                  <a:gd name="connsiteY111" fmla="*/ 244881 h 2579628"/>
                  <a:gd name="connsiteX112" fmla="*/ 2351368 w 3300542"/>
                  <a:gd name="connsiteY112" fmla="*/ 269719 h 2579628"/>
                  <a:gd name="connsiteX113" fmla="*/ 2343605 w 3300542"/>
                  <a:gd name="connsiteY113" fmla="*/ 281828 h 2579628"/>
                  <a:gd name="connsiteX114" fmla="*/ 2332736 w 3300542"/>
                  <a:gd name="connsiteY114" fmla="*/ 298593 h 2579628"/>
                  <a:gd name="connsiteX115" fmla="*/ 2310999 w 3300542"/>
                  <a:gd name="connsiteY115" fmla="*/ 297662 h 2579628"/>
                  <a:gd name="connsiteX116" fmla="*/ 2235539 w 3300542"/>
                  <a:gd name="connsiteY116" fmla="*/ 314738 h 2579628"/>
                  <a:gd name="connsiteX117" fmla="*/ 2226223 w 3300542"/>
                  <a:gd name="connsiteY117" fmla="*/ 325604 h 2579628"/>
                  <a:gd name="connsiteX118" fmla="*/ 2209143 w 3300542"/>
                  <a:gd name="connsiteY118" fmla="*/ 315359 h 2579628"/>
                  <a:gd name="connsiteX119" fmla="*/ 2190822 w 3300542"/>
                  <a:gd name="connsiteY119" fmla="*/ 294867 h 2579628"/>
                  <a:gd name="connsiteX120" fmla="*/ 2159768 w 3300542"/>
                  <a:gd name="connsiteY120" fmla="*/ 282138 h 2579628"/>
                  <a:gd name="connsiteX121" fmla="*/ 2156352 w 3300542"/>
                  <a:gd name="connsiteY121" fmla="*/ 303561 h 2579628"/>
                  <a:gd name="connsiteX122" fmla="*/ 2148279 w 3300542"/>
                  <a:gd name="connsiteY122" fmla="*/ 329640 h 2579628"/>
                  <a:gd name="connsiteX123" fmla="*/ 2121262 w 3300542"/>
                  <a:gd name="connsiteY123" fmla="*/ 345474 h 2579628"/>
                  <a:gd name="connsiteX124" fmla="*/ 2066608 w 3300542"/>
                  <a:gd name="connsiteY124" fmla="*/ 347337 h 2579628"/>
                  <a:gd name="connsiteX125" fmla="*/ 2043628 w 3300542"/>
                  <a:gd name="connsiteY125" fmla="*/ 348269 h 2579628"/>
                  <a:gd name="connsiteX126" fmla="*/ 2044870 w 3300542"/>
                  <a:gd name="connsiteY126" fmla="*/ 358514 h 2579628"/>
                  <a:gd name="connsiteX127" fmla="*/ 2046734 w 3300542"/>
                  <a:gd name="connsiteY127" fmla="*/ 367518 h 2579628"/>
                  <a:gd name="connsiteX128" fmla="*/ 2038660 w 3300542"/>
                  <a:gd name="connsiteY128" fmla="*/ 383041 h 2579628"/>
                  <a:gd name="connsiteX129" fmla="*/ 2033691 w 3300542"/>
                  <a:gd name="connsiteY129" fmla="*/ 400117 h 2579628"/>
                  <a:gd name="connsiteX130" fmla="*/ 1998601 w 3300542"/>
                  <a:gd name="connsiteY130" fmla="*/ 400117 h 2579628"/>
                  <a:gd name="connsiteX131" fmla="*/ 1959784 w 3300542"/>
                  <a:gd name="connsiteY131" fmla="*/ 392045 h 2579628"/>
                  <a:gd name="connsiteX132" fmla="*/ 1951710 w 3300542"/>
                  <a:gd name="connsiteY132" fmla="*/ 273755 h 2579628"/>
                  <a:gd name="connsiteX133" fmla="*/ 1983695 w 3300542"/>
                  <a:gd name="connsiteY133" fmla="*/ 241777 h 2579628"/>
                  <a:gd name="connsiteX134" fmla="*/ 2008538 w 3300542"/>
                  <a:gd name="connsiteY134" fmla="*/ 249539 h 2579628"/>
                  <a:gd name="connsiteX135" fmla="*/ 2069713 w 3300542"/>
                  <a:gd name="connsiteY135" fmla="*/ 223148 h 2579628"/>
                  <a:gd name="connsiteX136" fmla="*/ 2153558 w 3300542"/>
                  <a:gd name="connsiteY136" fmla="*/ 154845 h 2579628"/>
                  <a:gd name="connsiteX137" fmla="*/ 2169705 w 3300542"/>
                  <a:gd name="connsiteY137" fmla="*/ 164159 h 2579628"/>
                  <a:gd name="connsiteX138" fmla="*/ 2196722 w 3300542"/>
                  <a:gd name="connsiteY138" fmla="*/ 171610 h 2579628"/>
                  <a:gd name="connsiteX139" fmla="*/ 2195480 w 3300542"/>
                  <a:gd name="connsiteY139" fmla="*/ 147083 h 2579628"/>
                  <a:gd name="connsiteX140" fmla="*/ 2194238 w 3300542"/>
                  <a:gd name="connsiteY140" fmla="*/ 119761 h 2579628"/>
                  <a:gd name="connsiteX141" fmla="*/ 2289572 w 3300542"/>
                  <a:gd name="connsiteY141" fmla="*/ 42764 h 2579628"/>
                  <a:gd name="connsiteX142" fmla="*/ 2367826 w 3300542"/>
                  <a:gd name="connsiteY142" fmla="*/ 28793 h 2579628"/>
                  <a:gd name="connsiteX143" fmla="*/ 2411301 w 3300542"/>
                  <a:gd name="connsiteY143" fmla="*/ 37797 h 2579628"/>
                  <a:gd name="connsiteX144" fmla="*/ 2708483 w 3300542"/>
                  <a:gd name="connsiteY144" fmla="*/ 115104 h 2579628"/>
                  <a:gd name="connsiteX145" fmla="*/ 2740468 w 3300542"/>
                  <a:gd name="connsiteY145" fmla="*/ 140563 h 2579628"/>
                  <a:gd name="connsiteX146" fmla="*/ 2778974 w 3300542"/>
                  <a:gd name="connsiteY146" fmla="*/ 146772 h 2579628"/>
                  <a:gd name="connsiteX147" fmla="*/ 2808786 w 3300542"/>
                  <a:gd name="connsiteY147" fmla="*/ 125039 h 2579628"/>
                  <a:gd name="connsiteX148" fmla="*/ 2943558 w 3300542"/>
                  <a:gd name="connsiteY148" fmla="*/ 140252 h 2579628"/>
                  <a:gd name="connsiteX149" fmla="*/ 2956600 w 3300542"/>
                  <a:gd name="connsiteY149" fmla="*/ 153292 h 2579628"/>
                  <a:gd name="connsiteX150" fmla="*/ 2935484 w 3300542"/>
                  <a:gd name="connsiteY150" fmla="*/ 155155 h 2579628"/>
                  <a:gd name="connsiteX151" fmla="*/ 2753821 w 3300542"/>
                  <a:gd name="connsiteY151" fmla="*/ 265373 h 2579628"/>
                  <a:gd name="connsiteX152" fmla="*/ 2733636 w 3300542"/>
                  <a:gd name="connsiteY152" fmla="*/ 283069 h 2579628"/>
                  <a:gd name="connsiteX153" fmla="*/ 2639234 w 3300542"/>
                  <a:gd name="connsiteY153" fmla="*/ 353857 h 2579628"/>
                  <a:gd name="connsiteX154" fmla="*/ 2615012 w 3300542"/>
                  <a:gd name="connsiteY154" fmla="*/ 381489 h 2579628"/>
                  <a:gd name="connsiteX155" fmla="*/ 2595138 w 3300542"/>
                  <a:gd name="connsiteY155" fmla="*/ 375280 h 2579628"/>
                  <a:gd name="connsiteX156" fmla="*/ 2569674 w 3300542"/>
                  <a:gd name="connsiteY156" fmla="*/ 369070 h 2579628"/>
                  <a:gd name="connsiteX157" fmla="*/ 2527752 w 3300542"/>
                  <a:gd name="connsiteY157" fmla="*/ 389251 h 2579628"/>
                  <a:gd name="connsiteX158" fmla="*/ 2516883 w 3300542"/>
                  <a:gd name="connsiteY158" fmla="*/ 399807 h 2579628"/>
                  <a:gd name="connsiteX159" fmla="*/ 2501977 w 3300542"/>
                  <a:gd name="connsiteY159" fmla="*/ 390182 h 2579628"/>
                  <a:gd name="connsiteX160" fmla="*/ 2487382 w 3300542"/>
                  <a:gd name="connsiteY160" fmla="*/ 373417 h 2579628"/>
                  <a:gd name="connsiteX161" fmla="*/ 2469371 w 3300542"/>
                  <a:gd name="connsiteY161" fmla="*/ 353547 h 2579628"/>
                  <a:gd name="connsiteX162" fmla="*/ 2450118 w 3300542"/>
                  <a:gd name="connsiteY162" fmla="*/ 370622 h 2579628"/>
                  <a:gd name="connsiteX163" fmla="*/ 2453534 w 3300542"/>
                  <a:gd name="connsiteY163" fmla="*/ 382731 h 2579628"/>
                  <a:gd name="connsiteX164" fmla="*/ 2429623 w 3300542"/>
                  <a:gd name="connsiteY164" fmla="*/ 418746 h 2579628"/>
                  <a:gd name="connsiteX165" fmla="*/ 2365032 w 3300542"/>
                  <a:gd name="connsiteY165" fmla="*/ 425266 h 2579628"/>
                  <a:gd name="connsiteX166" fmla="*/ 2342052 w 3300542"/>
                  <a:gd name="connsiteY166" fmla="*/ 425576 h 2579628"/>
                  <a:gd name="connsiteX167" fmla="*/ 2341431 w 3300542"/>
                  <a:gd name="connsiteY167" fmla="*/ 433959 h 2579628"/>
                  <a:gd name="connsiteX168" fmla="*/ 2337705 w 3300542"/>
                  <a:gd name="connsiteY168" fmla="*/ 458486 h 2579628"/>
                  <a:gd name="connsiteX169" fmla="*/ 2331494 w 3300542"/>
                  <a:gd name="connsiteY169" fmla="*/ 477735 h 2579628"/>
                  <a:gd name="connsiteX170" fmla="*/ 2298577 w 3300542"/>
                  <a:gd name="connsiteY170" fmla="*/ 477735 h 2579628"/>
                  <a:gd name="connsiteX171" fmla="*/ 2261934 w 3300542"/>
                  <a:gd name="connsiteY171" fmla="*/ 475251 h 2579628"/>
                  <a:gd name="connsiteX172" fmla="*/ 2251065 w 3300542"/>
                  <a:gd name="connsiteY172" fmla="*/ 449793 h 2579628"/>
                  <a:gd name="connsiteX173" fmla="*/ 2243613 w 3300542"/>
                  <a:gd name="connsiteY173" fmla="*/ 393908 h 2579628"/>
                  <a:gd name="connsiteX174" fmla="*/ 2251997 w 3300542"/>
                  <a:gd name="connsiteY174" fmla="*/ 343922 h 2579628"/>
                  <a:gd name="connsiteX175" fmla="*/ 2306651 w 3300542"/>
                  <a:gd name="connsiteY175" fmla="*/ 327156 h 2579628"/>
                  <a:gd name="connsiteX176" fmla="*/ 2330252 w 3300542"/>
                  <a:gd name="connsiteY176" fmla="*/ 334918 h 2579628"/>
                  <a:gd name="connsiteX177" fmla="*/ 2377143 w 3300542"/>
                  <a:gd name="connsiteY177" fmla="*/ 288968 h 2579628"/>
                  <a:gd name="connsiteX178" fmla="*/ 2451050 w 3300542"/>
                  <a:gd name="connsiteY178" fmla="*/ 232463 h 2579628"/>
                  <a:gd name="connsiteX179" fmla="*/ 2467198 w 3300542"/>
                  <a:gd name="connsiteY179" fmla="*/ 241777 h 2579628"/>
                  <a:gd name="connsiteX180" fmla="*/ 2493904 w 3300542"/>
                  <a:gd name="connsiteY180" fmla="*/ 247986 h 2579628"/>
                  <a:gd name="connsiteX181" fmla="*/ 2497940 w 3300542"/>
                  <a:gd name="connsiteY181" fmla="*/ 236188 h 2579628"/>
                  <a:gd name="connsiteX182" fmla="*/ 2491730 w 3300542"/>
                  <a:gd name="connsiteY182" fmla="*/ 222838 h 2579628"/>
                  <a:gd name="connsiteX183" fmla="*/ 2492351 w 3300542"/>
                  <a:gd name="connsiteY183" fmla="*/ 196758 h 2579628"/>
                  <a:gd name="connsiteX184" fmla="*/ 2619049 w 3300542"/>
                  <a:gd name="connsiteY184" fmla="*/ 109516 h 2579628"/>
                  <a:gd name="connsiteX185" fmla="*/ 2708483 w 3300542"/>
                  <a:gd name="connsiteY185" fmla="*/ 115104 h 2579628"/>
                  <a:gd name="connsiteX186" fmla="*/ 2987964 w 3300542"/>
                  <a:gd name="connsiteY186" fmla="*/ 190859 h 2579628"/>
                  <a:gd name="connsiteX187" fmla="*/ 3032060 w 3300542"/>
                  <a:gd name="connsiteY187" fmla="*/ 223459 h 2579628"/>
                  <a:gd name="connsiteX188" fmla="*/ 3051003 w 3300542"/>
                  <a:gd name="connsiteY188" fmla="*/ 235567 h 2579628"/>
                  <a:gd name="connsiteX189" fmla="*/ 3066529 w 3300542"/>
                  <a:gd name="connsiteY189" fmla="*/ 226253 h 2579628"/>
                  <a:gd name="connsiteX190" fmla="*/ 3132673 w 3300542"/>
                  <a:gd name="connsiteY190" fmla="*/ 192101 h 2579628"/>
                  <a:gd name="connsiteX191" fmla="*/ 3233286 w 3300542"/>
                  <a:gd name="connsiteY191" fmla="*/ 220354 h 2579628"/>
                  <a:gd name="connsiteX192" fmla="*/ 3222418 w 3300542"/>
                  <a:gd name="connsiteY192" fmla="*/ 437995 h 2579628"/>
                  <a:gd name="connsiteX193" fmla="*/ 3073982 w 3300542"/>
                  <a:gd name="connsiteY193" fmla="*/ 492327 h 2579628"/>
                  <a:gd name="connsiteX194" fmla="*/ 3026470 w 3300542"/>
                  <a:gd name="connsiteY194" fmla="*/ 487049 h 2579628"/>
                  <a:gd name="connsiteX195" fmla="*/ 2964363 w 3300542"/>
                  <a:gd name="connsiteY195" fmla="*/ 444515 h 2579628"/>
                  <a:gd name="connsiteX196" fmla="*/ 2947905 w 3300542"/>
                  <a:gd name="connsiteY196" fmla="*/ 430233 h 2579628"/>
                  <a:gd name="connsiteX197" fmla="*/ 2934552 w 3300542"/>
                  <a:gd name="connsiteY197" fmla="*/ 425886 h 2579628"/>
                  <a:gd name="connsiteX198" fmla="*/ 2927410 w 3300542"/>
                  <a:gd name="connsiteY198" fmla="*/ 441721 h 2579628"/>
                  <a:gd name="connsiteX199" fmla="*/ 2824312 w 3300542"/>
                  <a:gd name="connsiteY199" fmla="*/ 486739 h 2579628"/>
                  <a:gd name="connsiteX200" fmla="*/ 2776801 w 3300542"/>
                  <a:gd name="connsiteY200" fmla="*/ 452897 h 2579628"/>
                  <a:gd name="connsiteX201" fmla="*/ 2744505 w 3300542"/>
                  <a:gd name="connsiteY201" fmla="*/ 439547 h 2579628"/>
                  <a:gd name="connsiteX202" fmla="*/ 2742331 w 3300542"/>
                  <a:gd name="connsiteY202" fmla="*/ 462522 h 2579628"/>
                  <a:gd name="connsiteX203" fmla="*/ 2719662 w 3300542"/>
                  <a:gd name="connsiteY203" fmla="*/ 496364 h 2579628"/>
                  <a:gd name="connsiteX204" fmla="*/ 2678361 w 3300542"/>
                  <a:gd name="connsiteY204" fmla="*/ 504125 h 2579628"/>
                  <a:gd name="connsiteX205" fmla="*/ 2644202 w 3300542"/>
                  <a:gd name="connsiteY205" fmla="*/ 501642 h 2579628"/>
                  <a:gd name="connsiteX206" fmla="*/ 2632091 w 3300542"/>
                  <a:gd name="connsiteY206" fmla="*/ 503504 h 2579628"/>
                  <a:gd name="connsiteX207" fmla="*/ 2629607 w 3300542"/>
                  <a:gd name="connsiteY207" fmla="*/ 514060 h 2579628"/>
                  <a:gd name="connsiteX208" fmla="*/ 2630539 w 3300542"/>
                  <a:gd name="connsiteY208" fmla="*/ 523064 h 2579628"/>
                  <a:gd name="connsiteX209" fmla="*/ 2624018 w 3300542"/>
                  <a:gd name="connsiteY209" fmla="*/ 540761 h 2579628"/>
                  <a:gd name="connsiteX210" fmla="*/ 2619981 w 3300542"/>
                  <a:gd name="connsiteY210" fmla="*/ 555664 h 2579628"/>
                  <a:gd name="connsiteX211" fmla="*/ 2583959 w 3300542"/>
                  <a:gd name="connsiteY211" fmla="*/ 554732 h 2579628"/>
                  <a:gd name="connsiteX212" fmla="*/ 2547937 w 3300542"/>
                  <a:gd name="connsiteY212" fmla="*/ 553801 h 2579628"/>
                  <a:gd name="connsiteX213" fmla="*/ 2540794 w 3300542"/>
                  <a:gd name="connsiteY213" fmla="*/ 533620 h 2579628"/>
                  <a:gd name="connsiteX214" fmla="*/ 2548247 w 3300542"/>
                  <a:gd name="connsiteY214" fmla="*/ 409742 h 2579628"/>
                  <a:gd name="connsiteX215" fmla="*/ 2600727 w 3300542"/>
                  <a:gd name="connsiteY215" fmla="*/ 408190 h 2579628"/>
                  <a:gd name="connsiteX216" fmla="*/ 2618428 w 3300542"/>
                  <a:gd name="connsiteY216" fmla="*/ 416262 h 2579628"/>
                  <a:gd name="connsiteX217" fmla="*/ 2626812 w 3300542"/>
                  <a:gd name="connsiteY217" fmla="*/ 410363 h 2579628"/>
                  <a:gd name="connsiteX218" fmla="*/ 2648550 w 3300542"/>
                  <a:gd name="connsiteY218" fmla="*/ 387388 h 2579628"/>
                  <a:gd name="connsiteX219" fmla="*/ 2737673 w 3300542"/>
                  <a:gd name="connsiteY219" fmla="*/ 313185 h 2579628"/>
                  <a:gd name="connsiteX220" fmla="*/ 2752268 w 3300542"/>
                  <a:gd name="connsiteY220" fmla="*/ 317532 h 2579628"/>
                  <a:gd name="connsiteX221" fmla="*/ 2762205 w 3300542"/>
                  <a:gd name="connsiteY221" fmla="*/ 327467 h 2579628"/>
                  <a:gd name="connsiteX222" fmla="*/ 2779595 w 3300542"/>
                  <a:gd name="connsiteY222" fmla="*/ 302008 h 2579628"/>
                  <a:gd name="connsiteX223" fmla="*/ 2776490 w 3300542"/>
                  <a:gd name="connsiteY223" fmla="*/ 284622 h 2579628"/>
                  <a:gd name="connsiteX224" fmla="*/ 2919646 w 3300542"/>
                  <a:gd name="connsiteY224" fmla="*/ 186202 h 2579628"/>
                  <a:gd name="connsiteX225" fmla="*/ 2987964 w 3300542"/>
                  <a:gd name="connsiteY225" fmla="*/ 190859 h 2579628"/>
                  <a:gd name="connsiteX226" fmla="*/ 2205417 w 3300542"/>
                  <a:gd name="connsiteY226" fmla="*/ 347027 h 2579628"/>
                  <a:gd name="connsiteX227" fmla="*/ 2217217 w 3300542"/>
                  <a:gd name="connsiteY227" fmla="*/ 354167 h 2579628"/>
                  <a:gd name="connsiteX228" fmla="*/ 2215354 w 3300542"/>
                  <a:gd name="connsiteY228" fmla="*/ 379316 h 2579628"/>
                  <a:gd name="connsiteX229" fmla="*/ 2225912 w 3300542"/>
                  <a:gd name="connsiteY229" fmla="*/ 467800 h 2579628"/>
                  <a:gd name="connsiteX230" fmla="*/ 2224670 w 3300542"/>
                  <a:gd name="connsiteY230" fmla="*/ 566220 h 2579628"/>
                  <a:gd name="connsiteX231" fmla="*/ 2218770 w 3300542"/>
                  <a:gd name="connsiteY231" fmla="*/ 736669 h 2579628"/>
                  <a:gd name="connsiteX232" fmla="*/ 2216596 w 3300542"/>
                  <a:gd name="connsiteY232" fmla="*/ 814287 h 2579628"/>
                  <a:gd name="connsiteX233" fmla="*/ 2210075 w 3300542"/>
                  <a:gd name="connsiteY233" fmla="*/ 804972 h 2579628"/>
                  <a:gd name="connsiteX234" fmla="*/ 2177158 w 3300542"/>
                  <a:gd name="connsiteY234" fmla="*/ 769579 h 2579628"/>
                  <a:gd name="connsiteX235" fmla="*/ 2125299 w 3300542"/>
                  <a:gd name="connsiteY235" fmla="*/ 730149 h 2579628"/>
                  <a:gd name="connsiteX236" fmla="*/ 2100146 w 3300542"/>
                  <a:gd name="connsiteY236" fmla="*/ 716798 h 2579628"/>
                  <a:gd name="connsiteX237" fmla="*/ 2098282 w 3300542"/>
                  <a:gd name="connsiteY237" fmla="*/ 688235 h 2579628"/>
                  <a:gd name="connsiteX238" fmla="*/ 2092693 w 3300542"/>
                  <a:gd name="connsiteY238" fmla="*/ 533620 h 2579628"/>
                  <a:gd name="connsiteX239" fmla="*/ 2088035 w 3300542"/>
                  <a:gd name="connsiteY239" fmla="*/ 403843 h 2579628"/>
                  <a:gd name="connsiteX240" fmla="*/ 2075924 w 3300542"/>
                  <a:gd name="connsiteY240" fmla="*/ 400117 h 2579628"/>
                  <a:gd name="connsiteX241" fmla="*/ 2067850 w 3300542"/>
                  <a:gd name="connsiteY241" fmla="*/ 386767 h 2579628"/>
                  <a:gd name="connsiteX242" fmla="*/ 2098282 w 3300542"/>
                  <a:gd name="connsiteY242" fmla="*/ 377763 h 2579628"/>
                  <a:gd name="connsiteX243" fmla="*/ 2172190 w 3300542"/>
                  <a:gd name="connsiteY243" fmla="*/ 345164 h 2579628"/>
                  <a:gd name="connsiteX244" fmla="*/ 2187716 w 3300542"/>
                  <a:gd name="connsiteY244" fmla="*/ 336160 h 2579628"/>
                  <a:gd name="connsiteX245" fmla="*/ 2205417 w 3300542"/>
                  <a:gd name="connsiteY245" fmla="*/ 347027 h 2579628"/>
                  <a:gd name="connsiteX246" fmla="*/ 2504462 w 3300542"/>
                  <a:gd name="connsiteY246" fmla="*/ 469352 h 2579628"/>
                  <a:gd name="connsiteX247" fmla="*/ 2510051 w 3300542"/>
                  <a:gd name="connsiteY247" fmla="*/ 533310 h 2579628"/>
                  <a:gd name="connsiteX248" fmla="*/ 2509120 w 3300542"/>
                  <a:gd name="connsiteY248" fmla="*/ 747535 h 2579628"/>
                  <a:gd name="connsiteX249" fmla="*/ 2499804 w 3300542"/>
                  <a:gd name="connsiteY249" fmla="*/ 1011747 h 2579628"/>
                  <a:gd name="connsiteX250" fmla="*/ 2493593 w 3300542"/>
                  <a:gd name="connsiteY250" fmla="*/ 1188716 h 2579628"/>
                  <a:gd name="connsiteX251" fmla="*/ 2475893 w 3300542"/>
                  <a:gd name="connsiteY251" fmla="*/ 1712481 h 2579628"/>
                  <a:gd name="connsiteX252" fmla="*/ 2471235 w 3300542"/>
                  <a:gd name="connsiteY252" fmla="*/ 1766193 h 2579628"/>
                  <a:gd name="connsiteX253" fmla="*/ 2428381 w 3300542"/>
                  <a:gd name="connsiteY253" fmla="*/ 1732662 h 2579628"/>
                  <a:gd name="connsiteX254" fmla="*/ 2425275 w 3300542"/>
                  <a:gd name="connsiteY254" fmla="*/ 1637347 h 2579628"/>
                  <a:gd name="connsiteX255" fmla="*/ 2419065 w 3300542"/>
                  <a:gd name="connsiteY255" fmla="*/ 1449512 h 2579628"/>
                  <a:gd name="connsiteX256" fmla="*/ 2412854 w 3300542"/>
                  <a:gd name="connsiteY256" fmla="*/ 1278752 h 2579628"/>
                  <a:gd name="connsiteX257" fmla="*/ 2405091 w 3300542"/>
                  <a:gd name="connsiteY257" fmla="*/ 1056765 h 2579628"/>
                  <a:gd name="connsiteX258" fmla="*/ 2386148 w 3300542"/>
                  <a:gd name="connsiteY258" fmla="*/ 515613 h 2579628"/>
                  <a:gd name="connsiteX259" fmla="*/ 2384285 w 3300542"/>
                  <a:gd name="connsiteY259" fmla="*/ 477735 h 2579628"/>
                  <a:gd name="connsiteX260" fmla="*/ 2373727 w 3300542"/>
                  <a:gd name="connsiteY260" fmla="*/ 477735 h 2579628"/>
                  <a:gd name="connsiteX261" fmla="*/ 2365032 w 3300542"/>
                  <a:gd name="connsiteY261" fmla="*/ 463454 h 2579628"/>
                  <a:gd name="connsiteX262" fmla="*/ 2394222 w 3300542"/>
                  <a:gd name="connsiteY262" fmla="*/ 455381 h 2579628"/>
                  <a:gd name="connsiteX263" fmla="*/ 2442044 w 3300542"/>
                  <a:gd name="connsiteY263" fmla="*/ 443894 h 2579628"/>
                  <a:gd name="connsiteX264" fmla="*/ 2470613 w 3300542"/>
                  <a:gd name="connsiteY264" fmla="*/ 421850 h 2579628"/>
                  <a:gd name="connsiteX265" fmla="*/ 2478687 w 3300542"/>
                  <a:gd name="connsiteY265" fmla="*/ 409742 h 2579628"/>
                  <a:gd name="connsiteX266" fmla="*/ 2491419 w 3300542"/>
                  <a:gd name="connsiteY266" fmla="*/ 417814 h 2579628"/>
                  <a:gd name="connsiteX267" fmla="*/ 2504462 w 3300542"/>
                  <a:gd name="connsiteY267" fmla="*/ 425576 h 2579628"/>
                  <a:gd name="connsiteX268" fmla="*/ 2504462 w 3300542"/>
                  <a:gd name="connsiteY268" fmla="*/ 469352 h 2579628"/>
                  <a:gd name="connsiteX269" fmla="*/ 2060087 w 3300542"/>
                  <a:gd name="connsiteY269" fmla="*/ 434890 h 2579628"/>
                  <a:gd name="connsiteX270" fmla="*/ 2063192 w 3300542"/>
                  <a:gd name="connsiteY270" fmla="*/ 498537 h 2579628"/>
                  <a:gd name="connsiteX271" fmla="*/ 2064745 w 3300542"/>
                  <a:gd name="connsiteY271" fmla="*/ 555353 h 2579628"/>
                  <a:gd name="connsiteX272" fmla="*/ 2010712 w 3300542"/>
                  <a:gd name="connsiteY272" fmla="*/ 555353 h 2579628"/>
                  <a:gd name="connsiteX273" fmla="*/ 1955126 w 3300542"/>
                  <a:gd name="connsiteY273" fmla="*/ 552869 h 2579628"/>
                  <a:gd name="connsiteX274" fmla="*/ 1955436 w 3300542"/>
                  <a:gd name="connsiteY274" fmla="*/ 489223 h 2579628"/>
                  <a:gd name="connsiteX275" fmla="*/ 1957300 w 3300542"/>
                  <a:gd name="connsiteY275" fmla="*/ 428060 h 2579628"/>
                  <a:gd name="connsiteX276" fmla="*/ 2007917 w 3300542"/>
                  <a:gd name="connsiteY276" fmla="*/ 428060 h 2579628"/>
                  <a:gd name="connsiteX277" fmla="*/ 2060087 w 3300542"/>
                  <a:gd name="connsiteY277" fmla="*/ 434890 h 2579628"/>
                  <a:gd name="connsiteX278" fmla="*/ 2358200 w 3300542"/>
                  <a:gd name="connsiteY278" fmla="*/ 521822 h 2579628"/>
                  <a:gd name="connsiteX279" fmla="*/ 2360684 w 3300542"/>
                  <a:gd name="connsiteY279" fmla="*/ 583917 h 2579628"/>
                  <a:gd name="connsiteX280" fmla="*/ 2361616 w 3300542"/>
                  <a:gd name="connsiteY280" fmla="*/ 629556 h 2579628"/>
                  <a:gd name="connsiteX281" fmla="*/ 2306030 w 3300542"/>
                  <a:gd name="connsiteY281" fmla="*/ 630487 h 2579628"/>
                  <a:gd name="connsiteX282" fmla="*/ 2250444 w 3300542"/>
                  <a:gd name="connsiteY282" fmla="*/ 631419 h 2579628"/>
                  <a:gd name="connsiteX283" fmla="*/ 2252618 w 3300542"/>
                  <a:gd name="connsiteY283" fmla="*/ 594473 h 2579628"/>
                  <a:gd name="connsiteX284" fmla="*/ 2254481 w 3300542"/>
                  <a:gd name="connsiteY284" fmla="*/ 531447 h 2579628"/>
                  <a:gd name="connsiteX285" fmla="*/ 2254481 w 3300542"/>
                  <a:gd name="connsiteY285" fmla="*/ 505678 h 2579628"/>
                  <a:gd name="connsiteX286" fmla="*/ 2305409 w 3300542"/>
                  <a:gd name="connsiteY286" fmla="*/ 505678 h 2579628"/>
                  <a:gd name="connsiteX287" fmla="*/ 2356647 w 3300542"/>
                  <a:gd name="connsiteY287" fmla="*/ 505678 h 2579628"/>
                  <a:gd name="connsiteX288" fmla="*/ 2358200 w 3300542"/>
                  <a:gd name="connsiteY288" fmla="*/ 521822 h 2579628"/>
                  <a:gd name="connsiteX289" fmla="*/ 2066297 w 3300542"/>
                  <a:gd name="connsiteY289" fmla="*/ 602234 h 2579628"/>
                  <a:gd name="connsiteX290" fmla="*/ 2068161 w 3300542"/>
                  <a:gd name="connsiteY290" fmla="*/ 656567 h 2579628"/>
                  <a:gd name="connsiteX291" fmla="*/ 2068161 w 3300542"/>
                  <a:gd name="connsiteY291" fmla="*/ 691961 h 2579628"/>
                  <a:gd name="connsiteX292" fmla="*/ 2009159 w 3300542"/>
                  <a:gd name="connsiteY292" fmla="*/ 691961 h 2579628"/>
                  <a:gd name="connsiteX293" fmla="*/ 1950157 w 3300542"/>
                  <a:gd name="connsiteY293" fmla="*/ 691961 h 2579628"/>
                  <a:gd name="connsiteX294" fmla="*/ 1950157 w 3300542"/>
                  <a:gd name="connsiteY294" fmla="*/ 656567 h 2579628"/>
                  <a:gd name="connsiteX295" fmla="*/ 1952021 w 3300542"/>
                  <a:gd name="connsiteY295" fmla="*/ 602234 h 2579628"/>
                  <a:gd name="connsiteX296" fmla="*/ 1954194 w 3300542"/>
                  <a:gd name="connsiteY296" fmla="*/ 583296 h 2579628"/>
                  <a:gd name="connsiteX297" fmla="*/ 2009159 w 3300542"/>
                  <a:gd name="connsiteY297" fmla="*/ 583296 h 2579628"/>
                  <a:gd name="connsiteX298" fmla="*/ 2064124 w 3300542"/>
                  <a:gd name="connsiteY298" fmla="*/ 583296 h 2579628"/>
                  <a:gd name="connsiteX299" fmla="*/ 2066297 w 3300542"/>
                  <a:gd name="connsiteY299" fmla="*/ 602234 h 2579628"/>
                  <a:gd name="connsiteX300" fmla="*/ 2646687 w 3300542"/>
                  <a:gd name="connsiteY300" fmla="*/ 619621 h 2579628"/>
                  <a:gd name="connsiteX301" fmla="*/ 2648860 w 3300542"/>
                  <a:gd name="connsiteY301" fmla="*/ 681715 h 2579628"/>
                  <a:gd name="connsiteX302" fmla="*/ 2648860 w 3300542"/>
                  <a:gd name="connsiteY302" fmla="*/ 710589 h 2579628"/>
                  <a:gd name="connsiteX303" fmla="*/ 2594517 w 3300542"/>
                  <a:gd name="connsiteY303" fmla="*/ 710589 h 2579628"/>
                  <a:gd name="connsiteX304" fmla="*/ 2540173 w 3300542"/>
                  <a:gd name="connsiteY304" fmla="*/ 710589 h 2579628"/>
                  <a:gd name="connsiteX305" fmla="*/ 2540173 w 3300542"/>
                  <a:gd name="connsiteY305" fmla="*/ 686372 h 2579628"/>
                  <a:gd name="connsiteX306" fmla="*/ 2542347 w 3300542"/>
                  <a:gd name="connsiteY306" fmla="*/ 624278 h 2579628"/>
                  <a:gd name="connsiteX307" fmla="*/ 2544210 w 3300542"/>
                  <a:gd name="connsiteY307" fmla="*/ 586400 h 2579628"/>
                  <a:gd name="connsiteX308" fmla="*/ 2594517 w 3300542"/>
                  <a:gd name="connsiteY308" fmla="*/ 586400 h 2579628"/>
                  <a:gd name="connsiteX309" fmla="*/ 2644823 w 3300542"/>
                  <a:gd name="connsiteY309" fmla="*/ 586400 h 2579628"/>
                  <a:gd name="connsiteX310" fmla="*/ 2646687 w 3300542"/>
                  <a:gd name="connsiteY310" fmla="*/ 619621 h 2579628"/>
                  <a:gd name="connsiteX311" fmla="*/ 2363168 w 3300542"/>
                  <a:gd name="connsiteY311" fmla="*/ 675506 h 2579628"/>
                  <a:gd name="connsiteX312" fmla="*/ 2365342 w 3300542"/>
                  <a:gd name="connsiteY312" fmla="*/ 729838 h 2579628"/>
                  <a:gd name="connsiteX313" fmla="*/ 2367205 w 3300542"/>
                  <a:gd name="connsiteY313" fmla="*/ 769579 h 2579628"/>
                  <a:gd name="connsiteX314" fmla="*/ 2306651 w 3300542"/>
                  <a:gd name="connsiteY314" fmla="*/ 769579 h 2579628"/>
                  <a:gd name="connsiteX315" fmla="*/ 2246407 w 3300542"/>
                  <a:gd name="connsiteY315" fmla="*/ 769579 h 2579628"/>
                  <a:gd name="connsiteX316" fmla="*/ 2247339 w 3300542"/>
                  <a:gd name="connsiteY316" fmla="*/ 725181 h 2579628"/>
                  <a:gd name="connsiteX317" fmla="*/ 2250134 w 3300542"/>
                  <a:gd name="connsiteY317" fmla="*/ 670849 h 2579628"/>
                  <a:gd name="connsiteX318" fmla="*/ 2251687 w 3300542"/>
                  <a:gd name="connsiteY318" fmla="*/ 660914 h 2579628"/>
                  <a:gd name="connsiteX319" fmla="*/ 2307272 w 3300542"/>
                  <a:gd name="connsiteY319" fmla="*/ 660914 h 2579628"/>
                  <a:gd name="connsiteX320" fmla="*/ 2363168 w 3300542"/>
                  <a:gd name="connsiteY320" fmla="*/ 660914 h 2579628"/>
                  <a:gd name="connsiteX321" fmla="*/ 2363168 w 3300542"/>
                  <a:gd name="connsiteY321" fmla="*/ 675506 h 2579628"/>
                  <a:gd name="connsiteX322" fmla="*/ 1961026 w 3300542"/>
                  <a:gd name="connsiteY322" fmla="*/ 723008 h 2579628"/>
                  <a:gd name="connsiteX323" fmla="*/ 1947052 w 3300542"/>
                  <a:gd name="connsiteY323" fmla="*/ 723008 h 2579628"/>
                  <a:gd name="connsiteX324" fmla="*/ 1957300 w 3300542"/>
                  <a:gd name="connsiteY324" fmla="*/ 720214 h 2579628"/>
                  <a:gd name="connsiteX325" fmla="*/ 1961026 w 3300542"/>
                  <a:gd name="connsiteY325" fmla="*/ 723008 h 2579628"/>
                  <a:gd name="connsiteX326" fmla="*/ 2103872 w 3300542"/>
                  <a:gd name="connsiteY326" fmla="*/ 750640 h 2579628"/>
                  <a:gd name="connsiteX327" fmla="*/ 2160079 w 3300542"/>
                  <a:gd name="connsiteY327" fmla="*/ 792554 h 2579628"/>
                  <a:gd name="connsiteX328" fmla="*/ 2201069 w 3300542"/>
                  <a:gd name="connsiteY328" fmla="*/ 847197 h 2579628"/>
                  <a:gd name="connsiteX329" fmla="*/ 2224670 w 3300542"/>
                  <a:gd name="connsiteY329" fmla="*/ 948100 h 2579628"/>
                  <a:gd name="connsiteX330" fmla="*/ 2172190 w 3300542"/>
                  <a:gd name="connsiteY330" fmla="*/ 1084707 h 2579628"/>
                  <a:gd name="connsiteX331" fmla="*/ 2093624 w 3300542"/>
                  <a:gd name="connsiteY331" fmla="*/ 1139351 h 2579628"/>
                  <a:gd name="connsiteX332" fmla="*/ 2015370 w 3300542"/>
                  <a:gd name="connsiteY332" fmla="*/ 1144008 h 2579628"/>
                  <a:gd name="connsiteX333" fmla="*/ 1999222 w 3300542"/>
                  <a:gd name="connsiteY333" fmla="*/ 1152701 h 2579628"/>
                  <a:gd name="connsiteX334" fmla="*/ 2013817 w 3300542"/>
                  <a:gd name="connsiteY334" fmla="*/ 1175055 h 2579628"/>
                  <a:gd name="connsiteX335" fmla="*/ 1993322 w 3300542"/>
                  <a:gd name="connsiteY335" fmla="*/ 1242738 h 2579628"/>
                  <a:gd name="connsiteX336" fmla="*/ 1929352 w 3300542"/>
                  <a:gd name="connsiteY336" fmla="*/ 1273785 h 2579628"/>
                  <a:gd name="connsiteX337" fmla="*/ 1803896 w 3300542"/>
                  <a:gd name="connsiteY337" fmla="*/ 1273785 h 2579628"/>
                  <a:gd name="connsiteX338" fmla="*/ 1652044 w 3300542"/>
                  <a:gd name="connsiteY338" fmla="*/ 1202376 h 2579628"/>
                  <a:gd name="connsiteX339" fmla="*/ 1630617 w 3300542"/>
                  <a:gd name="connsiteY339" fmla="*/ 1182506 h 2579628"/>
                  <a:gd name="connsiteX340" fmla="*/ 1615712 w 3300542"/>
                  <a:gd name="connsiteY340" fmla="*/ 1203929 h 2579628"/>
                  <a:gd name="connsiteX341" fmla="*/ 1590558 w 3300542"/>
                  <a:gd name="connsiteY341" fmla="*/ 1233423 h 2579628"/>
                  <a:gd name="connsiteX342" fmla="*/ 1498019 w 3300542"/>
                  <a:gd name="connsiteY342" fmla="*/ 1244911 h 2579628"/>
                  <a:gd name="connsiteX343" fmla="*/ 1315425 w 3300542"/>
                  <a:gd name="connsiteY343" fmla="*/ 1353886 h 2579628"/>
                  <a:gd name="connsiteX344" fmla="*/ 1291513 w 3300542"/>
                  <a:gd name="connsiteY344" fmla="*/ 1387417 h 2579628"/>
                  <a:gd name="connsiteX345" fmla="*/ 1212638 w 3300542"/>
                  <a:gd name="connsiteY345" fmla="*/ 1387417 h 2579628"/>
                  <a:gd name="connsiteX346" fmla="*/ 1132209 w 3300542"/>
                  <a:gd name="connsiteY346" fmla="*/ 1384623 h 2579628"/>
                  <a:gd name="connsiteX347" fmla="*/ 1126930 w 3300542"/>
                  <a:gd name="connsiteY347" fmla="*/ 1352334 h 2579628"/>
                  <a:gd name="connsiteX348" fmla="*/ 1138109 w 3300542"/>
                  <a:gd name="connsiteY348" fmla="*/ 1226904 h 2579628"/>
                  <a:gd name="connsiteX349" fmla="*/ 1241828 w 3300542"/>
                  <a:gd name="connsiteY349" fmla="*/ 1121964 h 2579628"/>
                  <a:gd name="connsiteX350" fmla="*/ 1270087 w 3300542"/>
                  <a:gd name="connsiteY350" fmla="*/ 1091848 h 2579628"/>
                  <a:gd name="connsiteX351" fmla="*/ 1299587 w 3300542"/>
                  <a:gd name="connsiteY351" fmla="*/ 1028823 h 2579628"/>
                  <a:gd name="connsiteX352" fmla="*/ 1376289 w 3300542"/>
                  <a:gd name="connsiteY352" fmla="*/ 985977 h 2579628"/>
                  <a:gd name="connsiteX353" fmla="*/ 1453613 w 3300542"/>
                  <a:gd name="connsiteY353" fmla="*/ 940959 h 2579628"/>
                  <a:gd name="connsiteX354" fmla="*/ 1483113 w 3300542"/>
                  <a:gd name="connsiteY354" fmla="*/ 899977 h 2579628"/>
                  <a:gd name="connsiteX355" fmla="*/ 1591490 w 3300542"/>
                  <a:gd name="connsiteY355" fmla="*/ 804351 h 2579628"/>
                  <a:gd name="connsiteX356" fmla="*/ 1697072 w 3300542"/>
                  <a:gd name="connsiteY356" fmla="*/ 773304 h 2579628"/>
                  <a:gd name="connsiteX357" fmla="*/ 1767874 w 3300542"/>
                  <a:gd name="connsiteY357" fmla="*/ 788517 h 2579628"/>
                  <a:gd name="connsiteX358" fmla="*/ 1792716 w 3300542"/>
                  <a:gd name="connsiteY358" fmla="*/ 798142 h 2579628"/>
                  <a:gd name="connsiteX359" fmla="*/ 1860102 w 3300542"/>
                  <a:gd name="connsiteY359" fmla="*/ 780756 h 2579628"/>
                  <a:gd name="connsiteX360" fmla="*/ 2058844 w 3300542"/>
                  <a:gd name="connsiteY360" fmla="*/ 736358 h 2579628"/>
                  <a:gd name="connsiteX361" fmla="*/ 2103872 w 3300542"/>
                  <a:gd name="connsiteY361" fmla="*/ 750640 h 2579628"/>
                  <a:gd name="connsiteX362" fmla="*/ 2651966 w 3300542"/>
                  <a:gd name="connsiteY362" fmla="*/ 768958 h 2579628"/>
                  <a:gd name="connsiteX363" fmla="*/ 2653829 w 3300542"/>
                  <a:gd name="connsiteY363" fmla="*/ 823290 h 2579628"/>
                  <a:gd name="connsiteX364" fmla="*/ 2656003 w 3300542"/>
                  <a:gd name="connsiteY364" fmla="*/ 847197 h 2579628"/>
                  <a:gd name="connsiteX365" fmla="*/ 2594517 w 3300542"/>
                  <a:gd name="connsiteY365" fmla="*/ 847197 h 2579628"/>
                  <a:gd name="connsiteX366" fmla="*/ 2533031 w 3300542"/>
                  <a:gd name="connsiteY366" fmla="*/ 847197 h 2579628"/>
                  <a:gd name="connsiteX367" fmla="*/ 2534894 w 3300542"/>
                  <a:gd name="connsiteY367" fmla="*/ 816770 h 2579628"/>
                  <a:gd name="connsiteX368" fmla="*/ 2537068 w 3300542"/>
                  <a:gd name="connsiteY368" fmla="*/ 762438 h 2579628"/>
                  <a:gd name="connsiteX369" fmla="*/ 2537068 w 3300542"/>
                  <a:gd name="connsiteY369" fmla="*/ 738531 h 2579628"/>
                  <a:gd name="connsiteX370" fmla="*/ 2594517 w 3300542"/>
                  <a:gd name="connsiteY370" fmla="*/ 738531 h 2579628"/>
                  <a:gd name="connsiteX371" fmla="*/ 2651966 w 3300542"/>
                  <a:gd name="connsiteY371" fmla="*/ 738531 h 2579628"/>
                  <a:gd name="connsiteX372" fmla="*/ 2651966 w 3300542"/>
                  <a:gd name="connsiteY372" fmla="*/ 768958 h 2579628"/>
                  <a:gd name="connsiteX373" fmla="*/ 2367516 w 3300542"/>
                  <a:gd name="connsiteY373" fmla="*/ 810561 h 2579628"/>
                  <a:gd name="connsiteX374" fmla="*/ 2370932 w 3300542"/>
                  <a:gd name="connsiteY374" fmla="*/ 886626 h 2579628"/>
                  <a:gd name="connsiteX375" fmla="*/ 2372795 w 3300542"/>
                  <a:gd name="connsiteY375" fmla="*/ 949652 h 2579628"/>
                  <a:gd name="connsiteX376" fmla="*/ 2314104 w 3300542"/>
                  <a:gd name="connsiteY376" fmla="*/ 949652 h 2579628"/>
                  <a:gd name="connsiteX377" fmla="*/ 2255413 w 3300542"/>
                  <a:gd name="connsiteY377" fmla="*/ 949652 h 2579628"/>
                  <a:gd name="connsiteX378" fmla="*/ 2253550 w 3300542"/>
                  <a:gd name="connsiteY378" fmla="*/ 926988 h 2579628"/>
                  <a:gd name="connsiteX379" fmla="*/ 2246718 w 3300542"/>
                  <a:gd name="connsiteY379" fmla="*/ 886626 h 2579628"/>
                  <a:gd name="connsiteX380" fmla="*/ 2244234 w 3300542"/>
                  <a:gd name="connsiteY380" fmla="*/ 832915 h 2579628"/>
                  <a:gd name="connsiteX381" fmla="*/ 2246097 w 3300542"/>
                  <a:gd name="connsiteY381" fmla="*/ 797521 h 2579628"/>
                  <a:gd name="connsiteX382" fmla="*/ 2306030 w 3300542"/>
                  <a:gd name="connsiteY382" fmla="*/ 797521 h 2579628"/>
                  <a:gd name="connsiteX383" fmla="*/ 2365963 w 3300542"/>
                  <a:gd name="connsiteY383" fmla="*/ 797521 h 2579628"/>
                  <a:gd name="connsiteX384" fmla="*/ 2367516 w 3300542"/>
                  <a:gd name="connsiteY384" fmla="*/ 810561 h 2579628"/>
                  <a:gd name="connsiteX385" fmla="*/ 2656313 w 3300542"/>
                  <a:gd name="connsiteY385" fmla="*/ 916121 h 2579628"/>
                  <a:gd name="connsiteX386" fmla="*/ 2659418 w 3300542"/>
                  <a:gd name="connsiteY386" fmla="*/ 990635 h 2579628"/>
                  <a:gd name="connsiteX387" fmla="*/ 2660971 w 3300542"/>
                  <a:gd name="connsiteY387" fmla="*/ 1027270 h 2579628"/>
                  <a:gd name="connsiteX388" fmla="*/ 2594517 w 3300542"/>
                  <a:gd name="connsiteY388" fmla="*/ 1027270 h 2579628"/>
                  <a:gd name="connsiteX389" fmla="*/ 2528062 w 3300542"/>
                  <a:gd name="connsiteY389" fmla="*/ 1027270 h 2579628"/>
                  <a:gd name="connsiteX390" fmla="*/ 2529615 w 3300542"/>
                  <a:gd name="connsiteY390" fmla="*/ 972006 h 2579628"/>
                  <a:gd name="connsiteX391" fmla="*/ 2532720 w 3300542"/>
                  <a:gd name="connsiteY391" fmla="*/ 897493 h 2579628"/>
                  <a:gd name="connsiteX392" fmla="*/ 2534584 w 3300542"/>
                  <a:gd name="connsiteY392" fmla="*/ 878244 h 2579628"/>
                  <a:gd name="connsiteX393" fmla="*/ 2594517 w 3300542"/>
                  <a:gd name="connsiteY393" fmla="*/ 878244 h 2579628"/>
                  <a:gd name="connsiteX394" fmla="*/ 2654450 w 3300542"/>
                  <a:gd name="connsiteY394" fmla="*/ 878244 h 2579628"/>
                  <a:gd name="connsiteX395" fmla="*/ 2656313 w 3300542"/>
                  <a:gd name="connsiteY395" fmla="*/ 916121 h 2579628"/>
                  <a:gd name="connsiteX396" fmla="*/ 1275055 w 3300542"/>
                  <a:gd name="connsiteY396" fmla="*/ 979147 h 2579628"/>
                  <a:gd name="connsiteX397" fmla="*/ 1278782 w 3300542"/>
                  <a:gd name="connsiteY397" fmla="*/ 1009263 h 2579628"/>
                  <a:gd name="connsiteX398" fmla="*/ 1243070 w 3300542"/>
                  <a:gd name="connsiteY398" fmla="*/ 1072910 h 2579628"/>
                  <a:gd name="connsiteX399" fmla="*/ 1241517 w 3300542"/>
                  <a:gd name="connsiteY399" fmla="*/ 1088433 h 2579628"/>
                  <a:gd name="connsiteX400" fmla="*/ 1220712 w 3300542"/>
                  <a:gd name="connsiteY400" fmla="*/ 1088433 h 2579628"/>
                  <a:gd name="connsiteX401" fmla="*/ 1130035 w 3300542"/>
                  <a:gd name="connsiteY401" fmla="*/ 1162325 h 2579628"/>
                  <a:gd name="connsiteX402" fmla="*/ 1101466 w 3300542"/>
                  <a:gd name="connsiteY402" fmla="*/ 1377172 h 2579628"/>
                  <a:gd name="connsiteX403" fmla="*/ 1103019 w 3300542"/>
                  <a:gd name="connsiteY403" fmla="*/ 1387417 h 2579628"/>
                  <a:gd name="connsiteX404" fmla="*/ 1018864 w 3300542"/>
                  <a:gd name="connsiteY404" fmla="*/ 1387417 h 2579628"/>
                  <a:gd name="connsiteX405" fmla="*/ 925393 w 3300542"/>
                  <a:gd name="connsiteY405" fmla="*/ 1380587 h 2579628"/>
                  <a:gd name="connsiteX406" fmla="*/ 916077 w 3300542"/>
                  <a:gd name="connsiteY406" fmla="*/ 1368168 h 2579628"/>
                  <a:gd name="connsiteX407" fmla="*/ 894961 w 3300542"/>
                  <a:gd name="connsiteY407" fmla="*/ 1347056 h 2579628"/>
                  <a:gd name="connsiteX408" fmla="*/ 879123 w 3300542"/>
                  <a:gd name="connsiteY408" fmla="*/ 1368168 h 2579628"/>
                  <a:gd name="connsiteX409" fmla="*/ 856144 w 3300542"/>
                  <a:gd name="connsiteY409" fmla="*/ 1393937 h 2579628"/>
                  <a:gd name="connsiteX410" fmla="*/ 785342 w 3300542"/>
                  <a:gd name="connsiteY410" fmla="*/ 1400457 h 2579628"/>
                  <a:gd name="connsiteX411" fmla="*/ 713609 w 3300542"/>
                  <a:gd name="connsiteY411" fmla="*/ 1406046 h 2579628"/>
                  <a:gd name="connsiteX412" fmla="*/ 630385 w 3300542"/>
                  <a:gd name="connsiteY412" fmla="*/ 1488942 h 2579628"/>
                  <a:gd name="connsiteX413" fmla="*/ 607406 w 3300542"/>
                  <a:gd name="connsiteY413" fmla="*/ 1520920 h 2579628"/>
                  <a:gd name="connsiteX414" fmla="*/ 541572 w 3300542"/>
                  <a:gd name="connsiteY414" fmla="*/ 1520920 h 2579628"/>
                  <a:gd name="connsiteX415" fmla="*/ 475739 w 3300542"/>
                  <a:gd name="connsiteY415" fmla="*/ 1520920 h 2579628"/>
                  <a:gd name="connsiteX416" fmla="*/ 473255 w 3300542"/>
                  <a:gd name="connsiteY416" fmla="*/ 1507570 h 2579628"/>
                  <a:gd name="connsiteX417" fmla="*/ 477913 w 3300542"/>
                  <a:gd name="connsiteY417" fmla="*/ 1400457 h 2579628"/>
                  <a:gd name="connsiteX418" fmla="*/ 526356 w 3300542"/>
                  <a:gd name="connsiteY418" fmla="*/ 1303590 h 2579628"/>
                  <a:gd name="connsiteX419" fmla="*/ 567036 w 3300542"/>
                  <a:gd name="connsiteY419" fmla="*/ 1301106 h 2579628"/>
                  <a:gd name="connsiteX420" fmla="*/ 587221 w 3300542"/>
                  <a:gd name="connsiteY420" fmla="*/ 1297691 h 2579628"/>
                  <a:gd name="connsiteX421" fmla="*/ 593121 w 3300542"/>
                  <a:gd name="connsiteY421" fmla="*/ 1273474 h 2579628"/>
                  <a:gd name="connsiteX422" fmla="*/ 619206 w 3300542"/>
                  <a:gd name="connsiteY422" fmla="*/ 1220384 h 2579628"/>
                  <a:gd name="connsiteX423" fmla="*/ 678518 w 3300542"/>
                  <a:gd name="connsiteY423" fmla="*/ 1187163 h 2579628"/>
                  <a:gd name="connsiteX424" fmla="*/ 767021 w 3300542"/>
                  <a:gd name="connsiteY424" fmla="*/ 1120722 h 2579628"/>
                  <a:gd name="connsiteX425" fmla="*/ 912661 w 3300542"/>
                  <a:gd name="connsiteY425" fmla="*/ 1012988 h 2579628"/>
                  <a:gd name="connsiteX426" fmla="*/ 1007064 w 3300542"/>
                  <a:gd name="connsiteY426" fmla="*/ 1017335 h 2579628"/>
                  <a:gd name="connsiteX427" fmla="*/ 1060476 w 3300542"/>
                  <a:gd name="connsiteY427" fmla="*/ 1021061 h 2579628"/>
                  <a:gd name="connsiteX428" fmla="*/ 1253318 w 3300542"/>
                  <a:gd name="connsiteY428" fmla="*/ 974800 h 2579628"/>
                  <a:gd name="connsiteX429" fmla="*/ 1275055 w 3300542"/>
                  <a:gd name="connsiteY429" fmla="*/ 979147 h 2579628"/>
                  <a:gd name="connsiteX430" fmla="*/ 2373727 w 3300542"/>
                  <a:gd name="connsiteY430" fmla="*/ 987530 h 2579628"/>
                  <a:gd name="connsiteX431" fmla="*/ 2376521 w 3300542"/>
                  <a:gd name="connsiteY431" fmla="*/ 1041862 h 2579628"/>
                  <a:gd name="connsiteX432" fmla="*/ 2377453 w 3300542"/>
                  <a:gd name="connsiteY432" fmla="*/ 1086260 h 2579628"/>
                  <a:gd name="connsiteX433" fmla="*/ 2306651 w 3300542"/>
                  <a:gd name="connsiteY433" fmla="*/ 1086260 h 2579628"/>
                  <a:gd name="connsiteX434" fmla="*/ 2235849 w 3300542"/>
                  <a:gd name="connsiteY434" fmla="*/ 1086260 h 2579628"/>
                  <a:gd name="connsiteX435" fmla="*/ 2235849 w 3300542"/>
                  <a:gd name="connsiteY435" fmla="*/ 1066700 h 2579628"/>
                  <a:gd name="connsiteX436" fmla="*/ 2245165 w 3300542"/>
                  <a:gd name="connsiteY436" fmla="*/ 1013299 h 2579628"/>
                  <a:gd name="connsiteX437" fmla="*/ 2254481 w 3300542"/>
                  <a:gd name="connsiteY437" fmla="*/ 978216 h 2579628"/>
                  <a:gd name="connsiteX438" fmla="*/ 2313483 w 3300542"/>
                  <a:gd name="connsiteY438" fmla="*/ 977595 h 2579628"/>
                  <a:gd name="connsiteX439" fmla="*/ 2372174 w 3300542"/>
                  <a:gd name="connsiteY439" fmla="*/ 977595 h 2579628"/>
                  <a:gd name="connsiteX440" fmla="*/ 2373727 w 3300542"/>
                  <a:gd name="connsiteY440" fmla="*/ 987530 h 2579628"/>
                  <a:gd name="connsiteX441" fmla="*/ 2664077 w 3300542"/>
                  <a:gd name="connsiteY441" fmla="*/ 1131899 h 2579628"/>
                  <a:gd name="connsiteX442" fmla="*/ 2664387 w 3300542"/>
                  <a:gd name="connsiteY442" fmla="*/ 1166982 h 2579628"/>
                  <a:gd name="connsiteX443" fmla="*/ 2594517 w 3300542"/>
                  <a:gd name="connsiteY443" fmla="*/ 1166982 h 2579628"/>
                  <a:gd name="connsiteX444" fmla="*/ 2524646 w 3300542"/>
                  <a:gd name="connsiteY444" fmla="*/ 1166982 h 2579628"/>
                  <a:gd name="connsiteX445" fmla="*/ 2524646 w 3300542"/>
                  <a:gd name="connsiteY445" fmla="*/ 1141213 h 2579628"/>
                  <a:gd name="connsiteX446" fmla="*/ 2526510 w 3300542"/>
                  <a:gd name="connsiteY446" fmla="*/ 1086881 h 2579628"/>
                  <a:gd name="connsiteX447" fmla="*/ 2528683 w 3300542"/>
                  <a:gd name="connsiteY447" fmla="*/ 1058317 h 2579628"/>
                  <a:gd name="connsiteX448" fmla="*/ 2594206 w 3300542"/>
                  <a:gd name="connsiteY448" fmla="*/ 1057696 h 2579628"/>
                  <a:gd name="connsiteX449" fmla="*/ 2659729 w 3300542"/>
                  <a:gd name="connsiteY449" fmla="*/ 1056765 h 2579628"/>
                  <a:gd name="connsiteX450" fmla="*/ 2661592 w 3300542"/>
                  <a:gd name="connsiteY450" fmla="*/ 1076946 h 2579628"/>
                  <a:gd name="connsiteX451" fmla="*/ 2664077 w 3300542"/>
                  <a:gd name="connsiteY451" fmla="*/ 1131899 h 2579628"/>
                  <a:gd name="connsiteX452" fmla="*/ 2202001 w 3300542"/>
                  <a:gd name="connsiteY452" fmla="*/ 1224420 h 2579628"/>
                  <a:gd name="connsiteX453" fmla="*/ 2195480 w 3300542"/>
                  <a:gd name="connsiteY453" fmla="*/ 1427779 h 2579628"/>
                  <a:gd name="connsiteX454" fmla="*/ 2189269 w 3300542"/>
                  <a:gd name="connsiteY454" fmla="*/ 1598538 h 2579628"/>
                  <a:gd name="connsiteX455" fmla="*/ 2184301 w 3300542"/>
                  <a:gd name="connsiteY455" fmla="*/ 1723658 h 2579628"/>
                  <a:gd name="connsiteX456" fmla="*/ 2180264 w 3300542"/>
                  <a:gd name="connsiteY456" fmla="*/ 1781096 h 2579628"/>
                  <a:gd name="connsiteX457" fmla="*/ 2155731 w 3300542"/>
                  <a:gd name="connsiteY457" fmla="*/ 1764641 h 2579628"/>
                  <a:gd name="connsiteX458" fmla="*/ 2133373 w 3300542"/>
                  <a:gd name="connsiteY458" fmla="*/ 1749117 h 2579628"/>
                  <a:gd name="connsiteX459" fmla="*/ 2133373 w 3300542"/>
                  <a:gd name="connsiteY459" fmla="*/ 1718070 h 2579628"/>
                  <a:gd name="connsiteX460" fmla="*/ 2127162 w 3300542"/>
                  <a:gd name="connsiteY460" fmla="*/ 1539549 h 2579628"/>
                  <a:gd name="connsiteX461" fmla="*/ 2120951 w 3300542"/>
                  <a:gd name="connsiteY461" fmla="*/ 1371894 h 2579628"/>
                  <a:gd name="connsiteX462" fmla="*/ 2115983 w 3300542"/>
                  <a:gd name="connsiteY462" fmla="*/ 1219763 h 2579628"/>
                  <a:gd name="connsiteX463" fmla="*/ 2114120 w 3300542"/>
                  <a:gd name="connsiteY463" fmla="*/ 1162325 h 2579628"/>
                  <a:gd name="connsiteX464" fmla="*/ 2138031 w 3300542"/>
                  <a:gd name="connsiteY464" fmla="*/ 1148354 h 2579628"/>
                  <a:gd name="connsiteX465" fmla="*/ 2182748 w 3300542"/>
                  <a:gd name="connsiteY465" fmla="*/ 1114202 h 2579628"/>
                  <a:gd name="connsiteX466" fmla="*/ 2203243 w 3300542"/>
                  <a:gd name="connsiteY466" fmla="*/ 1094022 h 2579628"/>
                  <a:gd name="connsiteX467" fmla="*/ 2204175 w 3300542"/>
                  <a:gd name="connsiteY467" fmla="*/ 1109545 h 2579628"/>
                  <a:gd name="connsiteX468" fmla="*/ 2202001 w 3300542"/>
                  <a:gd name="connsiteY468" fmla="*/ 1224420 h 2579628"/>
                  <a:gd name="connsiteX469" fmla="*/ 2379937 w 3300542"/>
                  <a:gd name="connsiteY469" fmla="*/ 1162946 h 2579628"/>
                  <a:gd name="connsiteX470" fmla="*/ 2382732 w 3300542"/>
                  <a:gd name="connsiteY470" fmla="*/ 1239012 h 2579628"/>
                  <a:gd name="connsiteX471" fmla="*/ 2383664 w 3300542"/>
                  <a:gd name="connsiteY471" fmla="*/ 1266333 h 2579628"/>
                  <a:gd name="connsiteX472" fmla="*/ 2306341 w 3300542"/>
                  <a:gd name="connsiteY472" fmla="*/ 1266333 h 2579628"/>
                  <a:gd name="connsiteX473" fmla="*/ 2229328 w 3300542"/>
                  <a:gd name="connsiteY473" fmla="*/ 1266333 h 2579628"/>
                  <a:gd name="connsiteX474" fmla="*/ 2231191 w 3300542"/>
                  <a:gd name="connsiteY474" fmla="*/ 1209517 h 2579628"/>
                  <a:gd name="connsiteX475" fmla="*/ 2234607 w 3300542"/>
                  <a:gd name="connsiteY475" fmla="*/ 1133452 h 2579628"/>
                  <a:gd name="connsiteX476" fmla="*/ 2236470 w 3300542"/>
                  <a:gd name="connsiteY476" fmla="*/ 1114202 h 2579628"/>
                  <a:gd name="connsiteX477" fmla="*/ 2307272 w 3300542"/>
                  <a:gd name="connsiteY477" fmla="*/ 1114202 h 2579628"/>
                  <a:gd name="connsiteX478" fmla="*/ 2378074 w 3300542"/>
                  <a:gd name="connsiteY478" fmla="*/ 1114202 h 2579628"/>
                  <a:gd name="connsiteX479" fmla="*/ 2379937 w 3300542"/>
                  <a:gd name="connsiteY479" fmla="*/ 1162946 h 2579628"/>
                  <a:gd name="connsiteX480" fmla="*/ 2086793 w 3300542"/>
                  <a:gd name="connsiteY480" fmla="*/ 1180954 h 2579628"/>
                  <a:gd name="connsiteX481" fmla="*/ 2067850 w 3300542"/>
                  <a:gd name="connsiteY481" fmla="*/ 1188716 h 2579628"/>
                  <a:gd name="connsiteX482" fmla="*/ 2050150 w 3300542"/>
                  <a:gd name="connsiteY482" fmla="*/ 1183127 h 2579628"/>
                  <a:gd name="connsiteX483" fmla="*/ 2063503 w 3300542"/>
                  <a:gd name="connsiteY483" fmla="*/ 1175986 h 2579628"/>
                  <a:gd name="connsiteX484" fmla="*/ 2086793 w 3300542"/>
                  <a:gd name="connsiteY484" fmla="*/ 1180954 h 2579628"/>
                  <a:gd name="connsiteX485" fmla="*/ 2668424 w 3300542"/>
                  <a:gd name="connsiteY485" fmla="*/ 1248326 h 2579628"/>
                  <a:gd name="connsiteX486" fmla="*/ 2670598 w 3300542"/>
                  <a:gd name="connsiteY486" fmla="*/ 1324392 h 2579628"/>
                  <a:gd name="connsiteX487" fmla="*/ 2670598 w 3300542"/>
                  <a:gd name="connsiteY487" fmla="*/ 1347056 h 2579628"/>
                  <a:gd name="connsiteX488" fmla="*/ 2594517 w 3300542"/>
                  <a:gd name="connsiteY488" fmla="*/ 1347056 h 2579628"/>
                  <a:gd name="connsiteX489" fmla="*/ 2518436 w 3300542"/>
                  <a:gd name="connsiteY489" fmla="*/ 1347056 h 2579628"/>
                  <a:gd name="connsiteX490" fmla="*/ 2518436 w 3300542"/>
                  <a:gd name="connsiteY490" fmla="*/ 1327496 h 2579628"/>
                  <a:gd name="connsiteX491" fmla="*/ 2520610 w 3300542"/>
                  <a:gd name="connsiteY491" fmla="*/ 1251431 h 2579628"/>
                  <a:gd name="connsiteX492" fmla="*/ 2522473 w 3300542"/>
                  <a:gd name="connsiteY492" fmla="*/ 1194925 h 2579628"/>
                  <a:gd name="connsiteX493" fmla="*/ 2594517 w 3300542"/>
                  <a:gd name="connsiteY493" fmla="*/ 1194925 h 2579628"/>
                  <a:gd name="connsiteX494" fmla="*/ 2666561 w 3300542"/>
                  <a:gd name="connsiteY494" fmla="*/ 1194925 h 2579628"/>
                  <a:gd name="connsiteX495" fmla="*/ 2668424 w 3300542"/>
                  <a:gd name="connsiteY495" fmla="*/ 1248326 h 2579628"/>
                  <a:gd name="connsiteX496" fmla="*/ 2087724 w 3300542"/>
                  <a:gd name="connsiteY496" fmla="*/ 1237460 h 2579628"/>
                  <a:gd name="connsiteX497" fmla="*/ 2089898 w 3300542"/>
                  <a:gd name="connsiteY497" fmla="*/ 1293344 h 2579628"/>
                  <a:gd name="connsiteX498" fmla="*/ 2089898 w 3300542"/>
                  <a:gd name="connsiteY498" fmla="*/ 1328428 h 2579628"/>
                  <a:gd name="connsiteX499" fmla="*/ 2009159 w 3300542"/>
                  <a:gd name="connsiteY499" fmla="*/ 1328428 h 2579628"/>
                  <a:gd name="connsiteX500" fmla="*/ 1928420 w 3300542"/>
                  <a:gd name="connsiteY500" fmla="*/ 1328428 h 2579628"/>
                  <a:gd name="connsiteX501" fmla="*/ 1928420 w 3300542"/>
                  <a:gd name="connsiteY501" fmla="*/ 1316319 h 2579628"/>
                  <a:gd name="connsiteX502" fmla="*/ 1943326 w 3300542"/>
                  <a:gd name="connsiteY502" fmla="*/ 1300485 h 2579628"/>
                  <a:gd name="connsiteX503" fmla="*/ 2035554 w 3300542"/>
                  <a:gd name="connsiteY503" fmla="*/ 1236218 h 2579628"/>
                  <a:gd name="connsiteX504" fmla="*/ 2066608 w 3300542"/>
                  <a:gd name="connsiteY504" fmla="*/ 1216658 h 2579628"/>
                  <a:gd name="connsiteX505" fmla="*/ 2085861 w 3300542"/>
                  <a:gd name="connsiteY505" fmla="*/ 1216658 h 2579628"/>
                  <a:gd name="connsiteX506" fmla="*/ 2087724 w 3300542"/>
                  <a:gd name="connsiteY506" fmla="*/ 1237460 h 2579628"/>
                  <a:gd name="connsiteX507" fmla="*/ 1661050 w 3300542"/>
                  <a:gd name="connsiteY507" fmla="*/ 1252362 h 2579628"/>
                  <a:gd name="connsiteX508" fmla="*/ 1768495 w 3300542"/>
                  <a:gd name="connsiteY508" fmla="*/ 1295207 h 2579628"/>
                  <a:gd name="connsiteX509" fmla="*/ 1882461 w 3300542"/>
                  <a:gd name="connsiteY509" fmla="*/ 1309179 h 2579628"/>
                  <a:gd name="connsiteX510" fmla="*/ 1898298 w 3300542"/>
                  <a:gd name="connsiteY510" fmla="*/ 1308247 h 2579628"/>
                  <a:gd name="connsiteX511" fmla="*/ 1896435 w 3300542"/>
                  <a:gd name="connsiteY511" fmla="*/ 1379966 h 2579628"/>
                  <a:gd name="connsiteX512" fmla="*/ 1891156 w 3300542"/>
                  <a:gd name="connsiteY512" fmla="*/ 1546068 h 2579628"/>
                  <a:gd name="connsiteX513" fmla="*/ 1885566 w 3300542"/>
                  <a:gd name="connsiteY513" fmla="*/ 1703478 h 2579628"/>
                  <a:gd name="connsiteX514" fmla="*/ 1883392 w 3300542"/>
                  <a:gd name="connsiteY514" fmla="*/ 1766503 h 2579628"/>
                  <a:gd name="connsiteX515" fmla="*/ 1855755 w 3300542"/>
                  <a:gd name="connsiteY515" fmla="*/ 1743218 h 2579628"/>
                  <a:gd name="connsiteX516" fmla="*/ 1826565 w 3300542"/>
                  <a:gd name="connsiteY516" fmla="*/ 1721175 h 2579628"/>
                  <a:gd name="connsiteX517" fmla="*/ 1823149 w 3300542"/>
                  <a:gd name="connsiteY517" fmla="*/ 1824251 h 2579628"/>
                  <a:gd name="connsiteX518" fmla="*/ 1821286 w 3300542"/>
                  <a:gd name="connsiteY518" fmla="*/ 1926086 h 2579628"/>
                  <a:gd name="connsiteX519" fmla="*/ 1709804 w 3300542"/>
                  <a:gd name="connsiteY519" fmla="*/ 1926086 h 2579628"/>
                  <a:gd name="connsiteX520" fmla="*/ 1598632 w 3300542"/>
                  <a:gd name="connsiteY520" fmla="*/ 1926086 h 2579628"/>
                  <a:gd name="connsiteX521" fmla="*/ 1589316 w 3300542"/>
                  <a:gd name="connsiteY521" fmla="*/ 1888829 h 2579628"/>
                  <a:gd name="connsiteX522" fmla="*/ 1558884 w 3300542"/>
                  <a:gd name="connsiteY522" fmla="*/ 1705651 h 2579628"/>
                  <a:gd name="connsiteX523" fmla="*/ 1558573 w 3300542"/>
                  <a:gd name="connsiteY523" fmla="*/ 1527130 h 2579628"/>
                  <a:gd name="connsiteX524" fmla="*/ 1560436 w 3300542"/>
                  <a:gd name="connsiteY524" fmla="*/ 1506949 h 2579628"/>
                  <a:gd name="connsiteX525" fmla="*/ 1578447 w 3300542"/>
                  <a:gd name="connsiteY525" fmla="*/ 1506018 h 2579628"/>
                  <a:gd name="connsiteX526" fmla="*/ 1596148 w 3300542"/>
                  <a:gd name="connsiteY526" fmla="*/ 1505086 h 2579628"/>
                  <a:gd name="connsiteX527" fmla="*/ 1595527 w 3300542"/>
                  <a:gd name="connsiteY527" fmla="*/ 1447028 h 2579628"/>
                  <a:gd name="connsiteX528" fmla="*/ 1594595 w 3300542"/>
                  <a:gd name="connsiteY528" fmla="*/ 1388970 h 2579628"/>
                  <a:gd name="connsiteX529" fmla="*/ 1461997 w 3300542"/>
                  <a:gd name="connsiteY529" fmla="*/ 1388038 h 2579628"/>
                  <a:gd name="connsiteX530" fmla="*/ 1329088 w 3300542"/>
                  <a:gd name="connsiteY530" fmla="*/ 1384934 h 2579628"/>
                  <a:gd name="connsiteX531" fmla="*/ 1351447 w 3300542"/>
                  <a:gd name="connsiteY531" fmla="*/ 1353266 h 2579628"/>
                  <a:gd name="connsiteX532" fmla="*/ 1460755 w 3300542"/>
                  <a:gd name="connsiteY532" fmla="*/ 1272232 h 2579628"/>
                  <a:gd name="connsiteX533" fmla="*/ 1514788 w 3300542"/>
                  <a:gd name="connsiteY533" fmla="*/ 1274095 h 2579628"/>
                  <a:gd name="connsiteX534" fmla="*/ 1627201 w 3300542"/>
                  <a:gd name="connsiteY534" fmla="*/ 1244911 h 2579628"/>
                  <a:gd name="connsiteX535" fmla="*/ 1637139 w 3300542"/>
                  <a:gd name="connsiteY535" fmla="*/ 1238391 h 2579628"/>
                  <a:gd name="connsiteX536" fmla="*/ 1661050 w 3300542"/>
                  <a:gd name="connsiteY536" fmla="*/ 1252362 h 2579628"/>
                  <a:gd name="connsiteX537" fmla="*/ 2384906 w 3300542"/>
                  <a:gd name="connsiteY537" fmla="*/ 1313525 h 2579628"/>
                  <a:gd name="connsiteX538" fmla="*/ 2387080 w 3300542"/>
                  <a:gd name="connsiteY538" fmla="*/ 1367858 h 2579628"/>
                  <a:gd name="connsiteX539" fmla="*/ 2388943 w 3300542"/>
                  <a:gd name="connsiteY539" fmla="*/ 1402941 h 2579628"/>
                  <a:gd name="connsiteX540" fmla="*/ 2306962 w 3300542"/>
                  <a:gd name="connsiteY540" fmla="*/ 1402941 h 2579628"/>
                  <a:gd name="connsiteX541" fmla="*/ 2224981 w 3300542"/>
                  <a:gd name="connsiteY541" fmla="*/ 1402941 h 2579628"/>
                  <a:gd name="connsiteX542" fmla="*/ 2225912 w 3300542"/>
                  <a:gd name="connsiteY542" fmla="*/ 1358544 h 2579628"/>
                  <a:gd name="connsiteX543" fmla="*/ 2228396 w 3300542"/>
                  <a:gd name="connsiteY543" fmla="*/ 1304211 h 2579628"/>
                  <a:gd name="connsiteX544" fmla="*/ 2229949 w 3300542"/>
                  <a:gd name="connsiteY544" fmla="*/ 1294276 h 2579628"/>
                  <a:gd name="connsiteX545" fmla="*/ 2307272 w 3300542"/>
                  <a:gd name="connsiteY545" fmla="*/ 1294276 h 2579628"/>
                  <a:gd name="connsiteX546" fmla="*/ 2384906 w 3300542"/>
                  <a:gd name="connsiteY546" fmla="*/ 1294276 h 2579628"/>
                  <a:gd name="connsiteX547" fmla="*/ 2384906 w 3300542"/>
                  <a:gd name="connsiteY547" fmla="*/ 1313525 h 2579628"/>
                  <a:gd name="connsiteX548" fmla="*/ 2093003 w 3300542"/>
                  <a:gd name="connsiteY548" fmla="*/ 1377172 h 2579628"/>
                  <a:gd name="connsiteX549" fmla="*/ 2095177 w 3300542"/>
                  <a:gd name="connsiteY549" fmla="*/ 1451685 h 2579628"/>
                  <a:gd name="connsiteX550" fmla="*/ 2097040 w 3300542"/>
                  <a:gd name="connsiteY550" fmla="*/ 1505397 h 2579628"/>
                  <a:gd name="connsiteX551" fmla="*/ 2009159 w 3300542"/>
                  <a:gd name="connsiteY551" fmla="*/ 1505397 h 2579628"/>
                  <a:gd name="connsiteX552" fmla="*/ 1921278 w 3300542"/>
                  <a:gd name="connsiteY552" fmla="*/ 1505397 h 2579628"/>
                  <a:gd name="connsiteX553" fmla="*/ 1923141 w 3300542"/>
                  <a:gd name="connsiteY553" fmla="*/ 1456342 h 2579628"/>
                  <a:gd name="connsiteX554" fmla="*/ 1925315 w 3300542"/>
                  <a:gd name="connsiteY554" fmla="*/ 1381829 h 2579628"/>
                  <a:gd name="connsiteX555" fmla="*/ 1925315 w 3300542"/>
                  <a:gd name="connsiteY555" fmla="*/ 1356370 h 2579628"/>
                  <a:gd name="connsiteX556" fmla="*/ 2009159 w 3300542"/>
                  <a:gd name="connsiteY556" fmla="*/ 1356370 h 2579628"/>
                  <a:gd name="connsiteX557" fmla="*/ 2093003 w 3300542"/>
                  <a:gd name="connsiteY557" fmla="*/ 1356370 h 2579628"/>
                  <a:gd name="connsiteX558" fmla="*/ 2093003 w 3300542"/>
                  <a:gd name="connsiteY558" fmla="*/ 1377172 h 2579628"/>
                  <a:gd name="connsiteX559" fmla="*/ 2673703 w 3300542"/>
                  <a:gd name="connsiteY559" fmla="*/ 1410392 h 2579628"/>
                  <a:gd name="connsiteX560" fmla="*/ 2675566 w 3300542"/>
                  <a:gd name="connsiteY560" fmla="*/ 1464725 h 2579628"/>
                  <a:gd name="connsiteX561" fmla="*/ 2677740 w 3300542"/>
                  <a:gd name="connsiteY561" fmla="*/ 1483664 h 2579628"/>
                  <a:gd name="connsiteX562" fmla="*/ 2594517 w 3300542"/>
                  <a:gd name="connsiteY562" fmla="*/ 1483664 h 2579628"/>
                  <a:gd name="connsiteX563" fmla="*/ 2511293 w 3300542"/>
                  <a:gd name="connsiteY563" fmla="*/ 1483664 h 2579628"/>
                  <a:gd name="connsiteX564" fmla="*/ 2513157 w 3300542"/>
                  <a:gd name="connsiteY564" fmla="*/ 1453237 h 2579628"/>
                  <a:gd name="connsiteX565" fmla="*/ 2515330 w 3300542"/>
                  <a:gd name="connsiteY565" fmla="*/ 1398905 h 2579628"/>
                  <a:gd name="connsiteX566" fmla="*/ 2515330 w 3300542"/>
                  <a:gd name="connsiteY566" fmla="*/ 1374999 h 2579628"/>
                  <a:gd name="connsiteX567" fmla="*/ 2594517 w 3300542"/>
                  <a:gd name="connsiteY567" fmla="*/ 1374999 h 2579628"/>
                  <a:gd name="connsiteX568" fmla="*/ 2673703 w 3300542"/>
                  <a:gd name="connsiteY568" fmla="*/ 1374999 h 2579628"/>
                  <a:gd name="connsiteX569" fmla="*/ 2673703 w 3300542"/>
                  <a:gd name="connsiteY569" fmla="*/ 1410392 h 2579628"/>
                  <a:gd name="connsiteX570" fmla="*/ 913903 w 3300542"/>
                  <a:gd name="connsiteY570" fmla="*/ 1407598 h 2579628"/>
                  <a:gd name="connsiteX571" fmla="*/ 922288 w 3300542"/>
                  <a:gd name="connsiteY571" fmla="*/ 1415049 h 2579628"/>
                  <a:gd name="connsiteX572" fmla="*/ 922288 w 3300542"/>
                  <a:gd name="connsiteY572" fmla="*/ 1460378 h 2579628"/>
                  <a:gd name="connsiteX573" fmla="*/ 922288 w 3300542"/>
                  <a:gd name="connsiteY573" fmla="*/ 1505397 h 2579628"/>
                  <a:gd name="connsiteX574" fmla="*/ 949925 w 3300542"/>
                  <a:gd name="connsiteY574" fmla="*/ 1505397 h 2579628"/>
                  <a:gd name="connsiteX575" fmla="*/ 977874 w 3300542"/>
                  <a:gd name="connsiteY575" fmla="*/ 1505397 h 2579628"/>
                  <a:gd name="connsiteX576" fmla="*/ 980358 w 3300542"/>
                  <a:gd name="connsiteY576" fmla="*/ 1523094 h 2579628"/>
                  <a:gd name="connsiteX577" fmla="*/ 978495 w 3300542"/>
                  <a:gd name="connsiteY577" fmla="*/ 1722727 h 2579628"/>
                  <a:gd name="connsiteX578" fmla="*/ 903035 w 3300542"/>
                  <a:gd name="connsiteY578" fmla="*/ 2049964 h 2579628"/>
                  <a:gd name="connsiteX579" fmla="*/ 896203 w 3300542"/>
                  <a:gd name="connsiteY579" fmla="*/ 2068282 h 2579628"/>
                  <a:gd name="connsiteX580" fmla="*/ 887508 w 3300542"/>
                  <a:gd name="connsiteY580" fmla="*/ 2042202 h 2579628"/>
                  <a:gd name="connsiteX581" fmla="*/ 835649 w 3300542"/>
                  <a:gd name="connsiteY581" fmla="*/ 1795998 h 2579628"/>
                  <a:gd name="connsiteX582" fmla="*/ 834096 w 3300542"/>
                  <a:gd name="connsiteY582" fmla="*/ 1642315 h 2579628"/>
                  <a:gd name="connsiteX583" fmla="*/ 836270 w 3300542"/>
                  <a:gd name="connsiteY583" fmla="*/ 1623376 h 2579628"/>
                  <a:gd name="connsiteX584" fmla="*/ 851175 w 3300542"/>
                  <a:gd name="connsiteY584" fmla="*/ 1623376 h 2579628"/>
                  <a:gd name="connsiteX585" fmla="*/ 866392 w 3300542"/>
                  <a:gd name="connsiteY585" fmla="*/ 1623376 h 2579628"/>
                  <a:gd name="connsiteX586" fmla="*/ 866392 w 3300542"/>
                  <a:gd name="connsiteY586" fmla="*/ 1572148 h 2579628"/>
                  <a:gd name="connsiteX587" fmla="*/ 866392 w 3300542"/>
                  <a:gd name="connsiteY587" fmla="*/ 1520920 h 2579628"/>
                  <a:gd name="connsiteX588" fmla="*/ 756152 w 3300542"/>
                  <a:gd name="connsiteY588" fmla="*/ 1520920 h 2579628"/>
                  <a:gd name="connsiteX589" fmla="*/ 645912 w 3300542"/>
                  <a:gd name="connsiteY589" fmla="*/ 1518126 h 2579628"/>
                  <a:gd name="connsiteX590" fmla="*/ 700566 w 3300542"/>
                  <a:gd name="connsiteY590" fmla="*/ 1448891 h 2579628"/>
                  <a:gd name="connsiteX591" fmla="*/ 784410 w 3300542"/>
                  <a:gd name="connsiteY591" fmla="*/ 1429642 h 2579628"/>
                  <a:gd name="connsiteX592" fmla="*/ 853970 w 3300542"/>
                  <a:gd name="connsiteY592" fmla="*/ 1424674 h 2579628"/>
                  <a:gd name="connsiteX593" fmla="*/ 887508 w 3300542"/>
                  <a:gd name="connsiteY593" fmla="*/ 1408840 h 2579628"/>
                  <a:gd name="connsiteX594" fmla="*/ 913903 w 3300542"/>
                  <a:gd name="connsiteY594" fmla="*/ 1407598 h 2579628"/>
                  <a:gd name="connsiteX595" fmla="*/ 1565094 w 3300542"/>
                  <a:gd name="connsiteY595" fmla="*/ 1446407 h 2579628"/>
                  <a:gd name="connsiteX596" fmla="*/ 1565094 w 3300542"/>
                  <a:gd name="connsiteY596" fmla="*/ 1477454 h 2579628"/>
                  <a:gd name="connsiteX597" fmla="*/ 1259218 w 3300542"/>
                  <a:gd name="connsiteY597" fmla="*/ 1477454 h 2579628"/>
                  <a:gd name="connsiteX598" fmla="*/ 953341 w 3300542"/>
                  <a:gd name="connsiteY598" fmla="*/ 1477454 h 2579628"/>
                  <a:gd name="connsiteX599" fmla="*/ 953341 w 3300542"/>
                  <a:gd name="connsiteY599" fmla="*/ 1446407 h 2579628"/>
                  <a:gd name="connsiteX600" fmla="*/ 953341 w 3300542"/>
                  <a:gd name="connsiteY600" fmla="*/ 1415360 h 2579628"/>
                  <a:gd name="connsiteX601" fmla="*/ 1259218 w 3300542"/>
                  <a:gd name="connsiteY601" fmla="*/ 1415360 h 2579628"/>
                  <a:gd name="connsiteX602" fmla="*/ 1565094 w 3300542"/>
                  <a:gd name="connsiteY602" fmla="*/ 1415360 h 2579628"/>
                  <a:gd name="connsiteX603" fmla="*/ 1565094 w 3300542"/>
                  <a:gd name="connsiteY603" fmla="*/ 1446407 h 2579628"/>
                  <a:gd name="connsiteX604" fmla="*/ 2389253 w 3300542"/>
                  <a:gd name="connsiteY604" fmla="*/ 1450133 h 2579628"/>
                  <a:gd name="connsiteX605" fmla="*/ 2392669 w 3300542"/>
                  <a:gd name="connsiteY605" fmla="*/ 1524646 h 2579628"/>
                  <a:gd name="connsiteX606" fmla="*/ 2394532 w 3300542"/>
                  <a:gd name="connsiteY606" fmla="*/ 1583015 h 2579628"/>
                  <a:gd name="connsiteX607" fmla="*/ 2306651 w 3300542"/>
                  <a:gd name="connsiteY607" fmla="*/ 1583015 h 2579628"/>
                  <a:gd name="connsiteX608" fmla="*/ 2218770 w 3300542"/>
                  <a:gd name="connsiteY608" fmla="*/ 1583015 h 2579628"/>
                  <a:gd name="connsiteX609" fmla="*/ 2220633 w 3300542"/>
                  <a:gd name="connsiteY609" fmla="*/ 1524956 h 2579628"/>
                  <a:gd name="connsiteX610" fmla="*/ 2223117 w 3300542"/>
                  <a:gd name="connsiteY610" fmla="*/ 1450133 h 2579628"/>
                  <a:gd name="connsiteX611" fmla="*/ 2223428 w 3300542"/>
                  <a:gd name="connsiteY611" fmla="*/ 1433988 h 2579628"/>
                  <a:gd name="connsiteX612" fmla="*/ 2305409 w 3300542"/>
                  <a:gd name="connsiteY612" fmla="*/ 1433988 h 2579628"/>
                  <a:gd name="connsiteX613" fmla="*/ 2387701 w 3300542"/>
                  <a:gd name="connsiteY613" fmla="*/ 1433988 h 2579628"/>
                  <a:gd name="connsiteX614" fmla="*/ 2389253 w 3300542"/>
                  <a:gd name="connsiteY614" fmla="*/ 1450133 h 2579628"/>
                  <a:gd name="connsiteX615" fmla="*/ 1529072 w 3300542"/>
                  <a:gd name="connsiteY615" fmla="*/ 1551036 h 2579628"/>
                  <a:gd name="connsiteX616" fmla="*/ 1526278 w 3300542"/>
                  <a:gd name="connsiteY616" fmla="*/ 1600091 h 2579628"/>
                  <a:gd name="connsiteX617" fmla="*/ 1535594 w 3300542"/>
                  <a:gd name="connsiteY617" fmla="*/ 1753153 h 2579628"/>
                  <a:gd name="connsiteX618" fmla="*/ 1566958 w 3300542"/>
                  <a:gd name="connsiteY618" fmla="*/ 1920497 h 2579628"/>
                  <a:gd name="connsiteX619" fmla="*/ 1568821 w 3300542"/>
                  <a:gd name="connsiteY619" fmla="*/ 1927638 h 2579628"/>
                  <a:gd name="connsiteX620" fmla="*/ 1362005 w 3300542"/>
                  <a:gd name="connsiteY620" fmla="*/ 1927638 h 2579628"/>
                  <a:gd name="connsiteX621" fmla="*/ 1155189 w 3300542"/>
                  <a:gd name="connsiteY621" fmla="*/ 1927638 h 2579628"/>
                  <a:gd name="connsiteX622" fmla="*/ 1155189 w 3300542"/>
                  <a:gd name="connsiteY622" fmla="*/ 2082874 h 2579628"/>
                  <a:gd name="connsiteX623" fmla="*/ 1155189 w 3300542"/>
                  <a:gd name="connsiteY623" fmla="*/ 2238110 h 2579628"/>
                  <a:gd name="connsiteX624" fmla="*/ 1004890 w 3300542"/>
                  <a:gd name="connsiteY624" fmla="*/ 2238110 h 2579628"/>
                  <a:gd name="connsiteX625" fmla="*/ 854281 w 3300542"/>
                  <a:gd name="connsiteY625" fmla="*/ 2238110 h 2579628"/>
                  <a:gd name="connsiteX626" fmla="*/ 871360 w 3300542"/>
                  <a:gd name="connsiteY626" fmla="*/ 2201474 h 2579628"/>
                  <a:gd name="connsiteX627" fmla="*/ 1003337 w 3300542"/>
                  <a:gd name="connsiteY627" fmla="*/ 1756879 h 2579628"/>
                  <a:gd name="connsiteX628" fmla="*/ 1010790 w 3300542"/>
                  <a:gd name="connsiteY628" fmla="*/ 1615614 h 2579628"/>
                  <a:gd name="connsiteX629" fmla="*/ 1008616 w 3300542"/>
                  <a:gd name="connsiteY629" fmla="*/ 1515332 h 2579628"/>
                  <a:gd name="connsiteX630" fmla="*/ 1006443 w 3300542"/>
                  <a:gd name="connsiteY630" fmla="*/ 1505397 h 2579628"/>
                  <a:gd name="connsiteX631" fmla="*/ 1268534 w 3300542"/>
                  <a:gd name="connsiteY631" fmla="*/ 1505397 h 2579628"/>
                  <a:gd name="connsiteX632" fmla="*/ 1530936 w 3300542"/>
                  <a:gd name="connsiteY632" fmla="*/ 1505397 h 2579628"/>
                  <a:gd name="connsiteX633" fmla="*/ 1529072 w 3300542"/>
                  <a:gd name="connsiteY633" fmla="*/ 1551036 h 2579628"/>
                  <a:gd name="connsiteX634" fmla="*/ 2678051 w 3300542"/>
                  <a:gd name="connsiteY634" fmla="*/ 1557245 h 2579628"/>
                  <a:gd name="connsiteX635" fmla="*/ 2681466 w 3300542"/>
                  <a:gd name="connsiteY635" fmla="*/ 1633311 h 2579628"/>
                  <a:gd name="connsiteX636" fmla="*/ 2683019 w 3300542"/>
                  <a:gd name="connsiteY636" fmla="*/ 1663737 h 2579628"/>
                  <a:gd name="connsiteX637" fmla="*/ 2594827 w 3300542"/>
                  <a:gd name="connsiteY637" fmla="*/ 1663737 h 2579628"/>
                  <a:gd name="connsiteX638" fmla="*/ 2506325 w 3300542"/>
                  <a:gd name="connsiteY638" fmla="*/ 1663737 h 2579628"/>
                  <a:gd name="connsiteX639" fmla="*/ 2507878 w 3300542"/>
                  <a:gd name="connsiteY639" fmla="*/ 1613130 h 2579628"/>
                  <a:gd name="connsiteX640" fmla="*/ 2510983 w 3300542"/>
                  <a:gd name="connsiteY640" fmla="*/ 1537065 h 2579628"/>
                  <a:gd name="connsiteX641" fmla="*/ 2512846 w 3300542"/>
                  <a:gd name="connsiteY641" fmla="*/ 1511606 h 2579628"/>
                  <a:gd name="connsiteX642" fmla="*/ 2594517 w 3300542"/>
                  <a:gd name="connsiteY642" fmla="*/ 1511606 h 2579628"/>
                  <a:gd name="connsiteX643" fmla="*/ 2676187 w 3300542"/>
                  <a:gd name="connsiteY643" fmla="*/ 1511606 h 2579628"/>
                  <a:gd name="connsiteX644" fmla="*/ 2678051 w 3300542"/>
                  <a:gd name="connsiteY644" fmla="*/ 1557245 h 2579628"/>
                  <a:gd name="connsiteX645" fmla="*/ 2099214 w 3300542"/>
                  <a:gd name="connsiteY645" fmla="*/ 1571838 h 2579628"/>
                  <a:gd name="connsiteX646" fmla="*/ 2101077 w 3300542"/>
                  <a:gd name="connsiteY646" fmla="*/ 1626170 h 2579628"/>
                  <a:gd name="connsiteX647" fmla="*/ 2103251 w 3300542"/>
                  <a:gd name="connsiteY647" fmla="*/ 1645109 h 2579628"/>
                  <a:gd name="connsiteX648" fmla="*/ 2009159 w 3300542"/>
                  <a:gd name="connsiteY648" fmla="*/ 1645109 h 2579628"/>
                  <a:gd name="connsiteX649" fmla="*/ 1915067 w 3300542"/>
                  <a:gd name="connsiteY649" fmla="*/ 1645109 h 2579628"/>
                  <a:gd name="connsiteX650" fmla="*/ 1917241 w 3300542"/>
                  <a:gd name="connsiteY650" fmla="*/ 1621203 h 2579628"/>
                  <a:gd name="connsiteX651" fmla="*/ 1919104 w 3300542"/>
                  <a:gd name="connsiteY651" fmla="*/ 1566870 h 2579628"/>
                  <a:gd name="connsiteX652" fmla="*/ 1919104 w 3300542"/>
                  <a:gd name="connsiteY652" fmla="*/ 1536444 h 2579628"/>
                  <a:gd name="connsiteX653" fmla="*/ 2009159 w 3300542"/>
                  <a:gd name="connsiteY653" fmla="*/ 1536444 h 2579628"/>
                  <a:gd name="connsiteX654" fmla="*/ 2099214 w 3300542"/>
                  <a:gd name="connsiteY654" fmla="*/ 1536444 h 2579628"/>
                  <a:gd name="connsiteX655" fmla="*/ 2099214 w 3300542"/>
                  <a:gd name="connsiteY655" fmla="*/ 1571838 h 2579628"/>
                  <a:gd name="connsiteX656" fmla="*/ 835338 w 3300542"/>
                  <a:gd name="connsiteY656" fmla="*/ 1572148 h 2579628"/>
                  <a:gd name="connsiteX657" fmla="*/ 835338 w 3300542"/>
                  <a:gd name="connsiteY657" fmla="*/ 1595433 h 2579628"/>
                  <a:gd name="connsiteX658" fmla="*/ 579147 w 3300542"/>
                  <a:gd name="connsiteY658" fmla="*/ 1595433 h 2579628"/>
                  <a:gd name="connsiteX659" fmla="*/ 322956 w 3300542"/>
                  <a:gd name="connsiteY659" fmla="*/ 1595433 h 2579628"/>
                  <a:gd name="connsiteX660" fmla="*/ 322956 w 3300542"/>
                  <a:gd name="connsiteY660" fmla="*/ 1572148 h 2579628"/>
                  <a:gd name="connsiteX661" fmla="*/ 322956 w 3300542"/>
                  <a:gd name="connsiteY661" fmla="*/ 1548863 h 2579628"/>
                  <a:gd name="connsiteX662" fmla="*/ 579147 w 3300542"/>
                  <a:gd name="connsiteY662" fmla="*/ 1548863 h 2579628"/>
                  <a:gd name="connsiteX663" fmla="*/ 835338 w 3300542"/>
                  <a:gd name="connsiteY663" fmla="*/ 1548863 h 2579628"/>
                  <a:gd name="connsiteX664" fmla="*/ 835338 w 3300542"/>
                  <a:gd name="connsiteY664" fmla="*/ 1572148 h 2579628"/>
                  <a:gd name="connsiteX665" fmla="*/ 2395775 w 3300542"/>
                  <a:gd name="connsiteY665" fmla="*/ 1620892 h 2579628"/>
                  <a:gd name="connsiteX666" fmla="*/ 2396706 w 3300542"/>
                  <a:gd name="connsiteY666" fmla="*/ 1716517 h 2579628"/>
                  <a:gd name="connsiteX667" fmla="*/ 2392669 w 3300542"/>
                  <a:gd name="connsiteY667" fmla="*/ 1713413 h 2579628"/>
                  <a:gd name="connsiteX668" fmla="*/ 2384906 w 3300542"/>
                  <a:gd name="connsiteY668" fmla="*/ 1716517 h 2579628"/>
                  <a:gd name="connsiteX669" fmla="*/ 2298888 w 3300542"/>
                  <a:gd name="connsiteY669" fmla="*/ 1722727 h 2579628"/>
                  <a:gd name="connsiteX670" fmla="*/ 2213180 w 3300542"/>
                  <a:gd name="connsiteY670" fmla="*/ 1722727 h 2579628"/>
                  <a:gd name="connsiteX671" fmla="*/ 2215043 w 3300542"/>
                  <a:gd name="connsiteY671" fmla="*/ 1689506 h 2579628"/>
                  <a:gd name="connsiteX672" fmla="*/ 2217217 w 3300542"/>
                  <a:gd name="connsiteY672" fmla="*/ 1635174 h 2579628"/>
                  <a:gd name="connsiteX673" fmla="*/ 2217217 w 3300542"/>
                  <a:gd name="connsiteY673" fmla="*/ 1614062 h 2579628"/>
                  <a:gd name="connsiteX674" fmla="*/ 2305720 w 3300542"/>
                  <a:gd name="connsiteY674" fmla="*/ 1614062 h 2579628"/>
                  <a:gd name="connsiteX675" fmla="*/ 2394222 w 3300542"/>
                  <a:gd name="connsiteY675" fmla="*/ 1614062 h 2579628"/>
                  <a:gd name="connsiteX676" fmla="*/ 2395775 w 3300542"/>
                  <a:gd name="connsiteY676" fmla="*/ 1620892 h 2579628"/>
                  <a:gd name="connsiteX677" fmla="*/ 805837 w 3300542"/>
                  <a:gd name="connsiteY677" fmla="*/ 1709377 h 2579628"/>
                  <a:gd name="connsiteX678" fmla="*/ 824780 w 3300542"/>
                  <a:gd name="connsiteY678" fmla="*/ 1913357 h 2579628"/>
                  <a:gd name="connsiteX679" fmla="*/ 863907 w 3300542"/>
                  <a:gd name="connsiteY679" fmla="*/ 2061141 h 2579628"/>
                  <a:gd name="connsiteX680" fmla="*/ 879745 w 3300542"/>
                  <a:gd name="connsiteY680" fmla="*/ 2109264 h 2579628"/>
                  <a:gd name="connsiteX681" fmla="*/ 874155 w 3300542"/>
                  <a:gd name="connsiteY681" fmla="*/ 2124788 h 2579628"/>
                  <a:gd name="connsiteX682" fmla="*/ 845275 w 3300542"/>
                  <a:gd name="connsiteY682" fmla="*/ 2189055 h 2579628"/>
                  <a:gd name="connsiteX683" fmla="*/ 821985 w 3300542"/>
                  <a:gd name="connsiteY683" fmla="*/ 2238110 h 2579628"/>
                  <a:gd name="connsiteX684" fmla="*/ 531946 w 3300542"/>
                  <a:gd name="connsiteY684" fmla="*/ 2238110 h 2579628"/>
                  <a:gd name="connsiteX685" fmla="*/ 242217 w 3300542"/>
                  <a:gd name="connsiteY685" fmla="*/ 2236868 h 2579628"/>
                  <a:gd name="connsiteX686" fmla="*/ 254949 w 3300542"/>
                  <a:gd name="connsiteY686" fmla="*/ 2207994 h 2579628"/>
                  <a:gd name="connsiteX687" fmla="*/ 369847 w 3300542"/>
                  <a:gd name="connsiteY687" fmla="*/ 1792893 h 2579628"/>
                  <a:gd name="connsiteX688" fmla="*/ 372020 w 3300542"/>
                  <a:gd name="connsiteY688" fmla="*/ 1689506 h 2579628"/>
                  <a:gd name="connsiteX689" fmla="*/ 370778 w 3300542"/>
                  <a:gd name="connsiteY689" fmla="*/ 1623376 h 2579628"/>
                  <a:gd name="connsiteX690" fmla="*/ 588463 w 3300542"/>
                  <a:gd name="connsiteY690" fmla="*/ 1623376 h 2579628"/>
                  <a:gd name="connsiteX691" fmla="*/ 805837 w 3300542"/>
                  <a:gd name="connsiteY691" fmla="*/ 1623376 h 2579628"/>
                  <a:gd name="connsiteX692" fmla="*/ 805837 w 3300542"/>
                  <a:gd name="connsiteY692" fmla="*/ 1709377 h 2579628"/>
                  <a:gd name="connsiteX693" fmla="*/ 2102319 w 3300542"/>
                  <a:gd name="connsiteY693" fmla="*/ 1684539 h 2579628"/>
                  <a:gd name="connsiteX694" fmla="*/ 2104183 w 3300542"/>
                  <a:gd name="connsiteY694" fmla="*/ 1713413 h 2579628"/>
                  <a:gd name="connsiteX695" fmla="*/ 2102009 w 3300542"/>
                  <a:gd name="connsiteY695" fmla="*/ 1726453 h 2579628"/>
                  <a:gd name="connsiteX696" fmla="*/ 2093003 w 3300542"/>
                  <a:gd name="connsiteY696" fmla="*/ 1732662 h 2579628"/>
                  <a:gd name="connsiteX697" fmla="*/ 2079029 w 3300542"/>
                  <a:gd name="connsiteY697" fmla="*/ 1927017 h 2579628"/>
                  <a:gd name="connsiteX698" fmla="*/ 1995495 w 3300542"/>
                  <a:gd name="connsiteY698" fmla="*/ 1859334 h 2579628"/>
                  <a:gd name="connsiteX699" fmla="*/ 1912893 w 3300542"/>
                  <a:gd name="connsiteY699" fmla="*/ 1790410 h 2579628"/>
                  <a:gd name="connsiteX700" fmla="*/ 1912893 w 3300542"/>
                  <a:gd name="connsiteY700" fmla="*/ 1752843 h 2579628"/>
                  <a:gd name="connsiteX701" fmla="*/ 1915067 w 3300542"/>
                  <a:gd name="connsiteY701" fmla="*/ 1693853 h 2579628"/>
                  <a:gd name="connsiteX702" fmla="*/ 1916930 w 3300542"/>
                  <a:gd name="connsiteY702" fmla="*/ 1673051 h 2579628"/>
                  <a:gd name="connsiteX703" fmla="*/ 2009469 w 3300542"/>
                  <a:gd name="connsiteY703" fmla="*/ 1673051 h 2579628"/>
                  <a:gd name="connsiteX704" fmla="*/ 2102319 w 3300542"/>
                  <a:gd name="connsiteY704" fmla="*/ 1673051 h 2579628"/>
                  <a:gd name="connsiteX705" fmla="*/ 2102319 w 3300542"/>
                  <a:gd name="connsiteY705" fmla="*/ 1684539 h 2579628"/>
                  <a:gd name="connsiteX706" fmla="*/ 2684261 w 3300542"/>
                  <a:gd name="connsiteY706" fmla="*/ 1720243 h 2579628"/>
                  <a:gd name="connsiteX707" fmla="*/ 2686124 w 3300542"/>
                  <a:gd name="connsiteY707" fmla="*/ 1774576 h 2579628"/>
                  <a:gd name="connsiteX708" fmla="*/ 2686124 w 3300542"/>
                  <a:gd name="connsiteY708" fmla="*/ 1800345 h 2579628"/>
                  <a:gd name="connsiteX709" fmla="*/ 2602280 w 3300542"/>
                  <a:gd name="connsiteY709" fmla="*/ 1800345 h 2579628"/>
                  <a:gd name="connsiteX710" fmla="*/ 2502909 w 3300542"/>
                  <a:gd name="connsiteY710" fmla="*/ 1771160 h 2579628"/>
                  <a:gd name="connsiteX711" fmla="*/ 2505083 w 3300542"/>
                  <a:gd name="connsiteY711" fmla="*/ 1721795 h 2579628"/>
                  <a:gd name="connsiteX712" fmla="*/ 2506946 w 3300542"/>
                  <a:gd name="connsiteY712" fmla="*/ 1691680 h 2579628"/>
                  <a:gd name="connsiteX713" fmla="*/ 2594517 w 3300542"/>
                  <a:gd name="connsiteY713" fmla="*/ 1691680 h 2579628"/>
                  <a:gd name="connsiteX714" fmla="*/ 2682088 w 3300542"/>
                  <a:gd name="connsiteY714" fmla="*/ 1691680 h 2579628"/>
                  <a:gd name="connsiteX715" fmla="*/ 2684261 w 3300542"/>
                  <a:gd name="connsiteY715" fmla="*/ 1720243 h 2579628"/>
                  <a:gd name="connsiteX716" fmla="*/ 2388632 w 3300542"/>
                  <a:gd name="connsiteY716" fmla="*/ 1839154 h 2579628"/>
                  <a:gd name="connsiteX717" fmla="*/ 2389564 w 3300542"/>
                  <a:gd name="connsiteY717" fmla="*/ 1927017 h 2579628"/>
                  <a:gd name="connsiteX718" fmla="*/ 2300751 w 3300542"/>
                  <a:gd name="connsiteY718" fmla="*/ 1866165 h 2579628"/>
                  <a:gd name="connsiteX719" fmla="*/ 2211628 w 3300542"/>
                  <a:gd name="connsiteY719" fmla="*/ 1796930 h 2579628"/>
                  <a:gd name="connsiteX720" fmla="*/ 2212559 w 3300542"/>
                  <a:gd name="connsiteY720" fmla="*/ 1770229 h 2579628"/>
                  <a:gd name="connsiteX721" fmla="*/ 2214733 w 3300542"/>
                  <a:gd name="connsiteY721" fmla="*/ 1750669 h 2579628"/>
                  <a:gd name="connsiteX722" fmla="*/ 2300440 w 3300542"/>
                  <a:gd name="connsiteY722" fmla="*/ 1751290 h 2579628"/>
                  <a:gd name="connsiteX723" fmla="*/ 2386459 w 3300542"/>
                  <a:gd name="connsiteY723" fmla="*/ 1752222 h 2579628"/>
                  <a:gd name="connsiteX724" fmla="*/ 2388632 w 3300542"/>
                  <a:gd name="connsiteY724" fmla="*/ 1839154 h 2579628"/>
                  <a:gd name="connsiteX725" fmla="*/ 2480240 w 3300542"/>
                  <a:gd name="connsiteY725" fmla="*/ 1809038 h 2579628"/>
                  <a:gd name="connsiteX726" fmla="*/ 2632091 w 3300542"/>
                  <a:gd name="connsiteY726" fmla="*/ 1914598 h 2579628"/>
                  <a:gd name="connsiteX727" fmla="*/ 2722457 w 3300542"/>
                  <a:gd name="connsiteY727" fmla="*/ 1977314 h 2579628"/>
                  <a:gd name="connsiteX728" fmla="*/ 2730841 w 3300542"/>
                  <a:gd name="connsiteY728" fmla="*/ 2047791 h 2579628"/>
                  <a:gd name="connsiteX729" fmla="*/ 2746989 w 3300542"/>
                  <a:gd name="connsiteY729" fmla="*/ 2177258 h 2579628"/>
                  <a:gd name="connsiteX730" fmla="*/ 2754442 w 3300542"/>
                  <a:gd name="connsiteY730" fmla="*/ 2237179 h 2579628"/>
                  <a:gd name="connsiteX731" fmla="*/ 2720283 w 3300542"/>
                  <a:gd name="connsiteY731" fmla="*/ 2238110 h 2579628"/>
                  <a:gd name="connsiteX732" fmla="*/ 2686124 w 3300542"/>
                  <a:gd name="connsiteY732" fmla="*/ 2238110 h 2579628"/>
                  <a:gd name="connsiteX733" fmla="*/ 2686124 w 3300542"/>
                  <a:gd name="connsiteY733" fmla="*/ 2127893 h 2579628"/>
                  <a:gd name="connsiteX734" fmla="*/ 2686124 w 3300542"/>
                  <a:gd name="connsiteY734" fmla="*/ 2017675 h 2579628"/>
                  <a:gd name="connsiteX735" fmla="*/ 2613149 w 3300542"/>
                  <a:gd name="connsiteY735" fmla="*/ 2017675 h 2579628"/>
                  <a:gd name="connsiteX736" fmla="*/ 2540173 w 3300542"/>
                  <a:gd name="connsiteY736" fmla="*/ 2017675 h 2579628"/>
                  <a:gd name="connsiteX737" fmla="*/ 2540173 w 3300542"/>
                  <a:gd name="connsiteY737" fmla="*/ 2127893 h 2579628"/>
                  <a:gd name="connsiteX738" fmla="*/ 2540173 w 3300542"/>
                  <a:gd name="connsiteY738" fmla="*/ 2238110 h 2579628"/>
                  <a:gd name="connsiteX739" fmla="*/ 2509120 w 3300542"/>
                  <a:gd name="connsiteY739" fmla="*/ 2238110 h 2579628"/>
                  <a:gd name="connsiteX740" fmla="*/ 2478066 w 3300542"/>
                  <a:gd name="connsiteY740" fmla="*/ 2238110 h 2579628"/>
                  <a:gd name="connsiteX741" fmla="*/ 2478066 w 3300542"/>
                  <a:gd name="connsiteY741" fmla="*/ 2127893 h 2579628"/>
                  <a:gd name="connsiteX742" fmla="*/ 2478066 w 3300542"/>
                  <a:gd name="connsiteY742" fmla="*/ 2017675 h 2579628"/>
                  <a:gd name="connsiteX743" fmla="*/ 2405091 w 3300542"/>
                  <a:gd name="connsiteY743" fmla="*/ 2017675 h 2579628"/>
                  <a:gd name="connsiteX744" fmla="*/ 2332115 w 3300542"/>
                  <a:gd name="connsiteY744" fmla="*/ 2017675 h 2579628"/>
                  <a:gd name="connsiteX745" fmla="*/ 2332115 w 3300542"/>
                  <a:gd name="connsiteY745" fmla="*/ 2127893 h 2579628"/>
                  <a:gd name="connsiteX746" fmla="*/ 2332115 w 3300542"/>
                  <a:gd name="connsiteY746" fmla="*/ 2238110 h 2579628"/>
                  <a:gd name="connsiteX747" fmla="*/ 2301062 w 3300542"/>
                  <a:gd name="connsiteY747" fmla="*/ 2238110 h 2579628"/>
                  <a:gd name="connsiteX748" fmla="*/ 2270008 w 3300542"/>
                  <a:gd name="connsiteY748" fmla="*/ 2238110 h 2579628"/>
                  <a:gd name="connsiteX749" fmla="*/ 2269387 w 3300542"/>
                  <a:gd name="connsiteY749" fmla="*/ 2128513 h 2579628"/>
                  <a:gd name="connsiteX750" fmla="*/ 2268455 w 3300542"/>
                  <a:gd name="connsiteY750" fmla="*/ 2019227 h 2579628"/>
                  <a:gd name="connsiteX751" fmla="*/ 2196411 w 3300542"/>
                  <a:gd name="connsiteY751" fmla="*/ 2018296 h 2579628"/>
                  <a:gd name="connsiteX752" fmla="*/ 2124057 w 3300542"/>
                  <a:gd name="connsiteY752" fmla="*/ 2017675 h 2579628"/>
                  <a:gd name="connsiteX753" fmla="*/ 2124057 w 3300542"/>
                  <a:gd name="connsiteY753" fmla="*/ 2127893 h 2579628"/>
                  <a:gd name="connsiteX754" fmla="*/ 2124057 w 3300542"/>
                  <a:gd name="connsiteY754" fmla="*/ 2238110 h 2579628"/>
                  <a:gd name="connsiteX755" fmla="*/ 2091451 w 3300542"/>
                  <a:gd name="connsiteY755" fmla="*/ 2238110 h 2579628"/>
                  <a:gd name="connsiteX756" fmla="*/ 2058844 w 3300542"/>
                  <a:gd name="connsiteY756" fmla="*/ 2238110 h 2579628"/>
                  <a:gd name="connsiteX757" fmla="*/ 2058844 w 3300542"/>
                  <a:gd name="connsiteY757" fmla="*/ 2127893 h 2579628"/>
                  <a:gd name="connsiteX758" fmla="*/ 2058844 w 3300542"/>
                  <a:gd name="connsiteY758" fmla="*/ 2017675 h 2579628"/>
                  <a:gd name="connsiteX759" fmla="*/ 1985869 w 3300542"/>
                  <a:gd name="connsiteY759" fmla="*/ 2017675 h 2579628"/>
                  <a:gd name="connsiteX760" fmla="*/ 1912893 w 3300542"/>
                  <a:gd name="connsiteY760" fmla="*/ 2017675 h 2579628"/>
                  <a:gd name="connsiteX761" fmla="*/ 1912893 w 3300542"/>
                  <a:gd name="connsiteY761" fmla="*/ 2127893 h 2579628"/>
                  <a:gd name="connsiteX762" fmla="*/ 1912893 w 3300542"/>
                  <a:gd name="connsiteY762" fmla="*/ 2238110 h 2579628"/>
                  <a:gd name="connsiteX763" fmla="*/ 1878734 w 3300542"/>
                  <a:gd name="connsiteY763" fmla="*/ 2238110 h 2579628"/>
                  <a:gd name="connsiteX764" fmla="*/ 1844576 w 3300542"/>
                  <a:gd name="connsiteY764" fmla="*/ 2238110 h 2579628"/>
                  <a:gd name="connsiteX765" fmla="*/ 1844576 w 3300542"/>
                  <a:gd name="connsiteY765" fmla="*/ 2196817 h 2579628"/>
                  <a:gd name="connsiteX766" fmla="*/ 1847681 w 3300542"/>
                  <a:gd name="connsiteY766" fmla="*/ 2022332 h 2579628"/>
                  <a:gd name="connsiteX767" fmla="*/ 1851097 w 3300542"/>
                  <a:gd name="connsiteY767" fmla="*/ 1833876 h 2579628"/>
                  <a:gd name="connsiteX768" fmla="*/ 1855444 w 3300542"/>
                  <a:gd name="connsiteY768" fmla="*/ 1781096 h 2579628"/>
                  <a:gd name="connsiteX769" fmla="*/ 1975311 w 3300542"/>
                  <a:gd name="connsiteY769" fmla="*/ 1879515 h 2579628"/>
                  <a:gd name="connsiteX770" fmla="*/ 2103562 w 3300542"/>
                  <a:gd name="connsiteY770" fmla="*/ 1983213 h 2579628"/>
                  <a:gd name="connsiteX771" fmla="*/ 2111946 w 3300542"/>
                  <a:gd name="connsiteY771" fmla="*/ 1878584 h 2579628"/>
                  <a:gd name="connsiteX772" fmla="*/ 2120641 w 3300542"/>
                  <a:gd name="connsiteY772" fmla="*/ 1775507 h 2579628"/>
                  <a:gd name="connsiteX773" fmla="*/ 2270008 w 3300542"/>
                  <a:gd name="connsiteY773" fmla="*/ 1879515 h 2579628"/>
                  <a:gd name="connsiteX774" fmla="*/ 2419996 w 3300542"/>
                  <a:gd name="connsiteY774" fmla="*/ 1983523 h 2579628"/>
                  <a:gd name="connsiteX775" fmla="*/ 2420928 w 3300542"/>
                  <a:gd name="connsiteY775" fmla="*/ 1960859 h 2579628"/>
                  <a:gd name="connsiteX776" fmla="*/ 2417201 w 3300542"/>
                  <a:gd name="connsiteY776" fmla="*/ 1766193 h 2579628"/>
                  <a:gd name="connsiteX777" fmla="*/ 2480240 w 3300542"/>
                  <a:gd name="connsiteY777" fmla="*/ 1809038 h 2579628"/>
                  <a:gd name="connsiteX778" fmla="*/ 2687677 w 3300542"/>
                  <a:gd name="connsiteY778" fmla="*/ 1832013 h 2579628"/>
                  <a:gd name="connsiteX779" fmla="*/ 2690161 w 3300542"/>
                  <a:gd name="connsiteY779" fmla="*/ 1877342 h 2579628"/>
                  <a:gd name="connsiteX780" fmla="*/ 2687677 w 3300542"/>
                  <a:gd name="connsiteY780" fmla="*/ 1917082 h 2579628"/>
                  <a:gd name="connsiteX781" fmla="*/ 2561911 w 3300542"/>
                  <a:gd name="connsiteY781" fmla="*/ 1829529 h 2579628"/>
                  <a:gd name="connsiteX782" fmla="*/ 2624018 w 3300542"/>
                  <a:gd name="connsiteY782" fmla="*/ 1828287 h 2579628"/>
                  <a:gd name="connsiteX783" fmla="*/ 2687677 w 3300542"/>
                  <a:gd name="connsiteY783" fmla="*/ 1832013 h 2579628"/>
                  <a:gd name="connsiteX784" fmla="*/ 1813522 w 3300542"/>
                  <a:gd name="connsiteY784" fmla="*/ 2096845 h 2579628"/>
                  <a:gd name="connsiteX785" fmla="*/ 1813522 w 3300542"/>
                  <a:gd name="connsiteY785" fmla="*/ 2238110 h 2579628"/>
                  <a:gd name="connsiteX786" fmla="*/ 1498330 w 3300542"/>
                  <a:gd name="connsiteY786" fmla="*/ 2238110 h 2579628"/>
                  <a:gd name="connsiteX787" fmla="*/ 1183137 w 3300542"/>
                  <a:gd name="connsiteY787" fmla="*/ 2238110 h 2579628"/>
                  <a:gd name="connsiteX788" fmla="*/ 1183137 w 3300542"/>
                  <a:gd name="connsiteY788" fmla="*/ 2096845 h 2579628"/>
                  <a:gd name="connsiteX789" fmla="*/ 1183137 w 3300542"/>
                  <a:gd name="connsiteY789" fmla="*/ 1955581 h 2579628"/>
                  <a:gd name="connsiteX790" fmla="*/ 1498330 w 3300542"/>
                  <a:gd name="connsiteY790" fmla="*/ 1955581 h 2579628"/>
                  <a:gd name="connsiteX791" fmla="*/ 1813522 w 3300542"/>
                  <a:gd name="connsiteY791" fmla="*/ 1955581 h 2579628"/>
                  <a:gd name="connsiteX792" fmla="*/ 1813522 w 3300542"/>
                  <a:gd name="connsiteY792" fmla="*/ 2096845 h 2579628"/>
                  <a:gd name="connsiteX793" fmla="*/ 2030275 w 3300542"/>
                  <a:gd name="connsiteY793" fmla="*/ 2130066 h 2579628"/>
                  <a:gd name="connsiteX794" fmla="*/ 2029344 w 3300542"/>
                  <a:gd name="connsiteY794" fmla="*/ 2214825 h 2579628"/>
                  <a:gd name="connsiteX795" fmla="*/ 1986800 w 3300542"/>
                  <a:gd name="connsiteY795" fmla="*/ 2215756 h 2579628"/>
                  <a:gd name="connsiteX796" fmla="*/ 1943947 w 3300542"/>
                  <a:gd name="connsiteY796" fmla="*/ 2216687 h 2579628"/>
                  <a:gd name="connsiteX797" fmla="*/ 1943947 w 3300542"/>
                  <a:gd name="connsiteY797" fmla="*/ 2130997 h 2579628"/>
                  <a:gd name="connsiteX798" fmla="*/ 1943947 w 3300542"/>
                  <a:gd name="connsiteY798" fmla="*/ 2045617 h 2579628"/>
                  <a:gd name="connsiteX799" fmla="*/ 1987422 w 3300542"/>
                  <a:gd name="connsiteY799" fmla="*/ 2045617 h 2579628"/>
                  <a:gd name="connsiteX800" fmla="*/ 2030896 w 3300542"/>
                  <a:gd name="connsiteY800" fmla="*/ 2045617 h 2579628"/>
                  <a:gd name="connsiteX801" fmla="*/ 2030275 w 3300542"/>
                  <a:gd name="connsiteY801" fmla="*/ 2130066 h 2579628"/>
                  <a:gd name="connsiteX802" fmla="*/ 2238955 w 3300542"/>
                  <a:gd name="connsiteY802" fmla="*/ 2130997 h 2579628"/>
                  <a:gd name="connsiteX803" fmla="*/ 2238955 w 3300542"/>
                  <a:gd name="connsiteY803" fmla="*/ 2216377 h 2579628"/>
                  <a:gd name="connsiteX804" fmla="*/ 2195480 w 3300542"/>
                  <a:gd name="connsiteY804" fmla="*/ 2216377 h 2579628"/>
                  <a:gd name="connsiteX805" fmla="*/ 2152005 w 3300542"/>
                  <a:gd name="connsiteY805" fmla="*/ 2216377 h 2579628"/>
                  <a:gd name="connsiteX806" fmla="*/ 2152005 w 3300542"/>
                  <a:gd name="connsiteY806" fmla="*/ 2130997 h 2579628"/>
                  <a:gd name="connsiteX807" fmla="*/ 2152005 w 3300542"/>
                  <a:gd name="connsiteY807" fmla="*/ 2045617 h 2579628"/>
                  <a:gd name="connsiteX808" fmla="*/ 2195480 w 3300542"/>
                  <a:gd name="connsiteY808" fmla="*/ 2045617 h 2579628"/>
                  <a:gd name="connsiteX809" fmla="*/ 2238955 w 3300542"/>
                  <a:gd name="connsiteY809" fmla="*/ 2045617 h 2579628"/>
                  <a:gd name="connsiteX810" fmla="*/ 2238955 w 3300542"/>
                  <a:gd name="connsiteY810" fmla="*/ 2130997 h 2579628"/>
                  <a:gd name="connsiteX811" fmla="*/ 2448565 w 3300542"/>
                  <a:gd name="connsiteY811" fmla="*/ 2130997 h 2579628"/>
                  <a:gd name="connsiteX812" fmla="*/ 2448565 w 3300542"/>
                  <a:gd name="connsiteY812" fmla="*/ 2214825 h 2579628"/>
                  <a:gd name="connsiteX813" fmla="*/ 2405091 w 3300542"/>
                  <a:gd name="connsiteY813" fmla="*/ 2214825 h 2579628"/>
                  <a:gd name="connsiteX814" fmla="*/ 2361616 w 3300542"/>
                  <a:gd name="connsiteY814" fmla="*/ 2214825 h 2579628"/>
                  <a:gd name="connsiteX815" fmla="*/ 2360684 w 3300542"/>
                  <a:gd name="connsiteY815" fmla="*/ 2134102 h 2579628"/>
                  <a:gd name="connsiteX816" fmla="*/ 2361616 w 3300542"/>
                  <a:gd name="connsiteY816" fmla="*/ 2049343 h 2579628"/>
                  <a:gd name="connsiteX817" fmla="*/ 2405712 w 3300542"/>
                  <a:gd name="connsiteY817" fmla="*/ 2046238 h 2579628"/>
                  <a:gd name="connsiteX818" fmla="*/ 2448565 w 3300542"/>
                  <a:gd name="connsiteY818" fmla="*/ 2047170 h 2579628"/>
                  <a:gd name="connsiteX819" fmla="*/ 2448565 w 3300542"/>
                  <a:gd name="connsiteY819" fmla="*/ 2130997 h 2579628"/>
                  <a:gd name="connsiteX820" fmla="*/ 2657555 w 3300542"/>
                  <a:gd name="connsiteY820" fmla="*/ 2130066 h 2579628"/>
                  <a:gd name="connsiteX821" fmla="*/ 2656624 w 3300542"/>
                  <a:gd name="connsiteY821" fmla="*/ 2214825 h 2579628"/>
                  <a:gd name="connsiteX822" fmla="*/ 2614080 w 3300542"/>
                  <a:gd name="connsiteY822" fmla="*/ 2215756 h 2579628"/>
                  <a:gd name="connsiteX823" fmla="*/ 2571227 w 3300542"/>
                  <a:gd name="connsiteY823" fmla="*/ 2216687 h 2579628"/>
                  <a:gd name="connsiteX824" fmla="*/ 2571227 w 3300542"/>
                  <a:gd name="connsiteY824" fmla="*/ 2130997 h 2579628"/>
                  <a:gd name="connsiteX825" fmla="*/ 2571227 w 3300542"/>
                  <a:gd name="connsiteY825" fmla="*/ 2045617 h 2579628"/>
                  <a:gd name="connsiteX826" fmla="*/ 2614702 w 3300542"/>
                  <a:gd name="connsiteY826" fmla="*/ 2045617 h 2579628"/>
                  <a:gd name="connsiteX827" fmla="*/ 2658176 w 3300542"/>
                  <a:gd name="connsiteY827" fmla="*/ 2045617 h 2579628"/>
                  <a:gd name="connsiteX828" fmla="*/ 2657555 w 3300542"/>
                  <a:gd name="connsiteY828" fmla="*/ 2130066 h 2579628"/>
                  <a:gd name="connsiteX829" fmla="*/ 2903499 w 3300542"/>
                  <a:gd name="connsiteY829" fmla="*/ 2408869 h 2579628"/>
                  <a:gd name="connsiteX830" fmla="*/ 2903499 w 3300542"/>
                  <a:gd name="connsiteY830" fmla="*/ 2551686 h 2579628"/>
                  <a:gd name="connsiteX831" fmla="*/ 1465723 w 3300542"/>
                  <a:gd name="connsiteY831" fmla="*/ 2551686 h 2579628"/>
                  <a:gd name="connsiteX832" fmla="*/ 27948 w 3300542"/>
                  <a:gd name="connsiteY832" fmla="*/ 2551686 h 2579628"/>
                  <a:gd name="connsiteX833" fmla="*/ 27948 w 3300542"/>
                  <a:gd name="connsiteY833" fmla="*/ 2408869 h 2579628"/>
                  <a:gd name="connsiteX834" fmla="*/ 27948 w 3300542"/>
                  <a:gd name="connsiteY834" fmla="*/ 2266052 h 2579628"/>
                  <a:gd name="connsiteX835" fmla="*/ 1465723 w 3300542"/>
                  <a:gd name="connsiteY835" fmla="*/ 2266052 h 2579628"/>
                  <a:gd name="connsiteX836" fmla="*/ 2903499 w 3300542"/>
                  <a:gd name="connsiteY836" fmla="*/ 2266052 h 2579628"/>
                  <a:gd name="connsiteX837" fmla="*/ 2903499 w 3300542"/>
                  <a:gd name="connsiteY837" fmla="*/ 2408869 h 257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Lst>
                <a:rect l="l" t="t" r="r" b="b"/>
                <a:pathLst>
                  <a:path w="3300542" h="2579628">
                    <a:moveTo>
                      <a:pt x="2309757" y="5818"/>
                    </a:moveTo>
                    <a:cubicBezTo>
                      <a:pt x="2247960" y="21031"/>
                      <a:pt x="2188027" y="65429"/>
                      <a:pt x="2166911" y="111689"/>
                    </a:cubicBezTo>
                    <a:cubicBezTo>
                      <a:pt x="2161010" y="124108"/>
                      <a:pt x="2158216" y="126902"/>
                      <a:pt x="2152005" y="126902"/>
                    </a:cubicBezTo>
                    <a:cubicBezTo>
                      <a:pt x="2124678" y="126902"/>
                      <a:pt x="2095177" y="147704"/>
                      <a:pt x="2056981" y="193343"/>
                    </a:cubicBezTo>
                    <a:cubicBezTo>
                      <a:pt x="2037107" y="217560"/>
                      <a:pt x="2028412" y="225943"/>
                      <a:pt x="2024996" y="224390"/>
                    </a:cubicBezTo>
                    <a:cubicBezTo>
                      <a:pt x="1997980" y="212903"/>
                      <a:pt x="1978416" y="211040"/>
                      <a:pt x="1961647" y="218181"/>
                    </a:cubicBezTo>
                    <a:cubicBezTo>
                      <a:pt x="1923141" y="234636"/>
                      <a:pt x="1906061" y="304492"/>
                      <a:pt x="1924383" y="371243"/>
                    </a:cubicBezTo>
                    <a:cubicBezTo>
                      <a:pt x="1930283" y="392666"/>
                      <a:pt x="1930283" y="424955"/>
                      <a:pt x="1923762" y="591057"/>
                    </a:cubicBezTo>
                    <a:cubicBezTo>
                      <a:pt x="1921278" y="654083"/>
                      <a:pt x="1919104" y="712452"/>
                      <a:pt x="1919104" y="720214"/>
                    </a:cubicBezTo>
                    <a:lnTo>
                      <a:pt x="1919104" y="734495"/>
                    </a:lnTo>
                    <a:lnTo>
                      <a:pt x="1904509" y="737911"/>
                    </a:lnTo>
                    <a:cubicBezTo>
                      <a:pt x="1896124" y="740084"/>
                      <a:pt x="1873455" y="746604"/>
                      <a:pt x="1853892" y="752503"/>
                    </a:cubicBezTo>
                    <a:cubicBezTo>
                      <a:pt x="1790853" y="771752"/>
                      <a:pt x="1794269" y="771131"/>
                      <a:pt x="1780295" y="762127"/>
                    </a:cubicBezTo>
                    <a:cubicBezTo>
                      <a:pt x="1740236" y="735737"/>
                      <a:pt x="1670987" y="737911"/>
                      <a:pt x="1601427" y="768026"/>
                    </a:cubicBezTo>
                    <a:cubicBezTo>
                      <a:pt x="1540562" y="794106"/>
                      <a:pt x="1492740" y="832294"/>
                      <a:pt x="1463239" y="878244"/>
                    </a:cubicBezTo>
                    <a:cubicBezTo>
                      <a:pt x="1428459" y="932576"/>
                      <a:pt x="1415106" y="943132"/>
                      <a:pt x="1361384" y="960829"/>
                    </a:cubicBezTo>
                    <a:lnTo>
                      <a:pt x="1327536" y="971696"/>
                    </a:lnTo>
                    <a:lnTo>
                      <a:pt x="1302693" y="959898"/>
                    </a:lnTo>
                    <a:cubicBezTo>
                      <a:pt x="1270087" y="944685"/>
                      <a:pt x="1252697" y="943443"/>
                      <a:pt x="1201769" y="953999"/>
                    </a:cubicBezTo>
                    <a:cubicBezTo>
                      <a:pt x="1166989" y="960829"/>
                      <a:pt x="1046502" y="994050"/>
                      <a:pt x="1039359" y="998396"/>
                    </a:cubicBezTo>
                    <a:cubicBezTo>
                      <a:pt x="1037807" y="999328"/>
                      <a:pt x="1027559" y="995292"/>
                      <a:pt x="1016069" y="989703"/>
                    </a:cubicBezTo>
                    <a:cubicBezTo>
                      <a:pt x="996195" y="979458"/>
                      <a:pt x="994642" y="979147"/>
                      <a:pt x="957999" y="979147"/>
                    </a:cubicBezTo>
                    <a:cubicBezTo>
                      <a:pt x="927567" y="979147"/>
                      <a:pt x="917009" y="980389"/>
                      <a:pt x="899619" y="986288"/>
                    </a:cubicBezTo>
                    <a:cubicBezTo>
                      <a:pt x="866702" y="997154"/>
                      <a:pt x="845586" y="1007400"/>
                      <a:pt x="818569" y="1025407"/>
                    </a:cubicBezTo>
                    <a:cubicBezTo>
                      <a:pt x="786584" y="1046830"/>
                      <a:pt x="771679" y="1062354"/>
                      <a:pt x="745594" y="1100542"/>
                    </a:cubicBezTo>
                    <a:cubicBezTo>
                      <a:pt x="721372" y="1136556"/>
                      <a:pt x="708019" y="1146802"/>
                      <a:pt x="670134" y="1159221"/>
                    </a:cubicBezTo>
                    <a:cubicBezTo>
                      <a:pt x="636907" y="1170087"/>
                      <a:pt x="620759" y="1179401"/>
                      <a:pt x="598090" y="1200824"/>
                    </a:cubicBezTo>
                    <a:cubicBezTo>
                      <a:pt x="578215" y="1219763"/>
                      <a:pt x="568899" y="1235286"/>
                      <a:pt x="565794" y="1254846"/>
                    </a:cubicBezTo>
                    <a:lnTo>
                      <a:pt x="563620" y="1267886"/>
                    </a:lnTo>
                    <a:lnTo>
                      <a:pt x="542815" y="1269749"/>
                    </a:lnTo>
                    <a:cubicBezTo>
                      <a:pt x="518593" y="1271611"/>
                      <a:pt x="502445" y="1281236"/>
                      <a:pt x="487229" y="1301727"/>
                    </a:cubicBezTo>
                    <a:cubicBezTo>
                      <a:pt x="456796" y="1343020"/>
                      <a:pt x="437854" y="1421569"/>
                      <a:pt x="442201" y="1488942"/>
                    </a:cubicBezTo>
                    <a:lnTo>
                      <a:pt x="444375" y="1520920"/>
                    </a:lnTo>
                    <a:lnTo>
                      <a:pt x="367984" y="1520920"/>
                    </a:lnTo>
                    <a:lnTo>
                      <a:pt x="291903" y="1520920"/>
                    </a:lnTo>
                    <a:lnTo>
                      <a:pt x="292524" y="1571217"/>
                    </a:lnTo>
                    <a:lnTo>
                      <a:pt x="293455" y="1621824"/>
                    </a:lnTo>
                    <a:lnTo>
                      <a:pt x="316745" y="1623376"/>
                    </a:lnTo>
                    <a:lnTo>
                      <a:pt x="340035" y="1624928"/>
                    </a:lnTo>
                    <a:lnTo>
                      <a:pt x="341899" y="1645109"/>
                    </a:lnTo>
                    <a:cubicBezTo>
                      <a:pt x="343141" y="1656286"/>
                      <a:pt x="344072" y="1684228"/>
                      <a:pt x="344383" y="1707203"/>
                    </a:cubicBezTo>
                    <a:cubicBezTo>
                      <a:pt x="345625" y="1858713"/>
                      <a:pt x="302150" y="2040960"/>
                      <a:pt x="227001" y="2198991"/>
                    </a:cubicBezTo>
                    <a:lnTo>
                      <a:pt x="208369" y="2238110"/>
                    </a:lnTo>
                    <a:lnTo>
                      <a:pt x="104340" y="2238110"/>
                    </a:lnTo>
                    <a:lnTo>
                      <a:pt x="0" y="2238110"/>
                    </a:lnTo>
                    <a:lnTo>
                      <a:pt x="0" y="2408869"/>
                    </a:lnTo>
                    <a:lnTo>
                      <a:pt x="0" y="2579629"/>
                    </a:lnTo>
                    <a:lnTo>
                      <a:pt x="1465723" y="2579629"/>
                    </a:lnTo>
                    <a:lnTo>
                      <a:pt x="2931447" y="2579629"/>
                    </a:lnTo>
                    <a:lnTo>
                      <a:pt x="2931447" y="2408869"/>
                    </a:lnTo>
                    <a:lnTo>
                      <a:pt x="2931447" y="2238110"/>
                    </a:lnTo>
                    <a:lnTo>
                      <a:pt x="2857229" y="2238110"/>
                    </a:lnTo>
                    <a:lnTo>
                      <a:pt x="2782701" y="2238110"/>
                    </a:lnTo>
                    <a:lnTo>
                      <a:pt x="2780838" y="2220103"/>
                    </a:lnTo>
                    <a:cubicBezTo>
                      <a:pt x="2779595" y="2210478"/>
                      <a:pt x="2774627" y="2170117"/>
                      <a:pt x="2769969" y="2130997"/>
                    </a:cubicBezTo>
                    <a:cubicBezTo>
                      <a:pt x="2765000" y="2091567"/>
                      <a:pt x="2758790" y="2040029"/>
                      <a:pt x="2755995" y="2016123"/>
                    </a:cubicBezTo>
                    <a:cubicBezTo>
                      <a:pt x="2749474" y="1958685"/>
                      <a:pt x="2750095" y="1960548"/>
                      <a:pt x="2734568" y="1950613"/>
                    </a:cubicBezTo>
                    <a:lnTo>
                      <a:pt x="2720904" y="1941920"/>
                    </a:lnTo>
                    <a:lnTo>
                      <a:pt x="2719041" y="1898454"/>
                    </a:lnTo>
                    <a:cubicBezTo>
                      <a:pt x="2717799" y="1874237"/>
                      <a:pt x="2715625" y="1802829"/>
                      <a:pt x="2714073" y="1739803"/>
                    </a:cubicBezTo>
                    <a:cubicBezTo>
                      <a:pt x="2712209" y="1676467"/>
                      <a:pt x="2710346" y="1617787"/>
                      <a:pt x="2709415" y="1609405"/>
                    </a:cubicBezTo>
                    <a:cubicBezTo>
                      <a:pt x="2708793" y="1600711"/>
                      <a:pt x="2707241" y="1562523"/>
                      <a:pt x="2706309" y="1524025"/>
                    </a:cubicBezTo>
                    <a:cubicBezTo>
                      <a:pt x="2705378" y="1485526"/>
                      <a:pt x="2703204" y="1422811"/>
                      <a:pt x="2701651" y="1384313"/>
                    </a:cubicBezTo>
                    <a:cubicBezTo>
                      <a:pt x="2700099" y="1345814"/>
                      <a:pt x="2697304" y="1261366"/>
                      <a:pt x="2695441" y="1196477"/>
                    </a:cubicBezTo>
                    <a:cubicBezTo>
                      <a:pt x="2693577" y="1131589"/>
                      <a:pt x="2690782" y="1047761"/>
                      <a:pt x="2689230" y="1010194"/>
                    </a:cubicBezTo>
                    <a:cubicBezTo>
                      <a:pt x="2687677" y="972627"/>
                      <a:pt x="2685503" y="915190"/>
                      <a:pt x="2684572" y="882901"/>
                    </a:cubicBezTo>
                    <a:cubicBezTo>
                      <a:pt x="2683640" y="850301"/>
                      <a:pt x="2681466" y="790380"/>
                      <a:pt x="2679914" y="749398"/>
                    </a:cubicBezTo>
                    <a:cubicBezTo>
                      <a:pt x="2678361" y="708416"/>
                      <a:pt x="2676187" y="647874"/>
                      <a:pt x="2674945" y="614964"/>
                    </a:cubicBezTo>
                    <a:lnTo>
                      <a:pt x="2672771" y="555353"/>
                    </a:lnTo>
                    <a:lnTo>
                      <a:pt x="2660971" y="555353"/>
                    </a:lnTo>
                    <a:cubicBezTo>
                      <a:pt x="2649481" y="555353"/>
                      <a:pt x="2649171" y="555353"/>
                      <a:pt x="2652276" y="546349"/>
                    </a:cubicBezTo>
                    <a:cubicBezTo>
                      <a:pt x="2655071" y="537967"/>
                      <a:pt x="2656624" y="537656"/>
                      <a:pt x="2677740" y="535793"/>
                    </a:cubicBezTo>
                    <a:cubicBezTo>
                      <a:pt x="2717799" y="532378"/>
                      <a:pt x="2748231" y="518717"/>
                      <a:pt x="2760032" y="498847"/>
                    </a:cubicBezTo>
                    <a:cubicBezTo>
                      <a:pt x="2766242" y="488291"/>
                      <a:pt x="2767174" y="488291"/>
                      <a:pt x="2781769" y="497916"/>
                    </a:cubicBezTo>
                    <a:cubicBezTo>
                      <a:pt x="2819033" y="522754"/>
                      <a:pt x="2865613" y="529584"/>
                      <a:pt x="2896046" y="514992"/>
                    </a:cubicBezTo>
                    <a:cubicBezTo>
                      <a:pt x="2904430" y="510956"/>
                      <a:pt x="2919025" y="499779"/>
                      <a:pt x="2928652" y="490154"/>
                    </a:cubicBezTo>
                    <a:lnTo>
                      <a:pt x="2945731" y="472457"/>
                    </a:lnTo>
                    <a:lnTo>
                      <a:pt x="2958153" y="482703"/>
                    </a:lnTo>
                    <a:cubicBezTo>
                      <a:pt x="2971816" y="494190"/>
                      <a:pt x="3007217" y="512508"/>
                      <a:pt x="3026160" y="517786"/>
                    </a:cubicBezTo>
                    <a:cubicBezTo>
                      <a:pt x="3050071" y="524306"/>
                      <a:pt x="3092614" y="522133"/>
                      <a:pt x="3130810" y="512198"/>
                    </a:cubicBezTo>
                    <a:cubicBezTo>
                      <a:pt x="3211238" y="491396"/>
                      <a:pt x="3255955" y="458796"/>
                      <a:pt x="3282661" y="402291"/>
                    </a:cubicBezTo>
                    <a:cubicBezTo>
                      <a:pt x="3323341" y="315359"/>
                      <a:pt x="3291977" y="208867"/>
                      <a:pt x="3215275" y="172852"/>
                    </a:cubicBezTo>
                    <a:cubicBezTo>
                      <a:pt x="3197264" y="164469"/>
                      <a:pt x="3189501" y="162606"/>
                      <a:pt x="3165279" y="161675"/>
                    </a:cubicBezTo>
                    <a:cubicBezTo>
                      <a:pt x="3140747" y="160433"/>
                      <a:pt x="3132673" y="161365"/>
                      <a:pt x="3110936" y="168195"/>
                    </a:cubicBezTo>
                    <a:cubicBezTo>
                      <a:pt x="3096651" y="172852"/>
                      <a:pt x="3077088" y="181235"/>
                      <a:pt x="3067461" y="187134"/>
                    </a:cubicBezTo>
                    <a:lnTo>
                      <a:pt x="3049760" y="197690"/>
                    </a:lnTo>
                    <a:lnTo>
                      <a:pt x="3037960" y="187134"/>
                    </a:lnTo>
                    <a:cubicBezTo>
                      <a:pt x="3031439" y="181235"/>
                      <a:pt x="3019018" y="172852"/>
                      <a:pt x="3010012" y="168505"/>
                    </a:cubicBezTo>
                    <a:cubicBezTo>
                      <a:pt x="2997901" y="162917"/>
                      <a:pt x="2992001" y="157639"/>
                      <a:pt x="2987654" y="149256"/>
                    </a:cubicBezTo>
                    <a:cubicBezTo>
                      <a:pt x="2971506" y="117898"/>
                      <a:pt x="2929584" y="89335"/>
                      <a:pt x="2890146" y="82815"/>
                    </a:cubicBezTo>
                    <a:cubicBezTo>
                      <a:pt x="2855366" y="77227"/>
                      <a:pt x="2808165" y="89335"/>
                      <a:pt x="2768106" y="114483"/>
                    </a:cubicBezTo>
                    <a:cubicBezTo>
                      <a:pt x="2761895" y="118209"/>
                      <a:pt x="2760032" y="117588"/>
                      <a:pt x="2746679" y="105790"/>
                    </a:cubicBezTo>
                    <a:cubicBezTo>
                      <a:pt x="2738605" y="98649"/>
                      <a:pt x="2723699" y="89956"/>
                      <a:pt x="2714073" y="86230"/>
                    </a:cubicBezTo>
                    <a:cubicBezTo>
                      <a:pt x="2698856" y="80642"/>
                      <a:pt x="2694198" y="77227"/>
                      <a:pt x="2684261" y="62635"/>
                    </a:cubicBezTo>
                    <a:cubicBezTo>
                      <a:pt x="2654760" y="19789"/>
                      <a:pt x="2603212" y="-2565"/>
                      <a:pt x="2551974" y="5508"/>
                    </a:cubicBezTo>
                    <a:cubicBezTo>
                      <a:pt x="2526820" y="9544"/>
                      <a:pt x="2510983" y="15132"/>
                      <a:pt x="2485209" y="28793"/>
                    </a:cubicBezTo>
                    <a:lnTo>
                      <a:pt x="2465024" y="39660"/>
                    </a:lnTo>
                    <a:lnTo>
                      <a:pt x="2448876" y="27862"/>
                    </a:lnTo>
                    <a:cubicBezTo>
                      <a:pt x="2440181" y="21342"/>
                      <a:pt x="2429623" y="14201"/>
                      <a:pt x="2425275" y="12028"/>
                    </a:cubicBezTo>
                    <a:cubicBezTo>
                      <a:pt x="2399812" y="-1323"/>
                      <a:pt x="2349815" y="-3806"/>
                      <a:pt x="2309757" y="5818"/>
                    </a:cubicBezTo>
                    <a:close/>
                    <a:moveTo>
                      <a:pt x="2411301" y="37797"/>
                    </a:moveTo>
                    <a:cubicBezTo>
                      <a:pt x="2430244" y="47732"/>
                      <a:pt x="2437386" y="53631"/>
                      <a:pt x="2448565" y="68844"/>
                    </a:cubicBezTo>
                    <a:cubicBezTo>
                      <a:pt x="2456018" y="78779"/>
                      <a:pt x="2458813" y="80642"/>
                      <a:pt x="2466887" y="79710"/>
                    </a:cubicBezTo>
                    <a:cubicBezTo>
                      <a:pt x="2473719" y="79090"/>
                      <a:pt x="2477756" y="76295"/>
                      <a:pt x="2480551" y="70396"/>
                    </a:cubicBezTo>
                    <a:cubicBezTo>
                      <a:pt x="2484898" y="60772"/>
                      <a:pt x="2497319" y="52389"/>
                      <a:pt x="2521541" y="43075"/>
                    </a:cubicBezTo>
                    <a:cubicBezTo>
                      <a:pt x="2569674" y="24136"/>
                      <a:pt x="2614391" y="30966"/>
                      <a:pt x="2646997" y="62635"/>
                    </a:cubicBezTo>
                    <a:lnTo>
                      <a:pt x="2659729" y="75364"/>
                    </a:lnTo>
                    <a:lnTo>
                      <a:pt x="2637681" y="77848"/>
                    </a:lnTo>
                    <a:cubicBezTo>
                      <a:pt x="2608801" y="80952"/>
                      <a:pt x="2569053" y="94613"/>
                      <a:pt x="2540173" y="111379"/>
                    </a:cubicBezTo>
                    <a:cubicBezTo>
                      <a:pt x="2508809" y="129386"/>
                      <a:pt x="2475271" y="163538"/>
                      <a:pt x="2465645" y="186823"/>
                    </a:cubicBezTo>
                    <a:cubicBezTo>
                      <a:pt x="2458503" y="203589"/>
                      <a:pt x="2457882" y="204520"/>
                      <a:pt x="2447323" y="204520"/>
                    </a:cubicBezTo>
                    <a:cubicBezTo>
                      <a:pt x="2427760" y="204520"/>
                      <a:pt x="2404159" y="218491"/>
                      <a:pt x="2378074" y="244881"/>
                    </a:cubicBezTo>
                    <a:cubicBezTo>
                      <a:pt x="2364721" y="258542"/>
                      <a:pt x="2352610" y="269719"/>
                      <a:pt x="2351368" y="269719"/>
                    </a:cubicBezTo>
                    <a:cubicBezTo>
                      <a:pt x="2349815" y="269719"/>
                      <a:pt x="2346400" y="274997"/>
                      <a:pt x="2343605" y="281828"/>
                    </a:cubicBezTo>
                    <a:cubicBezTo>
                      <a:pt x="2340810" y="288347"/>
                      <a:pt x="2335841" y="295799"/>
                      <a:pt x="2332736" y="298593"/>
                    </a:cubicBezTo>
                    <a:cubicBezTo>
                      <a:pt x="2327457" y="303250"/>
                      <a:pt x="2325904" y="303250"/>
                      <a:pt x="2310999" y="297662"/>
                    </a:cubicBezTo>
                    <a:cubicBezTo>
                      <a:pt x="2280566" y="286174"/>
                      <a:pt x="2250444" y="293005"/>
                      <a:pt x="2235539" y="314738"/>
                    </a:cubicBezTo>
                    <a:cubicBezTo>
                      <a:pt x="2231502" y="320637"/>
                      <a:pt x="2227154" y="325604"/>
                      <a:pt x="2226223" y="325604"/>
                    </a:cubicBezTo>
                    <a:cubicBezTo>
                      <a:pt x="2224981" y="325604"/>
                      <a:pt x="2217528" y="320947"/>
                      <a:pt x="2209143" y="315359"/>
                    </a:cubicBezTo>
                    <a:cubicBezTo>
                      <a:pt x="2199206" y="308839"/>
                      <a:pt x="2193306" y="302008"/>
                      <a:pt x="2190822" y="294867"/>
                    </a:cubicBezTo>
                    <a:cubicBezTo>
                      <a:pt x="2184922" y="276860"/>
                      <a:pt x="2170016" y="270651"/>
                      <a:pt x="2159768" y="282138"/>
                    </a:cubicBezTo>
                    <a:cubicBezTo>
                      <a:pt x="2155421" y="287106"/>
                      <a:pt x="2154800" y="291142"/>
                      <a:pt x="2156352" y="303561"/>
                    </a:cubicBezTo>
                    <a:cubicBezTo>
                      <a:pt x="2158216" y="317842"/>
                      <a:pt x="2157595" y="319395"/>
                      <a:pt x="2148279" y="329640"/>
                    </a:cubicBezTo>
                    <a:cubicBezTo>
                      <a:pt x="2141447" y="336781"/>
                      <a:pt x="2132131" y="342059"/>
                      <a:pt x="2121262" y="345474"/>
                    </a:cubicBezTo>
                    <a:cubicBezTo>
                      <a:pt x="2102319" y="351063"/>
                      <a:pt x="2069713" y="351994"/>
                      <a:pt x="2066608" y="347337"/>
                    </a:cubicBezTo>
                    <a:cubicBezTo>
                      <a:pt x="2063813" y="342680"/>
                      <a:pt x="2047665" y="343611"/>
                      <a:pt x="2043628" y="348269"/>
                    </a:cubicBezTo>
                    <a:cubicBezTo>
                      <a:pt x="2041144" y="351373"/>
                      <a:pt x="2041455" y="354167"/>
                      <a:pt x="2044870" y="358514"/>
                    </a:cubicBezTo>
                    <a:cubicBezTo>
                      <a:pt x="2049839" y="365344"/>
                      <a:pt x="2051081" y="370312"/>
                      <a:pt x="2046734" y="367518"/>
                    </a:cubicBezTo>
                    <a:cubicBezTo>
                      <a:pt x="2045181" y="366586"/>
                      <a:pt x="2041455" y="373727"/>
                      <a:pt x="2038660" y="383041"/>
                    </a:cubicBezTo>
                    <a:lnTo>
                      <a:pt x="2033691" y="400117"/>
                    </a:lnTo>
                    <a:lnTo>
                      <a:pt x="1998601" y="400117"/>
                    </a:lnTo>
                    <a:cubicBezTo>
                      <a:pt x="1963821" y="400117"/>
                      <a:pt x="1963510" y="400117"/>
                      <a:pt x="1959784" y="392045"/>
                    </a:cubicBezTo>
                    <a:cubicBezTo>
                      <a:pt x="1947052" y="364103"/>
                      <a:pt x="1943015" y="302940"/>
                      <a:pt x="1951710" y="273755"/>
                    </a:cubicBezTo>
                    <a:cubicBezTo>
                      <a:pt x="1957300" y="255437"/>
                      <a:pt x="1970963" y="241777"/>
                      <a:pt x="1983695" y="241777"/>
                    </a:cubicBezTo>
                    <a:cubicBezTo>
                      <a:pt x="1988353" y="241777"/>
                      <a:pt x="1999532" y="245192"/>
                      <a:pt x="2008538" y="249539"/>
                    </a:cubicBezTo>
                    <a:cubicBezTo>
                      <a:pt x="2037418" y="262889"/>
                      <a:pt x="2038349" y="262268"/>
                      <a:pt x="2069713" y="223148"/>
                    </a:cubicBezTo>
                    <a:cubicBezTo>
                      <a:pt x="2106046" y="177509"/>
                      <a:pt x="2133683" y="154845"/>
                      <a:pt x="2153558" y="154845"/>
                    </a:cubicBezTo>
                    <a:cubicBezTo>
                      <a:pt x="2158216" y="154845"/>
                      <a:pt x="2164426" y="158570"/>
                      <a:pt x="2169705" y="164159"/>
                    </a:cubicBezTo>
                    <a:cubicBezTo>
                      <a:pt x="2177469" y="173162"/>
                      <a:pt x="2186474" y="175646"/>
                      <a:pt x="2196722" y="171610"/>
                    </a:cubicBezTo>
                    <a:cubicBezTo>
                      <a:pt x="2203864" y="168816"/>
                      <a:pt x="2202933" y="153913"/>
                      <a:pt x="2195480" y="147083"/>
                    </a:cubicBezTo>
                    <a:cubicBezTo>
                      <a:pt x="2188027" y="140252"/>
                      <a:pt x="2187716" y="132801"/>
                      <a:pt x="2194238" y="119761"/>
                    </a:cubicBezTo>
                    <a:cubicBezTo>
                      <a:pt x="2209454" y="89646"/>
                      <a:pt x="2247650" y="59219"/>
                      <a:pt x="2289572" y="42764"/>
                    </a:cubicBezTo>
                    <a:cubicBezTo>
                      <a:pt x="2323731" y="29725"/>
                      <a:pt x="2335220" y="27551"/>
                      <a:pt x="2367826" y="28793"/>
                    </a:cubicBezTo>
                    <a:cubicBezTo>
                      <a:pt x="2390806" y="29414"/>
                      <a:pt x="2398569" y="31277"/>
                      <a:pt x="2411301" y="37797"/>
                    </a:cubicBezTo>
                    <a:close/>
                    <a:moveTo>
                      <a:pt x="2708483" y="115104"/>
                    </a:moveTo>
                    <a:cubicBezTo>
                      <a:pt x="2719973" y="120382"/>
                      <a:pt x="2730220" y="128765"/>
                      <a:pt x="2740468" y="140563"/>
                    </a:cubicBezTo>
                    <a:cubicBezTo>
                      <a:pt x="2759411" y="162296"/>
                      <a:pt x="2769037" y="163848"/>
                      <a:pt x="2778974" y="146772"/>
                    </a:cubicBezTo>
                    <a:cubicBezTo>
                      <a:pt x="2783943" y="138390"/>
                      <a:pt x="2791085" y="133112"/>
                      <a:pt x="2808786" y="125039"/>
                    </a:cubicBezTo>
                    <a:cubicBezTo>
                      <a:pt x="2860334" y="101443"/>
                      <a:pt x="2910641" y="107032"/>
                      <a:pt x="2943558" y="140252"/>
                    </a:cubicBezTo>
                    <a:lnTo>
                      <a:pt x="2956600" y="153292"/>
                    </a:lnTo>
                    <a:lnTo>
                      <a:pt x="2935484" y="155155"/>
                    </a:lnTo>
                    <a:cubicBezTo>
                      <a:pt x="2857540" y="162606"/>
                      <a:pt x="2777732" y="211040"/>
                      <a:pt x="2753821" y="265373"/>
                    </a:cubicBezTo>
                    <a:cubicBezTo>
                      <a:pt x="2746989" y="280586"/>
                      <a:pt x="2746058" y="281517"/>
                      <a:pt x="2733636" y="283069"/>
                    </a:cubicBezTo>
                    <a:cubicBezTo>
                      <a:pt x="2704446" y="286174"/>
                      <a:pt x="2676187" y="307286"/>
                      <a:pt x="2639234" y="353857"/>
                    </a:cubicBezTo>
                    <a:cubicBezTo>
                      <a:pt x="2627123" y="369070"/>
                      <a:pt x="2616254" y="381489"/>
                      <a:pt x="2615012" y="381489"/>
                    </a:cubicBezTo>
                    <a:cubicBezTo>
                      <a:pt x="2613770" y="381489"/>
                      <a:pt x="2605075" y="378695"/>
                      <a:pt x="2595138" y="375280"/>
                    </a:cubicBezTo>
                    <a:cubicBezTo>
                      <a:pt x="2585511" y="371864"/>
                      <a:pt x="2574021" y="369070"/>
                      <a:pt x="2569674" y="369070"/>
                    </a:cubicBezTo>
                    <a:cubicBezTo>
                      <a:pt x="2557253" y="369070"/>
                      <a:pt x="2539863" y="377453"/>
                      <a:pt x="2527752" y="389251"/>
                    </a:cubicBezTo>
                    <a:lnTo>
                      <a:pt x="2516883" y="399807"/>
                    </a:lnTo>
                    <a:lnTo>
                      <a:pt x="2501977" y="390182"/>
                    </a:lnTo>
                    <a:cubicBezTo>
                      <a:pt x="2491419" y="383352"/>
                      <a:pt x="2487382" y="378695"/>
                      <a:pt x="2487382" y="373417"/>
                    </a:cubicBezTo>
                    <a:cubicBezTo>
                      <a:pt x="2487382" y="364724"/>
                      <a:pt x="2477445" y="353547"/>
                      <a:pt x="2469371" y="353547"/>
                    </a:cubicBezTo>
                    <a:cubicBezTo>
                      <a:pt x="2462540" y="353547"/>
                      <a:pt x="2450118" y="364413"/>
                      <a:pt x="2450118" y="370622"/>
                    </a:cubicBezTo>
                    <a:cubicBezTo>
                      <a:pt x="2450118" y="373106"/>
                      <a:pt x="2451671" y="378384"/>
                      <a:pt x="2453534" y="382731"/>
                    </a:cubicBezTo>
                    <a:cubicBezTo>
                      <a:pt x="2458503" y="393597"/>
                      <a:pt x="2447944" y="410052"/>
                      <a:pt x="2429623" y="418746"/>
                    </a:cubicBezTo>
                    <a:cubicBezTo>
                      <a:pt x="2413475" y="426507"/>
                      <a:pt x="2368448" y="431164"/>
                      <a:pt x="2365032" y="425266"/>
                    </a:cubicBezTo>
                    <a:cubicBezTo>
                      <a:pt x="2362237" y="420919"/>
                      <a:pt x="2346710" y="420919"/>
                      <a:pt x="2342052" y="425576"/>
                    </a:cubicBezTo>
                    <a:cubicBezTo>
                      <a:pt x="2339878" y="427749"/>
                      <a:pt x="2339568" y="430854"/>
                      <a:pt x="2341431" y="433959"/>
                    </a:cubicBezTo>
                    <a:cubicBezTo>
                      <a:pt x="2342984" y="437374"/>
                      <a:pt x="2341742" y="446067"/>
                      <a:pt x="2337705" y="458486"/>
                    </a:cubicBezTo>
                    <a:lnTo>
                      <a:pt x="2331494" y="477735"/>
                    </a:lnTo>
                    <a:lnTo>
                      <a:pt x="2298577" y="477735"/>
                    </a:lnTo>
                    <a:cubicBezTo>
                      <a:pt x="2280256" y="477735"/>
                      <a:pt x="2263797" y="476493"/>
                      <a:pt x="2261934" y="475251"/>
                    </a:cubicBezTo>
                    <a:cubicBezTo>
                      <a:pt x="2259760" y="474010"/>
                      <a:pt x="2255102" y="462522"/>
                      <a:pt x="2251065" y="449793"/>
                    </a:cubicBezTo>
                    <a:cubicBezTo>
                      <a:pt x="2245476" y="431785"/>
                      <a:pt x="2243923" y="419056"/>
                      <a:pt x="2243613" y="393908"/>
                    </a:cubicBezTo>
                    <a:cubicBezTo>
                      <a:pt x="2243613" y="364413"/>
                      <a:pt x="2244544" y="359446"/>
                      <a:pt x="2251997" y="343922"/>
                    </a:cubicBezTo>
                    <a:cubicBezTo>
                      <a:pt x="2265040" y="317842"/>
                      <a:pt x="2278082" y="313806"/>
                      <a:pt x="2306651" y="327156"/>
                    </a:cubicBezTo>
                    <a:cubicBezTo>
                      <a:pt x="2315967" y="331503"/>
                      <a:pt x="2326525" y="334918"/>
                      <a:pt x="2330252" y="334918"/>
                    </a:cubicBezTo>
                    <a:cubicBezTo>
                      <a:pt x="2337705" y="334918"/>
                      <a:pt x="2349194" y="323741"/>
                      <a:pt x="2377143" y="288968"/>
                    </a:cubicBezTo>
                    <a:cubicBezTo>
                      <a:pt x="2407264" y="251401"/>
                      <a:pt x="2431797" y="232463"/>
                      <a:pt x="2451050" y="232463"/>
                    </a:cubicBezTo>
                    <a:cubicBezTo>
                      <a:pt x="2455087" y="232463"/>
                      <a:pt x="2462229" y="236499"/>
                      <a:pt x="2467198" y="241777"/>
                    </a:cubicBezTo>
                    <a:cubicBezTo>
                      <a:pt x="2476514" y="251712"/>
                      <a:pt x="2483656" y="253264"/>
                      <a:pt x="2493904" y="247986"/>
                    </a:cubicBezTo>
                    <a:cubicBezTo>
                      <a:pt x="2498562" y="245502"/>
                      <a:pt x="2499493" y="242708"/>
                      <a:pt x="2497940" y="236188"/>
                    </a:cubicBezTo>
                    <a:cubicBezTo>
                      <a:pt x="2496698" y="231531"/>
                      <a:pt x="2493904" y="225632"/>
                      <a:pt x="2491730" y="222838"/>
                    </a:cubicBezTo>
                    <a:cubicBezTo>
                      <a:pt x="2486140" y="216629"/>
                      <a:pt x="2486140" y="209488"/>
                      <a:pt x="2492351" y="196758"/>
                    </a:cubicBezTo>
                    <a:cubicBezTo>
                      <a:pt x="2509120" y="161054"/>
                      <a:pt x="2566879" y="121624"/>
                      <a:pt x="2619049" y="109516"/>
                    </a:cubicBezTo>
                    <a:cubicBezTo>
                      <a:pt x="2647618" y="102996"/>
                      <a:pt x="2687367" y="105480"/>
                      <a:pt x="2708483" y="115104"/>
                    </a:cubicBezTo>
                    <a:close/>
                    <a:moveTo>
                      <a:pt x="2987964" y="190859"/>
                    </a:moveTo>
                    <a:cubicBezTo>
                      <a:pt x="3006907" y="197379"/>
                      <a:pt x="3022744" y="209177"/>
                      <a:pt x="3032060" y="223459"/>
                    </a:cubicBezTo>
                    <a:cubicBezTo>
                      <a:pt x="3038892" y="233704"/>
                      <a:pt x="3041997" y="235567"/>
                      <a:pt x="3051003" y="235567"/>
                    </a:cubicBezTo>
                    <a:cubicBezTo>
                      <a:pt x="3059698" y="235567"/>
                      <a:pt x="3062492" y="234015"/>
                      <a:pt x="3066529" y="226253"/>
                    </a:cubicBezTo>
                    <a:cubicBezTo>
                      <a:pt x="3072740" y="214455"/>
                      <a:pt x="3105967" y="197379"/>
                      <a:pt x="3132673" y="192101"/>
                    </a:cubicBezTo>
                    <a:cubicBezTo>
                      <a:pt x="3172422" y="184029"/>
                      <a:pt x="3206580" y="193654"/>
                      <a:pt x="3233286" y="220354"/>
                    </a:cubicBezTo>
                    <a:cubicBezTo>
                      <a:pt x="3289493" y="276550"/>
                      <a:pt x="3284214" y="377763"/>
                      <a:pt x="3222418" y="437995"/>
                    </a:cubicBezTo>
                    <a:cubicBezTo>
                      <a:pt x="3195401" y="464074"/>
                      <a:pt x="3127084" y="489223"/>
                      <a:pt x="3073982" y="492327"/>
                    </a:cubicBezTo>
                    <a:cubicBezTo>
                      <a:pt x="3051624" y="493880"/>
                      <a:pt x="3043860" y="492948"/>
                      <a:pt x="3026470" y="487049"/>
                    </a:cubicBezTo>
                    <a:cubicBezTo>
                      <a:pt x="2997591" y="477425"/>
                      <a:pt x="2968090" y="457244"/>
                      <a:pt x="2964363" y="444515"/>
                    </a:cubicBezTo>
                    <a:cubicBezTo>
                      <a:pt x="2961879" y="436442"/>
                      <a:pt x="2958774" y="433648"/>
                      <a:pt x="2947905" y="430233"/>
                    </a:cubicBezTo>
                    <a:lnTo>
                      <a:pt x="2934552" y="425886"/>
                    </a:lnTo>
                    <a:lnTo>
                      <a:pt x="2927410" y="441721"/>
                    </a:lnTo>
                    <a:cubicBezTo>
                      <a:pt x="2906604" y="487049"/>
                      <a:pt x="2869029" y="503504"/>
                      <a:pt x="2824312" y="486739"/>
                    </a:cubicBezTo>
                    <a:cubicBezTo>
                      <a:pt x="2799470" y="477425"/>
                      <a:pt x="2778043" y="462212"/>
                      <a:pt x="2776801" y="452897"/>
                    </a:cubicBezTo>
                    <a:cubicBezTo>
                      <a:pt x="2774316" y="435822"/>
                      <a:pt x="2756616" y="428370"/>
                      <a:pt x="2744505" y="439547"/>
                    </a:cubicBezTo>
                    <a:cubicBezTo>
                      <a:pt x="2738294" y="445136"/>
                      <a:pt x="2737363" y="453518"/>
                      <a:pt x="2742331" y="462522"/>
                    </a:cubicBezTo>
                    <a:cubicBezTo>
                      <a:pt x="2746989" y="471215"/>
                      <a:pt x="2736431" y="486739"/>
                      <a:pt x="2719662" y="496364"/>
                    </a:cubicBezTo>
                    <a:cubicBezTo>
                      <a:pt x="2708172" y="503194"/>
                      <a:pt x="2702583" y="504125"/>
                      <a:pt x="2678361" y="504125"/>
                    </a:cubicBezTo>
                    <a:cubicBezTo>
                      <a:pt x="2663145" y="503815"/>
                      <a:pt x="2647618" y="502883"/>
                      <a:pt x="2644202" y="501642"/>
                    </a:cubicBezTo>
                    <a:cubicBezTo>
                      <a:pt x="2640476" y="500089"/>
                      <a:pt x="2635818" y="500710"/>
                      <a:pt x="2632091" y="503504"/>
                    </a:cubicBezTo>
                    <a:cubicBezTo>
                      <a:pt x="2627433" y="506920"/>
                      <a:pt x="2627123" y="509093"/>
                      <a:pt x="2629607" y="514060"/>
                    </a:cubicBezTo>
                    <a:cubicBezTo>
                      <a:pt x="2631470" y="517476"/>
                      <a:pt x="2631781" y="521512"/>
                      <a:pt x="2630539" y="523064"/>
                    </a:cubicBezTo>
                    <a:cubicBezTo>
                      <a:pt x="2629297" y="524616"/>
                      <a:pt x="2626191" y="532689"/>
                      <a:pt x="2624018" y="540761"/>
                    </a:cubicBezTo>
                    <a:lnTo>
                      <a:pt x="2619981" y="555664"/>
                    </a:lnTo>
                    <a:lnTo>
                      <a:pt x="2583959" y="554732"/>
                    </a:lnTo>
                    <a:lnTo>
                      <a:pt x="2547937" y="553801"/>
                    </a:lnTo>
                    <a:lnTo>
                      <a:pt x="2540794" y="533620"/>
                    </a:lnTo>
                    <a:cubicBezTo>
                      <a:pt x="2525268" y="491086"/>
                      <a:pt x="2528994" y="432717"/>
                      <a:pt x="2548247" y="409742"/>
                    </a:cubicBezTo>
                    <a:cubicBezTo>
                      <a:pt x="2558805" y="397323"/>
                      <a:pt x="2575574" y="396702"/>
                      <a:pt x="2600727" y="408190"/>
                    </a:cubicBezTo>
                    <a:lnTo>
                      <a:pt x="2618428" y="416262"/>
                    </a:lnTo>
                    <a:lnTo>
                      <a:pt x="2626812" y="410363"/>
                    </a:lnTo>
                    <a:cubicBezTo>
                      <a:pt x="2631160" y="406948"/>
                      <a:pt x="2641097" y="396702"/>
                      <a:pt x="2648550" y="387388"/>
                    </a:cubicBezTo>
                    <a:cubicBezTo>
                      <a:pt x="2694509" y="330261"/>
                      <a:pt x="2715004" y="313185"/>
                      <a:pt x="2737673" y="313185"/>
                    </a:cubicBezTo>
                    <a:cubicBezTo>
                      <a:pt x="2746058" y="313185"/>
                      <a:pt x="2751337" y="314738"/>
                      <a:pt x="2752268" y="317532"/>
                    </a:cubicBezTo>
                    <a:cubicBezTo>
                      <a:pt x="2753200" y="320016"/>
                      <a:pt x="2757858" y="324362"/>
                      <a:pt x="2762205" y="327467"/>
                    </a:cubicBezTo>
                    <a:cubicBezTo>
                      <a:pt x="2779906" y="338954"/>
                      <a:pt x="2793259" y="319395"/>
                      <a:pt x="2779595" y="302008"/>
                    </a:cubicBezTo>
                    <a:cubicBezTo>
                      <a:pt x="2774627" y="295799"/>
                      <a:pt x="2774006" y="292384"/>
                      <a:pt x="2776490" y="284622"/>
                    </a:cubicBezTo>
                    <a:cubicBezTo>
                      <a:pt x="2787980" y="243640"/>
                      <a:pt x="2855366" y="197379"/>
                      <a:pt x="2919646" y="186202"/>
                    </a:cubicBezTo>
                    <a:cubicBezTo>
                      <a:pt x="2940142" y="182477"/>
                      <a:pt x="2970264" y="184650"/>
                      <a:pt x="2987964" y="190859"/>
                    </a:cubicBezTo>
                    <a:close/>
                    <a:moveTo>
                      <a:pt x="2205417" y="347027"/>
                    </a:moveTo>
                    <a:lnTo>
                      <a:pt x="2217217" y="354167"/>
                    </a:lnTo>
                    <a:lnTo>
                      <a:pt x="2215354" y="379316"/>
                    </a:lnTo>
                    <a:cubicBezTo>
                      <a:pt x="2213491" y="403843"/>
                      <a:pt x="2219701" y="454760"/>
                      <a:pt x="2225912" y="467800"/>
                    </a:cubicBezTo>
                    <a:cubicBezTo>
                      <a:pt x="2227465" y="470905"/>
                      <a:pt x="2226844" y="514992"/>
                      <a:pt x="2224670" y="566220"/>
                    </a:cubicBezTo>
                    <a:cubicBezTo>
                      <a:pt x="2222496" y="617448"/>
                      <a:pt x="2220012" y="694134"/>
                      <a:pt x="2218770" y="736669"/>
                    </a:cubicBezTo>
                    <a:lnTo>
                      <a:pt x="2216596" y="814287"/>
                    </a:lnTo>
                    <a:lnTo>
                      <a:pt x="2210075" y="804972"/>
                    </a:lnTo>
                    <a:cubicBezTo>
                      <a:pt x="2206659" y="800005"/>
                      <a:pt x="2191753" y="784171"/>
                      <a:pt x="2177158" y="769579"/>
                    </a:cubicBezTo>
                    <a:cubicBezTo>
                      <a:pt x="2157595" y="750019"/>
                      <a:pt x="2143931" y="739773"/>
                      <a:pt x="2125299" y="730149"/>
                    </a:cubicBezTo>
                    <a:lnTo>
                      <a:pt x="2100146" y="716798"/>
                    </a:lnTo>
                    <a:lnTo>
                      <a:pt x="2098282" y="688235"/>
                    </a:lnTo>
                    <a:cubicBezTo>
                      <a:pt x="2097040" y="672401"/>
                      <a:pt x="2094867" y="602855"/>
                      <a:pt x="2092693" y="533620"/>
                    </a:cubicBezTo>
                    <a:cubicBezTo>
                      <a:pt x="2090830" y="464385"/>
                      <a:pt x="2088966" y="406016"/>
                      <a:pt x="2088035" y="403843"/>
                    </a:cubicBezTo>
                    <a:cubicBezTo>
                      <a:pt x="2087414" y="401980"/>
                      <a:pt x="2082135" y="400117"/>
                      <a:pt x="2075924" y="400117"/>
                    </a:cubicBezTo>
                    <a:cubicBezTo>
                      <a:pt x="2064434" y="400117"/>
                      <a:pt x="2063503" y="398565"/>
                      <a:pt x="2067850" y="386767"/>
                    </a:cubicBezTo>
                    <a:cubicBezTo>
                      <a:pt x="2070645" y="379626"/>
                      <a:pt x="2072508" y="379005"/>
                      <a:pt x="2098282" y="377763"/>
                    </a:cubicBezTo>
                    <a:cubicBezTo>
                      <a:pt x="2132131" y="376211"/>
                      <a:pt x="2157595" y="365034"/>
                      <a:pt x="2172190" y="345164"/>
                    </a:cubicBezTo>
                    <a:cubicBezTo>
                      <a:pt x="2180574" y="333987"/>
                      <a:pt x="2182127" y="333055"/>
                      <a:pt x="2187716" y="336160"/>
                    </a:cubicBezTo>
                    <a:cubicBezTo>
                      <a:pt x="2191132" y="338333"/>
                      <a:pt x="2199206" y="342991"/>
                      <a:pt x="2205417" y="347027"/>
                    </a:cubicBezTo>
                    <a:close/>
                    <a:moveTo>
                      <a:pt x="2504462" y="469352"/>
                    </a:moveTo>
                    <a:cubicBezTo>
                      <a:pt x="2504462" y="501952"/>
                      <a:pt x="2506014" y="518717"/>
                      <a:pt x="2510051" y="533310"/>
                    </a:cubicBezTo>
                    <a:cubicBezTo>
                      <a:pt x="2515330" y="552559"/>
                      <a:pt x="2515330" y="560942"/>
                      <a:pt x="2509120" y="747535"/>
                    </a:cubicBezTo>
                    <a:cubicBezTo>
                      <a:pt x="2505704" y="854337"/>
                      <a:pt x="2501667" y="973248"/>
                      <a:pt x="2499804" y="1011747"/>
                    </a:cubicBezTo>
                    <a:cubicBezTo>
                      <a:pt x="2498251" y="1050245"/>
                      <a:pt x="2495146" y="1129726"/>
                      <a:pt x="2493593" y="1188716"/>
                    </a:cubicBezTo>
                    <a:cubicBezTo>
                      <a:pt x="2490798" y="1279063"/>
                      <a:pt x="2483966" y="1486768"/>
                      <a:pt x="2475893" y="1712481"/>
                    </a:cubicBezTo>
                    <a:cubicBezTo>
                      <a:pt x="2474961" y="1741976"/>
                      <a:pt x="2472787" y="1766193"/>
                      <a:pt x="2471235" y="1766193"/>
                    </a:cubicBezTo>
                    <a:cubicBezTo>
                      <a:pt x="2465024" y="1766193"/>
                      <a:pt x="2428381" y="1737319"/>
                      <a:pt x="2428381" y="1732662"/>
                    </a:cubicBezTo>
                    <a:cubicBezTo>
                      <a:pt x="2428381" y="1729557"/>
                      <a:pt x="2426828" y="1686712"/>
                      <a:pt x="2425275" y="1637347"/>
                    </a:cubicBezTo>
                    <a:cubicBezTo>
                      <a:pt x="2423723" y="1587672"/>
                      <a:pt x="2420928" y="1503223"/>
                      <a:pt x="2419065" y="1449512"/>
                    </a:cubicBezTo>
                    <a:cubicBezTo>
                      <a:pt x="2417512" y="1395800"/>
                      <a:pt x="2414407" y="1318803"/>
                      <a:pt x="2412854" y="1278752"/>
                    </a:cubicBezTo>
                    <a:cubicBezTo>
                      <a:pt x="2410991" y="1238701"/>
                      <a:pt x="2407575" y="1138730"/>
                      <a:pt x="2405091" y="1056765"/>
                    </a:cubicBezTo>
                    <a:cubicBezTo>
                      <a:pt x="2395775" y="760265"/>
                      <a:pt x="2390806" y="613411"/>
                      <a:pt x="2386148" y="515613"/>
                    </a:cubicBezTo>
                    <a:lnTo>
                      <a:pt x="2384285" y="477735"/>
                    </a:lnTo>
                    <a:lnTo>
                      <a:pt x="2373727" y="477735"/>
                    </a:lnTo>
                    <a:cubicBezTo>
                      <a:pt x="2362858" y="477735"/>
                      <a:pt x="2361616" y="475872"/>
                      <a:pt x="2365032" y="463454"/>
                    </a:cubicBezTo>
                    <a:cubicBezTo>
                      <a:pt x="2366584" y="457244"/>
                      <a:pt x="2369379" y="456623"/>
                      <a:pt x="2394222" y="455381"/>
                    </a:cubicBezTo>
                    <a:cubicBezTo>
                      <a:pt x="2417201" y="454450"/>
                      <a:pt x="2424654" y="452587"/>
                      <a:pt x="2442044" y="443894"/>
                    </a:cubicBezTo>
                    <a:cubicBezTo>
                      <a:pt x="2456639" y="436753"/>
                      <a:pt x="2465024" y="430233"/>
                      <a:pt x="2470613" y="421850"/>
                    </a:cubicBezTo>
                    <a:lnTo>
                      <a:pt x="2478687" y="409742"/>
                    </a:lnTo>
                    <a:lnTo>
                      <a:pt x="2491419" y="417814"/>
                    </a:lnTo>
                    <a:lnTo>
                      <a:pt x="2504462" y="425576"/>
                    </a:lnTo>
                    <a:lnTo>
                      <a:pt x="2504462" y="469352"/>
                    </a:lnTo>
                    <a:close/>
                    <a:moveTo>
                      <a:pt x="2060087" y="434890"/>
                    </a:moveTo>
                    <a:cubicBezTo>
                      <a:pt x="2061018" y="438926"/>
                      <a:pt x="2062260" y="467490"/>
                      <a:pt x="2063192" y="498537"/>
                    </a:cubicBezTo>
                    <a:lnTo>
                      <a:pt x="2064745" y="555353"/>
                    </a:lnTo>
                    <a:lnTo>
                      <a:pt x="2010712" y="555353"/>
                    </a:lnTo>
                    <a:cubicBezTo>
                      <a:pt x="1981211" y="555353"/>
                      <a:pt x="1956058" y="554111"/>
                      <a:pt x="1955126" y="552869"/>
                    </a:cubicBezTo>
                    <a:cubicBezTo>
                      <a:pt x="1954194" y="551317"/>
                      <a:pt x="1954505" y="522754"/>
                      <a:pt x="1955436" y="489223"/>
                    </a:cubicBezTo>
                    <a:lnTo>
                      <a:pt x="1957300" y="428060"/>
                    </a:lnTo>
                    <a:lnTo>
                      <a:pt x="2007917" y="428060"/>
                    </a:lnTo>
                    <a:cubicBezTo>
                      <a:pt x="2058223" y="428060"/>
                      <a:pt x="2058844" y="428060"/>
                      <a:pt x="2060087" y="434890"/>
                    </a:cubicBezTo>
                    <a:close/>
                    <a:moveTo>
                      <a:pt x="2358200" y="521822"/>
                    </a:moveTo>
                    <a:cubicBezTo>
                      <a:pt x="2359132" y="530826"/>
                      <a:pt x="2360374" y="558768"/>
                      <a:pt x="2360684" y="583917"/>
                    </a:cubicBezTo>
                    <a:lnTo>
                      <a:pt x="2361616" y="629556"/>
                    </a:lnTo>
                    <a:lnTo>
                      <a:pt x="2306030" y="630487"/>
                    </a:lnTo>
                    <a:lnTo>
                      <a:pt x="2250444" y="631419"/>
                    </a:lnTo>
                    <a:lnTo>
                      <a:pt x="2252618" y="594473"/>
                    </a:lnTo>
                    <a:cubicBezTo>
                      <a:pt x="2253550" y="573981"/>
                      <a:pt x="2254481" y="545729"/>
                      <a:pt x="2254481" y="531447"/>
                    </a:cubicBezTo>
                    <a:lnTo>
                      <a:pt x="2254481" y="505678"/>
                    </a:lnTo>
                    <a:lnTo>
                      <a:pt x="2305409" y="505678"/>
                    </a:lnTo>
                    <a:lnTo>
                      <a:pt x="2356647" y="505678"/>
                    </a:lnTo>
                    <a:lnTo>
                      <a:pt x="2358200" y="521822"/>
                    </a:lnTo>
                    <a:close/>
                    <a:moveTo>
                      <a:pt x="2066297" y="602234"/>
                    </a:moveTo>
                    <a:cubicBezTo>
                      <a:pt x="2067229" y="612790"/>
                      <a:pt x="2068161" y="637318"/>
                      <a:pt x="2068161" y="656567"/>
                    </a:cubicBezTo>
                    <a:lnTo>
                      <a:pt x="2068161" y="691961"/>
                    </a:lnTo>
                    <a:lnTo>
                      <a:pt x="2009159" y="691961"/>
                    </a:lnTo>
                    <a:lnTo>
                      <a:pt x="1950157" y="691961"/>
                    </a:lnTo>
                    <a:lnTo>
                      <a:pt x="1950157" y="656567"/>
                    </a:lnTo>
                    <a:cubicBezTo>
                      <a:pt x="1950157" y="637318"/>
                      <a:pt x="1951089" y="612790"/>
                      <a:pt x="1952021" y="602234"/>
                    </a:cubicBezTo>
                    <a:lnTo>
                      <a:pt x="1954194" y="583296"/>
                    </a:lnTo>
                    <a:lnTo>
                      <a:pt x="2009159" y="583296"/>
                    </a:lnTo>
                    <a:lnTo>
                      <a:pt x="2064124" y="583296"/>
                    </a:lnTo>
                    <a:lnTo>
                      <a:pt x="2066297" y="602234"/>
                    </a:lnTo>
                    <a:close/>
                    <a:moveTo>
                      <a:pt x="2646687" y="619621"/>
                    </a:moveTo>
                    <a:cubicBezTo>
                      <a:pt x="2647929" y="637628"/>
                      <a:pt x="2648860" y="665571"/>
                      <a:pt x="2648860" y="681715"/>
                    </a:cubicBezTo>
                    <a:lnTo>
                      <a:pt x="2648860" y="710589"/>
                    </a:lnTo>
                    <a:lnTo>
                      <a:pt x="2594517" y="710589"/>
                    </a:lnTo>
                    <a:lnTo>
                      <a:pt x="2540173" y="710589"/>
                    </a:lnTo>
                    <a:lnTo>
                      <a:pt x="2540173" y="686372"/>
                    </a:lnTo>
                    <a:cubicBezTo>
                      <a:pt x="2540173" y="672711"/>
                      <a:pt x="2541105" y="644769"/>
                      <a:pt x="2542347" y="624278"/>
                    </a:cubicBezTo>
                    <a:lnTo>
                      <a:pt x="2544210" y="586400"/>
                    </a:lnTo>
                    <a:lnTo>
                      <a:pt x="2594517" y="586400"/>
                    </a:lnTo>
                    <a:lnTo>
                      <a:pt x="2644823" y="586400"/>
                    </a:lnTo>
                    <a:lnTo>
                      <a:pt x="2646687" y="619621"/>
                    </a:lnTo>
                    <a:close/>
                    <a:moveTo>
                      <a:pt x="2363168" y="675506"/>
                    </a:moveTo>
                    <a:cubicBezTo>
                      <a:pt x="2363168" y="683888"/>
                      <a:pt x="2364100" y="708105"/>
                      <a:pt x="2365342" y="729838"/>
                    </a:cubicBezTo>
                    <a:lnTo>
                      <a:pt x="2367205" y="769579"/>
                    </a:lnTo>
                    <a:lnTo>
                      <a:pt x="2306651" y="769579"/>
                    </a:lnTo>
                    <a:lnTo>
                      <a:pt x="2246407" y="769579"/>
                    </a:lnTo>
                    <a:lnTo>
                      <a:pt x="2247339" y="725181"/>
                    </a:lnTo>
                    <a:cubicBezTo>
                      <a:pt x="2247960" y="700964"/>
                      <a:pt x="2249202" y="676437"/>
                      <a:pt x="2250134" y="670849"/>
                    </a:cubicBezTo>
                    <a:lnTo>
                      <a:pt x="2251687" y="660914"/>
                    </a:lnTo>
                    <a:lnTo>
                      <a:pt x="2307272" y="660914"/>
                    </a:lnTo>
                    <a:lnTo>
                      <a:pt x="2363168" y="660914"/>
                    </a:lnTo>
                    <a:lnTo>
                      <a:pt x="2363168" y="675506"/>
                    </a:lnTo>
                    <a:close/>
                    <a:moveTo>
                      <a:pt x="1961026" y="723008"/>
                    </a:moveTo>
                    <a:cubicBezTo>
                      <a:pt x="1952331" y="726734"/>
                      <a:pt x="1947052" y="726734"/>
                      <a:pt x="1947052" y="723008"/>
                    </a:cubicBezTo>
                    <a:cubicBezTo>
                      <a:pt x="1947052" y="721145"/>
                      <a:pt x="1951710" y="719903"/>
                      <a:pt x="1957300" y="720214"/>
                    </a:cubicBezTo>
                    <a:cubicBezTo>
                      <a:pt x="1965684" y="720214"/>
                      <a:pt x="1966305" y="720835"/>
                      <a:pt x="1961026" y="723008"/>
                    </a:cubicBezTo>
                    <a:close/>
                    <a:moveTo>
                      <a:pt x="2103872" y="750640"/>
                    </a:moveTo>
                    <a:cubicBezTo>
                      <a:pt x="2127162" y="762127"/>
                      <a:pt x="2136478" y="768958"/>
                      <a:pt x="2160079" y="792554"/>
                    </a:cubicBezTo>
                    <a:cubicBezTo>
                      <a:pt x="2182748" y="815528"/>
                      <a:pt x="2190511" y="825774"/>
                      <a:pt x="2201069" y="847197"/>
                    </a:cubicBezTo>
                    <a:cubicBezTo>
                      <a:pt x="2219080" y="884143"/>
                      <a:pt x="2224670" y="907118"/>
                      <a:pt x="2224670" y="948100"/>
                    </a:cubicBezTo>
                    <a:cubicBezTo>
                      <a:pt x="2224670" y="1007400"/>
                      <a:pt x="2209454" y="1046830"/>
                      <a:pt x="2172190" y="1084707"/>
                    </a:cubicBezTo>
                    <a:cubicBezTo>
                      <a:pt x="2147347" y="1109856"/>
                      <a:pt x="2119709" y="1129105"/>
                      <a:pt x="2093624" y="1139351"/>
                    </a:cubicBezTo>
                    <a:cubicBezTo>
                      <a:pt x="2074682" y="1146802"/>
                      <a:pt x="2037107" y="1148975"/>
                      <a:pt x="2015370" y="1144008"/>
                    </a:cubicBezTo>
                    <a:cubicBezTo>
                      <a:pt x="2004811" y="1141834"/>
                      <a:pt x="2004190" y="1142145"/>
                      <a:pt x="1999222" y="1152701"/>
                    </a:cubicBezTo>
                    <a:cubicBezTo>
                      <a:pt x="1993322" y="1164809"/>
                      <a:pt x="1992390" y="1163567"/>
                      <a:pt x="2013817" y="1175055"/>
                    </a:cubicBezTo>
                    <a:cubicBezTo>
                      <a:pt x="2029344" y="1183437"/>
                      <a:pt x="2018164" y="1220384"/>
                      <a:pt x="1993322" y="1242738"/>
                    </a:cubicBezTo>
                    <a:cubicBezTo>
                      <a:pt x="1975000" y="1259193"/>
                      <a:pt x="1958852" y="1266954"/>
                      <a:pt x="1929352" y="1273785"/>
                    </a:cubicBezTo>
                    <a:cubicBezTo>
                      <a:pt x="1900472" y="1280305"/>
                      <a:pt x="1842402" y="1280305"/>
                      <a:pt x="1803896" y="1273785"/>
                    </a:cubicBezTo>
                    <a:cubicBezTo>
                      <a:pt x="1732162" y="1261676"/>
                      <a:pt x="1652044" y="1224109"/>
                      <a:pt x="1652044" y="1202376"/>
                    </a:cubicBezTo>
                    <a:cubicBezTo>
                      <a:pt x="1652044" y="1192131"/>
                      <a:pt x="1641486" y="1182506"/>
                      <a:pt x="1630617" y="1182506"/>
                    </a:cubicBezTo>
                    <a:cubicBezTo>
                      <a:pt x="1618506" y="1182506"/>
                      <a:pt x="1613538" y="1189336"/>
                      <a:pt x="1615712" y="1203929"/>
                    </a:cubicBezTo>
                    <a:cubicBezTo>
                      <a:pt x="1617575" y="1218210"/>
                      <a:pt x="1615091" y="1221315"/>
                      <a:pt x="1590558" y="1233423"/>
                    </a:cubicBezTo>
                    <a:cubicBezTo>
                      <a:pt x="1565094" y="1246463"/>
                      <a:pt x="1545220" y="1248637"/>
                      <a:pt x="1498019" y="1244911"/>
                    </a:cubicBezTo>
                    <a:cubicBezTo>
                      <a:pt x="1411380" y="1237460"/>
                      <a:pt x="1389642" y="1250810"/>
                      <a:pt x="1315425" y="1353886"/>
                    </a:cubicBezTo>
                    <a:lnTo>
                      <a:pt x="1291513" y="1387417"/>
                    </a:lnTo>
                    <a:lnTo>
                      <a:pt x="1212638" y="1387417"/>
                    </a:lnTo>
                    <a:cubicBezTo>
                      <a:pt x="1169163" y="1387417"/>
                      <a:pt x="1133141" y="1386176"/>
                      <a:pt x="1132209" y="1384623"/>
                    </a:cubicBezTo>
                    <a:cubicBezTo>
                      <a:pt x="1131278" y="1383381"/>
                      <a:pt x="1128793" y="1368789"/>
                      <a:pt x="1126930" y="1352334"/>
                    </a:cubicBezTo>
                    <a:cubicBezTo>
                      <a:pt x="1122893" y="1316940"/>
                      <a:pt x="1126620" y="1274095"/>
                      <a:pt x="1138109" y="1226904"/>
                    </a:cubicBezTo>
                    <a:cubicBezTo>
                      <a:pt x="1158915" y="1140903"/>
                      <a:pt x="1194316" y="1105199"/>
                      <a:pt x="1241828" y="1121964"/>
                    </a:cubicBezTo>
                    <a:cubicBezTo>
                      <a:pt x="1263565" y="1129415"/>
                      <a:pt x="1270087" y="1122896"/>
                      <a:pt x="1270087" y="1091848"/>
                    </a:cubicBezTo>
                    <a:cubicBezTo>
                      <a:pt x="1270397" y="1066079"/>
                      <a:pt x="1277850" y="1049935"/>
                      <a:pt x="1299587" y="1028823"/>
                    </a:cubicBezTo>
                    <a:cubicBezTo>
                      <a:pt x="1321946" y="1006779"/>
                      <a:pt x="1336230" y="998707"/>
                      <a:pt x="1376289" y="985977"/>
                    </a:cubicBezTo>
                    <a:cubicBezTo>
                      <a:pt x="1411690" y="974490"/>
                      <a:pt x="1437465" y="959587"/>
                      <a:pt x="1453613" y="940959"/>
                    </a:cubicBezTo>
                    <a:cubicBezTo>
                      <a:pt x="1459202" y="934750"/>
                      <a:pt x="1472555" y="916121"/>
                      <a:pt x="1483113" y="899977"/>
                    </a:cubicBezTo>
                    <a:cubicBezTo>
                      <a:pt x="1511993" y="855890"/>
                      <a:pt x="1542115" y="829189"/>
                      <a:pt x="1591490" y="804351"/>
                    </a:cubicBezTo>
                    <a:cubicBezTo>
                      <a:pt x="1631859" y="783860"/>
                      <a:pt x="1661671" y="775167"/>
                      <a:pt x="1697072" y="773304"/>
                    </a:cubicBezTo>
                    <a:cubicBezTo>
                      <a:pt x="1732783" y="771752"/>
                      <a:pt x="1747378" y="774857"/>
                      <a:pt x="1767874" y="788517"/>
                    </a:cubicBezTo>
                    <a:cubicBezTo>
                      <a:pt x="1776879" y="794416"/>
                      <a:pt x="1786506" y="798142"/>
                      <a:pt x="1792716" y="798142"/>
                    </a:cubicBezTo>
                    <a:cubicBezTo>
                      <a:pt x="1797995" y="798142"/>
                      <a:pt x="1828428" y="790070"/>
                      <a:pt x="1860102" y="780756"/>
                    </a:cubicBezTo>
                    <a:cubicBezTo>
                      <a:pt x="1960716" y="750329"/>
                      <a:pt x="2029344" y="735116"/>
                      <a:pt x="2058844" y="736358"/>
                    </a:cubicBezTo>
                    <a:cubicBezTo>
                      <a:pt x="2071576" y="736979"/>
                      <a:pt x="2083066" y="740705"/>
                      <a:pt x="2103872" y="750640"/>
                    </a:cubicBezTo>
                    <a:close/>
                    <a:moveTo>
                      <a:pt x="2651966" y="768958"/>
                    </a:moveTo>
                    <a:cubicBezTo>
                      <a:pt x="2651966" y="786034"/>
                      <a:pt x="2652897" y="810250"/>
                      <a:pt x="2653829" y="823290"/>
                    </a:cubicBezTo>
                    <a:lnTo>
                      <a:pt x="2656003" y="847197"/>
                    </a:lnTo>
                    <a:lnTo>
                      <a:pt x="2594517" y="847197"/>
                    </a:lnTo>
                    <a:lnTo>
                      <a:pt x="2533031" y="847197"/>
                    </a:lnTo>
                    <a:lnTo>
                      <a:pt x="2534894" y="816770"/>
                    </a:lnTo>
                    <a:cubicBezTo>
                      <a:pt x="2536136" y="800315"/>
                      <a:pt x="2537068" y="775788"/>
                      <a:pt x="2537068" y="762438"/>
                    </a:cubicBezTo>
                    <a:lnTo>
                      <a:pt x="2537068" y="738531"/>
                    </a:lnTo>
                    <a:lnTo>
                      <a:pt x="2594517" y="738531"/>
                    </a:lnTo>
                    <a:lnTo>
                      <a:pt x="2651966" y="738531"/>
                    </a:lnTo>
                    <a:lnTo>
                      <a:pt x="2651966" y="768958"/>
                    </a:lnTo>
                    <a:close/>
                    <a:moveTo>
                      <a:pt x="2367516" y="810561"/>
                    </a:moveTo>
                    <a:cubicBezTo>
                      <a:pt x="2368448" y="818012"/>
                      <a:pt x="2370000" y="852164"/>
                      <a:pt x="2370932" y="886626"/>
                    </a:cubicBezTo>
                    <a:lnTo>
                      <a:pt x="2372795" y="949652"/>
                    </a:lnTo>
                    <a:lnTo>
                      <a:pt x="2314104" y="949652"/>
                    </a:lnTo>
                    <a:lnTo>
                      <a:pt x="2255413" y="949652"/>
                    </a:lnTo>
                    <a:lnTo>
                      <a:pt x="2253550" y="926988"/>
                    </a:lnTo>
                    <a:cubicBezTo>
                      <a:pt x="2252308" y="914879"/>
                      <a:pt x="2249513" y="896562"/>
                      <a:pt x="2246718" y="886626"/>
                    </a:cubicBezTo>
                    <a:cubicBezTo>
                      <a:pt x="2243302" y="872966"/>
                      <a:pt x="2242681" y="860236"/>
                      <a:pt x="2244234" y="832915"/>
                    </a:cubicBezTo>
                    <a:lnTo>
                      <a:pt x="2246097" y="797521"/>
                    </a:lnTo>
                    <a:lnTo>
                      <a:pt x="2306030" y="797521"/>
                    </a:lnTo>
                    <a:lnTo>
                      <a:pt x="2365963" y="797521"/>
                    </a:lnTo>
                    <a:lnTo>
                      <a:pt x="2367516" y="810561"/>
                    </a:lnTo>
                    <a:close/>
                    <a:moveTo>
                      <a:pt x="2656313" y="916121"/>
                    </a:moveTo>
                    <a:cubicBezTo>
                      <a:pt x="2657245" y="937233"/>
                      <a:pt x="2658797" y="970764"/>
                      <a:pt x="2659418" y="990635"/>
                    </a:cubicBezTo>
                    <a:lnTo>
                      <a:pt x="2660971" y="1027270"/>
                    </a:lnTo>
                    <a:lnTo>
                      <a:pt x="2594517" y="1027270"/>
                    </a:lnTo>
                    <a:lnTo>
                      <a:pt x="2528062" y="1027270"/>
                    </a:lnTo>
                    <a:lnTo>
                      <a:pt x="2529615" y="972006"/>
                    </a:lnTo>
                    <a:cubicBezTo>
                      <a:pt x="2530547" y="941890"/>
                      <a:pt x="2531789" y="908360"/>
                      <a:pt x="2532720" y="897493"/>
                    </a:cubicBezTo>
                    <a:lnTo>
                      <a:pt x="2534584" y="878244"/>
                    </a:lnTo>
                    <a:lnTo>
                      <a:pt x="2594517" y="878244"/>
                    </a:lnTo>
                    <a:lnTo>
                      <a:pt x="2654450" y="878244"/>
                    </a:lnTo>
                    <a:lnTo>
                      <a:pt x="2656313" y="916121"/>
                    </a:lnTo>
                    <a:close/>
                    <a:moveTo>
                      <a:pt x="1275055" y="979147"/>
                    </a:moveTo>
                    <a:cubicBezTo>
                      <a:pt x="1300830" y="986909"/>
                      <a:pt x="1300830" y="987219"/>
                      <a:pt x="1278782" y="1009263"/>
                    </a:cubicBezTo>
                    <a:cubicBezTo>
                      <a:pt x="1256423" y="1031617"/>
                      <a:pt x="1245865" y="1050245"/>
                      <a:pt x="1243070" y="1072910"/>
                    </a:cubicBezTo>
                    <a:lnTo>
                      <a:pt x="1241517" y="1088433"/>
                    </a:lnTo>
                    <a:lnTo>
                      <a:pt x="1220712" y="1088433"/>
                    </a:lnTo>
                    <a:cubicBezTo>
                      <a:pt x="1182516" y="1087812"/>
                      <a:pt x="1154568" y="1110477"/>
                      <a:pt x="1130035" y="1162325"/>
                    </a:cubicBezTo>
                    <a:cubicBezTo>
                      <a:pt x="1102398" y="1220073"/>
                      <a:pt x="1090287" y="1311973"/>
                      <a:pt x="1101466" y="1377172"/>
                    </a:cubicBezTo>
                    <a:lnTo>
                      <a:pt x="1103019" y="1387417"/>
                    </a:lnTo>
                    <a:lnTo>
                      <a:pt x="1018864" y="1387417"/>
                    </a:lnTo>
                    <a:cubicBezTo>
                      <a:pt x="936883" y="1387417"/>
                      <a:pt x="934088" y="1387107"/>
                      <a:pt x="925393" y="1380587"/>
                    </a:cubicBezTo>
                    <a:cubicBezTo>
                      <a:pt x="920114" y="1376861"/>
                      <a:pt x="916077" y="1371273"/>
                      <a:pt x="916077" y="1368168"/>
                    </a:cubicBezTo>
                    <a:cubicBezTo>
                      <a:pt x="916077" y="1360717"/>
                      <a:pt x="902414" y="1347056"/>
                      <a:pt x="894961" y="1347056"/>
                    </a:cubicBezTo>
                    <a:cubicBezTo>
                      <a:pt x="885955" y="1347056"/>
                      <a:pt x="878192" y="1357612"/>
                      <a:pt x="879123" y="1368168"/>
                    </a:cubicBezTo>
                    <a:cubicBezTo>
                      <a:pt x="880366" y="1379966"/>
                      <a:pt x="876018" y="1385244"/>
                      <a:pt x="856144" y="1393937"/>
                    </a:cubicBezTo>
                    <a:cubicBezTo>
                      <a:pt x="840928" y="1401078"/>
                      <a:pt x="837201" y="1401389"/>
                      <a:pt x="785342" y="1400457"/>
                    </a:cubicBezTo>
                    <a:cubicBezTo>
                      <a:pt x="736588" y="1399526"/>
                      <a:pt x="728825" y="1400147"/>
                      <a:pt x="713609" y="1406046"/>
                    </a:cubicBezTo>
                    <a:cubicBezTo>
                      <a:pt x="692492" y="1413808"/>
                      <a:pt x="664234" y="1442060"/>
                      <a:pt x="630385" y="1488942"/>
                    </a:cubicBezTo>
                    <a:lnTo>
                      <a:pt x="607406" y="1520920"/>
                    </a:lnTo>
                    <a:lnTo>
                      <a:pt x="541572" y="1520920"/>
                    </a:lnTo>
                    <a:lnTo>
                      <a:pt x="475739" y="1520920"/>
                    </a:lnTo>
                    <a:lnTo>
                      <a:pt x="473255" y="1507570"/>
                    </a:lnTo>
                    <a:cubicBezTo>
                      <a:pt x="468907" y="1484285"/>
                      <a:pt x="471392" y="1433678"/>
                      <a:pt x="477913" y="1400457"/>
                    </a:cubicBezTo>
                    <a:cubicBezTo>
                      <a:pt x="488160" y="1351713"/>
                      <a:pt x="505861" y="1316319"/>
                      <a:pt x="526356" y="1303590"/>
                    </a:cubicBezTo>
                    <a:cubicBezTo>
                      <a:pt x="537846" y="1296449"/>
                      <a:pt x="547162" y="1295828"/>
                      <a:pt x="567036" y="1301106"/>
                    </a:cubicBezTo>
                    <a:cubicBezTo>
                      <a:pt x="580700" y="1304832"/>
                      <a:pt x="581631" y="1304521"/>
                      <a:pt x="587221" y="1297691"/>
                    </a:cubicBezTo>
                    <a:cubicBezTo>
                      <a:pt x="591568" y="1292724"/>
                      <a:pt x="593121" y="1285583"/>
                      <a:pt x="593121" y="1273474"/>
                    </a:cubicBezTo>
                    <a:cubicBezTo>
                      <a:pt x="593121" y="1251431"/>
                      <a:pt x="599021" y="1239322"/>
                      <a:pt x="619206" y="1220384"/>
                    </a:cubicBezTo>
                    <a:cubicBezTo>
                      <a:pt x="637838" y="1202687"/>
                      <a:pt x="652123" y="1194614"/>
                      <a:pt x="678518" y="1187163"/>
                    </a:cubicBezTo>
                    <a:cubicBezTo>
                      <a:pt x="717646" y="1175676"/>
                      <a:pt x="748078" y="1153011"/>
                      <a:pt x="767021" y="1120722"/>
                    </a:cubicBezTo>
                    <a:cubicBezTo>
                      <a:pt x="797142" y="1069184"/>
                      <a:pt x="848070" y="1031617"/>
                      <a:pt x="912661" y="1012988"/>
                    </a:cubicBezTo>
                    <a:cubicBezTo>
                      <a:pt x="952099" y="1001812"/>
                      <a:pt x="981910" y="1003053"/>
                      <a:pt x="1007064" y="1017335"/>
                    </a:cubicBezTo>
                    <a:cubicBezTo>
                      <a:pt x="1027870" y="1029133"/>
                      <a:pt x="1031907" y="1029133"/>
                      <a:pt x="1060476" y="1021061"/>
                    </a:cubicBezTo>
                    <a:cubicBezTo>
                      <a:pt x="1170094" y="989393"/>
                      <a:pt x="1225059" y="976042"/>
                      <a:pt x="1253318" y="974800"/>
                    </a:cubicBezTo>
                    <a:cubicBezTo>
                      <a:pt x="1256734" y="974490"/>
                      <a:pt x="1266671" y="976663"/>
                      <a:pt x="1275055" y="979147"/>
                    </a:cubicBezTo>
                    <a:close/>
                    <a:moveTo>
                      <a:pt x="2373727" y="987530"/>
                    </a:moveTo>
                    <a:cubicBezTo>
                      <a:pt x="2374658" y="993118"/>
                      <a:pt x="2375900" y="1017646"/>
                      <a:pt x="2376521" y="1041862"/>
                    </a:cubicBezTo>
                    <a:lnTo>
                      <a:pt x="2377453" y="1086260"/>
                    </a:lnTo>
                    <a:lnTo>
                      <a:pt x="2306651" y="1086260"/>
                    </a:lnTo>
                    <a:lnTo>
                      <a:pt x="2235849" y="1086260"/>
                    </a:lnTo>
                    <a:lnTo>
                      <a:pt x="2235849" y="1066700"/>
                    </a:lnTo>
                    <a:cubicBezTo>
                      <a:pt x="2236160" y="1055834"/>
                      <a:pt x="2239886" y="1032859"/>
                      <a:pt x="2245165" y="1013299"/>
                    </a:cubicBezTo>
                    <a:cubicBezTo>
                      <a:pt x="2250134" y="994360"/>
                      <a:pt x="2254171" y="978837"/>
                      <a:pt x="2254481" y="978216"/>
                    </a:cubicBezTo>
                    <a:cubicBezTo>
                      <a:pt x="2254481" y="977905"/>
                      <a:pt x="2280877" y="977595"/>
                      <a:pt x="2313483" y="977595"/>
                    </a:cubicBezTo>
                    <a:lnTo>
                      <a:pt x="2372174" y="977595"/>
                    </a:lnTo>
                    <a:lnTo>
                      <a:pt x="2373727" y="987530"/>
                    </a:lnTo>
                    <a:close/>
                    <a:moveTo>
                      <a:pt x="2664077" y="1131899"/>
                    </a:moveTo>
                    <a:lnTo>
                      <a:pt x="2664387" y="1166982"/>
                    </a:lnTo>
                    <a:lnTo>
                      <a:pt x="2594517" y="1166982"/>
                    </a:lnTo>
                    <a:lnTo>
                      <a:pt x="2524646" y="1166982"/>
                    </a:lnTo>
                    <a:lnTo>
                      <a:pt x="2524646" y="1141213"/>
                    </a:lnTo>
                    <a:cubicBezTo>
                      <a:pt x="2524646" y="1126932"/>
                      <a:pt x="2525578" y="1102404"/>
                      <a:pt x="2526510" y="1086881"/>
                    </a:cubicBezTo>
                    <a:lnTo>
                      <a:pt x="2528683" y="1058317"/>
                    </a:lnTo>
                    <a:lnTo>
                      <a:pt x="2594206" y="1057696"/>
                    </a:lnTo>
                    <a:lnTo>
                      <a:pt x="2659729" y="1056765"/>
                    </a:lnTo>
                    <a:lnTo>
                      <a:pt x="2661592" y="1076946"/>
                    </a:lnTo>
                    <a:cubicBezTo>
                      <a:pt x="2662834" y="1088123"/>
                      <a:pt x="2663766" y="1112960"/>
                      <a:pt x="2664077" y="1131899"/>
                    </a:cubicBezTo>
                    <a:close/>
                    <a:moveTo>
                      <a:pt x="2202001" y="1224420"/>
                    </a:moveTo>
                    <a:cubicBezTo>
                      <a:pt x="2200138" y="1279063"/>
                      <a:pt x="2197032" y="1370652"/>
                      <a:pt x="2195480" y="1427779"/>
                    </a:cubicBezTo>
                    <a:cubicBezTo>
                      <a:pt x="2193617" y="1484906"/>
                      <a:pt x="2190822" y="1561903"/>
                      <a:pt x="2189269" y="1598538"/>
                    </a:cubicBezTo>
                    <a:cubicBezTo>
                      <a:pt x="2187716" y="1635174"/>
                      <a:pt x="2185543" y="1691680"/>
                      <a:pt x="2184301" y="1723658"/>
                    </a:cubicBezTo>
                    <a:cubicBezTo>
                      <a:pt x="2183058" y="1755637"/>
                      <a:pt x="2181195" y="1781406"/>
                      <a:pt x="2180264" y="1781096"/>
                    </a:cubicBezTo>
                    <a:cubicBezTo>
                      <a:pt x="2179021" y="1780475"/>
                      <a:pt x="2168153" y="1773023"/>
                      <a:pt x="2155731" y="1764641"/>
                    </a:cubicBezTo>
                    <a:lnTo>
                      <a:pt x="2133373" y="1749117"/>
                    </a:lnTo>
                    <a:lnTo>
                      <a:pt x="2133373" y="1718070"/>
                    </a:lnTo>
                    <a:cubicBezTo>
                      <a:pt x="2133062" y="1684849"/>
                      <a:pt x="2132131" y="1654423"/>
                      <a:pt x="2127162" y="1539549"/>
                    </a:cubicBezTo>
                    <a:cubicBezTo>
                      <a:pt x="2125299" y="1499498"/>
                      <a:pt x="2122504" y="1424053"/>
                      <a:pt x="2120951" y="1371894"/>
                    </a:cubicBezTo>
                    <a:cubicBezTo>
                      <a:pt x="2119399" y="1319735"/>
                      <a:pt x="2117225" y="1251431"/>
                      <a:pt x="2115983" y="1219763"/>
                    </a:cubicBezTo>
                    <a:lnTo>
                      <a:pt x="2114120" y="1162325"/>
                    </a:lnTo>
                    <a:lnTo>
                      <a:pt x="2138031" y="1148354"/>
                    </a:lnTo>
                    <a:cubicBezTo>
                      <a:pt x="2151384" y="1140592"/>
                      <a:pt x="2171258" y="1125379"/>
                      <a:pt x="2182748" y="1114202"/>
                    </a:cubicBezTo>
                    <a:lnTo>
                      <a:pt x="2203243" y="1094022"/>
                    </a:lnTo>
                    <a:lnTo>
                      <a:pt x="2204175" y="1109545"/>
                    </a:lnTo>
                    <a:cubicBezTo>
                      <a:pt x="2204796" y="1117928"/>
                      <a:pt x="2203864" y="1169777"/>
                      <a:pt x="2202001" y="1224420"/>
                    </a:cubicBezTo>
                    <a:close/>
                    <a:moveTo>
                      <a:pt x="2379937" y="1162946"/>
                    </a:moveTo>
                    <a:cubicBezTo>
                      <a:pt x="2380869" y="1189957"/>
                      <a:pt x="2382422" y="1224109"/>
                      <a:pt x="2382732" y="1239012"/>
                    </a:cubicBezTo>
                    <a:lnTo>
                      <a:pt x="2383664" y="1266333"/>
                    </a:lnTo>
                    <a:lnTo>
                      <a:pt x="2306341" y="1266333"/>
                    </a:lnTo>
                    <a:lnTo>
                      <a:pt x="2229328" y="1266333"/>
                    </a:lnTo>
                    <a:lnTo>
                      <a:pt x="2231191" y="1209517"/>
                    </a:lnTo>
                    <a:cubicBezTo>
                      <a:pt x="2232123" y="1178470"/>
                      <a:pt x="2233676" y="1144318"/>
                      <a:pt x="2234607" y="1133452"/>
                    </a:cubicBezTo>
                    <a:lnTo>
                      <a:pt x="2236470" y="1114202"/>
                    </a:lnTo>
                    <a:lnTo>
                      <a:pt x="2307272" y="1114202"/>
                    </a:lnTo>
                    <a:lnTo>
                      <a:pt x="2378074" y="1114202"/>
                    </a:lnTo>
                    <a:lnTo>
                      <a:pt x="2379937" y="1162946"/>
                    </a:lnTo>
                    <a:close/>
                    <a:moveTo>
                      <a:pt x="2086793" y="1180954"/>
                    </a:moveTo>
                    <a:cubicBezTo>
                      <a:pt x="2086793" y="1188405"/>
                      <a:pt x="2085861" y="1188716"/>
                      <a:pt x="2067850" y="1188716"/>
                    </a:cubicBezTo>
                    <a:cubicBezTo>
                      <a:pt x="2051702" y="1188716"/>
                      <a:pt x="2049218" y="1188095"/>
                      <a:pt x="2050150" y="1183127"/>
                    </a:cubicBezTo>
                    <a:cubicBezTo>
                      <a:pt x="2050771" y="1179712"/>
                      <a:pt x="2055118" y="1177228"/>
                      <a:pt x="2063503" y="1175986"/>
                    </a:cubicBezTo>
                    <a:cubicBezTo>
                      <a:pt x="2086172" y="1172571"/>
                      <a:pt x="2086793" y="1172571"/>
                      <a:pt x="2086793" y="1180954"/>
                    </a:cubicBezTo>
                    <a:close/>
                    <a:moveTo>
                      <a:pt x="2668424" y="1248326"/>
                    </a:moveTo>
                    <a:cubicBezTo>
                      <a:pt x="2669666" y="1277821"/>
                      <a:pt x="2670598" y="1312283"/>
                      <a:pt x="2670598" y="1324392"/>
                    </a:cubicBezTo>
                    <a:lnTo>
                      <a:pt x="2670598" y="1347056"/>
                    </a:lnTo>
                    <a:lnTo>
                      <a:pt x="2594517" y="1347056"/>
                    </a:lnTo>
                    <a:lnTo>
                      <a:pt x="2518436" y="1347056"/>
                    </a:lnTo>
                    <a:lnTo>
                      <a:pt x="2518436" y="1327496"/>
                    </a:lnTo>
                    <a:cubicBezTo>
                      <a:pt x="2518436" y="1316630"/>
                      <a:pt x="2519367" y="1282167"/>
                      <a:pt x="2520610" y="1251431"/>
                    </a:cubicBezTo>
                    <a:lnTo>
                      <a:pt x="2522473" y="1194925"/>
                    </a:lnTo>
                    <a:lnTo>
                      <a:pt x="2594517" y="1194925"/>
                    </a:lnTo>
                    <a:lnTo>
                      <a:pt x="2666561" y="1194925"/>
                    </a:lnTo>
                    <a:lnTo>
                      <a:pt x="2668424" y="1248326"/>
                    </a:lnTo>
                    <a:close/>
                    <a:moveTo>
                      <a:pt x="2087724" y="1237460"/>
                    </a:moveTo>
                    <a:cubicBezTo>
                      <a:pt x="2088966" y="1249257"/>
                      <a:pt x="2089898" y="1274406"/>
                      <a:pt x="2089898" y="1293344"/>
                    </a:cubicBezTo>
                    <a:lnTo>
                      <a:pt x="2089898" y="1328428"/>
                    </a:lnTo>
                    <a:lnTo>
                      <a:pt x="2009159" y="1328428"/>
                    </a:lnTo>
                    <a:lnTo>
                      <a:pt x="1928420" y="1328428"/>
                    </a:lnTo>
                    <a:lnTo>
                      <a:pt x="1928420" y="1316319"/>
                    </a:lnTo>
                    <a:cubicBezTo>
                      <a:pt x="1928420" y="1304832"/>
                      <a:pt x="1928730" y="1304211"/>
                      <a:pt x="1943326" y="1300485"/>
                    </a:cubicBezTo>
                    <a:cubicBezTo>
                      <a:pt x="1984006" y="1289308"/>
                      <a:pt x="2021580" y="1263229"/>
                      <a:pt x="2035554" y="1236218"/>
                    </a:cubicBezTo>
                    <a:cubicBezTo>
                      <a:pt x="2045181" y="1216968"/>
                      <a:pt x="2045802" y="1216658"/>
                      <a:pt x="2066608" y="1216658"/>
                    </a:cubicBezTo>
                    <a:lnTo>
                      <a:pt x="2085861" y="1216658"/>
                    </a:lnTo>
                    <a:lnTo>
                      <a:pt x="2087724" y="1237460"/>
                    </a:lnTo>
                    <a:close/>
                    <a:moveTo>
                      <a:pt x="1661050" y="1252362"/>
                    </a:moveTo>
                    <a:cubicBezTo>
                      <a:pt x="1688687" y="1270370"/>
                      <a:pt x="1725951" y="1285272"/>
                      <a:pt x="1768495" y="1295207"/>
                    </a:cubicBezTo>
                    <a:cubicBezTo>
                      <a:pt x="1807311" y="1304521"/>
                      <a:pt x="1858860" y="1311041"/>
                      <a:pt x="1882461" y="1309179"/>
                    </a:cubicBezTo>
                    <a:lnTo>
                      <a:pt x="1898298" y="1308247"/>
                    </a:lnTo>
                    <a:lnTo>
                      <a:pt x="1896435" y="1379966"/>
                    </a:lnTo>
                    <a:cubicBezTo>
                      <a:pt x="1895503" y="1419706"/>
                      <a:pt x="1893019" y="1494220"/>
                      <a:pt x="1891156" y="1546068"/>
                    </a:cubicBezTo>
                    <a:cubicBezTo>
                      <a:pt x="1889293" y="1597917"/>
                      <a:pt x="1886808" y="1668705"/>
                      <a:pt x="1885566" y="1703478"/>
                    </a:cubicBezTo>
                    <a:lnTo>
                      <a:pt x="1883392" y="1766503"/>
                    </a:lnTo>
                    <a:lnTo>
                      <a:pt x="1855755" y="1743218"/>
                    </a:lnTo>
                    <a:cubicBezTo>
                      <a:pt x="1840228" y="1730178"/>
                      <a:pt x="1827186" y="1720243"/>
                      <a:pt x="1826565" y="1721175"/>
                    </a:cubicBezTo>
                    <a:cubicBezTo>
                      <a:pt x="1825944" y="1721795"/>
                      <a:pt x="1824391" y="1768056"/>
                      <a:pt x="1823149" y="1824251"/>
                    </a:cubicBezTo>
                    <a:lnTo>
                      <a:pt x="1821286" y="1926086"/>
                    </a:lnTo>
                    <a:lnTo>
                      <a:pt x="1709804" y="1926086"/>
                    </a:lnTo>
                    <a:lnTo>
                      <a:pt x="1598632" y="1926086"/>
                    </a:lnTo>
                    <a:lnTo>
                      <a:pt x="1589316" y="1888829"/>
                    </a:lnTo>
                    <a:cubicBezTo>
                      <a:pt x="1578447" y="1843811"/>
                      <a:pt x="1563231" y="1752532"/>
                      <a:pt x="1558884" y="1705651"/>
                    </a:cubicBezTo>
                    <a:cubicBezTo>
                      <a:pt x="1555468" y="1669015"/>
                      <a:pt x="1555157" y="1560040"/>
                      <a:pt x="1558573" y="1527130"/>
                    </a:cubicBezTo>
                    <a:lnTo>
                      <a:pt x="1560436" y="1506949"/>
                    </a:lnTo>
                    <a:lnTo>
                      <a:pt x="1578447" y="1506018"/>
                    </a:lnTo>
                    <a:lnTo>
                      <a:pt x="1596148" y="1505086"/>
                    </a:lnTo>
                    <a:lnTo>
                      <a:pt x="1595527" y="1447028"/>
                    </a:lnTo>
                    <a:lnTo>
                      <a:pt x="1594595" y="1388970"/>
                    </a:lnTo>
                    <a:lnTo>
                      <a:pt x="1461997" y="1388038"/>
                    </a:lnTo>
                    <a:cubicBezTo>
                      <a:pt x="1388711" y="1387728"/>
                      <a:pt x="1329088" y="1386176"/>
                      <a:pt x="1329088" y="1384934"/>
                    </a:cubicBezTo>
                    <a:cubicBezTo>
                      <a:pt x="1329088" y="1383692"/>
                      <a:pt x="1339025" y="1369410"/>
                      <a:pt x="1351447" y="1353266"/>
                    </a:cubicBezTo>
                    <a:cubicBezTo>
                      <a:pt x="1404238" y="1283099"/>
                      <a:pt x="1418522" y="1272543"/>
                      <a:pt x="1460755" y="1272232"/>
                    </a:cubicBezTo>
                    <a:cubicBezTo>
                      <a:pt x="1474108" y="1272232"/>
                      <a:pt x="1498330" y="1272853"/>
                      <a:pt x="1514788" y="1274095"/>
                    </a:cubicBezTo>
                    <a:cubicBezTo>
                      <a:pt x="1559815" y="1277200"/>
                      <a:pt x="1601427" y="1266333"/>
                      <a:pt x="1627201" y="1244911"/>
                    </a:cubicBezTo>
                    <a:cubicBezTo>
                      <a:pt x="1631549" y="1241496"/>
                      <a:pt x="1635896" y="1238701"/>
                      <a:pt x="1637139" y="1238391"/>
                    </a:cubicBezTo>
                    <a:cubicBezTo>
                      <a:pt x="1638381" y="1238391"/>
                      <a:pt x="1649249" y="1244600"/>
                      <a:pt x="1661050" y="1252362"/>
                    </a:cubicBezTo>
                    <a:close/>
                    <a:moveTo>
                      <a:pt x="2384906" y="1313525"/>
                    </a:moveTo>
                    <a:cubicBezTo>
                      <a:pt x="2384906" y="1324392"/>
                      <a:pt x="2385837" y="1348919"/>
                      <a:pt x="2387080" y="1367858"/>
                    </a:cubicBezTo>
                    <a:lnTo>
                      <a:pt x="2388943" y="1402941"/>
                    </a:lnTo>
                    <a:lnTo>
                      <a:pt x="2306962" y="1402941"/>
                    </a:lnTo>
                    <a:lnTo>
                      <a:pt x="2224981" y="1402941"/>
                    </a:lnTo>
                    <a:lnTo>
                      <a:pt x="2225912" y="1358544"/>
                    </a:lnTo>
                    <a:cubicBezTo>
                      <a:pt x="2226223" y="1334327"/>
                      <a:pt x="2227465" y="1309799"/>
                      <a:pt x="2228396" y="1304211"/>
                    </a:cubicBezTo>
                    <a:lnTo>
                      <a:pt x="2229949" y="1294276"/>
                    </a:lnTo>
                    <a:lnTo>
                      <a:pt x="2307272" y="1294276"/>
                    </a:lnTo>
                    <a:lnTo>
                      <a:pt x="2384906" y="1294276"/>
                    </a:lnTo>
                    <a:lnTo>
                      <a:pt x="2384906" y="1313525"/>
                    </a:lnTo>
                    <a:close/>
                    <a:moveTo>
                      <a:pt x="2093003" y="1377172"/>
                    </a:moveTo>
                    <a:cubicBezTo>
                      <a:pt x="2093003" y="1388970"/>
                      <a:pt x="2093935" y="1422501"/>
                      <a:pt x="2095177" y="1451685"/>
                    </a:cubicBezTo>
                    <a:lnTo>
                      <a:pt x="2097040" y="1505397"/>
                    </a:lnTo>
                    <a:lnTo>
                      <a:pt x="2009159" y="1505397"/>
                    </a:lnTo>
                    <a:lnTo>
                      <a:pt x="1921278" y="1505397"/>
                    </a:lnTo>
                    <a:lnTo>
                      <a:pt x="1923141" y="1456342"/>
                    </a:lnTo>
                    <a:cubicBezTo>
                      <a:pt x="1924383" y="1429642"/>
                      <a:pt x="1925315" y="1396111"/>
                      <a:pt x="1925315" y="1381829"/>
                    </a:cubicBezTo>
                    <a:lnTo>
                      <a:pt x="1925315" y="1356370"/>
                    </a:lnTo>
                    <a:lnTo>
                      <a:pt x="2009159" y="1356370"/>
                    </a:lnTo>
                    <a:lnTo>
                      <a:pt x="2093003" y="1356370"/>
                    </a:lnTo>
                    <a:lnTo>
                      <a:pt x="2093003" y="1377172"/>
                    </a:lnTo>
                    <a:close/>
                    <a:moveTo>
                      <a:pt x="2673703" y="1410392"/>
                    </a:moveTo>
                    <a:cubicBezTo>
                      <a:pt x="2673703" y="1429642"/>
                      <a:pt x="2674635" y="1454169"/>
                      <a:pt x="2675566" y="1464725"/>
                    </a:cubicBezTo>
                    <a:lnTo>
                      <a:pt x="2677740" y="1483664"/>
                    </a:lnTo>
                    <a:lnTo>
                      <a:pt x="2594517" y="1483664"/>
                    </a:lnTo>
                    <a:lnTo>
                      <a:pt x="2511293" y="1483664"/>
                    </a:lnTo>
                    <a:lnTo>
                      <a:pt x="2513157" y="1453237"/>
                    </a:lnTo>
                    <a:cubicBezTo>
                      <a:pt x="2514399" y="1436782"/>
                      <a:pt x="2515330" y="1412255"/>
                      <a:pt x="2515330" y="1398905"/>
                    </a:cubicBezTo>
                    <a:lnTo>
                      <a:pt x="2515330" y="1374999"/>
                    </a:lnTo>
                    <a:lnTo>
                      <a:pt x="2594517" y="1374999"/>
                    </a:lnTo>
                    <a:lnTo>
                      <a:pt x="2673703" y="1374999"/>
                    </a:lnTo>
                    <a:lnTo>
                      <a:pt x="2673703" y="1410392"/>
                    </a:lnTo>
                    <a:close/>
                    <a:moveTo>
                      <a:pt x="913903" y="1407598"/>
                    </a:moveTo>
                    <a:lnTo>
                      <a:pt x="922288" y="1415049"/>
                    </a:lnTo>
                    <a:lnTo>
                      <a:pt x="922288" y="1460378"/>
                    </a:lnTo>
                    <a:lnTo>
                      <a:pt x="922288" y="1505397"/>
                    </a:lnTo>
                    <a:lnTo>
                      <a:pt x="949925" y="1505397"/>
                    </a:lnTo>
                    <a:lnTo>
                      <a:pt x="977874" y="1505397"/>
                    </a:lnTo>
                    <a:lnTo>
                      <a:pt x="980358" y="1523094"/>
                    </a:lnTo>
                    <a:cubicBezTo>
                      <a:pt x="984395" y="1551036"/>
                      <a:pt x="983153" y="1679571"/>
                      <a:pt x="978495" y="1722727"/>
                    </a:cubicBezTo>
                    <a:cubicBezTo>
                      <a:pt x="968247" y="1821457"/>
                      <a:pt x="936883" y="1956202"/>
                      <a:pt x="903035" y="2049964"/>
                    </a:cubicBezTo>
                    <a:lnTo>
                      <a:pt x="896203" y="2068282"/>
                    </a:lnTo>
                    <a:lnTo>
                      <a:pt x="887508" y="2042202"/>
                    </a:lnTo>
                    <a:cubicBezTo>
                      <a:pt x="865771" y="1977935"/>
                      <a:pt x="842791" y="1869270"/>
                      <a:pt x="835649" y="1795998"/>
                    </a:cubicBezTo>
                    <a:cubicBezTo>
                      <a:pt x="831922" y="1758431"/>
                      <a:pt x="830991" y="1672120"/>
                      <a:pt x="834096" y="1642315"/>
                    </a:cubicBezTo>
                    <a:lnTo>
                      <a:pt x="836270" y="1623376"/>
                    </a:lnTo>
                    <a:lnTo>
                      <a:pt x="851175" y="1623376"/>
                    </a:lnTo>
                    <a:lnTo>
                      <a:pt x="866392" y="1623376"/>
                    </a:lnTo>
                    <a:lnTo>
                      <a:pt x="866392" y="1572148"/>
                    </a:lnTo>
                    <a:lnTo>
                      <a:pt x="866392" y="1520920"/>
                    </a:lnTo>
                    <a:lnTo>
                      <a:pt x="756152" y="1520920"/>
                    </a:lnTo>
                    <a:cubicBezTo>
                      <a:pt x="692803" y="1520920"/>
                      <a:pt x="645912" y="1519678"/>
                      <a:pt x="645912" y="1518126"/>
                    </a:cubicBezTo>
                    <a:cubicBezTo>
                      <a:pt x="645912" y="1513779"/>
                      <a:pt x="686903" y="1461931"/>
                      <a:pt x="700566" y="1448891"/>
                    </a:cubicBezTo>
                    <a:cubicBezTo>
                      <a:pt x="721372" y="1429021"/>
                      <a:pt x="730067" y="1426847"/>
                      <a:pt x="784410" y="1429642"/>
                    </a:cubicBezTo>
                    <a:cubicBezTo>
                      <a:pt x="828817" y="1431504"/>
                      <a:pt x="833475" y="1431194"/>
                      <a:pt x="853970" y="1424674"/>
                    </a:cubicBezTo>
                    <a:cubicBezTo>
                      <a:pt x="866081" y="1420638"/>
                      <a:pt x="881297" y="1413808"/>
                      <a:pt x="887508" y="1408840"/>
                    </a:cubicBezTo>
                    <a:cubicBezTo>
                      <a:pt x="901793" y="1398284"/>
                      <a:pt x="903035" y="1398284"/>
                      <a:pt x="913903" y="1407598"/>
                    </a:cubicBezTo>
                    <a:close/>
                    <a:moveTo>
                      <a:pt x="1565094" y="1446407"/>
                    </a:moveTo>
                    <a:lnTo>
                      <a:pt x="1565094" y="1477454"/>
                    </a:lnTo>
                    <a:lnTo>
                      <a:pt x="1259218" y="1477454"/>
                    </a:lnTo>
                    <a:lnTo>
                      <a:pt x="953341" y="1477454"/>
                    </a:lnTo>
                    <a:lnTo>
                      <a:pt x="953341" y="1446407"/>
                    </a:lnTo>
                    <a:lnTo>
                      <a:pt x="953341" y="1415360"/>
                    </a:lnTo>
                    <a:lnTo>
                      <a:pt x="1259218" y="1415360"/>
                    </a:lnTo>
                    <a:lnTo>
                      <a:pt x="1565094" y="1415360"/>
                    </a:lnTo>
                    <a:lnTo>
                      <a:pt x="1565094" y="1446407"/>
                    </a:lnTo>
                    <a:close/>
                    <a:moveTo>
                      <a:pt x="2389253" y="1450133"/>
                    </a:moveTo>
                    <a:cubicBezTo>
                      <a:pt x="2390185" y="1459136"/>
                      <a:pt x="2391738" y="1492667"/>
                      <a:pt x="2392669" y="1524646"/>
                    </a:cubicBezTo>
                    <a:lnTo>
                      <a:pt x="2394532" y="1583015"/>
                    </a:lnTo>
                    <a:lnTo>
                      <a:pt x="2306651" y="1583015"/>
                    </a:lnTo>
                    <a:lnTo>
                      <a:pt x="2218770" y="1583015"/>
                    </a:lnTo>
                    <a:lnTo>
                      <a:pt x="2220633" y="1524956"/>
                    </a:lnTo>
                    <a:cubicBezTo>
                      <a:pt x="2221875" y="1492667"/>
                      <a:pt x="2222807" y="1459136"/>
                      <a:pt x="2223117" y="1450133"/>
                    </a:cubicBezTo>
                    <a:lnTo>
                      <a:pt x="2223428" y="1433988"/>
                    </a:lnTo>
                    <a:lnTo>
                      <a:pt x="2305409" y="1433988"/>
                    </a:lnTo>
                    <a:lnTo>
                      <a:pt x="2387701" y="1433988"/>
                    </a:lnTo>
                    <a:lnTo>
                      <a:pt x="2389253" y="1450133"/>
                    </a:lnTo>
                    <a:close/>
                    <a:moveTo>
                      <a:pt x="1529072" y="1551036"/>
                    </a:moveTo>
                    <a:cubicBezTo>
                      <a:pt x="1528141" y="1576495"/>
                      <a:pt x="1526899" y="1598538"/>
                      <a:pt x="1526278" y="1600091"/>
                    </a:cubicBezTo>
                    <a:cubicBezTo>
                      <a:pt x="1524414" y="1606610"/>
                      <a:pt x="1530936" y="1715896"/>
                      <a:pt x="1535594" y="1753153"/>
                    </a:cubicBezTo>
                    <a:cubicBezTo>
                      <a:pt x="1539631" y="1786684"/>
                      <a:pt x="1560436" y="1898143"/>
                      <a:pt x="1566958" y="1920497"/>
                    </a:cubicBezTo>
                    <a:lnTo>
                      <a:pt x="1568821" y="1927638"/>
                    </a:lnTo>
                    <a:lnTo>
                      <a:pt x="1362005" y="1927638"/>
                    </a:lnTo>
                    <a:lnTo>
                      <a:pt x="1155189" y="1927638"/>
                    </a:lnTo>
                    <a:lnTo>
                      <a:pt x="1155189" y="2082874"/>
                    </a:lnTo>
                    <a:lnTo>
                      <a:pt x="1155189" y="2238110"/>
                    </a:lnTo>
                    <a:lnTo>
                      <a:pt x="1004890" y="2238110"/>
                    </a:lnTo>
                    <a:lnTo>
                      <a:pt x="854281" y="2238110"/>
                    </a:lnTo>
                    <a:lnTo>
                      <a:pt x="871360" y="2201474"/>
                    </a:lnTo>
                    <a:cubicBezTo>
                      <a:pt x="936572" y="2063004"/>
                      <a:pt x="982221" y="1909010"/>
                      <a:pt x="1003337" y="1756879"/>
                    </a:cubicBezTo>
                    <a:cubicBezTo>
                      <a:pt x="1009548" y="1713413"/>
                      <a:pt x="1010480" y="1691990"/>
                      <a:pt x="1010790" y="1615614"/>
                    </a:cubicBezTo>
                    <a:cubicBezTo>
                      <a:pt x="1010790" y="1565939"/>
                      <a:pt x="1009859" y="1520920"/>
                      <a:pt x="1008616" y="1515332"/>
                    </a:cubicBezTo>
                    <a:lnTo>
                      <a:pt x="1006443" y="1505397"/>
                    </a:lnTo>
                    <a:lnTo>
                      <a:pt x="1268534" y="1505397"/>
                    </a:lnTo>
                    <a:lnTo>
                      <a:pt x="1530936" y="1505397"/>
                    </a:lnTo>
                    <a:lnTo>
                      <a:pt x="1529072" y="1551036"/>
                    </a:lnTo>
                    <a:close/>
                    <a:moveTo>
                      <a:pt x="2678051" y="1557245"/>
                    </a:moveTo>
                    <a:cubicBezTo>
                      <a:pt x="2678982" y="1582704"/>
                      <a:pt x="2680535" y="1616856"/>
                      <a:pt x="2681466" y="1633311"/>
                    </a:cubicBezTo>
                    <a:lnTo>
                      <a:pt x="2683019" y="1663737"/>
                    </a:lnTo>
                    <a:lnTo>
                      <a:pt x="2594827" y="1663737"/>
                    </a:lnTo>
                    <a:lnTo>
                      <a:pt x="2506325" y="1663737"/>
                    </a:lnTo>
                    <a:lnTo>
                      <a:pt x="2507878" y="1613130"/>
                    </a:lnTo>
                    <a:cubicBezTo>
                      <a:pt x="2508809" y="1585498"/>
                      <a:pt x="2510051" y="1551346"/>
                      <a:pt x="2510983" y="1537065"/>
                    </a:cubicBezTo>
                    <a:lnTo>
                      <a:pt x="2512846" y="1511606"/>
                    </a:lnTo>
                    <a:lnTo>
                      <a:pt x="2594517" y="1511606"/>
                    </a:lnTo>
                    <a:lnTo>
                      <a:pt x="2676187" y="1511606"/>
                    </a:lnTo>
                    <a:lnTo>
                      <a:pt x="2678051" y="1557245"/>
                    </a:lnTo>
                    <a:close/>
                    <a:moveTo>
                      <a:pt x="2099214" y="1571838"/>
                    </a:moveTo>
                    <a:cubicBezTo>
                      <a:pt x="2099214" y="1591087"/>
                      <a:pt x="2100146" y="1615614"/>
                      <a:pt x="2101077" y="1626170"/>
                    </a:cubicBezTo>
                    <a:lnTo>
                      <a:pt x="2103251" y="1645109"/>
                    </a:lnTo>
                    <a:lnTo>
                      <a:pt x="2009159" y="1645109"/>
                    </a:lnTo>
                    <a:lnTo>
                      <a:pt x="1915067" y="1645109"/>
                    </a:lnTo>
                    <a:lnTo>
                      <a:pt x="1917241" y="1621203"/>
                    </a:lnTo>
                    <a:cubicBezTo>
                      <a:pt x="1918172" y="1608163"/>
                      <a:pt x="1919104" y="1583946"/>
                      <a:pt x="1919104" y="1566870"/>
                    </a:cubicBezTo>
                    <a:lnTo>
                      <a:pt x="1919104" y="1536444"/>
                    </a:lnTo>
                    <a:lnTo>
                      <a:pt x="2009159" y="1536444"/>
                    </a:lnTo>
                    <a:lnTo>
                      <a:pt x="2099214" y="1536444"/>
                    </a:lnTo>
                    <a:lnTo>
                      <a:pt x="2099214" y="1571838"/>
                    </a:lnTo>
                    <a:close/>
                    <a:moveTo>
                      <a:pt x="835338" y="1572148"/>
                    </a:moveTo>
                    <a:lnTo>
                      <a:pt x="835338" y="1595433"/>
                    </a:lnTo>
                    <a:lnTo>
                      <a:pt x="579147" y="1595433"/>
                    </a:lnTo>
                    <a:lnTo>
                      <a:pt x="322956" y="1595433"/>
                    </a:lnTo>
                    <a:lnTo>
                      <a:pt x="322956" y="1572148"/>
                    </a:lnTo>
                    <a:lnTo>
                      <a:pt x="322956" y="1548863"/>
                    </a:lnTo>
                    <a:lnTo>
                      <a:pt x="579147" y="1548863"/>
                    </a:lnTo>
                    <a:lnTo>
                      <a:pt x="835338" y="1548863"/>
                    </a:lnTo>
                    <a:lnTo>
                      <a:pt x="835338" y="1572148"/>
                    </a:lnTo>
                    <a:close/>
                    <a:moveTo>
                      <a:pt x="2395775" y="1620892"/>
                    </a:moveTo>
                    <a:cubicBezTo>
                      <a:pt x="2397948" y="1632380"/>
                      <a:pt x="2399190" y="1716517"/>
                      <a:pt x="2396706" y="1716517"/>
                    </a:cubicBezTo>
                    <a:cubicBezTo>
                      <a:pt x="2395464" y="1716517"/>
                      <a:pt x="2393601" y="1714965"/>
                      <a:pt x="2392669" y="1713413"/>
                    </a:cubicBezTo>
                    <a:cubicBezTo>
                      <a:pt x="2389564" y="1708135"/>
                      <a:pt x="2384906" y="1709998"/>
                      <a:pt x="2384906" y="1716517"/>
                    </a:cubicBezTo>
                    <a:cubicBezTo>
                      <a:pt x="2384906" y="1722727"/>
                      <a:pt x="2382732" y="1722727"/>
                      <a:pt x="2298888" y="1722727"/>
                    </a:cubicBezTo>
                    <a:lnTo>
                      <a:pt x="2213180" y="1722727"/>
                    </a:lnTo>
                    <a:lnTo>
                      <a:pt x="2215043" y="1689506"/>
                    </a:lnTo>
                    <a:cubicBezTo>
                      <a:pt x="2216286" y="1671499"/>
                      <a:pt x="2217217" y="1646972"/>
                      <a:pt x="2217217" y="1635174"/>
                    </a:cubicBezTo>
                    <a:lnTo>
                      <a:pt x="2217217" y="1614062"/>
                    </a:lnTo>
                    <a:lnTo>
                      <a:pt x="2305720" y="1614062"/>
                    </a:lnTo>
                    <a:lnTo>
                      <a:pt x="2394222" y="1614062"/>
                    </a:lnTo>
                    <a:lnTo>
                      <a:pt x="2395775" y="1620892"/>
                    </a:lnTo>
                    <a:close/>
                    <a:moveTo>
                      <a:pt x="805837" y="1709377"/>
                    </a:moveTo>
                    <a:cubicBezTo>
                      <a:pt x="805837" y="1804691"/>
                      <a:pt x="808322" y="1831392"/>
                      <a:pt x="824780" y="1913357"/>
                    </a:cubicBezTo>
                    <a:cubicBezTo>
                      <a:pt x="836891" y="1974519"/>
                      <a:pt x="842480" y="1995632"/>
                      <a:pt x="863907" y="2061141"/>
                    </a:cubicBezTo>
                    <a:lnTo>
                      <a:pt x="879745" y="2109264"/>
                    </a:lnTo>
                    <a:lnTo>
                      <a:pt x="874155" y="2124788"/>
                    </a:lnTo>
                    <a:cubicBezTo>
                      <a:pt x="871050" y="2133171"/>
                      <a:pt x="858318" y="2162355"/>
                      <a:pt x="845275" y="2189055"/>
                    </a:cubicBezTo>
                    <a:lnTo>
                      <a:pt x="821985" y="2238110"/>
                    </a:lnTo>
                    <a:lnTo>
                      <a:pt x="531946" y="2238110"/>
                    </a:lnTo>
                    <a:cubicBezTo>
                      <a:pt x="372642" y="2238110"/>
                      <a:pt x="242217" y="2237489"/>
                      <a:pt x="242217" y="2236868"/>
                    </a:cubicBezTo>
                    <a:cubicBezTo>
                      <a:pt x="242217" y="2236247"/>
                      <a:pt x="247807" y="2223207"/>
                      <a:pt x="254949" y="2207994"/>
                    </a:cubicBezTo>
                    <a:cubicBezTo>
                      <a:pt x="316124" y="2075112"/>
                      <a:pt x="356494" y="1929191"/>
                      <a:pt x="369847" y="1792893"/>
                    </a:cubicBezTo>
                    <a:cubicBezTo>
                      <a:pt x="371710" y="1771781"/>
                      <a:pt x="372952" y="1727073"/>
                      <a:pt x="372020" y="1689506"/>
                    </a:cubicBezTo>
                    <a:lnTo>
                      <a:pt x="370778" y="1623376"/>
                    </a:lnTo>
                    <a:lnTo>
                      <a:pt x="588463" y="1623376"/>
                    </a:lnTo>
                    <a:lnTo>
                      <a:pt x="805837" y="1623376"/>
                    </a:lnTo>
                    <a:lnTo>
                      <a:pt x="805837" y="1709377"/>
                    </a:lnTo>
                    <a:close/>
                    <a:moveTo>
                      <a:pt x="2102319" y="1684539"/>
                    </a:moveTo>
                    <a:cubicBezTo>
                      <a:pt x="2102319" y="1691059"/>
                      <a:pt x="2103251" y="1704099"/>
                      <a:pt x="2104183" y="1713413"/>
                    </a:cubicBezTo>
                    <a:cubicBezTo>
                      <a:pt x="2106046" y="1727694"/>
                      <a:pt x="2105425" y="1729868"/>
                      <a:pt x="2102009" y="1726453"/>
                    </a:cubicBezTo>
                    <a:cubicBezTo>
                      <a:pt x="2095488" y="1720243"/>
                      <a:pt x="2093003" y="1722106"/>
                      <a:pt x="2093003" y="1732662"/>
                    </a:cubicBezTo>
                    <a:cubicBezTo>
                      <a:pt x="2093314" y="1744460"/>
                      <a:pt x="2079961" y="1925775"/>
                      <a:pt x="2079029" y="1927017"/>
                    </a:cubicBezTo>
                    <a:cubicBezTo>
                      <a:pt x="2078408" y="1927638"/>
                      <a:pt x="2040833" y="1896902"/>
                      <a:pt x="1995495" y="1859334"/>
                    </a:cubicBezTo>
                    <a:lnTo>
                      <a:pt x="1912893" y="1790410"/>
                    </a:lnTo>
                    <a:lnTo>
                      <a:pt x="1912893" y="1752843"/>
                    </a:lnTo>
                    <a:cubicBezTo>
                      <a:pt x="1912893" y="1732041"/>
                      <a:pt x="1913825" y="1705651"/>
                      <a:pt x="1915067" y="1693853"/>
                    </a:cubicBezTo>
                    <a:lnTo>
                      <a:pt x="1916930" y="1673051"/>
                    </a:lnTo>
                    <a:lnTo>
                      <a:pt x="2009469" y="1673051"/>
                    </a:lnTo>
                    <a:lnTo>
                      <a:pt x="2102319" y="1673051"/>
                    </a:lnTo>
                    <a:lnTo>
                      <a:pt x="2102319" y="1684539"/>
                    </a:lnTo>
                    <a:close/>
                    <a:moveTo>
                      <a:pt x="2684261" y="1720243"/>
                    </a:moveTo>
                    <a:cubicBezTo>
                      <a:pt x="2685193" y="1735767"/>
                      <a:pt x="2686124" y="1760294"/>
                      <a:pt x="2686124" y="1774576"/>
                    </a:cubicBezTo>
                    <a:lnTo>
                      <a:pt x="2686124" y="1800345"/>
                    </a:lnTo>
                    <a:lnTo>
                      <a:pt x="2602280" y="1800345"/>
                    </a:lnTo>
                    <a:cubicBezTo>
                      <a:pt x="2501356" y="1800345"/>
                      <a:pt x="2502909" y="1800966"/>
                      <a:pt x="2502909" y="1771160"/>
                    </a:cubicBezTo>
                    <a:cubicBezTo>
                      <a:pt x="2502909" y="1760915"/>
                      <a:pt x="2503841" y="1738561"/>
                      <a:pt x="2505083" y="1721795"/>
                    </a:cubicBezTo>
                    <a:lnTo>
                      <a:pt x="2506946" y="1691680"/>
                    </a:lnTo>
                    <a:lnTo>
                      <a:pt x="2594517" y="1691680"/>
                    </a:lnTo>
                    <a:lnTo>
                      <a:pt x="2682088" y="1691680"/>
                    </a:lnTo>
                    <a:lnTo>
                      <a:pt x="2684261" y="1720243"/>
                    </a:lnTo>
                    <a:close/>
                    <a:moveTo>
                      <a:pt x="2388632" y="1839154"/>
                    </a:moveTo>
                    <a:cubicBezTo>
                      <a:pt x="2389564" y="1886966"/>
                      <a:pt x="2390185" y="1926396"/>
                      <a:pt x="2389564" y="1927017"/>
                    </a:cubicBezTo>
                    <a:cubicBezTo>
                      <a:pt x="2389253" y="1927638"/>
                      <a:pt x="2349194" y="1900006"/>
                      <a:pt x="2300751" y="1866165"/>
                    </a:cubicBezTo>
                    <a:cubicBezTo>
                      <a:pt x="2233676" y="1818973"/>
                      <a:pt x="2212249" y="1802518"/>
                      <a:pt x="2211628" y="1796930"/>
                    </a:cubicBezTo>
                    <a:cubicBezTo>
                      <a:pt x="2211007" y="1793204"/>
                      <a:pt x="2211317" y="1781096"/>
                      <a:pt x="2212559" y="1770229"/>
                    </a:cubicBezTo>
                    <a:lnTo>
                      <a:pt x="2214733" y="1750669"/>
                    </a:lnTo>
                    <a:lnTo>
                      <a:pt x="2300440" y="1751290"/>
                    </a:lnTo>
                    <a:lnTo>
                      <a:pt x="2386459" y="1752222"/>
                    </a:lnTo>
                    <a:lnTo>
                      <a:pt x="2388632" y="1839154"/>
                    </a:lnTo>
                    <a:close/>
                    <a:moveTo>
                      <a:pt x="2480240" y="1809038"/>
                    </a:moveTo>
                    <a:cubicBezTo>
                      <a:pt x="2514088" y="1832634"/>
                      <a:pt x="2582406" y="1880136"/>
                      <a:pt x="2632091" y="1914598"/>
                    </a:cubicBezTo>
                    <a:lnTo>
                      <a:pt x="2722457" y="1977314"/>
                    </a:lnTo>
                    <a:lnTo>
                      <a:pt x="2730841" y="2047791"/>
                    </a:lnTo>
                    <a:cubicBezTo>
                      <a:pt x="2735499" y="2086910"/>
                      <a:pt x="2742642" y="2144968"/>
                      <a:pt x="2746989" y="2177258"/>
                    </a:cubicBezTo>
                    <a:cubicBezTo>
                      <a:pt x="2751026" y="2209547"/>
                      <a:pt x="2754442" y="2236558"/>
                      <a:pt x="2754442" y="2237179"/>
                    </a:cubicBezTo>
                    <a:cubicBezTo>
                      <a:pt x="2754442" y="2237800"/>
                      <a:pt x="2739226" y="2238110"/>
                      <a:pt x="2720283" y="2238110"/>
                    </a:cubicBezTo>
                    <a:lnTo>
                      <a:pt x="2686124" y="2238110"/>
                    </a:lnTo>
                    <a:lnTo>
                      <a:pt x="2686124" y="2127893"/>
                    </a:lnTo>
                    <a:lnTo>
                      <a:pt x="2686124" y="2017675"/>
                    </a:lnTo>
                    <a:lnTo>
                      <a:pt x="2613149" y="2017675"/>
                    </a:lnTo>
                    <a:lnTo>
                      <a:pt x="2540173" y="2017675"/>
                    </a:lnTo>
                    <a:lnTo>
                      <a:pt x="2540173" y="2127893"/>
                    </a:lnTo>
                    <a:lnTo>
                      <a:pt x="2540173" y="2238110"/>
                    </a:lnTo>
                    <a:lnTo>
                      <a:pt x="2509120" y="2238110"/>
                    </a:lnTo>
                    <a:lnTo>
                      <a:pt x="2478066" y="2238110"/>
                    </a:lnTo>
                    <a:lnTo>
                      <a:pt x="2478066" y="2127893"/>
                    </a:lnTo>
                    <a:lnTo>
                      <a:pt x="2478066" y="2017675"/>
                    </a:lnTo>
                    <a:lnTo>
                      <a:pt x="2405091" y="2017675"/>
                    </a:lnTo>
                    <a:lnTo>
                      <a:pt x="2332115" y="2017675"/>
                    </a:lnTo>
                    <a:lnTo>
                      <a:pt x="2332115" y="2127893"/>
                    </a:lnTo>
                    <a:lnTo>
                      <a:pt x="2332115" y="2238110"/>
                    </a:lnTo>
                    <a:lnTo>
                      <a:pt x="2301062" y="2238110"/>
                    </a:lnTo>
                    <a:lnTo>
                      <a:pt x="2270008" y="2238110"/>
                    </a:lnTo>
                    <a:lnTo>
                      <a:pt x="2269387" y="2128513"/>
                    </a:lnTo>
                    <a:lnTo>
                      <a:pt x="2268455" y="2019227"/>
                    </a:lnTo>
                    <a:lnTo>
                      <a:pt x="2196411" y="2018296"/>
                    </a:lnTo>
                    <a:lnTo>
                      <a:pt x="2124057" y="2017675"/>
                    </a:lnTo>
                    <a:lnTo>
                      <a:pt x="2124057" y="2127893"/>
                    </a:lnTo>
                    <a:lnTo>
                      <a:pt x="2124057" y="2238110"/>
                    </a:lnTo>
                    <a:lnTo>
                      <a:pt x="2091451" y="2238110"/>
                    </a:lnTo>
                    <a:lnTo>
                      <a:pt x="2058844" y="2238110"/>
                    </a:lnTo>
                    <a:lnTo>
                      <a:pt x="2058844" y="2127893"/>
                    </a:lnTo>
                    <a:lnTo>
                      <a:pt x="2058844" y="2017675"/>
                    </a:lnTo>
                    <a:lnTo>
                      <a:pt x="1985869" y="2017675"/>
                    </a:lnTo>
                    <a:lnTo>
                      <a:pt x="1912893" y="2017675"/>
                    </a:lnTo>
                    <a:lnTo>
                      <a:pt x="1912893" y="2127893"/>
                    </a:lnTo>
                    <a:lnTo>
                      <a:pt x="1912893" y="2238110"/>
                    </a:lnTo>
                    <a:lnTo>
                      <a:pt x="1878734" y="2238110"/>
                    </a:lnTo>
                    <a:lnTo>
                      <a:pt x="1844576" y="2238110"/>
                    </a:lnTo>
                    <a:lnTo>
                      <a:pt x="1844576" y="2196817"/>
                    </a:lnTo>
                    <a:cubicBezTo>
                      <a:pt x="1844576" y="2174463"/>
                      <a:pt x="1846128" y="2095603"/>
                      <a:pt x="1847681" y="2022332"/>
                    </a:cubicBezTo>
                    <a:cubicBezTo>
                      <a:pt x="1849234" y="1948750"/>
                      <a:pt x="1850786" y="1863991"/>
                      <a:pt x="1851097" y="1833876"/>
                    </a:cubicBezTo>
                    <a:cubicBezTo>
                      <a:pt x="1851407" y="1790099"/>
                      <a:pt x="1852339" y="1779233"/>
                      <a:pt x="1855444" y="1781096"/>
                    </a:cubicBezTo>
                    <a:cubicBezTo>
                      <a:pt x="1857618" y="1782337"/>
                      <a:pt x="1911651" y="1826424"/>
                      <a:pt x="1975311" y="1879515"/>
                    </a:cubicBezTo>
                    <a:cubicBezTo>
                      <a:pt x="2095177" y="1979487"/>
                      <a:pt x="2102009" y="1984765"/>
                      <a:pt x="2103562" y="1983213"/>
                    </a:cubicBezTo>
                    <a:cubicBezTo>
                      <a:pt x="2104183" y="1982592"/>
                      <a:pt x="2107909" y="1935400"/>
                      <a:pt x="2111946" y="1878584"/>
                    </a:cubicBezTo>
                    <a:cubicBezTo>
                      <a:pt x="2115983" y="1822078"/>
                      <a:pt x="2119709" y="1775507"/>
                      <a:pt x="2120641" y="1775507"/>
                    </a:cubicBezTo>
                    <a:cubicBezTo>
                      <a:pt x="2121883" y="1775818"/>
                      <a:pt x="2188959" y="1822388"/>
                      <a:pt x="2270008" y="1879515"/>
                    </a:cubicBezTo>
                    <a:cubicBezTo>
                      <a:pt x="2351058" y="1936642"/>
                      <a:pt x="2418754" y="1983523"/>
                      <a:pt x="2419996" y="1983523"/>
                    </a:cubicBezTo>
                    <a:cubicBezTo>
                      <a:pt x="2421238" y="1983523"/>
                      <a:pt x="2421549" y="1973278"/>
                      <a:pt x="2420928" y="1960859"/>
                    </a:cubicBezTo>
                    <a:cubicBezTo>
                      <a:pt x="2418133" y="1925775"/>
                      <a:pt x="2415338" y="1766193"/>
                      <a:pt x="2417201" y="1766193"/>
                    </a:cubicBezTo>
                    <a:cubicBezTo>
                      <a:pt x="2418133" y="1766193"/>
                      <a:pt x="2446392" y="1785442"/>
                      <a:pt x="2480240" y="1809038"/>
                    </a:cubicBezTo>
                    <a:close/>
                    <a:moveTo>
                      <a:pt x="2687677" y="1832013"/>
                    </a:moveTo>
                    <a:cubicBezTo>
                      <a:pt x="2688298" y="1834186"/>
                      <a:pt x="2689230" y="1854677"/>
                      <a:pt x="2690161" y="1877342"/>
                    </a:cubicBezTo>
                    <a:cubicBezTo>
                      <a:pt x="2691093" y="1909010"/>
                      <a:pt x="2690472" y="1918324"/>
                      <a:pt x="2687677" y="1917082"/>
                    </a:cubicBezTo>
                    <a:cubicBezTo>
                      <a:pt x="2682398" y="1915219"/>
                      <a:pt x="2561911" y="1831081"/>
                      <a:pt x="2561911" y="1829529"/>
                    </a:cubicBezTo>
                    <a:cubicBezTo>
                      <a:pt x="2561911" y="1828908"/>
                      <a:pt x="2589859" y="1828287"/>
                      <a:pt x="2624018" y="1828287"/>
                    </a:cubicBezTo>
                    <a:cubicBezTo>
                      <a:pt x="2671219" y="1828287"/>
                      <a:pt x="2686746" y="1829219"/>
                      <a:pt x="2687677" y="1832013"/>
                    </a:cubicBezTo>
                    <a:close/>
                    <a:moveTo>
                      <a:pt x="1813522" y="2096845"/>
                    </a:moveTo>
                    <a:lnTo>
                      <a:pt x="1813522" y="2238110"/>
                    </a:lnTo>
                    <a:lnTo>
                      <a:pt x="1498330" y="2238110"/>
                    </a:lnTo>
                    <a:lnTo>
                      <a:pt x="1183137" y="2238110"/>
                    </a:lnTo>
                    <a:lnTo>
                      <a:pt x="1183137" y="2096845"/>
                    </a:lnTo>
                    <a:lnTo>
                      <a:pt x="1183137" y="1955581"/>
                    </a:lnTo>
                    <a:lnTo>
                      <a:pt x="1498330" y="1955581"/>
                    </a:lnTo>
                    <a:lnTo>
                      <a:pt x="1813522" y="1955581"/>
                    </a:lnTo>
                    <a:lnTo>
                      <a:pt x="1813522" y="2096845"/>
                    </a:lnTo>
                    <a:close/>
                    <a:moveTo>
                      <a:pt x="2030275" y="2130066"/>
                    </a:moveTo>
                    <a:lnTo>
                      <a:pt x="2029344" y="2214825"/>
                    </a:lnTo>
                    <a:lnTo>
                      <a:pt x="1986800" y="2215756"/>
                    </a:lnTo>
                    <a:lnTo>
                      <a:pt x="1943947" y="2216687"/>
                    </a:lnTo>
                    <a:lnTo>
                      <a:pt x="1943947" y="2130997"/>
                    </a:lnTo>
                    <a:lnTo>
                      <a:pt x="1943947" y="2045617"/>
                    </a:lnTo>
                    <a:lnTo>
                      <a:pt x="1987422" y="2045617"/>
                    </a:lnTo>
                    <a:lnTo>
                      <a:pt x="2030896" y="2045617"/>
                    </a:lnTo>
                    <a:lnTo>
                      <a:pt x="2030275" y="2130066"/>
                    </a:lnTo>
                    <a:close/>
                    <a:moveTo>
                      <a:pt x="2238955" y="2130997"/>
                    </a:moveTo>
                    <a:lnTo>
                      <a:pt x="2238955" y="2216377"/>
                    </a:lnTo>
                    <a:lnTo>
                      <a:pt x="2195480" y="2216377"/>
                    </a:lnTo>
                    <a:lnTo>
                      <a:pt x="2152005" y="2216377"/>
                    </a:lnTo>
                    <a:lnTo>
                      <a:pt x="2152005" y="2130997"/>
                    </a:lnTo>
                    <a:lnTo>
                      <a:pt x="2152005" y="2045617"/>
                    </a:lnTo>
                    <a:lnTo>
                      <a:pt x="2195480" y="2045617"/>
                    </a:lnTo>
                    <a:lnTo>
                      <a:pt x="2238955" y="2045617"/>
                    </a:lnTo>
                    <a:lnTo>
                      <a:pt x="2238955" y="2130997"/>
                    </a:lnTo>
                    <a:close/>
                    <a:moveTo>
                      <a:pt x="2448565" y="2130997"/>
                    </a:moveTo>
                    <a:lnTo>
                      <a:pt x="2448565" y="2214825"/>
                    </a:lnTo>
                    <a:lnTo>
                      <a:pt x="2405091" y="2214825"/>
                    </a:lnTo>
                    <a:lnTo>
                      <a:pt x="2361616" y="2214825"/>
                    </a:lnTo>
                    <a:lnTo>
                      <a:pt x="2360684" y="2134102"/>
                    </a:lnTo>
                    <a:cubicBezTo>
                      <a:pt x="2360374" y="2089704"/>
                      <a:pt x="2360684" y="2051827"/>
                      <a:pt x="2361616" y="2049343"/>
                    </a:cubicBezTo>
                    <a:cubicBezTo>
                      <a:pt x="2362547" y="2046238"/>
                      <a:pt x="2373106" y="2045617"/>
                      <a:pt x="2405712" y="2046238"/>
                    </a:cubicBezTo>
                    <a:lnTo>
                      <a:pt x="2448565" y="2047170"/>
                    </a:lnTo>
                    <a:lnTo>
                      <a:pt x="2448565" y="2130997"/>
                    </a:lnTo>
                    <a:close/>
                    <a:moveTo>
                      <a:pt x="2657555" y="2130066"/>
                    </a:moveTo>
                    <a:lnTo>
                      <a:pt x="2656624" y="2214825"/>
                    </a:lnTo>
                    <a:lnTo>
                      <a:pt x="2614080" y="2215756"/>
                    </a:lnTo>
                    <a:lnTo>
                      <a:pt x="2571227" y="2216687"/>
                    </a:lnTo>
                    <a:lnTo>
                      <a:pt x="2571227" y="2130997"/>
                    </a:lnTo>
                    <a:lnTo>
                      <a:pt x="2571227" y="2045617"/>
                    </a:lnTo>
                    <a:lnTo>
                      <a:pt x="2614702" y="2045617"/>
                    </a:lnTo>
                    <a:lnTo>
                      <a:pt x="2658176" y="2045617"/>
                    </a:lnTo>
                    <a:lnTo>
                      <a:pt x="2657555" y="2130066"/>
                    </a:lnTo>
                    <a:close/>
                    <a:moveTo>
                      <a:pt x="2903499" y="2408869"/>
                    </a:moveTo>
                    <a:lnTo>
                      <a:pt x="2903499" y="2551686"/>
                    </a:lnTo>
                    <a:lnTo>
                      <a:pt x="1465723" y="2551686"/>
                    </a:lnTo>
                    <a:lnTo>
                      <a:pt x="27948" y="2551686"/>
                    </a:lnTo>
                    <a:lnTo>
                      <a:pt x="27948" y="2408869"/>
                    </a:lnTo>
                    <a:lnTo>
                      <a:pt x="27948" y="2266052"/>
                    </a:lnTo>
                    <a:lnTo>
                      <a:pt x="1465723" y="2266052"/>
                    </a:lnTo>
                    <a:lnTo>
                      <a:pt x="2903499" y="2266052"/>
                    </a:lnTo>
                    <a:lnTo>
                      <a:pt x="2903499" y="2408869"/>
                    </a:lnTo>
                    <a:close/>
                  </a:path>
                </a:pathLst>
              </a:custGeom>
              <a:solidFill>
                <a:srgbClr val="000000"/>
              </a:solidFill>
              <a:ln w="310" cap="flat">
                <a:noFill/>
                <a:prstDash val="solid"/>
                <a:miter/>
              </a:ln>
            </p:spPr>
            <p:txBody>
              <a:bodyPr rtlCol="0" anchor="ctr"/>
              <a:lstStyle/>
              <a:p>
                <a:endParaRPr lang="de-DE"/>
              </a:p>
            </p:txBody>
          </p:sp>
          <p:grpSp>
            <p:nvGrpSpPr>
              <p:cNvPr id="23571" name="Gruppieren 23570">
                <a:extLst>
                  <a:ext uri="{FF2B5EF4-FFF2-40B4-BE49-F238E27FC236}">
                    <a16:creationId xmlns:a16="http://schemas.microsoft.com/office/drawing/2014/main" id="{FFE4EE35-E2CA-4F8F-8D65-FAC746F1E9C9}"/>
                  </a:ext>
                </a:extLst>
              </p:cNvPr>
              <p:cNvGrpSpPr/>
              <p:nvPr/>
            </p:nvGrpSpPr>
            <p:grpSpPr>
              <a:xfrm>
                <a:off x="3859176" y="3700972"/>
                <a:ext cx="1424883" cy="846169"/>
                <a:chOff x="3859176" y="3700972"/>
                <a:chExt cx="1424883" cy="846169"/>
              </a:xfrm>
            </p:grpSpPr>
            <p:grpSp>
              <p:nvGrpSpPr>
                <p:cNvPr id="23557" name="Gruppieren 23556">
                  <a:extLst>
                    <a:ext uri="{FF2B5EF4-FFF2-40B4-BE49-F238E27FC236}">
                      <a16:creationId xmlns:a16="http://schemas.microsoft.com/office/drawing/2014/main" id="{5D8AFE3C-721F-4D0D-B18A-5B7BD423C53B}"/>
                    </a:ext>
                  </a:extLst>
                </p:cNvPr>
                <p:cNvGrpSpPr/>
                <p:nvPr/>
              </p:nvGrpSpPr>
              <p:grpSpPr>
                <a:xfrm>
                  <a:off x="4430789" y="4045227"/>
                  <a:ext cx="853270" cy="364799"/>
                  <a:chOff x="5337405" y="3691150"/>
                  <a:chExt cx="3364143" cy="1438275"/>
                </a:xfrm>
              </p:grpSpPr>
              <p:pic>
                <p:nvPicPr>
                  <p:cNvPr id="23552" name="Grafik 23551">
                    <a:extLst>
                      <a:ext uri="{FF2B5EF4-FFF2-40B4-BE49-F238E27FC236}">
                        <a16:creationId xmlns:a16="http://schemas.microsoft.com/office/drawing/2014/main" id="{B04D6A8A-647B-4FB4-953E-BE23237279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7405" y="3691150"/>
                    <a:ext cx="771525" cy="1438275"/>
                  </a:xfrm>
                  <a:prstGeom prst="rect">
                    <a:avLst/>
                  </a:prstGeom>
                </p:spPr>
              </p:pic>
              <p:pic>
                <p:nvPicPr>
                  <p:cNvPr id="23554" name="Grafik 23553">
                    <a:extLst>
                      <a:ext uri="{FF2B5EF4-FFF2-40B4-BE49-F238E27FC236}">
                        <a16:creationId xmlns:a16="http://schemas.microsoft.com/office/drawing/2014/main" id="{231F34A7-8597-4657-AE76-26D55F547F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34056" y="3691187"/>
                    <a:ext cx="2267492" cy="1438238"/>
                  </a:xfrm>
                  <a:prstGeom prst="rect">
                    <a:avLst/>
                  </a:prstGeom>
                </p:spPr>
              </p:pic>
            </p:grpSp>
            <p:grpSp>
              <p:nvGrpSpPr>
                <p:cNvPr id="23556" name="Gruppieren 23555">
                  <a:extLst>
                    <a:ext uri="{FF2B5EF4-FFF2-40B4-BE49-F238E27FC236}">
                      <a16:creationId xmlns:a16="http://schemas.microsoft.com/office/drawing/2014/main" id="{D29EDCB5-5D6B-46CE-9E37-6C8C964F5433}"/>
                    </a:ext>
                  </a:extLst>
                </p:cNvPr>
                <p:cNvGrpSpPr/>
                <p:nvPr/>
              </p:nvGrpSpPr>
              <p:grpSpPr>
                <a:xfrm>
                  <a:off x="4375940" y="3700972"/>
                  <a:ext cx="908119" cy="200337"/>
                  <a:chOff x="5243768" y="2503476"/>
                  <a:chExt cx="3890361" cy="858241"/>
                </a:xfrm>
              </p:grpSpPr>
              <p:pic>
                <p:nvPicPr>
                  <p:cNvPr id="4" name="Grafik 3">
                    <a:extLst>
                      <a:ext uri="{FF2B5EF4-FFF2-40B4-BE49-F238E27FC236}">
                        <a16:creationId xmlns:a16="http://schemas.microsoft.com/office/drawing/2014/main" id="{D2CBC74E-9287-4E6E-BF3A-719BB41849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43768" y="2503476"/>
                    <a:ext cx="865162" cy="858241"/>
                  </a:xfrm>
                  <a:prstGeom prst="rect">
                    <a:avLst/>
                  </a:prstGeom>
                </p:spPr>
              </p:pic>
              <p:pic>
                <p:nvPicPr>
                  <p:cNvPr id="58" name="Grafik 57">
                    <a:extLst>
                      <a:ext uri="{FF2B5EF4-FFF2-40B4-BE49-F238E27FC236}">
                        <a16:creationId xmlns:a16="http://schemas.microsoft.com/office/drawing/2014/main" id="{904F7F65-EADC-4DB1-A59A-D7F57B7B93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52168" y="2503476"/>
                    <a:ext cx="865162" cy="858241"/>
                  </a:xfrm>
                  <a:prstGeom prst="rect">
                    <a:avLst/>
                  </a:prstGeom>
                </p:spPr>
              </p:pic>
              <p:pic>
                <p:nvPicPr>
                  <p:cNvPr id="59" name="Grafik 58">
                    <a:extLst>
                      <a:ext uri="{FF2B5EF4-FFF2-40B4-BE49-F238E27FC236}">
                        <a16:creationId xmlns:a16="http://schemas.microsoft.com/office/drawing/2014/main" id="{D57E9C8B-D68A-41E5-9BD8-C309AA0B30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60568" y="2503476"/>
                    <a:ext cx="865162" cy="858241"/>
                  </a:xfrm>
                  <a:prstGeom prst="rect">
                    <a:avLst/>
                  </a:prstGeom>
                </p:spPr>
              </p:pic>
              <p:pic>
                <p:nvPicPr>
                  <p:cNvPr id="60" name="Grafik 59">
                    <a:extLst>
                      <a:ext uri="{FF2B5EF4-FFF2-40B4-BE49-F238E27FC236}">
                        <a16:creationId xmlns:a16="http://schemas.microsoft.com/office/drawing/2014/main" id="{0808363B-8DAD-4FC0-963E-5EE43C3CAB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68967" y="2503476"/>
                    <a:ext cx="865162" cy="858241"/>
                  </a:xfrm>
                  <a:prstGeom prst="rect">
                    <a:avLst/>
                  </a:prstGeom>
                </p:spPr>
              </p:pic>
            </p:grpSp>
            <p:cxnSp>
              <p:nvCxnSpPr>
                <p:cNvPr id="23559" name="Gerader Verbinder 23558">
                  <a:extLst>
                    <a:ext uri="{FF2B5EF4-FFF2-40B4-BE49-F238E27FC236}">
                      <a16:creationId xmlns:a16="http://schemas.microsoft.com/office/drawing/2014/main" id="{565F4A57-3CBB-4C40-A67A-34896221A135}"/>
                    </a:ext>
                  </a:extLst>
                </p:cNvPr>
                <p:cNvCxnSpPr/>
                <p:nvPr/>
              </p:nvCxnSpPr>
              <p:spPr bwMode="auto">
                <a:xfrm>
                  <a:off x="4155224" y="3976965"/>
                  <a:ext cx="1071240" cy="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r Verbinder 64">
                  <a:extLst>
                    <a:ext uri="{FF2B5EF4-FFF2-40B4-BE49-F238E27FC236}">
                      <a16:creationId xmlns:a16="http://schemas.microsoft.com/office/drawing/2014/main" id="{DE284DC9-3F9C-4ACF-AD26-F09AAEB61660}"/>
                    </a:ext>
                  </a:extLst>
                </p:cNvPr>
                <p:cNvCxnSpPr/>
                <p:nvPr/>
              </p:nvCxnSpPr>
              <p:spPr bwMode="auto">
                <a:xfrm>
                  <a:off x="4155224" y="4547141"/>
                  <a:ext cx="1071240" cy="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r Verbinder 65">
                  <a:extLst>
                    <a:ext uri="{FF2B5EF4-FFF2-40B4-BE49-F238E27FC236}">
                      <a16:creationId xmlns:a16="http://schemas.microsoft.com/office/drawing/2014/main" id="{7F68805C-9759-4613-B3D6-4D4E8B902FA3}"/>
                    </a:ext>
                  </a:extLst>
                </p:cNvPr>
                <p:cNvCxnSpPr/>
                <p:nvPr/>
              </p:nvCxnSpPr>
              <p:spPr bwMode="auto">
                <a:xfrm>
                  <a:off x="3859176" y="4424310"/>
                  <a:ext cx="296048" cy="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C2EEC8FA-2A6A-40D1-9D21-D5DBCF782309}"/>
                    </a:ext>
                  </a:extLst>
                </p:cNvPr>
                <p:cNvCxnSpPr/>
                <p:nvPr/>
              </p:nvCxnSpPr>
              <p:spPr bwMode="auto">
                <a:xfrm>
                  <a:off x="4156715" y="3976965"/>
                  <a:ext cx="0" cy="570176"/>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569A833F-E366-4012-975D-97B0A0A57CC8}"/>
                    </a:ext>
                  </a:extLst>
                </p:cNvPr>
                <p:cNvCxnSpPr/>
                <p:nvPr/>
              </p:nvCxnSpPr>
              <p:spPr bwMode="auto">
                <a:xfrm>
                  <a:off x="4466185" y="3852344"/>
                  <a:ext cx="0" cy="124621"/>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r Verbinder 73">
                  <a:extLst>
                    <a:ext uri="{FF2B5EF4-FFF2-40B4-BE49-F238E27FC236}">
                      <a16:creationId xmlns:a16="http://schemas.microsoft.com/office/drawing/2014/main" id="{4703900B-5F9E-4AA0-9448-070FF6370D28}"/>
                    </a:ext>
                  </a:extLst>
                </p:cNvPr>
                <p:cNvCxnSpPr/>
                <p:nvPr/>
              </p:nvCxnSpPr>
              <p:spPr bwMode="auto">
                <a:xfrm>
                  <a:off x="4709135" y="3852344"/>
                  <a:ext cx="0" cy="124621"/>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Gerader Verbinder 74">
                  <a:extLst>
                    <a:ext uri="{FF2B5EF4-FFF2-40B4-BE49-F238E27FC236}">
                      <a16:creationId xmlns:a16="http://schemas.microsoft.com/office/drawing/2014/main" id="{AF9D57CB-CAFA-4D2D-B0C0-370AE6E084AE}"/>
                    </a:ext>
                  </a:extLst>
                </p:cNvPr>
                <p:cNvCxnSpPr/>
                <p:nvPr/>
              </p:nvCxnSpPr>
              <p:spPr bwMode="auto">
                <a:xfrm>
                  <a:off x="4947694" y="3852344"/>
                  <a:ext cx="0" cy="124621"/>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r Verbinder 75">
                  <a:extLst>
                    <a:ext uri="{FF2B5EF4-FFF2-40B4-BE49-F238E27FC236}">
                      <a16:creationId xmlns:a16="http://schemas.microsoft.com/office/drawing/2014/main" id="{5FF46868-00A5-4F1C-98C0-5BBF2358C463}"/>
                    </a:ext>
                  </a:extLst>
                </p:cNvPr>
                <p:cNvCxnSpPr/>
                <p:nvPr/>
              </p:nvCxnSpPr>
              <p:spPr bwMode="auto">
                <a:xfrm>
                  <a:off x="5175289" y="3852344"/>
                  <a:ext cx="0" cy="124621"/>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74F60354-9C0F-4733-BDE1-5E15D71D8D18}"/>
                    </a:ext>
                  </a:extLst>
                </p:cNvPr>
                <p:cNvCxnSpPr/>
                <p:nvPr/>
              </p:nvCxnSpPr>
              <p:spPr bwMode="auto">
                <a:xfrm>
                  <a:off x="4526285" y="4410026"/>
                  <a:ext cx="0" cy="137115"/>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Gerader Verbinder 78">
                  <a:extLst>
                    <a:ext uri="{FF2B5EF4-FFF2-40B4-BE49-F238E27FC236}">
                      <a16:creationId xmlns:a16="http://schemas.microsoft.com/office/drawing/2014/main" id="{BD3A49EC-18C7-433B-B602-996E1A7C9922}"/>
                    </a:ext>
                  </a:extLst>
                </p:cNvPr>
                <p:cNvCxnSpPr/>
                <p:nvPr/>
              </p:nvCxnSpPr>
              <p:spPr bwMode="auto">
                <a:xfrm>
                  <a:off x="4914609" y="4410026"/>
                  <a:ext cx="0" cy="137115"/>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Gerader Verbinder 79">
                  <a:extLst>
                    <a:ext uri="{FF2B5EF4-FFF2-40B4-BE49-F238E27FC236}">
                      <a16:creationId xmlns:a16="http://schemas.microsoft.com/office/drawing/2014/main" id="{73685C5F-D607-4902-B77D-0E00F1194ABD}"/>
                    </a:ext>
                  </a:extLst>
                </p:cNvPr>
                <p:cNvCxnSpPr/>
                <p:nvPr/>
              </p:nvCxnSpPr>
              <p:spPr bwMode="auto">
                <a:xfrm>
                  <a:off x="5225759" y="4410026"/>
                  <a:ext cx="0" cy="137115"/>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23570" name="Gruppieren 23569">
            <a:extLst>
              <a:ext uri="{FF2B5EF4-FFF2-40B4-BE49-F238E27FC236}">
                <a16:creationId xmlns:a16="http://schemas.microsoft.com/office/drawing/2014/main" id="{055A7A0B-8E24-4E20-BCDB-C889E73238B2}"/>
              </a:ext>
            </a:extLst>
          </p:cNvPr>
          <p:cNvGrpSpPr/>
          <p:nvPr/>
        </p:nvGrpSpPr>
        <p:grpSpPr>
          <a:xfrm>
            <a:off x="6308570" y="1202900"/>
            <a:ext cx="1435807" cy="1169551"/>
            <a:chOff x="5859780" y="3108975"/>
            <a:chExt cx="1435807" cy="1001378"/>
          </a:xfrm>
        </p:grpSpPr>
        <p:sp>
          <p:nvSpPr>
            <p:cNvPr id="23568" name="Textfeld 23567">
              <a:extLst>
                <a:ext uri="{FF2B5EF4-FFF2-40B4-BE49-F238E27FC236}">
                  <a16:creationId xmlns:a16="http://schemas.microsoft.com/office/drawing/2014/main" id="{4FB3FBBC-6C04-4896-8BE1-3219FCA483A4}"/>
                </a:ext>
              </a:extLst>
            </p:cNvPr>
            <p:cNvSpPr txBox="1"/>
            <p:nvPr/>
          </p:nvSpPr>
          <p:spPr>
            <a:xfrm>
              <a:off x="5874255" y="3108975"/>
              <a:ext cx="1340432" cy="1001378"/>
            </a:xfrm>
            <a:prstGeom prst="rect">
              <a:avLst/>
            </a:prstGeom>
            <a:noFill/>
          </p:spPr>
          <p:txBody>
            <a:bodyPr wrap="none" rtlCol="0">
              <a:spAutoFit/>
            </a:bodyPr>
            <a:lstStyle/>
            <a:p>
              <a:r>
                <a:rPr lang="de-DE" sz="1400" dirty="0"/>
                <a:t>- BHKW (H</a:t>
              </a:r>
              <a:r>
                <a:rPr lang="de-DE" sz="1400" baseline="-25000" dirty="0"/>
                <a:t>2</a:t>
              </a:r>
              <a:r>
                <a:rPr lang="de-DE" sz="1400" dirty="0"/>
                <a:t>)</a:t>
              </a:r>
              <a:br>
                <a:rPr lang="de-DE" sz="1400" dirty="0"/>
              </a:br>
              <a:r>
                <a:rPr lang="de-DE" sz="1400" dirty="0"/>
                <a:t>- MHKW</a:t>
              </a:r>
            </a:p>
            <a:p>
              <a:r>
                <a:rPr lang="de-DE" sz="1400" dirty="0"/>
                <a:t>- Bio-Masse</a:t>
              </a:r>
            </a:p>
            <a:p>
              <a:r>
                <a:rPr lang="de-DE" sz="1400" dirty="0"/>
                <a:t>- Groß-WPPE</a:t>
              </a:r>
              <a:br>
                <a:rPr lang="de-DE" sz="1400" dirty="0"/>
              </a:br>
              <a:r>
                <a:rPr lang="de-DE" sz="1400" dirty="0"/>
                <a:t>- Geothermie</a:t>
              </a:r>
            </a:p>
          </p:txBody>
        </p:sp>
        <p:sp>
          <p:nvSpPr>
            <p:cNvPr id="23569" name="Rechteck 23568">
              <a:extLst>
                <a:ext uri="{FF2B5EF4-FFF2-40B4-BE49-F238E27FC236}">
                  <a16:creationId xmlns:a16="http://schemas.microsoft.com/office/drawing/2014/main" id="{82699842-8D1D-423D-AF0F-067EBFA60193}"/>
                </a:ext>
              </a:extLst>
            </p:cNvPr>
            <p:cNvSpPr/>
            <p:nvPr/>
          </p:nvSpPr>
          <p:spPr bwMode="auto">
            <a:xfrm>
              <a:off x="5859780" y="3124199"/>
              <a:ext cx="1435807" cy="950698"/>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8" name="Gruppieren 17">
            <a:extLst>
              <a:ext uri="{FF2B5EF4-FFF2-40B4-BE49-F238E27FC236}">
                <a16:creationId xmlns:a16="http://schemas.microsoft.com/office/drawing/2014/main" id="{F231BEDA-4B92-4C47-8934-450C89668417}"/>
              </a:ext>
            </a:extLst>
          </p:cNvPr>
          <p:cNvGrpSpPr/>
          <p:nvPr/>
        </p:nvGrpSpPr>
        <p:grpSpPr>
          <a:xfrm>
            <a:off x="4893637" y="4925218"/>
            <a:ext cx="4291862" cy="966195"/>
            <a:chOff x="4893637" y="4925218"/>
            <a:chExt cx="4291862" cy="966195"/>
          </a:xfrm>
        </p:grpSpPr>
        <p:grpSp>
          <p:nvGrpSpPr>
            <p:cNvPr id="16" name="Gruppieren 15">
              <a:extLst>
                <a:ext uri="{FF2B5EF4-FFF2-40B4-BE49-F238E27FC236}">
                  <a16:creationId xmlns:a16="http://schemas.microsoft.com/office/drawing/2014/main" id="{AB43742D-0F30-4383-9EEB-0004E2B84032}"/>
                </a:ext>
              </a:extLst>
            </p:cNvPr>
            <p:cNvGrpSpPr/>
            <p:nvPr/>
          </p:nvGrpSpPr>
          <p:grpSpPr>
            <a:xfrm>
              <a:off x="7744377" y="5279008"/>
              <a:ext cx="1441122" cy="298140"/>
              <a:chOff x="7744377" y="5279008"/>
              <a:chExt cx="1441122" cy="298140"/>
            </a:xfrm>
          </p:grpSpPr>
          <p:grpSp>
            <p:nvGrpSpPr>
              <p:cNvPr id="113" name="Gruppieren 112">
                <a:extLst>
                  <a:ext uri="{FF2B5EF4-FFF2-40B4-BE49-F238E27FC236}">
                    <a16:creationId xmlns:a16="http://schemas.microsoft.com/office/drawing/2014/main" id="{5071E531-A305-40F7-AA7F-93074BE7E411}"/>
                  </a:ext>
                </a:extLst>
              </p:cNvPr>
              <p:cNvGrpSpPr/>
              <p:nvPr/>
            </p:nvGrpSpPr>
            <p:grpSpPr>
              <a:xfrm>
                <a:off x="8277380" y="5279008"/>
                <a:ext cx="908119" cy="200337"/>
                <a:chOff x="5243768" y="2503476"/>
                <a:chExt cx="3890361" cy="858241"/>
              </a:xfrm>
            </p:grpSpPr>
            <p:pic>
              <p:nvPicPr>
                <p:cNvPr id="125" name="Grafik 124">
                  <a:extLst>
                    <a:ext uri="{FF2B5EF4-FFF2-40B4-BE49-F238E27FC236}">
                      <a16:creationId xmlns:a16="http://schemas.microsoft.com/office/drawing/2014/main" id="{A269524D-ACD1-4773-A4A3-E2091D74754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43768" y="2503476"/>
                  <a:ext cx="865162" cy="858241"/>
                </a:xfrm>
                <a:prstGeom prst="rect">
                  <a:avLst/>
                </a:prstGeom>
              </p:spPr>
            </p:pic>
            <p:pic>
              <p:nvPicPr>
                <p:cNvPr id="126" name="Grafik 125">
                  <a:extLst>
                    <a:ext uri="{FF2B5EF4-FFF2-40B4-BE49-F238E27FC236}">
                      <a16:creationId xmlns:a16="http://schemas.microsoft.com/office/drawing/2014/main" id="{38E30BA0-B23B-45AF-93F6-849EB499E0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52168" y="2503476"/>
                  <a:ext cx="865162" cy="858241"/>
                </a:xfrm>
                <a:prstGeom prst="rect">
                  <a:avLst/>
                </a:prstGeom>
              </p:spPr>
            </p:pic>
            <p:pic>
              <p:nvPicPr>
                <p:cNvPr id="127" name="Grafik 126">
                  <a:extLst>
                    <a:ext uri="{FF2B5EF4-FFF2-40B4-BE49-F238E27FC236}">
                      <a16:creationId xmlns:a16="http://schemas.microsoft.com/office/drawing/2014/main" id="{FB966970-0457-4496-AD88-85B5422876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60568" y="2503476"/>
                  <a:ext cx="865162" cy="858241"/>
                </a:xfrm>
                <a:prstGeom prst="rect">
                  <a:avLst/>
                </a:prstGeom>
              </p:spPr>
            </p:pic>
            <p:pic>
              <p:nvPicPr>
                <p:cNvPr id="128" name="Grafik 127">
                  <a:extLst>
                    <a:ext uri="{FF2B5EF4-FFF2-40B4-BE49-F238E27FC236}">
                      <a16:creationId xmlns:a16="http://schemas.microsoft.com/office/drawing/2014/main" id="{1B2E9599-E14D-4487-9867-32E9CB9547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68967" y="2503476"/>
                  <a:ext cx="865162" cy="858241"/>
                </a:xfrm>
                <a:prstGeom prst="rect">
                  <a:avLst/>
                </a:prstGeom>
              </p:spPr>
            </p:pic>
          </p:grpSp>
          <p:cxnSp>
            <p:nvCxnSpPr>
              <p:cNvPr id="114" name="Gerader Verbinder 113">
                <a:extLst>
                  <a:ext uri="{FF2B5EF4-FFF2-40B4-BE49-F238E27FC236}">
                    <a16:creationId xmlns:a16="http://schemas.microsoft.com/office/drawing/2014/main" id="{C5C47656-1316-46E4-9456-912F78AF40DA}"/>
                  </a:ext>
                </a:extLst>
              </p:cNvPr>
              <p:cNvCxnSpPr>
                <a:cxnSpLocks/>
              </p:cNvCxnSpPr>
              <p:nvPr/>
            </p:nvCxnSpPr>
            <p:spPr bwMode="auto">
              <a:xfrm flipV="1">
                <a:off x="7744377" y="5555001"/>
                <a:ext cx="1383527" cy="22147"/>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r Verbinder 117">
                <a:extLst>
                  <a:ext uri="{FF2B5EF4-FFF2-40B4-BE49-F238E27FC236}">
                    <a16:creationId xmlns:a16="http://schemas.microsoft.com/office/drawing/2014/main" id="{19A611C9-5F32-400C-BC62-97DA357AA324}"/>
                  </a:ext>
                </a:extLst>
              </p:cNvPr>
              <p:cNvCxnSpPr/>
              <p:nvPr/>
            </p:nvCxnSpPr>
            <p:spPr bwMode="auto">
              <a:xfrm>
                <a:off x="8367625" y="5430380"/>
                <a:ext cx="0" cy="124621"/>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r Verbinder 118">
                <a:extLst>
                  <a:ext uri="{FF2B5EF4-FFF2-40B4-BE49-F238E27FC236}">
                    <a16:creationId xmlns:a16="http://schemas.microsoft.com/office/drawing/2014/main" id="{6E2CE9B4-4B57-41AD-9527-1AFBE0727AAB}"/>
                  </a:ext>
                </a:extLst>
              </p:cNvPr>
              <p:cNvCxnSpPr/>
              <p:nvPr/>
            </p:nvCxnSpPr>
            <p:spPr bwMode="auto">
              <a:xfrm>
                <a:off x="8610575" y="5430380"/>
                <a:ext cx="0" cy="124621"/>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78F74B84-6D69-4695-9CA1-1385DFF9D2B4}"/>
                  </a:ext>
                </a:extLst>
              </p:cNvPr>
              <p:cNvCxnSpPr/>
              <p:nvPr/>
            </p:nvCxnSpPr>
            <p:spPr bwMode="auto">
              <a:xfrm>
                <a:off x="8849134" y="5430380"/>
                <a:ext cx="0" cy="124621"/>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Gerader Verbinder 120">
                <a:extLst>
                  <a:ext uri="{FF2B5EF4-FFF2-40B4-BE49-F238E27FC236}">
                    <a16:creationId xmlns:a16="http://schemas.microsoft.com/office/drawing/2014/main" id="{6AAF98FB-33A8-4F1D-8331-FBD92C84DC90}"/>
                  </a:ext>
                </a:extLst>
              </p:cNvPr>
              <p:cNvCxnSpPr/>
              <p:nvPr/>
            </p:nvCxnSpPr>
            <p:spPr bwMode="auto">
              <a:xfrm>
                <a:off x="9076729" y="5430380"/>
                <a:ext cx="0" cy="124621"/>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1" name="Gruppieren 130">
              <a:extLst>
                <a:ext uri="{FF2B5EF4-FFF2-40B4-BE49-F238E27FC236}">
                  <a16:creationId xmlns:a16="http://schemas.microsoft.com/office/drawing/2014/main" id="{F3CE8BEE-2785-4B7A-90FB-7D0CEE798C1B}"/>
                </a:ext>
              </a:extLst>
            </p:cNvPr>
            <p:cNvGrpSpPr/>
            <p:nvPr/>
          </p:nvGrpSpPr>
          <p:grpSpPr>
            <a:xfrm>
              <a:off x="6121860" y="4925218"/>
              <a:ext cx="2349530" cy="966195"/>
              <a:chOff x="5673070" y="2978762"/>
              <a:chExt cx="2349530" cy="966195"/>
            </a:xfrm>
          </p:grpSpPr>
          <p:sp>
            <p:nvSpPr>
              <p:cNvPr id="133" name="Textfeld 132">
                <a:extLst>
                  <a:ext uri="{FF2B5EF4-FFF2-40B4-BE49-F238E27FC236}">
                    <a16:creationId xmlns:a16="http://schemas.microsoft.com/office/drawing/2014/main" id="{2EB763A5-648B-4B75-9809-4157C0839206}"/>
                  </a:ext>
                </a:extLst>
              </p:cNvPr>
              <p:cNvSpPr txBox="1"/>
              <p:nvPr/>
            </p:nvSpPr>
            <p:spPr>
              <a:xfrm>
                <a:off x="5714449" y="2990850"/>
                <a:ext cx="2308151" cy="954107"/>
              </a:xfrm>
              <a:prstGeom prst="rect">
                <a:avLst/>
              </a:prstGeom>
              <a:noFill/>
            </p:spPr>
            <p:txBody>
              <a:bodyPr wrap="square" rtlCol="0">
                <a:spAutoFit/>
              </a:bodyPr>
              <a:lstStyle/>
              <a:p>
                <a:r>
                  <a:rPr lang="de-DE" sz="1400" dirty="0"/>
                  <a:t>- BHKW (H</a:t>
                </a:r>
                <a:r>
                  <a:rPr lang="de-DE" sz="1400" baseline="-25000" dirty="0"/>
                  <a:t>2</a:t>
                </a:r>
                <a:r>
                  <a:rPr lang="de-DE" sz="1400" dirty="0"/>
                  <a:t>)</a:t>
                </a:r>
              </a:p>
              <a:p>
                <a:r>
                  <a:rPr lang="de-DE" sz="1400" dirty="0"/>
                  <a:t>- Bio-Masse</a:t>
                </a:r>
              </a:p>
              <a:p>
                <a:r>
                  <a:rPr lang="de-DE" sz="1400" dirty="0"/>
                  <a:t>- Kalte Nahwärme</a:t>
                </a:r>
                <a:br>
                  <a:rPr lang="de-DE" sz="1400" dirty="0"/>
                </a:br>
                <a:r>
                  <a:rPr lang="de-DE" sz="1400" dirty="0"/>
                  <a:t>  (WPPE)</a:t>
                </a:r>
              </a:p>
            </p:txBody>
          </p:sp>
          <p:sp>
            <p:nvSpPr>
              <p:cNvPr id="134" name="Rechteck 133">
                <a:extLst>
                  <a:ext uri="{FF2B5EF4-FFF2-40B4-BE49-F238E27FC236}">
                    <a16:creationId xmlns:a16="http://schemas.microsoft.com/office/drawing/2014/main" id="{95DE9692-5B82-4D9B-BBC3-23A44B7FFE77}"/>
                  </a:ext>
                </a:extLst>
              </p:cNvPr>
              <p:cNvSpPr/>
              <p:nvPr/>
            </p:nvSpPr>
            <p:spPr bwMode="auto">
              <a:xfrm>
                <a:off x="5673070" y="2978762"/>
                <a:ext cx="1622517" cy="942067"/>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19" name="Pfeil: nach rechts 218">
              <a:extLst>
                <a:ext uri="{FF2B5EF4-FFF2-40B4-BE49-F238E27FC236}">
                  <a16:creationId xmlns:a16="http://schemas.microsoft.com/office/drawing/2014/main" id="{3242EA5C-6A11-41E2-84F9-BE30CCC3AE67}"/>
                </a:ext>
              </a:extLst>
            </p:cNvPr>
            <p:cNvSpPr/>
            <p:nvPr/>
          </p:nvSpPr>
          <p:spPr bwMode="auto">
            <a:xfrm>
              <a:off x="4893637" y="5270971"/>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48" name="Gruppieren 147">
            <a:extLst>
              <a:ext uri="{FF2B5EF4-FFF2-40B4-BE49-F238E27FC236}">
                <a16:creationId xmlns:a16="http://schemas.microsoft.com/office/drawing/2014/main" id="{FA938B11-D742-4C71-82BD-88DC67B36CF7}"/>
              </a:ext>
            </a:extLst>
          </p:cNvPr>
          <p:cNvGrpSpPr/>
          <p:nvPr/>
        </p:nvGrpSpPr>
        <p:grpSpPr>
          <a:xfrm>
            <a:off x="4893637" y="1247888"/>
            <a:ext cx="4936164" cy="1156712"/>
            <a:chOff x="4893637" y="1247888"/>
            <a:chExt cx="4936164" cy="1156712"/>
          </a:xfrm>
        </p:grpSpPr>
        <p:grpSp>
          <p:nvGrpSpPr>
            <p:cNvPr id="142" name="Gruppieren 141">
              <a:extLst>
                <a:ext uri="{FF2B5EF4-FFF2-40B4-BE49-F238E27FC236}">
                  <a16:creationId xmlns:a16="http://schemas.microsoft.com/office/drawing/2014/main" id="{C5678408-B65A-4B22-88C2-ECC2CEE377E3}"/>
                </a:ext>
              </a:extLst>
            </p:cNvPr>
            <p:cNvGrpSpPr/>
            <p:nvPr/>
          </p:nvGrpSpPr>
          <p:grpSpPr>
            <a:xfrm>
              <a:off x="4893637" y="1247888"/>
              <a:ext cx="4291862" cy="846169"/>
              <a:chOff x="4893637" y="1247888"/>
              <a:chExt cx="4291862" cy="846169"/>
            </a:xfrm>
          </p:grpSpPr>
          <p:sp>
            <p:nvSpPr>
              <p:cNvPr id="132" name="Pfeil: nach rechts 131">
                <a:extLst>
                  <a:ext uri="{FF2B5EF4-FFF2-40B4-BE49-F238E27FC236}">
                    <a16:creationId xmlns:a16="http://schemas.microsoft.com/office/drawing/2014/main" id="{7BC58F35-342F-4DC2-9038-0F1F19B6E2BC}"/>
                  </a:ext>
                </a:extLst>
              </p:cNvPr>
              <p:cNvSpPr/>
              <p:nvPr/>
            </p:nvSpPr>
            <p:spPr bwMode="auto">
              <a:xfrm>
                <a:off x="4893637" y="1615274"/>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5" name="Gruppieren 84">
                <a:extLst>
                  <a:ext uri="{FF2B5EF4-FFF2-40B4-BE49-F238E27FC236}">
                    <a16:creationId xmlns:a16="http://schemas.microsoft.com/office/drawing/2014/main" id="{1857E8F1-B72B-4AD0-A37B-0984F193F5C8}"/>
                  </a:ext>
                </a:extLst>
              </p:cNvPr>
              <p:cNvGrpSpPr/>
              <p:nvPr/>
            </p:nvGrpSpPr>
            <p:grpSpPr>
              <a:xfrm>
                <a:off x="7760616" y="1247888"/>
                <a:ext cx="1424883" cy="846169"/>
                <a:chOff x="4361560" y="3019705"/>
                <a:chExt cx="2432532" cy="1444563"/>
              </a:xfrm>
            </p:grpSpPr>
            <p:grpSp>
              <p:nvGrpSpPr>
                <p:cNvPr id="86" name="Gruppieren 85">
                  <a:extLst>
                    <a:ext uri="{FF2B5EF4-FFF2-40B4-BE49-F238E27FC236}">
                      <a16:creationId xmlns:a16="http://schemas.microsoft.com/office/drawing/2014/main" id="{B50375FB-65D8-4A94-91B2-6084D7DC0067}"/>
                    </a:ext>
                  </a:extLst>
                </p:cNvPr>
                <p:cNvGrpSpPr/>
                <p:nvPr/>
              </p:nvGrpSpPr>
              <p:grpSpPr>
                <a:xfrm>
                  <a:off x="5337406" y="3607410"/>
                  <a:ext cx="1456686" cy="622778"/>
                  <a:chOff x="5337405" y="3691150"/>
                  <a:chExt cx="3364143" cy="1438275"/>
                </a:xfrm>
              </p:grpSpPr>
              <p:pic>
                <p:nvPicPr>
                  <p:cNvPr id="103" name="Grafik 102">
                    <a:extLst>
                      <a:ext uri="{FF2B5EF4-FFF2-40B4-BE49-F238E27FC236}">
                        <a16:creationId xmlns:a16="http://schemas.microsoft.com/office/drawing/2014/main" id="{1FFA9F19-20C9-4B4F-A7BD-1A2E8873B2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7405" y="3691150"/>
                    <a:ext cx="771525" cy="1438275"/>
                  </a:xfrm>
                  <a:prstGeom prst="rect">
                    <a:avLst/>
                  </a:prstGeom>
                </p:spPr>
              </p:pic>
              <p:pic>
                <p:nvPicPr>
                  <p:cNvPr id="104" name="Grafik 103">
                    <a:extLst>
                      <a:ext uri="{FF2B5EF4-FFF2-40B4-BE49-F238E27FC236}">
                        <a16:creationId xmlns:a16="http://schemas.microsoft.com/office/drawing/2014/main" id="{D950C8AD-B800-4DB5-A8C9-ECB4607418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34056" y="3691187"/>
                    <a:ext cx="2267492" cy="1438238"/>
                  </a:xfrm>
                  <a:prstGeom prst="rect">
                    <a:avLst/>
                  </a:prstGeom>
                </p:spPr>
              </p:pic>
            </p:grpSp>
            <p:grpSp>
              <p:nvGrpSpPr>
                <p:cNvPr id="87" name="Gruppieren 86">
                  <a:extLst>
                    <a:ext uri="{FF2B5EF4-FFF2-40B4-BE49-F238E27FC236}">
                      <a16:creationId xmlns:a16="http://schemas.microsoft.com/office/drawing/2014/main" id="{CE5CAFBC-939A-4375-9CB3-AF66047ECED1}"/>
                    </a:ext>
                  </a:extLst>
                </p:cNvPr>
                <p:cNvGrpSpPr/>
                <p:nvPr/>
              </p:nvGrpSpPr>
              <p:grpSpPr>
                <a:xfrm>
                  <a:off x="5243769" y="3019705"/>
                  <a:ext cx="1550322" cy="342012"/>
                  <a:chOff x="5243768" y="2503476"/>
                  <a:chExt cx="3890361" cy="858241"/>
                </a:xfrm>
              </p:grpSpPr>
              <p:pic>
                <p:nvPicPr>
                  <p:cNvPr id="99" name="Grafik 98">
                    <a:extLst>
                      <a:ext uri="{FF2B5EF4-FFF2-40B4-BE49-F238E27FC236}">
                        <a16:creationId xmlns:a16="http://schemas.microsoft.com/office/drawing/2014/main" id="{FACAE6A4-632D-4B6E-A430-8903ABF6BE4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43768" y="2503476"/>
                    <a:ext cx="865162" cy="858241"/>
                  </a:xfrm>
                  <a:prstGeom prst="rect">
                    <a:avLst/>
                  </a:prstGeom>
                </p:spPr>
              </p:pic>
              <p:pic>
                <p:nvPicPr>
                  <p:cNvPr id="100" name="Grafik 99">
                    <a:extLst>
                      <a:ext uri="{FF2B5EF4-FFF2-40B4-BE49-F238E27FC236}">
                        <a16:creationId xmlns:a16="http://schemas.microsoft.com/office/drawing/2014/main" id="{0A684CBA-61CA-4B44-B318-4267F43013E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52168" y="2503476"/>
                    <a:ext cx="865162" cy="858241"/>
                  </a:xfrm>
                  <a:prstGeom prst="rect">
                    <a:avLst/>
                  </a:prstGeom>
                </p:spPr>
              </p:pic>
              <p:pic>
                <p:nvPicPr>
                  <p:cNvPr id="101" name="Grafik 100">
                    <a:extLst>
                      <a:ext uri="{FF2B5EF4-FFF2-40B4-BE49-F238E27FC236}">
                        <a16:creationId xmlns:a16="http://schemas.microsoft.com/office/drawing/2014/main" id="{994FB61A-FAF5-453B-9154-E949605F6D3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60568" y="2503476"/>
                    <a:ext cx="865162" cy="858241"/>
                  </a:xfrm>
                  <a:prstGeom prst="rect">
                    <a:avLst/>
                  </a:prstGeom>
                </p:spPr>
              </p:pic>
              <p:pic>
                <p:nvPicPr>
                  <p:cNvPr id="102" name="Grafik 101">
                    <a:extLst>
                      <a:ext uri="{FF2B5EF4-FFF2-40B4-BE49-F238E27FC236}">
                        <a16:creationId xmlns:a16="http://schemas.microsoft.com/office/drawing/2014/main" id="{023FD366-14B0-443C-A8A3-E0ECDF51C1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68967" y="2503476"/>
                    <a:ext cx="865162" cy="858241"/>
                  </a:xfrm>
                  <a:prstGeom prst="rect">
                    <a:avLst/>
                  </a:prstGeom>
                </p:spPr>
              </p:pic>
            </p:grpSp>
            <p:cxnSp>
              <p:nvCxnSpPr>
                <p:cNvPr id="88" name="Gerader Verbinder 87">
                  <a:extLst>
                    <a:ext uri="{FF2B5EF4-FFF2-40B4-BE49-F238E27FC236}">
                      <a16:creationId xmlns:a16="http://schemas.microsoft.com/office/drawing/2014/main" id="{3A2417C2-7BF4-445C-885A-260122248031}"/>
                    </a:ext>
                  </a:extLst>
                </p:cNvPr>
                <p:cNvCxnSpPr/>
                <p:nvPr/>
              </p:nvCxnSpPr>
              <p:spPr bwMode="auto">
                <a:xfrm>
                  <a:off x="4866968" y="3490874"/>
                  <a:ext cx="1828800" cy="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r Verbinder 88">
                  <a:extLst>
                    <a:ext uri="{FF2B5EF4-FFF2-40B4-BE49-F238E27FC236}">
                      <a16:creationId xmlns:a16="http://schemas.microsoft.com/office/drawing/2014/main" id="{1174F35E-A043-4375-B1D5-DC7D329B02A8}"/>
                    </a:ext>
                  </a:extLst>
                </p:cNvPr>
                <p:cNvCxnSpPr/>
                <p:nvPr/>
              </p:nvCxnSpPr>
              <p:spPr bwMode="auto">
                <a:xfrm>
                  <a:off x="4866968" y="4464268"/>
                  <a:ext cx="1828800" cy="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r Verbinder 89">
                  <a:extLst>
                    <a:ext uri="{FF2B5EF4-FFF2-40B4-BE49-F238E27FC236}">
                      <a16:creationId xmlns:a16="http://schemas.microsoft.com/office/drawing/2014/main" id="{94257635-7DC9-4D13-A896-6DD68D38593A}"/>
                    </a:ext>
                  </a:extLst>
                </p:cNvPr>
                <p:cNvCxnSpPr/>
                <p:nvPr/>
              </p:nvCxnSpPr>
              <p:spPr bwMode="auto">
                <a:xfrm>
                  <a:off x="4361560" y="3968382"/>
                  <a:ext cx="505408" cy="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r Verbinder 90">
                  <a:extLst>
                    <a:ext uri="{FF2B5EF4-FFF2-40B4-BE49-F238E27FC236}">
                      <a16:creationId xmlns:a16="http://schemas.microsoft.com/office/drawing/2014/main" id="{6E4A9FFD-4C95-4637-B2BE-42569CA4CCDA}"/>
                    </a:ext>
                  </a:extLst>
                </p:cNvPr>
                <p:cNvCxnSpPr/>
                <p:nvPr/>
              </p:nvCxnSpPr>
              <p:spPr bwMode="auto">
                <a:xfrm>
                  <a:off x="4869513" y="3490874"/>
                  <a:ext cx="0" cy="973394"/>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1B57E5F3-5843-4E36-B990-A2FB68D37D0A}"/>
                    </a:ext>
                  </a:extLst>
                </p:cNvPr>
                <p:cNvCxnSpPr/>
                <p:nvPr/>
              </p:nvCxnSpPr>
              <p:spPr bwMode="auto">
                <a:xfrm>
                  <a:off x="5397833" y="3278124"/>
                  <a:ext cx="0" cy="21275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r Verbinder 92">
                  <a:extLst>
                    <a:ext uri="{FF2B5EF4-FFF2-40B4-BE49-F238E27FC236}">
                      <a16:creationId xmlns:a16="http://schemas.microsoft.com/office/drawing/2014/main" id="{41D56E07-C0EF-45DC-BC5D-36E046EDF39D}"/>
                    </a:ext>
                  </a:extLst>
                </p:cNvPr>
                <p:cNvCxnSpPr/>
                <p:nvPr/>
              </p:nvCxnSpPr>
              <p:spPr bwMode="auto">
                <a:xfrm>
                  <a:off x="5812593" y="3278124"/>
                  <a:ext cx="0" cy="21275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CF545869-EA39-4FBC-9B33-1E34836FCD12}"/>
                    </a:ext>
                  </a:extLst>
                </p:cNvPr>
                <p:cNvCxnSpPr/>
                <p:nvPr/>
              </p:nvCxnSpPr>
              <p:spPr bwMode="auto">
                <a:xfrm>
                  <a:off x="6219856" y="3278124"/>
                  <a:ext cx="0" cy="21275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r Verbinder 94">
                  <a:extLst>
                    <a:ext uri="{FF2B5EF4-FFF2-40B4-BE49-F238E27FC236}">
                      <a16:creationId xmlns:a16="http://schemas.microsoft.com/office/drawing/2014/main" id="{DA6E2A07-A446-4A13-B121-64DCD83E933E}"/>
                    </a:ext>
                  </a:extLst>
                </p:cNvPr>
                <p:cNvCxnSpPr/>
                <p:nvPr/>
              </p:nvCxnSpPr>
              <p:spPr bwMode="auto">
                <a:xfrm>
                  <a:off x="6608402" y="3278124"/>
                  <a:ext cx="0" cy="21275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r Verbinder 95">
                  <a:extLst>
                    <a:ext uri="{FF2B5EF4-FFF2-40B4-BE49-F238E27FC236}">
                      <a16:creationId xmlns:a16="http://schemas.microsoft.com/office/drawing/2014/main" id="{ECEE7F3D-1720-4855-8565-27D8E9D143E6}"/>
                    </a:ext>
                  </a:extLst>
                </p:cNvPr>
                <p:cNvCxnSpPr/>
                <p:nvPr/>
              </p:nvCxnSpPr>
              <p:spPr bwMode="auto">
                <a:xfrm>
                  <a:off x="5500435" y="4230188"/>
                  <a:ext cx="0" cy="23408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r Verbinder 96">
                  <a:extLst>
                    <a:ext uri="{FF2B5EF4-FFF2-40B4-BE49-F238E27FC236}">
                      <a16:creationId xmlns:a16="http://schemas.microsoft.com/office/drawing/2014/main" id="{4094B065-681A-46BE-9E3B-18ECAF2D5000}"/>
                    </a:ext>
                  </a:extLst>
                </p:cNvPr>
                <p:cNvCxnSpPr/>
                <p:nvPr/>
              </p:nvCxnSpPr>
              <p:spPr bwMode="auto">
                <a:xfrm>
                  <a:off x="6163375" y="4230188"/>
                  <a:ext cx="0" cy="23408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E7BC39F6-BAFD-4DB8-B559-DCC8CAB8F8D8}"/>
                    </a:ext>
                  </a:extLst>
                </p:cNvPr>
                <p:cNvCxnSpPr/>
                <p:nvPr/>
              </p:nvCxnSpPr>
              <p:spPr bwMode="auto">
                <a:xfrm>
                  <a:off x="6694563" y="4230188"/>
                  <a:ext cx="0" cy="234080"/>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42" name="Textfeld 241">
              <a:extLst>
                <a:ext uri="{FF2B5EF4-FFF2-40B4-BE49-F238E27FC236}">
                  <a16:creationId xmlns:a16="http://schemas.microsoft.com/office/drawing/2014/main" id="{9630D0F3-C15C-449D-AB23-3412FD8D5D64}"/>
                </a:ext>
              </a:extLst>
            </p:cNvPr>
            <p:cNvSpPr txBox="1"/>
            <p:nvPr/>
          </p:nvSpPr>
          <p:spPr>
            <a:xfrm>
              <a:off x="7719929" y="2127601"/>
              <a:ext cx="2109872" cy="276999"/>
            </a:xfrm>
            <a:prstGeom prst="rect">
              <a:avLst/>
            </a:prstGeom>
            <a:noFill/>
          </p:spPr>
          <p:txBody>
            <a:bodyPr wrap="square" rtlCol="0">
              <a:spAutoFit/>
            </a:bodyPr>
            <a:lstStyle/>
            <a:p>
              <a:pPr algn="ctr"/>
              <a:r>
                <a:rPr lang="de-DE" sz="1200" dirty="0">
                  <a:solidFill>
                    <a:srgbClr val="3333FF"/>
                  </a:solidFill>
                </a:rPr>
                <a:t>Fernwärmenetz beibehalten</a:t>
              </a:r>
            </a:p>
          </p:txBody>
        </p:sp>
      </p:grpSp>
      <p:sp>
        <p:nvSpPr>
          <p:cNvPr id="124" name="Text Box 14">
            <a:extLst>
              <a:ext uri="{FF2B5EF4-FFF2-40B4-BE49-F238E27FC236}">
                <a16:creationId xmlns:a16="http://schemas.microsoft.com/office/drawing/2014/main" id="{0D262FA0-3B81-4EDE-8AD6-EF5A025A2D7A}"/>
              </a:ext>
            </a:extLst>
          </p:cNvPr>
          <p:cNvSpPr txBox="1">
            <a:spLocks noChangeArrowheads="1"/>
          </p:cNvSpPr>
          <p:nvPr/>
        </p:nvSpPr>
        <p:spPr bwMode="auto">
          <a:xfrm>
            <a:off x="8702391" y="571635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9" name="Gruppieren 8">
            <a:extLst>
              <a:ext uri="{FF2B5EF4-FFF2-40B4-BE49-F238E27FC236}">
                <a16:creationId xmlns:a16="http://schemas.microsoft.com/office/drawing/2014/main" id="{F48071AE-BCC1-41D0-8D21-3442FFCC863E}"/>
              </a:ext>
            </a:extLst>
          </p:cNvPr>
          <p:cNvGrpSpPr/>
          <p:nvPr/>
        </p:nvGrpSpPr>
        <p:grpSpPr>
          <a:xfrm>
            <a:off x="4397225" y="2610477"/>
            <a:ext cx="5598908" cy="1964053"/>
            <a:chOff x="4397225" y="2610477"/>
            <a:chExt cx="5598908" cy="1964053"/>
          </a:xfrm>
        </p:grpSpPr>
        <p:grpSp>
          <p:nvGrpSpPr>
            <p:cNvPr id="8" name="Gruppieren 7">
              <a:extLst>
                <a:ext uri="{FF2B5EF4-FFF2-40B4-BE49-F238E27FC236}">
                  <a16:creationId xmlns:a16="http://schemas.microsoft.com/office/drawing/2014/main" id="{D3B27564-1E96-4E20-932B-5312CC7B0B3C}"/>
                </a:ext>
              </a:extLst>
            </p:cNvPr>
            <p:cNvGrpSpPr/>
            <p:nvPr/>
          </p:nvGrpSpPr>
          <p:grpSpPr>
            <a:xfrm>
              <a:off x="4397225" y="2610477"/>
              <a:ext cx="5598908" cy="1964053"/>
              <a:chOff x="4359946" y="2599614"/>
              <a:chExt cx="5598908" cy="1964053"/>
            </a:xfrm>
          </p:grpSpPr>
          <p:sp>
            <p:nvSpPr>
              <p:cNvPr id="145" name="Textfeld 144">
                <a:extLst>
                  <a:ext uri="{FF2B5EF4-FFF2-40B4-BE49-F238E27FC236}">
                    <a16:creationId xmlns:a16="http://schemas.microsoft.com/office/drawing/2014/main" id="{CD576E4D-C0C6-41C5-8717-7C1F903D677E}"/>
                  </a:ext>
                </a:extLst>
              </p:cNvPr>
              <p:cNvSpPr txBox="1"/>
              <p:nvPr/>
            </p:nvSpPr>
            <p:spPr>
              <a:xfrm>
                <a:off x="7626198" y="2599614"/>
                <a:ext cx="2332656" cy="1015663"/>
              </a:xfrm>
              <a:prstGeom prst="rect">
                <a:avLst/>
              </a:prstGeom>
              <a:noFill/>
            </p:spPr>
            <p:txBody>
              <a:bodyPr wrap="square" rtlCol="0">
                <a:spAutoFit/>
              </a:bodyPr>
              <a:lstStyle/>
              <a:p>
                <a:r>
                  <a:rPr lang="de-DE" sz="1200" dirty="0">
                    <a:solidFill>
                      <a:srgbClr val="3333FF"/>
                    </a:solidFill>
                  </a:rPr>
                  <a:t>- Wärmedämmung nachrüsten</a:t>
                </a:r>
                <a:br>
                  <a:rPr lang="de-DE" sz="1200" dirty="0">
                    <a:solidFill>
                      <a:srgbClr val="3333FF"/>
                    </a:solidFill>
                  </a:rPr>
                </a:br>
                <a:r>
                  <a:rPr lang="de-DE" sz="1200" dirty="0">
                    <a:solidFill>
                      <a:srgbClr val="3333FF"/>
                    </a:solidFill>
                  </a:rPr>
                  <a:t>- Wärmeerzeuger fossilfrei</a:t>
                </a:r>
                <a:br>
                  <a:rPr lang="de-DE" sz="1200" dirty="0">
                    <a:solidFill>
                      <a:srgbClr val="3333FF"/>
                    </a:solidFill>
                  </a:rPr>
                </a:br>
                <a:r>
                  <a:rPr lang="de-DE" sz="1200" dirty="0">
                    <a:solidFill>
                      <a:srgbClr val="3333FF"/>
                    </a:solidFill>
                  </a:rPr>
                  <a:t>   austauschen (Wärmepumpe)</a:t>
                </a:r>
              </a:p>
              <a:p>
                <a:r>
                  <a:rPr lang="de-DE" sz="1200" dirty="0">
                    <a:solidFill>
                      <a:srgbClr val="3333FF"/>
                    </a:solidFill>
                  </a:rPr>
                  <a:t>- PV ergänzen</a:t>
                </a:r>
              </a:p>
              <a:p>
                <a:r>
                  <a:rPr lang="de-DE" sz="1200" dirty="0">
                    <a:solidFill>
                      <a:srgbClr val="3333FF"/>
                    </a:solidFill>
                  </a:rPr>
                  <a:t>- </a:t>
                </a:r>
                <a:r>
                  <a:rPr lang="de-DE" sz="1200" dirty="0" err="1">
                    <a:solidFill>
                      <a:srgbClr val="3333FF"/>
                    </a:solidFill>
                  </a:rPr>
                  <a:t>Contracting</a:t>
                </a:r>
                <a:endParaRPr lang="de-DE" sz="1200" dirty="0">
                  <a:solidFill>
                    <a:srgbClr val="3333FF"/>
                  </a:solidFill>
                </a:endParaRPr>
              </a:p>
            </p:txBody>
          </p:sp>
          <p:sp>
            <p:nvSpPr>
              <p:cNvPr id="217" name="Pfeil: nach rechts 216">
                <a:extLst>
                  <a:ext uri="{FF2B5EF4-FFF2-40B4-BE49-F238E27FC236}">
                    <a16:creationId xmlns:a16="http://schemas.microsoft.com/office/drawing/2014/main" id="{18118249-9218-4477-98AB-3F3E3F4FCC65}"/>
                  </a:ext>
                </a:extLst>
              </p:cNvPr>
              <p:cNvSpPr/>
              <p:nvPr/>
            </p:nvSpPr>
            <p:spPr bwMode="auto">
              <a:xfrm>
                <a:off x="4359946" y="3776218"/>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 name="Gruppieren 21">
                <a:extLst>
                  <a:ext uri="{FF2B5EF4-FFF2-40B4-BE49-F238E27FC236}">
                    <a16:creationId xmlns:a16="http://schemas.microsoft.com/office/drawing/2014/main" id="{ED702F95-A99B-4389-9121-125941113EE7}"/>
                  </a:ext>
                </a:extLst>
              </p:cNvPr>
              <p:cNvGrpSpPr/>
              <p:nvPr/>
            </p:nvGrpSpPr>
            <p:grpSpPr>
              <a:xfrm>
                <a:off x="5365991" y="2717613"/>
                <a:ext cx="2365777" cy="1846054"/>
                <a:chOff x="5365991" y="2717613"/>
                <a:chExt cx="2365777" cy="1846054"/>
              </a:xfrm>
            </p:grpSpPr>
            <p:grpSp>
              <p:nvGrpSpPr>
                <p:cNvPr id="3" name="Gruppieren 2">
                  <a:extLst>
                    <a:ext uri="{FF2B5EF4-FFF2-40B4-BE49-F238E27FC236}">
                      <a16:creationId xmlns:a16="http://schemas.microsoft.com/office/drawing/2014/main" id="{F2DBEF04-7659-4A60-8F09-EF5369E99177}"/>
                    </a:ext>
                  </a:extLst>
                </p:cNvPr>
                <p:cNvGrpSpPr/>
                <p:nvPr/>
              </p:nvGrpSpPr>
              <p:grpSpPr>
                <a:xfrm>
                  <a:off x="5365991" y="2717613"/>
                  <a:ext cx="2365777" cy="1846054"/>
                  <a:chOff x="5991046" y="3228490"/>
                  <a:chExt cx="1535011" cy="1202124"/>
                </a:xfrm>
              </p:grpSpPr>
              <p:sp>
                <p:nvSpPr>
                  <p:cNvPr id="5" name="Freihandform: Form 4">
                    <a:extLst>
                      <a:ext uri="{FF2B5EF4-FFF2-40B4-BE49-F238E27FC236}">
                        <a16:creationId xmlns:a16="http://schemas.microsoft.com/office/drawing/2014/main" id="{FBBFCEDB-0275-4F1A-9F6C-81483196BE75}"/>
                      </a:ext>
                    </a:extLst>
                  </p:cNvPr>
                  <p:cNvSpPr/>
                  <p:nvPr/>
                </p:nvSpPr>
                <p:spPr bwMode="auto">
                  <a:xfrm>
                    <a:off x="6103144" y="3331429"/>
                    <a:ext cx="381000" cy="1066800"/>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2" name="Gruppieren 11">
                    <a:extLst>
                      <a:ext uri="{FF2B5EF4-FFF2-40B4-BE49-F238E27FC236}">
                        <a16:creationId xmlns:a16="http://schemas.microsoft.com/office/drawing/2014/main" id="{512A29C4-F14A-4731-BA68-D4E348FCADED}"/>
                      </a:ext>
                    </a:extLst>
                  </p:cNvPr>
                  <p:cNvGrpSpPr/>
                  <p:nvPr/>
                </p:nvGrpSpPr>
                <p:grpSpPr>
                  <a:xfrm>
                    <a:off x="5991046" y="3228490"/>
                    <a:ext cx="1535011" cy="1202124"/>
                    <a:chOff x="5991046" y="2514055"/>
                    <a:chExt cx="1535011" cy="1202124"/>
                  </a:xfrm>
                </p:grpSpPr>
                <p:grpSp>
                  <p:nvGrpSpPr>
                    <p:cNvPr id="153" name="Gruppieren 152">
                      <a:extLst>
                        <a:ext uri="{FF2B5EF4-FFF2-40B4-BE49-F238E27FC236}">
                          <a16:creationId xmlns:a16="http://schemas.microsoft.com/office/drawing/2014/main" id="{52E83847-B6EA-4AE8-8681-0D903B34D0D3}"/>
                        </a:ext>
                      </a:extLst>
                    </p:cNvPr>
                    <p:cNvGrpSpPr/>
                    <p:nvPr/>
                  </p:nvGrpSpPr>
                  <p:grpSpPr>
                    <a:xfrm>
                      <a:off x="5991046" y="2514055"/>
                      <a:ext cx="1535011" cy="1202124"/>
                      <a:chOff x="2379234" y="2470777"/>
                      <a:chExt cx="4832140" cy="3347910"/>
                    </a:xfrm>
                  </p:grpSpPr>
                  <p:sp>
                    <p:nvSpPr>
                      <p:cNvPr id="163" name="Freihandform: Form 162">
                        <a:extLst>
                          <a:ext uri="{FF2B5EF4-FFF2-40B4-BE49-F238E27FC236}">
                            <a16:creationId xmlns:a16="http://schemas.microsoft.com/office/drawing/2014/main" id="{E1AED1DF-5D84-4714-AB11-AA19030C9DDA}"/>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164" name="Freihandform: Form 163">
                        <a:extLst>
                          <a:ext uri="{FF2B5EF4-FFF2-40B4-BE49-F238E27FC236}">
                            <a16:creationId xmlns:a16="http://schemas.microsoft.com/office/drawing/2014/main" id="{35A8A637-16FB-45DE-BD06-C0509A725666}"/>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165" name="Freihandform: Form 164">
                        <a:extLst>
                          <a:ext uri="{FF2B5EF4-FFF2-40B4-BE49-F238E27FC236}">
                            <a16:creationId xmlns:a16="http://schemas.microsoft.com/office/drawing/2014/main" id="{EF17C075-82A6-4D8E-9E76-00ECC7B4E295}"/>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66" name="Freihandform: Form 165">
                        <a:extLst>
                          <a:ext uri="{FF2B5EF4-FFF2-40B4-BE49-F238E27FC236}">
                            <a16:creationId xmlns:a16="http://schemas.microsoft.com/office/drawing/2014/main" id="{38D627A6-D10B-49EC-91E3-F73CD0BB89BB}"/>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67" name="Gerader Verbinder 166">
                        <a:extLst>
                          <a:ext uri="{FF2B5EF4-FFF2-40B4-BE49-F238E27FC236}">
                            <a16:creationId xmlns:a16="http://schemas.microsoft.com/office/drawing/2014/main" id="{F178609D-0F17-428D-8406-00F7447AAD64}"/>
                          </a:ext>
                        </a:extLst>
                      </p:cNvPr>
                      <p:cNvCxnSpPr>
                        <a:cxnSpLocks/>
                        <a:stCxn id="163"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8" name="Rechteck 23562">
                        <a:extLst>
                          <a:ext uri="{FF2B5EF4-FFF2-40B4-BE49-F238E27FC236}">
                            <a16:creationId xmlns:a16="http://schemas.microsoft.com/office/drawing/2014/main" id="{A36039B3-1368-40A2-9B72-D80C657CAE62}"/>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9" name="Freihandform: Form 168">
                        <a:extLst>
                          <a:ext uri="{FF2B5EF4-FFF2-40B4-BE49-F238E27FC236}">
                            <a16:creationId xmlns:a16="http://schemas.microsoft.com/office/drawing/2014/main" id="{AF284650-2905-4749-B7B3-D4D98592AC0A}"/>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3" name="Rechteck 23562">
                        <a:extLst>
                          <a:ext uri="{FF2B5EF4-FFF2-40B4-BE49-F238E27FC236}">
                            <a16:creationId xmlns:a16="http://schemas.microsoft.com/office/drawing/2014/main" id="{610EC577-66BD-4751-AB88-2C9938E7832C}"/>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159" name="Grafik 158">
                      <a:extLst>
                        <a:ext uri="{FF2B5EF4-FFF2-40B4-BE49-F238E27FC236}">
                          <a16:creationId xmlns:a16="http://schemas.microsoft.com/office/drawing/2014/main" id="{A7A86321-4E34-4132-BEBA-DD88B42603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49143" y="3378496"/>
                      <a:ext cx="322012" cy="322012"/>
                    </a:xfrm>
                    <a:prstGeom prst="rect">
                      <a:avLst/>
                    </a:prstGeom>
                  </p:spPr>
                </p:pic>
                <p:cxnSp>
                  <p:nvCxnSpPr>
                    <p:cNvPr id="158" name="Gerader Verbinder 157">
                      <a:extLst>
                        <a:ext uri="{FF2B5EF4-FFF2-40B4-BE49-F238E27FC236}">
                          <a16:creationId xmlns:a16="http://schemas.microsoft.com/office/drawing/2014/main" id="{C242A10D-05FA-4B31-BDCB-952B44DBB6C6}"/>
                        </a:ext>
                      </a:extLst>
                    </p:cNvPr>
                    <p:cNvCxnSpPr/>
                    <p:nvPr/>
                  </p:nvCxnSpPr>
                  <p:spPr bwMode="auto">
                    <a:xfrm>
                      <a:off x="6981234" y="3428463"/>
                      <a:ext cx="7659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1A6FD118-5535-41B3-BB74-F5CAE1835ADA}"/>
                        </a:ext>
                      </a:extLst>
                    </p:cNvPr>
                    <p:cNvCxnSpPr/>
                    <p:nvPr/>
                  </p:nvCxnSpPr>
                  <p:spPr bwMode="auto">
                    <a:xfrm>
                      <a:off x="7049143" y="3324875"/>
                      <a:ext cx="8717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4" name="Gerader Verbinder 223">
                      <a:extLst>
                        <a:ext uri="{FF2B5EF4-FFF2-40B4-BE49-F238E27FC236}">
                          <a16:creationId xmlns:a16="http://schemas.microsoft.com/office/drawing/2014/main" id="{675FD130-610A-41AC-BDE1-C999CEF349D5}"/>
                        </a:ext>
                      </a:extLst>
                    </p:cNvPr>
                    <p:cNvCxnSpPr/>
                    <p:nvPr/>
                  </p:nvCxnSpPr>
                  <p:spPr bwMode="auto">
                    <a:xfrm>
                      <a:off x="7049143" y="3534553"/>
                      <a:ext cx="8717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uppieren 5">
                    <a:extLst>
                      <a:ext uri="{FF2B5EF4-FFF2-40B4-BE49-F238E27FC236}">
                        <a16:creationId xmlns:a16="http://schemas.microsoft.com/office/drawing/2014/main" id="{7E527A34-0949-455E-A250-FAEDEB9EF235}"/>
                      </a:ext>
                    </a:extLst>
                  </p:cNvPr>
                  <p:cNvGrpSpPr/>
                  <p:nvPr/>
                </p:nvGrpSpPr>
                <p:grpSpPr>
                  <a:xfrm>
                    <a:off x="6408745" y="3313890"/>
                    <a:ext cx="897300" cy="528571"/>
                    <a:chOff x="6408745" y="2599455"/>
                    <a:chExt cx="897300" cy="528571"/>
                  </a:xfrm>
                </p:grpSpPr>
                <p:sp>
                  <p:nvSpPr>
                    <p:cNvPr id="190" name="Freihandform: Form 189">
                      <a:extLst>
                        <a:ext uri="{FF2B5EF4-FFF2-40B4-BE49-F238E27FC236}">
                          <a16:creationId xmlns:a16="http://schemas.microsoft.com/office/drawing/2014/main" id="{F41AEDF7-D4F0-4100-8A97-57062BB1726E}"/>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1" name="Freihandform: Form 190">
                      <a:extLst>
                        <a:ext uri="{FF2B5EF4-FFF2-40B4-BE49-F238E27FC236}">
                          <a16:creationId xmlns:a16="http://schemas.microsoft.com/office/drawing/2014/main" id="{1626038A-D51D-455C-B750-830BDF5BD7E5}"/>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2" name="Freihandform: Form 191">
                      <a:extLst>
                        <a:ext uri="{FF2B5EF4-FFF2-40B4-BE49-F238E27FC236}">
                          <a16:creationId xmlns:a16="http://schemas.microsoft.com/office/drawing/2014/main" id="{37ECED09-28A9-4669-B5B0-9BFD6E59BF36}"/>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3" name="Freihandform: Form 192">
                      <a:extLst>
                        <a:ext uri="{FF2B5EF4-FFF2-40B4-BE49-F238E27FC236}">
                          <a16:creationId xmlns:a16="http://schemas.microsoft.com/office/drawing/2014/main" id="{18501F9D-F17F-42F4-91B1-63A10778AA19}"/>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176" name="Grafik 175" descr="Ein Bild, das Zeichnung enthält.&#10;&#10;Automatisch generierte Beschreibung">
                  <a:extLst>
                    <a:ext uri="{FF2B5EF4-FFF2-40B4-BE49-F238E27FC236}">
                      <a16:creationId xmlns:a16="http://schemas.microsoft.com/office/drawing/2014/main" id="{5A8FA667-259A-4652-B64C-0D5E38C61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72078" y="3799142"/>
                  <a:ext cx="322691" cy="322691"/>
                </a:xfrm>
                <a:prstGeom prst="rect">
                  <a:avLst/>
                </a:prstGeom>
              </p:spPr>
            </p:pic>
            <p:cxnSp>
              <p:nvCxnSpPr>
                <p:cNvPr id="20" name="Gerader Verbinder 19">
                  <a:extLst>
                    <a:ext uri="{FF2B5EF4-FFF2-40B4-BE49-F238E27FC236}">
                      <a16:creationId xmlns:a16="http://schemas.microsoft.com/office/drawing/2014/main" id="{E8017E26-EE64-4F1F-BD38-FD1BAC251C70}"/>
                    </a:ext>
                  </a:extLst>
                </p:cNvPr>
                <p:cNvCxnSpPr>
                  <a:cxnSpLocks/>
                  <a:endCxn id="159" idx="1"/>
                </p:cNvCxnSpPr>
                <p:nvPr/>
              </p:nvCxnSpPr>
              <p:spPr bwMode="auto">
                <a:xfrm>
                  <a:off x="6996743" y="3962756"/>
                  <a:ext cx="0" cy="329594"/>
                </a:xfrm>
                <a:prstGeom prst="line">
                  <a:avLst/>
                </a:prstGeom>
                <a:solidFill>
                  <a:srgbClr val="FF0000"/>
                </a:solidFill>
                <a:ln w="12700"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29" name="Grafik 128">
              <a:extLst>
                <a:ext uri="{FF2B5EF4-FFF2-40B4-BE49-F238E27FC236}">
                  <a16:creationId xmlns:a16="http://schemas.microsoft.com/office/drawing/2014/main" id="{1C1A22C8-4A83-42E9-9DED-B502D32591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06583" y="3831537"/>
              <a:ext cx="627211" cy="627211"/>
            </a:xfrm>
            <a:prstGeom prst="rect">
              <a:avLst/>
            </a:prstGeom>
          </p:spPr>
        </p:pic>
      </p:gr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5931569"/>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Im Bestand haben wir den größten Hebel bei der Energieeinsparung in der Hand!</a:t>
            </a:r>
            <a:br>
              <a:rPr lang="de-DE" altLang="de-DE" sz="1800" dirty="0">
                <a:solidFill>
                  <a:srgbClr val="3333FF"/>
                </a:solidFill>
              </a:rPr>
            </a:br>
            <a:r>
              <a:rPr lang="de-DE" altLang="de-DE" sz="1800" dirty="0">
                <a:solidFill>
                  <a:srgbClr val="3333FF"/>
                </a:solidFill>
              </a:rPr>
              <a:t>Die Maßnahmen müssen beschleunigt angegangen werden!</a:t>
            </a:r>
            <a:endParaRPr lang="de-DE" altLang="de-DE" sz="1800" dirty="0">
              <a:solidFill>
                <a:srgbClr val="FF0000"/>
              </a:solidFill>
            </a:endParaRPr>
          </a:p>
        </p:txBody>
      </p:sp>
    </p:spTree>
    <p:extLst>
      <p:ext uri="{BB962C8B-B14F-4D97-AF65-F5344CB8AC3E}">
        <p14:creationId xmlns:p14="http://schemas.microsoft.com/office/powerpoint/2010/main" val="13941950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1000" fill="hold"/>
                                        <p:tgtEl>
                                          <p:spTgt spid="148"/>
                                        </p:tgtEl>
                                        <p:attrNameLst>
                                          <p:attrName>ppt_x</p:attrName>
                                        </p:attrNameLst>
                                      </p:cBhvr>
                                      <p:tavLst>
                                        <p:tav tm="0">
                                          <p:val>
                                            <p:strVal val="1+#ppt_w/2"/>
                                          </p:val>
                                        </p:tav>
                                        <p:tav tm="100000">
                                          <p:val>
                                            <p:strVal val="#ppt_x"/>
                                          </p:val>
                                        </p:tav>
                                      </p:tavLst>
                                    </p:anim>
                                    <p:anim calcmode="lin" valueType="num">
                                      <p:cBhvr additive="base">
                                        <p:cTn id="8" dur="1000" fill="hold"/>
                                        <p:tgtEl>
                                          <p:spTgt spid="1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570"/>
                                        </p:tgtEl>
                                        <p:attrNameLst>
                                          <p:attrName>style.visibility</p:attrName>
                                        </p:attrNameLst>
                                      </p:cBhvr>
                                      <p:to>
                                        <p:strVal val="visible"/>
                                      </p:to>
                                    </p:set>
                                    <p:anim calcmode="lin" valueType="num">
                                      <p:cBhvr additive="base">
                                        <p:cTn id="13" dur="1000" fill="hold"/>
                                        <p:tgtEl>
                                          <p:spTgt spid="23570"/>
                                        </p:tgtEl>
                                        <p:attrNameLst>
                                          <p:attrName>ppt_x</p:attrName>
                                        </p:attrNameLst>
                                      </p:cBhvr>
                                      <p:tavLst>
                                        <p:tav tm="0">
                                          <p:val>
                                            <p:strVal val="0-#ppt_w/2"/>
                                          </p:val>
                                        </p:tav>
                                        <p:tav tm="100000">
                                          <p:val>
                                            <p:strVal val="#ppt_x"/>
                                          </p:val>
                                        </p:tav>
                                      </p:tavLst>
                                    </p:anim>
                                    <p:anim calcmode="lin" valueType="num">
                                      <p:cBhvr additive="base">
                                        <p:cTn id="14" dur="1000" fill="hold"/>
                                        <p:tgtEl>
                                          <p:spTgt spid="2357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14466"/>
            <a:ext cx="736098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Maßnahmen zur Umsetzung bei der Wärmewende (1)</a:t>
            </a:r>
          </a:p>
          <a:p>
            <a:r>
              <a:rPr lang="de-DE" altLang="de-DE" dirty="0">
                <a:solidFill>
                  <a:schemeClr val="bg1"/>
                </a:solidFill>
              </a:rPr>
              <a:t>Sanierungsfahrplan</a:t>
            </a:r>
          </a:p>
        </p:txBody>
      </p:sp>
      <p:pic>
        <p:nvPicPr>
          <p:cNvPr id="16" name="Grafik 15">
            <a:extLst>
              <a:ext uri="{FF2B5EF4-FFF2-40B4-BE49-F238E27FC236}">
                <a16:creationId xmlns:a16="http://schemas.microsoft.com/office/drawing/2014/main" id="{F56803C5-49A8-4242-80C7-E348EF6A2545}"/>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b="16316"/>
          <a:stretch/>
        </p:blipFill>
        <p:spPr>
          <a:xfrm>
            <a:off x="171451" y="847726"/>
            <a:ext cx="4781550" cy="5152672"/>
          </a:xfrm>
          <a:prstGeom prst="rect">
            <a:avLst/>
          </a:prstGeom>
        </p:spPr>
      </p:pic>
      <p:sp>
        <p:nvSpPr>
          <p:cNvPr id="19" name="Textfeld 18">
            <a:extLst>
              <a:ext uri="{FF2B5EF4-FFF2-40B4-BE49-F238E27FC236}">
                <a16:creationId xmlns:a16="http://schemas.microsoft.com/office/drawing/2014/main" id="{4768D116-8230-4AB6-995B-11138F51FD72}"/>
              </a:ext>
            </a:extLst>
          </p:cNvPr>
          <p:cNvSpPr txBox="1"/>
          <p:nvPr/>
        </p:nvSpPr>
        <p:spPr>
          <a:xfrm>
            <a:off x="5124450" y="1285875"/>
            <a:ext cx="4781550" cy="1077218"/>
          </a:xfrm>
          <a:prstGeom prst="rect">
            <a:avLst/>
          </a:prstGeom>
          <a:noFill/>
        </p:spPr>
        <p:txBody>
          <a:bodyPr wrap="square" rtlCol="0">
            <a:spAutoFit/>
          </a:bodyPr>
          <a:lstStyle/>
          <a:p>
            <a:pPr algn="l"/>
            <a:r>
              <a:rPr lang="de-DE" sz="1600" b="1" i="0" u="none" strike="noStrike" baseline="0" dirty="0">
                <a:solidFill>
                  <a:srgbClr val="3333FF"/>
                </a:solidFill>
                <a:latin typeface="+mj-lt"/>
              </a:rPr>
              <a:t>In fünf Schritten mit Plan zur Klimaneutralität:</a:t>
            </a:r>
          </a:p>
          <a:p>
            <a:pPr algn="l"/>
            <a:r>
              <a:rPr lang="de-DE" sz="1600" i="0" u="none" strike="noStrike" baseline="0" dirty="0">
                <a:solidFill>
                  <a:srgbClr val="3333FF"/>
                </a:solidFill>
                <a:latin typeface="+mj-lt"/>
              </a:rPr>
              <a:t>Ein Sanierungsfahrplan hilft bei der Entwicklung einer Sanierungsstrategie, die Kosten spart und Klima schont.</a:t>
            </a:r>
            <a:endParaRPr lang="de-DE" sz="1600" dirty="0">
              <a:solidFill>
                <a:srgbClr val="3333FF"/>
              </a:solidFill>
              <a:latin typeface="+mj-lt"/>
            </a:endParaRPr>
          </a:p>
        </p:txBody>
      </p:sp>
      <p:sp>
        <p:nvSpPr>
          <p:cNvPr id="21" name="Text Box 14">
            <a:extLst>
              <a:ext uri="{FF2B5EF4-FFF2-40B4-BE49-F238E27FC236}">
                <a16:creationId xmlns:a16="http://schemas.microsoft.com/office/drawing/2014/main" id="{F21BF7C9-25CD-41FB-B9D6-7B403767C415}"/>
              </a:ext>
            </a:extLst>
          </p:cNvPr>
          <p:cNvSpPr txBox="1">
            <a:spLocks noChangeArrowheads="1"/>
          </p:cNvSpPr>
          <p:nvPr/>
        </p:nvSpPr>
        <p:spPr bwMode="auto">
          <a:xfrm>
            <a:off x="5192125" y="5728337"/>
            <a:ext cx="2617704"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7) Heinrich-Böll-Stiftung 2021  </a:t>
            </a:r>
          </a:p>
        </p:txBody>
      </p:sp>
      <p:sp>
        <p:nvSpPr>
          <p:cNvPr id="7" name="Rectangle 4">
            <a:extLst>
              <a:ext uri="{FF2B5EF4-FFF2-40B4-BE49-F238E27FC236}">
                <a16:creationId xmlns:a16="http://schemas.microsoft.com/office/drawing/2014/main" id="{CF5BA5C1-F5BE-4A02-9A7A-76D275B2DF61}"/>
              </a:ext>
            </a:extLst>
          </p:cNvPr>
          <p:cNvSpPr>
            <a:spLocks noChangeArrowheads="1"/>
          </p:cNvSpPr>
          <p:nvPr/>
        </p:nvSpPr>
        <p:spPr bwMode="auto">
          <a:xfrm>
            <a:off x="0" y="601027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3333FF"/>
                </a:solidFill>
              </a:rPr>
              <a:t>„Wir bauen heute an der Klimabilanz der Enkel“</a:t>
            </a:r>
            <a:r>
              <a:rPr lang="de-DE" altLang="de-DE" sz="1800" dirty="0">
                <a:solidFill>
                  <a:srgbClr val="3333FF"/>
                </a:solidFill>
              </a:rPr>
              <a:t>! </a:t>
            </a:r>
          </a:p>
        </p:txBody>
      </p:sp>
    </p:spTree>
    <p:extLst>
      <p:ext uri="{BB962C8B-B14F-4D97-AF65-F5344CB8AC3E}">
        <p14:creationId xmlns:p14="http://schemas.microsoft.com/office/powerpoint/2010/main" val="384860852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14466"/>
            <a:ext cx="7292061" cy="1107996"/>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Maßnahmen zur Umsetzung bei der Wärmewende (2)</a:t>
            </a:r>
          </a:p>
          <a:p>
            <a:r>
              <a:rPr lang="de-DE" altLang="de-DE" dirty="0">
                <a:solidFill>
                  <a:schemeClr val="bg1"/>
                </a:solidFill>
              </a:rPr>
              <a:t>Wärmeerzeugung im Ein und Mehrfamilienhaus</a:t>
            </a:r>
            <a:br>
              <a:rPr lang="de-DE" altLang="de-DE" dirty="0">
                <a:solidFill>
                  <a:schemeClr val="bg1"/>
                </a:solidFill>
              </a:rPr>
            </a:br>
            <a:endParaRPr lang="de-DE" altLang="de-DE" dirty="0">
              <a:solidFill>
                <a:schemeClr val="bg1"/>
              </a:solidFill>
            </a:endParaRPr>
          </a:p>
        </p:txBody>
      </p:sp>
      <p:sp>
        <p:nvSpPr>
          <p:cNvPr id="8" name="Text Box 14">
            <a:extLst>
              <a:ext uri="{FF2B5EF4-FFF2-40B4-BE49-F238E27FC236}">
                <a16:creationId xmlns:a16="http://schemas.microsoft.com/office/drawing/2014/main" id="{51E0839A-D326-407A-972B-86D824662E3C}"/>
              </a:ext>
            </a:extLst>
          </p:cNvPr>
          <p:cNvSpPr txBox="1">
            <a:spLocks noChangeArrowheads="1"/>
          </p:cNvSpPr>
          <p:nvPr/>
        </p:nvSpPr>
        <p:spPr bwMode="auto">
          <a:xfrm>
            <a:off x="8233789" y="5946976"/>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x) Quellenliste </a:t>
            </a:r>
          </a:p>
        </p:txBody>
      </p:sp>
      <p:sp>
        <p:nvSpPr>
          <p:cNvPr id="9" name="Textfeld 8">
            <a:extLst>
              <a:ext uri="{FF2B5EF4-FFF2-40B4-BE49-F238E27FC236}">
                <a16:creationId xmlns:a16="http://schemas.microsoft.com/office/drawing/2014/main" id="{E49A3F19-7882-4D8C-BC0A-6D44238BFEED}"/>
              </a:ext>
            </a:extLst>
          </p:cNvPr>
          <p:cNvSpPr txBox="1"/>
          <p:nvPr/>
        </p:nvSpPr>
        <p:spPr>
          <a:xfrm>
            <a:off x="2042909" y="888990"/>
            <a:ext cx="7734572" cy="830997"/>
          </a:xfrm>
          <a:prstGeom prst="rect">
            <a:avLst/>
          </a:prstGeom>
          <a:noFill/>
        </p:spPr>
        <p:txBody>
          <a:bodyPr wrap="square">
            <a:spAutoFit/>
          </a:bodyPr>
          <a:lstStyle/>
          <a:p>
            <a:r>
              <a:rPr lang="de-DE" sz="1600" dirty="0">
                <a:solidFill>
                  <a:srgbClr val="3333FF"/>
                </a:solidFill>
                <a:effectLst/>
                <a:latin typeface="+mn-lt"/>
                <a:ea typeface="Calibri" panose="020F0502020204030204" pitchFamily="34" charset="0"/>
                <a:cs typeface="Times New Roman" panose="02020603050405020304" pitchFamily="18" charset="0"/>
              </a:rPr>
              <a:t>Die </a:t>
            </a:r>
            <a:r>
              <a:rPr lang="de-DE" sz="1600" u="sng" dirty="0">
                <a:solidFill>
                  <a:srgbClr val="3333FF"/>
                </a:solidFill>
                <a:effectLst/>
                <a:latin typeface="+mn-lt"/>
                <a:ea typeface="Calibri" panose="020F0502020204030204" pitchFamily="34" charset="0"/>
                <a:cs typeface="Times New Roman" panose="02020603050405020304" pitchFamily="18" charset="0"/>
              </a:rPr>
              <a:t>Wärmeerzeugung</a:t>
            </a:r>
            <a:r>
              <a:rPr lang="de-DE" sz="1600" dirty="0">
                <a:solidFill>
                  <a:srgbClr val="3333FF"/>
                </a:solidFill>
                <a:effectLst/>
                <a:latin typeface="+mn-lt"/>
                <a:ea typeface="Calibri" panose="020F0502020204030204" pitchFamily="34" charset="0"/>
                <a:cs typeface="Times New Roman" panose="02020603050405020304" pitchFamily="18" charset="0"/>
              </a:rPr>
              <a:t> muss fossilfrei sein. Die Wärmeerzeugung mit einer </a:t>
            </a:r>
            <a:r>
              <a:rPr lang="de-DE" sz="1600" u="sng" dirty="0">
                <a:solidFill>
                  <a:srgbClr val="3333FF"/>
                </a:solidFill>
                <a:effectLst/>
                <a:latin typeface="+mn-lt"/>
                <a:ea typeface="Calibri" panose="020F0502020204030204" pitchFamily="34" charset="0"/>
                <a:cs typeface="Times New Roman" panose="02020603050405020304" pitchFamily="18" charset="0"/>
              </a:rPr>
              <a:t>Wärmepumpe</a:t>
            </a:r>
            <a:r>
              <a:rPr lang="de-DE" sz="1600" dirty="0">
                <a:solidFill>
                  <a:srgbClr val="3333FF"/>
                </a:solidFill>
                <a:effectLst/>
                <a:latin typeface="+mn-lt"/>
                <a:ea typeface="Calibri" panose="020F0502020204030204" pitchFamily="34" charset="0"/>
                <a:cs typeface="Times New Roman" panose="02020603050405020304" pitchFamily="18" charset="0"/>
              </a:rPr>
              <a:t> hat in der gesamten Energiekette von der EE-Erzeugung bis hin zur Anwendung im Haus die höchste Effizienz! </a:t>
            </a:r>
            <a:r>
              <a:rPr lang="de-DE" sz="1600" dirty="0">
                <a:solidFill>
                  <a:srgbClr val="3333FF"/>
                </a:solidFill>
                <a:latin typeface="+mn-lt"/>
                <a:cs typeface="Times New Roman" panose="02020603050405020304" pitchFamily="18" charset="0"/>
              </a:rPr>
              <a:t>Vier Varianten stehen zur Verfügung:</a:t>
            </a:r>
            <a:endParaRPr lang="de-DE" sz="1600" dirty="0">
              <a:solidFill>
                <a:srgbClr val="3333FF"/>
              </a:solidFill>
              <a:latin typeface="+mn-lt"/>
            </a:endParaRPr>
          </a:p>
        </p:txBody>
      </p:sp>
      <p:sp>
        <p:nvSpPr>
          <p:cNvPr id="11" name="Textfeld 10">
            <a:extLst>
              <a:ext uri="{FF2B5EF4-FFF2-40B4-BE49-F238E27FC236}">
                <a16:creationId xmlns:a16="http://schemas.microsoft.com/office/drawing/2014/main" id="{E9FA68A7-F138-41C7-8F00-91EDC702D19A}"/>
              </a:ext>
            </a:extLst>
          </p:cNvPr>
          <p:cNvSpPr txBox="1"/>
          <p:nvPr/>
        </p:nvSpPr>
        <p:spPr>
          <a:xfrm>
            <a:off x="501631" y="2670308"/>
            <a:ext cx="8652346" cy="584775"/>
          </a:xfrm>
          <a:prstGeom prst="rect">
            <a:avLst/>
          </a:prstGeom>
          <a:noFill/>
        </p:spPr>
        <p:txBody>
          <a:bodyPr wrap="square">
            <a:spAutoFit/>
          </a:bodyPr>
          <a:lstStyle/>
          <a:p>
            <a:r>
              <a:rPr lang="de-DE" sz="1600" u="sng" dirty="0">
                <a:solidFill>
                  <a:srgbClr val="3333FF"/>
                </a:solidFill>
                <a:latin typeface="+mn-lt"/>
                <a:cs typeface="Times New Roman" panose="02020603050405020304" pitchFamily="18" charset="0"/>
              </a:rPr>
              <a:t>Neubau</a:t>
            </a:r>
            <a:r>
              <a:rPr lang="de-DE" sz="1600" dirty="0">
                <a:solidFill>
                  <a:srgbClr val="3333FF"/>
                </a:solidFill>
                <a:latin typeface="+mn-lt"/>
                <a:cs typeface="Times New Roman" panose="02020603050405020304" pitchFamily="18" charset="0"/>
              </a:rPr>
              <a:t>: Hier sollte die Wärmepumpe die Regel sein. Wärmeerzeuger mit Öl oder Gas sollen auf keine Fall mehr zum Einsatz kommen!</a:t>
            </a:r>
          </a:p>
        </p:txBody>
      </p:sp>
      <p:pic>
        <p:nvPicPr>
          <p:cNvPr id="3" name="Grafik 2">
            <a:extLst>
              <a:ext uri="{FF2B5EF4-FFF2-40B4-BE49-F238E27FC236}">
                <a16:creationId xmlns:a16="http://schemas.microsoft.com/office/drawing/2014/main" id="{2BAC5B14-F41C-4C89-A702-DE464F74CAC3}"/>
              </a:ext>
            </a:extLst>
          </p:cNvPr>
          <p:cNvPicPr>
            <a:picLocks noChangeAspect="1"/>
          </p:cNvPicPr>
          <p:nvPr/>
        </p:nvPicPr>
        <p:blipFill rotWithShape="1">
          <a:blip r:embed="rId3">
            <a:extLst>
              <a:ext uri="{28A0092B-C50C-407E-A947-70E740481C1C}">
                <a14:useLocalDpi xmlns:a14="http://schemas.microsoft.com/office/drawing/2010/main" val="0"/>
              </a:ext>
            </a:extLst>
          </a:blip>
          <a:srcRect r="67273"/>
          <a:stretch/>
        </p:blipFill>
        <p:spPr>
          <a:xfrm>
            <a:off x="565069" y="1853550"/>
            <a:ext cx="694534" cy="911040"/>
          </a:xfrm>
          <a:prstGeom prst="rect">
            <a:avLst/>
          </a:prstGeom>
        </p:spPr>
      </p:pic>
      <p:pic>
        <p:nvPicPr>
          <p:cNvPr id="13" name="Grafik 12">
            <a:extLst>
              <a:ext uri="{FF2B5EF4-FFF2-40B4-BE49-F238E27FC236}">
                <a16:creationId xmlns:a16="http://schemas.microsoft.com/office/drawing/2014/main" id="{0A1DDA70-CEC5-4090-AB31-AD315F80E850}"/>
              </a:ext>
            </a:extLst>
          </p:cNvPr>
          <p:cNvPicPr>
            <a:picLocks noChangeAspect="1"/>
          </p:cNvPicPr>
          <p:nvPr/>
        </p:nvPicPr>
        <p:blipFill rotWithShape="1">
          <a:blip r:embed="rId3">
            <a:extLst>
              <a:ext uri="{28A0092B-C50C-407E-A947-70E740481C1C}">
                <a14:useLocalDpi xmlns:a14="http://schemas.microsoft.com/office/drawing/2010/main" val="0"/>
              </a:ext>
            </a:extLst>
          </a:blip>
          <a:srcRect l="33039" r="34234"/>
          <a:stretch/>
        </p:blipFill>
        <p:spPr>
          <a:xfrm>
            <a:off x="2597812" y="1849239"/>
            <a:ext cx="690434" cy="905662"/>
          </a:xfrm>
          <a:prstGeom prst="rect">
            <a:avLst/>
          </a:prstGeom>
        </p:spPr>
      </p:pic>
      <p:sp>
        <p:nvSpPr>
          <p:cNvPr id="15" name="Textfeld 14">
            <a:extLst>
              <a:ext uri="{FF2B5EF4-FFF2-40B4-BE49-F238E27FC236}">
                <a16:creationId xmlns:a16="http://schemas.microsoft.com/office/drawing/2014/main" id="{BA38CCA2-F152-4ABF-9ED6-4F20DCA16F0B}"/>
              </a:ext>
            </a:extLst>
          </p:cNvPr>
          <p:cNvSpPr txBox="1"/>
          <p:nvPr/>
        </p:nvSpPr>
        <p:spPr>
          <a:xfrm>
            <a:off x="1252302" y="2098539"/>
            <a:ext cx="1274323" cy="338554"/>
          </a:xfrm>
          <a:prstGeom prst="rect">
            <a:avLst/>
          </a:prstGeom>
          <a:noFill/>
        </p:spPr>
        <p:txBody>
          <a:bodyPr wrap="square">
            <a:spAutoFit/>
          </a:bodyPr>
          <a:lstStyle/>
          <a:p>
            <a:r>
              <a:rPr lang="de-DE" sz="1600" dirty="0">
                <a:solidFill>
                  <a:srgbClr val="3333FF"/>
                </a:solidFill>
                <a:latin typeface="+mn-lt"/>
                <a:ea typeface="Calibri" panose="020F0502020204030204" pitchFamily="34" charset="0"/>
                <a:cs typeface="Times New Roman" panose="02020603050405020304" pitchFamily="18" charset="0"/>
              </a:rPr>
              <a:t>Luft-Wasser</a:t>
            </a:r>
            <a:endParaRPr lang="de-DE" sz="1600" dirty="0">
              <a:solidFill>
                <a:srgbClr val="3333FF"/>
              </a:solidFill>
              <a:latin typeface="+mn-lt"/>
            </a:endParaRPr>
          </a:p>
        </p:txBody>
      </p:sp>
      <p:sp>
        <p:nvSpPr>
          <p:cNvPr id="16" name="Textfeld 15">
            <a:extLst>
              <a:ext uri="{FF2B5EF4-FFF2-40B4-BE49-F238E27FC236}">
                <a16:creationId xmlns:a16="http://schemas.microsoft.com/office/drawing/2014/main" id="{1C5D2807-3B1B-44C8-80E9-D46BC5F0B0D4}"/>
              </a:ext>
            </a:extLst>
          </p:cNvPr>
          <p:cNvSpPr txBox="1"/>
          <p:nvPr/>
        </p:nvSpPr>
        <p:spPr>
          <a:xfrm>
            <a:off x="3231756" y="2111104"/>
            <a:ext cx="1712067" cy="338554"/>
          </a:xfrm>
          <a:prstGeom prst="rect">
            <a:avLst/>
          </a:prstGeom>
          <a:noFill/>
        </p:spPr>
        <p:txBody>
          <a:bodyPr wrap="square">
            <a:spAutoFit/>
          </a:bodyPr>
          <a:lstStyle/>
          <a:p>
            <a:r>
              <a:rPr lang="de-DE" sz="1600" dirty="0">
                <a:solidFill>
                  <a:srgbClr val="3333FF"/>
                </a:solidFill>
                <a:latin typeface="+mn-lt"/>
                <a:ea typeface="Calibri" panose="020F0502020204030204" pitchFamily="34" charset="0"/>
                <a:cs typeface="Times New Roman" panose="02020603050405020304" pitchFamily="18" charset="0"/>
              </a:rPr>
              <a:t>Wasser-Wasser</a:t>
            </a:r>
            <a:endParaRPr lang="de-DE" sz="1600" dirty="0">
              <a:solidFill>
                <a:srgbClr val="3333FF"/>
              </a:solidFill>
              <a:latin typeface="+mn-lt"/>
            </a:endParaRPr>
          </a:p>
        </p:txBody>
      </p:sp>
      <p:sp>
        <p:nvSpPr>
          <p:cNvPr id="17" name="Textfeld 16">
            <a:extLst>
              <a:ext uri="{FF2B5EF4-FFF2-40B4-BE49-F238E27FC236}">
                <a16:creationId xmlns:a16="http://schemas.microsoft.com/office/drawing/2014/main" id="{20460653-9E6A-4335-ACFB-9B5AE30B74FB}"/>
              </a:ext>
            </a:extLst>
          </p:cNvPr>
          <p:cNvSpPr txBox="1"/>
          <p:nvPr/>
        </p:nvSpPr>
        <p:spPr>
          <a:xfrm>
            <a:off x="5521277" y="2123744"/>
            <a:ext cx="1840376" cy="338554"/>
          </a:xfrm>
          <a:prstGeom prst="rect">
            <a:avLst/>
          </a:prstGeom>
          <a:noFill/>
        </p:spPr>
        <p:txBody>
          <a:bodyPr wrap="square">
            <a:spAutoFit/>
          </a:bodyPr>
          <a:lstStyle/>
          <a:p>
            <a:r>
              <a:rPr lang="de-DE" sz="1600" dirty="0">
                <a:solidFill>
                  <a:srgbClr val="3333FF"/>
                </a:solidFill>
                <a:latin typeface="+mn-lt"/>
                <a:ea typeface="Calibri" panose="020F0502020204030204" pitchFamily="34" charset="0"/>
                <a:cs typeface="Times New Roman" panose="02020603050405020304" pitchFamily="18" charset="0"/>
              </a:rPr>
              <a:t>Erdsonde-Wasser</a:t>
            </a:r>
            <a:endParaRPr lang="de-DE" sz="1600" dirty="0">
              <a:solidFill>
                <a:srgbClr val="3333FF"/>
              </a:solidFill>
              <a:latin typeface="+mn-lt"/>
            </a:endParaRPr>
          </a:p>
        </p:txBody>
      </p:sp>
      <p:sp>
        <p:nvSpPr>
          <p:cNvPr id="19" name="Textfeld 18">
            <a:extLst>
              <a:ext uri="{FF2B5EF4-FFF2-40B4-BE49-F238E27FC236}">
                <a16:creationId xmlns:a16="http://schemas.microsoft.com/office/drawing/2014/main" id="{FBCBACB1-299F-4B09-A4BF-803B3E111BF3}"/>
              </a:ext>
            </a:extLst>
          </p:cNvPr>
          <p:cNvSpPr txBox="1"/>
          <p:nvPr/>
        </p:nvSpPr>
        <p:spPr>
          <a:xfrm>
            <a:off x="501631" y="5319908"/>
            <a:ext cx="8652346" cy="830997"/>
          </a:xfrm>
          <a:prstGeom prst="rect">
            <a:avLst/>
          </a:prstGeom>
          <a:noFill/>
        </p:spPr>
        <p:txBody>
          <a:bodyPr wrap="square">
            <a:spAutoFit/>
          </a:bodyPr>
          <a:lstStyle/>
          <a:p>
            <a:r>
              <a:rPr lang="de-DE" sz="1600" u="sng" dirty="0">
                <a:solidFill>
                  <a:srgbClr val="3333FF"/>
                </a:solidFill>
                <a:latin typeface="+mj-lt"/>
                <a:cs typeface="Times New Roman" panose="02020603050405020304" pitchFamily="18" charset="0"/>
              </a:rPr>
              <a:t>Ausblick</a:t>
            </a:r>
            <a:r>
              <a:rPr lang="de-DE" sz="1600" dirty="0">
                <a:solidFill>
                  <a:srgbClr val="3333FF"/>
                </a:solidFill>
                <a:latin typeface="+mj-lt"/>
                <a:cs typeface="Times New Roman" panose="02020603050405020304" pitchFamily="18" charset="0"/>
              </a:rPr>
              <a:t>: </a:t>
            </a:r>
            <a:r>
              <a:rPr lang="de-DE" sz="1600" dirty="0">
                <a:solidFill>
                  <a:srgbClr val="3333FF"/>
                </a:solidFill>
                <a:latin typeface="+mj-lt"/>
              </a:rPr>
              <a:t>Bei der Wärmepumpe muss eine Kostendegression angestoßen werden, wie dies in der PV-Technik erfolgreich geschehen ist. Wobei die Fertigung, anders als bei PV (China), in D und der EU hochgezogen werden muss!</a:t>
            </a:r>
            <a:endParaRPr lang="de-DE" sz="1600" dirty="0">
              <a:solidFill>
                <a:srgbClr val="3333FF"/>
              </a:solidFill>
              <a:latin typeface="+mj-lt"/>
              <a:cs typeface="Times New Roman" panose="02020603050405020304" pitchFamily="18" charset="0"/>
            </a:endParaRPr>
          </a:p>
        </p:txBody>
      </p:sp>
      <p:pic>
        <p:nvPicPr>
          <p:cNvPr id="21" name="Grafik 20">
            <a:extLst>
              <a:ext uri="{FF2B5EF4-FFF2-40B4-BE49-F238E27FC236}">
                <a16:creationId xmlns:a16="http://schemas.microsoft.com/office/drawing/2014/main" id="{3FB43496-BD5B-4C13-AEF9-AB526F33E2C2}"/>
              </a:ext>
            </a:extLst>
          </p:cNvPr>
          <p:cNvPicPr>
            <a:picLocks noChangeAspect="1"/>
          </p:cNvPicPr>
          <p:nvPr/>
        </p:nvPicPr>
        <p:blipFill rotWithShape="1">
          <a:blip r:embed="rId3">
            <a:extLst>
              <a:ext uri="{28A0092B-C50C-407E-A947-70E740481C1C}">
                <a14:useLocalDpi xmlns:a14="http://schemas.microsoft.com/office/drawing/2010/main" val="0"/>
              </a:ext>
            </a:extLst>
          </a:blip>
          <a:srcRect l="67273"/>
          <a:stretch/>
        </p:blipFill>
        <p:spPr>
          <a:xfrm>
            <a:off x="4915255" y="1830846"/>
            <a:ext cx="690435" cy="905664"/>
          </a:xfrm>
          <a:prstGeom prst="rect">
            <a:avLst/>
          </a:prstGeom>
        </p:spPr>
      </p:pic>
      <p:pic>
        <p:nvPicPr>
          <p:cNvPr id="22" name="Grafik 21">
            <a:extLst>
              <a:ext uri="{FF2B5EF4-FFF2-40B4-BE49-F238E27FC236}">
                <a16:creationId xmlns:a16="http://schemas.microsoft.com/office/drawing/2014/main" id="{C8763D82-6071-459E-81DA-31AF6F92B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312" y="1948124"/>
            <a:ext cx="668015" cy="665458"/>
          </a:xfrm>
          <a:prstGeom prst="rect">
            <a:avLst/>
          </a:prstGeom>
        </p:spPr>
      </p:pic>
      <p:sp>
        <p:nvSpPr>
          <p:cNvPr id="23" name="Textfeld 22">
            <a:extLst>
              <a:ext uri="{FF2B5EF4-FFF2-40B4-BE49-F238E27FC236}">
                <a16:creationId xmlns:a16="http://schemas.microsoft.com/office/drawing/2014/main" id="{45B97509-E3A6-4EBD-9984-993C11D34221}"/>
              </a:ext>
            </a:extLst>
          </p:cNvPr>
          <p:cNvSpPr txBox="1"/>
          <p:nvPr/>
        </p:nvSpPr>
        <p:spPr>
          <a:xfrm>
            <a:off x="8043428" y="2123744"/>
            <a:ext cx="1840376" cy="338554"/>
          </a:xfrm>
          <a:prstGeom prst="rect">
            <a:avLst/>
          </a:prstGeom>
          <a:noFill/>
        </p:spPr>
        <p:txBody>
          <a:bodyPr wrap="square">
            <a:spAutoFit/>
          </a:bodyPr>
          <a:lstStyle/>
          <a:p>
            <a:r>
              <a:rPr lang="de-DE" sz="1600" dirty="0">
                <a:solidFill>
                  <a:srgbClr val="3333FF"/>
                </a:solidFill>
                <a:latin typeface="+mn-lt"/>
                <a:ea typeface="Calibri" panose="020F0502020204030204" pitchFamily="34" charset="0"/>
                <a:cs typeface="Times New Roman" panose="02020603050405020304" pitchFamily="18" charset="0"/>
              </a:rPr>
              <a:t>PVT-Wasser</a:t>
            </a:r>
            <a:endParaRPr lang="de-DE" sz="1600" dirty="0">
              <a:solidFill>
                <a:srgbClr val="3333FF"/>
              </a:solidFill>
              <a:latin typeface="+mn-lt"/>
            </a:endParaRPr>
          </a:p>
        </p:txBody>
      </p:sp>
      <p:grpSp>
        <p:nvGrpSpPr>
          <p:cNvPr id="2" name="Gruppieren 1">
            <a:extLst>
              <a:ext uri="{FF2B5EF4-FFF2-40B4-BE49-F238E27FC236}">
                <a16:creationId xmlns:a16="http://schemas.microsoft.com/office/drawing/2014/main" id="{75C091E2-3F3C-4878-B14C-928B22F35663}"/>
              </a:ext>
            </a:extLst>
          </p:cNvPr>
          <p:cNvGrpSpPr/>
          <p:nvPr/>
        </p:nvGrpSpPr>
        <p:grpSpPr>
          <a:xfrm>
            <a:off x="335442" y="3184736"/>
            <a:ext cx="9170876" cy="1077218"/>
            <a:chOff x="335442" y="3184736"/>
            <a:chExt cx="9170876" cy="1077218"/>
          </a:xfrm>
        </p:grpSpPr>
        <p:sp>
          <p:nvSpPr>
            <p:cNvPr id="5" name="Text Box 14">
              <a:extLst>
                <a:ext uri="{FF2B5EF4-FFF2-40B4-BE49-F238E27FC236}">
                  <a16:creationId xmlns:a16="http://schemas.microsoft.com/office/drawing/2014/main" id="{6B3D10A9-F73E-451C-8E78-59A0B37D836E}"/>
                </a:ext>
              </a:extLst>
            </p:cNvPr>
            <p:cNvSpPr txBox="1">
              <a:spLocks noChangeArrowheads="1"/>
            </p:cNvSpPr>
            <p:nvPr/>
          </p:nvSpPr>
          <p:spPr bwMode="auto">
            <a:xfrm>
              <a:off x="335442" y="3301301"/>
              <a:ext cx="184346"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10)</a:t>
              </a:r>
            </a:p>
          </p:txBody>
        </p:sp>
        <p:sp>
          <p:nvSpPr>
            <p:cNvPr id="24" name="Textfeld 23">
              <a:extLst>
                <a:ext uri="{FF2B5EF4-FFF2-40B4-BE49-F238E27FC236}">
                  <a16:creationId xmlns:a16="http://schemas.microsoft.com/office/drawing/2014/main" id="{54EE5657-6B63-47AE-82D6-D60149410FEA}"/>
                </a:ext>
              </a:extLst>
            </p:cNvPr>
            <p:cNvSpPr txBox="1"/>
            <p:nvPr/>
          </p:nvSpPr>
          <p:spPr>
            <a:xfrm>
              <a:off x="494298" y="3184736"/>
              <a:ext cx="9012020" cy="1077218"/>
            </a:xfrm>
            <a:prstGeom prst="rect">
              <a:avLst/>
            </a:prstGeom>
            <a:noFill/>
          </p:spPr>
          <p:txBody>
            <a:bodyPr wrap="square">
              <a:spAutoFit/>
            </a:bodyPr>
            <a:lstStyle/>
            <a:p>
              <a:r>
                <a:rPr lang="de-DE" sz="1600" u="sng" dirty="0">
                  <a:solidFill>
                    <a:srgbClr val="3333FF"/>
                  </a:solidFill>
                  <a:latin typeface="+mn-lt"/>
                  <a:cs typeface="Times New Roman" panose="02020603050405020304" pitchFamily="18" charset="0"/>
                </a:rPr>
                <a:t>Bestand</a:t>
              </a:r>
              <a:r>
                <a:rPr lang="de-DE" sz="1600" dirty="0">
                  <a:solidFill>
                    <a:srgbClr val="3333FF"/>
                  </a:solidFill>
                  <a:latin typeface="+mn-lt"/>
                  <a:cs typeface="Times New Roman" panose="02020603050405020304" pitchFamily="18" charset="0"/>
                </a:rPr>
                <a:t>: Langzeitstudien von Fraunhofer ISE zeigen, dass die Wärmepumpe auch im Bestand in der Regel die richtige Lösung ist. „ Die Ergebnisse zeigen, dass Wärmepumpen auch in Bestandsgebäuden, vor allem unter ökologischen Gesichtspunkten, zweckmäßig eingesetzt werden können.“</a:t>
              </a:r>
            </a:p>
          </p:txBody>
        </p:sp>
      </p:grpSp>
      <p:sp>
        <p:nvSpPr>
          <p:cNvPr id="25" name="Textfeld 24">
            <a:extLst>
              <a:ext uri="{FF2B5EF4-FFF2-40B4-BE49-F238E27FC236}">
                <a16:creationId xmlns:a16="http://schemas.microsoft.com/office/drawing/2014/main" id="{9DA2A373-33DA-41E4-A168-DB1ED818E80E}"/>
              </a:ext>
            </a:extLst>
          </p:cNvPr>
          <p:cNvSpPr txBox="1"/>
          <p:nvPr/>
        </p:nvSpPr>
        <p:spPr>
          <a:xfrm>
            <a:off x="501630" y="4185847"/>
            <a:ext cx="9374841" cy="1077218"/>
          </a:xfrm>
          <a:prstGeom prst="rect">
            <a:avLst/>
          </a:prstGeom>
          <a:noFill/>
        </p:spPr>
        <p:txBody>
          <a:bodyPr wrap="square">
            <a:spAutoFit/>
          </a:bodyPr>
          <a:lstStyle/>
          <a:p>
            <a:r>
              <a:rPr lang="de-DE" sz="1600" u="sng" dirty="0">
                <a:solidFill>
                  <a:srgbClr val="3333FF"/>
                </a:solidFill>
                <a:latin typeface="+mn-lt"/>
                <a:cs typeface="Times New Roman" panose="02020603050405020304" pitchFamily="18" charset="0"/>
              </a:rPr>
              <a:t>Einsparpotenziale</a:t>
            </a:r>
            <a:r>
              <a:rPr lang="de-DE" sz="1600" dirty="0">
                <a:solidFill>
                  <a:srgbClr val="3333FF"/>
                </a:solidFill>
                <a:latin typeface="+mn-lt"/>
                <a:cs typeface="Times New Roman" panose="02020603050405020304" pitchFamily="18" charset="0"/>
              </a:rPr>
              <a:t>: Die Stromkosten für die Wärmepumpe können gesenkt werden, wenn</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die Wärmepumpe überwiegend von der hauseigenen PV-Anlage versorgt wird (Power </a:t>
            </a:r>
            <a:r>
              <a:rPr lang="de-DE" sz="1600" dirty="0" err="1">
                <a:solidFill>
                  <a:srgbClr val="3333FF"/>
                </a:solidFill>
                <a:latin typeface="+mn-lt"/>
                <a:cs typeface="Times New Roman" panose="02020603050405020304" pitchFamily="18" charset="0"/>
              </a:rPr>
              <a:t>to</a:t>
            </a:r>
            <a:r>
              <a:rPr lang="de-DE" sz="1600" dirty="0">
                <a:solidFill>
                  <a:srgbClr val="3333FF"/>
                </a:solidFill>
                <a:latin typeface="+mn-lt"/>
                <a:cs typeface="Times New Roman" panose="02020603050405020304" pitchFamily="18" charset="0"/>
              </a:rPr>
              <a:t> Heat)</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ein stundenvariabler Stromtarif zum Einsatz kommt</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die Wärmepumpe an der Versorgungssicherheit beteiligt wird (Ein-/Ausschalten durch EVU)</a:t>
            </a:r>
          </a:p>
        </p:txBody>
      </p:sp>
      <p:pic>
        <p:nvPicPr>
          <p:cNvPr id="10" name="Grafik 9">
            <a:extLst>
              <a:ext uri="{FF2B5EF4-FFF2-40B4-BE49-F238E27FC236}">
                <a16:creationId xmlns:a16="http://schemas.microsoft.com/office/drawing/2014/main" id="{3D58AFB3-D780-4B49-A9C7-C962D5ECC276}"/>
              </a:ext>
            </a:extLst>
          </p:cNvPr>
          <p:cNvPicPr>
            <a:picLocks noChangeAspect="1"/>
          </p:cNvPicPr>
          <p:nvPr/>
        </p:nvPicPr>
        <p:blipFill rotWithShape="1">
          <a:blip r:embed="rId5">
            <a:extLst>
              <a:ext uri="{28A0092B-C50C-407E-A947-70E740481C1C}">
                <a14:useLocalDpi xmlns:a14="http://schemas.microsoft.com/office/drawing/2010/main" val="0"/>
              </a:ext>
            </a:extLst>
          </a:blip>
          <a:srcRect t="12345" b="7839"/>
          <a:stretch/>
        </p:blipFill>
        <p:spPr>
          <a:xfrm>
            <a:off x="540129" y="823732"/>
            <a:ext cx="1438948" cy="1148502"/>
          </a:xfrm>
          <a:prstGeom prst="rect">
            <a:avLst/>
          </a:prstGeom>
        </p:spPr>
      </p:pic>
      <p:sp>
        <p:nvSpPr>
          <p:cNvPr id="7" name="Rectangle 4">
            <a:extLst>
              <a:ext uri="{FF2B5EF4-FFF2-40B4-BE49-F238E27FC236}">
                <a16:creationId xmlns:a16="http://schemas.microsoft.com/office/drawing/2014/main" id="{CF5BA5C1-F5BE-4A02-9A7A-76D275B2DF61}"/>
              </a:ext>
            </a:extLst>
          </p:cNvPr>
          <p:cNvSpPr>
            <a:spLocks noChangeArrowheads="1"/>
          </p:cNvSpPr>
          <p:nvPr/>
        </p:nvSpPr>
        <p:spPr bwMode="auto">
          <a:xfrm>
            <a:off x="-29528" y="610517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Die Wärmepumpe ist das Mittel der Wahl bei der Wärmewende im Ein-/Mehrfamilienhaus! </a:t>
            </a:r>
          </a:p>
        </p:txBody>
      </p:sp>
    </p:spTree>
    <p:extLst>
      <p:ext uri="{BB962C8B-B14F-4D97-AF65-F5344CB8AC3E}">
        <p14:creationId xmlns:p14="http://schemas.microsoft.com/office/powerpoint/2010/main" val="218434015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100" fill="hold"/>
                                        <p:tgtEl>
                                          <p:spTgt spid="2"/>
                                        </p:tgtEl>
                                        <p:attrNameLst>
                                          <p:attrName>ppt_x</p:attrName>
                                        </p:attrNameLst>
                                      </p:cBhvr>
                                      <p:tavLst>
                                        <p:tav tm="0">
                                          <p:val>
                                            <p:strVal val="#ppt_x"/>
                                          </p:val>
                                        </p:tav>
                                        <p:tav tm="100000">
                                          <p:val>
                                            <p:strVal val="#ppt_x"/>
                                          </p:val>
                                        </p:tav>
                                      </p:tavLst>
                                    </p:anim>
                                    <p:anim calcmode="lin" valueType="num">
                                      <p:cBhvr additive="base">
                                        <p:cTn id="14" dur="11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ppt_x"/>
                                          </p:val>
                                        </p:tav>
                                        <p:tav tm="100000">
                                          <p:val>
                                            <p:strVal val="#ppt_x"/>
                                          </p:val>
                                        </p:tav>
                                      </p:tavLst>
                                    </p:anim>
                                    <p:anim calcmode="lin" valueType="num">
                                      <p:cBhvr additive="base">
                                        <p:cTn id="26"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CF5BA5C1-F5BE-4A02-9A7A-76D275B2DF61}"/>
              </a:ext>
            </a:extLst>
          </p:cNvPr>
          <p:cNvSpPr>
            <a:spLocks noChangeArrowheads="1"/>
          </p:cNvSpPr>
          <p:nvPr/>
        </p:nvSpPr>
        <p:spPr bwMode="auto">
          <a:xfrm>
            <a:off x="-29528" y="601199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Mit einer Jahresarbeitszahl von 4,4 ist diese Anlage beispielgebend für den Bestand!</a:t>
            </a:r>
          </a:p>
        </p:txBody>
      </p:sp>
      <p:sp>
        <p:nvSpPr>
          <p:cNvPr id="18" name="Textfeld 17">
            <a:extLst>
              <a:ext uri="{FF2B5EF4-FFF2-40B4-BE49-F238E27FC236}">
                <a16:creationId xmlns:a16="http://schemas.microsoft.com/office/drawing/2014/main" id="{BB5695DA-B23C-4A60-8E0E-D82BAE3E9216}"/>
              </a:ext>
            </a:extLst>
          </p:cNvPr>
          <p:cNvSpPr txBox="1"/>
          <p:nvPr/>
        </p:nvSpPr>
        <p:spPr>
          <a:xfrm>
            <a:off x="501631" y="986280"/>
            <a:ext cx="9119024" cy="2632003"/>
          </a:xfrm>
          <a:prstGeom prst="rect">
            <a:avLst/>
          </a:prstGeom>
          <a:noFill/>
        </p:spPr>
        <p:txBody>
          <a:bodyPr wrap="square">
            <a:spAutoFit/>
          </a:bodyPr>
          <a:lstStyle/>
          <a:p>
            <a:pPr>
              <a:lnSpc>
                <a:spcPct val="150000"/>
              </a:lnSpc>
            </a:pPr>
            <a:r>
              <a:rPr lang="de-DE" sz="1600" b="1" dirty="0">
                <a:solidFill>
                  <a:srgbClr val="3333FF"/>
                </a:solidFill>
                <a:latin typeface="+mn-lt"/>
                <a:cs typeface="Times New Roman" panose="02020603050405020304" pitchFamily="18" charset="0"/>
              </a:rPr>
              <a:t>Tausch des Wärmeerzeugers im alten Bestand (09/2020)</a:t>
            </a:r>
          </a:p>
          <a:p>
            <a:pPr>
              <a:lnSpc>
                <a:spcPct val="150000"/>
              </a:lnSpc>
            </a:pPr>
            <a:r>
              <a:rPr lang="de-DE" sz="1600" i="1" u="sng" dirty="0">
                <a:solidFill>
                  <a:srgbClr val="3333FF"/>
                </a:solidFill>
                <a:latin typeface="+mn-lt"/>
                <a:cs typeface="Times New Roman" panose="02020603050405020304" pitchFamily="18" charset="0"/>
              </a:rPr>
              <a:t>Objekt: </a:t>
            </a:r>
            <a:r>
              <a:rPr lang="de-DE" sz="1600" dirty="0">
                <a:solidFill>
                  <a:srgbClr val="3333FF"/>
                </a:solidFill>
                <a:latin typeface="+mn-lt"/>
                <a:cs typeface="Times New Roman" panose="02020603050405020304" pitchFamily="18" charset="0"/>
              </a:rPr>
              <a:t>Energetisch teilsanierter Altbau mit Anbau, Baujahr 1883. Beheizte Fläche: ca. 210 m² </a:t>
            </a:r>
            <a:br>
              <a:rPr lang="de-DE" sz="1600" dirty="0">
                <a:solidFill>
                  <a:srgbClr val="3333FF"/>
                </a:solidFill>
                <a:latin typeface="+mn-lt"/>
                <a:cs typeface="Times New Roman" panose="02020603050405020304" pitchFamily="18" charset="0"/>
              </a:rPr>
            </a:br>
            <a:r>
              <a:rPr lang="de-DE" sz="1600" i="1" u="sng" dirty="0">
                <a:solidFill>
                  <a:srgbClr val="3333FF"/>
                </a:solidFill>
                <a:latin typeface="+mn-lt"/>
                <a:cs typeface="Times New Roman" panose="02020603050405020304" pitchFamily="18" charset="0"/>
              </a:rPr>
              <a:t>Wärmeverteilung</a:t>
            </a:r>
            <a:r>
              <a:rPr lang="de-DE" sz="1600" u="sng" dirty="0">
                <a:solidFill>
                  <a:srgbClr val="3333FF"/>
                </a:solidFill>
                <a:latin typeface="+mn-lt"/>
                <a:cs typeface="Times New Roman" panose="02020603050405020304" pitchFamily="18" charset="0"/>
              </a:rPr>
              <a:t>: </a:t>
            </a:r>
            <a:r>
              <a:rPr lang="de-DE" sz="1600" dirty="0">
                <a:solidFill>
                  <a:srgbClr val="3333FF"/>
                </a:solidFill>
                <a:latin typeface="+mn-lt"/>
                <a:cs typeface="Times New Roman" panose="02020603050405020304" pitchFamily="18" charset="0"/>
              </a:rPr>
              <a:t>Zweirohrheizleitungssystem mit Röhrenheizkörper</a:t>
            </a:r>
            <a:br>
              <a:rPr lang="de-DE" sz="1600" dirty="0">
                <a:solidFill>
                  <a:srgbClr val="3333FF"/>
                </a:solidFill>
                <a:latin typeface="+mn-lt"/>
                <a:cs typeface="Times New Roman" panose="02020603050405020304" pitchFamily="18" charset="0"/>
              </a:rPr>
            </a:br>
            <a:r>
              <a:rPr lang="de-DE" sz="1600" i="1" u="sng" dirty="0">
                <a:solidFill>
                  <a:srgbClr val="3333FF"/>
                </a:solidFill>
                <a:latin typeface="+mn-lt"/>
                <a:cs typeface="Times New Roman" panose="02020603050405020304" pitchFamily="18" charset="0"/>
              </a:rPr>
              <a:t>Wärmeerzeugung alt</a:t>
            </a:r>
            <a:r>
              <a:rPr lang="de-DE" sz="1600" i="1" dirty="0">
                <a:solidFill>
                  <a:srgbClr val="3333FF"/>
                </a:solidFill>
                <a:latin typeface="+mn-lt"/>
                <a:cs typeface="Times New Roman" panose="02020603050405020304" pitchFamily="18" charset="0"/>
              </a:rPr>
              <a:t>: </a:t>
            </a:r>
            <a:r>
              <a:rPr lang="de-DE" sz="1600" dirty="0">
                <a:solidFill>
                  <a:srgbClr val="3333FF"/>
                </a:solidFill>
                <a:latin typeface="+mn-lt"/>
                <a:cs typeface="Times New Roman" panose="02020603050405020304" pitchFamily="18" charset="0"/>
              </a:rPr>
              <a:t>Gasbrennwertgerät, </a:t>
            </a:r>
            <a:r>
              <a:rPr lang="de-DE" sz="1600" dirty="0" err="1">
                <a:solidFill>
                  <a:srgbClr val="3333FF"/>
                </a:solidFill>
                <a:latin typeface="+mn-lt"/>
                <a:cs typeface="Times New Roman" panose="02020603050405020304" pitchFamily="18" charset="0"/>
              </a:rPr>
              <a:t>Bauj</a:t>
            </a:r>
            <a:r>
              <a:rPr lang="de-DE" sz="1600" dirty="0">
                <a:solidFill>
                  <a:srgbClr val="3333FF"/>
                </a:solidFill>
                <a:latin typeface="+mn-lt"/>
                <a:cs typeface="Times New Roman" panose="02020603050405020304" pitchFamily="18" charset="0"/>
              </a:rPr>
              <a:t>. 1996 </a:t>
            </a:r>
            <a:br>
              <a:rPr lang="de-DE" sz="1600" i="1" dirty="0">
                <a:solidFill>
                  <a:srgbClr val="3333FF"/>
                </a:solidFill>
                <a:latin typeface="+mn-lt"/>
                <a:cs typeface="Times New Roman" panose="02020603050405020304" pitchFamily="18" charset="0"/>
              </a:rPr>
            </a:br>
            <a:r>
              <a:rPr lang="de-DE" sz="1600" i="1" u="sng" dirty="0">
                <a:solidFill>
                  <a:srgbClr val="3333FF"/>
                </a:solidFill>
                <a:latin typeface="+mn-lt"/>
                <a:cs typeface="Times New Roman" panose="02020603050405020304" pitchFamily="18" charset="0"/>
              </a:rPr>
              <a:t>Wärmeerzeugung neu</a:t>
            </a:r>
            <a:r>
              <a:rPr lang="de-DE" sz="1600" dirty="0">
                <a:solidFill>
                  <a:srgbClr val="3333FF"/>
                </a:solidFill>
                <a:latin typeface="+mn-lt"/>
                <a:cs typeface="Times New Roman" panose="02020603050405020304" pitchFamily="18" charset="0"/>
              </a:rPr>
              <a:t>: Luft-Wasser-Wärmepumpe (</a:t>
            </a:r>
            <a:r>
              <a:rPr lang="de-DE" sz="1600" dirty="0" err="1">
                <a:solidFill>
                  <a:srgbClr val="3333FF"/>
                </a:solidFill>
                <a:latin typeface="+mn-lt"/>
                <a:cs typeface="Times New Roman" panose="02020603050405020304" pitchFamily="18" charset="0"/>
              </a:rPr>
              <a:t>iDM</a:t>
            </a:r>
            <a:r>
              <a:rPr lang="de-DE" sz="1600" dirty="0">
                <a:solidFill>
                  <a:srgbClr val="3333FF"/>
                </a:solidFill>
                <a:latin typeface="+mn-lt"/>
                <a:cs typeface="Times New Roman" panose="02020603050405020304" pitchFamily="18" charset="0"/>
              </a:rPr>
              <a:t> AERO SLM 6 - 17 kW) VL/RL: 55°C /48°C </a:t>
            </a:r>
          </a:p>
          <a:p>
            <a:pPr>
              <a:lnSpc>
                <a:spcPct val="150000"/>
              </a:lnSpc>
            </a:pPr>
            <a:r>
              <a:rPr lang="de-DE" sz="1600" i="1" u="sng" dirty="0">
                <a:solidFill>
                  <a:srgbClr val="3333FF"/>
                </a:solidFill>
                <a:latin typeface="+mn-lt"/>
                <a:cs typeface="Times New Roman" panose="02020603050405020304" pitchFamily="18" charset="0"/>
              </a:rPr>
              <a:t>Jahresarbeitszahl</a:t>
            </a:r>
            <a:r>
              <a:rPr lang="de-DE" sz="1600" u="sng" dirty="0">
                <a:solidFill>
                  <a:srgbClr val="3333FF"/>
                </a:solidFill>
                <a:latin typeface="+mn-lt"/>
                <a:cs typeface="Times New Roman" panose="02020603050405020304" pitchFamily="18" charset="0"/>
              </a:rPr>
              <a:t> (JAZ) gemessen</a:t>
            </a:r>
            <a:r>
              <a:rPr lang="de-DE" sz="1600" dirty="0">
                <a:solidFill>
                  <a:srgbClr val="3333FF"/>
                </a:solidFill>
                <a:latin typeface="+mn-lt"/>
                <a:cs typeface="Times New Roman" panose="02020603050405020304" pitchFamily="18" charset="0"/>
              </a:rPr>
              <a:t>: 4,4 (in der Heizperiode 2020-2021)</a:t>
            </a:r>
          </a:p>
          <a:p>
            <a:pPr>
              <a:lnSpc>
                <a:spcPct val="150000"/>
              </a:lnSpc>
            </a:pPr>
            <a:r>
              <a:rPr lang="de-DE" sz="1600" i="1" u="sng" dirty="0" err="1">
                <a:solidFill>
                  <a:srgbClr val="3333FF"/>
                </a:solidFill>
                <a:latin typeface="+mn-lt"/>
                <a:cs typeface="Times New Roman" panose="02020603050405020304" pitchFamily="18" charset="0"/>
              </a:rPr>
              <a:t>BaFa</a:t>
            </a:r>
            <a:r>
              <a:rPr lang="de-DE" sz="1600" i="1" u="sng" dirty="0">
                <a:solidFill>
                  <a:srgbClr val="3333FF"/>
                </a:solidFill>
                <a:latin typeface="+mn-lt"/>
                <a:cs typeface="Times New Roman" panose="02020603050405020304" pitchFamily="18" charset="0"/>
              </a:rPr>
              <a:t>-Förderung</a:t>
            </a:r>
            <a:r>
              <a:rPr lang="de-DE" sz="1600" dirty="0">
                <a:solidFill>
                  <a:srgbClr val="3333FF"/>
                </a:solidFill>
                <a:latin typeface="+mn-lt"/>
                <a:cs typeface="Times New Roman" panose="02020603050405020304" pitchFamily="18" charset="0"/>
              </a:rPr>
              <a:t>: 35%</a:t>
            </a:r>
          </a:p>
        </p:txBody>
      </p:sp>
      <p:sp>
        <p:nvSpPr>
          <p:cNvPr id="8" name="Text Box 14">
            <a:extLst>
              <a:ext uri="{FF2B5EF4-FFF2-40B4-BE49-F238E27FC236}">
                <a16:creationId xmlns:a16="http://schemas.microsoft.com/office/drawing/2014/main" id="{51E0839A-D326-407A-972B-86D824662E3C}"/>
              </a:ext>
            </a:extLst>
          </p:cNvPr>
          <p:cNvSpPr txBox="1">
            <a:spLocks noChangeArrowheads="1"/>
          </p:cNvSpPr>
          <p:nvPr/>
        </p:nvSpPr>
        <p:spPr bwMode="auto">
          <a:xfrm>
            <a:off x="8052316" y="5687054"/>
            <a:ext cx="120385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sz="1200" dirty="0">
                <a:latin typeface="+mn-lt"/>
                <a:cs typeface="Times New Roman" panose="02020603050405020304" pitchFamily="18" charset="0"/>
              </a:rPr>
              <a:t>M. Müller</a:t>
            </a:r>
            <a:r>
              <a:rPr lang="de-DE" altLang="de-DE" sz="1200" dirty="0">
                <a:ea typeface="Microsoft YaHei" panose="020B0503020204020204" pitchFamily="34" charset="-122"/>
              </a:rPr>
              <a:t> </a:t>
            </a:r>
          </a:p>
        </p:txBody>
      </p:sp>
      <p:pic>
        <p:nvPicPr>
          <p:cNvPr id="4" name="Grafik 3">
            <a:extLst>
              <a:ext uri="{FF2B5EF4-FFF2-40B4-BE49-F238E27FC236}">
                <a16:creationId xmlns:a16="http://schemas.microsoft.com/office/drawing/2014/main" id="{5440DDE3-C84F-4724-8A67-4D704FC6A8B6}"/>
              </a:ext>
            </a:extLst>
          </p:cNvPr>
          <p:cNvPicPr>
            <a:picLocks noChangeAspect="1"/>
          </p:cNvPicPr>
          <p:nvPr/>
        </p:nvPicPr>
        <p:blipFill>
          <a:blip r:embed="rId3"/>
          <a:stretch>
            <a:fillRect/>
          </a:stretch>
        </p:blipFill>
        <p:spPr>
          <a:xfrm>
            <a:off x="7855998" y="3312553"/>
            <a:ext cx="1231360" cy="1851316"/>
          </a:xfrm>
          <a:prstGeom prst="rect">
            <a:avLst/>
          </a:prstGeom>
        </p:spPr>
      </p:pic>
      <p:pic>
        <p:nvPicPr>
          <p:cNvPr id="3" name="Grafik 2">
            <a:extLst>
              <a:ext uri="{FF2B5EF4-FFF2-40B4-BE49-F238E27FC236}">
                <a16:creationId xmlns:a16="http://schemas.microsoft.com/office/drawing/2014/main" id="{AD040A11-BE08-4DB4-ACF6-D077CCC7D855}"/>
              </a:ext>
            </a:extLst>
          </p:cNvPr>
          <p:cNvPicPr>
            <a:picLocks noChangeAspect="1"/>
          </p:cNvPicPr>
          <p:nvPr/>
        </p:nvPicPr>
        <p:blipFill>
          <a:blip r:embed="rId4"/>
          <a:stretch>
            <a:fillRect/>
          </a:stretch>
        </p:blipFill>
        <p:spPr>
          <a:xfrm>
            <a:off x="2630638" y="3817637"/>
            <a:ext cx="2019348" cy="1346232"/>
          </a:xfrm>
          <a:prstGeom prst="rect">
            <a:avLst/>
          </a:prstGeom>
        </p:spPr>
      </p:pic>
      <p:pic>
        <p:nvPicPr>
          <p:cNvPr id="6" name="Grafik 5">
            <a:extLst>
              <a:ext uri="{FF2B5EF4-FFF2-40B4-BE49-F238E27FC236}">
                <a16:creationId xmlns:a16="http://schemas.microsoft.com/office/drawing/2014/main" id="{BD6722C9-57CE-482E-AC23-72AFF1F901E6}"/>
              </a:ext>
            </a:extLst>
          </p:cNvPr>
          <p:cNvPicPr>
            <a:picLocks noChangeAspect="1"/>
          </p:cNvPicPr>
          <p:nvPr/>
        </p:nvPicPr>
        <p:blipFill>
          <a:blip r:embed="rId5"/>
          <a:stretch>
            <a:fillRect/>
          </a:stretch>
        </p:blipFill>
        <p:spPr>
          <a:xfrm flipH="1">
            <a:off x="4713222" y="3817637"/>
            <a:ext cx="2019349" cy="1346233"/>
          </a:xfrm>
          <a:prstGeom prst="rect">
            <a:avLst/>
          </a:prstGeom>
        </p:spPr>
      </p:pic>
      <p:pic>
        <p:nvPicPr>
          <p:cNvPr id="10" name="Grafik 9">
            <a:extLst>
              <a:ext uri="{FF2B5EF4-FFF2-40B4-BE49-F238E27FC236}">
                <a16:creationId xmlns:a16="http://schemas.microsoft.com/office/drawing/2014/main" id="{2C69DEDE-8E5E-4648-9A25-67AB4A3802B0}"/>
              </a:ext>
            </a:extLst>
          </p:cNvPr>
          <p:cNvPicPr>
            <a:picLocks noChangeAspect="1"/>
          </p:cNvPicPr>
          <p:nvPr/>
        </p:nvPicPr>
        <p:blipFill>
          <a:blip r:embed="rId6"/>
          <a:stretch>
            <a:fillRect/>
          </a:stretch>
        </p:blipFill>
        <p:spPr>
          <a:xfrm flipH="1">
            <a:off x="501631" y="3817637"/>
            <a:ext cx="2065771" cy="1370560"/>
          </a:xfrm>
          <a:prstGeom prst="rect">
            <a:avLst/>
          </a:prstGeom>
        </p:spPr>
      </p:pic>
      <p:sp>
        <p:nvSpPr>
          <p:cNvPr id="11" name="Textfeld 10">
            <a:extLst>
              <a:ext uri="{FF2B5EF4-FFF2-40B4-BE49-F238E27FC236}">
                <a16:creationId xmlns:a16="http://schemas.microsoft.com/office/drawing/2014/main" id="{0A2BC1DB-30BA-4C01-90C3-03A204D873BD}"/>
              </a:ext>
            </a:extLst>
          </p:cNvPr>
          <p:cNvSpPr txBox="1"/>
          <p:nvPr/>
        </p:nvSpPr>
        <p:spPr>
          <a:xfrm>
            <a:off x="433537" y="5280154"/>
            <a:ext cx="1975221" cy="307777"/>
          </a:xfrm>
          <a:prstGeom prst="rect">
            <a:avLst/>
          </a:prstGeom>
          <a:noFill/>
        </p:spPr>
        <p:txBody>
          <a:bodyPr wrap="none" rtlCol="0">
            <a:spAutoFit/>
          </a:bodyPr>
          <a:lstStyle/>
          <a:p>
            <a:r>
              <a:rPr lang="de-DE" sz="1400" i="1" dirty="0">
                <a:solidFill>
                  <a:srgbClr val="3333FF"/>
                </a:solidFill>
              </a:rPr>
              <a:t>Dachgaube </a:t>
            </a:r>
            <a:r>
              <a:rPr lang="de-DE" sz="1400" i="1" dirty="0" err="1">
                <a:solidFill>
                  <a:srgbClr val="3333FF"/>
                </a:solidFill>
              </a:rPr>
              <a:t>Zuluftseite</a:t>
            </a:r>
            <a:endParaRPr lang="de-DE" sz="1400" i="1" dirty="0">
              <a:solidFill>
                <a:srgbClr val="3333FF"/>
              </a:solidFill>
            </a:endParaRPr>
          </a:p>
        </p:txBody>
      </p:sp>
      <p:sp>
        <p:nvSpPr>
          <p:cNvPr id="14" name="Textfeld 13">
            <a:extLst>
              <a:ext uri="{FF2B5EF4-FFF2-40B4-BE49-F238E27FC236}">
                <a16:creationId xmlns:a16="http://schemas.microsoft.com/office/drawing/2014/main" id="{00CCA76A-EFD3-4BA1-A89A-36B38D0DCE8D}"/>
              </a:ext>
            </a:extLst>
          </p:cNvPr>
          <p:cNvSpPr txBox="1"/>
          <p:nvPr/>
        </p:nvSpPr>
        <p:spPr>
          <a:xfrm>
            <a:off x="4713222" y="5280154"/>
            <a:ext cx="1976567" cy="307777"/>
          </a:xfrm>
          <a:prstGeom prst="rect">
            <a:avLst/>
          </a:prstGeom>
          <a:noFill/>
        </p:spPr>
        <p:txBody>
          <a:bodyPr wrap="none" rtlCol="0">
            <a:spAutoFit/>
          </a:bodyPr>
          <a:lstStyle/>
          <a:p>
            <a:r>
              <a:rPr lang="de-DE" sz="1400" i="1" dirty="0">
                <a:solidFill>
                  <a:srgbClr val="3333FF"/>
                </a:solidFill>
              </a:rPr>
              <a:t>Dachgaube Abluftseite</a:t>
            </a:r>
          </a:p>
        </p:txBody>
      </p:sp>
      <p:sp>
        <p:nvSpPr>
          <p:cNvPr id="15" name="Textfeld 14">
            <a:extLst>
              <a:ext uri="{FF2B5EF4-FFF2-40B4-BE49-F238E27FC236}">
                <a16:creationId xmlns:a16="http://schemas.microsoft.com/office/drawing/2014/main" id="{5F777C42-014D-498D-9585-315261F37874}"/>
              </a:ext>
            </a:extLst>
          </p:cNvPr>
          <p:cNvSpPr txBox="1"/>
          <p:nvPr/>
        </p:nvSpPr>
        <p:spPr>
          <a:xfrm>
            <a:off x="2673419" y="5280154"/>
            <a:ext cx="1992853" cy="307777"/>
          </a:xfrm>
          <a:prstGeom prst="rect">
            <a:avLst/>
          </a:prstGeom>
          <a:noFill/>
        </p:spPr>
        <p:txBody>
          <a:bodyPr wrap="none" rtlCol="0">
            <a:spAutoFit/>
          </a:bodyPr>
          <a:lstStyle/>
          <a:p>
            <a:r>
              <a:rPr lang="de-DE" sz="1400" i="1" dirty="0">
                <a:solidFill>
                  <a:srgbClr val="3333FF"/>
                </a:solidFill>
              </a:rPr>
              <a:t>WPPE: „Außeneinheit“</a:t>
            </a:r>
          </a:p>
        </p:txBody>
      </p:sp>
      <p:sp>
        <p:nvSpPr>
          <p:cNvPr id="16" name="Textfeld 15">
            <a:extLst>
              <a:ext uri="{FF2B5EF4-FFF2-40B4-BE49-F238E27FC236}">
                <a16:creationId xmlns:a16="http://schemas.microsoft.com/office/drawing/2014/main" id="{FC02D213-A260-44B4-8263-72D60E2AF279}"/>
              </a:ext>
            </a:extLst>
          </p:cNvPr>
          <p:cNvSpPr txBox="1"/>
          <p:nvPr/>
        </p:nvSpPr>
        <p:spPr>
          <a:xfrm>
            <a:off x="7479610" y="5280154"/>
            <a:ext cx="1907895" cy="307777"/>
          </a:xfrm>
          <a:prstGeom prst="rect">
            <a:avLst/>
          </a:prstGeom>
          <a:noFill/>
        </p:spPr>
        <p:txBody>
          <a:bodyPr wrap="none" rtlCol="0">
            <a:spAutoFit/>
          </a:bodyPr>
          <a:lstStyle/>
          <a:p>
            <a:r>
              <a:rPr lang="de-DE" sz="1400" i="1" dirty="0">
                <a:solidFill>
                  <a:srgbClr val="3333FF"/>
                </a:solidFill>
              </a:rPr>
              <a:t>WPPE: „Inneneinheit“</a:t>
            </a:r>
          </a:p>
        </p:txBody>
      </p:sp>
      <p:sp>
        <p:nvSpPr>
          <p:cNvPr id="19" name="Text Box 14">
            <a:extLst>
              <a:ext uri="{FF2B5EF4-FFF2-40B4-BE49-F238E27FC236}">
                <a16:creationId xmlns:a16="http://schemas.microsoft.com/office/drawing/2014/main" id="{6FFF1093-D170-421D-B846-3170302F46FA}"/>
              </a:ext>
            </a:extLst>
          </p:cNvPr>
          <p:cNvSpPr txBox="1">
            <a:spLocks noChangeArrowheads="1"/>
          </p:cNvSpPr>
          <p:nvPr/>
        </p:nvSpPr>
        <p:spPr bwMode="auto">
          <a:xfrm>
            <a:off x="335442" y="1180401"/>
            <a:ext cx="184346"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000" dirty="0">
                <a:solidFill>
                  <a:srgbClr val="000000"/>
                </a:solidFill>
                <a:ea typeface="Microsoft YaHei" panose="020B0503020204020204" pitchFamily="34" charset="-122"/>
              </a:rPr>
              <a:t>11)</a:t>
            </a:r>
          </a:p>
        </p:txBody>
      </p:sp>
      <p:sp>
        <p:nvSpPr>
          <p:cNvPr id="20" name="Rectangle 4">
            <a:extLst>
              <a:ext uri="{FF2B5EF4-FFF2-40B4-BE49-F238E27FC236}">
                <a16:creationId xmlns:a16="http://schemas.microsoft.com/office/drawing/2014/main" id="{84625774-D094-4F3A-955E-2E26F77D414B}"/>
              </a:ext>
            </a:extLst>
          </p:cNvPr>
          <p:cNvSpPr>
            <a:spLocks noChangeArrowheads="1"/>
          </p:cNvSpPr>
          <p:nvPr/>
        </p:nvSpPr>
        <p:spPr bwMode="auto">
          <a:xfrm>
            <a:off x="1328738" y="14466"/>
            <a:ext cx="8547734"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Maßnahmen zur Umsetzung bei der Wärmewende (3)</a:t>
            </a:r>
          </a:p>
          <a:p>
            <a:r>
              <a:rPr lang="de-DE" altLang="de-DE" dirty="0">
                <a:solidFill>
                  <a:schemeClr val="bg1"/>
                </a:solidFill>
              </a:rPr>
              <a:t>Wärmeerzeugung im Ein und Mehrfamilienhaus, Beispiele (1)</a:t>
            </a:r>
          </a:p>
        </p:txBody>
      </p:sp>
    </p:spTree>
    <p:extLst>
      <p:ext uri="{BB962C8B-B14F-4D97-AF65-F5344CB8AC3E}">
        <p14:creationId xmlns:p14="http://schemas.microsoft.com/office/powerpoint/2010/main" val="227377774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760627"/>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15">
            <a:extLst>
              <a:ext uri="{FF2B5EF4-FFF2-40B4-BE49-F238E27FC236}">
                <a16:creationId xmlns:a16="http://schemas.microsoft.com/office/drawing/2014/main" id="{6BD0A948-AAB4-47DE-BD25-080F2587794F}"/>
              </a:ext>
            </a:extLst>
          </p:cNvPr>
          <p:cNvGrpSpPr/>
          <p:nvPr/>
        </p:nvGrpSpPr>
        <p:grpSpPr>
          <a:xfrm>
            <a:off x="301450" y="4925293"/>
            <a:ext cx="9604549" cy="904815"/>
            <a:chOff x="301450" y="4925293"/>
            <a:chExt cx="9604549" cy="904815"/>
          </a:xfrm>
        </p:grpSpPr>
        <p:sp>
          <p:nvSpPr>
            <p:cNvPr id="98" name="Textfeld 97">
              <a:extLst>
                <a:ext uri="{FF2B5EF4-FFF2-40B4-BE49-F238E27FC236}">
                  <a16:creationId xmlns:a16="http://schemas.microsoft.com/office/drawing/2014/main" id="{EB481B56-AC83-4558-A5D7-9174941A9892}"/>
                </a:ext>
              </a:extLst>
            </p:cNvPr>
            <p:cNvSpPr txBox="1"/>
            <p:nvPr/>
          </p:nvSpPr>
          <p:spPr>
            <a:xfrm>
              <a:off x="301451" y="4925293"/>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a:t>
              </a:r>
              <a:r>
                <a:rPr lang="de-DE" sz="1600" dirty="0" err="1">
                  <a:solidFill>
                    <a:srgbClr val="3333FF"/>
                  </a:solidFill>
                </a:rPr>
                <a:t>ProSumer</a:t>
              </a:r>
              <a:r>
                <a:rPr lang="de-DE" sz="1600" dirty="0">
                  <a:solidFill>
                    <a:srgbClr val="3333FF"/>
                  </a:solidFill>
                </a:rPr>
                <a:t> erreicht Autarkiegrade &gt;80%</a:t>
              </a:r>
            </a:p>
          </p:txBody>
        </p:sp>
        <p:sp>
          <p:nvSpPr>
            <p:cNvPr id="100" name="Textfeld 99">
              <a:extLst>
                <a:ext uri="{FF2B5EF4-FFF2-40B4-BE49-F238E27FC236}">
                  <a16:creationId xmlns:a16="http://schemas.microsoft.com/office/drawing/2014/main" id="{15295552-68A0-4E2B-8EAB-320E63A8F4EC}"/>
                </a:ext>
              </a:extLst>
            </p:cNvPr>
            <p:cNvSpPr txBox="1"/>
            <p:nvPr/>
          </p:nvSpPr>
          <p:spPr>
            <a:xfrm>
              <a:off x="301451" y="5215105"/>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Akku des Autos kann auch für den Energiebedarf des Hauses verwendet werden</a:t>
              </a:r>
            </a:p>
          </p:txBody>
        </p:sp>
        <p:sp>
          <p:nvSpPr>
            <p:cNvPr id="101" name="Textfeld 100">
              <a:extLst>
                <a:ext uri="{FF2B5EF4-FFF2-40B4-BE49-F238E27FC236}">
                  <a16:creationId xmlns:a16="http://schemas.microsoft.com/office/drawing/2014/main" id="{15DBD730-6C2E-4363-9083-F3AD10D0F8FC}"/>
                </a:ext>
              </a:extLst>
            </p:cNvPr>
            <p:cNvSpPr txBox="1"/>
            <p:nvPr/>
          </p:nvSpPr>
          <p:spPr>
            <a:xfrm>
              <a:off x="301450" y="5491554"/>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a:t>
              </a:r>
              <a:r>
                <a:rPr lang="de-DE" sz="1600" dirty="0" err="1">
                  <a:solidFill>
                    <a:srgbClr val="3333FF"/>
                  </a:solidFill>
                </a:rPr>
                <a:t>ProSumer</a:t>
              </a:r>
              <a:r>
                <a:rPr lang="de-DE" sz="1600" dirty="0">
                  <a:solidFill>
                    <a:srgbClr val="3333FF"/>
                  </a:solidFill>
                </a:rPr>
                <a:t> kann über das Datennetz auch netzdienliche Funktionen übernehmen</a:t>
              </a:r>
            </a:p>
          </p:txBody>
        </p:sp>
      </p:gr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669317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Kampagne „Wärmewende“</a:t>
            </a:r>
            <a:br>
              <a:rPr lang="de-DE" altLang="de-DE" dirty="0">
                <a:solidFill>
                  <a:schemeClr val="bg1"/>
                </a:solidFill>
              </a:rPr>
            </a:br>
            <a:r>
              <a:rPr lang="de-DE" altLang="de-DE" dirty="0" err="1">
                <a:solidFill>
                  <a:schemeClr val="bg1"/>
                </a:solidFill>
              </a:rPr>
              <a:t>Sektorkopplung</a:t>
            </a:r>
            <a:r>
              <a:rPr lang="de-DE" altLang="de-DE" dirty="0">
                <a:solidFill>
                  <a:schemeClr val="bg1"/>
                </a:solidFill>
              </a:rPr>
              <a:t> beim Verbraucher: „</a:t>
            </a:r>
            <a:r>
              <a:rPr lang="de-DE" altLang="de-DE" dirty="0" err="1">
                <a:solidFill>
                  <a:schemeClr val="bg1"/>
                </a:solidFill>
              </a:rPr>
              <a:t>ProSumer</a:t>
            </a:r>
            <a:r>
              <a:rPr lang="de-DE" altLang="de-DE" dirty="0">
                <a:solidFill>
                  <a:schemeClr val="bg1"/>
                </a:solidFill>
              </a:rPr>
              <a:t>“ </a:t>
            </a:r>
            <a:endParaRPr lang="de-DE" altLang="de-DE" sz="2000" dirty="0">
              <a:solidFill>
                <a:schemeClr val="bg1"/>
              </a:solidFill>
            </a:endParaRPr>
          </a:p>
        </p:txBody>
      </p:sp>
      <p:grpSp>
        <p:nvGrpSpPr>
          <p:cNvPr id="9" name="Gruppieren 8">
            <a:extLst>
              <a:ext uri="{FF2B5EF4-FFF2-40B4-BE49-F238E27FC236}">
                <a16:creationId xmlns:a16="http://schemas.microsoft.com/office/drawing/2014/main" id="{3B7583B8-6D91-4F96-A611-6643F3F275EF}"/>
              </a:ext>
            </a:extLst>
          </p:cNvPr>
          <p:cNvGrpSpPr/>
          <p:nvPr/>
        </p:nvGrpSpPr>
        <p:grpSpPr>
          <a:xfrm>
            <a:off x="2708143" y="1172419"/>
            <a:ext cx="4055208" cy="3175782"/>
            <a:chOff x="2379234" y="2470777"/>
            <a:chExt cx="4832140" cy="3347910"/>
          </a:xfrm>
        </p:grpSpPr>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23199" y="3068834"/>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83869"/>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98294"/>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88110"/>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77124"/>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93381"/>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129111" y="796587"/>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415781"/>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562445"/>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1549649" y="1492999"/>
            <a:ext cx="2422404" cy="2703771"/>
            <a:chOff x="2703750" y="1601287"/>
            <a:chExt cx="2422404" cy="270377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2703750" y="1850492"/>
              <a:ext cx="1010213" cy="307777"/>
            </a:xfrm>
            <a:prstGeom prst="rect">
              <a:avLst/>
            </a:prstGeom>
            <a:noFill/>
          </p:spPr>
          <p:txBody>
            <a:bodyPr wrap="none" rtlCol="0">
              <a:spAutoFit/>
            </a:bodyPr>
            <a:lstStyle/>
            <a:p>
              <a:r>
                <a:rPr lang="de-DE" sz="1400" dirty="0">
                  <a:solidFill>
                    <a:srgbClr val="3333FF"/>
                  </a:solidFill>
                </a:rPr>
                <a:t>Dämmung</a:t>
              </a:r>
            </a:p>
          </p:txBody>
        </p:sp>
        <p:cxnSp>
          <p:nvCxnSpPr>
            <p:cNvPr id="55" name="Gerader Verbinder 54">
              <a:extLst>
                <a:ext uri="{FF2B5EF4-FFF2-40B4-BE49-F238E27FC236}">
                  <a16:creationId xmlns:a16="http://schemas.microsoft.com/office/drawing/2014/main" id="{404A8B09-44EA-4406-B042-BDFD27675913}"/>
                </a:ext>
              </a:extLst>
            </p:cNvPr>
            <p:cNvCxnSpPr>
              <a:stCxn id="56" idx="3"/>
            </p:cNvCxnSpPr>
            <p:nvPr/>
          </p:nvCxnSpPr>
          <p:spPr bwMode="auto">
            <a:xfrm>
              <a:off x="3713963" y="2004381"/>
              <a:ext cx="851570" cy="34271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87563"/>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93299"/>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94810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829053"/>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42615" y="5032519"/>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102" name="Gruppieren 101">
            <a:extLst>
              <a:ext uri="{FF2B5EF4-FFF2-40B4-BE49-F238E27FC236}">
                <a16:creationId xmlns:a16="http://schemas.microsoft.com/office/drawing/2014/main" id="{6644CEC1-9782-4B9A-9E55-16AEB86918EF}"/>
              </a:ext>
            </a:extLst>
          </p:cNvPr>
          <p:cNvGrpSpPr/>
          <p:nvPr/>
        </p:nvGrpSpPr>
        <p:grpSpPr>
          <a:xfrm>
            <a:off x="5598798" y="3495999"/>
            <a:ext cx="684969" cy="1313743"/>
            <a:chOff x="5598798" y="3604287"/>
            <a:chExt cx="684969" cy="1313743"/>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extLst>
                <a:ext uri="{28A0092B-C50C-407E-A947-70E740481C1C}">
                  <a14:useLocalDpi xmlns:a14="http://schemas.microsoft.com/office/drawing/2010/main" val="0"/>
                </a:ext>
              </a:extLst>
            </a:blip>
            <a:srcRect l="21087" t="56358" r="73126" b="14625"/>
            <a:stretch/>
          </p:blipFill>
          <p:spPr>
            <a:xfrm>
              <a:off x="5598798" y="3604287"/>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flipH="1">
              <a:off x="5806615" y="4322909"/>
              <a:ext cx="1621" cy="55831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r Verbinder 96">
              <a:extLst>
                <a:ext uri="{FF2B5EF4-FFF2-40B4-BE49-F238E27FC236}">
                  <a16:creationId xmlns:a16="http://schemas.microsoft.com/office/drawing/2014/main" id="{3870C5A0-5BE8-4898-B691-89BACE9C36AF}"/>
                </a:ext>
              </a:extLst>
            </p:cNvPr>
            <p:cNvCxnSpPr>
              <a:cxnSpLocks/>
            </p:cNvCxnSpPr>
            <p:nvPr/>
          </p:nvCxnSpPr>
          <p:spPr bwMode="auto">
            <a:xfrm>
              <a:off x="5796256" y="4882209"/>
              <a:ext cx="444033"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Ellipse 52">
              <a:extLst>
                <a:ext uri="{FF2B5EF4-FFF2-40B4-BE49-F238E27FC236}">
                  <a16:creationId xmlns:a16="http://schemas.microsoft.com/office/drawing/2014/main" id="{1783D757-6DFE-435D-8051-CF666D886B7E}"/>
                </a:ext>
              </a:extLst>
            </p:cNvPr>
            <p:cNvSpPr/>
            <p:nvPr/>
          </p:nvSpPr>
          <p:spPr bwMode="auto">
            <a:xfrm>
              <a:off x="621409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104981" cy="2002051"/>
            <a:chOff x="372616" y="2915979"/>
            <a:chExt cx="4104981" cy="2002051"/>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104981" cy="2002051"/>
              <a:chOff x="372616" y="2915979"/>
              <a:chExt cx="4104981" cy="2002051"/>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7">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8">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Ellipse 46">
                <a:extLst>
                  <a:ext uri="{FF2B5EF4-FFF2-40B4-BE49-F238E27FC236}">
                    <a16:creationId xmlns:a16="http://schemas.microsoft.com/office/drawing/2014/main" id="{12CFD925-0C7A-43EA-9B95-EEFB56040591}"/>
                  </a:ext>
                </a:extLst>
              </p:cNvPr>
              <p:cNvSpPr/>
              <p:nvPr/>
            </p:nvSpPr>
            <p:spPr bwMode="auto">
              <a:xfrm>
                <a:off x="440792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145929"/>
            <a:ext cx="4032306" cy="2277897"/>
            <a:chOff x="5813734" y="1254217"/>
            <a:chExt cx="4032306" cy="2277897"/>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515441" y="1254217"/>
              <a:ext cx="0" cy="217478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295660" y="1450929"/>
              <a:ext cx="653385" cy="0"/>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6A5356F7-C04E-4741-9D86-EC81D479A308}"/>
                </a:ext>
              </a:extLst>
            </p:cNvPr>
            <p:cNvSpPr/>
            <p:nvPr/>
          </p:nvSpPr>
          <p:spPr bwMode="auto">
            <a:xfrm>
              <a:off x="7458899" y="140573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253082" cy="0"/>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9">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440005"/>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10714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Dieses Konzept wird die Energiewende mit einer maximalen Eigenversorgung revolutionieren !</a:t>
            </a:r>
          </a:p>
        </p:txBody>
      </p:sp>
      <p:grpSp>
        <p:nvGrpSpPr>
          <p:cNvPr id="6" name="Gruppieren 5">
            <a:extLst>
              <a:ext uri="{FF2B5EF4-FFF2-40B4-BE49-F238E27FC236}">
                <a16:creationId xmlns:a16="http://schemas.microsoft.com/office/drawing/2014/main" id="{721AFC56-5962-4F89-A395-87B59175F97C}"/>
              </a:ext>
            </a:extLst>
          </p:cNvPr>
          <p:cNvGrpSpPr/>
          <p:nvPr/>
        </p:nvGrpSpPr>
        <p:grpSpPr>
          <a:xfrm>
            <a:off x="4084068" y="3212994"/>
            <a:ext cx="5761973" cy="1595761"/>
            <a:chOff x="4084068" y="3212994"/>
            <a:chExt cx="5761973" cy="1595761"/>
          </a:xfrm>
        </p:grpSpPr>
        <p:grpSp>
          <p:nvGrpSpPr>
            <p:cNvPr id="5" name="Gruppieren 4">
              <a:extLst>
                <a:ext uri="{FF2B5EF4-FFF2-40B4-BE49-F238E27FC236}">
                  <a16:creationId xmlns:a16="http://schemas.microsoft.com/office/drawing/2014/main" id="{9D9D4A56-6507-43D8-87F4-C5415DE2173E}"/>
                </a:ext>
              </a:extLst>
            </p:cNvPr>
            <p:cNvGrpSpPr/>
            <p:nvPr/>
          </p:nvGrpSpPr>
          <p:grpSpPr>
            <a:xfrm>
              <a:off x="4084068" y="3212994"/>
              <a:ext cx="5761973" cy="1595761"/>
              <a:chOff x="4084068" y="3321282"/>
              <a:chExt cx="5761973" cy="1595761"/>
            </a:xfrm>
          </p:grpSpPr>
          <p:sp>
            <p:nvSpPr>
              <p:cNvPr id="2" name="Textfeld 1">
                <a:extLst>
                  <a:ext uri="{FF2B5EF4-FFF2-40B4-BE49-F238E27FC236}">
                    <a16:creationId xmlns:a16="http://schemas.microsoft.com/office/drawing/2014/main" id="{44D4D066-77A7-4AAF-9C02-036A180B4637}"/>
                  </a:ext>
                </a:extLst>
              </p:cNvPr>
              <p:cNvSpPr txBox="1"/>
              <p:nvPr/>
            </p:nvSpPr>
            <p:spPr>
              <a:xfrm>
                <a:off x="7206556" y="3704892"/>
                <a:ext cx="2639485" cy="276999"/>
              </a:xfrm>
              <a:prstGeom prst="rect">
                <a:avLst/>
              </a:prstGeom>
              <a:noFill/>
            </p:spPr>
            <p:txBody>
              <a:bodyPr wrap="square" rtlCol="0">
                <a:spAutoFit/>
              </a:bodyPr>
              <a:lstStyle/>
              <a:p>
                <a:endParaRPr lang="de-DE" sz="1200" dirty="0">
                  <a:solidFill>
                    <a:srgbClr val="FF0000"/>
                  </a:solidFill>
                </a:endParaRPr>
              </a:p>
            </p:txBody>
          </p:sp>
          <p:grpSp>
            <p:nvGrpSpPr>
              <p:cNvPr id="3" name="Gruppieren 2">
                <a:extLst>
                  <a:ext uri="{FF2B5EF4-FFF2-40B4-BE49-F238E27FC236}">
                    <a16:creationId xmlns:a16="http://schemas.microsoft.com/office/drawing/2014/main" id="{91538DFB-8825-43F8-B655-1A7B9DB03533}"/>
                  </a:ext>
                </a:extLst>
              </p:cNvPr>
              <p:cNvGrpSpPr/>
              <p:nvPr/>
            </p:nvGrpSpPr>
            <p:grpSpPr>
              <a:xfrm>
                <a:off x="4084068" y="3321282"/>
                <a:ext cx="1755666" cy="1595761"/>
                <a:chOff x="4084068" y="3321282"/>
                <a:chExt cx="1755666" cy="1595761"/>
              </a:xfrm>
            </p:grpSpPr>
            <p:grpSp>
              <p:nvGrpSpPr>
                <p:cNvPr id="105" name="Gruppieren 104">
                  <a:extLst>
                    <a:ext uri="{FF2B5EF4-FFF2-40B4-BE49-F238E27FC236}">
                      <a16:creationId xmlns:a16="http://schemas.microsoft.com/office/drawing/2014/main" id="{E09A2D25-2E73-4225-B545-B5BD197CAC71}"/>
                    </a:ext>
                  </a:extLst>
                </p:cNvPr>
                <p:cNvGrpSpPr/>
                <p:nvPr/>
              </p:nvGrpSpPr>
              <p:grpSpPr>
                <a:xfrm>
                  <a:off x="4443643" y="3895755"/>
                  <a:ext cx="1396091" cy="1021288"/>
                  <a:chOff x="4443643" y="3895755"/>
                  <a:chExt cx="1396091" cy="1021288"/>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43643" y="4882209"/>
                    <a:ext cx="1362137"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5770065" y="4847374"/>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4068" y="3321282"/>
                  <a:ext cx="705102" cy="705102"/>
                </a:xfrm>
                <a:prstGeom prst="rect">
                  <a:avLst/>
                </a:prstGeom>
              </p:spPr>
            </p:pic>
          </p:grpSp>
        </p:grpSp>
        <p:sp>
          <p:nvSpPr>
            <p:cNvPr id="103" name="Textfeld 102">
              <a:extLst>
                <a:ext uri="{FF2B5EF4-FFF2-40B4-BE49-F238E27FC236}">
                  <a16:creationId xmlns:a16="http://schemas.microsoft.com/office/drawing/2014/main" id="{1543E5FF-81D2-4745-B8E5-C050B5C30188}"/>
                </a:ext>
              </a:extLst>
            </p:cNvPr>
            <p:cNvSpPr txBox="1"/>
            <p:nvPr/>
          </p:nvSpPr>
          <p:spPr>
            <a:xfrm>
              <a:off x="7206556" y="3597625"/>
              <a:ext cx="2639485" cy="1200329"/>
            </a:xfrm>
            <a:prstGeom prst="rect">
              <a:avLst/>
            </a:prstGeom>
            <a:noFill/>
          </p:spPr>
          <p:txBody>
            <a:bodyPr wrap="square" rtlCol="0">
              <a:spAutoFit/>
            </a:bodyPr>
            <a:lstStyle/>
            <a:p>
              <a:r>
                <a:rPr lang="de-DE" sz="1200" u="sng" dirty="0">
                  <a:solidFill>
                    <a:srgbClr val="FF0000"/>
                  </a:solidFill>
                </a:rPr>
                <a:t>Achtung: </a:t>
              </a:r>
              <a:r>
                <a:rPr lang="de-DE" sz="1200" dirty="0">
                  <a:solidFill>
                    <a:srgbClr val="FF0000"/>
                  </a:solidFill>
                </a:rPr>
                <a:t>nur noch fossilfreie Wärmeerzeuger im Neubau und</a:t>
              </a:r>
              <a:br>
                <a:rPr lang="de-DE" sz="1200" dirty="0">
                  <a:solidFill>
                    <a:srgbClr val="FF0000"/>
                  </a:solidFill>
                </a:rPr>
              </a:br>
              <a:r>
                <a:rPr lang="de-DE" sz="1200" dirty="0">
                  <a:solidFill>
                    <a:srgbClr val="FF0000"/>
                  </a:solidFill>
                </a:rPr>
                <a:t>bei grundlegenden Renovierungen im Bestand! </a:t>
              </a:r>
              <a:br>
                <a:rPr lang="de-DE" sz="1200" dirty="0">
                  <a:solidFill>
                    <a:srgbClr val="FF0000"/>
                  </a:solidFill>
                </a:rPr>
              </a:br>
              <a:r>
                <a:rPr lang="de-DE" sz="1200" dirty="0">
                  <a:solidFill>
                    <a:srgbClr val="FF0000"/>
                  </a:solidFill>
                </a:rPr>
                <a:t>D.h. keine Öl- oder Gasheizungen mehr!</a:t>
              </a:r>
            </a:p>
          </p:txBody>
        </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83435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Im Neubau </a:t>
            </a:r>
            <a:r>
              <a:rPr lang="de-DE" altLang="de-DE" sz="1800" b="1" u="sng" dirty="0">
                <a:solidFill>
                  <a:srgbClr val="3333FF"/>
                </a:solidFill>
              </a:rPr>
              <a:t>UND</a:t>
            </a:r>
            <a:r>
              <a:rPr lang="de-DE" altLang="de-DE" sz="1800" dirty="0">
                <a:solidFill>
                  <a:srgbClr val="3333FF"/>
                </a:solidFill>
              </a:rPr>
              <a:t> Bestand einsetzbar. </a:t>
            </a:r>
            <a:r>
              <a:rPr lang="de-DE" altLang="de-DE" sz="1800" dirty="0" err="1">
                <a:solidFill>
                  <a:srgbClr val="3333FF"/>
                </a:solidFill>
              </a:rPr>
              <a:t>ProSumer</a:t>
            </a:r>
            <a:r>
              <a:rPr lang="de-DE" altLang="de-DE" sz="1800" dirty="0">
                <a:solidFill>
                  <a:srgbClr val="3333FF"/>
                </a:solidFill>
              </a:rPr>
              <a:t>: Produzent und Konsument!</a:t>
            </a:r>
          </a:p>
        </p:txBody>
      </p:sp>
      <p:grpSp>
        <p:nvGrpSpPr>
          <p:cNvPr id="71" name="Gruppieren 70">
            <a:extLst>
              <a:ext uri="{FF2B5EF4-FFF2-40B4-BE49-F238E27FC236}">
                <a16:creationId xmlns:a16="http://schemas.microsoft.com/office/drawing/2014/main" id="{84B6FA31-E101-4E26-817D-56EB1100FC67}"/>
              </a:ext>
            </a:extLst>
          </p:cNvPr>
          <p:cNvGrpSpPr/>
          <p:nvPr/>
        </p:nvGrpSpPr>
        <p:grpSpPr>
          <a:xfrm>
            <a:off x="7528568" y="1879347"/>
            <a:ext cx="2377432" cy="1398064"/>
            <a:chOff x="7528568" y="1879347"/>
            <a:chExt cx="2377432" cy="1398064"/>
          </a:xfrm>
        </p:grpSpPr>
        <p:sp>
          <p:nvSpPr>
            <p:cNvPr id="107" name="Textfeld 106">
              <a:extLst>
                <a:ext uri="{FF2B5EF4-FFF2-40B4-BE49-F238E27FC236}">
                  <a16:creationId xmlns:a16="http://schemas.microsoft.com/office/drawing/2014/main" id="{E5AC6EDE-9DC9-4F8B-921D-B9DCC88C5535}"/>
                </a:ext>
              </a:extLst>
            </p:cNvPr>
            <p:cNvSpPr txBox="1"/>
            <p:nvPr/>
          </p:nvSpPr>
          <p:spPr>
            <a:xfrm>
              <a:off x="7528568" y="1879347"/>
              <a:ext cx="2377432" cy="1015663"/>
            </a:xfrm>
            <a:prstGeom prst="rect">
              <a:avLst/>
            </a:prstGeom>
            <a:noFill/>
          </p:spPr>
          <p:txBody>
            <a:bodyPr wrap="square">
              <a:spAutoFit/>
            </a:bodyPr>
            <a:lstStyle/>
            <a:p>
              <a:r>
                <a:rPr lang="de-DE" sz="1200" dirty="0">
                  <a:solidFill>
                    <a:srgbClr val="FF0000"/>
                  </a:solidFill>
                  <a:latin typeface="+mn-lt"/>
                  <a:ea typeface="Calibri" panose="020F0502020204030204" pitchFamily="34" charset="0"/>
                </a:rPr>
                <a:t>V</a:t>
              </a:r>
              <a:r>
                <a:rPr lang="de-DE" sz="1200" dirty="0">
                  <a:solidFill>
                    <a:srgbClr val="FF0000"/>
                  </a:solidFill>
                  <a:effectLst/>
                  <a:latin typeface="+mn-lt"/>
                  <a:ea typeface="Calibri" panose="020F0502020204030204" pitchFamily="34" charset="0"/>
                </a:rPr>
                <a:t>on den 20,3 Mio. Heizungs-anlagen im Bestand sind ca. 70% der Öl- und 60% der Gasheizungen älter als 20 Jahre! </a:t>
              </a:r>
              <a:endParaRPr lang="de-DE" sz="1200" dirty="0">
                <a:latin typeface="+mn-lt"/>
              </a:endParaRPr>
            </a:p>
          </p:txBody>
        </p:sp>
        <p:sp>
          <p:nvSpPr>
            <p:cNvPr id="108" name="Textfeld 107">
              <a:extLst>
                <a:ext uri="{FF2B5EF4-FFF2-40B4-BE49-F238E27FC236}">
                  <a16:creationId xmlns:a16="http://schemas.microsoft.com/office/drawing/2014/main" id="{1650A0BE-9E8A-4888-8259-FBF012F73EDA}"/>
                </a:ext>
              </a:extLst>
            </p:cNvPr>
            <p:cNvSpPr txBox="1"/>
            <p:nvPr/>
          </p:nvSpPr>
          <p:spPr>
            <a:xfrm>
              <a:off x="7528568" y="2815746"/>
              <a:ext cx="2153391" cy="461665"/>
            </a:xfrm>
            <a:prstGeom prst="rect">
              <a:avLst/>
            </a:prstGeom>
            <a:noFill/>
          </p:spPr>
          <p:txBody>
            <a:bodyPr wrap="square">
              <a:spAutoFit/>
            </a:bodyPr>
            <a:lstStyle/>
            <a:p>
              <a:r>
                <a:rPr lang="de-DE" sz="1200" u="sng" dirty="0">
                  <a:effectLst/>
                  <a:latin typeface="+mj-lt"/>
                  <a:ea typeface="Calibri" panose="020F0502020204030204" pitchFamily="34" charset="0"/>
                </a:rPr>
                <a:t>Quelle</a:t>
              </a:r>
              <a:r>
                <a:rPr lang="de-DE" sz="1200" dirty="0">
                  <a:effectLst/>
                  <a:latin typeface="+mj-lt"/>
                  <a:ea typeface="Calibri" panose="020F0502020204030204" pitchFamily="34" charset="0"/>
                </a:rPr>
                <a:t>: </a:t>
              </a:r>
              <a:r>
                <a:rPr lang="de-DE" sz="1200" dirty="0">
                  <a:latin typeface="+mj-lt"/>
                  <a:ea typeface="Calibri" panose="020F0502020204030204" pitchFamily="34" charset="0"/>
                </a:rPr>
                <a:t>Sc</a:t>
              </a:r>
              <a:r>
                <a:rPr lang="de-DE" sz="1200" dirty="0">
                  <a:effectLst/>
                  <a:latin typeface="+mj-lt"/>
                  <a:ea typeface="Calibri" panose="020F0502020204030204" pitchFamily="34" charset="0"/>
                </a:rPr>
                <a:t>hornsteinfeger-handwerk 2020</a:t>
              </a:r>
            </a:p>
          </p:txBody>
        </p:sp>
      </p:grpSp>
    </p:spTree>
    <p:extLst>
      <p:ext uri="{BB962C8B-B14F-4D97-AF65-F5344CB8AC3E}">
        <p14:creationId xmlns:p14="http://schemas.microsoft.com/office/powerpoint/2010/main" val="6249873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1000" fill="hold"/>
                                        <p:tgtEl>
                                          <p:spTgt spid="67"/>
                                        </p:tgtEl>
                                        <p:attrNameLst>
                                          <p:attrName>ppt_x</p:attrName>
                                        </p:attrNameLst>
                                      </p:cBhvr>
                                      <p:tavLst>
                                        <p:tav tm="0">
                                          <p:val>
                                            <p:strVal val="#ppt_x"/>
                                          </p:val>
                                        </p:tav>
                                        <p:tav tm="100000">
                                          <p:val>
                                            <p:strVal val="#ppt_x"/>
                                          </p:val>
                                        </p:tav>
                                      </p:tavLst>
                                    </p:anim>
                                    <p:anim calcmode="lin" valueType="num">
                                      <p:cBhvr additive="base">
                                        <p:cTn id="14" dur="10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1000" fill="hold"/>
                                        <p:tgtEl>
                                          <p:spTgt spid="102"/>
                                        </p:tgtEl>
                                        <p:attrNameLst>
                                          <p:attrName>ppt_x</p:attrName>
                                        </p:attrNameLst>
                                      </p:cBhvr>
                                      <p:tavLst>
                                        <p:tav tm="0">
                                          <p:val>
                                            <p:strVal val="0-#ppt_w/2"/>
                                          </p:val>
                                        </p:tav>
                                        <p:tav tm="100000">
                                          <p:val>
                                            <p:strVal val="#ppt_x"/>
                                          </p:val>
                                        </p:tav>
                                      </p:tavLst>
                                    </p:anim>
                                    <p:anim calcmode="lin" valueType="num">
                                      <p:cBhvr additive="base">
                                        <p:cTn id="20"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0-#ppt_w/2"/>
                                          </p:val>
                                        </p:tav>
                                        <p:tav tm="100000">
                                          <p:val>
                                            <p:strVal val="#ppt_x"/>
                                          </p:val>
                                        </p:tav>
                                      </p:tavLst>
                                    </p:anim>
                                    <p:anim calcmode="lin" valueType="num">
                                      <p:cBhvr additive="base">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1000" fill="hold"/>
                                        <p:tgtEl>
                                          <p:spTgt spid="71"/>
                                        </p:tgtEl>
                                        <p:attrNameLst>
                                          <p:attrName>ppt_x</p:attrName>
                                        </p:attrNameLst>
                                      </p:cBhvr>
                                      <p:tavLst>
                                        <p:tav tm="0">
                                          <p:val>
                                            <p:strVal val="0-#ppt_w/2"/>
                                          </p:val>
                                        </p:tav>
                                        <p:tav tm="100000">
                                          <p:val>
                                            <p:strVal val="#ppt_x"/>
                                          </p:val>
                                        </p:tav>
                                      </p:tavLst>
                                    </p:anim>
                                    <p:anim calcmode="lin" valueType="num">
                                      <p:cBhvr additive="base">
                                        <p:cTn id="32" dur="1000" fill="hold"/>
                                        <p:tgtEl>
                                          <p:spTgt spid="7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1000" fill="hold"/>
                                        <p:tgtEl>
                                          <p:spTgt spid="14"/>
                                        </p:tgtEl>
                                        <p:attrNameLst>
                                          <p:attrName>ppt_x</p:attrName>
                                        </p:attrNameLst>
                                      </p:cBhvr>
                                      <p:tavLst>
                                        <p:tav tm="0">
                                          <p:val>
                                            <p:strVal val="0-#ppt_w/2"/>
                                          </p:val>
                                        </p:tav>
                                        <p:tav tm="100000">
                                          <p:val>
                                            <p:strVal val="#ppt_x"/>
                                          </p:val>
                                        </p:tav>
                                      </p:tavLst>
                                    </p:anim>
                                    <p:anim calcmode="lin" valueType="num">
                                      <p:cBhvr additive="base">
                                        <p:cTn id="3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1000" fill="hold"/>
                                        <p:tgtEl>
                                          <p:spTgt spid="41"/>
                                        </p:tgtEl>
                                        <p:attrNameLst>
                                          <p:attrName>ppt_x</p:attrName>
                                        </p:attrNameLst>
                                      </p:cBhvr>
                                      <p:tavLst>
                                        <p:tav tm="0">
                                          <p:val>
                                            <p:strVal val="1+#ppt_w/2"/>
                                          </p:val>
                                        </p:tav>
                                        <p:tav tm="100000">
                                          <p:val>
                                            <p:strVal val="#ppt_x"/>
                                          </p:val>
                                        </p:tav>
                                      </p:tavLst>
                                    </p:anim>
                                    <p:anim calcmode="lin" valueType="num">
                                      <p:cBhvr additive="base">
                                        <p:cTn id="44"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1000" fill="hold"/>
                                        <p:tgtEl>
                                          <p:spTgt spid="16"/>
                                        </p:tgtEl>
                                        <p:attrNameLst>
                                          <p:attrName>ppt_x</p:attrName>
                                        </p:attrNameLst>
                                      </p:cBhvr>
                                      <p:tavLst>
                                        <p:tav tm="0">
                                          <p:val>
                                            <p:strVal val="1+#ppt_w/2"/>
                                          </p:val>
                                        </p:tav>
                                        <p:tav tm="100000">
                                          <p:val>
                                            <p:strVal val="#ppt_x"/>
                                          </p:val>
                                        </p:tav>
                                      </p:tavLst>
                                    </p:anim>
                                    <p:anim calcmode="lin" valueType="num">
                                      <p:cBhvr additive="base">
                                        <p:cTn id="5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04"/>
                                        </p:tgtEl>
                                        <p:attrNameLst>
                                          <p:attrName>style.visibility</p:attrName>
                                        </p:attrNameLst>
                                      </p:cBhvr>
                                      <p:to>
                                        <p:strVal val="visible"/>
                                      </p:to>
                                    </p:set>
                                    <p:anim calcmode="lin" valueType="num">
                                      <p:cBhvr additive="base">
                                        <p:cTn id="55" dur="1000" fill="hold"/>
                                        <p:tgtEl>
                                          <p:spTgt spid="104"/>
                                        </p:tgtEl>
                                        <p:attrNameLst>
                                          <p:attrName>ppt_x</p:attrName>
                                        </p:attrNameLst>
                                      </p:cBhvr>
                                      <p:tavLst>
                                        <p:tav tm="0">
                                          <p:val>
                                            <p:strVal val="#ppt_x"/>
                                          </p:val>
                                        </p:tav>
                                        <p:tav tm="100000">
                                          <p:val>
                                            <p:strVal val="#ppt_x"/>
                                          </p:val>
                                        </p:tav>
                                      </p:tavLst>
                                    </p:anim>
                                    <p:anim calcmode="lin" valueType="num">
                                      <p:cBhvr additive="base">
                                        <p:cTn id="56"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1000" fill="hold"/>
                                        <p:tgtEl>
                                          <p:spTgt spid="32"/>
                                        </p:tgtEl>
                                        <p:attrNameLst>
                                          <p:attrName>ppt_x</p:attrName>
                                        </p:attrNameLst>
                                      </p:cBhvr>
                                      <p:tavLst>
                                        <p:tav tm="0">
                                          <p:val>
                                            <p:strVal val="#ppt_x"/>
                                          </p:val>
                                        </p:tav>
                                        <p:tav tm="100000">
                                          <p:val>
                                            <p:strVal val="#ppt_x"/>
                                          </p:val>
                                        </p:tav>
                                      </p:tavLst>
                                    </p:anim>
                                    <p:anim calcmode="lin" valueType="num">
                                      <p:cBhvr additive="base">
                                        <p:cTn id="62"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660821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err="1">
                <a:solidFill>
                  <a:schemeClr val="bg1"/>
                </a:solidFill>
              </a:rPr>
              <a:t>Sektorkopplung</a:t>
            </a:r>
            <a:r>
              <a:rPr lang="de-DE" altLang="de-DE" dirty="0">
                <a:solidFill>
                  <a:schemeClr val="bg1"/>
                </a:solidFill>
              </a:rPr>
              <a:t> beim Verbraucher „</a:t>
            </a:r>
            <a:r>
              <a:rPr lang="de-DE" altLang="de-DE" dirty="0" err="1">
                <a:solidFill>
                  <a:schemeClr val="bg1"/>
                </a:solidFill>
              </a:rPr>
              <a:t>ProSumer</a:t>
            </a:r>
            <a:r>
              <a:rPr lang="de-DE" altLang="de-DE" dirty="0">
                <a:solidFill>
                  <a:schemeClr val="bg1"/>
                </a:solidFill>
              </a:rPr>
              <a:t>“ </a:t>
            </a:r>
            <a:br>
              <a:rPr lang="de-DE" altLang="de-DE" dirty="0">
                <a:solidFill>
                  <a:schemeClr val="bg1"/>
                </a:solidFill>
              </a:rPr>
            </a:br>
            <a:r>
              <a:rPr lang="de-DE" altLang="de-DE" dirty="0">
                <a:solidFill>
                  <a:schemeClr val="bg1"/>
                </a:solidFill>
              </a:rPr>
              <a:t>Einsparungen beim Einfamilienhaus </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423425" y="5609896"/>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24" name="Textfeld 23">
            <a:extLst>
              <a:ext uri="{FF2B5EF4-FFF2-40B4-BE49-F238E27FC236}">
                <a16:creationId xmlns:a16="http://schemas.microsoft.com/office/drawing/2014/main" id="{30AE2CE5-A736-47A1-8129-1416AC841B8E}"/>
              </a:ext>
            </a:extLst>
          </p:cNvPr>
          <p:cNvSpPr txBox="1"/>
          <p:nvPr/>
        </p:nvSpPr>
        <p:spPr>
          <a:xfrm>
            <a:off x="386179" y="1109579"/>
            <a:ext cx="1242648" cy="338554"/>
          </a:xfrm>
          <a:prstGeom prst="rect">
            <a:avLst/>
          </a:prstGeom>
          <a:noFill/>
        </p:spPr>
        <p:txBody>
          <a:bodyPr wrap="none" rtlCol="0">
            <a:spAutoFit/>
          </a:bodyPr>
          <a:lstStyle/>
          <a:p>
            <a:r>
              <a:rPr lang="de-DE" sz="1600" b="1" dirty="0"/>
              <a:t>Annahmen</a:t>
            </a:r>
          </a:p>
        </p:txBody>
      </p:sp>
      <p:sp>
        <p:nvSpPr>
          <p:cNvPr id="34" name="Textfeld 33">
            <a:extLst>
              <a:ext uri="{FF2B5EF4-FFF2-40B4-BE49-F238E27FC236}">
                <a16:creationId xmlns:a16="http://schemas.microsoft.com/office/drawing/2014/main" id="{203DF407-1E6C-44F1-8EB9-57E97488F45C}"/>
              </a:ext>
            </a:extLst>
          </p:cNvPr>
          <p:cNvSpPr txBox="1"/>
          <p:nvPr/>
        </p:nvSpPr>
        <p:spPr>
          <a:xfrm>
            <a:off x="386179" y="2243834"/>
            <a:ext cx="2810385" cy="338554"/>
          </a:xfrm>
          <a:prstGeom prst="rect">
            <a:avLst/>
          </a:prstGeom>
          <a:noFill/>
        </p:spPr>
        <p:txBody>
          <a:bodyPr wrap="none" rtlCol="0">
            <a:spAutoFit/>
          </a:bodyPr>
          <a:lstStyle/>
          <a:p>
            <a:r>
              <a:rPr lang="de-DE" sz="1600" dirty="0"/>
              <a:t>Wärmebedarf: 20.000 kWh/a</a:t>
            </a:r>
          </a:p>
        </p:txBody>
      </p:sp>
      <p:sp>
        <p:nvSpPr>
          <p:cNvPr id="35" name="Textfeld 34">
            <a:extLst>
              <a:ext uri="{FF2B5EF4-FFF2-40B4-BE49-F238E27FC236}">
                <a16:creationId xmlns:a16="http://schemas.microsoft.com/office/drawing/2014/main" id="{9C6A5DC7-5657-48D1-8F01-1BDBB2CA29A3}"/>
              </a:ext>
            </a:extLst>
          </p:cNvPr>
          <p:cNvSpPr txBox="1"/>
          <p:nvPr/>
        </p:nvSpPr>
        <p:spPr>
          <a:xfrm>
            <a:off x="386179" y="1544308"/>
            <a:ext cx="3004349" cy="338554"/>
          </a:xfrm>
          <a:prstGeom prst="rect">
            <a:avLst/>
          </a:prstGeom>
          <a:noFill/>
        </p:spPr>
        <p:txBody>
          <a:bodyPr wrap="none" rtlCol="0">
            <a:spAutoFit/>
          </a:bodyPr>
          <a:lstStyle/>
          <a:p>
            <a:r>
              <a:rPr lang="de-DE" sz="1600" dirty="0"/>
              <a:t>Strom (Haushalt): 4.000 kWh/a</a:t>
            </a:r>
          </a:p>
        </p:txBody>
      </p:sp>
      <p:sp>
        <p:nvSpPr>
          <p:cNvPr id="36" name="Textfeld 35">
            <a:extLst>
              <a:ext uri="{FF2B5EF4-FFF2-40B4-BE49-F238E27FC236}">
                <a16:creationId xmlns:a16="http://schemas.microsoft.com/office/drawing/2014/main" id="{8623BE4C-5F72-4819-B100-9E69FFC7A096}"/>
              </a:ext>
            </a:extLst>
          </p:cNvPr>
          <p:cNvSpPr txBox="1"/>
          <p:nvPr/>
        </p:nvSpPr>
        <p:spPr>
          <a:xfrm>
            <a:off x="386179" y="1897453"/>
            <a:ext cx="1851789" cy="338554"/>
          </a:xfrm>
          <a:prstGeom prst="rect">
            <a:avLst/>
          </a:prstGeom>
          <a:noFill/>
        </p:spPr>
        <p:txBody>
          <a:bodyPr wrap="none" rtlCol="0">
            <a:spAutoFit/>
          </a:bodyPr>
          <a:lstStyle/>
          <a:p>
            <a:r>
              <a:rPr lang="de-DE" sz="1600" dirty="0"/>
              <a:t>Auto: 12.000 km/a</a:t>
            </a:r>
          </a:p>
        </p:txBody>
      </p:sp>
      <p:sp>
        <p:nvSpPr>
          <p:cNvPr id="37" name="Textfeld 36">
            <a:extLst>
              <a:ext uri="{FF2B5EF4-FFF2-40B4-BE49-F238E27FC236}">
                <a16:creationId xmlns:a16="http://schemas.microsoft.com/office/drawing/2014/main" id="{84ECBA13-F260-45DE-8A72-DA82893297C1}"/>
              </a:ext>
            </a:extLst>
          </p:cNvPr>
          <p:cNvSpPr txBox="1"/>
          <p:nvPr/>
        </p:nvSpPr>
        <p:spPr>
          <a:xfrm>
            <a:off x="386179" y="2836177"/>
            <a:ext cx="2896434" cy="1077218"/>
          </a:xfrm>
          <a:prstGeom prst="rect">
            <a:avLst/>
          </a:prstGeom>
          <a:noFill/>
        </p:spPr>
        <p:txBody>
          <a:bodyPr wrap="none" rtlCol="0">
            <a:spAutoFit/>
          </a:bodyPr>
          <a:lstStyle/>
          <a:p>
            <a:r>
              <a:rPr lang="de-DE" sz="1600" dirty="0"/>
              <a:t>Brennstoffpreise (24.03.2022)</a:t>
            </a:r>
            <a:br>
              <a:rPr lang="de-DE" sz="1600" dirty="0"/>
            </a:br>
            <a:r>
              <a:rPr lang="de-DE" sz="1600" dirty="0"/>
              <a:t>- Strompreis/kWh: 36,19 € ct</a:t>
            </a:r>
          </a:p>
          <a:p>
            <a:r>
              <a:rPr lang="de-DE" sz="1600" dirty="0"/>
              <a:t>- Benzinpreis/i: 2,05 €</a:t>
            </a:r>
            <a:br>
              <a:rPr lang="de-DE" sz="1600" dirty="0"/>
            </a:br>
            <a:r>
              <a:rPr lang="de-DE" sz="1600" dirty="0"/>
              <a:t>- Heizölpreis/l: 1,67 €</a:t>
            </a:r>
          </a:p>
        </p:txBody>
      </p:sp>
      <p:grpSp>
        <p:nvGrpSpPr>
          <p:cNvPr id="4" name="Gruppieren 3">
            <a:extLst>
              <a:ext uri="{FF2B5EF4-FFF2-40B4-BE49-F238E27FC236}">
                <a16:creationId xmlns:a16="http://schemas.microsoft.com/office/drawing/2014/main" id="{37A73820-14F6-45BA-B601-4D8E66B2844F}"/>
              </a:ext>
            </a:extLst>
          </p:cNvPr>
          <p:cNvGrpSpPr/>
          <p:nvPr/>
        </p:nvGrpSpPr>
        <p:grpSpPr>
          <a:xfrm>
            <a:off x="3457349" y="3258339"/>
            <a:ext cx="6185405" cy="2436426"/>
            <a:chOff x="3457349" y="3258339"/>
            <a:chExt cx="6185405" cy="2436426"/>
          </a:xfrm>
        </p:grpSpPr>
        <p:sp>
          <p:nvSpPr>
            <p:cNvPr id="38" name="Rechteck 37">
              <a:extLst>
                <a:ext uri="{FF2B5EF4-FFF2-40B4-BE49-F238E27FC236}">
                  <a16:creationId xmlns:a16="http://schemas.microsoft.com/office/drawing/2014/main" id="{72634E6A-C90C-4640-9031-B413A1C2E884}"/>
                </a:ext>
              </a:extLst>
            </p:cNvPr>
            <p:cNvSpPr/>
            <p:nvPr/>
          </p:nvSpPr>
          <p:spPr bwMode="auto">
            <a:xfrm>
              <a:off x="3457349" y="3288083"/>
              <a:ext cx="6185405" cy="2406682"/>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49" name="Diagramm 48">
              <a:extLst>
                <a:ext uri="{FF2B5EF4-FFF2-40B4-BE49-F238E27FC236}">
                  <a16:creationId xmlns:a16="http://schemas.microsoft.com/office/drawing/2014/main" id="{22570375-4BA5-4FB1-9987-7A3CD2775AAC}"/>
                </a:ext>
              </a:extLst>
            </p:cNvPr>
            <p:cNvGraphicFramePr>
              <a:graphicFrameLocks/>
            </p:cNvGraphicFramePr>
            <p:nvPr>
              <p:extLst>
                <p:ext uri="{D42A27DB-BD31-4B8C-83A1-F6EECF244321}">
                  <p14:modId xmlns:p14="http://schemas.microsoft.com/office/powerpoint/2010/main" val="93942421"/>
                </p:ext>
              </p:extLst>
            </p:nvPr>
          </p:nvGraphicFramePr>
          <p:xfrm>
            <a:off x="3774714" y="3336831"/>
            <a:ext cx="5120055" cy="227306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feld 14">
              <a:extLst>
                <a:ext uri="{FF2B5EF4-FFF2-40B4-BE49-F238E27FC236}">
                  <a16:creationId xmlns:a16="http://schemas.microsoft.com/office/drawing/2014/main" id="{9FA7C826-7656-49A5-80BA-502205E0DB2C}"/>
                </a:ext>
              </a:extLst>
            </p:cNvPr>
            <p:cNvSpPr txBox="1"/>
            <p:nvPr/>
          </p:nvSpPr>
          <p:spPr>
            <a:xfrm>
              <a:off x="4268510" y="3258339"/>
              <a:ext cx="877163" cy="338554"/>
            </a:xfrm>
            <a:prstGeom prst="rect">
              <a:avLst/>
            </a:prstGeom>
            <a:noFill/>
          </p:spPr>
          <p:txBody>
            <a:bodyPr wrap="none" rtlCol="0">
              <a:spAutoFit/>
            </a:bodyPr>
            <a:lstStyle/>
            <a:p>
              <a:r>
                <a:rPr lang="de-DE" sz="1600" dirty="0">
                  <a:sym typeface="Symbol" panose="05050102010706020507" pitchFamily="18" charset="2"/>
                </a:rPr>
                <a:t> 6.264</a:t>
              </a:r>
              <a:endParaRPr lang="de-DE" sz="1600" dirty="0"/>
            </a:p>
          </p:txBody>
        </p:sp>
        <p:sp>
          <p:nvSpPr>
            <p:cNvPr id="18" name="Textfeld 17">
              <a:extLst>
                <a:ext uri="{FF2B5EF4-FFF2-40B4-BE49-F238E27FC236}">
                  <a16:creationId xmlns:a16="http://schemas.microsoft.com/office/drawing/2014/main" id="{AABC506D-591F-47F7-ABAC-2A4CB5FBEBEE}"/>
                </a:ext>
              </a:extLst>
            </p:cNvPr>
            <p:cNvSpPr txBox="1"/>
            <p:nvPr/>
          </p:nvSpPr>
          <p:spPr>
            <a:xfrm>
              <a:off x="5896159" y="3913395"/>
              <a:ext cx="877163" cy="338554"/>
            </a:xfrm>
            <a:prstGeom prst="rect">
              <a:avLst/>
            </a:prstGeom>
            <a:noFill/>
          </p:spPr>
          <p:txBody>
            <a:bodyPr wrap="none" rtlCol="0">
              <a:spAutoFit/>
            </a:bodyPr>
            <a:lstStyle/>
            <a:p>
              <a:r>
                <a:rPr lang="de-DE" sz="1600" dirty="0">
                  <a:sym typeface="Symbol" panose="05050102010706020507" pitchFamily="18" charset="2"/>
                </a:rPr>
                <a:t> </a:t>
              </a:r>
              <a:r>
                <a:rPr lang="de-DE" sz="1600" dirty="0"/>
                <a:t>3.966</a:t>
              </a:r>
            </a:p>
          </p:txBody>
        </p:sp>
        <p:sp>
          <p:nvSpPr>
            <p:cNvPr id="19" name="Textfeld 18">
              <a:extLst>
                <a:ext uri="{FF2B5EF4-FFF2-40B4-BE49-F238E27FC236}">
                  <a16:creationId xmlns:a16="http://schemas.microsoft.com/office/drawing/2014/main" id="{78261B88-75EF-458D-B19A-955FC6176FDD}"/>
                </a:ext>
              </a:extLst>
            </p:cNvPr>
            <p:cNvSpPr txBox="1"/>
            <p:nvPr/>
          </p:nvSpPr>
          <p:spPr>
            <a:xfrm>
              <a:off x="7498375" y="4398059"/>
              <a:ext cx="877163" cy="338554"/>
            </a:xfrm>
            <a:prstGeom prst="rect">
              <a:avLst/>
            </a:prstGeom>
            <a:noFill/>
          </p:spPr>
          <p:txBody>
            <a:bodyPr wrap="none" rtlCol="0">
              <a:spAutoFit/>
            </a:bodyPr>
            <a:lstStyle/>
            <a:p>
              <a:r>
                <a:rPr lang="de-DE" sz="1600" dirty="0">
                  <a:sym typeface="Symbol" panose="05050102010706020507" pitchFamily="18" charset="2"/>
                </a:rPr>
                <a:t> </a:t>
              </a:r>
              <a:r>
                <a:rPr lang="de-DE" sz="1600" dirty="0"/>
                <a:t>2.250</a:t>
              </a:r>
            </a:p>
          </p:txBody>
        </p:sp>
        <p:sp>
          <p:nvSpPr>
            <p:cNvPr id="22" name="Textfeld 21">
              <a:extLst>
                <a:ext uri="{FF2B5EF4-FFF2-40B4-BE49-F238E27FC236}">
                  <a16:creationId xmlns:a16="http://schemas.microsoft.com/office/drawing/2014/main" id="{B81A8BF2-C3C6-4CC2-89B2-9C62DF2485E7}"/>
                </a:ext>
              </a:extLst>
            </p:cNvPr>
            <p:cNvSpPr txBox="1"/>
            <p:nvPr/>
          </p:nvSpPr>
          <p:spPr>
            <a:xfrm>
              <a:off x="8201334" y="3404053"/>
              <a:ext cx="1441420" cy="392855"/>
            </a:xfrm>
            <a:prstGeom prst="rect">
              <a:avLst/>
            </a:prstGeom>
            <a:noFill/>
          </p:spPr>
          <p:txBody>
            <a:bodyPr wrap="none" rtlCol="0">
              <a:spAutoFit/>
            </a:bodyPr>
            <a:lstStyle/>
            <a:p>
              <a:r>
                <a:rPr lang="de-DE" sz="1800" dirty="0"/>
                <a:t>Kosten/a (€)</a:t>
              </a:r>
            </a:p>
          </p:txBody>
        </p:sp>
      </p:grpSp>
      <p:grpSp>
        <p:nvGrpSpPr>
          <p:cNvPr id="48" name="Gruppieren 47">
            <a:extLst>
              <a:ext uri="{FF2B5EF4-FFF2-40B4-BE49-F238E27FC236}">
                <a16:creationId xmlns:a16="http://schemas.microsoft.com/office/drawing/2014/main" id="{0DA43298-C0B7-43E6-9E74-7EB98AF9252E}"/>
              </a:ext>
            </a:extLst>
          </p:cNvPr>
          <p:cNvGrpSpPr/>
          <p:nvPr/>
        </p:nvGrpSpPr>
        <p:grpSpPr>
          <a:xfrm>
            <a:off x="3474318" y="808427"/>
            <a:ext cx="6185405" cy="5392340"/>
            <a:chOff x="3474318" y="808427"/>
            <a:chExt cx="6185405" cy="5392340"/>
          </a:xfrm>
        </p:grpSpPr>
        <p:sp>
          <p:nvSpPr>
            <p:cNvPr id="25" name="Textfeld 24">
              <a:extLst>
                <a:ext uri="{FF2B5EF4-FFF2-40B4-BE49-F238E27FC236}">
                  <a16:creationId xmlns:a16="http://schemas.microsoft.com/office/drawing/2014/main" id="{2C1787D9-89F6-438F-8167-8BDAF6627329}"/>
                </a:ext>
              </a:extLst>
            </p:cNvPr>
            <p:cNvSpPr txBox="1"/>
            <p:nvPr/>
          </p:nvSpPr>
          <p:spPr>
            <a:xfrm>
              <a:off x="4017897" y="5615992"/>
              <a:ext cx="1378391" cy="338554"/>
            </a:xfrm>
            <a:prstGeom prst="rect">
              <a:avLst/>
            </a:prstGeom>
            <a:noFill/>
          </p:spPr>
          <p:txBody>
            <a:bodyPr wrap="none" rtlCol="0">
              <a:spAutoFit/>
            </a:bodyPr>
            <a:lstStyle/>
            <a:p>
              <a:r>
                <a:rPr lang="de-DE" sz="1600" dirty="0"/>
                <a:t>vor E-Wende</a:t>
              </a:r>
            </a:p>
          </p:txBody>
        </p:sp>
        <p:sp>
          <p:nvSpPr>
            <p:cNvPr id="26" name="Textfeld 25">
              <a:extLst>
                <a:ext uri="{FF2B5EF4-FFF2-40B4-BE49-F238E27FC236}">
                  <a16:creationId xmlns:a16="http://schemas.microsoft.com/office/drawing/2014/main" id="{8DB5BC87-3B05-4D14-BA85-C802395B27DC}"/>
                </a:ext>
              </a:extLst>
            </p:cNvPr>
            <p:cNvSpPr txBox="1"/>
            <p:nvPr/>
          </p:nvSpPr>
          <p:spPr>
            <a:xfrm>
              <a:off x="5616430" y="5615992"/>
              <a:ext cx="1367169" cy="584775"/>
            </a:xfrm>
            <a:prstGeom prst="rect">
              <a:avLst/>
            </a:prstGeom>
            <a:noFill/>
          </p:spPr>
          <p:txBody>
            <a:bodyPr wrap="none" rtlCol="0">
              <a:spAutoFit/>
            </a:bodyPr>
            <a:lstStyle/>
            <a:p>
              <a:pPr algn="ctr"/>
              <a:r>
                <a:rPr lang="de-DE" sz="1600" dirty="0"/>
                <a:t>mit E-Wende</a:t>
              </a:r>
              <a:br>
                <a:rPr lang="de-DE" sz="1600" dirty="0"/>
              </a:br>
              <a:r>
                <a:rPr lang="de-DE" sz="1600" dirty="0"/>
                <a:t>ohne PV</a:t>
              </a:r>
            </a:p>
          </p:txBody>
        </p:sp>
        <p:sp>
          <p:nvSpPr>
            <p:cNvPr id="27" name="Textfeld 26">
              <a:extLst>
                <a:ext uri="{FF2B5EF4-FFF2-40B4-BE49-F238E27FC236}">
                  <a16:creationId xmlns:a16="http://schemas.microsoft.com/office/drawing/2014/main" id="{9D236C3F-4381-4495-B94A-D5B7BF6983F6}"/>
                </a:ext>
              </a:extLst>
            </p:cNvPr>
            <p:cNvSpPr txBox="1"/>
            <p:nvPr/>
          </p:nvSpPr>
          <p:spPr>
            <a:xfrm>
              <a:off x="7229395" y="5615992"/>
              <a:ext cx="1367169" cy="584775"/>
            </a:xfrm>
            <a:prstGeom prst="rect">
              <a:avLst/>
            </a:prstGeom>
            <a:noFill/>
          </p:spPr>
          <p:txBody>
            <a:bodyPr wrap="none" rtlCol="0">
              <a:spAutoFit/>
            </a:bodyPr>
            <a:lstStyle/>
            <a:p>
              <a:pPr algn="ctr"/>
              <a:r>
                <a:rPr lang="de-DE" sz="1600" dirty="0"/>
                <a:t>mit E-Wende</a:t>
              </a:r>
              <a:br>
                <a:rPr lang="de-DE" sz="1600" dirty="0"/>
              </a:br>
              <a:r>
                <a:rPr lang="de-DE" sz="1600" dirty="0"/>
                <a:t>mit PV</a:t>
              </a:r>
            </a:p>
          </p:txBody>
        </p:sp>
        <p:grpSp>
          <p:nvGrpSpPr>
            <p:cNvPr id="33" name="Gruppieren 32">
              <a:extLst>
                <a:ext uri="{FF2B5EF4-FFF2-40B4-BE49-F238E27FC236}">
                  <a16:creationId xmlns:a16="http://schemas.microsoft.com/office/drawing/2014/main" id="{0C7AA379-59FA-4113-9737-A1BCA34B9AC4}"/>
                </a:ext>
              </a:extLst>
            </p:cNvPr>
            <p:cNvGrpSpPr/>
            <p:nvPr/>
          </p:nvGrpSpPr>
          <p:grpSpPr>
            <a:xfrm>
              <a:off x="3474318" y="808427"/>
              <a:ext cx="6185405" cy="2470156"/>
              <a:chOff x="3474318" y="808427"/>
              <a:chExt cx="6185405" cy="2470156"/>
            </a:xfrm>
          </p:grpSpPr>
          <p:sp>
            <p:nvSpPr>
              <p:cNvPr id="2" name="Rechteck 1">
                <a:extLst>
                  <a:ext uri="{FF2B5EF4-FFF2-40B4-BE49-F238E27FC236}">
                    <a16:creationId xmlns:a16="http://schemas.microsoft.com/office/drawing/2014/main" id="{CAD78535-739E-4774-836D-68D60227F143}"/>
                  </a:ext>
                </a:extLst>
              </p:cNvPr>
              <p:cNvSpPr/>
              <p:nvPr/>
            </p:nvSpPr>
            <p:spPr bwMode="auto">
              <a:xfrm>
                <a:off x="3474318" y="871901"/>
                <a:ext cx="6185405" cy="232849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3" name="Gruppieren 22">
                <a:extLst>
                  <a:ext uri="{FF2B5EF4-FFF2-40B4-BE49-F238E27FC236}">
                    <a16:creationId xmlns:a16="http://schemas.microsoft.com/office/drawing/2014/main" id="{4A13957C-B502-4E78-8EB7-4C43211739FF}"/>
                  </a:ext>
                </a:extLst>
              </p:cNvPr>
              <p:cNvGrpSpPr/>
              <p:nvPr/>
            </p:nvGrpSpPr>
            <p:grpSpPr>
              <a:xfrm>
                <a:off x="3534263" y="808427"/>
                <a:ext cx="6059691" cy="2470156"/>
                <a:chOff x="4003511" y="808427"/>
                <a:chExt cx="6059691" cy="2470156"/>
              </a:xfrm>
            </p:grpSpPr>
            <p:grpSp>
              <p:nvGrpSpPr>
                <p:cNvPr id="21" name="Gruppieren 20">
                  <a:extLst>
                    <a:ext uri="{FF2B5EF4-FFF2-40B4-BE49-F238E27FC236}">
                      <a16:creationId xmlns:a16="http://schemas.microsoft.com/office/drawing/2014/main" id="{44BFAFC3-AEA8-4526-8441-81F9D8E956E8}"/>
                    </a:ext>
                  </a:extLst>
                </p:cNvPr>
                <p:cNvGrpSpPr/>
                <p:nvPr/>
              </p:nvGrpSpPr>
              <p:grpSpPr>
                <a:xfrm>
                  <a:off x="4247377" y="808427"/>
                  <a:ext cx="5815825" cy="2470156"/>
                  <a:chOff x="4247377" y="808427"/>
                  <a:chExt cx="5815825" cy="2470156"/>
                </a:xfrm>
              </p:grpSpPr>
              <p:graphicFrame>
                <p:nvGraphicFramePr>
                  <p:cNvPr id="5" name="Diagramm 4">
                    <a:extLst>
                      <a:ext uri="{FF2B5EF4-FFF2-40B4-BE49-F238E27FC236}">
                        <a16:creationId xmlns:a16="http://schemas.microsoft.com/office/drawing/2014/main" id="{434F9243-1F5D-4E70-9CB3-AA8DCF2BA0F4}"/>
                      </a:ext>
                    </a:extLst>
                  </p:cNvPr>
                  <p:cNvGraphicFramePr>
                    <a:graphicFrameLocks/>
                  </p:cNvGraphicFramePr>
                  <p:nvPr/>
                </p:nvGraphicFramePr>
                <p:xfrm>
                  <a:off x="4247377" y="813654"/>
                  <a:ext cx="5070259" cy="246492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feld 7">
                    <a:extLst>
                      <a:ext uri="{FF2B5EF4-FFF2-40B4-BE49-F238E27FC236}">
                        <a16:creationId xmlns:a16="http://schemas.microsoft.com/office/drawing/2014/main" id="{DEC07227-C851-42B0-9522-3A75AC966C3F}"/>
                      </a:ext>
                    </a:extLst>
                  </p:cNvPr>
                  <p:cNvSpPr txBox="1"/>
                  <p:nvPr/>
                </p:nvSpPr>
                <p:spPr>
                  <a:xfrm>
                    <a:off x="4694017" y="851821"/>
                    <a:ext cx="990977" cy="338554"/>
                  </a:xfrm>
                  <a:prstGeom prst="rect">
                    <a:avLst/>
                  </a:prstGeom>
                  <a:noFill/>
                </p:spPr>
                <p:txBody>
                  <a:bodyPr wrap="none" rtlCol="0">
                    <a:spAutoFit/>
                  </a:bodyPr>
                  <a:lstStyle/>
                  <a:p>
                    <a:r>
                      <a:rPr lang="de-DE" sz="1600" dirty="0">
                        <a:sym typeface="Symbol" panose="05050102010706020507" pitchFamily="18" charset="2"/>
                      </a:rPr>
                      <a:t> </a:t>
                    </a:r>
                    <a:r>
                      <a:rPr lang="de-DE" sz="1600" dirty="0"/>
                      <a:t>31.200</a:t>
                    </a:r>
                  </a:p>
                </p:txBody>
              </p:sp>
              <p:sp>
                <p:nvSpPr>
                  <p:cNvPr id="16" name="Textfeld 15">
                    <a:extLst>
                      <a:ext uri="{FF2B5EF4-FFF2-40B4-BE49-F238E27FC236}">
                        <a16:creationId xmlns:a16="http://schemas.microsoft.com/office/drawing/2014/main" id="{FB30BA06-86EE-4143-A0A3-99A1F7674477}"/>
                      </a:ext>
                    </a:extLst>
                  </p:cNvPr>
                  <p:cNvSpPr txBox="1"/>
                  <p:nvPr/>
                </p:nvSpPr>
                <p:spPr>
                  <a:xfrm>
                    <a:off x="6292561" y="2090949"/>
                    <a:ext cx="975716" cy="338554"/>
                  </a:xfrm>
                  <a:prstGeom prst="rect">
                    <a:avLst/>
                  </a:prstGeom>
                  <a:noFill/>
                </p:spPr>
                <p:txBody>
                  <a:bodyPr wrap="none" rtlCol="0">
                    <a:spAutoFit/>
                  </a:bodyPr>
                  <a:lstStyle/>
                  <a:p>
                    <a:r>
                      <a:rPr lang="de-DE" sz="1600" dirty="0">
                        <a:sym typeface="Symbol" panose="05050102010706020507" pitchFamily="18" charset="2"/>
                      </a:rPr>
                      <a:t> </a:t>
                    </a:r>
                    <a:r>
                      <a:rPr lang="de-DE" sz="1600" dirty="0"/>
                      <a:t>11.400</a:t>
                    </a:r>
                  </a:p>
                </p:txBody>
              </p:sp>
              <p:sp>
                <p:nvSpPr>
                  <p:cNvPr id="17" name="Textfeld 16">
                    <a:extLst>
                      <a:ext uri="{FF2B5EF4-FFF2-40B4-BE49-F238E27FC236}">
                        <a16:creationId xmlns:a16="http://schemas.microsoft.com/office/drawing/2014/main" id="{FBA768E6-91D3-49AF-98B1-894A9967D4F4}"/>
                      </a:ext>
                    </a:extLst>
                  </p:cNvPr>
                  <p:cNvSpPr txBox="1"/>
                  <p:nvPr/>
                </p:nvSpPr>
                <p:spPr>
                  <a:xfrm>
                    <a:off x="7894370" y="2090949"/>
                    <a:ext cx="975716" cy="338554"/>
                  </a:xfrm>
                  <a:prstGeom prst="rect">
                    <a:avLst/>
                  </a:prstGeom>
                  <a:noFill/>
                </p:spPr>
                <p:txBody>
                  <a:bodyPr wrap="none" rtlCol="0">
                    <a:spAutoFit/>
                  </a:bodyPr>
                  <a:lstStyle/>
                  <a:p>
                    <a:r>
                      <a:rPr lang="de-DE" sz="1600" dirty="0">
                        <a:sym typeface="Symbol" panose="05050102010706020507" pitchFamily="18" charset="2"/>
                      </a:rPr>
                      <a:t> </a:t>
                    </a:r>
                    <a:r>
                      <a:rPr lang="de-DE" sz="1600" dirty="0"/>
                      <a:t>11.400</a:t>
                    </a:r>
                  </a:p>
                </p:txBody>
              </p:sp>
              <p:sp>
                <p:nvSpPr>
                  <p:cNvPr id="11" name="Textfeld 10">
                    <a:extLst>
                      <a:ext uri="{FF2B5EF4-FFF2-40B4-BE49-F238E27FC236}">
                        <a16:creationId xmlns:a16="http://schemas.microsoft.com/office/drawing/2014/main" id="{66B884C8-AA26-4F8F-B9BA-6C66525DFFA6}"/>
                      </a:ext>
                    </a:extLst>
                  </p:cNvPr>
                  <p:cNvSpPr txBox="1"/>
                  <p:nvPr/>
                </p:nvSpPr>
                <p:spPr>
                  <a:xfrm>
                    <a:off x="8211413" y="808427"/>
                    <a:ext cx="1851789" cy="369332"/>
                  </a:xfrm>
                  <a:prstGeom prst="rect">
                    <a:avLst/>
                  </a:prstGeom>
                  <a:noFill/>
                </p:spPr>
                <p:txBody>
                  <a:bodyPr wrap="none" rtlCol="0">
                    <a:spAutoFit/>
                  </a:bodyPr>
                  <a:lstStyle/>
                  <a:p>
                    <a:r>
                      <a:rPr lang="de-DE" sz="1800" dirty="0"/>
                      <a:t>Energie/a (kWh)</a:t>
                    </a:r>
                  </a:p>
                </p:txBody>
              </p:sp>
              <p:sp>
                <p:nvSpPr>
                  <p:cNvPr id="47" name="Textfeld 46">
                    <a:extLst>
                      <a:ext uri="{FF2B5EF4-FFF2-40B4-BE49-F238E27FC236}">
                        <a16:creationId xmlns:a16="http://schemas.microsoft.com/office/drawing/2014/main" id="{56CC5D98-924F-4222-B3CD-22C24EF70218}"/>
                      </a:ext>
                    </a:extLst>
                  </p:cNvPr>
                  <p:cNvSpPr txBox="1"/>
                  <p:nvPr/>
                </p:nvSpPr>
                <p:spPr>
                  <a:xfrm>
                    <a:off x="8885540" y="2090949"/>
                    <a:ext cx="1074333" cy="338554"/>
                  </a:xfrm>
                  <a:prstGeom prst="rect">
                    <a:avLst/>
                  </a:prstGeom>
                  <a:noFill/>
                </p:spPr>
                <p:txBody>
                  <a:bodyPr wrap="none" rtlCol="0">
                    <a:spAutoFit/>
                  </a:bodyPr>
                  <a:lstStyle/>
                  <a:p>
                    <a:r>
                      <a:rPr lang="de-DE" sz="1600" dirty="0">
                        <a:sym typeface="Symbol" panose="05050102010706020507" pitchFamily="18" charset="2"/>
                      </a:rPr>
                      <a:t>Anteil (%)</a:t>
                    </a:r>
                    <a:endParaRPr lang="de-DE" sz="1600" dirty="0"/>
                  </a:p>
                </p:txBody>
              </p:sp>
            </p:grpSp>
            <p:sp>
              <p:nvSpPr>
                <p:cNvPr id="29" name="Textfeld 28">
                  <a:extLst>
                    <a:ext uri="{FF2B5EF4-FFF2-40B4-BE49-F238E27FC236}">
                      <a16:creationId xmlns:a16="http://schemas.microsoft.com/office/drawing/2014/main" id="{308F87B4-68B3-441D-A407-0BB5C49549DE}"/>
                    </a:ext>
                  </a:extLst>
                </p:cNvPr>
                <p:cNvSpPr txBox="1"/>
                <p:nvPr/>
              </p:nvSpPr>
              <p:spPr>
                <a:xfrm>
                  <a:off x="4003511" y="2330261"/>
                  <a:ext cx="846707" cy="338554"/>
                </a:xfrm>
                <a:prstGeom prst="rect">
                  <a:avLst/>
                </a:prstGeom>
                <a:noFill/>
              </p:spPr>
              <p:txBody>
                <a:bodyPr wrap="none" rtlCol="0">
                  <a:spAutoFit/>
                </a:bodyPr>
                <a:lstStyle/>
                <a:p>
                  <a:pPr algn="r"/>
                  <a:r>
                    <a:rPr lang="de-DE" sz="1600" dirty="0">
                      <a:solidFill>
                        <a:srgbClr val="3333FF"/>
                      </a:solidFill>
                    </a:rPr>
                    <a:t>Wärme</a:t>
                  </a:r>
                </a:p>
              </p:txBody>
            </p:sp>
            <p:sp>
              <p:nvSpPr>
                <p:cNvPr id="30" name="Textfeld 29">
                  <a:extLst>
                    <a:ext uri="{FF2B5EF4-FFF2-40B4-BE49-F238E27FC236}">
                      <a16:creationId xmlns:a16="http://schemas.microsoft.com/office/drawing/2014/main" id="{4E0ACAFC-B31F-45AE-A859-D8E0FF79EB4D}"/>
                    </a:ext>
                  </a:extLst>
                </p:cNvPr>
                <p:cNvSpPr txBox="1"/>
                <p:nvPr/>
              </p:nvSpPr>
              <p:spPr>
                <a:xfrm>
                  <a:off x="4243962" y="1483319"/>
                  <a:ext cx="606256" cy="338554"/>
                </a:xfrm>
                <a:prstGeom prst="rect">
                  <a:avLst/>
                </a:prstGeom>
                <a:noFill/>
              </p:spPr>
              <p:txBody>
                <a:bodyPr wrap="none" rtlCol="0">
                  <a:spAutoFit/>
                </a:bodyPr>
                <a:lstStyle/>
                <a:p>
                  <a:pPr algn="r"/>
                  <a:r>
                    <a:rPr lang="de-DE" sz="1600" dirty="0">
                      <a:solidFill>
                        <a:srgbClr val="3333FF"/>
                      </a:solidFill>
                    </a:rPr>
                    <a:t>Auto</a:t>
                  </a:r>
                </a:p>
              </p:txBody>
            </p:sp>
            <p:sp>
              <p:nvSpPr>
                <p:cNvPr id="31" name="Textfeld 30">
                  <a:extLst>
                    <a:ext uri="{FF2B5EF4-FFF2-40B4-BE49-F238E27FC236}">
                      <a16:creationId xmlns:a16="http://schemas.microsoft.com/office/drawing/2014/main" id="{55788206-25E8-4723-9909-BB65AB326F3D}"/>
                    </a:ext>
                  </a:extLst>
                </p:cNvPr>
                <p:cNvSpPr txBox="1"/>
                <p:nvPr/>
              </p:nvSpPr>
              <p:spPr>
                <a:xfrm>
                  <a:off x="4117325" y="1122613"/>
                  <a:ext cx="732893" cy="338554"/>
                </a:xfrm>
                <a:prstGeom prst="rect">
                  <a:avLst/>
                </a:prstGeom>
                <a:noFill/>
              </p:spPr>
              <p:txBody>
                <a:bodyPr wrap="none" rtlCol="0">
                  <a:spAutoFit/>
                </a:bodyPr>
                <a:lstStyle/>
                <a:p>
                  <a:pPr algn="r"/>
                  <a:r>
                    <a:rPr lang="de-DE" sz="1600" dirty="0">
                      <a:solidFill>
                        <a:srgbClr val="3333FF"/>
                      </a:solidFill>
                    </a:rPr>
                    <a:t>Strom</a:t>
                  </a:r>
                </a:p>
              </p:txBody>
            </p:sp>
          </p:grpSp>
          <p:sp>
            <p:nvSpPr>
              <p:cNvPr id="3" name="Rechteck 2">
                <a:extLst>
                  <a:ext uri="{FF2B5EF4-FFF2-40B4-BE49-F238E27FC236}">
                    <a16:creationId xmlns:a16="http://schemas.microsoft.com/office/drawing/2014/main" id="{D3E447F1-1DBD-4B9E-9938-AD6D3D5EA3EF}"/>
                  </a:ext>
                </a:extLst>
              </p:cNvPr>
              <p:cNvSpPr/>
              <p:nvPr/>
            </p:nvSpPr>
            <p:spPr bwMode="auto">
              <a:xfrm>
                <a:off x="8629033" y="2426328"/>
                <a:ext cx="295192" cy="356677"/>
              </a:xfrm>
              <a:prstGeom prst="rect">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1" name="Rechteck 40">
                <a:extLst>
                  <a:ext uri="{FF2B5EF4-FFF2-40B4-BE49-F238E27FC236}">
                    <a16:creationId xmlns:a16="http://schemas.microsoft.com/office/drawing/2014/main" id="{F61BE373-DE70-4AEE-B193-00C54F4EFF33}"/>
                  </a:ext>
                </a:extLst>
              </p:cNvPr>
              <p:cNvSpPr/>
              <p:nvPr/>
            </p:nvSpPr>
            <p:spPr bwMode="auto">
              <a:xfrm>
                <a:off x="8629033" y="2784880"/>
                <a:ext cx="295192" cy="356677"/>
              </a:xfrm>
              <a:prstGeom prst="rect">
                <a:avLst/>
              </a:prstGeom>
              <a:solidFill>
                <a:schemeClr val="bg1">
                  <a:lumMod val="50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3" name="Textfeld 42">
                <a:extLst>
                  <a:ext uri="{FF2B5EF4-FFF2-40B4-BE49-F238E27FC236}">
                    <a16:creationId xmlns:a16="http://schemas.microsoft.com/office/drawing/2014/main" id="{460811B8-60DE-42D4-85EC-AC69E221352E}"/>
                  </a:ext>
                </a:extLst>
              </p:cNvPr>
              <p:cNvSpPr txBox="1"/>
              <p:nvPr/>
            </p:nvSpPr>
            <p:spPr>
              <a:xfrm>
                <a:off x="8894770" y="2435389"/>
                <a:ext cx="457176" cy="338554"/>
              </a:xfrm>
              <a:prstGeom prst="rect">
                <a:avLst/>
              </a:prstGeom>
              <a:noFill/>
            </p:spPr>
            <p:txBody>
              <a:bodyPr wrap="none" rtlCol="0">
                <a:spAutoFit/>
              </a:bodyPr>
              <a:lstStyle/>
              <a:p>
                <a:pPr algn="r"/>
                <a:r>
                  <a:rPr lang="de-DE" sz="1600" dirty="0">
                    <a:solidFill>
                      <a:srgbClr val="3333FF"/>
                    </a:solidFill>
                  </a:rPr>
                  <a:t>PV</a:t>
                </a:r>
              </a:p>
            </p:txBody>
          </p:sp>
          <p:sp>
            <p:nvSpPr>
              <p:cNvPr id="44" name="Textfeld 43">
                <a:extLst>
                  <a:ext uri="{FF2B5EF4-FFF2-40B4-BE49-F238E27FC236}">
                    <a16:creationId xmlns:a16="http://schemas.microsoft.com/office/drawing/2014/main" id="{75D628A9-25C9-46FE-96A1-8C96EE9D02A8}"/>
                  </a:ext>
                </a:extLst>
              </p:cNvPr>
              <p:cNvSpPr txBox="1"/>
              <p:nvPr/>
            </p:nvSpPr>
            <p:spPr>
              <a:xfrm>
                <a:off x="8894770" y="2763460"/>
                <a:ext cx="764953" cy="338554"/>
              </a:xfrm>
              <a:prstGeom prst="rect">
                <a:avLst/>
              </a:prstGeom>
              <a:noFill/>
            </p:spPr>
            <p:txBody>
              <a:bodyPr wrap="none" rtlCol="0">
                <a:spAutoFit/>
              </a:bodyPr>
              <a:lstStyle/>
              <a:p>
                <a:pPr algn="r"/>
                <a:r>
                  <a:rPr lang="de-DE" sz="1600" dirty="0">
                    <a:solidFill>
                      <a:srgbClr val="3333FF"/>
                    </a:solidFill>
                  </a:rPr>
                  <a:t>Bezug</a:t>
                </a:r>
              </a:p>
            </p:txBody>
          </p:sp>
          <p:sp>
            <p:nvSpPr>
              <p:cNvPr id="45" name="Textfeld 44">
                <a:extLst>
                  <a:ext uri="{FF2B5EF4-FFF2-40B4-BE49-F238E27FC236}">
                    <a16:creationId xmlns:a16="http://schemas.microsoft.com/office/drawing/2014/main" id="{865CEB45-73A1-4841-BBBD-FF655D181225}"/>
                  </a:ext>
                </a:extLst>
              </p:cNvPr>
              <p:cNvSpPr txBox="1"/>
              <p:nvPr/>
            </p:nvSpPr>
            <p:spPr>
              <a:xfrm>
                <a:off x="8587059" y="2435389"/>
                <a:ext cx="383439" cy="307777"/>
              </a:xfrm>
              <a:prstGeom prst="rect">
                <a:avLst/>
              </a:prstGeom>
              <a:noFill/>
            </p:spPr>
            <p:txBody>
              <a:bodyPr wrap="none" rtlCol="0">
                <a:spAutoFit/>
              </a:bodyPr>
              <a:lstStyle/>
              <a:p>
                <a:pPr algn="r"/>
                <a:r>
                  <a:rPr lang="de-DE" sz="1400" dirty="0"/>
                  <a:t>50</a:t>
                </a:r>
              </a:p>
            </p:txBody>
          </p:sp>
          <p:sp>
            <p:nvSpPr>
              <p:cNvPr id="46" name="Textfeld 45">
                <a:extLst>
                  <a:ext uri="{FF2B5EF4-FFF2-40B4-BE49-F238E27FC236}">
                    <a16:creationId xmlns:a16="http://schemas.microsoft.com/office/drawing/2014/main" id="{5DE56F87-243C-44CF-A743-B073A38BE0A9}"/>
                  </a:ext>
                </a:extLst>
              </p:cNvPr>
              <p:cNvSpPr txBox="1"/>
              <p:nvPr/>
            </p:nvSpPr>
            <p:spPr>
              <a:xfrm>
                <a:off x="8587059" y="2784793"/>
                <a:ext cx="383439" cy="307777"/>
              </a:xfrm>
              <a:prstGeom prst="rect">
                <a:avLst/>
              </a:prstGeom>
              <a:noFill/>
            </p:spPr>
            <p:txBody>
              <a:bodyPr wrap="none" rtlCol="0">
                <a:spAutoFit/>
              </a:bodyPr>
              <a:lstStyle/>
              <a:p>
                <a:pPr algn="r"/>
                <a:r>
                  <a:rPr lang="de-DE" sz="1400" dirty="0">
                    <a:solidFill>
                      <a:schemeClr val="bg1"/>
                    </a:solidFill>
                  </a:rPr>
                  <a:t>50</a:t>
                </a:r>
              </a:p>
            </p:txBody>
          </p:sp>
        </p:gr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611646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3333FF"/>
                </a:solidFill>
              </a:rPr>
              <a:t>Die </a:t>
            </a:r>
            <a:r>
              <a:rPr lang="de-DE" altLang="de-DE" sz="1800" dirty="0" err="1">
                <a:solidFill>
                  <a:srgbClr val="3333FF"/>
                </a:solidFill>
              </a:rPr>
              <a:t>Sektorkopplung</a:t>
            </a:r>
            <a:r>
              <a:rPr lang="de-DE" altLang="de-DE" sz="1800" dirty="0">
                <a:solidFill>
                  <a:srgbClr val="3333FF"/>
                </a:solidFill>
              </a:rPr>
              <a:t> ist ein starkes Einsparprogramm für die Verbraucher!</a:t>
            </a:r>
          </a:p>
        </p:txBody>
      </p:sp>
      <p:sp>
        <p:nvSpPr>
          <p:cNvPr id="50" name="Textfeld 49">
            <a:extLst>
              <a:ext uri="{FF2B5EF4-FFF2-40B4-BE49-F238E27FC236}">
                <a16:creationId xmlns:a16="http://schemas.microsoft.com/office/drawing/2014/main" id="{84CB4AEF-8F51-4069-9106-A3844BDDE96F}"/>
              </a:ext>
            </a:extLst>
          </p:cNvPr>
          <p:cNvSpPr txBox="1"/>
          <p:nvPr/>
        </p:nvSpPr>
        <p:spPr>
          <a:xfrm>
            <a:off x="386179" y="4125687"/>
            <a:ext cx="2746649" cy="830997"/>
          </a:xfrm>
          <a:prstGeom prst="rect">
            <a:avLst/>
          </a:prstGeom>
          <a:noFill/>
        </p:spPr>
        <p:txBody>
          <a:bodyPr wrap="none" rtlCol="0">
            <a:spAutoFit/>
          </a:bodyPr>
          <a:lstStyle/>
          <a:p>
            <a:r>
              <a:rPr lang="de-DE" sz="1600" dirty="0"/>
              <a:t>E-Wende mit</a:t>
            </a:r>
            <a:br>
              <a:rPr lang="de-DE" sz="1600" dirty="0"/>
            </a:br>
            <a:r>
              <a:rPr lang="de-DE" sz="1600" dirty="0"/>
              <a:t>- Wärmepumpe Luft/Wasser</a:t>
            </a:r>
            <a:br>
              <a:rPr lang="de-DE" sz="1600" dirty="0"/>
            </a:br>
            <a:r>
              <a:rPr lang="de-DE" sz="1600" dirty="0"/>
              <a:t>- E-Auto mit Akku</a:t>
            </a:r>
          </a:p>
        </p:txBody>
      </p:sp>
    </p:spTree>
    <p:extLst>
      <p:ext uri="{BB962C8B-B14F-4D97-AF65-F5344CB8AC3E}">
        <p14:creationId xmlns:p14="http://schemas.microsoft.com/office/powerpoint/2010/main" val="19856324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000" fill="hold"/>
                                        <p:tgtEl>
                                          <p:spTgt spid="48"/>
                                        </p:tgtEl>
                                        <p:attrNameLst>
                                          <p:attrName>ppt_x</p:attrName>
                                        </p:attrNameLst>
                                      </p:cBhvr>
                                      <p:tavLst>
                                        <p:tav tm="0">
                                          <p:val>
                                            <p:strVal val="1+#ppt_w/2"/>
                                          </p:val>
                                        </p:tav>
                                        <p:tav tm="100000">
                                          <p:val>
                                            <p:strVal val="#ppt_x"/>
                                          </p:val>
                                        </p:tav>
                                      </p:tavLst>
                                    </p:anim>
                                    <p:anim calcmode="lin" valueType="num">
                                      <p:cBhvr additive="base">
                                        <p:cTn id="8" dur="1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ppt_x"/>
                                          </p:val>
                                        </p:tav>
                                        <p:tav tm="100000">
                                          <p:val>
                                            <p:strVal val="#ppt_x"/>
                                          </p:val>
                                        </p:tav>
                                      </p:tavLst>
                                    </p:anim>
                                    <p:anim calcmode="lin" valueType="num">
                                      <p:cBhvr additive="base">
                                        <p:cTn id="2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4093</Words>
  <Application>Microsoft Office PowerPoint</Application>
  <PresentationFormat>A4-Papier (210 x 297 mm)</PresentationFormat>
  <Paragraphs>673</Paragraphs>
  <Slides>37</Slides>
  <Notes>37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37</vt:i4>
      </vt:variant>
    </vt:vector>
  </HeadingPairs>
  <TitlesOfParts>
    <vt:vector size="42" baseType="lpstr">
      <vt:lpstr>Arial</vt:lpstr>
      <vt:lpstr>Calibri</vt:lpstr>
      <vt:lpstr>SourceSansPro-Regular</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2591</cp:revision>
  <cp:lastPrinted>2019-03-23T07:11:31Z</cp:lastPrinted>
  <dcterms:created xsi:type="dcterms:W3CDTF">2003-01-24T08:17:53Z</dcterms:created>
  <dcterms:modified xsi:type="dcterms:W3CDTF">2022-03-24T17:21:02Z</dcterms:modified>
</cp:coreProperties>
</file>