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878" r:id="rId2"/>
    <p:sldId id="879" r:id="rId3"/>
    <p:sldId id="964" r:id="rId4"/>
    <p:sldId id="975" r:id="rId5"/>
    <p:sldId id="977" r:id="rId6"/>
    <p:sldId id="978" r:id="rId7"/>
    <p:sldId id="996" r:id="rId8"/>
    <p:sldId id="995" r:id="rId9"/>
    <p:sldId id="967" r:id="rId10"/>
    <p:sldId id="1004" r:id="rId11"/>
    <p:sldId id="980" r:id="rId12"/>
    <p:sldId id="966" r:id="rId13"/>
    <p:sldId id="981" r:id="rId14"/>
    <p:sldId id="979" r:id="rId15"/>
    <p:sldId id="969" r:id="rId16"/>
    <p:sldId id="970" r:id="rId17"/>
    <p:sldId id="973" r:id="rId18"/>
    <p:sldId id="972" r:id="rId19"/>
    <p:sldId id="982" r:id="rId20"/>
    <p:sldId id="1007" r:id="rId21"/>
    <p:sldId id="1002" r:id="rId22"/>
    <p:sldId id="971" r:id="rId23"/>
    <p:sldId id="997" r:id="rId24"/>
    <p:sldId id="998" r:id="rId25"/>
    <p:sldId id="999" r:id="rId26"/>
    <p:sldId id="1005" r:id="rId27"/>
    <p:sldId id="1006" r:id="rId28"/>
    <p:sldId id="1003" r:id="rId29"/>
    <p:sldId id="1000" r:id="rId30"/>
    <p:sldId id="1001" r:id="rId31"/>
    <p:sldId id="993" r:id="rId32"/>
    <p:sldId id="994" r:id="rId33"/>
    <p:sldId id="958" r:id="rId34"/>
    <p:sldId id="963" r:id="rId35"/>
    <p:sldId id="755" r:id="rId36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6600"/>
    <a:srgbClr val="FF9900"/>
    <a:srgbClr val="CC6600"/>
    <a:srgbClr val="008000"/>
    <a:srgbClr val="BFBFBF"/>
    <a:srgbClr val="FFFFFF"/>
    <a:srgbClr val="0000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476" autoAdjust="0"/>
    <p:restoredTop sz="94660" autoAdjust="0"/>
  </p:normalViewPr>
  <p:slideViewPr>
    <p:cSldViewPr snapToGrid="0">
      <p:cViewPr varScale="1">
        <p:scale>
          <a:sx n="82" d="100"/>
          <a:sy n="82" d="100"/>
        </p:scale>
        <p:origin x="2886" y="7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322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5Klimaneutrale%20Land-Wald-Ern&#228;hrungswirtschaft\02Wald-%20und%20Holzwirtschaft\Berechnungen\Bechenungen%20WH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F6-4AA7-89F3-49B22F8F1263}"/>
              </c:ext>
            </c:extLst>
          </c:dPt>
          <c:dPt>
            <c:idx val="1"/>
            <c:bubble3D val="0"/>
            <c:spPr>
              <a:solidFill>
                <a:srgbClr val="00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F6-4AA7-89F3-49B22F8F1263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F6-4AA7-89F3-49B22F8F1263}"/>
              </c:ext>
            </c:extLst>
          </c:dPt>
          <c:dPt>
            <c:idx val="3"/>
            <c:bubble3D val="0"/>
            <c:spPr>
              <a:solidFill>
                <a:srgbClr val="333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F6-4AA7-89F3-49B22F8F12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CF6-4AA7-89F3-49B22F8F1263}"/>
              </c:ext>
            </c:extLst>
          </c:dPt>
          <c:dPt>
            <c:idx val="5"/>
            <c:bubble3D val="0"/>
            <c:spPr>
              <a:solidFill>
                <a:schemeClr val="bg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CF6-4AA7-89F3-49B22F8F1263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CF6-4AA7-89F3-49B22F8F126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CF6-4AA7-89F3-49B22F8F12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'Landnutzung RLP'!$A$2:$A$7</c:f>
              <c:strCache>
                <c:ptCount val="6"/>
                <c:pt idx="0">
                  <c:v>Landwirtschaftsfläche</c:v>
                </c:pt>
                <c:pt idx="1">
                  <c:v>Waldfläche</c:v>
                </c:pt>
                <c:pt idx="2">
                  <c:v>Sonstige Flächen
(Gehölz, Heide etc.)</c:v>
                </c:pt>
                <c:pt idx="3">
                  <c:v>Gewässer</c:v>
                </c:pt>
                <c:pt idx="4">
                  <c:v>Siedlung</c:v>
                </c:pt>
                <c:pt idx="5">
                  <c:v>Verkehr</c:v>
                </c:pt>
              </c:strCache>
            </c:strRef>
          </c:cat>
          <c:val>
            <c:numRef>
              <c:f>'Landnutzung RLP'!$C$2:$C$7</c:f>
              <c:numCache>
                <c:formatCode>0.0</c:formatCode>
                <c:ptCount val="6"/>
                <c:pt idx="0">
                  <c:v>40.722056238263555</c:v>
                </c:pt>
                <c:pt idx="1">
                  <c:v>40.70584111902452</c:v>
                </c:pt>
                <c:pt idx="2">
                  <c:v>2.4364979169614678</c:v>
                </c:pt>
                <c:pt idx="3">
                  <c:v>1.4362969904839409</c:v>
                </c:pt>
                <c:pt idx="4">
                  <c:v>8.6090700931261495</c:v>
                </c:pt>
                <c:pt idx="5">
                  <c:v>6.0902376421403757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F6-4AA7-89F3-49B22F8F12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5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29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39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99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00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19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37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3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61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2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2973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40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11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48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82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564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36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18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25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947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771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771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77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990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35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61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032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2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88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3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95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FF"/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8BACA313-6EA8-4CBE-9D27-CD0C29B9B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| Klimaneutrale Wald- und Holzwirtschaft</a:t>
            </a:r>
            <a:r>
              <a:rPr lang="de-DE" altLang="de-DE" sz="1200" b="1" dirty="0">
                <a:solidFill>
                  <a:srgbClr val="FF9933"/>
                </a:solidFill>
              </a:rPr>
              <a:t> | FV03</a:t>
            </a:r>
            <a:r>
              <a:rPr lang="en-US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		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94CDB4E-77FA-8989-B761-C8AA9C2DA53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4" y="0"/>
            <a:ext cx="798514" cy="7989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5.jpg"/><Relationship Id="rId3" Type="http://schemas.openxmlformats.org/officeDocument/2006/relationships/image" Target="../media/image60.jpg"/><Relationship Id="rId7" Type="http://schemas.openxmlformats.org/officeDocument/2006/relationships/image" Target="../media/image53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11" Type="http://schemas.openxmlformats.org/officeDocument/2006/relationships/image" Target="../media/image64.jpg"/><Relationship Id="rId5" Type="http://schemas.openxmlformats.org/officeDocument/2006/relationships/image" Target="../media/image52.jpg"/><Relationship Id="rId10" Type="http://schemas.openxmlformats.org/officeDocument/2006/relationships/image" Target="../media/image63.svg"/><Relationship Id="rId4" Type="http://schemas.openxmlformats.org/officeDocument/2006/relationships/image" Target="../media/image51.jpeg"/><Relationship Id="rId9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799"/>
            <a:ext cx="9920288" cy="457201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endParaRPr lang="de-DE" altLang="de-DE" sz="1800" b="1" dirty="0">
              <a:solidFill>
                <a:schemeClr val="bg1"/>
              </a:solidFill>
            </a:endParaRP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6765" y="31146"/>
            <a:ext cx="831812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Klimaschutz</a:t>
            </a:r>
            <a:r>
              <a:rPr lang="en-US" altLang="de-DE" sz="2800" b="1" dirty="0">
                <a:solidFill>
                  <a:schemeClr val="bg1"/>
                </a:solidFill>
              </a:rPr>
              <a:t> - </a:t>
            </a:r>
            <a:r>
              <a:rPr lang="en-US" altLang="de-DE" sz="2800" b="1" dirty="0" err="1">
                <a:solidFill>
                  <a:schemeClr val="bg1"/>
                </a:solidFill>
              </a:rPr>
              <a:t>Energiewende</a:t>
            </a:r>
            <a:r>
              <a:rPr lang="en-US" altLang="de-DE" sz="2800" b="1" dirty="0">
                <a:solidFill>
                  <a:schemeClr val="bg1"/>
                </a:solidFill>
              </a:rPr>
              <a:t> 2.0</a:t>
            </a:r>
            <a:br>
              <a:rPr lang="en-US" altLang="de-DE" sz="2800" b="1" dirty="0">
                <a:solidFill>
                  <a:schemeClr val="bg1"/>
                </a:solidFill>
              </a:rPr>
            </a:br>
            <a:r>
              <a:rPr lang="en-US" altLang="de-DE" sz="2800" dirty="0" err="1">
                <a:solidFill>
                  <a:schemeClr val="bg1"/>
                </a:solidFill>
              </a:rPr>
              <a:t>Klimaneutrale</a:t>
            </a:r>
            <a:r>
              <a:rPr lang="en-US" altLang="de-DE" sz="2800" dirty="0">
                <a:solidFill>
                  <a:schemeClr val="bg1"/>
                </a:solidFill>
              </a:rPr>
              <a:t> Wald- und </a:t>
            </a:r>
            <a:r>
              <a:rPr lang="en-US" altLang="de-DE" sz="2800" dirty="0" err="1">
                <a:solidFill>
                  <a:schemeClr val="bg1"/>
                </a:solidFill>
              </a:rPr>
              <a:t>Holzwirtschaft</a:t>
            </a:r>
            <a:endParaRPr lang="en-US" altLang="de-DE" sz="2800" dirty="0">
              <a:solidFill>
                <a:schemeClr val="bg1"/>
              </a:solidFill>
            </a:endParaRPr>
          </a:p>
        </p:txBody>
      </p:sp>
      <p:sp>
        <p:nvSpPr>
          <p:cNvPr id="38" name="Rectangle 75">
            <a:extLst>
              <a:ext uri="{FF2B5EF4-FFF2-40B4-BE49-F238E27FC236}">
                <a16:creationId xmlns:a16="http://schemas.microsoft.com/office/drawing/2014/main" id="{461A909F-36A1-4F51-8627-A7A64F07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8335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 – Energiewende 2.0 | Klimaneutrale Wald- und Holzwirtschaft | FV03		                		ISE e.V.</a:t>
            </a:r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04F4A4AE-BAD9-4DDF-B803-BE8C327E7907}"/>
              </a:ext>
            </a:extLst>
          </p:cNvPr>
          <p:cNvSpPr/>
          <p:nvPr/>
        </p:nvSpPr>
        <p:spPr bwMode="auto">
          <a:xfrm>
            <a:off x="0" y="1350963"/>
            <a:ext cx="9905998" cy="504189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4A3D0A-DD79-4E16-9D62-3DFE05EACA30}"/>
              </a:ext>
            </a:extLst>
          </p:cNvPr>
          <p:cNvGrpSpPr/>
          <p:nvPr/>
        </p:nvGrpSpPr>
        <p:grpSpPr>
          <a:xfrm>
            <a:off x="2696443" y="2089206"/>
            <a:ext cx="4453393" cy="2933448"/>
            <a:chOff x="2521339" y="2089206"/>
            <a:chExt cx="4453393" cy="2933448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E707D9E-5C01-4519-A7CC-613F4E7E9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605" y="3500527"/>
              <a:ext cx="1522127" cy="1522127"/>
            </a:xfrm>
            <a:prstGeom prst="rect">
              <a:avLst/>
            </a:prstGeom>
          </p:spPr>
        </p:pic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540E4D4B-6791-41F1-808F-DD8494A84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339" y="2089206"/>
              <a:ext cx="2822643" cy="2822643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D81D5A97-3EB3-49E5-B953-1CFEBECAACEA}"/>
              </a:ext>
            </a:extLst>
          </p:cNvPr>
          <p:cNvSpPr txBox="1"/>
          <p:nvPr/>
        </p:nvSpPr>
        <p:spPr>
          <a:xfrm>
            <a:off x="7606164" y="5896589"/>
            <a:ext cx="2138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Stand FV03 vom 29.05.2023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744FA11-B3F8-6F8A-1B96-B3EF5487F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" y="-19051"/>
            <a:ext cx="1369248" cy="1370014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39657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Der Wald in Deutschland</a:t>
            </a:r>
          </a:p>
          <a:p>
            <a:r>
              <a:rPr lang="de-DE" dirty="0">
                <a:solidFill>
                  <a:schemeClr val="bg1"/>
                </a:solidFill>
              </a:rPr>
              <a:t>Hauptbaumarten 2017</a:t>
            </a:r>
            <a:endParaRPr lang="de-DE" altLang="de-DE" sz="16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6D2490B8-5FDD-44DB-B451-DCFA6EC161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/>
          <a:stretch/>
        </p:blipFill>
        <p:spPr>
          <a:xfrm>
            <a:off x="1728701" y="861027"/>
            <a:ext cx="6736203" cy="4818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6900-ADCB-42F9-8FF8-DBFCD3EA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20206"/>
            <a:ext cx="9905999" cy="2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Mehr als die Hälfte der Bäume in Deutschland sind Nadelbaumarten!</a:t>
            </a:r>
            <a:endParaRPr lang="de-DE" sz="1800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9A1A0AF2-F7EB-7FB3-FD39-53B8A303CE0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654220" y="861027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2)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4C95988-4234-C716-FBCB-B04A53E9A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5846" y="5731126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DE" altLang="de-DE" sz="1000" dirty="0"/>
              <a:t>2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151037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864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Funktion des Waldes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DF9D1E-8A8B-49C2-8810-8ACFA3C46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11314" r="24580" b="8177"/>
          <a:stretch/>
        </p:blipFill>
        <p:spPr>
          <a:xfrm>
            <a:off x="1841490" y="875642"/>
            <a:ext cx="6223019" cy="50759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6900-ADCB-42F9-8FF8-DBFCD3EA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59" y="6120206"/>
            <a:ext cx="8250079" cy="2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achhaltige, naturnahe und multifunktionale Waldbewirtschaftung ist die Lösung!</a:t>
            </a:r>
            <a:endParaRPr lang="de-DE" sz="1800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0B21548-1A1D-D130-954F-CB37BD0A2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253" y="5459674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DE" altLang="de-DE" sz="1000" dirty="0"/>
              <a:t>4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0160CE6D-8642-EDC3-063C-B99F2E69F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0235" y="1223225"/>
            <a:ext cx="31538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/>
              <a:t>4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0498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2188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Bestehende Defizite (1)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41020" y="1203960"/>
            <a:ext cx="92735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Raubbau am Wald nimmt global zu:</a:t>
            </a:r>
            <a:br>
              <a:rPr lang="de-DE" sz="2000" dirty="0">
                <a:solidFill>
                  <a:srgbClr val="3333FF"/>
                </a:solidFill>
              </a:rPr>
            </a:br>
            <a:r>
              <a:rPr lang="de-DE" sz="2000" dirty="0">
                <a:solidFill>
                  <a:srgbClr val="3333FF"/>
                </a:solidFill>
              </a:rPr>
              <a:t>Zwischen 1990 und 2015 wurden Naturwälder auf einer Fläche vernichtet,</a:t>
            </a:r>
            <a:br>
              <a:rPr lang="de-DE" sz="2000" dirty="0">
                <a:solidFill>
                  <a:srgbClr val="3333FF"/>
                </a:solidFill>
              </a:rPr>
            </a:br>
            <a:r>
              <a:rPr lang="de-DE" sz="2000" dirty="0">
                <a:solidFill>
                  <a:srgbClr val="3333FF"/>
                </a:solidFill>
              </a:rPr>
              <a:t>die mehr als 6,5-mal so groß ist wie Deutschland (239 Millionen Hektar Naturwälder) – vor allem in den Tropen. Für 80 Prozent des globalen Waldverlusts sind die Ausweitung der Landwirtschaft (u. a. für Palmöl, Soja, Rinder) und die Holz- und Zellstoffplantagen verantwortlich. </a:t>
            </a:r>
            <a:br>
              <a:rPr lang="de-DE" sz="1800" b="0" i="0" u="none" strike="noStrike" baseline="0" dirty="0">
                <a:latin typeface="Georgia" panose="02040502050405020303" pitchFamily="18" charset="0"/>
              </a:rPr>
            </a:br>
            <a:endParaRPr lang="de-DE" sz="2000" dirty="0">
              <a:solidFill>
                <a:srgbClr val="3333FF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Nachhaltige Forstwirtschaft ist kein weltweiter Standard</a:t>
            </a:r>
          </a:p>
          <a:p>
            <a:pPr marL="355600" indent="-355600"/>
            <a:endParaRPr lang="de-DE" sz="2000" dirty="0">
              <a:solidFill>
                <a:srgbClr val="3333FF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Holztransportwege sind häufig zu lang, zu wenig regionale Kreisläufe</a:t>
            </a:r>
          </a:p>
          <a:p>
            <a:pPr marL="355600" indent="-355600"/>
            <a:endParaRPr lang="de-DE" sz="2000" dirty="0">
              <a:solidFill>
                <a:srgbClr val="3333FF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Fehlende Kaskadennutzung (Bauholz, Möbel, Brennstoff)</a:t>
            </a:r>
          </a:p>
          <a:p>
            <a:pPr marL="355600" indent="-355600">
              <a:buFont typeface="Wingdings" pitchFamily="2" charset="2"/>
              <a:buChar char="Ø"/>
            </a:pPr>
            <a:endParaRPr lang="de-DE" sz="2000" dirty="0">
              <a:solidFill>
                <a:srgbClr val="3333FF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Fehlende Aufforstungen weltweit</a:t>
            </a:r>
            <a:endParaRPr lang="de-DE" dirty="0">
              <a:solidFill>
                <a:srgbClr val="3333FF"/>
              </a:solidFill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A240C39C-296A-40E3-83FD-51EF55BCC82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897958" y="1203960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ea typeface="Microsoft YaHei" panose="020B0503020204020204" pitchFamily="34" charset="-122"/>
              </a:rPr>
              <a:t>5)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D6DEA06-CCBA-0CE2-A8DF-A82A6E8D8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7933" y="5654040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5)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243600"/>
      </p:ext>
    </p:extLst>
  </p:cSld>
  <p:clrMapOvr>
    <a:masterClrMapping/>
  </p:clrMapOvr>
  <p:transition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5212" y="0"/>
            <a:ext cx="32234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Bestehende Defizite (2)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Wald in der Klimakrise!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138B6B-5D41-4A8E-B985-FE561458091A}"/>
              </a:ext>
            </a:extLst>
          </p:cNvPr>
          <p:cNvSpPr txBox="1"/>
          <p:nvPr/>
        </p:nvSpPr>
        <p:spPr>
          <a:xfrm>
            <a:off x="5769758" y="1125450"/>
            <a:ext cx="387580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Millionen Bäume sind seit 2018 durch Hitzewellen, Dürre, Stürme und Starkregen in Rheinland-Pfalz abgestorben.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Betroffen sind nicht nur vom Borkenkäfer heimgesuchte Fichten. Selbst die von Natur aus bei uns am häufigste vorkommende Buche und weitere Baumarten leiden.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Bis zur Jahresmitte 2021 sind schon über 32.000 Hektar Schadensflächen entstanden auf denen der Wald jetzt schmerzlich und akut fehlt.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Das entspricht umgerechnet rund 80 Quadratmeter für jede und jeden von uns!</a:t>
            </a:r>
          </a:p>
        </p:txBody>
      </p:sp>
      <p:pic>
        <p:nvPicPr>
          <p:cNvPr id="3" name="Grafik 2" descr="Ein Bild, das draußen, Baum, Himmel, Gras enthält.&#10;&#10;Automatisch generierte Beschreibung">
            <a:extLst>
              <a:ext uri="{FF2B5EF4-FFF2-40B4-BE49-F238E27FC236}">
                <a16:creationId xmlns:a16="http://schemas.microsoft.com/office/drawing/2014/main" id="{3CDC6308-3635-4260-BAD1-15E39F8B9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4" y="1212842"/>
            <a:ext cx="5509323" cy="3670194"/>
          </a:xfrm>
          <a:prstGeom prst="rect">
            <a:avLst/>
          </a:prstGeom>
        </p:spPr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C179C853-0AE8-429A-BE5B-64E26670C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435" y="4974925"/>
            <a:ext cx="509388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u="sng" dirty="0"/>
              <a:t>Foto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Landesforsten</a:t>
            </a:r>
            <a:r>
              <a:rPr lang="de-DE" altLang="de-DE" sz="1000" dirty="0"/>
              <a:t> 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RLP, </a:t>
            </a:r>
            <a:r>
              <a:rPr lang="de-DE" sz="1000" dirty="0"/>
              <a:t>Fotograf Jonathan Fieber </a:t>
            </a:r>
            <a:endParaRPr lang="de-DE" altLang="de-DE" sz="1000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FC9B765-8C06-4653-8392-BF7411591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91866"/>
            <a:ext cx="982472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Wald in der Klimakrise – Helfen wir ihm! 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4FF4AA-307B-8F72-AC04-745D7B216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0493" y="4974925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6)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6F56A9E1-7C6D-6F1F-C290-3FBCB8E40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4165" y="1089731"/>
            <a:ext cx="41284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/>
              <a:t>6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58640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79200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Treibhausgas (THG)-Bilanz der Wald- und Holzwirtschaft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Quellen und Senken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88741" y="1370149"/>
            <a:ext cx="83916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3333FF"/>
                </a:solidFill>
              </a:rPr>
              <a:t>THG-Quellen: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Auftauen von Permafrostböden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nicht nachhaltige Waldwirtschaft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fossile Energiewirtschaft aus über Millionen Jahren gespeicherten Pflanzenresten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6D586A-2805-424F-B1B9-BEBD71554892}"/>
              </a:ext>
            </a:extLst>
          </p:cNvPr>
          <p:cNvSpPr txBox="1"/>
          <p:nvPr/>
        </p:nvSpPr>
        <p:spPr>
          <a:xfrm>
            <a:off x="1188740" y="3319253"/>
            <a:ext cx="65566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/>
            <a:r>
              <a:rPr lang="de-DE" sz="2000" dirty="0">
                <a:solidFill>
                  <a:srgbClr val="3333FF"/>
                </a:solidFill>
              </a:rPr>
              <a:t>THG-Senken: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Aufforstungen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Kaskadennutzung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Substitution von Plastik, Metall und Beton durch Holz</a:t>
            </a: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Langzeitnutzung</a:t>
            </a:r>
          </a:p>
        </p:txBody>
      </p:sp>
    </p:spTree>
    <p:extLst>
      <p:ext uri="{BB962C8B-B14F-4D97-AF65-F5344CB8AC3E}">
        <p14:creationId xmlns:p14="http://schemas.microsoft.com/office/powerpoint/2010/main" val="1294508284"/>
      </p:ext>
    </p:extLst>
  </p:cSld>
  <p:clrMapOvr>
    <a:masterClrMapping/>
  </p:clrMapOvr>
  <p:transition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36096"/>
            <a:ext cx="74015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Maßnahmen zur Anpassung der Waldbewirtschaftung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an den Klimawandel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53143" y="1476103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Auswahl klimastabiler Baumarten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2B23D3-5C8D-4A69-B33C-1EDB51439046}"/>
              </a:ext>
            </a:extLst>
          </p:cNvPr>
          <p:cNvSpPr txBox="1"/>
          <p:nvPr/>
        </p:nvSpPr>
        <p:spPr>
          <a:xfrm>
            <a:off x="653143" y="3679855"/>
            <a:ext cx="5066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 Forschung für eine effizientere Holznutzung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0FBCCB5-C2AC-49CC-B32C-7619587F6215}"/>
              </a:ext>
            </a:extLst>
          </p:cNvPr>
          <p:cNvSpPr txBox="1"/>
          <p:nvPr/>
        </p:nvSpPr>
        <p:spPr>
          <a:xfrm>
            <a:off x="653143" y="2027041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Begründung stabiler Mischbestände mit Nadel- und Laubbaumarten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412BC2-3D78-4104-A0A9-026D42833826}"/>
              </a:ext>
            </a:extLst>
          </p:cNvPr>
          <p:cNvSpPr txBox="1"/>
          <p:nvPr/>
        </p:nvSpPr>
        <p:spPr>
          <a:xfrm>
            <a:off x="653143" y="2577979"/>
            <a:ext cx="791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 Erhaltung eines möglichst hohen Holzzuwachses zur CO2-Speicherung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A177981-00BC-405A-B748-1289895DCDC7}"/>
              </a:ext>
            </a:extLst>
          </p:cNvPr>
          <p:cNvSpPr txBox="1"/>
          <p:nvPr/>
        </p:nvSpPr>
        <p:spPr>
          <a:xfrm>
            <a:off x="653143" y="3128917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 regelmäßige Durchforstungen zur Reduktion der Feuergefahr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0F6605-DCFC-43B8-8993-0E4E2801A1B1}"/>
              </a:ext>
            </a:extLst>
          </p:cNvPr>
          <p:cNvSpPr txBox="1"/>
          <p:nvPr/>
        </p:nvSpPr>
        <p:spPr>
          <a:xfrm>
            <a:off x="653143" y="4781732"/>
            <a:ext cx="5314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Steigerung der Waldflächen durch Aufforstung </a:t>
            </a:r>
          </a:p>
          <a:p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5B2B188-CDBC-424F-AA6B-548E9465CB25}"/>
              </a:ext>
            </a:extLst>
          </p:cNvPr>
          <p:cNvSpPr txBox="1"/>
          <p:nvPr/>
        </p:nvSpPr>
        <p:spPr>
          <a:xfrm>
            <a:off x="653143" y="4230793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 bewirtschaftete Wälder weiter bewirtschaften</a:t>
            </a:r>
          </a:p>
        </p:txBody>
      </p:sp>
    </p:spTree>
    <p:extLst>
      <p:ext uri="{BB962C8B-B14F-4D97-AF65-F5344CB8AC3E}">
        <p14:creationId xmlns:p14="http://schemas.microsoft.com/office/powerpoint/2010/main" val="1848458344"/>
      </p:ext>
    </p:extLst>
  </p:cSld>
  <p:clrMapOvr>
    <a:masterClrMapping/>
  </p:clrMapOvr>
  <p:transition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36096"/>
            <a:ext cx="315131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Wald- und Wind-Pakt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Windparks im Wald . . 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B32F9A3-A4D2-4B3A-B949-C1320BE47E35}"/>
              </a:ext>
            </a:extLst>
          </p:cNvPr>
          <p:cNvGrpSpPr/>
          <p:nvPr/>
        </p:nvGrpSpPr>
        <p:grpSpPr>
          <a:xfrm>
            <a:off x="561703" y="3542019"/>
            <a:ext cx="7327712" cy="2323039"/>
            <a:chOff x="561703" y="3542019"/>
            <a:chExt cx="7327712" cy="2323039"/>
          </a:xfrm>
        </p:grpSpPr>
        <p:sp>
          <p:nvSpPr>
            <p:cNvPr id="3" name="Textfeld 2"/>
            <p:cNvSpPr txBox="1"/>
            <p:nvPr/>
          </p:nvSpPr>
          <p:spPr>
            <a:xfrm>
              <a:off x="561703" y="3542019"/>
              <a:ext cx="4916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55600" indent="-355600">
                <a:buFont typeface="Wingdings" pitchFamily="2" charset="2"/>
                <a:buChar char="Ø"/>
              </a:pPr>
              <a:r>
                <a:rPr lang="de-DE" sz="1800" dirty="0">
                  <a:solidFill>
                    <a:srgbClr val="3333FF"/>
                  </a:solidFill>
                </a:rPr>
                <a:t>stören die nachhaltige Forstwirtschaft nicht</a:t>
              </a: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ECCE62D-DCEA-4EC1-983D-34348930C8E2}"/>
                </a:ext>
              </a:extLst>
            </p:cNvPr>
            <p:cNvSpPr txBox="1"/>
            <p:nvPr/>
          </p:nvSpPr>
          <p:spPr>
            <a:xfrm>
              <a:off x="561703" y="5495726"/>
              <a:ext cx="7212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55600" indent="-355600">
                <a:buFont typeface="Wingdings" pitchFamily="2" charset="2"/>
                <a:buChar char="Ø"/>
              </a:pPr>
              <a:r>
                <a:rPr lang="de-DE" sz="1800" dirty="0">
                  <a:solidFill>
                    <a:srgbClr val="3333FF"/>
                  </a:solidFill>
                </a:rPr>
                <a:t>bringen hohe Energieerträge auf guten bis sehr guten Standorten</a:t>
              </a: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65BF63A-3280-48CB-B2C2-D08509C0781E}"/>
                </a:ext>
              </a:extLst>
            </p:cNvPr>
            <p:cNvSpPr txBox="1"/>
            <p:nvPr/>
          </p:nvSpPr>
          <p:spPr>
            <a:xfrm>
              <a:off x="561703" y="4022973"/>
              <a:ext cx="5805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55600" indent="-355600">
                <a:buFont typeface="Wingdings" pitchFamily="2" charset="2"/>
                <a:buChar char="Ø"/>
              </a:pPr>
              <a:r>
                <a:rPr lang="de-DE" sz="1800" dirty="0">
                  <a:solidFill>
                    <a:srgbClr val="3333FF"/>
                  </a:solidFill>
                </a:rPr>
                <a:t>generieren zusätzliches Einkommen für den Wald</a:t>
              </a:r>
              <a:endParaRPr lang="de-DE" sz="18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DD708A36-10ED-491C-BF92-28B57C280650}"/>
                </a:ext>
              </a:extLst>
            </p:cNvPr>
            <p:cNvSpPr txBox="1"/>
            <p:nvPr/>
          </p:nvSpPr>
          <p:spPr>
            <a:xfrm>
              <a:off x="561703" y="4479846"/>
              <a:ext cx="6032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55600" indent="-355600">
                <a:buFont typeface="Wingdings" pitchFamily="2" charset="2"/>
                <a:buChar char="Ø"/>
              </a:pPr>
              <a:r>
                <a:rPr lang="de-DE" sz="1800" dirty="0">
                  <a:solidFill>
                    <a:srgbClr val="3333FF"/>
                  </a:solidFill>
                </a:rPr>
                <a:t>erhöhen die Artenvielfalt in geschlossenen Beständen</a:t>
              </a:r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F78BD8DC-FC35-4CB7-AD80-65A6B40FD5C6}"/>
                </a:ext>
              </a:extLst>
            </p:cNvPr>
            <p:cNvSpPr txBox="1"/>
            <p:nvPr/>
          </p:nvSpPr>
          <p:spPr>
            <a:xfrm>
              <a:off x="561703" y="4974163"/>
              <a:ext cx="73277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55600" indent="-355600">
                <a:buFont typeface="Wingdings" pitchFamily="2" charset="2"/>
                <a:buChar char="Ø"/>
              </a:pPr>
              <a:r>
                <a:rPr lang="de-DE" sz="1800" dirty="0">
                  <a:solidFill>
                    <a:srgbClr val="3333FF"/>
                  </a:solidFill>
                </a:rPr>
                <a:t>fördern den Naturschutz durch zusätzliche Ausgleichsmaßnahmen</a:t>
              </a:r>
            </a:p>
          </p:txBody>
        </p:sp>
      </p:grpSp>
      <p:pic>
        <p:nvPicPr>
          <p:cNvPr id="8" name="Grafik 7" descr="Ein Bild, das Gras, draußen, Himmel, Windmühle enthält.&#10;&#10;Automatisch generierte Beschreibung">
            <a:extLst>
              <a:ext uri="{FF2B5EF4-FFF2-40B4-BE49-F238E27FC236}">
                <a16:creationId xmlns:a16="http://schemas.microsoft.com/office/drawing/2014/main" id="{987C2CAB-3A47-498C-9330-81C4BD1C5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680" y="992942"/>
            <a:ext cx="3176212" cy="2376487"/>
          </a:xfrm>
          <a:prstGeom prst="rect">
            <a:avLst/>
          </a:prstGeom>
        </p:spPr>
      </p:pic>
      <p:pic>
        <p:nvPicPr>
          <p:cNvPr id="10" name="Grafik 9" descr="Ein Bild, das Himmel, draußen, Gras, Tag enthält.&#10;&#10;Automatisch generierte Beschreibung">
            <a:extLst>
              <a:ext uri="{FF2B5EF4-FFF2-40B4-BE49-F238E27FC236}">
                <a16:creationId xmlns:a16="http://schemas.microsoft.com/office/drawing/2014/main" id="{182D17AF-E24A-4158-8922-F98C898EE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" b="15311"/>
          <a:stretch/>
        </p:blipFill>
        <p:spPr>
          <a:xfrm>
            <a:off x="561703" y="1039683"/>
            <a:ext cx="5059680" cy="2283004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B6FE33BA-1997-4B39-9421-6CA338770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Windparks im Wald nutzen der Natur und den Menschen!</a:t>
            </a:r>
          </a:p>
        </p:txBody>
      </p:sp>
    </p:spTree>
    <p:extLst>
      <p:ext uri="{BB962C8B-B14F-4D97-AF65-F5344CB8AC3E}">
        <p14:creationId xmlns:p14="http://schemas.microsoft.com/office/powerpoint/2010/main" val="25051694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36096"/>
            <a:ext cx="742511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Maßnahmen zur langfristigen CO</a:t>
            </a:r>
            <a:r>
              <a:rPr lang="de-DE" altLang="de-DE" sz="2400" baseline="-25000" dirty="0">
                <a:solidFill>
                  <a:schemeClr val="bg1"/>
                </a:solidFill>
              </a:rPr>
              <a:t>2</a:t>
            </a:r>
            <a:r>
              <a:rPr lang="de-DE" altLang="de-DE" sz="2400" dirty="0">
                <a:solidFill>
                  <a:schemeClr val="bg1"/>
                </a:solidFill>
              </a:rPr>
              <a:t>- Speicherung durch</a:t>
            </a:r>
            <a:br>
              <a:rPr lang="de-DE" altLang="de-DE" sz="2400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Wald- und Holzwirtschaft (Kaskadennutzung)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92331" y="1593669"/>
            <a:ext cx="748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 Steigerung der Holznutzung aus nachhaltiger Forstwirtschaft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1D5D280-A7CF-4A78-B231-6C596CAA5047}"/>
              </a:ext>
            </a:extLst>
          </p:cNvPr>
          <p:cNvSpPr txBox="1"/>
          <p:nvPr/>
        </p:nvSpPr>
        <p:spPr>
          <a:xfrm>
            <a:off x="692331" y="3995153"/>
            <a:ext cx="6880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Substitution von fossilen Energie-Rohstoffen durch Holz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174A093-692E-4495-A509-97A1588B4D83}"/>
              </a:ext>
            </a:extLst>
          </p:cNvPr>
          <p:cNvSpPr txBox="1"/>
          <p:nvPr/>
        </p:nvSpPr>
        <p:spPr>
          <a:xfrm>
            <a:off x="692331" y="2117096"/>
            <a:ext cx="881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 Steigerung des Holzuwachses je Flächeneinheit durch nachhaltige</a:t>
            </a:r>
            <a:br>
              <a:rPr lang="de-DE" sz="2000" dirty="0">
                <a:solidFill>
                  <a:srgbClr val="3333FF"/>
                </a:solidFill>
              </a:rPr>
            </a:br>
            <a:r>
              <a:rPr lang="de-DE" sz="2000" dirty="0">
                <a:solidFill>
                  <a:srgbClr val="3333FF"/>
                </a:solidFill>
              </a:rPr>
              <a:t> Waldwirtschaft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D52354-124B-4456-B5CE-7E369E01E4C5}"/>
              </a:ext>
            </a:extLst>
          </p:cNvPr>
          <p:cNvSpPr txBox="1"/>
          <p:nvPr/>
        </p:nvSpPr>
        <p:spPr>
          <a:xfrm>
            <a:off x="692331" y="2948299"/>
            <a:ext cx="7932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 stoffliche Nutzung von Holzprodukten über sehr lange Zeiträume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1AC65DF-269C-436D-941F-C9D7A2738928}"/>
              </a:ext>
            </a:extLst>
          </p:cNvPr>
          <p:cNvSpPr txBox="1"/>
          <p:nvPr/>
        </p:nvSpPr>
        <p:spPr>
          <a:xfrm>
            <a:off x="692331" y="3471726"/>
            <a:ext cx="6808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Substitution von CO</a:t>
            </a:r>
            <a:r>
              <a:rPr lang="de-DE" sz="2000" baseline="-25000" dirty="0">
                <a:solidFill>
                  <a:srgbClr val="3333FF"/>
                </a:solidFill>
              </a:rPr>
              <a:t>2</a:t>
            </a:r>
            <a:r>
              <a:rPr lang="de-DE" sz="2000" dirty="0">
                <a:solidFill>
                  <a:srgbClr val="3333FF"/>
                </a:solidFill>
              </a:rPr>
              <a:t>-intensiven Rohstoffen durch Holz</a:t>
            </a:r>
          </a:p>
        </p:txBody>
      </p:sp>
    </p:spTree>
    <p:extLst>
      <p:ext uri="{BB962C8B-B14F-4D97-AF65-F5344CB8AC3E}">
        <p14:creationId xmlns:p14="http://schemas.microsoft.com/office/powerpoint/2010/main" val="3873681945"/>
      </p:ext>
    </p:extLst>
  </p:cSld>
  <p:clrMapOvr>
    <a:masterClrMapping/>
  </p:clrMapOvr>
  <p:transition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24064"/>
            <a:ext cx="5688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Nutzung des Waldes in der Holzwirtschaft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54297" y="1177109"/>
            <a:ext cx="97361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3333FF"/>
                </a:solidFill>
              </a:rPr>
              <a:t>Holz ist der natürlichste Speicher von Sonnenenergie und Kohlenstoff</a:t>
            </a:r>
          </a:p>
          <a:p>
            <a:endParaRPr lang="de-DE" sz="2000" dirty="0">
              <a:solidFill>
                <a:srgbClr val="3333FF"/>
              </a:solidFill>
            </a:endParaRPr>
          </a:p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stoffliche Nutzung verlängert die Kohlenstoffspeicherung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ED379A0-001C-4C33-B5B5-EADC05B5FE2F}"/>
              </a:ext>
            </a:extLst>
          </p:cNvPr>
          <p:cNvSpPr txBox="1"/>
          <p:nvPr/>
        </p:nvSpPr>
        <p:spPr>
          <a:xfrm>
            <a:off x="454297" y="4540069"/>
            <a:ext cx="973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Brennholz aus nachhaltiger Forstwirtschaft ersetzt fossile Energierohstoffe,</a:t>
            </a:r>
            <a:br>
              <a:rPr lang="de-DE" sz="2000" dirty="0">
                <a:solidFill>
                  <a:srgbClr val="3333FF"/>
                </a:solidFill>
              </a:rPr>
            </a:br>
            <a:r>
              <a:rPr lang="de-DE" sz="2000" dirty="0">
                <a:solidFill>
                  <a:srgbClr val="3333FF"/>
                </a:solidFill>
              </a:rPr>
              <a:t>die keine geschlossenen CO</a:t>
            </a:r>
            <a:r>
              <a:rPr lang="de-DE" sz="2000" baseline="-25000" dirty="0">
                <a:solidFill>
                  <a:srgbClr val="3333FF"/>
                </a:solidFill>
              </a:rPr>
              <a:t>2</a:t>
            </a:r>
            <a:r>
              <a:rPr lang="de-DE" sz="2000" dirty="0">
                <a:solidFill>
                  <a:srgbClr val="3333FF"/>
                </a:solidFill>
              </a:rPr>
              <a:t>-Kreisläufe haben</a:t>
            </a:r>
            <a:endParaRPr lang="de-DE" dirty="0">
              <a:solidFill>
                <a:srgbClr val="3333FF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74B2DF-E0F3-4613-B071-2427B0A2432D}"/>
              </a:ext>
            </a:extLst>
          </p:cNvPr>
          <p:cNvSpPr txBox="1"/>
          <p:nvPr/>
        </p:nvSpPr>
        <p:spPr>
          <a:xfrm>
            <a:off x="454297" y="2342143"/>
            <a:ext cx="973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Kaskadennutzung</a:t>
            </a:r>
            <a:endParaRPr lang="de-DE" dirty="0">
              <a:solidFill>
                <a:srgbClr val="3333FF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20E24B0-3179-429E-9BB1-2208BF2F9BFB}"/>
              </a:ext>
            </a:extLst>
          </p:cNvPr>
          <p:cNvSpPr txBox="1"/>
          <p:nvPr/>
        </p:nvSpPr>
        <p:spPr>
          <a:xfrm>
            <a:off x="454297" y="2891624"/>
            <a:ext cx="973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Durchforstung schafft neue Potentiale für Holzzuwachs auf der selben Fläche</a:t>
            </a:r>
            <a:endParaRPr lang="de-DE" dirty="0">
              <a:solidFill>
                <a:srgbClr val="3333FF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5990E26-2493-45E5-B8EC-D845A90FA188}"/>
              </a:ext>
            </a:extLst>
          </p:cNvPr>
          <p:cNvSpPr txBox="1"/>
          <p:nvPr/>
        </p:nvSpPr>
        <p:spPr>
          <a:xfrm>
            <a:off x="454297" y="3441105"/>
            <a:ext cx="973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Holz substituiert CO</a:t>
            </a:r>
            <a:r>
              <a:rPr lang="de-DE" sz="2000" baseline="-25000" dirty="0">
                <a:solidFill>
                  <a:srgbClr val="3333FF"/>
                </a:solidFill>
              </a:rPr>
              <a:t>2</a:t>
            </a:r>
            <a:r>
              <a:rPr lang="de-DE" sz="2000" dirty="0">
                <a:solidFill>
                  <a:srgbClr val="3333FF"/>
                </a:solidFill>
              </a:rPr>
              <a:t>-intensive Rohstoffe</a:t>
            </a:r>
            <a:endParaRPr lang="de-DE" dirty="0">
              <a:solidFill>
                <a:srgbClr val="3333FF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7DB1C60-F3F5-4511-8004-4AEFBCD95CBF}"/>
              </a:ext>
            </a:extLst>
          </p:cNvPr>
          <p:cNvSpPr txBox="1"/>
          <p:nvPr/>
        </p:nvSpPr>
        <p:spPr>
          <a:xfrm>
            <a:off x="454297" y="3990586"/>
            <a:ext cx="973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2000" dirty="0">
                <a:solidFill>
                  <a:srgbClr val="3333FF"/>
                </a:solidFill>
              </a:rPr>
              <a:t>Brennholz aus nachhaltiger Forstwirtschaft ist CO</a:t>
            </a:r>
            <a:r>
              <a:rPr lang="de-DE" sz="2000" baseline="-25000" dirty="0">
                <a:solidFill>
                  <a:srgbClr val="3333FF"/>
                </a:solidFill>
              </a:rPr>
              <a:t>2</a:t>
            </a:r>
            <a:r>
              <a:rPr lang="de-DE" sz="2000" dirty="0">
                <a:solidFill>
                  <a:srgbClr val="3333FF"/>
                </a:solidFill>
              </a:rPr>
              <a:t>-neutral</a:t>
            </a:r>
            <a:endParaRPr lang="de-DE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478704"/>
      </p:ext>
    </p:extLst>
  </p:cSld>
  <p:clrMapOvr>
    <a:masterClrMapping/>
  </p:clrMapOvr>
  <p:transition>
    <p:randomBa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20782"/>
            <a:ext cx="767883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(1)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Verwendung von deutschem Waldholz (Derbholz) 2016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Text, Screenshot, Visitenkarte enthält.&#10;&#10;Automatisch generierte Beschreibung">
            <a:extLst>
              <a:ext uri="{FF2B5EF4-FFF2-40B4-BE49-F238E27FC236}">
                <a16:creationId xmlns:a16="http://schemas.microsoft.com/office/drawing/2014/main" id="{CBE5065F-26E6-4653-92D6-06779FA9F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2"/>
          <a:stretch/>
        </p:blipFill>
        <p:spPr>
          <a:xfrm>
            <a:off x="1503680" y="878839"/>
            <a:ext cx="6668092" cy="4852289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energetische Nutzung von Waldholz beträgt ca. 26%!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F6F2D9D0-5886-85E0-0628-0A92EADC3C8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400541" y="960380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ea typeface="Microsoft YaHei" panose="020B0503020204020204" pitchFamily="34" charset="-122"/>
              </a:rPr>
              <a:t>2)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31A8B68-28B4-A2EF-DDED-32DC5909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095" y="5811250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DE" altLang="de-DE" sz="1000" dirty="0"/>
              <a:t>2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8092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Agenda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4ABBB438-964A-4419-9141-00BB18DE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241169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Treibhausgasbilanz: Quellen und Senken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0018ECB-96DD-41A9-B688-CADD572D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2813706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Maßnahmen  zur Anpassung der Waldbewirtschaftung an den Klimawandel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3C0E212-0E94-4843-91A5-982C814F1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606089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Quellen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48E3141F-17D2-441D-A675-7D662787F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3216748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Wald- und Wind-Pakt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4B27BE64-A4F5-4645-BDE3-0678C5EE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565888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Fazit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81449225-D7B5-4791-8269-3255675D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4" y="801592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Einführung</a:t>
            </a:r>
            <a:endParaRPr lang="de-DE" altLang="de-DE" sz="1800" dirty="0"/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C8A57090-9439-4107-AE6D-361271E58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3618758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Maßnahmen zur langfristigen CO</a:t>
            </a:r>
            <a:r>
              <a:rPr lang="de-DE" altLang="de-DE" sz="18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800" dirty="0">
                <a:solidFill>
                  <a:srgbClr val="3333FF"/>
                </a:solidFill>
              </a:rPr>
              <a:t>- Speicherung durch Wald- und Holzwirtschaft (Kaskadennutzung)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E6B90DFE-AB96-41EA-BF8B-A4661AF5E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4298799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Nutzung des Waldes in der Holzwirtschaft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stoffliche Nutzung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- energetische Nutzung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2DFFEE0-35E0-49E2-8CB9-1337576DD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160767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Bestehende Defizite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1FB2576A-0549-4B63-ABC9-AC3CCE411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5255839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 err="1">
                <a:solidFill>
                  <a:srgbClr val="3333FF"/>
                </a:solidFill>
              </a:rPr>
              <a:t>Sektorkopplung</a:t>
            </a:r>
            <a:r>
              <a:rPr lang="de-DE" altLang="de-DE" sz="1800" dirty="0">
                <a:solidFill>
                  <a:srgbClr val="3333FF"/>
                </a:solidFill>
              </a:rPr>
              <a:t> bei der Wald- und Holzwirtschaft 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913BCC87-0D93-431D-8765-F14870D9B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1204634"/>
            <a:ext cx="8697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Flächennutzung Erde, D, RLP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01C0F0C0-943C-4171-AB3F-E158006CC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2" y="2009686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3333FF"/>
                </a:solidFill>
              </a:rPr>
              <a:t>Funktion des Waldes</a:t>
            </a:r>
          </a:p>
        </p:txBody>
      </p:sp>
    </p:spTree>
  </p:cSld>
  <p:clrMapOvr>
    <a:masterClrMapping/>
  </p:clrMapOvr>
  <p:transition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20782"/>
            <a:ext cx="54582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(2)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Export – Import für Rohholz in  D (2020)</a:t>
            </a:r>
            <a:endParaRPr lang="de-DE" altLang="de-DE" dirty="0">
              <a:solidFill>
                <a:srgbClr val="FF0000"/>
              </a:solidFill>
            </a:endParaRPr>
          </a:p>
        </p:txBody>
      </p:sp>
      <p:pic>
        <p:nvPicPr>
          <p:cNvPr id="4" name="Grafik 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1B05A3D-C409-DD24-5F30-8B1419CAD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" y="840761"/>
            <a:ext cx="1528765" cy="206832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370B69A-1801-C8BA-1412-D2025AE29522}"/>
              </a:ext>
            </a:extLst>
          </p:cNvPr>
          <p:cNvSpPr txBox="1"/>
          <p:nvPr/>
        </p:nvSpPr>
        <p:spPr>
          <a:xfrm>
            <a:off x="454298" y="3568533"/>
            <a:ext cx="937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Deutschland erreichte in 2020 mit 80,4 Mio. m³ einen Rekord beim Holzeinschlag.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AC1A7A2-8DFE-66C6-103F-8F105BA9EBEC}"/>
              </a:ext>
            </a:extLst>
          </p:cNvPr>
          <p:cNvGrpSpPr/>
          <p:nvPr/>
        </p:nvGrpSpPr>
        <p:grpSpPr>
          <a:xfrm>
            <a:off x="5910153" y="863600"/>
            <a:ext cx="3860801" cy="2280235"/>
            <a:chOff x="5953759" y="863600"/>
            <a:chExt cx="3860801" cy="2280235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262172B-6AFA-CE43-7F81-35A41BF4AB5C}"/>
                </a:ext>
              </a:extLst>
            </p:cNvPr>
            <p:cNvSpPr/>
            <p:nvPr/>
          </p:nvSpPr>
          <p:spPr bwMode="auto">
            <a:xfrm>
              <a:off x="5953759" y="863600"/>
              <a:ext cx="3860801" cy="228023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BF7937E9-3922-6227-E6C9-7AFF8A9A7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346" t="37732" r="37072" b="19176"/>
            <a:stretch/>
          </p:blipFill>
          <p:spPr>
            <a:xfrm>
              <a:off x="6019798" y="935843"/>
              <a:ext cx="3728721" cy="2123440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FC2D6C4-5146-0E35-CFFC-104A8EEE5AB2}"/>
                </a:ext>
              </a:extLst>
            </p:cNvPr>
            <p:cNvSpPr txBox="1"/>
            <p:nvPr/>
          </p:nvSpPr>
          <p:spPr>
            <a:xfrm>
              <a:off x="8940800" y="935843"/>
              <a:ext cx="6976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Mio. m³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8F59A218-3133-5FB7-6703-71CB7C94DF32}"/>
              </a:ext>
            </a:extLst>
          </p:cNvPr>
          <p:cNvSpPr txBox="1"/>
          <p:nvPr/>
        </p:nvSpPr>
        <p:spPr>
          <a:xfrm>
            <a:off x="144638" y="1721036"/>
            <a:ext cx="117852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80,4 Mio. m³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1C32BAD-1810-B039-8049-E8C16F4C2F50}"/>
              </a:ext>
            </a:extLst>
          </p:cNvPr>
          <p:cNvGrpSpPr/>
          <p:nvPr/>
        </p:nvGrpSpPr>
        <p:grpSpPr>
          <a:xfrm>
            <a:off x="1603372" y="905211"/>
            <a:ext cx="3954147" cy="2003878"/>
            <a:chOff x="1603372" y="905211"/>
            <a:chExt cx="3954147" cy="2003878"/>
          </a:xfrm>
        </p:grpSpPr>
        <p:pic>
          <p:nvPicPr>
            <p:cNvPr id="7" name="Grafik 6" descr="Ein Bild, das Karte enthält.&#10;&#10;Automatisch generierte Beschreibung">
              <a:extLst>
                <a:ext uri="{FF2B5EF4-FFF2-40B4-BE49-F238E27FC236}">
                  <a16:creationId xmlns:a16="http://schemas.microsoft.com/office/drawing/2014/main" id="{EEB613C5-91D4-0201-7305-C7B9F13DA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934" y="941709"/>
              <a:ext cx="2012585" cy="1967380"/>
            </a:xfrm>
            <a:prstGeom prst="rect">
              <a:avLst/>
            </a:prstGeom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5D3995A1-2152-E106-4242-D0A97299393E}"/>
                </a:ext>
              </a:extLst>
            </p:cNvPr>
            <p:cNvGrpSpPr/>
            <p:nvPr/>
          </p:nvGrpSpPr>
          <p:grpSpPr>
            <a:xfrm>
              <a:off x="1603372" y="905211"/>
              <a:ext cx="1868004" cy="741390"/>
              <a:chOff x="1603372" y="905211"/>
              <a:chExt cx="1868004" cy="741390"/>
            </a:xfrm>
          </p:grpSpPr>
          <p:grpSp>
            <p:nvGrpSpPr>
              <p:cNvPr id="2" name="Gruppieren 1">
                <a:extLst>
                  <a:ext uri="{FF2B5EF4-FFF2-40B4-BE49-F238E27FC236}">
                    <a16:creationId xmlns:a16="http://schemas.microsoft.com/office/drawing/2014/main" id="{826DD706-DD7F-E094-CE70-74C5CF2BD376}"/>
                  </a:ext>
                </a:extLst>
              </p:cNvPr>
              <p:cNvGrpSpPr/>
              <p:nvPr/>
            </p:nvGrpSpPr>
            <p:grpSpPr>
              <a:xfrm>
                <a:off x="1603372" y="1067481"/>
                <a:ext cx="1868004" cy="579120"/>
                <a:chOff x="1603372" y="1392601"/>
                <a:chExt cx="1868004" cy="579120"/>
              </a:xfrm>
            </p:grpSpPr>
            <p:sp>
              <p:nvSpPr>
                <p:cNvPr id="8" name="Pfeil: nach rechts 7">
                  <a:extLst>
                    <a:ext uri="{FF2B5EF4-FFF2-40B4-BE49-F238E27FC236}">
                      <a16:creationId xmlns:a16="http://schemas.microsoft.com/office/drawing/2014/main" id="{F7C74EA6-F2A4-3299-88C4-3486B1F4D6D5}"/>
                    </a:ext>
                  </a:extLst>
                </p:cNvPr>
                <p:cNvSpPr/>
                <p:nvPr/>
              </p:nvSpPr>
              <p:spPr bwMode="auto">
                <a:xfrm>
                  <a:off x="1603372" y="1392601"/>
                  <a:ext cx="1868004" cy="579120"/>
                </a:xfrm>
                <a:prstGeom prst="rightArrow">
                  <a:avLst/>
                </a:prstGeom>
                <a:solidFill>
                  <a:schemeClr val="accent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" name="Textfeld 15">
                  <a:extLst>
                    <a:ext uri="{FF2B5EF4-FFF2-40B4-BE49-F238E27FC236}">
                      <a16:creationId xmlns:a16="http://schemas.microsoft.com/office/drawing/2014/main" id="{6035043F-3E9C-3490-7163-6E2F6D4B7152}"/>
                    </a:ext>
                  </a:extLst>
                </p:cNvPr>
                <p:cNvSpPr txBox="1"/>
                <p:nvPr/>
              </p:nvSpPr>
              <p:spPr>
                <a:xfrm>
                  <a:off x="1930210" y="1543661"/>
                  <a:ext cx="11785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/>
                    <a:t>12,7 Mio. m³</a:t>
                  </a:r>
                </a:p>
              </p:txBody>
            </p:sp>
          </p:grp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5B8848B0-151A-85E6-0C7E-568A4D4E24A4}"/>
                  </a:ext>
                </a:extLst>
              </p:cNvPr>
              <p:cNvSpPr txBox="1"/>
              <p:nvPr/>
            </p:nvSpPr>
            <p:spPr>
              <a:xfrm>
                <a:off x="2155201" y="905211"/>
                <a:ext cx="7024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/>
                  <a:t>Export</a:t>
                </a:r>
              </a:p>
            </p:txBody>
          </p:sp>
        </p:grp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38AE297-FDB3-0910-F5DF-F57A25131200}"/>
              </a:ext>
            </a:extLst>
          </p:cNvPr>
          <p:cNvGrpSpPr/>
          <p:nvPr/>
        </p:nvGrpSpPr>
        <p:grpSpPr>
          <a:xfrm>
            <a:off x="1603372" y="2183666"/>
            <a:ext cx="1868004" cy="756059"/>
            <a:chOff x="1603372" y="2183666"/>
            <a:chExt cx="1868004" cy="756059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5F4141FD-7D10-0B6A-60FB-4C01C647CE02}"/>
                </a:ext>
              </a:extLst>
            </p:cNvPr>
            <p:cNvGrpSpPr/>
            <p:nvPr/>
          </p:nvGrpSpPr>
          <p:grpSpPr>
            <a:xfrm>
              <a:off x="1603372" y="2183666"/>
              <a:ext cx="1868004" cy="579120"/>
              <a:chOff x="1603372" y="2183666"/>
              <a:chExt cx="1868004" cy="579120"/>
            </a:xfrm>
          </p:grpSpPr>
          <p:sp>
            <p:nvSpPr>
              <p:cNvPr id="12" name="Pfeil: nach rechts 11">
                <a:extLst>
                  <a:ext uri="{FF2B5EF4-FFF2-40B4-BE49-F238E27FC236}">
                    <a16:creationId xmlns:a16="http://schemas.microsoft.com/office/drawing/2014/main" id="{43D78315-61BF-08BF-2B96-29247752AA4D}"/>
                  </a:ext>
                </a:extLst>
              </p:cNvPr>
              <p:cNvSpPr/>
              <p:nvPr/>
            </p:nvSpPr>
            <p:spPr bwMode="auto">
              <a:xfrm rot="10800000">
                <a:off x="1603372" y="2183666"/>
                <a:ext cx="1868004" cy="579120"/>
              </a:xfrm>
              <a:prstGeom prst="rightArrow">
                <a:avLst/>
              </a:prstGeom>
              <a:solidFill>
                <a:schemeClr val="accent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3D48BBB2-B632-F187-7C9D-18C0B5951AD6}"/>
                  </a:ext>
                </a:extLst>
              </p:cNvPr>
              <p:cNvSpPr txBox="1"/>
              <p:nvPr/>
            </p:nvSpPr>
            <p:spPr>
              <a:xfrm>
                <a:off x="2052130" y="2324171"/>
                <a:ext cx="1079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5,9 Mio. m³</a:t>
                </a:r>
              </a:p>
            </p:txBody>
          </p:sp>
        </p:grp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99506D9-8707-2F0F-219F-A1C81996175E}"/>
                </a:ext>
              </a:extLst>
            </p:cNvPr>
            <p:cNvSpPr txBox="1"/>
            <p:nvPr/>
          </p:nvSpPr>
          <p:spPr>
            <a:xfrm>
              <a:off x="2173866" y="2631948"/>
              <a:ext cx="691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Import</a:t>
              </a:r>
            </a:p>
          </p:txBody>
        </p:sp>
      </p:grpSp>
      <p:sp>
        <p:nvSpPr>
          <p:cNvPr id="25" name="Rectangle 4">
            <a:extLst>
              <a:ext uri="{FF2B5EF4-FFF2-40B4-BE49-F238E27FC236}">
                <a16:creationId xmlns:a16="http://schemas.microsoft.com/office/drawing/2014/main" id="{EE3874D2-3031-D9D8-3007-3B1586515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Beim Holz-Export/Import ist eine Regulierung aus nationaler Sicht notwendig!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AEA2CD1-7A32-7212-1D4D-7B469DB86AC7}"/>
              </a:ext>
            </a:extLst>
          </p:cNvPr>
          <p:cNvSpPr txBox="1"/>
          <p:nvPr/>
        </p:nvSpPr>
        <p:spPr>
          <a:xfrm>
            <a:off x="454298" y="5529816"/>
            <a:ext cx="93704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Die langen Transportwege beim Export/Import von Holz sind energetisch kontraproduktiv!</a:t>
            </a: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1CECC6A9-55CA-086A-C1BA-3EDAF94B736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65857" y="2920614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7)</a:t>
            </a:r>
          </a:p>
        </p:txBody>
      </p:sp>
      <p:sp>
        <p:nvSpPr>
          <p:cNvPr id="28" name="Rectangle 1">
            <a:extLst>
              <a:ext uri="{FF2B5EF4-FFF2-40B4-BE49-F238E27FC236}">
                <a16:creationId xmlns:a16="http://schemas.microsoft.com/office/drawing/2014/main" id="{5E7DD401-ED18-0AAC-25AC-FAEB81B7B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1144" y="5836541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DE" altLang="de-DE" sz="1000" dirty="0"/>
              <a:t>x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FA89DB9-9522-5808-936C-48AFAEAA9458}"/>
              </a:ext>
            </a:extLst>
          </p:cNvPr>
          <p:cNvGrpSpPr/>
          <p:nvPr/>
        </p:nvGrpSpPr>
        <p:grpSpPr>
          <a:xfrm>
            <a:off x="208557" y="4058147"/>
            <a:ext cx="9616163" cy="584775"/>
            <a:chOff x="208557" y="4058147"/>
            <a:chExt cx="9616163" cy="584775"/>
          </a:xfrm>
        </p:grpSpPr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2BC523DD-C529-321E-AF3B-0A429FFBD277}"/>
                </a:ext>
              </a:extLst>
            </p:cNvPr>
            <p:cNvSpPr txBox="1"/>
            <p:nvPr/>
          </p:nvSpPr>
          <p:spPr>
            <a:xfrm>
              <a:off x="454298" y="4058147"/>
              <a:ext cx="9370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marL="355600" indent="-355600">
                <a:buFont typeface="Wingdings" pitchFamily="2" charset="2"/>
                <a:buChar char="Ø"/>
                <a:defRPr sz="2000">
                  <a:solidFill>
                    <a:srgbClr val="3333FF"/>
                  </a:solidFill>
                </a:defRPr>
              </a:lvl1pPr>
            </a:lstStyle>
            <a:p>
              <a:r>
                <a:rPr lang="de-DE" sz="1600" dirty="0"/>
                <a:t>"Das Holz aus unseren Wäldern wird global verhökert, statt es regional zu nutzen", warnt die WWF-Waldexpertin Susanne Winter. </a:t>
              </a:r>
            </a:p>
          </p:txBody>
        </p: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A6D335A0-0628-F93D-9370-6138A55573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08557" y="4142508"/>
              <a:ext cx="13402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8)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D6C7FE9B-9E70-82BD-57ED-634B9171CC9D}"/>
              </a:ext>
            </a:extLst>
          </p:cNvPr>
          <p:cNvGrpSpPr/>
          <p:nvPr/>
        </p:nvGrpSpPr>
        <p:grpSpPr>
          <a:xfrm>
            <a:off x="208557" y="4793982"/>
            <a:ext cx="9616163" cy="584775"/>
            <a:chOff x="208557" y="4793982"/>
            <a:chExt cx="9616163" cy="584775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B74386B4-B5B3-D7C5-49AB-9C356D29BE82}"/>
                </a:ext>
              </a:extLst>
            </p:cNvPr>
            <p:cNvSpPr txBox="1"/>
            <p:nvPr/>
          </p:nvSpPr>
          <p:spPr>
            <a:xfrm>
              <a:off x="454298" y="4793982"/>
              <a:ext cx="9370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marL="355600" indent="-355600">
                <a:buFont typeface="Wingdings" pitchFamily="2" charset="2"/>
                <a:buChar char="Ø"/>
                <a:defRPr sz="1600">
                  <a:solidFill>
                    <a:srgbClr val="3333FF"/>
                  </a:solidFill>
                </a:defRPr>
              </a:lvl1pPr>
            </a:lstStyle>
            <a:p>
              <a:r>
                <a:rPr lang="de-DE" dirty="0"/>
                <a:t>"Wir werden regelrecht abgezockt von den wenigen Holzhandelskonzernen, die den Markt dominieren“, beklagt Georg Schirmbeck, Präsident des Deutschen Forstwirtschaftsrates.</a:t>
              </a:r>
            </a:p>
          </p:txBody>
        </p: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F87D3DE8-FD0D-A4B2-8FE2-C73BB8C962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208557" y="4895930"/>
              <a:ext cx="134028" cy="153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000" dirty="0">
                  <a:solidFill>
                    <a:srgbClr val="000000"/>
                  </a:solidFill>
                  <a:ea typeface="Microsoft YaHei" panose="020B0503020204020204" pitchFamily="34" charset="-122"/>
                </a:rPr>
                <a:t>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91774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20782"/>
            <a:ext cx="599362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(3)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Schematische Darstellung des Holzflusses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E6EEFCE-AC63-46C7-A8A9-A21EEF2EE6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0"/>
          <a:stretch/>
        </p:blipFill>
        <p:spPr>
          <a:xfrm>
            <a:off x="1942639" y="1140434"/>
            <a:ext cx="5612013" cy="506016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8B0AEC3-20FF-4B98-8D5A-086A1C4B332F}"/>
              </a:ext>
            </a:extLst>
          </p:cNvPr>
          <p:cNvSpPr txBox="1"/>
          <p:nvPr/>
        </p:nvSpPr>
        <p:spPr>
          <a:xfrm>
            <a:off x="2054282" y="836467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Rückflüsse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2D6789-ABD3-4A03-A5D0-362F95AA7806}"/>
              </a:ext>
            </a:extLst>
          </p:cNvPr>
          <p:cNvSpPr txBox="1"/>
          <p:nvPr/>
        </p:nvSpPr>
        <p:spPr>
          <a:xfrm>
            <a:off x="3242310" y="832657"/>
            <a:ext cx="1676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Verarbeitungsstufe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72FC611-1B84-49BA-8AE6-EBF7EF4020FF}"/>
              </a:ext>
            </a:extLst>
          </p:cNvPr>
          <p:cNvSpPr txBox="1"/>
          <p:nvPr/>
        </p:nvSpPr>
        <p:spPr>
          <a:xfrm>
            <a:off x="5511147" y="832657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Märkte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9AEA5F0-5489-4AF5-960B-09C308DBD725}"/>
              </a:ext>
            </a:extLst>
          </p:cNvPr>
          <p:cNvSpPr txBox="1"/>
          <p:nvPr/>
        </p:nvSpPr>
        <p:spPr>
          <a:xfrm>
            <a:off x="6478887" y="832657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Import/Export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C577233-A80F-4D70-A933-D480C62CFA3D}"/>
              </a:ext>
            </a:extLst>
          </p:cNvPr>
          <p:cNvCxnSpPr/>
          <p:nvPr/>
        </p:nvCxnSpPr>
        <p:spPr bwMode="auto">
          <a:xfrm>
            <a:off x="172959" y="1620980"/>
            <a:ext cx="1977959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32F1C02F-8E9A-4361-B392-627F7D35456C}"/>
              </a:ext>
            </a:extLst>
          </p:cNvPr>
          <p:cNvSpPr txBox="1"/>
          <p:nvPr/>
        </p:nvSpPr>
        <p:spPr>
          <a:xfrm>
            <a:off x="172959" y="1211430"/>
            <a:ext cx="1510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Waldwirtschaft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5C88527-6973-42CA-B22E-0DFED1C43AE0}"/>
              </a:ext>
            </a:extLst>
          </p:cNvPr>
          <p:cNvSpPr txBox="1"/>
          <p:nvPr/>
        </p:nvSpPr>
        <p:spPr>
          <a:xfrm>
            <a:off x="172959" y="2473552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Holzwirtschaft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Verarbeitungsstufen sind gut miteinander verzahnt!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FA7B77A1-3396-65FF-398F-20D2C33D6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3676" y="5796065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9)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6093A3B-5E17-B7BF-F58E-298990687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6684" y="894213"/>
            <a:ext cx="410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1000" dirty="0"/>
              <a:t>9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470259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24064"/>
            <a:ext cx="534280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(4)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altLang="de-DE" sz="2400" dirty="0">
                <a:solidFill>
                  <a:schemeClr val="bg1"/>
                </a:solidFill>
              </a:rPr>
              <a:t>Maßnahmen bei </a:t>
            </a:r>
            <a:r>
              <a:rPr lang="de-DE" altLang="de-DE" dirty="0">
                <a:solidFill>
                  <a:schemeClr val="bg1"/>
                </a:solidFill>
              </a:rPr>
              <a:t>der Holzverarbeitung</a:t>
            </a:r>
            <a:r>
              <a:rPr lang="de-DE" altLang="de-DE" sz="2400" dirty="0">
                <a:solidFill>
                  <a:schemeClr val="bg1"/>
                </a:solidFill>
              </a:rPr>
              <a:t>,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A25BCA7-433A-406A-B8FF-9E4FF01D1623}"/>
              </a:ext>
            </a:extLst>
          </p:cNvPr>
          <p:cNvSpPr/>
          <p:nvPr/>
        </p:nvSpPr>
        <p:spPr bwMode="auto">
          <a:xfrm>
            <a:off x="262574" y="873760"/>
            <a:ext cx="9385930" cy="174651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E80E1BB-62D7-4CE2-AAC2-BA4D27760903}"/>
              </a:ext>
            </a:extLst>
          </p:cNvPr>
          <p:cNvSpPr txBox="1"/>
          <p:nvPr/>
        </p:nvSpPr>
        <p:spPr>
          <a:xfrm>
            <a:off x="467380" y="2248632"/>
            <a:ext cx="9385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buFont typeface="Wingdings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Durch abgestimmte zeitliche Prozesse bleibt die Qualität des Holzes besser erhalten!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88C5020-4B56-4BED-98B6-AC4389A4E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70" y="1210233"/>
            <a:ext cx="1778000" cy="99930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E24D1C0-C006-492F-BAA8-BFC541D11C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5" b="13408"/>
          <a:stretch/>
        </p:blipFill>
        <p:spPr>
          <a:xfrm>
            <a:off x="3959534" y="1210233"/>
            <a:ext cx="1785641" cy="99930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A466A9A-9925-4FAD-85CE-00199739F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5"/>
          <a:stretch/>
        </p:blipFill>
        <p:spPr>
          <a:xfrm>
            <a:off x="7406640" y="1210233"/>
            <a:ext cx="1930400" cy="999302"/>
          </a:xfrm>
          <a:prstGeom prst="rect">
            <a:avLst/>
          </a:prstGeom>
        </p:spPr>
      </p:pic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9EEF7CCA-6C85-48EA-9E21-C91A93A212A3}"/>
              </a:ext>
            </a:extLst>
          </p:cNvPr>
          <p:cNvSpPr/>
          <p:nvPr/>
        </p:nvSpPr>
        <p:spPr bwMode="auto">
          <a:xfrm>
            <a:off x="2835747" y="1521690"/>
            <a:ext cx="609600" cy="41656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95C97CE5-9D23-4704-968D-0FA9E713DCED}"/>
              </a:ext>
            </a:extLst>
          </p:cNvPr>
          <p:cNvSpPr/>
          <p:nvPr/>
        </p:nvSpPr>
        <p:spPr bwMode="auto">
          <a:xfrm>
            <a:off x="6163950" y="1521690"/>
            <a:ext cx="609600" cy="416560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C867268-2EDB-44A8-8930-A785140162FE}"/>
              </a:ext>
            </a:extLst>
          </p:cNvPr>
          <p:cNvSpPr txBox="1"/>
          <p:nvPr/>
        </p:nvSpPr>
        <p:spPr>
          <a:xfrm>
            <a:off x="260034" y="873760"/>
            <a:ext cx="29556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3333FF"/>
                </a:solidFill>
              </a:rPr>
              <a:t>Optimierung der Abläufe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FA258DD-80B8-4553-AC55-9BB7572DAE40}"/>
              </a:ext>
            </a:extLst>
          </p:cNvPr>
          <p:cNvGrpSpPr/>
          <p:nvPr/>
        </p:nvGrpSpPr>
        <p:grpSpPr>
          <a:xfrm>
            <a:off x="260034" y="2768019"/>
            <a:ext cx="9388470" cy="1757145"/>
            <a:chOff x="260034" y="3024855"/>
            <a:chExt cx="9388470" cy="1757145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51829E8F-1C09-46F6-AB56-33840F97F6CC}"/>
                </a:ext>
              </a:extLst>
            </p:cNvPr>
            <p:cNvSpPr/>
            <p:nvPr/>
          </p:nvSpPr>
          <p:spPr bwMode="auto">
            <a:xfrm>
              <a:off x="262574" y="3024855"/>
              <a:ext cx="9385930" cy="17571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32CC1AA2-FE1D-4CA5-AED3-14D531447D88}"/>
                </a:ext>
              </a:extLst>
            </p:cNvPr>
            <p:cNvSpPr txBox="1"/>
            <p:nvPr/>
          </p:nvSpPr>
          <p:spPr>
            <a:xfrm>
              <a:off x="467380" y="4378979"/>
              <a:ext cx="88493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Durch Reduktion der Transportentfernungen wird Energie eingespart!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74F2448-D9D8-458E-9E6F-7EBE300EF785}"/>
                </a:ext>
              </a:extLst>
            </p:cNvPr>
            <p:cNvSpPr txBox="1"/>
            <p:nvPr/>
          </p:nvSpPr>
          <p:spPr>
            <a:xfrm>
              <a:off x="260034" y="3044284"/>
              <a:ext cx="31318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</a:rPr>
                <a:t>kleinere Wirtschaftsregionen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7DE9817-9F98-4C22-AF91-1F3CEE2DC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311" y="3370546"/>
              <a:ext cx="2142955" cy="990099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1873AF9C-F974-44B1-9C7D-07AB6B9B5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335" y="3381092"/>
              <a:ext cx="1697312" cy="990099"/>
            </a:xfrm>
            <a:prstGeom prst="rect">
              <a:avLst/>
            </a:prstGeom>
          </p:spPr>
        </p:pic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5F10897C-0C28-4950-A1B9-F5A094E6419A}"/>
                </a:ext>
              </a:extLst>
            </p:cNvPr>
            <p:cNvSpPr/>
            <p:nvPr/>
          </p:nvSpPr>
          <p:spPr bwMode="auto">
            <a:xfrm>
              <a:off x="4835069" y="3571090"/>
              <a:ext cx="609600" cy="41656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2615CB71-1018-4774-9605-86F16F81D785}"/>
                </a:ext>
              </a:extLst>
            </p:cNvPr>
            <p:cNvSpPr txBox="1"/>
            <p:nvPr/>
          </p:nvSpPr>
          <p:spPr>
            <a:xfrm>
              <a:off x="4599436" y="4010218"/>
              <a:ext cx="10808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&lt; 150 km</a:t>
              </a:r>
            </a:p>
          </p:txBody>
        </p:sp>
      </p:grp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2848425F-AFD8-400E-BC35-77E32C976FD5}"/>
              </a:ext>
            </a:extLst>
          </p:cNvPr>
          <p:cNvGrpSpPr/>
          <p:nvPr/>
        </p:nvGrpSpPr>
        <p:grpSpPr>
          <a:xfrm>
            <a:off x="260034" y="4672911"/>
            <a:ext cx="9388470" cy="1768588"/>
            <a:chOff x="260034" y="4672911"/>
            <a:chExt cx="9388470" cy="1768588"/>
          </a:xfrm>
        </p:grpSpPr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A2F03ED-0367-46D9-93EE-73D0C9BDF9A1}"/>
                </a:ext>
              </a:extLst>
            </p:cNvPr>
            <p:cNvSpPr/>
            <p:nvPr/>
          </p:nvSpPr>
          <p:spPr bwMode="auto">
            <a:xfrm>
              <a:off x="262574" y="4672911"/>
              <a:ext cx="9385930" cy="17465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12735CE8-246B-4F3B-B064-DA3A7402765A}"/>
                </a:ext>
              </a:extLst>
            </p:cNvPr>
            <p:cNvSpPr txBox="1"/>
            <p:nvPr/>
          </p:nvSpPr>
          <p:spPr>
            <a:xfrm>
              <a:off x="260034" y="4674667"/>
              <a:ext cx="1783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>
                  <a:solidFill>
                    <a:srgbClr val="3333FF"/>
                  </a:solidFill>
                </a:rPr>
                <a:t>Einsatz von EE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1512A89-F028-4E34-A63F-149F06075511}"/>
                </a:ext>
              </a:extLst>
            </p:cNvPr>
            <p:cNvSpPr txBox="1"/>
            <p:nvPr/>
          </p:nvSpPr>
          <p:spPr>
            <a:xfrm>
              <a:off x="467380" y="6102945"/>
              <a:ext cx="56828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  Holz-Verarbeitungsprozesse müssen klimaneutral sein!</a:t>
              </a:r>
            </a:p>
          </p:txBody>
        </p:sp>
        <p:pic>
          <p:nvPicPr>
            <p:cNvPr id="8192" name="Grafik 8191">
              <a:extLst>
                <a:ext uri="{FF2B5EF4-FFF2-40B4-BE49-F238E27FC236}">
                  <a16:creationId xmlns:a16="http://schemas.microsoft.com/office/drawing/2014/main" id="{A3E32A95-1568-43C8-922C-E5A8961D6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2" t="-7544" r="-17122" b="23682"/>
            <a:stretch/>
          </p:blipFill>
          <p:spPr>
            <a:xfrm>
              <a:off x="1427311" y="4982238"/>
              <a:ext cx="1775644" cy="1115250"/>
            </a:xfrm>
            <a:prstGeom prst="rect">
              <a:avLst/>
            </a:prstGeom>
          </p:spPr>
        </p:pic>
        <p:pic>
          <p:nvPicPr>
            <p:cNvPr id="8195" name="Grafik 8194">
              <a:extLst>
                <a:ext uri="{FF2B5EF4-FFF2-40B4-BE49-F238E27FC236}">
                  <a16:creationId xmlns:a16="http://schemas.microsoft.com/office/drawing/2014/main" id="{935B7BCC-1139-460B-B1B1-FFD965EBF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95" t="31287" b="8045"/>
            <a:stretch/>
          </p:blipFill>
          <p:spPr>
            <a:xfrm>
              <a:off x="3085875" y="4802483"/>
              <a:ext cx="1590784" cy="898717"/>
            </a:xfrm>
            <a:prstGeom prst="rect">
              <a:avLst/>
            </a:prstGeom>
          </p:spPr>
        </p:pic>
        <p:pic>
          <p:nvPicPr>
            <p:cNvPr id="8197" name="Grafik 8196">
              <a:extLst>
                <a:ext uri="{FF2B5EF4-FFF2-40B4-BE49-F238E27FC236}">
                  <a16:creationId xmlns:a16="http://schemas.microsoft.com/office/drawing/2014/main" id="{3AF64B36-2EA0-452F-B1DB-D6638E7A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9261" y="4843944"/>
              <a:ext cx="1577895" cy="1181757"/>
            </a:xfrm>
            <a:prstGeom prst="rect">
              <a:avLst/>
            </a:prstGeom>
          </p:spPr>
        </p:pic>
        <p:sp>
          <p:nvSpPr>
            <p:cNvPr id="38" name="Pfeil: nach rechts 37">
              <a:extLst>
                <a:ext uri="{FF2B5EF4-FFF2-40B4-BE49-F238E27FC236}">
                  <a16:creationId xmlns:a16="http://schemas.microsoft.com/office/drawing/2014/main" id="{16A5AF5D-1AB3-4A3A-A8A9-C61584154A98}"/>
                </a:ext>
              </a:extLst>
            </p:cNvPr>
            <p:cNvSpPr/>
            <p:nvPr/>
          </p:nvSpPr>
          <p:spPr bwMode="auto">
            <a:xfrm>
              <a:off x="5405557" y="5331583"/>
              <a:ext cx="609600" cy="41656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id="{065D85B9-15AF-4119-B722-537FE929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8750" y="6474837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</p:spTree>
    <p:extLst>
      <p:ext uri="{BB962C8B-B14F-4D97-AF65-F5344CB8AC3E}">
        <p14:creationId xmlns:p14="http://schemas.microsoft.com/office/powerpoint/2010/main" val="233512028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4526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(5), stoffliche Nutzung (1)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Häuser und Hallen in Holzbauweise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5" name="Grafik 4" descr="Ein Bild, das draußen, Baum enthält.&#10;&#10;Automatisch generierte Beschreibung">
            <a:extLst>
              <a:ext uri="{FF2B5EF4-FFF2-40B4-BE49-F238E27FC236}">
                <a16:creationId xmlns:a16="http://schemas.microsoft.com/office/drawing/2014/main" id="{10980AE5-8485-4D5C-BEA3-3D5B2FF66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3" y="1134918"/>
            <a:ext cx="3441123" cy="2294082"/>
          </a:xfrm>
          <a:prstGeom prst="rect">
            <a:avLst/>
          </a:prstGeom>
        </p:spPr>
      </p:pic>
      <p:pic>
        <p:nvPicPr>
          <p:cNvPr id="11" name="Grafik 10" descr="Ein Bild, das Gebäude, Outdoorobjekt enthält.&#10;&#10;Automatisch generierte Beschreibung">
            <a:extLst>
              <a:ext uri="{FF2B5EF4-FFF2-40B4-BE49-F238E27FC236}">
                <a16:creationId xmlns:a16="http://schemas.microsoft.com/office/drawing/2014/main" id="{63195287-CF89-4828-825B-E31317878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56" y="1748067"/>
            <a:ext cx="5303541" cy="3521760"/>
          </a:xfrm>
          <a:prstGeom prst="rect">
            <a:avLst/>
          </a:prstGeom>
        </p:spPr>
      </p:pic>
      <p:pic>
        <p:nvPicPr>
          <p:cNvPr id="4" name="Grafik 3" descr="Ein Bild, das Himmel, Gras, draußen, Gebäude enthält.&#10;&#10;Automatisch generierte Beschreibung">
            <a:extLst>
              <a:ext uri="{FF2B5EF4-FFF2-40B4-BE49-F238E27FC236}">
                <a16:creationId xmlns:a16="http://schemas.microsoft.com/office/drawing/2014/main" id="{B40C1974-5811-4488-B949-B0AC65288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93" y="3508947"/>
            <a:ext cx="3441123" cy="229408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Es geht auch ohne Stahl, Beton oder Plastik!</a:t>
            </a:r>
          </a:p>
        </p:txBody>
      </p:sp>
    </p:spTree>
    <p:extLst>
      <p:ext uri="{BB962C8B-B14F-4D97-AF65-F5344CB8AC3E}">
        <p14:creationId xmlns:p14="http://schemas.microsoft.com/office/powerpoint/2010/main" val="290194885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1" y="0"/>
            <a:ext cx="87027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(5), stoffliche Nutzung (2)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Holz im Gebäude: Fenster, Türen, Treppen, etc.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Gebäude, draußen, Tür, Fenster enthält.&#10;&#10;Automatisch generierte Beschreibung">
            <a:extLst>
              <a:ext uri="{FF2B5EF4-FFF2-40B4-BE49-F238E27FC236}">
                <a16:creationId xmlns:a16="http://schemas.microsoft.com/office/drawing/2014/main" id="{EA229F68-16F0-4B5F-A046-D87F0E9D1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2" y="904622"/>
            <a:ext cx="3634271" cy="2041438"/>
          </a:xfrm>
          <a:prstGeom prst="rect">
            <a:avLst/>
          </a:prstGeom>
        </p:spPr>
      </p:pic>
      <p:pic>
        <p:nvPicPr>
          <p:cNvPr id="6" name="Grafik 5" descr="Ein Bild, das Schrank, drinnen, aus Holz, Holz enthält.&#10;&#10;Automatisch generierte Beschreibung">
            <a:extLst>
              <a:ext uri="{FF2B5EF4-FFF2-40B4-BE49-F238E27FC236}">
                <a16:creationId xmlns:a16="http://schemas.microsoft.com/office/drawing/2014/main" id="{D2F609AE-C864-4009-8C11-8B9CD0111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2" y="3266837"/>
            <a:ext cx="1889674" cy="2519566"/>
          </a:xfrm>
          <a:prstGeom prst="rect">
            <a:avLst/>
          </a:prstGeom>
        </p:spPr>
      </p:pic>
      <p:pic>
        <p:nvPicPr>
          <p:cNvPr id="4" name="Grafik 3" descr="Ein Bild, das drinnen, Boden, Decke, Raum enthält.&#10;&#10;Automatisch generierte Beschreibung">
            <a:extLst>
              <a:ext uri="{FF2B5EF4-FFF2-40B4-BE49-F238E27FC236}">
                <a16:creationId xmlns:a16="http://schemas.microsoft.com/office/drawing/2014/main" id="{EB85D5FE-876A-4947-855C-1F25A76C0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186" y="1615403"/>
            <a:ext cx="5446107" cy="3627194"/>
          </a:xfrm>
          <a:prstGeom prst="rect">
            <a:avLst/>
          </a:prstGeom>
        </p:spPr>
      </p:pic>
      <p:pic>
        <p:nvPicPr>
          <p:cNvPr id="7" name="Grafik 6" descr="Ein Bild, das Boden, Gebäude, Veranda, Schritt enthält.&#10;&#10;Automatisch generierte Beschreibung">
            <a:extLst>
              <a:ext uri="{FF2B5EF4-FFF2-40B4-BE49-F238E27FC236}">
                <a16:creationId xmlns:a16="http://schemas.microsoft.com/office/drawing/2014/main" id="{D429FA5F-299B-4320-AD2E-03062C354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909" y="3282044"/>
            <a:ext cx="1797123" cy="251956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4289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Holz macht Gebäude attraktiv</a:t>
            </a:r>
          </a:p>
        </p:txBody>
      </p:sp>
    </p:spTree>
    <p:extLst>
      <p:ext uri="{BB962C8B-B14F-4D97-AF65-F5344CB8AC3E}">
        <p14:creationId xmlns:p14="http://schemas.microsoft.com/office/powerpoint/2010/main" val="26023088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2124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(5), stoffliche Nutzung (3)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Holz in der Wohnung: Möbel in Holzbauweise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Boden, Stuhl, Tisch, Wand enthält.&#10;&#10;Automatisch generierte Beschreibung">
            <a:extLst>
              <a:ext uri="{FF2B5EF4-FFF2-40B4-BE49-F238E27FC236}">
                <a16:creationId xmlns:a16="http://schemas.microsoft.com/office/drawing/2014/main" id="{1EE61132-5B61-44C9-A0A5-CE11C3D2B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6" y="2357970"/>
            <a:ext cx="4583654" cy="2452255"/>
          </a:xfrm>
          <a:prstGeom prst="rect">
            <a:avLst/>
          </a:prstGeom>
        </p:spPr>
      </p:pic>
      <p:pic>
        <p:nvPicPr>
          <p:cNvPr id="7" name="Grafik 6" descr="Ein Bild, das Wand, drinnen, Möbel, aus Holz enthält.&#10;&#10;Automatisch generierte Beschreibung">
            <a:extLst>
              <a:ext uri="{FF2B5EF4-FFF2-40B4-BE49-F238E27FC236}">
                <a16:creationId xmlns:a16="http://schemas.microsoft.com/office/drawing/2014/main" id="{9AF216C6-FA99-4A96-9A30-595353050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23" y="1953490"/>
            <a:ext cx="3824177" cy="2867891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Holz in der Wohnung vermittelt Gemütlichkeit</a:t>
            </a:r>
          </a:p>
        </p:txBody>
      </p:sp>
    </p:spTree>
    <p:extLst>
      <p:ext uri="{BB962C8B-B14F-4D97-AF65-F5344CB8AC3E}">
        <p14:creationId xmlns:p14="http://schemas.microsoft.com/office/powerpoint/2010/main" val="318443325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703" y="0"/>
            <a:ext cx="883639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(5), stoffliche Nutzung (4)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Holz als Verpackungsmaterial, Bodenverbesserung und Streugut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85EDDF8A-BAED-4DB8-B45D-59906A6E9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7" y="1037477"/>
            <a:ext cx="3797858" cy="2378456"/>
          </a:xfrm>
          <a:prstGeom prst="rect">
            <a:avLst/>
          </a:prstGeom>
        </p:spPr>
      </p:pic>
      <p:pic>
        <p:nvPicPr>
          <p:cNvPr id="6" name="Grafik 5" descr="Ein Bild, das Halde, Pommes frites enthält.&#10;&#10;Automatisch generierte Beschreibung">
            <a:extLst>
              <a:ext uri="{FF2B5EF4-FFF2-40B4-BE49-F238E27FC236}">
                <a16:creationId xmlns:a16="http://schemas.microsoft.com/office/drawing/2014/main" id="{FAFF58C5-07CD-4CC4-B72E-09628D522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99" y="3714746"/>
            <a:ext cx="3041073" cy="202839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AC80F33-DA7A-4F8B-A96D-A925DC580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83" y="3612940"/>
            <a:ext cx="2232007" cy="2232007"/>
          </a:xfrm>
          <a:prstGeom prst="rect">
            <a:avLst/>
          </a:prstGeom>
        </p:spPr>
      </p:pic>
      <p:pic>
        <p:nvPicPr>
          <p:cNvPr id="11" name="Grafik 10" descr="Ein Bild, das Decke, drinnen, Gebäude, Dach enthält.&#10;&#10;Automatisch generierte Beschreibung">
            <a:extLst>
              <a:ext uri="{FF2B5EF4-FFF2-40B4-BE49-F238E27FC236}">
                <a16:creationId xmlns:a16="http://schemas.microsoft.com/office/drawing/2014/main" id="{3755FBAB-50DD-4A38-B06C-2858354FDF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327" y="1368078"/>
            <a:ext cx="3505200" cy="1971675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Holz und seine Produkte sind universell einsetzbar!</a:t>
            </a:r>
          </a:p>
        </p:txBody>
      </p:sp>
    </p:spTree>
    <p:extLst>
      <p:ext uri="{BB962C8B-B14F-4D97-AF65-F5344CB8AC3E}">
        <p14:creationId xmlns:p14="http://schemas.microsoft.com/office/powerpoint/2010/main" val="35426731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E9AA8FA-5692-C97E-152E-BCA74A20834E}"/>
              </a:ext>
            </a:extLst>
          </p:cNvPr>
          <p:cNvGrpSpPr/>
          <p:nvPr/>
        </p:nvGrpSpPr>
        <p:grpSpPr>
          <a:xfrm>
            <a:off x="5329578" y="1427863"/>
            <a:ext cx="4480628" cy="3701328"/>
            <a:chOff x="5329578" y="1427863"/>
            <a:chExt cx="4480628" cy="3701328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018D4622-DFD5-4EF8-9D71-E8AEEBFF0056}"/>
                </a:ext>
              </a:extLst>
            </p:cNvPr>
            <p:cNvGrpSpPr/>
            <p:nvPr/>
          </p:nvGrpSpPr>
          <p:grpSpPr>
            <a:xfrm>
              <a:off x="5329578" y="1427863"/>
              <a:ext cx="4480628" cy="3701328"/>
              <a:chOff x="5329578" y="1427863"/>
              <a:chExt cx="4480628" cy="3701328"/>
            </a:xfrm>
          </p:grpSpPr>
          <p:sp>
            <p:nvSpPr>
              <p:cNvPr id="5" name="Rechteck 4">
                <a:extLst>
                  <a:ext uri="{FF2B5EF4-FFF2-40B4-BE49-F238E27FC236}">
                    <a16:creationId xmlns:a16="http://schemas.microsoft.com/office/drawing/2014/main" id="{3FDBA3B7-79D9-4567-9B0B-2859E358E439}"/>
                  </a:ext>
                </a:extLst>
              </p:cNvPr>
              <p:cNvSpPr/>
              <p:nvPr/>
            </p:nvSpPr>
            <p:spPr bwMode="auto">
              <a:xfrm>
                <a:off x="5329578" y="1427863"/>
                <a:ext cx="4397466" cy="370132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4A34FCE3-D112-482B-B440-A0FE79148000}"/>
                  </a:ext>
                </a:extLst>
              </p:cNvPr>
              <p:cNvSpPr txBox="1"/>
              <p:nvPr/>
            </p:nvSpPr>
            <p:spPr>
              <a:xfrm>
                <a:off x="5412740" y="1427863"/>
                <a:ext cx="43974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de-DE" sz="1600" b="1" dirty="0">
                    <a:solidFill>
                      <a:srgbClr val="3333FF"/>
                    </a:solidFill>
                  </a:rPr>
                  <a:t>Deutschland ist mit ca. 22 Mio. t (2021)</a:t>
                </a:r>
                <a:br>
                  <a:rPr lang="de-DE" sz="1600" b="1" dirty="0">
                    <a:solidFill>
                      <a:srgbClr val="3333FF"/>
                    </a:solidFill>
                  </a:rPr>
                </a:br>
                <a:r>
                  <a:rPr lang="de-DE" sz="1600" b="1" dirty="0">
                    <a:solidFill>
                      <a:srgbClr val="3333FF"/>
                    </a:solidFill>
                  </a:rPr>
                  <a:t>der 4-größte Papierproduzent der Welt</a:t>
                </a:r>
              </a:p>
            </p:txBody>
          </p:sp>
        </p:grpSp>
        <p:sp>
          <p:nvSpPr>
            <p:cNvPr id="13" name="Rectangle 1">
              <a:extLst>
                <a:ext uri="{FF2B5EF4-FFF2-40B4-BE49-F238E27FC236}">
                  <a16:creationId xmlns:a16="http://schemas.microsoft.com/office/drawing/2014/main" id="{2AB0771B-A18C-C7B7-F3E6-92AA452415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9797" y="1482971"/>
              <a:ext cx="387246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000" dirty="0"/>
                <a:t>10</a:t>
              </a:r>
              <a:r>
                <a:rPr kumimoji="0" lang="de-DE" altLang="de-DE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45264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(5), stoffliche Nutzung (5)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Papierindustrie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drinnen, Decke enthält.&#10;&#10;Automatisch generierte Beschreibung">
            <a:extLst>
              <a:ext uri="{FF2B5EF4-FFF2-40B4-BE49-F238E27FC236}">
                <a16:creationId xmlns:a16="http://schemas.microsoft.com/office/drawing/2014/main" id="{D716656F-83AA-43C5-99B9-2DA992B0B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56" y="1482971"/>
            <a:ext cx="5072648" cy="33735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CE0C339-92F6-4ED0-95BB-FD90AFDC2079}"/>
              </a:ext>
            </a:extLst>
          </p:cNvPr>
          <p:cNvSpPr txBox="1"/>
          <p:nvPr/>
        </p:nvSpPr>
        <p:spPr>
          <a:xfrm>
            <a:off x="5412740" y="2115622"/>
            <a:ext cx="43974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Produktgruppen: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3333FF"/>
                </a:solidFill>
              </a:rPr>
              <a:t>59 % Verpackungspapiere und -karton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3333FF"/>
                </a:solidFill>
              </a:rPr>
              <a:t>28 % grafische Papiere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3333FF"/>
                </a:solidFill>
              </a:rPr>
              <a:t>6 % Hygienepapiere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3333FF"/>
                </a:solidFill>
              </a:rPr>
              <a:t>7 % technische Papiere und Spezialpapiere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B8E8CB-F921-4FD3-8A84-2BE26A8B7806}"/>
              </a:ext>
            </a:extLst>
          </p:cNvPr>
          <p:cNvSpPr txBox="1"/>
          <p:nvPr/>
        </p:nvSpPr>
        <p:spPr>
          <a:xfrm>
            <a:off x="558800" y="4856481"/>
            <a:ext cx="165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Papiermaschine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8EAB5CD-E8DD-481C-AD8B-B49F86B08C42}"/>
              </a:ext>
            </a:extLst>
          </p:cNvPr>
          <p:cNvSpPr txBox="1"/>
          <p:nvPr/>
        </p:nvSpPr>
        <p:spPr>
          <a:xfrm>
            <a:off x="5412740" y="3550654"/>
            <a:ext cx="43974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</a:rPr>
              <a:t>Die Papierindustrie hat eine Recycling-Rate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von 79 % (2021)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 Papierindustrie gehört wie Chemie, Stahl und Beton zu den Grundstoffindustrien!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AB231A4-9862-6A7A-E784-F505B6BCD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0590" y="5195035"/>
            <a:ext cx="159961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x)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33DED38-80E2-7D2E-82A2-3BB6E2ADEB0B}"/>
              </a:ext>
            </a:extLst>
          </p:cNvPr>
          <p:cNvGrpSpPr/>
          <p:nvPr/>
        </p:nvGrpSpPr>
        <p:grpSpPr>
          <a:xfrm>
            <a:off x="5412740" y="4303521"/>
            <a:ext cx="4397466" cy="584775"/>
            <a:chOff x="5412740" y="4303521"/>
            <a:chExt cx="4397466" cy="584775"/>
          </a:xfrm>
        </p:grpSpPr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27880B80-9556-FE62-F8A8-EF7A476B36FD}"/>
                </a:ext>
              </a:extLst>
            </p:cNvPr>
            <p:cNvSpPr txBox="1"/>
            <p:nvPr/>
          </p:nvSpPr>
          <p:spPr>
            <a:xfrm>
              <a:off x="5412740" y="4303521"/>
              <a:ext cx="43974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dirty="0">
                  <a:solidFill>
                    <a:srgbClr val="3333FF"/>
                  </a:solidFill>
                </a:rPr>
                <a:t>Die Papierindustrie hat einen Energieverbrauch (2015) von 65,7 TWh/a.</a:t>
              </a:r>
            </a:p>
          </p:txBody>
        </p:sp>
        <p:sp>
          <p:nvSpPr>
            <p:cNvPr id="16" name="Rectangle 1">
              <a:extLst>
                <a:ext uri="{FF2B5EF4-FFF2-40B4-BE49-F238E27FC236}">
                  <a16:creationId xmlns:a16="http://schemas.microsoft.com/office/drawing/2014/main" id="{EEC21C99-6475-01D2-C275-3E70666FC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9796" y="4303521"/>
              <a:ext cx="38724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de-DE" sz="1000" dirty="0"/>
                <a:t>11</a:t>
              </a:r>
              <a:r>
                <a:rPr kumimoji="0" lang="de-DE" altLang="de-DE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1656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0930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(6), energetische Nutzung (1)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Hackschnitzel im Nahwärmebereich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Landmaschine, Outdoorobjekt enthält.&#10;&#10;Automatisch generierte Beschreibung">
            <a:extLst>
              <a:ext uri="{FF2B5EF4-FFF2-40B4-BE49-F238E27FC236}">
                <a16:creationId xmlns:a16="http://schemas.microsoft.com/office/drawing/2014/main" id="{A58374EC-2E70-4072-830F-C6D5A1EF0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45" y="2036618"/>
            <a:ext cx="4114799" cy="2743199"/>
          </a:xfrm>
          <a:prstGeom prst="rect">
            <a:avLst/>
          </a:prstGeom>
        </p:spPr>
      </p:pic>
      <p:pic>
        <p:nvPicPr>
          <p:cNvPr id="6" name="Grafik 5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910C39D6-544F-4F3F-AB17-69C3640EC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77" y="1277866"/>
            <a:ext cx="4414378" cy="4021498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5875531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Hackschnitzel-Kessel werden neben der Holzwirtschaft selbst,</a:t>
            </a:r>
            <a:br>
              <a:rPr lang="de-DE" altLang="de-DE" sz="1800" dirty="0">
                <a:solidFill>
                  <a:srgbClr val="00B050"/>
                </a:solidFill>
              </a:rPr>
            </a:br>
            <a:r>
              <a:rPr lang="de-DE" altLang="de-DE" sz="1800" dirty="0">
                <a:solidFill>
                  <a:srgbClr val="00B050"/>
                </a:solidFill>
              </a:rPr>
              <a:t>auch in vielen Kommunen eingesetzt </a:t>
            </a:r>
          </a:p>
        </p:txBody>
      </p:sp>
    </p:spTree>
    <p:extLst>
      <p:ext uri="{BB962C8B-B14F-4D97-AF65-F5344CB8AC3E}">
        <p14:creationId xmlns:p14="http://schemas.microsoft.com/office/powerpoint/2010/main" val="182497351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0641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(6), energetische Nutzung (2)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Scheitholzkessel im Einfamilienhaus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750936B-F16C-4D29-9B68-8B3F1A199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1374907"/>
            <a:ext cx="4540209" cy="3934848"/>
          </a:xfrm>
          <a:prstGeom prst="rect">
            <a:avLst/>
          </a:prstGeom>
        </p:spPr>
      </p:pic>
      <p:pic>
        <p:nvPicPr>
          <p:cNvPr id="12" name="Grafik 11" descr="Ein Bild, das Container enthält.&#10;&#10;Automatisch generierte Beschreibung">
            <a:extLst>
              <a:ext uri="{FF2B5EF4-FFF2-40B4-BE49-F238E27FC236}">
                <a16:creationId xmlns:a16="http://schemas.microsoft.com/office/drawing/2014/main" id="{DB3C99DC-3E4C-4A03-8B94-396D8D0E1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92" y="1742705"/>
            <a:ext cx="4016241" cy="3212993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02583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Handgemachtes Holz macht 3x warm: beim fällen, sägen/hacken und verbrennen!</a:t>
            </a:r>
          </a:p>
        </p:txBody>
      </p:sp>
    </p:spTree>
    <p:extLst>
      <p:ext uri="{BB962C8B-B14F-4D97-AF65-F5344CB8AC3E}">
        <p14:creationId xmlns:p14="http://schemas.microsoft.com/office/powerpoint/2010/main" val="42526271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4907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Einführung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5B499696-6E94-497E-B9D8-A7CC1A456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101734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Wald ist der einzige Bereich mit einer negativen Treibhausgasbilanz: - 7 % in D </a:t>
            </a:r>
          </a:p>
        </p:txBody>
      </p:sp>
      <p:sp>
        <p:nvSpPr>
          <p:cNvPr id="6" name="Text Box 14">
            <a:extLst>
              <a:ext uri="{FF2B5EF4-FFF2-40B4-BE49-F238E27FC236}">
                <a16:creationId xmlns:a16="http://schemas.microsoft.com/office/drawing/2014/main" id="{B01EBA6D-47A0-4EC9-8944-E5810877606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259908" y="1085177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1)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29DD2538-3E9E-4B65-B8BD-627C2889A524}"/>
              </a:ext>
            </a:extLst>
          </p:cNvPr>
          <p:cNvSpPr txBox="1">
            <a:spLocks/>
          </p:cNvSpPr>
          <p:nvPr/>
        </p:nvSpPr>
        <p:spPr>
          <a:xfrm>
            <a:off x="512064" y="2476963"/>
            <a:ext cx="9222377" cy="3730798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76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3823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3pPr>
            <a:lvl4pPr marL="1520825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9050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622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194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766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338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1800" kern="0" dirty="0">
                <a:solidFill>
                  <a:srgbClr val="3333FF"/>
                </a:solidFill>
              </a:rPr>
              <a:t>Wir müssen globale Abläufe verstehen, damit wir lokale Ereignisse frühzeitig erkennen und darauf reagieren können:</a:t>
            </a: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- Derzeit finden im borealen Nadelwald (Russland, Skandinavien, Kanada &amp; Alaska) dramatische Veränderungen statt, weil der Permafrostboden auftaut und somit eine biologische Aktivität entsteht, wo früher keine war.</a:t>
            </a: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 </a:t>
            </a: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- Im tropischen Regenwald findet durch Rodung eine Vernichtung und Nutzungsänderung des Waldes statt, die extrem klimawirksam ist</a:t>
            </a:r>
            <a:br>
              <a:rPr lang="de-DE" sz="1800" kern="0" dirty="0">
                <a:solidFill>
                  <a:srgbClr val="3333FF"/>
                </a:solidFill>
              </a:rPr>
            </a:b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- Durch das Mäandrieren des Jetstreams (siehe Kapitel „Klimakrise) entstehen längere stationäre Trocken-,  Hitze- bzw. Regenphasen, die zu starken Waldverlusten mit </a:t>
            </a:r>
            <a:r>
              <a:rPr lang="de-DE" sz="1800" kern="0" dirty="0" err="1">
                <a:solidFill>
                  <a:srgbClr val="3333FF"/>
                </a:solidFill>
              </a:rPr>
              <a:t>Trocknis</a:t>
            </a:r>
            <a:r>
              <a:rPr lang="de-DE" sz="1800" kern="0" dirty="0">
                <a:solidFill>
                  <a:srgbClr val="3333FF"/>
                </a:solidFill>
              </a:rPr>
              <a:t>, Waldbrand bzw. zu Hochwasserereignissen führen können, wie wir sie im Jahr 2021 an der Ahr, aber auch weltweit erlebt haben.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699A21D-C9AB-4728-A06B-4A2179338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1665350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Mit ca. 116 TWh/a (in 2019) liegt der energetische Anteil von Holz bei rund 10% des  Wärmeverbrauchs von D  </a:t>
            </a:r>
          </a:p>
        </p:txBody>
      </p:sp>
      <p:sp>
        <p:nvSpPr>
          <p:cNvPr id="9" name="Text Box 14">
            <a:extLst>
              <a:ext uri="{FF2B5EF4-FFF2-40B4-BE49-F238E27FC236}">
                <a16:creationId xmlns:a16="http://schemas.microsoft.com/office/drawing/2014/main" id="{DF20FA8C-5C25-4CCD-9A08-E92EBAF3316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9259908" y="1777414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2)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F6CF6F9A-AE39-5DA6-C0DA-BF0F5B46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5740" y="5980519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de-DE" altLang="de-DE" sz="1000" dirty="0"/>
              <a:t>x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813866"/>
      </p:ext>
    </p:extLst>
  </p:cSld>
  <p:clrMapOvr>
    <a:masterClrMapping/>
  </p:clrMapOvr>
  <p:transition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0593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Holzwirtschaft (6), energetische Nutzung (3)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Pellet-Heizkessel im Einfamilienhaus</a:t>
            </a:r>
            <a:endParaRPr lang="de-DE" altLang="de-DE" dirty="0">
              <a:solidFill>
                <a:schemeClr val="bg1"/>
              </a:solidFill>
            </a:endParaRPr>
          </a:p>
        </p:txBody>
      </p:sp>
      <p:pic>
        <p:nvPicPr>
          <p:cNvPr id="4" name="Grafik 3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FCBA349C-DE3C-4A23-BD27-05075ECCF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r="43470" b="7081"/>
          <a:stretch/>
        </p:blipFill>
        <p:spPr>
          <a:xfrm>
            <a:off x="457914" y="1178838"/>
            <a:ext cx="3819678" cy="3704890"/>
          </a:xfrm>
          <a:prstGeom prst="rect">
            <a:avLst/>
          </a:prstGeom>
        </p:spPr>
      </p:pic>
      <p:pic>
        <p:nvPicPr>
          <p:cNvPr id="7" name="Grafik 6" descr="Ein Bild, das drinnen, festlegen enthält.&#10;&#10;Automatisch generierte Beschreibung">
            <a:extLst>
              <a:ext uri="{FF2B5EF4-FFF2-40B4-BE49-F238E27FC236}">
                <a16:creationId xmlns:a16="http://schemas.microsoft.com/office/drawing/2014/main" id="{F80E94EC-CD9B-469F-8F3D-D4C1F88A6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10" y="952100"/>
            <a:ext cx="3657600" cy="4672584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834BDA28-12C0-4295-B2C0-28199F1DB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5724118"/>
            <a:ext cx="9906000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Pellet-Heizkessel kommen im alten Häuserbestand mit sehr hohen, notwendigen Vorlauftemperaturen (&gt; 55°C) zum Einsatz </a:t>
            </a:r>
          </a:p>
        </p:txBody>
      </p:sp>
    </p:spTree>
    <p:extLst>
      <p:ext uri="{BB962C8B-B14F-4D97-AF65-F5344CB8AC3E}">
        <p14:creationId xmlns:p14="http://schemas.microsoft.com/office/powerpoint/2010/main" val="427239864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657391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im forstwirtschaftlichen Betrieb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5905" y="4567577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62274F68-4B89-4807-9591-2C0833F4EF78}"/>
              </a:ext>
            </a:extLst>
          </p:cNvPr>
          <p:cNvSpPr/>
          <p:nvPr/>
        </p:nvSpPr>
        <p:spPr>
          <a:xfrm rot="10800000" flipV="1">
            <a:off x="3760536" y="4231095"/>
            <a:ext cx="5508" cy="16426"/>
          </a:xfrm>
          <a:custGeom>
            <a:avLst/>
            <a:gdLst>
              <a:gd name="connsiteX0" fmla="*/ 1435 w 7323"/>
              <a:gd name="connsiteY0" fmla="*/ 8217 h 19320"/>
              <a:gd name="connsiteX1" fmla="*/ 1999 w 7323"/>
              <a:gd name="connsiteY1" fmla="*/ 18928 h 19320"/>
              <a:gd name="connsiteX2" fmla="*/ 7073 w 7323"/>
              <a:gd name="connsiteY2" fmla="*/ 10472 h 19320"/>
              <a:gd name="connsiteX3" fmla="*/ 1435 w 7323"/>
              <a:gd name="connsiteY3" fmla="*/ 8217 h 1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" h="19320">
                <a:moveTo>
                  <a:pt x="1435" y="8217"/>
                </a:moveTo>
                <a:cubicBezTo>
                  <a:pt x="-819" y="12727"/>
                  <a:pt x="-256" y="17237"/>
                  <a:pt x="1999" y="18928"/>
                </a:cubicBezTo>
                <a:cubicBezTo>
                  <a:pt x="4254" y="20619"/>
                  <a:pt x="7073" y="16673"/>
                  <a:pt x="7073" y="10472"/>
                </a:cubicBezTo>
                <a:cubicBezTo>
                  <a:pt x="8200" y="-2494"/>
                  <a:pt x="5381" y="-3621"/>
                  <a:pt x="1435" y="8217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E435D46E-45B3-4BCF-9463-2DBDB107C0C8}"/>
              </a:ext>
            </a:extLst>
          </p:cNvPr>
          <p:cNvSpPr/>
          <p:nvPr/>
        </p:nvSpPr>
        <p:spPr>
          <a:xfrm rot="10800000" flipV="1">
            <a:off x="4782871" y="3591115"/>
            <a:ext cx="12694" cy="19171"/>
          </a:xfrm>
          <a:custGeom>
            <a:avLst/>
            <a:gdLst>
              <a:gd name="connsiteX0" fmla="*/ 5954 w 16876"/>
              <a:gd name="connsiteY0" fmla="*/ 11274 h 22548"/>
              <a:gd name="connsiteX1" fmla="*/ 4263 w 16876"/>
              <a:gd name="connsiteY1" fmla="*/ 22549 h 22548"/>
              <a:gd name="connsiteX2" fmla="*/ 14974 w 16876"/>
              <a:gd name="connsiteY2" fmla="*/ 11274 h 22548"/>
              <a:gd name="connsiteX3" fmla="*/ 16665 w 16876"/>
              <a:gd name="connsiteY3" fmla="*/ 0 h 22548"/>
              <a:gd name="connsiteX4" fmla="*/ 5954 w 16876"/>
              <a:gd name="connsiteY4" fmla="*/ 11274 h 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6" h="22548">
                <a:moveTo>
                  <a:pt x="5954" y="11274"/>
                </a:moveTo>
                <a:cubicBezTo>
                  <a:pt x="-1374" y="19730"/>
                  <a:pt x="-1938" y="22549"/>
                  <a:pt x="4263" y="22549"/>
                </a:cubicBezTo>
                <a:cubicBezTo>
                  <a:pt x="8209" y="22549"/>
                  <a:pt x="13283" y="17475"/>
                  <a:pt x="14974" y="11274"/>
                </a:cubicBezTo>
                <a:cubicBezTo>
                  <a:pt x="16665" y="5073"/>
                  <a:pt x="17229" y="0"/>
                  <a:pt x="16665" y="0"/>
                </a:cubicBezTo>
                <a:cubicBezTo>
                  <a:pt x="16101" y="0"/>
                  <a:pt x="11591" y="5073"/>
                  <a:pt x="5954" y="11274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939745F6-F798-4ACA-9054-A8F9851499A4}"/>
              </a:ext>
            </a:extLst>
          </p:cNvPr>
          <p:cNvSpPr/>
          <p:nvPr/>
        </p:nvSpPr>
        <p:spPr>
          <a:xfrm rot="10800000" flipV="1">
            <a:off x="4226875" y="2714757"/>
            <a:ext cx="26314" cy="2636"/>
          </a:xfrm>
          <a:custGeom>
            <a:avLst/>
            <a:gdLst>
              <a:gd name="connsiteX0" fmla="*/ 4187 w 34984"/>
              <a:gd name="connsiteY0" fmla="*/ 2255 h 3100"/>
              <a:gd name="connsiteX1" fmla="*/ 32372 w 34984"/>
              <a:gd name="connsiteY1" fmla="*/ 2255 h 3100"/>
              <a:gd name="connsiteX2" fmla="*/ 16588 w 34984"/>
              <a:gd name="connsiteY2" fmla="*/ 0 h 3100"/>
              <a:gd name="connsiteX3" fmla="*/ 4187 w 34984"/>
              <a:gd name="connsiteY3" fmla="*/ 2255 h 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4" h="3100">
                <a:moveTo>
                  <a:pt x="4187" y="2255"/>
                </a:moveTo>
                <a:cubicBezTo>
                  <a:pt x="12642" y="3382"/>
                  <a:pt x="25044" y="3382"/>
                  <a:pt x="32372" y="2255"/>
                </a:cubicBezTo>
                <a:cubicBezTo>
                  <a:pt x="39137" y="1127"/>
                  <a:pt x="32372" y="0"/>
                  <a:pt x="16588" y="0"/>
                </a:cubicBezTo>
                <a:cubicBezTo>
                  <a:pt x="1368" y="0"/>
                  <a:pt x="-4833" y="1127"/>
                  <a:pt x="4187" y="2255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B7A40BB-6D00-40CC-8E67-18FE8261007F}"/>
              </a:ext>
            </a:extLst>
          </p:cNvPr>
          <p:cNvGrpSpPr/>
          <p:nvPr/>
        </p:nvGrpSpPr>
        <p:grpSpPr>
          <a:xfrm>
            <a:off x="98250" y="5038450"/>
            <a:ext cx="9828069" cy="1085801"/>
            <a:chOff x="179530" y="5397015"/>
            <a:chExt cx="9828069" cy="1085801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179530" y="6144262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</a:t>
              </a:r>
              <a:r>
                <a:rPr lang="de-DE" sz="1600" dirty="0" err="1">
                  <a:solidFill>
                    <a:srgbClr val="3333FF"/>
                  </a:solidFill>
                </a:rPr>
                <a:t>ProSumer</a:t>
              </a:r>
              <a:r>
                <a:rPr lang="de-DE" sz="1600" dirty="0">
                  <a:solidFill>
                    <a:srgbClr val="3333FF"/>
                  </a:solidFill>
                </a:rPr>
                <a:t> erreicht sehr hohe Autarkiegrade</a:t>
              </a: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179530" y="5397015"/>
              <a:ext cx="98280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Akkus der Fahrzeuge/Geräte können auch für den Energieausgleich des Betriebes verwendet werden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179530" y="5858425"/>
              <a:ext cx="9604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</a:t>
              </a:r>
              <a:r>
                <a:rPr lang="de-DE" sz="1600" dirty="0" err="1">
                  <a:solidFill>
                    <a:srgbClr val="3333FF"/>
                  </a:solidFill>
                </a:rPr>
                <a:t>ProSumer</a:t>
              </a:r>
              <a:r>
                <a:rPr lang="de-DE" sz="1600" dirty="0">
                  <a:solidFill>
                    <a:srgbClr val="3333FF"/>
                  </a:solidFill>
                </a:rPr>
                <a:t> kann über das Datennetz auch netzdienliche Funktionen übernehmen</a:t>
              </a:r>
            </a:p>
          </p:txBody>
        </p:sp>
      </p:grpSp>
      <p:sp>
        <p:nvSpPr>
          <p:cNvPr id="137" name="Freihandform: Form 136">
            <a:extLst>
              <a:ext uri="{FF2B5EF4-FFF2-40B4-BE49-F238E27FC236}">
                <a16:creationId xmlns:a16="http://schemas.microsoft.com/office/drawing/2014/main" id="{2615EF5F-82F7-4B0A-B487-D002CD524FE9}"/>
              </a:ext>
            </a:extLst>
          </p:cNvPr>
          <p:cNvSpPr/>
          <p:nvPr/>
        </p:nvSpPr>
        <p:spPr>
          <a:xfrm rot="10800000" flipH="1" flipV="1">
            <a:off x="8996258" y="2919962"/>
            <a:ext cx="12703" cy="1273"/>
          </a:xfrm>
          <a:custGeom>
            <a:avLst/>
            <a:gdLst>
              <a:gd name="connsiteX0" fmla="*/ 4187 w 34984"/>
              <a:gd name="connsiteY0" fmla="*/ 2255 h 3100"/>
              <a:gd name="connsiteX1" fmla="*/ 32372 w 34984"/>
              <a:gd name="connsiteY1" fmla="*/ 2255 h 3100"/>
              <a:gd name="connsiteX2" fmla="*/ 16588 w 34984"/>
              <a:gd name="connsiteY2" fmla="*/ 0 h 3100"/>
              <a:gd name="connsiteX3" fmla="*/ 4187 w 34984"/>
              <a:gd name="connsiteY3" fmla="*/ 2255 h 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4" h="3100">
                <a:moveTo>
                  <a:pt x="4187" y="2255"/>
                </a:moveTo>
                <a:cubicBezTo>
                  <a:pt x="12642" y="3382"/>
                  <a:pt x="25044" y="3382"/>
                  <a:pt x="32372" y="2255"/>
                </a:cubicBezTo>
                <a:cubicBezTo>
                  <a:pt x="39137" y="1127"/>
                  <a:pt x="32372" y="0"/>
                  <a:pt x="16588" y="0"/>
                </a:cubicBezTo>
                <a:cubicBezTo>
                  <a:pt x="1368" y="0"/>
                  <a:pt x="-4833" y="1127"/>
                  <a:pt x="4187" y="2255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8" name="Text Box 14">
            <a:extLst>
              <a:ext uri="{FF2B5EF4-FFF2-40B4-BE49-F238E27FC236}">
                <a16:creationId xmlns:a16="http://schemas.microsoft.com/office/drawing/2014/main" id="{401638F4-D29B-408B-B014-22CF52A4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5460" y="4160420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cxnSp>
        <p:nvCxnSpPr>
          <p:cNvPr id="79" name="Gerader Verbinder 78">
            <a:extLst>
              <a:ext uri="{FF2B5EF4-FFF2-40B4-BE49-F238E27FC236}">
                <a16:creationId xmlns:a16="http://schemas.microsoft.com/office/drawing/2014/main" id="{658DC807-8CC3-4D5B-87E6-C4ED6237C031}"/>
              </a:ext>
            </a:extLst>
          </p:cNvPr>
          <p:cNvCxnSpPr/>
          <p:nvPr/>
        </p:nvCxnSpPr>
        <p:spPr bwMode="auto">
          <a:xfrm>
            <a:off x="7229763" y="4208981"/>
            <a:ext cx="949508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Freihandform: Form 80">
            <a:extLst>
              <a:ext uri="{FF2B5EF4-FFF2-40B4-BE49-F238E27FC236}">
                <a16:creationId xmlns:a16="http://schemas.microsoft.com/office/drawing/2014/main" id="{0A893061-11DB-4CC7-B6CB-1290C8F9168B}"/>
              </a:ext>
            </a:extLst>
          </p:cNvPr>
          <p:cNvSpPr/>
          <p:nvPr/>
        </p:nvSpPr>
        <p:spPr>
          <a:xfrm rot="10800000" flipV="1">
            <a:off x="5524494" y="3925423"/>
            <a:ext cx="20901" cy="19171"/>
          </a:xfrm>
          <a:custGeom>
            <a:avLst/>
            <a:gdLst>
              <a:gd name="connsiteX0" fmla="*/ 5954 w 16876"/>
              <a:gd name="connsiteY0" fmla="*/ 11274 h 22548"/>
              <a:gd name="connsiteX1" fmla="*/ 4263 w 16876"/>
              <a:gd name="connsiteY1" fmla="*/ 22549 h 22548"/>
              <a:gd name="connsiteX2" fmla="*/ 14974 w 16876"/>
              <a:gd name="connsiteY2" fmla="*/ 11274 h 22548"/>
              <a:gd name="connsiteX3" fmla="*/ 16665 w 16876"/>
              <a:gd name="connsiteY3" fmla="*/ 0 h 22548"/>
              <a:gd name="connsiteX4" fmla="*/ 5954 w 16876"/>
              <a:gd name="connsiteY4" fmla="*/ 11274 h 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6" h="22548">
                <a:moveTo>
                  <a:pt x="5954" y="11274"/>
                </a:moveTo>
                <a:cubicBezTo>
                  <a:pt x="-1374" y="19730"/>
                  <a:pt x="-1938" y="22549"/>
                  <a:pt x="4263" y="22549"/>
                </a:cubicBezTo>
                <a:cubicBezTo>
                  <a:pt x="8209" y="22549"/>
                  <a:pt x="13283" y="17475"/>
                  <a:pt x="14974" y="11274"/>
                </a:cubicBezTo>
                <a:cubicBezTo>
                  <a:pt x="16665" y="5073"/>
                  <a:pt x="17229" y="0"/>
                  <a:pt x="16665" y="0"/>
                </a:cubicBezTo>
                <a:cubicBezTo>
                  <a:pt x="16101" y="0"/>
                  <a:pt x="11591" y="5073"/>
                  <a:pt x="5954" y="11274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2" name="Freihandform: Form 81">
            <a:extLst>
              <a:ext uri="{FF2B5EF4-FFF2-40B4-BE49-F238E27FC236}">
                <a16:creationId xmlns:a16="http://schemas.microsoft.com/office/drawing/2014/main" id="{FFC05BAC-E83B-4BE7-8BE8-5835DF3B5DC8}"/>
              </a:ext>
            </a:extLst>
          </p:cNvPr>
          <p:cNvSpPr/>
          <p:nvPr/>
        </p:nvSpPr>
        <p:spPr>
          <a:xfrm rot="10800000" flipV="1">
            <a:off x="4609013" y="3049065"/>
            <a:ext cx="43328" cy="2636"/>
          </a:xfrm>
          <a:custGeom>
            <a:avLst/>
            <a:gdLst>
              <a:gd name="connsiteX0" fmla="*/ 4187 w 34984"/>
              <a:gd name="connsiteY0" fmla="*/ 2255 h 3100"/>
              <a:gd name="connsiteX1" fmla="*/ 32372 w 34984"/>
              <a:gd name="connsiteY1" fmla="*/ 2255 h 3100"/>
              <a:gd name="connsiteX2" fmla="*/ 16588 w 34984"/>
              <a:gd name="connsiteY2" fmla="*/ 0 h 3100"/>
              <a:gd name="connsiteX3" fmla="*/ 4187 w 34984"/>
              <a:gd name="connsiteY3" fmla="*/ 2255 h 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4" h="3100">
                <a:moveTo>
                  <a:pt x="4187" y="2255"/>
                </a:moveTo>
                <a:cubicBezTo>
                  <a:pt x="12642" y="3382"/>
                  <a:pt x="25044" y="3382"/>
                  <a:pt x="32372" y="2255"/>
                </a:cubicBezTo>
                <a:cubicBezTo>
                  <a:pt x="39137" y="1127"/>
                  <a:pt x="32372" y="0"/>
                  <a:pt x="16588" y="0"/>
                </a:cubicBezTo>
                <a:cubicBezTo>
                  <a:pt x="1368" y="0"/>
                  <a:pt x="-4833" y="1127"/>
                  <a:pt x="4187" y="2255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83" name="Gerader Verbinder 82">
            <a:extLst>
              <a:ext uri="{FF2B5EF4-FFF2-40B4-BE49-F238E27FC236}">
                <a16:creationId xmlns:a16="http://schemas.microsoft.com/office/drawing/2014/main" id="{10CA5B89-8644-481A-9143-AA78BD1E2163}"/>
              </a:ext>
            </a:extLst>
          </p:cNvPr>
          <p:cNvCxnSpPr>
            <a:stCxn id="118" idx="42"/>
          </p:cNvCxnSpPr>
          <p:nvPr/>
        </p:nvCxnSpPr>
        <p:spPr bwMode="auto">
          <a:xfrm flipH="1" flipV="1">
            <a:off x="3991800" y="2505494"/>
            <a:ext cx="5032" cy="135816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DE51BC21-3471-4D52-8876-C89AA1B3A9EC}"/>
              </a:ext>
            </a:extLst>
          </p:cNvPr>
          <p:cNvCxnSpPr>
            <a:cxnSpLocks/>
          </p:cNvCxnSpPr>
          <p:nvPr/>
        </p:nvCxnSpPr>
        <p:spPr bwMode="auto">
          <a:xfrm>
            <a:off x="8150083" y="1525828"/>
            <a:ext cx="30690" cy="270722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feld 84">
            <a:extLst>
              <a:ext uri="{FF2B5EF4-FFF2-40B4-BE49-F238E27FC236}">
                <a16:creationId xmlns:a16="http://schemas.microsoft.com/office/drawing/2014/main" id="{84BE2733-FF95-49E9-B6D7-7E649CEEA654}"/>
              </a:ext>
            </a:extLst>
          </p:cNvPr>
          <p:cNvSpPr txBox="1"/>
          <p:nvPr/>
        </p:nvSpPr>
        <p:spPr>
          <a:xfrm>
            <a:off x="7127080" y="4203922"/>
            <a:ext cx="133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Betriebsnetz</a:t>
            </a:r>
          </a:p>
        </p:txBody>
      </p: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9C691833-0A05-49DA-8705-81C090B11F9C}"/>
              </a:ext>
            </a:extLst>
          </p:cNvPr>
          <p:cNvCxnSpPr/>
          <p:nvPr/>
        </p:nvCxnSpPr>
        <p:spPr bwMode="auto">
          <a:xfrm>
            <a:off x="7044144" y="1509060"/>
            <a:ext cx="162746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Textfeld 86">
            <a:extLst>
              <a:ext uri="{FF2B5EF4-FFF2-40B4-BE49-F238E27FC236}">
                <a16:creationId xmlns:a16="http://schemas.microsoft.com/office/drawing/2014/main" id="{9A059855-AA16-463A-B0A3-B7FCB5AEB3E3}"/>
              </a:ext>
            </a:extLst>
          </p:cNvPr>
          <p:cNvSpPr txBox="1"/>
          <p:nvPr/>
        </p:nvSpPr>
        <p:spPr>
          <a:xfrm>
            <a:off x="7126296" y="1132517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</a:t>
            </a:r>
          </a:p>
        </p:txBody>
      </p: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496EA738-3AEA-495A-A8B5-14406A54D3CF}"/>
              </a:ext>
            </a:extLst>
          </p:cNvPr>
          <p:cNvCxnSpPr>
            <a:cxnSpLocks/>
          </p:cNvCxnSpPr>
          <p:nvPr/>
        </p:nvCxnSpPr>
        <p:spPr bwMode="auto">
          <a:xfrm flipH="1">
            <a:off x="7229849" y="3638991"/>
            <a:ext cx="9078" cy="565042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9" name="Grafik 8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0C252F01-197F-42E9-818E-CA6D72AFE5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7971555" y="1896516"/>
            <a:ext cx="394770" cy="434958"/>
          </a:xfrm>
          <a:prstGeom prst="rect">
            <a:avLst/>
          </a:prstGeom>
        </p:spPr>
      </p:pic>
      <p:pic>
        <p:nvPicPr>
          <p:cNvPr id="90" name="Grafik 89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7B3BF00D-1CB6-45C1-B2BA-E5572DF57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12" y="3453500"/>
            <a:ext cx="223029" cy="223029"/>
          </a:xfrm>
          <a:prstGeom prst="rect">
            <a:avLst/>
          </a:prstGeom>
        </p:spPr>
      </p:pic>
      <p:sp>
        <p:nvSpPr>
          <p:cNvPr id="103" name="Ellipse 102">
            <a:extLst>
              <a:ext uri="{FF2B5EF4-FFF2-40B4-BE49-F238E27FC236}">
                <a16:creationId xmlns:a16="http://schemas.microsoft.com/office/drawing/2014/main" id="{A626A269-B41D-4444-98A9-CA9584EE02AD}"/>
              </a:ext>
            </a:extLst>
          </p:cNvPr>
          <p:cNvSpPr/>
          <p:nvPr/>
        </p:nvSpPr>
        <p:spPr bwMode="auto">
          <a:xfrm>
            <a:off x="8109257" y="1475365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4" name="Freihandform: Form 113">
            <a:extLst>
              <a:ext uri="{FF2B5EF4-FFF2-40B4-BE49-F238E27FC236}">
                <a16:creationId xmlns:a16="http://schemas.microsoft.com/office/drawing/2014/main" id="{4877400E-5D0E-4BD6-9C29-77E7AC1E5996}"/>
              </a:ext>
            </a:extLst>
          </p:cNvPr>
          <p:cNvSpPr/>
          <p:nvPr/>
        </p:nvSpPr>
        <p:spPr bwMode="auto">
          <a:xfrm>
            <a:off x="2986057" y="1992682"/>
            <a:ext cx="4900782" cy="1097430"/>
          </a:xfrm>
          <a:custGeom>
            <a:avLst/>
            <a:gdLst>
              <a:gd name="connsiteX0" fmla="*/ 0 w 3972232"/>
              <a:gd name="connsiteY0" fmla="*/ 9833 h 1897626"/>
              <a:gd name="connsiteX1" fmla="*/ 2871019 w 3972232"/>
              <a:gd name="connsiteY1" fmla="*/ 39329 h 1897626"/>
              <a:gd name="connsiteX2" fmla="*/ 3972232 w 3972232"/>
              <a:gd name="connsiteY2" fmla="*/ 1858297 h 1897626"/>
              <a:gd name="connsiteX3" fmla="*/ 894735 w 3972232"/>
              <a:gd name="connsiteY3" fmla="*/ 1897626 h 1897626"/>
              <a:gd name="connsiteX4" fmla="*/ 49161 w 3972232"/>
              <a:gd name="connsiteY4" fmla="*/ 0 h 1897626"/>
              <a:gd name="connsiteX5" fmla="*/ 78658 w 3972232"/>
              <a:gd name="connsiteY5" fmla="*/ 68826 h 1897626"/>
              <a:gd name="connsiteX0" fmla="*/ 0 w 3972232"/>
              <a:gd name="connsiteY0" fmla="*/ 9833 h 1897626"/>
              <a:gd name="connsiteX1" fmla="*/ 2874829 w 3972232"/>
              <a:gd name="connsiteY1" fmla="*/ 54569 h 1897626"/>
              <a:gd name="connsiteX2" fmla="*/ 3972232 w 3972232"/>
              <a:gd name="connsiteY2" fmla="*/ 1858297 h 1897626"/>
              <a:gd name="connsiteX3" fmla="*/ 894735 w 3972232"/>
              <a:gd name="connsiteY3" fmla="*/ 1897626 h 1897626"/>
              <a:gd name="connsiteX4" fmla="*/ 49161 w 3972232"/>
              <a:gd name="connsiteY4" fmla="*/ 0 h 1897626"/>
              <a:gd name="connsiteX5" fmla="*/ 78658 w 3972232"/>
              <a:gd name="connsiteY5" fmla="*/ 68826 h 1897626"/>
              <a:gd name="connsiteX0" fmla="*/ 0 w 3972232"/>
              <a:gd name="connsiteY0" fmla="*/ 17453 h 1905246"/>
              <a:gd name="connsiteX1" fmla="*/ 2874829 w 3972232"/>
              <a:gd name="connsiteY1" fmla="*/ 62189 h 1905246"/>
              <a:gd name="connsiteX2" fmla="*/ 3972232 w 3972232"/>
              <a:gd name="connsiteY2" fmla="*/ 1865917 h 1905246"/>
              <a:gd name="connsiteX3" fmla="*/ 894735 w 3972232"/>
              <a:gd name="connsiteY3" fmla="*/ 1905246 h 1905246"/>
              <a:gd name="connsiteX4" fmla="*/ 178701 w 3972232"/>
              <a:gd name="connsiteY4" fmla="*/ 0 h 1905246"/>
              <a:gd name="connsiteX5" fmla="*/ 78658 w 3972232"/>
              <a:gd name="connsiteY5" fmla="*/ 76446 h 1905246"/>
              <a:gd name="connsiteX0" fmla="*/ 0 w 3972232"/>
              <a:gd name="connsiteY0" fmla="*/ 17453 h 1905246"/>
              <a:gd name="connsiteX1" fmla="*/ 2874829 w 3972232"/>
              <a:gd name="connsiteY1" fmla="*/ 62189 h 1905246"/>
              <a:gd name="connsiteX2" fmla="*/ 3972232 w 3972232"/>
              <a:gd name="connsiteY2" fmla="*/ 1865917 h 1905246"/>
              <a:gd name="connsiteX3" fmla="*/ 894735 w 3972232"/>
              <a:gd name="connsiteY3" fmla="*/ 1905246 h 1905246"/>
              <a:gd name="connsiteX4" fmla="*/ 178701 w 3972232"/>
              <a:gd name="connsiteY4" fmla="*/ 0 h 1905246"/>
              <a:gd name="connsiteX5" fmla="*/ 78658 w 3972232"/>
              <a:gd name="connsiteY5" fmla="*/ 76446 h 1905246"/>
              <a:gd name="connsiteX0" fmla="*/ 0 w 3972232"/>
              <a:gd name="connsiteY0" fmla="*/ 0 h 1887793"/>
              <a:gd name="connsiteX1" fmla="*/ 2874829 w 3972232"/>
              <a:gd name="connsiteY1" fmla="*/ 44736 h 1887793"/>
              <a:gd name="connsiteX2" fmla="*/ 3972232 w 3972232"/>
              <a:gd name="connsiteY2" fmla="*/ 1848464 h 1887793"/>
              <a:gd name="connsiteX3" fmla="*/ 894735 w 3972232"/>
              <a:gd name="connsiteY3" fmla="*/ 1887793 h 1887793"/>
              <a:gd name="connsiteX4" fmla="*/ 78658 w 3972232"/>
              <a:gd name="connsiteY4" fmla="*/ 58993 h 1887793"/>
              <a:gd name="connsiteX0" fmla="*/ 0 w 3972232"/>
              <a:gd name="connsiteY0" fmla="*/ 24827 h 1912620"/>
              <a:gd name="connsiteX1" fmla="*/ 2874829 w 3972232"/>
              <a:gd name="connsiteY1" fmla="*/ 69563 h 1912620"/>
              <a:gd name="connsiteX2" fmla="*/ 3972232 w 3972232"/>
              <a:gd name="connsiteY2" fmla="*/ 1873291 h 1912620"/>
              <a:gd name="connsiteX3" fmla="*/ 894735 w 3972232"/>
              <a:gd name="connsiteY3" fmla="*/ 1912620 h 1912620"/>
              <a:gd name="connsiteX4" fmla="*/ 21508 w 3972232"/>
              <a:gd name="connsiteY4" fmla="*/ 0 h 1912620"/>
              <a:gd name="connsiteX0" fmla="*/ 0 w 3956992"/>
              <a:gd name="connsiteY0" fmla="*/ 0 h 1922083"/>
              <a:gd name="connsiteX1" fmla="*/ 2859589 w 3956992"/>
              <a:gd name="connsiteY1" fmla="*/ 79026 h 1922083"/>
              <a:gd name="connsiteX2" fmla="*/ 3956992 w 3956992"/>
              <a:gd name="connsiteY2" fmla="*/ 1882754 h 1922083"/>
              <a:gd name="connsiteX3" fmla="*/ 879495 w 3956992"/>
              <a:gd name="connsiteY3" fmla="*/ 1922083 h 1922083"/>
              <a:gd name="connsiteX4" fmla="*/ 6268 w 3956992"/>
              <a:gd name="connsiteY4" fmla="*/ 9463 h 1922083"/>
              <a:gd name="connsiteX0" fmla="*/ 0 w 3956992"/>
              <a:gd name="connsiteY0" fmla="*/ 0 h 1882754"/>
              <a:gd name="connsiteX1" fmla="*/ 2859589 w 3956992"/>
              <a:gd name="connsiteY1" fmla="*/ 79026 h 1882754"/>
              <a:gd name="connsiteX2" fmla="*/ 3956992 w 3956992"/>
              <a:gd name="connsiteY2" fmla="*/ 1882754 h 1882754"/>
              <a:gd name="connsiteX3" fmla="*/ 879495 w 3956992"/>
              <a:gd name="connsiteY3" fmla="*/ 1867219 h 1882754"/>
              <a:gd name="connsiteX4" fmla="*/ 6268 w 3956992"/>
              <a:gd name="connsiteY4" fmla="*/ 9463 h 188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6992" h="1882754">
                <a:moveTo>
                  <a:pt x="0" y="0"/>
                </a:moveTo>
                <a:lnTo>
                  <a:pt x="2859589" y="79026"/>
                </a:lnTo>
                <a:lnTo>
                  <a:pt x="3956992" y="1882754"/>
                </a:lnTo>
                <a:lnTo>
                  <a:pt x="879495" y="1867219"/>
                </a:lnTo>
                <a:lnTo>
                  <a:pt x="6268" y="9463"/>
                </a:lnTo>
              </a:path>
            </a:pathLst>
          </a:custGeom>
          <a:solidFill>
            <a:srgbClr val="FF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8" name="Freihandform: Form 117">
            <a:extLst>
              <a:ext uri="{FF2B5EF4-FFF2-40B4-BE49-F238E27FC236}">
                <a16:creationId xmlns:a16="http://schemas.microsoft.com/office/drawing/2014/main" id="{D0806661-5CF3-4BED-A596-8BC02E2310FC}"/>
              </a:ext>
            </a:extLst>
          </p:cNvPr>
          <p:cNvSpPr/>
          <p:nvPr/>
        </p:nvSpPr>
        <p:spPr>
          <a:xfrm rot="10800000" flipH="1" flipV="1">
            <a:off x="2065843" y="1951307"/>
            <a:ext cx="5984663" cy="1951449"/>
          </a:xfrm>
          <a:custGeom>
            <a:avLst/>
            <a:gdLst>
              <a:gd name="connsiteX0" fmla="*/ 497198 w 3607783"/>
              <a:gd name="connsiteY0" fmla="*/ 32132 h 3347910"/>
              <a:gd name="connsiteX1" fmla="*/ 242962 w 3607783"/>
              <a:gd name="connsiteY1" fmla="*/ 742414 h 3347910"/>
              <a:gd name="connsiteX2" fmla="*/ 0 w 3607783"/>
              <a:gd name="connsiteY2" fmla="*/ 1446496 h 3347910"/>
              <a:gd name="connsiteX3" fmla="*/ 10147 w 3607783"/>
              <a:gd name="connsiteY3" fmla="*/ 1468481 h 3347910"/>
              <a:gd name="connsiteX4" fmla="*/ 197301 w 3607783"/>
              <a:gd name="connsiteY4" fmla="*/ 1403653 h 3347910"/>
              <a:gd name="connsiteX5" fmla="*/ 202938 w 3607783"/>
              <a:gd name="connsiteY5" fmla="*/ 1478064 h 3347910"/>
              <a:gd name="connsiteX6" fmla="*/ 214212 w 3607783"/>
              <a:gd name="connsiteY6" fmla="*/ 2043471 h 3347910"/>
              <a:gd name="connsiteX7" fmla="*/ 225486 w 3607783"/>
              <a:gd name="connsiteY7" fmla="*/ 2580129 h 3347910"/>
              <a:gd name="connsiteX8" fmla="*/ 225486 w 3607783"/>
              <a:gd name="connsiteY8" fmla="*/ 2626354 h 3347910"/>
              <a:gd name="connsiteX9" fmla="*/ 421660 w 3607783"/>
              <a:gd name="connsiteY9" fmla="*/ 2780812 h 3347910"/>
              <a:gd name="connsiteX10" fmla="*/ 879961 w 3607783"/>
              <a:gd name="connsiteY10" fmla="*/ 3141590 h 3347910"/>
              <a:gd name="connsiteX11" fmla="*/ 1142653 w 3607783"/>
              <a:gd name="connsiteY11" fmla="*/ 3347910 h 3347910"/>
              <a:gd name="connsiteX12" fmla="*/ 2246973 w 3607783"/>
              <a:gd name="connsiteY12" fmla="*/ 3325362 h 3347910"/>
              <a:gd name="connsiteX13" fmla="*/ 3351856 w 3607783"/>
              <a:gd name="connsiteY13" fmla="*/ 3301686 h 3347910"/>
              <a:gd name="connsiteX14" fmla="*/ 3359748 w 3607783"/>
              <a:gd name="connsiteY14" fmla="*/ 2686108 h 3347910"/>
              <a:gd name="connsiteX15" fmla="*/ 3368768 w 3607783"/>
              <a:gd name="connsiteY15" fmla="*/ 2047417 h 3347910"/>
              <a:gd name="connsiteX16" fmla="*/ 3371586 w 3607783"/>
              <a:gd name="connsiteY16" fmla="*/ 2023741 h 3347910"/>
              <a:gd name="connsiteX17" fmla="*/ 3421193 w 3607783"/>
              <a:gd name="connsiteY17" fmla="*/ 2023741 h 3347910"/>
              <a:gd name="connsiteX18" fmla="*/ 3539010 w 3607783"/>
              <a:gd name="connsiteY18" fmla="*/ 2019795 h 3347910"/>
              <a:gd name="connsiteX19" fmla="*/ 3607783 w 3607783"/>
              <a:gd name="connsiteY19" fmla="*/ 2016413 h 3347910"/>
              <a:gd name="connsiteX20" fmla="*/ 3607783 w 3607783"/>
              <a:gd name="connsiteY20" fmla="*/ 1997810 h 3347910"/>
              <a:gd name="connsiteX21" fmla="*/ 3484329 w 3607783"/>
              <a:gd name="connsiteY21" fmla="*/ 1712570 h 3347910"/>
              <a:gd name="connsiteX22" fmla="*/ 2955564 w 3607783"/>
              <a:gd name="connsiteY22" fmla="*/ 569353 h 3347910"/>
              <a:gd name="connsiteX23" fmla="*/ 2761082 w 3607783"/>
              <a:gd name="connsiteY23" fmla="*/ 148257 h 3347910"/>
              <a:gd name="connsiteX24" fmla="*/ 2727259 w 3607783"/>
              <a:gd name="connsiteY24" fmla="*/ 73847 h 3347910"/>
              <a:gd name="connsiteX25" fmla="*/ 2692308 w 3607783"/>
              <a:gd name="connsiteY25" fmla="*/ 71028 h 3347910"/>
              <a:gd name="connsiteX26" fmla="*/ 2367608 w 3607783"/>
              <a:gd name="connsiteY26" fmla="*/ 59190 h 3347910"/>
              <a:gd name="connsiteX27" fmla="*/ 1296547 w 3607783"/>
              <a:gd name="connsiteY27" fmla="*/ 25367 h 3347910"/>
              <a:gd name="connsiteX28" fmla="*/ 511854 w 3607783"/>
              <a:gd name="connsiteY28" fmla="*/ 0 h 3347910"/>
              <a:gd name="connsiteX29" fmla="*/ 497198 w 3607783"/>
              <a:gd name="connsiteY29" fmla="*/ 32132 h 3347910"/>
              <a:gd name="connsiteX30" fmla="*/ 1519215 w 3607783"/>
              <a:gd name="connsiteY30" fmla="*/ 99214 h 3347910"/>
              <a:gd name="connsiteX31" fmla="*/ 2581820 w 3607783"/>
              <a:gd name="connsiteY31" fmla="*/ 133601 h 3347910"/>
              <a:gd name="connsiteX32" fmla="*/ 2681034 w 3607783"/>
              <a:gd name="connsiteY32" fmla="*/ 136983 h 3347910"/>
              <a:gd name="connsiteX33" fmla="*/ 2709783 w 3607783"/>
              <a:gd name="connsiteY33" fmla="*/ 199556 h 3347910"/>
              <a:gd name="connsiteX34" fmla="*/ 3062670 w 3607783"/>
              <a:gd name="connsiteY34" fmla="*/ 961136 h 3347910"/>
              <a:gd name="connsiteX35" fmla="*/ 3454452 w 3607783"/>
              <a:gd name="connsiteY35" fmla="*/ 1806710 h 3347910"/>
              <a:gd name="connsiteX36" fmla="*/ 3522098 w 3607783"/>
              <a:gd name="connsiteY36" fmla="*/ 1953277 h 3347910"/>
              <a:gd name="connsiteX37" fmla="*/ 3414429 w 3607783"/>
              <a:gd name="connsiteY37" fmla="*/ 1957786 h 3347910"/>
              <a:gd name="connsiteX38" fmla="*/ 3305631 w 3607783"/>
              <a:gd name="connsiteY38" fmla="*/ 1963423 h 3347910"/>
              <a:gd name="connsiteX39" fmla="*/ 3295485 w 3607783"/>
              <a:gd name="connsiteY39" fmla="*/ 2598168 h 3347910"/>
              <a:gd name="connsiteX40" fmla="*/ 3283646 w 3607783"/>
              <a:gd name="connsiteY40" fmla="*/ 3234603 h 3347910"/>
              <a:gd name="connsiteX41" fmla="*/ 1211990 w 3607783"/>
              <a:gd name="connsiteY41" fmla="*/ 3280264 h 3347910"/>
              <a:gd name="connsiteX42" fmla="*/ 1164074 w 3607783"/>
              <a:gd name="connsiteY42" fmla="*/ 3280828 h 3347910"/>
              <a:gd name="connsiteX43" fmla="*/ 730012 w 3607783"/>
              <a:gd name="connsiteY43" fmla="*/ 2939216 h 3347910"/>
              <a:gd name="connsiteX44" fmla="*/ 295951 w 3607783"/>
              <a:gd name="connsiteY44" fmla="*/ 2597041 h 3347910"/>
              <a:gd name="connsiteX45" fmla="*/ 292005 w 3607783"/>
              <a:gd name="connsiteY45" fmla="*/ 2523194 h 3347910"/>
              <a:gd name="connsiteX46" fmla="*/ 276221 w 3607783"/>
              <a:gd name="connsiteY46" fmla="*/ 1879993 h 3347910"/>
              <a:gd name="connsiteX47" fmla="*/ 264383 w 3607783"/>
              <a:gd name="connsiteY47" fmla="*/ 1310640 h 3347910"/>
              <a:gd name="connsiteX48" fmla="*/ 379945 w 3607783"/>
              <a:gd name="connsiteY48" fmla="*/ 963955 h 3347910"/>
              <a:gd name="connsiteX49" fmla="*/ 555260 w 3607783"/>
              <a:gd name="connsiteY49" fmla="*/ 443645 h 3347910"/>
              <a:gd name="connsiteX50" fmla="*/ 615578 w 3607783"/>
              <a:gd name="connsiteY50" fmla="*/ 270020 h 3347910"/>
              <a:gd name="connsiteX51" fmla="*/ 584010 w 3607783"/>
              <a:gd name="connsiteY51" fmla="*/ 178134 h 3347910"/>
              <a:gd name="connsiteX52" fmla="*/ 554133 w 3607783"/>
              <a:gd name="connsiteY52" fmla="*/ 67646 h 3347910"/>
              <a:gd name="connsiteX53" fmla="*/ 1519215 w 3607783"/>
              <a:gd name="connsiteY53" fmla="*/ 99214 h 33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607783" h="3347910">
                <a:moveTo>
                  <a:pt x="497198" y="32132"/>
                </a:moveTo>
                <a:cubicBezTo>
                  <a:pt x="490997" y="50171"/>
                  <a:pt x="376562" y="369798"/>
                  <a:pt x="242962" y="742414"/>
                </a:cubicBezTo>
                <a:cubicBezTo>
                  <a:pt x="55244" y="1265543"/>
                  <a:pt x="0" y="1426202"/>
                  <a:pt x="0" y="1446496"/>
                </a:cubicBezTo>
                <a:cubicBezTo>
                  <a:pt x="0" y="1469044"/>
                  <a:pt x="1127" y="1471863"/>
                  <a:pt x="10147" y="1468481"/>
                </a:cubicBezTo>
                <a:cubicBezTo>
                  <a:pt x="47352" y="1453824"/>
                  <a:pt x="192227" y="1403653"/>
                  <a:pt x="197301" y="1403653"/>
                </a:cubicBezTo>
                <a:cubicBezTo>
                  <a:pt x="200683" y="1403653"/>
                  <a:pt x="202938" y="1430712"/>
                  <a:pt x="202938" y="1478064"/>
                </a:cubicBezTo>
                <a:cubicBezTo>
                  <a:pt x="202938" y="1519215"/>
                  <a:pt x="208011" y="1773451"/>
                  <a:pt x="214212" y="2043471"/>
                </a:cubicBezTo>
                <a:cubicBezTo>
                  <a:pt x="220413" y="2312928"/>
                  <a:pt x="225486" y="2554762"/>
                  <a:pt x="225486" y="2580129"/>
                </a:cubicBezTo>
                <a:lnTo>
                  <a:pt x="225486" y="2626354"/>
                </a:lnTo>
                <a:lnTo>
                  <a:pt x="421660" y="2780812"/>
                </a:lnTo>
                <a:cubicBezTo>
                  <a:pt x="529329" y="2865369"/>
                  <a:pt x="735650" y="3027720"/>
                  <a:pt x="879961" y="3141590"/>
                </a:cubicBezTo>
                <a:lnTo>
                  <a:pt x="1142653" y="3347910"/>
                </a:lnTo>
                <a:lnTo>
                  <a:pt x="2246973" y="3325362"/>
                </a:lnTo>
                <a:cubicBezTo>
                  <a:pt x="2854095" y="3312960"/>
                  <a:pt x="3351856" y="3302249"/>
                  <a:pt x="3351856" y="3301686"/>
                </a:cubicBezTo>
                <a:cubicBezTo>
                  <a:pt x="3352420" y="3301122"/>
                  <a:pt x="3355802" y="3024337"/>
                  <a:pt x="3359748" y="2686108"/>
                </a:cubicBezTo>
                <a:cubicBezTo>
                  <a:pt x="3363130" y="2347878"/>
                  <a:pt x="3367076" y="2060946"/>
                  <a:pt x="3368768" y="2047417"/>
                </a:cubicBezTo>
                <a:lnTo>
                  <a:pt x="3371586" y="2023741"/>
                </a:lnTo>
                <a:lnTo>
                  <a:pt x="3421193" y="2023741"/>
                </a:lnTo>
                <a:cubicBezTo>
                  <a:pt x="3448252" y="2023741"/>
                  <a:pt x="3501805" y="2022050"/>
                  <a:pt x="3539010" y="2019795"/>
                </a:cubicBezTo>
                <a:lnTo>
                  <a:pt x="3607783" y="2016413"/>
                </a:lnTo>
                <a:lnTo>
                  <a:pt x="3607783" y="1997810"/>
                </a:lnTo>
                <a:cubicBezTo>
                  <a:pt x="3607783" y="1985972"/>
                  <a:pt x="3565505" y="1887886"/>
                  <a:pt x="3484329" y="1712570"/>
                </a:cubicBezTo>
                <a:cubicBezTo>
                  <a:pt x="3347910" y="1417183"/>
                  <a:pt x="3196834" y="1090791"/>
                  <a:pt x="2955564" y="569353"/>
                </a:cubicBezTo>
                <a:cubicBezTo>
                  <a:pt x="2867060" y="378817"/>
                  <a:pt x="2779684" y="189409"/>
                  <a:pt x="2761082" y="148257"/>
                </a:cubicBezTo>
                <a:lnTo>
                  <a:pt x="2727259" y="73847"/>
                </a:lnTo>
                <a:lnTo>
                  <a:pt x="2692308" y="71028"/>
                </a:lnTo>
                <a:cubicBezTo>
                  <a:pt x="2673706" y="69337"/>
                  <a:pt x="2527139" y="64264"/>
                  <a:pt x="2367608" y="59190"/>
                </a:cubicBezTo>
                <a:cubicBezTo>
                  <a:pt x="2208076" y="54117"/>
                  <a:pt x="1726099" y="38896"/>
                  <a:pt x="1296547" y="25367"/>
                </a:cubicBezTo>
                <a:cubicBezTo>
                  <a:pt x="866995" y="11274"/>
                  <a:pt x="514109" y="0"/>
                  <a:pt x="511854" y="0"/>
                </a:cubicBezTo>
                <a:cubicBezTo>
                  <a:pt x="510163" y="0"/>
                  <a:pt x="503399" y="14657"/>
                  <a:pt x="497198" y="32132"/>
                </a:cubicBezTo>
                <a:close/>
                <a:moveTo>
                  <a:pt x="1519215" y="99214"/>
                </a:moveTo>
                <a:cubicBezTo>
                  <a:pt x="2049672" y="116126"/>
                  <a:pt x="2527703" y="131910"/>
                  <a:pt x="2581820" y="133601"/>
                </a:cubicBezTo>
                <a:lnTo>
                  <a:pt x="2681034" y="136983"/>
                </a:lnTo>
                <a:lnTo>
                  <a:pt x="2709783" y="199556"/>
                </a:lnTo>
                <a:cubicBezTo>
                  <a:pt x="2725568" y="233942"/>
                  <a:pt x="2883972" y="576682"/>
                  <a:pt x="3062670" y="961136"/>
                </a:cubicBezTo>
                <a:cubicBezTo>
                  <a:pt x="3240804" y="1345591"/>
                  <a:pt x="3417247" y="1726099"/>
                  <a:pt x="3454452" y="1806710"/>
                </a:cubicBezTo>
                <a:lnTo>
                  <a:pt x="3522098" y="1953277"/>
                </a:lnTo>
                <a:lnTo>
                  <a:pt x="3414429" y="1957786"/>
                </a:lnTo>
                <a:cubicBezTo>
                  <a:pt x="3355238" y="1960041"/>
                  <a:pt x="3306195" y="1962860"/>
                  <a:pt x="3305631" y="1963423"/>
                </a:cubicBezTo>
                <a:cubicBezTo>
                  <a:pt x="3304504" y="1963987"/>
                  <a:pt x="3299994" y="2249791"/>
                  <a:pt x="3295485" y="2598168"/>
                </a:cubicBezTo>
                <a:cubicBezTo>
                  <a:pt x="3290975" y="2945981"/>
                  <a:pt x="3285901" y="3232349"/>
                  <a:pt x="3283646" y="3234603"/>
                </a:cubicBezTo>
                <a:cubicBezTo>
                  <a:pt x="3280828" y="3237986"/>
                  <a:pt x="1391815" y="3279137"/>
                  <a:pt x="1211990" y="3280264"/>
                </a:cubicBezTo>
                <a:lnTo>
                  <a:pt x="1164074" y="3280828"/>
                </a:lnTo>
                <a:lnTo>
                  <a:pt x="730012" y="2939216"/>
                </a:lnTo>
                <a:lnTo>
                  <a:pt x="295951" y="2597041"/>
                </a:lnTo>
                <a:lnTo>
                  <a:pt x="292005" y="2523194"/>
                </a:lnTo>
                <a:cubicBezTo>
                  <a:pt x="289750" y="2482606"/>
                  <a:pt x="282422" y="2192856"/>
                  <a:pt x="276221" y="1879993"/>
                </a:cubicBezTo>
                <a:lnTo>
                  <a:pt x="264383" y="1310640"/>
                </a:lnTo>
                <a:lnTo>
                  <a:pt x="379945" y="963955"/>
                </a:lnTo>
                <a:cubicBezTo>
                  <a:pt x="443081" y="773419"/>
                  <a:pt x="522001" y="538913"/>
                  <a:pt x="555260" y="443645"/>
                </a:cubicBezTo>
                <a:lnTo>
                  <a:pt x="615578" y="270020"/>
                </a:lnTo>
                <a:lnTo>
                  <a:pt x="584010" y="178134"/>
                </a:lnTo>
                <a:cubicBezTo>
                  <a:pt x="556952" y="99214"/>
                  <a:pt x="547932" y="67646"/>
                  <a:pt x="554133" y="67646"/>
                </a:cubicBezTo>
                <a:cubicBezTo>
                  <a:pt x="554697" y="67646"/>
                  <a:pt x="989322" y="81739"/>
                  <a:pt x="1519215" y="99214"/>
                </a:cubicBezTo>
                <a:close/>
              </a:path>
            </a:pathLst>
          </a:custGeom>
          <a:solidFill>
            <a:srgbClr val="FFC000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226522DA-9C40-4660-A82E-87A363027E6A}"/>
              </a:ext>
            </a:extLst>
          </p:cNvPr>
          <p:cNvGrpSpPr/>
          <p:nvPr/>
        </p:nvGrpSpPr>
        <p:grpSpPr>
          <a:xfrm>
            <a:off x="1884738" y="1137556"/>
            <a:ext cx="2046382" cy="2672149"/>
            <a:chOff x="-51758" y="803248"/>
            <a:chExt cx="2046382" cy="2672149"/>
          </a:xfrm>
        </p:grpSpPr>
        <p:sp>
          <p:nvSpPr>
            <p:cNvPr id="122" name="Freihandform: Form 121">
              <a:extLst>
                <a:ext uri="{FF2B5EF4-FFF2-40B4-BE49-F238E27FC236}">
                  <a16:creationId xmlns:a16="http://schemas.microsoft.com/office/drawing/2014/main" id="{43FF43F2-B3F1-4B0A-BCBD-CD71B853D4A8}"/>
                </a:ext>
              </a:extLst>
            </p:cNvPr>
            <p:cNvSpPr/>
            <p:nvPr/>
          </p:nvSpPr>
          <p:spPr bwMode="auto">
            <a:xfrm>
              <a:off x="627167" y="1813989"/>
              <a:ext cx="1367457" cy="1661408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Textfeld 126">
              <a:extLst>
                <a:ext uri="{FF2B5EF4-FFF2-40B4-BE49-F238E27FC236}">
                  <a16:creationId xmlns:a16="http://schemas.microsoft.com/office/drawing/2014/main" id="{3B8650ED-6614-4091-891D-B37EEC5C4527}"/>
                </a:ext>
              </a:extLst>
            </p:cNvPr>
            <p:cNvSpPr txBox="1"/>
            <p:nvPr/>
          </p:nvSpPr>
          <p:spPr>
            <a:xfrm>
              <a:off x="-51758" y="803248"/>
              <a:ext cx="1490869" cy="18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128" name="Gerader Verbinder 127">
              <a:extLst>
                <a:ext uri="{FF2B5EF4-FFF2-40B4-BE49-F238E27FC236}">
                  <a16:creationId xmlns:a16="http://schemas.microsoft.com/office/drawing/2014/main" id="{020DB262-456D-4FE2-B623-C9539C5B157F}"/>
                </a:ext>
              </a:extLst>
            </p:cNvPr>
            <p:cNvCxnSpPr/>
            <p:nvPr/>
          </p:nvCxnSpPr>
          <p:spPr bwMode="auto">
            <a:xfrm flipH="1" flipV="1">
              <a:off x="427477" y="1088809"/>
              <a:ext cx="714581" cy="105767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uppieren 128">
            <a:extLst>
              <a:ext uri="{FF2B5EF4-FFF2-40B4-BE49-F238E27FC236}">
                <a16:creationId xmlns:a16="http://schemas.microsoft.com/office/drawing/2014/main" id="{FA296578-EB27-406F-9605-9F1042259FCE}"/>
              </a:ext>
            </a:extLst>
          </p:cNvPr>
          <p:cNvGrpSpPr/>
          <p:nvPr/>
        </p:nvGrpSpPr>
        <p:grpSpPr>
          <a:xfrm>
            <a:off x="3694405" y="1874508"/>
            <a:ext cx="4508652" cy="1083867"/>
            <a:chOff x="1757909" y="1540200"/>
            <a:chExt cx="4508652" cy="1083867"/>
          </a:xfrm>
        </p:grpSpPr>
        <p:grpSp>
          <p:nvGrpSpPr>
            <p:cNvPr id="130" name="Gruppieren 129">
              <a:extLst>
                <a:ext uri="{FF2B5EF4-FFF2-40B4-BE49-F238E27FC236}">
                  <a16:creationId xmlns:a16="http://schemas.microsoft.com/office/drawing/2014/main" id="{C8CC6136-A71A-4E94-9F4F-6711CA46FF6A}"/>
                </a:ext>
              </a:extLst>
            </p:cNvPr>
            <p:cNvGrpSpPr/>
            <p:nvPr/>
          </p:nvGrpSpPr>
          <p:grpSpPr>
            <a:xfrm>
              <a:off x="1757909" y="1540200"/>
              <a:ext cx="4493391" cy="1083867"/>
              <a:chOff x="3811625" y="1140198"/>
              <a:chExt cx="3044707" cy="1763880"/>
            </a:xfrm>
          </p:grpSpPr>
          <p:grpSp>
            <p:nvGrpSpPr>
              <p:cNvPr id="132" name="Gruppieren 131">
                <a:extLst>
                  <a:ext uri="{FF2B5EF4-FFF2-40B4-BE49-F238E27FC236}">
                    <a16:creationId xmlns:a16="http://schemas.microsoft.com/office/drawing/2014/main" id="{4ABA2BD8-44A4-4521-9636-1D59E8B213AD}"/>
                  </a:ext>
                </a:extLst>
              </p:cNvPr>
              <p:cNvGrpSpPr/>
              <p:nvPr/>
            </p:nvGrpSpPr>
            <p:grpSpPr>
              <a:xfrm>
                <a:off x="3811625" y="1601287"/>
                <a:ext cx="3044707" cy="1302791"/>
                <a:chOff x="4965726" y="1601287"/>
                <a:chExt cx="3044707" cy="1302791"/>
              </a:xfrm>
            </p:grpSpPr>
            <p:grpSp>
              <p:nvGrpSpPr>
                <p:cNvPr id="134" name="Gruppieren 133">
                  <a:extLst>
                    <a:ext uri="{FF2B5EF4-FFF2-40B4-BE49-F238E27FC236}">
                      <a16:creationId xmlns:a16="http://schemas.microsoft.com/office/drawing/2014/main" id="{CDE78509-E29B-4894-9E76-F2442981F7DD}"/>
                    </a:ext>
                  </a:extLst>
                </p:cNvPr>
                <p:cNvGrpSpPr/>
                <p:nvPr/>
              </p:nvGrpSpPr>
              <p:grpSpPr>
                <a:xfrm>
                  <a:off x="4965726" y="1601287"/>
                  <a:ext cx="2344763" cy="1302791"/>
                  <a:chOff x="8364915" y="3815016"/>
                  <a:chExt cx="897300" cy="528571"/>
                </a:xfrm>
              </p:grpSpPr>
              <p:sp>
                <p:nvSpPr>
                  <p:cNvPr id="136" name="Freihandform: Form 135">
                    <a:extLst>
                      <a:ext uri="{FF2B5EF4-FFF2-40B4-BE49-F238E27FC236}">
                        <a16:creationId xmlns:a16="http://schemas.microsoft.com/office/drawing/2014/main" id="{EF073A21-2FAE-44A6-9497-1B379E815E9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8" name="Freihandform: Form 137">
                    <a:extLst>
                      <a:ext uri="{FF2B5EF4-FFF2-40B4-BE49-F238E27FC236}">
                        <a16:creationId xmlns:a16="http://schemas.microsoft.com/office/drawing/2014/main" id="{8408E0DB-0889-4C4E-B6FE-E151B76B80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9" name="Freihandform: Form 138">
                    <a:extLst>
                      <a:ext uri="{FF2B5EF4-FFF2-40B4-BE49-F238E27FC236}">
                        <a16:creationId xmlns:a16="http://schemas.microsoft.com/office/drawing/2014/main" id="{C1C141CF-471D-464A-A20E-B1CE03011E4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40" name="Freihandform: Form 139">
                    <a:extLst>
                      <a:ext uri="{FF2B5EF4-FFF2-40B4-BE49-F238E27FC236}">
                        <a16:creationId xmlns:a16="http://schemas.microsoft.com/office/drawing/2014/main" id="{0FC30736-2641-4D75-9759-86345614918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135" name="Gerader Verbinder 134">
                  <a:extLst>
                    <a:ext uri="{FF2B5EF4-FFF2-40B4-BE49-F238E27FC236}">
                      <a16:creationId xmlns:a16="http://schemas.microsoft.com/office/drawing/2014/main" id="{2555E413-0BDB-4F9B-B96A-066B93D9A815}"/>
                    </a:ext>
                  </a:extLst>
                </p:cNvPr>
                <p:cNvCxnSpPr/>
                <p:nvPr/>
              </p:nvCxnSpPr>
              <p:spPr bwMode="auto">
                <a:xfrm>
                  <a:off x="7180445" y="2625588"/>
                  <a:ext cx="829988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33" name="Gerade Verbindung mit Pfeil 132">
                <a:extLst>
                  <a:ext uri="{FF2B5EF4-FFF2-40B4-BE49-F238E27FC236}">
                    <a16:creationId xmlns:a16="http://schemas.microsoft.com/office/drawing/2014/main" id="{6A861B26-EE69-4366-813A-4466E90E1E2B}"/>
                  </a:ext>
                </a:extLst>
              </p:cNvPr>
              <p:cNvCxnSpPr/>
              <p:nvPr/>
            </p:nvCxnSpPr>
            <p:spPr bwMode="auto">
              <a:xfrm>
                <a:off x="6560815" y="1140198"/>
                <a:ext cx="0" cy="79331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3ABC30EF-6554-466E-9E4B-540DE6D868FA}"/>
                </a:ext>
              </a:extLst>
            </p:cNvPr>
            <p:cNvSpPr/>
            <p:nvPr/>
          </p:nvSpPr>
          <p:spPr bwMode="auto">
            <a:xfrm>
              <a:off x="6196892" y="2415326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41" name="Gruppieren 140">
            <a:extLst>
              <a:ext uri="{FF2B5EF4-FFF2-40B4-BE49-F238E27FC236}">
                <a16:creationId xmlns:a16="http://schemas.microsoft.com/office/drawing/2014/main" id="{8CBF3BD1-F0E1-416E-BA6C-88A16EDB2180}"/>
              </a:ext>
            </a:extLst>
          </p:cNvPr>
          <p:cNvGrpSpPr/>
          <p:nvPr/>
        </p:nvGrpSpPr>
        <p:grpSpPr>
          <a:xfrm>
            <a:off x="6939993" y="1531728"/>
            <a:ext cx="2888625" cy="1903665"/>
            <a:chOff x="5003497" y="1197420"/>
            <a:chExt cx="2888625" cy="1903665"/>
          </a:xfrm>
        </p:grpSpPr>
        <p:cxnSp>
          <p:nvCxnSpPr>
            <p:cNvPr id="142" name="Gerader Verbinder 141">
              <a:extLst>
                <a:ext uri="{FF2B5EF4-FFF2-40B4-BE49-F238E27FC236}">
                  <a16:creationId xmlns:a16="http://schemas.microsoft.com/office/drawing/2014/main" id="{153FD7F2-332E-498D-A8DC-EA290E5D6CE8}"/>
                </a:ext>
              </a:extLst>
            </p:cNvPr>
            <p:cNvCxnSpPr/>
            <p:nvPr/>
          </p:nvCxnSpPr>
          <p:spPr bwMode="auto">
            <a:xfrm>
              <a:off x="6387492" y="1520033"/>
              <a:ext cx="137646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2387F744-4B3F-4537-8901-4DA2B8D555EB}"/>
                </a:ext>
              </a:extLst>
            </p:cNvPr>
            <p:cNvGrpSpPr/>
            <p:nvPr/>
          </p:nvGrpSpPr>
          <p:grpSpPr>
            <a:xfrm>
              <a:off x="5003497" y="1197420"/>
              <a:ext cx="2888625" cy="1903665"/>
              <a:chOff x="5003497" y="1197420"/>
              <a:chExt cx="2888625" cy="1903665"/>
            </a:xfrm>
          </p:grpSpPr>
          <p:cxnSp>
            <p:nvCxnSpPr>
              <p:cNvPr id="144" name="Gerader Verbinder 143">
                <a:extLst>
                  <a:ext uri="{FF2B5EF4-FFF2-40B4-BE49-F238E27FC236}">
                    <a16:creationId xmlns:a16="http://schemas.microsoft.com/office/drawing/2014/main" id="{74716B56-7B5B-4F4D-A4D9-BF3E29312E50}"/>
                  </a:ext>
                </a:extLst>
              </p:cNvPr>
              <p:cNvCxnSpPr>
                <a:stCxn id="147" idx="0"/>
              </p:cNvCxnSpPr>
              <p:nvPr/>
            </p:nvCxnSpPr>
            <p:spPr bwMode="auto">
              <a:xfrm flipH="1">
                <a:off x="6735109" y="1487142"/>
                <a:ext cx="469" cy="14980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5" name="Textfeld 144">
                <a:extLst>
                  <a:ext uri="{FF2B5EF4-FFF2-40B4-BE49-F238E27FC236}">
                    <a16:creationId xmlns:a16="http://schemas.microsoft.com/office/drawing/2014/main" id="{622F5DF7-39A6-443E-A3F6-55FC730C9A7E}"/>
                  </a:ext>
                </a:extLst>
              </p:cNvPr>
              <p:cNvSpPr txBox="1"/>
              <p:nvPr/>
            </p:nvSpPr>
            <p:spPr>
              <a:xfrm>
                <a:off x="6244583" y="1197420"/>
                <a:ext cx="1647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</a:t>
                </a:r>
              </a:p>
            </p:txBody>
          </p:sp>
          <p:pic>
            <p:nvPicPr>
              <p:cNvPr id="146" name="Grafik 145">
                <a:extLst>
                  <a:ext uri="{FF2B5EF4-FFF2-40B4-BE49-F238E27FC236}">
                    <a16:creationId xmlns:a16="http://schemas.microsoft.com/office/drawing/2014/main" id="{2D2EED91-DEA7-471C-A97B-64CA0F018F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003497" y="2790805"/>
                <a:ext cx="476662" cy="310280"/>
              </a:xfrm>
              <a:prstGeom prst="rect">
                <a:avLst/>
              </a:prstGeom>
            </p:spPr>
          </p:pic>
          <p:sp>
            <p:nvSpPr>
              <p:cNvPr id="147" name="Ellipse 146">
                <a:extLst>
                  <a:ext uri="{FF2B5EF4-FFF2-40B4-BE49-F238E27FC236}">
                    <a16:creationId xmlns:a16="http://schemas.microsoft.com/office/drawing/2014/main" id="{BA1BE50F-DE5B-429D-948B-EC8BCD00FFE2}"/>
                  </a:ext>
                </a:extLst>
              </p:cNvPr>
              <p:cNvSpPr/>
              <p:nvPr/>
            </p:nvSpPr>
            <p:spPr bwMode="auto">
              <a:xfrm>
                <a:off x="6700743" y="148714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8" name="Gerader Verbinder 147">
                <a:extLst>
                  <a:ext uri="{FF2B5EF4-FFF2-40B4-BE49-F238E27FC236}">
                    <a16:creationId xmlns:a16="http://schemas.microsoft.com/office/drawing/2014/main" id="{DAC63670-0AA7-4637-96A7-46E1FC4FE773}"/>
                  </a:ext>
                </a:extLst>
              </p:cNvPr>
              <p:cNvCxnSpPr/>
              <p:nvPr/>
            </p:nvCxnSpPr>
            <p:spPr bwMode="auto">
              <a:xfrm>
                <a:off x="5470525" y="2985192"/>
                <a:ext cx="1264584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0D692F0-1CC8-4C91-A255-75A33550ED17}"/>
              </a:ext>
            </a:extLst>
          </p:cNvPr>
          <p:cNvGrpSpPr/>
          <p:nvPr/>
        </p:nvGrpSpPr>
        <p:grpSpPr>
          <a:xfrm>
            <a:off x="6575030" y="3295094"/>
            <a:ext cx="689486" cy="946313"/>
            <a:chOff x="6575030" y="3295094"/>
            <a:chExt cx="689486" cy="946313"/>
          </a:xfrm>
        </p:grpSpPr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14F12B09-E3B9-4884-A546-E17359315D60}"/>
                </a:ext>
              </a:extLst>
            </p:cNvPr>
            <p:cNvCxnSpPr>
              <a:cxnSpLocks/>
              <a:endCxn id="102" idx="6"/>
            </p:cNvCxnSpPr>
            <p:nvPr/>
          </p:nvCxnSpPr>
          <p:spPr bwMode="auto">
            <a:xfrm>
              <a:off x="6688964" y="4206573"/>
              <a:ext cx="57555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94EBE0FF-11F4-4BAA-A3FD-3AF93DD85344}"/>
                </a:ext>
              </a:extLst>
            </p:cNvPr>
            <p:cNvSpPr/>
            <p:nvPr/>
          </p:nvSpPr>
          <p:spPr bwMode="auto">
            <a:xfrm>
              <a:off x="7194847" y="4171738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9BB8EAE6-38AE-40FC-BB37-79146E2422B2}"/>
                </a:ext>
              </a:extLst>
            </p:cNvPr>
            <p:cNvGrpSpPr/>
            <p:nvPr/>
          </p:nvGrpSpPr>
          <p:grpSpPr>
            <a:xfrm>
              <a:off x="6575030" y="3295094"/>
              <a:ext cx="228565" cy="915528"/>
              <a:chOff x="4638534" y="2960786"/>
              <a:chExt cx="228565" cy="915528"/>
            </a:xfrm>
          </p:grpSpPr>
          <p:cxnSp>
            <p:nvCxnSpPr>
              <p:cNvPr id="156" name="Gerader Verbinder 155">
                <a:extLst>
                  <a:ext uri="{FF2B5EF4-FFF2-40B4-BE49-F238E27FC236}">
                    <a16:creationId xmlns:a16="http://schemas.microsoft.com/office/drawing/2014/main" id="{DA44577B-4A9C-433B-A5BC-C64B70D4A2EF}"/>
                  </a:ext>
                </a:extLst>
              </p:cNvPr>
              <p:cNvCxnSpPr>
                <a:stCxn id="157" idx="2"/>
              </p:cNvCxnSpPr>
              <p:nvPr/>
            </p:nvCxnSpPr>
            <p:spPr bwMode="auto">
              <a:xfrm flipH="1">
                <a:off x="4752468" y="3352911"/>
                <a:ext cx="349" cy="52340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57" name="Grafik 156">
                <a:extLst>
                  <a:ext uri="{FF2B5EF4-FFF2-40B4-BE49-F238E27FC236}">
                    <a16:creationId xmlns:a16="http://schemas.microsoft.com/office/drawing/2014/main" id="{AFA07C02-7AFD-4F8F-B191-6B50B4320A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87" t="56358" r="73126" b="14625"/>
              <a:stretch/>
            </p:blipFill>
            <p:spPr>
              <a:xfrm>
                <a:off x="4638534" y="2960786"/>
                <a:ext cx="228565" cy="392125"/>
              </a:xfrm>
              <a:prstGeom prst="rect">
                <a:avLst/>
              </a:prstGeom>
            </p:spPr>
          </p:pic>
        </p:grpSp>
      </p:grpSp>
      <p:sp>
        <p:nvSpPr>
          <p:cNvPr id="159" name="Freihandform: Form 158">
            <a:extLst>
              <a:ext uri="{FF2B5EF4-FFF2-40B4-BE49-F238E27FC236}">
                <a16:creationId xmlns:a16="http://schemas.microsoft.com/office/drawing/2014/main" id="{A723617B-9794-4555-B76F-E18A5E8A1E65}"/>
              </a:ext>
            </a:extLst>
          </p:cNvPr>
          <p:cNvSpPr/>
          <p:nvPr/>
        </p:nvSpPr>
        <p:spPr>
          <a:xfrm rot="10800000" flipV="1">
            <a:off x="6581808" y="4072280"/>
            <a:ext cx="9069" cy="16426"/>
          </a:xfrm>
          <a:custGeom>
            <a:avLst/>
            <a:gdLst>
              <a:gd name="connsiteX0" fmla="*/ 1435 w 7323"/>
              <a:gd name="connsiteY0" fmla="*/ 8217 h 19320"/>
              <a:gd name="connsiteX1" fmla="*/ 1999 w 7323"/>
              <a:gd name="connsiteY1" fmla="*/ 18928 h 19320"/>
              <a:gd name="connsiteX2" fmla="*/ 7073 w 7323"/>
              <a:gd name="connsiteY2" fmla="*/ 10472 h 19320"/>
              <a:gd name="connsiteX3" fmla="*/ 1435 w 7323"/>
              <a:gd name="connsiteY3" fmla="*/ 8217 h 1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" h="19320">
                <a:moveTo>
                  <a:pt x="1435" y="8217"/>
                </a:moveTo>
                <a:cubicBezTo>
                  <a:pt x="-819" y="12727"/>
                  <a:pt x="-256" y="17237"/>
                  <a:pt x="1999" y="18928"/>
                </a:cubicBezTo>
                <a:cubicBezTo>
                  <a:pt x="4254" y="20619"/>
                  <a:pt x="7073" y="16673"/>
                  <a:pt x="7073" y="10472"/>
                </a:cubicBezTo>
                <a:cubicBezTo>
                  <a:pt x="8200" y="-2494"/>
                  <a:pt x="5381" y="-3621"/>
                  <a:pt x="1435" y="8217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70" name="Grafik 169" descr="Ein Bild, das Gerät, Fräse, Projektor enthält.&#10;&#10;Automatisch generierte Beschreibung">
            <a:extLst>
              <a:ext uri="{FF2B5EF4-FFF2-40B4-BE49-F238E27FC236}">
                <a16:creationId xmlns:a16="http://schemas.microsoft.com/office/drawing/2014/main" id="{A40E6640-6C8F-4798-9493-4A8183D23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369" y="3184574"/>
            <a:ext cx="661299" cy="544158"/>
          </a:xfrm>
          <a:prstGeom prst="rect">
            <a:avLst/>
          </a:prstGeom>
        </p:spPr>
      </p:pic>
      <p:sp>
        <p:nvSpPr>
          <p:cNvPr id="171" name="Textfeld 170">
            <a:extLst>
              <a:ext uri="{FF2B5EF4-FFF2-40B4-BE49-F238E27FC236}">
                <a16:creationId xmlns:a16="http://schemas.microsoft.com/office/drawing/2014/main" id="{B110B438-6F21-4203-8A67-62EB41678394}"/>
              </a:ext>
            </a:extLst>
          </p:cNvPr>
          <p:cNvSpPr txBox="1"/>
          <p:nvPr/>
        </p:nvSpPr>
        <p:spPr>
          <a:xfrm>
            <a:off x="4091519" y="3214174"/>
            <a:ext cx="1307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Holzschnitzel-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 err="1">
                <a:solidFill>
                  <a:srgbClr val="3333FF"/>
                </a:solidFill>
              </a:rPr>
              <a:t>kessel</a:t>
            </a:r>
            <a:endParaRPr lang="de-DE" sz="1400" dirty="0">
              <a:solidFill>
                <a:srgbClr val="3333FF"/>
              </a:solidFill>
            </a:endParaRP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786941A-3886-4C39-A42B-849DDC99D400}"/>
              </a:ext>
            </a:extLst>
          </p:cNvPr>
          <p:cNvGrpSpPr/>
          <p:nvPr/>
        </p:nvGrpSpPr>
        <p:grpSpPr>
          <a:xfrm>
            <a:off x="795707" y="1782008"/>
            <a:ext cx="5930340" cy="2446642"/>
            <a:chOff x="795707" y="1782008"/>
            <a:chExt cx="5930340" cy="244664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5212581-C8CA-428D-932E-31BC2F8C526C}"/>
                </a:ext>
              </a:extLst>
            </p:cNvPr>
            <p:cNvGrpSpPr/>
            <p:nvPr/>
          </p:nvGrpSpPr>
          <p:grpSpPr>
            <a:xfrm>
              <a:off x="2701023" y="2717278"/>
              <a:ext cx="4025024" cy="1511372"/>
              <a:chOff x="2701023" y="2717278"/>
              <a:chExt cx="4025024" cy="1511372"/>
            </a:xfrm>
          </p:grpSpPr>
          <p:cxnSp>
            <p:nvCxnSpPr>
              <p:cNvPr id="179" name="Gerader Verbinder 178">
                <a:extLst>
                  <a:ext uri="{FF2B5EF4-FFF2-40B4-BE49-F238E27FC236}">
                    <a16:creationId xmlns:a16="http://schemas.microsoft.com/office/drawing/2014/main" id="{CE2EF93A-1458-4948-9CC8-F33998D85588}"/>
                  </a:ext>
                </a:extLst>
              </p:cNvPr>
              <p:cNvCxnSpPr/>
              <p:nvPr/>
            </p:nvCxnSpPr>
            <p:spPr bwMode="auto">
              <a:xfrm>
                <a:off x="3117102" y="4203229"/>
                <a:ext cx="3580115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0AC38265-6117-4C36-A2B7-E353CA0AA327}"/>
                  </a:ext>
                </a:extLst>
              </p:cNvPr>
              <p:cNvSpPr/>
              <p:nvPr/>
            </p:nvSpPr>
            <p:spPr bwMode="auto">
              <a:xfrm>
                <a:off x="6663603" y="4166206"/>
                <a:ext cx="62444" cy="62444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177" name="Grafik 176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677EE3CB-7ECB-4B04-9861-E7A7A6C6FF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2701023" y="2717278"/>
                <a:ext cx="556459" cy="769330"/>
              </a:xfrm>
              <a:prstGeom prst="rect">
                <a:avLst/>
              </a:prstGeom>
            </p:spPr>
          </p:pic>
          <p:cxnSp>
            <p:nvCxnSpPr>
              <p:cNvPr id="178" name="Gerader Verbinder 177">
                <a:extLst>
                  <a:ext uri="{FF2B5EF4-FFF2-40B4-BE49-F238E27FC236}">
                    <a16:creationId xmlns:a16="http://schemas.microsoft.com/office/drawing/2014/main" id="{003F3209-9162-4C62-BA35-D7F4B1C766D1}"/>
                  </a:ext>
                </a:extLst>
              </p:cNvPr>
              <p:cNvCxnSpPr/>
              <p:nvPr/>
            </p:nvCxnSpPr>
            <p:spPr bwMode="auto">
              <a:xfrm>
                <a:off x="3117102" y="3444430"/>
                <a:ext cx="0" cy="75879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57807F96-9104-4077-931B-ECEA46E17957}"/>
                </a:ext>
              </a:extLst>
            </p:cNvPr>
            <p:cNvGrpSpPr/>
            <p:nvPr/>
          </p:nvGrpSpPr>
          <p:grpSpPr>
            <a:xfrm>
              <a:off x="795707" y="1782008"/>
              <a:ext cx="2118687" cy="2116670"/>
              <a:chOff x="795707" y="1782008"/>
              <a:chExt cx="2118687" cy="2116670"/>
            </a:xfrm>
          </p:grpSpPr>
          <p:sp>
            <p:nvSpPr>
              <p:cNvPr id="175" name="Freihandform: Form 174">
                <a:extLst>
                  <a:ext uri="{FF2B5EF4-FFF2-40B4-BE49-F238E27FC236}">
                    <a16:creationId xmlns:a16="http://schemas.microsoft.com/office/drawing/2014/main" id="{5FB60099-552E-430E-B3F2-C18CF1F60E63}"/>
                  </a:ext>
                </a:extLst>
              </p:cNvPr>
              <p:cNvSpPr/>
              <p:nvPr/>
            </p:nvSpPr>
            <p:spPr bwMode="auto">
              <a:xfrm>
                <a:off x="2003221" y="3444430"/>
                <a:ext cx="911173" cy="320022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80" name="Gerade Verbindung mit Pfeil 179">
                <a:extLst>
                  <a:ext uri="{FF2B5EF4-FFF2-40B4-BE49-F238E27FC236}">
                    <a16:creationId xmlns:a16="http://schemas.microsoft.com/office/drawing/2014/main" id="{53CB9F1B-8CBB-4953-8515-6CB151932495}"/>
                  </a:ext>
                </a:extLst>
              </p:cNvPr>
              <p:cNvCxnSpPr/>
              <p:nvPr/>
            </p:nvCxnSpPr>
            <p:spPr bwMode="auto">
              <a:xfrm>
                <a:off x="2391979" y="3876573"/>
                <a:ext cx="268674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81" name="Gruppieren 180">
                <a:extLst>
                  <a:ext uri="{FF2B5EF4-FFF2-40B4-BE49-F238E27FC236}">
                    <a16:creationId xmlns:a16="http://schemas.microsoft.com/office/drawing/2014/main" id="{954415DD-1DEB-4C5C-8C68-29EAC900B512}"/>
                  </a:ext>
                </a:extLst>
              </p:cNvPr>
              <p:cNvGrpSpPr/>
              <p:nvPr/>
            </p:nvGrpSpPr>
            <p:grpSpPr>
              <a:xfrm>
                <a:off x="795707" y="1782008"/>
                <a:ext cx="1236632" cy="2116670"/>
                <a:chOff x="531318" y="2142589"/>
                <a:chExt cx="1236632" cy="2116670"/>
              </a:xfrm>
            </p:grpSpPr>
            <p:pic>
              <p:nvPicPr>
                <p:cNvPr id="182" name="Picture 2" descr="Traktor Kostenlos Symbol von Selman Icons">
                  <a:extLst>
                    <a:ext uri="{FF2B5EF4-FFF2-40B4-BE49-F238E27FC236}">
                      <a16:creationId xmlns:a16="http://schemas.microsoft.com/office/drawing/2014/main" id="{87537C5A-33CF-45FA-BFC5-764C481F9AE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31000" y="2142589"/>
                  <a:ext cx="820710" cy="82071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3" name="Grafik 182">
                  <a:extLst>
                    <a:ext uri="{FF2B5EF4-FFF2-40B4-BE49-F238E27FC236}">
                      <a16:creationId xmlns:a16="http://schemas.microsoft.com/office/drawing/2014/main" id="{9D55C7CB-2B9D-42F7-BAAA-BF19832F0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9361" b="26935"/>
                <a:stretch/>
              </p:blipFill>
              <p:spPr>
                <a:xfrm>
                  <a:off x="567507" y="3883741"/>
                  <a:ext cx="860309" cy="375518"/>
                </a:xfrm>
                <a:prstGeom prst="rect">
                  <a:avLst/>
                </a:prstGeom>
              </p:spPr>
            </p:pic>
            <p:cxnSp>
              <p:nvCxnSpPr>
                <p:cNvPr id="184" name="Gerader Verbinder 183">
                  <a:extLst>
                    <a:ext uri="{FF2B5EF4-FFF2-40B4-BE49-F238E27FC236}">
                      <a16:creationId xmlns:a16="http://schemas.microsoft.com/office/drawing/2014/main" id="{FA1EBD49-D49D-4A0C-AD83-C21AEB780F96}"/>
                    </a:ext>
                  </a:extLst>
                </p:cNvPr>
                <p:cNvCxnSpPr/>
                <p:nvPr/>
              </p:nvCxnSpPr>
              <p:spPr bwMode="auto">
                <a:xfrm>
                  <a:off x="1742088" y="2398730"/>
                  <a:ext cx="0" cy="1684723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5" name="Ellipse 184">
                  <a:extLst>
                    <a:ext uri="{FF2B5EF4-FFF2-40B4-BE49-F238E27FC236}">
                      <a16:creationId xmlns:a16="http://schemas.microsoft.com/office/drawing/2014/main" id="{330B54C0-6DFC-4A9C-9179-2CE264DF415B}"/>
                    </a:ext>
                  </a:extLst>
                </p:cNvPr>
                <p:cNvSpPr/>
                <p:nvPr/>
              </p:nvSpPr>
              <p:spPr bwMode="auto">
                <a:xfrm>
                  <a:off x="1722165" y="3866180"/>
                  <a:ext cx="45785" cy="45785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186" name="Gerader Verbinder 185">
                  <a:extLst>
                    <a:ext uri="{FF2B5EF4-FFF2-40B4-BE49-F238E27FC236}">
                      <a16:creationId xmlns:a16="http://schemas.microsoft.com/office/drawing/2014/main" id="{0A8ECDBE-DA43-43A1-8E77-6B46425E68A4}"/>
                    </a:ext>
                  </a:extLst>
                </p:cNvPr>
                <p:cNvCxnSpPr/>
                <p:nvPr/>
              </p:nvCxnSpPr>
              <p:spPr bwMode="auto">
                <a:xfrm>
                  <a:off x="1278874" y="2401185"/>
                  <a:ext cx="471313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7" name="Gerader Verbinder 186">
                  <a:extLst>
                    <a:ext uri="{FF2B5EF4-FFF2-40B4-BE49-F238E27FC236}">
                      <a16:creationId xmlns:a16="http://schemas.microsoft.com/office/drawing/2014/main" id="{B9DD4A41-490A-4FC4-8D2C-3642FD7D7C34}"/>
                    </a:ext>
                  </a:extLst>
                </p:cNvPr>
                <p:cNvCxnSpPr>
                  <a:stCxn id="183" idx="3"/>
                </p:cNvCxnSpPr>
                <p:nvPr/>
              </p:nvCxnSpPr>
              <p:spPr bwMode="auto">
                <a:xfrm>
                  <a:off x="1427817" y="4071500"/>
                  <a:ext cx="322370" cy="7771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88" name="Ellipse 187">
                  <a:extLst>
                    <a:ext uri="{FF2B5EF4-FFF2-40B4-BE49-F238E27FC236}">
                      <a16:creationId xmlns:a16="http://schemas.microsoft.com/office/drawing/2014/main" id="{F5BB2780-AA4F-4E6C-B380-A4A92B56D499}"/>
                    </a:ext>
                  </a:extLst>
                </p:cNvPr>
                <p:cNvSpPr/>
                <p:nvPr/>
              </p:nvSpPr>
              <p:spPr bwMode="auto">
                <a:xfrm>
                  <a:off x="1721633" y="3395893"/>
                  <a:ext cx="45785" cy="45785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189" name="Grafik 188">
                  <a:extLst>
                    <a:ext uri="{FF2B5EF4-FFF2-40B4-BE49-F238E27FC236}">
                      <a16:creationId xmlns:a16="http://schemas.microsoft.com/office/drawing/2014/main" id="{2CD4C632-3368-4AD7-8CEF-CBB33CB616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91" t="16744" r="12555" b="21806"/>
                <a:stretch/>
              </p:blipFill>
              <p:spPr>
                <a:xfrm flipH="1">
                  <a:off x="531318" y="2946589"/>
                  <a:ext cx="911172" cy="819132"/>
                </a:xfrm>
                <a:prstGeom prst="rect">
                  <a:avLst/>
                </a:prstGeom>
              </p:spPr>
            </p:pic>
            <p:cxnSp>
              <p:nvCxnSpPr>
                <p:cNvPr id="190" name="Gerader Verbinder 189">
                  <a:extLst>
                    <a:ext uri="{FF2B5EF4-FFF2-40B4-BE49-F238E27FC236}">
                      <a16:creationId xmlns:a16="http://schemas.microsoft.com/office/drawing/2014/main" id="{80FC6B64-A1C8-4A4D-83D5-DB2CBC224F10}"/>
                    </a:ext>
                  </a:extLst>
                </p:cNvPr>
                <p:cNvCxnSpPr/>
                <p:nvPr/>
              </p:nvCxnSpPr>
              <p:spPr bwMode="auto">
                <a:xfrm>
                  <a:off x="1376680" y="3418786"/>
                  <a:ext cx="373507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</p:grp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Der forstwirtschaftliche Betrieb, ausgestattet mit einer maximalen Eigenversorgung!</a:t>
            </a:r>
          </a:p>
        </p:txBody>
      </p:sp>
    </p:spTree>
    <p:extLst>
      <p:ext uri="{BB962C8B-B14F-4D97-AF65-F5344CB8AC3E}">
        <p14:creationId xmlns:p14="http://schemas.microsoft.com/office/powerpoint/2010/main" val="23937893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ndkarren, Projektor enthält.&#10;&#10;Automatisch generierte Beschreibung">
            <a:extLst>
              <a:ext uri="{FF2B5EF4-FFF2-40B4-BE49-F238E27FC236}">
                <a16:creationId xmlns:a16="http://schemas.microsoft.com/office/drawing/2014/main" id="{0C3BCD29-DB8B-4504-9810-D5D172E84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7" b="33870"/>
          <a:stretch/>
        </p:blipFill>
        <p:spPr>
          <a:xfrm flipH="1">
            <a:off x="7745603" y="1800870"/>
            <a:ext cx="1191845" cy="376663"/>
          </a:xfrm>
          <a:prstGeom prst="rect">
            <a:avLst/>
          </a:prstGeom>
        </p:spPr>
      </p:pic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499976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 err="1">
                <a:solidFill>
                  <a:schemeClr val="bg1"/>
                </a:solidFill>
              </a:rPr>
              <a:t>Sektorkopplung</a:t>
            </a:r>
            <a:r>
              <a:rPr lang="de-DE" altLang="de-DE" dirty="0">
                <a:solidFill>
                  <a:schemeClr val="bg1"/>
                </a:solidFill>
              </a:rPr>
              <a:t> in der Holzwirtschaft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„</a:t>
            </a:r>
            <a:r>
              <a:rPr lang="de-DE" altLang="de-DE" dirty="0" err="1">
                <a:solidFill>
                  <a:schemeClr val="bg1"/>
                </a:solidFill>
              </a:rPr>
              <a:t>ProSumer</a:t>
            </a:r>
            <a:r>
              <a:rPr lang="de-DE" altLang="de-DE" dirty="0">
                <a:solidFill>
                  <a:schemeClr val="bg1"/>
                </a:solidFill>
              </a:rPr>
              <a:t>“ 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8964" y="3826112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4407741E-5B49-49A2-A586-2167D1EE32F3}"/>
              </a:ext>
            </a:extLst>
          </p:cNvPr>
          <p:cNvCxnSpPr/>
          <p:nvPr/>
        </p:nvCxnSpPr>
        <p:spPr bwMode="auto">
          <a:xfrm>
            <a:off x="5293267" y="3874673"/>
            <a:ext cx="949508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Freihandform: Form 26">
            <a:extLst>
              <a:ext uri="{FF2B5EF4-FFF2-40B4-BE49-F238E27FC236}">
                <a16:creationId xmlns:a16="http://schemas.microsoft.com/office/drawing/2014/main" id="{E435D46E-45B3-4BCF-9463-2DBDB107C0C8}"/>
              </a:ext>
            </a:extLst>
          </p:cNvPr>
          <p:cNvSpPr/>
          <p:nvPr/>
        </p:nvSpPr>
        <p:spPr>
          <a:xfrm rot="10800000" flipV="1">
            <a:off x="3587998" y="3591115"/>
            <a:ext cx="20901" cy="19171"/>
          </a:xfrm>
          <a:custGeom>
            <a:avLst/>
            <a:gdLst>
              <a:gd name="connsiteX0" fmla="*/ 5954 w 16876"/>
              <a:gd name="connsiteY0" fmla="*/ 11274 h 22548"/>
              <a:gd name="connsiteX1" fmla="*/ 4263 w 16876"/>
              <a:gd name="connsiteY1" fmla="*/ 22549 h 22548"/>
              <a:gd name="connsiteX2" fmla="*/ 14974 w 16876"/>
              <a:gd name="connsiteY2" fmla="*/ 11274 h 22548"/>
              <a:gd name="connsiteX3" fmla="*/ 16665 w 16876"/>
              <a:gd name="connsiteY3" fmla="*/ 0 h 22548"/>
              <a:gd name="connsiteX4" fmla="*/ 5954 w 16876"/>
              <a:gd name="connsiteY4" fmla="*/ 11274 h 2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6" h="22548">
                <a:moveTo>
                  <a:pt x="5954" y="11274"/>
                </a:moveTo>
                <a:cubicBezTo>
                  <a:pt x="-1374" y="19730"/>
                  <a:pt x="-1938" y="22549"/>
                  <a:pt x="4263" y="22549"/>
                </a:cubicBezTo>
                <a:cubicBezTo>
                  <a:pt x="8209" y="22549"/>
                  <a:pt x="13283" y="17475"/>
                  <a:pt x="14974" y="11274"/>
                </a:cubicBezTo>
                <a:cubicBezTo>
                  <a:pt x="16665" y="5073"/>
                  <a:pt x="17229" y="0"/>
                  <a:pt x="16665" y="0"/>
                </a:cubicBezTo>
                <a:cubicBezTo>
                  <a:pt x="16101" y="0"/>
                  <a:pt x="11591" y="5073"/>
                  <a:pt x="5954" y="11274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939745F6-F798-4ACA-9054-A8F9851499A4}"/>
              </a:ext>
            </a:extLst>
          </p:cNvPr>
          <p:cNvSpPr/>
          <p:nvPr/>
        </p:nvSpPr>
        <p:spPr>
          <a:xfrm rot="10800000" flipV="1">
            <a:off x="2672517" y="2714757"/>
            <a:ext cx="43328" cy="2636"/>
          </a:xfrm>
          <a:custGeom>
            <a:avLst/>
            <a:gdLst>
              <a:gd name="connsiteX0" fmla="*/ 4187 w 34984"/>
              <a:gd name="connsiteY0" fmla="*/ 2255 h 3100"/>
              <a:gd name="connsiteX1" fmla="*/ 32372 w 34984"/>
              <a:gd name="connsiteY1" fmla="*/ 2255 h 3100"/>
              <a:gd name="connsiteX2" fmla="*/ 16588 w 34984"/>
              <a:gd name="connsiteY2" fmla="*/ 0 h 3100"/>
              <a:gd name="connsiteX3" fmla="*/ 4187 w 34984"/>
              <a:gd name="connsiteY3" fmla="*/ 2255 h 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84" h="3100">
                <a:moveTo>
                  <a:pt x="4187" y="2255"/>
                </a:moveTo>
                <a:cubicBezTo>
                  <a:pt x="12642" y="3382"/>
                  <a:pt x="25044" y="3382"/>
                  <a:pt x="32372" y="2255"/>
                </a:cubicBezTo>
                <a:cubicBezTo>
                  <a:pt x="39137" y="1127"/>
                  <a:pt x="32372" y="0"/>
                  <a:pt x="16588" y="0"/>
                </a:cubicBezTo>
                <a:cubicBezTo>
                  <a:pt x="1368" y="0"/>
                  <a:pt x="-4833" y="1127"/>
                  <a:pt x="4187" y="2255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021DE71-A20E-4D61-8D9D-8798BE6F8F77}"/>
              </a:ext>
            </a:extLst>
          </p:cNvPr>
          <p:cNvCxnSpPr>
            <a:stCxn id="25" idx="42"/>
          </p:cNvCxnSpPr>
          <p:nvPr/>
        </p:nvCxnSpPr>
        <p:spPr bwMode="auto">
          <a:xfrm flipH="1" flipV="1">
            <a:off x="2055304" y="2171186"/>
            <a:ext cx="5032" cy="1358161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>
            <a:cxnSpLocks/>
          </p:cNvCxnSpPr>
          <p:nvPr/>
        </p:nvCxnSpPr>
        <p:spPr bwMode="auto">
          <a:xfrm>
            <a:off x="6213587" y="1191520"/>
            <a:ext cx="30690" cy="2707229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5190584" y="3869614"/>
            <a:ext cx="1330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Betriebsnetz</a:t>
            </a:r>
          </a:p>
        </p:txBody>
      </p: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5107648" y="1174752"/>
            <a:ext cx="1627461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5189800" y="798209"/>
            <a:ext cx="9829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</a:t>
            </a:r>
          </a:p>
        </p:txBody>
      </p: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00DE085C-ACA0-4FEC-ABA2-7908C3C362EA}"/>
              </a:ext>
            </a:extLst>
          </p:cNvPr>
          <p:cNvCxnSpPr>
            <a:cxnSpLocks/>
          </p:cNvCxnSpPr>
          <p:nvPr/>
        </p:nvCxnSpPr>
        <p:spPr bwMode="auto">
          <a:xfrm flipH="1">
            <a:off x="5293353" y="3304683"/>
            <a:ext cx="9078" cy="565042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6" name="Grafik 175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63CF7B2E-1DEC-4402-9D85-1E01C1DD05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035059" y="1562208"/>
            <a:ext cx="394770" cy="434958"/>
          </a:xfrm>
          <a:prstGeom prst="rect">
            <a:avLst/>
          </a:prstGeom>
        </p:spPr>
      </p:pic>
      <p:pic>
        <p:nvPicPr>
          <p:cNvPr id="169" name="Grafik 168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0D8DFCA3-D218-4C1F-85CD-E3D9BD1B7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916" y="3119192"/>
            <a:ext cx="223029" cy="223029"/>
          </a:xfrm>
          <a:prstGeom prst="rect">
            <a:avLst/>
          </a:prstGeom>
        </p:spPr>
      </p:pic>
      <p:cxnSp>
        <p:nvCxnSpPr>
          <p:cNvPr id="173" name="Gerader Verbinder 172">
            <a:extLst>
              <a:ext uri="{FF2B5EF4-FFF2-40B4-BE49-F238E27FC236}">
                <a16:creationId xmlns:a16="http://schemas.microsoft.com/office/drawing/2014/main" id="{0E00D4C0-12FB-4EEB-81F4-125FCDE599C4}"/>
              </a:ext>
            </a:extLst>
          </p:cNvPr>
          <p:cNvCxnSpPr>
            <a:cxnSpLocks/>
            <a:stCxn id="224" idx="2"/>
            <a:endCxn id="174" idx="6"/>
          </p:cNvCxnSpPr>
          <p:nvPr/>
        </p:nvCxnSpPr>
        <p:spPr bwMode="auto">
          <a:xfrm>
            <a:off x="4719041" y="3867177"/>
            <a:ext cx="608979" cy="5088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" name="Ellipse 173">
            <a:extLst>
              <a:ext uri="{FF2B5EF4-FFF2-40B4-BE49-F238E27FC236}">
                <a16:creationId xmlns:a16="http://schemas.microsoft.com/office/drawing/2014/main" id="{94DDE51B-AABA-4816-BA35-46E0B0B8E481}"/>
              </a:ext>
            </a:extLst>
          </p:cNvPr>
          <p:cNvSpPr/>
          <p:nvPr/>
        </p:nvSpPr>
        <p:spPr bwMode="auto">
          <a:xfrm>
            <a:off x="5258351" y="383743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46CA1444-1A8F-43CB-9F46-73A2AE08D0A5}"/>
              </a:ext>
            </a:extLst>
          </p:cNvPr>
          <p:cNvSpPr/>
          <p:nvPr/>
        </p:nvSpPr>
        <p:spPr bwMode="auto">
          <a:xfrm>
            <a:off x="6172761" y="1141057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4" name="Grafik 193">
            <a:extLst>
              <a:ext uri="{FF2B5EF4-FFF2-40B4-BE49-F238E27FC236}">
                <a16:creationId xmlns:a16="http://schemas.microsoft.com/office/drawing/2014/main" id="{9136E81F-BC59-4907-B6BD-D4969F272C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7247765" y="3151181"/>
            <a:ext cx="697519" cy="282934"/>
          </a:xfrm>
          <a:prstGeom prst="rect">
            <a:avLst/>
          </a:prstGeom>
        </p:spPr>
      </p:pic>
      <p:pic>
        <p:nvPicPr>
          <p:cNvPr id="195" name="Grafik 194">
            <a:extLst>
              <a:ext uri="{FF2B5EF4-FFF2-40B4-BE49-F238E27FC236}">
                <a16:creationId xmlns:a16="http://schemas.microsoft.com/office/drawing/2014/main" id="{3FF63AD1-79C5-49FF-B048-F44439ECAF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7394157" y="2835033"/>
            <a:ext cx="697519" cy="282934"/>
          </a:xfrm>
          <a:prstGeom prst="rect">
            <a:avLst/>
          </a:prstGeom>
        </p:spPr>
      </p:pic>
      <p:pic>
        <p:nvPicPr>
          <p:cNvPr id="196" name="Grafik 195">
            <a:extLst>
              <a:ext uri="{FF2B5EF4-FFF2-40B4-BE49-F238E27FC236}">
                <a16:creationId xmlns:a16="http://schemas.microsoft.com/office/drawing/2014/main" id="{9FD93CEF-E604-481D-A66B-7D8118D9DB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7583607" y="2541605"/>
            <a:ext cx="697519" cy="282934"/>
          </a:xfrm>
          <a:prstGeom prst="rect">
            <a:avLst/>
          </a:prstGeom>
        </p:spPr>
      </p:pic>
      <p:pic>
        <p:nvPicPr>
          <p:cNvPr id="198" name="Grafik 197">
            <a:extLst>
              <a:ext uri="{FF2B5EF4-FFF2-40B4-BE49-F238E27FC236}">
                <a16:creationId xmlns:a16="http://schemas.microsoft.com/office/drawing/2014/main" id="{C2CC91EC-8600-4131-AA80-BC3AB05417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8014173" y="3151181"/>
            <a:ext cx="697519" cy="282934"/>
          </a:xfrm>
          <a:prstGeom prst="rect">
            <a:avLst/>
          </a:prstGeom>
        </p:spPr>
      </p:pic>
      <p:pic>
        <p:nvPicPr>
          <p:cNvPr id="199" name="Grafik 198">
            <a:extLst>
              <a:ext uri="{FF2B5EF4-FFF2-40B4-BE49-F238E27FC236}">
                <a16:creationId xmlns:a16="http://schemas.microsoft.com/office/drawing/2014/main" id="{2B3F9854-7F93-45A7-8ECD-F910669ABD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8160566" y="2835033"/>
            <a:ext cx="697519" cy="282934"/>
          </a:xfrm>
          <a:prstGeom prst="rect">
            <a:avLst/>
          </a:prstGeom>
        </p:spPr>
      </p:pic>
      <p:pic>
        <p:nvPicPr>
          <p:cNvPr id="200" name="Grafik 199">
            <a:extLst>
              <a:ext uri="{FF2B5EF4-FFF2-40B4-BE49-F238E27FC236}">
                <a16:creationId xmlns:a16="http://schemas.microsoft.com/office/drawing/2014/main" id="{B12939B9-6A6A-45E4-9219-B31475EB00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t="28194" r="13089" b="37778"/>
          <a:stretch/>
        </p:blipFill>
        <p:spPr>
          <a:xfrm>
            <a:off x="8350015" y="2541605"/>
            <a:ext cx="697519" cy="282934"/>
          </a:xfrm>
          <a:prstGeom prst="rect">
            <a:avLst/>
          </a:prstGeom>
        </p:spPr>
      </p:pic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1F2C0BD5-5C69-414A-91FB-7656E72F99E5}"/>
              </a:ext>
            </a:extLst>
          </p:cNvPr>
          <p:cNvSpPr/>
          <p:nvPr/>
        </p:nvSpPr>
        <p:spPr bwMode="auto">
          <a:xfrm>
            <a:off x="1049561" y="1658374"/>
            <a:ext cx="4900782" cy="1097430"/>
          </a:xfrm>
          <a:custGeom>
            <a:avLst/>
            <a:gdLst>
              <a:gd name="connsiteX0" fmla="*/ 0 w 3972232"/>
              <a:gd name="connsiteY0" fmla="*/ 9833 h 1897626"/>
              <a:gd name="connsiteX1" fmla="*/ 2871019 w 3972232"/>
              <a:gd name="connsiteY1" fmla="*/ 39329 h 1897626"/>
              <a:gd name="connsiteX2" fmla="*/ 3972232 w 3972232"/>
              <a:gd name="connsiteY2" fmla="*/ 1858297 h 1897626"/>
              <a:gd name="connsiteX3" fmla="*/ 894735 w 3972232"/>
              <a:gd name="connsiteY3" fmla="*/ 1897626 h 1897626"/>
              <a:gd name="connsiteX4" fmla="*/ 49161 w 3972232"/>
              <a:gd name="connsiteY4" fmla="*/ 0 h 1897626"/>
              <a:gd name="connsiteX5" fmla="*/ 78658 w 3972232"/>
              <a:gd name="connsiteY5" fmla="*/ 68826 h 1897626"/>
              <a:gd name="connsiteX0" fmla="*/ 0 w 3972232"/>
              <a:gd name="connsiteY0" fmla="*/ 9833 h 1897626"/>
              <a:gd name="connsiteX1" fmla="*/ 2874829 w 3972232"/>
              <a:gd name="connsiteY1" fmla="*/ 54569 h 1897626"/>
              <a:gd name="connsiteX2" fmla="*/ 3972232 w 3972232"/>
              <a:gd name="connsiteY2" fmla="*/ 1858297 h 1897626"/>
              <a:gd name="connsiteX3" fmla="*/ 894735 w 3972232"/>
              <a:gd name="connsiteY3" fmla="*/ 1897626 h 1897626"/>
              <a:gd name="connsiteX4" fmla="*/ 49161 w 3972232"/>
              <a:gd name="connsiteY4" fmla="*/ 0 h 1897626"/>
              <a:gd name="connsiteX5" fmla="*/ 78658 w 3972232"/>
              <a:gd name="connsiteY5" fmla="*/ 68826 h 1897626"/>
              <a:gd name="connsiteX0" fmla="*/ 0 w 3972232"/>
              <a:gd name="connsiteY0" fmla="*/ 17453 h 1905246"/>
              <a:gd name="connsiteX1" fmla="*/ 2874829 w 3972232"/>
              <a:gd name="connsiteY1" fmla="*/ 62189 h 1905246"/>
              <a:gd name="connsiteX2" fmla="*/ 3972232 w 3972232"/>
              <a:gd name="connsiteY2" fmla="*/ 1865917 h 1905246"/>
              <a:gd name="connsiteX3" fmla="*/ 894735 w 3972232"/>
              <a:gd name="connsiteY3" fmla="*/ 1905246 h 1905246"/>
              <a:gd name="connsiteX4" fmla="*/ 178701 w 3972232"/>
              <a:gd name="connsiteY4" fmla="*/ 0 h 1905246"/>
              <a:gd name="connsiteX5" fmla="*/ 78658 w 3972232"/>
              <a:gd name="connsiteY5" fmla="*/ 76446 h 1905246"/>
              <a:gd name="connsiteX0" fmla="*/ 0 w 3972232"/>
              <a:gd name="connsiteY0" fmla="*/ 17453 h 1905246"/>
              <a:gd name="connsiteX1" fmla="*/ 2874829 w 3972232"/>
              <a:gd name="connsiteY1" fmla="*/ 62189 h 1905246"/>
              <a:gd name="connsiteX2" fmla="*/ 3972232 w 3972232"/>
              <a:gd name="connsiteY2" fmla="*/ 1865917 h 1905246"/>
              <a:gd name="connsiteX3" fmla="*/ 894735 w 3972232"/>
              <a:gd name="connsiteY3" fmla="*/ 1905246 h 1905246"/>
              <a:gd name="connsiteX4" fmla="*/ 178701 w 3972232"/>
              <a:gd name="connsiteY4" fmla="*/ 0 h 1905246"/>
              <a:gd name="connsiteX5" fmla="*/ 78658 w 3972232"/>
              <a:gd name="connsiteY5" fmla="*/ 76446 h 1905246"/>
              <a:gd name="connsiteX0" fmla="*/ 0 w 3972232"/>
              <a:gd name="connsiteY0" fmla="*/ 0 h 1887793"/>
              <a:gd name="connsiteX1" fmla="*/ 2874829 w 3972232"/>
              <a:gd name="connsiteY1" fmla="*/ 44736 h 1887793"/>
              <a:gd name="connsiteX2" fmla="*/ 3972232 w 3972232"/>
              <a:gd name="connsiteY2" fmla="*/ 1848464 h 1887793"/>
              <a:gd name="connsiteX3" fmla="*/ 894735 w 3972232"/>
              <a:gd name="connsiteY3" fmla="*/ 1887793 h 1887793"/>
              <a:gd name="connsiteX4" fmla="*/ 78658 w 3972232"/>
              <a:gd name="connsiteY4" fmla="*/ 58993 h 1887793"/>
              <a:gd name="connsiteX0" fmla="*/ 0 w 3972232"/>
              <a:gd name="connsiteY0" fmla="*/ 24827 h 1912620"/>
              <a:gd name="connsiteX1" fmla="*/ 2874829 w 3972232"/>
              <a:gd name="connsiteY1" fmla="*/ 69563 h 1912620"/>
              <a:gd name="connsiteX2" fmla="*/ 3972232 w 3972232"/>
              <a:gd name="connsiteY2" fmla="*/ 1873291 h 1912620"/>
              <a:gd name="connsiteX3" fmla="*/ 894735 w 3972232"/>
              <a:gd name="connsiteY3" fmla="*/ 1912620 h 1912620"/>
              <a:gd name="connsiteX4" fmla="*/ 21508 w 3972232"/>
              <a:gd name="connsiteY4" fmla="*/ 0 h 1912620"/>
              <a:gd name="connsiteX0" fmla="*/ 0 w 3956992"/>
              <a:gd name="connsiteY0" fmla="*/ 0 h 1922083"/>
              <a:gd name="connsiteX1" fmla="*/ 2859589 w 3956992"/>
              <a:gd name="connsiteY1" fmla="*/ 79026 h 1922083"/>
              <a:gd name="connsiteX2" fmla="*/ 3956992 w 3956992"/>
              <a:gd name="connsiteY2" fmla="*/ 1882754 h 1922083"/>
              <a:gd name="connsiteX3" fmla="*/ 879495 w 3956992"/>
              <a:gd name="connsiteY3" fmla="*/ 1922083 h 1922083"/>
              <a:gd name="connsiteX4" fmla="*/ 6268 w 3956992"/>
              <a:gd name="connsiteY4" fmla="*/ 9463 h 1922083"/>
              <a:gd name="connsiteX0" fmla="*/ 0 w 3956992"/>
              <a:gd name="connsiteY0" fmla="*/ 0 h 1882754"/>
              <a:gd name="connsiteX1" fmla="*/ 2859589 w 3956992"/>
              <a:gd name="connsiteY1" fmla="*/ 79026 h 1882754"/>
              <a:gd name="connsiteX2" fmla="*/ 3956992 w 3956992"/>
              <a:gd name="connsiteY2" fmla="*/ 1882754 h 1882754"/>
              <a:gd name="connsiteX3" fmla="*/ 879495 w 3956992"/>
              <a:gd name="connsiteY3" fmla="*/ 1867219 h 1882754"/>
              <a:gd name="connsiteX4" fmla="*/ 6268 w 3956992"/>
              <a:gd name="connsiteY4" fmla="*/ 9463 h 188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56992" h="1882754">
                <a:moveTo>
                  <a:pt x="0" y="0"/>
                </a:moveTo>
                <a:lnTo>
                  <a:pt x="2859589" y="79026"/>
                </a:lnTo>
                <a:lnTo>
                  <a:pt x="3956992" y="1882754"/>
                </a:lnTo>
                <a:lnTo>
                  <a:pt x="879495" y="1867219"/>
                </a:lnTo>
                <a:lnTo>
                  <a:pt x="6268" y="9463"/>
                </a:lnTo>
              </a:path>
            </a:pathLst>
          </a:custGeom>
          <a:solidFill>
            <a:srgbClr val="FFCC99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F64888F2-EA3B-4C3C-8BFC-E4A8F8F015D3}"/>
              </a:ext>
            </a:extLst>
          </p:cNvPr>
          <p:cNvSpPr/>
          <p:nvPr/>
        </p:nvSpPr>
        <p:spPr>
          <a:xfrm rot="10800000" flipH="1" flipV="1">
            <a:off x="129347" y="1616999"/>
            <a:ext cx="5984663" cy="1951449"/>
          </a:xfrm>
          <a:custGeom>
            <a:avLst/>
            <a:gdLst>
              <a:gd name="connsiteX0" fmla="*/ 497198 w 3607783"/>
              <a:gd name="connsiteY0" fmla="*/ 32132 h 3347910"/>
              <a:gd name="connsiteX1" fmla="*/ 242962 w 3607783"/>
              <a:gd name="connsiteY1" fmla="*/ 742414 h 3347910"/>
              <a:gd name="connsiteX2" fmla="*/ 0 w 3607783"/>
              <a:gd name="connsiteY2" fmla="*/ 1446496 h 3347910"/>
              <a:gd name="connsiteX3" fmla="*/ 10147 w 3607783"/>
              <a:gd name="connsiteY3" fmla="*/ 1468481 h 3347910"/>
              <a:gd name="connsiteX4" fmla="*/ 197301 w 3607783"/>
              <a:gd name="connsiteY4" fmla="*/ 1403653 h 3347910"/>
              <a:gd name="connsiteX5" fmla="*/ 202938 w 3607783"/>
              <a:gd name="connsiteY5" fmla="*/ 1478064 h 3347910"/>
              <a:gd name="connsiteX6" fmla="*/ 214212 w 3607783"/>
              <a:gd name="connsiteY6" fmla="*/ 2043471 h 3347910"/>
              <a:gd name="connsiteX7" fmla="*/ 225486 w 3607783"/>
              <a:gd name="connsiteY7" fmla="*/ 2580129 h 3347910"/>
              <a:gd name="connsiteX8" fmla="*/ 225486 w 3607783"/>
              <a:gd name="connsiteY8" fmla="*/ 2626354 h 3347910"/>
              <a:gd name="connsiteX9" fmla="*/ 421660 w 3607783"/>
              <a:gd name="connsiteY9" fmla="*/ 2780812 h 3347910"/>
              <a:gd name="connsiteX10" fmla="*/ 879961 w 3607783"/>
              <a:gd name="connsiteY10" fmla="*/ 3141590 h 3347910"/>
              <a:gd name="connsiteX11" fmla="*/ 1142653 w 3607783"/>
              <a:gd name="connsiteY11" fmla="*/ 3347910 h 3347910"/>
              <a:gd name="connsiteX12" fmla="*/ 2246973 w 3607783"/>
              <a:gd name="connsiteY12" fmla="*/ 3325362 h 3347910"/>
              <a:gd name="connsiteX13" fmla="*/ 3351856 w 3607783"/>
              <a:gd name="connsiteY13" fmla="*/ 3301686 h 3347910"/>
              <a:gd name="connsiteX14" fmla="*/ 3359748 w 3607783"/>
              <a:gd name="connsiteY14" fmla="*/ 2686108 h 3347910"/>
              <a:gd name="connsiteX15" fmla="*/ 3368768 w 3607783"/>
              <a:gd name="connsiteY15" fmla="*/ 2047417 h 3347910"/>
              <a:gd name="connsiteX16" fmla="*/ 3371586 w 3607783"/>
              <a:gd name="connsiteY16" fmla="*/ 2023741 h 3347910"/>
              <a:gd name="connsiteX17" fmla="*/ 3421193 w 3607783"/>
              <a:gd name="connsiteY17" fmla="*/ 2023741 h 3347910"/>
              <a:gd name="connsiteX18" fmla="*/ 3539010 w 3607783"/>
              <a:gd name="connsiteY18" fmla="*/ 2019795 h 3347910"/>
              <a:gd name="connsiteX19" fmla="*/ 3607783 w 3607783"/>
              <a:gd name="connsiteY19" fmla="*/ 2016413 h 3347910"/>
              <a:gd name="connsiteX20" fmla="*/ 3607783 w 3607783"/>
              <a:gd name="connsiteY20" fmla="*/ 1997810 h 3347910"/>
              <a:gd name="connsiteX21" fmla="*/ 3484329 w 3607783"/>
              <a:gd name="connsiteY21" fmla="*/ 1712570 h 3347910"/>
              <a:gd name="connsiteX22" fmla="*/ 2955564 w 3607783"/>
              <a:gd name="connsiteY22" fmla="*/ 569353 h 3347910"/>
              <a:gd name="connsiteX23" fmla="*/ 2761082 w 3607783"/>
              <a:gd name="connsiteY23" fmla="*/ 148257 h 3347910"/>
              <a:gd name="connsiteX24" fmla="*/ 2727259 w 3607783"/>
              <a:gd name="connsiteY24" fmla="*/ 73847 h 3347910"/>
              <a:gd name="connsiteX25" fmla="*/ 2692308 w 3607783"/>
              <a:gd name="connsiteY25" fmla="*/ 71028 h 3347910"/>
              <a:gd name="connsiteX26" fmla="*/ 2367608 w 3607783"/>
              <a:gd name="connsiteY26" fmla="*/ 59190 h 3347910"/>
              <a:gd name="connsiteX27" fmla="*/ 1296547 w 3607783"/>
              <a:gd name="connsiteY27" fmla="*/ 25367 h 3347910"/>
              <a:gd name="connsiteX28" fmla="*/ 511854 w 3607783"/>
              <a:gd name="connsiteY28" fmla="*/ 0 h 3347910"/>
              <a:gd name="connsiteX29" fmla="*/ 497198 w 3607783"/>
              <a:gd name="connsiteY29" fmla="*/ 32132 h 3347910"/>
              <a:gd name="connsiteX30" fmla="*/ 1519215 w 3607783"/>
              <a:gd name="connsiteY30" fmla="*/ 99214 h 3347910"/>
              <a:gd name="connsiteX31" fmla="*/ 2581820 w 3607783"/>
              <a:gd name="connsiteY31" fmla="*/ 133601 h 3347910"/>
              <a:gd name="connsiteX32" fmla="*/ 2681034 w 3607783"/>
              <a:gd name="connsiteY32" fmla="*/ 136983 h 3347910"/>
              <a:gd name="connsiteX33" fmla="*/ 2709783 w 3607783"/>
              <a:gd name="connsiteY33" fmla="*/ 199556 h 3347910"/>
              <a:gd name="connsiteX34" fmla="*/ 3062670 w 3607783"/>
              <a:gd name="connsiteY34" fmla="*/ 961136 h 3347910"/>
              <a:gd name="connsiteX35" fmla="*/ 3454452 w 3607783"/>
              <a:gd name="connsiteY35" fmla="*/ 1806710 h 3347910"/>
              <a:gd name="connsiteX36" fmla="*/ 3522098 w 3607783"/>
              <a:gd name="connsiteY36" fmla="*/ 1953277 h 3347910"/>
              <a:gd name="connsiteX37" fmla="*/ 3414429 w 3607783"/>
              <a:gd name="connsiteY37" fmla="*/ 1957786 h 3347910"/>
              <a:gd name="connsiteX38" fmla="*/ 3305631 w 3607783"/>
              <a:gd name="connsiteY38" fmla="*/ 1963423 h 3347910"/>
              <a:gd name="connsiteX39" fmla="*/ 3295485 w 3607783"/>
              <a:gd name="connsiteY39" fmla="*/ 2598168 h 3347910"/>
              <a:gd name="connsiteX40" fmla="*/ 3283646 w 3607783"/>
              <a:gd name="connsiteY40" fmla="*/ 3234603 h 3347910"/>
              <a:gd name="connsiteX41" fmla="*/ 1211990 w 3607783"/>
              <a:gd name="connsiteY41" fmla="*/ 3280264 h 3347910"/>
              <a:gd name="connsiteX42" fmla="*/ 1164074 w 3607783"/>
              <a:gd name="connsiteY42" fmla="*/ 3280828 h 3347910"/>
              <a:gd name="connsiteX43" fmla="*/ 730012 w 3607783"/>
              <a:gd name="connsiteY43" fmla="*/ 2939216 h 3347910"/>
              <a:gd name="connsiteX44" fmla="*/ 295951 w 3607783"/>
              <a:gd name="connsiteY44" fmla="*/ 2597041 h 3347910"/>
              <a:gd name="connsiteX45" fmla="*/ 292005 w 3607783"/>
              <a:gd name="connsiteY45" fmla="*/ 2523194 h 3347910"/>
              <a:gd name="connsiteX46" fmla="*/ 276221 w 3607783"/>
              <a:gd name="connsiteY46" fmla="*/ 1879993 h 3347910"/>
              <a:gd name="connsiteX47" fmla="*/ 264383 w 3607783"/>
              <a:gd name="connsiteY47" fmla="*/ 1310640 h 3347910"/>
              <a:gd name="connsiteX48" fmla="*/ 379945 w 3607783"/>
              <a:gd name="connsiteY48" fmla="*/ 963955 h 3347910"/>
              <a:gd name="connsiteX49" fmla="*/ 555260 w 3607783"/>
              <a:gd name="connsiteY49" fmla="*/ 443645 h 3347910"/>
              <a:gd name="connsiteX50" fmla="*/ 615578 w 3607783"/>
              <a:gd name="connsiteY50" fmla="*/ 270020 h 3347910"/>
              <a:gd name="connsiteX51" fmla="*/ 584010 w 3607783"/>
              <a:gd name="connsiteY51" fmla="*/ 178134 h 3347910"/>
              <a:gd name="connsiteX52" fmla="*/ 554133 w 3607783"/>
              <a:gd name="connsiteY52" fmla="*/ 67646 h 3347910"/>
              <a:gd name="connsiteX53" fmla="*/ 1519215 w 3607783"/>
              <a:gd name="connsiteY53" fmla="*/ 99214 h 334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3607783" h="3347910">
                <a:moveTo>
                  <a:pt x="497198" y="32132"/>
                </a:moveTo>
                <a:cubicBezTo>
                  <a:pt x="490997" y="50171"/>
                  <a:pt x="376562" y="369798"/>
                  <a:pt x="242962" y="742414"/>
                </a:cubicBezTo>
                <a:cubicBezTo>
                  <a:pt x="55244" y="1265543"/>
                  <a:pt x="0" y="1426202"/>
                  <a:pt x="0" y="1446496"/>
                </a:cubicBezTo>
                <a:cubicBezTo>
                  <a:pt x="0" y="1469044"/>
                  <a:pt x="1127" y="1471863"/>
                  <a:pt x="10147" y="1468481"/>
                </a:cubicBezTo>
                <a:cubicBezTo>
                  <a:pt x="47352" y="1453824"/>
                  <a:pt x="192227" y="1403653"/>
                  <a:pt x="197301" y="1403653"/>
                </a:cubicBezTo>
                <a:cubicBezTo>
                  <a:pt x="200683" y="1403653"/>
                  <a:pt x="202938" y="1430712"/>
                  <a:pt x="202938" y="1478064"/>
                </a:cubicBezTo>
                <a:cubicBezTo>
                  <a:pt x="202938" y="1519215"/>
                  <a:pt x="208011" y="1773451"/>
                  <a:pt x="214212" y="2043471"/>
                </a:cubicBezTo>
                <a:cubicBezTo>
                  <a:pt x="220413" y="2312928"/>
                  <a:pt x="225486" y="2554762"/>
                  <a:pt x="225486" y="2580129"/>
                </a:cubicBezTo>
                <a:lnTo>
                  <a:pt x="225486" y="2626354"/>
                </a:lnTo>
                <a:lnTo>
                  <a:pt x="421660" y="2780812"/>
                </a:lnTo>
                <a:cubicBezTo>
                  <a:pt x="529329" y="2865369"/>
                  <a:pt x="735650" y="3027720"/>
                  <a:pt x="879961" y="3141590"/>
                </a:cubicBezTo>
                <a:lnTo>
                  <a:pt x="1142653" y="3347910"/>
                </a:lnTo>
                <a:lnTo>
                  <a:pt x="2246973" y="3325362"/>
                </a:lnTo>
                <a:cubicBezTo>
                  <a:pt x="2854095" y="3312960"/>
                  <a:pt x="3351856" y="3302249"/>
                  <a:pt x="3351856" y="3301686"/>
                </a:cubicBezTo>
                <a:cubicBezTo>
                  <a:pt x="3352420" y="3301122"/>
                  <a:pt x="3355802" y="3024337"/>
                  <a:pt x="3359748" y="2686108"/>
                </a:cubicBezTo>
                <a:cubicBezTo>
                  <a:pt x="3363130" y="2347878"/>
                  <a:pt x="3367076" y="2060946"/>
                  <a:pt x="3368768" y="2047417"/>
                </a:cubicBezTo>
                <a:lnTo>
                  <a:pt x="3371586" y="2023741"/>
                </a:lnTo>
                <a:lnTo>
                  <a:pt x="3421193" y="2023741"/>
                </a:lnTo>
                <a:cubicBezTo>
                  <a:pt x="3448252" y="2023741"/>
                  <a:pt x="3501805" y="2022050"/>
                  <a:pt x="3539010" y="2019795"/>
                </a:cubicBezTo>
                <a:lnTo>
                  <a:pt x="3607783" y="2016413"/>
                </a:lnTo>
                <a:lnTo>
                  <a:pt x="3607783" y="1997810"/>
                </a:lnTo>
                <a:cubicBezTo>
                  <a:pt x="3607783" y="1985972"/>
                  <a:pt x="3565505" y="1887886"/>
                  <a:pt x="3484329" y="1712570"/>
                </a:cubicBezTo>
                <a:cubicBezTo>
                  <a:pt x="3347910" y="1417183"/>
                  <a:pt x="3196834" y="1090791"/>
                  <a:pt x="2955564" y="569353"/>
                </a:cubicBezTo>
                <a:cubicBezTo>
                  <a:pt x="2867060" y="378817"/>
                  <a:pt x="2779684" y="189409"/>
                  <a:pt x="2761082" y="148257"/>
                </a:cubicBezTo>
                <a:lnTo>
                  <a:pt x="2727259" y="73847"/>
                </a:lnTo>
                <a:lnTo>
                  <a:pt x="2692308" y="71028"/>
                </a:lnTo>
                <a:cubicBezTo>
                  <a:pt x="2673706" y="69337"/>
                  <a:pt x="2527139" y="64264"/>
                  <a:pt x="2367608" y="59190"/>
                </a:cubicBezTo>
                <a:cubicBezTo>
                  <a:pt x="2208076" y="54117"/>
                  <a:pt x="1726099" y="38896"/>
                  <a:pt x="1296547" y="25367"/>
                </a:cubicBezTo>
                <a:cubicBezTo>
                  <a:pt x="866995" y="11274"/>
                  <a:pt x="514109" y="0"/>
                  <a:pt x="511854" y="0"/>
                </a:cubicBezTo>
                <a:cubicBezTo>
                  <a:pt x="510163" y="0"/>
                  <a:pt x="503399" y="14657"/>
                  <a:pt x="497198" y="32132"/>
                </a:cubicBezTo>
                <a:close/>
                <a:moveTo>
                  <a:pt x="1519215" y="99214"/>
                </a:moveTo>
                <a:cubicBezTo>
                  <a:pt x="2049672" y="116126"/>
                  <a:pt x="2527703" y="131910"/>
                  <a:pt x="2581820" y="133601"/>
                </a:cubicBezTo>
                <a:lnTo>
                  <a:pt x="2681034" y="136983"/>
                </a:lnTo>
                <a:lnTo>
                  <a:pt x="2709783" y="199556"/>
                </a:lnTo>
                <a:cubicBezTo>
                  <a:pt x="2725568" y="233942"/>
                  <a:pt x="2883972" y="576682"/>
                  <a:pt x="3062670" y="961136"/>
                </a:cubicBezTo>
                <a:cubicBezTo>
                  <a:pt x="3240804" y="1345591"/>
                  <a:pt x="3417247" y="1726099"/>
                  <a:pt x="3454452" y="1806710"/>
                </a:cubicBezTo>
                <a:lnTo>
                  <a:pt x="3522098" y="1953277"/>
                </a:lnTo>
                <a:lnTo>
                  <a:pt x="3414429" y="1957786"/>
                </a:lnTo>
                <a:cubicBezTo>
                  <a:pt x="3355238" y="1960041"/>
                  <a:pt x="3306195" y="1962860"/>
                  <a:pt x="3305631" y="1963423"/>
                </a:cubicBezTo>
                <a:cubicBezTo>
                  <a:pt x="3304504" y="1963987"/>
                  <a:pt x="3299994" y="2249791"/>
                  <a:pt x="3295485" y="2598168"/>
                </a:cubicBezTo>
                <a:cubicBezTo>
                  <a:pt x="3290975" y="2945981"/>
                  <a:pt x="3285901" y="3232349"/>
                  <a:pt x="3283646" y="3234603"/>
                </a:cubicBezTo>
                <a:cubicBezTo>
                  <a:pt x="3280828" y="3237986"/>
                  <a:pt x="1391815" y="3279137"/>
                  <a:pt x="1211990" y="3280264"/>
                </a:cubicBezTo>
                <a:lnTo>
                  <a:pt x="1164074" y="3280828"/>
                </a:lnTo>
                <a:lnTo>
                  <a:pt x="730012" y="2939216"/>
                </a:lnTo>
                <a:lnTo>
                  <a:pt x="295951" y="2597041"/>
                </a:lnTo>
                <a:lnTo>
                  <a:pt x="292005" y="2523194"/>
                </a:lnTo>
                <a:cubicBezTo>
                  <a:pt x="289750" y="2482606"/>
                  <a:pt x="282422" y="2192856"/>
                  <a:pt x="276221" y="1879993"/>
                </a:cubicBezTo>
                <a:lnTo>
                  <a:pt x="264383" y="1310640"/>
                </a:lnTo>
                <a:lnTo>
                  <a:pt x="379945" y="963955"/>
                </a:lnTo>
                <a:cubicBezTo>
                  <a:pt x="443081" y="773419"/>
                  <a:pt x="522001" y="538913"/>
                  <a:pt x="555260" y="443645"/>
                </a:cubicBezTo>
                <a:lnTo>
                  <a:pt x="615578" y="270020"/>
                </a:lnTo>
                <a:lnTo>
                  <a:pt x="584010" y="178134"/>
                </a:lnTo>
                <a:cubicBezTo>
                  <a:pt x="556952" y="99214"/>
                  <a:pt x="547932" y="67646"/>
                  <a:pt x="554133" y="67646"/>
                </a:cubicBezTo>
                <a:cubicBezTo>
                  <a:pt x="554697" y="67646"/>
                  <a:pt x="989322" y="81739"/>
                  <a:pt x="1519215" y="99214"/>
                </a:cubicBezTo>
                <a:close/>
              </a:path>
            </a:pathLst>
          </a:custGeom>
          <a:solidFill>
            <a:srgbClr val="FFC000"/>
          </a:solidFill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036" name="Gruppieren 1035">
            <a:extLst>
              <a:ext uri="{FF2B5EF4-FFF2-40B4-BE49-F238E27FC236}">
                <a16:creationId xmlns:a16="http://schemas.microsoft.com/office/drawing/2014/main" id="{0D1B97DB-8274-4CF7-AEFD-76C632FEA474}"/>
              </a:ext>
            </a:extLst>
          </p:cNvPr>
          <p:cNvGrpSpPr/>
          <p:nvPr/>
        </p:nvGrpSpPr>
        <p:grpSpPr>
          <a:xfrm>
            <a:off x="0" y="1813989"/>
            <a:ext cx="1994624" cy="1891008"/>
            <a:chOff x="0" y="1813989"/>
            <a:chExt cx="1994624" cy="1891008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627167" y="1813989"/>
              <a:ext cx="1367457" cy="1661408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0" y="3515875"/>
              <a:ext cx="1490869" cy="1891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Dämmung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V="1">
              <a:off x="1027167" y="3101388"/>
              <a:ext cx="565521" cy="498231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uppieren 1036">
            <a:extLst>
              <a:ext uri="{FF2B5EF4-FFF2-40B4-BE49-F238E27FC236}">
                <a16:creationId xmlns:a16="http://schemas.microsoft.com/office/drawing/2014/main" id="{1BF39569-09F1-4B33-9E72-1165CC965E3C}"/>
              </a:ext>
            </a:extLst>
          </p:cNvPr>
          <p:cNvGrpSpPr/>
          <p:nvPr/>
        </p:nvGrpSpPr>
        <p:grpSpPr>
          <a:xfrm>
            <a:off x="1757909" y="1540200"/>
            <a:ext cx="4508652" cy="1083867"/>
            <a:chOff x="1757909" y="1540200"/>
            <a:chExt cx="4508652" cy="1083867"/>
          </a:xfrm>
        </p:grpSpPr>
        <p:grpSp>
          <p:nvGrpSpPr>
            <p:cNvPr id="67" name="Gruppieren 66">
              <a:extLst>
                <a:ext uri="{FF2B5EF4-FFF2-40B4-BE49-F238E27FC236}">
                  <a16:creationId xmlns:a16="http://schemas.microsoft.com/office/drawing/2014/main" id="{3D9D3587-3394-4C57-B455-3395A0794555}"/>
                </a:ext>
              </a:extLst>
            </p:cNvPr>
            <p:cNvGrpSpPr/>
            <p:nvPr/>
          </p:nvGrpSpPr>
          <p:grpSpPr>
            <a:xfrm>
              <a:off x="1757909" y="1540200"/>
              <a:ext cx="4493391" cy="1083867"/>
              <a:chOff x="3811625" y="1140198"/>
              <a:chExt cx="3044707" cy="1763880"/>
            </a:xfrm>
          </p:grpSpPr>
          <p:grpSp>
            <p:nvGrpSpPr>
              <p:cNvPr id="73" name="Gruppieren 72">
                <a:extLst>
                  <a:ext uri="{FF2B5EF4-FFF2-40B4-BE49-F238E27FC236}">
                    <a16:creationId xmlns:a16="http://schemas.microsoft.com/office/drawing/2014/main" id="{0D43477C-9A5B-40FB-9F52-C8B7BAE756B5}"/>
                  </a:ext>
                </a:extLst>
              </p:cNvPr>
              <p:cNvGrpSpPr/>
              <p:nvPr/>
            </p:nvGrpSpPr>
            <p:grpSpPr>
              <a:xfrm>
                <a:off x="3811625" y="1601287"/>
                <a:ext cx="3044707" cy="1302791"/>
                <a:chOff x="4965726" y="1601287"/>
                <a:chExt cx="3044707" cy="1302791"/>
              </a:xfrm>
            </p:grpSpPr>
            <p:grpSp>
              <p:nvGrpSpPr>
                <p:cNvPr id="17" name="Gruppieren 16">
                  <a:extLst>
                    <a:ext uri="{FF2B5EF4-FFF2-40B4-BE49-F238E27FC236}">
                      <a16:creationId xmlns:a16="http://schemas.microsoft.com/office/drawing/2014/main" id="{C5578023-2269-452E-BE95-39A0DB118D46}"/>
                    </a:ext>
                  </a:extLst>
                </p:cNvPr>
                <p:cNvGrpSpPr/>
                <p:nvPr/>
              </p:nvGrpSpPr>
              <p:grpSpPr>
                <a:xfrm>
                  <a:off x="4965726" y="1601287"/>
                  <a:ext cx="2344763" cy="1302791"/>
                  <a:chOff x="8364915" y="3815016"/>
                  <a:chExt cx="897300" cy="528571"/>
                </a:xfrm>
              </p:grpSpPr>
              <p:sp>
                <p:nvSpPr>
                  <p:cNvPr id="19" name="Freihandform: Form 18">
                    <a:extLst>
                      <a:ext uri="{FF2B5EF4-FFF2-40B4-BE49-F238E27FC236}">
                        <a16:creationId xmlns:a16="http://schemas.microsoft.com/office/drawing/2014/main" id="{765E8201-2ED6-4455-A791-85E3C90DDD3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0" name="Freihandform: Form 19">
                    <a:extLst>
                      <a:ext uri="{FF2B5EF4-FFF2-40B4-BE49-F238E27FC236}">
                        <a16:creationId xmlns:a16="http://schemas.microsoft.com/office/drawing/2014/main" id="{50079D3C-241D-4B12-85B6-C6C0EA71576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1" name="Freihandform: Form 20">
                    <a:extLst>
                      <a:ext uri="{FF2B5EF4-FFF2-40B4-BE49-F238E27FC236}">
                        <a16:creationId xmlns:a16="http://schemas.microsoft.com/office/drawing/2014/main" id="{F05163AF-20A9-41AF-AE41-E61103D469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22" name="Freihandform: Form 21">
                    <a:extLst>
                      <a:ext uri="{FF2B5EF4-FFF2-40B4-BE49-F238E27FC236}">
                        <a16:creationId xmlns:a16="http://schemas.microsoft.com/office/drawing/2014/main" id="{DF5FF9D8-2AB6-4269-9454-2049E1F8C8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37" name="Gerader Verbinder 36">
                  <a:extLst>
                    <a:ext uri="{FF2B5EF4-FFF2-40B4-BE49-F238E27FC236}">
                      <a16:creationId xmlns:a16="http://schemas.microsoft.com/office/drawing/2014/main" id="{7D14DC26-2A0F-4E68-BC11-2766490D97A0}"/>
                    </a:ext>
                  </a:extLst>
                </p:cNvPr>
                <p:cNvCxnSpPr/>
                <p:nvPr/>
              </p:nvCxnSpPr>
              <p:spPr bwMode="auto">
                <a:xfrm>
                  <a:off x="7180445" y="2625588"/>
                  <a:ext cx="829988" cy="0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8" name="Gerade Verbindung mit Pfeil 37">
                <a:extLst>
                  <a:ext uri="{FF2B5EF4-FFF2-40B4-BE49-F238E27FC236}">
                    <a16:creationId xmlns:a16="http://schemas.microsoft.com/office/drawing/2014/main" id="{87FFDE7C-70A4-4E6E-847B-8FEBBFD837C1}"/>
                  </a:ext>
                </a:extLst>
              </p:cNvPr>
              <p:cNvCxnSpPr/>
              <p:nvPr/>
            </p:nvCxnSpPr>
            <p:spPr bwMode="auto">
              <a:xfrm>
                <a:off x="6560815" y="1140198"/>
                <a:ext cx="0" cy="793315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85" name="Ellipse 184">
              <a:extLst>
                <a:ext uri="{FF2B5EF4-FFF2-40B4-BE49-F238E27FC236}">
                  <a16:creationId xmlns:a16="http://schemas.microsoft.com/office/drawing/2014/main" id="{5FCBCA8A-F2A7-40C5-BFF8-304AE5A30E03}"/>
                </a:ext>
              </a:extLst>
            </p:cNvPr>
            <p:cNvSpPr/>
            <p:nvPr/>
          </p:nvSpPr>
          <p:spPr bwMode="auto">
            <a:xfrm>
              <a:off x="6196892" y="2415326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030" name="Gruppieren 1029">
            <a:extLst>
              <a:ext uri="{FF2B5EF4-FFF2-40B4-BE49-F238E27FC236}">
                <a16:creationId xmlns:a16="http://schemas.microsoft.com/office/drawing/2014/main" id="{F12DB0D4-AD28-4ABE-A459-6E37E3C0A2CD}"/>
              </a:ext>
            </a:extLst>
          </p:cNvPr>
          <p:cNvGrpSpPr/>
          <p:nvPr/>
        </p:nvGrpSpPr>
        <p:grpSpPr>
          <a:xfrm>
            <a:off x="5003497" y="1197420"/>
            <a:ext cx="2888625" cy="1903665"/>
            <a:chOff x="5003497" y="1197420"/>
            <a:chExt cx="2888625" cy="1903665"/>
          </a:xfrm>
        </p:grpSpPr>
        <p:cxnSp>
          <p:nvCxnSpPr>
            <p:cNvPr id="94" name="Gerader Verbinder 93">
              <a:extLst>
                <a:ext uri="{FF2B5EF4-FFF2-40B4-BE49-F238E27FC236}">
                  <a16:creationId xmlns:a16="http://schemas.microsoft.com/office/drawing/2014/main" id="{315B8E1D-63E0-4A84-82DB-4AA48137FAD3}"/>
                </a:ext>
              </a:extLst>
            </p:cNvPr>
            <p:cNvCxnSpPr/>
            <p:nvPr/>
          </p:nvCxnSpPr>
          <p:spPr bwMode="auto">
            <a:xfrm>
              <a:off x="6387492" y="1520033"/>
              <a:ext cx="1376467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29" name="Gruppieren 1028">
              <a:extLst>
                <a:ext uri="{FF2B5EF4-FFF2-40B4-BE49-F238E27FC236}">
                  <a16:creationId xmlns:a16="http://schemas.microsoft.com/office/drawing/2014/main" id="{1CFD0AF7-9047-4698-B873-CEA041E901CB}"/>
                </a:ext>
              </a:extLst>
            </p:cNvPr>
            <p:cNvGrpSpPr/>
            <p:nvPr/>
          </p:nvGrpSpPr>
          <p:grpSpPr>
            <a:xfrm>
              <a:off x="5003497" y="1197420"/>
              <a:ext cx="2888625" cy="1903665"/>
              <a:chOff x="5003497" y="1197420"/>
              <a:chExt cx="2888625" cy="1903665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>
                <a:stCxn id="187" idx="0"/>
              </p:cNvCxnSpPr>
              <p:nvPr/>
            </p:nvCxnSpPr>
            <p:spPr bwMode="auto">
              <a:xfrm flipH="1">
                <a:off x="6735109" y="1487142"/>
                <a:ext cx="469" cy="149805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6244583" y="1197420"/>
                <a:ext cx="16475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</a:t>
                </a:r>
              </a:p>
            </p:txBody>
          </p:sp>
          <p:pic>
            <p:nvPicPr>
              <p:cNvPr id="177" name="Grafik 176">
                <a:extLst>
                  <a:ext uri="{FF2B5EF4-FFF2-40B4-BE49-F238E27FC236}">
                    <a16:creationId xmlns:a16="http://schemas.microsoft.com/office/drawing/2014/main" id="{A0206F2A-AC7B-4FD1-BC2C-3BEB3139B9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003497" y="2790805"/>
                <a:ext cx="476662" cy="310280"/>
              </a:xfrm>
              <a:prstGeom prst="rect">
                <a:avLst/>
              </a:prstGeom>
            </p:spPr>
          </p:pic>
          <p:sp>
            <p:nvSpPr>
              <p:cNvPr id="187" name="Ellipse 186">
                <a:extLst>
                  <a:ext uri="{FF2B5EF4-FFF2-40B4-BE49-F238E27FC236}">
                    <a16:creationId xmlns:a16="http://schemas.microsoft.com/office/drawing/2014/main" id="{C3A5FC8F-CC89-4B5A-9BC3-0D9C8F8A2CA5}"/>
                  </a:ext>
                </a:extLst>
              </p:cNvPr>
              <p:cNvSpPr/>
              <p:nvPr/>
            </p:nvSpPr>
            <p:spPr bwMode="auto">
              <a:xfrm>
                <a:off x="6700743" y="1487142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5470525" y="2985192"/>
                <a:ext cx="1264584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034" name="Gruppieren 1033">
            <a:extLst>
              <a:ext uri="{FF2B5EF4-FFF2-40B4-BE49-F238E27FC236}">
                <a16:creationId xmlns:a16="http://schemas.microsoft.com/office/drawing/2014/main" id="{B8D2E974-DCCE-4979-8F0B-BE533AB4421A}"/>
              </a:ext>
            </a:extLst>
          </p:cNvPr>
          <p:cNvGrpSpPr/>
          <p:nvPr/>
        </p:nvGrpSpPr>
        <p:grpSpPr>
          <a:xfrm>
            <a:off x="6209072" y="3297193"/>
            <a:ext cx="1081450" cy="173307"/>
            <a:chOff x="6209072" y="3297193"/>
            <a:chExt cx="1081450" cy="173307"/>
          </a:xfrm>
        </p:grpSpPr>
        <p:cxnSp>
          <p:nvCxnSpPr>
            <p:cNvPr id="229" name="Gerader Verbinder 228">
              <a:extLst>
                <a:ext uri="{FF2B5EF4-FFF2-40B4-BE49-F238E27FC236}">
                  <a16:creationId xmlns:a16="http://schemas.microsoft.com/office/drawing/2014/main" id="{AAAD8FD0-2FEF-458A-B8E2-CAA845B55B30}"/>
                </a:ext>
              </a:extLst>
            </p:cNvPr>
            <p:cNvCxnSpPr/>
            <p:nvPr/>
          </p:nvCxnSpPr>
          <p:spPr bwMode="auto">
            <a:xfrm>
              <a:off x="6242430" y="3334599"/>
              <a:ext cx="1048092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31" name="Ellipse 230">
              <a:extLst>
                <a:ext uri="{FF2B5EF4-FFF2-40B4-BE49-F238E27FC236}">
                  <a16:creationId xmlns:a16="http://schemas.microsoft.com/office/drawing/2014/main" id="{7F68F80E-55CC-4886-8C02-810757CEFA91}"/>
                </a:ext>
              </a:extLst>
            </p:cNvPr>
            <p:cNvSpPr/>
            <p:nvPr/>
          </p:nvSpPr>
          <p:spPr bwMode="auto">
            <a:xfrm>
              <a:off x="6209072" y="32971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033" name="Gerade Verbindung mit Pfeil 1032">
              <a:extLst>
                <a:ext uri="{FF2B5EF4-FFF2-40B4-BE49-F238E27FC236}">
                  <a16:creationId xmlns:a16="http://schemas.microsoft.com/office/drawing/2014/main" id="{951DD3BD-7A8D-4BD7-8CE2-65F811631F05}"/>
                </a:ext>
              </a:extLst>
            </p:cNvPr>
            <p:cNvCxnSpPr/>
            <p:nvPr/>
          </p:nvCxnSpPr>
          <p:spPr bwMode="auto">
            <a:xfrm>
              <a:off x="6449923" y="3463317"/>
              <a:ext cx="394253" cy="7183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12" name="Gerader Verbinder 211">
            <a:extLst>
              <a:ext uri="{FF2B5EF4-FFF2-40B4-BE49-F238E27FC236}">
                <a16:creationId xmlns:a16="http://schemas.microsoft.com/office/drawing/2014/main" id="{C373EDD8-B567-408E-8E66-4F9BED3F5E32}"/>
              </a:ext>
            </a:extLst>
          </p:cNvPr>
          <p:cNvCxnSpPr>
            <a:cxnSpLocks/>
            <a:endCxn id="224" idx="2"/>
          </p:cNvCxnSpPr>
          <p:nvPr/>
        </p:nvCxnSpPr>
        <p:spPr bwMode="auto">
          <a:xfrm>
            <a:off x="3254697" y="3867177"/>
            <a:ext cx="1464344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6" name="Gerader Verbinder 215">
            <a:extLst>
              <a:ext uri="{FF2B5EF4-FFF2-40B4-BE49-F238E27FC236}">
                <a16:creationId xmlns:a16="http://schemas.microsoft.com/office/drawing/2014/main" id="{CFBCC7A3-0069-43E6-923B-80C5D130FE21}"/>
              </a:ext>
            </a:extLst>
          </p:cNvPr>
          <p:cNvCxnSpPr/>
          <p:nvPr/>
        </p:nvCxnSpPr>
        <p:spPr bwMode="auto">
          <a:xfrm>
            <a:off x="3254697" y="3366862"/>
            <a:ext cx="0" cy="49917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32" name="Gruppieren 231">
            <a:extLst>
              <a:ext uri="{FF2B5EF4-FFF2-40B4-BE49-F238E27FC236}">
                <a16:creationId xmlns:a16="http://schemas.microsoft.com/office/drawing/2014/main" id="{00B298B0-2762-4D72-A077-847431F57DE3}"/>
              </a:ext>
            </a:extLst>
          </p:cNvPr>
          <p:cNvGrpSpPr/>
          <p:nvPr/>
        </p:nvGrpSpPr>
        <p:grpSpPr>
          <a:xfrm>
            <a:off x="4638534" y="2960786"/>
            <a:ext cx="228565" cy="941225"/>
            <a:chOff x="4638534" y="2960786"/>
            <a:chExt cx="228565" cy="941225"/>
          </a:xfrm>
        </p:grpSpPr>
        <p:cxnSp>
          <p:nvCxnSpPr>
            <p:cNvPr id="171" name="Gerader Verbinder 170">
              <a:extLst>
                <a:ext uri="{FF2B5EF4-FFF2-40B4-BE49-F238E27FC236}">
                  <a16:creationId xmlns:a16="http://schemas.microsoft.com/office/drawing/2014/main" id="{F20CA299-4EA4-4BAB-AED7-C41DE740521C}"/>
                </a:ext>
              </a:extLst>
            </p:cNvPr>
            <p:cNvCxnSpPr>
              <a:stCxn id="172" idx="2"/>
            </p:cNvCxnSpPr>
            <p:nvPr/>
          </p:nvCxnSpPr>
          <p:spPr bwMode="auto">
            <a:xfrm flipH="1">
              <a:off x="4752468" y="3352911"/>
              <a:ext cx="349" cy="52340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72" name="Grafik 171">
              <a:extLst>
                <a:ext uri="{FF2B5EF4-FFF2-40B4-BE49-F238E27FC236}">
                  <a16:creationId xmlns:a16="http://schemas.microsoft.com/office/drawing/2014/main" id="{82AC950C-88EA-4BEF-908C-1A30D7049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4638534" y="2960786"/>
              <a:ext cx="228565" cy="392125"/>
            </a:xfrm>
            <a:prstGeom prst="rect">
              <a:avLst/>
            </a:prstGeom>
          </p:spPr>
        </p:pic>
        <p:sp>
          <p:nvSpPr>
            <p:cNvPr id="224" name="Ellipse 223">
              <a:extLst>
                <a:ext uri="{FF2B5EF4-FFF2-40B4-BE49-F238E27FC236}">
                  <a16:creationId xmlns:a16="http://schemas.microsoft.com/office/drawing/2014/main" id="{D6EC23C0-571B-4D6C-B95F-D16194410D1A}"/>
                </a:ext>
              </a:extLst>
            </p:cNvPr>
            <p:cNvSpPr/>
            <p:nvPr/>
          </p:nvSpPr>
          <p:spPr bwMode="auto">
            <a:xfrm>
              <a:off x="4719041" y="3832342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62274F68-4B89-4807-9591-2C0833F4EF78}"/>
              </a:ext>
            </a:extLst>
          </p:cNvPr>
          <p:cNvSpPr/>
          <p:nvPr/>
        </p:nvSpPr>
        <p:spPr>
          <a:xfrm rot="10800000" flipV="1">
            <a:off x="1904663" y="4021021"/>
            <a:ext cx="9069" cy="16426"/>
          </a:xfrm>
          <a:custGeom>
            <a:avLst/>
            <a:gdLst>
              <a:gd name="connsiteX0" fmla="*/ 1435 w 7323"/>
              <a:gd name="connsiteY0" fmla="*/ 8217 h 19320"/>
              <a:gd name="connsiteX1" fmla="*/ 1999 w 7323"/>
              <a:gd name="connsiteY1" fmla="*/ 18928 h 19320"/>
              <a:gd name="connsiteX2" fmla="*/ 7073 w 7323"/>
              <a:gd name="connsiteY2" fmla="*/ 10472 h 19320"/>
              <a:gd name="connsiteX3" fmla="*/ 1435 w 7323"/>
              <a:gd name="connsiteY3" fmla="*/ 8217 h 19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" h="19320">
                <a:moveTo>
                  <a:pt x="1435" y="8217"/>
                </a:moveTo>
                <a:cubicBezTo>
                  <a:pt x="-819" y="12727"/>
                  <a:pt x="-256" y="17237"/>
                  <a:pt x="1999" y="18928"/>
                </a:cubicBezTo>
                <a:cubicBezTo>
                  <a:pt x="4254" y="20619"/>
                  <a:pt x="7073" y="16673"/>
                  <a:pt x="7073" y="10472"/>
                </a:cubicBezTo>
                <a:cubicBezTo>
                  <a:pt x="8200" y="-2494"/>
                  <a:pt x="5381" y="-3621"/>
                  <a:pt x="1435" y="8217"/>
                </a:cubicBezTo>
                <a:close/>
              </a:path>
            </a:pathLst>
          </a:custGeom>
          <a:solidFill>
            <a:srgbClr val="000000"/>
          </a:solidFill>
          <a:ln w="56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5" name="Grafik 84" descr="Ein Bild, das Handkarren, Projektor enthält.&#10;&#10;Automatisch generierte Beschreibung">
            <a:extLst>
              <a:ext uri="{FF2B5EF4-FFF2-40B4-BE49-F238E27FC236}">
                <a16:creationId xmlns:a16="http://schemas.microsoft.com/office/drawing/2014/main" id="{FDD86B6E-EAAF-43C6-81BF-507E03947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7" b="33870"/>
          <a:stretch/>
        </p:blipFill>
        <p:spPr>
          <a:xfrm flipH="1">
            <a:off x="7745603" y="2171319"/>
            <a:ext cx="1191845" cy="376663"/>
          </a:xfrm>
          <a:prstGeom prst="rect">
            <a:avLst/>
          </a:prstGeom>
        </p:spPr>
      </p:pic>
      <p:grpSp>
        <p:nvGrpSpPr>
          <p:cNvPr id="8217" name="Gruppieren 8216">
            <a:extLst>
              <a:ext uri="{FF2B5EF4-FFF2-40B4-BE49-F238E27FC236}">
                <a16:creationId xmlns:a16="http://schemas.microsoft.com/office/drawing/2014/main" id="{B8AF2C6E-8C6C-43BD-8AAF-6243DFBC4FF0}"/>
              </a:ext>
            </a:extLst>
          </p:cNvPr>
          <p:cNvGrpSpPr/>
          <p:nvPr/>
        </p:nvGrpSpPr>
        <p:grpSpPr>
          <a:xfrm>
            <a:off x="6207595" y="1697930"/>
            <a:ext cx="3668276" cy="1984036"/>
            <a:chOff x="6231726" y="1697930"/>
            <a:chExt cx="3668276" cy="1984036"/>
          </a:xfrm>
        </p:grpSpPr>
        <p:cxnSp>
          <p:nvCxnSpPr>
            <p:cNvPr id="208" name="Gerader Verbinder 207">
              <a:extLst>
                <a:ext uri="{FF2B5EF4-FFF2-40B4-BE49-F238E27FC236}">
                  <a16:creationId xmlns:a16="http://schemas.microsoft.com/office/drawing/2014/main" id="{F85AAAD4-E3D5-4585-A814-031F9FB8066B}"/>
                </a:ext>
              </a:extLst>
            </p:cNvPr>
            <p:cNvCxnSpPr/>
            <p:nvPr/>
          </p:nvCxnSpPr>
          <p:spPr bwMode="auto">
            <a:xfrm>
              <a:off x="6231726" y="2450177"/>
              <a:ext cx="1267624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8213" name="Gruppieren 8212">
              <a:extLst>
                <a:ext uri="{FF2B5EF4-FFF2-40B4-BE49-F238E27FC236}">
                  <a16:creationId xmlns:a16="http://schemas.microsoft.com/office/drawing/2014/main" id="{F8645987-B6B6-4E01-9982-106379968C38}"/>
                </a:ext>
              </a:extLst>
            </p:cNvPr>
            <p:cNvGrpSpPr/>
            <p:nvPr/>
          </p:nvGrpSpPr>
          <p:grpSpPr>
            <a:xfrm>
              <a:off x="6888299" y="1697930"/>
              <a:ext cx="3011703" cy="1984036"/>
              <a:chOff x="9906000" y="1688388"/>
              <a:chExt cx="3011703" cy="1984036"/>
            </a:xfrm>
          </p:grpSpPr>
          <p:pic>
            <p:nvPicPr>
              <p:cNvPr id="202" name="Grafik 201">
                <a:extLst>
                  <a:ext uri="{FF2B5EF4-FFF2-40B4-BE49-F238E27FC236}">
                    <a16:creationId xmlns:a16="http://schemas.microsoft.com/office/drawing/2014/main" id="{4E04B82B-DA24-48CE-99AF-C7D7652570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-1" t="16508" r="49149" b="27515"/>
              <a:stretch/>
            </p:blipFill>
            <p:spPr>
              <a:xfrm>
                <a:off x="9906000" y="1688388"/>
                <a:ext cx="2828822" cy="1968695"/>
              </a:xfrm>
              <a:prstGeom prst="rect">
                <a:avLst/>
              </a:prstGeom>
            </p:spPr>
          </p:pic>
          <p:sp>
            <p:nvSpPr>
              <p:cNvPr id="203" name="Rechteck 202">
                <a:extLst>
                  <a:ext uri="{FF2B5EF4-FFF2-40B4-BE49-F238E27FC236}">
                    <a16:creationId xmlns:a16="http://schemas.microsoft.com/office/drawing/2014/main" id="{8A523DDC-B902-47C2-8373-F6CCE9373ADB}"/>
                  </a:ext>
                </a:extLst>
              </p:cNvPr>
              <p:cNvSpPr/>
              <p:nvPr/>
            </p:nvSpPr>
            <p:spPr bwMode="auto">
              <a:xfrm>
                <a:off x="12409634" y="2705215"/>
                <a:ext cx="508069" cy="96720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AA1915B-8BDD-4B5D-B02A-5C8C24D21235}"/>
              </a:ext>
            </a:extLst>
          </p:cNvPr>
          <p:cNvGrpSpPr/>
          <p:nvPr/>
        </p:nvGrpSpPr>
        <p:grpSpPr>
          <a:xfrm>
            <a:off x="301450" y="4473991"/>
            <a:ext cx="9604549" cy="1525143"/>
            <a:chOff x="301450" y="4473991"/>
            <a:chExt cx="9604549" cy="1525143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301451" y="5305238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</a:t>
              </a:r>
              <a:r>
                <a:rPr lang="de-DE" sz="1600" dirty="0" err="1">
                  <a:solidFill>
                    <a:srgbClr val="3333FF"/>
                  </a:solidFill>
                </a:rPr>
                <a:t>ProSumer</a:t>
              </a:r>
              <a:r>
                <a:rPr lang="de-DE" sz="1600" dirty="0">
                  <a:solidFill>
                    <a:srgbClr val="3333FF"/>
                  </a:solidFill>
                </a:rPr>
                <a:t> erreicht hohe Autarkiegrade</a:t>
              </a:r>
              <a:r>
                <a:rPr lang="de-DE" sz="1600" dirty="0">
                  <a:solidFill>
                    <a:schemeClr val="accent2"/>
                  </a:solidFill>
                </a:rPr>
                <a:t>. </a:t>
              </a:r>
            </a:p>
          </p:txBody>
        </p:sp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1" y="4473991"/>
              <a:ext cx="95744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Die Akkus der Fahrzeuge können auch für den Energiebedarf des Betriebes verwendet werden.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4889615"/>
              <a:ext cx="9604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Der </a:t>
              </a:r>
              <a:r>
                <a:rPr lang="de-DE" sz="1600" dirty="0" err="1">
                  <a:solidFill>
                    <a:srgbClr val="3333FF"/>
                  </a:solidFill>
                </a:rPr>
                <a:t>ProSumer</a:t>
              </a:r>
              <a:r>
                <a:rPr lang="de-DE" sz="1600" dirty="0">
                  <a:solidFill>
                    <a:srgbClr val="3333FF"/>
                  </a:solidFill>
                </a:rPr>
                <a:t> kann über das Datennetz auch netzdienliche Funktionen übernehmen.</a:t>
              </a:r>
            </a:p>
          </p:txBody>
        </p: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2972B524-7552-463D-91D2-01E45746AB2D}"/>
                </a:ext>
              </a:extLst>
            </p:cNvPr>
            <p:cNvSpPr txBox="1"/>
            <p:nvPr/>
          </p:nvSpPr>
          <p:spPr>
            <a:xfrm>
              <a:off x="301451" y="5660580"/>
              <a:ext cx="93805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Das </a:t>
              </a:r>
              <a:r>
                <a:rPr lang="de-DE" sz="1600" dirty="0" err="1">
                  <a:solidFill>
                    <a:srgbClr val="3333FF"/>
                  </a:solidFill>
                </a:rPr>
                <a:t>ProSumer</a:t>
              </a:r>
              <a:r>
                <a:rPr lang="de-DE" sz="1600" dirty="0">
                  <a:solidFill>
                    <a:srgbClr val="3333FF"/>
                  </a:solidFill>
                </a:rPr>
                <a:t>-Konzept sollte gesetzlich verankert werden. </a:t>
              </a:r>
            </a:p>
          </p:txBody>
        </p:sp>
      </p:grpSp>
      <p:pic>
        <p:nvPicPr>
          <p:cNvPr id="16" name="Grafik 15" descr="Ein Bild, das Fräse enthält.&#10;&#10;Automatisch generierte Beschreibung">
            <a:extLst>
              <a:ext uri="{FF2B5EF4-FFF2-40B4-BE49-F238E27FC236}">
                <a16:creationId xmlns:a16="http://schemas.microsoft.com/office/drawing/2014/main" id="{EFC107F0-6FCC-4EE0-A9FE-B24D2E828C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97" y="2894775"/>
            <a:ext cx="862790" cy="524145"/>
          </a:xfrm>
          <a:prstGeom prst="rect">
            <a:avLst/>
          </a:prstGeom>
        </p:spPr>
      </p:pic>
      <p:pic>
        <p:nvPicPr>
          <p:cNvPr id="24" name="Grafik 23" descr="Ein Bild, das Boden, drinnen, Motorsäge, Werkzeug enthält.&#10;&#10;Automatisch generierte Beschreibung">
            <a:extLst>
              <a:ext uri="{FF2B5EF4-FFF2-40B4-BE49-F238E27FC236}">
                <a16:creationId xmlns:a16="http://schemas.microsoft.com/office/drawing/2014/main" id="{76C96B31-F5B8-4098-97CF-ED15D7106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75" y="2901210"/>
            <a:ext cx="764779" cy="458222"/>
          </a:xfrm>
          <a:prstGeom prst="rect">
            <a:avLst/>
          </a:prstGeom>
        </p:spPr>
      </p:pic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2293C201-CD87-4F83-A88D-77CF6EF261FA}"/>
              </a:ext>
            </a:extLst>
          </p:cNvPr>
          <p:cNvCxnSpPr/>
          <p:nvPr/>
        </p:nvCxnSpPr>
        <p:spPr bwMode="auto">
          <a:xfrm>
            <a:off x="4149800" y="3332027"/>
            <a:ext cx="0" cy="534012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3" name="Ellipse 102">
            <a:extLst>
              <a:ext uri="{FF2B5EF4-FFF2-40B4-BE49-F238E27FC236}">
                <a16:creationId xmlns:a16="http://schemas.microsoft.com/office/drawing/2014/main" id="{23984F97-4695-4EA8-BC1D-9445B142AC56}"/>
              </a:ext>
            </a:extLst>
          </p:cNvPr>
          <p:cNvSpPr/>
          <p:nvPr/>
        </p:nvSpPr>
        <p:spPr bwMode="auto">
          <a:xfrm>
            <a:off x="4114965" y="3832342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Grafik 4" descr="Ein Bild, das Gerät, Fräse, Projektor enthält.&#10;&#10;Automatisch generierte Beschreibung">
            <a:extLst>
              <a:ext uri="{FF2B5EF4-FFF2-40B4-BE49-F238E27FC236}">
                <a16:creationId xmlns:a16="http://schemas.microsoft.com/office/drawing/2014/main" id="{615563CC-5363-4488-AE5D-F1D214BD41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94" y="2850304"/>
            <a:ext cx="661299" cy="544158"/>
          </a:xfrm>
          <a:prstGeom prst="rect">
            <a:avLst/>
          </a:prstGeom>
        </p:spPr>
      </p:pic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3759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Dieses Konzept wird die Holzbranche mit einer maximalen Eigenversorgung ausstatten!</a:t>
            </a:r>
          </a:p>
        </p:txBody>
      </p:sp>
    </p:spTree>
    <p:extLst>
      <p:ext uri="{BB962C8B-B14F-4D97-AF65-F5344CB8AC3E}">
        <p14:creationId xmlns:p14="http://schemas.microsoft.com/office/powerpoint/2010/main" val="402082705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668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CDA12196-05D5-24B8-DB4B-CD39B84BB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1017341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Wald ist der einzige Bereich mit einer negativen Treibhausgasbilanz: - 7 % in D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A01C3682-6F73-E5EF-69B0-183CF4F1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2789909"/>
            <a:ext cx="86979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Mit ca. 116 TWh/a (in 2019) liegt der energetische Anteil von Holz bei rund 10% des  Wärmeverbrauchs von D 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50B55947-24A7-430C-061F-60DEC115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064" y="1596137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Mit fast 30 % Waldfläche steht Deutschland an 1. Stelle in Europa!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F8D0D0F-1D82-126A-545F-50075C4B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64" y="2174933"/>
            <a:ext cx="8918347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Windparks im Wald nutzen der Natur und den Menschen!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DF70AAB-B0AF-E552-26AD-290042C85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64" y="4876685"/>
            <a:ext cx="9110388" cy="68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Das Konzept des </a:t>
            </a:r>
            <a:r>
              <a:rPr lang="de-DE" altLang="de-DE" sz="1800" dirty="0" err="1">
                <a:solidFill>
                  <a:srgbClr val="3333FF"/>
                </a:solidFill>
              </a:rPr>
              <a:t>ProSumers</a:t>
            </a:r>
            <a:r>
              <a:rPr lang="de-DE" altLang="de-DE" sz="1800" dirty="0">
                <a:solidFill>
                  <a:srgbClr val="3333FF"/>
                </a:solidFill>
              </a:rPr>
              <a:t> wird in der Wald- und Holzwirtschaft eine wichtige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altLang="de-DE" sz="1800" dirty="0">
                <a:solidFill>
                  <a:srgbClr val="3333FF"/>
                </a:solidFill>
              </a:rPr>
              <a:t>Rolle spielen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BDF082A-AC29-B337-2F93-EB88EF91C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64" y="3646736"/>
            <a:ext cx="8918347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Die intensive </a:t>
            </a:r>
            <a:r>
              <a:rPr lang="de-DE" altLang="de-DE" sz="1800" dirty="0" err="1">
                <a:solidFill>
                  <a:srgbClr val="3333FF"/>
                </a:solidFill>
              </a:rPr>
              <a:t>Kakaden</a:t>
            </a:r>
            <a:r>
              <a:rPr lang="de-DE" altLang="de-DE" sz="1800" dirty="0">
                <a:solidFill>
                  <a:srgbClr val="3333FF"/>
                </a:solidFill>
              </a:rPr>
              <a:t>-Nutzung von Holz speichert CO</a:t>
            </a:r>
            <a:r>
              <a:rPr lang="de-DE" altLang="de-DE" sz="1800" baseline="-25000" dirty="0">
                <a:solidFill>
                  <a:srgbClr val="3333FF"/>
                </a:solidFill>
              </a:rPr>
              <a:t>2</a:t>
            </a:r>
            <a:r>
              <a:rPr lang="de-DE" altLang="de-DE" sz="1800" dirty="0">
                <a:solidFill>
                  <a:srgbClr val="3333FF"/>
                </a:solidFill>
              </a:rPr>
              <a:t> in langen Zeiträumen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6AC1704F-5837-57A4-7306-02E900156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064" y="4261712"/>
            <a:ext cx="8918347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3333FF"/>
                </a:solidFill>
              </a:rPr>
              <a:t>Die stoffliche und energetische Nutzung von Holz ist sehr vielfältig!</a:t>
            </a:r>
          </a:p>
        </p:txBody>
      </p:sp>
    </p:spTree>
    <p:extLst>
      <p:ext uri="{BB962C8B-B14F-4D97-AF65-F5344CB8AC3E}">
        <p14:creationId xmlns:p14="http://schemas.microsoft.com/office/powerpoint/2010/main" val="2588944454"/>
      </p:ext>
    </p:extLst>
  </p:cSld>
  <p:clrMapOvr>
    <a:masterClrMapping/>
  </p:clrMapOvr>
  <p:transition>
    <p:randomBa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10627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Quellen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5A5CE4D-6973-A907-A79F-4E00E7509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914609"/>
              </p:ext>
            </p:extLst>
          </p:nvPr>
        </p:nvGraphicFramePr>
        <p:xfrm>
          <a:off x="539016" y="1126155"/>
          <a:ext cx="8893742" cy="49473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9763">
                  <a:extLst>
                    <a:ext uri="{9D8B030D-6E8A-4147-A177-3AD203B41FA5}">
                      <a16:colId xmlns:a16="http://schemas.microsoft.com/office/drawing/2014/main" val="1757015578"/>
                    </a:ext>
                  </a:extLst>
                </a:gridCol>
                <a:gridCol w="8373979">
                  <a:extLst>
                    <a:ext uri="{9D8B030D-6E8A-4147-A177-3AD203B41FA5}">
                      <a16:colId xmlns:a16="http://schemas.microsoft.com/office/drawing/2014/main" val="3970712007"/>
                    </a:ext>
                  </a:extLst>
                </a:gridCol>
              </a:tblGrid>
              <a:tr h="225211"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WHW 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Quelle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955688"/>
                  </a:ext>
                </a:extLst>
              </a:tr>
              <a:tr h="4504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Stiftung Unternehmen Wald:</a:t>
                      </a:r>
                      <a:b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Waldwissen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2919962016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2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FNR, Heizen mit Holz: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Fakten zum Thema Holzenergie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660799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Thünen-Institut für Waldökosysteme, 2019: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Wald in Deutschland - Wald in Zahlen, Ergebnisse der Kohlenstoffinventur 2017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137306528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4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Umweltbundesamt (UBA) 2021: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Nachhaltige Waldwirtschaft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575421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5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WWF-Analyse 2020: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Waldverluste in Zeiten der Corona-Pandemie, Holzeinschlag in den Tropen, Seite 3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3318663869"/>
                  </a:ext>
                </a:extLst>
              </a:tr>
              <a:tr h="4504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6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Landesforsten RLP: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Wald in der Klimakrise - Helfen wir ihm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389695"/>
                  </a:ext>
                </a:extLst>
              </a:tr>
              <a:tr h="450424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7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Statistische Bundesamt 2021: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Exporte von Rohholz im Jahr 2020 um 42,6 % gestiegen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1866292974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8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Deutsche Handwerkszeitung (DHZ) 2021: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Kampf ums deutsche Holz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762783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9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>
                          <a:solidFill>
                            <a:srgbClr val="3333FF"/>
                          </a:solidFill>
                          <a:effectLst/>
                        </a:rPr>
                        <a:t>Wikipedia:</a:t>
                      </a:r>
                      <a:b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Holzwirtschaft, Verarbeitungssufen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2930402387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10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Wikipedia: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Papierindustrie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597616"/>
                  </a:ext>
                </a:extLst>
              </a:tr>
              <a:tr h="421363">
                <a:tc>
                  <a:txBody>
                    <a:bodyPr/>
                    <a:lstStyle/>
                    <a:p>
                      <a:pPr algn="ctr" fontAlgn="t"/>
                      <a:r>
                        <a:rPr lang="de-DE" sz="1200" u="none" strike="noStrike">
                          <a:solidFill>
                            <a:srgbClr val="3333FF"/>
                          </a:solidFill>
                          <a:effectLst/>
                        </a:rPr>
                        <a:t>11</a:t>
                      </a:r>
                      <a:endParaRPr lang="de-DE" sz="1200" b="0" i="0" u="none" strike="noStrike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u="sng" strike="noStrike" dirty="0" err="1">
                          <a:solidFill>
                            <a:srgbClr val="3333FF"/>
                          </a:solidFill>
                          <a:effectLst/>
                        </a:rPr>
                        <a:t>Navigant</a:t>
                      </a:r>
                      <a:r>
                        <a:rPr lang="de-DE" sz="1200" u="sng" strike="noStrike" dirty="0">
                          <a:solidFill>
                            <a:srgbClr val="3333FF"/>
                          </a:solidFill>
                          <a:effectLst/>
                        </a:rPr>
                        <a:t> Energy Germany GmbH u.a., 2020:</a:t>
                      </a:r>
                      <a:b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</a:br>
                      <a:r>
                        <a:rPr lang="de-DE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Energiewende in der Industrie, Branchensteckbrief der Papierindustrie</a:t>
                      </a:r>
                      <a:endParaRPr lang="de-DE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71" marR="4871" marT="4871" marB="0"/>
                </a:tc>
                <a:extLst>
                  <a:ext uri="{0D108BD9-81ED-4DB2-BD59-A6C34878D82A}">
                    <a16:rowId xmlns:a16="http://schemas.microsoft.com/office/drawing/2014/main" val="3759419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197998"/>
      </p:ext>
    </p:extLst>
  </p:cSld>
  <p:clrMapOvr>
    <a:masterClrMapping/>
  </p:clrMapOvr>
  <p:transition>
    <p:randomBa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6A1577-52E2-61EE-760C-FD670A91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069" y="469538"/>
            <a:ext cx="558631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800" b="1" dirty="0">
                <a:solidFill>
                  <a:srgbClr val="3333FF"/>
                </a:solidFill>
              </a:rPr>
              <a:t>Projekt-Team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Wolfgang Thiel (Projektleiter und PPT-Ersteller)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Frieder </a:t>
            </a:r>
            <a:r>
              <a:rPr lang="de-DE" sz="1800" dirty="0" err="1">
                <a:solidFill>
                  <a:srgbClr val="3333FF"/>
                </a:solidFill>
              </a:rPr>
              <a:t>Wambsganß</a:t>
            </a:r>
            <a:r>
              <a:rPr lang="de-DE" sz="1800" dirty="0">
                <a:solidFill>
                  <a:srgbClr val="3333FF"/>
                </a:solidFill>
              </a:rPr>
              <a:t> (Lektor)</a:t>
            </a:r>
          </a:p>
          <a:p>
            <a:r>
              <a:rPr lang="de-DE" sz="1800" dirty="0">
                <a:solidFill>
                  <a:srgbClr val="3333FF"/>
                </a:solidFill>
              </a:rPr>
              <a:t>Matthias Boller</a:t>
            </a:r>
            <a:endParaRPr lang="de-DE" altLang="de-DE" sz="1800" dirty="0">
              <a:solidFill>
                <a:srgbClr val="3333FF"/>
              </a:solidFill>
            </a:endParaRP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Wolfgang Fedderken</a:t>
            </a:r>
          </a:p>
          <a:p>
            <a:pPr marL="0" indent="0"/>
            <a:r>
              <a:rPr lang="de-DE" sz="1800" dirty="0">
                <a:solidFill>
                  <a:srgbClr val="3333FF"/>
                </a:solidFill>
              </a:rPr>
              <a:t>Prof. Dr. Karl Keilen</a:t>
            </a:r>
          </a:p>
          <a:p>
            <a:pPr marL="0" indent="0"/>
            <a:r>
              <a:rPr lang="de-DE" altLang="de-DE" sz="1800" dirty="0">
                <a:solidFill>
                  <a:srgbClr val="3333FF"/>
                </a:solidFill>
              </a:rPr>
              <a:t>Dr. Gerhard Lausterer</a:t>
            </a:r>
            <a:br>
              <a:rPr lang="de-DE" alt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Michael Linder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Volker Wander</a:t>
            </a:r>
            <a:endParaRPr lang="de-DE" altLang="de-DE" sz="1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5B82306-4C87-494A-8346-E65AA67FDE8E}"/>
              </a:ext>
            </a:extLst>
          </p:cNvPr>
          <p:cNvSpPr/>
          <p:nvPr/>
        </p:nvSpPr>
        <p:spPr bwMode="auto">
          <a:xfrm>
            <a:off x="345440" y="914400"/>
            <a:ext cx="9225280" cy="513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507029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Flächennutzung (1)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Erde, globale Flächennutzung (2013)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BD4E6BD-5058-4752-80B5-572FA32A8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3"/>
          <a:stretch/>
        </p:blipFill>
        <p:spPr>
          <a:xfrm>
            <a:off x="671715" y="1528373"/>
            <a:ext cx="8385464" cy="42608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13CBF6B-8019-4F64-84A8-930D8E188FA0}"/>
              </a:ext>
            </a:extLst>
          </p:cNvPr>
          <p:cNvSpPr txBox="1"/>
          <p:nvPr/>
        </p:nvSpPr>
        <p:spPr>
          <a:xfrm>
            <a:off x="7419648" y="1068778"/>
            <a:ext cx="17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Werte in Mrd. ha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20BC83B-FC7A-4C11-B668-870B7D75700A}"/>
              </a:ext>
            </a:extLst>
          </p:cNvPr>
          <p:cNvSpPr txBox="1"/>
          <p:nvPr/>
        </p:nvSpPr>
        <p:spPr>
          <a:xfrm>
            <a:off x="0" y="6153689"/>
            <a:ext cx="9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Der Waldflächenanteil der Erd-Landfläche liegt bei 31,5 % 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1E228D9-24BD-DB80-527B-6D4DA9468BB3}"/>
              </a:ext>
            </a:extLst>
          </p:cNvPr>
          <p:cNvSpPr/>
          <p:nvPr/>
        </p:nvSpPr>
        <p:spPr bwMode="auto">
          <a:xfrm>
            <a:off x="3802477" y="2595639"/>
            <a:ext cx="2073137" cy="2073137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49F9E68-C219-A729-2A5D-744D9BEA132C}"/>
              </a:ext>
            </a:extLst>
          </p:cNvPr>
          <p:cNvGrpSpPr/>
          <p:nvPr/>
        </p:nvGrpSpPr>
        <p:grpSpPr>
          <a:xfrm>
            <a:off x="3802476" y="3230656"/>
            <a:ext cx="2073137" cy="803101"/>
            <a:chOff x="9822520" y="3167767"/>
            <a:chExt cx="1677062" cy="803101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EA7C605-FC41-91DA-5C5D-6A1F9C448B4A}"/>
                </a:ext>
              </a:extLst>
            </p:cNvPr>
            <p:cNvSpPr/>
            <p:nvPr/>
          </p:nvSpPr>
          <p:spPr bwMode="auto">
            <a:xfrm>
              <a:off x="9882118" y="3167767"/>
              <a:ext cx="1557867" cy="80310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5FFED5C-E455-6C94-0186-A760AEE70753}"/>
                </a:ext>
              </a:extLst>
            </p:cNvPr>
            <p:cNvSpPr txBox="1"/>
            <p:nvPr/>
          </p:nvSpPr>
          <p:spPr>
            <a:xfrm>
              <a:off x="9822520" y="3276930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Landfläche Erde</a:t>
              </a:r>
            </a:p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13,01 Mrd. 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779217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68983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Flächennutzung (2)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Deutschland (2020)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7A16D8-D74A-42DD-B602-60EBDD75D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5" t="9229" r="12056"/>
          <a:stretch/>
        </p:blipFill>
        <p:spPr>
          <a:xfrm>
            <a:off x="416098" y="827788"/>
            <a:ext cx="9073804" cy="53698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49416A-B6A4-4DF1-942E-5119E642E896}"/>
              </a:ext>
            </a:extLst>
          </p:cNvPr>
          <p:cNvSpPr txBox="1"/>
          <p:nvPr/>
        </p:nvSpPr>
        <p:spPr>
          <a:xfrm>
            <a:off x="0" y="6153689"/>
            <a:ext cx="9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Der Waldflächenanteil von D entspricht etwa dem der Erde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1B7ADF-A7DA-8231-32AF-0D66232CA9BE}"/>
              </a:ext>
            </a:extLst>
          </p:cNvPr>
          <p:cNvSpPr txBox="1"/>
          <p:nvPr/>
        </p:nvSpPr>
        <p:spPr>
          <a:xfrm>
            <a:off x="3905586" y="3151514"/>
            <a:ext cx="176178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Fläche Deutschland</a:t>
            </a:r>
            <a:br>
              <a:rPr lang="de-DE" sz="1200" b="1" dirty="0">
                <a:solidFill>
                  <a:schemeClr val="bg1"/>
                </a:solidFill>
              </a:rPr>
            </a:br>
            <a:r>
              <a:rPr lang="de-DE" sz="1200" b="1" dirty="0">
                <a:solidFill>
                  <a:schemeClr val="bg1"/>
                </a:solidFill>
              </a:rPr>
              <a:t>35.758.100  ha</a:t>
            </a:r>
          </a:p>
          <a:p>
            <a:endParaRPr lang="de-DE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215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4F4DE44-5F0B-4A6C-AE5D-77BCD2035F2D}"/>
              </a:ext>
            </a:extLst>
          </p:cNvPr>
          <p:cNvSpPr/>
          <p:nvPr/>
        </p:nvSpPr>
        <p:spPr bwMode="auto">
          <a:xfrm>
            <a:off x="345440" y="914400"/>
            <a:ext cx="9225280" cy="513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265457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Flächennutzung (3)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RLP (2020)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3D4DBCC-AA4E-4A4D-BE87-5788C1C639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583023"/>
              </p:ext>
            </p:extLst>
          </p:nvPr>
        </p:nvGraphicFramePr>
        <p:xfrm>
          <a:off x="741680" y="914400"/>
          <a:ext cx="8534399" cy="527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44C2C510-00BA-413B-8964-861195A8F32D}"/>
              </a:ext>
            </a:extLst>
          </p:cNvPr>
          <p:cNvSpPr txBox="1"/>
          <p:nvPr/>
        </p:nvSpPr>
        <p:spPr>
          <a:xfrm>
            <a:off x="2269305" y="1538346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Siedlungsfläche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75500B-F92E-41FE-8C86-8D22C01C6EF5}"/>
              </a:ext>
            </a:extLst>
          </p:cNvPr>
          <p:cNvSpPr txBox="1"/>
          <p:nvPr/>
        </p:nvSpPr>
        <p:spPr>
          <a:xfrm>
            <a:off x="3381648" y="1054833"/>
            <a:ext cx="136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Verkehrsfläche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EFF8313-73D0-488D-8961-24A6183CEFCD}"/>
              </a:ext>
            </a:extLst>
          </p:cNvPr>
          <p:cNvSpPr txBox="1"/>
          <p:nvPr/>
        </p:nvSpPr>
        <p:spPr>
          <a:xfrm>
            <a:off x="7258029" y="2800722"/>
            <a:ext cx="190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Landwirtschaftsfläche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45695C-4460-4B0B-BAB0-0C570DA8A511}"/>
              </a:ext>
            </a:extLst>
          </p:cNvPr>
          <p:cNvSpPr txBox="1"/>
          <p:nvPr/>
        </p:nvSpPr>
        <p:spPr>
          <a:xfrm>
            <a:off x="2186202" y="4784886"/>
            <a:ext cx="1064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Waldfläche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3B19025-4D0D-485C-9B08-1C6340CA0362}"/>
              </a:ext>
            </a:extLst>
          </p:cNvPr>
          <p:cNvSpPr txBox="1"/>
          <p:nvPr/>
        </p:nvSpPr>
        <p:spPr>
          <a:xfrm>
            <a:off x="1451866" y="1984868"/>
            <a:ext cx="1468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Gewässerfläche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DC9A5B7-ED6F-4053-AF04-60F7EE277F7F}"/>
              </a:ext>
            </a:extLst>
          </p:cNvPr>
          <p:cNvSpPr txBox="1"/>
          <p:nvPr/>
        </p:nvSpPr>
        <p:spPr>
          <a:xfrm>
            <a:off x="1186102" y="2323944"/>
            <a:ext cx="1875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Sonstige Fläche</a:t>
            </a:r>
            <a:br>
              <a:rPr lang="de-DE" sz="1400" dirty="0"/>
            </a:br>
            <a:r>
              <a:rPr lang="de-DE" sz="1400" dirty="0"/>
              <a:t>(Unland, Gehölz etc.)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1F23BE3-7908-49C5-AB85-BC06D36E0B6A}"/>
              </a:ext>
            </a:extLst>
          </p:cNvPr>
          <p:cNvSpPr/>
          <p:nvPr/>
        </p:nvSpPr>
        <p:spPr bwMode="auto">
          <a:xfrm>
            <a:off x="3749039" y="2291080"/>
            <a:ext cx="2519680" cy="251968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CE966D4-236E-43CB-AC73-1080DCFF3810}"/>
              </a:ext>
            </a:extLst>
          </p:cNvPr>
          <p:cNvSpPr/>
          <p:nvPr/>
        </p:nvSpPr>
        <p:spPr bwMode="auto">
          <a:xfrm>
            <a:off x="3881120" y="3108498"/>
            <a:ext cx="2286000" cy="803101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7B804E9-A918-4B1E-8700-47C790B68C0C}"/>
              </a:ext>
            </a:extLst>
          </p:cNvPr>
          <p:cNvSpPr txBox="1"/>
          <p:nvPr/>
        </p:nvSpPr>
        <p:spPr>
          <a:xfrm>
            <a:off x="4317824" y="3190249"/>
            <a:ext cx="1382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1"/>
                </a:solidFill>
              </a:rPr>
              <a:t>Fläche RLP</a:t>
            </a:r>
          </a:p>
          <a:p>
            <a:r>
              <a:rPr lang="de-DE" sz="1600" dirty="0">
                <a:solidFill>
                  <a:schemeClr val="bg1"/>
                </a:solidFill>
              </a:rPr>
              <a:t>1.985.801 ha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16FE299-7457-42E9-94BF-AB5B17C32814}"/>
              </a:ext>
            </a:extLst>
          </p:cNvPr>
          <p:cNvSpPr txBox="1"/>
          <p:nvPr/>
        </p:nvSpPr>
        <p:spPr>
          <a:xfrm>
            <a:off x="8217841" y="1047650"/>
            <a:ext cx="1058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Werte in %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0919F66-3833-4F06-A69C-1D9669CAAAE8}"/>
              </a:ext>
            </a:extLst>
          </p:cNvPr>
          <p:cNvSpPr txBox="1"/>
          <p:nvPr/>
        </p:nvSpPr>
        <p:spPr>
          <a:xfrm>
            <a:off x="6802325" y="5502573"/>
            <a:ext cx="2473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sng" dirty="0"/>
              <a:t>Quelle</a:t>
            </a:r>
            <a:r>
              <a:rPr lang="de-DE" sz="1400" dirty="0"/>
              <a:t>: stat. Landesamt RLP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9F78077-0D7A-46CA-A15D-062132D43523}"/>
              </a:ext>
            </a:extLst>
          </p:cNvPr>
          <p:cNvSpPr txBox="1"/>
          <p:nvPr/>
        </p:nvSpPr>
        <p:spPr>
          <a:xfrm>
            <a:off x="0" y="6153689"/>
            <a:ext cx="9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</a:rPr>
              <a:t>RLP ist mit knapp 41% das Flächenland mit dem höchsten Waldanteil </a:t>
            </a:r>
          </a:p>
        </p:txBody>
      </p:sp>
    </p:spTree>
    <p:extLst>
      <p:ext uri="{BB962C8B-B14F-4D97-AF65-F5344CB8AC3E}">
        <p14:creationId xmlns:p14="http://schemas.microsoft.com/office/powerpoint/2010/main" val="154315283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3120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Der Wald auf der Erde</a:t>
            </a:r>
            <a:endParaRPr lang="de-DE" altLang="de-DE" sz="1600" dirty="0">
              <a:solidFill>
                <a:schemeClr val="bg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BB42070-24E4-478E-AC06-4EF70DAA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4832" y="5608759"/>
            <a:ext cx="342596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i="0" u="sng" strike="noStrike" cap="none" normalizeH="0" baseline="0" dirty="0">
                <a:ln>
                  <a:noFill/>
                </a:ln>
                <a:effectLst/>
              </a:rPr>
              <a:t>Quelle</a:t>
            </a:r>
            <a:r>
              <a:rPr kumimoji="0" lang="de-DE" altLang="de-DE" sz="1000" i="0" u="none" strike="noStrike" cap="none" normalizeH="0" baseline="0" dirty="0">
                <a:ln>
                  <a:noFill/>
                </a:ln>
                <a:effectLst/>
              </a:rPr>
              <a:t>: </a:t>
            </a:r>
            <a:r>
              <a:rPr lang="de-DE" sz="1000" kern="0" dirty="0"/>
              <a:t>Jean-Francois </a:t>
            </a:r>
            <a:r>
              <a:rPr lang="de-DE" sz="1000" kern="0" dirty="0" err="1"/>
              <a:t>Bastin</a:t>
            </a:r>
            <a:r>
              <a:rPr lang="de-DE" sz="1000" kern="0" dirty="0"/>
              <a:t> von der ETH Zürich</a:t>
            </a:r>
            <a:r>
              <a:rPr kumimoji="0" lang="de-DE" altLang="de-DE" sz="100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de-DE" altLang="de-DE" sz="10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86900-ADCB-42F9-8FF8-DBFCD3EA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20206"/>
            <a:ext cx="9905999" cy="2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Der Wald </a:t>
            </a:r>
            <a:r>
              <a:rPr lang="de-DE" sz="18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ist mit seinen ca. 30% der Erdoberfläche eine wichtige Lebensgrundlage!</a:t>
            </a:r>
            <a:endParaRPr lang="de-DE" sz="1800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416104C6-29CE-40A3-8E80-D8774CD4D9D5}"/>
              </a:ext>
            </a:extLst>
          </p:cNvPr>
          <p:cNvSpPr txBox="1">
            <a:spLocks/>
          </p:cNvSpPr>
          <p:nvPr/>
        </p:nvSpPr>
        <p:spPr>
          <a:xfrm>
            <a:off x="539059" y="2904135"/>
            <a:ext cx="2441176" cy="701729"/>
          </a:xfrm>
          <a:prstGeom prst="rect">
            <a:avLst/>
          </a:prstGeom>
        </p:spPr>
        <p:txBody>
          <a:bodyPr/>
          <a:lstStyle>
            <a:lvl1pPr marL="284163" indent="-284163" algn="l" rtl="0" eaLnBrk="0" fontAlgn="base" hangingPunct="0">
              <a:spcBef>
                <a:spcPct val="10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676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+mn-lt"/>
              </a:defRPr>
            </a:lvl2pPr>
            <a:lvl3pPr marL="1138238" indent="-180975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600">
                <a:solidFill>
                  <a:schemeClr val="tx1"/>
                </a:solidFill>
                <a:latin typeface="+mn-lt"/>
              </a:defRPr>
            </a:lvl3pPr>
            <a:lvl4pPr marL="1520825" indent="-1841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19050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3622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8194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2766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733800" indent="-1857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68288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sz="1800" kern="0" dirty="0">
                <a:solidFill>
                  <a:srgbClr val="3333FF"/>
                </a:solidFill>
              </a:rPr>
              <a:t>borealer Nadelwald</a:t>
            </a: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(ca. 1,4 Mrd. ha)</a:t>
            </a:r>
          </a:p>
        </p:txBody>
      </p:sp>
      <p:pic>
        <p:nvPicPr>
          <p:cNvPr id="3" name="Grafik 2" descr="Ein Bild, das Gras, Himmel, draußen, Berg enthält.&#10;&#10;Automatisch generierte Beschreibung">
            <a:extLst>
              <a:ext uri="{FF2B5EF4-FFF2-40B4-BE49-F238E27FC236}">
                <a16:creationId xmlns:a16="http://schemas.microsoft.com/office/drawing/2014/main" id="{CF22B7B3-999F-463B-984B-5A310F43F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6" y="1566575"/>
            <a:ext cx="1791927" cy="1344571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8A9B50FE-6575-457E-9A4A-15246BB14C17}"/>
              </a:ext>
            </a:extLst>
          </p:cNvPr>
          <p:cNvSpPr txBox="1"/>
          <p:nvPr/>
        </p:nvSpPr>
        <p:spPr>
          <a:xfrm>
            <a:off x="609839" y="4943424"/>
            <a:ext cx="244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kern="0" dirty="0">
                <a:solidFill>
                  <a:srgbClr val="3333FF"/>
                </a:solidFill>
              </a:rPr>
              <a:t>tropischer Regenwald</a:t>
            </a:r>
            <a:br>
              <a:rPr lang="de-DE" sz="1800" kern="0" dirty="0">
                <a:solidFill>
                  <a:srgbClr val="3333FF"/>
                </a:solidFill>
              </a:rPr>
            </a:br>
            <a:r>
              <a:rPr lang="de-DE" sz="1800" kern="0" dirty="0">
                <a:solidFill>
                  <a:srgbClr val="3333FF"/>
                </a:solidFill>
              </a:rPr>
              <a:t>(ca. 1,3 Mrd. ha)</a:t>
            </a:r>
            <a:endParaRPr lang="de-DE" sz="1800" dirty="0"/>
          </a:p>
        </p:txBody>
      </p:sp>
      <p:pic>
        <p:nvPicPr>
          <p:cNvPr id="8" name="Grafik 7" descr="Ein Bild, das Natur, draußen, Wasser enthält.&#10;&#10;Automatisch generierte Beschreibung">
            <a:extLst>
              <a:ext uri="{FF2B5EF4-FFF2-40B4-BE49-F238E27FC236}">
                <a16:creationId xmlns:a16="http://schemas.microsoft.com/office/drawing/2014/main" id="{BF651B63-010C-49C8-BE66-4719763A75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97" y="3791156"/>
            <a:ext cx="1810652" cy="1206286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748B0B3-0171-4E15-9234-0EF13546DF16}"/>
              </a:ext>
            </a:extLst>
          </p:cNvPr>
          <p:cNvSpPr txBox="1"/>
          <p:nvPr/>
        </p:nvSpPr>
        <p:spPr>
          <a:xfrm>
            <a:off x="6454857" y="2904135"/>
            <a:ext cx="2115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sz="1800" kern="0" dirty="0">
                <a:solidFill>
                  <a:srgbClr val="3333FF"/>
                </a:solidFill>
              </a:rPr>
              <a:t>Wirtschaftswald</a:t>
            </a:r>
            <a:br>
              <a:rPr lang="de-DE" sz="1800" kern="0" dirty="0">
                <a:solidFill>
                  <a:srgbClr val="3333FF"/>
                </a:solidFill>
              </a:rPr>
            </a:br>
            <a:endParaRPr lang="de-DE" sz="1800" kern="0" dirty="0">
              <a:solidFill>
                <a:srgbClr val="3333FF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BD14B6FF-CB7D-42D7-AF23-906E1E38122F}"/>
              </a:ext>
            </a:extLst>
          </p:cNvPr>
          <p:cNvSpPr txBox="1"/>
          <p:nvPr/>
        </p:nvSpPr>
        <p:spPr>
          <a:xfrm>
            <a:off x="6313657" y="4943424"/>
            <a:ext cx="2164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0" algn="ctr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sz="1800" kern="0" dirty="0">
                <a:solidFill>
                  <a:srgbClr val="3333FF"/>
                </a:solidFill>
              </a:rPr>
              <a:t>Plantagenwald</a:t>
            </a:r>
            <a:br>
              <a:rPr lang="de-DE" sz="1800" kern="0" dirty="0">
                <a:solidFill>
                  <a:srgbClr val="3333FF"/>
                </a:solidFill>
              </a:rPr>
            </a:br>
            <a:endParaRPr lang="de-DE" sz="1800" kern="0" dirty="0">
              <a:solidFill>
                <a:srgbClr val="3333FF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2CC3A61-25FF-4362-9741-D678429739EE}"/>
              </a:ext>
            </a:extLst>
          </p:cNvPr>
          <p:cNvSpPr txBox="1"/>
          <p:nvPr/>
        </p:nvSpPr>
        <p:spPr>
          <a:xfrm>
            <a:off x="2860494" y="2717930"/>
            <a:ext cx="35433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0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de-DE" sz="1800" kern="0" dirty="0">
                <a:solidFill>
                  <a:srgbClr val="FF0000"/>
                </a:solidFill>
              </a:rPr>
              <a:t>weltweit könnten 900 Mio. ha aufgeforstet werden, die 205 Gigatonnen (</a:t>
            </a:r>
            <a:r>
              <a:rPr lang="de-DE" sz="1800" kern="0" dirty="0" err="1">
                <a:solidFill>
                  <a:srgbClr val="FF0000"/>
                </a:solidFill>
              </a:rPr>
              <a:t>Gt</a:t>
            </a:r>
            <a:r>
              <a:rPr lang="de-DE" sz="1800" kern="0" dirty="0">
                <a:solidFill>
                  <a:srgbClr val="FF0000"/>
                </a:solidFill>
              </a:rPr>
              <a:t>) Kohlenstoff speichern können,</a:t>
            </a:r>
            <a:br>
              <a:rPr lang="de-DE" sz="1800" kern="0" dirty="0">
                <a:solidFill>
                  <a:srgbClr val="FF0000"/>
                </a:solidFill>
              </a:rPr>
            </a:br>
            <a:r>
              <a:rPr lang="de-DE" sz="1800" kern="0" dirty="0">
                <a:solidFill>
                  <a:srgbClr val="FF0000"/>
                </a:solidFill>
              </a:rPr>
              <a:t>das entspricht ca. 750 </a:t>
            </a:r>
            <a:r>
              <a:rPr lang="de-DE" sz="1800" kern="0" dirty="0" err="1">
                <a:solidFill>
                  <a:srgbClr val="FF0000"/>
                </a:solidFill>
              </a:rPr>
              <a:t>Gt</a:t>
            </a:r>
            <a:r>
              <a:rPr lang="de-DE" sz="1800" kern="0" dirty="0">
                <a:solidFill>
                  <a:srgbClr val="FF0000"/>
                </a:solidFill>
              </a:rPr>
              <a:t> CO</a:t>
            </a:r>
            <a:r>
              <a:rPr lang="de-DE" sz="1800" kern="0" baseline="-25000" dirty="0">
                <a:solidFill>
                  <a:srgbClr val="FF0000"/>
                </a:solidFill>
              </a:rPr>
              <a:t>2</a:t>
            </a:r>
            <a:r>
              <a:rPr lang="de-DE" sz="1800" kern="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4A5CB37-9946-4583-A5FC-3A450F0584A5}"/>
              </a:ext>
            </a:extLst>
          </p:cNvPr>
          <p:cNvSpPr txBox="1"/>
          <p:nvPr/>
        </p:nvSpPr>
        <p:spPr>
          <a:xfrm>
            <a:off x="680832" y="835549"/>
            <a:ext cx="9064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kern="0" dirty="0">
                <a:solidFill>
                  <a:srgbClr val="3333FF"/>
                </a:solidFill>
              </a:rPr>
              <a:t>Der Wald (Vegetationsform von holzigen Pflanzen, die höher als 5 Meter sind) mit seinen unterschiedlichen Ausprägungen bedeckt ca. 30% der Erdoberfläche, das sind ca. 4 Mrd. ha.</a:t>
            </a:r>
          </a:p>
        </p:txBody>
      </p:sp>
      <p:pic>
        <p:nvPicPr>
          <p:cNvPr id="7" name="Grafik 6" descr="Ein Bild, das Baum, draußen, Wald, Holz enthält.&#10;&#10;Automatisch generierte Beschreibung">
            <a:extLst>
              <a:ext uri="{FF2B5EF4-FFF2-40B4-BE49-F238E27FC236}">
                <a16:creationId xmlns:a16="http://schemas.microsoft.com/office/drawing/2014/main" id="{596BD276-9C54-E2E1-E831-E3C094161B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399" y="1585941"/>
            <a:ext cx="1787276" cy="1340457"/>
          </a:xfrm>
          <a:prstGeom prst="rect">
            <a:avLst/>
          </a:prstGeom>
        </p:spPr>
      </p:pic>
      <p:pic>
        <p:nvPicPr>
          <p:cNvPr id="10" name="Grafik 9" descr="Ein Bild, das Baum, grün, Pflanze enthält.&#10;&#10;Automatisch generierte Beschreibung">
            <a:extLst>
              <a:ext uri="{FF2B5EF4-FFF2-40B4-BE49-F238E27FC236}">
                <a16:creationId xmlns:a16="http://schemas.microsoft.com/office/drawing/2014/main" id="{2F176487-DF8B-3692-E5DD-AE51E6F9F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97" y="3801477"/>
            <a:ext cx="1787276" cy="119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452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7118687-B948-44F8-908B-AD14ACC50ED8}"/>
              </a:ext>
            </a:extLst>
          </p:cNvPr>
          <p:cNvGrpSpPr/>
          <p:nvPr/>
        </p:nvGrpSpPr>
        <p:grpSpPr>
          <a:xfrm>
            <a:off x="5189240" y="2494829"/>
            <a:ext cx="4524857" cy="3299985"/>
            <a:chOff x="5189240" y="2494829"/>
            <a:chExt cx="4524857" cy="3299985"/>
          </a:xfrm>
        </p:grpSpPr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B842201-5F3B-47C1-8FEE-F2339CC54933}"/>
                </a:ext>
              </a:extLst>
            </p:cNvPr>
            <p:cNvSpPr/>
            <p:nvPr/>
          </p:nvSpPr>
          <p:spPr bwMode="auto">
            <a:xfrm>
              <a:off x="5189240" y="2494829"/>
              <a:ext cx="4524857" cy="32999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6313940-1125-4B9D-8222-476509554B39}"/>
                </a:ext>
              </a:extLst>
            </p:cNvPr>
            <p:cNvSpPr txBox="1"/>
            <p:nvPr/>
          </p:nvSpPr>
          <p:spPr>
            <a:xfrm>
              <a:off x="5189240" y="3274725"/>
              <a:ext cx="437953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e-DE" sz="1600" b="0" i="0" u="none" strike="noStrike" baseline="0" dirty="0">
                  <a:solidFill>
                    <a:srgbClr val="3333FF"/>
                  </a:solidFill>
                  <a:latin typeface="+mn-lt"/>
                </a:rPr>
                <a:t>Der Wald entlastet die Atmosphäre jährlich um rund 62 Mio. Tonnen Kohlendioxid. Damit kompensiert er ca. 7 % der Emissionen in Deutschland.</a:t>
              </a:r>
              <a:endParaRPr lang="de-DE" sz="1600" dirty="0">
                <a:solidFill>
                  <a:srgbClr val="3333FF"/>
                </a:solidFill>
                <a:latin typeface="+mn-lt"/>
              </a:endParaRP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E49A4789-FA1F-4A23-82F2-369C262782C4}"/>
                </a:ext>
              </a:extLst>
            </p:cNvPr>
            <p:cNvSpPr txBox="1"/>
            <p:nvPr/>
          </p:nvSpPr>
          <p:spPr>
            <a:xfrm>
              <a:off x="5189240" y="2494829"/>
              <a:ext cx="37871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de-DE" dirty="0">
                  <a:solidFill>
                    <a:srgbClr val="3333FF"/>
                  </a:solidFill>
                  <a:latin typeface="MyriadPro-Semibold"/>
                </a:rPr>
                <a:t>Klimaschützer Wald – weiterhin Kohlenstoffsenke:</a:t>
              </a:r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64657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400" dirty="0">
                <a:solidFill>
                  <a:schemeClr val="bg1"/>
                </a:solidFill>
              </a:rPr>
              <a:t>Wald in Deutschland – Wald in Zahlen</a:t>
            </a:r>
          </a:p>
          <a:p>
            <a:r>
              <a:rPr lang="de-DE" dirty="0">
                <a:solidFill>
                  <a:schemeClr val="bg1"/>
                </a:solidFill>
              </a:rPr>
              <a:t>Ergebnisse der Kohlenstoffinventur 2017 </a:t>
            </a:r>
            <a:r>
              <a:rPr lang="de-DE" sz="1600" dirty="0">
                <a:solidFill>
                  <a:schemeClr val="bg1"/>
                </a:solidFill>
              </a:rPr>
              <a:t>(Auszug)</a:t>
            </a:r>
            <a:endParaRPr lang="de-DE" altLang="de-DE" sz="1600" dirty="0">
              <a:solidFill>
                <a:schemeClr val="bg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BB42070-24E4-478E-AC06-4EF70DAA4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4886" y="5855914"/>
            <a:ext cx="147367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3) Quellenliste</a:t>
            </a:r>
            <a:endParaRPr kumimoji="0" lang="de-DE" altLang="de-DE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1A09879-C2F7-47BD-9FFF-55705803B26F}"/>
              </a:ext>
            </a:extLst>
          </p:cNvPr>
          <p:cNvSpPr txBox="1"/>
          <p:nvPr/>
        </p:nvSpPr>
        <p:spPr>
          <a:xfrm>
            <a:off x="5189240" y="4414188"/>
            <a:ext cx="4599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600" dirty="0">
                <a:solidFill>
                  <a:srgbClr val="3333FF"/>
                </a:solidFill>
                <a:latin typeface="+mn-lt"/>
              </a:rPr>
              <a:t>1.230 Mio. Tonnen Kohlenstoff sind in lebenden Bäumen gebunden.</a:t>
            </a:r>
          </a:p>
          <a:p>
            <a:r>
              <a:rPr lang="de-DE" sz="1600" dirty="0">
                <a:solidFill>
                  <a:srgbClr val="3333FF"/>
                </a:solidFill>
                <a:latin typeface="+mn-lt"/>
              </a:rPr>
              <a:t>Das ist 5 % mehr als vor fünf Jahren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F6F3B7-DDD3-4146-8CC4-726AB7828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7" y="2866043"/>
            <a:ext cx="4091339" cy="29718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376F043-FE23-4979-BD1F-0B58EA9F4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" y="1007786"/>
            <a:ext cx="4719919" cy="1366235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7A1F570-F6E2-4707-83ED-ACFB42A383F7}"/>
              </a:ext>
            </a:extLst>
          </p:cNvPr>
          <p:cNvCxnSpPr/>
          <p:nvPr/>
        </p:nvCxnSpPr>
        <p:spPr bwMode="auto">
          <a:xfrm>
            <a:off x="800100" y="2556952"/>
            <a:ext cx="0" cy="1857236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FEB6C04-97A4-4413-87B2-B2E9F0339DBF}"/>
              </a:ext>
            </a:extLst>
          </p:cNvPr>
          <p:cNvCxnSpPr/>
          <p:nvPr/>
        </p:nvCxnSpPr>
        <p:spPr bwMode="auto">
          <a:xfrm>
            <a:off x="4052455" y="2556952"/>
            <a:ext cx="0" cy="872048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D0B059B3-18FD-4A31-AF8F-344A48CDFEA4}"/>
              </a:ext>
            </a:extLst>
          </p:cNvPr>
          <p:cNvSpPr txBox="1"/>
          <p:nvPr/>
        </p:nvSpPr>
        <p:spPr>
          <a:xfrm>
            <a:off x="5189240" y="5336467"/>
            <a:ext cx="4599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solidFill>
                  <a:srgbClr val="3333FF"/>
                </a:solidFill>
                <a:latin typeface="+mn-lt"/>
              </a:rPr>
              <a:t>3,9 Mrd. m³ Holzvorrat stehen im Wald</a:t>
            </a:r>
          </a:p>
          <a:p>
            <a:pPr algn="l"/>
            <a:endParaRPr lang="de-DE" sz="1600" dirty="0">
              <a:solidFill>
                <a:srgbClr val="3333FF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86900-ADCB-42F9-8FF8-DBFCD3EA6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20206"/>
            <a:ext cx="9905999" cy="2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Der Wald ist nicht nur Ro</a:t>
            </a:r>
            <a:r>
              <a:rPr lang="de-DE" sz="18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hstoffquelle, sondern reduziert auch das CO</a:t>
            </a:r>
            <a:r>
              <a:rPr lang="de-DE" sz="1800" baseline="-250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sz="18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in der Atmosphäre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e-DE" sz="1800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1607F5DB-834C-30C8-5AE6-360EF0CE8A7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980745" y="2622469"/>
            <a:ext cx="134028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000" dirty="0">
                <a:solidFill>
                  <a:srgbClr val="000000"/>
                </a:solidFill>
                <a:ea typeface="Microsoft YaHei" panose="020B0503020204020204" pitchFamily="34" charset="-122"/>
              </a:rPr>
              <a:t>3)</a:t>
            </a:r>
          </a:p>
        </p:txBody>
      </p:sp>
    </p:spTree>
    <p:extLst>
      <p:ext uri="{BB962C8B-B14F-4D97-AF65-F5344CB8AC3E}">
        <p14:creationId xmlns:p14="http://schemas.microsoft.com/office/powerpoint/2010/main" val="375898164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5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0"/>
            <a:ext cx="49677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Die Jahresringe einer Baumscheibe</a:t>
            </a:r>
            <a:endParaRPr lang="de-DE" altLang="de-DE" sz="2400" dirty="0">
              <a:solidFill>
                <a:schemeClr val="bg1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9A0FC3C-9069-4892-851F-0CA8F1CFD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6766" y="1466878"/>
            <a:ext cx="263365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Quelle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Landesforsten.RLP.de / Idee: Lucas Landenberger / Datenquelle: Deutscher Wetterdienst / Datenaufbereitung: Rheinland-Pfalz Kompetenzzentrum für Klimawandelfolgen / Grafische Umsetzung: </a:t>
            </a:r>
            <a:r>
              <a:rPr kumimoji="0" lang="de-DE" altLang="de-D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igreen</a:t>
            </a:r>
            <a:r>
              <a:rPr kumimoji="0" lang="de-DE" altLang="de-D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Jonathan Fieber / Foto Baumscheibe: Sebastian Kuchenbecker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DEE36-F775-48E0-94A1-FED2F2D196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71" b="10587"/>
          <a:stretch/>
        </p:blipFill>
        <p:spPr>
          <a:xfrm>
            <a:off x="668799" y="941070"/>
            <a:ext cx="6107746" cy="497586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F90E6470-C27C-4172-9EE9-50757FFB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6120206"/>
            <a:ext cx="9905999" cy="274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Der </a:t>
            </a:r>
            <a:r>
              <a:rPr lang="de-DE" sz="1800" dirty="0">
                <a:solidFill>
                  <a:srgbClr val="00B05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zeitliche Temperaturverlauf ist an den Jahresringen erkennbar</a:t>
            </a:r>
            <a:r>
              <a:rPr lang="de-DE" sz="1800" dirty="0">
                <a:solidFill>
                  <a:srgbClr val="00B05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de-DE" sz="1800" dirty="0">
              <a:solidFill>
                <a:srgbClr val="00B050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302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2185</Words>
  <Application>Microsoft Office PowerPoint</Application>
  <PresentationFormat>A4-Papier (210 x 297 mm)</PresentationFormat>
  <Paragraphs>303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2" baseType="lpstr">
      <vt:lpstr>Arial</vt:lpstr>
      <vt:lpstr>Calibri</vt:lpstr>
      <vt:lpstr>Courier New</vt:lpstr>
      <vt:lpstr>Georgia</vt:lpstr>
      <vt:lpstr>MyriadPro-Semibold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2507</cp:revision>
  <cp:lastPrinted>2019-03-23T07:11:31Z</cp:lastPrinted>
  <dcterms:created xsi:type="dcterms:W3CDTF">2003-01-24T08:17:53Z</dcterms:created>
  <dcterms:modified xsi:type="dcterms:W3CDTF">2023-05-29T12:13:41Z</dcterms:modified>
</cp:coreProperties>
</file>