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878" r:id="rId2"/>
    <p:sldId id="879" r:id="rId3"/>
    <p:sldId id="958" r:id="rId4"/>
    <p:sldId id="961" r:id="rId5"/>
    <p:sldId id="960" r:id="rId6"/>
    <p:sldId id="755" r:id="rId7"/>
  </p:sldIdLst>
  <p:sldSz cx="9906000" cy="6858000" type="A4"/>
  <p:notesSz cx="6865938" cy="999807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48">
          <p15:clr>
            <a:srgbClr val="A4A3A4"/>
          </p15:clr>
        </p15:guide>
        <p15:guide id="2" pos="2163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olfgang Thi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08000"/>
    <a:srgbClr val="3333FF"/>
    <a:srgbClr val="FF9900"/>
    <a:srgbClr val="006600"/>
    <a:srgbClr val="BFBFBF"/>
    <a:srgbClr val="FFFFFF"/>
    <a:srgbClr val="000000"/>
    <a:srgbClr val="CC6600"/>
    <a:srgbClr val="FFCC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657" autoAdjust="0"/>
    <p:restoredTop sz="94660" autoAdjust="0"/>
  </p:normalViewPr>
  <p:slideViewPr>
    <p:cSldViewPr snapToGrid="0">
      <p:cViewPr varScale="1">
        <p:scale>
          <a:sx n="89" d="100"/>
          <a:sy n="89" d="100"/>
        </p:scale>
        <p:origin x="1266" y="54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1626" y="72"/>
      </p:cViewPr>
      <p:guideLst>
        <p:guide orient="horz" pos="3148"/>
        <p:guide pos="216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501" name="Rectangle 5">
            <a:extLst>
              <a:ext uri="{FF2B5EF4-FFF2-40B4-BE49-F238E27FC236}">
                <a16:creationId xmlns:a16="http://schemas.microsoft.com/office/drawing/2014/main" id="{A7C46796-AE6A-46F3-A5BF-1F01171DA47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946275" y="9721850"/>
            <a:ext cx="2973388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46" tIns="46273" rIns="92546" bIns="46273" numCol="1" anchor="b" anchorCtr="0" compatLnSpc="1">
            <a:prstTxWarp prst="textNoShape">
              <a:avLst/>
            </a:prstTxWarp>
            <a:spAutoFit/>
          </a:bodyPr>
          <a:lstStyle>
            <a:lvl1pPr algn="ctr">
              <a:buFontTx/>
              <a:buNone/>
              <a:defRPr sz="1200"/>
            </a:lvl1pPr>
          </a:lstStyle>
          <a:p>
            <a:pPr>
              <a:defRPr/>
            </a:pPr>
            <a:fld id="{756BF379-7855-4659-BBCC-EFA696053E2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>
            <a:extLst>
              <a:ext uri="{FF2B5EF4-FFF2-40B4-BE49-F238E27FC236}">
                <a16:creationId xmlns:a16="http://schemas.microsoft.com/office/drawing/2014/main" id="{C43C84ED-B8EF-4DF7-A2DF-3474AC57053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30250" y="749300"/>
            <a:ext cx="5413375" cy="374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4869" name="Rectangle 5">
            <a:extLst>
              <a:ext uri="{FF2B5EF4-FFF2-40B4-BE49-F238E27FC236}">
                <a16:creationId xmlns:a16="http://schemas.microsoft.com/office/drawing/2014/main" id="{E7E31A47-72D7-49CB-BD22-BD666A78F1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60425" y="4748213"/>
            <a:ext cx="5159375" cy="4500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46" tIns="46273" rIns="92546" bIns="462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Formate des Vorlagentextes zu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</p:txBody>
      </p:sp>
      <p:sp>
        <p:nvSpPr>
          <p:cNvPr id="164872" name="Rectangle 8">
            <a:extLst>
              <a:ext uri="{FF2B5EF4-FFF2-40B4-BE49-F238E27FC236}">
                <a16:creationId xmlns:a16="http://schemas.microsoft.com/office/drawing/2014/main" id="{4781C312-BF01-4699-9695-A5F6FF06B5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920875" y="9529763"/>
            <a:ext cx="302418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46" tIns="46273" rIns="92546" bIns="46273" numCol="1" anchor="b" anchorCtr="0" compatLnSpc="1">
            <a:prstTxWarp prst="textNoShape">
              <a:avLst/>
            </a:prstTxWarp>
          </a:bodyPr>
          <a:lstStyle>
            <a:lvl1pPr algn="ctr">
              <a:buFontTx/>
              <a:buNone/>
              <a:defRPr sz="1200"/>
            </a:lvl1pPr>
          </a:lstStyle>
          <a:p>
            <a:pPr>
              <a:defRPr/>
            </a:pPr>
            <a:fld id="{A41CB4C0-2579-4E3E-81C4-43D022665DC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138113" indent="-136525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263525" indent="-123825" algn="l" rtl="0" eaLnBrk="0" fontAlgn="base" hangingPunct="0">
      <a:spcBef>
        <a:spcPct val="30000"/>
      </a:spcBef>
      <a:spcAft>
        <a:spcPct val="0"/>
      </a:spcAft>
      <a:buChar char="-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8">
            <a:extLst>
              <a:ext uri="{FF2B5EF4-FFF2-40B4-BE49-F238E27FC236}">
                <a16:creationId xmlns:a16="http://schemas.microsoft.com/office/drawing/2014/main" id="{A0CEA5C0-39D4-456D-A2B3-F5CC178B0C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7E59E85-3E4F-4610-BEEF-254664E8CB24}" type="slidenum">
              <a:rPr lang="de-DE" altLang="de-DE" smtClean="0"/>
              <a:pPr>
                <a:spcBef>
                  <a:spcPct val="0"/>
                </a:spcBef>
              </a:pPr>
              <a:t>1</a:t>
            </a:fld>
            <a:endParaRPr lang="de-DE" altLang="de-DE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EB9F6733-1F74-4206-83A0-AFB2AC7DA4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Notizenplatzhalter 2">
            <a:extLst>
              <a:ext uri="{FF2B5EF4-FFF2-40B4-BE49-F238E27FC236}">
                <a16:creationId xmlns:a16="http://schemas.microsoft.com/office/drawing/2014/main" id="{73BAEFAD-3093-40D6-A8BA-BA666C7647B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>
          <a:noFill/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lienbildplatzhalter 1">
            <a:extLst>
              <a:ext uri="{FF2B5EF4-FFF2-40B4-BE49-F238E27FC236}">
                <a16:creationId xmlns:a16="http://schemas.microsoft.com/office/drawing/2014/main" id="{ADF87889-8205-4DBE-9AA7-4F33548F68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Foliennummernplatzhalter 3">
            <a:extLst>
              <a:ext uri="{FF2B5EF4-FFF2-40B4-BE49-F238E27FC236}">
                <a16:creationId xmlns:a16="http://schemas.microsoft.com/office/drawing/2014/main" id="{A59434B2-D9B8-4644-870D-BC238405F1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93A9966-D8AC-46EA-AFFF-090C06FDEEA4}" type="slidenum">
              <a:rPr lang="de-DE" altLang="de-DE" smtClean="0"/>
              <a:pPr>
                <a:spcBef>
                  <a:spcPct val="0"/>
                </a:spcBef>
              </a:pPr>
              <a:t>2</a:t>
            </a:fld>
            <a:endParaRPr lang="de-DE" altLang="de-DE"/>
          </a:p>
        </p:txBody>
      </p:sp>
      <p:sp>
        <p:nvSpPr>
          <p:cNvPr id="9220" name="Notizenplatzhalter 2">
            <a:extLst>
              <a:ext uri="{FF2B5EF4-FFF2-40B4-BE49-F238E27FC236}">
                <a16:creationId xmlns:a16="http://schemas.microsoft.com/office/drawing/2014/main" id="{A2DF28A9-0A99-404D-899C-9C1EA8A4182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>
          <a:noFill/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lienbildplatzhalter 1">
            <a:extLst>
              <a:ext uri="{FF2B5EF4-FFF2-40B4-BE49-F238E27FC236}">
                <a16:creationId xmlns:a16="http://schemas.microsoft.com/office/drawing/2014/main" id="{ADF87889-8205-4DBE-9AA7-4F33548F68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Foliennummernplatzhalter 3">
            <a:extLst>
              <a:ext uri="{FF2B5EF4-FFF2-40B4-BE49-F238E27FC236}">
                <a16:creationId xmlns:a16="http://schemas.microsoft.com/office/drawing/2014/main" id="{A59434B2-D9B8-4644-870D-BC238405F1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93A9966-D8AC-46EA-AFFF-090C06FDEEA4}" type="slidenum">
              <a:rPr lang="de-DE" altLang="de-DE" smtClean="0"/>
              <a:pPr>
                <a:spcBef>
                  <a:spcPct val="0"/>
                </a:spcBef>
              </a:pPr>
              <a:t>3</a:t>
            </a:fld>
            <a:endParaRPr lang="de-DE" altLang="de-DE"/>
          </a:p>
        </p:txBody>
      </p:sp>
      <p:sp>
        <p:nvSpPr>
          <p:cNvPr id="9220" name="Notizenplatzhalter 2">
            <a:extLst>
              <a:ext uri="{FF2B5EF4-FFF2-40B4-BE49-F238E27FC236}">
                <a16:creationId xmlns:a16="http://schemas.microsoft.com/office/drawing/2014/main" id="{A2DF28A9-0A99-404D-899C-9C1EA8A4182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>
          <a:noFill/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2498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lienbildplatzhalter 1">
            <a:extLst>
              <a:ext uri="{FF2B5EF4-FFF2-40B4-BE49-F238E27FC236}">
                <a16:creationId xmlns:a16="http://schemas.microsoft.com/office/drawing/2014/main" id="{ADF87889-8205-4DBE-9AA7-4F33548F68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Foliennummernplatzhalter 3">
            <a:extLst>
              <a:ext uri="{FF2B5EF4-FFF2-40B4-BE49-F238E27FC236}">
                <a16:creationId xmlns:a16="http://schemas.microsoft.com/office/drawing/2014/main" id="{A59434B2-D9B8-4644-870D-BC238405F1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93A9966-D8AC-46EA-AFFF-090C06FDEEA4}" type="slidenum">
              <a:rPr lang="de-DE" altLang="de-DE" smtClean="0"/>
              <a:pPr>
                <a:spcBef>
                  <a:spcPct val="0"/>
                </a:spcBef>
              </a:pPr>
              <a:t>4</a:t>
            </a:fld>
            <a:endParaRPr lang="de-DE" altLang="de-DE"/>
          </a:p>
        </p:txBody>
      </p:sp>
      <p:sp>
        <p:nvSpPr>
          <p:cNvPr id="9220" name="Notizenplatzhalter 2">
            <a:extLst>
              <a:ext uri="{FF2B5EF4-FFF2-40B4-BE49-F238E27FC236}">
                <a16:creationId xmlns:a16="http://schemas.microsoft.com/office/drawing/2014/main" id="{A2DF28A9-0A99-404D-899C-9C1EA8A4182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>
          <a:noFill/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1058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lienbildplatzhalter 1">
            <a:extLst>
              <a:ext uri="{FF2B5EF4-FFF2-40B4-BE49-F238E27FC236}">
                <a16:creationId xmlns:a16="http://schemas.microsoft.com/office/drawing/2014/main" id="{ADF87889-8205-4DBE-9AA7-4F33548F68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Foliennummernplatzhalter 3">
            <a:extLst>
              <a:ext uri="{FF2B5EF4-FFF2-40B4-BE49-F238E27FC236}">
                <a16:creationId xmlns:a16="http://schemas.microsoft.com/office/drawing/2014/main" id="{A59434B2-D9B8-4644-870D-BC238405F1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93A9966-D8AC-46EA-AFFF-090C06FDEEA4}" type="slidenum">
              <a:rPr lang="de-DE" altLang="de-DE" smtClean="0"/>
              <a:pPr>
                <a:spcBef>
                  <a:spcPct val="0"/>
                </a:spcBef>
              </a:pPr>
              <a:t>5</a:t>
            </a:fld>
            <a:endParaRPr lang="de-DE" altLang="de-DE"/>
          </a:p>
        </p:txBody>
      </p:sp>
      <p:sp>
        <p:nvSpPr>
          <p:cNvPr id="9220" name="Notizenplatzhalter 2">
            <a:extLst>
              <a:ext uri="{FF2B5EF4-FFF2-40B4-BE49-F238E27FC236}">
                <a16:creationId xmlns:a16="http://schemas.microsoft.com/office/drawing/2014/main" id="{A2DF28A9-0A99-404D-899C-9C1EA8A4182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>
          <a:noFill/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5882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>
            <a:extLst>
              <a:ext uri="{FF2B5EF4-FFF2-40B4-BE49-F238E27FC236}">
                <a16:creationId xmlns:a16="http://schemas.microsoft.com/office/drawing/2014/main" id="{F7C1479A-67D7-4369-8C04-1EA516D426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Notizenplatzhalter 2">
            <a:extLst>
              <a:ext uri="{FF2B5EF4-FFF2-40B4-BE49-F238E27FC236}">
                <a16:creationId xmlns:a16="http://schemas.microsoft.com/office/drawing/2014/main" id="{907013C7-A1D2-4C96-942B-196A13106B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77828" name="Foliennummernplatzhalter 3">
            <a:extLst>
              <a:ext uri="{FF2B5EF4-FFF2-40B4-BE49-F238E27FC236}">
                <a16:creationId xmlns:a16="http://schemas.microsoft.com/office/drawing/2014/main" id="{2057C458-B291-42C0-9F68-3F4C6CCF30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9AD3AB0-E2D8-4CFB-95C2-D2ED3D11D116}" type="slidenum">
              <a:rPr lang="de-DE" altLang="de-DE" smtClean="0"/>
              <a:pPr>
                <a:spcBef>
                  <a:spcPct val="0"/>
                </a:spcBef>
              </a:pPr>
              <a:t>6</a:t>
            </a:fld>
            <a:endParaRPr lang="de-DE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5046603"/>
      </p:ext>
    </p:extLst>
  </p:cSld>
  <p:clrMapOvr>
    <a:masterClrMapping/>
  </p:clrMapOvr>
  <p:transition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1295400"/>
            <a:ext cx="8940800" cy="47974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829628257"/>
      </p:ext>
    </p:extLst>
  </p:cSld>
  <p:clrMapOvr>
    <a:masterClrMapping/>
  </p:clrMapOvr>
  <p:transition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343775" y="274638"/>
            <a:ext cx="2282825" cy="5818187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696075" cy="58181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61145331"/>
      </p:ext>
    </p:extLst>
  </p:cSld>
  <p:clrMapOvr>
    <a:masterClrMapping/>
  </p:clrMapOvr>
  <p:transition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1295400"/>
            <a:ext cx="8940800" cy="47974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453127278"/>
      </p:ext>
    </p:extLst>
  </p:cSld>
  <p:clrMapOvr>
    <a:masterClrMapping/>
  </p:clrMapOvr>
  <p:transition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881451311"/>
      </p:ext>
    </p:extLst>
  </p:cSld>
  <p:clrMapOvr>
    <a:masterClrMapping/>
  </p:clrMapOvr>
  <p:transition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4394200" cy="47974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232400" y="1295400"/>
            <a:ext cx="4394200" cy="47974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907810774"/>
      </p:ext>
    </p:extLst>
  </p:cSld>
  <p:clrMapOvr>
    <a:masterClrMapping/>
  </p:clrMapOvr>
  <p:transition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974163475"/>
      </p:ext>
    </p:extLst>
  </p:cSld>
  <p:clrMapOvr>
    <a:masterClrMapping/>
  </p:clrMapOvr>
  <p:transition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0205686"/>
      </p:ext>
    </p:extLst>
  </p:cSld>
  <p:clrMapOvr>
    <a:masterClrMapping/>
  </p:clrMapOvr>
  <p:transition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0855409"/>
      </p:ext>
    </p:extLst>
  </p:cSld>
  <p:clrMapOvr>
    <a:masterClrMapping/>
  </p:clrMapOvr>
  <p:transition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85230727"/>
      </p:ext>
    </p:extLst>
  </p:cSld>
  <p:clrMapOvr>
    <a:masterClrMapping/>
  </p:clrMapOvr>
  <p:transition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909056211"/>
      </p:ext>
    </p:extLst>
  </p:cSld>
  <p:clrMapOvr>
    <a:masterClrMapping/>
  </p:clrMapOvr>
  <p:transition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1">
            <a:extLst>
              <a:ext uri="{FF2B5EF4-FFF2-40B4-BE49-F238E27FC236}">
                <a16:creationId xmlns:a16="http://schemas.microsoft.com/office/drawing/2014/main" id="{89BCC4A8-90E5-4CE1-94B9-4AF5D8AA7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763" y="0"/>
            <a:ext cx="9910763" cy="798513"/>
          </a:xfrm>
          <a:prstGeom prst="rect">
            <a:avLst/>
          </a:prstGeom>
          <a:solidFill>
            <a:srgbClr val="3333FF"/>
          </a:solidFill>
          <a:ln>
            <a:noFill/>
          </a:ln>
          <a:effectLst/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Tx/>
              <a:buChar char="•"/>
              <a:defRPr/>
            </a:pPr>
            <a:endParaRPr lang="de-DE" altLang="de-DE"/>
          </a:p>
        </p:txBody>
      </p:sp>
      <p:sp>
        <p:nvSpPr>
          <p:cNvPr id="6" name="Rectangle 75">
            <a:extLst>
              <a:ext uri="{FF2B5EF4-FFF2-40B4-BE49-F238E27FC236}">
                <a16:creationId xmlns:a16="http://schemas.microsoft.com/office/drawing/2014/main" id="{6DA6178D-F126-498F-9C68-551BDEF21C4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502400"/>
            <a:ext cx="9906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9725" algn="r"/>
              </a:tabLst>
              <a:defRPr/>
            </a:pPr>
            <a:r>
              <a:rPr lang="de-DE" altLang="de-DE" sz="1200" b="1" dirty="0">
                <a:solidFill>
                  <a:srgbClr val="FF9933"/>
                </a:solidFill>
              </a:rPr>
              <a:t>Klimaschutz – Energiewende 2.0 </a:t>
            </a:r>
            <a:r>
              <a:rPr lang="de-DE" altLang="de-DE" sz="1200" b="1" kern="1200" dirty="0">
                <a:solidFill>
                  <a:srgbClr val="FF9933"/>
                </a:solidFill>
                <a:latin typeface="Arial" panose="020B0604020202020204" pitchFamily="34" charset="0"/>
                <a:ea typeface="+mn-ea"/>
                <a:cs typeface="+mn-cs"/>
              </a:rPr>
              <a:t>| Übersicht</a:t>
            </a:r>
            <a:r>
              <a:rPr lang="de-DE" altLang="de-DE" sz="1200" b="1" dirty="0">
                <a:solidFill>
                  <a:srgbClr val="FF9933"/>
                </a:solidFill>
              </a:rPr>
              <a:t> | FV07			</a:t>
            </a:r>
            <a:r>
              <a:rPr lang="en-US" altLang="de-DE" sz="1200" b="1" kern="1200" dirty="0">
                <a:solidFill>
                  <a:srgbClr val="FF9933"/>
                </a:solidFill>
                <a:latin typeface="Arial" panose="020B0604020202020204" pitchFamily="34" charset="0"/>
                <a:ea typeface="+mn-ea"/>
                <a:cs typeface="+mn-cs"/>
              </a:rPr>
              <a:t>		             </a:t>
            </a:r>
            <a:r>
              <a:rPr lang="de-DE" altLang="de-DE" sz="1200" b="1" kern="1200" dirty="0">
                <a:solidFill>
                  <a:srgbClr val="FF9933"/>
                </a:solidFill>
                <a:latin typeface="Arial" panose="020B0604020202020204" pitchFamily="34" charset="0"/>
                <a:ea typeface="+mn-ea"/>
                <a:cs typeface="+mn-cs"/>
              </a:rPr>
              <a:t>ISE e.V. </a:t>
            </a:r>
            <a:fld id="{B441096D-49BA-4C7B-A571-124674B25D3F}" type="slidenum">
              <a:rPr lang="de-DE" altLang="de-DE" sz="1200" b="1" kern="1200" smtClean="0">
                <a:solidFill>
                  <a:srgbClr val="FF9933"/>
                </a:solidFill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9725" algn="r"/>
                </a:tabLst>
                <a:defRPr/>
              </a:pPr>
              <a:t>‹Nr.›</a:t>
            </a:fld>
            <a:endParaRPr lang="de-DE" altLang="de-DE" sz="1200" b="1" kern="1200" dirty="0">
              <a:solidFill>
                <a:srgbClr val="FF9933"/>
              </a:solidFill>
              <a:latin typeface="Arial" panose="020B0604020202020204" pitchFamily="34" charset="0"/>
              <a:ea typeface="+mn-ea"/>
              <a:cs typeface="+mn-cs"/>
            </a:endParaRPr>
          </a:p>
          <a:p>
            <a:pPr>
              <a:defRPr/>
            </a:pPr>
            <a:endParaRPr lang="de-DE" altLang="de-DE" sz="1200" b="1" kern="1200" dirty="0">
              <a:solidFill>
                <a:srgbClr val="FF9933"/>
              </a:solidFill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191B01DE-71D9-AAEA-8D56-FECA807B811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917" y="1144"/>
            <a:ext cx="796923" cy="79736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0102" r:id="rId1"/>
    <p:sldLayoutId id="2147490082" r:id="rId2"/>
    <p:sldLayoutId id="2147490083" r:id="rId3"/>
    <p:sldLayoutId id="2147490084" r:id="rId4"/>
    <p:sldLayoutId id="2147490085" r:id="rId5"/>
    <p:sldLayoutId id="2147490086" r:id="rId6"/>
    <p:sldLayoutId id="2147490087" r:id="rId7"/>
    <p:sldLayoutId id="2147490088" r:id="rId8"/>
    <p:sldLayoutId id="2147490089" r:id="rId9"/>
    <p:sldLayoutId id="2147490090" r:id="rId10"/>
    <p:sldLayoutId id="2147490091" r:id="rId11"/>
  </p:sldLayoutIdLst>
  <p:transition>
    <p:randomBar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9pPr>
    </p:titleStyle>
    <p:bodyStyle>
      <a:lvl1pPr marL="284163" indent="-284163" algn="l" rtl="0" eaLnBrk="0" fontAlgn="base" hangingPunct="0">
        <a:spcBef>
          <a:spcPct val="100000"/>
        </a:spcBef>
        <a:spcAft>
          <a:spcPct val="0"/>
        </a:spcAft>
        <a:buFont typeface="Wingdings" panose="05000000000000000000" pitchFamily="2" charset="2"/>
        <a:buChar char="l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66763" indent="-2921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l"/>
        <a:defRPr>
          <a:solidFill>
            <a:schemeClr val="tx1"/>
          </a:solidFill>
          <a:latin typeface="+mn-lt"/>
        </a:defRPr>
      </a:lvl2pPr>
      <a:lvl3pPr marL="1138238" indent="-180975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l"/>
        <a:defRPr sz="1600">
          <a:solidFill>
            <a:schemeClr val="tx1"/>
          </a:solidFill>
          <a:latin typeface="+mn-lt"/>
        </a:defRPr>
      </a:lvl3pPr>
      <a:lvl4pPr marL="1520825" indent="-1841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905000" indent="-185738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362200" indent="-185738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819400" indent="-185738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276600" indent="-185738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733800" indent="-185738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jpe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11" Type="http://schemas.openxmlformats.org/officeDocument/2006/relationships/image" Target="../media/image14.jpe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jpeg"/><Relationship Id="rId1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hteck 58">
            <a:extLst>
              <a:ext uri="{FF2B5EF4-FFF2-40B4-BE49-F238E27FC236}">
                <a16:creationId xmlns:a16="http://schemas.microsoft.com/office/drawing/2014/main" id="{037FFEE7-6551-4F42-B30F-5272EFEE5C15}"/>
              </a:ext>
            </a:extLst>
          </p:cNvPr>
          <p:cNvSpPr/>
          <p:nvPr/>
        </p:nvSpPr>
        <p:spPr bwMode="auto">
          <a:xfrm>
            <a:off x="0" y="1343025"/>
            <a:ext cx="9906000" cy="503419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5A7087FA-1DFD-4E03-B09C-C0F3ECFAE2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85161"/>
            <a:ext cx="9920288" cy="47284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endParaRPr lang="de-DE" altLang="de-DE" sz="1800" b="1" dirty="0">
              <a:solidFill>
                <a:schemeClr val="bg1"/>
              </a:solidFill>
            </a:endParaRPr>
          </a:p>
        </p:txBody>
      </p:sp>
      <p:sp>
        <p:nvSpPr>
          <p:cNvPr id="6147" name="Rechteck 2">
            <a:extLst>
              <a:ext uri="{FF2B5EF4-FFF2-40B4-BE49-F238E27FC236}">
                <a16:creationId xmlns:a16="http://schemas.microsoft.com/office/drawing/2014/main" id="{A4A8ABDA-F51F-4845-9A6D-8A9F58A398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9050"/>
            <a:ext cx="9906000" cy="137001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endParaRPr lang="de-DE" altLang="de-DE"/>
          </a:p>
        </p:txBody>
      </p:sp>
      <p:sp>
        <p:nvSpPr>
          <p:cNvPr id="6148" name="Textfeld 3">
            <a:extLst>
              <a:ext uri="{FF2B5EF4-FFF2-40B4-BE49-F238E27FC236}">
                <a16:creationId xmlns:a16="http://schemas.microsoft.com/office/drawing/2014/main" id="{28204734-5258-44F4-8BDC-43D64AE8A2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6765" y="31146"/>
            <a:ext cx="8318126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de-DE" sz="2800" b="1" dirty="0" err="1">
                <a:solidFill>
                  <a:schemeClr val="bg1"/>
                </a:solidFill>
              </a:rPr>
              <a:t>Klimaschutz</a:t>
            </a:r>
            <a:r>
              <a:rPr lang="en-US" altLang="de-DE" sz="2800" b="1" dirty="0">
                <a:solidFill>
                  <a:schemeClr val="bg1"/>
                </a:solidFill>
              </a:rPr>
              <a:t> - </a:t>
            </a:r>
            <a:r>
              <a:rPr lang="en-US" altLang="de-DE" sz="2800" b="1" dirty="0" err="1">
                <a:solidFill>
                  <a:schemeClr val="bg1"/>
                </a:solidFill>
              </a:rPr>
              <a:t>Energiewende</a:t>
            </a:r>
            <a:r>
              <a:rPr lang="en-US" altLang="de-DE" sz="2800" b="1" dirty="0">
                <a:solidFill>
                  <a:schemeClr val="bg1"/>
                </a:solidFill>
              </a:rPr>
              <a:t> 2.0 </a:t>
            </a:r>
            <a:r>
              <a:rPr lang="en-US" altLang="de-DE" sz="2800" b="1" dirty="0" err="1">
                <a:solidFill>
                  <a:schemeClr val="bg1"/>
                </a:solidFill>
              </a:rPr>
              <a:t>für</a:t>
            </a:r>
            <a:r>
              <a:rPr lang="en-US" altLang="de-DE" sz="2800" b="1" dirty="0">
                <a:solidFill>
                  <a:schemeClr val="bg1"/>
                </a:solidFill>
              </a:rPr>
              <a:t> D und RLP</a:t>
            </a:r>
            <a:br>
              <a:rPr lang="en-US" altLang="de-DE" sz="2800" b="1" dirty="0">
                <a:solidFill>
                  <a:schemeClr val="bg1"/>
                </a:solidFill>
              </a:rPr>
            </a:br>
            <a:r>
              <a:rPr lang="en-US" altLang="de-DE" sz="2800" dirty="0" err="1">
                <a:solidFill>
                  <a:schemeClr val="bg1"/>
                </a:solidFill>
              </a:rPr>
              <a:t>Übersicht</a:t>
            </a:r>
            <a:endParaRPr lang="en-US" altLang="de-DE" sz="2800" dirty="0">
              <a:solidFill>
                <a:schemeClr val="bg1"/>
              </a:solidFill>
            </a:endParaRPr>
          </a:p>
        </p:txBody>
      </p:sp>
      <p:sp>
        <p:nvSpPr>
          <p:cNvPr id="38" name="Rectangle 75">
            <a:extLst>
              <a:ext uri="{FF2B5EF4-FFF2-40B4-BE49-F238E27FC236}">
                <a16:creationId xmlns:a16="http://schemas.microsoft.com/office/drawing/2014/main" id="{461A909F-36A1-4F51-8627-A7A64F077D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483350"/>
            <a:ext cx="9906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de-DE" altLang="de-DE" sz="1200" b="1" dirty="0">
                <a:solidFill>
                  <a:srgbClr val="FF9933"/>
                </a:solidFill>
              </a:rPr>
              <a:t>Klimaschutz – Energiewende 2.0 | Übersicht | FV07				                                           ISE e.V.</a:t>
            </a:r>
          </a:p>
        </p:txBody>
      </p:sp>
      <p:grpSp>
        <p:nvGrpSpPr>
          <p:cNvPr id="58" name="Gruppieren 57">
            <a:extLst>
              <a:ext uri="{FF2B5EF4-FFF2-40B4-BE49-F238E27FC236}">
                <a16:creationId xmlns:a16="http://schemas.microsoft.com/office/drawing/2014/main" id="{CD2F5ED4-D30C-4AA1-90BC-52EABBA8AE81}"/>
              </a:ext>
            </a:extLst>
          </p:cNvPr>
          <p:cNvGrpSpPr/>
          <p:nvPr/>
        </p:nvGrpSpPr>
        <p:grpSpPr>
          <a:xfrm>
            <a:off x="2517771" y="1837572"/>
            <a:ext cx="4884746" cy="3828428"/>
            <a:chOff x="2082981" y="1846281"/>
            <a:chExt cx="4884746" cy="3828428"/>
          </a:xfrm>
        </p:grpSpPr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7CA979FB-01CB-4146-B830-FCB8E1B24850}"/>
                </a:ext>
              </a:extLst>
            </p:cNvPr>
            <p:cNvSpPr/>
            <p:nvPr/>
          </p:nvSpPr>
          <p:spPr bwMode="auto">
            <a:xfrm>
              <a:off x="3753394" y="3230880"/>
              <a:ext cx="790983" cy="1430111"/>
            </a:xfrm>
            <a:custGeom>
              <a:avLst/>
              <a:gdLst>
                <a:gd name="connsiteX0" fmla="*/ 0 w 757646"/>
                <a:gd name="connsiteY0" fmla="*/ 0 h 1001486"/>
                <a:gd name="connsiteX1" fmla="*/ 757646 w 757646"/>
                <a:gd name="connsiteY1" fmla="*/ 0 h 1001486"/>
                <a:gd name="connsiteX2" fmla="*/ 757646 w 757646"/>
                <a:gd name="connsiteY2" fmla="*/ 1001486 h 1001486"/>
                <a:gd name="connsiteX3" fmla="*/ 0 w 757646"/>
                <a:gd name="connsiteY3" fmla="*/ 1001486 h 1001486"/>
                <a:gd name="connsiteX4" fmla="*/ 0 w 757646"/>
                <a:gd name="connsiteY4" fmla="*/ 0 h 1001486"/>
                <a:gd name="connsiteX0" fmla="*/ 0 w 790983"/>
                <a:gd name="connsiteY0" fmla="*/ 0 h 1430111"/>
                <a:gd name="connsiteX1" fmla="*/ 757646 w 790983"/>
                <a:gd name="connsiteY1" fmla="*/ 0 h 1430111"/>
                <a:gd name="connsiteX2" fmla="*/ 790983 w 790983"/>
                <a:gd name="connsiteY2" fmla="*/ 1430111 h 1430111"/>
                <a:gd name="connsiteX3" fmla="*/ 0 w 790983"/>
                <a:gd name="connsiteY3" fmla="*/ 1001486 h 1430111"/>
                <a:gd name="connsiteX4" fmla="*/ 0 w 790983"/>
                <a:gd name="connsiteY4" fmla="*/ 0 h 1430111"/>
                <a:gd name="connsiteX0" fmla="*/ 0 w 790983"/>
                <a:gd name="connsiteY0" fmla="*/ 0 h 1430111"/>
                <a:gd name="connsiteX1" fmla="*/ 786221 w 790983"/>
                <a:gd name="connsiteY1" fmla="*/ 364332 h 1430111"/>
                <a:gd name="connsiteX2" fmla="*/ 790983 w 790983"/>
                <a:gd name="connsiteY2" fmla="*/ 1430111 h 1430111"/>
                <a:gd name="connsiteX3" fmla="*/ 0 w 790983"/>
                <a:gd name="connsiteY3" fmla="*/ 1001486 h 1430111"/>
                <a:gd name="connsiteX4" fmla="*/ 0 w 790983"/>
                <a:gd name="connsiteY4" fmla="*/ 0 h 1430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0983" h="1430111">
                  <a:moveTo>
                    <a:pt x="0" y="0"/>
                  </a:moveTo>
                  <a:lnTo>
                    <a:pt x="786221" y="364332"/>
                  </a:lnTo>
                  <a:cubicBezTo>
                    <a:pt x="787808" y="719592"/>
                    <a:pt x="789396" y="1074851"/>
                    <a:pt x="790983" y="1430111"/>
                  </a:cubicBezTo>
                  <a:lnTo>
                    <a:pt x="0" y="100148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57150" cap="flat" cmpd="sng" algn="ctr">
              <a:solidFill>
                <a:srgbClr val="3333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4" name="Rechteck 4">
              <a:extLst>
                <a:ext uri="{FF2B5EF4-FFF2-40B4-BE49-F238E27FC236}">
                  <a16:creationId xmlns:a16="http://schemas.microsoft.com/office/drawing/2014/main" id="{97CAF37B-D5FD-4BBC-BD41-8D357310663C}"/>
                </a:ext>
              </a:extLst>
            </p:cNvPr>
            <p:cNvSpPr/>
            <p:nvPr/>
          </p:nvSpPr>
          <p:spPr bwMode="auto">
            <a:xfrm flipH="1">
              <a:off x="4537715" y="3230880"/>
              <a:ext cx="790983" cy="1430111"/>
            </a:xfrm>
            <a:custGeom>
              <a:avLst/>
              <a:gdLst>
                <a:gd name="connsiteX0" fmla="*/ 0 w 757646"/>
                <a:gd name="connsiteY0" fmla="*/ 0 h 1001486"/>
                <a:gd name="connsiteX1" fmla="*/ 757646 w 757646"/>
                <a:gd name="connsiteY1" fmla="*/ 0 h 1001486"/>
                <a:gd name="connsiteX2" fmla="*/ 757646 w 757646"/>
                <a:gd name="connsiteY2" fmla="*/ 1001486 h 1001486"/>
                <a:gd name="connsiteX3" fmla="*/ 0 w 757646"/>
                <a:gd name="connsiteY3" fmla="*/ 1001486 h 1001486"/>
                <a:gd name="connsiteX4" fmla="*/ 0 w 757646"/>
                <a:gd name="connsiteY4" fmla="*/ 0 h 1001486"/>
                <a:gd name="connsiteX0" fmla="*/ 0 w 790983"/>
                <a:gd name="connsiteY0" fmla="*/ 0 h 1430111"/>
                <a:gd name="connsiteX1" fmla="*/ 757646 w 790983"/>
                <a:gd name="connsiteY1" fmla="*/ 0 h 1430111"/>
                <a:gd name="connsiteX2" fmla="*/ 790983 w 790983"/>
                <a:gd name="connsiteY2" fmla="*/ 1430111 h 1430111"/>
                <a:gd name="connsiteX3" fmla="*/ 0 w 790983"/>
                <a:gd name="connsiteY3" fmla="*/ 1001486 h 1430111"/>
                <a:gd name="connsiteX4" fmla="*/ 0 w 790983"/>
                <a:gd name="connsiteY4" fmla="*/ 0 h 1430111"/>
                <a:gd name="connsiteX0" fmla="*/ 0 w 790983"/>
                <a:gd name="connsiteY0" fmla="*/ 0 h 1430111"/>
                <a:gd name="connsiteX1" fmla="*/ 786221 w 790983"/>
                <a:gd name="connsiteY1" fmla="*/ 364332 h 1430111"/>
                <a:gd name="connsiteX2" fmla="*/ 790983 w 790983"/>
                <a:gd name="connsiteY2" fmla="*/ 1430111 h 1430111"/>
                <a:gd name="connsiteX3" fmla="*/ 0 w 790983"/>
                <a:gd name="connsiteY3" fmla="*/ 1001486 h 1430111"/>
                <a:gd name="connsiteX4" fmla="*/ 0 w 790983"/>
                <a:gd name="connsiteY4" fmla="*/ 0 h 1430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0983" h="1430111">
                  <a:moveTo>
                    <a:pt x="0" y="0"/>
                  </a:moveTo>
                  <a:lnTo>
                    <a:pt x="786221" y="364332"/>
                  </a:lnTo>
                  <a:cubicBezTo>
                    <a:pt x="787808" y="719592"/>
                    <a:pt x="789396" y="1074851"/>
                    <a:pt x="790983" y="1430111"/>
                  </a:cubicBezTo>
                  <a:lnTo>
                    <a:pt x="0" y="100148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57150" cap="flat" cmpd="sng" algn="ctr">
              <a:solidFill>
                <a:srgbClr val="3333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7AB2FF32-8D47-460F-88C3-1CC8DC1A7832}"/>
                </a:ext>
              </a:extLst>
            </p:cNvPr>
            <p:cNvSpPr/>
            <p:nvPr/>
          </p:nvSpPr>
          <p:spPr bwMode="auto">
            <a:xfrm>
              <a:off x="3753394" y="2811780"/>
              <a:ext cx="1578225" cy="788670"/>
            </a:xfrm>
            <a:custGeom>
              <a:avLst/>
              <a:gdLst>
                <a:gd name="connsiteX0" fmla="*/ 0 w 1092450"/>
                <a:gd name="connsiteY0" fmla="*/ 0 h 729139"/>
                <a:gd name="connsiteX1" fmla="*/ 1092450 w 1092450"/>
                <a:gd name="connsiteY1" fmla="*/ 0 h 729139"/>
                <a:gd name="connsiteX2" fmla="*/ 1092450 w 1092450"/>
                <a:gd name="connsiteY2" fmla="*/ 729139 h 729139"/>
                <a:gd name="connsiteX3" fmla="*/ 0 w 1092450"/>
                <a:gd name="connsiteY3" fmla="*/ 729139 h 729139"/>
                <a:gd name="connsiteX4" fmla="*/ 0 w 1092450"/>
                <a:gd name="connsiteY4" fmla="*/ 0 h 729139"/>
                <a:gd name="connsiteX0" fmla="*/ 0 w 1092450"/>
                <a:gd name="connsiteY0" fmla="*/ 419100 h 1148239"/>
                <a:gd name="connsiteX1" fmla="*/ 790031 w 1092450"/>
                <a:gd name="connsiteY1" fmla="*/ 0 h 1148239"/>
                <a:gd name="connsiteX2" fmla="*/ 1092450 w 1092450"/>
                <a:gd name="connsiteY2" fmla="*/ 1148239 h 1148239"/>
                <a:gd name="connsiteX3" fmla="*/ 0 w 1092450"/>
                <a:gd name="connsiteY3" fmla="*/ 1148239 h 1148239"/>
                <a:gd name="connsiteX4" fmla="*/ 0 w 1092450"/>
                <a:gd name="connsiteY4" fmla="*/ 419100 h 1148239"/>
                <a:gd name="connsiteX0" fmla="*/ 0 w 1578225"/>
                <a:gd name="connsiteY0" fmla="*/ 419100 h 1148239"/>
                <a:gd name="connsiteX1" fmla="*/ 790031 w 1578225"/>
                <a:gd name="connsiteY1" fmla="*/ 0 h 1148239"/>
                <a:gd name="connsiteX2" fmla="*/ 1578225 w 1578225"/>
                <a:gd name="connsiteY2" fmla="*/ 424339 h 1148239"/>
                <a:gd name="connsiteX3" fmla="*/ 0 w 1578225"/>
                <a:gd name="connsiteY3" fmla="*/ 1148239 h 1148239"/>
                <a:gd name="connsiteX4" fmla="*/ 0 w 1578225"/>
                <a:gd name="connsiteY4" fmla="*/ 419100 h 1148239"/>
                <a:gd name="connsiteX0" fmla="*/ 0 w 1578225"/>
                <a:gd name="connsiteY0" fmla="*/ 419100 h 788670"/>
                <a:gd name="connsiteX1" fmla="*/ 790031 w 1578225"/>
                <a:gd name="connsiteY1" fmla="*/ 0 h 788670"/>
                <a:gd name="connsiteX2" fmla="*/ 1578225 w 1578225"/>
                <a:gd name="connsiteY2" fmla="*/ 424339 h 788670"/>
                <a:gd name="connsiteX3" fmla="*/ 781050 w 1578225"/>
                <a:gd name="connsiteY3" fmla="*/ 788670 h 788670"/>
                <a:gd name="connsiteX4" fmla="*/ 0 w 1578225"/>
                <a:gd name="connsiteY4" fmla="*/ 419100 h 788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78225" h="788670">
                  <a:moveTo>
                    <a:pt x="0" y="419100"/>
                  </a:moveTo>
                  <a:lnTo>
                    <a:pt x="790031" y="0"/>
                  </a:lnTo>
                  <a:lnTo>
                    <a:pt x="1578225" y="424339"/>
                  </a:lnTo>
                  <a:lnTo>
                    <a:pt x="781050" y="788670"/>
                  </a:lnTo>
                  <a:lnTo>
                    <a:pt x="0" y="419100"/>
                  </a:lnTo>
                  <a:close/>
                </a:path>
              </a:pathLst>
            </a:custGeom>
            <a:noFill/>
            <a:ln w="57150" cap="flat" cmpd="sng" algn="ctr">
              <a:solidFill>
                <a:srgbClr val="3333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" name="Ellipse 9">
              <a:extLst>
                <a:ext uri="{FF2B5EF4-FFF2-40B4-BE49-F238E27FC236}">
                  <a16:creationId xmlns:a16="http://schemas.microsoft.com/office/drawing/2014/main" id="{6A1FCCC1-6767-4C99-AC19-9A580E834335}"/>
                </a:ext>
              </a:extLst>
            </p:cNvPr>
            <p:cNvSpPr/>
            <p:nvPr/>
          </p:nvSpPr>
          <p:spPr bwMode="auto">
            <a:xfrm>
              <a:off x="4363543" y="1846281"/>
              <a:ext cx="348343" cy="348343"/>
            </a:xfrm>
            <a:prstGeom prst="ellipse">
              <a:avLst/>
            </a:prstGeom>
            <a:noFill/>
            <a:ln w="28575" cap="flat" cmpd="sng" algn="ctr">
              <a:solidFill>
                <a:srgbClr val="FF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9" name="Ellipse 38">
              <a:extLst>
                <a:ext uri="{FF2B5EF4-FFF2-40B4-BE49-F238E27FC236}">
                  <a16:creationId xmlns:a16="http://schemas.microsoft.com/office/drawing/2014/main" id="{B3762AAF-AEEA-42A6-A907-6C1941A1F907}"/>
                </a:ext>
              </a:extLst>
            </p:cNvPr>
            <p:cNvSpPr/>
            <p:nvPr/>
          </p:nvSpPr>
          <p:spPr bwMode="auto">
            <a:xfrm>
              <a:off x="4363543" y="5326366"/>
              <a:ext cx="348343" cy="348343"/>
            </a:xfrm>
            <a:prstGeom prst="ellipse">
              <a:avLst/>
            </a:prstGeom>
            <a:noFill/>
            <a:ln w="28575" cap="flat" cmpd="sng" algn="ctr">
              <a:solidFill>
                <a:srgbClr val="FF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pSp>
          <p:nvGrpSpPr>
            <p:cNvPr id="57" name="Gruppieren 56">
              <a:extLst>
                <a:ext uri="{FF2B5EF4-FFF2-40B4-BE49-F238E27FC236}">
                  <a16:creationId xmlns:a16="http://schemas.microsoft.com/office/drawing/2014/main" id="{55D15CB8-3818-464D-9741-336B97E7043C}"/>
                </a:ext>
              </a:extLst>
            </p:cNvPr>
            <p:cNvGrpSpPr/>
            <p:nvPr/>
          </p:nvGrpSpPr>
          <p:grpSpPr>
            <a:xfrm>
              <a:off x="5416731" y="2412701"/>
              <a:ext cx="1550996" cy="2595024"/>
              <a:chOff x="5416731" y="2412701"/>
              <a:chExt cx="1550996" cy="2595024"/>
            </a:xfrm>
          </p:grpSpPr>
          <p:sp>
            <p:nvSpPr>
              <p:cNvPr id="7" name="Rechteck 6">
                <a:extLst>
                  <a:ext uri="{FF2B5EF4-FFF2-40B4-BE49-F238E27FC236}">
                    <a16:creationId xmlns:a16="http://schemas.microsoft.com/office/drawing/2014/main" id="{18ABE99B-A5D2-429E-BBE1-3FDBDFB1D29E}"/>
                  </a:ext>
                </a:extLst>
              </p:cNvPr>
              <p:cNvSpPr/>
              <p:nvPr/>
            </p:nvSpPr>
            <p:spPr bwMode="auto">
              <a:xfrm>
                <a:off x="6527511" y="2412701"/>
                <a:ext cx="435427" cy="435427"/>
              </a:xfrm>
              <a:prstGeom prst="rect">
                <a:avLst/>
              </a:prstGeom>
              <a:noFill/>
              <a:ln w="28575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9" name="Gleichschenkliges Dreieck 18">
                <a:extLst>
                  <a:ext uri="{FF2B5EF4-FFF2-40B4-BE49-F238E27FC236}">
                    <a16:creationId xmlns:a16="http://schemas.microsoft.com/office/drawing/2014/main" id="{6AB1F2F1-238E-4E6F-91FD-B755D4BA9264}"/>
                  </a:ext>
                </a:extLst>
              </p:cNvPr>
              <p:cNvSpPr/>
              <p:nvPr/>
            </p:nvSpPr>
            <p:spPr bwMode="auto">
              <a:xfrm>
                <a:off x="6513140" y="3514271"/>
                <a:ext cx="454587" cy="391885"/>
              </a:xfrm>
              <a:prstGeom prst="triangl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0" name="Rechteck 39">
                <a:extLst>
                  <a:ext uri="{FF2B5EF4-FFF2-40B4-BE49-F238E27FC236}">
                    <a16:creationId xmlns:a16="http://schemas.microsoft.com/office/drawing/2014/main" id="{CC329BFB-C994-42EF-BC50-53EDA18CE954}"/>
                  </a:ext>
                </a:extLst>
              </p:cNvPr>
              <p:cNvSpPr/>
              <p:nvPr/>
            </p:nvSpPr>
            <p:spPr bwMode="auto">
              <a:xfrm>
                <a:off x="6522721" y="4572298"/>
                <a:ext cx="435427" cy="435427"/>
              </a:xfrm>
              <a:prstGeom prst="rect">
                <a:avLst/>
              </a:prstGeom>
              <a:noFill/>
              <a:ln w="28575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36" name="Gerader Verbinder 35">
                <a:extLst>
                  <a:ext uri="{FF2B5EF4-FFF2-40B4-BE49-F238E27FC236}">
                    <a16:creationId xmlns:a16="http://schemas.microsoft.com/office/drawing/2014/main" id="{C130565F-DA13-4ADD-B40F-E3C1FB66921B}"/>
                  </a:ext>
                </a:extLst>
              </p:cNvPr>
              <p:cNvCxnSpPr>
                <a:endCxn id="19" idx="1"/>
              </p:cNvCxnSpPr>
              <p:nvPr/>
            </p:nvCxnSpPr>
            <p:spPr bwMode="auto">
              <a:xfrm>
                <a:off x="5416731" y="3679742"/>
                <a:ext cx="1210056" cy="30472"/>
              </a:xfrm>
              <a:prstGeom prst="line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3" name="Gerader Verbinder 42">
                <a:extLst>
                  <a:ext uri="{FF2B5EF4-FFF2-40B4-BE49-F238E27FC236}">
                    <a16:creationId xmlns:a16="http://schemas.microsoft.com/office/drawing/2014/main" id="{69A7C10A-7701-4313-A5CF-BA143A5C5C8D}"/>
                  </a:ext>
                </a:extLst>
              </p:cNvPr>
              <p:cNvCxnSpPr/>
              <p:nvPr/>
            </p:nvCxnSpPr>
            <p:spPr bwMode="auto">
              <a:xfrm flipV="1">
                <a:off x="5956663" y="2533650"/>
                <a:ext cx="0" cy="2371726"/>
              </a:xfrm>
              <a:prstGeom prst="line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8" name="Gerader Verbinder 47">
                <a:extLst>
                  <a:ext uri="{FF2B5EF4-FFF2-40B4-BE49-F238E27FC236}">
                    <a16:creationId xmlns:a16="http://schemas.microsoft.com/office/drawing/2014/main" id="{DE8DD248-65DE-4061-B825-C4D4BAFF8917}"/>
                  </a:ext>
                </a:extLst>
              </p:cNvPr>
              <p:cNvCxnSpPr/>
              <p:nvPr/>
            </p:nvCxnSpPr>
            <p:spPr bwMode="auto">
              <a:xfrm>
                <a:off x="5956663" y="2624916"/>
                <a:ext cx="539932" cy="0"/>
              </a:xfrm>
              <a:prstGeom prst="line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2" name="Gerader Verbinder 51">
                <a:extLst>
                  <a:ext uri="{FF2B5EF4-FFF2-40B4-BE49-F238E27FC236}">
                    <a16:creationId xmlns:a16="http://schemas.microsoft.com/office/drawing/2014/main" id="{66079930-4AFC-4B43-81CE-3DE6F922D99B}"/>
                  </a:ext>
                </a:extLst>
              </p:cNvPr>
              <p:cNvCxnSpPr/>
              <p:nvPr/>
            </p:nvCxnSpPr>
            <p:spPr bwMode="auto">
              <a:xfrm>
                <a:off x="5956663" y="4784642"/>
                <a:ext cx="539932" cy="0"/>
              </a:xfrm>
              <a:prstGeom prst="line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49" name="Ellipse 48">
                <a:extLst>
                  <a:ext uri="{FF2B5EF4-FFF2-40B4-BE49-F238E27FC236}">
                    <a16:creationId xmlns:a16="http://schemas.microsoft.com/office/drawing/2014/main" id="{93A98D6A-ED63-441B-A36B-650631EA8277}"/>
                  </a:ext>
                </a:extLst>
              </p:cNvPr>
              <p:cNvSpPr/>
              <p:nvPr/>
            </p:nvSpPr>
            <p:spPr bwMode="auto">
              <a:xfrm>
                <a:off x="5908765" y="2577018"/>
                <a:ext cx="95793" cy="95793"/>
              </a:xfrm>
              <a:prstGeom prst="ellipse">
                <a:avLst/>
              </a:prstGeom>
              <a:solidFill>
                <a:schemeClr val="tx1"/>
              </a:solidFill>
              <a:ln w="317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55" name="Ellipse 54">
                <a:extLst>
                  <a:ext uri="{FF2B5EF4-FFF2-40B4-BE49-F238E27FC236}">
                    <a16:creationId xmlns:a16="http://schemas.microsoft.com/office/drawing/2014/main" id="{1081F5CA-291D-4CB9-8901-866085EA2CDA}"/>
                  </a:ext>
                </a:extLst>
              </p:cNvPr>
              <p:cNvSpPr/>
              <p:nvPr/>
            </p:nvSpPr>
            <p:spPr bwMode="auto">
              <a:xfrm>
                <a:off x="5908765" y="3636608"/>
                <a:ext cx="95793" cy="95793"/>
              </a:xfrm>
              <a:prstGeom prst="ellipse">
                <a:avLst/>
              </a:prstGeom>
              <a:solidFill>
                <a:schemeClr val="tx1"/>
              </a:solidFill>
              <a:ln w="317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56" name="Ellipse 55">
                <a:extLst>
                  <a:ext uri="{FF2B5EF4-FFF2-40B4-BE49-F238E27FC236}">
                    <a16:creationId xmlns:a16="http://schemas.microsoft.com/office/drawing/2014/main" id="{53A6AC40-4EC2-4E23-96C1-57C9D1D47CE9}"/>
                  </a:ext>
                </a:extLst>
              </p:cNvPr>
              <p:cNvSpPr/>
              <p:nvPr/>
            </p:nvSpPr>
            <p:spPr bwMode="auto">
              <a:xfrm>
                <a:off x="5908765" y="4745458"/>
                <a:ext cx="95793" cy="95793"/>
              </a:xfrm>
              <a:prstGeom prst="ellipse">
                <a:avLst/>
              </a:prstGeom>
              <a:solidFill>
                <a:schemeClr val="tx1"/>
              </a:solidFill>
              <a:ln w="317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cxnSp>
          <p:nvCxnSpPr>
            <p:cNvPr id="54" name="Gerader Verbinder 53">
              <a:extLst>
                <a:ext uri="{FF2B5EF4-FFF2-40B4-BE49-F238E27FC236}">
                  <a16:creationId xmlns:a16="http://schemas.microsoft.com/office/drawing/2014/main" id="{B5043528-CA55-4AB6-BFCC-8A7EB8BA2487}"/>
                </a:ext>
              </a:extLst>
            </p:cNvPr>
            <p:cNvCxnSpPr>
              <a:stCxn id="6" idx="1"/>
              <a:endCxn id="10" idx="4"/>
            </p:cNvCxnSpPr>
            <p:nvPr/>
          </p:nvCxnSpPr>
          <p:spPr bwMode="auto">
            <a:xfrm flipH="1" flipV="1">
              <a:off x="4537715" y="2194624"/>
              <a:ext cx="5710" cy="617156"/>
            </a:xfrm>
            <a:prstGeom prst="line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" name="Gerader Verbinder 60">
              <a:extLst>
                <a:ext uri="{FF2B5EF4-FFF2-40B4-BE49-F238E27FC236}">
                  <a16:creationId xmlns:a16="http://schemas.microsoft.com/office/drawing/2014/main" id="{A2750C21-4986-4288-8452-91A391985B46}"/>
                </a:ext>
              </a:extLst>
            </p:cNvPr>
            <p:cNvCxnSpPr/>
            <p:nvPr/>
          </p:nvCxnSpPr>
          <p:spPr bwMode="auto">
            <a:xfrm flipH="1" flipV="1">
              <a:off x="4537715" y="4695444"/>
              <a:ext cx="5710" cy="617156"/>
            </a:xfrm>
            <a:prstGeom prst="line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63" name="Gruppieren 62">
              <a:extLst>
                <a:ext uri="{FF2B5EF4-FFF2-40B4-BE49-F238E27FC236}">
                  <a16:creationId xmlns:a16="http://schemas.microsoft.com/office/drawing/2014/main" id="{7B696962-81E0-4FDF-A7C5-AED6A7150542}"/>
                </a:ext>
              </a:extLst>
            </p:cNvPr>
            <p:cNvGrpSpPr/>
            <p:nvPr/>
          </p:nvGrpSpPr>
          <p:grpSpPr>
            <a:xfrm flipH="1">
              <a:off x="2082981" y="2412701"/>
              <a:ext cx="1550996" cy="2595024"/>
              <a:chOff x="5416731" y="2412701"/>
              <a:chExt cx="1550996" cy="2595024"/>
            </a:xfrm>
          </p:grpSpPr>
          <p:sp>
            <p:nvSpPr>
              <p:cNvPr id="64" name="Rechteck 63">
                <a:extLst>
                  <a:ext uri="{FF2B5EF4-FFF2-40B4-BE49-F238E27FC236}">
                    <a16:creationId xmlns:a16="http://schemas.microsoft.com/office/drawing/2014/main" id="{A37C73C5-DD87-4BC2-B25E-A9C7D9A04293}"/>
                  </a:ext>
                </a:extLst>
              </p:cNvPr>
              <p:cNvSpPr/>
              <p:nvPr/>
            </p:nvSpPr>
            <p:spPr bwMode="auto">
              <a:xfrm>
                <a:off x="6527511" y="2412701"/>
                <a:ext cx="435427" cy="435427"/>
              </a:xfrm>
              <a:prstGeom prst="rect">
                <a:avLst/>
              </a:prstGeom>
              <a:noFill/>
              <a:ln w="28575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65" name="Gleichschenkliges Dreieck 64">
                <a:extLst>
                  <a:ext uri="{FF2B5EF4-FFF2-40B4-BE49-F238E27FC236}">
                    <a16:creationId xmlns:a16="http://schemas.microsoft.com/office/drawing/2014/main" id="{76D8F004-DEE8-440B-A300-75348CC9295A}"/>
                  </a:ext>
                </a:extLst>
              </p:cNvPr>
              <p:cNvSpPr/>
              <p:nvPr/>
            </p:nvSpPr>
            <p:spPr bwMode="auto">
              <a:xfrm>
                <a:off x="6513140" y="3514271"/>
                <a:ext cx="454587" cy="391885"/>
              </a:xfrm>
              <a:prstGeom prst="triangl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66" name="Rechteck 65">
                <a:extLst>
                  <a:ext uri="{FF2B5EF4-FFF2-40B4-BE49-F238E27FC236}">
                    <a16:creationId xmlns:a16="http://schemas.microsoft.com/office/drawing/2014/main" id="{F4FC9360-2289-4D0C-8EBF-43AFA008D526}"/>
                  </a:ext>
                </a:extLst>
              </p:cNvPr>
              <p:cNvSpPr/>
              <p:nvPr/>
            </p:nvSpPr>
            <p:spPr bwMode="auto">
              <a:xfrm>
                <a:off x="6522721" y="4572298"/>
                <a:ext cx="435427" cy="435427"/>
              </a:xfrm>
              <a:prstGeom prst="rect">
                <a:avLst/>
              </a:prstGeom>
              <a:noFill/>
              <a:ln w="28575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67" name="Gerader Verbinder 66">
                <a:extLst>
                  <a:ext uri="{FF2B5EF4-FFF2-40B4-BE49-F238E27FC236}">
                    <a16:creationId xmlns:a16="http://schemas.microsoft.com/office/drawing/2014/main" id="{1A964438-D00E-4DD3-BAC0-95EAD8DD8C31}"/>
                  </a:ext>
                </a:extLst>
              </p:cNvPr>
              <p:cNvCxnSpPr>
                <a:endCxn id="65" idx="1"/>
              </p:cNvCxnSpPr>
              <p:nvPr/>
            </p:nvCxnSpPr>
            <p:spPr bwMode="auto">
              <a:xfrm>
                <a:off x="5416731" y="3679742"/>
                <a:ext cx="1210056" cy="30472"/>
              </a:xfrm>
              <a:prstGeom prst="line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8" name="Gerader Verbinder 67">
                <a:extLst>
                  <a:ext uri="{FF2B5EF4-FFF2-40B4-BE49-F238E27FC236}">
                    <a16:creationId xmlns:a16="http://schemas.microsoft.com/office/drawing/2014/main" id="{7DEDADB4-9BC8-4E36-8E97-07EFAF702C78}"/>
                  </a:ext>
                </a:extLst>
              </p:cNvPr>
              <p:cNvCxnSpPr/>
              <p:nvPr/>
            </p:nvCxnSpPr>
            <p:spPr bwMode="auto">
              <a:xfrm flipV="1">
                <a:off x="5956663" y="2533650"/>
                <a:ext cx="0" cy="2371726"/>
              </a:xfrm>
              <a:prstGeom prst="line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9" name="Gerader Verbinder 68">
                <a:extLst>
                  <a:ext uri="{FF2B5EF4-FFF2-40B4-BE49-F238E27FC236}">
                    <a16:creationId xmlns:a16="http://schemas.microsoft.com/office/drawing/2014/main" id="{AEFF68FE-5803-4CED-9A5C-4551719E2A36}"/>
                  </a:ext>
                </a:extLst>
              </p:cNvPr>
              <p:cNvCxnSpPr/>
              <p:nvPr/>
            </p:nvCxnSpPr>
            <p:spPr bwMode="auto">
              <a:xfrm>
                <a:off x="5956663" y="2624916"/>
                <a:ext cx="539932" cy="0"/>
              </a:xfrm>
              <a:prstGeom prst="line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70" name="Gerader Verbinder 69">
                <a:extLst>
                  <a:ext uri="{FF2B5EF4-FFF2-40B4-BE49-F238E27FC236}">
                    <a16:creationId xmlns:a16="http://schemas.microsoft.com/office/drawing/2014/main" id="{2341566D-E988-47BF-8851-7BC3F4FD1754}"/>
                  </a:ext>
                </a:extLst>
              </p:cNvPr>
              <p:cNvCxnSpPr/>
              <p:nvPr/>
            </p:nvCxnSpPr>
            <p:spPr bwMode="auto">
              <a:xfrm>
                <a:off x="5956663" y="4784642"/>
                <a:ext cx="539932" cy="0"/>
              </a:xfrm>
              <a:prstGeom prst="line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71" name="Ellipse 70">
                <a:extLst>
                  <a:ext uri="{FF2B5EF4-FFF2-40B4-BE49-F238E27FC236}">
                    <a16:creationId xmlns:a16="http://schemas.microsoft.com/office/drawing/2014/main" id="{837F7C09-2AEE-4EE8-BF92-D238EC5C7796}"/>
                  </a:ext>
                </a:extLst>
              </p:cNvPr>
              <p:cNvSpPr/>
              <p:nvPr/>
            </p:nvSpPr>
            <p:spPr bwMode="auto">
              <a:xfrm>
                <a:off x="5908765" y="2577018"/>
                <a:ext cx="95793" cy="95793"/>
              </a:xfrm>
              <a:prstGeom prst="ellipse">
                <a:avLst/>
              </a:prstGeom>
              <a:solidFill>
                <a:schemeClr val="tx1"/>
              </a:solidFill>
              <a:ln w="317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72" name="Ellipse 71">
                <a:extLst>
                  <a:ext uri="{FF2B5EF4-FFF2-40B4-BE49-F238E27FC236}">
                    <a16:creationId xmlns:a16="http://schemas.microsoft.com/office/drawing/2014/main" id="{B0AC6B19-7207-4DB6-B2DC-8F3C151BCDD8}"/>
                  </a:ext>
                </a:extLst>
              </p:cNvPr>
              <p:cNvSpPr/>
              <p:nvPr/>
            </p:nvSpPr>
            <p:spPr bwMode="auto">
              <a:xfrm>
                <a:off x="5908765" y="3636608"/>
                <a:ext cx="95793" cy="95793"/>
              </a:xfrm>
              <a:prstGeom prst="ellipse">
                <a:avLst/>
              </a:prstGeom>
              <a:solidFill>
                <a:schemeClr val="tx1"/>
              </a:solidFill>
              <a:ln w="317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73" name="Ellipse 72">
                <a:extLst>
                  <a:ext uri="{FF2B5EF4-FFF2-40B4-BE49-F238E27FC236}">
                    <a16:creationId xmlns:a16="http://schemas.microsoft.com/office/drawing/2014/main" id="{1603E322-0BF4-4B13-B091-E10E198F47EA}"/>
                  </a:ext>
                </a:extLst>
              </p:cNvPr>
              <p:cNvSpPr/>
              <p:nvPr/>
            </p:nvSpPr>
            <p:spPr bwMode="auto">
              <a:xfrm>
                <a:off x="5908765" y="4745458"/>
                <a:ext cx="95793" cy="95793"/>
              </a:xfrm>
              <a:prstGeom prst="ellipse">
                <a:avLst/>
              </a:prstGeom>
              <a:solidFill>
                <a:schemeClr val="tx1"/>
              </a:solidFill>
              <a:ln w="317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</p:grpSp>
      <p:sp>
        <p:nvSpPr>
          <p:cNvPr id="41" name="Textfeld 40">
            <a:extLst>
              <a:ext uri="{FF2B5EF4-FFF2-40B4-BE49-F238E27FC236}">
                <a16:creationId xmlns:a16="http://schemas.microsoft.com/office/drawing/2014/main" id="{E5A912DD-66F1-44B0-8A5D-B4371141FDF0}"/>
              </a:ext>
            </a:extLst>
          </p:cNvPr>
          <p:cNvSpPr txBox="1"/>
          <p:nvPr/>
        </p:nvSpPr>
        <p:spPr>
          <a:xfrm>
            <a:off x="7606164" y="5896589"/>
            <a:ext cx="21387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Stand FV07 vom 16.08.2025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77C00874-6528-3D9A-0390-B2D6E74AC8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" y="-17906"/>
            <a:ext cx="1368104" cy="1368869"/>
          </a:xfrm>
          <a:prstGeom prst="rect">
            <a:avLst/>
          </a:prstGeom>
        </p:spPr>
      </p:pic>
    </p:spTree>
  </p:cSld>
  <p:clrMapOvr>
    <a:masterClrMapping/>
  </p:clrMapOvr>
  <p:transition>
    <p:randomBa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>
            <a:extLst>
              <a:ext uri="{FF2B5EF4-FFF2-40B4-BE49-F238E27FC236}">
                <a16:creationId xmlns:a16="http://schemas.microsoft.com/office/drawing/2014/main" id="{908A944D-CA6C-4B5D-A57F-A802C76C6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8738" y="0"/>
            <a:ext cx="5958362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E8F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dirty="0">
                <a:solidFill>
                  <a:schemeClr val="bg1"/>
                </a:solidFill>
              </a:rPr>
              <a:t>Klimaschutz – Energiewende 2.0, Übersicht</a:t>
            </a:r>
            <a:br>
              <a:rPr lang="de-DE" altLang="de-DE" dirty="0">
                <a:solidFill>
                  <a:schemeClr val="bg1"/>
                </a:solidFill>
              </a:rPr>
            </a:br>
            <a:r>
              <a:rPr lang="de-DE" altLang="de-DE" dirty="0">
                <a:solidFill>
                  <a:schemeClr val="bg1"/>
                </a:solidFill>
              </a:rPr>
              <a:t>Agenda </a:t>
            </a:r>
            <a:endParaRPr lang="de-DE" altLang="de-DE" sz="2000" dirty="0">
              <a:solidFill>
                <a:schemeClr val="bg1"/>
              </a:solidFill>
            </a:endParaRPr>
          </a:p>
        </p:txBody>
      </p:sp>
      <p:sp>
        <p:nvSpPr>
          <p:cNvPr id="8195" name="Text Box 5">
            <a:extLst>
              <a:ext uri="{FF2B5EF4-FFF2-40B4-BE49-F238E27FC236}">
                <a16:creationId xmlns:a16="http://schemas.microsoft.com/office/drawing/2014/main" id="{4ABBB438-964A-4419-9141-00BB18DEA3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1633122"/>
            <a:ext cx="8697913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4A300"/>
                    </a:gs>
                    <a:gs pos="100000">
                      <a:schemeClr val="accent2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57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Courier New" panose="02070309020205020404" pitchFamily="49" charset="0"/>
              <a:buChar char="o"/>
            </a:pPr>
            <a:r>
              <a:rPr lang="de-DE" altLang="de-DE" sz="1800" dirty="0">
                <a:solidFill>
                  <a:srgbClr val="563BFB"/>
                </a:solidFill>
              </a:rPr>
              <a:t>Einführung</a:t>
            </a: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21F7CA47-83FA-42F7-B9F5-CED17094F4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2181762"/>
            <a:ext cx="8697913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4A300"/>
                    </a:gs>
                    <a:gs pos="100000">
                      <a:schemeClr val="accent2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57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Courier New" panose="02070309020205020404" pitchFamily="49" charset="0"/>
              <a:buChar char="o"/>
            </a:pPr>
            <a:r>
              <a:rPr lang="de-DE" altLang="de-DE" sz="1800" dirty="0">
                <a:solidFill>
                  <a:srgbClr val="563BFB"/>
                </a:solidFill>
              </a:rPr>
              <a:t>Herausforderungen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604BBC8C-911A-4E5E-BE55-373AE958A0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2748000"/>
            <a:ext cx="8697913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4A300"/>
                    </a:gs>
                    <a:gs pos="100000">
                      <a:schemeClr val="accent2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57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Courier New" panose="02070309020205020404" pitchFamily="49" charset="0"/>
              <a:buChar char="o"/>
            </a:pPr>
            <a:r>
              <a:rPr lang="de-DE" altLang="de-DE" sz="1800" dirty="0">
                <a:solidFill>
                  <a:srgbClr val="563BFB"/>
                </a:solidFill>
              </a:rPr>
              <a:t>Struktur</a:t>
            </a:r>
          </a:p>
        </p:txBody>
      </p:sp>
    </p:spTree>
  </p:cSld>
  <p:clrMapOvr>
    <a:masterClrMapping/>
  </p:clrMapOvr>
  <p:transition>
    <p:randomBa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>
            <a:extLst>
              <a:ext uri="{FF2B5EF4-FFF2-40B4-BE49-F238E27FC236}">
                <a16:creationId xmlns:a16="http://schemas.microsoft.com/office/drawing/2014/main" id="{908A944D-CA6C-4B5D-A57F-A802C76C6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8738" y="14466"/>
            <a:ext cx="15757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E8F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dirty="0">
                <a:solidFill>
                  <a:schemeClr val="bg1"/>
                </a:solidFill>
              </a:rPr>
              <a:t>Einführung </a:t>
            </a:r>
            <a:endParaRPr lang="de-DE" altLang="de-DE" sz="2000" dirty="0">
              <a:solidFill>
                <a:schemeClr val="bg1"/>
              </a:solidFill>
            </a:endParaRPr>
          </a:p>
        </p:txBody>
      </p:sp>
      <p:sp>
        <p:nvSpPr>
          <p:cNvPr id="3" name="Text Box 5">
            <a:extLst>
              <a:ext uri="{FF2B5EF4-FFF2-40B4-BE49-F238E27FC236}">
                <a16:creationId xmlns:a16="http://schemas.microsoft.com/office/drawing/2014/main" id="{756D2D59-C100-4C1C-855E-AB0D218D9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473" y="753130"/>
            <a:ext cx="8985379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4A300"/>
                    </a:gs>
                    <a:gs pos="100000">
                      <a:schemeClr val="accent2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57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  <a:defRPr/>
            </a:pPr>
            <a:r>
              <a:rPr lang="de-DE" altLang="de-DE" sz="1600" dirty="0">
                <a:solidFill>
                  <a:srgbClr val="563BFB"/>
                </a:solidFill>
              </a:rPr>
              <a:t>Das Kern-Team hat sich bei der Meta-Studie „Klimaschutz – Energiewende 2.0“ schwerpunktmäßig mit Energie-Erzeugung und –Verbrauch beschäftigt, weil hier der dringendste Handlungsbedarf besteht. Darüber hinaus behandeln wir in eigenen Kapiteln die stoffliche Transformation in der Grundstoff-Industrie sowie die klimaneutrale Landwirtschaft, Wald- und Holzwirtschaft sowie die Ernährungswirtschaft.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45F2EA2F-954E-44E5-B3CA-0BAE39EC96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669" y="5806509"/>
            <a:ext cx="869791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4A300"/>
                    </a:gs>
                    <a:gs pos="100000">
                      <a:schemeClr val="accent2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57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>
              <a:defRPr/>
            </a:pPr>
            <a:r>
              <a:rPr lang="de-DE" altLang="de-DE" sz="1600" u="sng" dirty="0">
                <a:solidFill>
                  <a:srgbClr val="563BFB"/>
                </a:solidFill>
              </a:rPr>
              <a:t>Hinweis</a:t>
            </a:r>
            <a:r>
              <a:rPr lang="de-DE" altLang="de-DE" sz="1600" dirty="0">
                <a:solidFill>
                  <a:srgbClr val="563BFB"/>
                </a:solidFill>
              </a:rPr>
              <a:t>: Da wir mit unserer Meta-Studie mehr als 95 % der Treibhausgas-Emittenten abdecken, werden wir uns, wegen der Klimaneutralität bis 2040, auf die Treibhausgas-Bilanzierung des Umweltbundesamtes (UBA) verlassen!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F3CBC41A-6D28-4373-99CA-007EF18D6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473" y="2043405"/>
            <a:ext cx="898537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4A300"/>
                    </a:gs>
                    <a:gs pos="100000">
                      <a:schemeClr val="accent2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57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  <a:defRPr/>
            </a:pPr>
            <a:r>
              <a:rPr lang="de-DE" sz="1600" dirty="0">
                <a:solidFill>
                  <a:srgbClr val="563BFB"/>
                </a:solidFill>
              </a:rPr>
              <a:t>Wir wollen mit diesem Konzept der Politik und den Bürgerschaft die Sicherheit für das Gelingen des Energiewende-Transformationsprozesses geben. Wir wollen gleichzeitig Fakten und Argumente liefern, damit die Politik und die Medien glaubwürdige Botschaften an die Bürgerschaft vermitteln können. </a:t>
            </a:r>
            <a:endParaRPr lang="de-DE" altLang="de-DE" sz="1600" dirty="0">
              <a:solidFill>
                <a:srgbClr val="563BFB"/>
              </a:solidFill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F572516E-D308-4EE4-B336-667CA8848E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473" y="3087459"/>
            <a:ext cx="898537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4A300"/>
                    </a:gs>
                    <a:gs pos="100000">
                      <a:schemeClr val="accent2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57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  <a:defRPr/>
            </a:pPr>
            <a:r>
              <a:rPr lang="de-DE" altLang="de-DE" sz="1600" dirty="0">
                <a:solidFill>
                  <a:srgbClr val="563BFB"/>
                </a:solidFill>
              </a:rPr>
              <a:t>An Hand von einschlägigen Studien und eigenen konzeptionellen Überlegungen soll mit dieser Meta-Studie überschlägig nachgewiesen werden, dass der notwendige Primär-Energiebedarf mit den vorhandenen EE-Potenzialen in D bzw. RLP und einem angemessenen Kostenrahmen die Klimaschutzziele eingehalten werden können.</a:t>
            </a: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4D94B782-AAA9-44C8-9B2A-CAD698F93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473" y="4131513"/>
            <a:ext cx="898537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4A300"/>
                    </a:gs>
                    <a:gs pos="100000">
                      <a:schemeClr val="accent2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57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  <a:defRPr/>
            </a:pPr>
            <a:r>
              <a:rPr lang="de-DE" altLang="de-DE" sz="1600" dirty="0">
                <a:solidFill>
                  <a:srgbClr val="563BFB"/>
                </a:solidFill>
              </a:rPr>
              <a:t>Weiterhin werden Umsetzungsmaßnahmen vorgeschlagen, wie der Transformationsprozess zur Klimaneutralität bis 2040 gelingen kann.</a:t>
            </a:r>
          </a:p>
        </p:txBody>
      </p:sp>
      <p:sp>
        <p:nvSpPr>
          <p:cNvPr id="2" name="Text Box 5">
            <a:extLst>
              <a:ext uri="{FF2B5EF4-FFF2-40B4-BE49-F238E27FC236}">
                <a16:creationId xmlns:a16="http://schemas.microsoft.com/office/drawing/2014/main" id="{C956786A-27C2-568B-918A-2FD544A81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473" y="4683125"/>
            <a:ext cx="898537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4A300"/>
                    </a:gs>
                    <a:gs pos="100000">
                      <a:schemeClr val="accent2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57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  <a:defRPr/>
            </a:pPr>
            <a:r>
              <a:rPr lang="de-DE" altLang="de-DE" sz="1600" dirty="0">
                <a:solidFill>
                  <a:srgbClr val="0000FF"/>
                </a:solidFill>
              </a:rPr>
              <a:t>Mit dem Monitoring überprüfen wir jährlich, wie sich der Energie-Transformationsprozess entwickelt und wie die geplanten Ziele erreicht werden.</a:t>
            </a:r>
            <a:endParaRPr lang="de-DE" altLang="de-DE" sz="1600" dirty="0">
              <a:solidFill>
                <a:srgbClr val="563BFB"/>
              </a:solidFill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de-DE" altLang="de-DE" sz="1600" dirty="0">
              <a:solidFill>
                <a:srgbClr val="563BFB"/>
              </a:solidFill>
            </a:endParaRPr>
          </a:p>
          <a:p>
            <a:pPr marL="0" indent="0">
              <a:defRPr/>
            </a:pPr>
            <a:r>
              <a:rPr lang="de-DE" altLang="de-DE" sz="1600" dirty="0">
                <a:solidFill>
                  <a:srgbClr val="563BFB"/>
                </a:solidFill>
              </a:rPr>
              <a:t>ISE e.V.-Kern-Team			          </a:t>
            </a:r>
            <a:r>
              <a:rPr lang="de-DE" altLang="de-DE" sz="1600" dirty="0" err="1">
                <a:solidFill>
                  <a:srgbClr val="563BFB"/>
                </a:solidFill>
              </a:rPr>
              <a:t>Hergersweiler</a:t>
            </a:r>
            <a:r>
              <a:rPr lang="de-DE" altLang="de-DE" sz="1600" dirty="0">
                <a:solidFill>
                  <a:srgbClr val="563BFB"/>
                </a:solidFill>
              </a:rPr>
              <a:t> im August 2025</a:t>
            </a:r>
          </a:p>
        </p:txBody>
      </p:sp>
    </p:spTree>
    <p:extLst>
      <p:ext uri="{BB962C8B-B14F-4D97-AF65-F5344CB8AC3E}">
        <p14:creationId xmlns:p14="http://schemas.microsoft.com/office/powerpoint/2010/main" val="447433764"/>
      </p:ext>
    </p:extLst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Rechteck 253">
            <a:extLst>
              <a:ext uri="{FF2B5EF4-FFF2-40B4-BE49-F238E27FC236}">
                <a16:creationId xmlns:a16="http://schemas.microsoft.com/office/drawing/2014/main" id="{AD3B67F4-8BAD-437B-89A0-239CA69315B0}"/>
              </a:ext>
            </a:extLst>
          </p:cNvPr>
          <p:cNvSpPr/>
          <p:nvPr/>
        </p:nvSpPr>
        <p:spPr bwMode="auto">
          <a:xfrm>
            <a:off x="198437" y="851107"/>
            <a:ext cx="9504429" cy="3448034"/>
          </a:xfrm>
          <a:prstGeom prst="rect">
            <a:avLst/>
          </a:prstGeom>
          <a:solidFill>
            <a:schemeClr val="tx2">
              <a:lumMod val="9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194" name="Rectangle 4">
            <a:extLst>
              <a:ext uri="{FF2B5EF4-FFF2-40B4-BE49-F238E27FC236}">
                <a16:creationId xmlns:a16="http://schemas.microsoft.com/office/drawing/2014/main" id="{908A944D-CA6C-4B5D-A57F-A802C76C6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8738" y="14466"/>
            <a:ext cx="210794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E8F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dirty="0">
                <a:solidFill>
                  <a:schemeClr val="bg1"/>
                </a:solidFill>
              </a:rPr>
              <a:t>Hauptaufgaben</a:t>
            </a:r>
            <a:endParaRPr lang="de-DE" altLang="de-DE" sz="2000" dirty="0">
              <a:solidFill>
                <a:schemeClr val="bg1"/>
              </a:solidFill>
            </a:endParaRPr>
          </a:p>
        </p:txBody>
      </p:sp>
      <p:cxnSp>
        <p:nvCxnSpPr>
          <p:cNvPr id="14" name="Gerade Verbindung mit Pfeil 13">
            <a:extLst>
              <a:ext uri="{FF2B5EF4-FFF2-40B4-BE49-F238E27FC236}">
                <a16:creationId xmlns:a16="http://schemas.microsoft.com/office/drawing/2014/main" id="{EAC848C5-D7BC-4769-8041-2A6DCDA8FAEC}"/>
              </a:ext>
            </a:extLst>
          </p:cNvPr>
          <p:cNvCxnSpPr/>
          <p:nvPr/>
        </p:nvCxnSpPr>
        <p:spPr bwMode="auto">
          <a:xfrm>
            <a:off x="1225296" y="4046220"/>
            <a:ext cx="6691884" cy="0"/>
          </a:xfrm>
          <a:prstGeom prst="straightConnector1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Gerade Verbindung mit Pfeil 49">
            <a:extLst>
              <a:ext uri="{FF2B5EF4-FFF2-40B4-BE49-F238E27FC236}">
                <a16:creationId xmlns:a16="http://schemas.microsoft.com/office/drawing/2014/main" id="{1AD56436-45C6-4A95-B404-AE2C8C265391}"/>
              </a:ext>
            </a:extLst>
          </p:cNvPr>
          <p:cNvCxnSpPr/>
          <p:nvPr/>
        </p:nvCxnSpPr>
        <p:spPr bwMode="auto">
          <a:xfrm flipV="1">
            <a:off x="1328738" y="883920"/>
            <a:ext cx="0" cy="3322320"/>
          </a:xfrm>
          <a:prstGeom prst="straightConnector1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" name="Textfeld 50">
            <a:extLst>
              <a:ext uri="{FF2B5EF4-FFF2-40B4-BE49-F238E27FC236}">
                <a16:creationId xmlns:a16="http://schemas.microsoft.com/office/drawing/2014/main" id="{472D67BF-B89D-49D5-A516-A974A270EFF8}"/>
              </a:ext>
            </a:extLst>
          </p:cNvPr>
          <p:cNvSpPr txBox="1"/>
          <p:nvPr/>
        </p:nvSpPr>
        <p:spPr>
          <a:xfrm>
            <a:off x="454707" y="839562"/>
            <a:ext cx="8306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sz="1400" dirty="0"/>
              <a:t>Energie</a:t>
            </a:r>
          </a:p>
          <a:p>
            <a:pPr algn="r"/>
            <a:r>
              <a:rPr lang="de-DE" sz="1400" dirty="0"/>
              <a:t>(TWh/a)</a:t>
            </a:r>
          </a:p>
        </p:txBody>
      </p:sp>
      <p:sp>
        <p:nvSpPr>
          <p:cNvPr id="198" name="Textfeld 197">
            <a:extLst>
              <a:ext uri="{FF2B5EF4-FFF2-40B4-BE49-F238E27FC236}">
                <a16:creationId xmlns:a16="http://schemas.microsoft.com/office/drawing/2014/main" id="{E719E072-1665-4C81-B375-525C0A31D743}"/>
              </a:ext>
            </a:extLst>
          </p:cNvPr>
          <p:cNvSpPr txBox="1"/>
          <p:nvPr/>
        </p:nvSpPr>
        <p:spPr>
          <a:xfrm>
            <a:off x="1921393" y="4044394"/>
            <a:ext cx="5822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2017</a:t>
            </a:r>
          </a:p>
        </p:txBody>
      </p:sp>
      <p:sp>
        <p:nvSpPr>
          <p:cNvPr id="199" name="Textfeld 198">
            <a:extLst>
              <a:ext uri="{FF2B5EF4-FFF2-40B4-BE49-F238E27FC236}">
                <a16:creationId xmlns:a16="http://schemas.microsoft.com/office/drawing/2014/main" id="{55EC8D50-CB5D-418A-B71B-3E3F56E759C6}"/>
              </a:ext>
            </a:extLst>
          </p:cNvPr>
          <p:cNvSpPr txBox="1"/>
          <p:nvPr/>
        </p:nvSpPr>
        <p:spPr>
          <a:xfrm>
            <a:off x="6756422" y="4044394"/>
            <a:ext cx="5822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2040</a:t>
            </a:r>
          </a:p>
        </p:txBody>
      </p:sp>
      <p:sp>
        <p:nvSpPr>
          <p:cNvPr id="212" name="Text Box 14">
            <a:extLst>
              <a:ext uri="{FF2B5EF4-FFF2-40B4-BE49-F238E27FC236}">
                <a16:creationId xmlns:a16="http://schemas.microsoft.com/office/drawing/2014/main" id="{C719CD8D-3A56-4462-A95A-9167349425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90604" y="3998682"/>
            <a:ext cx="108074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200" u="sng" dirty="0">
                <a:solidFill>
                  <a:srgbClr val="000000"/>
                </a:solidFill>
                <a:ea typeface="Microsoft YaHei" panose="020B0503020204020204" pitchFamily="34" charset="-122"/>
              </a:rPr>
              <a:t>Quelle:</a:t>
            </a:r>
            <a:r>
              <a:rPr lang="de-DE" altLang="de-DE" sz="1200" dirty="0">
                <a:solidFill>
                  <a:srgbClr val="000000"/>
                </a:solidFill>
                <a:ea typeface="Microsoft YaHei" panose="020B0503020204020204" pitchFamily="34" charset="-122"/>
              </a:rPr>
              <a:t> ISE e.V.</a:t>
            </a:r>
          </a:p>
        </p:txBody>
      </p:sp>
      <p:grpSp>
        <p:nvGrpSpPr>
          <p:cNvPr id="253" name="Gruppieren 252">
            <a:extLst>
              <a:ext uri="{FF2B5EF4-FFF2-40B4-BE49-F238E27FC236}">
                <a16:creationId xmlns:a16="http://schemas.microsoft.com/office/drawing/2014/main" id="{A009589E-3C60-47F4-B97D-053C41A9DB5D}"/>
              </a:ext>
            </a:extLst>
          </p:cNvPr>
          <p:cNvGrpSpPr/>
          <p:nvPr/>
        </p:nvGrpSpPr>
        <p:grpSpPr>
          <a:xfrm>
            <a:off x="454708" y="1615440"/>
            <a:ext cx="9252856" cy="4680392"/>
            <a:chOff x="454708" y="1615440"/>
            <a:chExt cx="9252856" cy="4680392"/>
          </a:xfrm>
        </p:grpSpPr>
        <p:sp>
          <p:nvSpPr>
            <p:cNvPr id="178" name="Text Box 5">
              <a:extLst>
                <a:ext uri="{FF2B5EF4-FFF2-40B4-BE49-F238E27FC236}">
                  <a16:creationId xmlns:a16="http://schemas.microsoft.com/office/drawing/2014/main" id="{13D0D1A3-0AE3-4054-B550-D6ACC37CC6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708" y="5711057"/>
              <a:ext cx="9252856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4A300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285750" indent="-28575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indent="0">
                <a:defRPr/>
              </a:pPr>
              <a:r>
                <a:rPr lang="de-DE" altLang="de-DE" sz="1600" dirty="0">
                  <a:solidFill>
                    <a:srgbClr val="563BFB"/>
                  </a:solidFill>
                </a:rPr>
                <a:t>3. Mit der Versorgungssicherheit werden sowohl die </a:t>
              </a:r>
              <a:r>
                <a:rPr lang="de-DE" altLang="de-DE" sz="1600" b="1" dirty="0">
                  <a:solidFill>
                    <a:srgbClr val="563BFB"/>
                  </a:solidFill>
                </a:rPr>
                <a:t>grundsätzliche</a:t>
              </a:r>
              <a:r>
                <a:rPr lang="de-DE" altLang="de-DE" sz="1600" dirty="0">
                  <a:solidFill>
                    <a:srgbClr val="563BFB"/>
                  </a:solidFill>
                </a:rPr>
                <a:t> als auch die </a:t>
              </a:r>
              <a:r>
                <a:rPr lang="de-DE" altLang="de-DE" sz="1600" b="1" dirty="0">
                  <a:solidFill>
                    <a:srgbClr val="563BFB"/>
                  </a:solidFill>
                </a:rPr>
                <a:t>temporäre</a:t>
              </a:r>
              <a:r>
                <a:rPr lang="de-DE" altLang="de-DE" sz="1600" dirty="0">
                  <a:solidFill>
                    <a:srgbClr val="563BFB"/>
                  </a:solidFill>
                </a:rPr>
                <a:t> </a:t>
              </a:r>
              <a:r>
                <a:rPr lang="de-DE" altLang="de-DE" sz="1600" b="1" dirty="0">
                  <a:solidFill>
                    <a:srgbClr val="563BFB"/>
                  </a:solidFill>
                </a:rPr>
                <a:t>Energieversorgung </a:t>
              </a:r>
              <a:r>
                <a:rPr lang="de-DE" altLang="de-DE" sz="1600" dirty="0">
                  <a:solidFill>
                    <a:srgbClr val="563BFB"/>
                  </a:solidFill>
                </a:rPr>
                <a:t>(inkl. Speicher) gewährleistet!</a:t>
              </a:r>
            </a:p>
          </p:txBody>
        </p:sp>
        <p:grpSp>
          <p:nvGrpSpPr>
            <p:cNvPr id="61" name="Gruppieren 60">
              <a:extLst>
                <a:ext uri="{FF2B5EF4-FFF2-40B4-BE49-F238E27FC236}">
                  <a16:creationId xmlns:a16="http://schemas.microsoft.com/office/drawing/2014/main" id="{F4482438-0228-407F-B090-4ECDE9CA1C1F}"/>
                </a:ext>
              </a:extLst>
            </p:cNvPr>
            <p:cNvGrpSpPr/>
            <p:nvPr/>
          </p:nvGrpSpPr>
          <p:grpSpPr>
            <a:xfrm>
              <a:off x="3425951" y="1615440"/>
              <a:ext cx="1962948" cy="1754594"/>
              <a:chOff x="3425951" y="1615440"/>
              <a:chExt cx="1962948" cy="1754594"/>
            </a:xfrm>
          </p:grpSpPr>
          <p:grpSp>
            <p:nvGrpSpPr>
              <p:cNvPr id="58" name="Gruppieren 57">
                <a:extLst>
                  <a:ext uri="{FF2B5EF4-FFF2-40B4-BE49-F238E27FC236}">
                    <a16:creationId xmlns:a16="http://schemas.microsoft.com/office/drawing/2014/main" id="{D4EEDD31-443A-47B0-8114-ECDCAABFECB0}"/>
                  </a:ext>
                </a:extLst>
              </p:cNvPr>
              <p:cNvGrpSpPr/>
              <p:nvPr/>
            </p:nvGrpSpPr>
            <p:grpSpPr>
              <a:xfrm>
                <a:off x="3425951" y="2069104"/>
                <a:ext cx="1962948" cy="860450"/>
                <a:chOff x="3761231" y="1995952"/>
                <a:chExt cx="1962948" cy="860450"/>
              </a:xfrm>
            </p:grpSpPr>
            <p:sp>
              <p:nvSpPr>
                <p:cNvPr id="248" name="Rechteck 247">
                  <a:extLst>
                    <a:ext uri="{FF2B5EF4-FFF2-40B4-BE49-F238E27FC236}">
                      <a16:creationId xmlns:a16="http://schemas.microsoft.com/office/drawing/2014/main" id="{66F49DC5-CC3C-480B-BA57-C159D914ED70}"/>
                    </a:ext>
                  </a:extLst>
                </p:cNvPr>
                <p:cNvSpPr/>
                <p:nvPr/>
              </p:nvSpPr>
              <p:spPr bwMode="auto">
                <a:xfrm>
                  <a:off x="3761231" y="1995952"/>
                  <a:ext cx="1955367" cy="86045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0" tIns="0" rIns="0" bIns="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Char char="•"/>
                    <a:tabLst/>
                  </a:pPr>
                  <a:endParaRPr kumimoji="0" lang="de-DE" sz="24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grpSp>
              <p:nvGrpSpPr>
                <p:cNvPr id="221" name="Gruppieren 220">
                  <a:extLst>
                    <a:ext uri="{FF2B5EF4-FFF2-40B4-BE49-F238E27FC236}">
                      <a16:creationId xmlns:a16="http://schemas.microsoft.com/office/drawing/2014/main" id="{B3DE3898-6A20-42FE-A5A0-1D52CA79C574}"/>
                    </a:ext>
                  </a:extLst>
                </p:cNvPr>
                <p:cNvGrpSpPr/>
                <p:nvPr/>
              </p:nvGrpSpPr>
              <p:grpSpPr>
                <a:xfrm>
                  <a:off x="4395146" y="2286399"/>
                  <a:ext cx="501397" cy="469179"/>
                  <a:chOff x="2369533" y="887240"/>
                  <a:chExt cx="5116092" cy="5069714"/>
                </a:xfrm>
              </p:grpSpPr>
              <p:sp>
                <p:nvSpPr>
                  <p:cNvPr id="241" name="Sechseck 240">
                    <a:extLst>
                      <a:ext uri="{FF2B5EF4-FFF2-40B4-BE49-F238E27FC236}">
                        <a16:creationId xmlns:a16="http://schemas.microsoft.com/office/drawing/2014/main" id="{1AFED568-008B-4600-8A41-2E62383061BB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932813" y="2577146"/>
                    <a:ext cx="1989532" cy="1689905"/>
                  </a:xfrm>
                  <a:prstGeom prst="hexagon">
                    <a:avLst/>
                  </a:prstGeom>
                  <a:solidFill>
                    <a:srgbClr val="FFFF00"/>
                  </a:solidFill>
                  <a:ln w="1270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0" rIns="0" bIns="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Char char="•"/>
                      <a:tabLst/>
                    </a:pPr>
                    <a:endParaRPr lang="de-DE"/>
                  </a:p>
                </p:txBody>
              </p:sp>
              <p:sp>
                <p:nvSpPr>
                  <p:cNvPr id="242" name="Sechseck 241">
                    <a:extLst>
                      <a:ext uri="{FF2B5EF4-FFF2-40B4-BE49-F238E27FC236}">
                        <a16:creationId xmlns:a16="http://schemas.microsoft.com/office/drawing/2014/main" id="{A2ACA094-82B9-46D8-BF69-55C95E97A8AA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5496093" y="1732193"/>
                    <a:ext cx="1989532" cy="1689905"/>
                  </a:xfrm>
                  <a:prstGeom prst="hexagon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270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0" rIns="0" bIns="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Char char="•"/>
                      <a:tabLst/>
                    </a:pPr>
                    <a:endParaRPr lang="de-DE"/>
                  </a:p>
                </p:txBody>
              </p:sp>
              <p:sp>
                <p:nvSpPr>
                  <p:cNvPr id="243" name="Sechseck 242">
                    <a:extLst>
                      <a:ext uri="{FF2B5EF4-FFF2-40B4-BE49-F238E27FC236}">
                        <a16:creationId xmlns:a16="http://schemas.microsoft.com/office/drawing/2014/main" id="{9F98F7F4-E866-466D-94A1-C419E44F55D6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5496093" y="3422097"/>
                    <a:ext cx="1989532" cy="1689905"/>
                  </a:xfrm>
                  <a:prstGeom prst="hexagon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270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0" rIns="0" bIns="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Char char="•"/>
                      <a:tabLst/>
                    </a:pPr>
                    <a:endParaRPr lang="de-DE"/>
                  </a:p>
                </p:txBody>
              </p:sp>
              <p:sp>
                <p:nvSpPr>
                  <p:cNvPr id="244" name="Sechseck 243">
                    <a:extLst>
                      <a:ext uri="{FF2B5EF4-FFF2-40B4-BE49-F238E27FC236}">
                        <a16:creationId xmlns:a16="http://schemas.microsoft.com/office/drawing/2014/main" id="{173A77DF-8C3A-4D52-8D5D-35E87448E19D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369533" y="3422097"/>
                    <a:ext cx="1989532" cy="1689905"/>
                  </a:xfrm>
                  <a:prstGeom prst="hexagon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270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0" rIns="0" bIns="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Char char="•"/>
                      <a:tabLst/>
                    </a:pPr>
                    <a:endParaRPr lang="de-DE"/>
                  </a:p>
                </p:txBody>
              </p:sp>
              <p:sp>
                <p:nvSpPr>
                  <p:cNvPr id="245" name="Sechseck 244">
                    <a:extLst>
                      <a:ext uri="{FF2B5EF4-FFF2-40B4-BE49-F238E27FC236}">
                        <a16:creationId xmlns:a16="http://schemas.microsoft.com/office/drawing/2014/main" id="{DB6E3267-6AE7-4AE7-9932-43F8775C22A2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369533" y="1732193"/>
                    <a:ext cx="1989532" cy="1689905"/>
                  </a:xfrm>
                  <a:prstGeom prst="hexagon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270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0" rIns="0" bIns="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Char char="•"/>
                      <a:tabLst/>
                    </a:pPr>
                    <a:endParaRPr lang="de-DE"/>
                  </a:p>
                </p:txBody>
              </p:sp>
              <p:sp>
                <p:nvSpPr>
                  <p:cNvPr id="246" name="Sechseck 245">
                    <a:extLst>
                      <a:ext uri="{FF2B5EF4-FFF2-40B4-BE49-F238E27FC236}">
                        <a16:creationId xmlns:a16="http://schemas.microsoft.com/office/drawing/2014/main" id="{B6443535-B162-4E22-8640-CD3F48869ACA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932813" y="887240"/>
                    <a:ext cx="1989532" cy="1689905"/>
                  </a:xfrm>
                  <a:prstGeom prst="hexagon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270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0" rIns="0" bIns="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Char char="•"/>
                      <a:tabLst/>
                    </a:pPr>
                    <a:endParaRPr lang="de-DE"/>
                  </a:p>
                </p:txBody>
              </p:sp>
              <p:sp>
                <p:nvSpPr>
                  <p:cNvPr id="247" name="Sechseck 246">
                    <a:extLst>
                      <a:ext uri="{FF2B5EF4-FFF2-40B4-BE49-F238E27FC236}">
                        <a16:creationId xmlns:a16="http://schemas.microsoft.com/office/drawing/2014/main" id="{E07105CF-5814-4629-99DF-05D62B43C6B3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932813" y="4267049"/>
                    <a:ext cx="1989532" cy="1689905"/>
                  </a:xfrm>
                  <a:prstGeom prst="hexagon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270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0" rIns="0" bIns="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Char char="•"/>
                      <a:tabLst/>
                    </a:pPr>
                    <a:endParaRPr lang="de-DE"/>
                  </a:p>
                </p:txBody>
              </p:sp>
            </p:grpSp>
            <p:sp>
              <p:nvSpPr>
                <p:cNvPr id="249" name="Textfeld 248">
                  <a:extLst>
                    <a:ext uri="{FF2B5EF4-FFF2-40B4-BE49-F238E27FC236}">
                      <a16:creationId xmlns:a16="http://schemas.microsoft.com/office/drawing/2014/main" id="{694097D2-8BCA-4FDD-BB74-9D27AB940CD9}"/>
                    </a:ext>
                  </a:extLst>
                </p:cNvPr>
                <p:cNvSpPr txBox="1"/>
                <p:nvPr/>
              </p:nvSpPr>
              <p:spPr>
                <a:xfrm>
                  <a:off x="3768451" y="1998167"/>
                  <a:ext cx="1955728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de-DE" sz="1400" dirty="0">
                      <a:solidFill>
                        <a:srgbClr val="3333FF"/>
                      </a:solidFill>
                    </a:rPr>
                    <a:t>Versorgungssicherheit</a:t>
                  </a:r>
                </a:p>
              </p:txBody>
            </p:sp>
          </p:grpSp>
          <p:cxnSp>
            <p:nvCxnSpPr>
              <p:cNvPr id="60" name="Gerade Verbindung mit Pfeil 59">
                <a:extLst>
                  <a:ext uri="{FF2B5EF4-FFF2-40B4-BE49-F238E27FC236}">
                    <a16:creationId xmlns:a16="http://schemas.microsoft.com/office/drawing/2014/main" id="{E43ADBA8-AD18-478C-BDD6-CA3208435286}"/>
                  </a:ext>
                </a:extLst>
              </p:cNvPr>
              <p:cNvCxnSpPr/>
              <p:nvPr/>
            </p:nvCxnSpPr>
            <p:spPr bwMode="auto">
              <a:xfrm flipV="1">
                <a:off x="4254848" y="1615440"/>
                <a:ext cx="0" cy="453664"/>
              </a:xfrm>
              <a:prstGeom prst="straightConnector1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triangle" w="med" len="med"/>
                <a:tailEnd type="triangl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50" name="Gerade Verbindung mit Pfeil 249">
                <a:extLst>
                  <a:ext uri="{FF2B5EF4-FFF2-40B4-BE49-F238E27FC236}">
                    <a16:creationId xmlns:a16="http://schemas.microsoft.com/office/drawing/2014/main" id="{2004B651-8A81-4778-9C28-3CDBE249CD30}"/>
                  </a:ext>
                </a:extLst>
              </p:cNvPr>
              <p:cNvCxnSpPr/>
              <p:nvPr/>
            </p:nvCxnSpPr>
            <p:spPr bwMode="auto">
              <a:xfrm flipV="1">
                <a:off x="4254848" y="2916370"/>
                <a:ext cx="0" cy="453664"/>
              </a:xfrm>
              <a:prstGeom prst="straightConnector1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triangle" w="med" len="med"/>
                <a:tailEnd type="triangl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256" name="Textfeld 255">
            <a:extLst>
              <a:ext uri="{FF2B5EF4-FFF2-40B4-BE49-F238E27FC236}">
                <a16:creationId xmlns:a16="http://schemas.microsoft.com/office/drawing/2014/main" id="{00538EF5-C76B-4BA5-A551-3B8D6301F05F}"/>
              </a:ext>
            </a:extLst>
          </p:cNvPr>
          <p:cNvSpPr txBox="1"/>
          <p:nvPr/>
        </p:nvSpPr>
        <p:spPr>
          <a:xfrm>
            <a:off x="7907552" y="3875571"/>
            <a:ext cx="2343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t</a:t>
            </a:r>
          </a:p>
        </p:txBody>
      </p:sp>
      <p:grpSp>
        <p:nvGrpSpPr>
          <p:cNvPr id="264" name="Gruppieren 263">
            <a:extLst>
              <a:ext uri="{FF2B5EF4-FFF2-40B4-BE49-F238E27FC236}">
                <a16:creationId xmlns:a16="http://schemas.microsoft.com/office/drawing/2014/main" id="{AEA94EE4-4514-4175-82C0-220D49DE560A}"/>
              </a:ext>
            </a:extLst>
          </p:cNvPr>
          <p:cNvGrpSpPr/>
          <p:nvPr/>
        </p:nvGrpSpPr>
        <p:grpSpPr>
          <a:xfrm>
            <a:off x="454708" y="2500588"/>
            <a:ext cx="9252856" cy="3202462"/>
            <a:chOff x="454708" y="2500588"/>
            <a:chExt cx="9252856" cy="3202462"/>
          </a:xfrm>
        </p:grpSpPr>
        <p:sp>
          <p:nvSpPr>
            <p:cNvPr id="157" name="Text Box 5">
              <a:extLst>
                <a:ext uri="{FF2B5EF4-FFF2-40B4-BE49-F238E27FC236}">
                  <a16:creationId xmlns:a16="http://schemas.microsoft.com/office/drawing/2014/main" id="{4C120854-6867-40C9-A2A8-5CF8FC8CC9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708" y="5118275"/>
              <a:ext cx="9252856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4A300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285750" indent="-28575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indent="0">
                <a:defRPr/>
              </a:pPr>
              <a:r>
                <a:rPr lang="de-DE" altLang="de-DE" sz="1600" dirty="0">
                  <a:solidFill>
                    <a:srgbClr val="563BFB"/>
                  </a:solidFill>
                </a:rPr>
                <a:t>2. Der </a:t>
              </a:r>
              <a:r>
                <a:rPr lang="de-DE" altLang="de-DE" sz="1600" b="1" dirty="0">
                  <a:solidFill>
                    <a:srgbClr val="563BFB"/>
                  </a:solidFill>
                </a:rPr>
                <a:t>Ausbau der EE </a:t>
              </a:r>
              <a:r>
                <a:rPr lang="de-DE" altLang="de-DE" sz="1600" dirty="0">
                  <a:solidFill>
                    <a:srgbClr val="563BFB"/>
                  </a:solidFill>
                </a:rPr>
                <a:t>muss im gleichen Zeitraum stark gesteigert werden. Hierbei sind </a:t>
              </a:r>
              <a:r>
                <a:rPr lang="de-DE" altLang="de-DE" sz="1600" b="1" dirty="0">
                  <a:solidFill>
                    <a:srgbClr val="563BFB"/>
                  </a:solidFill>
                </a:rPr>
                <a:t>Photovoltaikanlagen </a:t>
              </a:r>
              <a:r>
                <a:rPr lang="de-DE" altLang="de-DE" sz="1600" dirty="0">
                  <a:solidFill>
                    <a:srgbClr val="563BFB"/>
                  </a:solidFill>
                </a:rPr>
                <a:t>(ca. 825 TWh/a) und </a:t>
              </a:r>
              <a:r>
                <a:rPr lang="de-DE" altLang="de-DE" sz="1600" b="1" dirty="0">
                  <a:solidFill>
                    <a:srgbClr val="563BFB"/>
                  </a:solidFill>
                </a:rPr>
                <a:t>Windkraftanlagen </a:t>
              </a:r>
              <a:r>
                <a:rPr lang="de-DE" altLang="de-DE" sz="1600" dirty="0">
                  <a:solidFill>
                    <a:srgbClr val="563BFB"/>
                  </a:solidFill>
                </a:rPr>
                <a:t>(ca. 700 TWh/a) die großen Bringer!</a:t>
              </a:r>
            </a:p>
          </p:txBody>
        </p:sp>
        <p:grpSp>
          <p:nvGrpSpPr>
            <p:cNvPr id="259" name="Gruppieren 258">
              <a:extLst>
                <a:ext uri="{FF2B5EF4-FFF2-40B4-BE49-F238E27FC236}">
                  <a16:creationId xmlns:a16="http://schemas.microsoft.com/office/drawing/2014/main" id="{BF7C7331-088D-4562-8FEA-41FEF964D452}"/>
                </a:ext>
              </a:extLst>
            </p:cNvPr>
            <p:cNvGrpSpPr/>
            <p:nvPr/>
          </p:nvGrpSpPr>
          <p:grpSpPr>
            <a:xfrm>
              <a:off x="1707342" y="2500588"/>
              <a:ext cx="5369040" cy="1431212"/>
              <a:chOff x="1707342" y="2500588"/>
              <a:chExt cx="5369040" cy="1431212"/>
            </a:xfrm>
          </p:grpSpPr>
          <p:grpSp>
            <p:nvGrpSpPr>
              <p:cNvPr id="8" name="Gruppieren 7">
                <a:extLst>
                  <a:ext uri="{FF2B5EF4-FFF2-40B4-BE49-F238E27FC236}">
                    <a16:creationId xmlns:a16="http://schemas.microsoft.com/office/drawing/2014/main" id="{452C3C63-C686-4599-B060-1066E7F2B1D0}"/>
                  </a:ext>
                </a:extLst>
              </p:cNvPr>
              <p:cNvGrpSpPr/>
              <p:nvPr/>
            </p:nvGrpSpPr>
            <p:grpSpPr>
              <a:xfrm>
                <a:off x="2294329" y="2500588"/>
                <a:ext cx="4782053" cy="1312876"/>
                <a:chOff x="2294329" y="2500588"/>
                <a:chExt cx="4782053" cy="1312876"/>
              </a:xfrm>
            </p:grpSpPr>
            <p:cxnSp>
              <p:nvCxnSpPr>
                <p:cNvPr id="180" name="Gerader Verbinder 179">
                  <a:extLst>
                    <a:ext uri="{FF2B5EF4-FFF2-40B4-BE49-F238E27FC236}">
                      <a16:creationId xmlns:a16="http://schemas.microsoft.com/office/drawing/2014/main" id="{A3FB8E9B-C861-4630-8A4B-2FAFA584F536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2906857" y="2500588"/>
                  <a:ext cx="4169525" cy="1312876"/>
                </a:xfrm>
                <a:prstGeom prst="line">
                  <a:avLst/>
                </a:prstGeom>
                <a:solidFill>
                  <a:srgbClr val="FF0000"/>
                </a:solidFill>
                <a:ln w="38100" cap="flat" cmpd="sng" algn="ctr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81" name="Gerader Verbinder 180">
                  <a:extLst>
                    <a:ext uri="{FF2B5EF4-FFF2-40B4-BE49-F238E27FC236}">
                      <a16:creationId xmlns:a16="http://schemas.microsoft.com/office/drawing/2014/main" id="{AEF92943-F448-4BD8-9A8F-895817A4122F}"/>
                    </a:ext>
                  </a:extLst>
                </p:cNvPr>
                <p:cNvCxnSpPr/>
                <p:nvPr/>
              </p:nvCxnSpPr>
              <p:spPr bwMode="auto">
                <a:xfrm>
                  <a:off x="2294329" y="3813464"/>
                  <a:ext cx="612528" cy="0"/>
                </a:xfrm>
                <a:prstGeom prst="line">
                  <a:avLst/>
                </a:prstGeom>
                <a:solidFill>
                  <a:srgbClr val="FF0000"/>
                </a:solidFill>
                <a:ln w="38100" cap="flat" cmpd="sng" algn="ctr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  <p:sp>
            <p:nvSpPr>
              <p:cNvPr id="197" name="Textfeld 196">
                <a:extLst>
                  <a:ext uri="{FF2B5EF4-FFF2-40B4-BE49-F238E27FC236}">
                    <a16:creationId xmlns:a16="http://schemas.microsoft.com/office/drawing/2014/main" id="{3AFFDB65-4576-438B-A1C1-E4A83C32565A}"/>
                  </a:ext>
                </a:extLst>
              </p:cNvPr>
              <p:cNvSpPr txBox="1"/>
              <p:nvPr/>
            </p:nvSpPr>
            <p:spPr>
              <a:xfrm>
                <a:off x="1707342" y="3624023"/>
                <a:ext cx="48282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de-DE" sz="1400" dirty="0">
                    <a:solidFill>
                      <a:srgbClr val="3333FF"/>
                    </a:solidFill>
                  </a:rPr>
                  <a:t>496</a:t>
                </a:r>
              </a:p>
            </p:txBody>
          </p:sp>
          <p:sp>
            <p:nvSpPr>
              <p:cNvPr id="210" name="Textfeld 209">
                <a:extLst>
                  <a:ext uri="{FF2B5EF4-FFF2-40B4-BE49-F238E27FC236}">
                    <a16:creationId xmlns:a16="http://schemas.microsoft.com/office/drawing/2014/main" id="{488CF137-BA89-40CC-A28B-898A70E6A21B}"/>
                  </a:ext>
                </a:extLst>
              </p:cNvPr>
              <p:cNvSpPr txBox="1"/>
              <p:nvPr/>
            </p:nvSpPr>
            <p:spPr>
              <a:xfrm>
                <a:off x="2679173" y="3187230"/>
                <a:ext cx="135005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1400" dirty="0">
                    <a:solidFill>
                      <a:srgbClr val="008000"/>
                    </a:solidFill>
                  </a:rPr>
                  <a:t>EE-Erzeugung</a:t>
                </a:r>
              </a:p>
            </p:txBody>
          </p:sp>
          <p:grpSp>
            <p:nvGrpSpPr>
              <p:cNvPr id="57" name="Gruppieren 56">
                <a:extLst>
                  <a:ext uri="{FF2B5EF4-FFF2-40B4-BE49-F238E27FC236}">
                    <a16:creationId xmlns:a16="http://schemas.microsoft.com/office/drawing/2014/main" id="{60328154-2BCA-4900-88A4-AE6C7993FDCC}"/>
                  </a:ext>
                </a:extLst>
              </p:cNvPr>
              <p:cNvGrpSpPr/>
              <p:nvPr/>
            </p:nvGrpSpPr>
            <p:grpSpPr>
              <a:xfrm>
                <a:off x="5400472" y="3109322"/>
                <a:ext cx="1507098" cy="784151"/>
                <a:chOff x="5400472" y="3109322"/>
                <a:chExt cx="1507098" cy="784151"/>
              </a:xfrm>
            </p:grpSpPr>
            <p:sp>
              <p:nvSpPr>
                <p:cNvPr id="207" name="Rechteck 206">
                  <a:extLst>
                    <a:ext uri="{FF2B5EF4-FFF2-40B4-BE49-F238E27FC236}">
                      <a16:creationId xmlns:a16="http://schemas.microsoft.com/office/drawing/2014/main" id="{2E68DD0A-8578-44BB-BA4B-7EA1B22B36DC}"/>
                    </a:ext>
                  </a:extLst>
                </p:cNvPr>
                <p:cNvSpPr/>
                <p:nvPr/>
              </p:nvSpPr>
              <p:spPr bwMode="auto">
                <a:xfrm>
                  <a:off x="5400472" y="3166306"/>
                  <a:ext cx="1507098" cy="727167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0" tIns="0" rIns="0" bIns="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Char char="•"/>
                    <a:tabLst/>
                  </a:pPr>
                  <a:endParaRPr kumimoji="0" lang="de-DE" sz="24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206" name="Textfeld 205">
                  <a:extLst>
                    <a:ext uri="{FF2B5EF4-FFF2-40B4-BE49-F238E27FC236}">
                      <a16:creationId xmlns:a16="http://schemas.microsoft.com/office/drawing/2014/main" id="{5785800C-4EDE-4A97-8C56-C4C32C3C4587}"/>
                    </a:ext>
                  </a:extLst>
                </p:cNvPr>
                <p:cNvSpPr txBox="1"/>
                <p:nvPr/>
              </p:nvSpPr>
              <p:spPr>
                <a:xfrm>
                  <a:off x="5684828" y="3109322"/>
                  <a:ext cx="990977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de-DE" sz="1400" dirty="0">
                      <a:solidFill>
                        <a:srgbClr val="3333FF"/>
                      </a:solidFill>
                    </a:rPr>
                    <a:t>EE-Zubau</a:t>
                  </a:r>
                </a:p>
              </p:txBody>
            </p:sp>
            <p:pic>
              <p:nvPicPr>
                <p:cNvPr id="218" name="Picture 2" descr="C:\Users\Wolfgang A. Thiel\AppData\Local\Microsoft\Windows\Temporary Internet Files\Content.IE5\QELFV1LX\MC900353987[1].wmf">
                  <a:extLst>
                    <a:ext uri="{FF2B5EF4-FFF2-40B4-BE49-F238E27FC236}">
                      <a16:creationId xmlns:a16="http://schemas.microsoft.com/office/drawing/2014/main" id="{093BA91E-4D3B-4FF4-AA33-1C6D60CDDB3E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378307" y="3429581"/>
                  <a:ext cx="253915" cy="37507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219" name="Grafik 218">
                  <a:extLst>
                    <a:ext uri="{FF2B5EF4-FFF2-40B4-BE49-F238E27FC236}">
                      <a16:creationId xmlns:a16="http://schemas.microsoft.com/office/drawing/2014/main" id="{02DDBEEA-C02B-4448-8FEF-8A114B69BC2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9431" b="30514"/>
                <a:stretch/>
              </p:blipFill>
              <p:spPr>
                <a:xfrm>
                  <a:off x="5661835" y="3439457"/>
                  <a:ext cx="552196" cy="331624"/>
                </a:xfrm>
                <a:prstGeom prst="rect">
                  <a:avLst/>
                </a:prstGeom>
              </p:spPr>
            </p:pic>
          </p:grpSp>
          <p:sp>
            <p:nvSpPr>
              <p:cNvPr id="192" name="Ellipse 191">
                <a:extLst>
                  <a:ext uri="{FF2B5EF4-FFF2-40B4-BE49-F238E27FC236}">
                    <a16:creationId xmlns:a16="http://schemas.microsoft.com/office/drawing/2014/main" id="{0EC35D25-2561-4EE0-8487-BF386E01C3F6}"/>
                  </a:ext>
                </a:extLst>
              </p:cNvPr>
              <p:cNvSpPr/>
              <p:nvPr/>
            </p:nvSpPr>
            <p:spPr bwMode="auto">
              <a:xfrm>
                <a:off x="2219514" y="3738649"/>
                <a:ext cx="149629" cy="149629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19050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</p:grpSp>
      <p:grpSp>
        <p:nvGrpSpPr>
          <p:cNvPr id="263" name="Gruppieren 262">
            <a:extLst>
              <a:ext uri="{FF2B5EF4-FFF2-40B4-BE49-F238E27FC236}">
                <a16:creationId xmlns:a16="http://schemas.microsoft.com/office/drawing/2014/main" id="{AAC77D3A-BB13-4198-8367-5E8A43BBF707}"/>
              </a:ext>
            </a:extLst>
          </p:cNvPr>
          <p:cNvGrpSpPr/>
          <p:nvPr/>
        </p:nvGrpSpPr>
        <p:grpSpPr>
          <a:xfrm>
            <a:off x="454708" y="851107"/>
            <a:ext cx="9252856" cy="4279031"/>
            <a:chOff x="454708" y="851107"/>
            <a:chExt cx="9252856" cy="4279031"/>
          </a:xfrm>
        </p:grpSpPr>
        <p:sp>
          <p:nvSpPr>
            <p:cNvPr id="159" name="Text Box 5">
              <a:extLst>
                <a:ext uri="{FF2B5EF4-FFF2-40B4-BE49-F238E27FC236}">
                  <a16:creationId xmlns:a16="http://schemas.microsoft.com/office/drawing/2014/main" id="{A7542462-6858-484F-8536-7142D44DDE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708" y="4299141"/>
              <a:ext cx="9252856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4A300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285750" indent="-28575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indent="0">
                <a:defRPr/>
              </a:pPr>
              <a:r>
                <a:rPr lang="de-DE" altLang="de-DE" sz="1600" dirty="0">
                  <a:solidFill>
                    <a:srgbClr val="563BFB"/>
                  </a:solidFill>
                </a:rPr>
                <a:t>1. Mit </a:t>
              </a:r>
              <a:r>
                <a:rPr lang="de-DE" altLang="de-DE" sz="1600" b="1" dirty="0">
                  <a:solidFill>
                    <a:srgbClr val="563BFB"/>
                  </a:solidFill>
                </a:rPr>
                <a:t>Effizienz</a:t>
              </a:r>
              <a:r>
                <a:rPr lang="de-DE" altLang="de-DE" sz="1600" dirty="0">
                  <a:solidFill>
                    <a:srgbClr val="563BFB"/>
                  </a:solidFill>
                </a:rPr>
                <a:t> und </a:t>
              </a:r>
              <a:r>
                <a:rPr lang="de-DE" altLang="de-DE" sz="1600" b="1" dirty="0">
                  <a:solidFill>
                    <a:srgbClr val="563BFB"/>
                  </a:solidFill>
                </a:rPr>
                <a:t>Suffizienz</a:t>
              </a:r>
              <a:r>
                <a:rPr lang="de-DE" altLang="de-DE" sz="1600" dirty="0">
                  <a:solidFill>
                    <a:srgbClr val="563BFB"/>
                  </a:solidFill>
                </a:rPr>
                <a:t> muss der Primär-Energieverbrauch deutlich gesenkt werden! Dabei spielen der Wegfall der Verluste bei fossilen Kraftwerken (ca. 900 TWh/a) und die Einsparungen bei der </a:t>
              </a:r>
              <a:r>
                <a:rPr lang="de-DE" altLang="de-DE" sz="1600" b="1" dirty="0">
                  <a:solidFill>
                    <a:srgbClr val="563BFB"/>
                  </a:solidFill>
                </a:rPr>
                <a:t>Wärme- /Mobilitätswende</a:t>
              </a:r>
              <a:r>
                <a:rPr lang="de-DE" altLang="de-DE" sz="1600" dirty="0">
                  <a:solidFill>
                    <a:srgbClr val="563BFB"/>
                  </a:solidFill>
                </a:rPr>
                <a:t> (ca. 500 TWh/a) eine große Rolle.</a:t>
              </a:r>
            </a:p>
          </p:txBody>
        </p:sp>
        <p:grpSp>
          <p:nvGrpSpPr>
            <p:cNvPr id="262" name="Gruppieren 261">
              <a:extLst>
                <a:ext uri="{FF2B5EF4-FFF2-40B4-BE49-F238E27FC236}">
                  <a16:creationId xmlns:a16="http://schemas.microsoft.com/office/drawing/2014/main" id="{C9D2EA5A-5E8E-4A44-8CF7-CBB718817597}"/>
                </a:ext>
              </a:extLst>
            </p:cNvPr>
            <p:cNvGrpSpPr/>
            <p:nvPr/>
          </p:nvGrpSpPr>
          <p:grpSpPr>
            <a:xfrm>
              <a:off x="1558262" y="851107"/>
              <a:ext cx="6376574" cy="3240833"/>
              <a:chOff x="1558262" y="851107"/>
              <a:chExt cx="6376574" cy="3240833"/>
            </a:xfrm>
          </p:grpSpPr>
          <p:sp>
            <p:nvSpPr>
              <p:cNvPr id="195" name="Textfeld 194">
                <a:extLst>
                  <a:ext uri="{FF2B5EF4-FFF2-40B4-BE49-F238E27FC236}">
                    <a16:creationId xmlns:a16="http://schemas.microsoft.com/office/drawing/2014/main" id="{A526ED59-C90A-4664-9B52-92E70F8A96F4}"/>
                  </a:ext>
                </a:extLst>
              </p:cNvPr>
              <p:cNvSpPr txBox="1"/>
              <p:nvPr/>
            </p:nvSpPr>
            <p:spPr>
              <a:xfrm>
                <a:off x="7302932" y="2331311"/>
                <a:ext cx="63190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1400" dirty="0">
                    <a:solidFill>
                      <a:srgbClr val="3333FF"/>
                    </a:solidFill>
                  </a:rPr>
                  <a:t>2.000</a:t>
                </a:r>
              </a:p>
            </p:txBody>
          </p:sp>
          <p:grpSp>
            <p:nvGrpSpPr>
              <p:cNvPr id="261" name="Gruppieren 260">
                <a:extLst>
                  <a:ext uri="{FF2B5EF4-FFF2-40B4-BE49-F238E27FC236}">
                    <a16:creationId xmlns:a16="http://schemas.microsoft.com/office/drawing/2014/main" id="{3EA6FAF6-EA10-4C71-90D9-6EC0E6D1CDC2}"/>
                  </a:ext>
                </a:extLst>
              </p:cNvPr>
              <p:cNvGrpSpPr/>
              <p:nvPr/>
            </p:nvGrpSpPr>
            <p:grpSpPr>
              <a:xfrm>
                <a:off x="1558262" y="851107"/>
                <a:ext cx="5563840" cy="3240833"/>
                <a:chOff x="1558262" y="851107"/>
                <a:chExt cx="5563840" cy="3240833"/>
              </a:xfrm>
            </p:grpSpPr>
            <p:cxnSp>
              <p:nvCxnSpPr>
                <p:cNvPr id="29" name="Gerader Verbinder 28">
                  <a:extLst>
                    <a:ext uri="{FF2B5EF4-FFF2-40B4-BE49-F238E27FC236}">
                      <a16:creationId xmlns:a16="http://schemas.microsoft.com/office/drawing/2014/main" id="{4D2776B4-7924-4542-B5FF-D19A23CA7274}"/>
                    </a:ext>
                  </a:extLst>
                </p:cNvPr>
                <p:cNvCxnSpPr/>
                <p:nvPr/>
              </p:nvCxnSpPr>
              <p:spPr bwMode="auto">
                <a:xfrm flipH="1">
                  <a:off x="7058717" y="2584718"/>
                  <a:ext cx="1" cy="1507222"/>
                </a:xfrm>
                <a:prstGeom prst="line">
                  <a:avLst/>
                </a:prstGeom>
                <a:solidFill>
                  <a:srgbClr val="FF0000"/>
                </a:solidFill>
                <a:ln w="12700" cap="flat" cmpd="sng" algn="ctr">
                  <a:solidFill>
                    <a:schemeClr val="tx1"/>
                  </a:solidFill>
                  <a:prstDash val="sysDash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grpSp>
              <p:nvGrpSpPr>
                <p:cNvPr id="260" name="Gruppieren 259">
                  <a:extLst>
                    <a:ext uri="{FF2B5EF4-FFF2-40B4-BE49-F238E27FC236}">
                      <a16:creationId xmlns:a16="http://schemas.microsoft.com/office/drawing/2014/main" id="{18C03903-12B1-4AFB-A79A-F76813D11B36}"/>
                    </a:ext>
                  </a:extLst>
                </p:cNvPr>
                <p:cNvGrpSpPr/>
                <p:nvPr/>
              </p:nvGrpSpPr>
              <p:grpSpPr>
                <a:xfrm>
                  <a:off x="1558262" y="851107"/>
                  <a:ext cx="5563840" cy="3240833"/>
                  <a:chOff x="1558262" y="851107"/>
                  <a:chExt cx="5563840" cy="3240833"/>
                </a:xfrm>
              </p:grpSpPr>
              <p:cxnSp>
                <p:nvCxnSpPr>
                  <p:cNvPr id="194" name="Gerader Verbinder 193">
                    <a:extLst>
                      <a:ext uri="{FF2B5EF4-FFF2-40B4-BE49-F238E27FC236}">
                        <a16:creationId xmlns:a16="http://schemas.microsoft.com/office/drawing/2014/main" id="{9C7AF51D-466B-4805-AA1E-DB40F099A319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2294328" y="1123221"/>
                    <a:ext cx="0" cy="2968719"/>
                  </a:xfrm>
                  <a:prstGeom prst="line">
                    <a:avLst/>
                  </a:prstGeom>
                  <a:solidFill>
                    <a:srgbClr val="FF0000"/>
                  </a:solidFill>
                  <a:ln w="12700" cap="flat" cmpd="sng" algn="ctr">
                    <a:solidFill>
                      <a:schemeClr val="tx1"/>
                    </a:solidFill>
                    <a:prstDash val="sysDash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82" name="Gerader Verbinder 181">
                    <a:extLst>
                      <a:ext uri="{FF2B5EF4-FFF2-40B4-BE49-F238E27FC236}">
                        <a16:creationId xmlns:a16="http://schemas.microsoft.com/office/drawing/2014/main" id="{AD0C1435-F62A-4DF3-A1BA-19B116AED8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2294329" y="1020384"/>
                    <a:ext cx="4782053" cy="1480204"/>
                  </a:xfrm>
                  <a:prstGeom prst="line">
                    <a:avLst/>
                  </a:prstGeom>
                  <a:solidFill>
                    <a:srgbClr val="FF0000"/>
                  </a:solidFill>
                  <a:ln w="38100" cap="flat" cmpd="sng" algn="ctr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193" name="Ellipse 192">
                    <a:extLst>
                      <a:ext uri="{FF2B5EF4-FFF2-40B4-BE49-F238E27FC236}">
                        <a16:creationId xmlns:a16="http://schemas.microsoft.com/office/drawing/2014/main" id="{DC973861-77F4-4556-AF96-2664CE3B6B83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219514" y="953191"/>
                    <a:ext cx="149629" cy="149629"/>
                  </a:xfrm>
                  <a:prstGeom prst="ellipse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9050" cap="flat" cmpd="sng" algn="ctr">
                    <a:solidFill>
                      <a:schemeClr val="bg1">
                        <a:lumMod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0" rIns="0" bIns="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Char char="•"/>
                      <a:tabLst/>
                    </a:pPr>
                    <a:endParaRPr kumimoji="0" lang="de-DE" sz="24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charset="0"/>
                    </a:endParaRPr>
                  </a:p>
                </p:txBody>
              </p:sp>
              <p:sp>
                <p:nvSpPr>
                  <p:cNvPr id="196" name="Textfeld 195">
                    <a:extLst>
                      <a:ext uri="{FF2B5EF4-FFF2-40B4-BE49-F238E27FC236}">
                        <a16:creationId xmlns:a16="http://schemas.microsoft.com/office/drawing/2014/main" id="{7E981019-983F-4E10-AF84-F05AA1BE00C9}"/>
                      </a:ext>
                    </a:extLst>
                  </p:cNvPr>
                  <p:cNvSpPr txBox="1"/>
                  <p:nvPr/>
                </p:nvSpPr>
                <p:spPr>
                  <a:xfrm>
                    <a:off x="1558262" y="851107"/>
                    <a:ext cx="631904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r"/>
                    <a:r>
                      <a:rPr lang="de-DE" sz="1400" dirty="0">
                        <a:solidFill>
                          <a:srgbClr val="3333FF"/>
                        </a:solidFill>
                      </a:rPr>
                      <a:t>3.485</a:t>
                    </a:r>
                  </a:p>
                </p:txBody>
              </p:sp>
              <p:sp>
                <p:nvSpPr>
                  <p:cNvPr id="202" name="Textfeld 201">
                    <a:extLst>
                      <a:ext uri="{FF2B5EF4-FFF2-40B4-BE49-F238E27FC236}">
                        <a16:creationId xmlns:a16="http://schemas.microsoft.com/office/drawing/2014/main" id="{99EC0CF6-A2CE-40A7-A7BD-D3DF150C8204}"/>
                      </a:ext>
                    </a:extLst>
                  </p:cNvPr>
                  <p:cNvSpPr txBox="1"/>
                  <p:nvPr/>
                </p:nvSpPr>
                <p:spPr>
                  <a:xfrm>
                    <a:off x="2679173" y="1447007"/>
                    <a:ext cx="1367682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de-DE" sz="1400" dirty="0">
                        <a:solidFill>
                          <a:schemeClr val="bg1">
                            <a:lumMod val="50000"/>
                          </a:schemeClr>
                        </a:solidFill>
                      </a:rPr>
                      <a:t>Primärenergie-</a:t>
                    </a:r>
                    <a:br>
                      <a:rPr lang="de-DE" sz="1400" dirty="0">
                        <a:solidFill>
                          <a:schemeClr val="bg1">
                            <a:lumMod val="50000"/>
                          </a:schemeClr>
                        </a:solidFill>
                      </a:rPr>
                    </a:br>
                    <a:r>
                      <a:rPr lang="de-DE" sz="1400" dirty="0">
                        <a:solidFill>
                          <a:schemeClr val="bg1">
                            <a:lumMod val="50000"/>
                          </a:schemeClr>
                        </a:solidFill>
                      </a:rPr>
                      <a:t>Verbrauch</a:t>
                    </a:r>
                  </a:p>
                </p:txBody>
              </p:sp>
              <p:grpSp>
                <p:nvGrpSpPr>
                  <p:cNvPr id="55" name="Gruppieren 54">
                    <a:extLst>
                      <a:ext uri="{FF2B5EF4-FFF2-40B4-BE49-F238E27FC236}">
                        <a16:creationId xmlns:a16="http://schemas.microsoft.com/office/drawing/2014/main" id="{68250D9A-5E96-4792-8DDB-D59ABAC2C042}"/>
                      </a:ext>
                    </a:extLst>
                  </p:cNvPr>
                  <p:cNvGrpSpPr/>
                  <p:nvPr/>
                </p:nvGrpSpPr>
                <p:grpSpPr>
                  <a:xfrm>
                    <a:off x="5400472" y="1094754"/>
                    <a:ext cx="1507098" cy="784151"/>
                    <a:chOff x="4415166" y="803381"/>
                    <a:chExt cx="1507098" cy="784151"/>
                  </a:xfrm>
                </p:grpSpPr>
                <p:grpSp>
                  <p:nvGrpSpPr>
                    <p:cNvPr id="54" name="Gruppieren 53">
                      <a:extLst>
                        <a:ext uri="{FF2B5EF4-FFF2-40B4-BE49-F238E27FC236}">
                          <a16:creationId xmlns:a16="http://schemas.microsoft.com/office/drawing/2014/main" id="{54AE8DCD-36C0-4091-9566-D75DA48E15E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415166" y="860365"/>
                      <a:ext cx="1507098" cy="727167"/>
                      <a:chOff x="3445902" y="711489"/>
                      <a:chExt cx="1507098" cy="727167"/>
                    </a:xfrm>
                  </p:grpSpPr>
                  <p:sp>
                    <p:nvSpPr>
                      <p:cNvPr id="53" name="Rechteck 52">
                        <a:extLst>
                          <a:ext uri="{FF2B5EF4-FFF2-40B4-BE49-F238E27FC236}">
                            <a16:creationId xmlns:a16="http://schemas.microsoft.com/office/drawing/2014/main" id="{D14AF662-1E7B-4C0D-93D0-B30D8D2C7E77}"/>
                          </a:ext>
                        </a:extLst>
                      </p:cNvPr>
                      <p:cNvSpPr/>
                      <p:nvPr/>
                    </p:nvSpPr>
                    <p:spPr bwMode="auto">
                      <a:xfrm>
                        <a:off x="3445902" y="711489"/>
                        <a:ext cx="1507098" cy="727167"/>
                      </a:xfrm>
                      <a:prstGeom prst="rect">
                        <a:avLst/>
                      </a:prstGeom>
                      <a:solidFill>
                        <a:schemeClr val="bg1">
                          <a:lumMod val="85000"/>
                        </a:schemeClr>
                      </a:solidFill>
                      <a:ln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vert="horz" wrap="square" lIns="0" tIns="0" rIns="0" bIns="0" numCol="1" rtlCol="0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l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Char char="•"/>
                          <a:tabLst/>
                        </a:pPr>
                        <a:endParaRPr kumimoji="0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p:txBody>
                  </p:sp>
                  <p:pic>
                    <p:nvPicPr>
                      <p:cNvPr id="200" name="Grafik 199" descr="Ein Bild, das Text, Gerät enthält.&#10;&#10;Automatisch generierte Beschreibung">
                        <a:extLst>
                          <a:ext uri="{FF2B5EF4-FFF2-40B4-BE49-F238E27FC236}">
                            <a16:creationId xmlns:a16="http://schemas.microsoft.com/office/drawing/2014/main" id="{AF3724E8-277D-4C9C-84F1-B7B5924092BB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492880" y="923109"/>
                        <a:ext cx="688330" cy="412998"/>
                      </a:xfrm>
                      <a:prstGeom prst="rect">
                        <a:avLst/>
                      </a:prstGeom>
                    </p:spPr>
                  </p:pic>
                  <p:pic>
                    <p:nvPicPr>
                      <p:cNvPr id="201" name="Grafik 200">
                        <a:extLst>
                          <a:ext uri="{FF2B5EF4-FFF2-40B4-BE49-F238E27FC236}">
                            <a16:creationId xmlns:a16="http://schemas.microsoft.com/office/drawing/2014/main" id="{C5159A0F-EF57-4567-AF02-8E45773109AA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223365" y="953191"/>
                        <a:ext cx="604021" cy="392320"/>
                      </a:xfrm>
                      <a:prstGeom prst="rect">
                        <a:avLst/>
                      </a:prstGeom>
                    </p:spPr>
                  </p:pic>
                </p:grpSp>
                <p:sp>
                  <p:nvSpPr>
                    <p:cNvPr id="203" name="Textfeld 202">
                      <a:extLst>
                        <a:ext uri="{FF2B5EF4-FFF2-40B4-BE49-F238E27FC236}">
                          <a16:creationId xmlns:a16="http://schemas.microsoft.com/office/drawing/2014/main" id="{9E3010F3-C9BE-4A0D-9DEA-C28E811B4B8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6370" y="803381"/>
                      <a:ext cx="1090363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de-DE" sz="1400" dirty="0">
                          <a:solidFill>
                            <a:srgbClr val="3333FF"/>
                          </a:solidFill>
                        </a:rPr>
                        <a:t>Einsparung</a:t>
                      </a:r>
                    </a:p>
                  </p:txBody>
                </p:sp>
              </p:grpSp>
              <p:sp>
                <p:nvSpPr>
                  <p:cNvPr id="10" name="Ellipse 9">
                    <a:extLst>
                      <a:ext uri="{FF2B5EF4-FFF2-40B4-BE49-F238E27FC236}">
                        <a16:creationId xmlns:a16="http://schemas.microsoft.com/office/drawing/2014/main" id="{A9AD42A7-8D07-42E4-A756-15D2C0372775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6972473" y="2435089"/>
                    <a:ext cx="149629" cy="149629"/>
                  </a:xfrm>
                  <a:prstGeom prst="ellipse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9050" cap="flat" cmpd="sng" algn="ctr">
                    <a:solidFill>
                      <a:schemeClr val="bg1">
                        <a:lumMod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0" rIns="0" bIns="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Char char="•"/>
                      <a:tabLst/>
                    </a:pPr>
                    <a:endParaRPr kumimoji="0" lang="de-DE" sz="24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charset="0"/>
                    </a:endParaRPr>
                  </a:p>
                </p:txBody>
              </p:sp>
            </p:grpSp>
          </p:grpSp>
        </p:grpSp>
      </p:grpSp>
      <p:sp>
        <p:nvSpPr>
          <p:cNvPr id="166" name="Rectangle 4">
            <a:extLst>
              <a:ext uri="{FF2B5EF4-FFF2-40B4-BE49-F238E27FC236}">
                <a16:creationId xmlns:a16="http://schemas.microsoft.com/office/drawing/2014/main" id="{2895A75C-D2F3-4B27-A589-091F2D22BA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88" y="6191746"/>
            <a:ext cx="9853612" cy="404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3124" tIns="63124" rIns="63124" bIns="6312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1800" dirty="0">
                <a:solidFill>
                  <a:srgbClr val="00B050"/>
                </a:solidFill>
              </a:rPr>
              <a:t>Energieeinsparung, EE-Ausbau und Versorgungssicherheit sind die 3 wichtigen Säulen!</a:t>
            </a:r>
          </a:p>
        </p:txBody>
      </p:sp>
      <p:sp>
        <p:nvSpPr>
          <p:cNvPr id="2" name="Text Box 14">
            <a:extLst>
              <a:ext uri="{FF2B5EF4-FFF2-40B4-BE49-F238E27FC236}">
                <a16:creationId xmlns:a16="http://schemas.microsoft.com/office/drawing/2014/main" id="{988FC03C-ED18-E8FE-012B-15C6A073B9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5171" y="974218"/>
            <a:ext cx="1414298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200" dirty="0">
                <a:solidFill>
                  <a:srgbClr val="000000"/>
                </a:solidFill>
                <a:ea typeface="Microsoft YaHei" panose="020B0503020204020204" pitchFamily="34" charset="-122"/>
              </a:rPr>
              <a:t>1 TWh = 1 Mrd. kWh</a:t>
            </a:r>
          </a:p>
        </p:txBody>
      </p:sp>
    </p:spTree>
    <p:extLst>
      <p:ext uri="{BB962C8B-B14F-4D97-AF65-F5344CB8AC3E}">
        <p14:creationId xmlns:p14="http://schemas.microsoft.com/office/powerpoint/2010/main" val="2048219948"/>
      </p:ext>
    </p:extLst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>
            <a:extLst>
              <a:ext uri="{FF2B5EF4-FFF2-40B4-BE49-F238E27FC236}">
                <a16:creationId xmlns:a16="http://schemas.microsoft.com/office/drawing/2014/main" id="{908A944D-CA6C-4B5D-A57F-A802C76C6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8738" y="14466"/>
            <a:ext cx="343844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E8F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dirty="0">
                <a:solidFill>
                  <a:schemeClr val="bg1"/>
                </a:solidFill>
              </a:rPr>
              <a:t>Struktur der Meta-Studie </a:t>
            </a:r>
            <a:endParaRPr lang="de-DE" altLang="de-DE" sz="2000" dirty="0">
              <a:solidFill>
                <a:schemeClr val="bg1"/>
              </a:solidFill>
            </a:endParaRPr>
          </a:p>
        </p:txBody>
      </p:sp>
      <p:sp>
        <p:nvSpPr>
          <p:cNvPr id="157" name="Text Box 14">
            <a:extLst>
              <a:ext uri="{FF2B5EF4-FFF2-40B4-BE49-F238E27FC236}">
                <a16:creationId xmlns:a16="http://schemas.microsoft.com/office/drawing/2014/main" id="{99DA2656-0B18-4FF9-8E9A-1E4BDD15BA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0501" y="5695660"/>
            <a:ext cx="1051570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200" u="sng" dirty="0">
                <a:solidFill>
                  <a:srgbClr val="000000"/>
                </a:solidFill>
                <a:ea typeface="Microsoft YaHei" panose="020B0503020204020204" pitchFamily="34" charset="-122"/>
              </a:rPr>
              <a:t>Quelle:</a:t>
            </a:r>
            <a:r>
              <a:rPr lang="de-DE" altLang="de-DE" sz="1200" dirty="0">
                <a:solidFill>
                  <a:srgbClr val="000000"/>
                </a:solidFill>
                <a:ea typeface="Microsoft YaHei" panose="020B0503020204020204" pitchFamily="34" charset="-122"/>
              </a:rPr>
              <a:t> ISE e.V</a:t>
            </a:r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505B4144-202B-9669-45F1-895FFBE4C927}"/>
              </a:ext>
            </a:extLst>
          </p:cNvPr>
          <p:cNvGrpSpPr/>
          <p:nvPr/>
        </p:nvGrpSpPr>
        <p:grpSpPr>
          <a:xfrm>
            <a:off x="719302" y="3015914"/>
            <a:ext cx="1598515" cy="1106676"/>
            <a:chOff x="346112" y="3122455"/>
            <a:chExt cx="1874255" cy="1297575"/>
          </a:xfrm>
        </p:grpSpPr>
        <p:sp>
          <p:nvSpPr>
            <p:cNvPr id="11" name="Textfeld 10">
              <a:extLst>
                <a:ext uri="{FF2B5EF4-FFF2-40B4-BE49-F238E27FC236}">
                  <a16:creationId xmlns:a16="http://schemas.microsoft.com/office/drawing/2014/main" id="{F083A15A-17D2-D14B-D284-8E6BF6048A6C}"/>
                </a:ext>
              </a:extLst>
            </p:cNvPr>
            <p:cNvSpPr txBox="1"/>
            <p:nvPr/>
          </p:nvSpPr>
          <p:spPr>
            <a:xfrm>
              <a:off x="346112" y="3806556"/>
              <a:ext cx="1874255" cy="6134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00" dirty="0">
                  <a:latin typeface="+mn-lt"/>
                  <a:cs typeface="Calibri" panose="020F0502020204030204" pitchFamily="34" charset="0"/>
                </a:rPr>
                <a:t>Klimakrise</a:t>
              </a:r>
              <a:br>
                <a:rPr lang="de-DE" sz="1400" dirty="0">
                  <a:latin typeface="+mn-lt"/>
                  <a:cs typeface="Calibri" panose="020F0502020204030204" pitchFamily="34" charset="0"/>
                </a:rPr>
              </a:br>
              <a:r>
                <a:rPr lang="de-DE" sz="1400" dirty="0">
                  <a:latin typeface="+mn-lt"/>
                  <a:cs typeface="Calibri" panose="020F0502020204030204" pitchFamily="34" charset="0"/>
                </a:rPr>
                <a:t>Klimaschutz-Ziele</a:t>
              </a:r>
            </a:p>
          </p:txBody>
        </p:sp>
        <p:pic>
          <p:nvPicPr>
            <p:cNvPr id="12" name="Grafik 11">
              <a:extLst>
                <a:ext uri="{FF2B5EF4-FFF2-40B4-BE49-F238E27FC236}">
                  <a16:creationId xmlns:a16="http://schemas.microsoft.com/office/drawing/2014/main" id="{38233279-967D-73D5-AA4C-65A043D775B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025" b="9863"/>
            <a:stretch/>
          </p:blipFill>
          <p:spPr>
            <a:xfrm>
              <a:off x="461081" y="3122455"/>
              <a:ext cx="1457081" cy="742950"/>
            </a:xfrm>
            <a:prstGeom prst="rect">
              <a:avLst/>
            </a:prstGeom>
          </p:spPr>
        </p:pic>
      </p:grp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E6EC5636-458D-30A5-548C-C29111A84512}"/>
              </a:ext>
            </a:extLst>
          </p:cNvPr>
          <p:cNvGrpSpPr/>
          <p:nvPr/>
        </p:nvGrpSpPr>
        <p:grpSpPr>
          <a:xfrm>
            <a:off x="2060073" y="3329249"/>
            <a:ext cx="6872745" cy="1231547"/>
            <a:chOff x="1669548" y="3292546"/>
            <a:chExt cx="6872745" cy="1231547"/>
          </a:xfrm>
        </p:grpSpPr>
        <p:grpSp>
          <p:nvGrpSpPr>
            <p:cNvPr id="27" name="Gruppieren 26">
              <a:extLst>
                <a:ext uri="{FF2B5EF4-FFF2-40B4-BE49-F238E27FC236}">
                  <a16:creationId xmlns:a16="http://schemas.microsoft.com/office/drawing/2014/main" id="{F2F83530-D477-5BAB-A53C-DCA6FF336D20}"/>
                </a:ext>
              </a:extLst>
            </p:cNvPr>
            <p:cNvGrpSpPr/>
            <p:nvPr/>
          </p:nvGrpSpPr>
          <p:grpSpPr>
            <a:xfrm>
              <a:off x="2336545" y="3371683"/>
              <a:ext cx="6205748" cy="1152410"/>
              <a:chOff x="2336545" y="3371683"/>
              <a:chExt cx="6205748" cy="1152410"/>
            </a:xfrm>
          </p:grpSpPr>
          <p:grpSp>
            <p:nvGrpSpPr>
              <p:cNvPr id="36" name="Gruppieren 35">
                <a:extLst>
                  <a:ext uri="{FF2B5EF4-FFF2-40B4-BE49-F238E27FC236}">
                    <a16:creationId xmlns:a16="http://schemas.microsoft.com/office/drawing/2014/main" id="{470A90A1-9A8A-E336-8557-A40D66BDD184}"/>
                  </a:ext>
                </a:extLst>
              </p:cNvPr>
              <p:cNvGrpSpPr/>
              <p:nvPr/>
            </p:nvGrpSpPr>
            <p:grpSpPr>
              <a:xfrm>
                <a:off x="2336545" y="3371683"/>
                <a:ext cx="6205748" cy="1152410"/>
                <a:chOff x="2086305" y="3512545"/>
                <a:chExt cx="5942998" cy="1164433"/>
              </a:xfrm>
            </p:grpSpPr>
            <p:sp>
              <p:nvSpPr>
                <p:cNvPr id="8206" name="Rechteck 8205">
                  <a:extLst>
                    <a:ext uri="{FF2B5EF4-FFF2-40B4-BE49-F238E27FC236}">
                      <a16:creationId xmlns:a16="http://schemas.microsoft.com/office/drawing/2014/main" id="{780760B6-D641-3D01-C39C-E3799894B085}"/>
                    </a:ext>
                  </a:extLst>
                </p:cNvPr>
                <p:cNvSpPr/>
                <p:nvPr/>
              </p:nvSpPr>
              <p:spPr bwMode="auto">
                <a:xfrm>
                  <a:off x="2086305" y="3512545"/>
                  <a:ext cx="5942998" cy="1164433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0" tIns="0" rIns="0" bIns="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Char char="•"/>
                    <a:tabLst/>
                  </a:pPr>
                  <a:endParaRPr kumimoji="0" lang="de-DE" sz="1100" b="0" i="0" u="none" strike="noStrike" cap="none" normalizeH="0" baseline="0">
                    <a:ln>
                      <a:noFill/>
                    </a:ln>
                    <a:effectLst/>
                    <a:latin typeface="+mn-lt"/>
                  </a:endParaRPr>
                </a:p>
              </p:txBody>
            </p:sp>
            <p:sp>
              <p:nvSpPr>
                <p:cNvPr id="8207" name="Textfeld 8206">
                  <a:extLst>
                    <a:ext uri="{FF2B5EF4-FFF2-40B4-BE49-F238E27FC236}">
                      <a16:creationId xmlns:a16="http://schemas.microsoft.com/office/drawing/2014/main" id="{3EC18122-E051-1601-2426-46052FCA1658}"/>
                    </a:ext>
                  </a:extLst>
                </p:cNvPr>
                <p:cNvSpPr txBox="1"/>
                <p:nvPr/>
              </p:nvSpPr>
              <p:spPr>
                <a:xfrm>
                  <a:off x="2086305" y="3574404"/>
                  <a:ext cx="1013495" cy="74637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de-DE" sz="1400" b="1" dirty="0">
                      <a:latin typeface="+mn-lt"/>
                      <a:cs typeface="Calibri" panose="020F0502020204030204" pitchFamily="34" charset="0"/>
                    </a:rPr>
                    <a:t>Klima-</a:t>
                  </a:r>
                  <a:br>
                    <a:rPr lang="de-DE" sz="1100" b="1" dirty="0">
                      <a:latin typeface="+mn-lt"/>
                      <a:cs typeface="Calibri" panose="020F0502020204030204" pitchFamily="34" charset="0"/>
                    </a:rPr>
                  </a:br>
                  <a:r>
                    <a:rPr lang="de-DE" sz="1400" b="1" dirty="0">
                      <a:latin typeface="+mn-lt"/>
                      <a:cs typeface="Calibri" panose="020F0502020204030204" pitchFamily="34" charset="0"/>
                    </a:rPr>
                    <a:t>neutrale</a:t>
                  </a:r>
                  <a:br>
                    <a:rPr lang="de-DE" sz="1400" b="1" dirty="0">
                      <a:latin typeface="+mn-lt"/>
                      <a:cs typeface="Calibri" panose="020F0502020204030204" pitchFamily="34" charset="0"/>
                    </a:rPr>
                  </a:br>
                  <a:r>
                    <a:rPr lang="de-DE" sz="1400" b="1" dirty="0">
                      <a:latin typeface="+mn-lt"/>
                      <a:cs typeface="Calibri" panose="020F0502020204030204" pitchFamily="34" charset="0"/>
                    </a:rPr>
                    <a:t>Wirtschaft</a:t>
                  </a:r>
                </a:p>
              </p:txBody>
            </p:sp>
          </p:grpSp>
          <p:sp>
            <p:nvSpPr>
              <p:cNvPr id="46" name="Textfeld 45">
                <a:extLst>
                  <a:ext uri="{FF2B5EF4-FFF2-40B4-BE49-F238E27FC236}">
                    <a16:creationId xmlns:a16="http://schemas.microsoft.com/office/drawing/2014/main" id="{7AC4B2F0-1CB5-5130-4957-D4F2195AAF83}"/>
                  </a:ext>
                </a:extLst>
              </p:cNvPr>
              <p:cNvSpPr txBox="1"/>
              <p:nvPr/>
            </p:nvSpPr>
            <p:spPr>
              <a:xfrm>
                <a:off x="7463368" y="4238922"/>
                <a:ext cx="843501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de-DE" sz="1100" dirty="0">
                    <a:latin typeface="+mn-lt"/>
                    <a:cs typeface="Calibri" panose="020F0502020204030204" pitchFamily="34" charset="0"/>
                  </a:rPr>
                  <a:t>Ernährung</a:t>
                </a:r>
              </a:p>
            </p:txBody>
          </p:sp>
          <p:grpSp>
            <p:nvGrpSpPr>
              <p:cNvPr id="48" name="Gruppieren 47">
                <a:extLst>
                  <a:ext uri="{FF2B5EF4-FFF2-40B4-BE49-F238E27FC236}">
                    <a16:creationId xmlns:a16="http://schemas.microsoft.com/office/drawing/2014/main" id="{F0B16B22-B39B-83C1-09F9-6C4A1D79D0AF}"/>
                  </a:ext>
                </a:extLst>
              </p:cNvPr>
              <p:cNvGrpSpPr/>
              <p:nvPr/>
            </p:nvGrpSpPr>
            <p:grpSpPr>
              <a:xfrm>
                <a:off x="7355892" y="3499039"/>
                <a:ext cx="1035988" cy="755388"/>
                <a:chOff x="7966671" y="4874209"/>
                <a:chExt cx="1214693" cy="885691"/>
              </a:xfrm>
            </p:grpSpPr>
            <p:sp>
              <p:nvSpPr>
                <p:cNvPr id="8204" name="Rechteck 8203">
                  <a:extLst>
                    <a:ext uri="{FF2B5EF4-FFF2-40B4-BE49-F238E27FC236}">
                      <a16:creationId xmlns:a16="http://schemas.microsoft.com/office/drawing/2014/main" id="{B191BDB6-CB1F-3E8E-064A-7D714EBF6683}"/>
                    </a:ext>
                  </a:extLst>
                </p:cNvPr>
                <p:cNvSpPr/>
                <p:nvPr/>
              </p:nvSpPr>
              <p:spPr bwMode="auto">
                <a:xfrm>
                  <a:off x="7966671" y="4874209"/>
                  <a:ext cx="1214693" cy="885691"/>
                </a:xfrm>
                <a:prstGeom prst="rect">
                  <a:avLst/>
                </a:prstGeom>
                <a:solidFill>
                  <a:schemeClr val="bg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0" tIns="0" rIns="0" bIns="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Char char="•"/>
                    <a:tabLst/>
                  </a:pPr>
                  <a:endParaRPr kumimoji="0" lang="de-DE" sz="1100" b="0" i="0" u="none" strike="noStrike" cap="none" normalizeH="0" baseline="0">
                    <a:ln>
                      <a:noFill/>
                    </a:ln>
                    <a:effectLst/>
                    <a:latin typeface="+mn-lt"/>
                  </a:endParaRPr>
                </a:p>
              </p:txBody>
            </p:sp>
            <p:pic>
              <p:nvPicPr>
                <p:cNvPr id="8205" name="Grafik 8204">
                  <a:extLst>
                    <a:ext uri="{FF2B5EF4-FFF2-40B4-BE49-F238E27FC236}">
                      <a16:creationId xmlns:a16="http://schemas.microsoft.com/office/drawing/2014/main" id="{A49DC082-A8B2-F991-CA4C-54446E15434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232438" y="4975707"/>
                  <a:ext cx="681443" cy="681443"/>
                </a:xfrm>
                <a:prstGeom prst="rect">
                  <a:avLst/>
                </a:prstGeom>
              </p:spPr>
            </p:pic>
          </p:grpSp>
          <p:sp>
            <p:nvSpPr>
              <p:cNvPr id="50" name="Textfeld 49">
                <a:extLst>
                  <a:ext uri="{FF2B5EF4-FFF2-40B4-BE49-F238E27FC236}">
                    <a16:creationId xmlns:a16="http://schemas.microsoft.com/office/drawing/2014/main" id="{CD7CFA16-4E1A-5E51-6BDB-8AA012582FDE}"/>
                  </a:ext>
                </a:extLst>
              </p:cNvPr>
              <p:cNvSpPr txBox="1"/>
              <p:nvPr/>
            </p:nvSpPr>
            <p:spPr>
              <a:xfrm>
                <a:off x="6151304" y="4240096"/>
                <a:ext cx="829073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de-DE" sz="1100" dirty="0">
                    <a:latin typeface="+mn-lt"/>
                    <a:cs typeface="Calibri" panose="020F0502020204030204" pitchFamily="34" charset="0"/>
                  </a:rPr>
                  <a:t>Wald/Holz</a:t>
                </a:r>
              </a:p>
            </p:txBody>
          </p:sp>
          <p:grpSp>
            <p:nvGrpSpPr>
              <p:cNvPr id="52" name="Gruppieren 51">
                <a:extLst>
                  <a:ext uri="{FF2B5EF4-FFF2-40B4-BE49-F238E27FC236}">
                    <a16:creationId xmlns:a16="http://schemas.microsoft.com/office/drawing/2014/main" id="{BA753812-FD09-FC10-7031-0E4A02CD4725}"/>
                  </a:ext>
                </a:extLst>
              </p:cNvPr>
              <p:cNvGrpSpPr/>
              <p:nvPr/>
            </p:nvGrpSpPr>
            <p:grpSpPr>
              <a:xfrm>
                <a:off x="6047130" y="3499039"/>
                <a:ext cx="1035988" cy="755388"/>
                <a:chOff x="6508538" y="4872831"/>
                <a:chExt cx="1214693" cy="885691"/>
              </a:xfrm>
            </p:grpSpPr>
            <p:sp>
              <p:nvSpPr>
                <p:cNvPr id="8200" name="Rechteck 8199">
                  <a:extLst>
                    <a:ext uri="{FF2B5EF4-FFF2-40B4-BE49-F238E27FC236}">
                      <a16:creationId xmlns:a16="http://schemas.microsoft.com/office/drawing/2014/main" id="{F88A82F6-263E-29D2-C35D-96FE99B68ACD}"/>
                    </a:ext>
                  </a:extLst>
                </p:cNvPr>
                <p:cNvSpPr/>
                <p:nvPr/>
              </p:nvSpPr>
              <p:spPr bwMode="auto">
                <a:xfrm>
                  <a:off x="6508538" y="4872831"/>
                  <a:ext cx="1214693" cy="885691"/>
                </a:xfrm>
                <a:prstGeom prst="rect">
                  <a:avLst/>
                </a:prstGeom>
                <a:solidFill>
                  <a:schemeClr val="bg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0" tIns="0" rIns="0" bIns="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Char char="•"/>
                    <a:tabLst/>
                  </a:pPr>
                  <a:endParaRPr kumimoji="0" lang="de-DE" sz="1100" b="0" i="0" u="none" strike="noStrike" cap="none" normalizeH="0" baseline="0">
                    <a:ln>
                      <a:noFill/>
                    </a:ln>
                    <a:effectLst/>
                    <a:latin typeface="+mn-lt"/>
                  </a:endParaRPr>
                </a:p>
              </p:txBody>
            </p:sp>
            <p:grpSp>
              <p:nvGrpSpPr>
                <p:cNvPr id="8201" name="Gruppieren 8200">
                  <a:extLst>
                    <a:ext uri="{FF2B5EF4-FFF2-40B4-BE49-F238E27FC236}">
                      <a16:creationId xmlns:a16="http://schemas.microsoft.com/office/drawing/2014/main" id="{A3F6FDEB-B0F1-3B42-57F1-D224646402DB}"/>
                    </a:ext>
                  </a:extLst>
                </p:cNvPr>
                <p:cNvGrpSpPr/>
                <p:nvPr/>
              </p:nvGrpSpPr>
              <p:grpSpPr>
                <a:xfrm>
                  <a:off x="6618620" y="5009645"/>
                  <a:ext cx="982783" cy="612297"/>
                  <a:chOff x="2521339" y="2089206"/>
                  <a:chExt cx="4453393" cy="2933448"/>
                </a:xfrm>
              </p:grpSpPr>
              <p:pic>
                <p:nvPicPr>
                  <p:cNvPr id="8202" name="Grafik 8201">
                    <a:extLst>
                      <a:ext uri="{FF2B5EF4-FFF2-40B4-BE49-F238E27FC236}">
                        <a16:creationId xmlns:a16="http://schemas.microsoft.com/office/drawing/2014/main" id="{816E96D4-17E4-9CB4-C091-D0796E97A507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5452605" y="3500527"/>
                    <a:ext cx="1522127" cy="1522127"/>
                  </a:xfrm>
                  <a:prstGeom prst="rect">
                    <a:avLst/>
                  </a:prstGeom>
                </p:spPr>
              </p:pic>
              <p:pic>
                <p:nvPicPr>
                  <p:cNvPr id="8203" name="Grafik 8202">
                    <a:extLst>
                      <a:ext uri="{FF2B5EF4-FFF2-40B4-BE49-F238E27FC236}">
                        <a16:creationId xmlns:a16="http://schemas.microsoft.com/office/drawing/2014/main" id="{A74904DC-1A4C-A15B-6ED7-1342704FCB16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521339" y="2089206"/>
                    <a:ext cx="2822643" cy="2822643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53" name="Gruppieren 52">
                <a:extLst>
                  <a:ext uri="{FF2B5EF4-FFF2-40B4-BE49-F238E27FC236}">
                    <a16:creationId xmlns:a16="http://schemas.microsoft.com/office/drawing/2014/main" id="{27CF77B2-DC8C-0307-3D48-97D4DAAA253F}"/>
                  </a:ext>
                </a:extLst>
              </p:cNvPr>
              <p:cNvGrpSpPr/>
              <p:nvPr/>
            </p:nvGrpSpPr>
            <p:grpSpPr>
              <a:xfrm>
                <a:off x="4797019" y="3499039"/>
                <a:ext cx="1035988" cy="755388"/>
                <a:chOff x="10616036" y="4851444"/>
                <a:chExt cx="1214693" cy="885691"/>
              </a:xfrm>
            </p:grpSpPr>
            <p:sp>
              <p:nvSpPr>
                <p:cNvPr id="79" name="Rechteck 78">
                  <a:extLst>
                    <a:ext uri="{FF2B5EF4-FFF2-40B4-BE49-F238E27FC236}">
                      <a16:creationId xmlns:a16="http://schemas.microsoft.com/office/drawing/2014/main" id="{39E03155-5542-FD78-7725-B331F5A09C03}"/>
                    </a:ext>
                  </a:extLst>
                </p:cNvPr>
                <p:cNvSpPr/>
                <p:nvPr/>
              </p:nvSpPr>
              <p:spPr bwMode="auto">
                <a:xfrm>
                  <a:off x="10616036" y="4851444"/>
                  <a:ext cx="1214693" cy="885691"/>
                </a:xfrm>
                <a:prstGeom prst="rect">
                  <a:avLst/>
                </a:prstGeom>
                <a:solidFill>
                  <a:schemeClr val="bg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0" tIns="0" rIns="0" bIns="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Char char="•"/>
                    <a:tabLst/>
                  </a:pPr>
                  <a:endParaRPr kumimoji="0" lang="de-DE" sz="1100" b="0" i="0" u="none" strike="noStrike" cap="none" normalizeH="0" baseline="0">
                    <a:ln>
                      <a:noFill/>
                    </a:ln>
                    <a:effectLst/>
                    <a:latin typeface="+mn-lt"/>
                  </a:endParaRPr>
                </a:p>
              </p:txBody>
            </p:sp>
            <p:grpSp>
              <p:nvGrpSpPr>
                <p:cNvPr id="84" name="Gruppieren 83">
                  <a:extLst>
                    <a:ext uri="{FF2B5EF4-FFF2-40B4-BE49-F238E27FC236}">
                      <a16:creationId xmlns:a16="http://schemas.microsoft.com/office/drawing/2014/main" id="{ABEDD622-D1B5-B6CA-70EC-9E0A66210FC5}"/>
                    </a:ext>
                  </a:extLst>
                </p:cNvPr>
                <p:cNvGrpSpPr/>
                <p:nvPr/>
              </p:nvGrpSpPr>
              <p:grpSpPr>
                <a:xfrm>
                  <a:off x="10673086" y="4978205"/>
                  <a:ext cx="1100593" cy="632168"/>
                  <a:chOff x="11442089" y="1946352"/>
                  <a:chExt cx="3275537" cy="1881431"/>
                </a:xfrm>
              </p:grpSpPr>
              <p:sp>
                <p:nvSpPr>
                  <p:cNvPr id="127" name="Rechteck 126">
                    <a:extLst>
                      <a:ext uri="{FF2B5EF4-FFF2-40B4-BE49-F238E27FC236}">
                        <a16:creationId xmlns:a16="http://schemas.microsoft.com/office/drawing/2014/main" id="{7E236A46-67A7-A84D-AF28-FB9BDD59BA68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11442089" y="1946352"/>
                    <a:ext cx="3275537" cy="187409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0" rIns="0" bIns="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Char char="•"/>
                      <a:tabLst/>
                    </a:pPr>
                    <a:endParaRPr kumimoji="0" lang="de-DE" sz="1100" b="0" i="0" u="none" strike="noStrike" cap="none" normalizeH="0" baseline="0">
                      <a:ln>
                        <a:noFill/>
                      </a:ln>
                      <a:effectLst/>
                      <a:latin typeface="+mn-lt"/>
                    </a:endParaRPr>
                  </a:p>
                </p:txBody>
              </p:sp>
              <p:pic>
                <p:nvPicPr>
                  <p:cNvPr id="8193" name="Grafik 8192">
                    <a:extLst>
                      <a:ext uri="{FF2B5EF4-FFF2-40B4-BE49-F238E27FC236}">
                        <a16:creationId xmlns:a16="http://schemas.microsoft.com/office/drawing/2014/main" id="{D51DCC46-834C-4186-0F08-EA2BD6AF85E2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7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1481137" y="3071662"/>
                    <a:ext cx="720281" cy="748788"/>
                  </a:xfrm>
                  <a:prstGeom prst="rect">
                    <a:avLst/>
                  </a:prstGeom>
                </p:spPr>
              </p:pic>
              <p:pic>
                <p:nvPicPr>
                  <p:cNvPr id="8195" name="Grafik 8194">
                    <a:extLst>
                      <a:ext uri="{FF2B5EF4-FFF2-40B4-BE49-F238E27FC236}">
                        <a16:creationId xmlns:a16="http://schemas.microsoft.com/office/drawing/2014/main" id="{0E653290-55CC-8609-C824-F754525CA2D2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8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2404070" y="3172751"/>
                    <a:ext cx="860006" cy="589639"/>
                  </a:xfrm>
                  <a:prstGeom prst="rect">
                    <a:avLst/>
                  </a:prstGeom>
                </p:spPr>
              </p:pic>
              <p:pic>
                <p:nvPicPr>
                  <p:cNvPr id="8196" name="Grafik 8195">
                    <a:extLst>
                      <a:ext uri="{FF2B5EF4-FFF2-40B4-BE49-F238E27FC236}">
                        <a16:creationId xmlns:a16="http://schemas.microsoft.com/office/drawing/2014/main" id="{40803488-6B14-83D5-13BD-BE8D19C07D8E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9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2495054" y="2219239"/>
                    <a:ext cx="710955" cy="724658"/>
                  </a:xfrm>
                  <a:prstGeom prst="rect">
                    <a:avLst/>
                  </a:prstGeom>
                </p:spPr>
              </p:pic>
              <p:pic>
                <p:nvPicPr>
                  <p:cNvPr id="8197" name="Grafik 8196">
                    <a:extLst>
                      <a:ext uri="{FF2B5EF4-FFF2-40B4-BE49-F238E27FC236}">
                        <a16:creationId xmlns:a16="http://schemas.microsoft.com/office/drawing/2014/main" id="{748F713F-4ED0-C4B2-6B86-80925636E121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10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1442090" y="2012028"/>
                    <a:ext cx="876149" cy="893035"/>
                  </a:xfrm>
                  <a:prstGeom prst="rect">
                    <a:avLst/>
                  </a:prstGeom>
                </p:spPr>
              </p:pic>
              <p:pic>
                <p:nvPicPr>
                  <p:cNvPr id="8198" name="Grafik 8197">
                    <a:extLst>
                      <a:ext uri="{FF2B5EF4-FFF2-40B4-BE49-F238E27FC236}">
                        <a16:creationId xmlns:a16="http://schemas.microsoft.com/office/drawing/2014/main" id="{5AC8A811-871E-D6FB-7436-D56D1CDA4FD5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11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3824590" y="2934748"/>
                    <a:ext cx="893036" cy="893035"/>
                  </a:xfrm>
                  <a:prstGeom prst="rect">
                    <a:avLst/>
                  </a:prstGeom>
                </p:spPr>
              </p:pic>
              <p:pic>
                <p:nvPicPr>
                  <p:cNvPr id="8199" name="Picture 2" descr="StEmp-Tool Anhalt">
                    <a:extLst>
                      <a:ext uri="{FF2B5EF4-FFF2-40B4-BE49-F238E27FC236}">
                        <a16:creationId xmlns:a16="http://schemas.microsoft.com/office/drawing/2014/main" id="{066BDDDF-0221-A728-93B8-7D8D88F431E9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12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13908492" y="2183150"/>
                    <a:ext cx="796836" cy="79683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54" name="Textfeld 53">
                <a:extLst>
                  <a:ext uri="{FF2B5EF4-FFF2-40B4-BE49-F238E27FC236}">
                    <a16:creationId xmlns:a16="http://schemas.microsoft.com/office/drawing/2014/main" id="{FDC9C0FC-A811-CE16-B92A-1E095226074B}"/>
                  </a:ext>
                </a:extLst>
              </p:cNvPr>
              <p:cNvSpPr txBox="1"/>
              <p:nvPr/>
            </p:nvSpPr>
            <p:spPr>
              <a:xfrm>
                <a:off x="4801812" y="4236814"/>
                <a:ext cx="1093569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de-DE" sz="1100" dirty="0">
                    <a:latin typeface="+mn-lt"/>
                    <a:cs typeface="Calibri" panose="020F0502020204030204" pitchFamily="34" charset="0"/>
                  </a:rPr>
                  <a:t>Landwirtschaft</a:t>
                </a:r>
              </a:p>
            </p:txBody>
          </p:sp>
          <p:grpSp>
            <p:nvGrpSpPr>
              <p:cNvPr id="55" name="Gruppieren 54">
                <a:extLst>
                  <a:ext uri="{FF2B5EF4-FFF2-40B4-BE49-F238E27FC236}">
                    <a16:creationId xmlns:a16="http://schemas.microsoft.com/office/drawing/2014/main" id="{1E00A28F-4C8D-D690-2E11-170E8113E318}"/>
                  </a:ext>
                </a:extLst>
              </p:cNvPr>
              <p:cNvGrpSpPr/>
              <p:nvPr/>
            </p:nvGrpSpPr>
            <p:grpSpPr>
              <a:xfrm>
                <a:off x="3505950" y="3499039"/>
                <a:ext cx="1035988" cy="755389"/>
                <a:chOff x="8457588" y="2531048"/>
                <a:chExt cx="1214693" cy="885691"/>
              </a:xfrm>
            </p:grpSpPr>
            <p:sp>
              <p:nvSpPr>
                <p:cNvPr id="57" name="Rechteck 56">
                  <a:extLst>
                    <a:ext uri="{FF2B5EF4-FFF2-40B4-BE49-F238E27FC236}">
                      <a16:creationId xmlns:a16="http://schemas.microsoft.com/office/drawing/2014/main" id="{34EBF11B-DD3B-8437-389C-88C83DF7217E}"/>
                    </a:ext>
                  </a:extLst>
                </p:cNvPr>
                <p:cNvSpPr/>
                <p:nvPr/>
              </p:nvSpPr>
              <p:spPr bwMode="auto">
                <a:xfrm>
                  <a:off x="8457588" y="2531048"/>
                  <a:ext cx="1214693" cy="885691"/>
                </a:xfrm>
                <a:prstGeom prst="rect">
                  <a:avLst/>
                </a:prstGeom>
                <a:solidFill>
                  <a:schemeClr val="bg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0" tIns="0" rIns="0" bIns="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Char char="•"/>
                    <a:tabLst/>
                  </a:pPr>
                  <a:endParaRPr kumimoji="0" lang="de-DE" sz="1100" b="0" i="0" u="none" strike="noStrike" cap="none" normalizeH="0" baseline="0">
                    <a:ln>
                      <a:noFill/>
                    </a:ln>
                    <a:effectLst/>
                    <a:latin typeface="+mn-lt"/>
                  </a:endParaRPr>
                </a:p>
              </p:txBody>
            </p:sp>
            <p:pic>
              <p:nvPicPr>
                <p:cNvPr id="58" name="Grafik 57">
                  <a:extLst>
                    <a:ext uri="{FF2B5EF4-FFF2-40B4-BE49-F238E27FC236}">
                      <a16:creationId xmlns:a16="http://schemas.microsoft.com/office/drawing/2014/main" id="{392477EC-3B90-D252-10CA-88FE75280E9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6495" t="39877" r="70489" b="39649"/>
                <a:stretch/>
              </p:blipFill>
              <p:spPr>
                <a:xfrm>
                  <a:off x="8523712" y="2730135"/>
                  <a:ext cx="486686" cy="449725"/>
                </a:xfrm>
                <a:prstGeom prst="rect">
                  <a:avLst/>
                </a:prstGeom>
              </p:spPr>
            </p:pic>
            <p:pic>
              <p:nvPicPr>
                <p:cNvPr id="59" name="Grafik 58">
                  <a:extLst>
                    <a:ext uri="{FF2B5EF4-FFF2-40B4-BE49-F238E27FC236}">
                      <a16:creationId xmlns:a16="http://schemas.microsoft.com/office/drawing/2014/main" id="{638D09F7-6DF7-3C68-2054-8B8DC09BB6C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6495" t="39877" r="70489" b="39649"/>
                <a:stretch/>
              </p:blipFill>
              <p:spPr>
                <a:xfrm>
                  <a:off x="9101794" y="2730135"/>
                  <a:ext cx="486686" cy="449725"/>
                </a:xfrm>
                <a:prstGeom prst="rect">
                  <a:avLst/>
                </a:prstGeom>
              </p:spPr>
            </p:pic>
            <p:sp>
              <p:nvSpPr>
                <p:cNvPr id="63" name="Rechteck 62">
                  <a:extLst>
                    <a:ext uri="{FF2B5EF4-FFF2-40B4-BE49-F238E27FC236}">
                      <a16:creationId xmlns:a16="http://schemas.microsoft.com/office/drawing/2014/main" id="{0A685F1A-BEC8-A4D6-9423-6D46489A2755}"/>
                    </a:ext>
                  </a:extLst>
                </p:cNvPr>
                <p:cNvSpPr/>
                <p:nvPr/>
              </p:nvSpPr>
              <p:spPr bwMode="auto">
                <a:xfrm>
                  <a:off x="9172467" y="2742680"/>
                  <a:ext cx="317211" cy="119433"/>
                </a:xfrm>
                <a:prstGeom prst="rect">
                  <a:avLst/>
                </a:prstGeom>
                <a:solidFill>
                  <a:schemeClr val="bg1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0" tIns="0" rIns="0" bIns="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Char char="•"/>
                    <a:tabLst/>
                  </a:pPr>
                  <a:endParaRPr kumimoji="0" lang="de-DE" sz="1100" b="0" i="0" u="none" strike="noStrike" cap="none" normalizeH="0" baseline="0">
                    <a:ln>
                      <a:noFill/>
                    </a:ln>
                    <a:effectLst/>
                    <a:latin typeface="+mn-lt"/>
                  </a:endParaRPr>
                </a:p>
              </p:txBody>
            </p:sp>
            <p:sp>
              <p:nvSpPr>
                <p:cNvPr id="66" name="Rechteck 65">
                  <a:extLst>
                    <a:ext uri="{FF2B5EF4-FFF2-40B4-BE49-F238E27FC236}">
                      <a16:creationId xmlns:a16="http://schemas.microsoft.com/office/drawing/2014/main" id="{2E4AD811-1249-7BC9-1C8D-154B5E518713}"/>
                    </a:ext>
                  </a:extLst>
                </p:cNvPr>
                <p:cNvSpPr/>
                <p:nvPr/>
              </p:nvSpPr>
              <p:spPr bwMode="auto">
                <a:xfrm>
                  <a:off x="9196016" y="2837651"/>
                  <a:ext cx="101120" cy="130944"/>
                </a:xfrm>
                <a:prstGeom prst="rect">
                  <a:avLst/>
                </a:prstGeom>
                <a:solidFill>
                  <a:schemeClr val="bg1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0" tIns="0" rIns="0" bIns="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Char char="•"/>
                    <a:tabLst/>
                  </a:pPr>
                  <a:endParaRPr kumimoji="0" lang="de-DE" sz="1100" b="0" i="0" u="none" strike="noStrike" cap="none" normalizeH="0" baseline="0">
                    <a:ln>
                      <a:noFill/>
                    </a:ln>
                    <a:effectLst/>
                    <a:latin typeface="+mn-lt"/>
                  </a:endParaRPr>
                </a:p>
              </p:txBody>
            </p:sp>
            <p:sp>
              <p:nvSpPr>
                <p:cNvPr id="67" name="Pfeil: nach rechts 66">
                  <a:extLst>
                    <a:ext uri="{FF2B5EF4-FFF2-40B4-BE49-F238E27FC236}">
                      <a16:creationId xmlns:a16="http://schemas.microsoft.com/office/drawing/2014/main" id="{003BED38-DD8A-F0B1-F1E2-5AC8C08FCE9E}"/>
                    </a:ext>
                  </a:extLst>
                </p:cNvPr>
                <p:cNvSpPr/>
                <p:nvPr/>
              </p:nvSpPr>
              <p:spPr bwMode="auto">
                <a:xfrm>
                  <a:off x="9032563" y="2968595"/>
                  <a:ext cx="54023" cy="56119"/>
                </a:xfrm>
                <a:prstGeom prst="rightArrow">
                  <a:avLst/>
                </a:prstGeom>
                <a:solidFill>
                  <a:srgbClr val="006600"/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0" tIns="0" rIns="0" bIns="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Char char="•"/>
                    <a:tabLst/>
                  </a:pPr>
                  <a:endParaRPr kumimoji="0" lang="de-DE" sz="1100" b="0" i="0" u="none" strike="noStrike" cap="none" normalizeH="0" baseline="0">
                    <a:ln>
                      <a:noFill/>
                    </a:ln>
                    <a:effectLst/>
                    <a:latin typeface="+mn-lt"/>
                  </a:endParaRPr>
                </a:p>
              </p:txBody>
            </p:sp>
          </p:grpSp>
          <p:sp>
            <p:nvSpPr>
              <p:cNvPr id="56" name="Textfeld 55">
                <a:extLst>
                  <a:ext uri="{FF2B5EF4-FFF2-40B4-BE49-F238E27FC236}">
                    <a16:creationId xmlns:a16="http://schemas.microsoft.com/office/drawing/2014/main" id="{BEACCC0F-8031-760F-21CC-6F018ECBE3E3}"/>
                  </a:ext>
                </a:extLst>
              </p:cNvPr>
              <p:cNvSpPr txBox="1"/>
              <p:nvPr/>
            </p:nvSpPr>
            <p:spPr>
              <a:xfrm>
                <a:off x="3339672" y="4226231"/>
                <a:ext cx="137409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de-DE" sz="1100" dirty="0">
                    <a:latin typeface="+mn-lt"/>
                    <a:cs typeface="Calibri" panose="020F0502020204030204" pitchFamily="34" charset="0"/>
                  </a:rPr>
                  <a:t>Grundstoffindustrie</a:t>
                </a:r>
              </a:p>
            </p:txBody>
          </p:sp>
        </p:grpSp>
        <p:cxnSp>
          <p:nvCxnSpPr>
            <p:cNvPr id="29" name="Gerade Verbindung mit Pfeil 28">
              <a:extLst>
                <a:ext uri="{FF2B5EF4-FFF2-40B4-BE49-F238E27FC236}">
                  <a16:creationId xmlns:a16="http://schemas.microsoft.com/office/drawing/2014/main" id="{EE3551AA-D8AC-5B3D-854A-BB13C0C503EE}"/>
                </a:ext>
              </a:extLst>
            </p:cNvPr>
            <p:cNvCxnSpPr/>
            <p:nvPr/>
          </p:nvCxnSpPr>
          <p:spPr bwMode="auto">
            <a:xfrm>
              <a:off x="1669548" y="3292546"/>
              <a:ext cx="638287" cy="586118"/>
            </a:xfrm>
            <a:prstGeom prst="straightConnector1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8210" name="Gruppieren 8209">
            <a:extLst>
              <a:ext uri="{FF2B5EF4-FFF2-40B4-BE49-F238E27FC236}">
                <a16:creationId xmlns:a16="http://schemas.microsoft.com/office/drawing/2014/main" id="{C59B60E6-4F0A-623F-8B26-61DF935D3102}"/>
              </a:ext>
            </a:extLst>
          </p:cNvPr>
          <p:cNvGrpSpPr/>
          <p:nvPr/>
        </p:nvGrpSpPr>
        <p:grpSpPr>
          <a:xfrm>
            <a:off x="2060073" y="3429000"/>
            <a:ext cx="6872745" cy="2105182"/>
            <a:chOff x="1714962" y="3606796"/>
            <a:chExt cx="8058271" cy="2468318"/>
          </a:xfrm>
        </p:grpSpPr>
        <p:grpSp>
          <p:nvGrpSpPr>
            <p:cNvPr id="8211" name="Gruppieren 8210">
              <a:extLst>
                <a:ext uri="{FF2B5EF4-FFF2-40B4-BE49-F238E27FC236}">
                  <a16:creationId xmlns:a16="http://schemas.microsoft.com/office/drawing/2014/main" id="{EEFDB982-F63A-8444-CC95-4999E379318A}"/>
                </a:ext>
              </a:extLst>
            </p:cNvPr>
            <p:cNvGrpSpPr/>
            <p:nvPr/>
          </p:nvGrpSpPr>
          <p:grpSpPr>
            <a:xfrm>
              <a:off x="2491362" y="4978854"/>
              <a:ext cx="7281871" cy="1096260"/>
              <a:chOff x="2491362" y="4978854"/>
              <a:chExt cx="7281871" cy="1096260"/>
            </a:xfrm>
          </p:grpSpPr>
          <p:grpSp>
            <p:nvGrpSpPr>
              <p:cNvPr id="8213" name="Gruppieren 8212">
                <a:extLst>
                  <a:ext uri="{FF2B5EF4-FFF2-40B4-BE49-F238E27FC236}">
                    <a16:creationId xmlns:a16="http://schemas.microsoft.com/office/drawing/2014/main" id="{93B96274-9BA1-24F2-3C97-1E6EC604B49D}"/>
                  </a:ext>
                </a:extLst>
              </p:cNvPr>
              <p:cNvGrpSpPr/>
              <p:nvPr/>
            </p:nvGrpSpPr>
            <p:grpSpPr>
              <a:xfrm>
                <a:off x="2491362" y="4978854"/>
                <a:ext cx="7281871" cy="1096260"/>
                <a:chOff x="2083150" y="4669247"/>
                <a:chExt cx="5946153" cy="1196456"/>
              </a:xfrm>
            </p:grpSpPr>
            <p:sp>
              <p:nvSpPr>
                <p:cNvPr id="8218" name="Rechteck 8217">
                  <a:extLst>
                    <a:ext uri="{FF2B5EF4-FFF2-40B4-BE49-F238E27FC236}">
                      <a16:creationId xmlns:a16="http://schemas.microsoft.com/office/drawing/2014/main" id="{A6806E3B-EEF4-3403-4E64-7455BC1EBB62}"/>
                    </a:ext>
                  </a:extLst>
                </p:cNvPr>
                <p:cNvSpPr/>
                <p:nvPr/>
              </p:nvSpPr>
              <p:spPr bwMode="auto">
                <a:xfrm>
                  <a:off x="2086305" y="4669247"/>
                  <a:ext cx="5942998" cy="1196456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0" tIns="0" rIns="0" bIns="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Char char="•"/>
                    <a:tabLst/>
                  </a:pPr>
                  <a:endParaRPr kumimoji="0" lang="de-DE" sz="2400" b="0" i="0" u="none" strike="noStrike" cap="none" normalizeH="0" baseline="0">
                    <a:ln>
                      <a:noFill/>
                    </a:ln>
                    <a:effectLst/>
                    <a:latin typeface="+mn-lt"/>
                  </a:endParaRPr>
                </a:p>
              </p:txBody>
            </p:sp>
            <p:sp>
              <p:nvSpPr>
                <p:cNvPr id="8219" name="Textfeld 8218">
                  <a:extLst>
                    <a:ext uri="{FF2B5EF4-FFF2-40B4-BE49-F238E27FC236}">
                      <a16:creationId xmlns:a16="http://schemas.microsoft.com/office/drawing/2014/main" id="{05E5AB3E-E5AC-19BC-07D3-82098ED9A083}"/>
                    </a:ext>
                  </a:extLst>
                </p:cNvPr>
                <p:cNvSpPr txBox="1"/>
                <p:nvPr/>
              </p:nvSpPr>
              <p:spPr>
                <a:xfrm>
                  <a:off x="2083150" y="4706723"/>
                  <a:ext cx="1060823" cy="39385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de-DE" sz="1400" b="1" dirty="0">
                      <a:latin typeface="+mn-lt"/>
                      <a:cs typeface="Calibri" panose="020F0502020204030204" pitchFamily="34" charset="0"/>
                    </a:rPr>
                    <a:t>Monitoring</a:t>
                  </a:r>
                </a:p>
              </p:txBody>
            </p:sp>
          </p:grpSp>
          <p:grpSp>
            <p:nvGrpSpPr>
              <p:cNvPr id="8214" name="Gruppieren 8213">
                <a:extLst>
                  <a:ext uri="{FF2B5EF4-FFF2-40B4-BE49-F238E27FC236}">
                    <a16:creationId xmlns:a16="http://schemas.microsoft.com/office/drawing/2014/main" id="{A9AB4580-E70C-ACC6-E90E-6F97AA8C6F48}"/>
                  </a:ext>
                </a:extLst>
              </p:cNvPr>
              <p:cNvGrpSpPr/>
              <p:nvPr/>
            </p:nvGrpSpPr>
            <p:grpSpPr>
              <a:xfrm>
                <a:off x="5689465" y="5057355"/>
                <a:ext cx="1214693" cy="885691"/>
                <a:chOff x="5689465" y="5057355"/>
                <a:chExt cx="1214693" cy="885691"/>
              </a:xfrm>
            </p:grpSpPr>
            <p:sp>
              <p:nvSpPr>
                <p:cNvPr id="8216" name="Rechteck 8215">
                  <a:extLst>
                    <a:ext uri="{FF2B5EF4-FFF2-40B4-BE49-F238E27FC236}">
                      <a16:creationId xmlns:a16="http://schemas.microsoft.com/office/drawing/2014/main" id="{ED4DEA2F-DF35-8DD8-C70A-FF22C75FAF5E}"/>
                    </a:ext>
                  </a:extLst>
                </p:cNvPr>
                <p:cNvSpPr/>
                <p:nvPr/>
              </p:nvSpPr>
              <p:spPr bwMode="auto">
                <a:xfrm>
                  <a:off x="5689465" y="5057355"/>
                  <a:ext cx="1214693" cy="885691"/>
                </a:xfrm>
                <a:prstGeom prst="rect">
                  <a:avLst/>
                </a:prstGeom>
                <a:solidFill>
                  <a:schemeClr val="bg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0" tIns="0" rIns="0" bIns="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Char char="•"/>
                    <a:tabLst/>
                  </a:pPr>
                  <a:endParaRPr kumimoji="0" lang="de-DE" sz="2400" b="0" i="0" u="none" strike="noStrike" cap="none" normalizeH="0" baseline="0">
                    <a:ln>
                      <a:noFill/>
                    </a:ln>
                    <a:effectLst/>
                    <a:latin typeface="+mn-lt"/>
                  </a:endParaRPr>
                </a:p>
              </p:txBody>
            </p:sp>
            <p:pic>
              <p:nvPicPr>
                <p:cNvPr id="8217" name="Grafik 8216" descr="Ein Bild, das Schrift, Symbol, Grafiken, Logo enthält.&#10;&#10;Automatisch generierte Beschreibung">
                  <a:extLst>
                    <a:ext uri="{FF2B5EF4-FFF2-40B4-BE49-F238E27FC236}">
                      <a16:creationId xmlns:a16="http://schemas.microsoft.com/office/drawing/2014/main" id="{526C208A-5FB5-2545-77E6-503DF761DD2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930785" y="5206018"/>
                  <a:ext cx="812864" cy="709750"/>
                </a:xfrm>
                <a:prstGeom prst="rect">
                  <a:avLst/>
                </a:prstGeom>
              </p:spPr>
            </p:pic>
          </p:grpSp>
        </p:grpSp>
        <p:cxnSp>
          <p:nvCxnSpPr>
            <p:cNvPr id="8212" name="Gerade Verbindung mit Pfeil 8211">
              <a:extLst>
                <a:ext uri="{FF2B5EF4-FFF2-40B4-BE49-F238E27FC236}">
                  <a16:creationId xmlns:a16="http://schemas.microsoft.com/office/drawing/2014/main" id="{F41BB14E-4D88-A4C7-2E0F-AEA02F64F76D}"/>
                </a:ext>
              </a:extLst>
            </p:cNvPr>
            <p:cNvCxnSpPr>
              <a:endCxn id="8218" idx="1"/>
            </p:cNvCxnSpPr>
            <p:nvPr/>
          </p:nvCxnSpPr>
          <p:spPr bwMode="auto">
            <a:xfrm>
              <a:off x="1714962" y="3606796"/>
              <a:ext cx="780264" cy="1920188"/>
            </a:xfrm>
            <a:prstGeom prst="straightConnector1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8220" name="Gruppieren 8219">
            <a:extLst>
              <a:ext uri="{FF2B5EF4-FFF2-40B4-BE49-F238E27FC236}">
                <a16:creationId xmlns:a16="http://schemas.microsoft.com/office/drawing/2014/main" id="{1D5ACA4B-B91A-C085-4619-358223C4281B}"/>
              </a:ext>
            </a:extLst>
          </p:cNvPr>
          <p:cNvGrpSpPr/>
          <p:nvPr/>
        </p:nvGrpSpPr>
        <p:grpSpPr>
          <a:xfrm>
            <a:off x="794931" y="4357893"/>
            <a:ext cx="1201438" cy="1173445"/>
            <a:chOff x="8344918" y="4498609"/>
            <a:chExt cx="1408682" cy="1375861"/>
          </a:xfrm>
        </p:grpSpPr>
        <p:sp>
          <p:nvSpPr>
            <p:cNvPr id="8221" name="Textfeld 8220">
              <a:extLst>
                <a:ext uri="{FF2B5EF4-FFF2-40B4-BE49-F238E27FC236}">
                  <a16:creationId xmlns:a16="http://schemas.microsoft.com/office/drawing/2014/main" id="{914892B1-9622-CFE1-72FD-36B0468698B3}"/>
                </a:ext>
              </a:extLst>
            </p:cNvPr>
            <p:cNvSpPr txBox="1"/>
            <p:nvPr/>
          </p:nvSpPr>
          <p:spPr>
            <a:xfrm>
              <a:off x="8344918" y="5260996"/>
              <a:ext cx="1405437" cy="6134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>
                  <a:latin typeface="+mn-lt"/>
                  <a:cs typeface="Calibri" panose="020F0502020204030204" pitchFamily="34" charset="0"/>
                </a:rPr>
                <a:t>Methoden/</a:t>
              </a:r>
              <a:br>
                <a:rPr lang="de-DE" sz="1400" dirty="0">
                  <a:latin typeface="+mn-lt"/>
                  <a:cs typeface="Calibri" panose="020F0502020204030204" pitchFamily="34" charset="0"/>
                </a:rPr>
              </a:br>
              <a:r>
                <a:rPr lang="de-DE" sz="1400" dirty="0">
                  <a:latin typeface="+mn-lt"/>
                  <a:cs typeface="Calibri" panose="020F0502020204030204" pitchFamily="34" charset="0"/>
                </a:rPr>
                <a:t>Werkzeuge</a:t>
              </a:r>
            </a:p>
          </p:txBody>
        </p:sp>
        <p:sp>
          <p:nvSpPr>
            <p:cNvPr id="8222" name="Rechteck 8221">
              <a:extLst>
                <a:ext uri="{FF2B5EF4-FFF2-40B4-BE49-F238E27FC236}">
                  <a16:creationId xmlns:a16="http://schemas.microsoft.com/office/drawing/2014/main" id="{A00D82AF-2D7B-C513-3B85-6AEA380462F6}"/>
                </a:ext>
              </a:extLst>
            </p:cNvPr>
            <p:cNvSpPr/>
            <p:nvPr/>
          </p:nvSpPr>
          <p:spPr bwMode="auto">
            <a:xfrm>
              <a:off x="8446273" y="4498609"/>
              <a:ext cx="1307327" cy="81602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2400" b="0" i="0" u="none" strike="noStrike" cap="none" normalizeH="0" baseline="0">
                <a:ln>
                  <a:noFill/>
                </a:ln>
                <a:effectLst/>
                <a:latin typeface="+mn-lt"/>
              </a:endParaRPr>
            </a:p>
          </p:txBody>
        </p:sp>
        <p:grpSp>
          <p:nvGrpSpPr>
            <p:cNvPr id="8223" name="Gruppieren 8222">
              <a:extLst>
                <a:ext uri="{FF2B5EF4-FFF2-40B4-BE49-F238E27FC236}">
                  <a16:creationId xmlns:a16="http://schemas.microsoft.com/office/drawing/2014/main" id="{1848AED5-3901-7334-584B-EB7CB2506EFE}"/>
                </a:ext>
              </a:extLst>
            </p:cNvPr>
            <p:cNvGrpSpPr/>
            <p:nvPr/>
          </p:nvGrpSpPr>
          <p:grpSpPr>
            <a:xfrm>
              <a:off x="8505302" y="4655031"/>
              <a:ext cx="1182584" cy="456908"/>
              <a:chOff x="1152525" y="1714500"/>
              <a:chExt cx="8382000" cy="3238500"/>
            </a:xfrm>
          </p:grpSpPr>
          <p:grpSp>
            <p:nvGrpSpPr>
              <p:cNvPr id="128" name="Gruppieren 11">
                <a:extLst>
                  <a:ext uri="{FF2B5EF4-FFF2-40B4-BE49-F238E27FC236}">
                    <a16:creationId xmlns:a16="http://schemas.microsoft.com/office/drawing/2014/main" id="{3D1B5450-8A9A-2D9B-7DCE-B832AEADF24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52525" y="1714500"/>
                <a:ext cx="2617788" cy="3238500"/>
                <a:chOff x="1173297" y="1885245"/>
                <a:chExt cx="2619021" cy="3239912"/>
              </a:xfrm>
            </p:grpSpPr>
            <p:sp>
              <p:nvSpPr>
                <p:cNvPr id="141" name="Gleichschenkliges Dreieck 1">
                  <a:extLst>
                    <a:ext uri="{FF2B5EF4-FFF2-40B4-BE49-F238E27FC236}">
                      <a16:creationId xmlns:a16="http://schemas.microsoft.com/office/drawing/2014/main" id="{9ADA0413-61A4-2E04-FC44-A272CD95459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73297" y="1885245"/>
                  <a:ext cx="2619021" cy="3239912"/>
                </a:xfrm>
                <a:prstGeom prst="triangle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A07400"/>
                    </a:gs>
                    <a:gs pos="50000">
                      <a:srgbClr val="E6A900"/>
                    </a:gs>
                    <a:gs pos="100000">
                      <a:srgbClr val="FFCA00"/>
                    </a:gs>
                  </a:gsLst>
                  <a:lin ang="5400000" scaled="1"/>
                </a:gradFill>
                <a:ln w="12700" algn="ctr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buFontTx/>
                    <a:buChar char="•"/>
                  </a:pPr>
                  <a:endParaRPr lang="de-DE" altLang="de-DE">
                    <a:latin typeface="+mn-lt"/>
                  </a:endParaRPr>
                </a:p>
              </p:txBody>
            </p:sp>
            <p:cxnSp>
              <p:nvCxnSpPr>
                <p:cNvPr id="142" name="Gerade Verbindung 5">
                  <a:extLst>
                    <a:ext uri="{FF2B5EF4-FFF2-40B4-BE49-F238E27FC236}">
                      <a16:creationId xmlns:a16="http://schemas.microsoft.com/office/drawing/2014/main" id="{66DA6516-D14A-E03D-22A8-45D597B508E3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2077156" y="2867378"/>
                  <a:ext cx="812800" cy="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43" name="Gerade Verbindung 9">
                  <a:extLst>
                    <a:ext uri="{FF2B5EF4-FFF2-40B4-BE49-F238E27FC236}">
                      <a16:creationId xmlns:a16="http://schemas.microsoft.com/office/drawing/2014/main" id="{1847594F-22A8-56B6-FD5C-957D1596EBC6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1659467" y="3939822"/>
                  <a:ext cx="1659466" cy="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  <p:grpSp>
            <p:nvGrpSpPr>
              <p:cNvPr id="129" name="Gruppieren 54">
                <a:extLst>
                  <a:ext uri="{FF2B5EF4-FFF2-40B4-BE49-F238E27FC236}">
                    <a16:creationId xmlns:a16="http://schemas.microsoft.com/office/drawing/2014/main" id="{10729D95-9E95-5529-F688-BF21FC4A4A3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915150" y="1714500"/>
                <a:ext cx="2619375" cy="3238500"/>
                <a:chOff x="1173297" y="1885245"/>
                <a:chExt cx="2619021" cy="3239912"/>
              </a:xfrm>
            </p:grpSpPr>
            <p:sp>
              <p:nvSpPr>
                <p:cNvPr id="135" name="Gleichschenkliges Dreieck 55">
                  <a:extLst>
                    <a:ext uri="{FF2B5EF4-FFF2-40B4-BE49-F238E27FC236}">
                      <a16:creationId xmlns:a16="http://schemas.microsoft.com/office/drawing/2014/main" id="{2C20FB37-473E-2373-A7E9-DAE64A46739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73297" y="1885245"/>
                  <a:ext cx="2619021" cy="3239912"/>
                </a:xfrm>
                <a:prstGeom prst="triangle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7F00"/>
                    </a:gs>
                    <a:gs pos="50000">
                      <a:srgbClr val="00B800"/>
                    </a:gs>
                    <a:gs pos="100000">
                      <a:srgbClr val="00DB00"/>
                    </a:gs>
                  </a:gsLst>
                  <a:lin ang="16200000" scaled="1"/>
                </a:gradFill>
                <a:ln w="12700" algn="ctr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de-DE">
                    <a:latin typeface="+mn-lt"/>
                  </a:endParaRPr>
                </a:p>
              </p:txBody>
            </p:sp>
            <p:cxnSp>
              <p:nvCxnSpPr>
                <p:cNvPr id="139" name="Gerade Verbindung 56">
                  <a:extLst>
                    <a:ext uri="{FF2B5EF4-FFF2-40B4-BE49-F238E27FC236}">
                      <a16:creationId xmlns:a16="http://schemas.microsoft.com/office/drawing/2014/main" id="{016CEEA5-3474-2380-287D-3043A71897C4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2077156" y="2867378"/>
                  <a:ext cx="812800" cy="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40" name="Gerade Verbindung 57">
                  <a:extLst>
                    <a:ext uri="{FF2B5EF4-FFF2-40B4-BE49-F238E27FC236}">
                      <a16:creationId xmlns:a16="http://schemas.microsoft.com/office/drawing/2014/main" id="{92257926-D594-CE90-A0F8-EA65DA86CD52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1659467" y="3939822"/>
                  <a:ext cx="1659466" cy="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  <p:sp>
            <p:nvSpPr>
              <p:cNvPr id="132" name="Gleichschenkliges Dreieck 51">
                <a:extLst>
                  <a:ext uri="{FF2B5EF4-FFF2-40B4-BE49-F238E27FC236}">
                    <a16:creationId xmlns:a16="http://schemas.microsoft.com/office/drawing/2014/main" id="{110D144E-F887-BC9A-EDB2-79D7D79B51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33838" y="1714500"/>
                <a:ext cx="2617787" cy="3238500"/>
              </a:xfrm>
              <a:prstGeom prst="triangle">
                <a:avLst>
                  <a:gd name="adj" fmla="val 50000"/>
                </a:avLst>
              </a:prstGeom>
              <a:solidFill>
                <a:srgbClr val="00B0F0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de-DE" altLang="de-DE">
                  <a:latin typeface="+mn-lt"/>
                </a:endParaRPr>
              </a:p>
            </p:txBody>
          </p:sp>
          <p:cxnSp>
            <p:nvCxnSpPr>
              <p:cNvPr id="133" name="Gerade Verbindung 52">
                <a:extLst>
                  <a:ext uri="{FF2B5EF4-FFF2-40B4-BE49-F238E27FC236}">
                    <a16:creationId xmlns:a16="http://schemas.microsoft.com/office/drawing/2014/main" id="{DBC63FD6-42F0-D69C-2C54-A4AEEACB273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937271" y="2696205"/>
                <a:ext cx="812417" cy="0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34" name="Gerade Verbindung 53">
                <a:extLst>
                  <a:ext uri="{FF2B5EF4-FFF2-40B4-BE49-F238E27FC236}">
                    <a16:creationId xmlns:a16="http://schemas.microsoft.com/office/drawing/2014/main" id="{F1A44C8B-630C-0371-62BE-1ED2ABB4523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519779" y="3768182"/>
                <a:ext cx="1658684" cy="0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grpSp>
        <p:nvGrpSpPr>
          <p:cNvPr id="144" name="Gruppieren 143">
            <a:extLst>
              <a:ext uri="{FF2B5EF4-FFF2-40B4-BE49-F238E27FC236}">
                <a16:creationId xmlns:a16="http://schemas.microsoft.com/office/drawing/2014/main" id="{2A7A621A-F467-27D0-C453-EF04659016B4}"/>
              </a:ext>
            </a:extLst>
          </p:cNvPr>
          <p:cNvGrpSpPr/>
          <p:nvPr/>
        </p:nvGrpSpPr>
        <p:grpSpPr>
          <a:xfrm>
            <a:off x="2060073" y="1022167"/>
            <a:ext cx="6963961" cy="2154324"/>
            <a:chOff x="1669548" y="985464"/>
            <a:chExt cx="6963961" cy="2154324"/>
          </a:xfrm>
        </p:grpSpPr>
        <p:cxnSp>
          <p:nvCxnSpPr>
            <p:cNvPr id="159" name="Gerade Verbindung mit Pfeil 158">
              <a:extLst>
                <a:ext uri="{FF2B5EF4-FFF2-40B4-BE49-F238E27FC236}">
                  <a16:creationId xmlns:a16="http://schemas.microsoft.com/office/drawing/2014/main" id="{9AE1FF49-0EB2-01EA-B22A-DC6B696EB545}"/>
                </a:ext>
              </a:extLst>
            </p:cNvPr>
            <p:cNvCxnSpPr/>
            <p:nvPr/>
          </p:nvCxnSpPr>
          <p:spPr bwMode="auto">
            <a:xfrm flipV="1">
              <a:off x="1669548" y="1796636"/>
              <a:ext cx="656626" cy="1343152"/>
            </a:xfrm>
            <a:prstGeom prst="straightConnector1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178" name="Gruppieren 177">
              <a:extLst>
                <a:ext uri="{FF2B5EF4-FFF2-40B4-BE49-F238E27FC236}">
                  <a16:creationId xmlns:a16="http://schemas.microsoft.com/office/drawing/2014/main" id="{E46CA5D7-F3A6-0C84-4249-B79CC05D2501}"/>
                </a:ext>
              </a:extLst>
            </p:cNvPr>
            <p:cNvGrpSpPr/>
            <p:nvPr/>
          </p:nvGrpSpPr>
          <p:grpSpPr>
            <a:xfrm>
              <a:off x="2336545" y="985464"/>
              <a:ext cx="6296964" cy="1474485"/>
              <a:chOff x="2336545" y="985464"/>
              <a:chExt cx="6296964" cy="1474485"/>
            </a:xfrm>
          </p:grpSpPr>
          <p:sp>
            <p:nvSpPr>
              <p:cNvPr id="179" name="Rechteck 178">
                <a:extLst>
                  <a:ext uri="{FF2B5EF4-FFF2-40B4-BE49-F238E27FC236}">
                    <a16:creationId xmlns:a16="http://schemas.microsoft.com/office/drawing/2014/main" id="{00E813AA-95A9-2C49-90FA-75EBFCC5C0C9}"/>
                  </a:ext>
                </a:extLst>
              </p:cNvPr>
              <p:cNvSpPr/>
              <p:nvPr/>
            </p:nvSpPr>
            <p:spPr bwMode="auto">
              <a:xfrm>
                <a:off x="2336545" y="1022510"/>
                <a:ext cx="6205750" cy="124071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2400" b="0" i="0" u="none" strike="noStrike" cap="none" normalizeH="0" baseline="0">
                  <a:ln>
                    <a:noFill/>
                  </a:ln>
                  <a:effectLst/>
                  <a:latin typeface="+mn-lt"/>
                </a:endParaRPr>
              </a:p>
            </p:txBody>
          </p:sp>
          <p:sp>
            <p:nvSpPr>
              <p:cNvPr id="180" name="Textfeld 179">
                <a:extLst>
                  <a:ext uri="{FF2B5EF4-FFF2-40B4-BE49-F238E27FC236}">
                    <a16:creationId xmlns:a16="http://schemas.microsoft.com/office/drawing/2014/main" id="{A5C9B988-24A9-FE7B-4288-1CC9FDA19243}"/>
                  </a:ext>
                </a:extLst>
              </p:cNvPr>
              <p:cNvSpPr txBox="1"/>
              <p:nvPr/>
            </p:nvSpPr>
            <p:spPr>
              <a:xfrm>
                <a:off x="2337693" y="1084611"/>
                <a:ext cx="108876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1400" b="1" dirty="0">
                    <a:latin typeface="+mn-lt"/>
                    <a:cs typeface="Calibri" panose="020F0502020204030204" pitchFamily="34" charset="0"/>
                  </a:rPr>
                  <a:t>Energie-</a:t>
                </a:r>
              </a:p>
              <a:p>
                <a:r>
                  <a:rPr lang="de-DE" sz="1400" b="1" dirty="0" err="1">
                    <a:latin typeface="+mn-lt"/>
                    <a:cs typeface="Calibri" panose="020F0502020204030204" pitchFamily="34" charset="0"/>
                  </a:rPr>
                  <a:t>erzeugung</a:t>
                </a:r>
                <a:endParaRPr lang="de-DE" sz="1400" b="1" dirty="0">
                  <a:latin typeface="+mn-lt"/>
                  <a:cs typeface="Calibri" panose="020F0502020204030204" pitchFamily="34" charset="0"/>
                </a:endParaRPr>
              </a:p>
            </p:txBody>
          </p:sp>
          <p:sp>
            <p:nvSpPr>
              <p:cNvPr id="181" name="Rechteck 180">
                <a:extLst>
                  <a:ext uri="{FF2B5EF4-FFF2-40B4-BE49-F238E27FC236}">
                    <a16:creationId xmlns:a16="http://schemas.microsoft.com/office/drawing/2014/main" id="{2A7D4BCD-4ED6-FD87-F091-40FFB6C1251D}"/>
                  </a:ext>
                </a:extLst>
              </p:cNvPr>
              <p:cNvSpPr/>
              <p:nvPr/>
            </p:nvSpPr>
            <p:spPr bwMode="auto">
              <a:xfrm>
                <a:off x="3511662" y="1111884"/>
                <a:ext cx="1177912" cy="740086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1100" b="0" i="0" u="none" strike="noStrike" cap="none" normalizeH="0" baseline="0">
                  <a:ln>
                    <a:noFill/>
                  </a:ln>
                  <a:effectLst/>
                  <a:latin typeface="+mn-lt"/>
                </a:endParaRPr>
              </a:p>
            </p:txBody>
          </p:sp>
          <p:sp>
            <p:nvSpPr>
              <p:cNvPr id="182" name="Textfeld 181">
                <a:extLst>
                  <a:ext uri="{FF2B5EF4-FFF2-40B4-BE49-F238E27FC236}">
                    <a16:creationId xmlns:a16="http://schemas.microsoft.com/office/drawing/2014/main" id="{013B58D1-4C58-AB54-9F13-C0C0BA7DF379}"/>
                  </a:ext>
                </a:extLst>
              </p:cNvPr>
              <p:cNvSpPr txBox="1"/>
              <p:nvPr/>
            </p:nvSpPr>
            <p:spPr>
              <a:xfrm>
                <a:off x="3353063" y="1823965"/>
                <a:ext cx="1532792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de-DE" sz="1100" dirty="0">
                    <a:latin typeface="+mn-lt"/>
                    <a:cs typeface="Calibri" panose="020F0502020204030204" pitchFamily="34" charset="0"/>
                  </a:rPr>
                  <a:t>Primär-Energiebedarf</a:t>
                </a:r>
              </a:p>
              <a:p>
                <a:pPr algn="ctr"/>
                <a:r>
                  <a:rPr lang="de-DE" sz="1100" dirty="0">
                    <a:latin typeface="+mn-lt"/>
                    <a:cs typeface="Calibri" panose="020F0502020204030204" pitchFamily="34" charset="0"/>
                  </a:rPr>
                  <a:t>EE-Potenziale</a:t>
                </a:r>
              </a:p>
            </p:txBody>
          </p:sp>
          <p:pic>
            <p:nvPicPr>
              <p:cNvPr id="190" name="Grafik 189">
                <a:extLst>
                  <a:ext uri="{FF2B5EF4-FFF2-40B4-BE49-F238E27FC236}">
                    <a16:creationId xmlns:a16="http://schemas.microsoft.com/office/drawing/2014/main" id="{01716D77-7C56-FACF-6090-71C2F4D9B0F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282" r="68143"/>
              <a:stretch/>
            </p:blipFill>
            <p:spPr>
              <a:xfrm>
                <a:off x="3697895" y="985464"/>
                <a:ext cx="307672" cy="847097"/>
              </a:xfrm>
              <a:prstGeom prst="rect">
                <a:avLst/>
              </a:prstGeom>
            </p:spPr>
          </p:pic>
          <p:pic>
            <p:nvPicPr>
              <p:cNvPr id="191" name="Grafik 190">
                <a:extLst>
                  <a:ext uri="{FF2B5EF4-FFF2-40B4-BE49-F238E27FC236}">
                    <a16:creationId xmlns:a16="http://schemas.microsoft.com/office/drawing/2014/main" id="{DA292193-A76F-BB82-A16D-2E8FE9611B5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4973" r="7847"/>
              <a:stretch/>
            </p:blipFill>
            <p:spPr>
              <a:xfrm>
                <a:off x="4209388" y="985465"/>
                <a:ext cx="270024" cy="847097"/>
              </a:xfrm>
              <a:prstGeom prst="rect">
                <a:avLst/>
              </a:prstGeom>
            </p:spPr>
          </p:pic>
          <p:pic>
            <p:nvPicPr>
              <p:cNvPr id="8224" name="Grafik 8223">
                <a:extLst>
                  <a:ext uri="{FF2B5EF4-FFF2-40B4-BE49-F238E27FC236}">
                    <a16:creationId xmlns:a16="http://schemas.microsoft.com/office/drawing/2014/main" id="{BE97E1F5-298F-FE6C-E694-613ECEA2564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668" r="39152"/>
              <a:stretch/>
            </p:blipFill>
            <p:spPr>
              <a:xfrm>
                <a:off x="3953640" y="985465"/>
                <a:ext cx="270024" cy="847097"/>
              </a:xfrm>
              <a:prstGeom prst="rect">
                <a:avLst/>
              </a:prstGeom>
            </p:spPr>
          </p:pic>
          <p:sp>
            <p:nvSpPr>
              <p:cNvPr id="8225" name="Rechteck 8224">
                <a:extLst>
                  <a:ext uri="{FF2B5EF4-FFF2-40B4-BE49-F238E27FC236}">
                    <a16:creationId xmlns:a16="http://schemas.microsoft.com/office/drawing/2014/main" id="{895386F5-178E-E02D-7833-398D12D1389C}"/>
                  </a:ext>
                </a:extLst>
              </p:cNvPr>
              <p:cNvSpPr/>
              <p:nvPr/>
            </p:nvSpPr>
            <p:spPr bwMode="auto">
              <a:xfrm>
                <a:off x="7289379" y="1111884"/>
                <a:ext cx="1096581" cy="740086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1100" b="0" i="0" u="none" strike="noStrike" cap="none" normalizeH="0" baseline="0">
                  <a:ln>
                    <a:noFill/>
                  </a:ln>
                  <a:effectLst/>
                  <a:latin typeface="+mn-lt"/>
                </a:endParaRPr>
              </a:p>
            </p:txBody>
          </p:sp>
          <p:sp>
            <p:nvSpPr>
              <p:cNvPr id="8226" name="Sechseck 8225">
                <a:extLst>
                  <a:ext uri="{FF2B5EF4-FFF2-40B4-BE49-F238E27FC236}">
                    <a16:creationId xmlns:a16="http://schemas.microsoft.com/office/drawing/2014/main" id="{F2C5BE68-78E8-7BBC-0E88-D9A417081980}"/>
                  </a:ext>
                </a:extLst>
              </p:cNvPr>
              <p:cNvSpPr/>
              <p:nvPr/>
            </p:nvSpPr>
            <p:spPr bwMode="auto">
              <a:xfrm>
                <a:off x="7710315" y="1409949"/>
                <a:ext cx="211156" cy="180102"/>
              </a:xfrm>
              <a:prstGeom prst="hexagon">
                <a:avLst/>
              </a:prstGeom>
              <a:solidFill>
                <a:srgbClr val="FFFF00"/>
              </a:solidFill>
              <a:ln w="31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1100" b="0" i="0" u="none" strike="noStrike" cap="none" normalizeH="0" baseline="0">
                  <a:ln>
                    <a:noFill/>
                  </a:ln>
                  <a:effectLst/>
                  <a:latin typeface="+mn-lt"/>
                </a:endParaRPr>
              </a:p>
            </p:txBody>
          </p:sp>
          <p:sp>
            <p:nvSpPr>
              <p:cNvPr id="8227" name="Sechseck 8226">
                <a:extLst>
                  <a:ext uri="{FF2B5EF4-FFF2-40B4-BE49-F238E27FC236}">
                    <a16:creationId xmlns:a16="http://schemas.microsoft.com/office/drawing/2014/main" id="{35D8FC10-F378-7F65-52CC-CBBFFF34E281}"/>
                  </a:ext>
                </a:extLst>
              </p:cNvPr>
              <p:cNvSpPr/>
              <p:nvPr/>
            </p:nvSpPr>
            <p:spPr bwMode="auto">
              <a:xfrm>
                <a:off x="7876232" y="1319898"/>
                <a:ext cx="211156" cy="180102"/>
              </a:xfrm>
              <a:prstGeom prst="hexagon">
                <a:avLst/>
              </a:prstGeom>
              <a:solidFill>
                <a:schemeClr val="bg1">
                  <a:lumMod val="85000"/>
                </a:schemeClr>
              </a:solidFill>
              <a:ln w="31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1100" b="0" i="0" u="none" strike="noStrike" cap="none" normalizeH="0" baseline="0">
                  <a:ln>
                    <a:noFill/>
                  </a:ln>
                  <a:effectLst/>
                  <a:latin typeface="+mn-lt"/>
                </a:endParaRPr>
              </a:p>
            </p:txBody>
          </p:sp>
          <p:sp>
            <p:nvSpPr>
              <p:cNvPr id="8228" name="Sechseck 8227">
                <a:extLst>
                  <a:ext uri="{FF2B5EF4-FFF2-40B4-BE49-F238E27FC236}">
                    <a16:creationId xmlns:a16="http://schemas.microsoft.com/office/drawing/2014/main" id="{B9BDA472-D685-7F8D-6D29-4C29C8996CF5}"/>
                  </a:ext>
                </a:extLst>
              </p:cNvPr>
              <p:cNvSpPr/>
              <p:nvPr/>
            </p:nvSpPr>
            <p:spPr bwMode="auto">
              <a:xfrm>
                <a:off x="7876232" y="1500000"/>
                <a:ext cx="211156" cy="180102"/>
              </a:xfrm>
              <a:prstGeom prst="hexagon">
                <a:avLst/>
              </a:prstGeom>
              <a:solidFill>
                <a:schemeClr val="bg1">
                  <a:lumMod val="85000"/>
                </a:schemeClr>
              </a:solidFill>
              <a:ln w="31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1100" b="0" i="0" u="none" strike="noStrike" cap="none" normalizeH="0" baseline="0">
                  <a:ln>
                    <a:noFill/>
                  </a:ln>
                  <a:effectLst/>
                  <a:latin typeface="+mn-lt"/>
                </a:endParaRPr>
              </a:p>
            </p:txBody>
          </p:sp>
          <p:sp>
            <p:nvSpPr>
              <p:cNvPr id="8229" name="Sechseck 8228">
                <a:extLst>
                  <a:ext uri="{FF2B5EF4-FFF2-40B4-BE49-F238E27FC236}">
                    <a16:creationId xmlns:a16="http://schemas.microsoft.com/office/drawing/2014/main" id="{924C5A64-2E46-2A81-D995-1D2729005090}"/>
                  </a:ext>
                </a:extLst>
              </p:cNvPr>
              <p:cNvSpPr/>
              <p:nvPr/>
            </p:nvSpPr>
            <p:spPr bwMode="auto">
              <a:xfrm>
                <a:off x="7544398" y="1500000"/>
                <a:ext cx="211156" cy="180102"/>
              </a:xfrm>
              <a:prstGeom prst="hexagon">
                <a:avLst/>
              </a:prstGeom>
              <a:solidFill>
                <a:schemeClr val="bg1">
                  <a:lumMod val="85000"/>
                </a:schemeClr>
              </a:solidFill>
              <a:ln w="31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1100" b="0" i="0" u="none" strike="noStrike" cap="none" normalizeH="0" baseline="0">
                  <a:ln>
                    <a:noFill/>
                  </a:ln>
                  <a:effectLst/>
                  <a:latin typeface="+mn-lt"/>
                </a:endParaRPr>
              </a:p>
            </p:txBody>
          </p:sp>
          <p:sp>
            <p:nvSpPr>
              <p:cNvPr id="8230" name="Sechseck 8229">
                <a:extLst>
                  <a:ext uri="{FF2B5EF4-FFF2-40B4-BE49-F238E27FC236}">
                    <a16:creationId xmlns:a16="http://schemas.microsoft.com/office/drawing/2014/main" id="{9D5231E5-0D33-0DD1-AF29-F0A2B3F9EC89}"/>
                  </a:ext>
                </a:extLst>
              </p:cNvPr>
              <p:cNvSpPr/>
              <p:nvPr/>
            </p:nvSpPr>
            <p:spPr bwMode="auto">
              <a:xfrm>
                <a:off x="7544398" y="1319898"/>
                <a:ext cx="211156" cy="180102"/>
              </a:xfrm>
              <a:prstGeom prst="hexagon">
                <a:avLst/>
              </a:prstGeom>
              <a:solidFill>
                <a:schemeClr val="bg1">
                  <a:lumMod val="85000"/>
                </a:schemeClr>
              </a:solidFill>
              <a:ln w="31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1100" b="0" i="0" u="none" strike="noStrike" cap="none" normalizeH="0" baseline="0">
                  <a:ln>
                    <a:noFill/>
                  </a:ln>
                  <a:effectLst/>
                  <a:latin typeface="+mn-lt"/>
                </a:endParaRPr>
              </a:p>
            </p:txBody>
          </p:sp>
          <p:sp>
            <p:nvSpPr>
              <p:cNvPr id="8231" name="Sechseck 8230">
                <a:extLst>
                  <a:ext uri="{FF2B5EF4-FFF2-40B4-BE49-F238E27FC236}">
                    <a16:creationId xmlns:a16="http://schemas.microsoft.com/office/drawing/2014/main" id="{29C0FD70-BFB1-722D-14D1-B65CA6DEE0C8}"/>
                  </a:ext>
                </a:extLst>
              </p:cNvPr>
              <p:cNvSpPr/>
              <p:nvPr/>
            </p:nvSpPr>
            <p:spPr bwMode="auto">
              <a:xfrm>
                <a:off x="7710315" y="1229847"/>
                <a:ext cx="211156" cy="180102"/>
              </a:xfrm>
              <a:prstGeom prst="hexagon">
                <a:avLst/>
              </a:prstGeom>
              <a:solidFill>
                <a:schemeClr val="bg1">
                  <a:lumMod val="85000"/>
                </a:schemeClr>
              </a:solidFill>
              <a:ln w="31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1100" b="0" i="0" u="none" strike="noStrike" cap="none" normalizeH="0" baseline="0">
                  <a:ln>
                    <a:noFill/>
                  </a:ln>
                  <a:effectLst/>
                  <a:latin typeface="+mn-lt"/>
                </a:endParaRPr>
              </a:p>
            </p:txBody>
          </p:sp>
          <p:sp>
            <p:nvSpPr>
              <p:cNvPr id="8232" name="Sechseck 8231">
                <a:extLst>
                  <a:ext uri="{FF2B5EF4-FFF2-40B4-BE49-F238E27FC236}">
                    <a16:creationId xmlns:a16="http://schemas.microsoft.com/office/drawing/2014/main" id="{D27DE4AD-1312-E22D-C4BD-344512096971}"/>
                  </a:ext>
                </a:extLst>
              </p:cNvPr>
              <p:cNvSpPr/>
              <p:nvPr/>
            </p:nvSpPr>
            <p:spPr bwMode="auto">
              <a:xfrm>
                <a:off x="7710315" y="1590051"/>
                <a:ext cx="211156" cy="180102"/>
              </a:xfrm>
              <a:prstGeom prst="hexagon">
                <a:avLst/>
              </a:prstGeom>
              <a:solidFill>
                <a:schemeClr val="bg1">
                  <a:lumMod val="85000"/>
                </a:schemeClr>
              </a:solidFill>
              <a:ln w="31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1100" b="0" i="0" u="none" strike="noStrike" cap="none" normalizeH="0" baseline="0">
                  <a:ln>
                    <a:noFill/>
                  </a:ln>
                  <a:effectLst/>
                  <a:latin typeface="+mn-lt"/>
                </a:endParaRPr>
              </a:p>
            </p:txBody>
          </p:sp>
          <p:sp>
            <p:nvSpPr>
              <p:cNvPr id="8233" name="Textfeld 8232">
                <a:extLst>
                  <a:ext uri="{FF2B5EF4-FFF2-40B4-BE49-F238E27FC236}">
                    <a16:creationId xmlns:a16="http://schemas.microsoft.com/office/drawing/2014/main" id="{FEEAA0E2-B938-5F67-33D1-263A6FB988D5}"/>
                  </a:ext>
                </a:extLst>
              </p:cNvPr>
              <p:cNvSpPr txBox="1"/>
              <p:nvPr/>
            </p:nvSpPr>
            <p:spPr>
              <a:xfrm>
                <a:off x="7044612" y="1823965"/>
                <a:ext cx="1588897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de-DE" sz="1100" dirty="0">
                    <a:latin typeface="+mn-lt"/>
                    <a:cs typeface="Calibri" panose="020F0502020204030204" pitchFamily="34" charset="0"/>
                  </a:rPr>
                  <a:t>energetische</a:t>
                </a:r>
                <a:br>
                  <a:rPr lang="de-DE" sz="1100" dirty="0">
                    <a:latin typeface="+mn-lt"/>
                    <a:cs typeface="Calibri" panose="020F0502020204030204" pitchFamily="34" charset="0"/>
                  </a:rPr>
                </a:br>
                <a:r>
                  <a:rPr lang="de-DE" sz="1100" dirty="0">
                    <a:latin typeface="+mn-lt"/>
                    <a:cs typeface="Calibri" panose="020F0502020204030204" pitchFamily="34" charset="0"/>
                  </a:rPr>
                  <a:t>Versorgungssicherheit</a:t>
                </a:r>
              </a:p>
            </p:txBody>
          </p:sp>
          <p:sp>
            <p:nvSpPr>
              <p:cNvPr id="8234" name="Ellipse 8233">
                <a:extLst>
                  <a:ext uri="{FF2B5EF4-FFF2-40B4-BE49-F238E27FC236}">
                    <a16:creationId xmlns:a16="http://schemas.microsoft.com/office/drawing/2014/main" id="{979C96D7-CB1A-C6D1-5C32-6B43FED74C1D}"/>
                  </a:ext>
                </a:extLst>
              </p:cNvPr>
              <p:cNvSpPr/>
              <p:nvPr/>
            </p:nvSpPr>
            <p:spPr bwMode="auto">
              <a:xfrm>
                <a:off x="3614092" y="2443332"/>
                <a:ext cx="15433" cy="16617"/>
              </a:xfrm>
              <a:prstGeom prst="ellipse">
                <a:avLst/>
              </a:prstGeom>
              <a:solidFill>
                <a:schemeClr val="bg1"/>
              </a:solidFill>
              <a:ln w="31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1100" b="0" i="0" u="none" strike="noStrike" cap="none" normalizeH="0" baseline="0">
                  <a:ln>
                    <a:noFill/>
                  </a:ln>
                  <a:effectLst/>
                  <a:latin typeface="+mn-lt"/>
                </a:endParaRPr>
              </a:p>
            </p:txBody>
          </p:sp>
          <p:sp>
            <p:nvSpPr>
              <p:cNvPr id="8235" name="Rechteck 8234">
                <a:extLst>
                  <a:ext uri="{FF2B5EF4-FFF2-40B4-BE49-F238E27FC236}">
                    <a16:creationId xmlns:a16="http://schemas.microsoft.com/office/drawing/2014/main" id="{DE4950B7-066E-CE2F-0C74-1561675EC019}"/>
                  </a:ext>
                </a:extLst>
              </p:cNvPr>
              <p:cNvSpPr/>
              <p:nvPr/>
            </p:nvSpPr>
            <p:spPr bwMode="auto">
              <a:xfrm>
                <a:off x="5383634" y="1114872"/>
                <a:ext cx="1096581" cy="740085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1100" b="0" i="0" u="none" strike="noStrike" cap="none" normalizeH="0" baseline="0">
                  <a:ln>
                    <a:noFill/>
                  </a:ln>
                  <a:effectLst/>
                  <a:latin typeface="+mn-lt"/>
                </a:endParaRPr>
              </a:p>
            </p:txBody>
          </p:sp>
          <p:sp>
            <p:nvSpPr>
              <p:cNvPr id="8236" name="Textfeld 8235">
                <a:extLst>
                  <a:ext uri="{FF2B5EF4-FFF2-40B4-BE49-F238E27FC236}">
                    <a16:creationId xmlns:a16="http://schemas.microsoft.com/office/drawing/2014/main" id="{B45627A8-D45F-3BD4-9538-A20F47F69DAE}"/>
                  </a:ext>
                </a:extLst>
              </p:cNvPr>
              <p:cNvSpPr txBox="1"/>
              <p:nvPr/>
            </p:nvSpPr>
            <p:spPr>
              <a:xfrm>
                <a:off x="5353562" y="1823965"/>
                <a:ext cx="1173719" cy="2616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de-DE" sz="1100" dirty="0">
                    <a:latin typeface="+mn-lt"/>
                    <a:cs typeface="Calibri" panose="020F0502020204030204" pitchFamily="34" charset="0"/>
                  </a:rPr>
                  <a:t>EE-Ausbaupfad</a:t>
                </a:r>
              </a:p>
            </p:txBody>
          </p:sp>
          <p:cxnSp>
            <p:nvCxnSpPr>
              <p:cNvPr id="8237" name="Gerader Verbinder 8236">
                <a:extLst>
                  <a:ext uri="{FF2B5EF4-FFF2-40B4-BE49-F238E27FC236}">
                    <a16:creationId xmlns:a16="http://schemas.microsoft.com/office/drawing/2014/main" id="{0D5296E7-C566-BDD8-A9BC-1D8145EE62B6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5558474" y="1489627"/>
                <a:ext cx="859117" cy="278997"/>
              </a:xfrm>
              <a:prstGeom prst="line">
                <a:avLst/>
              </a:prstGeom>
              <a:solidFill>
                <a:srgbClr val="FF0000"/>
              </a:solidFill>
              <a:ln w="3810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8238" name="Gerader Verbinder 8237">
                <a:extLst>
                  <a:ext uri="{FF2B5EF4-FFF2-40B4-BE49-F238E27FC236}">
                    <a16:creationId xmlns:a16="http://schemas.microsoft.com/office/drawing/2014/main" id="{6E8D6E48-F94A-7E7E-A4A8-604F11EA25B6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5432265" y="1175072"/>
                <a:ext cx="985327" cy="314555"/>
              </a:xfrm>
              <a:prstGeom prst="line">
                <a:avLst/>
              </a:prstGeom>
              <a:solidFill>
                <a:srgbClr val="FF0000"/>
              </a:solidFill>
              <a:ln w="38100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grpSp>
        <p:nvGrpSpPr>
          <p:cNvPr id="8239" name="Gruppieren 8238">
            <a:extLst>
              <a:ext uri="{FF2B5EF4-FFF2-40B4-BE49-F238E27FC236}">
                <a16:creationId xmlns:a16="http://schemas.microsoft.com/office/drawing/2014/main" id="{C401BBEC-CD90-3385-1777-F9B3BB54A81C}"/>
              </a:ext>
            </a:extLst>
          </p:cNvPr>
          <p:cNvGrpSpPr/>
          <p:nvPr/>
        </p:nvGrpSpPr>
        <p:grpSpPr>
          <a:xfrm>
            <a:off x="2060073" y="2349107"/>
            <a:ext cx="6872746" cy="1051901"/>
            <a:chOff x="1669548" y="2312404"/>
            <a:chExt cx="6872746" cy="1051901"/>
          </a:xfrm>
        </p:grpSpPr>
        <p:sp>
          <p:nvSpPr>
            <p:cNvPr id="8240" name="Rechteck 8239">
              <a:extLst>
                <a:ext uri="{FF2B5EF4-FFF2-40B4-BE49-F238E27FC236}">
                  <a16:creationId xmlns:a16="http://schemas.microsoft.com/office/drawing/2014/main" id="{095D2E97-3A47-7814-7A6A-43779C262339}"/>
                </a:ext>
              </a:extLst>
            </p:cNvPr>
            <p:cNvSpPr/>
            <p:nvPr/>
          </p:nvSpPr>
          <p:spPr bwMode="auto">
            <a:xfrm>
              <a:off x="2336545" y="2314020"/>
              <a:ext cx="6205749" cy="101349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2400" b="0" i="0" u="none" strike="noStrike" cap="none" normalizeH="0" baseline="0" dirty="0">
                <a:ln>
                  <a:noFill/>
                </a:ln>
                <a:effectLst/>
                <a:latin typeface="+mn-lt"/>
              </a:endParaRPr>
            </a:p>
          </p:txBody>
        </p:sp>
        <p:sp>
          <p:nvSpPr>
            <p:cNvPr id="8241" name="Textfeld 8240">
              <a:extLst>
                <a:ext uri="{FF2B5EF4-FFF2-40B4-BE49-F238E27FC236}">
                  <a16:creationId xmlns:a16="http://schemas.microsoft.com/office/drawing/2014/main" id="{6D73DC79-BB20-0535-5205-67A88B57D953}"/>
                </a:ext>
              </a:extLst>
            </p:cNvPr>
            <p:cNvSpPr txBox="1"/>
            <p:nvPr/>
          </p:nvSpPr>
          <p:spPr>
            <a:xfrm>
              <a:off x="2326174" y="2312404"/>
              <a:ext cx="105028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00" b="1" dirty="0">
                  <a:latin typeface="+mn-lt"/>
                  <a:cs typeface="Calibri" panose="020F0502020204030204" pitchFamily="34" charset="0"/>
                </a:rPr>
                <a:t>Energie-</a:t>
              </a:r>
            </a:p>
            <a:p>
              <a:r>
                <a:rPr lang="de-DE" sz="1400" b="1" dirty="0">
                  <a:latin typeface="+mn-lt"/>
                  <a:cs typeface="Calibri" panose="020F0502020204030204" pitchFamily="34" charset="0"/>
                </a:rPr>
                <a:t>verbrauch</a:t>
              </a:r>
            </a:p>
          </p:txBody>
        </p:sp>
        <p:sp>
          <p:nvSpPr>
            <p:cNvPr id="8242" name="Textfeld 8241">
              <a:extLst>
                <a:ext uri="{FF2B5EF4-FFF2-40B4-BE49-F238E27FC236}">
                  <a16:creationId xmlns:a16="http://schemas.microsoft.com/office/drawing/2014/main" id="{5CD2BE30-B2F8-3F2A-A2EB-723B0AA80F53}"/>
                </a:ext>
              </a:extLst>
            </p:cNvPr>
            <p:cNvSpPr txBox="1"/>
            <p:nvPr/>
          </p:nvSpPr>
          <p:spPr>
            <a:xfrm>
              <a:off x="7253543" y="3102695"/>
              <a:ext cx="119776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e-DE" sz="1100" dirty="0">
                  <a:latin typeface="+mn-lt"/>
                  <a:cs typeface="Calibri" panose="020F0502020204030204" pitchFamily="34" charset="0"/>
                </a:rPr>
                <a:t>Mobilitätswende</a:t>
              </a:r>
            </a:p>
          </p:txBody>
        </p:sp>
        <p:sp>
          <p:nvSpPr>
            <p:cNvPr id="8243" name="Rechteck 8242">
              <a:extLst>
                <a:ext uri="{FF2B5EF4-FFF2-40B4-BE49-F238E27FC236}">
                  <a16:creationId xmlns:a16="http://schemas.microsoft.com/office/drawing/2014/main" id="{A23EFC5D-F851-81F2-53F0-5193A9FF4095}"/>
                </a:ext>
              </a:extLst>
            </p:cNvPr>
            <p:cNvSpPr/>
            <p:nvPr/>
          </p:nvSpPr>
          <p:spPr bwMode="auto">
            <a:xfrm>
              <a:off x="7284598" y="2400693"/>
              <a:ext cx="1096581" cy="749385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1100" b="0" i="0" u="none" strike="noStrike" cap="none" normalizeH="0" baseline="0">
                <a:ln>
                  <a:noFill/>
                </a:ln>
                <a:effectLst/>
                <a:latin typeface="+mn-lt"/>
              </a:endParaRPr>
            </a:p>
          </p:txBody>
        </p:sp>
        <p:pic>
          <p:nvPicPr>
            <p:cNvPr id="8244" name="Grafik 8243" descr="Ein Bild, das Zeichnung enthält.&#10;&#10;Automatisch generierte Beschreibung">
              <a:extLst>
                <a:ext uri="{FF2B5EF4-FFF2-40B4-BE49-F238E27FC236}">
                  <a16:creationId xmlns:a16="http://schemas.microsoft.com/office/drawing/2014/main" id="{EDBB8464-46A5-4336-0BB9-DC6374069A59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32371" y="2502699"/>
              <a:ext cx="526753" cy="570447"/>
            </a:xfrm>
            <a:prstGeom prst="rect">
              <a:avLst/>
            </a:prstGeom>
          </p:spPr>
        </p:pic>
        <p:sp>
          <p:nvSpPr>
            <p:cNvPr id="8245" name="Textfeld 8244">
              <a:extLst>
                <a:ext uri="{FF2B5EF4-FFF2-40B4-BE49-F238E27FC236}">
                  <a16:creationId xmlns:a16="http://schemas.microsoft.com/office/drawing/2014/main" id="{310B9795-910B-9190-518C-F0EAD4FB5B39}"/>
                </a:ext>
              </a:extLst>
            </p:cNvPr>
            <p:cNvSpPr txBox="1"/>
            <p:nvPr/>
          </p:nvSpPr>
          <p:spPr>
            <a:xfrm>
              <a:off x="3414451" y="3102695"/>
              <a:ext cx="137088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100" dirty="0">
                  <a:latin typeface="+mn-lt"/>
                  <a:cs typeface="Calibri" panose="020F0502020204030204" pitchFamily="34" charset="0"/>
                </a:rPr>
                <a:t>Energieeinsparung</a:t>
              </a:r>
            </a:p>
          </p:txBody>
        </p:sp>
        <p:sp>
          <p:nvSpPr>
            <p:cNvPr id="8246" name="Rechteck 8245">
              <a:extLst>
                <a:ext uri="{FF2B5EF4-FFF2-40B4-BE49-F238E27FC236}">
                  <a16:creationId xmlns:a16="http://schemas.microsoft.com/office/drawing/2014/main" id="{98023C17-C0D8-8E09-72D8-41B999FC4FD3}"/>
                </a:ext>
              </a:extLst>
            </p:cNvPr>
            <p:cNvSpPr/>
            <p:nvPr/>
          </p:nvSpPr>
          <p:spPr bwMode="auto">
            <a:xfrm>
              <a:off x="3510219" y="2396940"/>
              <a:ext cx="1179352" cy="749382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1100" b="0" i="0" u="none" strike="noStrike" cap="none" normalizeH="0" baseline="0">
                <a:ln>
                  <a:noFill/>
                </a:ln>
                <a:effectLst/>
                <a:latin typeface="+mn-lt"/>
              </a:endParaRPr>
            </a:p>
          </p:txBody>
        </p:sp>
        <p:cxnSp>
          <p:nvCxnSpPr>
            <p:cNvPr id="8247" name="Gerader Verbinder 8246">
              <a:extLst>
                <a:ext uri="{FF2B5EF4-FFF2-40B4-BE49-F238E27FC236}">
                  <a16:creationId xmlns:a16="http://schemas.microsoft.com/office/drawing/2014/main" id="{7F142F62-14E9-8B0D-B275-A7CDDD7D46D7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3748018" y="2770147"/>
              <a:ext cx="859117" cy="282500"/>
            </a:xfrm>
            <a:prstGeom prst="line">
              <a:avLst/>
            </a:prstGeom>
            <a:solidFill>
              <a:srgbClr val="FF0000"/>
            </a:solidFill>
            <a:ln w="38100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248" name="Gerader Verbinder 8247">
              <a:extLst>
                <a:ext uri="{FF2B5EF4-FFF2-40B4-BE49-F238E27FC236}">
                  <a16:creationId xmlns:a16="http://schemas.microsoft.com/office/drawing/2014/main" id="{5D4E958A-0319-E5A0-585C-D131DC5A4AE3}"/>
                </a:ext>
              </a:extLst>
            </p:cNvPr>
            <p:cNvCxnSpPr/>
            <p:nvPr/>
          </p:nvCxnSpPr>
          <p:spPr bwMode="auto">
            <a:xfrm>
              <a:off x="3621809" y="3052647"/>
              <a:ext cx="126209" cy="0"/>
            </a:xfrm>
            <a:prstGeom prst="line">
              <a:avLst/>
            </a:prstGeom>
            <a:solidFill>
              <a:srgbClr val="FF0000"/>
            </a:solidFill>
            <a:ln w="38100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249" name="Gerader Verbinder 8248">
              <a:extLst>
                <a:ext uri="{FF2B5EF4-FFF2-40B4-BE49-F238E27FC236}">
                  <a16:creationId xmlns:a16="http://schemas.microsoft.com/office/drawing/2014/main" id="{3602BE85-CA30-2297-93A3-AFF7242BB053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621809" y="2451641"/>
              <a:ext cx="985326" cy="318505"/>
            </a:xfrm>
            <a:prstGeom prst="line">
              <a:avLst/>
            </a:prstGeom>
            <a:solidFill>
              <a:srgbClr val="FF0000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250" name="Ellipse 8249">
              <a:extLst>
                <a:ext uri="{FF2B5EF4-FFF2-40B4-BE49-F238E27FC236}">
                  <a16:creationId xmlns:a16="http://schemas.microsoft.com/office/drawing/2014/main" id="{C493C018-4C63-6DBB-0EE1-DABB7FC670F5}"/>
                </a:ext>
              </a:extLst>
            </p:cNvPr>
            <p:cNvSpPr/>
            <p:nvPr/>
          </p:nvSpPr>
          <p:spPr bwMode="auto">
            <a:xfrm>
              <a:off x="4591702" y="2761837"/>
              <a:ext cx="15433" cy="16617"/>
            </a:xfrm>
            <a:prstGeom prst="ellipse">
              <a:avLst/>
            </a:prstGeom>
            <a:solidFill>
              <a:schemeClr val="bg1"/>
            </a:solid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1100" b="0" i="0" u="none" strike="noStrike" cap="none" normalizeH="0" baseline="0">
                <a:ln>
                  <a:noFill/>
                </a:ln>
                <a:effectLst/>
                <a:latin typeface="+mn-lt"/>
              </a:endParaRPr>
            </a:p>
          </p:txBody>
        </p:sp>
        <p:sp>
          <p:nvSpPr>
            <p:cNvPr id="8251" name="Ellipse 8250">
              <a:extLst>
                <a:ext uri="{FF2B5EF4-FFF2-40B4-BE49-F238E27FC236}">
                  <a16:creationId xmlns:a16="http://schemas.microsoft.com/office/drawing/2014/main" id="{D2282300-1C87-8B36-5BA3-5E2B1E45ADF1}"/>
                </a:ext>
              </a:extLst>
            </p:cNvPr>
            <p:cNvSpPr/>
            <p:nvPr/>
          </p:nvSpPr>
          <p:spPr bwMode="auto">
            <a:xfrm>
              <a:off x="3614092" y="3044338"/>
              <a:ext cx="15433" cy="16617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1100" b="0" i="0" u="none" strike="noStrike" cap="none" normalizeH="0" baseline="0">
                <a:ln>
                  <a:noFill/>
                </a:ln>
                <a:effectLst/>
                <a:latin typeface="+mn-lt"/>
              </a:endParaRPr>
            </a:p>
          </p:txBody>
        </p:sp>
        <p:sp>
          <p:nvSpPr>
            <p:cNvPr id="8252" name="Ellipse 8251">
              <a:extLst>
                <a:ext uri="{FF2B5EF4-FFF2-40B4-BE49-F238E27FC236}">
                  <a16:creationId xmlns:a16="http://schemas.microsoft.com/office/drawing/2014/main" id="{27843FBF-7C69-9097-6BC2-C48EE68E9AFC}"/>
                </a:ext>
              </a:extLst>
            </p:cNvPr>
            <p:cNvSpPr/>
            <p:nvPr/>
          </p:nvSpPr>
          <p:spPr bwMode="auto">
            <a:xfrm>
              <a:off x="3739273" y="3044338"/>
              <a:ext cx="15433" cy="16617"/>
            </a:xfrm>
            <a:prstGeom prst="ellipse">
              <a:avLst/>
            </a:prstGeom>
            <a:solidFill>
              <a:schemeClr val="bg1"/>
            </a:solid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1100" b="0" i="0" u="none" strike="noStrike" cap="none" normalizeH="0" baseline="0">
                <a:ln>
                  <a:noFill/>
                </a:ln>
                <a:effectLst/>
                <a:latin typeface="+mn-lt"/>
              </a:endParaRPr>
            </a:p>
          </p:txBody>
        </p:sp>
        <p:cxnSp>
          <p:nvCxnSpPr>
            <p:cNvPr id="8253" name="Gerade Verbindung mit Pfeil 8252">
              <a:extLst>
                <a:ext uri="{FF2B5EF4-FFF2-40B4-BE49-F238E27FC236}">
                  <a16:creationId xmlns:a16="http://schemas.microsoft.com/office/drawing/2014/main" id="{3DB46467-E988-C74F-0A77-F85E36E07D93}"/>
                </a:ext>
              </a:extLst>
            </p:cNvPr>
            <p:cNvCxnSpPr/>
            <p:nvPr/>
          </p:nvCxnSpPr>
          <p:spPr bwMode="auto">
            <a:xfrm flipV="1">
              <a:off x="1669548" y="2768848"/>
              <a:ext cx="651990" cy="466668"/>
            </a:xfrm>
            <a:prstGeom prst="straightConnector1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254" name="Rechteck 8253">
              <a:extLst>
                <a:ext uri="{FF2B5EF4-FFF2-40B4-BE49-F238E27FC236}">
                  <a16:creationId xmlns:a16="http://schemas.microsoft.com/office/drawing/2014/main" id="{31A05AEC-FD09-1242-E3E4-0DB1EA810C3A}"/>
                </a:ext>
              </a:extLst>
            </p:cNvPr>
            <p:cNvSpPr/>
            <p:nvPr/>
          </p:nvSpPr>
          <p:spPr bwMode="auto">
            <a:xfrm>
              <a:off x="5349792" y="2393377"/>
              <a:ext cx="1179352" cy="749382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1100" b="0" i="0" u="none" strike="noStrike" cap="none" normalizeH="0" baseline="0">
                <a:ln>
                  <a:noFill/>
                </a:ln>
                <a:effectLst/>
                <a:latin typeface="+mn-lt"/>
              </a:endParaRPr>
            </a:p>
          </p:txBody>
        </p:sp>
        <p:sp>
          <p:nvSpPr>
            <p:cNvPr id="8255" name="Textfeld 8254">
              <a:extLst>
                <a:ext uri="{FF2B5EF4-FFF2-40B4-BE49-F238E27FC236}">
                  <a16:creationId xmlns:a16="http://schemas.microsoft.com/office/drawing/2014/main" id="{53DD2D6E-A9D9-C7D6-8BCB-DB72C527B28C}"/>
                </a:ext>
              </a:extLst>
            </p:cNvPr>
            <p:cNvSpPr txBox="1"/>
            <p:nvPr/>
          </p:nvSpPr>
          <p:spPr>
            <a:xfrm>
              <a:off x="5405493" y="3102694"/>
              <a:ext cx="1055097" cy="2616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e-DE" sz="1100" dirty="0">
                  <a:latin typeface="+mn-lt"/>
                  <a:cs typeface="Calibri" panose="020F0502020204030204" pitchFamily="34" charset="0"/>
                </a:rPr>
                <a:t>Wärmewende</a:t>
              </a:r>
            </a:p>
          </p:txBody>
        </p:sp>
        <p:sp>
          <p:nvSpPr>
            <p:cNvPr id="8256" name="Freihandform: Form 8255">
              <a:extLst>
                <a:ext uri="{FF2B5EF4-FFF2-40B4-BE49-F238E27FC236}">
                  <a16:creationId xmlns:a16="http://schemas.microsoft.com/office/drawing/2014/main" id="{029B092A-F1E8-832E-2468-BC03E3A6F89F}"/>
                </a:ext>
              </a:extLst>
            </p:cNvPr>
            <p:cNvSpPr/>
            <p:nvPr/>
          </p:nvSpPr>
          <p:spPr>
            <a:xfrm rot="10800000" flipH="1" flipV="1">
              <a:off x="5572042" y="2449908"/>
              <a:ext cx="754612" cy="636319"/>
            </a:xfrm>
            <a:custGeom>
              <a:avLst/>
              <a:gdLst>
                <a:gd name="connsiteX0" fmla="*/ 497198 w 3607783"/>
                <a:gd name="connsiteY0" fmla="*/ 32132 h 3347910"/>
                <a:gd name="connsiteX1" fmla="*/ 242962 w 3607783"/>
                <a:gd name="connsiteY1" fmla="*/ 742414 h 3347910"/>
                <a:gd name="connsiteX2" fmla="*/ 0 w 3607783"/>
                <a:gd name="connsiteY2" fmla="*/ 1446496 h 3347910"/>
                <a:gd name="connsiteX3" fmla="*/ 10147 w 3607783"/>
                <a:gd name="connsiteY3" fmla="*/ 1468481 h 3347910"/>
                <a:gd name="connsiteX4" fmla="*/ 197301 w 3607783"/>
                <a:gd name="connsiteY4" fmla="*/ 1403653 h 3347910"/>
                <a:gd name="connsiteX5" fmla="*/ 202938 w 3607783"/>
                <a:gd name="connsiteY5" fmla="*/ 1478064 h 3347910"/>
                <a:gd name="connsiteX6" fmla="*/ 214212 w 3607783"/>
                <a:gd name="connsiteY6" fmla="*/ 2043471 h 3347910"/>
                <a:gd name="connsiteX7" fmla="*/ 225486 w 3607783"/>
                <a:gd name="connsiteY7" fmla="*/ 2580129 h 3347910"/>
                <a:gd name="connsiteX8" fmla="*/ 225486 w 3607783"/>
                <a:gd name="connsiteY8" fmla="*/ 2626354 h 3347910"/>
                <a:gd name="connsiteX9" fmla="*/ 421660 w 3607783"/>
                <a:gd name="connsiteY9" fmla="*/ 2780812 h 3347910"/>
                <a:gd name="connsiteX10" fmla="*/ 879961 w 3607783"/>
                <a:gd name="connsiteY10" fmla="*/ 3141590 h 3347910"/>
                <a:gd name="connsiteX11" fmla="*/ 1142653 w 3607783"/>
                <a:gd name="connsiteY11" fmla="*/ 3347910 h 3347910"/>
                <a:gd name="connsiteX12" fmla="*/ 2246973 w 3607783"/>
                <a:gd name="connsiteY12" fmla="*/ 3325362 h 3347910"/>
                <a:gd name="connsiteX13" fmla="*/ 3351856 w 3607783"/>
                <a:gd name="connsiteY13" fmla="*/ 3301686 h 3347910"/>
                <a:gd name="connsiteX14" fmla="*/ 3359748 w 3607783"/>
                <a:gd name="connsiteY14" fmla="*/ 2686108 h 3347910"/>
                <a:gd name="connsiteX15" fmla="*/ 3368768 w 3607783"/>
                <a:gd name="connsiteY15" fmla="*/ 2047417 h 3347910"/>
                <a:gd name="connsiteX16" fmla="*/ 3371586 w 3607783"/>
                <a:gd name="connsiteY16" fmla="*/ 2023741 h 3347910"/>
                <a:gd name="connsiteX17" fmla="*/ 3421193 w 3607783"/>
                <a:gd name="connsiteY17" fmla="*/ 2023741 h 3347910"/>
                <a:gd name="connsiteX18" fmla="*/ 3539010 w 3607783"/>
                <a:gd name="connsiteY18" fmla="*/ 2019795 h 3347910"/>
                <a:gd name="connsiteX19" fmla="*/ 3607783 w 3607783"/>
                <a:gd name="connsiteY19" fmla="*/ 2016413 h 3347910"/>
                <a:gd name="connsiteX20" fmla="*/ 3607783 w 3607783"/>
                <a:gd name="connsiteY20" fmla="*/ 1997810 h 3347910"/>
                <a:gd name="connsiteX21" fmla="*/ 3484329 w 3607783"/>
                <a:gd name="connsiteY21" fmla="*/ 1712570 h 3347910"/>
                <a:gd name="connsiteX22" fmla="*/ 2955564 w 3607783"/>
                <a:gd name="connsiteY22" fmla="*/ 569353 h 3347910"/>
                <a:gd name="connsiteX23" fmla="*/ 2761082 w 3607783"/>
                <a:gd name="connsiteY23" fmla="*/ 148257 h 3347910"/>
                <a:gd name="connsiteX24" fmla="*/ 2727259 w 3607783"/>
                <a:gd name="connsiteY24" fmla="*/ 73847 h 3347910"/>
                <a:gd name="connsiteX25" fmla="*/ 2692308 w 3607783"/>
                <a:gd name="connsiteY25" fmla="*/ 71028 h 3347910"/>
                <a:gd name="connsiteX26" fmla="*/ 2367608 w 3607783"/>
                <a:gd name="connsiteY26" fmla="*/ 59190 h 3347910"/>
                <a:gd name="connsiteX27" fmla="*/ 1296547 w 3607783"/>
                <a:gd name="connsiteY27" fmla="*/ 25367 h 3347910"/>
                <a:gd name="connsiteX28" fmla="*/ 511854 w 3607783"/>
                <a:gd name="connsiteY28" fmla="*/ 0 h 3347910"/>
                <a:gd name="connsiteX29" fmla="*/ 497198 w 3607783"/>
                <a:gd name="connsiteY29" fmla="*/ 32132 h 3347910"/>
                <a:gd name="connsiteX30" fmla="*/ 1519215 w 3607783"/>
                <a:gd name="connsiteY30" fmla="*/ 99214 h 3347910"/>
                <a:gd name="connsiteX31" fmla="*/ 2581820 w 3607783"/>
                <a:gd name="connsiteY31" fmla="*/ 133601 h 3347910"/>
                <a:gd name="connsiteX32" fmla="*/ 2681034 w 3607783"/>
                <a:gd name="connsiteY32" fmla="*/ 136983 h 3347910"/>
                <a:gd name="connsiteX33" fmla="*/ 2709783 w 3607783"/>
                <a:gd name="connsiteY33" fmla="*/ 199556 h 3347910"/>
                <a:gd name="connsiteX34" fmla="*/ 3062670 w 3607783"/>
                <a:gd name="connsiteY34" fmla="*/ 961136 h 3347910"/>
                <a:gd name="connsiteX35" fmla="*/ 3454452 w 3607783"/>
                <a:gd name="connsiteY35" fmla="*/ 1806710 h 3347910"/>
                <a:gd name="connsiteX36" fmla="*/ 3522098 w 3607783"/>
                <a:gd name="connsiteY36" fmla="*/ 1953277 h 3347910"/>
                <a:gd name="connsiteX37" fmla="*/ 3414429 w 3607783"/>
                <a:gd name="connsiteY37" fmla="*/ 1957786 h 3347910"/>
                <a:gd name="connsiteX38" fmla="*/ 3305631 w 3607783"/>
                <a:gd name="connsiteY38" fmla="*/ 1963423 h 3347910"/>
                <a:gd name="connsiteX39" fmla="*/ 3295485 w 3607783"/>
                <a:gd name="connsiteY39" fmla="*/ 2598168 h 3347910"/>
                <a:gd name="connsiteX40" fmla="*/ 3283646 w 3607783"/>
                <a:gd name="connsiteY40" fmla="*/ 3234603 h 3347910"/>
                <a:gd name="connsiteX41" fmla="*/ 1211990 w 3607783"/>
                <a:gd name="connsiteY41" fmla="*/ 3280264 h 3347910"/>
                <a:gd name="connsiteX42" fmla="*/ 1164074 w 3607783"/>
                <a:gd name="connsiteY42" fmla="*/ 3280828 h 3347910"/>
                <a:gd name="connsiteX43" fmla="*/ 730012 w 3607783"/>
                <a:gd name="connsiteY43" fmla="*/ 2939216 h 3347910"/>
                <a:gd name="connsiteX44" fmla="*/ 295951 w 3607783"/>
                <a:gd name="connsiteY44" fmla="*/ 2597041 h 3347910"/>
                <a:gd name="connsiteX45" fmla="*/ 292005 w 3607783"/>
                <a:gd name="connsiteY45" fmla="*/ 2523194 h 3347910"/>
                <a:gd name="connsiteX46" fmla="*/ 276221 w 3607783"/>
                <a:gd name="connsiteY46" fmla="*/ 1879993 h 3347910"/>
                <a:gd name="connsiteX47" fmla="*/ 264383 w 3607783"/>
                <a:gd name="connsiteY47" fmla="*/ 1310640 h 3347910"/>
                <a:gd name="connsiteX48" fmla="*/ 379945 w 3607783"/>
                <a:gd name="connsiteY48" fmla="*/ 963955 h 3347910"/>
                <a:gd name="connsiteX49" fmla="*/ 555260 w 3607783"/>
                <a:gd name="connsiteY49" fmla="*/ 443645 h 3347910"/>
                <a:gd name="connsiteX50" fmla="*/ 615578 w 3607783"/>
                <a:gd name="connsiteY50" fmla="*/ 270020 h 3347910"/>
                <a:gd name="connsiteX51" fmla="*/ 584010 w 3607783"/>
                <a:gd name="connsiteY51" fmla="*/ 178134 h 3347910"/>
                <a:gd name="connsiteX52" fmla="*/ 554133 w 3607783"/>
                <a:gd name="connsiteY52" fmla="*/ 67646 h 3347910"/>
                <a:gd name="connsiteX53" fmla="*/ 1519215 w 3607783"/>
                <a:gd name="connsiteY53" fmla="*/ 99214 h 3347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3607783" h="3347910">
                  <a:moveTo>
                    <a:pt x="497198" y="32132"/>
                  </a:moveTo>
                  <a:cubicBezTo>
                    <a:pt x="490997" y="50171"/>
                    <a:pt x="376562" y="369798"/>
                    <a:pt x="242962" y="742414"/>
                  </a:cubicBezTo>
                  <a:cubicBezTo>
                    <a:pt x="55244" y="1265543"/>
                    <a:pt x="0" y="1426202"/>
                    <a:pt x="0" y="1446496"/>
                  </a:cubicBezTo>
                  <a:cubicBezTo>
                    <a:pt x="0" y="1469044"/>
                    <a:pt x="1127" y="1471863"/>
                    <a:pt x="10147" y="1468481"/>
                  </a:cubicBezTo>
                  <a:cubicBezTo>
                    <a:pt x="47352" y="1453824"/>
                    <a:pt x="192227" y="1403653"/>
                    <a:pt x="197301" y="1403653"/>
                  </a:cubicBezTo>
                  <a:cubicBezTo>
                    <a:pt x="200683" y="1403653"/>
                    <a:pt x="202938" y="1430712"/>
                    <a:pt x="202938" y="1478064"/>
                  </a:cubicBezTo>
                  <a:cubicBezTo>
                    <a:pt x="202938" y="1519215"/>
                    <a:pt x="208011" y="1773451"/>
                    <a:pt x="214212" y="2043471"/>
                  </a:cubicBezTo>
                  <a:cubicBezTo>
                    <a:pt x="220413" y="2312928"/>
                    <a:pt x="225486" y="2554762"/>
                    <a:pt x="225486" y="2580129"/>
                  </a:cubicBezTo>
                  <a:lnTo>
                    <a:pt x="225486" y="2626354"/>
                  </a:lnTo>
                  <a:lnTo>
                    <a:pt x="421660" y="2780812"/>
                  </a:lnTo>
                  <a:cubicBezTo>
                    <a:pt x="529329" y="2865369"/>
                    <a:pt x="735650" y="3027720"/>
                    <a:pt x="879961" y="3141590"/>
                  </a:cubicBezTo>
                  <a:lnTo>
                    <a:pt x="1142653" y="3347910"/>
                  </a:lnTo>
                  <a:lnTo>
                    <a:pt x="2246973" y="3325362"/>
                  </a:lnTo>
                  <a:cubicBezTo>
                    <a:pt x="2854095" y="3312960"/>
                    <a:pt x="3351856" y="3302249"/>
                    <a:pt x="3351856" y="3301686"/>
                  </a:cubicBezTo>
                  <a:cubicBezTo>
                    <a:pt x="3352420" y="3301122"/>
                    <a:pt x="3355802" y="3024337"/>
                    <a:pt x="3359748" y="2686108"/>
                  </a:cubicBezTo>
                  <a:cubicBezTo>
                    <a:pt x="3363130" y="2347878"/>
                    <a:pt x="3367076" y="2060946"/>
                    <a:pt x="3368768" y="2047417"/>
                  </a:cubicBezTo>
                  <a:lnTo>
                    <a:pt x="3371586" y="2023741"/>
                  </a:lnTo>
                  <a:lnTo>
                    <a:pt x="3421193" y="2023741"/>
                  </a:lnTo>
                  <a:cubicBezTo>
                    <a:pt x="3448252" y="2023741"/>
                    <a:pt x="3501805" y="2022050"/>
                    <a:pt x="3539010" y="2019795"/>
                  </a:cubicBezTo>
                  <a:lnTo>
                    <a:pt x="3607783" y="2016413"/>
                  </a:lnTo>
                  <a:lnTo>
                    <a:pt x="3607783" y="1997810"/>
                  </a:lnTo>
                  <a:cubicBezTo>
                    <a:pt x="3607783" y="1985972"/>
                    <a:pt x="3565505" y="1887886"/>
                    <a:pt x="3484329" y="1712570"/>
                  </a:cubicBezTo>
                  <a:cubicBezTo>
                    <a:pt x="3347910" y="1417183"/>
                    <a:pt x="3196834" y="1090791"/>
                    <a:pt x="2955564" y="569353"/>
                  </a:cubicBezTo>
                  <a:cubicBezTo>
                    <a:pt x="2867060" y="378817"/>
                    <a:pt x="2779684" y="189409"/>
                    <a:pt x="2761082" y="148257"/>
                  </a:cubicBezTo>
                  <a:lnTo>
                    <a:pt x="2727259" y="73847"/>
                  </a:lnTo>
                  <a:lnTo>
                    <a:pt x="2692308" y="71028"/>
                  </a:lnTo>
                  <a:cubicBezTo>
                    <a:pt x="2673706" y="69337"/>
                    <a:pt x="2527139" y="64264"/>
                    <a:pt x="2367608" y="59190"/>
                  </a:cubicBezTo>
                  <a:cubicBezTo>
                    <a:pt x="2208076" y="54117"/>
                    <a:pt x="1726099" y="38896"/>
                    <a:pt x="1296547" y="25367"/>
                  </a:cubicBezTo>
                  <a:cubicBezTo>
                    <a:pt x="866995" y="11274"/>
                    <a:pt x="514109" y="0"/>
                    <a:pt x="511854" y="0"/>
                  </a:cubicBezTo>
                  <a:cubicBezTo>
                    <a:pt x="510163" y="0"/>
                    <a:pt x="503399" y="14657"/>
                    <a:pt x="497198" y="32132"/>
                  </a:cubicBezTo>
                  <a:close/>
                  <a:moveTo>
                    <a:pt x="1519215" y="99214"/>
                  </a:moveTo>
                  <a:cubicBezTo>
                    <a:pt x="2049672" y="116126"/>
                    <a:pt x="2527703" y="131910"/>
                    <a:pt x="2581820" y="133601"/>
                  </a:cubicBezTo>
                  <a:lnTo>
                    <a:pt x="2681034" y="136983"/>
                  </a:lnTo>
                  <a:lnTo>
                    <a:pt x="2709783" y="199556"/>
                  </a:lnTo>
                  <a:cubicBezTo>
                    <a:pt x="2725568" y="233942"/>
                    <a:pt x="2883972" y="576682"/>
                    <a:pt x="3062670" y="961136"/>
                  </a:cubicBezTo>
                  <a:cubicBezTo>
                    <a:pt x="3240804" y="1345591"/>
                    <a:pt x="3417247" y="1726099"/>
                    <a:pt x="3454452" y="1806710"/>
                  </a:cubicBezTo>
                  <a:lnTo>
                    <a:pt x="3522098" y="1953277"/>
                  </a:lnTo>
                  <a:lnTo>
                    <a:pt x="3414429" y="1957786"/>
                  </a:lnTo>
                  <a:cubicBezTo>
                    <a:pt x="3355238" y="1960041"/>
                    <a:pt x="3306195" y="1962860"/>
                    <a:pt x="3305631" y="1963423"/>
                  </a:cubicBezTo>
                  <a:cubicBezTo>
                    <a:pt x="3304504" y="1963987"/>
                    <a:pt x="3299994" y="2249791"/>
                    <a:pt x="3295485" y="2598168"/>
                  </a:cubicBezTo>
                  <a:cubicBezTo>
                    <a:pt x="3290975" y="2945981"/>
                    <a:pt x="3285901" y="3232349"/>
                    <a:pt x="3283646" y="3234603"/>
                  </a:cubicBezTo>
                  <a:cubicBezTo>
                    <a:pt x="3280828" y="3237986"/>
                    <a:pt x="1391815" y="3279137"/>
                    <a:pt x="1211990" y="3280264"/>
                  </a:cubicBezTo>
                  <a:lnTo>
                    <a:pt x="1164074" y="3280828"/>
                  </a:lnTo>
                  <a:lnTo>
                    <a:pt x="730012" y="2939216"/>
                  </a:lnTo>
                  <a:lnTo>
                    <a:pt x="295951" y="2597041"/>
                  </a:lnTo>
                  <a:lnTo>
                    <a:pt x="292005" y="2523194"/>
                  </a:lnTo>
                  <a:cubicBezTo>
                    <a:pt x="289750" y="2482606"/>
                    <a:pt x="282422" y="2192856"/>
                    <a:pt x="276221" y="1879993"/>
                  </a:cubicBezTo>
                  <a:lnTo>
                    <a:pt x="264383" y="1310640"/>
                  </a:lnTo>
                  <a:lnTo>
                    <a:pt x="379945" y="963955"/>
                  </a:lnTo>
                  <a:cubicBezTo>
                    <a:pt x="443081" y="773419"/>
                    <a:pt x="522001" y="538913"/>
                    <a:pt x="555260" y="443645"/>
                  </a:cubicBezTo>
                  <a:lnTo>
                    <a:pt x="615578" y="270020"/>
                  </a:lnTo>
                  <a:lnTo>
                    <a:pt x="584010" y="178134"/>
                  </a:lnTo>
                  <a:cubicBezTo>
                    <a:pt x="556952" y="99214"/>
                    <a:pt x="547932" y="67646"/>
                    <a:pt x="554133" y="67646"/>
                  </a:cubicBezTo>
                  <a:cubicBezTo>
                    <a:pt x="554697" y="67646"/>
                    <a:pt x="989322" y="81739"/>
                    <a:pt x="1519215" y="99214"/>
                  </a:cubicBezTo>
                  <a:close/>
                </a:path>
              </a:pathLst>
            </a:custGeom>
            <a:solidFill>
              <a:srgbClr val="FFC000"/>
            </a:solidFill>
            <a:ln w="12700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1100">
                <a:latin typeface="+mn-lt"/>
              </a:endParaRPr>
            </a:p>
          </p:txBody>
        </p:sp>
        <p:sp>
          <p:nvSpPr>
            <p:cNvPr id="8257" name="Freihandform: Form 8256">
              <a:extLst>
                <a:ext uri="{FF2B5EF4-FFF2-40B4-BE49-F238E27FC236}">
                  <a16:creationId xmlns:a16="http://schemas.microsoft.com/office/drawing/2014/main" id="{F1534B73-1EE1-5339-4074-2C75889F0FFE}"/>
                </a:ext>
              </a:extLst>
            </p:cNvPr>
            <p:cNvSpPr/>
            <p:nvPr/>
          </p:nvSpPr>
          <p:spPr>
            <a:xfrm rot="10800000" flipV="1">
              <a:off x="5777384" y="3035367"/>
              <a:ext cx="1144" cy="3671"/>
            </a:xfrm>
            <a:custGeom>
              <a:avLst/>
              <a:gdLst>
                <a:gd name="connsiteX0" fmla="*/ 1435 w 7323"/>
                <a:gd name="connsiteY0" fmla="*/ 8217 h 19320"/>
                <a:gd name="connsiteX1" fmla="*/ 1999 w 7323"/>
                <a:gd name="connsiteY1" fmla="*/ 18928 h 19320"/>
                <a:gd name="connsiteX2" fmla="*/ 7073 w 7323"/>
                <a:gd name="connsiteY2" fmla="*/ 10472 h 19320"/>
                <a:gd name="connsiteX3" fmla="*/ 1435 w 7323"/>
                <a:gd name="connsiteY3" fmla="*/ 8217 h 19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23" h="19320">
                  <a:moveTo>
                    <a:pt x="1435" y="8217"/>
                  </a:moveTo>
                  <a:cubicBezTo>
                    <a:pt x="-819" y="12727"/>
                    <a:pt x="-256" y="17237"/>
                    <a:pt x="1999" y="18928"/>
                  </a:cubicBezTo>
                  <a:cubicBezTo>
                    <a:pt x="4254" y="20619"/>
                    <a:pt x="7073" y="16673"/>
                    <a:pt x="7073" y="10472"/>
                  </a:cubicBezTo>
                  <a:cubicBezTo>
                    <a:pt x="8200" y="-2494"/>
                    <a:pt x="5381" y="-3621"/>
                    <a:pt x="1435" y="8217"/>
                  </a:cubicBezTo>
                  <a:close/>
                </a:path>
              </a:pathLst>
            </a:custGeom>
            <a:solidFill>
              <a:srgbClr val="000000"/>
            </a:solidFill>
            <a:ln w="6350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1100">
                <a:latin typeface="+mn-lt"/>
              </a:endParaRPr>
            </a:p>
          </p:txBody>
        </p:sp>
        <p:sp>
          <p:nvSpPr>
            <p:cNvPr id="8258" name="Freihandform: Form 8257">
              <a:extLst>
                <a:ext uri="{FF2B5EF4-FFF2-40B4-BE49-F238E27FC236}">
                  <a16:creationId xmlns:a16="http://schemas.microsoft.com/office/drawing/2014/main" id="{1267AD50-CE90-F1B3-AA65-03B22B796359}"/>
                </a:ext>
              </a:extLst>
            </p:cNvPr>
            <p:cNvSpPr/>
            <p:nvPr/>
          </p:nvSpPr>
          <p:spPr>
            <a:xfrm rot="10800000" flipV="1">
              <a:off x="5874202" y="2696390"/>
              <a:ext cx="5463" cy="589"/>
            </a:xfrm>
            <a:custGeom>
              <a:avLst/>
              <a:gdLst>
                <a:gd name="connsiteX0" fmla="*/ 4187 w 34984"/>
                <a:gd name="connsiteY0" fmla="*/ 2255 h 3100"/>
                <a:gd name="connsiteX1" fmla="*/ 32372 w 34984"/>
                <a:gd name="connsiteY1" fmla="*/ 2255 h 3100"/>
                <a:gd name="connsiteX2" fmla="*/ 16588 w 34984"/>
                <a:gd name="connsiteY2" fmla="*/ 0 h 3100"/>
                <a:gd name="connsiteX3" fmla="*/ 4187 w 34984"/>
                <a:gd name="connsiteY3" fmla="*/ 2255 h 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984" h="3100">
                  <a:moveTo>
                    <a:pt x="4187" y="2255"/>
                  </a:moveTo>
                  <a:cubicBezTo>
                    <a:pt x="12642" y="3382"/>
                    <a:pt x="25044" y="3382"/>
                    <a:pt x="32372" y="2255"/>
                  </a:cubicBezTo>
                  <a:cubicBezTo>
                    <a:pt x="39137" y="1127"/>
                    <a:pt x="32372" y="0"/>
                    <a:pt x="16588" y="0"/>
                  </a:cubicBezTo>
                  <a:cubicBezTo>
                    <a:pt x="1368" y="0"/>
                    <a:pt x="-4833" y="1127"/>
                    <a:pt x="4187" y="2255"/>
                  </a:cubicBezTo>
                  <a:close/>
                </a:path>
              </a:pathLst>
            </a:custGeom>
            <a:solidFill>
              <a:srgbClr val="000000"/>
            </a:solidFill>
            <a:ln w="6350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1100">
                <a:latin typeface="+mn-lt"/>
              </a:endParaRPr>
            </a:p>
          </p:txBody>
        </p:sp>
        <p:cxnSp>
          <p:nvCxnSpPr>
            <p:cNvPr id="8259" name="Gerader Verbinder 8258">
              <a:extLst>
                <a:ext uri="{FF2B5EF4-FFF2-40B4-BE49-F238E27FC236}">
                  <a16:creationId xmlns:a16="http://schemas.microsoft.com/office/drawing/2014/main" id="{C368C98C-4EFF-0389-8821-28C93BAF8F9B}"/>
                </a:ext>
              </a:extLst>
            </p:cNvPr>
            <p:cNvCxnSpPr>
              <a:stCxn id="8256" idx="42"/>
            </p:cNvCxnSpPr>
            <p:nvPr/>
          </p:nvCxnSpPr>
          <p:spPr bwMode="auto">
            <a:xfrm flipH="1" flipV="1">
              <a:off x="5814888" y="2787867"/>
              <a:ext cx="634" cy="285609"/>
            </a:xfrm>
            <a:prstGeom prst="line">
              <a:avLst/>
            </a:prstGeom>
            <a:solidFill>
              <a:srgbClr val="FF00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260" name="Freihandform: Form 8259">
              <a:extLst>
                <a:ext uri="{FF2B5EF4-FFF2-40B4-BE49-F238E27FC236}">
                  <a16:creationId xmlns:a16="http://schemas.microsoft.com/office/drawing/2014/main" id="{AC97382A-0F33-E452-9F53-B5D6FCF9B95A}"/>
                </a:ext>
              </a:extLst>
            </p:cNvPr>
            <p:cNvSpPr/>
            <p:nvPr/>
          </p:nvSpPr>
          <p:spPr bwMode="auto">
            <a:xfrm>
              <a:off x="5688073" y="2463399"/>
              <a:ext cx="617945" cy="357845"/>
            </a:xfrm>
            <a:custGeom>
              <a:avLst/>
              <a:gdLst>
                <a:gd name="connsiteX0" fmla="*/ 0 w 3972232"/>
                <a:gd name="connsiteY0" fmla="*/ 9833 h 1897626"/>
                <a:gd name="connsiteX1" fmla="*/ 2871019 w 3972232"/>
                <a:gd name="connsiteY1" fmla="*/ 39329 h 1897626"/>
                <a:gd name="connsiteX2" fmla="*/ 3972232 w 3972232"/>
                <a:gd name="connsiteY2" fmla="*/ 1858297 h 1897626"/>
                <a:gd name="connsiteX3" fmla="*/ 894735 w 3972232"/>
                <a:gd name="connsiteY3" fmla="*/ 1897626 h 1897626"/>
                <a:gd name="connsiteX4" fmla="*/ 49161 w 3972232"/>
                <a:gd name="connsiteY4" fmla="*/ 0 h 1897626"/>
                <a:gd name="connsiteX5" fmla="*/ 78658 w 3972232"/>
                <a:gd name="connsiteY5" fmla="*/ 68826 h 1897626"/>
                <a:gd name="connsiteX0" fmla="*/ 0 w 3972232"/>
                <a:gd name="connsiteY0" fmla="*/ 9833 h 1897626"/>
                <a:gd name="connsiteX1" fmla="*/ 2874829 w 3972232"/>
                <a:gd name="connsiteY1" fmla="*/ 54569 h 1897626"/>
                <a:gd name="connsiteX2" fmla="*/ 3972232 w 3972232"/>
                <a:gd name="connsiteY2" fmla="*/ 1858297 h 1897626"/>
                <a:gd name="connsiteX3" fmla="*/ 894735 w 3972232"/>
                <a:gd name="connsiteY3" fmla="*/ 1897626 h 1897626"/>
                <a:gd name="connsiteX4" fmla="*/ 49161 w 3972232"/>
                <a:gd name="connsiteY4" fmla="*/ 0 h 1897626"/>
                <a:gd name="connsiteX5" fmla="*/ 78658 w 3972232"/>
                <a:gd name="connsiteY5" fmla="*/ 68826 h 1897626"/>
                <a:gd name="connsiteX0" fmla="*/ 0 w 3972232"/>
                <a:gd name="connsiteY0" fmla="*/ 17453 h 1905246"/>
                <a:gd name="connsiteX1" fmla="*/ 2874829 w 3972232"/>
                <a:gd name="connsiteY1" fmla="*/ 62189 h 1905246"/>
                <a:gd name="connsiteX2" fmla="*/ 3972232 w 3972232"/>
                <a:gd name="connsiteY2" fmla="*/ 1865917 h 1905246"/>
                <a:gd name="connsiteX3" fmla="*/ 894735 w 3972232"/>
                <a:gd name="connsiteY3" fmla="*/ 1905246 h 1905246"/>
                <a:gd name="connsiteX4" fmla="*/ 178701 w 3972232"/>
                <a:gd name="connsiteY4" fmla="*/ 0 h 1905246"/>
                <a:gd name="connsiteX5" fmla="*/ 78658 w 3972232"/>
                <a:gd name="connsiteY5" fmla="*/ 76446 h 1905246"/>
                <a:gd name="connsiteX0" fmla="*/ 0 w 3972232"/>
                <a:gd name="connsiteY0" fmla="*/ 17453 h 1905246"/>
                <a:gd name="connsiteX1" fmla="*/ 2874829 w 3972232"/>
                <a:gd name="connsiteY1" fmla="*/ 62189 h 1905246"/>
                <a:gd name="connsiteX2" fmla="*/ 3972232 w 3972232"/>
                <a:gd name="connsiteY2" fmla="*/ 1865917 h 1905246"/>
                <a:gd name="connsiteX3" fmla="*/ 894735 w 3972232"/>
                <a:gd name="connsiteY3" fmla="*/ 1905246 h 1905246"/>
                <a:gd name="connsiteX4" fmla="*/ 178701 w 3972232"/>
                <a:gd name="connsiteY4" fmla="*/ 0 h 1905246"/>
                <a:gd name="connsiteX5" fmla="*/ 78658 w 3972232"/>
                <a:gd name="connsiteY5" fmla="*/ 76446 h 1905246"/>
                <a:gd name="connsiteX0" fmla="*/ 0 w 3972232"/>
                <a:gd name="connsiteY0" fmla="*/ 0 h 1887793"/>
                <a:gd name="connsiteX1" fmla="*/ 2874829 w 3972232"/>
                <a:gd name="connsiteY1" fmla="*/ 44736 h 1887793"/>
                <a:gd name="connsiteX2" fmla="*/ 3972232 w 3972232"/>
                <a:gd name="connsiteY2" fmla="*/ 1848464 h 1887793"/>
                <a:gd name="connsiteX3" fmla="*/ 894735 w 3972232"/>
                <a:gd name="connsiteY3" fmla="*/ 1887793 h 1887793"/>
                <a:gd name="connsiteX4" fmla="*/ 78658 w 3972232"/>
                <a:gd name="connsiteY4" fmla="*/ 58993 h 1887793"/>
                <a:gd name="connsiteX0" fmla="*/ 0 w 3972232"/>
                <a:gd name="connsiteY0" fmla="*/ 24827 h 1912620"/>
                <a:gd name="connsiteX1" fmla="*/ 2874829 w 3972232"/>
                <a:gd name="connsiteY1" fmla="*/ 69563 h 1912620"/>
                <a:gd name="connsiteX2" fmla="*/ 3972232 w 3972232"/>
                <a:gd name="connsiteY2" fmla="*/ 1873291 h 1912620"/>
                <a:gd name="connsiteX3" fmla="*/ 894735 w 3972232"/>
                <a:gd name="connsiteY3" fmla="*/ 1912620 h 1912620"/>
                <a:gd name="connsiteX4" fmla="*/ 21508 w 3972232"/>
                <a:gd name="connsiteY4" fmla="*/ 0 h 1912620"/>
                <a:gd name="connsiteX0" fmla="*/ 0 w 3956992"/>
                <a:gd name="connsiteY0" fmla="*/ 0 h 1922083"/>
                <a:gd name="connsiteX1" fmla="*/ 2859589 w 3956992"/>
                <a:gd name="connsiteY1" fmla="*/ 79026 h 1922083"/>
                <a:gd name="connsiteX2" fmla="*/ 3956992 w 3956992"/>
                <a:gd name="connsiteY2" fmla="*/ 1882754 h 1922083"/>
                <a:gd name="connsiteX3" fmla="*/ 879495 w 3956992"/>
                <a:gd name="connsiteY3" fmla="*/ 1922083 h 1922083"/>
                <a:gd name="connsiteX4" fmla="*/ 6268 w 3956992"/>
                <a:gd name="connsiteY4" fmla="*/ 9463 h 1922083"/>
                <a:gd name="connsiteX0" fmla="*/ 0 w 3956992"/>
                <a:gd name="connsiteY0" fmla="*/ 0 h 1882754"/>
                <a:gd name="connsiteX1" fmla="*/ 2859589 w 3956992"/>
                <a:gd name="connsiteY1" fmla="*/ 79026 h 1882754"/>
                <a:gd name="connsiteX2" fmla="*/ 3956992 w 3956992"/>
                <a:gd name="connsiteY2" fmla="*/ 1882754 h 1882754"/>
                <a:gd name="connsiteX3" fmla="*/ 879495 w 3956992"/>
                <a:gd name="connsiteY3" fmla="*/ 1867219 h 1882754"/>
                <a:gd name="connsiteX4" fmla="*/ 6268 w 3956992"/>
                <a:gd name="connsiteY4" fmla="*/ 9463 h 1882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6992" h="1882754">
                  <a:moveTo>
                    <a:pt x="0" y="0"/>
                  </a:moveTo>
                  <a:lnTo>
                    <a:pt x="2859589" y="79026"/>
                  </a:lnTo>
                  <a:lnTo>
                    <a:pt x="3956992" y="1882754"/>
                  </a:lnTo>
                  <a:lnTo>
                    <a:pt x="879495" y="1867219"/>
                  </a:lnTo>
                  <a:lnTo>
                    <a:pt x="6268" y="9463"/>
                  </a:lnTo>
                </a:path>
              </a:pathLst>
            </a:custGeom>
            <a:solidFill>
              <a:srgbClr val="FFCC99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1100" b="0" i="0" u="none" strike="noStrike" cap="none" normalizeH="0" baseline="0">
                <a:ln>
                  <a:noFill/>
                </a:ln>
                <a:effectLst/>
                <a:latin typeface="+mn-lt"/>
              </a:endParaRPr>
            </a:p>
          </p:txBody>
        </p:sp>
        <p:grpSp>
          <p:nvGrpSpPr>
            <p:cNvPr id="8261" name="Gruppieren 8260">
              <a:extLst>
                <a:ext uri="{FF2B5EF4-FFF2-40B4-BE49-F238E27FC236}">
                  <a16:creationId xmlns:a16="http://schemas.microsoft.com/office/drawing/2014/main" id="{7C5140C9-0C77-49BA-6931-A53DC2F886C6}"/>
                </a:ext>
              </a:extLst>
            </p:cNvPr>
            <p:cNvGrpSpPr/>
            <p:nvPr/>
          </p:nvGrpSpPr>
          <p:grpSpPr>
            <a:xfrm>
              <a:off x="5777382" y="2514141"/>
              <a:ext cx="436325" cy="261034"/>
              <a:chOff x="8364915" y="3815016"/>
              <a:chExt cx="897300" cy="528571"/>
            </a:xfrm>
          </p:grpSpPr>
          <p:sp>
            <p:nvSpPr>
              <p:cNvPr id="8264" name="Freihandform: Form 8263">
                <a:extLst>
                  <a:ext uri="{FF2B5EF4-FFF2-40B4-BE49-F238E27FC236}">
                    <a16:creationId xmlns:a16="http://schemas.microsoft.com/office/drawing/2014/main" id="{A7085328-CD8C-3A44-F2B3-7A0A1847A206}"/>
                  </a:ext>
                </a:extLst>
              </p:cNvPr>
              <p:cNvSpPr/>
              <p:nvPr/>
            </p:nvSpPr>
            <p:spPr bwMode="auto">
              <a:xfrm>
                <a:off x="8364915" y="3815016"/>
                <a:ext cx="350547" cy="225980"/>
              </a:xfrm>
              <a:custGeom>
                <a:avLst/>
                <a:gdLst>
                  <a:gd name="connsiteX0" fmla="*/ 0 w 3972232"/>
                  <a:gd name="connsiteY0" fmla="*/ 9833 h 1897626"/>
                  <a:gd name="connsiteX1" fmla="*/ 2871019 w 3972232"/>
                  <a:gd name="connsiteY1" fmla="*/ 39329 h 1897626"/>
                  <a:gd name="connsiteX2" fmla="*/ 3972232 w 3972232"/>
                  <a:gd name="connsiteY2" fmla="*/ 1858297 h 1897626"/>
                  <a:gd name="connsiteX3" fmla="*/ 894735 w 3972232"/>
                  <a:gd name="connsiteY3" fmla="*/ 1897626 h 1897626"/>
                  <a:gd name="connsiteX4" fmla="*/ 49161 w 3972232"/>
                  <a:gd name="connsiteY4" fmla="*/ 0 h 1897626"/>
                  <a:gd name="connsiteX5" fmla="*/ 78658 w 3972232"/>
                  <a:gd name="connsiteY5" fmla="*/ 68826 h 1897626"/>
                  <a:gd name="connsiteX0" fmla="*/ 0 w 3972232"/>
                  <a:gd name="connsiteY0" fmla="*/ 9833 h 1897626"/>
                  <a:gd name="connsiteX1" fmla="*/ 2874829 w 3972232"/>
                  <a:gd name="connsiteY1" fmla="*/ 54569 h 1897626"/>
                  <a:gd name="connsiteX2" fmla="*/ 3972232 w 3972232"/>
                  <a:gd name="connsiteY2" fmla="*/ 1858297 h 1897626"/>
                  <a:gd name="connsiteX3" fmla="*/ 894735 w 3972232"/>
                  <a:gd name="connsiteY3" fmla="*/ 1897626 h 1897626"/>
                  <a:gd name="connsiteX4" fmla="*/ 49161 w 3972232"/>
                  <a:gd name="connsiteY4" fmla="*/ 0 h 1897626"/>
                  <a:gd name="connsiteX5" fmla="*/ 78658 w 3972232"/>
                  <a:gd name="connsiteY5" fmla="*/ 68826 h 1897626"/>
                  <a:gd name="connsiteX0" fmla="*/ 0 w 3972232"/>
                  <a:gd name="connsiteY0" fmla="*/ 17453 h 1905246"/>
                  <a:gd name="connsiteX1" fmla="*/ 2874829 w 3972232"/>
                  <a:gd name="connsiteY1" fmla="*/ 62189 h 1905246"/>
                  <a:gd name="connsiteX2" fmla="*/ 3972232 w 3972232"/>
                  <a:gd name="connsiteY2" fmla="*/ 1865917 h 1905246"/>
                  <a:gd name="connsiteX3" fmla="*/ 894735 w 3972232"/>
                  <a:gd name="connsiteY3" fmla="*/ 1905246 h 1905246"/>
                  <a:gd name="connsiteX4" fmla="*/ 178701 w 3972232"/>
                  <a:gd name="connsiteY4" fmla="*/ 0 h 1905246"/>
                  <a:gd name="connsiteX5" fmla="*/ 78658 w 3972232"/>
                  <a:gd name="connsiteY5" fmla="*/ 76446 h 1905246"/>
                  <a:gd name="connsiteX0" fmla="*/ 0 w 3972232"/>
                  <a:gd name="connsiteY0" fmla="*/ 17453 h 1905246"/>
                  <a:gd name="connsiteX1" fmla="*/ 2874829 w 3972232"/>
                  <a:gd name="connsiteY1" fmla="*/ 62189 h 1905246"/>
                  <a:gd name="connsiteX2" fmla="*/ 3972232 w 3972232"/>
                  <a:gd name="connsiteY2" fmla="*/ 1865917 h 1905246"/>
                  <a:gd name="connsiteX3" fmla="*/ 894735 w 3972232"/>
                  <a:gd name="connsiteY3" fmla="*/ 1905246 h 1905246"/>
                  <a:gd name="connsiteX4" fmla="*/ 178701 w 3972232"/>
                  <a:gd name="connsiteY4" fmla="*/ 0 h 1905246"/>
                  <a:gd name="connsiteX5" fmla="*/ 78658 w 3972232"/>
                  <a:gd name="connsiteY5" fmla="*/ 76446 h 1905246"/>
                  <a:gd name="connsiteX0" fmla="*/ 0 w 3972232"/>
                  <a:gd name="connsiteY0" fmla="*/ 0 h 1887793"/>
                  <a:gd name="connsiteX1" fmla="*/ 2874829 w 3972232"/>
                  <a:gd name="connsiteY1" fmla="*/ 44736 h 1887793"/>
                  <a:gd name="connsiteX2" fmla="*/ 3972232 w 3972232"/>
                  <a:gd name="connsiteY2" fmla="*/ 1848464 h 1887793"/>
                  <a:gd name="connsiteX3" fmla="*/ 894735 w 3972232"/>
                  <a:gd name="connsiteY3" fmla="*/ 1887793 h 1887793"/>
                  <a:gd name="connsiteX4" fmla="*/ 78658 w 3972232"/>
                  <a:gd name="connsiteY4" fmla="*/ 58993 h 1887793"/>
                  <a:gd name="connsiteX0" fmla="*/ 0 w 3972232"/>
                  <a:gd name="connsiteY0" fmla="*/ 24827 h 1912620"/>
                  <a:gd name="connsiteX1" fmla="*/ 2874829 w 3972232"/>
                  <a:gd name="connsiteY1" fmla="*/ 69563 h 1912620"/>
                  <a:gd name="connsiteX2" fmla="*/ 3972232 w 3972232"/>
                  <a:gd name="connsiteY2" fmla="*/ 1873291 h 1912620"/>
                  <a:gd name="connsiteX3" fmla="*/ 894735 w 3972232"/>
                  <a:gd name="connsiteY3" fmla="*/ 1912620 h 1912620"/>
                  <a:gd name="connsiteX4" fmla="*/ 21508 w 3972232"/>
                  <a:gd name="connsiteY4" fmla="*/ 0 h 1912620"/>
                  <a:gd name="connsiteX0" fmla="*/ 0 w 3956992"/>
                  <a:gd name="connsiteY0" fmla="*/ 0 h 1922083"/>
                  <a:gd name="connsiteX1" fmla="*/ 2859589 w 3956992"/>
                  <a:gd name="connsiteY1" fmla="*/ 79026 h 1922083"/>
                  <a:gd name="connsiteX2" fmla="*/ 3956992 w 3956992"/>
                  <a:gd name="connsiteY2" fmla="*/ 1882754 h 1922083"/>
                  <a:gd name="connsiteX3" fmla="*/ 879495 w 3956992"/>
                  <a:gd name="connsiteY3" fmla="*/ 1922083 h 1922083"/>
                  <a:gd name="connsiteX4" fmla="*/ 6268 w 3956992"/>
                  <a:gd name="connsiteY4" fmla="*/ 9463 h 1922083"/>
                  <a:gd name="connsiteX0" fmla="*/ 0 w 3956992"/>
                  <a:gd name="connsiteY0" fmla="*/ 0 h 1882754"/>
                  <a:gd name="connsiteX1" fmla="*/ 2859589 w 3956992"/>
                  <a:gd name="connsiteY1" fmla="*/ 79026 h 1882754"/>
                  <a:gd name="connsiteX2" fmla="*/ 3956992 w 3956992"/>
                  <a:gd name="connsiteY2" fmla="*/ 1882754 h 1882754"/>
                  <a:gd name="connsiteX3" fmla="*/ 879495 w 3956992"/>
                  <a:gd name="connsiteY3" fmla="*/ 1867219 h 1882754"/>
                  <a:gd name="connsiteX4" fmla="*/ 6268 w 3956992"/>
                  <a:gd name="connsiteY4" fmla="*/ 9463 h 1882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56992" h="1882754">
                    <a:moveTo>
                      <a:pt x="0" y="0"/>
                    </a:moveTo>
                    <a:lnTo>
                      <a:pt x="2859589" y="79026"/>
                    </a:lnTo>
                    <a:lnTo>
                      <a:pt x="3956992" y="1882754"/>
                    </a:lnTo>
                    <a:lnTo>
                      <a:pt x="879495" y="1867219"/>
                    </a:lnTo>
                    <a:lnTo>
                      <a:pt x="6268" y="9463"/>
                    </a:lnTo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1100" b="0" i="0" u="none" strike="noStrike" cap="none" normalizeH="0" baseline="0" dirty="0">
                  <a:ln>
                    <a:noFill/>
                  </a:ln>
                  <a:effectLst/>
                  <a:latin typeface="+mn-lt"/>
                </a:endParaRPr>
              </a:p>
            </p:txBody>
          </p:sp>
          <p:sp>
            <p:nvSpPr>
              <p:cNvPr id="8265" name="Freihandform: Form 8264">
                <a:extLst>
                  <a:ext uri="{FF2B5EF4-FFF2-40B4-BE49-F238E27FC236}">
                    <a16:creationId xmlns:a16="http://schemas.microsoft.com/office/drawing/2014/main" id="{DAD4E596-E957-FAB9-2F4F-C2154CDC00BB}"/>
                  </a:ext>
                </a:extLst>
              </p:cNvPr>
              <p:cNvSpPr/>
              <p:nvPr/>
            </p:nvSpPr>
            <p:spPr bwMode="auto">
              <a:xfrm>
                <a:off x="8764049" y="3815016"/>
                <a:ext cx="350547" cy="225980"/>
              </a:xfrm>
              <a:custGeom>
                <a:avLst/>
                <a:gdLst>
                  <a:gd name="connsiteX0" fmla="*/ 0 w 3972232"/>
                  <a:gd name="connsiteY0" fmla="*/ 9833 h 1897626"/>
                  <a:gd name="connsiteX1" fmla="*/ 2871019 w 3972232"/>
                  <a:gd name="connsiteY1" fmla="*/ 39329 h 1897626"/>
                  <a:gd name="connsiteX2" fmla="*/ 3972232 w 3972232"/>
                  <a:gd name="connsiteY2" fmla="*/ 1858297 h 1897626"/>
                  <a:gd name="connsiteX3" fmla="*/ 894735 w 3972232"/>
                  <a:gd name="connsiteY3" fmla="*/ 1897626 h 1897626"/>
                  <a:gd name="connsiteX4" fmla="*/ 49161 w 3972232"/>
                  <a:gd name="connsiteY4" fmla="*/ 0 h 1897626"/>
                  <a:gd name="connsiteX5" fmla="*/ 78658 w 3972232"/>
                  <a:gd name="connsiteY5" fmla="*/ 68826 h 1897626"/>
                  <a:gd name="connsiteX0" fmla="*/ 0 w 3972232"/>
                  <a:gd name="connsiteY0" fmla="*/ 9833 h 1897626"/>
                  <a:gd name="connsiteX1" fmla="*/ 2874829 w 3972232"/>
                  <a:gd name="connsiteY1" fmla="*/ 54569 h 1897626"/>
                  <a:gd name="connsiteX2" fmla="*/ 3972232 w 3972232"/>
                  <a:gd name="connsiteY2" fmla="*/ 1858297 h 1897626"/>
                  <a:gd name="connsiteX3" fmla="*/ 894735 w 3972232"/>
                  <a:gd name="connsiteY3" fmla="*/ 1897626 h 1897626"/>
                  <a:gd name="connsiteX4" fmla="*/ 49161 w 3972232"/>
                  <a:gd name="connsiteY4" fmla="*/ 0 h 1897626"/>
                  <a:gd name="connsiteX5" fmla="*/ 78658 w 3972232"/>
                  <a:gd name="connsiteY5" fmla="*/ 68826 h 1897626"/>
                  <a:gd name="connsiteX0" fmla="*/ 0 w 3972232"/>
                  <a:gd name="connsiteY0" fmla="*/ 17453 h 1905246"/>
                  <a:gd name="connsiteX1" fmla="*/ 2874829 w 3972232"/>
                  <a:gd name="connsiteY1" fmla="*/ 62189 h 1905246"/>
                  <a:gd name="connsiteX2" fmla="*/ 3972232 w 3972232"/>
                  <a:gd name="connsiteY2" fmla="*/ 1865917 h 1905246"/>
                  <a:gd name="connsiteX3" fmla="*/ 894735 w 3972232"/>
                  <a:gd name="connsiteY3" fmla="*/ 1905246 h 1905246"/>
                  <a:gd name="connsiteX4" fmla="*/ 178701 w 3972232"/>
                  <a:gd name="connsiteY4" fmla="*/ 0 h 1905246"/>
                  <a:gd name="connsiteX5" fmla="*/ 78658 w 3972232"/>
                  <a:gd name="connsiteY5" fmla="*/ 76446 h 1905246"/>
                  <a:gd name="connsiteX0" fmla="*/ 0 w 3972232"/>
                  <a:gd name="connsiteY0" fmla="*/ 17453 h 1905246"/>
                  <a:gd name="connsiteX1" fmla="*/ 2874829 w 3972232"/>
                  <a:gd name="connsiteY1" fmla="*/ 62189 h 1905246"/>
                  <a:gd name="connsiteX2" fmla="*/ 3972232 w 3972232"/>
                  <a:gd name="connsiteY2" fmla="*/ 1865917 h 1905246"/>
                  <a:gd name="connsiteX3" fmla="*/ 894735 w 3972232"/>
                  <a:gd name="connsiteY3" fmla="*/ 1905246 h 1905246"/>
                  <a:gd name="connsiteX4" fmla="*/ 178701 w 3972232"/>
                  <a:gd name="connsiteY4" fmla="*/ 0 h 1905246"/>
                  <a:gd name="connsiteX5" fmla="*/ 78658 w 3972232"/>
                  <a:gd name="connsiteY5" fmla="*/ 76446 h 1905246"/>
                  <a:gd name="connsiteX0" fmla="*/ 0 w 3972232"/>
                  <a:gd name="connsiteY0" fmla="*/ 0 h 1887793"/>
                  <a:gd name="connsiteX1" fmla="*/ 2874829 w 3972232"/>
                  <a:gd name="connsiteY1" fmla="*/ 44736 h 1887793"/>
                  <a:gd name="connsiteX2" fmla="*/ 3972232 w 3972232"/>
                  <a:gd name="connsiteY2" fmla="*/ 1848464 h 1887793"/>
                  <a:gd name="connsiteX3" fmla="*/ 894735 w 3972232"/>
                  <a:gd name="connsiteY3" fmla="*/ 1887793 h 1887793"/>
                  <a:gd name="connsiteX4" fmla="*/ 78658 w 3972232"/>
                  <a:gd name="connsiteY4" fmla="*/ 58993 h 1887793"/>
                  <a:gd name="connsiteX0" fmla="*/ 0 w 3972232"/>
                  <a:gd name="connsiteY0" fmla="*/ 24827 h 1912620"/>
                  <a:gd name="connsiteX1" fmla="*/ 2874829 w 3972232"/>
                  <a:gd name="connsiteY1" fmla="*/ 69563 h 1912620"/>
                  <a:gd name="connsiteX2" fmla="*/ 3972232 w 3972232"/>
                  <a:gd name="connsiteY2" fmla="*/ 1873291 h 1912620"/>
                  <a:gd name="connsiteX3" fmla="*/ 894735 w 3972232"/>
                  <a:gd name="connsiteY3" fmla="*/ 1912620 h 1912620"/>
                  <a:gd name="connsiteX4" fmla="*/ 21508 w 3972232"/>
                  <a:gd name="connsiteY4" fmla="*/ 0 h 1912620"/>
                  <a:gd name="connsiteX0" fmla="*/ 0 w 3956992"/>
                  <a:gd name="connsiteY0" fmla="*/ 0 h 1922083"/>
                  <a:gd name="connsiteX1" fmla="*/ 2859589 w 3956992"/>
                  <a:gd name="connsiteY1" fmla="*/ 79026 h 1922083"/>
                  <a:gd name="connsiteX2" fmla="*/ 3956992 w 3956992"/>
                  <a:gd name="connsiteY2" fmla="*/ 1882754 h 1922083"/>
                  <a:gd name="connsiteX3" fmla="*/ 879495 w 3956992"/>
                  <a:gd name="connsiteY3" fmla="*/ 1922083 h 1922083"/>
                  <a:gd name="connsiteX4" fmla="*/ 6268 w 3956992"/>
                  <a:gd name="connsiteY4" fmla="*/ 9463 h 1922083"/>
                  <a:gd name="connsiteX0" fmla="*/ 0 w 3956992"/>
                  <a:gd name="connsiteY0" fmla="*/ 0 h 1882754"/>
                  <a:gd name="connsiteX1" fmla="*/ 2859589 w 3956992"/>
                  <a:gd name="connsiteY1" fmla="*/ 79026 h 1882754"/>
                  <a:gd name="connsiteX2" fmla="*/ 3956992 w 3956992"/>
                  <a:gd name="connsiteY2" fmla="*/ 1882754 h 1882754"/>
                  <a:gd name="connsiteX3" fmla="*/ 879495 w 3956992"/>
                  <a:gd name="connsiteY3" fmla="*/ 1867219 h 1882754"/>
                  <a:gd name="connsiteX4" fmla="*/ 6268 w 3956992"/>
                  <a:gd name="connsiteY4" fmla="*/ 9463 h 1882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56992" h="1882754">
                    <a:moveTo>
                      <a:pt x="0" y="0"/>
                    </a:moveTo>
                    <a:lnTo>
                      <a:pt x="2859589" y="79026"/>
                    </a:lnTo>
                    <a:lnTo>
                      <a:pt x="3956992" y="1882754"/>
                    </a:lnTo>
                    <a:lnTo>
                      <a:pt x="879495" y="1867219"/>
                    </a:lnTo>
                    <a:lnTo>
                      <a:pt x="6268" y="9463"/>
                    </a:lnTo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1100" b="0" i="0" u="none" strike="noStrike" cap="none" normalizeH="0" baseline="0" dirty="0">
                  <a:ln>
                    <a:noFill/>
                  </a:ln>
                  <a:effectLst/>
                  <a:latin typeface="+mn-lt"/>
                </a:endParaRPr>
              </a:p>
            </p:txBody>
          </p:sp>
          <p:sp>
            <p:nvSpPr>
              <p:cNvPr id="8266" name="Freihandform: Form 8265">
                <a:extLst>
                  <a:ext uri="{FF2B5EF4-FFF2-40B4-BE49-F238E27FC236}">
                    <a16:creationId xmlns:a16="http://schemas.microsoft.com/office/drawing/2014/main" id="{1D9323C6-BEAC-DCC6-838B-79307E70C782}"/>
                  </a:ext>
                </a:extLst>
              </p:cNvPr>
              <p:cNvSpPr/>
              <p:nvPr/>
            </p:nvSpPr>
            <p:spPr bwMode="auto">
              <a:xfrm>
                <a:off x="8512535" y="4117607"/>
                <a:ext cx="350547" cy="225980"/>
              </a:xfrm>
              <a:custGeom>
                <a:avLst/>
                <a:gdLst>
                  <a:gd name="connsiteX0" fmla="*/ 0 w 3972232"/>
                  <a:gd name="connsiteY0" fmla="*/ 9833 h 1897626"/>
                  <a:gd name="connsiteX1" fmla="*/ 2871019 w 3972232"/>
                  <a:gd name="connsiteY1" fmla="*/ 39329 h 1897626"/>
                  <a:gd name="connsiteX2" fmla="*/ 3972232 w 3972232"/>
                  <a:gd name="connsiteY2" fmla="*/ 1858297 h 1897626"/>
                  <a:gd name="connsiteX3" fmla="*/ 894735 w 3972232"/>
                  <a:gd name="connsiteY3" fmla="*/ 1897626 h 1897626"/>
                  <a:gd name="connsiteX4" fmla="*/ 49161 w 3972232"/>
                  <a:gd name="connsiteY4" fmla="*/ 0 h 1897626"/>
                  <a:gd name="connsiteX5" fmla="*/ 78658 w 3972232"/>
                  <a:gd name="connsiteY5" fmla="*/ 68826 h 1897626"/>
                  <a:gd name="connsiteX0" fmla="*/ 0 w 3972232"/>
                  <a:gd name="connsiteY0" fmla="*/ 9833 h 1897626"/>
                  <a:gd name="connsiteX1" fmla="*/ 2874829 w 3972232"/>
                  <a:gd name="connsiteY1" fmla="*/ 54569 h 1897626"/>
                  <a:gd name="connsiteX2" fmla="*/ 3972232 w 3972232"/>
                  <a:gd name="connsiteY2" fmla="*/ 1858297 h 1897626"/>
                  <a:gd name="connsiteX3" fmla="*/ 894735 w 3972232"/>
                  <a:gd name="connsiteY3" fmla="*/ 1897626 h 1897626"/>
                  <a:gd name="connsiteX4" fmla="*/ 49161 w 3972232"/>
                  <a:gd name="connsiteY4" fmla="*/ 0 h 1897626"/>
                  <a:gd name="connsiteX5" fmla="*/ 78658 w 3972232"/>
                  <a:gd name="connsiteY5" fmla="*/ 68826 h 1897626"/>
                  <a:gd name="connsiteX0" fmla="*/ 0 w 3972232"/>
                  <a:gd name="connsiteY0" fmla="*/ 17453 h 1905246"/>
                  <a:gd name="connsiteX1" fmla="*/ 2874829 w 3972232"/>
                  <a:gd name="connsiteY1" fmla="*/ 62189 h 1905246"/>
                  <a:gd name="connsiteX2" fmla="*/ 3972232 w 3972232"/>
                  <a:gd name="connsiteY2" fmla="*/ 1865917 h 1905246"/>
                  <a:gd name="connsiteX3" fmla="*/ 894735 w 3972232"/>
                  <a:gd name="connsiteY3" fmla="*/ 1905246 h 1905246"/>
                  <a:gd name="connsiteX4" fmla="*/ 178701 w 3972232"/>
                  <a:gd name="connsiteY4" fmla="*/ 0 h 1905246"/>
                  <a:gd name="connsiteX5" fmla="*/ 78658 w 3972232"/>
                  <a:gd name="connsiteY5" fmla="*/ 76446 h 1905246"/>
                  <a:gd name="connsiteX0" fmla="*/ 0 w 3972232"/>
                  <a:gd name="connsiteY0" fmla="*/ 17453 h 1905246"/>
                  <a:gd name="connsiteX1" fmla="*/ 2874829 w 3972232"/>
                  <a:gd name="connsiteY1" fmla="*/ 62189 h 1905246"/>
                  <a:gd name="connsiteX2" fmla="*/ 3972232 w 3972232"/>
                  <a:gd name="connsiteY2" fmla="*/ 1865917 h 1905246"/>
                  <a:gd name="connsiteX3" fmla="*/ 894735 w 3972232"/>
                  <a:gd name="connsiteY3" fmla="*/ 1905246 h 1905246"/>
                  <a:gd name="connsiteX4" fmla="*/ 178701 w 3972232"/>
                  <a:gd name="connsiteY4" fmla="*/ 0 h 1905246"/>
                  <a:gd name="connsiteX5" fmla="*/ 78658 w 3972232"/>
                  <a:gd name="connsiteY5" fmla="*/ 76446 h 1905246"/>
                  <a:gd name="connsiteX0" fmla="*/ 0 w 3972232"/>
                  <a:gd name="connsiteY0" fmla="*/ 0 h 1887793"/>
                  <a:gd name="connsiteX1" fmla="*/ 2874829 w 3972232"/>
                  <a:gd name="connsiteY1" fmla="*/ 44736 h 1887793"/>
                  <a:gd name="connsiteX2" fmla="*/ 3972232 w 3972232"/>
                  <a:gd name="connsiteY2" fmla="*/ 1848464 h 1887793"/>
                  <a:gd name="connsiteX3" fmla="*/ 894735 w 3972232"/>
                  <a:gd name="connsiteY3" fmla="*/ 1887793 h 1887793"/>
                  <a:gd name="connsiteX4" fmla="*/ 78658 w 3972232"/>
                  <a:gd name="connsiteY4" fmla="*/ 58993 h 1887793"/>
                  <a:gd name="connsiteX0" fmla="*/ 0 w 3972232"/>
                  <a:gd name="connsiteY0" fmla="*/ 24827 h 1912620"/>
                  <a:gd name="connsiteX1" fmla="*/ 2874829 w 3972232"/>
                  <a:gd name="connsiteY1" fmla="*/ 69563 h 1912620"/>
                  <a:gd name="connsiteX2" fmla="*/ 3972232 w 3972232"/>
                  <a:gd name="connsiteY2" fmla="*/ 1873291 h 1912620"/>
                  <a:gd name="connsiteX3" fmla="*/ 894735 w 3972232"/>
                  <a:gd name="connsiteY3" fmla="*/ 1912620 h 1912620"/>
                  <a:gd name="connsiteX4" fmla="*/ 21508 w 3972232"/>
                  <a:gd name="connsiteY4" fmla="*/ 0 h 1912620"/>
                  <a:gd name="connsiteX0" fmla="*/ 0 w 3956992"/>
                  <a:gd name="connsiteY0" fmla="*/ 0 h 1922083"/>
                  <a:gd name="connsiteX1" fmla="*/ 2859589 w 3956992"/>
                  <a:gd name="connsiteY1" fmla="*/ 79026 h 1922083"/>
                  <a:gd name="connsiteX2" fmla="*/ 3956992 w 3956992"/>
                  <a:gd name="connsiteY2" fmla="*/ 1882754 h 1922083"/>
                  <a:gd name="connsiteX3" fmla="*/ 879495 w 3956992"/>
                  <a:gd name="connsiteY3" fmla="*/ 1922083 h 1922083"/>
                  <a:gd name="connsiteX4" fmla="*/ 6268 w 3956992"/>
                  <a:gd name="connsiteY4" fmla="*/ 9463 h 1922083"/>
                  <a:gd name="connsiteX0" fmla="*/ 0 w 3956992"/>
                  <a:gd name="connsiteY0" fmla="*/ 0 h 1882754"/>
                  <a:gd name="connsiteX1" fmla="*/ 2859589 w 3956992"/>
                  <a:gd name="connsiteY1" fmla="*/ 79026 h 1882754"/>
                  <a:gd name="connsiteX2" fmla="*/ 3956992 w 3956992"/>
                  <a:gd name="connsiteY2" fmla="*/ 1882754 h 1882754"/>
                  <a:gd name="connsiteX3" fmla="*/ 879495 w 3956992"/>
                  <a:gd name="connsiteY3" fmla="*/ 1867219 h 1882754"/>
                  <a:gd name="connsiteX4" fmla="*/ 6268 w 3956992"/>
                  <a:gd name="connsiteY4" fmla="*/ 9463 h 1882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56992" h="1882754">
                    <a:moveTo>
                      <a:pt x="0" y="0"/>
                    </a:moveTo>
                    <a:lnTo>
                      <a:pt x="2859589" y="79026"/>
                    </a:lnTo>
                    <a:lnTo>
                      <a:pt x="3956992" y="1882754"/>
                    </a:lnTo>
                    <a:lnTo>
                      <a:pt x="879495" y="1867219"/>
                    </a:lnTo>
                    <a:lnTo>
                      <a:pt x="6268" y="9463"/>
                    </a:lnTo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1100" b="0" i="0" u="none" strike="noStrike" cap="none" normalizeH="0" baseline="0" dirty="0">
                  <a:ln>
                    <a:noFill/>
                  </a:ln>
                  <a:effectLst/>
                  <a:latin typeface="+mn-lt"/>
                </a:endParaRPr>
              </a:p>
            </p:txBody>
          </p:sp>
          <p:sp>
            <p:nvSpPr>
              <p:cNvPr id="8267" name="Freihandform: Form 8266">
                <a:extLst>
                  <a:ext uri="{FF2B5EF4-FFF2-40B4-BE49-F238E27FC236}">
                    <a16:creationId xmlns:a16="http://schemas.microsoft.com/office/drawing/2014/main" id="{39E9DF3D-E6D1-FCDE-D2C6-B788FDB03933}"/>
                  </a:ext>
                </a:extLst>
              </p:cNvPr>
              <p:cNvSpPr/>
              <p:nvPr/>
            </p:nvSpPr>
            <p:spPr bwMode="auto">
              <a:xfrm>
                <a:off x="8911668" y="4117607"/>
                <a:ext cx="350547" cy="225980"/>
              </a:xfrm>
              <a:custGeom>
                <a:avLst/>
                <a:gdLst>
                  <a:gd name="connsiteX0" fmla="*/ 0 w 3972232"/>
                  <a:gd name="connsiteY0" fmla="*/ 9833 h 1897626"/>
                  <a:gd name="connsiteX1" fmla="*/ 2871019 w 3972232"/>
                  <a:gd name="connsiteY1" fmla="*/ 39329 h 1897626"/>
                  <a:gd name="connsiteX2" fmla="*/ 3972232 w 3972232"/>
                  <a:gd name="connsiteY2" fmla="*/ 1858297 h 1897626"/>
                  <a:gd name="connsiteX3" fmla="*/ 894735 w 3972232"/>
                  <a:gd name="connsiteY3" fmla="*/ 1897626 h 1897626"/>
                  <a:gd name="connsiteX4" fmla="*/ 49161 w 3972232"/>
                  <a:gd name="connsiteY4" fmla="*/ 0 h 1897626"/>
                  <a:gd name="connsiteX5" fmla="*/ 78658 w 3972232"/>
                  <a:gd name="connsiteY5" fmla="*/ 68826 h 1897626"/>
                  <a:gd name="connsiteX0" fmla="*/ 0 w 3972232"/>
                  <a:gd name="connsiteY0" fmla="*/ 9833 h 1897626"/>
                  <a:gd name="connsiteX1" fmla="*/ 2874829 w 3972232"/>
                  <a:gd name="connsiteY1" fmla="*/ 54569 h 1897626"/>
                  <a:gd name="connsiteX2" fmla="*/ 3972232 w 3972232"/>
                  <a:gd name="connsiteY2" fmla="*/ 1858297 h 1897626"/>
                  <a:gd name="connsiteX3" fmla="*/ 894735 w 3972232"/>
                  <a:gd name="connsiteY3" fmla="*/ 1897626 h 1897626"/>
                  <a:gd name="connsiteX4" fmla="*/ 49161 w 3972232"/>
                  <a:gd name="connsiteY4" fmla="*/ 0 h 1897626"/>
                  <a:gd name="connsiteX5" fmla="*/ 78658 w 3972232"/>
                  <a:gd name="connsiteY5" fmla="*/ 68826 h 1897626"/>
                  <a:gd name="connsiteX0" fmla="*/ 0 w 3972232"/>
                  <a:gd name="connsiteY0" fmla="*/ 17453 h 1905246"/>
                  <a:gd name="connsiteX1" fmla="*/ 2874829 w 3972232"/>
                  <a:gd name="connsiteY1" fmla="*/ 62189 h 1905246"/>
                  <a:gd name="connsiteX2" fmla="*/ 3972232 w 3972232"/>
                  <a:gd name="connsiteY2" fmla="*/ 1865917 h 1905246"/>
                  <a:gd name="connsiteX3" fmla="*/ 894735 w 3972232"/>
                  <a:gd name="connsiteY3" fmla="*/ 1905246 h 1905246"/>
                  <a:gd name="connsiteX4" fmla="*/ 178701 w 3972232"/>
                  <a:gd name="connsiteY4" fmla="*/ 0 h 1905246"/>
                  <a:gd name="connsiteX5" fmla="*/ 78658 w 3972232"/>
                  <a:gd name="connsiteY5" fmla="*/ 76446 h 1905246"/>
                  <a:gd name="connsiteX0" fmla="*/ 0 w 3972232"/>
                  <a:gd name="connsiteY0" fmla="*/ 17453 h 1905246"/>
                  <a:gd name="connsiteX1" fmla="*/ 2874829 w 3972232"/>
                  <a:gd name="connsiteY1" fmla="*/ 62189 h 1905246"/>
                  <a:gd name="connsiteX2" fmla="*/ 3972232 w 3972232"/>
                  <a:gd name="connsiteY2" fmla="*/ 1865917 h 1905246"/>
                  <a:gd name="connsiteX3" fmla="*/ 894735 w 3972232"/>
                  <a:gd name="connsiteY3" fmla="*/ 1905246 h 1905246"/>
                  <a:gd name="connsiteX4" fmla="*/ 178701 w 3972232"/>
                  <a:gd name="connsiteY4" fmla="*/ 0 h 1905246"/>
                  <a:gd name="connsiteX5" fmla="*/ 78658 w 3972232"/>
                  <a:gd name="connsiteY5" fmla="*/ 76446 h 1905246"/>
                  <a:gd name="connsiteX0" fmla="*/ 0 w 3972232"/>
                  <a:gd name="connsiteY0" fmla="*/ 0 h 1887793"/>
                  <a:gd name="connsiteX1" fmla="*/ 2874829 w 3972232"/>
                  <a:gd name="connsiteY1" fmla="*/ 44736 h 1887793"/>
                  <a:gd name="connsiteX2" fmla="*/ 3972232 w 3972232"/>
                  <a:gd name="connsiteY2" fmla="*/ 1848464 h 1887793"/>
                  <a:gd name="connsiteX3" fmla="*/ 894735 w 3972232"/>
                  <a:gd name="connsiteY3" fmla="*/ 1887793 h 1887793"/>
                  <a:gd name="connsiteX4" fmla="*/ 78658 w 3972232"/>
                  <a:gd name="connsiteY4" fmla="*/ 58993 h 1887793"/>
                  <a:gd name="connsiteX0" fmla="*/ 0 w 3972232"/>
                  <a:gd name="connsiteY0" fmla="*/ 24827 h 1912620"/>
                  <a:gd name="connsiteX1" fmla="*/ 2874829 w 3972232"/>
                  <a:gd name="connsiteY1" fmla="*/ 69563 h 1912620"/>
                  <a:gd name="connsiteX2" fmla="*/ 3972232 w 3972232"/>
                  <a:gd name="connsiteY2" fmla="*/ 1873291 h 1912620"/>
                  <a:gd name="connsiteX3" fmla="*/ 894735 w 3972232"/>
                  <a:gd name="connsiteY3" fmla="*/ 1912620 h 1912620"/>
                  <a:gd name="connsiteX4" fmla="*/ 21508 w 3972232"/>
                  <a:gd name="connsiteY4" fmla="*/ 0 h 1912620"/>
                  <a:gd name="connsiteX0" fmla="*/ 0 w 3956992"/>
                  <a:gd name="connsiteY0" fmla="*/ 0 h 1922083"/>
                  <a:gd name="connsiteX1" fmla="*/ 2859589 w 3956992"/>
                  <a:gd name="connsiteY1" fmla="*/ 79026 h 1922083"/>
                  <a:gd name="connsiteX2" fmla="*/ 3956992 w 3956992"/>
                  <a:gd name="connsiteY2" fmla="*/ 1882754 h 1922083"/>
                  <a:gd name="connsiteX3" fmla="*/ 879495 w 3956992"/>
                  <a:gd name="connsiteY3" fmla="*/ 1922083 h 1922083"/>
                  <a:gd name="connsiteX4" fmla="*/ 6268 w 3956992"/>
                  <a:gd name="connsiteY4" fmla="*/ 9463 h 1922083"/>
                  <a:gd name="connsiteX0" fmla="*/ 0 w 3956992"/>
                  <a:gd name="connsiteY0" fmla="*/ 0 h 1882754"/>
                  <a:gd name="connsiteX1" fmla="*/ 2859589 w 3956992"/>
                  <a:gd name="connsiteY1" fmla="*/ 79026 h 1882754"/>
                  <a:gd name="connsiteX2" fmla="*/ 3956992 w 3956992"/>
                  <a:gd name="connsiteY2" fmla="*/ 1882754 h 1882754"/>
                  <a:gd name="connsiteX3" fmla="*/ 879495 w 3956992"/>
                  <a:gd name="connsiteY3" fmla="*/ 1867219 h 1882754"/>
                  <a:gd name="connsiteX4" fmla="*/ 6268 w 3956992"/>
                  <a:gd name="connsiteY4" fmla="*/ 9463 h 1882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56992" h="1882754">
                    <a:moveTo>
                      <a:pt x="0" y="0"/>
                    </a:moveTo>
                    <a:lnTo>
                      <a:pt x="2859589" y="79026"/>
                    </a:lnTo>
                    <a:lnTo>
                      <a:pt x="3956992" y="1882754"/>
                    </a:lnTo>
                    <a:lnTo>
                      <a:pt x="879495" y="1867219"/>
                    </a:lnTo>
                    <a:lnTo>
                      <a:pt x="6268" y="9463"/>
                    </a:lnTo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1100" b="0" i="0" u="none" strike="noStrike" cap="none" normalizeH="0" baseline="0" dirty="0">
                  <a:ln>
                    <a:noFill/>
                  </a:ln>
                  <a:effectLst/>
                  <a:latin typeface="+mn-lt"/>
                </a:endParaRPr>
              </a:p>
            </p:txBody>
          </p:sp>
        </p:grpSp>
        <p:sp>
          <p:nvSpPr>
            <p:cNvPr id="8262" name="Freihandform: Form 8261">
              <a:extLst>
                <a:ext uri="{FF2B5EF4-FFF2-40B4-BE49-F238E27FC236}">
                  <a16:creationId xmlns:a16="http://schemas.microsoft.com/office/drawing/2014/main" id="{C251F8F5-B3BE-E4AC-73B4-DE1CDA359E2E}"/>
                </a:ext>
              </a:extLst>
            </p:cNvPr>
            <p:cNvSpPr/>
            <p:nvPr/>
          </p:nvSpPr>
          <p:spPr bwMode="auto">
            <a:xfrm>
              <a:off x="5634813" y="2514141"/>
              <a:ext cx="172425" cy="541744"/>
            </a:xfrm>
            <a:custGeom>
              <a:avLst/>
              <a:gdLst>
                <a:gd name="connsiteX0" fmla="*/ 0 w 381000"/>
                <a:gd name="connsiteY0" fmla="*/ 369094 h 1066800"/>
                <a:gd name="connsiteX1" fmla="*/ 150019 w 381000"/>
                <a:gd name="connsiteY1" fmla="*/ 0 h 1066800"/>
                <a:gd name="connsiteX2" fmla="*/ 381000 w 381000"/>
                <a:gd name="connsiteY2" fmla="*/ 550069 h 1066800"/>
                <a:gd name="connsiteX3" fmla="*/ 381000 w 381000"/>
                <a:gd name="connsiteY3" fmla="*/ 1066800 h 1066800"/>
                <a:gd name="connsiteX4" fmla="*/ 16669 w 381000"/>
                <a:gd name="connsiteY4" fmla="*/ 833437 h 1066800"/>
                <a:gd name="connsiteX5" fmla="*/ 0 w 381000"/>
                <a:gd name="connsiteY5" fmla="*/ 369094 h 1066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1000" h="1066800">
                  <a:moveTo>
                    <a:pt x="0" y="369094"/>
                  </a:moveTo>
                  <a:lnTo>
                    <a:pt x="150019" y="0"/>
                  </a:lnTo>
                  <a:lnTo>
                    <a:pt x="381000" y="550069"/>
                  </a:lnTo>
                  <a:lnTo>
                    <a:pt x="381000" y="1066800"/>
                  </a:lnTo>
                  <a:lnTo>
                    <a:pt x="16669" y="833437"/>
                  </a:lnTo>
                  <a:lnTo>
                    <a:pt x="0" y="369094"/>
                  </a:lnTo>
                  <a:close/>
                </a:path>
              </a:pathLst>
            </a:custGeom>
            <a:solidFill>
              <a:srgbClr val="FF00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1100" b="0" i="0" u="none" strike="noStrike" cap="none" normalizeH="0" baseline="0">
                <a:ln>
                  <a:noFill/>
                </a:ln>
                <a:effectLst/>
                <a:latin typeface="+mn-lt"/>
              </a:endParaRPr>
            </a:p>
          </p:txBody>
        </p:sp>
        <p:pic>
          <p:nvPicPr>
            <p:cNvPr id="8263" name="Grafik 8262">
              <a:extLst>
                <a:ext uri="{FF2B5EF4-FFF2-40B4-BE49-F238E27FC236}">
                  <a16:creationId xmlns:a16="http://schemas.microsoft.com/office/drawing/2014/main" id="{0E70CCB8-9B67-A585-1D90-0FB283F1471F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18148" y="2831413"/>
              <a:ext cx="231892" cy="231892"/>
            </a:xfrm>
            <a:prstGeom prst="rect">
              <a:avLst/>
            </a:prstGeom>
          </p:spPr>
        </p:pic>
      </p:grpSp>
      <p:sp>
        <p:nvSpPr>
          <p:cNvPr id="166" name="Rectangle 4">
            <a:extLst>
              <a:ext uri="{FF2B5EF4-FFF2-40B4-BE49-F238E27FC236}">
                <a16:creationId xmlns:a16="http://schemas.microsoft.com/office/drawing/2014/main" id="{2895A75C-D2F3-4B27-A589-091F2D22BA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88" y="6017022"/>
            <a:ext cx="9655175" cy="404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3124" tIns="63124" rIns="63124" bIns="6312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1800" dirty="0">
                <a:solidFill>
                  <a:srgbClr val="00B050"/>
                </a:solidFill>
              </a:rPr>
              <a:t>Meta-Studie: Wesentlichen Aspekte des Klimaschutzes und der Energiewende!</a:t>
            </a:r>
          </a:p>
        </p:txBody>
      </p:sp>
    </p:spTree>
    <p:extLst>
      <p:ext uri="{BB962C8B-B14F-4D97-AF65-F5344CB8AC3E}">
        <p14:creationId xmlns:p14="http://schemas.microsoft.com/office/powerpoint/2010/main" val="710507995"/>
      </p:ext>
    </p:extLst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feld 53">
            <a:extLst>
              <a:ext uri="{FF2B5EF4-FFF2-40B4-BE49-F238E27FC236}">
                <a16:creationId xmlns:a16="http://schemas.microsoft.com/office/drawing/2014/main" id="{C509B89D-5FB6-43D9-BE31-B22E18A723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6988" y="1779588"/>
            <a:ext cx="755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>
                <a:solidFill>
                  <a:schemeClr val="accent2"/>
                </a:solidFill>
              </a:rPr>
              <a:t>2040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68D378A7-2158-4E9F-844C-91876B078FBA}"/>
              </a:ext>
            </a:extLst>
          </p:cNvPr>
          <p:cNvSpPr/>
          <p:nvPr/>
        </p:nvSpPr>
        <p:spPr bwMode="auto">
          <a:xfrm>
            <a:off x="0" y="0"/>
            <a:ext cx="9906000" cy="624363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/>
          <a:lstStyle/>
          <a:p>
            <a:pPr>
              <a:buFontTx/>
              <a:buChar char="•"/>
              <a:defRPr/>
            </a:pPr>
            <a:endParaRPr lang="de-DE" dirty="0">
              <a:latin typeface="Arial" charset="0"/>
            </a:endParaRPr>
          </a:p>
        </p:txBody>
      </p:sp>
      <p:grpSp>
        <p:nvGrpSpPr>
          <p:cNvPr id="76804" name="Gruppieren 2">
            <a:extLst>
              <a:ext uri="{FF2B5EF4-FFF2-40B4-BE49-F238E27FC236}">
                <a16:creationId xmlns:a16="http://schemas.microsoft.com/office/drawing/2014/main" id="{A36E783A-CC43-4E52-A92A-8CB1D1312BE2}"/>
              </a:ext>
            </a:extLst>
          </p:cNvPr>
          <p:cNvGrpSpPr>
            <a:grpSpLocks/>
          </p:cNvGrpSpPr>
          <p:nvPr/>
        </p:nvGrpSpPr>
        <p:grpSpPr bwMode="auto">
          <a:xfrm>
            <a:off x="830263" y="704850"/>
            <a:ext cx="8154987" cy="5046663"/>
            <a:chOff x="1960546" y="2930858"/>
            <a:chExt cx="5987996" cy="2821360"/>
          </a:xfrm>
        </p:grpSpPr>
        <p:sp>
          <p:nvSpPr>
            <p:cNvPr id="76810" name="Freihandform: Form 10">
              <a:extLst>
                <a:ext uri="{FF2B5EF4-FFF2-40B4-BE49-F238E27FC236}">
                  <a16:creationId xmlns:a16="http://schemas.microsoft.com/office/drawing/2014/main" id="{42264575-E63E-475A-8149-D927FC922643}"/>
                </a:ext>
              </a:extLst>
            </p:cNvPr>
            <p:cNvSpPr>
              <a:spLocks/>
            </p:cNvSpPr>
            <p:nvPr/>
          </p:nvSpPr>
          <p:spPr bwMode="auto">
            <a:xfrm rot="286618">
              <a:off x="1960546" y="2930858"/>
              <a:ext cx="5987996" cy="2788920"/>
            </a:xfrm>
            <a:custGeom>
              <a:avLst/>
              <a:gdLst>
                <a:gd name="T0" fmla="*/ 1 w 8519160"/>
                <a:gd name="T1" fmla="*/ 2766060 h 2788920"/>
                <a:gd name="T2" fmla="*/ 1 w 8519160"/>
                <a:gd name="T3" fmla="*/ 2727960 h 2788920"/>
                <a:gd name="T4" fmla="*/ 1 w 8519160"/>
                <a:gd name="T5" fmla="*/ 2636520 h 2788920"/>
                <a:gd name="T6" fmla="*/ 1 w 8519160"/>
                <a:gd name="T7" fmla="*/ 2560320 h 2788920"/>
                <a:gd name="T8" fmla="*/ 1 w 8519160"/>
                <a:gd name="T9" fmla="*/ 2514600 h 2788920"/>
                <a:gd name="T10" fmla="*/ 1 w 8519160"/>
                <a:gd name="T11" fmla="*/ 2461260 h 2788920"/>
                <a:gd name="T12" fmla="*/ 1 w 8519160"/>
                <a:gd name="T13" fmla="*/ 2362200 h 2788920"/>
                <a:gd name="T14" fmla="*/ 1 w 8519160"/>
                <a:gd name="T15" fmla="*/ 2247900 h 2788920"/>
                <a:gd name="T16" fmla="*/ 1 w 8519160"/>
                <a:gd name="T17" fmla="*/ 2186940 h 2788920"/>
                <a:gd name="T18" fmla="*/ 1 w 8519160"/>
                <a:gd name="T19" fmla="*/ 2148840 h 2788920"/>
                <a:gd name="T20" fmla="*/ 1 w 8519160"/>
                <a:gd name="T21" fmla="*/ 2095500 h 2788920"/>
                <a:gd name="T22" fmla="*/ 1 w 8519160"/>
                <a:gd name="T23" fmla="*/ 2057400 h 2788920"/>
                <a:gd name="T24" fmla="*/ 1 w 8519160"/>
                <a:gd name="T25" fmla="*/ 2034540 h 2788920"/>
                <a:gd name="T26" fmla="*/ 1 w 8519160"/>
                <a:gd name="T27" fmla="*/ 2004060 h 2788920"/>
                <a:gd name="T28" fmla="*/ 1 w 8519160"/>
                <a:gd name="T29" fmla="*/ 1973580 h 2788920"/>
                <a:gd name="T30" fmla="*/ 1 w 8519160"/>
                <a:gd name="T31" fmla="*/ 1920240 h 2788920"/>
                <a:gd name="T32" fmla="*/ 1 w 8519160"/>
                <a:gd name="T33" fmla="*/ 1866900 h 2788920"/>
                <a:gd name="T34" fmla="*/ 1 w 8519160"/>
                <a:gd name="T35" fmla="*/ 1790700 h 2788920"/>
                <a:gd name="T36" fmla="*/ 1 w 8519160"/>
                <a:gd name="T37" fmla="*/ 1691640 h 2788920"/>
                <a:gd name="T38" fmla="*/ 1 w 8519160"/>
                <a:gd name="T39" fmla="*/ 1630680 h 2788920"/>
                <a:gd name="T40" fmla="*/ 1 w 8519160"/>
                <a:gd name="T41" fmla="*/ 1584960 h 2788920"/>
                <a:gd name="T42" fmla="*/ 1 w 8519160"/>
                <a:gd name="T43" fmla="*/ 1554480 h 2788920"/>
                <a:gd name="T44" fmla="*/ 1 w 8519160"/>
                <a:gd name="T45" fmla="*/ 1516380 h 2788920"/>
                <a:gd name="T46" fmla="*/ 1 w 8519160"/>
                <a:gd name="T47" fmla="*/ 1424940 h 2788920"/>
                <a:gd name="T48" fmla="*/ 1 w 8519160"/>
                <a:gd name="T49" fmla="*/ 1386840 h 2788920"/>
                <a:gd name="T50" fmla="*/ 1 w 8519160"/>
                <a:gd name="T51" fmla="*/ 1341120 h 2788920"/>
                <a:gd name="T52" fmla="*/ 1 w 8519160"/>
                <a:gd name="T53" fmla="*/ 1318260 h 2788920"/>
                <a:gd name="T54" fmla="*/ 1 w 8519160"/>
                <a:gd name="T55" fmla="*/ 1287780 h 2788920"/>
                <a:gd name="T56" fmla="*/ 1 w 8519160"/>
                <a:gd name="T57" fmla="*/ 1234440 h 2788920"/>
                <a:gd name="T58" fmla="*/ 1 w 8519160"/>
                <a:gd name="T59" fmla="*/ 1158240 h 2788920"/>
                <a:gd name="T60" fmla="*/ 1 w 8519160"/>
                <a:gd name="T61" fmla="*/ 1097280 h 2788920"/>
                <a:gd name="T62" fmla="*/ 1 w 8519160"/>
                <a:gd name="T63" fmla="*/ 1059180 h 2788920"/>
                <a:gd name="T64" fmla="*/ 1 w 8519160"/>
                <a:gd name="T65" fmla="*/ 1005840 h 2788920"/>
                <a:gd name="T66" fmla="*/ 1 w 8519160"/>
                <a:gd name="T67" fmla="*/ 967740 h 2788920"/>
                <a:gd name="T68" fmla="*/ 1 w 8519160"/>
                <a:gd name="T69" fmla="*/ 899160 h 2788920"/>
                <a:gd name="T70" fmla="*/ 1 w 8519160"/>
                <a:gd name="T71" fmla="*/ 861060 h 2788920"/>
                <a:gd name="T72" fmla="*/ 1 w 8519160"/>
                <a:gd name="T73" fmla="*/ 830580 h 2788920"/>
                <a:gd name="T74" fmla="*/ 1 w 8519160"/>
                <a:gd name="T75" fmla="*/ 800100 h 2788920"/>
                <a:gd name="T76" fmla="*/ 1 w 8519160"/>
                <a:gd name="T77" fmla="*/ 723900 h 2788920"/>
                <a:gd name="T78" fmla="*/ 1 w 8519160"/>
                <a:gd name="T79" fmla="*/ 655320 h 2788920"/>
                <a:gd name="T80" fmla="*/ 1 w 8519160"/>
                <a:gd name="T81" fmla="*/ 617220 h 2788920"/>
                <a:gd name="T82" fmla="*/ 1 w 8519160"/>
                <a:gd name="T83" fmla="*/ 541020 h 2788920"/>
                <a:gd name="T84" fmla="*/ 1 w 8519160"/>
                <a:gd name="T85" fmla="*/ 502920 h 2788920"/>
                <a:gd name="T86" fmla="*/ 1 w 8519160"/>
                <a:gd name="T87" fmla="*/ 464820 h 2788920"/>
                <a:gd name="T88" fmla="*/ 1 w 8519160"/>
                <a:gd name="T89" fmla="*/ 434340 h 2788920"/>
                <a:gd name="T90" fmla="*/ 1 w 8519160"/>
                <a:gd name="T91" fmla="*/ 411480 h 2788920"/>
                <a:gd name="T92" fmla="*/ 1 w 8519160"/>
                <a:gd name="T93" fmla="*/ 381000 h 2788920"/>
                <a:gd name="T94" fmla="*/ 1 w 8519160"/>
                <a:gd name="T95" fmla="*/ 304800 h 2788920"/>
                <a:gd name="T96" fmla="*/ 1 w 8519160"/>
                <a:gd name="T97" fmla="*/ 274320 h 2788920"/>
                <a:gd name="T98" fmla="*/ 1 w 8519160"/>
                <a:gd name="T99" fmla="*/ 243840 h 2788920"/>
                <a:gd name="T100" fmla="*/ 1 w 8519160"/>
                <a:gd name="T101" fmla="*/ 220980 h 2788920"/>
                <a:gd name="T102" fmla="*/ 1 w 8519160"/>
                <a:gd name="T103" fmla="*/ 190500 h 2788920"/>
                <a:gd name="T104" fmla="*/ 1 w 8519160"/>
                <a:gd name="T105" fmla="*/ 129540 h 2788920"/>
                <a:gd name="T106" fmla="*/ 1 w 8519160"/>
                <a:gd name="T107" fmla="*/ 22860 h 2788920"/>
                <a:gd name="T108" fmla="*/ 1 w 8519160"/>
                <a:gd name="T109" fmla="*/ 30480 h 2788920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8519160" h="2788920">
                  <a:moveTo>
                    <a:pt x="0" y="2788920"/>
                  </a:moveTo>
                  <a:cubicBezTo>
                    <a:pt x="12700" y="2783840"/>
                    <a:pt x="25124" y="2778005"/>
                    <a:pt x="38100" y="2773680"/>
                  </a:cubicBezTo>
                  <a:cubicBezTo>
                    <a:pt x="48035" y="2770368"/>
                    <a:pt x="58549" y="2769069"/>
                    <a:pt x="68580" y="2766060"/>
                  </a:cubicBezTo>
                  <a:cubicBezTo>
                    <a:pt x="83967" y="2761444"/>
                    <a:pt x="99060" y="2755900"/>
                    <a:pt x="114300" y="2750820"/>
                  </a:cubicBezTo>
                  <a:cubicBezTo>
                    <a:pt x="121920" y="2748280"/>
                    <a:pt x="130477" y="2747655"/>
                    <a:pt x="137160" y="2743200"/>
                  </a:cubicBezTo>
                  <a:cubicBezTo>
                    <a:pt x="144780" y="2738120"/>
                    <a:pt x="151602" y="2731568"/>
                    <a:pt x="160020" y="2727960"/>
                  </a:cubicBezTo>
                  <a:cubicBezTo>
                    <a:pt x="194200" y="2713311"/>
                    <a:pt x="183703" y="2727548"/>
                    <a:pt x="213360" y="2712720"/>
                  </a:cubicBezTo>
                  <a:cubicBezTo>
                    <a:pt x="265983" y="2686408"/>
                    <a:pt x="203265" y="2705719"/>
                    <a:pt x="266700" y="2689860"/>
                  </a:cubicBezTo>
                  <a:cubicBezTo>
                    <a:pt x="321578" y="2634982"/>
                    <a:pt x="291286" y="2648367"/>
                    <a:pt x="350520" y="2636520"/>
                  </a:cubicBezTo>
                  <a:cubicBezTo>
                    <a:pt x="360680" y="2628900"/>
                    <a:pt x="369395" y="2618818"/>
                    <a:pt x="381000" y="2613660"/>
                  </a:cubicBezTo>
                  <a:cubicBezTo>
                    <a:pt x="439306" y="2587746"/>
                    <a:pt x="401289" y="2628919"/>
                    <a:pt x="464820" y="2590800"/>
                  </a:cubicBezTo>
                  <a:cubicBezTo>
                    <a:pt x="547136" y="2541410"/>
                    <a:pt x="463636" y="2586482"/>
                    <a:pt x="533400" y="2560320"/>
                  </a:cubicBezTo>
                  <a:cubicBezTo>
                    <a:pt x="544036" y="2556332"/>
                    <a:pt x="553500" y="2549693"/>
                    <a:pt x="563880" y="2545080"/>
                  </a:cubicBezTo>
                  <a:cubicBezTo>
                    <a:pt x="576379" y="2539525"/>
                    <a:pt x="589481" y="2535395"/>
                    <a:pt x="601980" y="2529840"/>
                  </a:cubicBezTo>
                  <a:cubicBezTo>
                    <a:pt x="612360" y="2525227"/>
                    <a:pt x="621824" y="2518588"/>
                    <a:pt x="632460" y="2514600"/>
                  </a:cubicBezTo>
                  <a:cubicBezTo>
                    <a:pt x="642266" y="2510923"/>
                    <a:pt x="653273" y="2511008"/>
                    <a:pt x="662940" y="2506980"/>
                  </a:cubicBezTo>
                  <a:cubicBezTo>
                    <a:pt x="683911" y="2498242"/>
                    <a:pt x="702347" y="2483684"/>
                    <a:pt x="723900" y="2476500"/>
                  </a:cubicBezTo>
                  <a:cubicBezTo>
                    <a:pt x="739140" y="2471420"/>
                    <a:pt x="755252" y="2468444"/>
                    <a:pt x="769620" y="2461260"/>
                  </a:cubicBezTo>
                  <a:cubicBezTo>
                    <a:pt x="839947" y="2426096"/>
                    <a:pt x="808540" y="2436290"/>
                    <a:pt x="861060" y="2423160"/>
                  </a:cubicBezTo>
                  <a:cubicBezTo>
                    <a:pt x="876300" y="2413000"/>
                    <a:pt x="893828" y="2405632"/>
                    <a:pt x="906780" y="2392680"/>
                  </a:cubicBezTo>
                  <a:cubicBezTo>
                    <a:pt x="935320" y="2364140"/>
                    <a:pt x="919417" y="2373228"/>
                    <a:pt x="952500" y="2362200"/>
                  </a:cubicBezTo>
                  <a:cubicBezTo>
                    <a:pt x="960120" y="2354580"/>
                    <a:pt x="967020" y="2346164"/>
                    <a:pt x="975360" y="2339340"/>
                  </a:cubicBezTo>
                  <a:lnTo>
                    <a:pt x="1066800" y="2270760"/>
                  </a:lnTo>
                  <a:cubicBezTo>
                    <a:pt x="1076960" y="2263140"/>
                    <a:pt x="1086713" y="2254945"/>
                    <a:pt x="1097280" y="2247900"/>
                  </a:cubicBezTo>
                  <a:cubicBezTo>
                    <a:pt x="1112520" y="2237740"/>
                    <a:pt x="1128347" y="2228410"/>
                    <a:pt x="1143000" y="2217420"/>
                  </a:cubicBezTo>
                  <a:cubicBezTo>
                    <a:pt x="1153160" y="2209800"/>
                    <a:pt x="1162453" y="2200861"/>
                    <a:pt x="1173480" y="2194560"/>
                  </a:cubicBezTo>
                  <a:cubicBezTo>
                    <a:pt x="1180454" y="2190575"/>
                    <a:pt x="1188617" y="2189147"/>
                    <a:pt x="1196340" y="2186940"/>
                  </a:cubicBezTo>
                  <a:cubicBezTo>
                    <a:pt x="1215674" y="2181416"/>
                    <a:pt x="1231410" y="2179530"/>
                    <a:pt x="1249680" y="2171700"/>
                  </a:cubicBezTo>
                  <a:cubicBezTo>
                    <a:pt x="1260121" y="2167225"/>
                    <a:pt x="1269719" y="2160935"/>
                    <a:pt x="1280160" y="2156460"/>
                  </a:cubicBezTo>
                  <a:cubicBezTo>
                    <a:pt x="1287543" y="2153296"/>
                    <a:pt x="1295523" y="2151723"/>
                    <a:pt x="1303020" y="2148840"/>
                  </a:cubicBezTo>
                  <a:cubicBezTo>
                    <a:pt x="1328553" y="2139020"/>
                    <a:pt x="1352031" y="2121381"/>
                    <a:pt x="1379220" y="2118360"/>
                  </a:cubicBezTo>
                  <a:lnTo>
                    <a:pt x="1447800" y="2110740"/>
                  </a:lnTo>
                  <a:cubicBezTo>
                    <a:pt x="1478670" y="2100450"/>
                    <a:pt x="1469680" y="2102396"/>
                    <a:pt x="1508760" y="2095500"/>
                  </a:cubicBezTo>
                  <a:cubicBezTo>
                    <a:pt x="1539190" y="2090130"/>
                    <a:pt x="1570885" y="2090032"/>
                    <a:pt x="1600200" y="2080260"/>
                  </a:cubicBezTo>
                  <a:cubicBezTo>
                    <a:pt x="1617270" y="2074570"/>
                    <a:pt x="1635771" y="2067754"/>
                    <a:pt x="1653540" y="2065020"/>
                  </a:cubicBezTo>
                  <a:cubicBezTo>
                    <a:pt x="1676273" y="2061523"/>
                    <a:pt x="1699321" y="2060440"/>
                    <a:pt x="1722120" y="2057400"/>
                  </a:cubicBezTo>
                  <a:cubicBezTo>
                    <a:pt x="1737435" y="2055358"/>
                    <a:pt x="1752758" y="2053132"/>
                    <a:pt x="1767840" y="2049780"/>
                  </a:cubicBezTo>
                  <a:cubicBezTo>
                    <a:pt x="1775681" y="2048038"/>
                    <a:pt x="1782738" y="2043222"/>
                    <a:pt x="1790700" y="2042160"/>
                  </a:cubicBezTo>
                  <a:cubicBezTo>
                    <a:pt x="1821017" y="2038118"/>
                    <a:pt x="1851660" y="2037080"/>
                    <a:pt x="1882140" y="2034540"/>
                  </a:cubicBezTo>
                  <a:cubicBezTo>
                    <a:pt x="1889760" y="2032000"/>
                    <a:pt x="1897208" y="2028868"/>
                    <a:pt x="1905000" y="2026920"/>
                  </a:cubicBezTo>
                  <a:cubicBezTo>
                    <a:pt x="1949990" y="2015673"/>
                    <a:pt x="1974869" y="2016412"/>
                    <a:pt x="2026920" y="2011680"/>
                  </a:cubicBezTo>
                  <a:cubicBezTo>
                    <a:pt x="2039620" y="2009140"/>
                    <a:pt x="2052455" y="2007201"/>
                    <a:pt x="2065020" y="2004060"/>
                  </a:cubicBezTo>
                  <a:cubicBezTo>
                    <a:pt x="2072812" y="2002112"/>
                    <a:pt x="2080004" y="1998015"/>
                    <a:pt x="2087880" y="1996440"/>
                  </a:cubicBezTo>
                  <a:cubicBezTo>
                    <a:pt x="2105492" y="1992918"/>
                    <a:pt x="2123549" y="1992033"/>
                    <a:pt x="2141220" y="1988820"/>
                  </a:cubicBezTo>
                  <a:cubicBezTo>
                    <a:pt x="2224652" y="1973651"/>
                    <a:pt x="2111484" y="1988706"/>
                    <a:pt x="2209800" y="1973580"/>
                  </a:cubicBezTo>
                  <a:cubicBezTo>
                    <a:pt x="2350627" y="1951914"/>
                    <a:pt x="2182166" y="1983679"/>
                    <a:pt x="2346960" y="1950720"/>
                  </a:cubicBezTo>
                  <a:cubicBezTo>
                    <a:pt x="2359660" y="1948180"/>
                    <a:pt x="2372773" y="1947196"/>
                    <a:pt x="2385060" y="1943100"/>
                  </a:cubicBezTo>
                  <a:cubicBezTo>
                    <a:pt x="2432013" y="1927449"/>
                    <a:pt x="2381904" y="1945349"/>
                    <a:pt x="2438400" y="1920240"/>
                  </a:cubicBezTo>
                  <a:cubicBezTo>
                    <a:pt x="2450899" y="1914685"/>
                    <a:pt x="2463693" y="1909803"/>
                    <a:pt x="2476500" y="1905000"/>
                  </a:cubicBezTo>
                  <a:cubicBezTo>
                    <a:pt x="2484021" y="1902180"/>
                    <a:pt x="2492339" y="1901281"/>
                    <a:pt x="2499360" y="1897380"/>
                  </a:cubicBezTo>
                  <a:cubicBezTo>
                    <a:pt x="2515371" y="1888485"/>
                    <a:pt x="2529840" y="1877060"/>
                    <a:pt x="2545080" y="1866900"/>
                  </a:cubicBezTo>
                  <a:cubicBezTo>
                    <a:pt x="2552700" y="1861820"/>
                    <a:pt x="2561464" y="1858136"/>
                    <a:pt x="2567940" y="1851660"/>
                  </a:cubicBezTo>
                  <a:cubicBezTo>
                    <a:pt x="2588721" y="1830879"/>
                    <a:pt x="2595213" y="1822232"/>
                    <a:pt x="2621280" y="1805940"/>
                  </a:cubicBezTo>
                  <a:cubicBezTo>
                    <a:pt x="2630913" y="1799920"/>
                    <a:pt x="2642517" y="1797302"/>
                    <a:pt x="2651760" y="1790700"/>
                  </a:cubicBezTo>
                  <a:cubicBezTo>
                    <a:pt x="2660529" y="1784436"/>
                    <a:pt x="2666114" y="1774456"/>
                    <a:pt x="2674620" y="1767840"/>
                  </a:cubicBezTo>
                  <a:cubicBezTo>
                    <a:pt x="2689078" y="1756595"/>
                    <a:pt x="2705435" y="1748006"/>
                    <a:pt x="2720340" y="1737360"/>
                  </a:cubicBezTo>
                  <a:cubicBezTo>
                    <a:pt x="2741009" y="1722597"/>
                    <a:pt x="2760980" y="1706880"/>
                    <a:pt x="2781300" y="1691640"/>
                  </a:cubicBezTo>
                  <a:lnTo>
                    <a:pt x="2811780" y="1668780"/>
                  </a:lnTo>
                  <a:cubicBezTo>
                    <a:pt x="2821940" y="1661160"/>
                    <a:pt x="2831693" y="1652965"/>
                    <a:pt x="2842260" y="1645920"/>
                  </a:cubicBezTo>
                  <a:cubicBezTo>
                    <a:pt x="2849880" y="1640840"/>
                    <a:pt x="2856702" y="1634288"/>
                    <a:pt x="2865120" y="1630680"/>
                  </a:cubicBezTo>
                  <a:cubicBezTo>
                    <a:pt x="2874746" y="1626555"/>
                    <a:pt x="2885794" y="1626737"/>
                    <a:pt x="2895600" y="1623060"/>
                  </a:cubicBezTo>
                  <a:cubicBezTo>
                    <a:pt x="2932080" y="1609380"/>
                    <a:pt x="2916141" y="1607769"/>
                    <a:pt x="2948940" y="1600200"/>
                  </a:cubicBezTo>
                  <a:cubicBezTo>
                    <a:pt x="2974180" y="1594375"/>
                    <a:pt x="2999343" y="1587305"/>
                    <a:pt x="3025140" y="1584960"/>
                  </a:cubicBezTo>
                  <a:cubicBezTo>
                    <a:pt x="3157088" y="1572965"/>
                    <a:pt x="3080944" y="1578815"/>
                    <a:pt x="3253740" y="1569720"/>
                  </a:cubicBezTo>
                  <a:cubicBezTo>
                    <a:pt x="3266440" y="1567180"/>
                    <a:pt x="3279065" y="1564229"/>
                    <a:pt x="3291840" y="1562100"/>
                  </a:cubicBezTo>
                  <a:cubicBezTo>
                    <a:pt x="3309556" y="1559147"/>
                    <a:pt x="3327509" y="1557693"/>
                    <a:pt x="3345180" y="1554480"/>
                  </a:cubicBezTo>
                  <a:cubicBezTo>
                    <a:pt x="3355484" y="1552607"/>
                    <a:pt x="3365309" y="1548452"/>
                    <a:pt x="3375660" y="1546860"/>
                  </a:cubicBezTo>
                  <a:cubicBezTo>
                    <a:pt x="3398393" y="1543363"/>
                    <a:pt x="3421380" y="1541780"/>
                    <a:pt x="3444240" y="1539240"/>
                  </a:cubicBezTo>
                  <a:cubicBezTo>
                    <a:pt x="3496128" y="1521944"/>
                    <a:pt x="3432308" y="1543715"/>
                    <a:pt x="3505200" y="1516380"/>
                  </a:cubicBezTo>
                  <a:cubicBezTo>
                    <a:pt x="3558099" y="1496543"/>
                    <a:pt x="3536085" y="1516178"/>
                    <a:pt x="3627120" y="1470660"/>
                  </a:cubicBezTo>
                  <a:cubicBezTo>
                    <a:pt x="3728209" y="1420115"/>
                    <a:pt x="3601975" y="1481436"/>
                    <a:pt x="3680460" y="1447800"/>
                  </a:cubicBezTo>
                  <a:cubicBezTo>
                    <a:pt x="3736246" y="1423892"/>
                    <a:pt x="3685225" y="1438989"/>
                    <a:pt x="3741420" y="1424940"/>
                  </a:cubicBezTo>
                  <a:cubicBezTo>
                    <a:pt x="3749040" y="1419860"/>
                    <a:pt x="3755862" y="1413308"/>
                    <a:pt x="3764280" y="1409700"/>
                  </a:cubicBezTo>
                  <a:cubicBezTo>
                    <a:pt x="3773906" y="1405575"/>
                    <a:pt x="3784467" y="1404010"/>
                    <a:pt x="3794760" y="1402080"/>
                  </a:cubicBezTo>
                  <a:cubicBezTo>
                    <a:pt x="3825131" y="1396385"/>
                    <a:pt x="3855720" y="1391920"/>
                    <a:pt x="3886200" y="1386840"/>
                  </a:cubicBezTo>
                  <a:cubicBezTo>
                    <a:pt x="4050851" y="1359398"/>
                    <a:pt x="3798965" y="1401015"/>
                    <a:pt x="3985260" y="1371600"/>
                  </a:cubicBezTo>
                  <a:cubicBezTo>
                    <a:pt x="4175290" y="1341595"/>
                    <a:pt x="4010432" y="1367716"/>
                    <a:pt x="4114800" y="1348740"/>
                  </a:cubicBezTo>
                  <a:cubicBezTo>
                    <a:pt x="4130001" y="1345976"/>
                    <a:pt x="4145319" y="1343884"/>
                    <a:pt x="4160520" y="1341120"/>
                  </a:cubicBezTo>
                  <a:cubicBezTo>
                    <a:pt x="4173263" y="1338803"/>
                    <a:pt x="4185845" y="1335629"/>
                    <a:pt x="4198620" y="1333500"/>
                  </a:cubicBezTo>
                  <a:cubicBezTo>
                    <a:pt x="4216336" y="1330547"/>
                    <a:pt x="4234244" y="1328833"/>
                    <a:pt x="4251960" y="1325880"/>
                  </a:cubicBezTo>
                  <a:cubicBezTo>
                    <a:pt x="4264735" y="1323751"/>
                    <a:pt x="4277655" y="1321982"/>
                    <a:pt x="4290060" y="1318260"/>
                  </a:cubicBezTo>
                  <a:cubicBezTo>
                    <a:pt x="4303161" y="1314330"/>
                    <a:pt x="4314607" y="1304868"/>
                    <a:pt x="4328160" y="1303020"/>
                  </a:cubicBezTo>
                  <a:cubicBezTo>
                    <a:pt x="4371018" y="1297176"/>
                    <a:pt x="4414520" y="1297940"/>
                    <a:pt x="4457700" y="1295400"/>
                  </a:cubicBezTo>
                  <a:cubicBezTo>
                    <a:pt x="4472940" y="1292860"/>
                    <a:pt x="4488270" y="1290810"/>
                    <a:pt x="4503420" y="1287780"/>
                  </a:cubicBezTo>
                  <a:cubicBezTo>
                    <a:pt x="4551013" y="1278261"/>
                    <a:pt x="4516816" y="1283434"/>
                    <a:pt x="4556760" y="1272540"/>
                  </a:cubicBezTo>
                  <a:cubicBezTo>
                    <a:pt x="4607308" y="1258754"/>
                    <a:pt x="4611389" y="1258566"/>
                    <a:pt x="4655820" y="1249680"/>
                  </a:cubicBezTo>
                  <a:cubicBezTo>
                    <a:pt x="4663440" y="1244600"/>
                    <a:pt x="4670489" y="1238536"/>
                    <a:pt x="4678680" y="1234440"/>
                  </a:cubicBezTo>
                  <a:cubicBezTo>
                    <a:pt x="4702869" y="1222345"/>
                    <a:pt x="4767723" y="1202219"/>
                    <a:pt x="4785360" y="1196340"/>
                  </a:cubicBezTo>
                  <a:cubicBezTo>
                    <a:pt x="4792980" y="1193800"/>
                    <a:pt x="4801036" y="1192312"/>
                    <a:pt x="4808220" y="1188720"/>
                  </a:cubicBezTo>
                  <a:cubicBezTo>
                    <a:pt x="4842728" y="1171466"/>
                    <a:pt x="4846448" y="1166912"/>
                    <a:pt x="4876800" y="1158240"/>
                  </a:cubicBezTo>
                  <a:cubicBezTo>
                    <a:pt x="4888193" y="1154985"/>
                    <a:pt x="4917960" y="1149090"/>
                    <a:pt x="4930140" y="1143000"/>
                  </a:cubicBezTo>
                  <a:cubicBezTo>
                    <a:pt x="4943387" y="1136376"/>
                    <a:pt x="4954757" y="1126269"/>
                    <a:pt x="4968240" y="1120140"/>
                  </a:cubicBezTo>
                  <a:cubicBezTo>
                    <a:pt x="4990914" y="1109833"/>
                    <a:pt x="5019876" y="1103421"/>
                    <a:pt x="5044440" y="1097280"/>
                  </a:cubicBezTo>
                  <a:cubicBezTo>
                    <a:pt x="5052060" y="1092200"/>
                    <a:pt x="5058931" y="1085759"/>
                    <a:pt x="5067300" y="1082040"/>
                  </a:cubicBezTo>
                  <a:cubicBezTo>
                    <a:pt x="5081980" y="1075516"/>
                    <a:pt x="5097780" y="1071880"/>
                    <a:pt x="5113020" y="1066800"/>
                  </a:cubicBezTo>
                  <a:cubicBezTo>
                    <a:pt x="5120640" y="1064260"/>
                    <a:pt x="5128696" y="1062772"/>
                    <a:pt x="5135880" y="1059180"/>
                  </a:cubicBezTo>
                  <a:cubicBezTo>
                    <a:pt x="5156200" y="1049020"/>
                    <a:pt x="5175746" y="1037137"/>
                    <a:pt x="5196840" y="1028700"/>
                  </a:cubicBezTo>
                  <a:cubicBezTo>
                    <a:pt x="5209540" y="1023620"/>
                    <a:pt x="5222133" y="1018263"/>
                    <a:pt x="5234940" y="1013460"/>
                  </a:cubicBezTo>
                  <a:cubicBezTo>
                    <a:pt x="5242461" y="1010640"/>
                    <a:pt x="5250417" y="1009004"/>
                    <a:pt x="5257800" y="1005840"/>
                  </a:cubicBezTo>
                  <a:cubicBezTo>
                    <a:pt x="5268241" y="1001365"/>
                    <a:pt x="5277839" y="995075"/>
                    <a:pt x="5288280" y="990600"/>
                  </a:cubicBezTo>
                  <a:cubicBezTo>
                    <a:pt x="5295663" y="987436"/>
                    <a:pt x="5303956" y="986572"/>
                    <a:pt x="5311140" y="982980"/>
                  </a:cubicBezTo>
                  <a:cubicBezTo>
                    <a:pt x="5319331" y="978884"/>
                    <a:pt x="5325960" y="972125"/>
                    <a:pt x="5334000" y="967740"/>
                  </a:cubicBezTo>
                  <a:cubicBezTo>
                    <a:pt x="5353944" y="956861"/>
                    <a:pt x="5376057" y="949862"/>
                    <a:pt x="5394960" y="937260"/>
                  </a:cubicBezTo>
                  <a:cubicBezTo>
                    <a:pt x="5410200" y="927100"/>
                    <a:pt x="5422719" y="910372"/>
                    <a:pt x="5440680" y="906780"/>
                  </a:cubicBezTo>
                  <a:lnTo>
                    <a:pt x="5478780" y="899160"/>
                  </a:lnTo>
                  <a:cubicBezTo>
                    <a:pt x="5486400" y="894080"/>
                    <a:pt x="5493222" y="887528"/>
                    <a:pt x="5501640" y="883920"/>
                  </a:cubicBezTo>
                  <a:cubicBezTo>
                    <a:pt x="5511266" y="879795"/>
                    <a:pt x="5521880" y="878494"/>
                    <a:pt x="5532120" y="876300"/>
                  </a:cubicBezTo>
                  <a:cubicBezTo>
                    <a:pt x="5557448" y="870873"/>
                    <a:pt x="5583746" y="869251"/>
                    <a:pt x="5608320" y="861060"/>
                  </a:cubicBezTo>
                  <a:cubicBezTo>
                    <a:pt x="5615940" y="858520"/>
                    <a:pt x="5623304" y="855015"/>
                    <a:pt x="5631180" y="853440"/>
                  </a:cubicBezTo>
                  <a:cubicBezTo>
                    <a:pt x="5658362" y="848004"/>
                    <a:pt x="5729327" y="840841"/>
                    <a:pt x="5753100" y="838200"/>
                  </a:cubicBezTo>
                  <a:cubicBezTo>
                    <a:pt x="5763260" y="835660"/>
                    <a:pt x="5773276" y="832453"/>
                    <a:pt x="5783580" y="830580"/>
                  </a:cubicBezTo>
                  <a:cubicBezTo>
                    <a:pt x="5801251" y="827367"/>
                    <a:pt x="5819592" y="827686"/>
                    <a:pt x="5836920" y="822960"/>
                  </a:cubicBezTo>
                  <a:cubicBezTo>
                    <a:pt x="5847879" y="819971"/>
                    <a:pt x="5856764" y="811708"/>
                    <a:pt x="5867400" y="807720"/>
                  </a:cubicBezTo>
                  <a:cubicBezTo>
                    <a:pt x="5877206" y="804043"/>
                    <a:pt x="5888213" y="804128"/>
                    <a:pt x="5897880" y="800100"/>
                  </a:cubicBezTo>
                  <a:cubicBezTo>
                    <a:pt x="5918851" y="791362"/>
                    <a:pt x="5936297" y="772438"/>
                    <a:pt x="5958840" y="769620"/>
                  </a:cubicBezTo>
                  <a:lnTo>
                    <a:pt x="6019800" y="762000"/>
                  </a:lnTo>
                  <a:cubicBezTo>
                    <a:pt x="6088984" y="727408"/>
                    <a:pt x="6003393" y="769458"/>
                    <a:pt x="6103620" y="723900"/>
                  </a:cubicBezTo>
                  <a:cubicBezTo>
                    <a:pt x="6113961" y="719200"/>
                    <a:pt x="6123425" y="712542"/>
                    <a:pt x="6134100" y="708660"/>
                  </a:cubicBezTo>
                  <a:cubicBezTo>
                    <a:pt x="6183795" y="690589"/>
                    <a:pt x="6182696" y="699602"/>
                    <a:pt x="6225540" y="678180"/>
                  </a:cubicBezTo>
                  <a:cubicBezTo>
                    <a:pt x="6238787" y="671556"/>
                    <a:pt x="6250393" y="661944"/>
                    <a:pt x="6263640" y="655320"/>
                  </a:cubicBezTo>
                  <a:cubicBezTo>
                    <a:pt x="6270824" y="651728"/>
                    <a:pt x="6278979" y="650520"/>
                    <a:pt x="6286500" y="647700"/>
                  </a:cubicBezTo>
                  <a:cubicBezTo>
                    <a:pt x="6299307" y="642897"/>
                    <a:pt x="6312101" y="638015"/>
                    <a:pt x="6324600" y="632460"/>
                  </a:cubicBezTo>
                  <a:cubicBezTo>
                    <a:pt x="6334980" y="627847"/>
                    <a:pt x="6344639" y="621695"/>
                    <a:pt x="6355080" y="617220"/>
                  </a:cubicBezTo>
                  <a:cubicBezTo>
                    <a:pt x="6378955" y="606988"/>
                    <a:pt x="6396259" y="606547"/>
                    <a:pt x="6423660" y="601980"/>
                  </a:cubicBezTo>
                  <a:cubicBezTo>
                    <a:pt x="6449663" y="588979"/>
                    <a:pt x="6491939" y="565731"/>
                    <a:pt x="6522720" y="556260"/>
                  </a:cubicBezTo>
                  <a:cubicBezTo>
                    <a:pt x="6542739" y="550100"/>
                    <a:pt x="6563809" y="547644"/>
                    <a:pt x="6583680" y="541020"/>
                  </a:cubicBezTo>
                  <a:cubicBezTo>
                    <a:pt x="6594456" y="537428"/>
                    <a:pt x="6603780" y="530393"/>
                    <a:pt x="6614160" y="525780"/>
                  </a:cubicBezTo>
                  <a:cubicBezTo>
                    <a:pt x="6626659" y="520225"/>
                    <a:pt x="6639453" y="515343"/>
                    <a:pt x="6652260" y="510540"/>
                  </a:cubicBezTo>
                  <a:cubicBezTo>
                    <a:pt x="6659781" y="507720"/>
                    <a:pt x="6667737" y="506084"/>
                    <a:pt x="6675120" y="502920"/>
                  </a:cubicBezTo>
                  <a:cubicBezTo>
                    <a:pt x="6685561" y="498445"/>
                    <a:pt x="6695159" y="492155"/>
                    <a:pt x="6705600" y="487680"/>
                  </a:cubicBezTo>
                  <a:cubicBezTo>
                    <a:pt x="6712983" y="484516"/>
                    <a:pt x="6721276" y="483652"/>
                    <a:pt x="6728460" y="480060"/>
                  </a:cubicBezTo>
                  <a:cubicBezTo>
                    <a:pt x="6736651" y="475964"/>
                    <a:pt x="6742632" y="467716"/>
                    <a:pt x="6751320" y="464820"/>
                  </a:cubicBezTo>
                  <a:cubicBezTo>
                    <a:pt x="6765977" y="459934"/>
                    <a:pt x="6781890" y="460230"/>
                    <a:pt x="6797040" y="457200"/>
                  </a:cubicBezTo>
                  <a:cubicBezTo>
                    <a:pt x="6807309" y="455146"/>
                    <a:pt x="6817280" y="451774"/>
                    <a:pt x="6827520" y="449580"/>
                  </a:cubicBezTo>
                  <a:cubicBezTo>
                    <a:pt x="6852848" y="444153"/>
                    <a:pt x="6879146" y="442531"/>
                    <a:pt x="6903720" y="434340"/>
                  </a:cubicBezTo>
                  <a:cubicBezTo>
                    <a:pt x="6911340" y="431800"/>
                    <a:pt x="6918704" y="428295"/>
                    <a:pt x="6926580" y="426720"/>
                  </a:cubicBezTo>
                  <a:cubicBezTo>
                    <a:pt x="6944192" y="423198"/>
                    <a:pt x="6962204" y="422053"/>
                    <a:pt x="6979920" y="419100"/>
                  </a:cubicBezTo>
                  <a:cubicBezTo>
                    <a:pt x="6992695" y="416971"/>
                    <a:pt x="7005122" y="412653"/>
                    <a:pt x="7018020" y="411480"/>
                  </a:cubicBezTo>
                  <a:cubicBezTo>
                    <a:pt x="7061097" y="407564"/>
                    <a:pt x="7104380" y="406400"/>
                    <a:pt x="7147560" y="403860"/>
                  </a:cubicBezTo>
                  <a:lnTo>
                    <a:pt x="7193280" y="388620"/>
                  </a:lnTo>
                  <a:lnTo>
                    <a:pt x="7216140" y="381000"/>
                  </a:lnTo>
                  <a:cubicBezTo>
                    <a:pt x="7234077" y="363063"/>
                    <a:pt x="7260415" y="333736"/>
                    <a:pt x="7284720" y="327660"/>
                  </a:cubicBezTo>
                  <a:cubicBezTo>
                    <a:pt x="7294880" y="325120"/>
                    <a:pt x="7305169" y="323049"/>
                    <a:pt x="7315200" y="320040"/>
                  </a:cubicBezTo>
                  <a:cubicBezTo>
                    <a:pt x="7330587" y="315424"/>
                    <a:pt x="7345680" y="309880"/>
                    <a:pt x="7360920" y="304800"/>
                  </a:cubicBezTo>
                  <a:cubicBezTo>
                    <a:pt x="7368540" y="302260"/>
                    <a:pt x="7375763" y="297681"/>
                    <a:pt x="7383780" y="297180"/>
                  </a:cubicBezTo>
                  <a:lnTo>
                    <a:pt x="7505700" y="289560"/>
                  </a:lnTo>
                  <a:cubicBezTo>
                    <a:pt x="7568205" y="268725"/>
                    <a:pt x="7469535" y="299841"/>
                    <a:pt x="7597140" y="274320"/>
                  </a:cubicBezTo>
                  <a:cubicBezTo>
                    <a:pt x="7612892" y="271170"/>
                    <a:pt x="7626894" y="260854"/>
                    <a:pt x="7642860" y="259080"/>
                  </a:cubicBezTo>
                  <a:cubicBezTo>
                    <a:pt x="7665720" y="256540"/>
                    <a:pt x="7688670" y="254713"/>
                    <a:pt x="7711440" y="251460"/>
                  </a:cubicBezTo>
                  <a:cubicBezTo>
                    <a:pt x="7724261" y="249628"/>
                    <a:pt x="7736797" y="246157"/>
                    <a:pt x="7749540" y="243840"/>
                  </a:cubicBezTo>
                  <a:cubicBezTo>
                    <a:pt x="7764741" y="241076"/>
                    <a:pt x="7780059" y="238984"/>
                    <a:pt x="7795260" y="236220"/>
                  </a:cubicBezTo>
                  <a:cubicBezTo>
                    <a:pt x="7808003" y="233903"/>
                    <a:pt x="7820522" y="230312"/>
                    <a:pt x="7833360" y="228600"/>
                  </a:cubicBezTo>
                  <a:cubicBezTo>
                    <a:pt x="7858663" y="225226"/>
                    <a:pt x="7884189" y="223799"/>
                    <a:pt x="7909560" y="220980"/>
                  </a:cubicBezTo>
                  <a:cubicBezTo>
                    <a:pt x="7929913" y="218719"/>
                    <a:pt x="7950200" y="215900"/>
                    <a:pt x="7970520" y="213360"/>
                  </a:cubicBezTo>
                  <a:lnTo>
                    <a:pt x="8016240" y="198120"/>
                  </a:lnTo>
                  <a:cubicBezTo>
                    <a:pt x="8023860" y="195580"/>
                    <a:pt x="8032417" y="194955"/>
                    <a:pt x="8039100" y="190500"/>
                  </a:cubicBezTo>
                  <a:cubicBezTo>
                    <a:pt x="8046720" y="185420"/>
                    <a:pt x="8053645" y="179098"/>
                    <a:pt x="8061960" y="175260"/>
                  </a:cubicBezTo>
                  <a:cubicBezTo>
                    <a:pt x="8086799" y="163796"/>
                    <a:pt x="8112207" y="153431"/>
                    <a:pt x="8138160" y="144780"/>
                  </a:cubicBezTo>
                  <a:cubicBezTo>
                    <a:pt x="8153400" y="139700"/>
                    <a:pt x="8170514" y="138451"/>
                    <a:pt x="8183880" y="129540"/>
                  </a:cubicBezTo>
                  <a:cubicBezTo>
                    <a:pt x="8215706" y="108322"/>
                    <a:pt x="8200264" y="120776"/>
                    <a:pt x="8229600" y="91440"/>
                  </a:cubicBezTo>
                  <a:cubicBezTo>
                    <a:pt x="8242991" y="51266"/>
                    <a:pt x="8228369" y="83773"/>
                    <a:pt x="8260080" y="45720"/>
                  </a:cubicBezTo>
                  <a:cubicBezTo>
                    <a:pt x="8265943" y="38685"/>
                    <a:pt x="8268844" y="29336"/>
                    <a:pt x="8275320" y="22860"/>
                  </a:cubicBezTo>
                  <a:cubicBezTo>
                    <a:pt x="8290092" y="8088"/>
                    <a:pt x="8302447" y="6198"/>
                    <a:pt x="8321040" y="0"/>
                  </a:cubicBezTo>
                  <a:cubicBezTo>
                    <a:pt x="8374892" y="10770"/>
                    <a:pt x="8346853" y="3524"/>
                    <a:pt x="8404860" y="22860"/>
                  </a:cubicBezTo>
                  <a:lnTo>
                    <a:pt x="8427720" y="30480"/>
                  </a:lnTo>
                  <a:cubicBezTo>
                    <a:pt x="8450580" y="27940"/>
                    <a:pt x="8473612" y="26641"/>
                    <a:pt x="8496300" y="22860"/>
                  </a:cubicBezTo>
                  <a:cubicBezTo>
                    <a:pt x="8504223" y="21540"/>
                    <a:pt x="8519160" y="15240"/>
                    <a:pt x="8519160" y="15240"/>
                  </a:cubicBezTo>
                </a:path>
              </a:pathLst>
            </a:custGeom>
            <a:noFill/>
            <a:ln w="1016000" cap="flat" cmpd="sng" algn="ctr">
              <a:solidFill>
                <a:srgbClr val="92D05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  <p:grpSp>
          <p:nvGrpSpPr>
            <p:cNvPr id="76811" name="Gruppieren 11">
              <a:extLst>
                <a:ext uri="{FF2B5EF4-FFF2-40B4-BE49-F238E27FC236}">
                  <a16:creationId xmlns:a16="http://schemas.microsoft.com/office/drawing/2014/main" id="{F126ADBB-12CE-4809-8B8E-95AD0EF1E696}"/>
                </a:ext>
              </a:extLst>
            </p:cNvPr>
            <p:cNvGrpSpPr>
              <a:grpSpLocks/>
            </p:cNvGrpSpPr>
            <p:nvPr/>
          </p:nvGrpSpPr>
          <p:grpSpPr bwMode="auto">
            <a:xfrm rot="286618">
              <a:off x="2018625" y="2954951"/>
              <a:ext cx="5757650" cy="2797267"/>
              <a:chOff x="814131" y="2773552"/>
              <a:chExt cx="8209754" cy="2797267"/>
            </a:xfrm>
          </p:grpSpPr>
          <p:pic>
            <p:nvPicPr>
              <p:cNvPr id="76812" name="Grafik 12">
                <a:extLst>
                  <a:ext uri="{FF2B5EF4-FFF2-40B4-BE49-F238E27FC236}">
                    <a16:creationId xmlns:a16="http://schemas.microsoft.com/office/drawing/2014/main" id="{A81D5F72-CFAF-48EB-9B55-499E1368DE5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3449198">
                <a:off x="852986" y="5291765"/>
                <a:ext cx="240199" cy="3179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6813" name="Grafik 13">
                <a:extLst>
                  <a:ext uri="{FF2B5EF4-FFF2-40B4-BE49-F238E27FC236}">
                    <a16:creationId xmlns:a16="http://schemas.microsoft.com/office/drawing/2014/main" id="{113FE199-3833-405A-8F51-AD816509ABE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3919304">
                <a:off x="1163407" y="5156045"/>
                <a:ext cx="240199" cy="3179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6814" name="Grafik 14">
                <a:extLst>
                  <a:ext uri="{FF2B5EF4-FFF2-40B4-BE49-F238E27FC236}">
                    <a16:creationId xmlns:a16="http://schemas.microsoft.com/office/drawing/2014/main" id="{4D39E20C-199A-45A3-BC4C-10EFC758C5B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3302988">
                <a:off x="1477219" y="5047976"/>
                <a:ext cx="240199" cy="3179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6815" name="Grafik 15">
                <a:extLst>
                  <a:ext uri="{FF2B5EF4-FFF2-40B4-BE49-F238E27FC236}">
                    <a16:creationId xmlns:a16="http://schemas.microsoft.com/office/drawing/2014/main" id="{F162784C-E927-468F-A829-DC6F63CC706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3449198">
                <a:off x="1786346" y="4960291"/>
                <a:ext cx="240199" cy="3179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76816" name="Gruppieren 16">
                <a:extLst>
                  <a:ext uri="{FF2B5EF4-FFF2-40B4-BE49-F238E27FC236}">
                    <a16:creationId xmlns:a16="http://schemas.microsoft.com/office/drawing/2014/main" id="{BD8AC127-CF86-4B0F-8899-DAB5806CCFA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320531">
                <a:off x="2074080" y="4525204"/>
                <a:ext cx="1333392" cy="512874"/>
                <a:chOff x="2092741" y="4611956"/>
                <a:chExt cx="1333392" cy="512874"/>
              </a:xfrm>
            </p:grpSpPr>
            <p:pic>
              <p:nvPicPr>
                <p:cNvPr id="76837" name="Grafik 37">
                  <a:extLst>
                    <a:ext uri="{FF2B5EF4-FFF2-40B4-BE49-F238E27FC236}">
                      <a16:creationId xmlns:a16="http://schemas.microsoft.com/office/drawing/2014/main" id="{051F210A-DC83-4581-A7F8-D5B801468B92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449198">
                  <a:off x="2131596" y="4845776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38" name="Grafik 38">
                  <a:extLst>
                    <a:ext uri="{FF2B5EF4-FFF2-40B4-BE49-F238E27FC236}">
                      <a16:creationId xmlns:a16="http://schemas.microsoft.com/office/drawing/2014/main" id="{4F00012B-A6DD-4A59-91F2-9A90D3B7AA14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449198">
                  <a:off x="2416558" y="4771770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39" name="Grafik 39">
                  <a:extLst>
                    <a:ext uri="{FF2B5EF4-FFF2-40B4-BE49-F238E27FC236}">
                      <a16:creationId xmlns:a16="http://schemas.microsoft.com/office/drawing/2014/main" id="{12242401-54D8-4ABA-B4FB-B1CB8D549C02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449198">
                  <a:off x="2764650" y="4684889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40" name="Grafik 40">
                  <a:extLst>
                    <a:ext uri="{FF2B5EF4-FFF2-40B4-BE49-F238E27FC236}">
                      <a16:creationId xmlns:a16="http://schemas.microsoft.com/office/drawing/2014/main" id="{517F6E30-CBB7-474A-8F89-88E22ED26F56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449198">
                  <a:off x="3147078" y="4573101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76817" name="Gruppieren 17">
                <a:extLst>
                  <a:ext uri="{FF2B5EF4-FFF2-40B4-BE49-F238E27FC236}">
                    <a16:creationId xmlns:a16="http://schemas.microsoft.com/office/drawing/2014/main" id="{450F1073-1A95-476A-9D1A-A4660FEE533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65854">
                <a:off x="3426592" y="3777148"/>
                <a:ext cx="2333399" cy="839147"/>
                <a:chOff x="3418644" y="3877288"/>
                <a:chExt cx="2333399" cy="839147"/>
              </a:xfrm>
            </p:grpSpPr>
            <p:pic>
              <p:nvPicPr>
                <p:cNvPr id="76830" name="Grafik 30">
                  <a:extLst>
                    <a:ext uri="{FF2B5EF4-FFF2-40B4-BE49-F238E27FC236}">
                      <a16:creationId xmlns:a16="http://schemas.microsoft.com/office/drawing/2014/main" id="{537B7692-E2C2-4F8B-898A-532513CBA314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919304">
                  <a:off x="3457499" y="4437381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31" name="Grafik 31">
                  <a:extLst>
                    <a:ext uri="{FF2B5EF4-FFF2-40B4-BE49-F238E27FC236}">
                      <a16:creationId xmlns:a16="http://schemas.microsoft.com/office/drawing/2014/main" id="{77AAF6E0-5F65-465C-8FE4-E430C20A94E6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302988">
                  <a:off x="3771311" y="4329312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32" name="Grafik 32">
                  <a:extLst>
                    <a:ext uri="{FF2B5EF4-FFF2-40B4-BE49-F238E27FC236}">
                      <a16:creationId xmlns:a16="http://schemas.microsoft.com/office/drawing/2014/main" id="{E14A1771-7DF4-4D22-B47A-9B0427A7E55C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449198">
                  <a:off x="4080438" y="4241627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33" name="Grafik 33">
                  <a:extLst>
                    <a:ext uri="{FF2B5EF4-FFF2-40B4-BE49-F238E27FC236}">
                      <a16:creationId xmlns:a16="http://schemas.microsoft.com/office/drawing/2014/main" id="{DAF25138-E82F-4F66-8630-E9C0E67BEEF0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449198">
                  <a:off x="4425688" y="4127112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34" name="Grafik 34">
                  <a:extLst>
                    <a:ext uri="{FF2B5EF4-FFF2-40B4-BE49-F238E27FC236}">
                      <a16:creationId xmlns:a16="http://schemas.microsoft.com/office/drawing/2014/main" id="{9C6684AE-D824-4B8F-BF47-333C425228E7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449198">
                  <a:off x="4710650" y="4053106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35" name="Grafik 35">
                  <a:extLst>
                    <a:ext uri="{FF2B5EF4-FFF2-40B4-BE49-F238E27FC236}">
                      <a16:creationId xmlns:a16="http://schemas.microsoft.com/office/drawing/2014/main" id="{23BD8AEA-3304-4EE0-B3CF-DB13D1C6AB33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449198">
                  <a:off x="5058742" y="3966225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36" name="Grafik 36">
                  <a:extLst>
                    <a:ext uri="{FF2B5EF4-FFF2-40B4-BE49-F238E27FC236}">
                      <a16:creationId xmlns:a16="http://schemas.microsoft.com/office/drawing/2014/main" id="{0A762B1A-0706-4FC5-8B65-E101586E9F57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919304">
                  <a:off x="5472988" y="3838433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76818" name="Gruppieren 18">
                <a:extLst>
                  <a:ext uri="{FF2B5EF4-FFF2-40B4-BE49-F238E27FC236}">
                    <a16:creationId xmlns:a16="http://schemas.microsoft.com/office/drawing/2014/main" id="{831F0398-D4C5-4A8B-8289-64B7466A23C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220020">
                <a:off x="5785888" y="3322688"/>
                <a:ext cx="1605340" cy="603286"/>
                <a:chOff x="5747946" y="3406132"/>
                <a:chExt cx="1605340" cy="603286"/>
              </a:xfrm>
            </p:grpSpPr>
            <p:pic>
              <p:nvPicPr>
                <p:cNvPr id="76825" name="Grafik 25">
                  <a:extLst>
                    <a:ext uri="{FF2B5EF4-FFF2-40B4-BE49-F238E27FC236}">
                      <a16:creationId xmlns:a16="http://schemas.microsoft.com/office/drawing/2014/main" id="{E1066D86-C250-4BD0-886A-B8DE2B6B76F0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302988">
                  <a:off x="5786801" y="3730364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26" name="Grafik 26">
                  <a:extLst>
                    <a:ext uri="{FF2B5EF4-FFF2-40B4-BE49-F238E27FC236}">
                      <a16:creationId xmlns:a16="http://schemas.microsoft.com/office/drawing/2014/main" id="{0F4F6BD5-8729-4AE1-804D-493FDF0DDE6B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449198">
                  <a:off x="6095928" y="3642680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27" name="Grafik 27">
                  <a:extLst>
                    <a:ext uri="{FF2B5EF4-FFF2-40B4-BE49-F238E27FC236}">
                      <a16:creationId xmlns:a16="http://schemas.microsoft.com/office/drawing/2014/main" id="{DD723995-5639-4EED-B5B5-50FB22F2AA16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449198">
                  <a:off x="6441178" y="3528164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28" name="Grafik 28">
                  <a:extLst>
                    <a:ext uri="{FF2B5EF4-FFF2-40B4-BE49-F238E27FC236}">
                      <a16:creationId xmlns:a16="http://schemas.microsoft.com/office/drawing/2014/main" id="{95C6F2A9-4E56-4465-9811-0F55E38A4EFD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449198">
                  <a:off x="6726139" y="3454158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29" name="Grafik 29">
                  <a:extLst>
                    <a:ext uri="{FF2B5EF4-FFF2-40B4-BE49-F238E27FC236}">
                      <a16:creationId xmlns:a16="http://schemas.microsoft.com/office/drawing/2014/main" id="{B0151603-5CCD-4C3C-A326-ADFDF8E0938F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449198">
                  <a:off x="7074231" y="3367277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76819" name="Gruppieren 19">
                <a:extLst>
                  <a:ext uri="{FF2B5EF4-FFF2-40B4-BE49-F238E27FC236}">
                    <a16:creationId xmlns:a16="http://schemas.microsoft.com/office/drawing/2014/main" id="{806D6A9B-F126-4C72-A513-BE97B945212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418545" y="2773552"/>
                <a:ext cx="1605340" cy="603287"/>
                <a:chOff x="7372905" y="2866744"/>
                <a:chExt cx="1605340" cy="603287"/>
              </a:xfrm>
            </p:grpSpPr>
            <p:pic>
              <p:nvPicPr>
                <p:cNvPr id="76820" name="Grafik 20">
                  <a:extLst>
                    <a:ext uri="{FF2B5EF4-FFF2-40B4-BE49-F238E27FC236}">
                      <a16:creationId xmlns:a16="http://schemas.microsoft.com/office/drawing/2014/main" id="{24DE8321-4ECF-40F7-8404-01553CB5A68F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302988">
                  <a:off x="7411760" y="3190977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21" name="Grafik 21">
                  <a:extLst>
                    <a:ext uri="{FF2B5EF4-FFF2-40B4-BE49-F238E27FC236}">
                      <a16:creationId xmlns:a16="http://schemas.microsoft.com/office/drawing/2014/main" id="{CF1574E7-43EB-4EC0-B8E8-62B094EC755E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449198">
                  <a:off x="7720887" y="3103292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22" name="Grafik 22">
                  <a:extLst>
                    <a:ext uri="{FF2B5EF4-FFF2-40B4-BE49-F238E27FC236}">
                      <a16:creationId xmlns:a16="http://schemas.microsoft.com/office/drawing/2014/main" id="{68B113FD-0270-4178-8A51-0F2B11500200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449198">
                  <a:off x="8066137" y="2988776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23" name="Grafik 23">
                  <a:extLst>
                    <a:ext uri="{FF2B5EF4-FFF2-40B4-BE49-F238E27FC236}">
                      <a16:creationId xmlns:a16="http://schemas.microsoft.com/office/drawing/2014/main" id="{08A175A6-B1D5-4349-9EBA-C3E1BCA899C3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449198">
                  <a:off x="8351098" y="2914770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6824" name="Grafik 24">
                  <a:extLst>
                    <a:ext uri="{FF2B5EF4-FFF2-40B4-BE49-F238E27FC236}">
                      <a16:creationId xmlns:a16="http://schemas.microsoft.com/office/drawing/2014/main" id="{681EAA42-5F43-428F-958A-438D8E092488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3449198">
                  <a:off x="8699190" y="2827889"/>
                  <a:ext cx="240199" cy="3179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</p:grpSp>
      <p:sp>
        <p:nvSpPr>
          <p:cNvPr id="76806" name="Textfeld 56">
            <a:extLst>
              <a:ext uri="{FF2B5EF4-FFF2-40B4-BE49-F238E27FC236}">
                <a16:creationId xmlns:a16="http://schemas.microsoft.com/office/drawing/2014/main" id="{E7BC9CE0-08EF-4288-9856-C13CD2F322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97925" y="144463"/>
            <a:ext cx="1052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>
                <a:solidFill>
                  <a:srgbClr val="00B050"/>
                </a:solidFill>
              </a:rPr>
              <a:t>!100% !</a:t>
            </a:r>
          </a:p>
        </p:txBody>
      </p:sp>
      <p:sp>
        <p:nvSpPr>
          <p:cNvPr id="76807" name="Textfeld 1">
            <a:extLst>
              <a:ext uri="{FF2B5EF4-FFF2-40B4-BE49-F238E27FC236}">
                <a16:creationId xmlns:a16="http://schemas.microsoft.com/office/drawing/2014/main" id="{4DD3F373-2CC7-4B7C-98C2-D4B5014353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6912" y="4657276"/>
            <a:ext cx="4427091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1800" dirty="0">
                <a:solidFill>
                  <a:srgbClr val="0000FF"/>
                </a:solidFill>
              </a:rPr>
              <a:t>Wolfgang Thiel, Vorsitzender</a:t>
            </a:r>
          </a:p>
          <a:p>
            <a:pPr algn="ctr"/>
            <a:r>
              <a:rPr lang="de-DE" altLang="de-DE" sz="1800" b="1" dirty="0">
                <a:solidFill>
                  <a:srgbClr val="0000FF"/>
                </a:solidFill>
              </a:rPr>
              <a:t>Initiative Südpfalz-Energie (ISE e.V.)</a:t>
            </a:r>
          </a:p>
          <a:p>
            <a:pPr algn="ctr"/>
            <a:r>
              <a:rPr lang="de-DE" altLang="de-DE" sz="1800" dirty="0">
                <a:solidFill>
                  <a:srgbClr val="0000FF"/>
                </a:solidFill>
              </a:rPr>
              <a:t>www.i-suedpfalz-energie.de/</a:t>
            </a:r>
          </a:p>
          <a:p>
            <a:pPr algn="ctr"/>
            <a:r>
              <a:rPr lang="de-DE" altLang="de-DE" sz="1800" dirty="0">
                <a:solidFill>
                  <a:srgbClr val="0000FF"/>
                </a:solidFill>
              </a:rPr>
              <a:t>Tel.: +49 172 7419812</a:t>
            </a:r>
          </a:p>
          <a:p>
            <a:pPr algn="ctr"/>
            <a:r>
              <a:rPr lang="de-DE" altLang="de-DE" sz="1800" dirty="0" err="1">
                <a:solidFill>
                  <a:srgbClr val="0000FF"/>
                </a:solidFill>
              </a:rPr>
              <a:t>eMail</a:t>
            </a:r>
            <a:r>
              <a:rPr lang="de-DE" altLang="de-DE" sz="1800" dirty="0">
                <a:solidFill>
                  <a:srgbClr val="0000FF"/>
                </a:solidFill>
              </a:rPr>
              <a:t>: wolfgang@thiel-wt.de</a:t>
            </a:r>
          </a:p>
        </p:txBody>
      </p:sp>
      <p:sp>
        <p:nvSpPr>
          <p:cNvPr id="2" name="Text Box 5">
            <a:extLst>
              <a:ext uri="{FF2B5EF4-FFF2-40B4-BE49-F238E27FC236}">
                <a16:creationId xmlns:a16="http://schemas.microsoft.com/office/drawing/2014/main" id="{946A1577-52E2-61EE-760C-FD670A91C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069" y="469538"/>
            <a:ext cx="558631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4A300"/>
                    </a:gs>
                    <a:gs pos="100000">
                      <a:schemeClr val="accent2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indent="0"/>
            <a:r>
              <a:rPr lang="de-DE" sz="1800" b="1" dirty="0">
                <a:solidFill>
                  <a:srgbClr val="3333FF"/>
                </a:solidFill>
              </a:rPr>
              <a:t>Kern-Team</a:t>
            </a:r>
            <a:br>
              <a:rPr lang="de-DE" sz="1800" dirty="0">
                <a:solidFill>
                  <a:srgbClr val="3333FF"/>
                </a:solidFill>
              </a:rPr>
            </a:br>
            <a:r>
              <a:rPr lang="de-DE" sz="1800" u="sng" dirty="0">
                <a:solidFill>
                  <a:srgbClr val="3333FF"/>
                </a:solidFill>
              </a:rPr>
              <a:t>Wolfgang Thiel</a:t>
            </a:r>
            <a:br>
              <a:rPr lang="de-DE" sz="1800" dirty="0">
                <a:solidFill>
                  <a:srgbClr val="3333FF"/>
                </a:solidFill>
              </a:rPr>
            </a:br>
            <a:r>
              <a:rPr lang="de-DE" altLang="de-DE" sz="1800" dirty="0">
                <a:solidFill>
                  <a:srgbClr val="3333FF"/>
                </a:solidFill>
              </a:rPr>
              <a:t>Wolfgang Fedderken</a:t>
            </a:r>
          </a:p>
          <a:p>
            <a:pPr marL="0" indent="0"/>
            <a:r>
              <a:rPr lang="de-DE" sz="1800" dirty="0">
                <a:solidFill>
                  <a:srgbClr val="3333FF"/>
                </a:solidFill>
              </a:rPr>
              <a:t>Prof. Dr. Karl Keilen</a:t>
            </a:r>
          </a:p>
          <a:p>
            <a:pPr marL="0" indent="0"/>
            <a:r>
              <a:rPr lang="de-DE" altLang="de-DE" sz="1800" dirty="0">
                <a:solidFill>
                  <a:srgbClr val="3333FF"/>
                </a:solidFill>
              </a:rPr>
              <a:t>Dr. Gerhard Lausterer</a:t>
            </a:r>
            <a:br>
              <a:rPr lang="de-DE" altLang="de-DE" sz="1800" dirty="0">
                <a:solidFill>
                  <a:srgbClr val="3333FF"/>
                </a:solidFill>
              </a:rPr>
            </a:br>
            <a:r>
              <a:rPr lang="de-DE" sz="1800" dirty="0">
                <a:solidFill>
                  <a:srgbClr val="3333FF"/>
                </a:solidFill>
              </a:rPr>
              <a:t>Michael Linder</a:t>
            </a:r>
            <a:endParaRPr lang="de-DE" altLang="de-DE" sz="1800" dirty="0">
              <a:solidFill>
                <a:srgbClr val="3333FF"/>
              </a:solidFill>
            </a:endParaRPr>
          </a:p>
        </p:txBody>
      </p:sp>
    </p:spTree>
  </p:cSld>
  <p:clrMapOvr>
    <a:masterClrMapping/>
  </p:clrMapOvr>
  <p:transition>
    <p:randomBar/>
  </p:transition>
</p:sld>
</file>

<file path=ppt/theme/theme1.xml><?xml version="1.0" encoding="utf-8"?>
<a:theme xmlns:a="http://schemas.openxmlformats.org/drawingml/2006/main" name="pg_blau_basisversion">
  <a:themeElements>
    <a:clrScheme name="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B2B2B2"/>
      </a:accent1>
      <a:accent2>
        <a:srgbClr val="3333CC"/>
      </a:accent2>
      <a:accent3>
        <a:srgbClr val="FFFFFF"/>
      </a:accent3>
      <a:accent4>
        <a:srgbClr val="000000"/>
      </a:accent4>
      <a:accent5>
        <a:srgbClr val="D5D5D5"/>
      </a:accent5>
      <a:accent6>
        <a:srgbClr val="2D2DB9"/>
      </a:accent6>
      <a:hlink>
        <a:srgbClr val="0000CC"/>
      </a:hlink>
      <a:folHlink>
        <a:srgbClr val="000099"/>
      </a:folHlink>
    </a:clrScheme>
    <a:fontScheme name="pg_blau_basisvers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Char char="•"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Char char="•"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g_blau_basisvers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g_blau_basisver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g_blau_basisvers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g_blau_basisvers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g_blau_basisvers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g_blau_basisvers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g_blau_basisvers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g_blau_basisversio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FF33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CAFFAD"/>
        </a:accent5>
        <a:accent6>
          <a:srgbClr val="2D2DB9"/>
        </a:accent6>
        <a:hlink>
          <a:srgbClr val="0000CC"/>
        </a:hlink>
        <a:folHlink>
          <a:srgbClr val="99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Settings\janke00s\Application Data\Microsoft\Templates\PG Folienvorlagen\pg_blau_basisversion.pot</Template>
  <TotalTime>0</TotalTime>
  <Words>530</Words>
  <Application>Microsoft Office PowerPoint</Application>
  <PresentationFormat>A4-Papier (210 x 297 mm)</PresentationFormat>
  <Paragraphs>74</Paragraphs>
  <Slides>6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Microsoft YaHei</vt:lpstr>
      <vt:lpstr>Arial</vt:lpstr>
      <vt:lpstr>Courier New</vt:lpstr>
      <vt:lpstr>Wingdings</vt:lpstr>
      <vt:lpstr>pg_blau_basisversion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Siemens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janke00s</dc:creator>
  <cp:lastModifiedBy>Wolfgang Thiel</cp:lastModifiedBy>
  <cp:revision>2247</cp:revision>
  <cp:lastPrinted>2019-03-23T07:11:31Z</cp:lastPrinted>
  <dcterms:created xsi:type="dcterms:W3CDTF">2003-01-24T08:17:53Z</dcterms:created>
  <dcterms:modified xsi:type="dcterms:W3CDTF">2025-08-16T10:32:31Z</dcterms:modified>
</cp:coreProperties>
</file>