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878" r:id="rId2"/>
    <p:sldId id="1091" r:id="rId3"/>
    <p:sldId id="1128" r:id="rId4"/>
    <p:sldId id="1129" r:id="rId5"/>
    <p:sldId id="1130" r:id="rId6"/>
    <p:sldId id="1131" r:id="rId7"/>
    <p:sldId id="1132" r:id="rId8"/>
    <p:sldId id="1133" r:id="rId9"/>
    <p:sldId id="1134" r:id="rId10"/>
    <p:sldId id="1135" r:id="rId11"/>
    <p:sldId id="1136" r:id="rId12"/>
    <p:sldId id="1137" r:id="rId13"/>
    <p:sldId id="1138" r:id="rId14"/>
    <p:sldId id="1139" r:id="rId15"/>
    <p:sldId id="1140" r:id="rId16"/>
    <p:sldId id="1141" r:id="rId17"/>
    <p:sldId id="1142" r:id="rId18"/>
    <p:sldId id="1143" r:id="rId19"/>
    <p:sldId id="1144" r:id="rId20"/>
    <p:sldId id="1145" r:id="rId21"/>
    <p:sldId id="1146" r:id="rId22"/>
    <p:sldId id="1147" r:id="rId23"/>
    <p:sldId id="1148" r:id="rId24"/>
    <p:sldId id="1149" r:id="rId25"/>
    <p:sldId id="1114" r:id="rId26"/>
    <p:sldId id="1124" r:id="rId27"/>
    <p:sldId id="1150" r:id="rId28"/>
    <p:sldId id="1115" r:id="rId29"/>
    <p:sldId id="1151" r:id="rId30"/>
    <p:sldId id="1152" r:id="rId31"/>
    <p:sldId id="1153" r:id="rId32"/>
    <p:sldId id="1154" r:id="rId33"/>
    <p:sldId id="1155" r:id="rId34"/>
    <p:sldId id="1159" r:id="rId35"/>
    <p:sldId id="1156" r:id="rId36"/>
    <p:sldId id="1157" r:id="rId37"/>
    <p:sldId id="1158" r:id="rId38"/>
    <p:sldId id="1090" r:id="rId39"/>
  </p:sldIdLst>
  <p:sldSz cx="9906000" cy="6858000" type="A4"/>
  <p:notesSz cx="6888163" cy="1002188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  <p:cmAuthor id="2" name="Thielwol" initials="T" lastIdx="5" clrIdx="1">
    <p:extLst>
      <p:ext uri="{19B8F6BF-5375-455C-9EA6-DF929625EA0E}">
        <p15:presenceInfo xmlns:p15="http://schemas.microsoft.com/office/powerpoint/2012/main" userId="Thielwo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66FF"/>
    <a:srgbClr val="008000"/>
    <a:srgbClr val="FF9900"/>
    <a:srgbClr val="008080"/>
    <a:srgbClr val="3333FF"/>
    <a:srgbClr val="FF99CC"/>
    <a:srgbClr val="00660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493" autoAdjust="0"/>
    <p:restoredTop sz="96357" autoAdjust="0"/>
  </p:normalViewPr>
  <p:slideViewPr>
    <p:cSldViewPr snapToGrid="0">
      <p:cViewPr>
        <p:scale>
          <a:sx n="100" d="100"/>
          <a:sy n="100" d="100"/>
        </p:scale>
        <p:origin x="2328" y="46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25" d="100"/>
        <a:sy n="125" d="100"/>
      </p:scale>
      <p:origin x="0" y="-7170"/>
    </p:cViewPr>
  </p:sorterViewPr>
  <p:notesViewPr>
    <p:cSldViewPr snapToGrid="0">
      <p:cViewPr>
        <p:scale>
          <a:sx n="100" d="100"/>
          <a:sy n="100" d="100"/>
        </p:scale>
        <p:origin x="3468" y="-708"/>
      </p:cViewPr>
      <p:guideLst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52575" y="9745006"/>
            <a:ext cx="2983013" cy="2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3425" y="750888"/>
            <a:ext cx="5429250" cy="375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3211" y="4759522"/>
            <a:ext cx="5176076" cy="451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7093" y="9552461"/>
            <a:ext cx="3033977" cy="46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650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207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90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08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91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86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15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76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70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0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09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88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174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38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67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11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063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552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75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900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537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5392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5235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774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580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5006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8887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237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0131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38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04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958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94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06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4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68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1028" name="Rectangle 75">
            <a:extLst>
              <a:ext uri="{FF2B5EF4-FFF2-40B4-BE49-F238E27FC236}">
                <a16:creationId xmlns:a16="http://schemas.microsoft.com/office/drawing/2014/main" id="{FDA3C418-3B69-46CF-AAC7-80523E0EB8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 err="1">
                <a:solidFill>
                  <a:srgbClr val="FF9933"/>
                </a:solidFill>
              </a:rPr>
              <a:t>Klimasch</a:t>
            </a:r>
            <a:r>
              <a:rPr lang="de-DE" altLang="de-DE" sz="1200" b="1" dirty="0">
                <a:solidFill>
                  <a:srgbClr val="FF9933"/>
                </a:solidFill>
              </a:rPr>
              <a:t>. – </a:t>
            </a:r>
            <a:r>
              <a:rPr lang="de-DE" altLang="de-DE" sz="1200" b="1" dirty="0" err="1">
                <a:solidFill>
                  <a:srgbClr val="FF9933"/>
                </a:solidFill>
              </a:rPr>
              <a:t>Energiew</a:t>
            </a:r>
            <a:r>
              <a:rPr lang="de-DE" altLang="de-DE" sz="1200" b="1" dirty="0">
                <a:solidFill>
                  <a:srgbClr val="FF9933"/>
                </a:solidFill>
              </a:rPr>
              <a:t>. 2.0 | </a:t>
            </a:r>
            <a:r>
              <a:rPr lang="de-DE" sz="1200" b="1" dirty="0">
                <a:solidFill>
                  <a:srgbClr val="FF9933"/>
                </a:solidFill>
              </a:rPr>
              <a:t>Rückkehr zur Atomenergie: richtiger Weg für die Energieversorgung der Zukunft? | FV16  </a:t>
            </a:r>
            <a:r>
              <a:rPr lang="en-US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defRPr/>
            </a:pPr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CF34FF5-05F9-36BB-6A0F-8F0E5F6606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" y="850"/>
            <a:ext cx="797217" cy="7976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RTkmSpKpWoY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se.fraunhofer.de/de/veroeffentlichungen/studien/studie-stromgestehungskosten-erneuerbare-energien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w.com/de/faktencheck-ist-atomenergie-klimafreundlich-was-kostet-strom-aus-kernkraft/a-5970925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w.com/de/faktencheck-ist-atomenergie-klimafreundlich-was-kostet-strom-aus-kernkraft/a-5970925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yflix.de/ingenieurwissenschaften/kernspaltung-2001" TargetMode="External"/><Relationship Id="rId5" Type="http://schemas.openxmlformats.org/officeDocument/2006/relationships/hyperlink" Target="https://www.weltderphysik.de/gebiet/technik/energie/kernenergie/kernspaltung/" TargetMode="Externa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tommuellreport.de/themen/detail/brennelemente-hersteller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hyperlink" Target="https://www.spiegel.de/wissenschaft/kernkraft-ist-nachhaltig-nachhaltig-unversicherbar-a-f6d8ef67-4f51-4697-965a-add0480ca712?sara_ref=re-so-app-sh" TargetMode="Externa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Reaktorunfall_im_Kernkraftwerk_Three_Mile_Island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hyperlink" Target="https://de.wikipedia.org/wiki/Kernschmelze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lanet-wissen.de/technik/energie/atomenergie/pwiegauundsupergau100.html" TargetMode="External"/><Relationship Id="rId3" Type="http://schemas.openxmlformats.org/officeDocument/2006/relationships/hyperlink" Target="https://de.wikipedia.org/wiki/Nuklearkatastrophe_von_Tschernobyl" TargetMode="External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Radioaktivit%C3%A4t" TargetMode="External"/><Relationship Id="rId5" Type="http://schemas.openxmlformats.org/officeDocument/2006/relationships/hyperlink" Target="https://de.wikipedia.org/wiki/Brennelement" TargetMode="External"/><Relationship Id="rId10" Type="http://schemas.openxmlformats.org/officeDocument/2006/relationships/hyperlink" Target="https://www.planet-wissen.de/kultur/osteuropa/russland/index.html" TargetMode="External"/><Relationship Id="rId4" Type="http://schemas.openxmlformats.org/officeDocument/2006/relationships/hyperlink" Target="https://de.wikipedia.org/wiki/RBMK" TargetMode="External"/><Relationship Id="rId9" Type="http://schemas.openxmlformats.org/officeDocument/2006/relationships/hyperlink" Target="https://www.planet-wissen.de/kultur/osteuropa/ukraine_land_zwischen_ost_und_west/index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Nuklearkatastrophe_von_Fukushima" TargetMode="External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Kontamination_(Radioaktivit%C3%A4t)" TargetMode="External"/><Relationship Id="rId5" Type="http://schemas.openxmlformats.org/officeDocument/2006/relationships/hyperlink" Target="https://de.wikipedia.org/wiki/Tsunami" TargetMode="External"/><Relationship Id="rId4" Type="http://schemas.openxmlformats.org/officeDocument/2006/relationships/hyperlink" Target="https://de.wikipedia.org/wiki/T%C5%8Dhoku-Erdbeben_201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se.bund.de/SharedDocs/Downloads/BASE/DE/fachinfo/fa/pasta_abschlussbericht.pdf?__blob=publicationFile&amp;v=3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avigator.bge.de/phase-i-schritt-2/der-weg-zu-den-standortregionen" TargetMode="External"/><Relationship Id="rId4" Type="http://schemas.openxmlformats.org/officeDocument/2006/relationships/hyperlink" Target="https://www.phoenix.de/sendungen/ereignisse/phoenix-vor-ort/ua-pressekonferenz-zur-vorstellung-des-zwischenberichts-teilgebiete-fuer-die-atomare-endlagerung-in-deutschland-a-1833000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avigator.bge.de/phase-i-schritt-2/der-weg-zu-den-standortregionen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hyperlink" Target="https://www.bge.de/fileadmin/user_upload/Standortsuche/Wesentliche_Unterlagen/Zwischenbericht_Teilgebiete/Kurz-Steckbriefe/Steckbrief_Teilgebiet_010_00TG_193_00IG_K_g_MKZ_barrierefrei.pdf" TargetMode="External"/><Relationship Id="rId4" Type="http://schemas.openxmlformats.org/officeDocument/2006/relationships/hyperlink" Target="https://www.bge.de/de/endlagersuche/zwischenbericht-teilgebiete/010-00tg-193-00ig-k-g-mkz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se.bund.de/SharedDocs/Downloads/BASE/DE/broschueren/bfe/zwischenlager-broschuere.pdf?__blob=publicationFile&amp;v=19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Joint_Venture" TargetMode="External"/><Relationship Id="rId3" Type="http://schemas.openxmlformats.org/officeDocument/2006/relationships/hyperlink" Target="https://de.wikipedia.org/wiki/EPR_(Kernkraftwerk)" TargetMode="External"/><Relationship Id="rId7" Type="http://schemas.openxmlformats.org/officeDocument/2006/relationships/hyperlink" Target="https://de.wikipedia.org/wiki/Framatom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Siemens" TargetMode="External"/><Relationship Id="rId5" Type="http://schemas.openxmlformats.org/officeDocument/2006/relationships/hyperlink" Target="https://de.wikipedia.org/wiki/N4_(Kernreaktor)" TargetMode="External"/><Relationship Id="rId10" Type="http://schemas.openxmlformats.org/officeDocument/2006/relationships/hyperlink" Target="https://www.manager-magazin.de/unternehmen/energie/a-786897.html" TargetMode="External"/><Relationship Id="rId4" Type="http://schemas.openxmlformats.org/officeDocument/2006/relationships/hyperlink" Target="https://de.wikipedia.org/wiki/Konvoi_(Kernkraftwerk)" TargetMode="External"/><Relationship Id="rId9" Type="http://schemas.openxmlformats.org/officeDocument/2006/relationships/hyperlink" Target="https://de.wikipedia.org/wiki/Framatome_ANP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Kernkraftwerk_Olkiluoto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eddeutsche.de/wissen/atomenergie-kernkraft-atommuell-gates-reaktoren-smr-oeko-institut-gutachten-atomkraftwerk-1.522975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Kernkraftwerk_Flamanvill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Kernkraftwerk_Hinkley_Point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Elektrische_Energie" TargetMode="External"/><Relationship Id="rId3" Type="http://schemas.openxmlformats.org/officeDocument/2006/relationships/hyperlink" Target="https://www.base.bund.de/SharedDocs/Downloads/BASE/DE/berichte/kt/gutachten-small-modular-reactors.pdf?__blob=publicationFile&amp;v=6" TargetMode="External"/><Relationship Id="rId7" Type="http://schemas.openxmlformats.org/officeDocument/2006/relationships/hyperlink" Target="https://de.wikipedia.org/wiki/Kernfusion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Thermonukleare_Reaktion" TargetMode="External"/><Relationship Id="rId11" Type="http://schemas.openxmlformats.org/officeDocument/2006/relationships/hyperlink" Target="https://www.bw24.de/wissen/kernfusion-reaktor-energie-erzeugung-durchbruch-strom-versorgung-haus-wissenschaft-zr-91457168.html" TargetMode="External"/><Relationship Id="rId5" Type="http://schemas.openxmlformats.org/officeDocument/2006/relationships/image" Target="../media/image48.png"/><Relationship Id="rId10" Type="http://schemas.openxmlformats.org/officeDocument/2006/relationships/image" Target="../media/image49.jpg"/><Relationship Id="rId4" Type="http://schemas.openxmlformats.org/officeDocument/2006/relationships/hyperlink" Target="https://www.zdf.de/nachrichten/wissen/mini-atomkraftwerke-potenzial-strom-akw-ausstieg-100.html" TargetMode="External"/><Relationship Id="rId9" Type="http://schemas.openxmlformats.org/officeDocument/2006/relationships/hyperlink" Target="https://de.wikipedia.org/wiki/Endlager_(Kerntechnik)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df.de/dokumentation/terra-x-harald-lesch/und-was-vom-atomausstieg-bleibt-102.html" TargetMode="External"/><Relationship Id="rId3" Type="http://schemas.openxmlformats.org/officeDocument/2006/relationships/hyperlink" Target="https://www.youtube.com/watch?v=4uhHlhb4xd0" TargetMode="External"/><Relationship Id="rId7" Type="http://schemas.openxmlformats.org/officeDocument/2006/relationships/hyperlink" Target="https://www.tuev-nord.de/explore/de/innovation/heisser-als-die-sonne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nVTcirxdRWM" TargetMode="External"/><Relationship Id="rId5" Type="http://schemas.openxmlformats.org/officeDocument/2006/relationships/hyperlink" Target="https://x.com/ARD_BaB/status/1479122862728486913" TargetMode="External"/><Relationship Id="rId10" Type="http://schemas.openxmlformats.org/officeDocument/2006/relationships/hyperlink" Target="https://www.youtube.com/watch?v=RTkmSpKpWoY" TargetMode="External"/><Relationship Id="rId4" Type="http://schemas.openxmlformats.org/officeDocument/2006/relationships/hyperlink" Target="https://www.youtube.com/watch?v=7oP2Cx-ssOc" TargetMode="External"/><Relationship Id="rId9" Type="http://schemas.openxmlformats.org/officeDocument/2006/relationships/hyperlink" Target="https://www.youtube.com/watch?v=27NMiqUXd7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Atomgesetz_(Deutschland)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s://de.wikipedia.org/wiki/Liste_der_Kernreaktoren_in_Deutschland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de.wikipedia.org/wiki/Anti-Atomkraft-Bewegung_in_Deutschland" TargetMode="External"/><Relationship Id="rId7" Type="http://schemas.openxmlformats.org/officeDocument/2006/relationships/hyperlink" Target="https://de.wikipedia.org/wiki/Atomgesetz_(Deutschland)#Novellierung_200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Kabinett_Schr%C3%B6der_I" TargetMode="External"/><Relationship Id="rId5" Type="http://schemas.openxmlformats.org/officeDocument/2006/relationships/hyperlink" Target="https://de.wikipedia.org/wiki/Atomkonsens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Atom-Moratorium" TargetMode="External"/><Relationship Id="rId3" Type="http://schemas.openxmlformats.org/officeDocument/2006/relationships/hyperlink" Target="https://de.wikipedia.org/wiki/Laufzeitverl%C3%A4ngerung" TargetMode="External"/><Relationship Id="rId7" Type="http://schemas.openxmlformats.org/officeDocument/2006/relationships/hyperlink" Target="https://de.wikipedia.org/wiki/Nuklearkatastrophe_von_Fukushim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hyperlink" Target="https://www.sueddeutsche.de/wirtschaft/atomausstieg-entschaedigung-kosten-rwe-vattenfall-1.5225944" TargetMode="External"/><Relationship Id="rId5" Type="http://schemas.openxmlformats.org/officeDocument/2006/relationships/hyperlink" Target="https://de.wikipedia.org/wiki/Laufzeitverl%C3%A4ngerung_deutscher_Kernkraftwerke" TargetMode="External"/><Relationship Id="rId10" Type="http://schemas.openxmlformats.org/officeDocument/2006/relationships/image" Target="../media/image8.jpeg"/><Relationship Id="rId4" Type="http://schemas.openxmlformats.org/officeDocument/2006/relationships/hyperlink" Target="https://de.wikipedia.org/wiki/Christlich_Demokratische_Union_Deutschlands" TargetMode="External"/><Relationship Id="rId9" Type="http://schemas.openxmlformats.org/officeDocument/2006/relationships/hyperlink" Target="https://de.wikipedia.org/wiki/Atomausstie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Energiekrise#2022_Russischer_&#220;berfall_auf_die_Ukraine_und_Erdga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hyperlink" Target="https://de.wikipedia.org/wiki/Russischer_%C3%9Cberfall_auf_die_Ukraine_202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es.de/publikationen/2020/2020-09_FOES_Kosten_Atomenergie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0210" y="-2217"/>
            <a:ext cx="8240078" cy="126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de-DE" sz="2400" b="1" dirty="0">
                <a:solidFill>
                  <a:schemeClr val="bg1"/>
                </a:solidFill>
              </a:rPr>
              <a:t>Klimaschutz - </a:t>
            </a:r>
            <a:r>
              <a:rPr lang="en-US" altLang="de-DE" sz="2400" b="1" dirty="0" err="1">
                <a:solidFill>
                  <a:schemeClr val="bg1"/>
                </a:solidFill>
              </a:rPr>
              <a:t>Energiewende</a:t>
            </a:r>
            <a:r>
              <a:rPr lang="en-US" altLang="de-DE" sz="2400" b="1" dirty="0">
                <a:solidFill>
                  <a:schemeClr val="bg1"/>
                </a:solidFill>
              </a:rPr>
              <a:t> 2.0 </a:t>
            </a:r>
            <a:br>
              <a:rPr lang="en-US" altLang="de-DE" sz="2400" b="1" dirty="0">
                <a:solidFill>
                  <a:schemeClr val="bg1"/>
                </a:solidFill>
              </a:rPr>
            </a:br>
            <a:r>
              <a:rPr lang="de-DE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Ist die Rückkehr zur </a:t>
            </a:r>
            <a:r>
              <a:rPr lang="de-DE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Atom</a:t>
            </a:r>
            <a:r>
              <a:rPr lang="de-DE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energie der richtige Weg</a:t>
            </a:r>
            <a:br>
              <a:rPr lang="de-DE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für die </a:t>
            </a:r>
            <a:r>
              <a:rPr lang="de-DE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Energieversorgung der Zukunft?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10AB52D-EAF9-4FE1-BAD8-3E79A0DE6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13" name="Rectangle 75">
            <a:extLst>
              <a:ext uri="{FF2B5EF4-FFF2-40B4-BE49-F238E27FC236}">
                <a16:creationId xmlns:a16="http://schemas.microsoft.com/office/drawing/2014/main" id="{0167E414-0133-49F5-9F08-DCC926659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8386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 err="1">
                <a:solidFill>
                  <a:srgbClr val="FF9933"/>
                </a:solidFill>
              </a:rPr>
              <a:t>Klimasch</a:t>
            </a:r>
            <a:r>
              <a:rPr lang="de-DE" altLang="de-DE" sz="1200" b="1" dirty="0">
                <a:solidFill>
                  <a:srgbClr val="FF9933"/>
                </a:solidFill>
              </a:rPr>
              <a:t>. – </a:t>
            </a:r>
            <a:r>
              <a:rPr lang="de-DE" altLang="de-DE" sz="1200" b="1" dirty="0" err="1">
                <a:solidFill>
                  <a:srgbClr val="FF9933"/>
                </a:solidFill>
              </a:rPr>
              <a:t>Energiew</a:t>
            </a:r>
            <a:r>
              <a:rPr lang="de-DE" altLang="de-DE" sz="1200" b="1" dirty="0">
                <a:solidFill>
                  <a:srgbClr val="FF9933"/>
                </a:solidFill>
              </a:rPr>
              <a:t>. 2.0 | </a:t>
            </a:r>
            <a:r>
              <a:rPr lang="de-DE" sz="1200" b="1" dirty="0">
                <a:solidFill>
                  <a:srgbClr val="FF9933"/>
                </a:solidFill>
              </a:rPr>
              <a:t>Rückkehr zur Atomenergie: richtiger Weg für die Energieversorgung der Zukunft? | FV16                 </a:t>
            </a:r>
            <a:r>
              <a:rPr lang="de-DE" altLang="de-DE" sz="1200" b="1" dirty="0">
                <a:solidFill>
                  <a:srgbClr val="FF9933"/>
                </a:solidFill>
              </a:rPr>
              <a:t>	ISE e.V.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C8B968-1694-5CE3-3AF7-3B4A0240A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" y="-20320"/>
            <a:ext cx="1370329" cy="1371096"/>
          </a:xfrm>
          <a:prstGeom prst="rect">
            <a:avLst/>
          </a:prstGeom>
        </p:spPr>
      </p:pic>
      <p:pic>
        <p:nvPicPr>
          <p:cNvPr id="11" name="Grafik 10" descr="Ein Bild, das Kreis, Symbol, Logo, gelb enthält.&#10;&#10;Automatisch generierte Beschreibung">
            <a:extLst>
              <a:ext uri="{FF2B5EF4-FFF2-40B4-BE49-F238E27FC236}">
                <a16:creationId xmlns:a16="http://schemas.microsoft.com/office/drawing/2014/main" id="{7F05660C-8EFE-4858-4E3F-BD81D8A1E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6178"/>
          <a:stretch/>
        </p:blipFill>
        <p:spPr>
          <a:xfrm>
            <a:off x="2924021" y="1386893"/>
            <a:ext cx="4200829" cy="367090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BFAD68B-1027-5E71-40EF-E3BEB431516B}"/>
              </a:ext>
            </a:extLst>
          </p:cNvPr>
          <p:cNvSpPr txBox="1"/>
          <p:nvPr/>
        </p:nvSpPr>
        <p:spPr>
          <a:xfrm>
            <a:off x="4718000" y="353312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6617D4-9965-E20E-6B73-BAD733268F70}"/>
              </a:ext>
            </a:extLst>
          </p:cNvPr>
          <p:cNvSpPr txBox="1"/>
          <p:nvPr/>
        </p:nvSpPr>
        <p:spPr>
          <a:xfrm>
            <a:off x="7501540" y="6096597"/>
            <a:ext cx="23002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Stand FV16 vom 16.02.2025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B414C10-C19C-BEC3-F39C-9122353B0941}"/>
              </a:ext>
            </a:extLst>
          </p:cNvPr>
          <p:cNvSpPr txBox="1"/>
          <p:nvPr/>
        </p:nvSpPr>
        <p:spPr>
          <a:xfrm>
            <a:off x="481012" y="5201295"/>
            <a:ext cx="8943975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ISE </a:t>
            </a:r>
            <a:r>
              <a:rPr lang="de-DE" sz="1600" kern="1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e,V</a:t>
            </a: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. Wolfgang Thiel: 24.Okt. 2024</a:t>
            </a:r>
            <a:b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5"/>
              </a:rPr>
              <a:t>"Ist die Rückkehr zur Atomenergie der richtige Weg für die Energieversorgung der Zukunft?“</a:t>
            </a:r>
            <a:endParaRPr lang="de-DE" sz="1600" kern="1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50F8FBF2-18A4-7B3F-8BB6-E1FEB4906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1" b="6362"/>
          <a:stretch/>
        </p:blipFill>
        <p:spPr>
          <a:xfrm>
            <a:off x="195114" y="876047"/>
            <a:ext cx="8491686" cy="4962777"/>
          </a:xfrm>
          <a:prstGeom prst="rect">
            <a:avLst/>
          </a:prstGeom>
        </p:spPr>
      </p:pic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615302" cy="6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Stromgestehungskosten im Vergleich (1)</a:t>
            </a:r>
            <a:b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Stromerzeugung in 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BDD454-EFD4-CBFE-F5C8-4333387E89E4}"/>
              </a:ext>
            </a:extLst>
          </p:cNvPr>
          <p:cNvSpPr txBox="1"/>
          <p:nvPr/>
        </p:nvSpPr>
        <p:spPr>
          <a:xfrm>
            <a:off x="6276776" y="5908774"/>
            <a:ext cx="2206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</a:t>
            </a:r>
            <a:r>
              <a:rPr lang="de-DE" sz="1400" dirty="0">
                <a:hlinkClick r:id="rId4"/>
              </a:rPr>
              <a:t>FH-ISE</a:t>
            </a:r>
            <a:r>
              <a:rPr lang="de-DE" sz="1400" dirty="0"/>
              <a:t>, Juli 2024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CEAF7C8-4955-BC29-F49D-AC3E3E60748F}"/>
              </a:ext>
            </a:extLst>
          </p:cNvPr>
          <p:cNvSpPr txBox="1"/>
          <p:nvPr/>
        </p:nvSpPr>
        <p:spPr>
          <a:xfrm>
            <a:off x="8764019" y="945803"/>
            <a:ext cx="1140574" cy="868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*) Kosten für </a:t>
            </a:r>
            <a:b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Endlagerung</a:t>
            </a:r>
            <a:b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sind nicht enthalten</a:t>
            </a:r>
            <a:endParaRPr lang="de-DE" sz="1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D1D5E0D-B7F0-7DD7-E509-EC0940F91709}"/>
              </a:ext>
            </a:extLst>
          </p:cNvPr>
          <p:cNvSpPr txBox="1"/>
          <p:nvPr/>
        </p:nvSpPr>
        <p:spPr>
          <a:xfrm>
            <a:off x="8001784" y="807977"/>
            <a:ext cx="352424" cy="275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*)</a:t>
            </a:r>
            <a:endParaRPr lang="de-DE" sz="1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6967E97-7036-4CC7-5998-E398F290ACB3}"/>
              </a:ext>
            </a:extLst>
          </p:cNvPr>
          <p:cNvGrpSpPr/>
          <p:nvPr/>
        </p:nvGrpSpPr>
        <p:grpSpPr>
          <a:xfrm>
            <a:off x="0" y="807977"/>
            <a:ext cx="9906000" cy="5716316"/>
            <a:chOff x="0" y="807977"/>
            <a:chExt cx="9906000" cy="5716316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BF44B67E-8AC8-2FE2-92AA-DBA6C0DC8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19813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 Die Atomkraft hat die größte Spanne und den höchsten Wert bei den Stromgestehungskosten!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1292528-E88A-E01B-3EB0-47A303CCEAA0}"/>
                </a:ext>
              </a:extLst>
            </p:cNvPr>
            <p:cNvSpPr/>
            <p:nvPr/>
          </p:nvSpPr>
          <p:spPr bwMode="auto">
            <a:xfrm>
              <a:off x="7792233" y="807977"/>
              <a:ext cx="771526" cy="3468748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3445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615302" cy="6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Stromgestehungskosten im Vergleich (2)</a:t>
            </a:r>
            <a:b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Stromerzeugung in der EU</a:t>
            </a:r>
          </a:p>
        </p:txBody>
      </p:sp>
      <p:sp>
        <p:nvSpPr>
          <p:cNvPr id="6" name="Textfeld 5">
            <a:hlinkClick r:id="rId3"/>
            <a:extLst>
              <a:ext uri="{FF2B5EF4-FFF2-40B4-BE49-F238E27FC236}">
                <a16:creationId xmlns:a16="http://schemas.microsoft.com/office/drawing/2014/main" id="{4E9D9B23-2787-057C-6F19-53323B435E58}"/>
              </a:ext>
            </a:extLst>
          </p:cNvPr>
          <p:cNvSpPr txBox="1"/>
          <p:nvPr/>
        </p:nvSpPr>
        <p:spPr>
          <a:xfrm>
            <a:off x="7147359" y="5531854"/>
            <a:ext cx="2401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/>
              <a:t>Quelle</a:t>
            </a:r>
            <a:r>
              <a:rPr lang="de-DE" sz="1200" dirty="0"/>
              <a:t>: Joscha Weber 2021</a:t>
            </a:r>
            <a:br>
              <a:rPr lang="de-DE" sz="1200" dirty="0"/>
            </a:br>
            <a:r>
              <a:rPr lang="de-DE" sz="1200" dirty="0"/>
              <a:t>Ist Atomenergie klimafreundlich?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0C70C5-0A86-4388-6D3F-B1DE2BEE43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57" t="25304" r="46418" b="4735"/>
          <a:stretch/>
        </p:blipFill>
        <p:spPr>
          <a:xfrm>
            <a:off x="2886075" y="813507"/>
            <a:ext cx="3581400" cy="53231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F03A918-8329-2760-D803-02D2EFFE2788}"/>
              </a:ext>
            </a:extLst>
          </p:cNvPr>
          <p:cNvSpPr txBox="1"/>
          <p:nvPr/>
        </p:nvSpPr>
        <p:spPr>
          <a:xfrm>
            <a:off x="4436075" y="1526530"/>
            <a:ext cx="9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  <a:cs typeface="Times New Roman" panose="02020603050405020304" pitchFamily="18" charset="0"/>
              </a:rPr>
              <a:t>€Ct/kWh</a:t>
            </a:r>
            <a:endParaRPr lang="de-DE" sz="12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1EA9418-7CA6-7F43-28F0-C3C302489EE8}"/>
              </a:ext>
            </a:extLst>
          </p:cNvPr>
          <p:cNvGrpSpPr/>
          <p:nvPr/>
        </p:nvGrpSpPr>
        <p:grpSpPr>
          <a:xfrm>
            <a:off x="0" y="4991100"/>
            <a:ext cx="9906000" cy="1533193"/>
            <a:chOff x="0" y="4991100"/>
            <a:chExt cx="9906000" cy="1533193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BF44B67E-8AC8-2FE2-92AA-DBA6C0DC8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19813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 Die Atomkraft ist mit Abstand die teuerste Form Strom, zu produzieren!</a:t>
              </a: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60B95BE3-C685-2D12-C6D8-FD0206331635}"/>
                </a:ext>
              </a:extLst>
            </p:cNvPr>
            <p:cNvSpPr/>
            <p:nvPr/>
          </p:nvSpPr>
          <p:spPr bwMode="auto">
            <a:xfrm>
              <a:off x="3047999" y="4991100"/>
              <a:ext cx="3248025" cy="86677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68451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615302" cy="6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Stromgestehungskosten im Vergleich (3)</a:t>
            </a:r>
            <a:b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Kostenentwicklung bis 2050</a:t>
            </a:r>
            <a:endParaRPr lang="de-DE" sz="2000" kern="100" dirty="0">
              <a:solidFill>
                <a:schemeClr val="bg1">
                  <a:lumMod val="95000"/>
                </a:schemeClr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93308D-230C-08DB-AB77-5FA7B8BBE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34" r="12836"/>
          <a:stretch/>
        </p:blipFill>
        <p:spPr>
          <a:xfrm>
            <a:off x="541363" y="921137"/>
            <a:ext cx="8823273" cy="5015726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375BEB7-8FCB-0161-4363-1C27D59875C1}"/>
              </a:ext>
            </a:extLst>
          </p:cNvPr>
          <p:cNvGrpSpPr/>
          <p:nvPr/>
        </p:nvGrpSpPr>
        <p:grpSpPr>
          <a:xfrm>
            <a:off x="0" y="1943100"/>
            <a:ext cx="9906000" cy="4581193"/>
            <a:chOff x="0" y="1943100"/>
            <a:chExt cx="9906000" cy="4581193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BF44B67E-8AC8-2FE2-92AA-DBA6C0DC8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19813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 Während die Kosten für Erneuerbare weiter fallen, bleiben sie für KKWs hoch!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8A9DF23E-C1CB-74E5-1CD7-61CE1485AB7F}"/>
                </a:ext>
              </a:extLst>
            </p:cNvPr>
            <p:cNvSpPr/>
            <p:nvPr/>
          </p:nvSpPr>
          <p:spPr bwMode="auto">
            <a:xfrm>
              <a:off x="704850" y="1943100"/>
              <a:ext cx="5762625" cy="69532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531252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230325" cy="6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Wie klimafreundlich ist unser Strom? </a:t>
            </a:r>
            <a:b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CO</a:t>
            </a:r>
            <a:r>
              <a:rPr lang="de-DE" sz="2000" kern="100" baseline="-250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-Emissionen</a:t>
            </a:r>
            <a:endParaRPr lang="de-DE" sz="2000" kern="100" dirty="0">
              <a:solidFill>
                <a:schemeClr val="bg1">
                  <a:lumMod val="95000"/>
                </a:schemeClr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22DEC5-D380-BC85-4117-90556252C0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57" t="13878" r="54122" b="1711"/>
          <a:stretch/>
        </p:blipFill>
        <p:spPr>
          <a:xfrm>
            <a:off x="2933700" y="876300"/>
            <a:ext cx="4000500" cy="526732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6953EC4-B0F3-337B-D742-99EBE6544F50}"/>
              </a:ext>
            </a:extLst>
          </p:cNvPr>
          <p:cNvSpPr txBox="1"/>
          <p:nvPr/>
        </p:nvSpPr>
        <p:spPr>
          <a:xfrm>
            <a:off x="6153150" y="955030"/>
            <a:ext cx="76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  <a:cs typeface="Times New Roman" panose="02020603050405020304" pitchFamily="18" charset="0"/>
              </a:rPr>
              <a:t>g/kWh*</a:t>
            </a:r>
            <a:endParaRPr lang="de-DE" sz="1200" dirty="0"/>
          </a:p>
        </p:txBody>
      </p:sp>
      <p:sp>
        <p:nvSpPr>
          <p:cNvPr id="2" name="Textfeld 1">
            <a:hlinkClick r:id="rId4"/>
            <a:extLst>
              <a:ext uri="{FF2B5EF4-FFF2-40B4-BE49-F238E27FC236}">
                <a16:creationId xmlns:a16="http://schemas.microsoft.com/office/drawing/2014/main" id="{620D8D0D-262A-D276-86DF-F202462B7410}"/>
              </a:ext>
            </a:extLst>
          </p:cNvPr>
          <p:cNvSpPr txBox="1"/>
          <p:nvPr/>
        </p:nvSpPr>
        <p:spPr>
          <a:xfrm>
            <a:off x="7147359" y="5531854"/>
            <a:ext cx="2401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/>
              <a:t>Quelle</a:t>
            </a:r>
            <a:r>
              <a:rPr lang="de-DE" sz="1200" dirty="0"/>
              <a:t>: Joscha Weber 2021</a:t>
            </a:r>
            <a:br>
              <a:rPr lang="de-DE" sz="1200" dirty="0"/>
            </a:br>
            <a:r>
              <a:rPr lang="de-DE" sz="1200" dirty="0"/>
              <a:t>Ist Atomenergie klimafreundlich?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B3CEEEE-3DC8-7D90-72CB-30E84518C622}"/>
              </a:ext>
            </a:extLst>
          </p:cNvPr>
          <p:cNvGrpSpPr/>
          <p:nvPr/>
        </p:nvGrpSpPr>
        <p:grpSpPr>
          <a:xfrm>
            <a:off x="0" y="2371726"/>
            <a:ext cx="9906000" cy="4181142"/>
            <a:chOff x="0" y="2371726"/>
            <a:chExt cx="9906000" cy="418114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BF44B67E-8AC8-2FE2-92AA-DBA6C0DC8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48388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Die Atomkraft emittiert deutlich mehr CO</a:t>
              </a:r>
              <a:r>
                <a:rPr lang="de-DE" altLang="de-DE" sz="1800" baseline="-25000" dirty="0">
                  <a:solidFill>
                    <a:srgbClr val="00B050"/>
                  </a:solidFill>
                </a:rPr>
                <a:t>2</a:t>
              </a:r>
              <a:r>
                <a:rPr lang="de-DE" altLang="de-DE" sz="1800" dirty="0">
                  <a:solidFill>
                    <a:srgbClr val="00B050"/>
                  </a:solidFill>
                </a:rPr>
                <a:t> als alle EE!</a:t>
              </a: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4E73687B-BC89-3166-AE6F-DDEF434AA627}"/>
                </a:ext>
              </a:extLst>
            </p:cNvPr>
            <p:cNvSpPr/>
            <p:nvPr/>
          </p:nvSpPr>
          <p:spPr bwMode="auto">
            <a:xfrm>
              <a:off x="2974185" y="2371726"/>
              <a:ext cx="1007265" cy="581024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866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7" y="84138"/>
            <a:ext cx="857726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Funktionen und Eigenschaften von KKW (1)</a:t>
            </a:r>
            <a:b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Kernreaktor-Brennstäbe (1): Kernspaltung, </a:t>
            </a:r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Kettenrektion, </a:t>
            </a:r>
            <a:r>
              <a:rPr lang="de-DE" sz="2000" kern="100" baseline="30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239</a:t>
            </a:r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Pu-Produktion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A8A20B1D-A88B-287D-CD86-23C58A55612E}"/>
              </a:ext>
            </a:extLst>
          </p:cNvPr>
          <p:cNvGrpSpPr/>
          <p:nvPr/>
        </p:nvGrpSpPr>
        <p:grpSpPr>
          <a:xfrm>
            <a:off x="6309361" y="895350"/>
            <a:ext cx="3571130" cy="2752522"/>
            <a:chOff x="6309361" y="895350"/>
            <a:chExt cx="3571130" cy="2752522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7947DD6A-E97A-D5BC-0AB6-C7849A608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75" r="12741" b="44017"/>
            <a:stretch/>
          </p:blipFill>
          <p:spPr>
            <a:xfrm>
              <a:off x="6309361" y="895350"/>
              <a:ext cx="1757362" cy="2752522"/>
            </a:xfrm>
            <a:prstGeom prst="rect">
              <a:avLst/>
            </a:prstGeom>
          </p:spPr>
        </p:pic>
        <p:pic>
          <p:nvPicPr>
            <p:cNvPr id="25" name="Grafik 24" descr="Ein Bild, das Screenshot, Grafiken, Grafikdesign, Design enthält.&#10;&#10;Automatisch generierte Beschreibung">
              <a:extLst>
                <a:ext uri="{FF2B5EF4-FFF2-40B4-BE49-F238E27FC236}">
                  <a16:creationId xmlns:a16="http://schemas.microsoft.com/office/drawing/2014/main" id="{A6E3E794-BDAE-D34E-9064-CCB4544CA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0083" r="8333" b="10734"/>
            <a:stretch/>
          </p:blipFill>
          <p:spPr>
            <a:xfrm>
              <a:off x="8066723" y="1353927"/>
              <a:ext cx="668183" cy="670665"/>
            </a:xfrm>
            <a:prstGeom prst="rect">
              <a:avLst/>
            </a:prstGeom>
          </p:spPr>
        </p:pic>
        <p:pic>
          <p:nvPicPr>
            <p:cNvPr id="26" name="Grafik 25" descr="Ein Bild, das Screenshot, Grafiken, Grafikdesign, Design enthält.&#10;&#10;Automatisch generierte Beschreibung">
              <a:extLst>
                <a:ext uri="{FF2B5EF4-FFF2-40B4-BE49-F238E27FC236}">
                  <a16:creationId xmlns:a16="http://schemas.microsoft.com/office/drawing/2014/main" id="{61C84FCF-D831-0A3D-D92C-498BA9AD2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0083" r="8333" b="10734"/>
            <a:stretch/>
          </p:blipFill>
          <p:spPr>
            <a:xfrm>
              <a:off x="8066723" y="2556503"/>
              <a:ext cx="668183" cy="670665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16F7E5CA-338E-F818-8C4D-AFCE9E1D4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07" b="44017"/>
            <a:stretch/>
          </p:blipFill>
          <p:spPr>
            <a:xfrm>
              <a:off x="8734906" y="895350"/>
              <a:ext cx="1145585" cy="2752522"/>
            </a:xfrm>
            <a:prstGeom prst="rect">
              <a:avLst/>
            </a:prstGeom>
          </p:spPr>
        </p:pic>
      </p:grpSp>
      <p:grpSp>
        <p:nvGrpSpPr>
          <p:cNvPr id="8195" name="Gruppieren 8194">
            <a:extLst>
              <a:ext uri="{FF2B5EF4-FFF2-40B4-BE49-F238E27FC236}">
                <a16:creationId xmlns:a16="http://schemas.microsoft.com/office/drawing/2014/main" id="{8E13DD27-8270-0F4C-A506-C84C492DA252}"/>
              </a:ext>
            </a:extLst>
          </p:cNvPr>
          <p:cNvGrpSpPr/>
          <p:nvPr/>
        </p:nvGrpSpPr>
        <p:grpSpPr>
          <a:xfrm>
            <a:off x="3773734" y="857087"/>
            <a:ext cx="2535626" cy="2145193"/>
            <a:chOff x="3773734" y="857087"/>
            <a:chExt cx="2535626" cy="2145193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C9977861-A8A8-1D29-66D7-321FA7E66908}"/>
                </a:ext>
              </a:extLst>
            </p:cNvPr>
            <p:cNvGrpSpPr/>
            <p:nvPr/>
          </p:nvGrpSpPr>
          <p:grpSpPr>
            <a:xfrm>
              <a:off x="3773734" y="895350"/>
              <a:ext cx="2535626" cy="2106930"/>
              <a:chOff x="3773734" y="895350"/>
              <a:chExt cx="2535626" cy="2106930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3229EA0C-ED2A-B818-D9DC-92CF5CAC4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05" r="32716" b="57148"/>
              <a:stretch/>
            </p:blipFill>
            <p:spPr>
              <a:xfrm>
                <a:off x="3773734" y="895350"/>
                <a:ext cx="2535626" cy="2106930"/>
              </a:xfrm>
              <a:prstGeom prst="rect">
                <a:avLst/>
              </a:prstGeom>
            </p:spPr>
          </p:pic>
          <p:pic>
            <p:nvPicPr>
              <p:cNvPr id="23" name="Grafik 22" descr="Ein Bild, das Screenshot, Grafiken, Grafikdesign, Design enthält.&#10;&#10;Automatisch generierte Beschreibung">
                <a:extLst>
                  <a:ext uri="{FF2B5EF4-FFF2-40B4-BE49-F238E27FC236}">
                    <a16:creationId xmlns:a16="http://schemas.microsoft.com/office/drawing/2014/main" id="{5DB09FC3-593C-2929-B492-8120F27F6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3" t="10083" r="8333" b="10734"/>
              <a:stretch/>
            </p:blipFill>
            <p:spPr>
              <a:xfrm>
                <a:off x="5463369" y="1973052"/>
                <a:ext cx="668183" cy="670665"/>
              </a:xfrm>
              <a:prstGeom prst="rect">
                <a:avLst/>
              </a:prstGeom>
            </p:spPr>
          </p:pic>
        </p:grp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A574A10-4486-3CCF-2E38-FA1AF03A3D2B}"/>
                </a:ext>
              </a:extLst>
            </p:cNvPr>
            <p:cNvSpPr txBox="1"/>
            <p:nvPr/>
          </p:nvSpPr>
          <p:spPr>
            <a:xfrm>
              <a:off x="4464906" y="857087"/>
              <a:ext cx="1620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/>
                <a:t>Kettenreaktion</a:t>
              </a:r>
            </a:p>
          </p:txBody>
        </p:sp>
      </p:grpSp>
      <p:sp>
        <p:nvSpPr>
          <p:cNvPr id="8201" name="Textfeld 8200">
            <a:hlinkClick r:id="rId5"/>
            <a:extLst>
              <a:ext uri="{FF2B5EF4-FFF2-40B4-BE49-F238E27FC236}">
                <a16:creationId xmlns:a16="http://schemas.microsoft.com/office/drawing/2014/main" id="{C5B539A1-8FE9-5059-AD6C-BE90A74FB78D}"/>
              </a:ext>
            </a:extLst>
          </p:cNvPr>
          <p:cNvSpPr txBox="1"/>
          <p:nvPr/>
        </p:nvSpPr>
        <p:spPr>
          <a:xfrm>
            <a:off x="7470439" y="5261755"/>
            <a:ext cx="2161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/>
              <a:t>Quelle: Welt der Physik 2006</a:t>
            </a:r>
            <a:br>
              <a:rPr lang="de-DE" sz="1200" u="sng" dirty="0"/>
            </a:br>
            <a:r>
              <a:rPr lang="de-DE" sz="1200" u="sng" dirty="0"/>
              <a:t>Kernspaltung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8114F86-1A13-68B0-12C0-6159598384C0}"/>
              </a:ext>
            </a:extLst>
          </p:cNvPr>
          <p:cNvGrpSpPr/>
          <p:nvPr/>
        </p:nvGrpSpPr>
        <p:grpSpPr>
          <a:xfrm>
            <a:off x="1227773" y="3105150"/>
            <a:ext cx="798721" cy="1401233"/>
            <a:chOff x="1227773" y="3105150"/>
            <a:chExt cx="798721" cy="1401233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69A2BAD-BE4D-143A-C72D-394832E50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00" t="44945" r="79472" b="31355"/>
            <a:stretch/>
          </p:blipFill>
          <p:spPr>
            <a:xfrm>
              <a:off x="1227773" y="3105150"/>
              <a:ext cx="798721" cy="1165292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EE367DB7-4AB8-ABC6-DEB9-709097B69CBF}"/>
                </a:ext>
              </a:extLst>
            </p:cNvPr>
            <p:cNvSpPr txBox="1"/>
            <p:nvPr/>
          </p:nvSpPr>
          <p:spPr>
            <a:xfrm>
              <a:off x="1396851" y="4229384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/>
                <a:t>3,3%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B61DE20-5D61-B6AD-BA5E-B2DBD6EAC607}"/>
              </a:ext>
            </a:extLst>
          </p:cNvPr>
          <p:cNvGrpSpPr/>
          <p:nvPr/>
        </p:nvGrpSpPr>
        <p:grpSpPr>
          <a:xfrm>
            <a:off x="3677430" y="4270442"/>
            <a:ext cx="761748" cy="1541621"/>
            <a:chOff x="3677430" y="4270442"/>
            <a:chExt cx="761748" cy="1541621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761A365F-EAA2-1DE8-ACFE-01A02DA87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0" t="68645" r="52864"/>
            <a:stretch/>
          </p:blipFill>
          <p:spPr>
            <a:xfrm>
              <a:off x="3677430" y="4270442"/>
              <a:ext cx="761748" cy="1541621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AEDECC5-150A-04E0-3912-39EC9C1A1E83}"/>
                </a:ext>
              </a:extLst>
            </p:cNvPr>
            <p:cNvSpPr txBox="1"/>
            <p:nvPr/>
          </p:nvSpPr>
          <p:spPr>
            <a:xfrm>
              <a:off x="3768275" y="5418656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/>
                <a:t>96,7%</a:t>
              </a:r>
            </a:p>
          </p:txBody>
        </p:sp>
      </p:grpSp>
      <p:grpSp>
        <p:nvGrpSpPr>
          <p:cNvPr id="8205" name="Gruppieren 8204">
            <a:extLst>
              <a:ext uri="{FF2B5EF4-FFF2-40B4-BE49-F238E27FC236}">
                <a16:creationId xmlns:a16="http://schemas.microsoft.com/office/drawing/2014/main" id="{3D9764D3-F6E0-46CC-5180-0931C4920487}"/>
              </a:ext>
            </a:extLst>
          </p:cNvPr>
          <p:cNvGrpSpPr/>
          <p:nvPr/>
        </p:nvGrpSpPr>
        <p:grpSpPr>
          <a:xfrm>
            <a:off x="1562888" y="895350"/>
            <a:ext cx="2154559" cy="4916714"/>
            <a:chOff x="1562888" y="895350"/>
            <a:chExt cx="2154559" cy="4916714"/>
          </a:xfrm>
        </p:grpSpPr>
        <p:grpSp>
          <p:nvGrpSpPr>
            <p:cNvPr id="8199" name="Gruppieren 8198">
              <a:extLst>
                <a:ext uri="{FF2B5EF4-FFF2-40B4-BE49-F238E27FC236}">
                  <a16:creationId xmlns:a16="http://schemas.microsoft.com/office/drawing/2014/main" id="{D07CDC8A-EB5B-4F08-A86E-554CD7BB5FFE}"/>
                </a:ext>
              </a:extLst>
            </p:cNvPr>
            <p:cNvGrpSpPr/>
            <p:nvPr/>
          </p:nvGrpSpPr>
          <p:grpSpPr>
            <a:xfrm>
              <a:off x="1562888" y="895350"/>
              <a:ext cx="2154559" cy="4916714"/>
              <a:chOff x="1562888" y="895350"/>
              <a:chExt cx="2154559" cy="4916714"/>
            </a:xfrm>
          </p:grpSpPr>
          <p:grpSp>
            <p:nvGrpSpPr>
              <p:cNvPr id="8193" name="Gruppieren 8192">
                <a:extLst>
                  <a:ext uri="{FF2B5EF4-FFF2-40B4-BE49-F238E27FC236}">
                    <a16:creationId xmlns:a16="http://schemas.microsoft.com/office/drawing/2014/main" id="{E539A066-5543-47B1-47AE-8478D2DAD0F5}"/>
                  </a:ext>
                </a:extLst>
              </p:cNvPr>
              <p:cNvGrpSpPr/>
              <p:nvPr/>
            </p:nvGrpSpPr>
            <p:grpSpPr>
              <a:xfrm>
                <a:off x="1562888" y="895350"/>
                <a:ext cx="2128831" cy="4916714"/>
                <a:chOff x="1562888" y="895350"/>
                <a:chExt cx="2128831" cy="4916714"/>
              </a:xfrm>
            </p:grpSpPr>
            <p:grpSp>
              <p:nvGrpSpPr>
                <p:cNvPr id="31" name="Gruppieren 30">
                  <a:extLst>
                    <a:ext uri="{FF2B5EF4-FFF2-40B4-BE49-F238E27FC236}">
                      <a16:creationId xmlns:a16="http://schemas.microsoft.com/office/drawing/2014/main" id="{BA0E8168-3888-EEB2-770C-82C188F6096B}"/>
                    </a:ext>
                  </a:extLst>
                </p:cNvPr>
                <p:cNvGrpSpPr/>
                <p:nvPr/>
              </p:nvGrpSpPr>
              <p:grpSpPr>
                <a:xfrm>
                  <a:off x="1562888" y="895350"/>
                  <a:ext cx="2128831" cy="4916714"/>
                  <a:chOff x="1562888" y="895350"/>
                  <a:chExt cx="2128831" cy="4916714"/>
                </a:xfrm>
              </p:grpSpPr>
              <p:pic>
                <p:nvPicPr>
                  <p:cNvPr id="11" name="Grafik 10">
                    <a:extLst>
                      <a:ext uri="{FF2B5EF4-FFF2-40B4-BE49-F238E27FC236}">
                        <a16:creationId xmlns:a16="http://schemas.microsoft.com/office/drawing/2014/main" id="{552F3421-D4BE-C2AD-025D-5990E6D591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444" r="61463"/>
                  <a:stretch/>
                </p:blipFill>
                <p:spPr>
                  <a:xfrm>
                    <a:off x="2108509" y="895350"/>
                    <a:ext cx="1583210" cy="4916714"/>
                  </a:xfrm>
                  <a:prstGeom prst="rect">
                    <a:avLst/>
                  </a:prstGeom>
                </p:spPr>
              </p:pic>
              <p:sp>
                <p:nvSpPr>
                  <p:cNvPr id="6" name="Textfeld 5">
                    <a:extLst>
                      <a:ext uri="{FF2B5EF4-FFF2-40B4-BE49-F238E27FC236}">
                        <a16:creationId xmlns:a16="http://schemas.microsoft.com/office/drawing/2014/main" id="{E170D61C-AD95-F989-D730-590A636846E9}"/>
                      </a:ext>
                    </a:extLst>
                  </p:cNvPr>
                  <p:cNvSpPr txBox="1"/>
                  <p:nvPr/>
                </p:nvSpPr>
                <p:spPr>
                  <a:xfrm>
                    <a:off x="1562888" y="2297840"/>
                    <a:ext cx="150554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600" b="1" dirty="0"/>
                      <a:t>Kernspaltung</a:t>
                    </a:r>
                  </a:p>
                </p:txBody>
              </p:sp>
              <p:sp>
                <p:nvSpPr>
                  <p:cNvPr id="15" name="Textfeld 14">
                    <a:extLst>
                      <a:ext uri="{FF2B5EF4-FFF2-40B4-BE49-F238E27FC236}">
                        <a16:creationId xmlns:a16="http://schemas.microsoft.com/office/drawing/2014/main" id="{11AFF3DE-C969-E85F-0AD6-26C6ED73FA8E}"/>
                      </a:ext>
                    </a:extLst>
                  </p:cNvPr>
                  <p:cNvSpPr txBox="1"/>
                  <p:nvPr/>
                </p:nvSpPr>
                <p:spPr>
                  <a:xfrm>
                    <a:off x="2445313" y="4382704"/>
                    <a:ext cx="652743" cy="7386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de-DE" sz="1400" dirty="0">
                        <a:solidFill>
                          <a:srgbClr val="FF0000"/>
                        </a:solidFill>
                      </a:rPr>
                      <a:t>Spalt-</a:t>
                    </a:r>
                    <a:br>
                      <a:rPr lang="de-DE" sz="1400" dirty="0">
                        <a:solidFill>
                          <a:srgbClr val="FF0000"/>
                        </a:solidFill>
                      </a:rPr>
                    </a:br>
                    <a:r>
                      <a:rPr lang="de-DE" sz="1400" dirty="0">
                        <a:solidFill>
                          <a:srgbClr val="FF0000"/>
                        </a:solidFill>
                      </a:rPr>
                      <a:t>pro-</a:t>
                    </a:r>
                    <a:br>
                      <a:rPr lang="de-DE" sz="1400" dirty="0">
                        <a:solidFill>
                          <a:srgbClr val="FF0000"/>
                        </a:solidFill>
                      </a:rPr>
                    </a:br>
                    <a:r>
                      <a:rPr lang="de-DE" sz="1400" dirty="0" err="1">
                        <a:solidFill>
                          <a:srgbClr val="FF0000"/>
                        </a:solidFill>
                      </a:rPr>
                      <a:t>dukte</a:t>
                    </a:r>
                    <a:endParaRPr lang="de-DE" sz="14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pic>
              <p:nvPicPr>
                <p:cNvPr id="17" name="Grafik 16" descr="Ein Bild, das Screenshot, Grafiken, Grafikdesign, Design enthält.&#10;&#10;Automatisch generierte Beschreibung">
                  <a:extLst>
                    <a:ext uri="{FF2B5EF4-FFF2-40B4-BE49-F238E27FC236}">
                      <a16:creationId xmlns:a16="http://schemas.microsoft.com/office/drawing/2014/main" id="{FAB52D28-CA88-AF69-4E8A-B49D9CC70E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43" t="10083" r="8333" b="10734"/>
                <a:stretch/>
              </p:blipFill>
              <p:spPr>
                <a:xfrm>
                  <a:off x="3009247" y="3220493"/>
                  <a:ext cx="668183" cy="670665"/>
                </a:xfrm>
                <a:prstGeom prst="rect">
                  <a:avLst/>
                </a:prstGeom>
              </p:spPr>
            </p:pic>
          </p:grp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985B0A6F-A876-194A-DE29-B8CA750867E5}"/>
                  </a:ext>
                </a:extLst>
              </p:cNvPr>
              <p:cNvSpPr/>
              <p:nvPr/>
            </p:nvSpPr>
            <p:spPr bwMode="auto">
              <a:xfrm>
                <a:off x="3023535" y="3819525"/>
                <a:ext cx="693912" cy="73275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202" name="Textfeld 8201">
              <a:extLst>
                <a:ext uri="{FF2B5EF4-FFF2-40B4-BE49-F238E27FC236}">
                  <a16:creationId xmlns:a16="http://schemas.microsoft.com/office/drawing/2014/main" id="{F804A1C4-9C4F-81F0-E645-0D8D20C81F36}"/>
                </a:ext>
              </a:extLst>
            </p:cNvPr>
            <p:cNvSpPr txBox="1"/>
            <p:nvPr/>
          </p:nvSpPr>
          <p:spPr>
            <a:xfrm>
              <a:off x="2592006" y="4082345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Kr</a:t>
              </a:r>
            </a:p>
          </p:txBody>
        </p:sp>
        <p:sp>
          <p:nvSpPr>
            <p:cNvPr id="8204" name="Textfeld 8203">
              <a:extLst>
                <a:ext uri="{FF2B5EF4-FFF2-40B4-BE49-F238E27FC236}">
                  <a16:creationId xmlns:a16="http://schemas.microsoft.com/office/drawing/2014/main" id="{120388FB-18F6-E6C2-CCAC-B19DB784726B}"/>
                </a:ext>
              </a:extLst>
            </p:cNvPr>
            <p:cNvSpPr txBox="1"/>
            <p:nvPr/>
          </p:nvSpPr>
          <p:spPr>
            <a:xfrm>
              <a:off x="2527493" y="2673053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Ba</a:t>
              </a:r>
            </a:p>
          </p:txBody>
        </p:sp>
      </p:grpSp>
      <p:sp>
        <p:nvSpPr>
          <p:cNvPr id="8198" name="Rectangle 4">
            <a:extLst>
              <a:ext uri="{FF2B5EF4-FFF2-40B4-BE49-F238E27FC236}">
                <a16:creationId xmlns:a16="http://schemas.microsoft.com/office/drawing/2014/main" id="{5952C6A6-70D8-DF06-36C6-0D078CBBC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23883"/>
            <a:ext cx="9905999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Be der Kernspaltung entsteht Wärme für die Stromerzeugung und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als „Nebenwirkung“ gefährliche Spaltprodukte sowie gefährliches </a:t>
            </a:r>
            <a:r>
              <a:rPr lang="de-DE" altLang="de-DE" sz="1800" baseline="30000" dirty="0">
                <a:solidFill>
                  <a:srgbClr val="00B050"/>
                </a:solidFill>
              </a:rPr>
              <a:t>239</a:t>
            </a:r>
            <a:r>
              <a:rPr lang="de-DE" altLang="de-DE" sz="1800" dirty="0">
                <a:solidFill>
                  <a:srgbClr val="00B050"/>
                </a:solidFill>
              </a:rPr>
              <a:t>PU!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0093D-C57E-5A56-E5C8-7FD8C34CB358}"/>
              </a:ext>
            </a:extLst>
          </p:cNvPr>
          <p:cNvGrpSpPr/>
          <p:nvPr/>
        </p:nvGrpSpPr>
        <p:grpSpPr>
          <a:xfrm>
            <a:off x="118111" y="895350"/>
            <a:ext cx="1156235" cy="4916714"/>
            <a:chOff x="118111" y="895350"/>
            <a:chExt cx="1156235" cy="491671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24B120E4-BB34-8A67-4AF9-B4CC4930A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8188"/>
            <a:stretch/>
          </p:blipFill>
          <p:spPr>
            <a:xfrm>
              <a:off x="118111" y="895350"/>
              <a:ext cx="1033462" cy="491671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9378AEC-84D2-2632-FD7B-52DAE73B5A64}"/>
                </a:ext>
              </a:extLst>
            </p:cNvPr>
            <p:cNvSpPr txBox="1"/>
            <p:nvPr/>
          </p:nvSpPr>
          <p:spPr>
            <a:xfrm>
              <a:off x="195204" y="3901110"/>
              <a:ext cx="10791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u="sng" dirty="0">
                  <a:solidFill>
                    <a:srgbClr val="FF0000"/>
                  </a:solidFill>
                </a:rPr>
                <a:t>Neutronen-</a:t>
              </a:r>
              <a:br>
                <a:rPr lang="de-DE" sz="1400" u="sng" dirty="0">
                  <a:solidFill>
                    <a:srgbClr val="FF0000"/>
                  </a:solidFill>
                </a:rPr>
              </a:br>
              <a:r>
                <a:rPr lang="de-DE" sz="1400" u="sng" dirty="0">
                  <a:solidFill>
                    <a:srgbClr val="FF0000"/>
                  </a:solidFill>
                </a:rPr>
                <a:t>quelle</a:t>
              </a:r>
            </a:p>
          </p:txBody>
        </p:sp>
      </p:grpSp>
      <p:sp>
        <p:nvSpPr>
          <p:cNvPr id="8197" name="Textfeld 8196">
            <a:hlinkClick r:id="rId6"/>
            <a:extLst>
              <a:ext uri="{FF2B5EF4-FFF2-40B4-BE49-F238E27FC236}">
                <a16:creationId xmlns:a16="http://schemas.microsoft.com/office/drawing/2014/main" id="{D74E99A9-E0DC-511F-2FB2-E250F55061D3}"/>
              </a:ext>
            </a:extLst>
          </p:cNvPr>
          <p:cNvSpPr txBox="1"/>
          <p:nvPr/>
        </p:nvSpPr>
        <p:spPr>
          <a:xfrm>
            <a:off x="374090" y="5365215"/>
            <a:ext cx="1843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>
                <a:solidFill>
                  <a:srgbClr val="0000FF"/>
                </a:solidFill>
              </a:rPr>
              <a:t>Video : Kernspaltung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4084BB2-6191-8C02-48C5-C8337A036FB8}"/>
              </a:ext>
            </a:extLst>
          </p:cNvPr>
          <p:cNvGrpSpPr/>
          <p:nvPr/>
        </p:nvGrpSpPr>
        <p:grpSpPr>
          <a:xfrm>
            <a:off x="3023682" y="3891156"/>
            <a:ext cx="2882832" cy="1920907"/>
            <a:chOff x="3023682" y="3891156"/>
            <a:chExt cx="2882832" cy="1920907"/>
          </a:xfrm>
        </p:grpSpPr>
        <p:grpSp>
          <p:nvGrpSpPr>
            <p:cNvPr id="8200" name="Gruppieren 8199">
              <a:extLst>
                <a:ext uri="{FF2B5EF4-FFF2-40B4-BE49-F238E27FC236}">
                  <a16:creationId xmlns:a16="http://schemas.microsoft.com/office/drawing/2014/main" id="{3EC5CE4B-FAB3-658A-DC19-33ED2EEC3299}"/>
                </a:ext>
              </a:extLst>
            </p:cNvPr>
            <p:cNvGrpSpPr/>
            <p:nvPr/>
          </p:nvGrpSpPr>
          <p:grpSpPr>
            <a:xfrm>
              <a:off x="3023682" y="3891156"/>
              <a:ext cx="2882832" cy="1920907"/>
              <a:chOff x="3023682" y="3891156"/>
              <a:chExt cx="2882832" cy="1920907"/>
            </a:xfrm>
          </p:grpSpPr>
          <p:pic>
            <p:nvPicPr>
              <p:cNvPr id="2" name="Grafik 1">
                <a:extLst>
                  <a:ext uri="{FF2B5EF4-FFF2-40B4-BE49-F238E27FC236}">
                    <a16:creationId xmlns:a16="http://schemas.microsoft.com/office/drawing/2014/main" id="{49E11556-8204-EA9B-E311-E15FBDECA1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72" t="68645" r="36152"/>
              <a:stretch/>
            </p:blipFill>
            <p:spPr>
              <a:xfrm>
                <a:off x="4464906" y="4270442"/>
                <a:ext cx="1441608" cy="1541621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74490474-5DE3-0C82-465D-789F35C626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07" t="60931" r="61463" b="23243"/>
              <a:stretch/>
            </p:blipFill>
            <p:spPr>
              <a:xfrm>
                <a:off x="3023682" y="3891156"/>
                <a:ext cx="632631" cy="778121"/>
              </a:xfrm>
              <a:prstGeom prst="rect">
                <a:avLst/>
              </a:prstGeom>
            </p:spPr>
          </p:pic>
        </p:grpSp>
        <p:pic>
          <p:nvPicPr>
            <p:cNvPr id="14" name="Grafik 13" descr="Ein Bild, das Screenshot, Grafiken, Grafikdesign, Design enthält.&#10;&#10;Automatisch generierte Beschreibung">
              <a:extLst>
                <a:ext uri="{FF2B5EF4-FFF2-40B4-BE49-F238E27FC236}">
                  <a16:creationId xmlns:a16="http://schemas.microsoft.com/office/drawing/2014/main" id="{2547AE10-39F8-C085-156C-D410D850C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0083" r="8333" b="10734"/>
            <a:stretch/>
          </p:blipFill>
          <p:spPr>
            <a:xfrm>
              <a:off x="4449209" y="4244806"/>
              <a:ext cx="357248" cy="358575"/>
            </a:xfrm>
            <a:prstGeom prst="rect">
              <a:avLst/>
            </a:prstGeom>
          </p:spPr>
        </p:pic>
      </p:grpSp>
      <p:sp>
        <p:nvSpPr>
          <p:cNvPr id="8196" name="Textfeld 8195">
            <a:extLst>
              <a:ext uri="{FF2B5EF4-FFF2-40B4-BE49-F238E27FC236}">
                <a16:creationId xmlns:a16="http://schemas.microsoft.com/office/drawing/2014/main" id="{20BAE946-EC82-EEE0-B933-8237CEA657B6}"/>
              </a:ext>
            </a:extLst>
          </p:cNvPr>
          <p:cNvSpPr txBox="1"/>
          <p:nvPr/>
        </p:nvSpPr>
        <p:spPr>
          <a:xfrm>
            <a:off x="5778410" y="4258994"/>
            <a:ext cx="28359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>
                <a:solidFill>
                  <a:srgbClr val="FF0000"/>
                </a:solidFill>
              </a:rPr>
              <a:t>Transuran </a:t>
            </a:r>
            <a:r>
              <a:rPr lang="de-DE" sz="1400" u="sng" baseline="30000" dirty="0">
                <a:solidFill>
                  <a:srgbClr val="FF0000"/>
                </a:solidFill>
              </a:rPr>
              <a:t>239</a:t>
            </a:r>
            <a:r>
              <a:rPr lang="de-DE" sz="1400" u="sng" dirty="0">
                <a:solidFill>
                  <a:srgbClr val="FF0000"/>
                </a:solidFill>
              </a:rPr>
              <a:t>Pu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radioaktiv (HWZ: 24.110 Jahre)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atomwaffenfähig (Anreicherung)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sehr giftig</a:t>
            </a:r>
          </a:p>
        </p:txBody>
      </p:sp>
      <p:grpSp>
        <p:nvGrpSpPr>
          <p:cNvPr id="8209" name="Gruppieren 8208">
            <a:extLst>
              <a:ext uri="{FF2B5EF4-FFF2-40B4-BE49-F238E27FC236}">
                <a16:creationId xmlns:a16="http://schemas.microsoft.com/office/drawing/2014/main" id="{34C54999-FEFC-DB8D-B052-37EBD14F53A5}"/>
              </a:ext>
            </a:extLst>
          </p:cNvPr>
          <p:cNvGrpSpPr/>
          <p:nvPr/>
        </p:nvGrpSpPr>
        <p:grpSpPr>
          <a:xfrm>
            <a:off x="228601" y="1101322"/>
            <a:ext cx="3367326" cy="1409180"/>
            <a:chOff x="228601" y="1101322"/>
            <a:chExt cx="3367326" cy="1409180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AA20F8C3-5402-396F-FAE8-631752C4BDE7}"/>
                </a:ext>
              </a:extLst>
            </p:cNvPr>
            <p:cNvSpPr txBox="1"/>
            <p:nvPr/>
          </p:nvSpPr>
          <p:spPr>
            <a:xfrm>
              <a:off x="228601" y="1101322"/>
              <a:ext cx="336732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Bei der Kernspaltung entstehen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schnelle Neutronen, die durch 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den </a:t>
              </a:r>
              <a:r>
                <a:rPr lang="de-DE" sz="1400" u="sng" dirty="0">
                  <a:solidFill>
                    <a:srgbClr val="FF0000"/>
                  </a:solidFill>
                </a:rPr>
                <a:t>Moderator </a:t>
              </a:r>
              <a:r>
                <a:rPr lang="de-DE" sz="1400" dirty="0">
                  <a:solidFill>
                    <a:srgbClr val="FF0000"/>
                  </a:solidFill>
                </a:rPr>
                <a:t>(Leichtwasser)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abgebremst </a:t>
              </a:r>
              <a:r>
                <a:rPr lang="de-DE" sz="1400" dirty="0" err="1">
                  <a:solidFill>
                    <a:srgbClr val="FF0000"/>
                  </a:solidFill>
                </a:rPr>
                <a:t>werdern</a:t>
              </a:r>
              <a:r>
                <a:rPr lang="de-DE" sz="1400" dirty="0">
                  <a:solidFill>
                    <a:srgbClr val="FF0000"/>
                  </a:solidFill>
                </a:rPr>
                <a:t> zu langsamen (thermischen) Neutronen</a:t>
              </a:r>
            </a:p>
          </p:txBody>
        </p:sp>
        <p:cxnSp>
          <p:nvCxnSpPr>
            <p:cNvPr id="8203" name="Gerader Verbinder 8202">
              <a:extLst>
                <a:ext uri="{FF2B5EF4-FFF2-40B4-BE49-F238E27FC236}">
                  <a16:creationId xmlns:a16="http://schemas.microsoft.com/office/drawing/2014/main" id="{029F89AC-1D2E-D387-618F-32A3C63EE308}"/>
                </a:ext>
              </a:extLst>
            </p:cNvPr>
            <p:cNvCxnSpPr/>
            <p:nvPr/>
          </p:nvCxnSpPr>
          <p:spPr bwMode="auto">
            <a:xfrm>
              <a:off x="3009247" y="2024592"/>
              <a:ext cx="495426" cy="48591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65627E6B-73CA-D472-9C3A-0CD3588C9845}"/>
              </a:ext>
            </a:extLst>
          </p:cNvPr>
          <p:cNvSpPr txBox="1"/>
          <p:nvPr/>
        </p:nvSpPr>
        <p:spPr>
          <a:xfrm>
            <a:off x="3602598" y="3166829"/>
            <a:ext cx="16674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>
                <a:solidFill>
                  <a:srgbClr val="FF0000"/>
                </a:solidFill>
              </a:rPr>
              <a:t>Wärmeerzeugung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eigentlicher Zweck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des Kernreaktors</a:t>
            </a:r>
          </a:p>
        </p:txBody>
      </p:sp>
    </p:spTree>
    <p:extLst>
      <p:ext uri="{BB962C8B-B14F-4D97-AF65-F5344CB8AC3E}">
        <p14:creationId xmlns:p14="http://schemas.microsoft.com/office/powerpoint/2010/main" val="95445461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196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7791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Funktionen und Eigenschaften von KKW (1)</a:t>
            </a:r>
            <a:b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Kernreaktor-Brennstäbe </a:t>
            </a:r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(2), Spaltprodukte (Halbwertzeiten)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0E4A78D-BE89-0C8F-A0BD-EF0A58219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14" t="13050" r="56026" b="5528"/>
          <a:stretch/>
        </p:blipFill>
        <p:spPr>
          <a:xfrm>
            <a:off x="3606751" y="898187"/>
            <a:ext cx="3241723" cy="5176685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689F465D-49AD-F917-0141-2845BF143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5999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Bei der Kernspaltung entstehen Spaltprodukte mit sehr langer Halbwertszeit!</a:t>
            </a:r>
          </a:p>
        </p:txBody>
      </p:sp>
    </p:spTree>
    <p:extLst>
      <p:ext uri="{BB962C8B-B14F-4D97-AF65-F5344CB8AC3E}">
        <p14:creationId xmlns:p14="http://schemas.microsoft.com/office/powerpoint/2010/main" val="350035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1" name="Gruppieren 8210">
            <a:extLst>
              <a:ext uri="{FF2B5EF4-FFF2-40B4-BE49-F238E27FC236}">
                <a16:creationId xmlns:a16="http://schemas.microsoft.com/office/drawing/2014/main" id="{A2AD1E2C-D7AF-E98A-2BB4-DAAD88F1B96F}"/>
              </a:ext>
            </a:extLst>
          </p:cNvPr>
          <p:cNvGrpSpPr/>
          <p:nvPr/>
        </p:nvGrpSpPr>
        <p:grpSpPr>
          <a:xfrm>
            <a:off x="70367" y="2225871"/>
            <a:ext cx="3779580" cy="3913507"/>
            <a:chOff x="70367" y="2225871"/>
            <a:chExt cx="3779580" cy="3913507"/>
          </a:xfrm>
        </p:grpSpPr>
        <p:pic>
          <p:nvPicPr>
            <p:cNvPr id="5" name="Picture 6" descr="Nuclear_power_plant_pwr_diagram_de">
              <a:extLst>
                <a:ext uri="{FF2B5EF4-FFF2-40B4-BE49-F238E27FC236}">
                  <a16:creationId xmlns:a16="http://schemas.microsoft.com/office/drawing/2014/main" id="{614B0703-CA4E-4E45-67AE-4871B5DE0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0" t="38951" r="60488" b="2782"/>
            <a:stretch/>
          </p:blipFill>
          <p:spPr bwMode="auto">
            <a:xfrm>
              <a:off x="70367" y="2225871"/>
              <a:ext cx="3739921" cy="3682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2D9DE865-EC23-68FE-3833-B87DB1EFCAF9}"/>
                </a:ext>
              </a:extLst>
            </p:cNvPr>
            <p:cNvSpPr/>
            <p:nvPr/>
          </p:nvSpPr>
          <p:spPr bwMode="auto">
            <a:xfrm>
              <a:off x="1965088" y="4431109"/>
              <a:ext cx="889121" cy="29417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4E20E5E-6316-D07B-1ADE-EEBFA9AF3488}"/>
                </a:ext>
              </a:extLst>
            </p:cNvPr>
            <p:cNvSpPr/>
            <p:nvPr/>
          </p:nvSpPr>
          <p:spPr bwMode="auto">
            <a:xfrm>
              <a:off x="1627003" y="4791148"/>
              <a:ext cx="889121" cy="29417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8202" name="Rechteck 8201">
              <a:extLst>
                <a:ext uri="{FF2B5EF4-FFF2-40B4-BE49-F238E27FC236}">
                  <a16:creationId xmlns:a16="http://schemas.microsoft.com/office/drawing/2014/main" id="{F1E92B91-5BEF-D7B4-E885-1A1197C12B15}"/>
                </a:ext>
              </a:extLst>
            </p:cNvPr>
            <p:cNvSpPr/>
            <p:nvPr/>
          </p:nvSpPr>
          <p:spPr bwMode="auto">
            <a:xfrm>
              <a:off x="2947607" y="2232866"/>
              <a:ext cx="902340" cy="39777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3" name="Rechteck 8202">
              <a:extLst>
                <a:ext uri="{FF2B5EF4-FFF2-40B4-BE49-F238E27FC236}">
                  <a16:creationId xmlns:a16="http://schemas.microsoft.com/office/drawing/2014/main" id="{036515CB-08B0-C34F-53B9-90664261DA2E}"/>
                </a:ext>
              </a:extLst>
            </p:cNvPr>
            <p:cNvSpPr/>
            <p:nvPr/>
          </p:nvSpPr>
          <p:spPr bwMode="auto">
            <a:xfrm>
              <a:off x="3300848" y="2812170"/>
              <a:ext cx="549098" cy="26685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D955B95-E6A4-ED62-9104-9BE9A1340803}"/>
                </a:ext>
              </a:extLst>
            </p:cNvPr>
            <p:cNvSpPr txBox="1"/>
            <p:nvPr/>
          </p:nvSpPr>
          <p:spPr>
            <a:xfrm>
              <a:off x="70367" y="5831601"/>
              <a:ext cx="22408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u="sng" dirty="0"/>
                <a:t>Quelle</a:t>
              </a:r>
              <a:r>
                <a:rPr lang="de-DE" sz="1400" dirty="0"/>
                <a:t>: Siemens, ISE e.V.</a:t>
              </a:r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569" y="71984"/>
            <a:ext cx="786112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Funktionen und Eigenschaften von KKW (2),</a:t>
            </a:r>
            <a:r>
              <a:rPr lang="de-DE" sz="2000" kern="100" dirty="0">
                <a:solidFill>
                  <a:schemeClr val="bg1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Druckwasserreaktor (1) </a:t>
            </a:r>
            <a:b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Primärkreislauf, Nachzerfallswärme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1CD27D-33BE-F65B-CF6F-339B9485EBFD}"/>
              </a:ext>
            </a:extLst>
          </p:cNvPr>
          <p:cNvSpPr txBox="1"/>
          <p:nvPr/>
        </p:nvSpPr>
        <p:spPr>
          <a:xfrm>
            <a:off x="257175" y="765045"/>
            <a:ext cx="9664819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Wenn ein Kohle- oder Gaskraftwerk schnell abgeschaltet werden muss, wird einfach die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Energiezufuhr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mit einem Ventil (Gas) oder </a:t>
            </a:r>
            <a:r>
              <a:rPr lang="de-DE" sz="1600" kern="100" dirty="0" err="1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Zuteiler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(Kohle)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unterbrochen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205" name="Gruppieren 8204">
            <a:extLst>
              <a:ext uri="{FF2B5EF4-FFF2-40B4-BE49-F238E27FC236}">
                <a16:creationId xmlns:a16="http://schemas.microsoft.com/office/drawing/2014/main" id="{E1AFA6F8-0D5C-55FE-1DFB-9D776E23DB01}"/>
              </a:ext>
            </a:extLst>
          </p:cNvPr>
          <p:cNvGrpSpPr/>
          <p:nvPr/>
        </p:nvGrpSpPr>
        <p:grpSpPr>
          <a:xfrm>
            <a:off x="1702741" y="4027163"/>
            <a:ext cx="8132891" cy="2105350"/>
            <a:chOff x="1889549" y="4027163"/>
            <a:chExt cx="8132891" cy="2105350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1CACB471-58AE-C8A0-2EDD-E93C2598EC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9549" y="4027163"/>
              <a:ext cx="3796876" cy="2105350"/>
              <a:chOff x="2810519" y="3349060"/>
              <a:chExt cx="5490322" cy="3044991"/>
            </a:xfrm>
          </p:grpSpPr>
          <p:sp>
            <p:nvSpPr>
              <p:cNvPr id="9" name="Freihandform 23">
                <a:extLst>
                  <a:ext uri="{FF2B5EF4-FFF2-40B4-BE49-F238E27FC236}">
                    <a16:creationId xmlns:a16="http://schemas.microsoft.com/office/drawing/2014/main" id="{61C3CD3B-A698-875A-B911-9AD796E7A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480" y="3898823"/>
                <a:ext cx="54748" cy="290110"/>
              </a:xfrm>
              <a:custGeom>
                <a:avLst/>
                <a:gdLst>
                  <a:gd name="T0" fmla="*/ 0 w 54748"/>
                  <a:gd name="T1" fmla="*/ 0 h 286101"/>
                  <a:gd name="T2" fmla="*/ 0 w 54748"/>
                  <a:gd name="T3" fmla="*/ 399539 h 286101"/>
                  <a:gd name="T4" fmla="*/ 0 w 54748"/>
                  <a:gd name="T5" fmla="*/ 399539 h 28610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4748" h="286101">
                    <a:moveTo>
                      <a:pt x="0" y="0"/>
                    </a:moveTo>
                    <a:lnTo>
                      <a:pt x="0" y="286101"/>
                    </a:lnTo>
                  </a:path>
                </a:pathLst>
              </a:custGeom>
              <a:noFill/>
              <a:ln w="3810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grpSp>
            <p:nvGrpSpPr>
              <p:cNvPr id="11" name="Gruppieren 54">
                <a:extLst>
                  <a:ext uri="{FF2B5EF4-FFF2-40B4-BE49-F238E27FC236}">
                    <a16:creationId xmlns:a16="http://schemas.microsoft.com/office/drawing/2014/main" id="{E3B0A262-3B1B-8018-9FF0-710778A484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10519" y="3349060"/>
                <a:ext cx="5490322" cy="3044991"/>
                <a:chOff x="2810519" y="3349060"/>
                <a:chExt cx="5490322" cy="3044991"/>
              </a:xfrm>
            </p:grpSpPr>
            <p:sp>
              <p:nvSpPr>
                <p:cNvPr id="13" name="Freihandform 17">
                  <a:extLst>
                    <a:ext uri="{FF2B5EF4-FFF2-40B4-BE49-F238E27FC236}">
                      <a16:creationId xmlns:a16="http://schemas.microsoft.com/office/drawing/2014/main" id="{B5F352A1-84F5-13EC-5FE9-1362C2FCBC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0519" y="3349060"/>
                  <a:ext cx="908900" cy="1105134"/>
                </a:xfrm>
                <a:custGeom>
                  <a:avLst/>
                  <a:gdLst>
                    <a:gd name="T0" fmla="*/ 0 w 936839"/>
                    <a:gd name="T1" fmla="*/ 0 h 1105134"/>
                    <a:gd name="T2" fmla="*/ 0 w 936839"/>
                    <a:gd name="T3" fmla="*/ 1105134 h 1105134"/>
                    <a:gd name="T4" fmla="*/ 452994 w 936839"/>
                    <a:gd name="T5" fmla="*/ 1105134 h 1105134"/>
                    <a:gd name="T6" fmla="*/ 452994 w 936839"/>
                    <a:gd name="T7" fmla="*/ 1099524 h 110513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6839" h="1105134">
                      <a:moveTo>
                        <a:pt x="0" y="0"/>
                      </a:moveTo>
                      <a:lnTo>
                        <a:pt x="0" y="1105134"/>
                      </a:lnTo>
                      <a:lnTo>
                        <a:pt x="936839" y="1105134"/>
                      </a:lnTo>
                      <a:lnTo>
                        <a:pt x="936839" y="1099524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9900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grpSp>
              <p:nvGrpSpPr>
                <p:cNvPr id="14" name="Gruppieren 52">
                  <a:extLst>
                    <a:ext uri="{FF2B5EF4-FFF2-40B4-BE49-F238E27FC236}">
                      <a16:creationId xmlns:a16="http://schemas.microsoft.com/office/drawing/2014/main" id="{5833C085-9D32-A271-A543-7CC933CAA6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9767" y="4359349"/>
                  <a:ext cx="198562" cy="198562"/>
                  <a:chOff x="3189767" y="4359349"/>
                  <a:chExt cx="198562" cy="198562"/>
                </a:xfrm>
              </p:grpSpPr>
              <p:sp>
                <p:nvSpPr>
                  <p:cNvPr id="8192" name="Ellipse 24">
                    <a:extLst>
                      <a:ext uri="{FF2B5EF4-FFF2-40B4-BE49-F238E27FC236}">
                        <a16:creationId xmlns:a16="http://schemas.microsoft.com/office/drawing/2014/main" id="{C950951B-053B-FD6D-135D-7487F87AB1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9767" y="4359349"/>
                    <a:ext cx="198562" cy="198562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de-DE" altLang="de-DE"/>
                  </a:p>
                </p:txBody>
              </p:sp>
              <p:sp>
                <p:nvSpPr>
                  <p:cNvPr id="8193" name="Freihandform 28">
                    <a:extLst>
                      <a:ext uri="{FF2B5EF4-FFF2-40B4-BE49-F238E27FC236}">
                        <a16:creationId xmlns:a16="http://schemas.microsoft.com/office/drawing/2014/main" id="{9A4481B4-27DB-D11D-15E6-2677DD4472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7749" y="4371090"/>
                    <a:ext cx="149395" cy="180304"/>
                  </a:xfrm>
                  <a:custGeom>
                    <a:avLst/>
                    <a:gdLst>
                      <a:gd name="T0" fmla="*/ 0 w 149395"/>
                      <a:gd name="T1" fmla="*/ 0 h 180304"/>
                      <a:gd name="T2" fmla="*/ 149395 w 149395"/>
                      <a:gd name="T3" fmla="*/ 85000 h 180304"/>
                      <a:gd name="T4" fmla="*/ 0 w 149395"/>
                      <a:gd name="T5" fmla="*/ 180304 h 18030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49395" h="180304">
                        <a:moveTo>
                          <a:pt x="0" y="0"/>
                        </a:moveTo>
                        <a:lnTo>
                          <a:pt x="149395" y="85000"/>
                        </a:lnTo>
                        <a:lnTo>
                          <a:pt x="0" y="180304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5" name="Freihandform 37">
                  <a:extLst>
                    <a:ext uri="{FF2B5EF4-FFF2-40B4-BE49-F238E27FC236}">
                      <a16:creationId xmlns:a16="http://schemas.microsoft.com/office/drawing/2014/main" id="{93C8643A-03A1-A2CC-566E-2BFF0E9023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1758" y="4454305"/>
                  <a:ext cx="2703196" cy="411933"/>
                </a:xfrm>
                <a:custGeom>
                  <a:avLst/>
                  <a:gdLst>
                    <a:gd name="T0" fmla="*/ 0 w 3195873"/>
                    <a:gd name="T1" fmla="*/ 0 h 411933"/>
                    <a:gd name="T2" fmla="*/ 57396 w 3195873"/>
                    <a:gd name="T3" fmla="*/ 0 h 411933"/>
                    <a:gd name="T4" fmla="*/ 57396 w 3195873"/>
                    <a:gd name="T5" fmla="*/ 411933 h 411933"/>
                    <a:gd name="T6" fmla="*/ 57479 w 3195873"/>
                    <a:gd name="T7" fmla="*/ 407406 h 41193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195873" h="411933">
                      <a:moveTo>
                        <a:pt x="0" y="0"/>
                      </a:moveTo>
                      <a:lnTo>
                        <a:pt x="3191347" y="0"/>
                      </a:lnTo>
                      <a:lnTo>
                        <a:pt x="3191347" y="411933"/>
                      </a:lnTo>
                      <a:lnTo>
                        <a:pt x="3195873" y="407406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grpSp>
              <p:nvGrpSpPr>
                <p:cNvPr id="16" name="Gruppieren 46">
                  <a:extLst>
                    <a:ext uri="{FF2B5EF4-FFF2-40B4-BE49-F238E27FC236}">
                      <a16:creationId xmlns:a16="http://schemas.microsoft.com/office/drawing/2014/main" id="{CA6C6532-67AF-D06F-DB17-5781267677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03571" y="4359349"/>
                  <a:ext cx="198562" cy="198562"/>
                  <a:chOff x="5803571" y="4359349"/>
                  <a:chExt cx="198562" cy="198562"/>
                </a:xfrm>
              </p:grpSpPr>
              <p:sp>
                <p:nvSpPr>
                  <p:cNvPr id="30" name="Ellipse 35">
                    <a:extLst>
                      <a:ext uri="{FF2B5EF4-FFF2-40B4-BE49-F238E27FC236}">
                        <a16:creationId xmlns:a16="http://schemas.microsoft.com/office/drawing/2014/main" id="{1D553B55-C4D5-56F6-E631-721D04B5BB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803571" y="4359349"/>
                    <a:ext cx="198562" cy="198562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de-DE" altLang="de-DE"/>
                  </a:p>
                </p:txBody>
              </p:sp>
              <p:sp>
                <p:nvSpPr>
                  <p:cNvPr id="31" name="Freihandform 36">
                    <a:extLst>
                      <a:ext uri="{FF2B5EF4-FFF2-40B4-BE49-F238E27FC236}">
                        <a16:creationId xmlns:a16="http://schemas.microsoft.com/office/drawing/2014/main" id="{7E13252C-119D-8D07-B2C1-742A058DAC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51553" y="4367280"/>
                    <a:ext cx="149395" cy="180304"/>
                  </a:xfrm>
                  <a:custGeom>
                    <a:avLst/>
                    <a:gdLst>
                      <a:gd name="T0" fmla="*/ 0 w 149395"/>
                      <a:gd name="T1" fmla="*/ 0 h 180304"/>
                      <a:gd name="T2" fmla="*/ 149395 w 149395"/>
                      <a:gd name="T3" fmla="*/ 85000 h 180304"/>
                      <a:gd name="T4" fmla="*/ 0 w 149395"/>
                      <a:gd name="T5" fmla="*/ 180304 h 18030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49395" h="180304">
                        <a:moveTo>
                          <a:pt x="0" y="0"/>
                        </a:moveTo>
                        <a:lnTo>
                          <a:pt x="149395" y="85000"/>
                        </a:lnTo>
                        <a:lnTo>
                          <a:pt x="0" y="180304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7" name="Freihandform 40">
                  <a:extLst>
                    <a:ext uri="{FF2B5EF4-FFF2-40B4-BE49-F238E27FC236}">
                      <a16:creationId xmlns:a16="http://schemas.microsoft.com/office/drawing/2014/main" id="{E4E4060E-605D-28C8-37B3-F05B70A070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4265" y="4716855"/>
                  <a:ext cx="2697933" cy="420987"/>
                </a:xfrm>
                <a:custGeom>
                  <a:avLst/>
                  <a:gdLst>
                    <a:gd name="T0" fmla="*/ 2697933 w 2697933"/>
                    <a:gd name="T1" fmla="*/ 420987 h 420987"/>
                    <a:gd name="T2" fmla="*/ 0 w 2697933"/>
                    <a:gd name="T3" fmla="*/ 420987 h 420987"/>
                    <a:gd name="T4" fmla="*/ 4527 w 2697933"/>
                    <a:gd name="T5" fmla="*/ 0 h 4209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697933" h="420987">
                      <a:moveTo>
                        <a:pt x="2697933" y="420987"/>
                      </a:moveTo>
                      <a:lnTo>
                        <a:pt x="0" y="420987"/>
                      </a:lnTo>
                      <a:lnTo>
                        <a:pt x="4527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grpSp>
              <p:nvGrpSpPr>
                <p:cNvPr id="18" name="Gruppieren 32">
                  <a:extLst>
                    <a:ext uri="{FF2B5EF4-FFF2-40B4-BE49-F238E27FC236}">
                      <a16:creationId xmlns:a16="http://schemas.microsoft.com/office/drawing/2014/main" id="{CB2E687B-0C4D-B1B1-2CAD-3A22C41661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27400" y="4880344"/>
                  <a:ext cx="489098" cy="523312"/>
                  <a:chOff x="6356464" y="4194543"/>
                  <a:chExt cx="489098" cy="523312"/>
                </a:xfrm>
              </p:grpSpPr>
              <p:sp>
                <p:nvSpPr>
                  <p:cNvPr id="28" name="Rechteck 33">
                    <a:extLst>
                      <a:ext uri="{FF2B5EF4-FFF2-40B4-BE49-F238E27FC236}">
                        <a16:creationId xmlns:a16="http://schemas.microsoft.com/office/drawing/2014/main" id="{218D389D-0ACF-BA3D-51AA-026EE95377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56464" y="4194543"/>
                    <a:ext cx="489098" cy="520995"/>
                  </a:xfrm>
                  <a:prstGeom prst="rect">
                    <a:avLst/>
                  </a:prstGeom>
                  <a:solidFill>
                    <a:srgbClr val="FFCC00"/>
                  </a:solidFill>
                  <a:ln w="381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de-DE" altLang="de-DE"/>
                  </a:p>
                </p:txBody>
              </p:sp>
              <p:sp>
                <p:nvSpPr>
                  <p:cNvPr id="29" name="Freihandform 34">
                    <a:extLst>
                      <a:ext uri="{FF2B5EF4-FFF2-40B4-BE49-F238E27FC236}">
                        <a16:creationId xmlns:a16="http://schemas.microsoft.com/office/drawing/2014/main" id="{471CEAAD-AA97-34B7-BEAE-D83BF4FC08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6363118" y="4201752"/>
                    <a:ext cx="482444" cy="516103"/>
                  </a:xfrm>
                  <a:custGeom>
                    <a:avLst/>
                    <a:gdLst>
                      <a:gd name="T0" fmla="*/ 5610 w 482444"/>
                      <a:gd name="T1" fmla="*/ 0 h 516103"/>
                      <a:gd name="T2" fmla="*/ 482444 w 482444"/>
                      <a:gd name="T3" fmla="*/ 5610 h 516103"/>
                      <a:gd name="T4" fmla="*/ 0 w 482444"/>
                      <a:gd name="T5" fmla="*/ 516103 h 516103"/>
                      <a:gd name="T6" fmla="*/ 5610 w 482444"/>
                      <a:gd name="T7" fmla="*/ 0 h 51610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82444" h="516103">
                        <a:moveTo>
                          <a:pt x="5610" y="0"/>
                        </a:moveTo>
                        <a:lnTo>
                          <a:pt x="482444" y="5610"/>
                        </a:lnTo>
                        <a:lnTo>
                          <a:pt x="0" y="516103"/>
                        </a:lnTo>
                        <a:lnTo>
                          <a:pt x="5610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  <p:pic>
              <p:nvPicPr>
                <p:cNvPr id="19" name="Picture 6" descr="Nuclear_power_plant_pwr_diagram_de">
                  <a:extLst>
                    <a:ext uri="{FF2B5EF4-FFF2-40B4-BE49-F238E27FC236}">
                      <a16:creationId xmlns:a16="http://schemas.microsoft.com/office/drawing/2014/main" id="{72E51337-DE89-D4F8-262C-E3CA5FC23F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384" t="88354" r="28719"/>
                <a:stretch>
                  <a:fillRect/>
                </a:stretch>
              </p:blipFill>
              <p:spPr bwMode="auto">
                <a:xfrm>
                  <a:off x="6824364" y="5748330"/>
                  <a:ext cx="1476477" cy="6457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Freihandform 45">
                  <a:extLst>
                    <a:ext uri="{FF2B5EF4-FFF2-40B4-BE49-F238E27FC236}">
                      <a16:creationId xmlns:a16="http://schemas.microsoft.com/office/drawing/2014/main" id="{9013BA47-3386-87C0-0065-4B92F0A472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16498" y="5135880"/>
                  <a:ext cx="906422" cy="830580"/>
                </a:xfrm>
                <a:custGeom>
                  <a:avLst/>
                  <a:gdLst>
                    <a:gd name="T0" fmla="*/ 0 w 1402080"/>
                    <a:gd name="T1" fmla="*/ 0 h 830580"/>
                    <a:gd name="T2" fmla="*/ 39 w 1402080"/>
                    <a:gd name="T3" fmla="*/ 0 h 830580"/>
                    <a:gd name="T4" fmla="*/ 39 w 1402080"/>
                    <a:gd name="T5" fmla="*/ 830580 h 830580"/>
                    <a:gd name="T6" fmla="*/ 39 w 1402080"/>
                    <a:gd name="T7" fmla="*/ 826770 h 83058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02080" h="830580">
                      <a:moveTo>
                        <a:pt x="0" y="0"/>
                      </a:moveTo>
                      <a:lnTo>
                        <a:pt x="1398270" y="0"/>
                      </a:lnTo>
                      <a:lnTo>
                        <a:pt x="1398270" y="830580"/>
                      </a:lnTo>
                      <a:lnTo>
                        <a:pt x="1402080" y="82677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3333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grpSp>
              <p:nvGrpSpPr>
                <p:cNvPr id="21" name="Gruppieren 20">
                  <a:extLst>
                    <a:ext uri="{FF2B5EF4-FFF2-40B4-BE49-F238E27FC236}">
                      <a16:creationId xmlns:a16="http://schemas.microsoft.com/office/drawing/2014/main" id="{0D8B0B27-6AB5-88C1-F013-3AFA5E2B222E}"/>
                    </a:ext>
                  </a:extLst>
                </p:cNvPr>
                <p:cNvGrpSpPr/>
                <p:nvPr/>
              </p:nvGrpSpPr>
              <p:grpSpPr>
                <a:xfrm rot="10800000">
                  <a:off x="7582960" y="5031084"/>
                  <a:ext cx="198562" cy="198562"/>
                  <a:chOff x="8000506" y="5046324"/>
                  <a:chExt cx="198562" cy="198562"/>
                </a:xfrm>
                <a:solidFill>
                  <a:srgbClr val="0000FF"/>
                </a:solidFill>
              </p:grpSpPr>
              <p:sp>
                <p:nvSpPr>
                  <p:cNvPr id="26" name="Ellipse 25">
                    <a:extLst>
                      <a:ext uri="{FF2B5EF4-FFF2-40B4-BE49-F238E27FC236}">
                        <a16:creationId xmlns:a16="http://schemas.microsoft.com/office/drawing/2014/main" id="{2A0CD651-5979-6E65-B4B2-66DF7EB4408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00506" y="5046324"/>
                    <a:ext cx="198562" cy="198562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defRPr/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27" name="Freihandform 44">
                    <a:extLst>
                      <a:ext uri="{FF2B5EF4-FFF2-40B4-BE49-F238E27FC236}">
                        <a16:creationId xmlns:a16="http://schemas.microsoft.com/office/drawing/2014/main" id="{547DAC48-9B2A-C1E4-4877-A679A654A67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48488" y="5058065"/>
                    <a:ext cx="149395" cy="180304"/>
                  </a:xfrm>
                  <a:custGeom>
                    <a:avLst/>
                    <a:gdLst>
                      <a:gd name="connsiteX0" fmla="*/ 0 w 149395"/>
                      <a:gd name="connsiteY0" fmla="*/ 0 h 180304"/>
                      <a:gd name="connsiteX1" fmla="*/ 149395 w 149395"/>
                      <a:gd name="connsiteY1" fmla="*/ 85000 h 180304"/>
                      <a:gd name="connsiteX2" fmla="*/ 0 w 149395"/>
                      <a:gd name="connsiteY2" fmla="*/ 180304 h 180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9395" h="180304">
                        <a:moveTo>
                          <a:pt x="0" y="0"/>
                        </a:moveTo>
                        <a:lnTo>
                          <a:pt x="149395" y="85000"/>
                        </a:lnTo>
                        <a:lnTo>
                          <a:pt x="0" y="180304"/>
                        </a:lnTo>
                      </a:path>
                    </a:pathLst>
                  </a:cu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pPr>
                      <a:defRPr/>
                    </a:pPr>
                    <a:endParaRPr lang="de-DE">
                      <a:latin typeface="Arial" charset="0"/>
                    </a:endParaRPr>
                  </a:p>
                </p:txBody>
              </p:sp>
            </p:grpSp>
            <p:sp>
              <p:nvSpPr>
                <p:cNvPr id="22" name="Freihandform 50">
                  <a:extLst>
                    <a:ext uri="{FF2B5EF4-FFF2-40B4-BE49-F238E27FC236}">
                      <a16:creationId xmlns:a16="http://schemas.microsoft.com/office/drawing/2014/main" id="{7430D2A5-E5C5-646E-A6F9-1E941D8A73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2780" y="5410200"/>
                  <a:ext cx="3810" cy="548640"/>
                </a:xfrm>
                <a:custGeom>
                  <a:avLst/>
                  <a:gdLst>
                    <a:gd name="T0" fmla="*/ 0 w 3810"/>
                    <a:gd name="T1" fmla="*/ 0 h 548640"/>
                    <a:gd name="T2" fmla="*/ 0 w 3810"/>
                    <a:gd name="T3" fmla="*/ 548640 h 548640"/>
                    <a:gd name="T4" fmla="*/ 3810 w 3810"/>
                    <a:gd name="T5" fmla="*/ 548640 h 5486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810" h="548640">
                      <a:moveTo>
                        <a:pt x="0" y="0"/>
                      </a:moveTo>
                      <a:lnTo>
                        <a:pt x="0" y="548640"/>
                      </a:lnTo>
                      <a:lnTo>
                        <a:pt x="3810" y="54864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grpSp>
              <p:nvGrpSpPr>
                <p:cNvPr id="23" name="Gruppieren 53">
                  <a:extLst>
                    <a:ext uri="{FF2B5EF4-FFF2-40B4-BE49-F238E27FC236}">
                      <a16:creationId xmlns:a16="http://schemas.microsoft.com/office/drawing/2014/main" id="{8D4955BA-5FBA-4410-C70D-8CAB5FD409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42660" y="4201752"/>
                  <a:ext cx="489098" cy="530475"/>
                  <a:chOff x="8469239" y="4201752"/>
                  <a:chExt cx="489098" cy="530475"/>
                </a:xfrm>
              </p:grpSpPr>
              <p:sp>
                <p:nvSpPr>
                  <p:cNvPr id="24" name="Rechteck 6">
                    <a:extLst>
                      <a:ext uri="{FF2B5EF4-FFF2-40B4-BE49-F238E27FC236}">
                        <a16:creationId xmlns:a16="http://schemas.microsoft.com/office/drawing/2014/main" id="{CC96B377-7C72-3831-720C-6FC2970011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469239" y="4211232"/>
                    <a:ext cx="489098" cy="520995"/>
                  </a:xfrm>
                  <a:prstGeom prst="rect">
                    <a:avLst/>
                  </a:prstGeom>
                  <a:solidFill>
                    <a:srgbClr val="FFCC00"/>
                  </a:solidFill>
                  <a:ln w="381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de-DE" altLang="de-DE"/>
                  </a:p>
                </p:txBody>
              </p:sp>
              <p:sp>
                <p:nvSpPr>
                  <p:cNvPr id="25" name="Freihandform 9">
                    <a:extLst>
                      <a:ext uri="{FF2B5EF4-FFF2-40B4-BE49-F238E27FC236}">
                        <a16:creationId xmlns:a16="http://schemas.microsoft.com/office/drawing/2014/main" id="{B4F7A982-554C-CD8D-DA09-3203E6C411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69239" y="4201752"/>
                    <a:ext cx="482444" cy="516103"/>
                  </a:xfrm>
                  <a:custGeom>
                    <a:avLst/>
                    <a:gdLst>
                      <a:gd name="T0" fmla="*/ 5610 w 482444"/>
                      <a:gd name="T1" fmla="*/ 0 h 516103"/>
                      <a:gd name="T2" fmla="*/ 482444 w 482444"/>
                      <a:gd name="T3" fmla="*/ 5610 h 516103"/>
                      <a:gd name="T4" fmla="*/ 0 w 482444"/>
                      <a:gd name="T5" fmla="*/ 516103 h 516103"/>
                      <a:gd name="T6" fmla="*/ 5610 w 482444"/>
                      <a:gd name="T7" fmla="*/ 0 h 51610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82444" h="516103">
                        <a:moveTo>
                          <a:pt x="5610" y="0"/>
                        </a:moveTo>
                        <a:lnTo>
                          <a:pt x="482444" y="5610"/>
                        </a:lnTo>
                        <a:lnTo>
                          <a:pt x="0" y="516103"/>
                        </a:lnTo>
                        <a:lnTo>
                          <a:pt x="5610" y="0"/>
                        </a:lnTo>
                        <a:close/>
                      </a:path>
                    </a:pathLst>
                  </a:custGeom>
                  <a:solidFill>
                    <a:srgbClr val="FF99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8197" name="Textfeld 8196">
              <a:extLst>
                <a:ext uri="{FF2B5EF4-FFF2-40B4-BE49-F238E27FC236}">
                  <a16:creationId xmlns:a16="http://schemas.microsoft.com/office/drawing/2014/main" id="{EA0F16BE-1753-D103-6B30-ED309AD67240}"/>
                </a:ext>
              </a:extLst>
            </p:cNvPr>
            <p:cNvSpPr txBox="1"/>
            <p:nvPr/>
          </p:nvSpPr>
          <p:spPr>
            <a:xfrm>
              <a:off x="5640841" y="4862980"/>
              <a:ext cx="4381599" cy="8715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b="1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Nachkühlsystem</a:t>
              </a:r>
              <a:b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u="sng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Wärmeabfuhr 2</a:t>
              </a:r>
              <a: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: mit dem Nachkühlsystem von 150 bis 50°C in ca. 10 bis 15 Stunden.</a:t>
              </a:r>
              <a:endPara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18" name="Gruppieren 8217">
            <a:extLst>
              <a:ext uri="{FF2B5EF4-FFF2-40B4-BE49-F238E27FC236}">
                <a16:creationId xmlns:a16="http://schemas.microsoft.com/office/drawing/2014/main" id="{26124CBA-B336-2085-8747-CDDF2BE9695D}"/>
              </a:ext>
            </a:extLst>
          </p:cNvPr>
          <p:cNvGrpSpPr/>
          <p:nvPr/>
        </p:nvGrpSpPr>
        <p:grpSpPr>
          <a:xfrm>
            <a:off x="573532" y="1301532"/>
            <a:ext cx="9318225" cy="2454493"/>
            <a:chOff x="573532" y="1301532"/>
            <a:chExt cx="9318225" cy="2454493"/>
          </a:xfrm>
        </p:grpSpPr>
        <p:sp>
          <p:nvSpPr>
            <p:cNvPr id="8196" name="Textfeld 8195">
              <a:extLst>
                <a:ext uri="{FF2B5EF4-FFF2-40B4-BE49-F238E27FC236}">
                  <a16:creationId xmlns:a16="http://schemas.microsoft.com/office/drawing/2014/main" id="{B4E93E0B-9838-8A53-095A-212480EE5E2F}"/>
                </a:ext>
              </a:extLst>
            </p:cNvPr>
            <p:cNvSpPr txBox="1"/>
            <p:nvPr/>
          </p:nvSpPr>
          <p:spPr>
            <a:xfrm>
              <a:off x="3785467" y="1301532"/>
              <a:ext cx="6106290" cy="863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Um eine „</a:t>
              </a:r>
              <a:r>
                <a:rPr lang="de-DE" sz="1600" b="1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Reaktorschnellabschaltung</a:t>
              </a:r>
              <a: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(RESA)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“ vorzunehmen, </a:t>
              </a:r>
              <a:r>
                <a:rPr lang="de-DE" sz="1600" b="1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müssen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die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Steuerstäbe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eingefahren werden,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damit die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Kettenreaktion der Kernspaltung unterbunden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wird.</a:t>
              </a: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D9BF1EC-304B-6F82-B91D-F4C629F8E1EC}"/>
                </a:ext>
              </a:extLst>
            </p:cNvPr>
            <p:cNvSpPr/>
            <p:nvPr/>
          </p:nvSpPr>
          <p:spPr bwMode="auto">
            <a:xfrm>
              <a:off x="573532" y="3489324"/>
              <a:ext cx="854075" cy="266701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210" name="Textfeld 8209">
            <a:extLst>
              <a:ext uri="{FF2B5EF4-FFF2-40B4-BE49-F238E27FC236}">
                <a16:creationId xmlns:a16="http://schemas.microsoft.com/office/drawing/2014/main" id="{16EB6600-63EB-CFCE-D97B-EB4FA37BC404}"/>
              </a:ext>
            </a:extLst>
          </p:cNvPr>
          <p:cNvSpPr txBox="1"/>
          <p:nvPr/>
        </p:nvSpPr>
        <p:spPr>
          <a:xfrm>
            <a:off x="3780051" y="4334341"/>
            <a:ext cx="6094722" cy="34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u="sng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Wärmeabfuhr 1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zunächst über den Dampferzeuger (bis 150 °C)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98" name="Textfeld 8197">
            <a:extLst>
              <a:ext uri="{FF2B5EF4-FFF2-40B4-BE49-F238E27FC236}">
                <a16:creationId xmlns:a16="http://schemas.microsoft.com/office/drawing/2014/main" id="{E3F24443-ACD4-7EE3-3121-68D7298090BB}"/>
              </a:ext>
            </a:extLst>
          </p:cNvPr>
          <p:cNvSpPr txBox="1"/>
          <p:nvPr/>
        </p:nvSpPr>
        <p:spPr>
          <a:xfrm>
            <a:off x="2697187" y="2181178"/>
            <a:ext cx="132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Sattdampf</a:t>
            </a:r>
            <a:b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300 °C, 78 bar 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8201" name="Textfeld 8200">
            <a:extLst>
              <a:ext uri="{FF2B5EF4-FFF2-40B4-BE49-F238E27FC236}">
                <a16:creationId xmlns:a16="http://schemas.microsoft.com/office/drawing/2014/main" id="{D004B1E2-D45B-DD99-545F-59851867155E}"/>
              </a:ext>
            </a:extLst>
          </p:cNvPr>
          <p:cNvSpPr txBox="1"/>
          <p:nvPr/>
        </p:nvSpPr>
        <p:spPr>
          <a:xfrm>
            <a:off x="253346" y="3758916"/>
            <a:ext cx="765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Wasser</a:t>
            </a:r>
            <a:b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330 °C</a:t>
            </a:r>
            <a:br>
              <a:rPr lang="de-DE" sz="1200" kern="100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200" kern="100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155</a:t>
            </a:r>
            <a: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bar 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F3EF115-65EA-FCA4-98D3-576678922A3C}"/>
              </a:ext>
            </a:extLst>
          </p:cNvPr>
          <p:cNvSpPr txBox="1"/>
          <p:nvPr/>
        </p:nvSpPr>
        <p:spPr>
          <a:xfrm>
            <a:off x="2753783" y="4042146"/>
            <a:ext cx="446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4 x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8195" name="Textfeld 8194">
            <a:extLst>
              <a:ext uri="{FF2B5EF4-FFF2-40B4-BE49-F238E27FC236}">
                <a16:creationId xmlns:a16="http://schemas.microsoft.com/office/drawing/2014/main" id="{64A90CC8-814F-2F94-AE1A-30BEF4D07396}"/>
              </a:ext>
            </a:extLst>
          </p:cNvPr>
          <p:cNvSpPr txBox="1"/>
          <p:nvPr/>
        </p:nvSpPr>
        <p:spPr>
          <a:xfrm>
            <a:off x="1495978" y="4914599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Reaktor-</a:t>
            </a:r>
            <a:br>
              <a:rPr lang="de-DE" sz="800" b="1" dirty="0"/>
            </a:br>
            <a:r>
              <a:rPr lang="de-DE" sz="800" b="1" dirty="0" err="1"/>
              <a:t>druckbehälter</a:t>
            </a:r>
            <a:endParaRPr lang="de-DE" sz="800" b="1" dirty="0"/>
          </a:p>
        </p:txBody>
      </p:sp>
      <p:sp>
        <p:nvSpPr>
          <p:cNvPr id="8200" name="Textfeld 8199">
            <a:extLst>
              <a:ext uri="{FF2B5EF4-FFF2-40B4-BE49-F238E27FC236}">
                <a16:creationId xmlns:a16="http://schemas.microsoft.com/office/drawing/2014/main" id="{0FFD9FAA-74AA-49B5-D2EF-56F486D550F4}"/>
              </a:ext>
            </a:extLst>
          </p:cNvPr>
          <p:cNvSpPr txBox="1"/>
          <p:nvPr/>
        </p:nvSpPr>
        <p:spPr>
          <a:xfrm>
            <a:off x="252571" y="5385957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Stahlkugel-ø: 56m,</a:t>
            </a:r>
          </a:p>
          <a:p>
            <a:r>
              <a:rPr lang="de-DE" sz="1000" dirty="0">
                <a:solidFill>
                  <a:srgbClr val="FF0000"/>
                </a:solidFill>
              </a:rPr>
              <a:t>Wandstärke: 30 mm</a:t>
            </a:r>
          </a:p>
        </p:txBody>
      </p:sp>
      <p:sp>
        <p:nvSpPr>
          <p:cNvPr id="8215" name="Textfeld 8214">
            <a:extLst>
              <a:ext uri="{FF2B5EF4-FFF2-40B4-BE49-F238E27FC236}">
                <a16:creationId xmlns:a16="http://schemas.microsoft.com/office/drawing/2014/main" id="{23AC1EFE-9409-AD81-BB84-03F06F6EB814}"/>
              </a:ext>
            </a:extLst>
          </p:cNvPr>
          <p:cNvSpPr txBox="1"/>
          <p:nvPr/>
        </p:nvSpPr>
        <p:spPr>
          <a:xfrm>
            <a:off x="2588224" y="5385957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00" dirty="0">
                <a:solidFill>
                  <a:srgbClr val="FF0000"/>
                </a:solidFill>
              </a:rPr>
              <a:t>Wand-</a:t>
            </a:r>
            <a:br>
              <a:rPr lang="de-DE" sz="1000" dirty="0">
                <a:solidFill>
                  <a:srgbClr val="FF0000"/>
                </a:solidFill>
              </a:rPr>
            </a:br>
            <a:r>
              <a:rPr lang="de-DE" sz="1000" dirty="0">
                <a:solidFill>
                  <a:srgbClr val="FF0000"/>
                </a:solidFill>
              </a:rPr>
              <a:t>stärke: 1,8m</a:t>
            </a:r>
          </a:p>
        </p:txBody>
      </p:sp>
      <p:sp>
        <p:nvSpPr>
          <p:cNvPr id="8216" name="Textfeld 8215">
            <a:extLst>
              <a:ext uri="{FF2B5EF4-FFF2-40B4-BE49-F238E27FC236}">
                <a16:creationId xmlns:a16="http://schemas.microsoft.com/office/drawing/2014/main" id="{72283310-B5F6-1D35-0EED-D94118294A05}"/>
              </a:ext>
            </a:extLst>
          </p:cNvPr>
          <p:cNvSpPr txBox="1"/>
          <p:nvPr/>
        </p:nvSpPr>
        <p:spPr>
          <a:xfrm>
            <a:off x="1098652" y="5126177"/>
            <a:ext cx="1398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Wandstärke: 250 mm</a:t>
            </a:r>
          </a:p>
        </p:txBody>
      </p:sp>
      <p:sp>
        <p:nvSpPr>
          <p:cNvPr id="8217" name="Textfeld 8216">
            <a:extLst>
              <a:ext uri="{FF2B5EF4-FFF2-40B4-BE49-F238E27FC236}">
                <a16:creationId xmlns:a16="http://schemas.microsoft.com/office/drawing/2014/main" id="{60689244-A7B8-F5CA-3DF3-137385C5CCCB}"/>
              </a:ext>
            </a:extLst>
          </p:cNvPr>
          <p:cNvSpPr txBox="1"/>
          <p:nvPr/>
        </p:nvSpPr>
        <p:spPr>
          <a:xfrm>
            <a:off x="3785467" y="2086840"/>
            <a:ext cx="6106290" cy="13905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b="1" u="sng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ABER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Da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Kettenreaktion nicht plötzlich endet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und sich im Reaktor der Brennstoff für 3 Jahre befindet (jährlich wird 1/3 ersetzt), entsteht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nach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der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„Abschaltung“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noch eine beachtliche Wärmemenge: die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Nachzerfallswärme.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Sie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muss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abgeführt werden,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sonst besteht die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Gefahr der Kernschmelze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8220" name="Gruppieren 8219">
            <a:extLst>
              <a:ext uri="{FF2B5EF4-FFF2-40B4-BE49-F238E27FC236}">
                <a16:creationId xmlns:a16="http://schemas.microsoft.com/office/drawing/2014/main" id="{73966BBA-8C4E-19B8-051D-D7662A63D914}"/>
              </a:ext>
            </a:extLst>
          </p:cNvPr>
          <p:cNvGrpSpPr/>
          <p:nvPr/>
        </p:nvGrpSpPr>
        <p:grpSpPr>
          <a:xfrm>
            <a:off x="3780051" y="3181229"/>
            <a:ext cx="6111706" cy="1123802"/>
            <a:chOff x="3848147" y="3181229"/>
            <a:chExt cx="6111706" cy="1123802"/>
          </a:xfrm>
        </p:grpSpPr>
        <p:sp>
          <p:nvSpPr>
            <p:cNvPr id="8208" name="Textfeld 8207">
              <a:extLst>
                <a:ext uri="{FF2B5EF4-FFF2-40B4-BE49-F238E27FC236}">
                  <a16:creationId xmlns:a16="http://schemas.microsoft.com/office/drawing/2014/main" id="{D8C01B2F-6408-B59C-CCCC-97E90C9FD4B1}"/>
                </a:ext>
              </a:extLst>
            </p:cNvPr>
            <p:cNvSpPr txBox="1"/>
            <p:nvPr/>
          </p:nvSpPr>
          <p:spPr>
            <a:xfrm>
              <a:off x="3848147" y="3968272"/>
              <a:ext cx="5721100" cy="3367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u="sng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Beispiel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: </a:t>
              </a:r>
              <a:r>
                <a:rPr lang="de-DE" sz="1600" kern="100" dirty="0" err="1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  <a:r>
                <a:rPr lang="de-DE" sz="1600" kern="100" baseline="-25000" dirty="0" err="1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th</a:t>
              </a:r>
              <a: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= 4.300 MW </a:t>
              </a:r>
              <a: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Nachzerfallswärme = 430 MW </a:t>
              </a:r>
              <a:endPara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19" name="Textfeld 8218">
              <a:extLst>
                <a:ext uri="{FF2B5EF4-FFF2-40B4-BE49-F238E27FC236}">
                  <a16:creationId xmlns:a16="http://schemas.microsoft.com/office/drawing/2014/main" id="{D193920F-4C91-6375-2D10-C8F1D55C7439}"/>
                </a:ext>
              </a:extLst>
            </p:cNvPr>
            <p:cNvSpPr txBox="1"/>
            <p:nvPr/>
          </p:nvSpPr>
          <p:spPr>
            <a:xfrm>
              <a:off x="3853563" y="3181229"/>
              <a:ext cx="6106290" cy="863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b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b="1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Nachzerfallswärme: 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bis zu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10% der thermischen Kraftwerks-leistung</a:t>
              </a:r>
              <a:r>
                <a:rPr lang="de-DE" sz="1600" b="1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vor der „Abschaltung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“.</a:t>
              </a:r>
            </a:p>
          </p:txBody>
        </p:sp>
      </p:grpSp>
      <p:sp>
        <p:nvSpPr>
          <p:cNvPr id="8199" name="Rectangle 4">
            <a:extLst>
              <a:ext uri="{FF2B5EF4-FFF2-40B4-BE49-F238E27FC236}">
                <a16:creationId xmlns:a16="http://schemas.microsoft.com/office/drawing/2014/main" id="{E4DA0EF8-0B5E-0152-99EC-464A53703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132513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Bei Fukushima gab es keinen Strom für die Kühlsysteme!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Kernschmelze!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  <p:sp>
        <p:nvSpPr>
          <p:cNvPr id="8206" name="Textfeld 8205">
            <a:extLst>
              <a:ext uri="{FF2B5EF4-FFF2-40B4-BE49-F238E27FC236}">
                <a16:creationId xmlns:a16="http://schemas.microsoft.com/office/drawing/2014/main" id="{0FC9FE19-9466-38B3-CC2B-F4E4211E222B}"/>
              </a:ext>
            </a:extLst>
          </p:cNvPr>
          <p:cNvSpPr txBox="1"/>
          <p:nvPr/>
        </p:nvSpPr>
        <p:spPr>
          <a:xfrm>
            <a:off x="3231593" y="2731608"/>
            <a:ext cx="569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/>
              <a:t>zur</a:t>
            </a:r>
            <a:br>
              <a:rPr lang="de-DE" sz="800" b="1" dirty="0"/>
            </a:br>
            <a:r>
              <a:rPr lang="de-DE" sz="800" b="1" dirty="0"/>
              <a:t>Turbine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176AB04-B5F0-E7F9-67A5-82B7CB822365}"/>
              </a:ext>
            </a:extLst>
          </p:cNvPr>
          <p:cNvSpPr txBox="1"/>
          <p:nvPr/>
        </p:nvSpPr>
        <p:spPr>
          <a:xfrm>
            <a:off x="1655088" y="4419509"/>
            <a:ext cx="6402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kern="1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9 MW</a:t>
            </a:r>
            <a:endParaRPr lang="de-DE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7383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210" grpId="0"/>
      <p:bldP spid="8198" grpId="0"/>
      <p:bldP spid="8201" grpId="0"/>
      <p:bldP spid="3" grpId="0"/>
      <p:bldP spid="8200" grpId="0"/>
      <p:bldP spid="8215" grpId="0"/>
      <p:bldP spid="8216" grpId="0"/>
      <p:bldP spid="8217" grpId="0" animBg="1"/>
      <p:bldP spid="819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519" y="84138"/>
            <a:ext cx="779059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Funktionen und Eigenschaften von KKW (2),</a:t>
            </a:r>
            <a:r>
              <a:rPr lang="de-DE" sz="2000" kern="100" dirty="0">
                <a:solidFill>
                  <a:schemeClr val="bg1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Druckwasserreaktor (2)</a:t>
            </a:r>
            <a:br>
              <a:rPr lang="de-DE" sz="2000" kern="100" dirty="0">
                <a:solidFill>
                  <a:schemeClr val="bg1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Sekundärkreislauf, Kondensatorkühlung, Wirkungsgrad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3886F9-8E47-8EED-150B-C551909AF7B9}"/>
              </a:ext>
            </a:extLst>
          </p:cNvPr>
          <p:cNvSpPr txBox="1"/>
          <p:nvPr/>
        </p:nvSpPr>
        <p:spPr>
          <a:xfrm>
            <a:off x="4048125" y="762919"/>
            <a:ext cx="5751686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Kernkraftwerke sind Wärmekraftwerke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Sie haben eine Dampfturbine, deren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Kondensator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mit Fluss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oder Meer-wasser bzw. Luft (Kühltürme)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gekühlt werden muss.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Nuclear_power_plant_pwr_diagram_de">
            <a:extLst>
              <a:ext uri="{FF2B5EF4-FFF2-40B4-BE49-F238E27FC236}">
                <a16:creationId xmlns:a16="http://schemas.microsoft.com/office/drawing/2014/main" id="{6FB7C31C-3F64-A555-7186-3FA9E9521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6" t="37303" r="22493" b="22220"/>
          <a:stretch/>
        </p:blipFill>
        <p:spPr bwMode="auto">
          <a:xfrm>
            <a:off x="129540" y="837400"/>
            <a:ext cx="3918584" cy="254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0133DD3-B905-2BF8-11DE-825F6F592EC7}"/>
              </a:ext>
            </a:extLst>
          </p:cNvPr>
          <p:cNvSpPr txBox="1"/>
          <p:nvPr/>
        </p:nvSpPr>
        <p:spPr>
          <a:xfrm>
            <a:off x="392430" y="5892998"/>
            <a:ext cx="2240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Siemens, ISE e.V.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6E18A1-B8AE-7FE4-E6D0-317B62CD92B0}"/>
              </a:ext>
            </a:extLst>
          </p:cNvPr>
          <p:cNvSpPr txBox="1"/>
          <p:nvPr/>
        </p:nvSpPr>
        <p:spPr>
          <a:xfrm>
            <a:off x="4048124" y="4207871"/>
            <a:ext cx="5857875" cy="11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b="1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Moderne Kohlekraftwerke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erreichen Frischdampfparameter von 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ca. 600 °C und einem Druck von ca. 275 bar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(überhitzter Dampf) und kommen damit auf einen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elektr. Wirkungsgrad von ca. 46%</a:t>
            </a: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.</a:t>
            </a:r>
            <a:r>
              <a:rPr lang="de-DE" sz="8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de-DE" sz="1600" b="1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15AA5E0-39AE-E910-6251-F68EF94DF316}"/>
              </a:ext>
            </a:extLst>
          </p:cNvPr>
          <p:cNvGrpSpPr/>
          <p:nvPr/>
        </p:nvGrpSpPr>
        <p:grpSpPr>
          <a:xfrm>
            <a:off x="528999" y="4241010"/>
            <a:ext cx="3120234" cy="1484670"/>
            <a:chOff x="528999" y="4241010"/>
            <a:chExt cx="3120234" cy="1484670"/>
          </a:xfrm>
        </p:grpSpPr>
        <p:pic>
          <p:nvPicPr>
            <p:cNvPr id="8" name="Grafik 7" descr="Ein Bild, das Grafiken, Logo, Kreis, Clipart enthält.&#10;&#10;Automatisch generierte Beschreibung">
              <a:extLst>
                <a:ext uri="{FF2B5EF4-FFF2-40B4-BE49-F238E27FC236}">
                  <a16:creationId xmlns:a16="http://schemas.microsoft.com/office/drawing/2014/main" id="{23766EBF-F4F1-D10D-E3A7-45F81FC65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0" t="23194" r="19028" b="20833"/>
            <a:stretch/>
          </p:blipFill>
          <p:spPr>
            <a:xfrm>
              <a:off x="528999" y="4241010"/>
              <a:ext cx="1654136" cy="1484670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E209876-0FE5-BB08-041F-1AF90EB04979}"/>
                </a:ext>
              </a:extLst>
            </p:cNvPr>
            <p:cNvSpPr txBox="1"/>
            <p:nvPr/>
          </p:nvSpPr>
          <p:spPr>
            <a:xfrm>
              <a:off x="2360098" y="4801810"/>
              <a:ext cx="1289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Wirkungsgrad</a:t>
              </a:r>
            </a:p>
          </p:txBody>
        </p:sp>
      </p:grpSp>
      <p:pic>
        <p:nvPicPr>
          <p:cNvPr id="11" name="Picture 6" descr="Nuclear_power_plant_pwr_diagram_de">
            <a:extLst>
              <a:ext uri="{FF2B5EF4-FFF2-40B4-BE49-F238E27FC236}">
                <a16:creationId xmlns:a16="http://schemas.microsoft.com/office/drawing/2014/main" id="{51BA0E5D-60C9-F119-FDC4-2F24357A7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6" t="85589" r="22493"/>
          <a:stretch/>
        </p:blipFill>
        <p:spPr bwMode="auto">
          <a:xfrm>
            <a:off x="129540" y="3110855"/>
            <a:ext cx="3918584" cy="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0B01398-50A3-5022-9B63-DD870ADECEF3}"/>
              </a:ext>
            </a:extLst>
          </p:cNvPr>
          <p:cNvGrpSpPr/>
          <p:nvPr/>
        </p:nvGrpSpPr>
        <p:grpSpPr>
          <a:xfrm>
            <a:off x="392430" y="1299802"/>
            <a:ext cx="9407381" cy="2806174"/>
            <a:chOff x="392430" y="1299802"/>
            <a:chExt cx="9407381" cy="2806174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DC39E9E2-041D-B4D6-B27D-296CD6FF4A55}"/>
                </a:ext>
              </a:extLst>
            </p:cNvPr>
            <p:cNvGrpSpPr/>
            <p:nvPr/>
          </p:nvGrpSpPr>
          <p:grpSpPr>
            <a:xfrm>
              <a:off x="392430" y="1299802"/>
              <a:ext cx="979170" cy="928261"/>
              <a:chOff x="392430" y="1299802"/>
              <a:chExt cx="979170" cy="928261"/>
            </a:xfrm>
          </p:grpSpPr>
          <p:pic>
            <p:nvPicPr>
              <p:cNvPr id="13" name="Grafik 12" descr="Ein Bild, das Reihe, Entwurf, Design, Diagramm enthält.&#10;&#10;Automatisch generierte Beschreibung">
                <a:extLst>
                  <a:ext uri="{FF2B5EF4-FFF2-40B4-BE49-F238E27FC236}">
                    <a16:creationId xmlns:a16="http://schemas.microsoft.com/office/drawing/2014/main" id="{7219A902-1838-2205-A2F8-8BD48745F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36" t="36321" r="30846" b="33160"/>
              <a:stretch/>
            </p:blipFill>
            <p:spPr>
              <a:xfrm>
                <a:off x="463799" y="1299802"/>
                <a:ext cx="221737" cy="175684"/>
              </a:xfrm>
              <a:prstGeom prst="rect">
                <a:avLst/>
              </a:prstGeom>
            </p:spPr>
          </p:pic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7099919F-E666-2790-70C5-929FEDE5AAB6}"/>
                  </a:ext>
                </a:extLst>
              </p:cNvPr>
              <p:cNvCxnSpPr/>
              <p:nvPr/>
            </p:nvCxnSpPr>
            <p:spPr bwMode="auto">
              <a:xfrm>
                <a:off x="782955" y="2110340"/>
                <a:ext cx="58864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5" name="Grafik 14" descr="Ein Bild, das Reihe, Diagramm, Design enthält.&#10;&#10;Automatisch generierte Beschreibung">
                <a:extLst>
                  <a:ext uri="{FF2B5EF4-FFF2-40B4-BE49-F238E27FC236}">
                    <a16:creationId xmlns:a16="http://schemas.microsoft.com/office/drawing/2014/main" id="{12E6B206-0E53-9D87-1206-B227119E7F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27" t="31401" r="35944" b="32280"/>
              <a:stretch/>
            </p:blipFill>
            <p:spPr>
              <a:xfrm>
                <a:off x="890898" y="1992617"/>
                <a:ext cx="229242" cy="235446"/>
              </a:xfrm>
              <a:prstGeom prst="rect">
                <a:avLst/>
              </a:prstGeom>
            </p:spPr>
          </p:pic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D09F12E1-A087-36B0-8811-9D4BAE4A3E53}"/>
                  </a:ext>
                </a:extLst>
              </p:cNvPr>
              <p:cNvCxnSpPr/>
              <p:nvPr/>
            </p:nvCxnSpPr>
            <p:spPr bwMode="auto">
              <a:xfrm>
                <a:off x="392430" y="1413510"/>
                <a:ext cx="390524" cy="69683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F6BE9487-6C56-E66B-728C-CF72F61EE9D6}"/>
                </a:ext>
              </a:extLst>
            </p:cNvPr>
            <p:cNvSpPr txBox="1"/>
            <p:nvPr/>
          </p:nvSpPr>
          <p:spPr>
            <a:xfrm>
              <a:off x="4048125" y="3505875"/>
              <a:ext cx="5751686" cy="600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Im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RESA-Fall 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wird der Dampf über eine Umleitstation direkt in den Kondensator geleitet!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EF52D9E1-7D8B-3EBF-D74E-AB51F95DC375}"/>
              </a:ext>
            </a:extLst>
          </p:cNvPr>
          <p:cNvSpPr txBox="1"/>
          <p:nvPr/>
        </p:nvSpPr>
        <p:spPr>
          <a:xfrm>
            <a:off x="4048125" y="5294076"/>
            <a:ext cx="5857875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Die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Frischdampfparameter</a:t>
            </a: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von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Kernkraftwerken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erreichen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nur ca. 300 °C bei einem Druck von 78 bar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attdampf). Deshalb liegt der elektr.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Wirkungsgrad bei nur 37%.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2FC520-FDF9-2B9E-E859-74BDA97BC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" y="615988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Die Kondensatorkühlung kann im Hochsommer zu einem großen Engpass werden!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D649E45-C14F-7173-F719-2559145CD2AC}"/>
              </a:ext>
            </a:extLst>
          </p:cNvPr>
          <p:cNvSpPr txBox="1"/>
          <p:nvPr/>
        </p:nvSpPr>
        <p:spPr>
          <a:xfrm>
            <a:off x="4048125" y="2644131"/>
            <a:ext cx="5751686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Dieses Problem stellt sich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Frankreich bei den KKWs in jedem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eißen Sommer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 D.h., der benötigte Strom muss z.B. aus D importiert werden.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76E76BD-46A9-2D7F-54FB-900C4D792B3C}"/>
              </a:ext>
            </a:extLst>
          </p:cNvPr>
          <p:cNvSpPr txBox="1"/>
          <p:nvPr/>
        </p:nvSpPr>
        <p:spPr>
          <a:xfrm>
            <a:off x="4048124" y="1556502"/>
            <a:ext cx="5857875" cy="11270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Wenn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bei Wärmekraftwerken an Flüssen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im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Hochsomme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nicht mehr genügend Wasser fließt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oder der Fluss nicht mehr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erwärmt werden darf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müssen diese Wärmekraftwerke in ihrer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Leistung reduziert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oder abgeschaltet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werden!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51B967A-0F9F-ECBC-96B5-09D1A10AE926}"/>
              </a:ext>
            </a:extLst>
          </p:cNvPr>
          <p:cNvSpPr txBox="1"/>
          <p:nvPr/>
        </p:nvSpPr>
        <p:spPr>
          <a:xfrm>
            <a:off x="-45246" y="1382362"/>
            <a:ext cx="611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/>
              <a:t>vom</a:t>
            </a:r>
            <a:br>
              <a:rPr lang="de-DE" sz="800" b="1" dirty="0"/>
            </a:br>
            <a:r>
              <a:rPr lang="de-DE" sz="800" b="1" dirty="0"/>
              <a:t>Dampf-erzeuger</a:t>
            </a:r>
          </a:p>
        </p:txBody>
      </p:sp>
    </p:spTree>
    <p:extLst>
      <p:ext uri="{BB962C8B-B14F-4D97-AF65-F5344CB8AC3E}">
        <p14:creationId xmlns:p14="http://schemas.microsoft.com/office/powerpoint/2010/main" val="270482963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/>
      <p:bldP spid="5" grpId="0"/>
      <p:bldP spid="14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98694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Funktionen und Eigenschaften von KKW (3)</a:t>
            </a:r>
            <a:b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Manövrierbarkeit (Lastwechselbetrieb)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71A078A-B75C-0B5E-6DAA-9E8C3E0D4EAE}"/>
              </a:ext>
            </a:extLst>
          </p:cNvPr>
          <p:cNvSpPr txBox="1"/>
          <p:nvPr/>
        </p:nvSpPr>
        <p:spPr>
          <a:xfrm>
            <a:off x="4317635" y="1468676"/>
            <a:ext cx="5330089" cy="1390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Kernkraftwerke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sind sowohl vom verfahrenstechnischen Prozess (Kernreaktor)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und dem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Apparatebau (sehr dickwandige Teile) als auch von der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irtschaftlichkeit für den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Dauerbetrieb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(Grundlast) ausgelegt.</a:t>
            </a:r>
            <a:b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D.h.,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Lastwechselbetrieb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ist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kaum möglich!</a:t>
            </a:r>
            <a:endParaRPr lang="de-DE" sz="1600" kern="100" dirty="0">
              <a:solidFill>
                <a:srgbClr val="0000FF"/>
              </a:solidFill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Grafik 11" descr="Ein Bild, das Text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12939BEE-9923-112C-1847-B02C26F2E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5385" b="24359"/>
          <a:stretch/>
        </p:blipFill>
        <p:spPr>
          <a:xfrm>
            <a:off x="258276" y="1468676"/>
            <a:ext cx="3989874" cy="307221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9828D89-4CF6-E2A5-C15B-1424A65D9653}"/>
              </a:ext>
            </a:extLst>
          </p:cNvPr>
          <p:cNvSpPr txBox="1"/>
          <p:nvPr/>
        </p:nvSpPr>
        <p:spPr>
          <a:xfrm>
            <a:off x="258275" y="4587061"/>
            <a:ext cx="3037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Öffentliche Nettostromerzeugung</a:t>
            </a:r>
            <a:br>
              <a:rPr lang="de-DE" sz="1400" dirty="0"/>
            </a:br>
            <a:r>
              <a:rPr lang="de-DE" sz="1400" dirty="0"/>
              <a:t>in Deutschland in Woche 31/2022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2F477E0-DC40-21EA-569E-E330DE44CA01}"/>
              </a:ext>
            </a:extLst>
          </p:cNvPr>
          <p:cNvSpPr txBox="1"/>
          <p:nvPr/>
        </p:nvSpPr>
        <p:spPr>
          <a:xfrm>
            <a:off x="3296059" y="4448561"/>
            <a:ext cx="10215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Kernenergie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5146827-8F43-E2A1-DD06-125BA681F25B}"/>
              </a:ext>
            </a:extLst>
          </p:cNvPr>
          <p:cNvSpPr txBox="1"/>
          <p:nvPr/>
        </p:nvSpPr>
        <p:spPr>
          <a:xfrm>
            <a:off x="258274" y="5104918"/>
            <a:ext cx="2294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/>
              <a:t>Quelle</a:t>
            </a:r>
            <a:r>
              <a:rPr lang="de-DE" sz="1200" dirty="0"/>
              <a:t>: FH-ISE, Energy-Charts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07C0360-D03C-0059-7919-6E8AFF3A97FB}"/>
              </a:ext>
            </a:extLst>
          </p:cNvPr>
          <p:cNvSpPr txBox="1"/>
          <p:nvPr/>
        </p:nvSpPr>
        <p:spPr>
          <a:xfrm>
            <a:off x="8045029" y="5650934"/>
            <a:ext cx="1444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ISE e.V.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6877F40-0A39-9DD8-C5A2-B92DCB4E9D63}"/>
              </a:ext>
            </a:extLst>
          </p:cNvPr>
          <p:cNvSpPr txBox="1"/>
          <p:nvPr/>
        </p:nvSpPr>
        <p:spPr>
          <a:xfrm>
            <a:off x="4317635" y="2955341"/>
            <a:ext cx="5588364" cy="8635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Das bedeutet, KKWs sind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nicht als Residuallast-kraftwerke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Kombination mit volatilen EE-Kraftwerken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einsetzbar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24EBD7C-1F45-26A0-BBA7-BC4808162456}"/>
              </a:ext>
            </a:extLst>
          </p:cNvPr>
          <p:cNvSpPr txBox="1"/>
          <p:nvPr/>
        </p:nvSpPr>
        <p:spPr>
          <a:xfrm>
            <a:off x="4317635" y="3930837"/>
            <a:ext cx="5330089" cy="11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der Konsequenz heißt das,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Windkraft- oder PV-Anlagen müssten abgeregelt werden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damit Kernkraftwerke mit Volllast weiter betrieben werden können!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89F465D-49AD-F917-0141-2845BF143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5999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Kernkraftwerke sind nur für Grundlast einsetzbar und nicht in Kombination mit EE-Kraftwerken!</a:t>
            </a:r>
          </a:p>
        </p:txBody>
      </p:sp>
    </p:spTree>
    <p:extLst>
      <p:ext uri="{BB962C8B-B14F-4D97-AF65-F5344CB8AC3E}">
        <p14:creationId xmlns:p14="http://schemas.microsoft.com/office/powerpoint/2010/main" val="344942721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880394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Brennelement-Beschaffung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Uran-Produzenten, Reichweite der Uran-Vorräte, Brennelemente-Hersteller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7142F65-428F-679F-C71B-E81E2A973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33" t="29771" r="45359" b="6941"/>
          <a:stretch/>
        </p:blipFill>
        <p:spPr>
          <a:xfrm>
            <a:off x="452438" y="1304984"/>
            <a:ext cx="4729162" cy="329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87C7AA3-00F4-EB38-AEEB-30A003DDC954}"/>
              </a:ext>
            </a:extLst>
          </p:cNvPr>
          <p:cNvSpPr txBox="1"/>
          <p:nvPr/>
        </p:nvSpPr>
        <p:spPr>
          <a:xfrm>
            <a:off x="4410876" y="1151095"/>
            <a:ext cx="770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Tonnen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82DC2D-CECA-0D10-380B-4D29BBE221AF}"/>
              </a:ext>
            </a:extLst>
          </p:cNvPr>
          <p:cNvSpPr txBox="1"/>
          <p:nvPr/>
        </p:nvSpPr>
        <p:spPr>
          <a:xfrm>
            <a:off x="362751" y="979622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Uran-Produzenten (2020)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B382146-651E-17B1-EA88-513671F70EDB}"/>
              </a:ext>
            </a:extLst>
          </p:cNvPr>
          <p:cNvSpPr txBox="1"/>
          <p:nvPr/>
        </p:nvSpPr>
        <p:spPr>
          <a:xfrm>
            <a:off x="2432548" y="4763675"/>
            <a:ext cx="5987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- Westinghouse Electric Company, USA (31%)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CF063C5-5C8C-1496-E485-1B83E1A2C20C}"/>
              </a:ext>
            </a:extLst>
          </p:cNvPr>
          <p:cNvGrpSpPr/>
          <p:nvPr/>
        </p:nvGrpSpPr>
        <p:grpSpPr>
          <a:xfrm>
            <a:off x="362751" y="4737522"/>
            <a:ext cx="2050223" cy="1129752"/>
            <a:chOff x="362751" y="4804197"/>
            <a:chExt cx="2050223" cy="1129752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2FC1B7F-8DDF-95A1-CF62-4A36D834F392}"/>
                </a:ext>
              </a:extLst>
            </p:cNvPr>
            <p:cNvSpPr txBox="1"/>
            <p:nvPr/>
          </p:nvSpPr>
          <p:spPr>
            <a:xfrm>
              <a:off x="362751" y="4804197"/>
              <a:ext cx="18261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Brennelemente-</a:t>
              </a:r>
              <a:br>
                <a:rPr lang="de-DE" sz="1800" dirty="0"/>
              </a:br>
              <a:r>
                <a:rPr lang="de-DE" sz="1800" dirty="0"/>
                <a:t>Hersteller</a:t>
              </a:r>
              <a:br>
                <a:rPr lang="de-DE" sz="1800" dirty="0"/>
              </a:br>
              <a:r>
                <a:rPr lang="de-DE" sz="1200" dirty="0"/>
                <a:t>(Marktanteile 2015)</a:t>
              </a:r>
            </a:p>
          </p:txBody>
        </p:sp>
        <p:sp>
          <p:nvSpPr>
            <p:cNvPr id="12" name="Text Box 5">
              <a:hlinkClick r:id="rId4"/>
              <a:extLst>
                <a:ext uri="{FF2B5EF4-FFF2-40B4-BE49-F238E27FC236}">
                  <a16:creationId xmlns:a16="http://schemas.microsoft.com/office/drawing/2014/main" id="{5DE277F3-67E0-F875-0323-9BBBC02462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557" y="5749283"/>
              <a:ext cx="2037417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200" u="sng" dirty="0"/>
                <a:t>Quelle</a:t>
              </a:r>
              <a:r>
                <a:rPr lang="de-DE" altLang="de-DE" sz="1200" dirty="0"/>
                <a:t>: </a:t>
              </a:r>
              <a:r>
                <a:rPr lang="de-DE" altLang="de-DE" sz="1200" dirty="0" err="1"/>
                <a:t>atommüllreport</a:t>
              </a:r>
              <a:r>
                <a:rPr lang="de-DE" altLang="de-DE" sz="1200" dirty="0"/>
                <a:t> (2023)</a:t>
              </a:r>
              <a:endParaRPr lang="en-US" altLang="de-DE" sz="1200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80C3280-7C6D-2D24-6118-0AE95FFCA1B5}"/>
              </a:ext>
            </a:extLst>
          </p:cNvPr>
          <p:cNvGrpSpPr/>
          <p:nvPr/>
        </p:nvGrpSpPr>
        <p:grpSpPr>
          <a:xfrm>
            <a:off x="5376706" y="979622"/>
            <a:ext cx="4390946" cy="3624962"/>
            <a:chOff x="5376706" y="979622"/>
            <a:chExt cx="4390946" cy="3624962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E3240E7D-AE94-5AE3-9584-06242C864A18}"/>
                </a:ext>
              </a:extLst>
            </p:cNvPr>
            <p:cNvSpPr/>
            <p:nvPr/>
          </p:nvSpPr>
          <p:spPr bwMode="auto">
            <a:xfrm>
              <a:off x="5426324" y="1348954"/>
              <a:ext cx="4262594" cy="32556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F61BCE6-8676-491F-3D72-20D44C9F0DCB}"/>
                </a:ext>
              </a:extLst>
            </p:cNvPr>
            <p:cNvSpPr txBox="1"/>
            <p:nvPr/>
          </p:nvSpPr>
          <p:spPr>
            <a:xfrm>
              <a:off x="5376706" y="979622"/>
              <a:ext cx="4390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Reichweite (Dauer) der Uranvorräte (</a:t>
              </a:r>
              <a:r>
                <a:rPr lang="de-DE" sz="1800" dirty="0" err="1"/>
                <a:t>ww</a:t>
              </a:r>
              <a:r>
                <a:rPr lang="de-DE" sz="1800" dirty="0"/>
                <a:t>)</a:t>
              </a:r>
            </a:p>
          </p:txBody>
        </p:sp>
        <p:sp>
          <p:nvSpPr>
            <p:cNvPr id="15" name="Text Box 5">
              <a:hlinkClick r:id="rId4"/>
              <a:extLst>
                <a:ext uri="{FF2B5EF4-FFF2-40B4-BE49-F238E27FC236}">
                  <a16:creationId xmlns:a16="http://schemas.microsoft.com/office/drawing/2014/main" id="{0A06CF0C-C5D0-EA78-F0AB-7ECD14BE2B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0100" y="4331194"/>
              <a:ext cx="119263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200" u="sng" dirty="0"/>
                <a:t>Quelle</a:t>
              </a:r>
              <a:r>
                <a:rPr lang="de-DE" altLang="de-DE" sz="1200" dirty="0"/>
                <a:t>: Wikipedia</a:t>
              </a:r>
              <a:endParaRPr lang="en-US" altLang="de-DE" sz="1200" dirty="0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9896F406-A4FC-A832-F26A-1172D9B3FB7F}"/>
              </a:ext>
            </a:extLst>
          </p:cNvPr>
          <p:cNvSpPr txBox="1"/>
          <p:nvPr/>
        </p:nvSpPr>
        <p:spPr>
          <a:xfrm>
            <a:off x="5426324" y="1348954"/>
            <a:ext cx="4262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0000FF"/>
                </a:solidFill>
                <a:highlight>
                  <a:srgbClr val="FFFFFF"/>
                </a:highlight>
              </a:rPr>
              <a:t>j</a:t>
            </a:r>
            <a:r>
              <a:rPr lang="de-DE" sz="1600" b="0" i="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ährlicher Verbrauch</a:t>
            </a:r>
            <a:r>
              <a:rPr lang="de-DE" sz="1600" dirty="0">
                <a:solidFill>
                  <a:srgbClr val="0000FF"/>
                </a:solidFill>
                <a:highlight>
                  <a:srgbClr val="FFFFFF"/>
                </a:highlight>
              </a:rPr>
              <a:t>: 67.000 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E44F171-2503-1CCB-2074-1B9CA6C6BFC2}"/>
              </a:ext>
            </a:extLst>
          </p:cNvPr>
          <p:cNvSpPr txBox="1"/>
          <p:nvPr/>
        </p:nvSpPr>
        <p:spPr>
          <a:xfrm>
            <a:off x="5426324" y="1717902"/>
            <a:ext cx="4262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0000FF"/>
                </a:solidFill>
                <a:highlight>
                  <a:srgbClr val="FFFFFF"/>
                </a:highlight>
              </a:rPr>
              <a:t>gesicherte/vermutete Vorräte: 5,5 Mio. 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05D467C-1F35-1336-78C9-5F534B2E9FE6}"/>
              </a:ext>
            </a:extLst>
          </p:cNvPr>
          <p:cNvSpPr txBox="1"/>
          <p:nvPr/>
        </p:nvSpPr>
        <p:spPr>
          <a:xfrm>
            <a:off x="5426324" y="2086851"/>
            <a:ext cx="4262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0000FF"/>
                </a:solidFill>
                <a:highlight>
                  <a:srgbClr val="FFFFFF"/>
                </a:highlight>
              </a:rPr>
              <a:t>Reichweite (Dauer): ca. 80 Jahre </a:t>
            </a:r>
            <a:endParaRPr lang="de-DE" sz="1600" dirty="0">
              <a:solidFill>
                <a:srgbClr val="0000FF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602FA88-0189-057B-448A-E5B076F6363E}"/>
              </a:ext>
            </a:extLst>
          </p:cNvPr>
          <p:cNvSpPr txBox="1"/>
          <p:nvPr/>
        </p:nvSpPr>
        <p:spPr>
          <a:xfrm>
            <a:off x="2432548" y="5050291"/>
            <a:ext cx="5987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- </a:t>
            </a:r>
            <a:r>
              <a:rPr lang="de-DE" sz="1600" dirty="0" err="1">
                <a:solidFill>
                  <a:srgbClr val="0000FF"/>
                </a:solidFill>
              </a:rPr>
              <a:t>Framatome</a:t>
            </a:r>
            <a:r>
              <a:rPr lang="de-DE" sz="1600" dirty="0">
                <a:solidFill>
                  <a:srgbClr val="0000FF"/>
                </a:solidFill>
              </a:rPr>
              <a:t>, Frankreich (30%)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BD62173-17B7-3B02-3151-01B259C88490}"/>
              </a:ext>
            </a:extLst>
          </p:cNvPr>
          <p:cNvSpPr txBox="1"/>
          <p:nvPr/>
        </p:nvSpPr>
        <p:spPr>
          <a:xfrm>
            <a:off x="2432548" y="5336907"/>
            <a:ext cx="5987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- TVEL,  Russland (17%)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8A1B6DC-D926-A8A5-496D-F6DB8F424E77}"/>
              </a:ext>
            </a:extLst>
          </p:cNvPr>
          <p:cNvSpPr txBox="1"/>
          <p:nvPr/>
        </p:nvSpPr>
        <p:spPr>
          <a:xfrm>
            <a:off x="2432548" y="5623524"/>
            <a:ext cx="5987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- Global </a:t>
            </a:r>
            <a:r>
              <a:rPr lang="de-DE" sz="1600" dirty="0" err="1">
                <a:solidFill>
                  <a:srgbClr val="0000FF"/>
                </a:solidFill>
              </a:rPr>
              <a:t>Nuclear</a:t>
            </a:r>
            <a:r>
              <a:rPr lang="de-DE" sz="1600" dirty="0">
                <a:solidFill>
                  <a:srgbClr val="0000FF"/>
                </a:solidFill>
              </a:rPr>
              <a:t> Fuel, USA (11%)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72950174-1219-E9BF-75D2-5CED6AB8A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90067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Russland und Kasachstan haben zusammen fast 50 % Anteil bei der Uran-Produktion!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Wir wollen keine geopolitischen Abhängigkeiten mehr!</a:t>
            </a:r>
          </a:p>
        </p:txBody>
      </p:sp>
    </p:spTree>
    <p:extLst>
      <p:ext uri="{BB962C8B-B14F-4D97-AF65-F5344CB8AC3E}">
        <p14:creationId xmlns:p14="http://schemas.microsoft.com/office/powerpoint/2010/main" val="106406559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9" grpId="0"/>
      <p:bldP spid="14" grpId="0"/>
      <p:bldP spid="18" grpId="0"/>
      <p:bldP spid="19" grpId="0"/>
      <p:bldP spid="20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8848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CB5448-D4E5-3B99-0EDC-2FDB9AC6FFC6}"/>
              </a:ext>
            </a:extLst>
          </p:cNvPr>
          <p:cNvSpPr txBox="1"/>
          <p:nvPr/>
        </p:nvSpPr>
        <p:spPr>
          <a:xfrm>
            <a:off x="840580" y="85085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Vorwort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47614FE-A2AB-793F-1F1F-32AF5362987D}"/>
              </a:ext>
            </a:extLst>
          </p:cNvPr>
          <p:cNvSpPr txBox="1"/>
          <p:nvPr/>
        </p:nvSpPr>
        <p:spPr>
          <a:xfrm>
            <a:off x="840580" y="125874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(Gesellschafts-)Politische Chronologie der Atomkraft in D</a:t>
            </a:r>
            <a:endParaRPr lang="de-DE" sz="1800" kern="100" dirty="0">
              <a:solidFill>
                <a:srgbClr val="0000F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61A6987-4C1D-CD6F-4F8E-9BBDAD1DB3D2}"/>
              </a:ext>
            </a:extLst>
          </p:cNvPr>
          <p:cNvSpPr txBox="1"/>
          <p:nvPr/>
        </p:nvSpPr>
        <p:spPr>
          <a:xfrm>
            <a:off x="840580" y="1666630"/>
            <a:ext cx="8398669" cy="376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altLang="de-DE" sz="1800" kern="100" dirty="0">
                <a:solidFill>
                  <a:srgbClr val="0000FF"/>
                </a:solidFill>
                <a:cs typeface="Times New Roman" panose="02020603050405020304" pitchFamily="18" charset="0"/>
              </a:rPr>
              <a:t>Gesellschaftliche Kosten der Atomenergie in D</a:t>
            </a:r>
            <a:endParaRPr lang="de-DE" sz="1800" kern="100" dirty="0">
              <a:solidFill>
                <a:srgbClr val="0000F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D62E45C-37E5-BC38-5FA4-971CE07B211B}"/>
              </a:ext>
            </a:extLst>
          </p:cNvPr>
          <p:cNvSpPr txBox="1"/>
          <p:nvPr/>
        </p:nvSpPr>
        <p:spPr>
          <a:xfrm>
            <a:off x="840580" y="370358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8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Verfügbarkeit, Sicherheit, Versicherbarkeit</a:t>
            </a:r>
            <a:endParaRPr lang="de-DE" sz="1800" kern="100" dirty="0">
              <a:solidFill>
                <a:srgbClr val="0000F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09C8420-D824-A405-6E8D-A07141B30233}"/>
              </a:ext>
            </a:extLst>
          </p:cNvPr>
          <p:cNvSpPr txBox="1"/>
          <p:nvPr/>
        </p:nvSpPr>
        <p:spPr>
          <a:xfrm>
            <a:off x="840580" y="411147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Gravierende KKW-Unfälle</a:t>
            </a:r>
            <a:endParaRPr lang="de-DE" sz="1800" kern="100" dirty="0">
              <a:solidFill>
                <a:srgbClr val="0000F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D692F6F-9A6A-D309-5B6F-05076ED32139}"/>
              </a:ext>
            </a:extLst>
          </p:cNvPr>
          <p:cNvSpPr txBox="1"/>
          <p:nvPr/>
        </p:nvSpPr>
        <p:spPr>
          <a:xfrm>
            <a:off x="840580" y="329569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Brennelement-Beschaffung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3F655D-2C76-A078-D911-FDA0A5D875DA}"/>
              </a:ext>
            </a:extLst>
          </p:cNvPr>
          <p:cNvSpPr txBox="1"/>
          <p:nvPr/>
        </p:nvSpPr>
        <p:spPr>
          <a:xfrm>
            <a:off x="840580" y="4918017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Neue KKW-Typ in Europa: </a:t>
            </a:r>
            <a:r>
              <a:rPr lang="de-DE" sz="1800" dirty="0">
                <a:solidFill>
                  <a:srgbClr val="0000FF"/>
                </a:solidFill>
              </a:rPr>
              <a:t>European </a:t>
            </a:r>
            <a:r>
              <a:rPr lang="de-DE" sz="1800" dirty="0" err="1">
                <a:solidFill>
                  <a:srgbClr val="0000FF"/>
                </a:solidFill>
              </a:rPr>
              <a:t>Pressurized</a:t>
            </a:r>
            <a:r>
              <a:rPr lang="de-DE" sz="1800" dirty="0">
                <a:solidFill>
                  <a:srgbClr val="0000FF"/>
                </a:solidFill>
              </a:rPr>
              <a:t> </a:t>
            </a:r>
            <a:r>
              <a:rPr lang="de-DE" sz="1800" dirty="0" err="1">
                <a:solidFill>
                  <a:srgbClr val="0000FF"/>
                </a:solidFill>
              </a:rPr>
              <a:t>Reactor</a:t>
            </a:r>
            <a:r>
              <a:rPr lang="de-DE" sz="1800" dirty="0">
                <a:solidFill>
                  <a:srgbClr val="0000FF"/>
                </a:solidFill>
              </a:rPr>
              <a:t> (</a:t>
            </a:r>
            <a:r>
              <a:rPr lang="de-DE" altLang="de-DE" sz="1800" dirty="0">
                <a:solidFill>
                  <a:srgbClr val="0000FF"/>
                </a:solidFill>
              </a:rPr>
              <a:t>EPR)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6F5DEF8-BE13-8226-6981-7C56CE7698EE}"/>
              </a:ext>
            </a:extLst>
          </p:cNvPr>
          <p:cNvSpPr txBox="1"/>
          <p:nvPr/>
        </p:nvSpPr>
        <p:spPr>
          <a:xfrm>
            <a:off x="840580" y="207202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8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Stromgestehungskosten im Vergleich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614177-1AEE-249B-7DDB-DA610710B85F}"/>
              </a:ext>
            </a:extLst>
          </p:cNvPr>
          <p:cNvSpPr txBox="1"/>
          <p:nvPr/>
        </p:nvSpPr>
        <p:spPr>
          <a:xfrm>
            <a:off x="840580" y="4519360"/>
            <a:ext cx="8398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0000FF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Wohin mit den radioaktiven Abfällen?</a:t>
            </a:r>
            <a:endParaRPr lang="de-DE" altLang="de-DE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96D269-D18C-195C-C2BC-A429B39A16C1}"/>
              </a:ext>
            </a:extLst>
          </p:cNvPr>
          <p:cNvSpPr txBox="1"/>
          <p:nvPr/>
        </p:nvSpPr>
        <p:spPr>
          <a:xfrm>
            <a:off x="840580" y="5733797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Fazit und ISE e.V.-Statement</a:t>
            </a:r>
            <a:endParaRPr lang="de-DE" altLang="de-DE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D9E225C-536E-CD3D-DABE-F197F3D29B89}"/>
              </a:ext>
            </a:extLst>
          </p:cNvPr>
          <p:cNvSpPr txBox="1"/>
          <p:nvPr/>
        </p:nvSpPr>
        <p:spPr>
          <a:xfrm>
            <a:off x="840580" y="288780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8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Funktionen und Eigenschaften von Kernkraftwerken (KKW)</a:t>
            </a:r>
            <a:endParaRPr lang="de-DE" sz="1800" kern="100" dirty="0">
              <a:solidFill>
                <a:srgbClr val="0000F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B16C0E6-E0B2-A2D7-3551-0B412E7D7D2D}"/>
              </a:ext>
            </a:extLst>
          </p:cNvPr>
          <p:cNvSpPr txBox="1"/>
          <p:nvPr/>
        </p:nvSpPr>
        <p:spPr>
          <a:xfrm>
            <a:off x="840580" y="5325907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Neue Ideen zur Atomenergie</a:t>
            </a:r>
            <a:endParaRPr lang="de-DE" altLang="de-DE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640002B-7F6A-42EC-92C6-A66D05B058EA}"/>
              </a:ext>
            </a:extLst>
          </p:cNvPr>
          <p:cNvSpPr txBox="1"/>
          <p:nvPr/>
        </p:nvSpPr>
        <p:spPr>
          <a:xfrm>
            <a:off x="840580" y="6141682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Links zu Videos</a:t>
            </a:r>
            <a:endParaRPr lang="de-DE" altLang="de-DE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41FADD6-78A0-639A-09B1-384457435F57}"/>
              </a:ext>
            </a:extLst>
          </p:cNvPr>
          <p:cNvSpPr txBox="1"/>
          <p:nvPr/>
        </p:nvSpPr>
        <p:spPr>
          <a:xfrm>
            <a:off x="840580" y="247991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8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Wie klimafreundlich ist unser Strom im Vergleich?</a:t>
            </a:r>
          </a:p>
        </p:txBody>
      </p:sp>
    </p:spTree>
    <p:extLst>
      <p:ext uri="{BB962C8B-B14F-4D97-AF65-F5344CB8AC3E}">
        <p14:creationId xmlns:p14="http://schemas.microsoft.com/office/powerpoint/2010/main" val="79739620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7726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Verfügbarkeit, Sicherheit, Versicherbarkeit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3886F9-8E47-8EED-150B-C551909AF7B9}"/>
              </a:ext>
            </a:extLst>
          </p:cNvPr>
          <p:cNvSpPr txBox="1"/>
          <p:nvPr/>
        </p:nvSpPr>
        <p:spPr>
          <a:xfrm>
            <a:off x="2924175" y="787798"/>
            <a:ext cx="6837045" cy="1390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Hinter einem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Kernkraftwerk verbirgt sich ein sehr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schwierig zu handhabender verfahrenstechnischer Prozess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bei dem sichergestellt werden muss, dass einerseits Strom dauerhaft unter wirtschaftlichen Gesichtspunkten erzeugt werden soll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Verfügbarkeit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und andererseits kein radioaktiver Unfall (Super-GAU) ausgelöst wird (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Sicherheit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5" name="Grafik 4" descr="Ein Bild, das Text, Wolke, draußen, Himmel enthält.&#10;&#10;Automatisch generierte Beschreibung">
            <a:extLst>
              <a:ext uri="{FF2B5EF4-FFF2-40B4-BE49-F238E27FC236}">
                <a16:creationId xmlns:a16="http://schemas.microsoft.com/office/drawing/2014/main" id="{681D1660-E432-6E4D-F2A5-8584BC546C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8792" r="13175" b="14774"/>
          <a:stretch/>
        </p:blipFill>
        <p:spPr>
          <a:xfrm>
            <a:off x="968802" y="2305147"/>
            <a:ext cx="1334385" cy="970783"/>
          </a:xfrm>
          <a:prstGeom prst="rect">
            <a:avLst/>
          </a:prstGeom>
        </p:spPr>
      </p:pic>
      <p:pic>
        <p:nvPicPr>
          <p:cNvPr id="7" name="Grafik 6" descr="Ein Bild, das Kreis, Uhr enthält.&#10;&#10;Automatisch generierte Beschreibung">
            <a:extLst>
              <a:ext uri="{FF2B5EF4-FFF2-40B4-BE49-F238E27FC236}">
                <a16:creationId xmlns:a16="http://schemas.microsoft.com/office/drawing/2014/main" id="{9C1B37A7-0614-05C2-FBA1-F6C76A340E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10695" r="13750" b="9166"/>
          <a:stretch/>
        </p:blipFill>
        <p:spPr>
          <a:xfrm>
            <a:off x="1045595" y="849706"/>
            <a:ext cx="1183255" cy="127614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0D89B5B-0A64-9838-91BF-6F10C101CA9B}"/>
              </a:ext>
            </a:extLst>
          </p:cNvPr>
          <p:cNvSpPr txBox="1"/>
          <p:nvPr/>
        </p:nvSpPr>
        <p:spPr>
          <a:xfrm>
            <a:off x="2924175" y="3438906"/>
            <a:ext cx="7000900" cy="8635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Bemerkenswert ist, dass es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keinen ausreichenden Versicherungsschutz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gibt, da er für die Betreiber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nicht wirtschaftlich darstellbar wäre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b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SPIEGEL 2021,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Jahresprämie: 72 Mrd. €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!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3780204-1999-F800-EDA5-1BBE1FE84269}"/>
              </a:ext>
            </a:extLst>
          </p:cNvPr>
          <p:cNvSpPr txBox="1"/>
          <p:nvPr/>
        </p:nvSpPr>
        <p:spPr>
          <a:xfrm>
            <a:off x="735781" y="5816749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ISE </a:t>
            </a:r>
            <a:r>
              <a:rPr lang="de-DE" sz="1400" dirty="0" err="1"/>
              <a:t>e.V</a:t>
            </a:r>
            <a:endParaRPr lang="de-DE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605FEC6-2C62-E95E-2FE6-DA08D62879A9}"/>
              </a:ext>
            </a:extLst>
          </p:cNvPr>
          <p:cNvSpPr txBox="1"/>
          <p:nvPr/>
        </p:nvSpPr>
        <p:spPr>
          <a:xfrm>
            <a:off x="2924175" y="5956210"/>
            <a:ext cx="6677025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 uraltes Prinzip: </a:t>
            </a:r>
            <a:r>
              <a:rPr lang="de-DE" sz="1600" b="1" kern="100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Gewinne privatisieren – Verluste sozialisieren!  </a:t>
            </a:r>
            <a:endParaRPr lang="de-DE" sz="1600" b="1" kern="100" dirty="0">
              <a:solidFill>
                <a:srgbClr val="FF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CA94959-8415-E7D9-0ACF-6763F4A562B0}"/>
              </a:ext>
            </a:extLst>
          </p:cNvPr>
          <p:cNvSpPr txBox="1"/>
          <p:nvPr/>
        </p:nvSpPr>
        <p:spPr>
          <a:xfrm>
            <a:off x="2924175" y="2175062"/>
            <a:ext cx="6981825" cy="11270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Trotz sehr hoher Aufwendungen durch verfahrenstechnische und leittechnische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Redundanzen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sowie weiterer Sicherheitsmaßnahmen haben sich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gravierende Unfälle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der Vergangenheit ereignet</a:t>
            </a:r>
            <a:b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(siehe gravierende KKW-Unfälle)!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C54E3D4-4C60-977C-B197-4C0C87955A7F}"/>
              </a:ext>
            </a:extLst>
          </p:cNvPr>
          <p:cNvSpPr txBox="1"/>
          <p:nvPr/>
        </p:nvSpPr>
        <p:spPr>
          <a:xfrm>
            <a:off x="2924175" y="4329917"/>
            <a:ext cx="6837045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D.h., während Energieversorger die Gewinne einstreichen,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müssen die Steuerzahler das Risiko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eines möglichen Reaktorunfalls (Super-GAU)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tragen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A6561FF-D9D6-8BB7-FB0D-7966979593AA}"/>
              </a:ext>
            </a:extLst>
          </p:cNvPr>
          <p:cNvSpPr txBox="1"/>
          <p:nvPr/>
        </p:nvSpPr>
        <p:spPr>
          <a:xfrm>
            <a:off x="2924175" y="5122236"/>
            <a:ext cx="6837045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Darüber hinaus müssen die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Kosten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für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immer noch nicht geregelte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Endlagerung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der radioaktiven Abfälle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aus der Steuerkasse bezahlt werden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4E9EB15-B060-E061-8519-3AD89122C0EC}"/>
              </a:ext>
            </a:extLst>
          </p:cNvPr>
          <p:cNvGrpSpPr/>
          <p:nvPr/>
        </p:nvGrpSpPr>
        <p:grpSpPr>
          <a:xfrm>
            <a:off x="663036" y="3599624"/>
            <a:ext cx="1989677" cy="1962976"/>
            <a:chOff x="786861" y="3599624"/>
            <a:chExt cx="1989677" cy="1962976"/>
          </a:xfrm>
        </p:grpSpPr>
        <p:pic>
          <p:nvPicPr>
            <p:cNvPr id="9" name="Grafik 8" descr="Ein Bild, das Text, Grafiken, Grafikdesign, Schädel enthält.&#10;&#10;Automatisch generierte Beschreibung">
              <a:extLst>
                <a:ext uri="{FF2B5EF4-FFF2-40B4-BE49-F238E27FC236}">
                  <a16:creationId xmlns:a16="http://schemas.microsoft.com/office/drawing/2014/main" id="{A5C841F2-96EF-6BBF-1A23-0C1EC8950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9" t="5715" r="5450" b="12390"/>
            <a:stretch/>
          </p:blipFill>
          <p:spPr>
            <a:xfrm>
              <a:off x="786861" y="3599624"/>
              <a:ext cx="1989677" cy="1962976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D168137-5139-7826-9326-02E4BD000E9D}"/>
                </a:ext>
              </a:extLst>
            </p:cNvPr>
            <p:cNvSpPr txBox="1"/>
            <p:nvPr/>
          </p:nvSpPr>
          <p:spPr>
            <a:xfrm>
              <a:off x="1279616" y="4867999"/>
              <a:ext cx="107798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latin typeface="Bernard MT Condensed" panose="02050806060905020404" pitchFamily="18" charset="0"/>
                </a:rPr>
                <a:t>Versicherung</a:t>
              </a: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2D54119D-D6E9-C76E-A3F4-A112C309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447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Sicherheit und Verfügbarkeit konkurrieren miteinander! Doch Sicherheit steht an 1. Stelle!</a:t>
            </a:r>
          </a:p>
        </p:txBody>
      </p:sp>
    </p:spTree>
    <p:extLst>
      <p:ext uri="{BB962C8B-B14F-4D97-AF65-F5344CB8AC3E}">
        <p14:creationId xmlns:p14="http://schemas.microsoft.com/office/powerpoint/2010/main" val="231795326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/>
      <p:bldP spid="8" grpId="0" animBg="1"/>
      <p:bldP spid="12" grpId="0"/>
      <p:bldP spid="13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772001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Gravierende KKW-Unfälle (1)</a:t>
            </a:r>
            <a:b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USA, Harrisburg, Kernkraftwerk </a:t>
            </a:r>
            <a:r>
              <a:rPr lang="de-DE" sz="2000" dirty="0" err="1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Three</a:t>
            </a:r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Mile Island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77964C7-DD1B-E4C2-B610-A5DBAF0CBECA}"/>
              </a:ext>
            </a:extLst>
          </p:cNvPr>
          <p:cNvSpPr txBox="1"/>
          <p:nvPr/>
        </p:nvSpPr>
        <p:spPr>
          <a:xfrm>
            <a:off x="3838573" y="1765100"/>
            <a:ext cx="5915027" cy="1653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Beim Reaktorblock 2 des Kernkraftwerks </a:t>
            </a:r>
            <a:r>
              <a:rPr lang="de-DE" sz="1600" dirty="0" err="1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Three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Mile Island kam es zu einer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partiellen </a:t>
            </a:r>
            <a:r>
              <a:rPr lang="de-DE" sz="1600" b="1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 tooltip="Kernschmelz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Kernschmelze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in deren Verlauf etwa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 Drittel des Reaktorkerns fragmentiert wurde oder geschmolzen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ist.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Es entstand kein unmittelbarer Personenschaden, jedoch stieg die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Krebshäufigkeit um 150%.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7DF011-103F-951E-AFBD-7FE7B17A2182}"/>
              </a:ext>
            </a:extLst>
          </p:cNvPr>
          <p:cNvSpPr txBox="1"/>
          <p:nvPr/>
        </p:nvSpPr>
        <p:spPr>
          <a:xfrm>
            <a:off x="295276" y="1380126"/>
            <a:ext cx="166687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28.03.1978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B2D77BD-7FF3-1D00-A371-085DD4561BAD}"/>
              </a:ext>
            </a:extLst>
          </p:cNvPr>
          <p:cNvSpPr txBox="1"/>
          <p:nvPr/>
        </p:nvSpPr>
        <p:spPr>
          <a:xfrm>
            <a:off x="7981751" y="5499740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</a:t>
            </a:r>
          </a:p>
        </p:txBody>
      </p:sp>
      <p:pic>
        <p:nvPicPr>
          <p:cNvPr id="6" name="Grafik 5" descr="Ein Bild, das Kühlturm, Kraftwerk, Gebäude, Atomkraftwerk enthält.&#10;&#10;Automatisch generierte Beschreibung">
            <a:extLst>
              <a:ext uri="{FF2B5EF4-FFF2-40B4-BE49-F238E27FC236}">
                <a16:creationId xmlns:a16="http://schemas.microsoft.com/office/drawing/2014/main" id="{40E515A3-3891-DBE3-5D46-2467F079B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5" y="1809751"/>
            <a:ext cx="3224608" cy="3095624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528925A5-0BA7-C2A5-3868-3DF2A81E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Dieser Unfall wurde kaum in der Öffentlichkeit wahrgenommen!</a:t>
            </a:r>
          </a:p>
        </p:txBody>
      </p:sp>
    </p:spTree>
    <p:extLst>
      <p:ext uri="{BB962C8B-B14F-4D97-AF65-F5344CB8AC3E}">
        <p14:creationId xmlns:p14="http://schemas.microsoft.com/office/powerpoint/2010/main" val="107508128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772001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Gravierende KKW-Unfälle (2)</a:t>
            </a:r>
            <a:b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u="sng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UdSSR, Ukraine, Tschernobyl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7DF011-103F-951E-AFBD-7FE7B17A2182}"/>
              </a:ext>
            </a:extLst>
          </p:cNvPr>
          <p:cNvSpPr txBox="1"/>
          <p:nvPr/>
        </p:nvSpPr>
        <p:spPr>
          <a:xfrm>
            <a:off x="295276" y="1008651"/>
            <a:ext cx="166687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de-DE" sz="20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6</a:t>
            </a:r>
            <a:r>
              <a:rPr lang="de-DE" sz="20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.04.1986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8BCE1BB-083D-F4FC-AC5E-49DFC778651A}"/>
              </a:ext>
            </a:extLst>
          </p:cNvPr>
          <p:cNvSpPr txBox="1"/>
          <p:nvPr/>
        </p:nvSpPr>
        <p:spPr>
          <a:xfrm>
            <a:off x="3914774" y="808626"/>
            <a:ext cx="5848351" cy="3234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Bei Tests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Block 4 gab es unerwartete und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unzulässige Zustände in der Anlage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die zu einem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Anstieg </a:t>
            </a: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der Leistung </a:t>
            </a:r>
            <a:r>
              <a:rPr lang="de-DE" sz="16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führten,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der durch die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Regelung nicht mehr ausgeglichen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werden konnte.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manuelle Abschaltung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führte aufgrund der Besonderheiten des </a:t>
            </a:r>
            <a:r>
              <a:rPr lang="de-DE" sz="1600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 tooltip="RBM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RBMK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-Kerns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(Siedewasser-Druckröhren-reaktor)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zu einem extrem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schnellen Anstieg der Energiefreisetzung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in den </a:t>
            </a:r>
            <a:r>
              <a:rPr lang="de-DE" sz="1600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5" tooltip="Brennele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Brennelementen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was letztendlich zur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vollständigen Zerstörung des Reaktorkerns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führte. 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Bei der Explosion wurde die Reaktorhalle zerstört, wodurch es aufgrund des Graphitbrands zu einer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erheblichen Freisetzung von </a:t>
            </a:r>
            <a:r>
              <a:rPr lang="de-DE" sz="1600" b="1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6" tooltip="Radioaktivitä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radioaktiven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Stoffen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in die Umwelt kam.</a:t>
            </a:r>
          </a:p>
        </p:txBody>
      </p:sp>
      <p:pic>
        <p:nvPicPr>
          <p:cNvPr id="4" name="Grafik 3" descr="Ein Bild, das Himmel, Gebäude, draußen, Haus enthält.&#10;&#10;Automatisch generierte Beschreibung">
            <a:extLst>
              <a:ext uri="{FF2B5EF4-FFF2-40B4-BE49-F238E27FC236}">
                <a16:creationId xmlns:a16="http://schemas.microsoft.com/office/drawing/2014/main" id="{A19E62EB-A993-930B-910E-10F6CDBB8F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6" y="1512264"/>
            <a:ext cx="3474720" cy="2316480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528925A5-0BA7-C2A5-3868-3DF2A81E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3765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Der Unfall hat sich über die Grenzen der damaligen UdSSR hinaus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in ganz Europa ausgewirkt!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D923B1E-14F0-23C8-32BD-B0409BF9C62B}"/>
              </a:ext>
            </a:extLst>
          </p:cNvPr>
          <p:cNvSpPr txBox="1"/>
          <p:nvPr/>
        </p:nvSpPr>
        <p:spPr>
          <a:xfrm>
            <a:off x="6985938" y="5356051"/>
            <a:ext cx="2824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Wikipedia, </a:t>
            </a:r>
            <a:r>
              <a:rPr lang="de-DE" sz="1400" dirty="0">
                <a:hlinkClick r:id="rId8"/>
              </a:rPr>
              <a:t>Planet Wissen</a:t>
            </a:r>
            <a:endParaRPr lang="de-DE" sz="1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478C2C8-13AA-7A80-7489-28E2FEB99013}"/>
              </a:ext>
            </a:extLst>
          </p:cNvPr>
          <p:cNvSpPr txBox="1"/>
          <p:nvPr/>
        </p:nvSpPr>
        <p:spPr>
          <a:xfrm>
            <a:off x="295276" y="4009989"/>
            <a:ext cx="9382124" cy="1653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Nach Schätzungen wurden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600.000 Menschen einer starken Strahlenbelastung ausgesetzt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, unter den Bergungsmannschaften gab es rund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7.000 Tote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125.000 Helfer erkrankten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nach Informationen der Weltgesundheitsorganisation (WHO) schwer. Ein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Gebiet halb so groß wie die Bundesrepublik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wurde in der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9" tooltip="Osteuropa: Ukrai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Ukraine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, Weißrussland und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10" tooltip="Osteuropa: Russlan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Russland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verseucht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. 375.000 Bewohner mussten umgesiedelt werden.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3,5 Millionen Menschen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sind allein in der Ukraine offiziell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als Opfer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des Unglücks registriert.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F7D6CACA-A18A-CA0A-D5BA-60D8C4F70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625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Sarkophag des Havaristen hat immer noch ein großes Gefahrenpotenzial!</a:t>
            </a:r>
          </a:p>
        </p:txBody>
      </p:sp>
    </p:spTree>
    <p:extLst>
      <p:ext uri="{BB962C8B-B14F-4D97-AF65-F5344CB8AC3E}">
        <p14:creationId xmlns:p14="http://schemas.microsoft.com/office/powerpoint/2010/main" val="318023093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772001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Gravierende KKW-Unfälle (3)</a:t>
            </a:r>
            <a:b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u="sng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Japan, Fukushima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7DF011-103F-951E-AFBD-7FE7B17A2182}"/>
              </a:ext>
            </a:extLst>
          </p:cNvPr>
          <p:cNvSpPr txBox="1"/>
          <p:nvPr/>
        </p:nvSpPr>
        <p:spPr>
          <a:xfrm>
            <a:off x="295277" y="846726"/>
            <a:ext cx="166687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11</a:t>
            </a:r>
            <a:r>
              <a:rPr lang="de-DE" sz="20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.03.2011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8BCE1BB-083D-F4FC-AC5E-49DFC778651A}"/>
              </a:ext>
            </a:extLst>
          </p:cNvPr>
          <p:cNvSpPr txBox="1"/>
          <p:nvPr/>
        </p:nvSpPr>
        <p:spPr>
          <a:xfrm>
            <a:off x="4062413" y="1040103"/>
            <a:ext cx="5695949" cy="3498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Es ereignete sich das </a:t>
            </a:r>
            <a:r>
              <a:rPr lang="de-DE" sz="1600" b="1" u="sng" dirty="0" err="1">
                <a:solidFill>
                  <a:srgbClr val="0000CC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 tooltip="Tōhoku-Erdbeben 20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Tōhoku</a:t>
            </a:r>
            <a:r>
              <a:rPr lang="de-DE" sz="1600" b="1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 tooltip="Tōhoku-Erdbeben 20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-Erdbeben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ein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Seebeben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das einen </a:t>
            </a:r>
            <a:r>
              <a:rPr lang="de-DE" sz="1600" b="1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5" tooltip="Tsunam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Tsunami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auslöste. Die hohen Wellen beschädigten auch das an der Küste errichtete Kernkraftwerk und es entstanden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Folgeschäden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an der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Infrastruktur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Notstromdiesel sowie Stromleitung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), die gleichzeitig in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vier von sechs Reaktorblöcken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abliefen.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Blöcke wurden zunächst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ordnungsgemäß automatisch abgeschaltet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Die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Nachzerfallswärme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konnte jedoch wegen der fatalen Infrastrukturschäden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nicht abgeführt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werden, was letztlich zur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Kernschmelze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führte! In deren Folge wurden große Mengen an radioaktivem Material freigesetzt und </a:t>
            </a:r>
            <a:r>
              <a:rPr lang="de-DE" sz="1600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6" tooltip="Kontamination (Radioaktivität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kontaminierten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Luft, Böden, Wasser und Nahrungsmittel in der land- und meerseitigen Umgebung.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 descr="Ein Bild, das Fabrik, Gebäude, Screenshot, draußen enthält.&#10;&#10;Automatisch generierte Beschreibung">
            <a:extLst>
              <a:ext uri="{FF2B5EF4-FFF2-40B4-BE49-F238E27FC236}">
                <a16:creationId xmlns:a16="http://schemas.microsoft.com/office/drawing/2014/main" id="{85CBF888-8576-9EA5-8968-C88AE8D28D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7" y="1630992"/>
            <a:ext cx="3545079" cy="1655134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528925A5-0BA7-C2A5-3868-3DF2A81E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Der Unfall bewirkte einen doppelten Rückwärtssalto in der deutschen Bundesregierung!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2B7DE6C-78E7-5739-7365-9DDEF3DE5FE2}"/>
              </a:ext>
            </a:extLst>
          </p:cNvPr>
          <p:cNvSpPr txBox="1"/>
          <p:nvPr/>
        </p:nvSpPr>
        <p:spPr>
          <a:xfrm>
            <a:off x="7380067" y="5745147"/>
            <a:ext cx="2287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Wikipedia, ISE </a:t>
            </a:r>
            <a:r>
              <a:rPr lang="de-DE" sz="1400" dirty="0" err="1"/>
              <a:t>e.V</a:t>
            </a:r>
            <a:endParaRPr lang="de-DE" sz="1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00D5F3-33F0-D134-9BB0-47127AB9BDC4}"/>
              </a:ext>
            </a:extLst>
          </p:cNvPr>
          <p:cNvSpPr txBox="1"/>
          <p:nvPr/>
        </p:nvSpPr>
        <p:spPr>
          <a:xfrm>
            <a:off x="295277" y="4557178"/>
            <a:ext cx="9463085" cy="11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Bis zu 150.000 Einwohner mussten infolgedessen das Gebiet vorübergehend oder dauerhaft verlassen. </a:t>
            </a: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Nach Schätzungen starben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zwischen mehreren Hundert und über Tausend Menschen. </a:t>
            </a:r>
            <a:b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Erschwerend kam hinzu, dass das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Krisenmanagement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des Kraftwerksbetreibers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(TEPCO)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und der japanischen Regierung völlig </a:t>
            </a: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chaotisch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war.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723F221-E387-5FF8-713C-CA8A86573709}"/>
              </a:ext>
            </a:extLst>
          </p:cNvPr>
          <p:cNvSpPr/>
          <p:nvPr/>
        </p:nvSpPr>
        <p:spPr bwMode="auto">
          <a:xfrm>
            <a:off x="3914774" y="1058883"/>
            <a:ext cx="5843586" cy="54210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057580D-6B70-00FF-274D-BFFDDE09657B}"/>
              </a:ext>
            </a:extLst>
          </p:cNvPr>
          <p:cNvSpPr/>
          <p:nvPr/>
        </p:nvSpPr>
        <p:spPr bwMode="auto">
          <a:xfrm>
            <a:off x="3914775" y="1837986"/>
            <a:ext cx="5843586" cy="7874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6A31670-A455-4C7F-6526-4E75B609BD24}"/>
              </a:ext>
            </a:extLst>
          </p:cNvPr>
          <p:cNvSpPr/>
          <p:nvPr/>
        </p:nvSpPr>
        <p:spPr bwMode="auto">
          <a:xfrm>
            <a:off x="3914775" y="2646107"/>
            <a:ext cx="5843586" cy="108293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317C7717-295C-4D18-6A32-1AAE1A14717F}"/>
              </a:ext>
            </a:extLst>
          </p:cNvPr>
          <p:cNvSpPr/>
          <p:nvPr/>
        </p:nvSpPr>
        <p:spPr bwMode="auto">
          <a:xfrm>
            <a:off x="295276" y="4558236"/>
            <a:ext cx="9463085" cy="58120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7D6B2064-49C0-A80A-ABD4-DEEC114091A5}"/>
              </a:ext>
            </a:extLst>
          </p:cNvPr>
          <p:cNvSpPr/>
          <p:nvPr/>
        </p:nvSpPr>
        <p:spPr bwMode="auto">
          <a:xfrm>
            <a:off x="295276" y="5139445"/>
            <a:ext cx="9463085" cy="58120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13422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66839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Wohin mit den radioaktiven Abfällen? (1)</a:t>
            </a:r>
            <a:br>
              <a:rPr lang="de-DE" sz="20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Endlager</a:t>
            </a:r>
            <a:endParaRPr lang="de-DE" altLang="de-DE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006DE02-9DB2-0133-1071-9796D286D487}"/>
              </a:ext>
            </a:extLst>
          </p:cNvPr>
          <p:cNvSpPr txBox="1"/>
          <p:nvPr/>
        </p:nvSpPr>
        <p:spPr>
          <a:xfrm>
            <a:off x="3838573" y="1320713"/>
            <a:ext cx="5915027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Bei der Einlagerung in tiefe geologische Formationen ist der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allgemein akzeptierte Vergleichsmaßstab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Radioaktivität natürlicher Uranvorkommen.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479C411-A74E-377E-0368-AED699154092}"/>
              </a:ext>
            </a:extLst>
          </p:cNvPr>
          <p:cNvSpPr txBox="1"/>
          <p:nvPr/>
        </p:nvSpPr>
        <p:spPr>
          <a:xfrm>
            <a:off x="3838573" y="4430711"/>
            <a:ext cx="5915027" cy="11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Laut Studie des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Öko-Institut von 07/2024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wird sich die Findungsphase bis in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2070iger Jahre verzögern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Dann muss das Endlager noch gebaut werden!</a:t>
            </a:r>
            <a:b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b="1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Eine </a:t>
            </a:r>
            <a:r>
              <a:rPr lang="de-DE" sz="1600" b="1" dirty="0" err="1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never-</a:t>
            </a:r>
            <a:r>
              <a:rPr lang="de-DE" sz="1600" b="1" dirty="0" err="1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de-DE" sz="1600" b="1" dirty="0" err="1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nding</a:t>
            </a:r>
            <a:r>
              <a:rPr lang="de-DE" sz="1600" b="1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600" b="1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Story</a:t>
            </a:r>
            <a:r>
              <a:rPr lang="de-DE" sz="1600" b="1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600" b="1" kern="100" dirty="0">
              <a:solidFill>
                <a:srgbClr val="FF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FB93E52-17E0-A6EF-D307-273158073BA6}"/>
              </a:ext>
            </a:extLst>
          </p:cNvPr>
          <p:cNvSpPr txBox="1"/>
          <p:nvPr/>
        </p:nvSpPr>
        <p:spPr>
          <a:xfrm>
            <a:off x="3838573" y="2480507"/>
            <a:ext cx="6067427" cy="16539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Deutschland ist die Anforderung auf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eine Million Jahre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hinaufgesetzt worden. Das sind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mehr als 20 Eiszeiten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 sich die Kontinente unseres Planeten ständig verschieben (Erdbeben sind die Indikatoren), ist es schwer vorstellbar, dass es für so lange Zeiträume einen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Standort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gibt,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der geologisch absolut stabil ist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C9BF30C-76D5-7D0A-EF11-AD15C48D5DEF}"/>
              </a:ext>
            </a:extLst>
          </p:cNvPr>
          <p:cNvSpPr txBox="1"/>
          <p:nvPr/>
        </p:nvSpPr>
        <p:spPr>
          <a:xfrm>
            <a:off x="6448846" y="5666397"/>
            <a:ext cx="3385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Wikipedia, </a:t>
            </a:r>
            <a:r>
              <a:rPr lang="de-DE" sz="1400" dirty="0">
                <a:hlinkClick r:id="rId3"/>
              </a:rPr>
              <a:t>Öko-Institut</a:t>
            </a:r>
            <a:r>
              <a:rPr lang="de-DE" sz="1400" dirty="0"/>
              <a:t>, ISE e.V.</a:t>
            </a:r>
          </a:p>
        </p:txBody>
      </p:sp>
      <p:pic>
        <p:nvPicPr>
          <p:cNvPr id="8" name="Grafik 7" descr="Ein Bild, das Gelände, Höhle, Tunnel, draußen enthält.&#10;&#10;Automatisch generierte Beschreibung">
            <a:extLst>
              <a:ext uri="{FF2B5EF4-FFF2-40B4-BE49-F238E27FC236}">
                <a16:creationId xmlns:a16="http://schemas.microsoft.com/office/drawing/2014/main" id="{367E5CC5-8A57-7A22-7888-CA3A313F7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41"/>
          <a:stretch/>
        </p:blipFill>
        <p:spPr>
          <a:xfrm>
            <a:off x="310135" y="1601032"/>
            <a:ext cx="3352800" cy="341292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1832169-1DDA-3131-8DAF-9082E3BAFF65}"/>
              </a:ext>
            </a:extLst>
          </p:cNvPr>
          <p:cNvSpPr txBox="1"/>
          <p:nvPr/>
        </p:nvSpPr>
        <p:spPr>
          <a:xfrm>
            <a:off x="310135" y="5028879"/>
            <a:ext cx="275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Schacht Konrad</a:t>
            </a:r>
            <a:br>
              <a:rPr lang="de-DE" sz="1400" dirty="0"/>
            </a:br>
            <a:r>
              <a:rPr lang="de-DE" sz="1400" u="sng" dirty="0"/>
              <a:t>Bild</a:t>
            </a:r>
            <a:r>
              <a:rPr lang="de-DE" sz="1400" dirty="0"/>
              <a:t>: Julian Stratenschulte / dpa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528925A5-0BA7-C2A5-3868-3DF2A81E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Ob es gelingen wird, ein sicheres Endlager zu finden? Vielleicht in Bayern?</a:t>
            </a:r>
          </a:p>
        </p:txBody>
      </p:sp>
    </p:spTree>
    <p:extLst>
      <p:ext uri="{BB962C8B-B14F-4D97-AF65-F5344CB8AC3E}">
        <p14:creationId xmlns:p14="http://schemas.microsoft.com/office/powerpoint/2010/main" val="77762391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09320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Wohin mit den radioaktiven Abfällen? (2)</a:t>
            </a:r>
            <a:br>
              <a:rPr lang="de-DE" sz="20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Endlagersuche (1), D, BGE-Zwischenbericht 11/2024 </a:t>
            </a:r>
            <a:endParaRPr lang="de-DE" altLang="de-DE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" name="Grafik 2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F005D92B-7F26-D888-06D7-C7D2B1282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b="2105"/>
          <a:stretch/>
        </p:blipFill>
        <p:spPr>
          <a:xfrm>
            <a:off x="0" y="793139"/>
            <a:ext cx="9906000" cy="52959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387EFF9-A99E-8EC0-43C6-A0A9D2B66308}"/>
              </a:ext>
            </a:extLst>
          </p:cNvPr>
          <p:cNvSpPr txBox="1"/>
          <p:nvPr/>
        </p:nvSpPr>
        <p:spPr>
          <a:xfrm>
            <a:off x="677617" y="5378223"/>
            <a:ext cx="3714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hlinkClick r:id="rId4"/>
              </a:rPr>
              <a:t>BGE-Bundespressekonferenz 11/2024</a:t>
            </a:r>
          </a:p>
          <a:p>
            <a:r>
              <a:rPr lang="de-DE" sz="1100" b="1" dirty="0">
                <a:hlinkClick r:id="rId4"/>
              </a:rPr>
              <a:t>Vorstellung des Zwischenberichts Teilgebiete für die</a:t>
            </a:r>
            <a:br>
              <a:rPr lang="de-DE" sz="1100" b="1" dirty="0">
                <a:hlinkClick r:id="rId4"/>
              </a:rPr>
            </a:br>
            <a:r>
              <a:rPr lang="de-DE" sz="1100" b="1" dirty="0">
                <a:hlinkClick r:id="rId4"/>
              </a:rPr>
              <a:t>atomare Endlagerung in Deutschland</a:t>
            </a:r>
            <a:endParaRPr lang="de-DE" sz="1100" b="1" dirty="0"/>
          </a:p>
        </p:txBody>
      </p:sp>
      <p:sp>
        <p:nvSpPr>
          <p:cNvPr id="4" name="Textfeld 3">
            <a:hlinkClick r:id="rId5"/>
            <a:extLst>
              <a:ext uri="{FF2B5EF4-FFF2-40B4-BE49-F238E27FC236}">
                <a16:creationId xmlns:a16="http://schemas.microsoft.com/office/drawing/2014/main" id="{108A9962-02FA-73AC-F4F6-20907A95D1F5}"/>
              </a:ext>
            </a:extLst>
          </p:cNvPr>
          <p:cNvSpPr txBox="1"/>
          <p:nvPr/>
        </p:nvSpPr>
        <p:spPr>
          <a:xfrm>
            <a:off x="8609282" y="5701389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Link</a:t>
            </a:r>
            <a:r>
              <a:rPr lang="de-DE" sz="1400" dirty="0"/>
              <a:t>: BGE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5767CA9-CCFF-6E5C-FAEA-7F61721DE9CD}"/>
              </a:ext>
            </a:extLst>
          </p:cNvPr>
          <p:cNvGrpSpPr/>
          <p:nvPr/>
        </p:nvGrpSpPr>
        <p:grpSpPr>
          <a:xfrm>
            <a:off x="4915524" y="3377640"/>
            <a:ext cx="4851248" cy="1181246"/>
            <a:chOff x="4915524" y="3377640"/>
            <a:chExt cx="4851248" cy="1181246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5E206AB0-43A4-93DD-A9E2-B5902119D7B4}"/>
                </a:ext>
              </a:extLst>
            </p:cNvPr>
            <p:cNvSpPr/>
            <p:nvPr/>
          </p:nvSpPr>
          <p:spPr bwMode="auto">
            <a:xfrm rot="19609825">
              <a:off x="4915524" y="3377640"/>
              <a:ext cx="3283982" cy="748004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C19A6D7-C67B-0092-DDA5-8DA362258F10}"/>
                </a:ext>
              </a:extLst>
            </p:cNvPr>
            <p:cNvSpPr txBox="1"/>
            <p:nvPr/>
          </p:nvSpPr>
          <p:spPr>
            <a:xfrm>
              <a:off x="7451792" y="3820222"/>
              <a:ext cx="23149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Teilgebiet 010_00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gehört zur mitteldeutschen </a:t>
              </a:r>
              <a:r>
                <a:rPr lang="de-DE" sz="1400" dirty="0" err="1">
                  <a:solidFill>
                    <a:srgbClr val="FF0000"/>
                  </a:solidFill>
                </a:rPr>
                <a:t>Kristallinzone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528925A5-0BA7-C2A5-3868-3DF2A81E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248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54 % der Fläche von D mit 90 Teilgebieten sind für die weitere Suche identifiziert!</a:t>
            </a:r>
          </a:p>
        </p:txBody>
      </p:sp>
    </p:spTree>
    <p:extLst>
      <p:ext uri="{BB962C8B-B14F-4D97-AF65-F5344CB8AC3E}">
        <p14:creationId xmlns:p14="http://schemas.microsoft.com/office/powerpoint/2010/main" val="58278172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49043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Wohin mit den radioaktiven Abfällen? (2)</a:t>
            </a:r>
            <a:br>
              <a:rPr lang="de-DE" sz="20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Endlagersuche (2), Teilgebiet 010_00, Auszug RLP, MRN</a:t>
            </a:r>
            <a:endParaRPr lang="de-DE" altLang="de-DE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5" name="Textfeld 4">
            <a:hlinkClick r:id="rId3"/>
            <a:extLst>
              <a:ext uri="{FF2B5EF4-FFF2-40B4-BE49-F238E27FC236}">
                <a16:creationId xmlns:a16="http://schemas.microsoft.com/office/drawing/2014/main" id="{2BA6A9CC-8293-3667-1B8D-EEAC1D73F45F}"/>
              </a:ext>
            </a:extLst>
          </p:cNvPr>
          <p:cNvSpPr txBox="1"/>
          <p:nvPr/>
        </p:nvSpPr>
        <p:spPr>
          <a:xfrm>
            <a:off x="331650" y="5284126"/>
            <a:ext cx="2913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>
                <a:hlinkClick r:id="rId4"/>
              </a:rPr>
              <a:t>: BGE</a:t>
            </a:r>
            <a:br>
              <a:rPr lang="de-DE" sz="1400" dirty="0">
                <a:hlinkClick r:id="rId4"/>
              </a:rPr>
            </a:br>
            <a:r>
              <a:rPr lang="de-DE" sz="1400" dirty="0">
                <a:hlinkClick r:id="rId4"/>
              </a:rPr>
              <a:t>Zwischenbericht Teilgebiet 010_00</a:t>
            </a:r>
            <a:endParaRPr lang="de-DE" sz="1400" dirty="0"/>
          </a:p>
        </p:txBody>
      </p:sp>
      <p:sp>
        <p:nvSpPr>
          <p:cNvPr id="11" name="Textfeld 10">
            <a:hlinkClick r:id="rId5"/>
            <a:extLst>
              <a:ext uri="{FF2B5EF4-FFF2-40B4-BE49-F238E27FC236}">
                <a16:creationId xmlns:a16="http://schemas.microsoft.com/office/drawing/2014/main" id="{F7907D10-46FC-B746-39CB-332C584F8005}"/>
              </a:ext>
            </a:extLst>
          </p:cNvPr>
          <p:cNvSpPr txBox="1"/>
          <p:nvPr/>
        </p:nvSpPr>
        <p:spPr>
          <a:xfrm>
            <a:off x="334793" y="4835347"/>
            <a:ext cx="3094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>
                <a:solidFill>
                  <a:srgbClr val="0000FF"/>
                </a:solidFill>
              </a:rPr>
              <a:t>Beschreibung Teilgebiet 010_00</a:t>
            </a:r>
          </a:p>
        </p:txBody>
      </p:sp>
      <p:pic>
        <p:nvPicPr>
          <p:cNvPr id="9" name="Grafik 8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83BCB927-1737-F5C6-9A70-FF83FEE13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6" t="63828" r="3619" b="7270"/>
          <a:stretch/>
        </p:blipFill>
        <p:spPr>
          <a:xfrm>
            <a:off x="334793" y="1186774"/>
            <a:ext cx="5087567" cy="3161490"/>
          </a:xfrm>
          <a:prstGeom prst="rect">
            <a:avLst/>
          </a:prstGeom>
        </p:spPr>
      </p:pic>
      <p:pic>
        <p:nvPicPr>
          <p:cNvPr id="15" name="Grafik 14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C57980FC-6156-D87F-E6A3-6C4EA2425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13330" r="59160" b="9940"/>
          <a:stretch/>
        </p:blipFill>
        <p:spPr>
          <a:xfrm>
            <a:off x="5980282" y="920290"/>
            <a:ext cx="3590925" cy="5262197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528925A5-0BA7-C2A5-3868-3DF2A81E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248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in RLP gibt es ein Bereich eines ausgewiesenen Teilgebietes (010_00)!</a:t>
            </a:r>
          </a:p>
        </p:txBody>
      </p:sp>
    </p:spTree>
    <p:extLst>
      <p:ext uri="{BB962C8B-B14F-4D97-AF65-F5344CB8AC3E}">
        <p14:creationId xmlns:p14="http://schemas.microsoft.com/office/powerpoint/2010/main" val="52845328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5978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Wohin mit den radioaktiven Abfällen? (3)</a:t>
            </a:r>
            <a:br>
              <a:rPr lang="de-DE" sz="20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Zwischenlager</a:t>
            </a:r>
            <a:endParaRPr lang="de-DE" altLang="de-DE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A6B0A5B-49FB-9EE3-41A6-95F67D45B030}"/>
              </a:ext>
            </a:extLst>
          </p:cNvPr>
          <p:cNvSpPr txBox="1"/>
          <p:nvPr/>
        </p:nvSpPr>
        <p:spPr>
          <a:xfrm>
            <a:off x="504826" y="901952"/>
            <a:ext cx="4514429" cy="19174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Bis die radioaktiven Abfälle in das noch zu bauende Endlager kommen, werden sie </a:t>
            </a: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deutschlandweit in </a:t>
            </a: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16 Zwischenlagern</a:t>
            </a:r>
            <a:b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</a:b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an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bisherigen KKW-Standorten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de-DE" sz="16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Castorbehältern)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aufbewahrt! Dabei müssen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hochradioaktive Abfälle gekühlt werden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br>
              <a:rPr lang="de-DE" sz="16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Zwischenlager sind bis 2047 genehmigt</a:t>
            </a:r>
            <a:r>
              <a:rPr lang="de-DE" sz="16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de-DE" sz="1600" b="1" kern="100" dirty="0">
              <a:solidFill>
                <a:srgbClr val="FF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8D2144E-0BD6-E8F6-7105-AE67D94C0D5F}"/>
              </a:ext>
            </a:extLst>
          </p:cNvPr>
          <p:cNvGrpSpPr/>
          <p:nvPr/>
        </p:nvGrpSpPr>
        <p:grpSpPr>
          <a:xfrm>
            <a:off x="5811173" y="987677"/>
            <a:ext cx="3913852" cy="5103561"/>
            <a:chOff x="5811173" y="987677"/>
            <a:chExt cx="3913852" cy="5103561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4C9BF30C-76D5-7D0A-EF11-AD15C48D5DEF}"/>
                </a:ext>
              </a:extLst>
            </p:cNvPr>
            <p:cNvSpPr txBox="1"/>
            <p:nvPr/>
          </p:nvSpPr>
          <p:spPr>
            <a:xfrm>
              <a:off x="6791746" y="5783461"/>
              <a:ext cx="29332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/>
                <a:t>Quelle</a:t>
              </a:r>
              <a:r>
                <a:rPr lang="de-DE" sz="1400" dirty="0"/>
                <a:t>: </a:t>
              </a:r>
              <a:r>
                <a:rPr lang="de-DE" sz="1100" dirty="0"/>
                <a:t>BGZ. Auftrag-Sicherheit, Karte3B</a:t>
              </a:r>
              <a:endParaRPr lang="de-DE" sz="1400" dirty="0"/>
            </a:p>
          </p:txBody>
        </p:sp>
        <p:pic>
          <p:nvPicPr>
            <p:cNvPr id="9" name="Grafik 8" descr="Ein Bild, das Karte, Text, Atlas enthält.&#10;&#10;Automatisch generierte Beschreibung">
              <a:extLst>
                <a:ext uri="{FF2B5EF4-FFF2-40B4-BE49-F238E27FC236}">
                  <a16:creationId xmlns:a16="http://schemas.microsoft.com/office/drawing/2014/main" id="{1D9BBB8A-2D50-D97A-C194-ABE340B54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73" y="987677"/>
              <a:ext cx="3590001" cy="4770713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C50486F-798E-0DE7-B9EE-346984D80A24}"/>
              </a:ext>
            </a:extLst>
          </p:cNvPr>
          <p:cNvGrpSpPr/>
          <p:nvPr/>
        </p:nvGrpSpPr>
        <p:grpSpPr>
          <a:xfrm>
            <a:off x="409996" y="3021661"/>
            <a:ext cx="4636690" cy="2886816"/>
            <a:chOff x="409996" y="3021661"/>
            <a:chExt cx="4636690" cy="2886816"/>
          </a:xfrm>
        </p:grpSpPr>
        <p:pic>
          <p:nvPicPr>
            <p:cNvPr id="14" name="Grafik 13" descr="Ein Bild, das Bautechnik, Industrie, Zylinder, Fabrik enthält.&#10;&#10;Automatisch generierte Beschreibung">
              <a:extLst>
                <a:ext uri="{FF2B5EF4-FFF2-40B4-BE49-F238E27FC236}">
                  <a16:creationId xmlns:a16="http://schemas.microsoft.com/office/drawing/2014/main" id="{4EEE2A35-F894-08A7-75C3-E0E366414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405" y="3021661"/>
              <a:ext cx="4531281" cy="2550464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F5F89E3-C27D-395D-66ED-C901BB150996}"/>
                </a:ext>
              </a:extLst>
            </p:cNvPr>
            <p:cNvSpPr txBox="1"/>
            <p:nvPr/>
          </p:nvSpPr>
          <p:spPr>
            <a:xfrm>
              <a:off x="409996" y="5600700"/>
              <a:ext cx="29332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/>
                <a:t>Bild</a:t>
              </a:r>
              <a:r>
                <a:rPr lang="de-DE" sz="1400" dirty="0"/>
                <a:t>: </a:t>
              </a:r>
              <a:r>
                <a:rPr lang="de-DE" sz="1100" dirty="0"/>
                <a:t>Gesellschaft für Nuklearservice</a:t>
              </a:r>
              <a:endParaRPr lang="de-DE" sz="1400" dirty="0"/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48ACCD25-24C4-4CDC-95BC-8C111F5694D5}"/>
              </a:ext>
            </a:extLst>
          </p:cNvPr>
          <p:cNvSpPr txBox="1"/>
          <p:nvPr/>
        </p:nvSpPr>
        <p:spPr>
          <a:xfrm>
            <a:off x="409995" y="5996223"/>
            <a:ext cx="2933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</a:t>
            </a:r>
            <a:r>
              <a:rPr lang="de-DE" sz="1100" dirty="0"/>
              <a:t>BASE 04/2024</a:t>
            </a:r>
            <a:endParaRPr lang="de-DE" sz="1400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528925A5-0BA7-C2A5-3868-3DF2A81E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248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Die notwendigen Zwischenlager bergen ein hohes Risiko!</a:t>
            </a:r>
          </a:p>
        </p:txBody>
      </p:sp>
    </p:spTree>
    <p:extLst>
      <p:ext uri="{BB962C8B-B14F-4D97-AF65-F5344CB8AC3E}">
        <p14:creationId xmlns:p14="http://schemas.microsoft.com/office/powerpoint/2010/main" val="10181463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781669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Neuer KKW-Typ in Europa: </a:t>
            </a:r>
            <a:r>
              <a:rPr lang="de-DE" sz="2000" dirty="0">
                <a:solidFill>
                  <a:schemeClr val="bg1"/>
                </a:solidFill>
              </a:rPr>
              <a:t>European </a:t>
            </a:r>
            <a:r>
              <a:rPr lang="de-DE" sz="2000" dirty="0" err="1">
                <a:solidFill>
                  <a:schemeClr val="bg1"/>
                </a:solidFill>
              </a:rPr>
              <a:t>Pressurized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Reactor</a:t>
            </a:r>
            <a:r>
              <a:rPr lang="de-DE" sz="2000" dirty="0">
                <a:solidFill>
                  <a:schemeClr val="bg1"/>
                </a:solidFill>
              </a:rPr>
              <a:t> (</a:t>
            </a:r>
            <a:r>
              <a:rPr lang="de-DE" altLang="de-DE" sz="2000" dirty="0">
                <a:solidFill>
                  <a:schemeClr val="bg1"/>
                </a:solidFill>
              </a:rPr>
              <a:t>EPR)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Basis und </a:t>
            </a:r>
            <a:r>
              <a:rPr lang="de-DE" sz="2000" dirty="0">
                <a:solidFill>
                  <a:schemeClr val="bg1"/>
                </a:solidFill>
              </a:rPr>
              <a:t>Entwicklung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827822B-EF62-0C7D-3197-BC59C10ECB7C}"/>
              </a:ext>
            </a:extLst>
          </p:cNvPr>
          <p:cNvSpPr txBox="1"/>
          <p:nvPr/>
        </p:nvSpPr>
        <p:spPr>
          <a:xfrm>
            <a:off x="8013023" y="5077121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</a:t>
            </a:r>
            <a:r>
              <a:rPr lang="de-DE" sz="1400" dirty="0">
                <a:hlinkClick r:id="rId3"/>
              </a:rPr>
              <a:t>Wikipedia</a:t>
            </a:r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3942157-E7E3-4F0A-083D-DA85C1D68C5C}"/>
              </a:ext>
            </a:extLst>
          </p:cNvPr>
          <p:cNvSpPr txBox="1"/>
          <p:nvPr/>
        </p:nvSpPr>
        <p:spPr>
          <a:xfrm>
            <a:off x="1174613" y="1121553"/>
            <a:ext cx="81153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Basis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Die </a:t>
            </a:r>
            <a:r>
              <a:rPr lang="de-DE" sz="1600" b="1" dirty="0">
                <a:solidFill>
                  <a:srgbClr val="0000FF"/>
                </a:solidFill>
              </a:rPr>
              <a:t>Technik basiert auf den Erfahrungen beim Bau und Betrieb </a:t>
            </a:r>
            <a:r>
              <a:rPr lang="de-DE" sz="1600" dirty="0">
                <a:solidFill>
                  <a:srgbClr val="0000FF"/>
                </a:solidFill>
              </a:rPr>
              <a:t>der von den Muttergesellschaften entwickelten Druckwasserreaktoren vom Typ </a:t>
            </a:r>
            <a:r>
              <a:rPr lang="de-DE" sz="1600" b="1" dirty="0">
                <a:solidFill>
                  <a:srgbClr val="0000FF"/>
                </a:solidFill>
                <a:hlinkClick r:id="rId4" tooltip="Konvoi (Kernkraftwerk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Konvoi</a:t>
            </a:r>
            <a:r>
              <a:rPr lang="de-DE" sz="1600" b="1" dirty="0">
                <a:solidFill>
                  <a:srgbClr val="0000FF"/>
                </a:solidFill>
              </a:rPr>
              <a:t> (Siemens</a:t>
            </a:r>
            <a:r>
              <a:rPr lang="de-DE" sz="1600" dirty="0">
                <a:solidFill>
                  <a:srgbClr val="0000FF"/>
                </a:solidFill>
              </a:rPr>
              <a:t>) und </a:t>
            </a:r>
            <a:r>
              <a:rPr lang="de-DE" sz="1600" b="1" dirty="0">
                <a:solidFill>
                  <a:srgbClr val="0000FF"/>
                </a:solidFill>
                <a:hlinkClick r:id="rId5" tooltip="N4 (Kernreaktor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N4</a:t>
            </a:r>
            <a:r>
              <a:rPr lang="de-DE" sz="1600" b="1" dirty="0">
                <a:solidFill>
                  <a:srgbClr val="0000FF"/>
                </a:solidFill>
              </a:rPr>
              <a:t> (</a:t>
            </a:r>
            <a:r>
              <a:rPr lang="de-DE" sz="1600" b="1" dirty="0" err="1">
                <a:solidFill>
                  <a:srgbClr val="0000FF"/>
                </a:solidFill>
              </a:rPr>
              <a:t>Framatome</a:t>
            </a:r>
            <a:r>
              <a:rPr lang="de-DE" sz="16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81CE756-FAD5-79D5-DEF2-F8D4CEEF0933}"/>
              </a:ext>
            </a:extLst>
          </p:cNvPr>
          <p:cNvSpPr txBox="1"/>
          <p:nvPr/>
        </p:nvSpPr>
        <p:spPr>
          <a:xfrm>
            <a:off x="1174613" y="2358002"/>
            <a:ext cx="85504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Weiterentwicklung</a:t>
            </a:r>
          </a:p>
          <a:p>
            <a:r>
              <a:rPr lang="de-DE" sz="1600" dirty="0">
                <a:solidFill>
                  <a:srgbClr val="0000FF"/>
                </a:solidFill>
              </a:rPr>
              <a:t>Bereits 1998 wurde das grundsätzliche Design des neuen Reaktors festgelegt.</a:t>
            </a:r>
          </a:p>
          <a:p>
            <a:r>
              <a:rPr lang="de-DE" sz="1600" dirty="0">
                <a:solidFill>
                  <a:srgbClr val="0000FF"/>
                </a:solidFill>
              </a:rPr>
              <a:t>Dabei ging es im Wesentlichen um </a:t>
            </a:r>
            <a:r>
              <a:rPr lang="de-DE" sz="1600" dirty="0">
                <a:solidFill>
                  <a:srgbClr val="0000FF"/>
                </a:solidFill>
                <a:sym typeface="Wingdings" panose="05000000000000000000" pitchFamily="2" charset="2"/>
              </a:rPr>
              <a:t>eine </a:t>
            </a:r>
            <a:r>
              <a:rPr lang="de-DE" sz="1600" b="1" dirty="0">
                <a:solidFill>
                  <a:srgbClr val="0000FF"/>
                </a:solidFill>
                <a:sym typeface="Wingdings" panose="05000000000000000000" pitchFamily="2" charset="2"/>
              </a:rPr>
              <a:t>bessere Beherrschung von  möglichen Kernschmelzunfälle</a:t>
            </a:r>
            <a:r>
              <a:rPr lang="de-DE" sz="1600" dirty="0">
                <a:solidFill>
                  <a:srgbClr val="0000FF"/>
                </a:solidFill>
                <a:sym typeface="Wingdings" panose="05000000000000000000" pitchFamily="2" charset="2"/>
              </a:rPr>
              <a:t>n und </a:t>
            </a:r>
            <a:r>
              <a:rPr lang="de-DE" sz="1600" dirty="0">
                <a:solidFill>
                  <a:srgbClr val="0000FF"/>
                </a:solidFill>
              </a:rPr>
              <a:t>einer </a:t>
            </a:r>
            <a:r>
              <a:rPr lang="de-DE" sz="1600" b="1" dirty="0">
                <a:solidFill>
                  <a:srgbClr val="0000FF"/>
                </a:solidFill>
              </a:rPr>
              <a:t>höheren Kraftwerksleistung: 1.410 </a:t>
            </a:r>
            <a:r>
              <a:rPr lang="de-DE" sz="1600" b="1" dirty="0" err="1">
                <a:solidFill>
                  <a:srgbClr val="0000FF"/>
                </a:solidFill>
              </a:rPr>
              <a:t>MW</a:t>
            </a:r>
            <a:r>
              <a:rPr lang="de-DE" sz="1600" b="1" baseline="-25000" dirty="0" err="1">
                <a:solidFill>
                  <a:srgbClr val="0000FF"/>
                </a:solidFill>
              </a:rPr>
              <a:t>el</a:t>
            </a:r>
            <a:r>
              <a:rPr lang="de-DE" sz="1600" b="1" dirty="0">
                <a:solidFill>
                  <a:srgbClr val="0000FF"/>
                </a:solidFill>
              </a:rPr>
              <a:t> </a:t>
            </a:r>
            <a:r>
              <a:rPr lang="de-DE" sz="1600" b="1" dirty="0">
                <a:solidFill>
                  <a:srgbClr val="0000FF"/>
                </a:solidFill>
                <a:sym typeface="Wingdings" panose="05000000000000000000" pitchFamily="2" charset="2"/>
              </a:rPr>
              <a:t> 1.650 </a:t>
            </a:r>
            <a:r>
              <a:rPr lang="de-DE" sz="16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MW</a:t>
            </a:r>
            <a:r>
              <a:rPr lang="de-DE" sz="1600" b="1" baseline="-25000" dirty="0" err="1">
                <a:solidFill>
                  <a:srgbClr val="0000FF"/>
                </a:solidFill>
                <a:sym typeface="Wingdings" panose="05000000000000000000" pitchFamily="2" charset="2"/>
              </a:rPr>
              <a:t>el</a:t>
            </a:r>
            <a:r>
              <a:rPr lang="de-DE" sz="1600" b="1" dirty="0">
                <a:solidFill>
                  <a:srgbClr val="0000FF"/>
                </a:solidFill>
                <a:sym typeface="Wingdings" panose="05000000000000000000" pitchFamily="2" charset="2"/>
              </a:rPr>
              <a:t>..</a:t>
            </a:r>
            <a:endParaRPr lang="de-DE" sz="1600" b="1" dirty="0">
              <a:solidFill>
                <a:srgbClr val="0000FF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72AC2D7-8C65-6FE5-3239-5DBC51208B5C}"/>
              </a:ext>
            </a:extLst>
          </p:cNvPr>
          <p:cNvSpPr txBox="1"/>
          <p:nvPr/>
        </p:nvSpPr>
        <p:spPr>
          <a:xfrm>
            <a:off x="1174613" y="3594451"/>
            <a:ext cx="81153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Joint Venture </a:t>
            </a:r>
            <a:endParaRPr lang="de-DE" sz="1600" b="1" dirty="0">
              <a:solidFill>
                <a:srgbClr val="0000FF"/>
              </a:solidFill>
              <a:sym typeface="Wingdings" panose="05000000000000000000" pitchFamily="2" charset="2"/>
            </a:endParaRPr>
          </a:p>
          <a:p>
            <a:r>
              <a:rPr lang="de-DE" sz="1600" dirty="0">
                <a:solidFill>
                  <a:srgbClr val="0000FF"/>
                </a:solidFill>
              </a:rPr>
              <a:t>2001 führten </a:t>
            </a:r>
            <a:r>
              <a:rPr lang="de-DE" sz="1600" i="1" dirty="0">
                <a:solidFill>
                  <a:srgbClr val="0000FF"/>
                </a:solidFill>
                <a:hlinkClick r:id="rId6" tooltip="Sieme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Siemens</a:t>
            </a:r>
            <a:r>
              <a:rPr lang="de-DE" sz="1600" dirty="0">
                <a:solidFill>
                  <a:srgbClr val="0000FF"/>
                </a:solidFill>
              </a:rPr>
              <a:t> und </a:t>
            </a:r>
            <a:r>
              <a:rPr lang="de-DE" sz="1600" i="1" dirty="0" err="1">
                <a:solidFill>
                  <a:srgbClr val="0000FF"/>
                </a:solidFill>
                <a:hlinkClick r:id="rId7" tooltip="Framato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Framatome</a:t>
            </a:r>
            <a:r>
              <a:rPr lang="de-DE" sz="1600" dirty="0">
                <a:solidFill>
                  <a:srgbClr val="0000FF"/>
                </a:solidFill>
              </a:rPr>
              <a:t> ihre Nuklearaktivitäten in dem </a:t>
            </a:r>
            <a:r>
              <a:rPr lang="de-DE" sz="1600" dirty="0">
                <a:solidFill>
                  <a:srgbClr val="0000FF"/>
                </a:solidFill>
                <a:hlinkClick r:id="rId8" tooltip="Joint Ventu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Joint Venture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i="1" dirty="0" err="1">
                <a:solidFill>
                  <a:srgbClr val="0000CC"/>
                </a:solidFill>
                <a:hlinkClick r:id="rId9" tooltip="Framatome AN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Framatome</a:t>
            </a:r>
            <a:r>
              <a:rPr lang="de-DE" sz="1600" i="1" dirty="0">
                <a:solidFill>
                  <a:srgbClr val="0000FF"/>
                </a:solidFill>
                <a:hlinkClick r:id="rId9" tooltip="Framatome AN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ANP</a:t>
            </a:r>
            <a:r>
              <a:rPr lang="de-DE" sz="1600" dirty="0">
                <a:solidFill>
                  <a:srgbClr val="0000FF"/>
                </a:solidFill>
              </a:rPr>
              <a:t> zusammen. Dieses wurde 2006 in </a:t>
            </a:r>
            <a:r>
              <a:rPr lang="de-DE" sz="1600" i="1" dirty="0">
                <a:solidFill>
                  <a:srgbClr val="0000FF"/>
                </a:solidFill>
              </a:rPr>
              <a:t>AREVA NP</a:t>
            </a:r>
            <a:r>
              <a:rPr lang="de-DE" sz="1600" dirty="0">
                <a:solidFill>
                  <a:srgbClr val="0000FF"/>
                </a:solidFill>
              </a:rPr>
              <a:t> umbenannt.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b="1" dirty="0">
                <a:solidFill>
                  <a:srgbClr val="0000FF"/>
                </a:solidFill>
              </a:rPr>
              <a:t>In 2011 ist SIEMENS aus AREVA ausgestiegen </a:t>
            </a:r>
            <a:r>
              <a:rPr lang="de-DE" sz="1600" dirty="0">
                <a:solidFill>
                  <a:srgbClr val="0000FF"/>
                </a:solidFill>
              </a:rPr>
              <a:t>und hat sich </a:t>
            </a:r>
            <a:r>
              <a:rPr lang="de-DE" sz="1600" dirty="0">
                <a:solidFill>
                  <a:srgbClr val="0000FF"/>
                </a:solidFill>
                <a:hlinkClick r:id="rId10"/>
              </a:rPr>
              <a:t>vollständig aus der KKW-Technologie zurückgezogen</a:t>
            </a:r>
            <a:r>
              <a:rPr lang="de-DE" sz="16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043543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07047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Neuer KKW-Typ in Europa: EPR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sz="2000" dirty="0" err="1">
                <a:solidFill>
                  <a:schemeClr val="bg1"/>
                </a:solidFill>
                <a:hlinkClick r:id="rId3" tooltip="Kernkraftwerk Olkiluot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Olkiluoto</a:t>
            </a:r>
            <a:r>
              <a:rPr lang="de-DE" sz="2000" dirty="0">
                <a:solidFill>
                  <a:schemeClr val="bg1"/>
                </a:solidFill>
              </a:rPr>
              <a:t> 3, Finnland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D55FCFC0-3C8D-4EC3-855E-AF056DDB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1725041"/>
            <a:ext cx="366414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Technische Daten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Thermische Leistung: 4300 MW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Elektrische Leistung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Bruttoleistung: 1.650 MW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Nettoleistung: 1.600 MW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Elektr. Wirkungsgrad: 37 %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Kühlung: Meerwasser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C66BB5C-3694-243B-4D8F-174EB5664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7" y="3588162"/>
            <a:ext cx="29497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Bau-Daten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Baubeginn: 12.08.2005 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Fertigstellung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ursprünglich: 2009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ist: 16.04.2023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Bauzeit: 18 Jahre (4 + 14) 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9B354150-9118-95C2-854D-282707DD6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5205061"/>
            <a:ext cx="457854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Kosten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Geplante Kosten: 3 Mrd. €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tatsächliche Kosten: 11 Mrd. €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Mehrkostenfaktor: 3,7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3D17F81-5D45-D18C-D8F9-404F7DF22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846805"/>
            <a:ext cx="442518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Akteure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Bauherr: </a:t>
            </a:r>
            <a:r>
              <a:rPr lang="de-DE" sz="1600" dirty="0" err="1">
                <a:solidFill>
                  <a:srgbClr val="0000FF"/>
                </a:solidFill>
              </a:rPr>
              <a:t>Teollisuuden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 err="1">
                <a:solidFill>
                  <a:srgbClr val="0000FF"/>
                </a:solidFill>
              </a:rPr>
              <a:t>Voima</a:t>
            </a:r>
            <a:r>
              <a:rPr lang="de-DE" sz="1600" dirty="0">
                <a:solidFill>
                  <a:srgbClr val="0000FF"/>
                </a:solidFill>
              </a:rPr>
              <a:t> OYJ </a:t>
            </a:r>
            <a:r>
              <a:rPr lang="de-DE" altLang="de-DE" sz="1600" dirty="0">
                <a:solidFill>
                  <a:srgbClr val="0000FF"/>
                </a:solidFill>
              </a:rPr>
              <a:t>Generalunternehmer: AREVA (</a:t>
            </a:r>
            <a:r>
              <a:rPr lang="de-DE" altLang="de-DE" sz="1600" dirty="0" err="1">
                <a:solidFill>
                  <a:srgbClr val="0000FF"/>
                </a:solidFill>
              </a:rPr>
              <a:t>Framatom</a:t>
            </a:r>
            <a:r>
              <a:rPr lang="de-DE" altLang="de-DE" sz="1600" dirty="0">
                <a:solidFill>
                  <a:srgbClr val="0000FF"/>
                </a:solidFill>
              </a:rPr>
              <a:t>)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95F9B6D-6F98-8D84-B6E7-76CD4666F854}"/>
              </a:ext>
            </a:extLst>
          </p:cNvPr>
          <p:cNvGrpSpPr/>
          <p:nvPr/>
        </p:nvGrpSpPr>
        <p:grpSpPr>
          <a:xfrm>
            <a:off x="1328738" y="901665"/>
            <a:ext cx="1568859" cy="2527335"/>
            <a:chOff x="1328738" y="901665"/>
            <a:chExt cx="1568859" cy="2527335"/>
          </a:xfrm>
        </p:grpSpPr>
        <p:pic>
          <p:nvPicPr>
            <p:cNvPr id="10" name="Grafik 9" descr="Ein Bild, das Karte, Text, Atlas enthält.&#10;&#10;Automatisch generierte Beschreibung">
              <a:extLst>
                <a:ext uri="{FF2B5EF4-FFF2-40B4-BE49-F238E27FC236}">
                  <a16:creationId xmlns:a16="http://schemas.microsoft.com/office/drawing/2014/main" id="{2608927F-D214-ECF5-0DF5-C1E8C144E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738" y="901665"/>
              <a:ext cx="1568859" cy="2527335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A8A06B4-25DB-DC0C-103E-559687EDDBA5}"/>
                </a:ext>
              </a:extLst>
            </p:cNvPr>
            <p:cNvSpPr/>
            <p:nvPr/>
          </p:nvSpPr>
          <p:spPr bwMode="auto">
            <a:xfrm>
              <a:off x="1621467" y="2988814"/>
              <a:ext cx="64487" cy="5614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5" name="Grafik 14" descr="Ein Bild, das Himmel, draußen, Wolke, Fahrzeug enthält.&#10;&#10;Automatisch generierte Beschreibung">
            <a:extLst>
              <a:ext uri="{FF2B5EF4-FFF2-40B4-BE49-F238E27FC236}">
                <a16:creationId xmlns:a16="http://schemas.microsoft.com/office/drawing/2014/main" id="{6DAA9334-E777-5B72-0BFC-F296ECE13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2" y="3848464"/>
            <a:ext cx="3744058" cy="210787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827822B-EF62-0C7D-3197-BC59C10ECB7C}"/>
              </a:ext>
            </a:extLst>
          </p:cNvPr>
          <p:cNvSpPr txBox="1"/>
          <p:nvPr/>
        </p:nvSpPr>
        <p:spPr>
          <a:xfrm>
            <a:off x="8013023" y="6128390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11490E2-9DD4-2E99-FF2D-E5255E6DA84B}"/>
              </a:ext>
            </a:extLst>
          </p:cNvPr>
          <p:cNvSpPr/>
          <p:nvPr/>
        </p:nvSpPr>
        <p:spPr bwMode="auto">
          <a:xfrm>
            <a:off x="4743450" y="4781551"/>
            <a:ext cx="3048959" cy="4381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617EE15-F410-5E23-BF34-872510C0309F}"/>
              </a:ext>
            </a:extLst>
          </p:cNvPr>
          <p:cNvSpPr/>
          <p:nvPr/>
        </p:nvSpPr>
        <p:spPr bwMode="auto">
          <a:xfrm>
            <a:off x="4743450" y="5903883"/>
            <a:ext cx="3048959" cy="39113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57543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/>
      <p:bldP spid="5" grpId="0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8690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Vorwort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CB5448-D4E5-3B99-0EDC-2FDB9AC6FFC6}"/>
              </a:ext>
            </a:extLst>
          </p:cNvPr>
          <p:cNvSpPr txBox="1"/>
          <p:nvPr/>
        </p:nvSpPr>
        <p:spPr>
          <a:xfrm>
            <a:off x="840580" y="876142"/>
            <a:ext cx="8646320" cy="1860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Seit dem letzten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Ausstiegsbeschluss der unionsgeführten Bundesregierung 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2011 und der endgültigen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Abschaltung der 3 verbliebenen Kernkraftwerke in Deutschland </a:t>
            </a:r>
            <a:r>
              <a:rPr lang="de-DE" sz="1800" b="1" kern="100" dirty="0">
                <a:solidFill>
                  <a:srgbClr val="0000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15.03.2023 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wird von Politikern konservativer und liberaler Parteien immer wieder die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Rückkehr zur Kernenergie 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der politischen Diskussion </a:t>
            </a:r>
            <a:r>
              <a:rPr lang="de-DE" sz="1800" kern="100" dirty="0">
                <a:solidFill>
                  <a:srgbClr val="0000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gefordert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Diese Forderungen schlagen sich auch in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Parteitagsanträgen und Parteiprogrammen 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nieder: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CD5BE32-BC95-4C61-444A-11084A5991C3}"/>
              </a:ext>
            </a:extLst>
          </p:cNvPr>
          <p:cNvSpPr txBox="1"/>
          <p:nvPr/>
        </p:nvSpPr>
        <p:spPr>
          <a:xfrm>
            <a:off x="840580" y="5419725"/>
            <a:ext cx="8398669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Wir wollen als ISE e.V. in einem </a:t>
            </a:r>
            <a:r>
              <a:rPr lang="de-DE" sz="1800" kern="100" dirty="0">
                <a:solidFill>
                  <a:srgbClr val="0000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lick auf alle Aspekte der Kernenergie die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Fakten 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(mit Quellen) 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sprechen lassen 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 ein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abschließendes </a:t>
            </a:r>
            <a:r>
              <a:rPr lang="de-DE" sz="1800" b="1" kern="100" dirty="0">
                <a:solidFill>
                  <a:srgbClr val="0000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Statement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abgeben.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54CC966-D419-3121-1601-466425D3CE45}"/>
              </a:ext>
            </a:extLst>
          </p:cNvPr>
          <p:cNvSpPr txBox="1"/>
          <p:nvPr/>
        </p:nvSpPr>
        <p:spPr>
          <a:xfrm>
            <a:off x="840580" y="4450456"/>
            <a:ext cx="88844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latin typeface="+mn-lt"/>
              </a:rPr>
              <a:t>FDP</a:t>
            </a:r>
            <a:r>
              <a:rPr lang="de-DE" sz="1600" dirty="0">
                <a:latin typeface="+mn-lt"/>
              </a:rPr>
              <a:t>: </a:t>
            </a:r>
            <a:r>
              <a:rPr lang="de-DE" sz="1600" i="1" dirty="0">
                <a:latin typeface="+mn-lt"/>
              </a:rPr>
              <a:t>Zugleich aber können sich die Liberalen vorstellen, "in moderne, besonders abfall- und risikoarme Kernspaltungstechnologien" einzusteigen. Gemeint sind damit offenbar unter anderem sogenannte </a:t>
            </a:r>
            <a:r>
              <a:rPr lang="de-DE" sz="1600" i="1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kleine modulare Reaktoren (SMR)</a:t>
            </a:r>
            <a:r>
              <a:rPr lang="de-DE" sz="1600" i="1" dirty="0">
                <a:latin typeface="+mn-lt"/>
              </a:rPr>
              <a:t>.		 </a:t>
            </a:r>
            <a:r>
              <a:rPr lang="de-DE" sz="1200" u="sng" dirty="0">
                <a:latin typeface="+mn-lt"/>
              </a:rPr>
              <a:t>Quelle</a:t>
            </a:r>
            <a:r>
              <a:rPr lang="de-DE" sz="1200" dirty="0">
                <a:latin typeface="+mn-lt"/>
              </a:rPr>
              <a:t>: SZ, 31.08.2023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7C4A23A-EC26-3AB4-EF5C-6C9851670CAA}"/>
              </a:ext>
            </a:extLst>
          </p:cNvPr>
          <p:cNvSpPr txBox="1"/>
          <p:nvPr/>
        </p:nvSpPr>
        <p:spPr>
          <a:xfrm>
            <a:off x="840580" y="2837507"/>
            <a:ext cx="9065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0" u="sng" strike="noStrike" baseline="0" dirty="0">
                <a:latin typeface="+mn-lt"/>
              </a:rPr>
              <a:t>CDU</a:t>
            </a:r>
            <a:r>
              <a:rPr lang="de-DE" sz="1600" b="0" u="none" strike="noStrike" baseline="0" dirty="0">
                <a:latin typeface="+mn-lt"/>
              </a:rPr>
              <a:t>: </a:t>
            </a:r>
            <a:r>
              <a:rPr lang="de-DE" sz="1600" b="0" i="1" u="none" strike="noStrike" baseline="0" dirty="0">
                <a:latin typeface="+mn-lt"/>
              </a:rPr>
              <a:t>Deutschland kann zurzeit nicht auf die Option Kernkraft verzichten.</a:t>
            </a:r>
            <a:br>
              <a:rPr lang="de-DE" sz="1600" i="1" dirty="0">
                <a:latin typeface="+mn-lt"/>
              </a:rPr>
            </a:br>
            <a:r>
              <a:rPr lang="de-DE" sz="1600" i="1" dirty="0">
                <a:latin typeface="+mn-lt"/>
              </a:rPr>
              <a:t>						</a:t>
            </a:r>
            <a:r>
              <a:rPr lang="de-DE" sz="1200" u="sng" dirty="0">
                <a:latin typeface="+mn-lt"/>
              </a:rPr>
              <a:t>Quelle</a:t>
            </a:r>
            <a:r>
              <a:rPr lang="de-DE" sz="1200" dirty="0">
                <a:latin typeface="+mn-lt"/>
              </a:rPr>
              <a:t>: CDU-Grundsatzprogramm.2024</a:t>
            </a:r>
            <a:r>
              <a:rPr lang="de-DE" sz="1200" b="0" u="none" strike="noStrike" baseline="0" dirty="0">
                <a:latin typeface="+mn-lt"/>
              </a:rPr>
              <a:t> </a:t>
            </a:r>
            <a:endParaRPr lang="de-DE" sz="1200" dirty="0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E16E972-9EEA-D287-84D6-433FCF39201B}"/>
              </a:ext>
            </a:extLst>
          </p:cNvPr>
          <p:cNvSpPr txBox="1"/>
          <p:nvPr/>
        </p:nvSpPr>
        <p:spPr>
          <a:xfrm>
            <a:off x="840580" y="3520871"/>
            <a:ext cx="90654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600" b="0" u="sng" strike="noStrike" baseline="0" dirty="0">
                <a:latin typeface="+mn-lt"/>
              </a:rPr>
              <a:t>CSU</a:t>
            </a:r>
            <a:r>
              <a:rPr lang="de-DE" sz="1600" b="0" u="none" strike="noStrike" baseline="0" dirty="0">
                <a:latin typeface="+mn-lt"/>
              </a:rPr>
              <a:t>: </a:t>
            </a:r>
            <a:r>
              <a:rPr lang="de-DE" sz="1600" b="0" i="1" u="none" strike="noStrike" baseline="0" dirty="0">
                <a:latin typeface="+mn-lt"/>
              </a:rPr>
              <a:t>Wir stehen zum beschlossenen Ausstieg aus der Kernkraft, wollen aber die bestehenden Kernkraftwerke für einen Übergangszeitraum weiter als Brückentechnologie nutzen.</a:t>
            </a:r>
            <a:br>
              <a:rPr lang="de-DE" sz="1600" i="1" dirty="0">
                <a:latin typeface="+mn-lt"/>
              </a:rPr>
            </a:br>
            <a:r>
              <a:rPr lang="de-DE" sz="1600" i="1" dirty="0">
                <a:latin typeface="+mn-lt"/>
              </a:rPr>
              <a:t>						</a:t>
            </a:r>
            <a:r>
              <a:rPr lang="de-DE" sz="1200" u="sng" dirty="0">
                <a:latin typeface="+mn-lt"/>
              </a:rPr>
              <a:t>Quelle</a:t>
            </a:r>
            <a:r>
              <a:rPr lang="de-DE" sz="1200" dirty="0">
                <a:latin typeface="+mn-lt"/>
              </a:rPr>
              <a:t>: CSU-Grundsatzprogramm.2023</a:t>
            </a:r>
            <a:r>
              <a:rPr lang="de-DE" sz="1200" b="0" u="none" strike="noStrike" baseline="0" dirty="0">
                <a:latin typeface="+mn-lt"/>
              </a:rPr>
              <a:t> </a:t>
            </a:r>
            <a:endParaRPr lang="de-DE" sz="1200" dirty="0">
              <a:latin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07047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Neuer KKW-Typ in Europa: EPR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Flamanville 3, Frankreich</a:t>
            </a:r>
            <a:r>
              <a:rPr lang="de-DE" altLang="de-DE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D55FCFC0-3C8D-4EC3-855E-AF056DDB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1725041"/>
            <a:ext cx="366414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Technische Daten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Thermische Leistung: 4300 MW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Elektrische Leistung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Bruttoleistung: 1.650 MW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Nettoleistung: 1.600 MW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Elektr. Wirkungsgrad: 37 %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Kühlung: Meerwasser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C66BB5C-3694-243B-4D8F-174EB5664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7" y="3588162"/>
            <a:ext cx="29497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Bau-Daten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Baubeginn: 03.12.2007 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Fertigstellung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ursprünglich: 2012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aktuell (05/2024): 2024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Bauzeit: 17 Jahre (5 + 12) 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9B354150-9118-95C2-854D-282707DD6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5205061"/>
            <a:ext cx="457854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Kosten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Geplante Kosten: 3,3 Mrd. €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Aktuelle Kosten (05/2024): 12 Mrd. €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Mehrkostenfaktor: 3,6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3D17F81-5D45-D18C-D8F9-404F7DF22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846805"/>
            <a:ext cx="35498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Akteure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Bauherr: EDF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Generalunternehmer: AREVA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EC32878-0A14-E200-75D2-05B5F2AFA48C}"/>
              </a:ext>
            </a:extLst>
          </p:cNvPr>
          <p:cNvGrpSpPr/>
          <p:nvPr/>
        </p:nvGrpSpPr>
        <p:grpSpPr>
          <a:xfrm>
            <a:off x="730215" y="904875"/>
            <a:ext cx="2527335" cy="2435823"/>
            <a:chOff x="452672" y="1688964"/>
            <a:chExt cx="4424127" cy="4251309"/>
          </a:xfrm>
        </p:grpSpPr>
        <p:pic>
          <p:nvPicPr>
            <p:cNvPr id="6" name="Grafik 5" descr="Ein Bild, das Karte, Text, Atlas enthält.&#10;&#10;Automatisch generierte Beschreibung">
              <a:extLst>
                <a:ext uri="{FF2B5EF4-FFF2-40B4-BE49-F238E27FC236}">
                  <a16:creationId xmlns:a16="http://schemas.microsoft.com/office/drawing/2014/main" id="{18ED9DBC-7F8E-0ECB-C16D-CDB0043F1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672" y="1688964"/>
              <a:ext cx="4424127" cy="4251309"/>
            </a:xfrm>
            <a:prstGeom prst="rect">
              <a:avLst/>
            </a:prstGeom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2BC2D14A-0CB0-2A81-5B36-D2B61C06B5E1}"/>
                </a:ext>
              </a:extLst>
            </p:cNvPr>
            <p:cNvSpPr/>
            <p:nvPr/>
          </p:nvSpPr>
          <p:spPr bwMode="auto">
            <a:xfrm>
              <a:off x="1623767" y="2615053"/>
              <a:ext cx="112885" cy="9798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8" name="Grafik 7" descr="Ein Bild, das draußen, Himmel, Gebäude, Dom enthält.&#10;&#10;Automatisch generierte Beschreibung">
            <a:extLst>
              <a:ext uri="{FF2B5EF4-FFF2-40B4-BE49-F238E27FC236}">
                <a16:creationId xmlns:a16="http://schemas.microsoft.com/office/drawing/2014/main" id="{81DA966E-F08C-532C-5513-C313964B3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15" y="3547936"/>
            <a:ext cx="2527335" cy="252733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3E6FF1D-184A-59C5-9A7D-0906C793A331}"/>
              </a:ext>
            </a:extLst>
          </p:cNvPr>
          <p:cNvSpPr txBox="1"/>
          <p:nvPr/>
        </p:nvSpPr>
        <p:spPr>
          <a:xfrm>
            <a:off x="8013023" y="6128390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01D3241-D57A-953F-AEF2-07E47F9B0882}"/>
              </a:ext>
            </a:extLst>
          </p:cNvPr>
          <p:cNvSpPr/>
          <p:nvPr/>
        </p:nvSpPr>
        <p:spPr bwMode="auto">
          <a:xfrm>
            <a:off x="4743450" y="4781551"/>
            <a:ext cx="3048959" cy="4381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8EC5AEA-F3B1-DAF1-2255-4B2B6BE41474}"/>
              </a:ext>
            </a:extLst>
          </p:cNvPr>
          <p:cNvSpPr/>
          <p:nvPr/>
        </p:nvSpPr>
        <p:spPr bwMode="auto">
          <a:xfrm>
            <a:off x="4743450" y="5903883"/>
            <a:ext cx="3048959" cy="39113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7818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hlinkClick r:id="rId3"/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34126"/>
            <a:ext cx="45044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Neuer KKW-Typ in Europa: EPR (4)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sz="2000" u="sng" dirty="0">
                <a:solidFill>
                  <a:schemeClr val="bg1"/>
                </a:solidFill>
              </a:rPr>
              <a:t>Hinkley Point C1 und C2, </a:t>
            </a:r>
            <a:r>
              <a:rPr lang="de-DE" sz="2000" u="sng" dirty="0" err="1">
                <a:solidFill>
                  <a:schemeClr val="bg1"/>
                </a:solidFill>
              </a:rPr>
              <a:t>Großbritanien</a:t>
            </a:r>
            <a:endParaRPr lang="de-DE" altLang="de-DE" sz="2000" u="sng" dirty="0">
              <a:solidFill>
                <a:schemeClr val="bg1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D55FCFC0-3C8D-4EC3-855E-AF056DDB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1725041"/>
            <a:ext cx="366414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Technische Daten je Block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Thermische Leistung: 4300 MW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Elektrische Leistung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Bruttoleistung: 1.650 MW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Nettoleistung: 1.600 MW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Elektr. Wirkungsgrad: 37 %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Kühlung: Meerwasser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C66BB5C-3694-243B-4D8F-174EB5664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7" y="3588162"/>
            <a:ext cx="29497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Bau-Daten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Baubeginn: 01.12.2018 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Fertigstellung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ursprünglich: 2023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aktuell (01/2024): 2031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Bauzeit: 13 Jahre (5 + 8)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9B354150-9118-95C2-854D-282707DD6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5205061"/>
            <a:ext cx="457854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Kosten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Geplante Kosten: 19 Mrd. €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Aktuelle Kosten (01/2024): 51 Mrd. €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Mehrkostenfaktor: 2,7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3D17F81-5D45-D18C-D8F9-404F7DF22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846805"/>
            <a:ext cx="50633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Akteure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Bauherr: EDF Energy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Generalunternehmer: AREVA (</a:t>
            </a:r>
            <a:r>
              <a:rPr lang="de-DE" altLang="de-DE" sz="1600" dirty="0" err="1">
                <a:solidFill>
                  <a:srgbClr val="0000FF"/>
                </a:solidFill>
              </a:rPr>
              <a:t>Framatom</a:t>
            </a:r>
            <a:r>
              <a:rPr lang="de-DE" altLang="de-DE" sz="1600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6" name="Grafik 5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D151C6E4-1C90-BA30-B0A2-0C749BDE02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785" r="79688" b="60369"/>
          <a:stretch/>
        </p:blipFill>
        <p:spPr>
          <a:xfrm>
            <a:off x="1094417" y="981075"/>
            <a:ext cx="2185986" cy="2783758"/>
          </a:xfrm>
          <a:prstGeom prst="rect">
            <a:avLst/>
          </a:prstGeom>
        </p:spPr>
      </p:pic>
      <p:pic>
        <p:nvPicPr>
          <p:cNvPr id="9" name="Grafik 8" descr="Ein Bild, das Himmel, Kran, draußen, Baustelle enthält.&#10;&#10;Automatisch generierte Beschreibung">
            <a:extLst>
              <a:ext uri="{FF2B5EF4-FFF2-40B4-BE49-F238E27FC236}">
                <a16:creationId xmlns:a16="http://schemas.microsoft.com/office/drawing/2014/main" id="{0223BF60-A231-9258-A148-1BCF45DDD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8" y="3960614"/>
            <a:ext cx="3838575" cy="215919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07EA948-D417-690B-1A34-F8598CE6884A}"/>
              </a:ext>
            </a:extLst>
          </p:cNvPr>
          <p:cNvSpPr txBox="1"/>
          <p:nvPr/>
        </p:nvSpPr>
        <p:spPr>
          <a:xfrm>
            <a:off x="8013023" y="6128390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ADD7E39-2A39-B5C7-3EEF-59606EA488ED}"/>
              </a:ext>
            </a:extLst>
          </p:cNvPr>
          <p:cNvSpPr/>
          <p:nvPr/>
        </p:nvSpPr>
        <p:spPr bwMode="auto">
          <a:xfrm>
            <a:off x="4743450" y="4781551"/>
            <a:ext cx="3048959" cy="4381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A2BB9F3-60DD-4385-752F-2E78FC780585}"/>
              </a:ext>
            </a:extLst>
          </p:cNvPr>
          <p:cNvSpPr/>
          <p:nvPr/>
        </p:nvSpPr>
        <p:spPr bwMode="auto">
          <a:xfrm>
            <a:off x="4743450" y="5903883"/>
            <a:ext cx="3048959" cy="39113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4928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07047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Neuer KKW-Typ in Europa: EPR (5)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Projektabwicklung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D55FCFC0-3C8D-4EC3-855E-AF056DDB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1235985"/>
            <a:ext cx="756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0000FF"/>
                </a:solidFill>
              </a:rPr>
              <a:t>Bei der </a:t>
            </a:r>
            <a:r>
              <a:rPr lang="de-DE" altLang="de-DE" sz="1600" b="1" dirty="0">
                <a:solidFill>
                  <a:srgbClr val="0000FF"/>
                </a:solidFill>
              </a:rPr>
              <a:t>Projektabwicklung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b="1" dirty="0">
                <a:solidFill>
                  <a:srgbClr val="0000FF"/>
                </a:solidFill>
              </a:rPr>
              <a:t>im Anlagenbau </a:t>
            </a:r>
            <a:r>
              <a:rPr lang="de-DE" altLang="de-DE" sz="1600" dirty="0">
                <a:solidFill>
                  <a:srgbClr val="0000FF"/>
                </a:solidFill>
              </a:rPr>
              <a:t>sind </a:t>
            </a:r>
            <a:r>
              <a:rPr lang="de-DE" altLang="de-DE" sz="1600" b="1" dirty="0">
                <a:solidFill>
                  <a:srgbClr val="0000FF"/>
                </a:solidFill>
              </a:rPr>
              <a:t>3 Ziele </a:t>
            </a:r>
            <a:r>
              <a:rPr lang="de-DE" altLang="de-DE" sz="1600" dirty="0">
                <a:solidFill>
                  <a:srgbClr val="0000FF"/>
                </a:solidFill>
              </a:rPr>
              <a:t>besonders wichtig: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DAF1CB37-F8CC-4922-716A-9BDD36FC0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1700750"/>
            <a:ext cx="756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Einhaltung . . . </a:t>
            </a:r>
            <a:br>
              <a:rPr lang="de-DE" altLang="de-DE" sz="1600" b="1" dirty="0">
                <a:solidFill>
                  <a:srgbClr val="0000FF"/>
                </a:solidFill>
              </a:rPr>
            </a:br>
            <a:br>
              <a:rPr lang="de-DE" altLang="de-DE" sz="1600" b="1" dirty="0">
                <a:solidFill>
                  <a:srgbClr val="0000FF"/>
                </a:solidFill>
              </a:rPr>
            </a:br>
            <a:r>
              <a:rPr lang="de-DE" altLang="de-DE" sz="1600" b="1" dirty="0">
                <a:solidFill>
                  <a:srgbClr val="0000FF"/>
                </a:solidFill>
              </a:rPr>
              <a:t>- der zugesicherten Funktionen und Qualität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2C627AF-A65C-5E9C-4EDA-B37DDAD9D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2782403"/>
            <a:ext cx="756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- der Meilenstein-Termine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B846F16F-CC51-2A77-2C70-D5539DF5C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3318565"/>
            <a:ext cx="756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- des Kostenrahmens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621DE73-960C-6A9D-7408-95205AC7B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50086"/>
            <a:ext cx="9906000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/>
            <a:br>
              <a:rPr lang="de-DE" altLang="de-DE" sz="1800" b="1" dirty="0">
                <a:solidFill>
                  <a:srgbClr val="0000FF"/>
                </a:solidFill>
              </a:rPr>
            </a:br>
            <a:r>
              <a:rPr lang="de-DE" altLang="de-DE" sz="1800" b="1" dirty="0">
                <a:solidFill>
                  <a:srgbClr val="0000FF"/>
                </a:solidFill>
              </a:rPr>
              <a:t>In allen Punkten gab es bei allen neuen EPR-Anlagen große Probleme!</a:t>
            </a:r>
            <a:br>
              <a:rPr lang="de-DE" altLang="de-DE" sz="1800" b="1" dirty="0">
                <a:solidFill>
                  <a:srgbClr val="0000FF"/>
                </a:solidFill>
              </a:rPr>
            </a:br>
            <a:endParaRPr lang="de-DE" altLang="de-DE" sz="1800" b="1" dirty="0">
              <a:solidFill>
                <a:srgbClr val="0000FF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C441531-CA6D-40ED-E790-22FCFFC2E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2554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Soll das die Zukunft der Energieversorgung sein?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B43DFAA-AEEE-0F96-FB5E-5D93A8EE2776}"/>
              </a:ext>
            </a:extLst>
          </p:cNvPr>
          <p:cNvSpPr txBox="1"/>
          <p:nvPr/>
        </p:nvSpPr>
        <p:spPr>
          <a:xfrm>
            <a:off x="8010972" y="5120797"/>
            <a:ext cx="1444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ISE e.V.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527BC37-AB57-6F3A-C254-F4CDB0745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1546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Alle Projekte haben sich zu einem Desaster entwickelt!</a:t>
            </a:r>
          </a:p>
        </p:txBody>
      </p:sp>
    </p:spTree>
    <p:extLst>
      <p:ext uri="{BB962C8B-B14F-4D97-AF65-F5344CB8AC3E}">
        <p14:creationId xmlns:p14="http://schemas.microsoft.com/office/powerpoint/2010/main" val="144986103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55802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Werden überall in Europa neue KKW gebaut? (1)</a:t>
            </a:r>
          </a:p>
        </p:txBody>
      </p:sp>
      <p:pic>
        <p:nvPicPr>
          <p:cNvPr id="10" name="Grafik 9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651FC685-FE2E-D68D-09ED-3AF36BBC4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87" y="1332941"/>
            <a:ext cx="7590601" cy="3921811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7D2B62B5-44CC-759E-EA34-9352123CA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5355782"/>
            <a:ext cx="85772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u="sng" dirty="0">
                <a:solidFill>
                  <a:srgbClr val="0000FF"/>
                </a:solidFill>
              </a:rPr>
              <a:t>Slowakei, </a:t>
            </a:r>
            <a:r>
              <a:rPr lang="de-DE" altLang="de-DE" sz="1600" u="sng" dirty="0" err="1">
                <a:solidFill>
                  <a:srgbClr val="0000FF"/>
                </a:solidFill>
              </a:rPr>
              <a:t>Mochovce</a:t>
            </a:r>
            <a:r>
              <a:rPr lang="de-DE" altLang="de-DE" sz="1600" u="sng" dirty="0">
                <a:solidFill>
                  <a:srgbClr val="0000FF"/>
                </a:solidFill>
              </a:rPr>
              <a:t> 4</a:t>
            </a:r>
            <a:r>
              <a:rPr lang="de-DE" altLang="de-DE" sz="1600" dirty="0">
                <a:solidFill>
                  <a:srgbClr val="0000FF"/>
                </a:solidFill>
              </a:rPr>
              <a:t>: russischer KKW-Typ </a:t>
            </a:r>
            <a:r>
              <a:rPr lang="de-DE" sz="1600" dirty="0">
                <a:solidFill>
                  <a:srgbClr val="0000FF"/>
                </a:solidFill>
              </a:rPr>
              <a:t>WWER-440/213 (471 MW)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                                     Baubeginn 1987, Wiederaufnahme 2009, </a:t>
            </a:r>
            <a:r>
              <a:rPr lang="de-DE" sz="1600" dirty="0" err="1">
                <a:solidFill>
                  <a:srgbClr val="0000FF"/>
                </a:solidFill>
              </a:rPr>
              <a:t>kommerz</a:t>
            </a:r>
            <a:r>
              <a:rPr lang="de-DE" sz="1600" dirty="0">
                <a:solidFill>
                  <a:srgbClr val="0000FF"/>
                </a:solidFill>
              </a:rPr>
              <a:t>. Betrieb offen</a:t>
            </a:r>
            <a:endParaRPr lang="de-DE" altLang="de-DE" sz="1600" dirty="0">
              <a:solidFill>
                <a:srgbClr val="0000FF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73DEF48-E3DF-709D-C0AB-1E590B1C97E9}"/>
              </a:ext>
            </a:extLst>
          </p:cNvPr>
          <p:cNvSpPr/>
          <p:nvPr/>
        </p:nvSpPr>
        <p:spPr bwMode="auto">
          <a:xfrm flipH="1" flipV="1">
            <a:off x="3530600" y="3987799"/>
            <a:ext cx="127000" cy="13017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C441531-CA6D-40ED-E790-22FCFFC2E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2554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Neben den 4 EPR-Blöcken ist nur noch </a:t>
            </a:r>
            <a:r>
              <a:rPr lang="de-DE" altLang="de-DE" sz="1800" u="sng" dirty="0">
                <a:solidFill>
                  <a:srgbClr val="00B050"/>
                </a:solidFill>
              </a:rPr>
              <a:t>ein</a:t>
            </a:r>
            <a:r>
              <a:rPr lang="de-DE" altLang="de-DE" sz="1800" dirty="0">
                <a:solidFill>
                  <a:srgbClr val="00B050"/>
                </a:solidFill>
              </a:rPr>
              <a:t> russischer KKW-Typ in Europa im Bau!</a:t>
            </a:r>
          </a:p>
        </p:txBody>
      </p:sp>
    </p:spTree>
    <p:extLst>
      <p:ext uri="{BB962C8B-B14F-4D97-AF65-F5344CB8AC3E}">
        <p14:creationId xmlns:p14="http://schemas.microsoft.com/office/powerpoint/2010/main" val="97469773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55802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Werden überall in Europa neue KKW gebaut?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Renaissance der Kernkraft?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EB5B57-5DDB-1207-0EFD-0089FE0206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664" t="34524" r="41246" b="6000"/>
          <a:stretch/>
        </p:blipFill>
        <p:spPr>
          <a:xfrm>
            <a:off x="952054" y="911781"/>
            <a:ext cx="8001891" cy="5221481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6C441531-CA6D-40ED-E790-22FCFFC2E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3262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Konservative und liberale Parteien verkünden „alternative Fakten“!</a:t>
            </a:r>
          </a:p>
        </p:txBody>
      </p:sp>
    </p:spTree>
    <p:extLst>
      <p:ext uri="{BB962C8B-B14F-4D97-AF65-F5344CB8AC3E}">
        <p14:creationId xmlns:p14="http://schemas.microsoft.com/office/powerpoint/2010/main" val="234939112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32623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Neue Ideen zur Atomenergie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3886F9-8E47-8EED-150B-C551909AF7B9}"/>
              </a:ext>
            </a:extLst>
          </p:cNvPr>
          <p:cNvSpPr txBox="1"/>
          <p:nvPr/>
        </p:nvSpPr>
        <p:spPr>
          <a:xfrm>
            <a:off x="4324350" y="805352"/>
            <a:ext cx="5038726" cy="2707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b="1" u="sng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Mini-AKWs (Small Modular </a:t>
            </a:r>
            <a:r>
              <a:rPr lang="de-DE" sz="1600" b="1" u="sng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Reactors</a:t>
            </a:r>
            <a:r>
              <a:rPr lang="de-DE" sz="1600" b="1" u="sng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(SMR))</a:t>
            </a:r>
            <a:b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Im Gegensatz zu herkömmlichen Kernkraftwerken sollen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SMR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zwar nur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1/4 der Leistung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produzieren - aber sie seien im Störfall viel leichter zu kühlen. Mindestens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3.000 SMR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müssten gebaut werden, bevor sich die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Technologie lohne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, schätzen Wissenschaftler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einer Studie für das Bundesamt für die Sicherheit der nuklearen Entsorgung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. Zum Vergleich: Derzeit sind weltweit etwa 400 große Kernraftwerke in Betrieb.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EF5DC55-C403-447B-6C82-E6C6807AA5CE}"/>
              </a:ext>
            </a:extLst>
          </p:cNvPr>
          <p:cNvSpPr txBox="1"/>
          <p:nvPr/>
        </p:nvSpPr>
        <p:spPr>
          <a:xfrm>
            <a:off x="283397" y="3001838"/>
            <a:ext cx="3800475" cy="473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Quelle</a:t>
            </a:r>
            <a:r>
              <a:rPr lang="de-DE" sz="1200" dirty="0" err="1">
                <a:solidFill>
                  <a:srgbClr val="0000CC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lang="de-DE" sz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ZDFheute</a:t>
            </a:r>
            <a: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2024,</a:t>
            </a:r>
            <a:br>
              <a:rPr lang="de-DE" sz="1200" dirty="0">
                <a:solidFill>
                  <a:srgbClr val="0000CC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200" dirty="0"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Deutsches Atom-Comeback mit Mini-AKWs?</a:t>
            </a:r>
            <a:endParaRPr lang="de-DE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 descr="Ein Bild, das Gras, Baum, Pflanze, Spielplatz enthält.&#10;&#10;Automatisch generierte Beschreibung">
            <a:extLst>
              <a:ext uri="{FF2B5EF4-FFF2-40B4-BE49-F238E27FC236}">
                <a16:creationId xmlns:a16="http://schemas.microsoft.com/office/drawing/2014/main" id="{90FDDD49-F898-553D-FF5F-6E5A5CF20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97" y="881507"/>
            <a:ext cx="3800475" cy="2117012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9EB3150-64F2-028B-EF5E-A2B403F99FD4}"/>
              </a:ext>
            </a:extLst>
          </p:cNvPr>
          <p:cNvGrpSpPr/>
          <p:nvPr/>
        </p:nvGrpSpPr>
        <p:grpSpPr>
          <a:xfrm>
            <a:off x="283397" y="3580176"/>
            <a:ext cx="9339206" cy="2707857"/>
            <a:chOff x="283397" y="3580176"/>
            <a:chExt cx="9339206" cy="2707857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4652D757-1E94-47D3-F409-1E7D2B94440B}"/>
                </a:ext>
              </a:extLst>
            </p:cNvPr>
            <p:cNvGrpSpPr/>
            <p:nvPr/>
          </p:nvGrpSpPr>
          <p:grpSpPr>
            <a:xfrm>
              <a:off x="320295" y="3580176"/>
              <a:ext cx="9302308" cy="2707857"/>
              <a:chOff x="320295" y="3580176"/>
              <a:chExt cx="9302308" cy="2707857"/>
            </a:xfrm>
          </p:grpSpPr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4B574979-F3CA-1488-AE97-D182FEEC0D47}"/>
                  </a:ext>
                </a:extLst>
              </p:cNvPr>
              <p:cNvSpPr txBox="1"/>
              <p:nvPr/>
            </p:nvSpPr>
            <p:spPr>
              <a:xfrm>
                <a:off x="4324349" y="3580176"/>
                <a:ext cx="5298254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600" b="1" u="sng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Fusionskraftwerk</a:t>
                </a:r>
                <a:b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</a:b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Fusionsenergie bezeichnet den mittels großtechnischer Nutzung der 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  <a:hlinkClick r:id="rId6" tooltip="Thermonukleare Reaktion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thermonuklearen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  <a:hlinkClick r:id="rId7" tooltip="Kernfusion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Kernfusion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(150 Mio. K, H 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He) 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erzeugten 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  <a:hlinkClick r:id="rId8" tooltip="Elektrische Energie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Strom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. Die Aussicht auf eine praktisch unerschöpfliche Energiequelle, ohne das Risiko katastrophaler Störfälle und 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ohne die Notwendigkeit der 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  <a:hlinkClick r:id="rId9" tooltip="Endlager (Kerntechnik)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Endlagerung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langlebiger radioaktiver Abfälle, treibt 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seit den 1960er 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Jahren 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internationale Forschungsaktivitäten voran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. </a:t>
                </a:r>
                <a:b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</a:b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Doch bisher gibt es 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keinen essentiellen Durchbruch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!</a:t>
                </a:r>
              </a:p>
            </p:txBody>
          </p:sp>
          <p:pic>
            <p:nvPicPr>
              <p:cNvPr id="9" name="Grafik 8" descr="Ein Bild, das Symmetrie, Gebäude, Kunst, Entwurf enthält.&#10;&#10;Automatisch generierte Beschreibung">
                <a:extLst>
                  <a:ext uri="{FF2B5EF4-FFF2-40B4-BE49-F238E27FC236}">
                    <a16:creationId xmlns:a16="http://schemas.microsoft.com/office/drawing/2014/main" id="{08D9001C-C701-E229-1A9E-F8B94B0262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295" y="3700854"/>
                <a:ext cx="3763577" cy="2117012"/>
              </a:xfrm>
              <a:prstGeom prst="rect">
                <a:avLst/>
              </a:prstGeom>
            </p:spPr>
          </p:pic>
        </p:grpSp>
        <p:sp>
          <p:nvSpPr>
            <p:cNvPr id="10" name="Textfeld 9">
              <a:hlinkClick r:id="rId11"/>
              <a:extLst>
                <a:ext uri="{FF2B5EF4-FFF2-40B4-BE49-F238E27FC236}">
                  <a16:creationId xmlns:a16="http://schemas.microsoft.com/office/drawing/2014/main" id="{78C8D515-75B2-EEA4-6AA0-ABF0C04846CB}"/>
                </a:ext>
              </a:extLst>
            </p:cNvPr>
            <p:cNvSpPr txBox="1"/>
            <p:nvPr/>
          </p:nvSpPr>
          <p:spPr>
            <a:xfrm>
              <a:off x="283397" y="5787925"/>
              <a:ext cx="3800475" cy="473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200" u="sng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Quelle</a:t>
              </a:r>
              <a:r>
                <a:rPr lang="de-DE" sz="1200" dirty="0"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: </a:t>
              </a:r>
              <a:r>
                <a:rPr lang="de-DE" sz="1200" dirty="0" err="1"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bw</a:t>
              </a:r>
              <a:r>
                <a:rPr lang="de-DE" sz="1200" dirty="0"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24, 2022</a:t>
              </a:r>
              <a:br>
                <a:rPr lang="de-DE" sz="1200" dirty="0"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200" dirty="0">
                  <a:latin typeface="+mn-lt"/>
                </a:rPr>
                <a:t>Der Fusionsreaktor „Joint European Torus“ (JET)</a:t>
              </a:r>
              <a:endParaRPr lang="de-DE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EDAADDB3-A1F3-12C2-7920-4B9FB8B31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696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„Warum denn in die Ferne schweifen, wenn das Gute (EE) liegt so nah“!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E50006E-C35E-1AF6-F844-A54DE6BC16E7}"/>
              </a:ext>
            </a:extLst>
          </p:cNvPr>
          <p:cNvSpPr/>
          <p:nvPr/>
        </p:nvSpPr>
        <p:spPr bwMode="auto">
          <a:xfrm>
            <a:off x="4248149" y="1116033"/>
            <a:ext cx="5467351" cy="78896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B19E0E6-2FF4-16EA-B4BC-A3103621750A}"/>
              </a:ext>
            </a:extLst>
          </p:cNvPr>
          <p:cNvSpPr/>
          <p:nvPr/>
        </p:nvSpPr>
        <p:spPr bwMode="auto">
          <a:xfrm>
            <a:off x="4248149" y="1906470"/>
            <a:ext cx="5467351" cy="52240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0EFC7D07-EACA-A869-236D-C40FA8313E80}"/>
              </a:ext>
            </a:extLst>
          </p:cNvPr>
          <p:cNvSpPr/>
          <p:nvPr/>
        </p:nvSpPr>
        <p:spPr bwMode="auto">
          <a:xfrm>
            <a:off x="4248149" y="3903785"/>
            <a:ext cx="5467351" cy="102611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09275FA-8A12-FD34-1AC5-1BCA22C060A1}"/>
              </a:ext>
            </a:extLst>
          </p:cNvPr>
          <p:cNvSpPr/>
          <p:nvPr/>
        </p:nvSpPr>
        <p:spPr bwMode="auto">
          <a:xfrm>
            <a:off x="4248149" y="4941313"/>
            <a:ext cx="5467351" cy="102611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97363EB3-C87A-56BE-70A9-A1C366C8AADE}"/>
              </a:ext>
            </a:extLst>
          </p:cNvPr>
          <p:cNvSpPr/>
          <p:nvPr/>
        </p:nvSpPr>
        <p:spPr bwMode="auto">
          <a:xfrm>
            <a:off x="4248149" y="5967430"/>
            <a:ext cx="5467351" cy="24842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851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8" grpId="0" animBg="1"/>
      <p:bldP spid="13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32930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Fazit und ISE e.V.-Statement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3886F9-8E47-8EED-150B-C551909AF7B9}"/>
              </a:ext>
            </a:extLst>
          </p:cNvPr>
          <p:cNvSpPr txBox="1"/>
          <p:nvPr/>
        </p:nvSpPr>
        <p:spPr>
          <a:xfrm>
            <a:off x="552449" y="803614"/>
            <a:ext cx="8943975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Wir als ISE e.V. kommen im Lichte aller vorliegenden Fakten zu der klaren Erkenntnis, dass die </a:t>
            </a:r>
            <a:r>
              <a:rPr lang="de-DE" sz="18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Atom</a:t>
            </a:r>
            <a:r>
              <a:rPr lang="de-DE" sz="18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energie</a:t>
            </a: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aus Gründen der</a:t>
            </a:r>
            <a:endParaRPr lang="de-DE" b="1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3228282-B390-62F2-46C2-36106C685BE4}"/>
              </a:ext>
            </a:extLst>
          </p:cNvPr>
          <p:cNvSpPr txBox="1"/>
          <p:nvPr/>
        </p:nvSpPr>
        <p:spPr>
          <a:xfrm>
            <a:off x="552449" y="1414286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Sicherheit</a:t>
            </a:r>
            <a:endParaRPr lang="de-DE" sz="18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CEFB2ED-4372-7817-B0E0-45C47AD53566}"/>
              </a:ext>
            </a:extLst>
          </p:cNvPr>
          <p:cNvSpPr txBox="1"/>
          <p:nvPr/>
        </p:nvSpPr>
        <p:spPr>
          <a:xfrm>
            <a:off x="0" y="4527097"/>
            <a:ext cx="9905999" cy="4587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keine Technologie der Zukunft</a:t>
            </a:r>
            <a:r>
              <a:rPr lang="de-DE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ist!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76D0976-3F4F-59BB-DD30-54FE18F095C1}"/>
              </a:ext>
            </a:extLst>
          </p:cNvPr>
          <p:cNvSpPr txBox="1"/>
          <p:nvPr/>
        </p:nvSpPr>
        <p:spPr>
          <a:xfrm>
            <a:off x="552449" y="1746432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Komplexität</a:t>
            </a:r>
            <a:endParaRPr lang="de-DE" sz="18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78E1D40-51DC-EDD0-520C-5AC4CFD32E09}"/>
              </a:ext>
            </a:extLst>
          </p:cNvPr>
          <p:cNvSpPr txBox="1"/>
          <p:nvPr/>
        </p:nvSpPr>
        <p:spPr>
          <a:xfrm>
            <a:off x="552449" y="2742870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Wirtschaftlichkeit</a:t>
            </a:r>
            <a:endParaRPr lang="de-DE" sz="18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E06BA0D-5F47-60CC-1466-28C96B319628}"/>
              </a:ext>
            </a:extLst>
          </p:cNvPr>
          <p:cNvSpPr txBox="1"/>
          <p:nvPr/>
        </p:nvSpPr>
        <p:spPr>
          <a:xfrm>
            <a:off x="552449" y="4071456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nicht geklärten Endlagerung </a:t>
            </a: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von radioaktiven Abfällen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4B4DD72-0AB5-B86B-88C4-FD8C4DB689E9}"/>
              </a:ext>
            </a:extLst>
          </p:cNvPr>
          <p:cNvSpPr txBox="1"/>
          <p:nvPr/>
        </p:nvSpPr>
        <p:spPr>
          <a:xfrm>
            <a:off x="552449" y="2410724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Manövrierbarkeit (Lastwechselbetrieb, kein Residuallastkraftwerk)</a:t>
            </a:r>
            <a:endParaRPr lang="de-DE" sz="18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5EE2BF7-4C74-88DB-AE64-895A1C36CF05}"/>
              </a:ext>
            </a:extLst>
          </p:cNvPr>
          <p:cNvSpPr txBox="1"/>
          <p:nvPr/>
        </p:nvSpPr>
        <p:spPr>
          <a:xfrm>
            <a:off x="0" y="4985877"/>
            <a:ext cx="9905999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B05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Zukunft kann nur mit den sehr einfachen Technologien der EE gelingen! </a:t>
            </a:r>
            <a:endParaRPr lang="de-DE" sz="1800" kern="100" dirty="0">
              <a:solidFill>
                <a:srgbClr val="00B05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EDC1DE-A1E2-ED6A-1DE3-1A448E348E5D}"/>
              </a:ext>
            </a:extLst>
          </p:cNvPr>
          <p:cNvSpPr txBox="1"/>
          <p:nvPr/>
        </p:nvSpPr>
        <p:spPr>
          <a:xfrm>
            <a:off x="1" y="5351318"/>
            <a:ext cx="9905998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solidFill>
                  <a:srgbClr val="00B05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EE sind die Basis der dezentralen Energiewirtschaft</a:t>
            </a:r>
            <a:r>
              <a:rPr lang="de-DE" sz="1800" dirty="0">
                <a:solidFill>
                  <a:srgbClr val="00B05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800" kern="100" dirty="0">
              <a:solidFill>
                <a:srgbClr val="00B05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3D552D3-45EF-53D4-9DC4-96F3CD7A1FA2}"/>
              </a:ext>
            </a:extLst>
          </p:cNvPr>
          <p:cNvSpPr txBox="1"/>
          <p:nvPr/>
        </p:nvSpPr>
        <p:spPr>
          <a:xfrm>
            <a:off x="1" y="5698560"/>
            <a:ext cx="9905998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B05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Bürgerinnen und Bürger sowie kleine und mittlere Unternehmen (KMU) und die Industrie können mit ihrem </a:t>
            </a:r>
            <a:r>
              <a:rPr lang="de-DE" sz="1800" b="1" dirty="0" err="1">
                <a:solidFill>
                  <a:srgbClr val="00B05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ProSumer</a:t>
            </a:r>
            <a:r>
              <a:rPr lang="de-DE" sz="1800" b="1" dirty="0">
                <a:solidFill>
                  <a:srgbClr val="00B05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den Strombedarf zum großen Teil selbst decken</a:t>
            </a:r>
            <a:r>
              <a:rPr lang="de-DE" sz="1800" dirty="0">
                <a:solidFill>
                  <a:srgbClr val="00B05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800" kern="100" dirty="0">
              <a:solidFill>
                <a:srgbClr val="00B05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3F46F4A-5A69-4703-CAC5-F0B5FA1F84DA}"/>
              </a:ext>
            </a:extLst>
          </p:cNvPr>
          <p:cNvSpPr txBox="1"/>
          <p:nvPr/>
        </p:nvSpPr>
        <p:spPr>
          <a:xfrm>
            <a:off x="552449" y="3407162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geopolitischen Abhängigkeit</a:t>
            </a:r>
            <a:endParaRPr lang="de-DE" sz="18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26B96BA-AA9A-FCDC-F7BD-57FECCECE707}"/>
              </a:ext>
            </a:extLst>
          </p:cNvPr>
          <p:cNvSpPr txBox="1"/>
          <p:nvPr/>
        </p:nvSpPr>
        <p:spPr>
          <a:xfrm>
            <a:off x="552449" y="2078578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verfahrenstechnischen Prozessbeherrschbarkeit</a:t>
            </a:r>
            <a:endParaRPr lang="de-DE" sz="18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19B65D8-439A-D91A-F639-BE29BB601C55}"/>
              </a:ext>
            </a:extLst>
          </p:cNvPr>
          <p:cNvSpPr txBox="1"/>
          <p:nvPr/>
        </p:nvSpPr>
        <p:spPr>
          <a:xfrm>
            <a:off x="552449" y="3739308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zeitlicher Reichweite von „nuklearem Brennstoff“</a:t>
            </a:r>
            <a:endParaRPr lang="de-DE" sz="18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5B9C809-3ADF-A0D8-CD4A-CA9F20288B3D}"/>
              </a:ext>
            </a:extLst>
          </p:cNvPr>
          <p:cNvSpPr txBox="1"/>
          <p:nvPr/>
        </p:nvSpPr>
        <p:spPr>
          <a:xfrm>
            <a:off x="552449" y="3075016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Nicht-Versicherbarkeit</a:t>
            </a:r>
          </a:p>
        </p:txBody>
      </p:sp>
    </p:spTree>
    <p:extLst>
      <p:ext uri="{BB962C8B-B14F-4D97-AF65-F5344CB8AC3E}">
        <p14:creationId xmlns:p14="http://schemas.microsoft.com/office/powerpoint/2010/main" val="336549563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/>
      <p:bldP spid="9" grpId="0"/>
      <p:bldP spid="10" grpId="0"/>
      <p:bldP spid="2" grpId="0"/>
      <p:bldP spid="5" grpId="0"/>
      <p:bldP spid="11" grpId="0"/>
      <p:bldP spid="12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22748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Links zu Videos etc.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3886F9-8E47-8EED-150B-C551909AF7B9}"/>
              </a:ext>
            </a:extLst>
          </p:cNvPr>
          <p:cNvSpPr txBox="1"/>
          <p:nvPr/>
        </p:nvSpPr>
        <p:spPr>
          <a:xfrm>
            <a:off x="552448" y="933870"/>
            <a:ext cx="8943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#Habeck legt #Söder </a:t>
            </a:r>
            <a:r>
              <a:rPr lang="de-DE" sz="16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schlafen</a:t>
            </a:r>
            <a:endParaRPr lang="de-DE" sz="1600" b="1" dirty="0">
              <a:solidFill>
                <a:srgbClr val="0000FF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874E7D4-748A-91AA-F631-87D6C16A7C91}"/>
              </a:ext>
            </a:extLst>
          </p:cNvPr>
          <p:cNvSpPr txBox="1"/>
          <p:nvPr/>
        </p:nvSpPr>
        <p:spPr>
          <a:xfrm>
            <a:off x="552449" y="1406309"/>
            <a:ext cx="8943975" cy="602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Terra X Lesch &amp; Co 2024</a:t>
            </a:r>
            <a:b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hlinkClick r:id="rId4"/>
              </a:rPr>
              <a:t>Alles Kernkraft, alles </a:t>
            </a:r>
            <a:r>
              <a:rPr lang="de-DE" sz="1600" dirty="0" err="1">
                <a:solidFill>
                  <a:srgbClr val="0000FF"/>
                </a:solidFill>
                <a:latin typeface="+mn-lt"/>
                <a:hlinkClick r:id="rId4"/>
              </a:rPr>
              <a:t>bingo</a:t>
            </a:r>
            <a:r>
              <a:rPr lang="de-DE" sz="1600" dirty="0">
                <a:solidFill>
                  <a:srgbClr val="0000FF"/>
                </a:solidFill>
                <a:latin typeface="+mn-lt"/>
                <a:hlinkClick r:id="rId4"/>
              </a:rPr>
              <a:t>?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CBBD5E5-BE4A-FB48-03FA-5A97938EC339}"/>
              </a:ext>
            </a:extLst>
          </p:cNvPr>
          <p:cNvSpPr txBox="1"/>
          <p:nvPr/>
        </p:nvSpPr>
        <p:spPr>
          <a:xfrm>
            <a:off x="552449" y="2861327"/>
            <a:ext cx="8943975" cy="602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ARD: Bericht aus Berlin, 06.01.2022</a:t>
            </a:r>
            <a:b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hlinkClick r:id="rId5"/>
              </a:rPr>
              <a:t>FDP-Chef Christian Lindner: warum es in Deutschland kein Zurück zur Atomkraft geben wird</a:t>
            </a:r>
            <a:endParaRPr lang="de-DE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9AA61FB-5AA1-9354-497A-AB6B61A07122}"/>
              </a:ext>
            </a:extLst>
          </p:cNvPr>
          <p:cNvSpPr txBox="1"/>
          <p:nvPr/>
        </p:nvSpPr>
        <p:spPr>
          <a:xfrm>
            <a:off x="552449" y="3597685"/>
            <a:ext cx="8943975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Terra X Lesch &amp; Co, 13.05.2020</a:t>
            </a:r>
            <a:b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6"/>
              </a:rPr>
              <a:t>Kernfusion: Klimaretter oder Milliardengrab? | Harald Lesch</a:t>
            </a:r>
            <a:endParaRPr lang="de-DE" sz="1600" kern="1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7ECF5B-DAE7-96E8-1458-2D96F1452717}"/>
              </a:ext>
            </a:extLst>
          </p:cNvPr>
          <p:cNvSpPr txBox="1"/>
          <p:nvPr/>
        </p:nvSpPr>
        <p:spPr>
          <a:xfrm>
            <a:off x="552449" y="4331671"/>
            <a:ext cx="8943975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#explore</a:t>
            </a: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, 04. Juli 2024</a:t>
            </a:r>
            <a:b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7"/>
              </a:rPr>
              <a:t>Kernfusion: Heißer als die Sonne </a:t>
            </a:r>
            <a:endParaRPr lang="de-DE" sz="1600" kern="1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D3905A-7BC8-60C9-7403-D134B2373601}"/>
              </a:ext>
            </a:extLst>
          </p:cNvPr>
          <p:cNvSpPr txBox="1"/>
          <p:nvPr/>
        </p:nvSpPr>
        <p:spPr>
          <a:xfrm>
            <a:off x="552449" y="2142667"/>
            <a:ext cx="8943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ZDF Doku: Terra X Harald Lesch, 2024 </a:t>
            </a:r>
          </a:p>
          <a:p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8"/>
              </a:rPr>
              <a:t>... und was vom Atomausstieg übrig bleibt</a:t>
            </a:r>
            <a:endParaRPr lang="de-DE" sz="1600" kern="1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AF9C88-9D44-22F4-1511-A016763DC2CB}"/>
              </a:ext>
            </a:extLst>
          </p:cNvPr>
          <p:cNvSpPr txBox="1"/>
          <p:nvPr/>
        </p:nvSpPr>
        <p:spPr>
          <a:xfrm>
            <a:off x="552449" y="5799643"/>
            <a:ext cx="8943975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Markus Krebber (RWE): 01. Dez. 2024</a:t>
            </a:r>
            <a:b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9"/>
              </a:rPr>
              <a:t>"Erneuerbare Energien machen die Ökonomie des Kernkraftwerks kaputt” - WTF!?</a:t>
            </a:r>
            <a:endParaRPr lang="de-DE" sz="1600" kern="1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9DA78E0-49CF-6008-154E-7A6D6E080279}"/>
              </a:ext>
            </a:extLst>
          </p:cNvPr>
          <p:cNvSpPr txBox="1"/>
          <p:nvPr/>
        </p:nvSpPr>
        <p:spPr>
          <a:xfrm>
            <a:off x="552449" y="5065657"/>
            <a:ext cx="8943975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ISE </a:t>
            </a:r>
            <a:r>
              <a:rPr lang="de-DE" sz="1600" kern="1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e,V</a:t>
            </a: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. Wolfgang Thiel: 24.Okt. 2024</a:t>
            </a:r>
            <a:b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10"/>
              </a:rPr>
              <a:t>"Ist die Rückkehr zur Atomenergie der richtige Weg für die Energieversorgung der Zukunft?“</a:t>
            </a:r>
            <a:endParaRPr lang="de-DE" sz="1600" kern="1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176276"/>
      </p:ext>
    </p:extLst>
  </p:cSld>
  <p:clrMapOvr>
    <a:masterClrMapping/>
  </p:clrMapOvr>
  <p:transition>
    <p:randomBa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92B66AE-6C3D-82A4-E84E-3FE56F68F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22" y="199495"/>
            <a:ext cx="535107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 dirty="0">
                <a:solidFill>
                  <a:srgbClr val="0000FF"/>
                </a:solidFill>
              </a:rPr>
              <a:t>erstellt von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Wolfgang Thiel </a:t>
            </a:r>
            <a:br>
              <a:rPr lang="de-DE" altLang="de-DE" sz="1800" dirty="0">
                <a:solidFill>
                  <a:srgbClr val="0000FF"/>
                </a:solidFill>
              </a:rPr>
            </a:br>
            <a:endParaRPr lang="de-DE" altLang="de-DE" sz="1800" dirty="0">
              <a:solidFill>
                <a:srgbClr val="0000FF"/>
              </a:solidFill>
            </a:endParaRPr>
          </a:p>
          <a:p>
            <a:r>
              <a:rPr lang="de-DE" altLang="de-DE" sz="1800" dirty="0">
                <a:solidFill>
                  <a:srgbClr val="0000FF"/>
                </a:solidFill>
              </a:rPr>
              <a:t>mit Unterstützung von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Dr. Gerhard Lausterer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Michael Linder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Frieder </a:t>
            </a:r>
            <a:r>
              <a:rPr lang="de-DE" altLang="de-DE" sz="1800" dirty="0" err="1">
                <a:solidFill>
                  <a:srgbClr val="0000FF"/>
                </a:solidFill>
              </a:rPr>
              <a:t>Wambsganß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Volker Wander</a:t>
            </a:r>
          </a:p>
        </p:txBody>
      </p:sp>
    </p:spTree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851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(Gesellschafts-)Politische Chronologie der Atomkraft in D (1)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77964C7-DD1B-E4C2-B610-A5DBAF0CBECA}"/>
              </a:ext>
            </a:extLst>
          </p:cNvPr>
          <p:cNvSpPr txBox="1"/>
          <p:nvPr/>
        </p:nvSpPr>
        <p:spPr>
          <a:xfrm>
            <a:off x="3990973" y="901172"/>
            <a:ext cx="5753101" cy="1653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Mit dem </a:t>
            </a:r>
            <a:r>
              <a:rPr lang="de-DE" sz="1600" b="1" u="sng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Atomgesetz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wurde die rechtliche Grundlage zur friedlichen Nutzung der Kernenergie geschaffen. Diese neue Technologie fand bei den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damaligen Parteien und in der Gesellschaft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wegen der vermeintlich preiswerten Energiebereitstellung,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großen Zuspruch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b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1. Atomminister war Franz Josef Strauß.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7DF011-103F-951E-AFBD-7FE7B17A2182}"/>
              </a:ext>
            </a:extLst>
          </p:cNvPr>
          <p:cNvSpPr txBox="1"/>
          <p:nvPr/>
        </p:nvSpPr>
        <p:spPr>
          <a:xfrm>
            <a:off x="295277" y="894351"/>
            <a:ext cx="952498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1960</a:t>
            </a:r>
            <a:endParaRPr lang="de-DE" sz="2000" b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302B8C2-A614-8F26-57DF-825D8555ACB9}"/>
              </a:ext>
            </a:extLst>
          </p:cNvPr>
          <p:cNvGrpSpPr/>
          <p:nvPr/>
        </p:nvGrpSpPr>
        <p:grpSpPr>
          <a:xfrm>
            <a:off x="457203" y="2733675"/>
            <a:ext cx="9020171" cy="3739916"/>
            <a:chOff x="457203" y="2733675"/>
            <a:chExt cx="9020171" cy="3739916"/>
          </a:xfrm>
        </p:grpSpPr>
        <p:pic>
          <p:nvPicPr>
            <p:cNvPr id="9" name="Grafik 8" descr="Ein Bild, das Text, Karte, Atlas, Diagramm enthält.&#10;&#10;Automatisch generierte Beschreibung">
              <a:extLst>
                <a:ext uri="{FF2B5EF4-FFF2-40B4-BE49-F238E27FC236}">
                  <a16:creationId xmlns:a16="http://schemas.microsoft.com/office/drawing/2014/main" id="{7E7DADB1-B0A1-1AE3-B656-E35580FC5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3" y="2733675"/>
              <a:ext cx="3529155" cy="3739916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87435B4-DC7E-3FDF-2496-AE34AEE5DF9E}"/>
                </a:ext>
              </a:extLst>
            </p:cNvPr>
            <p:cNvSpPr txBox="1"/>
            <p:nvPr/>
          </p:nvSpPr>
          <p:spPr>
            <a:xfrm>
              <a:off x="3990973" y="3949715"/>
              <a:ext cx="5486401" cy="112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In der Folge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wurden </a:t>
              </a:r>
              <a:r>
                <a:rPr lang="de-DE" sz="1600" b="1" u="sng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 D 19 kommerziell genutzte Kernkraftwerke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gebaut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. Sie hatten</a:t>
              </a:r>
              <a: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damit einen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maximalen Anteil von </a:t>
              </a:r>
              <a:r>
                <a:rPr lang="de-DE" sz="1600" b="1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35,6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% bei der Stromerzeugung in </a:t>
              </a:r>
              <a:r>
                <a:rPr lang="de-DE" sz="1600" b="1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1999 </a:t>
              </a:r>
              <a: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beigetragen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6" name="Grafik 15" descr="Ein Bild, das Text, Screenshot, Schrift, Grafikdesign enthält.&#10;&#10;Automatisch generierte Beschreibung">
            <a:extLst>
              <a:ext uri="{FF2B5EF4-FFF2-40B4-BE49-F238E27FC236}">
                <a16:creationId xmlns:a16="http://schemas.microsoft.com/office/drawing/2014/main" id="{4740C0B1-9595-35B6-E3FD-3127281ECB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8"/>
          <a:stretch/>
        </p:blipFill>
        <p:spPr>
          <a:xfrm>
            <a:off x="1521459" y="948755"/>
            <a:ext cx="1568069" cy="149297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2520A12-D25E-DA46-9AF6-3766E91B40B0}"/>
              </a:ext>
            </a:extLst>
          </p:cNvPr>
          <p:cNvSpPr txBox="1"/>
          <p:nvPr/>
        </p:nvSpPr>
        <p:spPr>
          <a:xfrm>
            <a:off x="1944812" y="1959090"/>
            <a:ext cx="968124" cy="275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01.01.1960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6E106DF-4A6B-A3E8-6BAB-ECD23ECCBFE8}"/>
              </a:ext>
            </a:extLst>
          </p:cNvPr>
          <p:cNvSpPr txBox="1"/>
          <p:nvPr/>
        </p:nvSpPr>
        <p:spPr>
          <a:xfrm>
            <a:off x="7308447" y="5956828"/>
            <a:ext cx="2168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Wikipedia, AGEB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440E06B-5AE0-C421-2AC1-5D21448FC69D}"/>
              </a:ext>
            </a:extLst>
          </p:cNvPr>
          <p:cNvGrpSpPr/>
          <p:nvPr/>
        </p:nvGrpSpPr>
        <p:grpSpPr>
          <a:xfrm>
            <a:off x="171450" y="1057275"/>
            <a:ext cx="283154" cy="5093750"/>
            <a:chOff x="171450" y="1057275"/>
            <a:chExt cx="283154" cy="5093750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E2A44B6B-9C05-C039-5F66-ADAA49BBC6C3}"/>
                </a:ext>
              </a:extLst>
            </p:cNvPr>
            <p:cNvSpPr txBox="1"/>
            <p:nvPr/>
          </p:nvSpPr>
          <p:spPr>
            <a:xfrm>
              <a:off x="205818" y="5781693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t</a:t>
              </a: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D454E2D2-17D5-20BF-9D1A-71EDEEA6B1B1}"/>
                </a:ext>
              </a:extLst>
            </p:cNvPr>
            <p:cNvCxnSpPr/>
            <p:nvPr/>
          </p:nvCxnSpPr>
          <p:spPr bwMode="auto">
            <a:xfrm>
              <a:off x="171450" y="1057275"/>
              <a:ext cx="0" cy="509375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9477219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851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(Gesellschafts-)Politische Chronologie der Atomkraft in D (2)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77964C7-DD1B-E4C2-B610-A5DBAF0CBECA}"/>
              </a:ext>
            </a:extLst>
          </p:cNvPr>
          <p:cNvSpPr txBox="1"/>
          <p:nvPr/>
        </p:nvSpPr>
        <p:spPr>
          <a:xfrm>
            <a:off x="3990973" y="901172"/>
            <a:ext cx="5753101" cy="1653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Beginn der </a:t>
            </a:r>
            <a:r>
              <a:rPr lang="de-DE" sz="1600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Anti-Atomkraft-Bewegung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„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ATOMKRAFT? NEIN DANKE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“. Diese zunehmende breite Bürgerbewegung mit ihren aufklärerischen Aktionen hat die Stimmung in der Bevölkerung teilweise umschlagen lassen und zur Gründung einer neuen Partei geführt: „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GRÜNEN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“.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Gründung war am 13. Januar 1980 in KA.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7DF011-103F-951E-AFBD-7FE7B17A2182}"/>
              </a:ext>
            </a:extLst>
          </p:cNvPr>
          <p:cNvSpPr txBox="1"/>
          <p:nvPr/>
        </p:nvSpPr>
        <p:spPr>
          <a:xfrm>
            <a:off x="295276" y="894351"/>
            <a:ext cx="885823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1970</a:t>
            </a:r>
            <a:endParaRPr lang="de-DE" sz="2000" b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 descr="Ein Bild, das Text, Grafiken, Clipart, Schrift enthält.&#10;&#10;Automatisch generierte Beschreibung">
            <a:extLst>
              <a:ext uri="{FF2B5EF4-FFF2-40B4-BE49-F238E27FC236}">
                <a16:creationId xmlns:a16="http://schemas.microsoft.com/office/drawing/2014/main" id="{E5B39BA3-3619-7C30-B922-DCB40A961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03" y="901172"/>
            <a:ext cx="1549841" cy="1653980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3E86971-6208-525E-F52D-6C63590C0B3A}"/>
              </a:ext>
            </a:extLst>
          </p:cNvPr>
          <p:cNvGrpSpPr/>
          <p:nvPr/>
        </p:nvGrpSpPr>
        <p:grpSpPr>
          <a:xfrm>
            <a:off x="295276" y="3475860"/>
            <a:ext cx="9448798" cy="2707857"/>
            <a:chOff x="295276" y="3475860"/>
            <a:chExt cx="9448798" cy="270785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401E9B0-A910-BF4B-C88A-12B15D7DAE60}"/>
                </a:ext>
              </a:extLst>
            </p:cNvPr>
            <p:cNvSpPr txBox="1"/>
            <p:nvPr/>
          </p:nvSpPr>
          <p:spPr>
            <a:xfrm>
              <a:off x="295276" y="3514582"/>
              <a:ext cx="809623" cy="397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b="1" kern="1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2002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F23F13-DAF3-3E57-7C96-F42A3D05976B}"/>
                </a:ext>
              </a:extLst>
            </p:cNvPr>
            <p:cNvSpPr txBox="1"/>
            <p:nvPr/>
          </p:nvSpPr>
          <p:spPr>
            <a:xfrm>
              <a:off x="3990973" y="3475860"/>
              <a:ext cx="5753101" cy="2707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M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it dem „</a:t>
              </a:r>
              <a:r>
                <a:rPr lang="de-DE" sz="1600" b="1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5" tooltip="Atomkonsens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Atomkonsens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“ wurde die Vereinbarung der </a:t>
              </a:r>
              <a:r>
                <a:rPr lang="de-DE" sz="1600" b="1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6" tooltip="Kabinett Schröder 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rot-grünen Bundesregierung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mit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den vier deutschen Kernkraftwerksbetreibern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getroffen, die deutschen Kernkraftwerke nach dem Erzeugen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bestimmter Strommengen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abzuschalten.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Das letzte KKW sollte 2021 abgeschaltet werden!</a:t>
              </a:r>
              <a:b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Der Vertrag wurde am 11. Juni 2001 unterzeichnet und im Jahr 2002 durch die </a:t>
              </a:r>
              <a:r>
                <a:rPr lang="de-DE" sz="1600" b="1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7" tooltip="Atomgesetz (Deutschland)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Novellierung des Atomgesetzes</a:t>
              </a:r>
              <a:r>
                <a:rPr lang="de-DE" sz="1600" b="1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rechtlich abgesichert; die Novelle trat am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22. April 2002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in Kraft.</a:t>
              </a:r>
              <a:endPara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fik 14" descr="Ein Bild, das Text, Schrift, Screenshot, Schild enthält.&#10;&#10;Automatisch generierte Beschreibung">
              <a:extLst>
                <a:ext uri="{FF2B5EF4-FFF2-40B4-BE49-F238E27FC236}">
                  <a16:creationId xmlns:a16="http://schemas.microsoft.com/office/drawing/2014/main" id="{D6F0444F-B1B5-75D1-092E-E019B7C4B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738" y="3629647"/>
              <a:ext cx="2235493" cy="1873343"/>
            </a:xfrm>
            <a:prstGeom prst="rect">
              <a:avLst/>
            </a:prstGeom>
          </p:spPr>
        </p:pic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2E8E799A-BDAF-7DA1-7E58-3839BBB286E8}"/>
              </a:ext>
            </a:extLst>
          </p:cNvPr>
          <p:cNvSpPr txBox="1"/>
          <p:nvPr/>
        </p:nvSpPr>
        <p:spPr>
          <a:xfrm>
            <a:off x="7372152" y="6023615"/>
            <a:ext cx="2321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Wikipedia, ISE e.V.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3520FA-89EE-0A3F-4FC0-74306B528E82}"/>
              </a:ext>
            </a:extLst>
          </p:cNvPr>
          <p:cNvGrpSpPr/>
          <p:nvPr/>
        </p:nvGrpSpPr>
        <p:grpSpPr>
          <a:xfrm>
            <a:off x="171450" y="1057275"/>
            <a:ext cx="283154" cy="5093750"/>
            <a:chOff x="171450" y="1057275"/>
            <a:chExt cx="283154" cy="5093750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41C840E-A1B8-CCF1-78CB-E714F83973D1}"/>
                </a:ext>
              </a:extLst>
            </p:cNvPr>
            <p:cNvSpPr txBox="1"/>
            <p:nvPr/>
          </p:nvSpPr>
          <p:spPr>
            <a:xfrm>
              <a:off x="205818" y="5781693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t</a:t>
              </a:r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3D37F09C-3E96-B96A-B2B5-B3DBCC66DAA3}"/>
                </a:ext>
              </a:extLst>
            </p:cNvPr>
            <p:cNvCxnSpPr/>
            <p:nvPr/>
          </p:nvCxnSpPr>
          <p:spPr bwMode="auto">
            <a:xfrm>
              <a:off x="171450" y="1057275"/>
              <a:ext cx="0" cy="509375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2541908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851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(Gesellschafts-)Politische Chronologie der Atomkraft in D (3)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77964C7-DD1B-E4C2-B610-A5DBAF0CBECA}"/>
              </a:ext>
            </a:extLst>
          </p:cNvPr>
          <p:cNvSpPr txBox="1"/>
          <p:nvPr/>
        </p:nvSpPr>
        <p:spPr>
          <a:xfrm>
            <a:off x="3990973" y="901172"/>
            <a:ext cx="5838827" cy="1917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Der Koalitionsvertrag der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schwarz-gelben Bundesregierung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der zur 17. Legislaturperiode 2009 geschlossen wurde, sah eine </a:t>
            </a:r>
            <a:r>
              <a:rPr lang="de-DE" sz="1600" b="1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 tooltip="Laufzeitverlängeru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Laufzeitverlängerung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bestehender Kernkraftwerke vor, die über die im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Atomkonsens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vereinbarten Zeiten hinausging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Die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 tooltip="Christlich Demokratische Union Deutschland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chwarz-gelbe Mehrheit im Bundestag beschloss am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28. Oktober 2010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eine </a:t>
            </a:r>
            <a:r>
              <a:rPr lang="de-DE" sz="1600" b="1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5" tooltip="Laufzeitverlängerung deutscher Kernkraftwerk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Laufzeitverlängerung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um 8 bzw. 14 Jahre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7DF011-103F-951E-AFBD-7FE7B17A2182}"/>
              </a:ext>
            </a:extLst>
          </p:cNvPr>
          <p:cNvSpPr txBox="1"/>
          <p:nvPr/>
        </p:nvSpPr>
        <p:spPr>
          <a:xfrm>
            <a:off x="295276" y="894351"/>
            <a:ext cx="942973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2010</a:t>
            </a:r>
          </a:p>
        </p:txBody>
      </p:sp>
      <p:pic>
        <p:nvPicPr>
          <p:cNvPr id="3" name="Grafik 2" descr="Ein Bild, das Uhr, Wecker enthält.&#10;&#10;Automatisch generierte Beschreibung">
            <a:extLst>
              <a:ext uri="{FF2B5EF4-FFF2-40B4-BE49-F238E27FC236}">
                <a16:creationId xmlns:a16="http://schemas.microsoft.com/office/drawing/2014/main" id="{9C9C4909-9648-DB99-BBE8-1C07D67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30" y="990600"/>
            <a:ext cx="1890261" cy="1766887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9FB706-53B9-C9B5-6886-83F2E5169237}"/>
              </a:ext>
            </a:extLst>
          </p:cNvPr>
          <p:cNvGrpSpPr/>
          <p:nvPr/>
        </p:nvGrpSpPr>
        <p:grpSpPr>
          <a:xfrm>
            <a:off x="295276" y="2958122"/>
            <a:ext cx="9448797" cy="2971326"/>
            <a:chOff x="295276" y="2958122"/>
            <a:chExt cx="9448797" cy="2971326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401E9B0-A910-BF4B-C88A-12B15D7DAE60}"/>
                </a:ext>
              </a:extLst>
            </p:cNvPr>
            <p:cNvSpPr txBox="1"/>
            <p:nvPr/>
          </p:nvSpPr>
          <p:spPr>
            <a:xfrm>
              <a:off x="295276" y="2958122"/>
              <a:ext cx="828673" cy="397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b="1" kern="1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2011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F23F13-DAF3-3E57-7C96-F42A3D05976B}"/>
                </a:ext>
              </a:extLst>
            </p:cNvPr>
            <p:cNvSpPr txBox="1"/>
            <p:nvPr/>
          </p:nvSpPr>
          <p:spPr>
            <a:xfrm>
              <a:off x="3990972" y="2958122"/>
              <a:ext cx="5753101" cy="2971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Die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schwarz-gelbe Bundesregierung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beschloss wenige Tage nach dem Beginn der </a:t>
              </a:r>
              <a:r>
                <a:rPr lang="de-DE" sz="1600" b="1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7" tooltip="Nuklearkatastrophe von Fukushima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Nuklearkatastrophe von Fukushima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einen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deutlichen Wechsel ihrer Atompolitik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bzw. Energiepolitik. Zunächst verkündete sie ein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dreimonatiges </a:t>
              </a:r>
              <a:r>
                <a:rPr lang="de-DE" sz="1600" b="1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8" tooltip="Atom-Moratorium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Atom-Moratorium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für die sieben ältesten deutschen Atomkraftwerke sowie für das Kernkraftwerk Krümmel.</a:t>
              </a:r>
              <a:b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Am 30. Juni 2011 stimmte der Bundestag mit großer Mehrheit für den </a:t>
              </a:r>
              <a:r>
                <a:rPr lang="de-DE" sz="1600" b="1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9" tooltip="Atomausstieg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Atomausstieg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bis 2022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und beschloss ein weiteres Gesetz zur Änderung des Atomgesetzes. In Kraft getreten ist das geänderte Gesetz am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6. August 2011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.</a:t>
              </a:r>
              <a:endPara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Grafik 5" descr="Ein Bild, das Silhouette enthält.&#10;&#10;Automatisch generierte Beschreibung">
              <a:extLst>
                <a:ext uri="{FF2B5EF4-FFF2-40B4-BE49-F238E27FC236}">
                  <a16:creationId xmlns:a16="http://schemas.microsoft.com/office/drawing/2014/main" id="{DBFFC703-8259-4B03-700B-9102CCBE4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249" y="3169280"/>
              <a:ext cx="2125649" cy="2241895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1BF1FD9-96D8-A2B5-530C-9E81A86A571D}"/>
              </a:ext>
            </a:extLst>
          </p:cNvPr>
          <p:cNvSpPr txBox="1"/>
          <p:nvPr/>
        </p:nvSpPr>
        <p:spPr>
          <a:xfrm>
            <a:off x="7423053" y="6215285"/>
            <a:ext cx="2321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Wikipedia, ISE e.V.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7C9D23-C4B5-AD72-55BE-EDC54AFF4957}"/>
              </a:ext>
            </a:extLst>
          </p:cNvPr>
          <p:cNvSpPr txBox="1"/>
          <p:nvPr/>
        </p:nvSpPr>
        <p:spPr>
          <a:xfrm>
            <a:off x="488971" y="5467384"/>
            <a:ext cx="3394771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Dieser „</a:t>
            </a:r>
            <a:r>
              <a:rPr lang="de-DE" sz="1600" b="1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doppelte Salto </a:t>
            </a:r>
            <a:r>
              <a:rPr lang="de-DE" sz="1600" b="1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rückwärts</a:t>
            </a:r>
            <a:r>
              <a:rPr lang="de-DE" sz="16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 hat den Steuerzahler </a:t>
            </a:r>
            <a:r>
              <a:rPr lang="de-DE" sz="1600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viele Mrd. €</a:t>
            </a:r>
            <a:r>
              <a:rPr lang="de-DE" sz="16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gekostet!</a:t>
            </a:r>
            <a:r>
              <a:rPr lang="de-DE" sz="1600" b="1" dirty="0">
                <a:solidFill>
                  <a:srgbClr val="FF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de-DE" sz="1600" kern="100" dirty="0">
              <a:solidFill>
                <a:srgbClr val="FF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4FA83FF-2A0D-8A56-138F-0B6D57CE338D}"/>
              </a:ext>
            </a:extLst>
          </p:cNvPr>
          <p:cNvGrpSpPr/>
          <p:nvPr/>
        </p:nvGrpSpPr>
        <p:grpSpPr>
          <a:xfrm>
            <a:off x="171450" y="1057275"/>
            <a:ext cx="283154" cy="5093750"/>
            <a:chOff x="171450" y="1057275"/>
            <a:chExt cx="283154" cy="5093750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675656B-759E-A979-C9C1-CBDF92D4B9D3}"/>
                </a:ext>
              </a:extLst>
            </p:cNvPr>
            <p:cNvSpPr txBox="1"/>
            <p:nvPr/>
          </p:nvSpPr>
          <p:spPr>
            <a:xfrm>
              <a:off x="205818" y="5781693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t</a:t>
              </a:r>
            </a:p>
          </p:txBody>
        </p: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694E90EB-561B-4906-3B58-E0FC641DA38C}"/>
                </a:ext>
              </a:extLst>
            </p:cNvPr>
            <p:cNvCxnSpPr/>
            <p:nvPr/>
          </p:nvCxnSpPr>
          <p:spPr bwMode="auto">
            <a:xfrm>
              <a:off x="171450" y="1057275"/>
              <a:ext cx="0" cy="509375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85708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851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(Gesellschafts-)Politische Chronologie der Atomkraft in D (4)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E0B6874-9230-D1EB-61E0-9D4A8CA052F2}"/>
              </a:ext>
            </a:extLst>
          </p:cNvPr>
          <p:cNvGrpSpPr/>
          <p:nvPr/>
        </p:nvGrpSpPr>
        <p:grpSpPr>
          <a:xfrm>
            <a:off x="295276" y="4202213"/>
            <a:ext cx="9458324" cy="1533772"/>
            <a:chOff x="295276" y="894351"/>
            <a:chExt cx="9458324" cy="1533772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77964C7-DD1B-E4C2-B610-A5DBAF0CBECA}"/>
                </a:ext>
              </a:extLst>
            </p:cNvPr>
            <p:cNvSpPr txBox="1"/>
            <p:nvPr/>
          </p:nvSpPr>
          <p:spPr>
            <a:xfrm>
              <a:off x="3838573" y="894351"/>
              <a:ext cx="5915027" cy="112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Bis auf 3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sind bis zum 31.12.2022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alle KKWs vom Netz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gegangen. Die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verbliebenen drei Reaktoren sollen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aufgrund der </a:t>
              </a:r>
              <a:r>
                <a:rPr lang="de-DE" sz="1600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3" tooltip="Energiekrise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Energiekrise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durch den </a:t>
              </a:r>
              <a:r>
                <a:rPr lang="de-DE" sz="1600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4" tooltip="Russischer Überfall auf die Ukraine 202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Ukrainekrieg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erst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am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15. April 2023 vom Netz gehen.</a:t>
              </a:r>
              <a:endPara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77DF011-103F-951E-AFBD-7FE7B17A2182}"/>
                </a:ext>
              </a:extLst>
            </p:cNvPr>
            <p:cNvSpPr txBox="1"/>
            <p:nvPr/>
          </p:nvSpPr>
          <p:spPr>
            <a:xfrm>
              <a:off x="295276" y="894351"/>
              <a:ext cx="942973" cy="397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b="1" kern="1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2022</a:t>
              </a:r>
            </a:p>
          </p:txBody>
        </p:sp>
        <p:pic>
          <p:nvPicPr>
            <p:cNvPr id="6" name="Grafik 5" descr="Ein Bild, das Karte, Text, Atlas enthält.&#10;&#10;Automatisch generierte Beschreibung">
              <a:extLst>
                <a:ext uri="{FF2B5EF4-FFF2-40B4-BE49-F238E27FC236}">
                  <a16:creationId xmlns:a16="http://schemas.microsoft.com/office/drawing/2014/main" id="{F04424E6-0E65-50CB-3F90-0DFF218830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4" t="5926" r="32084" b="11852"/>
            <a:stretch/>
          </p:blipFill>
          <p:spPr>
            <a:xfrm>
              <a:off x="1447798" y="975486"/>
              <a:ext cx="1501713" cy="1452637"/>
            </a:xfrm>
            <a:prstGeom prst="rect">
              <a:avLst/>
            </a:prstGeom>
          </p:spPr>
        </p:pic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495C0928-CAE6-C244-F9B0-2BAC19A8323F}"/>
              </a:ext>
            </a:extLst>
          </p:cNvPr>
          <p:cNvSpPr txBox="1"/>
          <p:nvPr/>
        </p:nvSpPr>
        <p:spPr>
          <a:xfrm>
            <a:off x="6384459" y="5582096"/>
            <a:ext cx="3239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SZ vom 05.03.2021, Wikipedia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031E2B4-4DEC-FE62-BEDA-0CE676763446}"/>
              </a:ext>
            </a:extLst>
          </p:cNvPr>
          <p:cNvGrpSpPr/>
          <p:nvPr/>
        </p:nvGrpSpPr>
        <p:grpSpPr>
          <a:xfrm>
            <a:off x="295276" y="2582247"/>
            <a:ext cx="9458324" cy="940197"/>
            <a:chOff x="295276" y="2097809"/>
            <a:chExt cx="9458324" cy="940197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CB1E370-3B2C-0D86-F687-083FA3250C1F}"/>
                </a:ext>
              </a:extLst>
            </p:cNvPr>
            <p:cNvSpPr txBox="1"/>
            <p:nvPr/>
          </p:nvSpPr>
          <p:spPr>
            <a:xfrm>
              <a:off x="295276" y="2097809"/>
              <a:ext cx="942973" cy="397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b="1" kern="1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2016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328150-8D9D-BBCA-C10A-7D14AEE01FD8}"/>
                </a:ext>
              </a:extLst>
            </p:cNvPr>
            <p:cNvSpPr txBox="1"/>
            <p:nvPr/>
          </p:nvSpPr>
          <p:spPr>
            <a:xfrm>
              <a:off x="3838573" y="2104560"/>
              <a:ext cx="5915027" cy="8636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RWE, </a:t>
              </a:r>
              <a:r>
                <a:rPr lang="de-DE" sz="1600" b="1" dirty="0" err="1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e.on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, EnBW und Vattenfall klagen beim BVG und bekommen Recht:</a:t>
              </a:r>
              <a:b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b="1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Entschädigung: 2,428 Mrd. €</a:t>
              </a:r>
              <a:endPara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fik 23" descr="Ein Bild, das Symbol, Design, Silhouette enthält.&#10;&#10;Automatisch generierte Beschreibung">
              <a:extLst>
                <a:ext uri="{FF2B5EF4-FFF2-40B4-BE49-F238E27FC236}">
                  <a16:creationId xmlns:a16="http://schemas.microsoft.com/office/drawing/2014/main" id="{A75D6321-B3E9-9B4C-28B6-D5D3E38C7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6" t="13398" r="8338" b="13846"/>
            <a:stretch/>
          </p:blipFill>
          <p:spPr>
            <a:xfrm>
              <a:off x="1328738" y="2224252"/>
              <a:ext cx="912849" cy="813754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8B84608C-E77C-3362-461A-8011CBA532A1}"/>
                </a:ext>
              </a:extLst>
            </p:cNvPr>
            <p:cNvSpPr txBox="1"/>
            <p:nvPr/>
          </p:nvSpPr>
          <p:spPr>
            <a:xfrm>
              <a:off x="2241587" y="2373633"/>
              <a:ext cx="11769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Bundes-</a:t>
              </a:r>
              <a:br>
                <a:rPr lang="de-DE" sz="1200" b="1" dirty="0"/>
              </a:br>
              <a:r>
                <a:rPr lang="de-DE" sz="1200" b="1" dirty="0"/>
                <a:t>verfassungs-</a:t>
              </a:r>
              <a:br>
                <a:rPr lang="de-DE" sz="1200" b="1" dirty="0"/>
              </a:br>
              <a:r>
                <a:rPr lang="de-DE" sz="1200" b="1" dirty="0" err="1"/>
                <a:t>gericht</a:t>
              </a:r>
              <a:r>
                <a:rPr lang="de-DE" sz="1200" b="1" dirty="0"/>
                <a:t> (BVG)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5E4F6E3-D1CA-74BC-DC29-051F415CE008}"/>
              </a:ext>
            </a:extLst>
          </p:cNvPr>
          <p:cNvGrpSpPr/>
          <p:nvPr/>
        </p:nvGrpSpPr>
        <p:grpSpPr>
          <a:xfrm>
            <a:off x="295276" y="920615"/>
            <a:ext cx="9458324" cy="1127040"/>
            <a:chOff x="295276" y="920615"/>
            <a:chExt cx="9458324" cy="1127040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6290A25-8701-7A94-C2A6-581BAB94148C}"/>
                </a:ext>
              </a:extLst>
            </p:cNvPr>
            <p:cNvSpPr txBox="1"/>
            <p:nvPr/>
          </p:nvSpPr>
          <p:spPr>
            <a:xfrm>
              <a:off x="3838573" y="920615"/>
              <a:ext cx="5915027" cy="112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Vattenfall klagt wegen Vertragsbruch und bekommt Recht:</a:t>
              </a:r>
              <a:b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b="1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Entschädigung: 4,4 Mrd. €</a:t>
              </a:r>
              <a:b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Zinsen: ca. 1,6 Mrd. €</a:t>
              </a:r>
              <a:b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Summe ca. 6 Mrd. €</a:t>
              </a:r>
              <a:endPara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7B9B02FC-3648-C7B6-56DC-5CD1BBFCBE9C}"/>
                </a:ext>
              </a:extLst>
            </p:cNvPr>
            <p:cNvSpPr txBox="1"/>
            <p:nvPr/>
          </p:nvSpPr>
          <p:spPr>
            <a:xfrm>
              <a:off x="295276" y="920615"/>
              <a:ext cx="942973" cy="397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b="1" kern="1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2012</a:t>
              </a:r>
            </a:p>
          </p:txBody>
        </p:sp>
        <p:pic>
          <p:nvPicPr>
            <p:cNvPr id="26" name="Grafik 25" descr="Ein Bild, das Symbol, Design, Silhouette enthält.&#10;&#10;Automatisch generierte Beschreibung">
              <a:extLst>
                <a:ext uri="{FF2B5EF4-FFF2-40B4-BE49-F238E27FC236}">
                  <a16:creationId xmlns:a16="http://schemas.microsoft.com/office/drawing/2014/main" id="{6D23A137-1B69-0FC3-C20A-3F94D0D80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6" t="13398" r="8338" b="13846"/>
            <a:stretch/>
          </p:blipFill>
          <p:spPr>
            <a:xfrm>
              <a:off x="1328738" y="926507"/>
              <a:ext cx="912849" cy="813754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1FF3A5F8-1589-8EC0-36AF-92D282D4C71C}"/>
                </a:ext>
              </a:extLst>
            </p:cNvPr>
            <p:cNvSpPr txBox="1"/>
            <p:nvPr/>
          </p:nvSpPr>
          <p:spPr>
            <a:xfrm>
              <a:off x="2241587" y="1075888"/>
              <a:ext cx="12875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Internationales</a:t>
              </a:r>
              <a:br>
                <a:rPr lang="de-DE" sz="1200" b="1" dirty="0"/>
              </a:br>
              <a:r>
                <a:rPr lang="de-DE" sz="1200" b="1" dirty="0"/>
                <a:t>Schiedsgericht</a:t>
              </a:r>
              <a:br>
                <a:rPr lang="de-DE" sz="1200" b="1" dirty="0"/>
              </a:br>
              <a:r>
                <a:rPr lang="de-DE" sz="1200" b="1" dirty="0"/>
                <a:t>Washington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4677184-5801-7479-AC04-8676FCB053BA}"/>
              </a:ext>
            </a:extLst>
          </p:cNvPr>
          <p:cNvGrpSpPr/>
          <p:nvPr/>
        </p:nvGrpSpPr>
        <p:grpSpPr>
          <a:xfrm>
            <a:off x="171450" y="1057275"/>
            <a:ext cx="283154" cy="5093750"/>
            <a:chOff x="171450" y="1057275"/>
            <a:chExt cx="283154" cy="5093750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DA852B3-5814-7C7E-7207-7251C8AE0270}"/>
                </a:ext>
              </a:extLst>
            </p:cNvPr>
            <p:cNvSpPr txBox="1"/>
            <p:nvPr/>
          </p:nvSpPr>
          <p:spPr>
            <a:xfrm>
              <a:off x="205818" y="5781693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t</a:t>
              </a:r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603D97D4-511D-1E0C-92B5-DB9264A32363}"/>
                </a:ext>
              </a:extLst>
            </p:cNvPr>
            <p:cNvCxnSpPr/>
            <p:nvPr/>
          </p:nvCxnSpPr>
          <p:spPr bwMode="auto">
            <a:xfrm>
              <a:off x="171450" y="1057275"/>
              <a:ext cx="0" cy="509375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4123920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851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(Gesellschafts-)Politische Chronologie der Atomkraft in D (5)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C4B8160-5B4C-74FA-1B89-3E42F8DF0686}"/>
              </a:ext>
            </a:extLst>
          </p:cNvPr>
          <p:cNvGrpSpPr/>
          <p:nvPr/>
        </p:nvGrpSpPr>
        <p:grpSpPr>
          <a:xfrm>
            <a:off x="295276" y="1391916"/>
            <a:ext cx="9610724" cy="967004"/>
            <a:chOff x="295276" y="4320197"/>
            <a:chExt cx="9610724" cy="967004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401E9B0-A910-BF4B-C88A-12B15D7DAE60}"/>
                </a:ext>
              </a:extLst>
            </p:cNvPr>
            <p:cNvSpPr txBox="1"/>
            <p:nvPr/>
          </p:nvSpPr>
          <p:spPr>
            <a:xfrm>
              <a:off x="295276" y="4320197"/>
              <a:ext cx="828673" cy="397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b="1" kern="1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2023</a:t>
              </a: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0EC81591-B791-E31C-AE1B-FF970D578D27}"/>
                </a:ext>
              </a:extLst>
            </p:cNvPr>
            <p:cNvSpPr txBox="1"/>
            <p:nvPr/>
          </p:nvSpPr>
          <p:spPr>
            <a:xfrm>
              <a:off x="3838573" y="4320197"/>
              <a:ext cx="6067427" cy="3366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Am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15.03.2023 um 23:59 Uhr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sind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alle KKW in D vom Netz!</a:t>
              </a:r>
              <a:endPara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Grafik 7" descr="Ein Bild, das Grafiken, gelb, Grafikdesign, Design enthält.&#10;&#10;Automatisch generierte Beschreibung">
              <a:extLst>
                <a:ext uri="{FF2B5EF4-FFF2-40B4-BE49-F238E27FC236}">
                  <a16:creationId xmlns:a16="http://schemas.microsoft.com/office/drawing/2014/main" id="{AF50B6B2-5FC4-A55A-3EE7-55467DD5A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086" y="4320197"/>
              <a:ext cx="1224350" cy="850012"/>
            </a:xfrm>
            <a:prstGeom prst="rect">
              <a:avLst/>
            </a:prstGeom>
          </p:spPr>
        </p:pic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362554E5-F14C-C810-C8CD-CDF499CCB2EF}"/>
                </a:ext>
              </a:extLst>
            </p:cNvPr>
            <p:cNvCxnSpPr/>
            <p:nvPr/>
          </p:nvCxnSpPr>
          <p:spPr bwMode="auto">
            <a:xfrm>
              <a:off x="2060448" y="4320197"/>
              <a:ext cx="889063" cy="850012"/>
            </a:xfrm>
            <a:prstGeom prst="line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5787D57B-9A17-93C6-1BFC-8ACDA9BF7B7B}"/>
                </a:ext>
              </a:extLst>
            </p:cNvPr>
            <p:cNvCxnSpPr/>
            <p:nvPr/>
          </p:nvCxnSpPr>
          <p:spPr bwMode="auto">
            <a:xfrm flipH="1">
              <a:off x="2060448" y="4320197"/>
              <a:ext cx="871671" cy="967004"/>
            </a:xfrm>
            <a:prstGeom prst="line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495C0928-CAE6-C244-F9B0-2BAC19A8323F}"/>
              </a:ext>
            </a:extLst>
          </p:cNvPr>
          <p:cNvSpPr txBox="1"/>
          <p:nvPr/>
        </p:nvSpPr>
        <p:spPr>
          <a:xfrm>
            <a:off x="7165514" y="5681501"/>
            <a:ext cx="2534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Wikipedia, Bundestag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4677184-5801-7479-AC04-8676FCB053BA}"/>
              </a:ext>
            </a:extLst>
          </p:cNvPr>
          <p:cNvGrpSpPr/>
          <p:nvPr/>
        </p:nvGrpSpPr>
        <p:grpSpPr>
          <a:xfrm>
            <a:off x="171450" y="1057275"/>
            <a:ext cx="283154" cy="5093750"/>
            <a:chOff x="171450" y="1057275"/>
            <a:chExt cx="283154" cy="5093750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DA852B3-5814-7C7E-7207-7251C8AE0270}"/>
                </a:ext>
              </a:extLst>
            </p:cNvPr>
            <p:cNvSpPr txBox="1"/>
            <p:nvPr/>
          </p:nvSpPr>
          <p:spPr>
            <a:xfrm>
              <a:off x="205818" y="5781693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t</a:t>
              </a:r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603D97D4-511D-1E0C-92B5-DB9264A32363}"/>
                </a:ext>
              </a:extLst>
            </p:cNvPr>
            <p:cNvCxnSpPr/>
            <p:nvPr/>
          </p:nvCxnSpPr>
          <p:spPr bwMode="auto">
            <a:xfrm>
              <a:off x="171450" y="1057275"/>
              <a:ext cx="0" cy="509375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8511AA02-FFB7-4DC7-D46E-D33978C50143}"/>
              </a:ext>
            </a:extLst>
          </p:cNvPr>
          <p:cNvGrpSpPr/>
          <p:nvPr/>
        </p:nvGrpSpPr>
        <p:grpSpPr>
          <a:xfrm>
            <a:off x="295276" y="2676416"/>
            <a:ext cx="9458324" cy="1133791"/>
            <a:chOff x="295276" y="2676416"/>
            <a:chExt cx="9458324" cy="1133791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CB1E370-3B2C-0D86-F687-083FA3250C1F}"/>
                </a:ext>
              </a:extLst>
            </p:cNvPr>
            <p:cNvSpPr txBox="1"/>
            <p:nvPr/>
          </p:nvSpPr>
          <p:spPr>
            <a:xfrm>
              <a:off x="295276" y="2676416"/>
              <a:ext cx="942973" cy="397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b="1" kern="1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2024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328150-8D9D-BBCA-C10A-7D14AEE01FD8}"/>
                </a:ext>
              </a:extLst>
            </p:cNvPr>
            <p:cNvSpPr txBox="1"/>
            <p:nvPr/>
          </p:nvSpPr>
          <p:spPr>
            <a:xfrm>
              <a:off x="3838573" y="2683167"/>
              <a:ext cx="5915027" cy="112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Union beantragt Untersuchungsausschuss</a:t>
              </a:r>
              <a:b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. . . „sie </a:t>
              </a:r>
              <a:r>
                <a:rPr lang="de-DE" sz="1600" dirty="0">
                  <a:solidFill>
                    <a:srgbClr val="0000FF"/>
                  </a:solidFill>
                  <a:latin typeface="+mn-lt"/>
                  <a:cs typeface="Times New Roman" panose="02020603050405020304" pitchFamily="18" charset="0"/>
                </a:rPr>
                <a:t>will insbesondere die </a:t>
              </a:r>
              <a:r>
                <a:rPr lang="de-DE" sz="1600" b="1" dirty="0">
                  <a:solidFill>
                    <a:srgbClr val="0000FF"/>
                  </a:solidFill>
                  <a:latin typeface="+mn-lt"/>
                  <a:cs typeface="Times New Roman" panose="02020603050405020304" pitchFamily="18" charset="0"/>
                </a:rPr>
                <a:t>Umstände der Abschaltung </a:t>
              </a:r>
              <a:r>
                <a:rPr lang="de-DE" sz="1600" dirty="0">
                  <a:solidFill>
                    <a:srgbClr val="0000FF"/>
                  </a:solidFill>
                  <a:latin typeface="+mn-lt"/>
                  <a:cs typeface="Times New Roman" panose="02020603050405020304" pitchFamily="18" charset="0"/>
                </a:rPr>
                <a:t>der letzten drei Atomkraftwerke in der Bundesrepublik untersuchen lassen“. </a:t>
              </a:r>
              <a:r>
                <a:rPr lang="de-DE" sz="1600" b="1" dirty="0">
                  <a:solidFill>
                    <a:srgbClr val="0000FF"/>
                  </a:solidFill>
                  <a:latin typeface="+mn-lt"/>
                  <a:cs typeface="Times New Roman" panose="02020603050405020304" pitchFamily="18" charset="0"/>
                </a:rPr>
                <a:t>Konstituierung am 04.07.2024.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8B84608C-E77C-3362-461A-8011CBA532A1}"/>
                </a:ext>
              </a:extLst>
            </p:cNvPr>
            <p:cNvSpPr txBox="1"/>
            <p:nvPr/>
          </p:nvSpPr>
          <p:spPr>
            <a:xfrm>
              <a:off x="2223864" y="3115016"/>
              <a:ext cx="979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Bundestag</a:t>
              </a:r>
            </a:p>
          </p:txBody>
        </p:sp>
        <p:pic>
          <p:nvPicPr>
            <p:cNvPr id="21" name="Grafik 20" descr="Ein Bild, das Entwurf, Zeichnung, Design, Kunst enthält.&#10;&#10;Automatisch generierte Beschreibung">
              <a:extLst>
                <a:ext uri="{FF2B5EF4-FFF2-40B4-BE49-F238E27FC236}">
                  <a16:creationId xmlns:a16="http://schemas.microsoft.com/office/drawing/2014/main" id="{459FE2DC-FB4C-136C-5909-9C18819E9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161" y="2796865"/>
              <a:ext cx="864748" cy="864748"/>
            </a:xfrm>
            <a:prstGeom prst="rect">
              <a:avLst/>
            </a:prstGeom>
          </p:spPr>
        </p:pic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E852BB85-91CB-BA7E-A67B-6C93F1E6B3A4}"/>
              </a:ext>
            </a:extLst>
          </p:cNvPr>
          <p:cNvSpPr txBox="1"/>
          <p:nvPr/>
        </p:nvSpPr>
        <p:spPr>
          <a:xfrm>
            <a:off x="3845588" y="3892825"/>
            <a:ext cx="5706970" cy="11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Es ist </a:t>
            </a:r>
            <a:r>
              <a:rPr lang="de-DE" sz="1600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geradezu grotesk</a:t>
            </a:r>
            <a:r>
              <a:rPr lang="de-DE" sz="16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dass genau die Partei, die den Ausstieg vom Ausstieg der Atomkraft mit hohen Folgekosten zu verantworten hat, die Atomkraft nun wieder zum parlamentarischen Streit macht!</a:t>
            </a:r>
            <a:endParaRPr lang="de-DE" sz="1600" kern="100" dirty="0">
              <a:solidFill>
                <a:srgbClr val="FF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528925A5-0BA7-C2A5-3868-3DF2A81E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Es ist vollbracht! Aber: Die Kernenergie ist noch lange keine Historie!</a:t>
            </a:r>
          </a:p>
        </p:txBody>
      </p:sp>
    </p:spTree>
    <p:extLst>
      <p:ext uri="{BB962C8B-B14F-4D97-AF65-F5344CB8AC3E}">
        <p14:creationId xmlns:p14="http://schemas.microsoft.com/office/powerpoint/2010/main" val="408391621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528696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kern="1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Gesellschaftliche Kosten der Atomenergie in D</a:t>
            </a:r>
            <a:br>
              <a:rPr lang="de-DE" altLang="de-DE" sz="2000" kern="1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altLang="de-DE" sz="2000" kern="1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Gesamte Förderung 1955 – 2022, Auszug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3C38410-0A1C-AC42-C339-F704B33CDE4C}"/>
              </a:ext>
            </a:extLst>
          </p:cNvPr>
          <p:cNvSpPr txBox="1"/>
          <p:nvPr/>
        </p:nvSpPr>
        <p:spPr>
          <a:xfrm>
            <a:off x="4772026" y="5638163"/>
            <a:ext cx="5048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200" u="sng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Quelle</a:t>
            </a:r>
            <a:r>
              <a:rPr lang="de-DE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de-DE" sz="1200" b="0" i="0" u="none" strike="noStrike" baseline="0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Forum Ökologisch-Soziale Marktwirtschaft e.V. (FÖS) 09/2020</a:t>
            </a:r>
            <a:r>
              <a:rPr lang="de-DE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de-DE" sz="1200" b="0" i="0" u="none" strike="noStrike" baseline="0" dirty="0">
              <a:latin typeface="+mn-lt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DE" sz="1200" b="0" i="0" u="none" strike="noStrike" baseline="0" dirty="0">
                <a:latin typeface="+mn-lt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Gesellschaftliche Kosten der Atomenergie in Deutschland </a:t>
            </a:r>
            <a:endParaRPr lang="de-DE" sz="1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C59C65A1-4899-75E3-6659-2C7F4B76F5CC}"/>
              </a:ext>
            </a:extLst>
          </p:cNvPr>
          <p:cNvGraphicFramePr>
            <a:graphicFrameLocks noGrp="1"/>
          </p:cNvGraphicFramePr>
          <p:nvPr/>
        </p:nvGraphicFramePr>
        <p:xfrm>
          <a:off x="3286418" y="948299"/>
          <a:ext cx="4718050" cy="20747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9969">
                  <a:extLst>
                    <a:ext uri="{9D8B030D-6E8A-4147-A177-3AD203B41FA5}">
                      <a16:colId xmlns:a16="http://schemas.microsoft.com/office/drawing/2014/main" val="1775023212"/>
                    </a:ext>
                  </a:extLst>
                </a:gridCol>
                <a:gridCol w="1608081">
                  <a:extLst>
                    <a:ext uri="{9D8B030D-6E8A-4147-A177-3AD203B41FA5}">
                      <a16:colId xmlns:a16="http://schemas.microsoft.com/office/drawing/2014/main" val="2512301552"/>
                    </a:ext>
                  </a:extLst>
                </a:gridCol>
              </a:tblGrid>
              <a:tr h="54854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staatliche Förderungen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Kosten</a:t>
                      </a:r>
                      <a:b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(real 2019)</a:t>
                      </a:r>
                      <a:b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Mrd. €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051497"/>
                  </a:ext>
                </a:extLst>
              </a:tr>
              <a:tr h="274272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Finanzhilfen (Forschung etc.)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110,5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949950"/>
                  </a:ext>
                </a:extLst>
              </a:tr>
              <a:tr h="274272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Steuervergünstigungen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58,9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59660"/>
                  </a:ext>
                </a:extLst>
              </a:tr>
              <a:tr h="496432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Budgetunabhängige staatliche Regelungen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117,8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614825"/>
                  </a:ext>
                </a:extLst>
              </a:tr>
              <a:tr h="287985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>
                          <a:solidFill>
                            <a:srgbClr val="0000FF"/>
                          </a:solidFill>
                          <a:effectLst/>
                        </a:rPr>
                        <a:t>Summe</a:t>
                      </a:r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287,2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8382437"/>
                  </a:ext>
                </a:extLst>
              </a:tr>
            </a:tbl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94A8405A-69EC-0599-FA30-87CD78A01F52}"/>
              </a:ext>
            </a:extLst>
          </p:cNvPr>
          <p:cNvSpPr txBox="1"/>
          <p:nvPr/>
        </p:nvSpPr>
        <p:spPr>
          <a:xfrm>
            <a:off x="3286418" y="3199109"/>
            <a:ext cx="6619582" cy="11270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Im Gegensatz zum EEG wurden diese Kosten nicht auf die Strom-preise umgelegt! 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Bei einer Umlegung wären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Stromgestehungskosten für KKWs um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4,6 Ct/kWh </a:t>
            </a: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gestiegen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6ED0E72-2CA8-18CF-6BFD-914DD19BF55F}"/>
              </a:ext>
            </a:extLst>
          </p:cNvPr>
          <p:cNvGrpSpPr/>
          <p:nvPr/>
        </p:nvGrpSpPr>
        <p:grpSpPr>
          <a:xfrm>
            <a:off x="1328738" y="923920"/>
            <a:ext cx="963612" cy="2184286"/>
            <a:chOff x="1728788" y="911219"/>
            <a:chExt cx="1146088" cy="2597917"/>
          </a:xfrm>
        </p:grpSpPr>
        <p:pic>
          <p:nvPicPr>
            <p:cNvPr id="16" name="Grafik 15" descr="Ein Bild, das Clipart, Silhouette, Symbol enthält.&#10;&#10;Automatisch generierte Beschreibung">
              <a:extLst>
                <a:ext uri="{FF2B5EF4-FFF2-40B4-BE49-F238E27FC236}">
                  <a16:creationId xmlns:a16="http://schemas.microsoft.com/office/drawing/2014/main" id="{29D8752E-C3E3-278B-8C39-8F65D2698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788" y="2159779"/>
              <a:ext cx="1146088" cy="1349357"/>
            </a:xfrm>
            <a:prstGeom prst="rect">
              <a:avLst/>
            </a:prstGeom>
          </p:spPr>
        </p:pic>
        <p:pic>
          <p:nvPicPr>
            <p:cNvPr id="18" name="Grafik 17" descr="Ein Bild, das Clipart, Entwurf, Symbol, Silhouette enthält.&#10;&#10;Automatisch generierte Beschreibung">
              <a:extLst>
                <a:ext uri="{FF2B5EF4-FFF2-40B4-BE49-F238E27FC236}">
                  <a16:creationId xmlns:a16="http://schemas.microsoft.com/office/drawing/2014/main" id="{A066D74A-0F41-BFC1-3BBF-05120E040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788" y="911219"/>
              <a:ext cx="1108487" cy="1262833"/>
            </a:xfrm>
            <a:prstGeom prst="rect">
              <a:avLst/>
            </a:prstGeom>
          </p:spPr>
        </p:pic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01CE873-229F-5B3B-3965-C400E73681D1}"/>
              </a:ext>
            </a:extLst>
          </p:cNvPr>
          <p:cNvGrpSpPr/>
          <p:nvPr/>
        </p:nvGrpSpPr>
        <p:grpSpPr>
          <a:xfrm>
            <a:off x="1328738" y="4502180"/>
            <a:ext cx="7872707" cy="1180815"/>
            <a:chOff x="1328738" y="4338598"/>
            <a:chExt cx="7872707" cy="1180815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03E6548-3981-2365-7AC5-3540ECB4B3B3}"/>
                </a:ext>
              </a:extLst>
            </p:cNvPr>
            <p:cNvSpPr txBox="1"/>
            <p:nvPr/>
          </p:nvSpPr>
          <p:spPr>
            <a:xfrm>
              <a:off x="3286418" y="4663079"/>
              <a:ext cx="5915027" cy="336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Die Endlagerkosten sind hierin noch nicht enthalten!</a:t>
              </a:r>
              <a:endPara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Grafik 19" descr="Ein Bild, das Höhle, Tunnel, Gelände, Im Haus enthält.&#10;&#10;Automatisch generierte Beschreibung">
              <a:extLst>
                <a:ext uri="{FF2B5EF4-FFF2-40B4-BE49-F238E27FC236}">
                  <a16:creationId xmlns:a16="http://schemas.microsoft.com/office/drawing/2014/main" id="{A53B70D6-75A9-78D7-587F-C7644464E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58"/>
            <a:stretch/>
          </p:blipFill>
          <p:spPr>
            <a:xfrm>
              <a:off x="1328738" y="4338598"/>
              <a:ext cx="1155836" cy="118081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A2FC520-FDF9-2B9E-E859-74BDA97BC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Staatliche Förderungen und Endlagerung waren nicht in den Strompreisen enthalten!</a:t>
            </a:r>
          </a:p>
        </p:txBody>
      </p:sp>
    </p:spTree>
    <p:extLst>
      <p:ext uri="{BB962C8B-B14F-4D97-AF65-F5344CB8AC3E}">
        <p14:creationId xmlns:p14="http://schemas.microsoft.com/office/powerpoint/2010/main" val="358663509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4192</Words>
  <Application>Microsoft Office PowerPoint</Application>
  <PresentationFormat>A4-Papier (210 x 297 mm)</PresentationFormat>
  <Paragraphs>377</Paragraphs>
  <Slides>38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6" baseType="lpstr">
      <vt:lpstr>Aptos</vt:lpstr>
      <vt:lpstr>Aptos Narrow</vt:lpstr>
      <vt:lpstr>Arial</vt:lpstr>
      <vt:lpstr>Bernard MT Condensed</vt:lpstr>
      <vt:lpstr>Courier New</vt:lpstr>
      <vt:lpstr>Times New Roman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2985</cp:revision>
  <cp:lastPrinted>2021-03-14T12:15:22Z</cp:lastPrinted>
  <dcterms:created xsi:type="dcterms:W3CDTF">2003-01-24T08:17:53Z</dcterms:created>
  <dcterms:modified xsi:type="dcterms:W3CDTF">2025-02-16T09:10:54Z</dcterms:modified>
</cp:coreProperties>
</file>