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878" r:id="rId3"/>
    <p:sldId id="879" r:id="rId4"/>
    <p:sldId id="811" r:id="rId5"/>
    <p:sldId id="882" r:id="rId6"/>
    <p:sldId id="744" r:id="rId7"/>
    <p:sldId id="930" r:id="rId8"/>
    <p:sldId id="987" r:id="rId9"/>
    <p:sldId id="892" r:id="rId10"/>
    <p:sldId id="989" r:id="rId11"/>
    <p:sldId id="881" r:id="rId12"/>
    <p:sldId id="982" r:id="rId13"/>
    <p:sldId id="887" r:id="rId14"/>
    <p:sldId id="888" r:id="rId15"/>
    <p:sldId id="995" r:id="rId16"/>
    <p:sldId id="999" r:id="rId17"/>
    <p:sldId id="997" r:id="rId18"/>
    <p:sldId id="928" r:id="rId19"/>
    <p:sldId id="927" r:id="rId20"/>
    <p:sldId id="886" r:id="rId21"/>
    <p:sldId id="885" r:id="rId22"/>
    <p:sldId id="883" r:id="rId23"/>
    <p:sldId id="894" r:id="rId24"/>
    <p:sldId id="891" r:id="rId25"/>
    <p:sldId id="755" r:id="rId26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CC00"/>
    <a:srgbClr val="0099FF"/>
    <a:srgbClr val="CC6600"/>
    <a:srgbClr val="FF9900"/>
    <a:srgbClr val="FF6600"/>
    <a:srgbClr val="66CCFF"/>
    <a:srgbClr val="008000"/>
    <a:srgbClr val="3333F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2875" y="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68" y="-1278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Jahresertr&#228;ge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Jahresertr&#228;ge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Jahresertr&#228;ge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Transformation2040_Soll-Ist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Transformation2040_Soll-Ist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2EE-Ausbaupfad\Berechnungen\EE-Ausbaupfad-D-RLP_V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Zubau%20EE\Zubau%20PV_Wind_Bioenergie%201990%20bis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Zubau%20EE\Zubau%20PV_Wind_Bioenergie%201990%20bis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Transformation2040%20RLP_Soll-Is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Jahresertr&#228;ge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10Stammtisch\2022\2022-01-27Videokonferenz\Vortrag\Quellen\Jahresertr&#228;ge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6525454899499E-2"/>
          <c:y val="3.4097636931183353E-2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48E-2"/>
                  <c:y val="-4.25555531122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12F-B366-A8450EF5F225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2.393749862563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412F-B366-A8450EF5F225}"/>
                </c:ext>
              </c:extLst>
            </c:dLbl>
            <c:dLbl>
              <c:idx val="23"/>
              <c:layout>
                <c:manualLayout>
                  <c:x val="0"/>
                  <c:y val="-2.6597220695150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12F-B366-A8450EF5F225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45444354586967E-2"/>
                  <c:y val="-6.3833329668361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3-412F-B366-A8450EF5F225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3.7236108973211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A3-412F-B366-A8450EF5F225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1733313728064E-2"/>
                  <c:y val="4.255555311224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A3-412F-B366-A8450EF5F225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221846454543E-2"/>
                  <c:y val="-6.91527738073921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412F-B366-A8450EF5F22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A3-412F-B366-A8450E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EE!$C$4:$C$15</c:f>
              <c:numCache>
                <c:formatCode>#,##0.0</c:formatCode>
                <c:ptCount val="12"/>
                <c:pt idx="0">
                  <c:v>314.30555555555554</c:v>
                </c:pt>
                <c:pt idx="1">
                  <c:v>363.47222222222223</c:v>
                </c:pt>
                <c:pt idx="2">
                  <c:v>316.80555555555554</c:v>
                </c:pt>
                <c:pt idx="3">
                  <c:v>274.90781250000009</c:v>
                </c:pt>
                <c:pt idx="4">
                  <c:v>224.47916666666669</c:v>
                </c:pt>
                <c:pt idx="5">
                  <c:v>140.13888888888889</c:v>
                </c:pt>
                <c:pt idx="6">
                  <c:v>197.39583333333331</c:v>
                </c:pt>
                <c:pt idx="7">
                  <c:v>250.86805555555557</c:v>
                </c:pt>
                <c:pt idx="8">
                  <c:v>243.22916666666666</c:v>
                </c:pt>
                <c:pt idx="9">
                  <c:v>359.65277777777777</c:v>
                </c:pt>
                <c:pt idx="10">
                  <c:v>328.50694444444446</c:v>
                </c:pt>
                <c:pt idx="11">
                  <c:v>373.68055555555554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D4-A4F4-2146357DF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761216"/>
        <c:axId val="771760560"/>
      </c:barChart>
      <c:catAx>
        <c:axId val="7717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1760560"/>
        <c:crosses val="autoZero"/>
        <c:auto val="1"/>
        <c:lblAlgn val="ctr"/>
        <c:lblOffset val="100"/>
        <c:noMultiLvlLbl val="0"/>
      </c:catAx>
      <c:valAx>
        <c:axId val="77176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176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5.7584260906578038E-3"/>
                  <c:y val="-1.824613460906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38-4F5D-A642-FD7B28138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EE!$R$4:$R$15</c:f>
              <c:numCache>
                <c:formatCode>#,##0.0</c:formatCode>
                <c:ptCount val="12"/>
                <c:pt idx="0">
                  <c:v>16.312056737588652</c:v>
                </c:pt>
                <c:pt idx="1">
                  <c:v>63.829787234042556</c:v>
                </c:pt>
                <c:pt idx="2">
                  <c:v>107.80141843971631</c:v>
                </c:pt>
                <c:pt idx="3">
                  <c:v>136.17021276595744</c:v>
                </c:pt>
                <c:pt idx="4">
                  <c:v>129.07801418439718</c:v>
                </c:pt>
                <c:pt idx="5">
                  <c:v>141.13475177304966</c:v>
                </c:pt>
                <c:pt idx="6">
                  <c:v>136.87943262411349</c:v>
                </c:pt>
                <c:pt idx="7">
                  <c:v>129.07801418439718</c:v>
                </c:pt>
                <c:pt idx="8">
                  <c:v>119.8581560283688</c:v>
                </c:pt>
                <c:pt idx="9">
                  <c:v>68.794326241134755</c:v>
                </c:pt>
                <c:pt idx="10">
                  <c:v>25.531914893617021</c:v>
                </c:pt>
                <c:pt idx="11">
                  <c:v>21.276595744680851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8-4F5D-A642-FD7B28138FEC}"/>
            </c:ext>
          </c:extLst>
        </c:ser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96065226644496E-2"/>
                  <c:y val="1.8246134609062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38-4F5D-A642-FD7B28138FEC}"/>
                </c:ext>
              </c:extLst>
            </c:dLbl>
            <c:dLbl>
              <c:idx val="1"/>
              <c:layout>
                <c:manualLayout>
                  <c:x val="1.2956458703980059E-2"/>
                  <c:y val="6.082044869687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38-4F5D-A642-FD7B28138FEC}"/>
                </c:ext>
              </c:extLst>
            </c:dLbl>
            <c:dLbl>
              <c:idx val="2"/>
              <c:layout>
                <c:manualLayout>
                  <c:x val="1.2956458703980059E-2"/>
                  <c:y val="-3.0410224348436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38-4F5D-A642-FD7B28138FEC}"/>
                </c:ext>
              </c:extLst>
            </c:dLbl>
            <c:dLbl>
              <c:idx val="3"/>
              <c:layout>
                <c:manualLayout>
                  <c:x val="1.7275278271973411E-2"/>
                  <c:y val="-2.7875716963406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38-4F5D-A642-FD7B28138FEC}"/>
                </c:ext>
              </c:extLst>
            </c:dLbl>
            <c:dLbl>
              <c:idx val="4"/>
              <c:layout>
                <c:manualLayout>
                  <c:x val="1.58356717493089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38-4F5D-A642-FD7B28138FEC}"/>
                </c:ext>
              </c:extLst>
            </c:dLbl>
            <c:dLbl>
              <c:idx val="5"/>
              <c:layout>
                <c:manualLayout>
                  <c:x val="2.0154491317302313E-2"/>
                  <c:y val="1.216408973937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38-4F5D-A642-FD7B28138FEC}"/>
                </c:ext>
              </c:extLst>
            </c:dLbl>
            <c:dLbl>
              <c:idx val="6"/>
              <c:layout>
                <c:manualLayout>
                  <c:x val="2.1594097839966766E-2"/>
                  <c:y val="1.216408973937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38-4F5D-A642-FD7B28138FEC}"/>
                </c:ext>
              </c:extLst>
            </c:dLbl>
            <c:dLbl>
              <c:idx val="7"/>
              <c:layout>
                <c:manualLayout>
                  <c:x val="1.1516852181315608E-2"/>
                  <c:y val="-6.082044869687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38-4F5D-A642-FD7B28138FEC}"/>
                </c:ext>
              </c:extLst>
            </c:dLbl>
            <c:dLbl>
              <c:idx val="8"/>
              <c:layout>
                <c:manualLayout>
                  <c:x val="1.1516852181315608E-2"/>
                  <c:y val="-6.082044869687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38-4F5D-A642-FD7B28138FEC}"/>
                </c:ext>
              </c:extLst>
            </c:dLbl>
            <c:dLbl>
              <c:idx val="9"/>
              <c:layout>
                <c:manualLayout>
                  <c:x val="7.198032613322255E-3"/>
                  <c:y val="-9.1230673045311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38-4F5D-A642-FD7B28138FEC}"/>
                </c:ext>
              </c:extLst>
            </c:dLbl>
            <c:dLbl>
              <c:idx val="10"/>
              <c:layout>
                <c:manualLayout>
                  <c:x val="7.19803261332214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B38-4F5D-A642-FD7B28138FEC}"/>
                </c:ext>
              </c:extLst>
            </c:dLbl>
            <c:dLbl>
              <c:idx val="11"/>
              <c:layout>
                <c:manualLayout>
                  <c:x val="1.1516852181315502E-2"/>
                  <c:y val="6.082044869687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B38-4F5D-A642-FD7B28138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EE!$T$4:$T$15</c:f>
              <c:numCache>
                <c:formatCode>#,##0.0</c:formatCode>
                <c:ptCount val="12"/>
                <c:pt idx="0">
                  <c:v>15.886075949367088</c:v>
                </c:pt>
                <c:pt idx="1">
                  <c:v>41.265822784810126</c:v>
                </c:pt>
                <c:pt idx="2">
                  <c:v>76.265822784810126</c:v>
                </c:pt>
                <c:pt idx="3">
                  <c:v>110.12658227848101</c:v>
                </c:pt>
                <c:pt idx="4">
                  <c:v>120.88607594936708</c:v>
                </c:pt>
                <c:pt idx="5">
                  <c:v>132.15189873417722</c:v>
                </c:pt>
                <c:pt idx="6">
                  <c:v>126.64556962025316</c:v>
                </c:pt>
                <c:pt idx="7">
                  <c:v>100.37974683544303</c:v>
                </c:pt>
                <c:pt idx="8">
                  <c:v>88.22784810126582</c:v>
                </c:pt>
                <c:pt idx="9">
                  <c:v>49.810126582278478</c:v>
                </c:pt>
                <c:pt idx="10">
                  <c:v>18.101265822784811</c:v>
                </c:pt>
                <c:pt idx="11">
                  <c:v>13.291139240506329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8-4F5D-A642-FD7B28138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953216"/>
        <c:axId val="768954200"/>
      </c:barChart>
      <c:catAx>
        <c:axId val="7689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8954200"/>
        <c:crosses val="autoZero"/>
        <c:auto val="1"/>
        <c:lblAlgn val="ctr"/>
        <c:lblOffset val="100"/>
        <c:noMultiLvlLbl val="0"/>
      </c:catAx>
      <c:valAx>
        <c:axId val="76895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8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EE!$C$4:$C$15</c:f>
              <c:numCache>
                <c:formatCode>#,##0.0</c:formatCode>
                <c:ptCount val="12"/>
                <c:pt idx="0">
                  <c:v>314.30555555555554</c:v>
                </c:pt>
                <c:pt idx="1">
                  <c:v>363.47222222222223</c:v>
                </c:pt>
                <c:pt idx="2">
                  <c:v>316.80555555555554</c:v>
                </c:pt>
                <c:pt idx="3">
                  <c:v>274.90781250000009</c:v>
                </c:pt>
                <c:pt idx="4">
                  <c:v>224.47916666666669</c:v>
                </c:pt>
                <c:pt idx="5">
                  <c:v>140.13888888888889</c:v>
                </c:pt>
                <c:pt idx="6">
                  <c:v>197.39583333333331</c:v>
                </c:pt>
                <c:pt idx="7">
                  <c:v>250.86805555555557</c:v>
                </c:pt>
                <c:pt idx="8">
                  <c:v>243.22916666666666</c:v>
                </c:pt>
                <c:pt idx="9">
                  <c:v>359.65277777777777</c:v>
                </c:pt>
                <c:pt idx="10">
                  <c:v>328.50694444444446</c:v>
                </c:pt>
                <c:pt idx="11">
                  <c:v>373.68055555555554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F-4BC6-86BF-EDC949A74F5F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EE!$F$4:$F$15</c:f>
              <c:numCache>
                <c:formatCode>#,##0.0</c:formatCode>
                <c:ptCount val="12"/>
                <c:pt idx="0">
                  <c:v>253.3699494949494</c:v>
                </c:pt>
                <c:pt idx="1">
                  <c:v>209.85343434343432</c:v>
                </c:pt>
                <c:pt idx="2">
                  <c:v>221.94080808080804</c:v>
                </c:pt>
                <c:pt idx="3">
                  <c:v>178.72666666666666</c:v>
                </c:pt>
                <c:pt idx="4">
                  <c:v>224.62772727272736</c:v>
                </c:pt>
                <c:pt idx="5">
                  <c:v>64.645404040404031</c:v>
                </c:pt>
                <c:pt idx="6">
                  <c:v>114.6517676767677</c:v>
                </c:pt>
                <c:pt idx="7">
                  <c:v>114.43686868686868</c:v>
                </c:pt>
                <c:pt idx="8">
                  <c:v>94.971414141414115</c:v>
                </c:pt>
                <c:pt idx="9">
                  <c:v>158.80131313131312</c:v>
                </c:pt>
                <c:pt idx="10">
                  <c:v>182.7393434343434</c:v>
                </c:pt>
                <c:pt idx="11">
                  <c:v>258.86924242424249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F-4BC6-86BF-EDC949A74F5F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EE!$I$4:$I$15</c:f>
              <c:numCache>
                <c:formatCode>#,##0.0</c:formatCode>
                <c:ptCount val="12"/>
                <c:pt idx="0">
                  <c:v>239.23752525252522</c:v>
                </c:pt>
                <c:pt idx="1">
                  <c:v>146.8738888888889</c:v>
                </c:pt>
                <c:pt idx="2">
                  <c:v>187.61858585858585</c:v>
                </c:pt>
                <c:pt idx="3">
                  <c:v>169.2924242424242</c:v>
                </c:pt>
                <c:pt idx="4">
                  <c:v>233.41818181818178</c:v>
                </c:pt>
                <c:pt idx="5">
                  <c:v>79.229949494949494</c:v>
                </c:pt>
                <c:pt idx="6">
                  <c:v>131.83904040404039</c:v>
                </c:pt>
                <c:pt idx="7">
                  <c:v>111.58676767676768</c:v>
                </c:pt>
                <c:pt idx="8">
                  <c:v>72.73828282828282</c:v>
                </c:pt>
                <c:pt idx="9">
                  <c:v>132.76590909090908</c:v>
                </c:pt>
                <c:pt idx="10">
                  <c:v>160.34131313131314</c:v>
                </c:pt>
                <c:pt idx="11">
                  <c:v>217.91767676767677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F-4BC6-86BF-EDC949A74F5F}"/>
            </c:ext>
          </c:extLst>
        </c:ser>
        <c:ser>
          <c:idx val="3"/>
          <c:order val="3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EE!$L$4:$L$15</c:f>
              <c:numCache>
                <c:formatCode>#,##0.0</c:formatCode>
                <c:ptCount val="12"/>
                <c:pt idx="0">
                  <c:v>278.14229249011856</c:v>
                </c:pt>
                <c:pt idx="1">
                  <c:v>159.96047430830041</c:v>
                </c:pt>
                <c:pt idx="2">
                  <c:v>186.89723320158103</c:v>
                </c:pt>
                <c:pt idx="3">
                  <c:v>186.08036890645587</c:v>
                </c:pt>
                <c:pt idx="4">
                  <c:v>248.09617918313569</c:v>
                </c:pt>
                <c:pt idx="5">
                  <c:v>85.177865612648219</c:v>
                </c:pt>
                <c:pt idx="6">
                  <c:v>145.36890645586294</c:v>
                </c:pt>
                <c:pt idx="7">
                  <c:v>127.80632411067194</c:v>
                </c:pt>
                <c:pt idx="8">
                  <c:v>65.243741765480891</c:v>
                </c:pt>
                <c:pt idx="9">
                  <c:v>140.01317523056653</c:v>
                </c:pt>
                <c:pt idx="10">
                  <c:v>166.97628458498022</c:v>
                </c:pt>
                <c:pt idx="11">
                  <c:v>247.20685111989457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F-4BC6-86BF-EDC949A74F5F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EE!$N$4:$N$15</c:f>
              <c:numCache>
                <c:formatCode>#,##0.0</c:formatCode>
                <c:ptCount val="12"/>
                <c:pt idx="0">
                  <c:v>258.13333333333333</c:v>
                </c:pt>
                <c:pt idx="1">
                  <c:v>179.8</c:v>
                </c:pt>
                <c:pt idx="2">
                  <c:v>191.8</c:v>
                </c:pt>
                <c:pt idx="3">
                  <c:v>166.53333333333333</c:v>
                </c:pt>
                <c:pt idx="4">
                  <c:v>239.46666666666667</c:v>
                </c:pt>
                <c:pt idx="5">
                  <c:v>81.066666666666663</c:v>
                </c:pt>
                <c:pt idx="6">
                  <c:v>125.06666666666666</c:v>
                </c:pt>
                <c:pt idx="7">
                  <c:v>109.26666666666667</c:v>
                </c:pt>
                <c:pt idx="8">
                  <c:v>76.266666666666666</c:v>
                </c:pt>
                <c:pt idx="9">
                  <c:v>147.1333333333333</c:v>
                </c:pt>
                <c:pt idx="10">
                  <c:v>162.86666666666665</c:v>
                </c:pt>
                <c:pt idx="11">
                  <c:v>224.4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F-4BC6-86BF-EDC949A74F5F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EE!$Q$4:$Q$15</c:f>
              <c:numCache>
                <c:formatCode>#,##0.0</c:formatCode>
                <c:ptCount val="12"/>
                <c:pt idx="0">
                  <c:v>166.589</c:v>
                </c:pt>
                <c:pt idx="1">
                  <c:v>147.61112500000002</c:v>
                </c:pt>
                <c:pt idx="2">
                  <c:v>160.670875</c:v>
                </c:pt>
                <c:pt idx="3">
                  <c:v>136.03987499999999</c:v>
                </c:pt>
                <c:pt idx="4">
                  <c:v>203.45862500000001</c:v>
                </c:pt>
                <c:pt idx="5">
                  <c:v>55.173250000000003</c:v>
                </c:pt>
                <c:pt idx="6">
                  <c:v>86.652625</c:v>
                </c:pt>
                <c:pt idx="7">
                  <c:v>66.123500000000007</c:v>
                </c:pt>
                <c:pt idx="8">
                  <c:v>66.745625000000004</c:v>
                </c:pt>
                <c:pt idx="9">
                  <c:v>108.70225000000001</c:v>
                </c:pt>
                <c:pt idx="10">
                  <c:v>119.04487499999999</c:v>
                </c:pt>
                <c:pt idx="11">
                  <c:v>174.46875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3F-4BC6-86BF-EDC949A74F5F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EE!$S$4:$S$15</c:f>
              <c:numCache>
                <c:formatCode>#,##0.0</c:formatCode>
                <c:ptCount val="12"/>
                <c:pt idx="0">
                  <c:v>16.312056737588652</c:v>
                </c:pt>
                <c:pt idx="1">
                  <c:v>63.829787234042556</c:v>
                </c:pt>
                <c:pt idx="2">
                  <c:v>107.80141843971631</c:v>
                </c:pt>
                <c:pt idx="3">
                  <c:v>136.17021276595744</c:v>
                </c:pt>
                <c:pt idx="4">
                  <c:v>129.07801418439718</c:v>
                </c:pt>
                <c:pt idx="5">
                  <c:v>141.13475177304966</c:v>
                </c:pt>
                <c:pt idx="6">
                  <c:v>136.87943262411349</c:v>
                </c:pt>
                <c:pt idx="7">
                  <c:v>129.07801418439718</c:v>
                </c:pt>
                <c:pt idx="8">
                  <c:v>119.8581560283688</c:v>
                </c:pt>
                <c:pt idx="9">
                  <c:v>68.794326241134755</c:v>
                </c:pt>
                <c:pt idx="10">
                  <c:v>25.531914893617021</c:v>
                </c:pt>
                <c:pt idx="11">
                  <c:v>21.276595744680851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3F-4BC6-86BF-EDC949A74F5F}"/>
            </c:ext>
          </c:extLst>
        </c:ser>
        <c:ser>
          <c:idx val="7"/>
          <c:order val="7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EE!$U$4:$U$15</c:f>
              <c:numCache>
                <c:formatCode>#,##0.0</c:formatCode>
                <c:ptCount val="12"/>
                <c:pt idx="0">
                  <c:v>15.886075949367088</c:v>
                </c:pt>
                <c:pt idx="1">
                  <c:v>41.265822784810126</c:v>
                </c:pt>
                <c:pt idx="2">
                  <c:v>76.265822784810126</c:v>
                </c:pt>
                <c:pt idx="3">
                  <c:v>110.12658227848101</c:v>
                </c:pt>
                <c:pt idx="4">
                  <c:v>120.88607594936708</c:v>
                </c:pt>
                <c:pt idx="5">
                  <c:v>132.15189873417722</c:v>
                </c:pt>
                <c:pt idx="6">
                  <c:v>126.64556962025316</c:v>
                </c:pt>
                <c:pt idx="7">
                  <c:v>100.37974683544303</c:v>
                </c:pt>
                <c:pt idx="8">
                  <c:v>88.22784810126582</c:v>
                </c:pt>
                <c:pt idx="9">
                  <c:v>49.810126582278478</c:v>
                </c:pt>
                <c:pt idx="10">
                  <c:v>18.101265822784811</c:v>
                </c:pt>
                <c:pt idx="11">
                  <c:v>13.291139240506329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3F-4BC6-86BF-EDC949A74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623432"/>
        <c:axId val="612621792"/>
      </c:barChart>
      <c:catAx>
        <c:axId val="6126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2621792"/>
        <c:crosses val="autoZero"/>
        <c:auto val="1"/>
        <c:lblAlgn val="ctr"/>
        <c:lblOffset val="100"/>
        <c:noMultiLvlLbl val="0"/>
      </c:catAx>
      <c:valAx>
        <c:axId val="6126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262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34693877551024E-2"/>
                  <c:y val="-4.8325117242688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1B-440F-BFC3-C772B14BE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1B-440F-BFC3-C772B14BE3C5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</c:marker>
          <c:dLbls>
            <c:dLbl>
              <c:idx val="3"/>
              <c:layout>
                <c:manualLayout>
                  <c:x val="-3.6734693877551024E-2"/>
                  <c:y val="5.1167771198140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1B-440F-BFC3-C772B14BE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Transformation!$B$3:$Y$3</c:f>
              <c:numCache>
                <c:formatCode>#,##0</c:formatCode>
                <c:ptCount val="24"/>
                <c:pt idx="0">
                  <c:v>3485</c:v>
                </c:pt>
                <c:pt idx="1">
                  <c:v>3364</c:v>
                </c:pt>
                <c:pt idx="2">
                  <c:v>3341</c:v>
                </c:pt>
                <c:pt idx="3">
                  <c:v>3006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1B-440F-BFC3-C772B14BE3C5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653061224489806E-2"/>
                  <c:y val="6.53810409754018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1B-440F-BFC3-C772B14BE3C5}"/>
                </c:ext>
              </c:extLst>
            </c:dLbl>
            <c:dLbl>
              <c:idx val="4"/>
              <c:layout>
                <c:manualLayout>
                  <c:x val="-2.0408163265306173E-2"/>
                  <c:y val="-3.9797155376331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1B-440F-BFC3-C772B14BE3C5}"/>
                </c:ext>
              </c:extLst>
            </c:dLbl>
            <c:dLbl>
              <c:idx val="23"/>
              <c:layout>
                <c:manualLayout>
                  <c:x val="-8.1632653061224497E-3"/>
                  <c:y val="-5.1167771198140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1B-440F-BFC3-C772B14BE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Transformation!$B$4:$Y$4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1B-440F-BFC3-C772B14BE3C5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00B050"/>
                </a:solidFill>
                <a:prstDash val="sysDash"/>
              </a:ln>
              <a:effectLst/>
            </c:spPr>
          </c:marker>
          <c:dLbls>
            <c:dLbl>
              <c:idx val="4"/>
              <c:layout>
                <c:manualLayout>
                  <c:x val="-2.1768707482993196E-2"/>
                  <c:y val="3.9797155376331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1B-440F-BFC3-C772B14BE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Transformation!$B$5:$Y$5</c:f>
              <c:numCache>
                <c:formatCode>#,##0</c:formatCode>
                <c:ptCount val="24"/>
                <c:pt idx="0">
                  <c:v>496</c:v>
                </c:pt>
                <c:pt idx="1">
                  <c:v>501.38889289999997</c:v>
                </c:pt>
                <c:pt idx="2">
                  <c:v>523.88889308</c:v>
                </c:pt>
                <c:pt idx="3">
                  <c:v>544.76083769141997</c:v>
                </c:pt>
                <c:pt idx="4">
                  <c:v>545.29805991794001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1B-440F-BFC3-C772B14B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01288"/>
        <c:axId val="458007192"/>
      </c:lineChart>
      <c:catAx>
        <c:axId val="4580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7192"/>
        <c:crosses val="autoZero"/>
        <c:auto val="1"/>
        <c:lblAlgn val="ctr"/>
        <c:lblOffset val="100"/>
        <c:noMultiLvlLbl val="0"/>
      </c:catAx>
      <c:valAx>
        <c:axId val="45800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5E-42DF-A9B3-70D6B4363A34}"/>
            </c:ext>
          </c:extLst>
        </c:ser>
        <c:ser>
          <c:idx val="1"/>
          <c:order val="1"/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  <a:prstDash val="sysDash"/>
              </a:ln>
              <a:effectLst/>
            </c:spPr>
          </c:marker>
          <c:dLbls>
            <c:dLbl>
              <c:idx val="4"/>
              <c:layout>
                <c:manualLayout>
                  <c:x val="-3.8480159236006548E-2"/>
                  <c:y val="3.933061250937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5E-42DF-A9B3-70D6B4363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1234.1666765399998</c:v>
                </c:pt>
                <c:pt idx="2">
                  <c:v>1255.27778782</c:v>
                </c:pt>
                <c:pt idx="3">
                  <c:v>1135.2266757484799</c:v>
                </c:pt>
                <c:pt idx="4">
                  <c:v>1077.04834194972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5E-42DF-A9B3-70D6B4363A34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Transformation!$B$8:$Y$8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5E-42DF-A9B3-70D6B4363A34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ysDash"/>
              </a:ln>
              <a:effectLst/>
            </c:spPr>
          </c:marker>
          <c:dLbls>
            <c:dLbl>
              <c:idx val="4"/>
              <c:layout>
                <c:manualLayout>
                  <c:x val="-9.6200398090016803E-3"/>
                  <c:y val="5.4457771166825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5E-42DF-A9B3-70D6B4363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Transformation!$B$9:$Y$9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806.38889533999998</c:v>
                </c:pt>
                <c:pt idx="2">
                  <c:v>640.00000511999997</c:v>
                </c:pt>
                <c:pt idx="3">
                  <c:v>515.32055967811993</c:v>
                </c:pt>
                <c:pt idx="4">
                  <c:v>606.26306040565999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5E-42DF-A9B3-70D6B4363A34}"/>
            </c:ext>
          </c:extLst>
        </c:ser>
        <c:ser>
          <c:idx val="4"/>
          <c:order val="4"/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3399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Transformation!$B$10:$Y$10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5E-42DF-A9B3-70D6B4363A34}"/>
            </c:ext>
          </c:extLst>
        </c:ser>
        <c:ser>
          <c:idx val="5"/>
          <c:order val="5"/>
          <c:spPr>
            <a:ln w="28575" cap="rnd">
              <a:solidFill>
                <a:srgbClr val="FF3399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3399"/>
                </a:solidFill>
                <a:prstDash val="sysDash"/>
              </a:ln>
              <a:effectLst/>
            </c:spPr>
          </c:marker>
          <c:dLbls>
            <c:dLbl>
              <c:idx val="4"/>
              <c:layout>
                <c:manualLayout>
                  <c:x val="2.748582802571843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5E-42DF-A9B3-70D6B4363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Transformation!$B$11:$Y$11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230.27777961999999</c:v>
                </c:pt>
                <c:pt idx="2">
                  <c:v>227.77777959999997</c:v>
                </c:pt>
                <c:pt idx="3">
                  <c:v>195.09805711633996</c:v>
                </c:pt>
                <c:pt idx="4">
                  <c:v>209.99055723547997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5E-42DF-A9B3-70D6B4363A34}"/>
            </c:ext>
          </c:extLst>
        </c:ser>
        <c:ser>
          <c:idx val="6"/>
          <c:order val="6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Transformation!$B$12:$Y$12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5E-42DF-A9B3-70D6B4363A34}"/>
            </c:ext>
          </c:extLst>
        </c:ser>
        <c:ser>
          <c:idx val="7"/>
          <c:order val="7"/>
          <c:spPr>
            <a:ln w="28575" cap="rnd">
              <a:solidFill>
                <a:srgbClr val="FFFF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FFFF00"/>
                </a:solidFill>
                <a:prstDash val="sysDash"/>
              </a:ln>
              <a:effectLst/>
            </c:spPr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5E-42DF-A9B3-70D6B4363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Transformation!$B$13:$Y$13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858.33334019999995</c:v>
                </c:pt>
                <c:pt idx="2">
                  <c:v>888.88889599999993</c:v>
                </c:pt>
                <c:pt idx="3">
                  <c:v>874.29639588325995</c:v>
                </c:pt>
                <c:pt idx="4" formatCode="#,##0.0">
                  <c:v>904.31417390117986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35E-42DF-A9B3-70D6B4363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921416"/>
        <c:axId val="616927992"/>
      </c:lineChart>
      <c:catAx>
        <c:axId val="6039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6927992"/>
        <c:crosses val="autoZero"/>
        <c:auto val="1"/>
        <c:lblAlgn val="ctr"/>
        <c:lblOffset val="100"/>
        <c:noMultiLvlLbl val="0"/>
      </c:catAx>
      <c:valAx>
        <c:axId val="6169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2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29576285823562E-2"/>
          <c:y val="2.7750124716911524E-2"/>
          <c:w val="0.98747042371417648"/>
          <c:h val="0.927655913703706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D'!$B$13:$F$13</c:f>
              <c:numCache>
                <c:formatCode>General</c:formatCode>
                <c:ptCount val="5"/>
                <c:pt idx="0" formatCode="#,##0">
                  <c:v>3485</c:v>
                </c:pt>
                <c:pt idx="3" formatCode="#,##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7-4DBA-A87A-218A7C3F257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'Entwicklung Strom D'!$B$14:$F$14</c:f>
            </c:numRef>
          </c:val>
          <c:extLst>
            <c:ext xmlns:c16="http://schemas.microsoft.com/office/drawing/2014/chart" uri="{C3380CC4-5D6E-409C-BE32-E72D297353CC}">
              <c16:uniqueId val="{00000001-EC17-4DBA-A87A-218A7C3F2574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17-4DBA-A87A-218A7C3F2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D'!$B$15:$F$15</c:f>
              <c:numCache>
                <c:formatCode>#,##0</c:formatCode>
                <c:ptCount val="5"/>
                <c:pt idx="1">
                  <c:v>283.23999999999995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17-4DBA-A87A-218A7C3F2574}"/>
            </c:ext>
          </c:extLst>
        </c:ser>
        <c:ser>
          <c:idx val="3"/>
          <c:order val="3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9776880049557807E-2"/>
                  <c:y val="1.1303513122978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17-4DBA-A87A-218A7C3F2574}"/>
                </c:ext>
              </c:extLst>
            </c:dLbl>
            <c:dLbl>
              <c:idx val="4"/>
              <c:layout>
                <c:manualLayout>
                  <c:x val="-7.7619224044895446E-4"/>
                  <c:y val="1.65830488958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037317733865807E-2"/>
                      <c:h val="6.18197174239753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C17-4DBA-A87A-218A7C3F2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D'!$B$16:$F$16</c:f>
              <c:numCache>
                <c:formatCode>#,##0</c:formatCode>
                <c:ptCount val="5"/>
                <c:pt idx="1">
                  <c:v>20.09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17-4DBA-A87A-218A7C3F2574}"/>
            </c:ext>
          </c:extLst>
        </c:ser>
        <c:ser>
          <c:idx val="4"/>
          <c:order val="4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9344602829764663E-2"/>
                  <c:y val="-1.080582832986156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17-4DBA-A87A-218A7C3F2574}"/>
                </c:ext>
              </c:extLst>
            </c:dLbl>
            <c:dLbl>
              <c:idx val="4"/>
              <c:layout>
                <c:manualLayout>
                  <c:x val="-6.2095379235916355E-2"/>
                  <c:y val="1.2068078414244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17-4DBA-A87A-218A7C3F2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D'!$B$17:$F$17</c:f>
              <c:numCache>
                <c:formatCode>#,##0</c:formatCode>
                <c:ptCount val="5"/>
                <c:pt idx="1">
                  <c:v>44.7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7-4DBA-A87A-218A7C3F2574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9776880049557807E-2"/>
                  <c:y val="-2.8258782807445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17-4DBA-A87A-218A7C3F2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D'!$B$18:$F$18</c:f>
              <c:numCache>
                <c:formatCode>#,##0</c:formatCode>
                <c:ptCount val="5"/>
                <c:pt idx="1">
                  <c:v>105.69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17-4DBA-A87A-218A7C3F2574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3208804391365661E-3"/>
                  <c:y val="-3.7463628530779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17-4DBA-A87A-218A7C3F2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D'!$B$19:$F$19</c:f>
              <c:numCache>
                <c:formatCode>#,##0</c:formatCode>
                <c:ptCount val="5"/>
                <c:pt idx="1">
                  <c:v>39.43</c:v>
                </c:pt>
                <c:pt idx="4">
                  <c:v>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17-4DBA-A87A-218A7C3F2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066352"/>
        <c:axId val="438412400"/>
      </c:barChart>
      <c:catAx>
        <c:axId val="354066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438412400"/>
        <c:crosses val="autoZero"/>
        <c:auto val="1"/>
        <c:lblAlgn val="ctr"/>
        <c:lblOffset val="100"/>
        <c:noMultiLvlLbl val="0"/>
      </c:catAx>
      <c:valAx>
        <c:axId val="4384124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406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12-4BAF-9DEF-B3D6D961BBD4}"/>
                </c:ext>
              </c:extLst>
            </c:dLbl>
            <c:dLbl>
              <c:idx val="19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12-4BAF-9DEF-B3D6D961B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'PV+Wind+Bioenergie'!$A$17:$A$36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'PV+Wind+Bioenergie'!$C$17:$C$36</c:f>
              <c:numCache>
                <c:formatCode>General</c:formatCode>
                <c:ptCount val="20"/>
                <c:pt idx="0">
                  <c:v>2.7</c:v>
                </c:pt>
                <c:pt idx="1">
                  <c:v>4.8</c:v>
                </c:pt>
                <c:pt idx="2">
                  <c:v>22.9</c:v>
                </c:pt>
                <c:pt idx="3">
                  <c:v>46.2</c:v>
                </c:pt>
                <c:pt idx="4">
                  <c:v>56</c:v>
                </c:pt>
                <c:pt idx="5">
                  <c:v>73.599999999999994</c:v>
                </c:pt>
                <c:pt idx="6">
                  <c:v>123.8</c:v>
                </c:pt>
                <c:pt idx="7">
                  <c:v>188.3</c:v>
                </c:pt>
                <c:pt idx="8">
                  <c:v>359.3</c:v>
                </c:pt>
                <c:pt idx="9">
                  <c:v>355.8</c:v>
                </c:pt>
                <c:pt idx="10">
                  <c:v>306.2</c:v>
                </c:pt>
                <c:pt idx="11">
                  <c:v>173.4</c:v>
                </c:pt>
                <c:pt idx="12">
                  <c:v>98.3</c:v>
                </c:pt>
                <c:pt idx="13">
                  <c:v>75.900000000000006</c:v>
                </c:pt>
                <c:pt idx="14">
                  <c:v>96.9</c:v>
                </c:pt>
                <c:pt idx="15">
                  <c:v>73.8</c:v>
                </c:pt>
                <c:pt idx="16">
                  <c:v>104.5</c:v>
                </c:pt>
                <c:pt idx="17">
                  <c:v>142.19999999999999</c:v>
                </c:pt>
                <c:pt idx="18">
                  <c:v>185.4</c:v>
                </c:pt>
                <c:pt idx="19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2-4BAF-9DEF-B3D6D961BBD4}"/>
            </c:ext>
          </c:extLst>
        </c:ser>
        <c:ser>
          <c:idx val="2"/>
          <c:order val="1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12-4BAF-9DEF-B3D6D961BBD4}"/>
                </c:ext>
              </c:extLst>
            </c:dLbl>
            <c:dLbl>
              <c:idx val="19"/>
              <c:layout>
                <c:manualLayout>
                  <c:x val="-3.7066599514830316E-2"/>
                  <c:y val="-4.6834780171555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12-4BAF-9DEF-B3D6D961B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'PV+Wind+Bioenergie'!$A$17:$A$36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'PV+Wind+Bioenergie'!$E$17:$E$36</c:f>
              <c:numCache>
                <c:formatCode>#,##0.0</c:formatCode>
                <c:ptCount val="20"/>
                <c:pt idx="0">
                  <c:v>122.9</c:v>
                </c:pt>
                <c:pt idx="1">
                  <c:v>93.8</c:v>
                </c:pt>
                <c:pt idx="2">
                  <c:v>103.2</c:v>
                </c:pt>
                <c:pt idx="3">
                  <c:v>105</c:v>
                </c:pt>
                <c:pt idx="4">
                  <c:v>187.8</c:v>
                </c:pt>
                <c:pt idx="5">
                  <c:v>100.1</c:v>
                </c:pt>
                <c:pt idx="6">
                  <c:v>56</c:v>
                </c:pt>
                <c:pt idx="7">
                  <c:v>127</c:v>
                </c:pt>
                <c:pt idx="8">
                  <c:v>120.7</c:v>
                </c:pt>
                <c:pt idx="9">
                  <c:v>243.9</c:v>
                </c:pt>
                <c:pt idx="10">
                  <c:v>294.3</c:v>
                </c:pt>
                <c:pt idx="11">
                  <c:v>429.4</c:v>
                </c:pt>
                <c:pt idx="12">
                  <c:v>459</c:v>
                </c:pt>
                <c:pt idx="13">
                  <c:v>219.5</c:v>
                </c:pt>
                <c:pt idx="14">
                  <c:v>209.3</c:v>
                </c:pt>
                <c:pt idx="15">
                  <c:v>270</c:v>
                </c:pt>
                <c:pt idx="16">
                  <c:v>177.1</c:v>
                </c:pt>
                <c:pt idx="17">
                  <c:v>124.2</c:v>
                </c:pt>
                <c:pt idx="18">
                  <c:v>88.3</c:v>
                </c:pt>
                <c:pt idx="19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2-4BAF-9DEF-B3D6D961BBD4}"/>
            </c:ext>
          </c:extLst>
        </c:ser>
        <c:ser>
          <c:idx val="3"/>
          <c:order val="2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4.3239034437636284E-2"/>
                  <c:y val="-4.0700043452181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12-4BAF-9DEF-B3D6D961B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'PV+Wind+Bioenergie'!$A$17:$A$36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'PV+Wind+Bioenergie'!$G$17:$G$36</c:f>
              <c:numCache>
                <c:formatCode>General</c:formatCode>
                <c:ptCount val="20"/>
                <c:pt idx="0">
                  <c:v>3.1</c:v>
                </c:pt>
                <c:pt idx="1">
                  <c:v>9.1</c:v>
                </c:pt>
                <c:pt idx="2">
                  <c:v>12.4</c:v>
                </c:pt>
                <c:pt idx="3">
                  <c:v>12.3</c:v>
                </c:pt>
                <c:pt idx="4">
                  <c:v>29.8</c:v>
                </c:pt>
                <c:pt idx="5">
                  <c:v>10.4</c:v>
                </c:pt>
                <c:pt idx="6">
                  <c:v>6.5</c:v>
                </c:pt>
                <c:pt idx="7">
                  <c:v>12.6</c:v>
                </c:pt>
                <c:pt idx="8">
                  <c:v>6.4</c:v>
                </c:pt>
                <c:pt idx="9">
                  <c:v>14.1</c:v>
                </c:pt>
                <c:pt idx="10">
                  <c:v>6</c:v>
                </c:pt>
                <c:pt idx="11">
                  <c:v>7.7</c:v>
                </c:pt>
                <c:pt idx="12">
                  <c:v>7.5</c:v>
                </c:pt>
                <c:pt idx="13">
                  <c:v>4</c:v>
                </c:pt>
                <c:pt idx="14">
                  <c:v>2.5</c:v>
                </c:pt>
                <c:pt idx="15">
                  <c:v>3.5</c:v>
                </c:pt>
                <c:pt idx="16">
                  <c:v>7.5</c:v>
                </c:pt>
                <c:pt idx="17">
                  <c:v>4.4000000000000004</c:v>
                </c:pt>
                <c:pt idx="18">
                  <c:v>6.7</c:v>
                </c:pt>
                <c:pt idx="19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12-4BAF-9DEF-B3D6D961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708616"/>
        <c:axId val="635704024"/>
      </c:barChart>
      <c:catAx>
        <c:axId val="63570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5704024"/>
        <c:crosses val="autoZero"/>
        <c:auto val="1"/>
        <c:lblAlgn val="ctr"/>
        <c:lblOffset val="100"/>
        <c:noMultiLvlLbl val="0"/>
      </c:catAx>
      <c:valAx>
        <c:axId val="63570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570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'PV+Wind+Bioenergie_KOA-M-Stud'!$A$17:$A$39</c:f>
              <c:strCach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1">
                  <c:v>KOA</c:v>
                </c:pt>
                <c:pt idx="22">
                  <c:v>M-Stud</c:v>
                </c:pt>
              </c:strCache>
            </c:strRef>
          </c:cat>
          <c:val>
            <c:numRef>
              <c:f>'PV+Wind+Bioenergie_KOA-M-Stud'!$C$17:$C$39</c:f>
              <c:numCache>
                <c:formatCode>#,##0</c:formatCode>
                <c:ptCount val="23"/>
                <c:pt idx="0">
                  <c:v>2.7</c:v>
                </c:pt>
                <c:pt idx="1">
                  <c:v>4.8</c:v>
                </c:pt>
                <c:pt idx="2">
                  <c:v>22.9</c:v>
                </c:pt>
                <c:pt idx="3">
                  <c:v>46.2</c:v>
                </c:pt>
                <c:pt idx="4">
                  <c:v>56</c:v>
                </c:pt>
                <c:pt idx="5">
                  <c:v>73.599999999999994</c:v>
                </c:pt>
                <c:pt idx="6">
                  <c:v>123.8</c:v>
                </c:pt>
                <c:pt idx="7">
                  <c:v>188.3</c:v>
                </c:pt>
                <c:pt idx="8">
                  <c:v>359.3</c:v>
                </c:pt>
                <c:pt idx="9">
                  <c:v>355.8</c:v>
                </c:pt>
                <c:pt idx="10">
                  <c:v>306.2</c:v>
                </c:pt>
                <c:pt idx="11">
                  <c:v>173.4</c:v>
                </c:pt>
                <c:pt idx="12">
                  <c:v>98.3</c:v>
                </c:pt>
                <c:pt idx="13">
                  <c:v>75.900000000000006</c:v>
                </c:pt>
                <c:pt idx="14">
                  <c:v>96.9</c:v>
                </c:pt>
                <c:pt idx="15">
                  <c:v>73.8</c:v>
                </c:pt>
                <c:pt idx="16">
                  <c:v>104.5</c:v>
                </c:pt>
                <c:pt idx="17">
                  <c:v>142.19999999999999</c:v>
                </c:pt>
                <c:pt idx="18">
                  <c:v>185.4</c:v>
                </c:pt>
                <c:pt idx="19">
                  <c:v>271</c:v>
                </c:pt>
                <c:pt idx="21">
                  <c:v>500</c:v>
                </c:pt>
                <c:pt idx="22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B-4B01-AEC4-9BF6880D087C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'PV+Wind+Bioenergie_KOA-M-Stud'!$A$17:$A$39</c:f>
              <c:strCach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1">
                  <c:v>KOA</c:v>
                </c:pt>
                <c:pt idx="22">
                  <c:v>M-Stud</c:v>
                </c:pt>
              </c:strCache>
            </c:strRef>
          </c:cat>
          <c:val>
            <c:numRef>
              <c:f>'PV+Wind+Bioenergie_KOA-M-Stud'!$E$17:$E$39</c:f>
              <c:numCache>
                <c:formatCode>#,##0</c:formatCode>
                <c:ptCount val="23"/>
                <c:pt idx="0">
                  <c:v>122.9</c:v>
                </c:pt>
                <c:pt idx="1">
                  <c:v>93.8</c:v>
                </c:pt>
                <c:pt idx="2">
                  <c:v>103.2</c:v>
                </c:pt>
                <c:pt idx="3">
                  <c:v>105</c:v>
                </c:pt>
                <c:pt idx="4">
                  <c:v>187.8</c:v>
                </c:pt>
                <c:pt idx="5">
                  <c:v>100.1</c:v>
                </c:pt>
                <c:pt idx="6">
                  <c:v>56</c:v>
                </c:pt>
                <c:pt idx="7">
                  <c:v>127</c:v>
                </c:pt>
                <c:pt idx="8">
                  <c:v>120.7</c:v>
                </c:pt>
                <c:pt idx="9">
                  <c:v>243.9</c:v>
                </c:pt>
                <c:pt idx="10">
                  <c:v>294.3</c:v>
                </c:pt>
                <c:pt idx="11">
                  <c:v>429.4</c:v>
                </c:pt>
                <c:pt idx="12">
                  <c:v>459</c:v>
                </c:pt>
                <c:pt idx="13">
                  <c:v>219.5</c:v>
                </c:pt>
                <c:pt idx="14">
                  <c:v>209.3</c:v>
                </c:pt>
                <c:pt idx="15">
                  <c:v>270</c:v>
                </c:pt>
                <c:pt idx="16">
                  <c:v>177.1</c:v>
                </c:pt>
                <c:pt idx="17">
                  <c:v>124.2</c:v>
                </c:pt>
                <c:pt idx="18">
                  <c:v>88.3</c:v>
                </c:pt>
                <c:pt idx="19">
                  <c:v>68.599999999999994</c:v>
                </c:pt>
                <c:pt idx="21">
                  <c:v>500</c:v>
                </c:pt>
                <c:pt idx="22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B-4B01-AEC4-9BF6880D087C}"/>
            </c:ext>
          </c:extLst>
        </c:ser>
        <c:ser>
          <c:idx val="2"/>
          <c:order val="2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'PV+Wind+Bioenergie_KOA-M-Stud'!$A$17:$A$39</c:f>
              <c:strCach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1">
                  <c:v>KOA</c:v>
                </c:pt>
                <c:pt idx="22">
                  <c:v>M-Stud</c:v>
                </c:pt>
              </c:strCache>
            </c:strRef>
          </c:cat>
          <c:val>
            <c:numRef>
              <c:f>'PV+Wind+Bioenergie_KOA-M-Stud'!$G$17:$G$39</c:f>
              <c:numCache>
                <c:formatCode>#,##0</c:formatCode>
                <c:ptCount val="23"/>
                <c:pt idx="0">
                  <c:v>3.1</c:v>
                </c:pt>
                <c:pt idx="1">
                  <c:v>9.1</c:v>
                </c:pt>
                <c:pt idx="2">
                  <c:v>12.4</c:v>
                </c:pt>
                <c:pt idx="3">
                  <c:v>12.3</c:v>
                </c:pt>
                <c:pt idx="4">
                  <c:v>29.8</c:v>
                </c:pt>
                <c:pt idx="5">
                  <c:v>10.4</c:v>
                </c:pt>
                <c:pt idx="6">
                  <c:v>6.5</c:v>
                </c:pt>
                <c:pt idx="7">
                  <c:v>12.6</c:v>
                </c:pt>
                <c:pt idx="8">
                  <c:v>6.4</c:v>
                </c:pt>
                <c:pt idx="9">
                  <c:v>14.1</c:v>
                </c:pt>
                <c:pt idx="10">
                  <c:v>6</c:v>
                </c:pt>
                <c:pt idx="11">
                  <c:v>7.7</c:v>
                </c:pt>
                <c:pt idx="12">
                  <c:v>7.5</c:v>
                </c:pt>
                <c:pt idx="13">
                  <c:v>4</c:v>
                </c:pt>
                <c:pt idx="14">
                  <c:v>2.5</c:v>
                </c:pt>
                <c:pt idx="15">
                  <c:v>3.5</c:v>
                </c:pt>
                <c:pt idx="16">
                  <c:v>7.5</c:v>
                </c:pt>
                <c:pt idx="17">
                  <c:v>4.4000000000000004</c:v>
                </c:pt>
                <c:pt idx="18">
                  <c:v>6.7</c:v>
                </c:pt>
                <c:pt idx="19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9B-4B01-AEC4-9BF6880D0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994520"/>
        <c:axId val="454992552"/>
      </c:barChart>
      <c:catAx>
        <c:axId val="45499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4992552"/>
        <c:crosses val="autoZero"/>
        <c:auto val="1"/>
        <c:lblAlgn val="ctr"/>
        <c:lblOffset val="100"/>
        <c:noMultiLvlLbl val="0"/>
      </c:catAx>
      <c:valAx>
        <c:axId val="45499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499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167258149749564E-2"/>
                  <c:y val="-4.388862065322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33-41D6-97EC-8CAFEC313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2022'!$B$2:$X$2</c:f>
              <c:numCache>
                <c:formatCode>0.0</c:formatCode>
                <c:ptCount val="23"/>
                <c:pt idx="0">
                  <c:v>178</c:v>
                </c:pt>
                <c:pt idx="1">
                  <c:v>174.45454545454547</c:v>
                </c:pt>
                <c:pt idx="2">
                  <c:v>170.90909090909093</c:v>
                </c:pt>
                <c:pt idx="3">
                  <c:v>167.3636363636364</c:v>
                </c:pt>
                <c:pt idx="4">
                  <c:v>163.81818181818187</c:v>
                </c:pt>
                <c:pt idx="5">
                  <c:v>160.27272727272734</c:v>
                </c:pt>
                <c:pt idx="6">
                  <c:v>156.7272727272728</c:v>
                </c:pt>
                <c:pt idx="7">
                  <c:v>153.18181818181827</c:v>
                </c:pt>
                <c:pt idx="8">
                  <c:v>149.63636363636374</c:v>
                </c:pt>
                <c:pt idx="9">
                  <c:v>146.09090909090921</c:v>
                </c:pt>
                <c:pt idx="10">
                  <c:v>142.54545454545467</c:v>
                </c:pt>
                <c:pt idx="11">
                  <c:v>139.00000000000014</c:v>
                </c:pt>
                <c:pt idx="12">
                  <c:v>135.45454545454561</c:v>
                </c:pt>
                <c:pt idx="13">
                  <c:v>131.90909090909108</c:v>
                </c:pt>
                <c:pt idx="14">
                  <c:v>128.36363636363654</c:v>
                </c:pt>
                <c:pt idx="15">
                  <c:v>124.818181818182</c:v>
                </c:pt>
                <c:pt idx="16">
                  <c:v>121.27272727272745</c:v>
                </c:pt>
                <c:pt idx="17">
                  <c:v>117.7272727272729</c:v>
                </c:pt>
                <c:pt idx="18">
                  <c:v>114.18181818181836</c:v>
                </c:pt>
                <c:pt idx="19">
                  <c:v>110.63636363636381</c:v>
                </c:pt>
                <c:pt idx="20">
                  <c:v>107.09090909090926</c:v>
                </c:pt>
                <c:pt idx="21">
                  <c:v>103.54545454545472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3-41D6-97EC-8CAFEC313B50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472715124791302E-2"/>
                  <c:y val="3.448391622753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33-41D6-97EC-8CAFEC313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2022'!$B$3:$X$3</c:f>
              <c:numCache>
                <c:formatCode>0.0</c:formatCode>
                <c:ptCount val="23"/>
                <c:pt idx="0">
                  <c:v>178</c:v>
                </c:pt>
                <c:pt idx="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3-41D6-97EC-8CAFEC313B50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430900587353917E-2"/>
                  <c:y val="-6.269802950460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33-41D6-97EC-8CAFEC313B50}"/>
                </c:ext>
              </c:extLst>
            </c:dLbl>
            <c:dLbl>
              <c:idx val="22"/>
              <c:layout>
                <c:manualLayout>
                  <c:x val="-5.0209072687188161E-3"/>
                  <c:y val="-6.583293097983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33-41D6-97EC-8CAFEC313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2022'!$B$4:$X$4</c:f>
              <c:numCache>
                <c:formatCode>0.0</c:formatCode>
                <c:ptCount val="23"/>
                <c:pt idx="0">
                  <c:v>22.6</c:v>
                </c:pt>
                <c:pt idx="1">
                  <c:v>26.118181818181821</c:v>
                </c:pt>
                <c:pt idx="2">
                  <c:v>29.63636363636364</c:v>
                </c:pt>
                <c:pt idx="3">
                  <c:v>33.154545454545456</c:v>
                </c:pt>
                <c:pt idx="4">
                  <c:v>36.672727272727272</c:v>
                </c:pt>
                <c:pt idx="5">
                  <c:v>40.190909090909088</c:v>
                </c:pt>
                <c:pt idx="6">
                  <c:v>43.709090909090904</c:v>
                </c:pt>
                <c:pt idx="7">
                  <c:v>47.22727272727272</c:v>
                </c:pt>
                <c:pt idx="8">
                  <c:v>50.745454545454535</c:v>
                </c:pt>
                <c:pt idx="9">
                  <c:v>54.263636363636351</c:v>
                </c:pt>
                <c:pt idx="10">
                  <c:v>57.781818181818167</c:v>
                </c:pt>
                <c:pt idx="11">
                  <c:v>61.299999999999983</c:v>
                </c:pt>
                <c:pt idx="12">
                  <c:v>64.818181818181799</c:v>
                </c:pt>
                <c:pt idx="13">
                  <c:v>68.336363636363615</c:v>
                </c:pt>
                <c:pt idx="14">
                  <c:v>71.854545454545431</c:v>
                </c:pt>
                <c:pt idx="15">
                  <c:v>75.372727272727246</c:v>
                </c:pt>
                <c:pt idx="16">
                  <c:v>78.890909090909062</c:v>
                </c:pt>
                <c:pt idx="17">
                  <c:v>82.409090909090878</c:v>
                </c:pt>
                <c:pt idx="18">
                  <c:v>85.927272727272694</c:v>
                </c:pt>
                <c:pt idx="19">
                  <c:v>89.44545454545451</c:v>
                </c:pt>
                <c:pt idx="20">
                  <c:v>92.963636363636326</c:v>
                </c:pt>
                <c:pt idx="21">
                  <c:v>96.481818181818142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33-41D6-97EC-8CAFEC313B50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2022'!$B$5:$X$5</c:f>
              <c:numCache>
                <c:formatCode>0.0</c:formatCode>
                <c:ptCount val="23"/>
                <c:pt idx="0">
                  <c:v>22.6</c:v>
                </c:pt>
                <c:pt idx="1">
                  <c:v>24.5</c:v>
                </c:pt>
                <c:pt idx="2">
                  <c:v>24.882221000000001</c:v>
                </c:pt>
                <c:pt idx="3">
                  <c:v>25.304861000000002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33-41D6-97EC-8CAFEC313B50}"/>
            </c:ext>
          </c:extLst>
        </c:ser>
        <c:ser>
          <c:idx val="5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3472715124791323E-2"/>
                  <c:y val="3.7618817702763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33-41D6-97EC-8CAFEC313B50}"/>
                </c:ext>
              </c:extLst>
            </c:dLbl>
            <c:dLbl>
              <c:idx val="22"/>
              <c:layout>
                <c:manualLayout>
                  <c:x val="-1.1715450293677074E-2"/>
                  <c:y val="4.7023522128454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33-41D6-97EC-8CAFEC313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2022'!$B$15:$X$15</c:f>
              <c:numCache>
                <c:formatCode>General</c:formatCode>
                <c:ptCount val="23"/>
                <c:pt idx="3" formatCode="0.0">
                  <c:v>25.304861000000002</c:v>
                </c:pt>
                <c:pt idx="4" formatCode="0.0">
                  <c:v>26.924861000000003</c:v>
                </c:pt>
                <c:pt idx="5" formatCode="0.0">
                  <c:v>28.544861000000004</c:v>
                </c:pt>
                <c:pt idx="6" formatCode="0.0">
                  <c:v>30.164861000000002</c:v>
                </c:pt>
                <c:pt idx="7" formatCode="0.0">
                  <c:v>31.784861000000003</c:v>
                </c:pt>
                <c:pt idx="8" formatCode="0.0">
                  <c:v>33.404861000000004</c:v>
                </c:pt>
                <c:pt idx="9" formatCode="0.0">
                  <c:v>35.024861000000001</c:v>
                </c:pt>
                <c:pt idx="10" formatCode="0.0">
                  <c:v>36.644861000000006</c:v>
                </c:pt>
                <c:pt idx="11" formatCode="0.0">
                  <c:v>38.264861000000003</c:v>
                </c:pt>
                <c:pt idx="12" formatCode="0.0">
                  <c:v>39.884861000000001</c:v>
                </c:pt>
                <c:pt idx="13" formatCode="0.0">
                  <c:v>41.504861000000005</c:v>
                </c:pt>
                <c:pt idx="14" formatCode="0.0">
                  <c:v>43.124861000000003</c:v>
                </c:pt>
                <c:pt idx="15" formatCode="0.0">
                  <c:v>44.744861</c:v>
                </c:pt>
                <c:pt idx="16" formatCode="0.0">
                  <c:v>46.364861000000005</c:v>
                </c:pt>
                <c:pt idx="17" formatCode="0.0">
                  <c:v>47.984861000000002</c:v>
                </c:pt>
                <c:pt idx="18" formatCode="0.0">
                  <c:v>49.604861</c:v>
                </c:pt>
                <c:pt idx="19" formatCode="0.0">
                  <c:v>51.224861000000004</c:v>
                </c:pt>
                <c:pt idx="20" formatCode="0.0">
                  <c:v>52.844861000000002</c:v>
                </c:pt>
                <c:pt idx="21" formatCode="0.0">
                  <c:v>54.464860999999999</c:v>
                </c:pt>
                <c:pt idx="22" formatCode="0.0">
                  <c:v>56.084861000000004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33-41D6-97EC-8CAFEC313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101592"/>
        <c:axId val="671100280"/>
      </c:lineChart>
      <c:catAx>
        <c:axId val="6711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0280"/>
        <c:crosses val="autoZero"/>
        <c:auto val="1"/>
        <c:lblAlgn val="ctr"/>
        <c:lblOffset val="100"/>
        <c:noMultiLvlLbl val="0"/>
      </c:catAx>
      <c:valAx>
        <c:axId val="67110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'Zubau Südpfalz'!$B$16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'Zubau Südpfalz'!$C$14:$K$15</c:f>
              <c:multiLvlStrCache>
                <c:ptCount val="9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2019</c:v>
                  </c:pt>
                  <c:pt idx="7">
                    <c:v>2020</c:v>
                  </c:pt>
                  <c:pt idx="8">
                    <c:v>2021</c:v>
                  </c:pt>
                </c:lvl>
                <c:lvl>
                  <c:pt idx="0">
                    <c:v>GER</c:v>
                  </c:pt>
                  <c:pt idx="3">
                    <c:v>SÜW</c:v>
                  </c:pt>
                  <c:pt idx="6">
                    <c:v>LD</c:v>
                  </c:pt>
                </c:lvl>
              </c:multiLvlStrCache>
            </c:multiLvlStrRef>
          </c:cat>
          <c:val>
            <c:numRef>
              <c:f>'Zubau Südpfalz'!$C$16:$K$16</c:f>
              <c:numCache>
                <c:formatCode>0.00</c:formatCode>
                <c:ptCount val="9"/>
                <c:pt idx="0">
                  <c:v>3.077</c:v>
                </c:pt>
                <c:pt idx="1">
                  <c:v>4.2169999999999996</c:v>
                </c:pt>
                <c:pt idx="2">
                  <c:v>7.4530000000000003</c:v>
                </c:pt>
                <c:pt idx="3">
                  <c:v>3.1920000000000002</c:v>
                </c:pt>
                <c:pt idx="4">
                  <c:v>5.452</c:v>
                </c:pt>
                <c:pt idx="5">
                  <c:v>7.1130000000000004</c:v>
                </c:pt>
                <c:pt idx="6">
                  <c:v>1.782</c:v>
                </c:pt>
                <c:pt idx="7">
                  <c:v>1.659</c:v>
                </c:pt>
                <c:pt idx="8">
                  <c:v>1.333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D-4593-8DE0-1D6001B243B4}"/>
            </c:ext>
          </c:extLst>
        </c:ser>
        <c:ser>
          <c:idx val="1"/>
          <c:order val="1"/>
          <c:tx>
            <c:strRef>
              <c:f>'Zubau Südpfalz'!$B$17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ED-4593-8DE0-1D6001B243B4}"/>
              </c:ext>
            </c:extLst>
          </c:dPt>
          <c:dLbls>
            <c:dLbl>
              <c:idx val="0"/>
              <c:layout>
                <c:manualLayout>
                  <c:x val="-3.1095494262881451E-3"/>
                  <c:y val="2.9625876500218229E-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ED-4593-8DE0-1D6001B243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'Zubau Südpfalz'!$C$14:$K$15</c:f>
              <c:multiLvlStrCache>
                <c:ptCount val="9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2019</c:v>
                  </c:pt>
                  <c:pt idx="7">
                    <c:v>2020</c:v>
                  </c:pt>
                  <c:pt idx="8">
                    <c:v>2021</c:v>
                  </c:pt>
                </c:lvl>
                <c:lvl>
                  <c:pt idx="0">
                    <c:v>GER</c:v>
                  </c:pt>
                  <c:pt idx="3">
                    <c:v>SÜW</c:v>
                  </c:pt>
                  <c:pt idx="6">
                    <c:v>LD</c:v>
                  </c:pt>
                </c:lvl>
              </c:multiLvlStrCache>
            </c:multiLvlStrRef>
          </c:cat>
          <c:val>
            <c:numRef>
              <c:f>'Zubau Südpfalz'!$C$17:$K$17</c:f>
              <c:numCache>
                <c:formatCode>0.00</c:formatCode>
                <c:ptCount val="9"/>
                <c:pt idx="0">
                  <c:v>13.8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D-4593-8DE0-1D6001B24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1848768"/>
        <c:axId val="541848112"/>
      </c:barChart>
      <c:catAx>
        <c:axId val="5418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1848112"/>
        <c:crosses val="autoZero"/>
        <c:auto val="1"/>
        <c:lblAlgn val="ctr"/>
        <c:lblOffset val="100"/>
        <c:noMultiLvlLbl val="0"/>
      </c:catAx>
      <c:valAx>
        <c:axId val="54184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18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EE!$F$4:$F$15</c:f>
              <c:numCache>
                <c:formatCode>#,##0.0</c:formatCode>
                <c:ptCount val="12"/>
                <c:pt idx="0">
                  <c:v>253.3699494949494</c:v>
                </c:pt>
                <c:pt idx="1">
                  <c:v>209.85343434343432</c:v>
                </c:pt>
                <c:pt idx="2">
                  <c:v>221.94080808080804</c:v>
                </c:pt>
                <c:pt idx="3">
                  <c:v>178.72666666666666</c:v>
                </c:pt>
                <c:pt idx="4">
                  <c:v>224.62772727272736</c:v>
                </c:pt>
                <c:pt idx="5">
                  <c:v>64.645404040404031</c:v>
                </c:pt>
                <c:pt idx="6">
                  <c:v>114.6517676767677</c:v>
                </c:pt>
                <c:pt idx="7">
                  <c:v>114.43686868686868</c:v>
                </c:pt>
                <c:pt idx="8">
                  <c:v>94.971414141414115</c:v>
                </c:pt>
                <c:pt idx="9">
                  <c:v>158.80131313131312</c:v>
                </c:pt>
                <c:pt idx="10">
                  <c:v>182.7393434343434</c:v>
                </c:pt>
                <c:pt idx="11">
                  <c:v>258.86924242424249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B-4612-9357-CA976A95EAC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EE!$I$4:$I$15</c:f>
              <c:numCache>
                <c:formatCode>#,##0.0</c:formatCode>
                <c:ptCount val="12"/>
                <c:pt idx="0">
                  <c:v>239.23752525252522</c:v>
                </c:pt>
                <c:pt idx="1">
                  <c:v>146.8738888888889</c:v>
                </c:pt>
                <c:pt idx="2">
                  <c:v>187.61858585858585</c:v>
                </c:pt>
                <c:pt idx="3">
                  <c:v>169.2924242424242</c:v>
                </c:pt>
                <c:pt idx="4">
                  <c:v>233.41818181818178</c:v>
                </c:pt>
                <c:pt idx="5">
                  <c:v>79.229949494949494</c:v>
                </c:pt>
                <c:pt idx="6">
                  <c:v>131.83904040404039</c:v>
                </c:pt>
                <c:pt idx="7">
                  <c:v>111.58676767676768</c:v>
                </c:pt>
                <c:pt idx="8">
                  <c:v>72.73828282828282</c:v>
                </c:pt>
                <c:pt idx="9">
                  <c:v>132.76590909090908</c:v>
                </c:pt>
                <c:pt idx="10">
                  <c:v>160.34131313131314</c:v>
                </c:pt>
                <c:pt idx="11">
                  <c:v>217.91767676767677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B-4612-9357-CA976A95EACB}"/>
            </c:ext>
          </c:extLst>
        </c:ser>
        <c:ser>
          <c:idx val="2"/>
          <c:order val="2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EE!$L$4:$L$15</c:f>
              <c:numCache>
                <c:formatCode>#,##0.0</c:formatCode>
                <c:ptCount val="12"/>
                <c:pt idx="0">
                  <c:v>278.14229249011856</c:v>
                </c:pt>
                <c:pt idx="1">
                  <c:v>159.96047430830041</c:v>
                </c:pt>
                <c:pt idx="2">
                  <c:v>186.89723320158103</c:v>
                </c:pt>
                <c:pt idx="3">
                  <c:v>186.08036890645587</c:v>
                </c:pt>
                <c:pt idx="4">
                  <c:v>248.09617918313569</c:v>
                </c:pt>
                <c:pt idx="5">
                  <c:v>85.177865612648219</c:v>
                </c:pt>
                <c:pt idx="6">
                  <c:v>145.36890645586294</c:v>
                </c:pt>
                <c:pt idx="7">
                  <c:v>127.80632411067194</c:v>
                </c:pt>
                <c:pt idx="8">
                  <c:v>65.243741765480891</c:v>
                </c:pt>
                <c:pt idx="9">
                  <c:v>140.01317523056653</c:v>
                </c:pt>
                <c:pt idx="10">
                  <c:v>166.97628458498022</c:v>
                </c:pt>
                <c:pt idx="11">
                  <c:v>247.20685111989457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B-4612-9357-CA976A95EACB}"/>
            </c:ext>
          </c:extLst>
        </c:ser>
        <c:ser>
          <c:idx val="3"/>
          <c:order val="3"/>
          <c:spPr>
            <a:solidFill>
              <a:srgbClr val="66CCFF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EE!$N$4:$N$15</c:f>
              <c:numCache>
                <c:formatCode>#,##0.0</c:formatCode>
                <c:ptCount val="12"/>
                <c:pt idx="0">
                  <c:v>258.13333333333333</c:v>
                </c:pt>
                <c:pt idx="1">
                  <c:v>179.8</c:v>
                </c:pt>
                <c:pt idx="2">
                  <c:v>191.8</c:v>
                </c:pt>
                <c:pt idx="3">
                  <c:v>166.53333333333333</c:v>
                </c:pt>
                <c:pt idx="4">
                  <c:v>239.46666666666667</c:v>
                </c:pt>
                <c:pt idx="5">
                  <c:v>81.066666666666663</c:v>
                </c:pt>
                <c:pt idx="6">
                  <c:v>125.06666666666666</c:v>
                </c:pt>
                <c:pt idx="7">
                  <c:v>109.26666666666667</c:v>
                </c:pt>
                <c:pt idx="8">
                  <c:v>76.266666666666666</c:v>
                </c:pt>
                <c:pt idx="9">
                  <c:v>147.1333333333333</c:v>
                </c:pt>
                <c:pt idx="10">
                  <c:v>162.86666666666665</c:v>
                </c:pt>
                <c:pt idx="11">
                  <c:v>224.4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7B-4612-9357-CA976A95EACB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EE!$Q$4:$Q$15</c:f>
              <c:numCache>
                <c:formatCode>#,##0.0</c:formatCode>
                <c:ptCount val="12"/>
                <c:pt idx="0">
                  <c:v>166.589</c:v>
                </c:pt>
                <c:pt idx="1">
                  <c:v>147.61112500000002</c:v>
                </c:pt>
                <c:pt idx="2">
                  <c:v>160.670875</c:v>
                </c:pt>
                <c:pt idx="3">
                  <c:v>136.03987499999999</c:v>
                </c:pt>
                <c:pt idx="4">
                  <c:v>203.45862500000001</c:v>
                </c:pt>
                <c:pt idx="5">
                  <c:v>55.173250000000003</c:v>
                </c:pt>
                <c:pt idx="6">
                  <c:v>86.652625</c:v>
                </c:pt>
                <c:pt idx="7">
                  <c:v>66.123500000000007</c:v>
                </c:pt>
                <c:pt idx="8">
                  <c:v>66.745625000000004</c:v>
                </c:pt>
                <c:pt idx="9">
                  <c:v>108.70225000000001</c:v>
                </c:pt>
                <c:pt idx="10">
                  <c:v>119.04487499999999</c:v>
                </c:pt>
                <c:pt idx="11">
                  <c:v>174.46875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B-4612-9357-CA976A95E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355312"/>
        <c:axId val="608353344"/>
      </c:barChart>
      <c:catAx>
        <c:axId val="6083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8353344"/>
        <c:crosses val="autoZero"/>
        <c:auto val="1"/>
        <c:lblAlgn val="ctr"/>
        <c:lblOffset val="100"/>
        <c:noMultiLvlLbl val="0"/>
      </c:catAx>
      <c:valAx>
        <c:axId val="6083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835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965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67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42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90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537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58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18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06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3163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240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063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8472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5798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874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4930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99913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5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16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1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70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ACF1062-FD45-4AA9-BEF1-68BB35D41E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453A7E0-96D8-45E8-BD1A-549DF887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6" name="Picture 6" descr="sie_logo_petrol_rgb_2">
            <a:extLst>
              <a:ext uri="{FF2B5EF4-FFF2-40B4-BE49-F238E27FC236}">
                <a16:creationId xmlns:a16="http://schemas.microsoft.com/office/drawing/2014/main" id="{1828B38D-8AE7-481A-A068-0D0F9E5B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20813"/>
            <a:ext cx="8893175" cy="12461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2770188"/>
            <a:ext cx="8893175" cy="1511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9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86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04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4200" y="1590675"/>
            <a:ext cx="437038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0675"/>
            <a:ext cx="43703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965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054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688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00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6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07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683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54875" y="258763"/>
            <a:ext cx="2222500" cy="6013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4200" y="258763"/>
            <a:ext cx="6518275" cy="6013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8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1028" name="Rectangle 75">
            <a:extLst>
              <a:ext uri="{FF2B5EF4-FFF2-40B4-BE49-F238E27FC236}">
                <a16:creationId xmlns:a16="http://schemas.microsoft.com/office/drawing/2014/main" id="{FDA3C418-3B69-46CF-AAC7-80523E0EB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488" y="6483350"/>
            <a:ext cx="70875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en-US" altLang="de-DE" sz="1200" b="1" dirty="0" err="1">
                <a:solidFill>
                  <a:srgbClr val="FF9900"/>
                </a:solidFill>
              </a:rPr>
              <a:t>Energieverbrauch</a:t>
            </a:r>
            <a:r>
              <a:rPr lang="en-US" altLang="de-DE" sz="1200" b="1" dirty="0">
                <a:solidFill>
                  <a:srgbClr val="FF9900"/>
                </a:solidFill>
              </a:rPr>
              <a:t>/-</a:t>
            </a:r>
            <a:r>
              <a:rPr lang="en-US" altLang="de-DE" sz="1200" b="1" dirty="0" err="1">
                <a:solidFill>
                  <a:srgbClr val="FF9900"/>
                </a:solidFill>
              </a:rPr>
              <a:t>erzeugung</a:t>
            </a:r>
            <a:r>
              <a:rPr lang="en-US" altLang="de-DE" sz="1200" b="1" dirty="0">
                <a:solidFill>
                  <a:srgbClr val="FF9900"/>
                </a:solidFill>
              </a:rPr>
              <a:t> 2021 | </a:t>
            </a:r>
            <a:r>
              <a:rPr lang="de-DE" altLang="de-DE" sz="1200" b="1" dirty="0">
                <a:solidFill>
                  <a:srgbClr val="FF9900"/>
                </a:solidFill>
              </a:rPr>
              <a:t>Stammtisch am 27.01.2022 als Videokonferenz</a:t>
            </a:r>
          </a:p>
        </p:txBody>
      </p:sp>
      <p:sp>
        <p:nvSpPr>
          <p:cNvPr id="1029" name="Rectangle 66">
            <a:extLst>
              <a:ext uri="{FF2B5EF4-FFF2-40B4-BE49-F238E27FC236}">
                <a16:creationId xmlns:a16="http://schemas.microsoft.com/office/drawing/2014/main" id="{B61620AC-BEE1-4262-BD23-4247278A5F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23138" y="6502400"/>
            <a:ext cx="2493962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de-DE" altLang="de-DE" sz="1200" dirty="0"/>
              <a:t>Wolfgang Thiel </a:t>
            </a:r>
            <a:fld id="{B441096D-49BA-4C7B-A571-124674B25D3F}" type="slidenum">
              <a:rPr lang="de-DE" altLang="de-DE" sz="1200" b="1" smtClean="0"/>
              <a:pPr algn="r">
                <a:lnSpc>
                  <a:spcPct val="90000"/>
                </a:lnSpc>
                <a:defRPr/>
              </a:pPr>
              <a:t>‹Nr.›</a:t>
            </a:fld>
            <a:endParaRPr lang="de-DE" altLang="de-DE" sz="12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A7044A-F750-4B84-BA30-E90B0F529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6" y="0"/>
            <a:ext cx="796506" cy="796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FC7BB1-CB87-4723-A2F7-76A0E7B5828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2007A40A-962D-41F4-88D4-BD0E343B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6488113"/>
            <a:ext cx="95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200">
                <a:solidFill>
                  <a:srgbClr val="000000"/>
                </a:solidFill>
              </a:rPr>
              <a:t>Seite </a:t>
            </a:r>
            <a:fld id="{958E4C46-25C6-48BE-A4AF-85D4538F5726}" type="slidenum">
              <a:rPr lang="de-DE" altLang="de-DE" sz="120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C18554D-0B48-4064-B537-ADA0C3D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6488113"/>
            <a:ext cx="10461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Mai-06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57D77E6-62B4-4619-B368-847EF110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58763"/>
            <a:ext cx="665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621D7D6-5652-4DED-9CBB-205488E82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590675"/>
            <a:ext cx="88931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46143DE-B101-4393-8C02-785A91AA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6488113"/>
            <a:ext cx="2855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200">
                <a:solidFill>
                  <a:srgbClr val="000000"/>
                </a:solidFill>
              </a:rPr>
              <a:t>Bereich / Region / Abteilung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92AFA3D0-D098-4A49-938F-D02D914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6488113"/>
            <a:ext cx="270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Autor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79323D9-0004-4B89-A344-44D85F89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2058" name="Picture 10" descr="sie_logo_petrol_rgb_2">
            <a:extLst>
              <a:ext uri="{FF2B5EF4-FFF2-40B4-BE49-F238E27FC236}">
                <a16:creationId xmlns:a16="http://schemas.microsoft.com/office/drawing/2014/main" id="{D2A7E226-7EB4-4023-A048-CDB454A2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3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E4E9450-94F8-473E-82FA-6DC3BC625AE8}"/>
              </a:ext>
            </a:extLst>
          </p:cNvPr>
          <p:cNvSpPr/>
          <p:nvPr/>
        </p:nvSpPr>
        <p:spPr bwMode="auto">
          <a:xfrm>
            <a:off x="0" y="1343025"/>
            <a:ext cx="9906000" cy="51181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800" b="1" dirty="0">
                <a:solidFill>
                  <a:schemeClr val="bg1"/>
                </a:solidFill>
              </a:rPr>
              <a:t>Stammtisch am 27.01.2022 als Videokonferenz                               Referent: Wolfgang Thiel</a:t>
            </a: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71" y="129935"/>
            <a:ext cx="7783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zum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Vortrag</a:t>
            </a:r>
            <a:endParaRPr lang="en-US" altLang="de-DE" sz="2800" b="1" dirty="0">
              <a:solidFill>
                <a:schemeClr val="bg1"/>
              </a:solidFill>
            </a:endParaRPr>
          </a:p>
          <a:p>
            <a:r>
              <a:rPr lang="en-US" altLang="de-DE" sz="2800" b="1" dirty="0" err="1">
                <a:solidFill>
                  <a:schemeClr val="bg1"/>
                </a:solidFill>
              </a:rPr>
              <a:t>Energieverbrauch</a:t>
            </a:r>
            <a:r>
              <a:rPr lang="en-US" altLang="de-DE" sz="2800" b="1" dirty="0">
                <a:solidFill>
                  <a:schemeClr val="bg1"/>
                </a:solidFill>
              </a:rPr>
              <a:t>/-</a:t>
            </a:r>
            <a:r>
              <a:rPr lang="en-US" altLang="de-DE" sz="2800" b="1" dirty="0" err="1">
                <a:solidFill>
                  <a:schemeClr val="bg1"/>
                </a:solidFill>
              </a:rPr>
              <a:t>erzeugung</a:t>
            </a:r>
            <a:r>
              <a:rPr lang="en-US" altLang="de-DE" sz="2800" b="1" dirty="0">
                <a:solidFill>
                  <a:schemeClr val="bg1"/>
                </a:solidFill>
              </a:rPr>
              <a:t> 2021</a:t>
            </a:r>
          </a:p>
        </p:txBody>
      </p:sp>
      <p:pic>
        <p:nvPicPr>
          <p:cNvPr id="6149" name="Grafik 1">
            <a:extLst>
              <a:ext uri="{FF2B5EF4-FFF2-40B4-BE49-F238E27FC236}">
                <a16:creationId xmlns:a16="http://schemas.microsoft.com/office/drawing/2014/main" id="{138D18D5-0FFD-4E9D-A46D-CA1B832F1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70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DA9441-82C6-410E-8065-FC649F1267C0}"/>
              </a:ext>
            </a:extLst>
          </p:cNvPr>
          <p:cNvGrpSpPr/>
          <p:nvPr/>
        </p:nvGrpSpPr>
        <p:grpSpPr>
          <a:xfrm>
            <a:off x="2076120" y="2233545"/>
            <a:ext cx="5753760" cy="3360630"/>
            <a:chOff x="2867727" y="1993004"/>
            <a:chExt cx="1155292" cy="654451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A6301F5-B438-4D03-9D16-3948CF7779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15707" y="2339833"/>
              <a:ext cx="1007312" cy="307622"/>
            </a:xfrm>
            <a:prstGeom prst="line">
              <a:avLst/>
            </a:prstGeom>
            <a:solidFill>
              <a:srgbClr val="FF0000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7F9347EE-7CF8-4773-9260-38EBA0F87FDF}"/>
                </a:ext>
              </a:extLst>
            </p:cNvPr>
            <p:cNvCxnSpPr/>
            <p:nvPr/>
          </p:nvCxnSpPr>
          <p:spPr bwMode="auto">
            <a:xfrm>
              <a:off x="2867727" y="2647455"/>
              <a:ext cx="147980" cy="0"/>
            </a:xfrm>
            <a:prstGeom prst="line">
              <a:avLst/>
            </a:prstGeom>
            <a:solidFill>
              <a:srgbClr val="FF0000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AA97B5F2-0E67-4D1F-8CA1-854E42691E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7727" y="1993004"/>
              <a:ext cx="1155292" cy="346829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Öffentliche Nettostromerzeugung in D Jahr 2021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anteilige Energieträger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822" y="5697455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46C799-8191-4FC7-9CD6-857724F57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79" t="35492" r="14266" b="12691"/>
          <a:stretch/>
        </p:blipFill>
        <p:spPr>
          <a:xfrm>
            <a:off x="90437" y="1094021"/>
            <a:ext cx="9802420" cy="448480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Die Erneuerbaren sind </a:t>
            </a:r>
            <a:r>
              <a:rPr lang="de-DE" altLang="de-DE" sz="1800" dirty="0" err="1">
                <a:solidFill>
                  <a:srgbClr val="3333FF"/>
                </a:solidFill>
              </a:rPr>
              <a:t>ggü</a:t>
            </a:r>
            <a:r>
              <a:rPr lang="de-DE" altLang="de-DE" sz="1800" dirty="0">
                <a:solidFill>
                  <a:srgbClr val="3333FF"/>
                </a:solidFill>
              </a:rPr>
              <a:t>. 2020 von 50,3% um 4,5% auf 45,8% gesunken!</a:t>
            </a:r>
          </a:p>
        </p:txBody>
      </p:sp>
    </p:spTree>
    <p:extLst>
      <p:ext uri="{BB962C8B-B14F-4D97-AF65-F5344CB8AC3E}">
        <p14:creationId xmlns:p14="http://schemas.microsoft.com/office/powerpoint/2010/main" val="34811748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4C01A749-A90F-468C-BF65-AC49C283B71E}"/>
              </a:ext>
            </a:extLst>
          </p:cNvPr>
          <p:cNvSpPr/>
          <p:nvPr/>
        </p:nvSpPr>
        <p:spPr bwMode="auto">
          <a:xfrm>
            <a:off x="5611968" y="958739"/>
            <a:ext cx="4156044" cy="52003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0FE941-4C30-40AA-9732-B65FC0109529}"/>
              </a:ext>
            </a:extLst>
          </p:cNvPr>
          <p:cNvSpPr/>
          <p:nvPr/>
        </p:nvSpPr>
        <p:spPr bwMode="auto">
          <a:xfrm>
            <a:off x="723900" y="958739"/>
            <a:ext cx="3292895" cy="52003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903" y="58442"/>
            <a:ext cx="87491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Entwicklung der Stromerzeugung in D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von 2017 bis 2040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B18B12-DEEA-4108-95F9-D8023BF3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0237"/>
            <a:ext cx="9906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Strom wird mit mehr als 80% in 2040 der Hauptenergieträger sein ! 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B35C69AE-76F6-4CD3-B3DE-CB5E1924CF85}"/>
              </a:ext>
            </a:extLst>
          </p:cNvPr>
          <p:cNvGraphicFramePr>
            <a:graphicFrameLocks/>
          </p:cNvGraphicFramePr>
          <p:nvPr/>
        </p:nvGraphicFramePr>
        <p:xfrm>
          <a:off x="418288" y="1965855"/>
          <a:ext cx="8180963" cy="418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feld 21">
            <a:extLst>
              <a:ext uri="{FF2B5EF4-FFF2-40B4-BE49-F238E27FC236}">
                <a16:creationId xmlns:a16="http://schemas.microsoft.com/office/drawing/2014/main" id="{6FA53F18-AA60-4FEB-9BD4-EC9D8E683270}"/>
              </a:ext>
            </a:extLst>
          </p:cNvPr>
          <p:cNvSpPr txBox="1"/>
          <p:nvPr/>
        </p:nvSpPr>
        <p:spPr>
          <a:xfrm>
            <a:off x="911125" y="1220920"/>
            <a:ext cx="979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Primär-</a:t>
            </a:r>
          </a:p>
          <a:p>
            <a:r>
              <a:rPr lang="de-DE" sz="1400" dirty="0">
                <a:solidFill>
                  <a:srgbClr val="0000FF"/>
                </a:solidFill>
              </a:rPr>
              <a:t>energie-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verbrauch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F91C4B0-5781-4356-96F8-90BAECD8DEFB}"/>
              </a:ext>
            </a:extLst>
          </p:cNvPr>
          <p:cNvSpPr txBox="1"/>
          <p:nvPr/>
        </p:nvSpPr>
        <p:spPr>
          <a:xfrm>
            <a:off x="2580535" y="1220920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Strom-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 err="1">
                <a:solidFill>
                  <a:srgbClr val="0000FF"/>
                </a:solidFill>
              </a:rPr>
              <a:t>erzeugung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0C37774-EA64-4530-ADF6-33953613B040}"/>
              </a:ext>
            </a:extLst>
          </p:cNvPr>
          <p:cNvSpPr txBox="1"/>
          <p:nvPr/>
        </p:nvSpPr>
        <p:spPr>
          <a:xfrm>
            <a:off x="1882908" y="9778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2017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E761A96-C7EB-4D51-952F-005D44F633E6}"/>
              </a:ext>
            </a:extLst>
          </p:cNvPr>
          <p:cNvSpPr txBox="1"/>
          <p:nvPr/>
        </p:nvSpPr>
        <p:spPr>
          <a:xfrm>
            <a:off x="6720379" y="9778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2040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112369-CCE0-4C34-B538-D296A5B7C05F}"/>
              </a:ext>
            </a:extLst>
          </p:cNvPr>
          <p:cNvSpPr txBox="1"/>
          <p:nvPr/>
        </p:nvSpPr>
        <p:spPr>
          <a:xfrm>
            <a:off x="8177492" y="4593768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8059452-C105-4513-9CF7-5671C31C9F20}"/>
              </a:ext>
            </a:extLst>
          </p:cNvPr>
          <p:cNvSpPr txBox="1"/>
          <p:nvPr/>
        </p:nvSpPr>
        <p:spPr>
          <a:xfrm>
            <a:off x="8177492" y="5356253"/>
            <a:ext cx="1593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on-/offshore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BF7F6E4-D987-4BFC-BA80-04993974B951}"/>
              </a:ext>
            </a:extLst>
          </p:cNvPr>
          <p:cNvSpPr txBox="1"/>
          <p:nvPr/>
        </p:nvSpPr>
        <p:spPr>
          <a:xfrm>
            <a:off x="8177492" y="5701223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Biomasse </a:t>
            </a:r>
            <a:r>
              <a:rPr lang="de-DE" sz="1000" dirty="0"/>
              <a:t>(Stromanteil)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5D4B549-2F87-4EAF-89BE-867774D22820}"/>
              </a:ext>
            </a:extLst>
          </p:cNvPr>
          <p:cNvSpPr txBox="1"/>
          <p:nvPr/>
        </p:nvSpPr>
        <p:spPr>
          <a:xfrm>
            <a:off x="8177492" y="5880446"/>
            <a:ext cx="113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Wasserkraft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C6DFC01-7CF5-470F-A19B-6338134CEAE7}"/>
              </a:ext>
            </a:extLst>
          </p:cNvPr>
          <p:cNvSpPr txBox="1"/>
          <p:nvPr/>
        </p:nvSpPr>
        <p:spPr>
          <a:xfrm>
            <a:off x="118567" y="2259651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TWh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38912D5-EAC6-4691-9E3B-70AE07C93DAE}"/>
              </a:ext>
            </a:extLst>
          </p:cNvPr>
          <p:cNvSpPr txBox="1"/>
          <p:nvPr/>
        </p:nvSpPr>
        <p:spPr>
          <a:xfrm>
            <a:off x="1041358" y="225965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3.485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13420F4-8316-48F9-891E-218A9E28A5D6}"/>
              </a:ext>
            </a:extLst>
          </p:cNvPr>
          <p:cNvSpPr txBox="1"/>
          <p:nvPr/>
        </p:nvSpPr>
        <p:spPr>
          <a:xfrm>
            <a:off x="2670133" y="225965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493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BD7026E-77DE-45C1-B933-DB7CEBBC5F48}"/>
              </a:ext>
            </a:extLst>
          </p:cNvPr>
          <p:cNvSpPr txBox="1"/>
          <p:nvPr/>
        </p:nvSpPr>
        <p:spPr>
          <a:xfrm>
            <a:off x="5889206" y="225965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2.000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77A9DB4-3697-431F-8969-107D584625A1}"/>
              </a:ext>
            </a:extLst>
          </p:cNvPr>
          <p:cNvSpPr txBox="1"/>
          <p:nvPr/>
        </p:nvSpPr>
        <p:spPr>
          <a:xfrm>
            <a:off x="7556081" y="225965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1.650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2A05757-0D72-4206-AFF3-0F912F8E03F8}"/>
              </a:ext>
            </a:extLst>
          </p:cNvPr>
          <p:cNvSpPr txBox="1"/>
          <p:nvPr/>
        </p:nvSpPr>
        <p:spPr>
          <a:xfrm>
            <a:off x="8058542" y="225965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(82,5 %)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948A3CA-56D4-442A-83B0-926DAC4C9E64}"/>
              </a:ext>
            </a:extLst>
          </p:cNvPr>
          <p:cNvSpPr txBox="1"/>
          <p:nvPr/>
        </p:nvSpPr>
        <p:spPr>
          <a:xfrm>
            <a:off x="3051681" y="225965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(14,1 %)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D8E77A5-03F2-464A-8512-6C6751D4FB33}"/>
              </a:ext>
            </a:extLst>
          </p:cNvPr>
          <p:cNvSpPr txBox="1"/>
          <p:nvPr/>
        </p:nvSpPr>
        <p:spPr>
          <a:xfrm>
            <a:off x="5740624" y="1220920"/>
            <a:ext cx="840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Primär-</a:t>
            </a:r>
          </a:p>
          <a:p>
            <a:r>
              <a:rPr lang="de-DE" sz="1400" dirty="0">
                <a:solidFill>
                  <a:srgbClr val="0000FF"/>
                </a:solidFill>
              </a:rPr>
              <a:t>energie-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bedarf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A711A88-AC0C-4C40-83F3-B7E2CD7AE6DD}"/>
              </a:ext>
            </a:extLst>
          </p:cNvPr>
          <p:cNvSpPr txBox="1"/>
          <p:nvPr/>
        </p:nvSpPr>
        <p:spPr>
          <a:xfrm>
            <a:off x="7410034" y="1220920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Strom-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 err="1">
                <a:solidFill>
                  <a:srgbClr val="0000FF"/>
                </a:solidFill>
              </a:rPr>
              <a:t>erzeugung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EC3E9F0-4767-437A-A978-59FCDAE6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942" y="5847242"/>
            <a:ext cx="29982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/>
              <a:t>Quelle:</a:t>
            </a:r>
            <a:r>
              <a:rPr lang="de-DE" altLang="de-DE" sz="1200" dirty="0"/>
              <a:t> x) Quellenliste</a:t>
            </a:r>
            <a:endParaRPr lang="en-US" altLang="de-DE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B608B15-72D2-4DAA-9ADC-DB670FC76E21}"/>
              </a:ext>
            </a:extLst>
          </p:cNvPr>
          <p:cNvSpPr txBox="1"/>
          <p:nvPr/>
        </p:nvSpPr>
        <p:spPr>
          <a:xfrm>
            <a:off x="1831611" y="562515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atomar-</a:t>
            </a:r>
            <a:br>
              <a:rPr lang="de-DE" sz="1400" dirty="0"/>
            </a:br>
            <a:r>
              <a:rPr lang="de-DE" sz="1400" dirty="0"/>
              <a:t>fossil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37E1DF1-7B28-426A-A8A0-D5BF97D681A3}"/>
              </a:ext>
            </a:extLst>
          </p:cNvPr>
          <p:cNvSpPr txBox="1"/>
          <p:nvPr/>
        </p:nvSpPr>
        <p:spPr>
          <a:xfrm>
            <a:off x="1800006" y="1693179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21)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2F17917-C491-423C-B55C-EA505E7D6159}"/>
              </a:ext>
            </a:extLst>
          </p:cNvPr>
          <p:cNvSpPr txBox="1"/>
          <p:nvPr/>
        </p:nvSpPr>
        <p:spPr>
          <a:xfrm>
            <a:off x="3532271" y="1485666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22)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E3B6587-A32E-405E-926C-54C430187A8E}"/>
              </a:ext>
            </a:extLst>
          </p:cNvPr>
          <p:cNvSpPr txBox="1"/>
          <p:nvPr/>
        </p:nvSpPr>
        <p:spPr>
          <a:xfrm>
            <a:off x="6604867" y="1693179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23)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7E50FBF-29E7-46F9-BAA1-15241F4E18B2}"/>
              </a:ext>
            </a:extLst>
          </p:cNvPr>
          <p:cNvSpPr txBox="1"/>
          <p:nvPr/>
        </p:nvSpPr>
        <p:spPr>
          <a:xfrm>
            <a:off x="8414745" y="1485666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23)</a:t>
            </a:r>
          </a:p>
        </p:txBody>
      </p:sp>
    </p:spTree>
    <p:extLst>
      <p:ext uri="{BB962C8B-B14F-4D97-AF65-F5344CB8AC3E}">
        <p14:creationId xmlns:p14="http://schemas.microsoft.com/office/powerpoint/2010/main" val="1184645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Wöchentliche Stromerzeugung durch Erneuerbare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Jahr 2021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3421722-F94D-4E49-A872-BFF28DBF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4" y="5555757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D4F632-1A52-4054-82DD-5B2A1F077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" t="22471" r="63077" b="20308"/>
          <a:stretch/>
        </p:blipFill>
        <p:spPr>
          <a:xfrm>
            <a:off x="81280" y="798830"/>
            <a:ext cx="9884262" cy="475692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Es gibt nur wenige Wochen mit „Dunkelflaute“!</a:t>
            </a:r>
          </a:p>
        </p:txBody>
      </p:sp>
    </p:spTree>
    <p:extLst>
      <p:ext uri="{BB962C8B-B14F-4D97-AF65-F5344CB8AC3E}">
        <p14:creationId xmlns:p14="http://schemas.microsoft.com/office/powerpoint/2010/main" val="4400947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 in D 2002 - 2021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Solar, Wind, Biomasse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48D144E-E1B9-4A58-8B67-7AD4B42F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4" y="5555757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CEC8775-B76D-4D31-A1AE-1ED5B39C0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" t="14764" r="63077" b="27545"/>
          <a:stretch/>
        </p:blipFill>
        <p:spPr>
          <a:xfrm>
            <a:off x="436008" y="809009"/>
            <a:ext cx="9371526" cy="4562816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Um die Klimaneutralität in 2040 zu erreichen müssten rund 36 GW/a installiert werden!</a:t>
            </a:r>
          </a:p>
        </p:txBody>
      </p:sp>
    </p:spTree>
    <p:extLst>
      <p:ext uri="{BB962C8B-B14F-4D97-AF65-F5344CB8AC3E}">
        <p14:creationId xmlns:p14="http://schemas.microsoft.com/office/powerpoint/2010/main" val="36727508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 in RLP 2002 - 2021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Solar, Wind und Bioenergie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356028" y="1101969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D1BB651-7776-4A7D-9C40-8F13391B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069" y="5308858"/>
            <a:ext cx="5623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Solarbranche.de, Windbranche.de, Bioenergie-Branche.de; Zubau</a:t>
            </a:r>
            <a:b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BNetzA-Marktstammdatenregister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D8FB87-2871-499E-BE34-8BC4190D0189}"/>
              </a:ext>
            </a:extLst>
          </p:cNvPr>
          <p:cNvGrpSpPr/>
          <p:nvPr/>
        </p:nvGrpSpPr>
        <p:grpSpPr>
          <a:xfrm>
            <a:off x="996229" y="5339636"/>
            <a:ext cx="3042871" cy="307777"/>
            <a:chOff x="10576648" y="5401943"/>
            <a:chExt cx="3042871" cy="3077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1287DF-CE84-4824-8F63-E626F4E3AA18}"/>
                </a:ext>
              </a:extLst>
            </p:cNvPr>
            <p:cNvSpPr/>
            <p:nvPr/>
          </p:nvSpPr>
          <p:spPr bwMode="auto">
            <a:xfrm>
              <a:off x="11623362" y="5488291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FD776F-F6C4-44AF-B30B-C22AF90E841E}"/>
                </a:ext>
              </a:extLst>
            </p:cNvPr>
            <p:cNvSpPr/>
            <p:nvPr/>
          </p:nvSpPr>
          <p:spPr bwMode="auto">
            <a:xfrm>
              <a:off x="10576648" y="5488291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38E10A-E9E9-4599-B097-6231828C4B9A}"/>
                </a:ext>
              </a:extLst>
            </p:cNvPr>
            <p:cNvSpPr txBox="1"/>
            <p:nvPr/>
          </p:nvSpPr>
          <p:spPr>
            <a:xfrm>
              <a:off x="12012092" y="5401943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19625FF-29DC-4CA5-8C47-DFEF399195E2}"/>
                </a:ext>
              </a:extLst>
            </p:cNvPr>
            <p:cNvSpPr txBox="1"/>
            <p:nvPr/>
          </p:nvSpPr>
          <p:spPr>
            <a:xfrm>
              <a:off x="11017333" y="5401943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8577AFD-1682-40CE-A858-A49542B587F3}"/>
                </a:ext>
              </a:extLst>
            </p:cNvPr>
            <p:cNvSpPr/>
            <p:nvPr/>
          </p:nvSpPr>
          <p:spPr bwMode="auto">
            <a:xfrm>
              <a:off x="12786437" y="5488291"/>
              <a:ext cx="426028" cy="135082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5720862-1EF3-4EEF-8B82-746A82410D5E}"/>
                </a:ext>
              </a:extLst>
            </p:cNvPr>
            <p:cNvSpPr txBox="1"/>
            <p:nvPr/>
          </p:nvSpPr>
          <p:spPr>
            <a:xfrm>
              <a:off x="13175167" y="5401943"/>
              <a:ext cx="4443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Bio</a:t>
              </a:r>
            </a:p>
          </p:txBody>
        </p:sp>
      </p:grp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1BA4D729-054A-4885-A6B5-F6EBE854FE44}"/>
              </a:ext>
            </a:extLst>
          </p:cNvPr>
          <p:cNvGraphicFramePr>
            <a:graphicFrameLocks/>
          </p:cNvGraphicFramePr>
          <p:nvPr/>
        </p:nvGraphicFramePr>
        <p:xfrm>
          <a:off x="859692" y="1101969"/>
          <a:ext cx="8339016" cy="39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Die </a:t>
            </a:r>
            <a:r>
              <a:rPr lang="de-DE" altLang="de-DE" sz="1800" dirty="0" err="1">
                <a:solidFill>
                  <a:srgbClr val="3333FF"/>
                </a:solidFill>
              </a:rPr>
              <a:t>Zubauzahlen</a:t>
            </a:r>
            <a:r>
              <a:rPr lang="de-DE" altLang="de-DE" sz="1800" dirty="0">
                <a:solidFill>
                  <a:srgbClr val="3333FF"/>
                </a:solidFill>
              </a:rPr>
              <a:t> haben sich nach der EEG-Novellierung 2014 auch in RLP nicht mehr erholt! </a:t>
            </a:r>
          </a:p>
        </p:txBody>
      </p:sp>
    </p:spTree>
    <p:extLst>
      <p:ext uri="{BB962C8B-B14F-4D97-AF65-F5344CB8AC3E}">
        <p14:creationId xmlns:p14="http://schemas.microsoft.com/office/powerpoint/2010/main" val="37278839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 in RLP 2002 - 2021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Solar, Wind und Bioenergie vs. </a:t>
            </a:r>
            <a:r>
              <a:rPr lang="de-DE" altLang="de-DE" sz="2000" dirty="0" err="1">
                <a:solidFill>
                  <a:schemeClr val="bg1"/>
                </a:solidFill>
              </a:rPr>
              <a:t>Kolationsvertrag</a:t>
            </a:r>
            <a:r>
              <a:rPr lang="de-DE" altLang="de-DE" sz="2000" dirty="0">
                <a:solidFill>
                  <a:schemeClr val="bg1"/>
                </a:solidFill>
              </a:rPr>
              <a:t> 2021 bzw. Meta-Studie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188388" y="1028700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D1BB651-7776-4A7D-9C40-8F13391B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069" y="5308858"/>
            <a:ext cx="5623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Solarbranche.de, Windbranche.de, Bioenergie-Branche.de; Zubau</a:t>
            </a:r>
            <a:b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BNetzA-Marktstammdatenregister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D8FB87-2871-499E-BE34-8BC4190D0189}"/>
              </a:ext>
            </a:extLst>
          </p:cNvPr>
          <p:cNvGrpSpPr/>
          <p:nvPr/>
        </p:nvGrpSpPr>
        <p:grpSpPr>
          <a:xfrm>
            <a:off x="996229" y="5339636"/>
            <a:ext cx="3042871" cy="307777"/>
            <a:chOff x="10576648" y="5401943"/>
            <a:chExt cx="3042871" cy="3077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1287DF-CE84-4824-8F63-E626F4E3AA18}"/>
                </a:ext>
              </a:extLst>
            </p:cNvPr>
            <p:cNvSpPr/>
            <p:nvPr/>
          </p:nvSpPr>
          <p:spPr bwMode="auto">
            <a:xfrm>
              <a:off x="11623362" y="5488291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FD776F-F6C4-44AF-B30B-C22AF90E841E}"/>
                </a:ext>
              </a:extLst>
            </p:cNvPr>
            <p:cNvSpPr/>
            <p:nvPr/>
          </p:nvSpPr>
          <p:spPr bwMode="auto">
            <a:xfrm>
              <a:off x="10576648" y="5488291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38E10A-E9E9-4599-B097-6231828C4B9A}"/>
                </a:ext>
              </a:extLst>
            </p:cNvPr>
            <p:cNvSpPr txBox="1"/>
            <p:nvPr/>
          </p:nvSpPr>
          <p:spPr>
            <a:xfrm>
              <a:off x="12012092" y="5401943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19625FF-29DC-4CA5-8C47-DFEF399195E2}"/>
                </a:ext>
              </a:extLst>
            </p:cNvPr>
            <p:cNvSpPr txBox="1"/>
            <p:nvPr/>
          </p:nvSpPr>
          <p:spPr>
            <a:xfrm>
              <a:off x="11017333" y="5401943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8577AFD-1682-40CE-A858-A49542B587F3}"/>
                </a:ext>
              </a:extLst>
            </p:cNvPr>
            <p:cNvSpPr/>
            <p:nvPr/>
          </p:nvSpPr>
          <p:spPr bwMode="auto">
            <a:xfrm>
              <a:off x="12786437" y="5488291"/>
              <a:ext cx="426028" cy="135082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5720862-1EF3-4EEF-8B82-746A82410D5E}"/>
                </a:ext>
              </a:extLst>
            </p:cNvPr>
            <p:cNvSpPr txBox="1"/>
            <p:nvPr/>
          </p:nvSpPr>
          <p:spPr>
            <a:xfrm>
              <a:off x="13175167" y="5401943"/>
              <a:ext cx="4443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Bio</a:t>
              </a:r>
            </a:p>
          </p:txBody>
        </p:sp>
      </p:grp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66DA2305-7B18-4EC4-AACD-BDE8E48FF33E}"/>
              </a:ext>
            </a:extLst>
          </p:cNvPr>
          <p:cNvGraphicFramePr>
            <a:graphicFrameLocks/>
          </p:cNvGraphicFramePr>
          <p:nvPr/>
        </p:nvGraphicFramePr>
        <p:xfrm>
          <a:off x="609599" y="1028700"/>
          <a:ext cx="8721969" cy="409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4">
            <a:extLst>
              <a:ext uri="{FF2B5EF4-FFF2-40B4-BE49-F238E27FC236}">
                <a16:creationId xmlns:a16="http://schemas.microsoft.com/office/drawing/2014/main" id="{8CEC77E4-4B84-44AD-A755-B9A441394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5365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Bisherige </a:t>
            </a:r>
            <a:r>
              <a:rPr lang="de-DE" altLang="de-DE" sz="1800" dirty="0" err="1">
                <a:solidFill>
                  <a:srgbClr val="3333FF"/>
                </a:solidFill>
              </a:rPr>
              <a:t>Zubauraten</a:t>
            </a:r>
            <a:r>
              <a:rPr lang="de-DE" altLang="de-DE" sz="1800" dirty="0">
                <a:solidFill>
                  <a:srgbClr val="3333FF"/>
                </a:solidFill>
              </a:rPr>
              <a:t> und auch die des </a:t>
            </a:r>
            <a:r>
              <a:rPr lang="de-DE" altLang="de-DE" sz="1800" dirty="0" err="1">
                <a:solidFill>
                  <a:srgbClr val="3333FF"/>
                </a:solidFill>
              </a:rPr>
              <a:t>Koalitonsvertrages</a:t>
            </a:r>
            <a:r>
              <a:rPr lang="de-DE" altLang="de-DE" sz="1800" dirty="0">
                <a:solidFill>
                  <a:srgbClr val="3333FF"/>
                </a:solidFill>
              </a:rPr>
              <a:t> reichen bei weitem nicht aus!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575A7A0-108A-41D0-AA6C-D3928A930B5D}"/>
              </a:ext>
            </a:extLst>
          </p:cNvPr>
          <p:cNvGrpSpPr/>
          <p:nvPr/>
        </p:nvGrpSpPr>
        <p:grpSpPr>
          <a:xfrm>
            <a:off x="0" y="1028700"/>
            <a:ext cx="9906000" cy="5161613"/>
            <a:chOff x="0" y="1028700"/>
            <a:chExt cx="9906000" cy="5161613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496754B-8D37-45CF-8795-58AAA424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85833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Klimaneutralität in RLP benötigt bis 2040 : PV: 3.400 MW/a; Wind: 380 MW/a </a:t>
              </a: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C2AC367F-01F0-4F12-AAFE-F7A15B508C22}"/>
                </a:ext>
              </a:extLst>
            </p:cNvPr>
            <p:cNvSpPr/>
            <p:nvPr/>
          </p:nvSpPr>
          <p:spPr bwMode="auto">
            <a:xfrm>
              <a:off x="8310880" y="1028700"/>
              <a:ext cx="985521" cy="4045734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4169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14EAAD1-411E-4568-96AD-9CE025947E72}"/>
              </a:ext>
            </a:extLst>
          </p:cNvPr>
          <p:cNvGraphicFramePr>
            <a:graphicFrameLocks/>
          </p:cNvGraphicFramePr>
          <p:nvPr/>
        </p:nvGraphicFramePr>
        <p:xfrm>
          <a:off x="82090" y="1127275"/>
          <a:ext cx="7588270" cy="4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7FC78AF-46D1-4424-B576-3AF5903D4A3A}"/>
              </a:ext>
            </a:extLst>
          </p:cNvPr>
          <p:cNvGrpSpPr/>
          <p:nvPr/>
        </p:nvGrpSpPr>
        <p:grpSpPr>
          <a:xfrm>
            <a:off x="1612" y="2878559"/>
            <a:ext cx="9906000" cy="3572365"/>
            <a:chOff x="1612" y="2878559"/>
            <a:chExt cx="9906000" cy="3572365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4D7BAC63-8686-430A-9259-E13549FF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6046444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Wenn wir so weitermachen wie bisher, dauert es bis 2169!</a:t>
              </a: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45F9C073-53DD-4F5D-AB7C-6DFB03E1EC0C}"/>
                </a:ext>
              </a:extLst>
            </p:cNvPr>
            <p:cNvGrpSpPr/>
            <p:nvPr/>
          </p:nvGrpSpPr>
          <p:grpSpPr>
            <a:xfrm>
              <a:off x="8081284" y="2878559"/>
              <a:ext cx="1544039" cy="2312631"/>
              <a:chOff x="8115261" y="2841183"/>
              <a:chExt cx="1544039" cy="2312631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AC019A43-74DE-4DF7-A1A2-D26612121A7B}"/>
                  </a:ext>
                </a:extLst>
              </p:cNvPr>
              <p:cNvSpPr/>
              <p:nvPr/>
            </p:nvSpPr>
            <p:spPr bwMode="auto">
              <a:xfrm>
                <a:off x="9552571" y="2841183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1D18B24D-6E32-47D1-A832-0D552E0EC038}"/>
                  </a:ext>
                </a:extLst>
              </p:cNvPr>
              <p:cNvCxnSpPr>
                <a:endCxn id="40" idx="3"/>
              </p:cNvCxnSpPr>
              <p:nvPr/>
            </p:nvCxnSpPr>
            <p:spPr bwMode="auto">
              <a:xfrm flipV="1">
                <a:off x="8115261" y="2904988"/>
                <a:ext cx="1448257" cy="694118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96D3540-E0F3-4002-8164-3C97B6D84D2F}"/>
                  </a:ext>
                </a:extLst>
              </p:cNvPr>
              <p:cNvCxnSpPr/>
              <p:nvPr/>
            </p:nvCxnSpPr>
            <p:spPr bwMode="auto">
              <a:xfrm>
                <a:off x="9597020" y="2915935"/>
                <a:ext cx="0" cy="171702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F849B97D-1329-4FAB-89BC-A130E20B2461}"/>
                  </a:ext>
                </a:extLst>
              </p:cNvPr>
              <p:cNvSpPr txBox="1"/>
              <p:nvPr/>
            </p:nvSpPr>
            <p:spPr>
              <a:xfrm rot="18861288">
                <a:off x="9214306" y="470882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2169</a:t>
                </a: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6D06BE2-ADD0-4F42-A3FF-55EA14450AC6}"/>
                  </a:ext>
                </a:extLst>
              </p:cNvPr>
              <p:cNvSpPr txBox="1"/>
              <p:nvPr/>
            </p:nvSpPr>
            <p:spPr>
              <a:xfrm>
                <a:off x="9052309" y="4509516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. .</a:t>
                </a:r>
              </a:p>
            </p:txBody>
          </p:sp>
        </p:grpSp>
      </p:grpSp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Transformation</a:t>
            </a:r>
            <a:r>
              <a:rPr lang="de-DE" sz="2000" dirty="0">
                <a:solidFill>
                  <a:schemeClr val="bg1"/>
                </a:solidFill>
              </a:rPr>
              <a:t> zu 100% Erneuerbare bis 2040 in RLP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82089" y="819498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TWh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16CB45-733E-4CB3-9422-88F3BA468641}"/>
              </a:ext>
            </a:extLst>
          </p:cNvPr>
          <p:cNvSpPr txBox="1"/>
          <p:nvPr/>
        </p:nvSpPr>
        <p:spPr>
          <a:xfrm>
            <a:off x="2907127" y="1461289"/>
            <a:ext cx="316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und Einsparungen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76E834E-5C0E-43FD-800A-71A88BDAEE59}"/>
              </a:ext>
            </a:extLst>
          </p:cNvPr>
          <p:cNvSpPr txBox="1"/>
          <p:nvPr/>
        </p:nvSpPr>
        <p:spPr>
          <a:xfrm>
            <a:off x="1983756" y="3399176"/>
            <a:ext cx="1178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EE8A6FF-3DF8-477B-B5E4-A5814ECF5E53}"/>
              </a:ext>
            </a:extLst>
          </p:cNvPr>
          <p:cNvSpPr txBox="1"/>
          <p:nvPr/>
        </p:nvSpPr>
        <p:spPr>
          <a:xfrm>
            <a:off x="3697798" y="4013709"/>
            <a:ext cx="35236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Erneuerbare (Koalitionsvertrag RLP 2021)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PV: 500 MW/a, Wind: 500 MW/a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C058786-55A5-4DC9-B1A9-44B1E34509B8}"/>
              </a:ext>
            </a:extLst>
          </p:cNvPr>
          <p:cNvGrpSpPr/>
          <p:nvPr/>
        </p:nvGrpSpPr>
        <p:grpSpPr>
          <a:xfrm>
            <a:off x="-26524" y="2897609"/>
            <a:ext cx="9906000" cy="2902703"/>
            <a:chOff x="-26524" y="2897609"/>
            <a:chExt cx="9906000" cy="2902703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496754B-8D37-45CF-8795-58AAA424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524" y="539583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Woher kommt die fehlende Energie in 2040 (44%)? Von den Fossilen? 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A5967F9-82C0-4243-8CBD-F4E33F618D06}"/>
                </a:ext>
              </a:extLst>
            </p:cNvPr>
            <p:cNvGrpSpPr/>
            <p:nvPr/>
          </p:nvGrpSpPr>
          <p:grpSpPr>
            <a:xfrm>
              <a:off x="7500948" y="2897609"/>
              <a:ext cx="522619" cy="773723"/>
              <a:chOff x="8963995" y="3141785"/>
              <a:chExt cx="522619" cy="773723"/>
            </a:xfrm>
          </p:grpSpPr>
          <p:sp>
            <p:nvSpPr>
              <p:cNvPr id="3" name="Geschweifte Klammer rechts 2">
                <a:extLst>
                  <a:ext uri="{FF2B5EF4-FFF2-40B4-BE49-F238E27FC236}">
                    <a16:creationId xmlns:a16="http://schemas.microsoft.com/office/drawing/2014/main" id="{6EF91F80-8DF9-4353-B518-B9384B1ED83A}"/>
                  </a:ext>
                </a:extLst>
              </p:cNvPr>
              <p:cNvSpPr/>
              <p:nvPr/>
            </p:nvSpPr>
            <p:spPr bwMode="auto">
              <a:xfrm>
                <a:off x="8963995" y="3141785"/>
                <a:ext cx="179754" cy="773723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0478B41-B8E0-4BE2-A6CC-D58414BF9B95}"/>
                  </a:ext>
                </a:extLst>
              </p:cNvPr>
              <p:cNvSpPr txBox="1"/>
              <p:nvPr/>
            </p:nvSpPr>
            <p:spPr>
              <a:xfrm>
                <a:off x="9103176" y="3374757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44</a:t>
                </a:r>
              </a:p>
            </p:txBody>
          </p:sp>
        </p:grp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BD4CED62-9CC5-461B-BD35-06C7778D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054" y="5109697"/>
            <a:ext cx="17059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LAK EB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6636DB6-BF5F-4C6C-9C01-B7898C6E94D0}"/>
              </a:ext>
            </a:extLst>
          </p:cNvPr>
          <p:cNvGrpSpPr/>
          <p:nvPr/>
        </p:nvGrpSpPr>
        <p:grpSpPr>
          <a:xfrm>
            <a:off x="-89828" y="2878559"/>
            <a:ext cx="9906000" cy="3252493"/>
            <a:chOff x="-89828" y="2878559"/>
            <a:chExt cx="9906000" cy="3252493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BDBB256-10DE-4CBA-B829-04A15B0B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828" y="572657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Der Ausbaupfad des Koalitionsvertrages erreicht erst 2054 das versprochene Ziel!</a:t>
              </a: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5BCBFFE0-01F4-4106-BB71-89DC79396095}"/>
                </a:ext>
              </a:extLst>
            </p:cNvPr>
            <p:cNvGrpSpPr/>
            <p:nvPr/>
          </p:nvGrpSpPr>
          <p:grpSpPr>
            <a:xfrm>
              <a:off x="7714204" y="2878559"/>
              <a:ext cx="1171656" cy="2312630"/>
              <a:chOff x="7931874" y="2841183"/>
              <a:chExt cx="1171656" cy="231263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B305CD51-7B97-4615-BE83-4D9B555D7B27}"/>
                  </a:ext>
                </a:extLst>
              </p:cNvPr>
              <p:cNvSpPr/>
              <p:nvPr/>
            </p:nvSpPr>
            <p:spPr bwMode="auto">
              <a:xfrm>
                <a:off x="8988691" y="2841183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BC86A91E-F8E1-4B20-AA6B-2131E35D17D3}"/>
                  </a:ext>
                </a:extLst>
              </p:cNvPr>
              <p:cNvGrpSpPr/>
              <p:nvPr/>
            </p:nvGrpSpPr>
            <p:grpSpPr>
              <a:xfrm>
                <a:off x="7931874" y="2904988"/>
                <a:ext cx="1171656" cy="2248825"/>
                <a:chOff x="7931874" y="2904988"/>
                <a:chExt cx="1171656" cy="2248825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09E92CDB-1962-4490-A4B9-C28C214D9B52}"/>
                    </a:ext>
                  </a:extLst>
                </p:cNvPr>
                <p:cNvSpPr txBox="1"/>
                <p:nvPr/>
              </p:nvSpPr>
              <p:spPr>
                <a:xfrm rot="18861288">
                  <a:off x="8658536" y="4708819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FF0000"/>
                      </a:solidFill>
                    </a:rPr>
                    <a:t>2054</a:t>
                  </a:r>
                </a:p>
              </p:txBody>
            </p:sp>
            <p:cxnSp>
              <p:nvCxnSpPr>
                <p:cNvPr id="13" name="Gerader Verbinder 12">
                  <a:extLst>
                    <a:ext uri="{FF2B5EF4-FFF2-40B4-BE49-F238E27FC236}">
                      <a16:creationId xmlns:a16="http://schemas.microsoft.com/office/drawing/2014/main" id="{039E1765-176C-4FC8-A67C-71202DC6382F}"/>
                    </a:ext>
                  </a:extLst>
                </p:cNvPr>
                <p:cNvCxnSpPr>
                  <a:endCxn id="21" idx="3"/>
                </p:cNvCxnSpPr>
                <p:nvPr/>
              </p:nvCxnSpPr>
              <p:spPr bwMode="auto">
                <a:xfrm flipV="1">
                  <a:off x="7931874" y="2904988"/>
                  <a:ext cx="1067764" cy="694117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9F60B2E-DF48-4617-ABD6-9FBD9CC3D3AA}"/>
                    </a:ext>
                  </a:extLst>
                </p:cNvPr>
                <p:cNvSpPr txBox="1"/>
                <p:nvPr/>
              </p:nvSpPr>
              <p:spPr>
                <a:xfrm>
                  <a:off x="7945747" y="4509516"/>
                  <a:ext cx="6094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0000"/>
                      </a:solidFill>
                    </a:rPr>
                    <a:t>. . .</a:t>
                  </a:r>
                </a:p>
              </p:txBody>
            </p: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2C29744C-D168-4350-83E4-986FB4B2C9CC}"/>
                    </a:ext>
                  </a:extLst>
                </p:cNvPr>
                <p:cNvCxnSpPr>
                  <a:stCxn id="21" idx="4"/>
                </p:cNvCxnSpPr>
                <p:nvPr/>
              </p:nvCxnSpPr>
              <p:spPr bwMode="auto">
                <a:xfrm>
                  <a:off x="9026067" y="2915935"/>
                  <a:ext cx="0" cy="1717025"/>
                </a:xfrm>
                <a:prstGeom prst="lin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892A785-6109-40EC-B766-CC2D4BFE40D8}"/>
              </a:ext>
            </a:extLst>
          </p:cNvPr>
          <p:cNvCxnSpPr/>
          <p:nvPr/>
        </p:nvCxnSpPr>
        <p:spPr bwMode="auto">
          <a:xfrm>
            <a:off x="944880" y="5294363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9E2820B-D919-4AB5-8860-AEB38B4B9A04}"/>
              </a:ext>
            </a:extLst>
          </p:cNvPr>
          <p:cNvCxnSpPr/>
          <p:nvPr/>
        </p:nvCxnSpPr>
        <p:spPr bwMode="auto">
          <a:xfrm>
            <a:off x="2271435" y="5294363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48845445-68E5-4674-8447-DD35F2D1E2AD}"/>
              </a:ext>
            </a:extLst>
          </p:cNvPr>
          <p:cNvSpPr txBox="1"/>
          <p:nvPr/>
        </p:nvSpPr>
        <p:spPr>
          <a:xfrm>
            <a:off x="1328738" y="513644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Planwerte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157A7D5-D342-48FA-927C-F4F613692FF3}"/>
              </a:ext>
            </a:extLst>
          </p:cNvPr>
          <p:cNvSpPr txBox="1"/>
          <p:nvPr/>
        </p:nvSpPr>
        <p:spPr>
          <a:xfrm>
            <a:off x="2767663" y="5136447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Istwerte</a:t>
            </a:r>
          </a:p>
        </p:txBody>
      </p:sp>
    </p:spTree>
    <p:extLst>
      <p:ext uri="{BB962C8B-B14F-4D97-AF65-F5344CB8AC3E}">
        <p14:creationId xmlns:p14="http://schemas.microsoft.com/office/powerpoint/2010/main" val="151584050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BB6AECA0-C595-4882-8C61-28763672B454}"/>
              </a:ext>
            </a:extLst>
          </p:cNvPr>
          <p:cNvSpPr/>
          <p:nvPr/>
        </p:nvSpPr>
        <p:spPr bwMode="auto">
          <a:xfrm>
            <a:off x="3815195" y="1278082"/>
            <a:ext cx="2275609" cy="42477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046CE6C-D9EE-4EF9-A792-30FAA4762F60}"/>
              </a:ext>
            </a:extLst>
          </p:cNvPr>
          <p:cNvSpPr/>
          <p:nvPr/>
        </p:nvSpPr>
        <p:spPr bwMode="auto">
          <a:xfrm>
            <a:off x="6227618" y="1278082"/>
            <a:ext cx="2275609" cy="42477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D28403E-D44C-4812-AAAF-BEF46DEF6F9A}"/>
              </a:ext>
            </a:extLst>
          </p:cNvPr>
          <p:cNvSpPr/>
          <p:nvPr/>
        </p:nvSpPr>
        <p:spPr bwMode="auto">
          <a:xfrm>
            <a:off x="1402773" y="1278082"/>
            <a:ext cx="2275609" cy="42477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6968"/>
            <a:ext cx="76896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400" dirty="0">
                <a:solidFill>
                  <a:schemeClr val="bg1"/>
                </a:solidFill>
              </a:rPr>
              <a:t>Jährlicher Zubau an installierter Leistung in der Südpfalz</a:t>
            </a:r>
          </a:p>
          <a:p>
            <a:r>
              <a:rPr lang="de-DE" altLang="de-DE" sz="2400" dirty="0">
                <a:solidFill>
                  <a:schemeClr val="bg1"/>
                </a:solidFill>
              </a:rPr>
              <a:t>Wind, Solar und Speicher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Auch in der Südpfalz ist der Zubau von EE dürftig!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EBAA1D44-67CC-4B3D-985A-A62FA47D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843" y="5747888"/>
            <a:ext cx="20009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Energieagentur RLP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44DDBD93-ED6B-4BFC-BEFE-23D748653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005827"/>
              </p:ext>
            </p:extLst>
          </p:nvPr>
        </p:nvGraphicFramePr>
        <p:xfrm>
          <a:off x="601541" y="1064525"/>
          <a:ext cx="8168386" cy="428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3452CA91-3657-45C2-88E7-8C53FA3F2886}"/>
              </a:ext>
            </a:extLst>
          </p:cNvPr>
          <p:cNvSpPr txBox="1"/>
          <p:nvPr/>
        </p:nvSpPr>
        <p:spPr>
          <a:xfrm>
            <a:off x="180913" y="1064525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49C8045-DE98-4918-ADAA-FC5005902962}"/>
              </a:ext>
            </a:extLst>
          </p:cNvPr>
          <p:cNvSpPr/>
          <p:nvPr/>
        </p:nvSpPr>
        <p:spPr bwMode="auto">
          <a:xfrm>
            <a:off x="2572879" y="5811104"/>
            <a:ext cx="426028" cy="135082"/>
          </a:xfrm>
          <a:prstGeom prst="rect">
            <a:avLst/>
          </a:prstGeom>
          <a:solidFill>
            <a:srgbClr val="0099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B0CE673-7914-43E3-A7B3-16A246F9BB0C}"/>
              </a:ext>
            </a:extLst>
          </p:cNvPr>
          <p:cNvSpPr/>
          <p:nvPr/>
        </p:nvSpPr>
        <p:spPr bwMode="auto">
          <a:xfrm>
            <a:off x="1526165" y="5811104"/>
            <a:ext cx="426028" cy="135082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3CBA31-2F34-4323-93CA-D405713E8503}"/>
              </a:ext>
            </a:extLst>
          </p:cNvPr>
          <p:cNvSpPr txBox="1"/>
          <p:nvPr/>
        </p:nvSpPr>
        <p:spPr>
          <a:xfrm>
            <a:off x="2961609" y="5724756"/>
            <a:ext cx="5934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34A634-7DA4-4DC7-9A55-11FEEEA35EA1}"/>
              </a:ext>
            </a:extLst>
          </p:cNvPr>
          <p:cNvSpPr txBox="1"/>
          <p:nvPr/>
        </p:nvSpPr>
        <p:spPr>
          <a:xfrm>
            <a:off x="1966850" y="5724756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PV</a:t>
            </a:r>
          </a:p>
        </p:txBody>
      </p:sp>
    </p:spTree>
    <p:extLst>
      <p:ext uri="{BB962C8B-B14F-4D97-AF65-F5344CB8AC3E}">
        <p14:creationId xmlns:p14="http://schemas.microsoft.com/office/powerpoint/2010/main" val="254386058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2021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Gollenberg,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4569972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aphicFrame>
        <p:nvGraphicFramePr>
          <p:cNvPr id="17" name="Tabelle 4">
            <a:extLst>
              <a:ext uri="{FF2B5EF4-FFF2-40B4-BE49-F238E27FC236}">
                <a16:creationId xmlns:a16="http://schemas.microsoft.com/office/drawing/2014/main" id="{D4C00BB4-81F1-4E0D-8AA4-FF79A9170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64230"/>
              </p:ext>
            </p:extLst>
          </p:nvPr>
        </p:nvGraphicFramePr>
        <p:xfrm>
          <a:off x="508832" y="1253557"/>
          <a:ext cx="8888335" cy="30520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44978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330953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184089">
                  <a:extLst>
                    <a:ext uri="{9D8B030D-6E8A-4147-A177-3AD203B41FA5}">
                      <a16:colId xmlns:a16="http://schemas.microsoft.com/office/drawing/2014/main" val="4257059500"/>
                    </a:ext>
                  </a:extLst>
                </a:gridCol>
                <a:gridCol w="1383828">
                  <a:extLst>
                    <a:ext uri="{9D8B030D-6E8A-4147-A177-3AD203B41FA5}">
                      <a16:colId xmlns:a16="http://schemas.microsoft.com/office/drawing/2014/main" val="486699915"/>
                    </a:ext>
                  </a:extLst>
                </a:gridCol>
                <a:gridCol w="1360689">
                  <a:extLst>
                    <a:ext uri="{9D8B030D-6E8A-4147-A177-3AD203B41FA5}">
                      <a16:colId xmlns:a16="http://schemas.microsoft.com/office/drawing/2014/main" val="2387965379"/>
                    </a:ext>
                  </a:extLst>
                </a:gridCol>
                <a:gridCol w="1783798">
                  <a:extLst>
                    <a:ext uri="{9D8B030D-6E8A-4147-A177-3AD203B41FA5}">
                      <a16:colId xmlns:a16="http://schemas.microsoft.com/office/drawing/2014/main" val="3302316301"/>
                    </a:ext>
                  </a:extLst>
                </a:gridCol>
              </a:tblGrid>
              <a:tr h="26761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Freckenfeld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Gollenberg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Offenbach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Hatzenbühl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Minfeld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6xNordex N131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6xVestas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6xGE 2,5-120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5xEnercon E115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4xGE 1,5/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1x Vestas V90/2000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CEE-Group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EnergieSüdwest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Stadt Speyer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pfalzwind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32284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2004/2009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15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70650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115,7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77/90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5709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8: 6/2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80229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41,14 (50,4)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37,28 (45,5)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30,92 (37,3)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29,43 (35,7)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11,93 (14,7)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810"/>
                  </a:ext>
                </a:extLst>
              </a:tr>
              <a:tr h="441911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</a:t>
                      </a:r>
                      <a:r>
                        <a:rPr lang="de-DE" sz="1200" dirty="0"/>
                        <a:t>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*) Vorjahreswerte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2.078 (2.362)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1.883 (2.078)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2.297 (2.460)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1.962 (2.382)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1.491 (1.837)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46758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2081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Mit 1.990 ( i. VJ 2.421) Volllaststunden im </a:t>
            </a:r>
            <a:r>
              <a:rPr lang="de-DE" altLang="de-DE" sz="1800" dirty="0">
                <a:solidFill>
                  <a:srgbClr val="3333FF"/>
                </a:solidFill>
                <a:sym typeface="Symbol" panose="05050102010706020507" pitchFamily="18" charset="2"/>
              </a:rPr>
              <a:t></a:t>
            </a:r>
            <a:r>
              <a:rPr lang="de-DE" altLang="de-DE" sz="1800" dirty="0">
                <a:solidFill>
                  <a:srgbClr val="3333FF"/>
                </a:solidFill>
              </a:rPr>
              <a:t> bei den neueren Anlagen hat 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die Windkraft auch in der Südpfalz etwas „Dampf abgelassen“!</a:t>
            </a:r>
          </a:p>
        </p:txBody>
      </p:sp>
    </p:spTree>
    <p:extLst>
      <p:ext uri="{BB962C8B-B14F-4D97-AF65-F5344CB8AC3E}">
        <p14:creationId xmlns:p14="http://schemas.microsoft.com/office/powerpoint/2010/main" val="174517972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1388B980-F872-4301-993D-0C2238F2E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777188"/>
              </p:ext>
            </p:extLst>
          </p:nvPr>
        </p:nvGraphicFramePr>
        <p:xfrm>
          <a:off x="275493" y="1619054"/>
          <a:ext cx="9355013" cy="403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2021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Gollenberg,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937218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-49889" y="1069466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(h/Monat)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9766F-0446-490C-B025-B4DD771DF597}"/>
              </a:ext>
            </a:extLst>
          </p:cNvPr>
          <p:cNvSpPr txBox="1"/>
          <p:nvPr/>
        </p:nvSpPr>
        <p:spPr>
          <a:xfrm>
            <a:off x="1673175" y="922259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Freckenfeld</a:t>
            </a:r>
            <a:endParaRPr lang="de-DE" sz="1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81E3E6-F78A-4389-B31E-B226BF5BD8BD}"/>
              </a:ext>
            </a:extLst>
          </p:cNvPr>
          <p:cNvSpPr txBox="1"/>
          <p:nvPr/>
        </p:nvSpPr>
        <p:spPr>
          <a:xfrm>
            <a:off x="1744532" y="1131245"/>
            <a:ext cx="808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Gollenberg</a:t>
            </a:r>
            <a:endParaRPr lang="de-DE" sz="1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970A4A-4C57-43EE-A579-F47F5DA8EEBB}"/>
              </a:ext>
            </a:extLst>
          </p:cNvPr>
          <p:cNvSpPr txBox="1"/>
          <p:nvPr/>
        </p:nvSpPr>
        <p:spPr>
          <a:xfrm>
            <a:off x="1865994" y="1366332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Offenbach II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B61A2F-622D-4FE9-914E-ED243E64A49F}"/>
              </a:ext>
            </a:extLst>
          </p:cNvPr>
          <p:cNvSpPr txBox="1"/>
          <p:nvPr/>
        </p:nvSpPr>
        <p:spPr>
          <a:xfrm>
            <a:off x="1987287" y="1574172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Hatzenbühl</a:t>
            </a:r>
            <a:endParaRPr lang="de-DE" sz="10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7A828D5-351D-4D2F-822D-B796ECF67B17}"/>
              </a:ext>
            </a:extLst>
          </p:cNvPr>
          <p:cNvCxnSpPr/>
          <p:nvPr/>
        </p:nvCxnSpPr>
        <p:spPr bwMode="auto">
          <a:xfrm flipV="1">
            <a:off x="1793184" y="1168480"/>
            <a:ext cx="0" cy="1438277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197AF41-9413-488C-B670-DD5D5A2F7F72}"/>
              </a:ext>
            </a:extLst>
          </p:cNvPr>
          <p:cNvCxnSpPr/>
          <p:nvPr/>
        </p:nvCxnSpPr>
        <p:spPr bwMode="auto">
          <a:xfrm flipV="1">
            <a:off x="2120422" y="1842911"/>
            <a:ext cx="0" cy="93529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36E11DE-34FA-4E85-8484-9396C173F166}"/>
              </a:ext>
            </a:extLst>
          </p:cNvPr>
          <p:cNvCxnSpPr/>
          <p:nvPr/>
        </p:nvCxnSpPr>
        <p:spPr bwMode="auto">
          <a:xfrm flipV="1">
            <a:off x="2004170" y="1574172"/>
            <a:ext cx="0" cy="140580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BBDBD6E-0571-44E4-B3FF-E1AC36FBD3FA}"/>
              </a:ext>
            </a:extLst>
          </p:cNvPr>
          <p:cNvCxnSpPr/>
          <p:nvPr/>
        </p:nvCxnSpPr>
        <p:spPr bwMode="auto">
          <a:xfrm flipV="1">
            <a:off x="1897254" y="1413222"/>
            <a:ext cx="0" cy="1685905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040045F-CCE1-4624-A32A-DC0FEAF018AE}"/>
              </a:ext>
            </a:extLst>
          </p:cNvPr>
          <p:cNvSpPr txBox="1"/>
          <p:nvPr/>
        </p:nvSpPr>
        <p:spPr>
          <a:xfrm>
            <a:off x="2123352" y="1750836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Minfeld</a:t>
            </a:r>
            <a:endParaRPr lang="de-DE" sz="100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6318167-2B9F-46EC-A75B-4259FD33B615}"/>
              </a:ext>
            </a:extLst>
          </p:cNvPr>
          <p:cNvCxnSpPr/>
          <p:nvPr/>
        </p:nvCxnSpPr>
        <p:spPr bwMode="auto">
          <a:xfrm flipV="1">
            <a:off x="2250352" y="1988961"/>
            <a:ext cx="0" cy="111016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267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Die ersten und letzten 3 Monate im Jahr gibt’s mehr Wind, Mai war die Ausnahme!</a:t>
            </a:r>
          </a:p>
        </p:txBody>
      </p:sp>
    </p:spTree>
    <p:extLst>
      <p:ext uri="{BB962C8B-B14F-4D97-AF65-F5344CB8AC3E}">
        <p14:creationId xmlns:p14="http://schemas.microsoft.com/office/powerpoint/2010/main" val="11961952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Agenda 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3928CE88-2F2D-439E-998F-240EFD4E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1269824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Primärenergieverbrauch 2021 in D</a:t>
            </a: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F533B080-5829-4307-B09E-0A1B1669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2741852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Nettostromerzeugung 2021 in D</a:t>
            </a:r>
          </a:p>
        </p:txBody>
      </p:sp>
      <p:sp>
        <p:nvSpPr>
          <p:cNvPr id="8200" name="Text Box 5">
            <a:extLst>
              <a:ext uri="{FF2B5EF4-FFF2-40B4-BE49-F238E27FC236}">
                <a16:creationId xmlns:a16="http://schemas.microsoft.com/office/drawing/2014/main" id="{B0109D79-F640-48B2-A6EE-4DF1B46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5505439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Fazit</a:t>
            </a:r>
          </a:p>
        </p:txBody>
      </p:sp>
      <p:sp>
        <p:nvSpPr>
          <p:cNvPr id="8202" name="Text Box 5">
            <a:extLst>
              <a:ext uri="{FF2B5EF4-FFF2-40B4-BE49-F238E27FC236}">
                <a16:creationId xmlns:a16="http://schemas.microsoft.com/office/drawing/2014/main" id="{7CEB5AAC-DDC0-46F2-9775-A9D0F659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2006354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Stand der Transformation zu 100% Erneuerbare bis 2040 in 2021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06874E8-3D35-4D09-B9A6-ED376FEF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3478382"/>
            <a:ext cx="9081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3333FF"/>
                </a:solidFill>
              </a:rPr>
              <a:t>Jährlicher Zubau an installierter Leistung bei den EE in D, RLP und Südpfalz in 2021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1C81F70-130C-4397-8B28-37E9BC0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4214912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u="sng" dirty="0">
                <a:solidFill>
                  <a:srgbClr val="3333FF"/>
                </a:solidFill>
              </a:rPr>
              <a:t>Spezifische Stromerträge 2021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- Wind </a:t>
            </a:r>
            <a:r>
              <a:rPr lang="de-DE" altLang="de-DE" sz="1800" dirty="0" err="1">
                <a:solidFill>
                  <a:srgbClr val="3333FF"/>
                </a:solidFill>
              </a:rPr>
              <a:t>onshore</a:t>
            </a:r>
            <a:r>
              <a:rPr lang="de-DE" altLang="de-DE" sz="1800" dirty="0">
                <a:solidFill>
                  <a:srgbClr val="3333FF"/>
                </a:solidFill>
              </a:rPr>
              <a:t> (Südpfalz) und offshore (Baltic 2)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- Solar (Südpfalz)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2021 des Windparks Baltic 2 (offshore)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797874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1250854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(h/Monat)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D19E506-7591-4C3A-93DE-51092D59A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86352"/>
              </p:ext>
            </p:extLst>
          </p:nvPr>
        </p:nvGraphicFramePr>
        <p:xfrm>
          <a:off x="3074127" y="362255"/>
          <a:ext cx="4328160" cy="2682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18181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2409979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</a:tblGrid>
              <a:tr h="24095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Baltic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80xSIEMENS SWT 3,6-120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Eigner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6965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57542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9750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98817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975,6 (1.163)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43359"/>
                  </a:ext>
                </a:extLst>
              </a:tr>
              <a:tr h="361438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*) Vorjahreswerte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3387 (4.040)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21815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Auch dieser Offshore-Windpark hat mit 3.387 Volllaststunden geschwächelt!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955DFB2-4AEE-4523-8470-1AE444DE8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576069"/>
              </p:ext>
            </p:extLst>
          </p:nvPr>
        </p:nvGraphicFramePr>
        <p:xfrm>
          <a:off x="426027" y="2056446"/>
          <a:ext cx="9227127" cy="392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1645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2021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für PV-Anlage Süd und Ost/West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932" y="5976472"/>
            <a:ext cx="12360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W.T, M.B.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1103909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Volllaststunden</a:t>
            </a:r>
          </a:p>
          <a:p>
            <a:pPr algn="ctr"/>
            <a:r>
              <a:rPr lang="de-DE" sz="1400" b="1" dirty="0"/>
              <a:t>(h/Monat)</a:t>
            </a:r>
          </a:p>
        </p:txBody>
      </p:sp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4333365E-29E8-454E-B45B-152E063D3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75471"/>
              </p:ext>
            </p:extLst>
          </p:nvPr>
        </p:nvGraphicFramePr>
        <p:xfrm>
          <a:off x="5091545" y="95206"/>
          <a:ext cx="4740431" cy="204486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57319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485551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297561">
                  <a:extLst>
                    <a:ext uri="{9D8B030D-6E8A-4147-A177-3AD203B41FA5}">
                      <a16:colId xmlns:a16="http://schemas.microsoft.com/office/drawing/2014/main" val="137530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PV-Anlage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Süd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Ost/West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(kWp)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32917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7321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(MWh)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15,290 (16,044)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14.110 (15,331)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7283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1.084 (1.138)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 893 (970,3)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Anteil </a:t>
                      </a:r>
                      <a:r>
                        <a:rPr lang="de-DE" sz="1200" b="1" dirty="0" err="1"/>
                        <a:t>ggü</a:t>
                      </a:r>
                      <a:r>
                        <a:rPr lang="de-DE" sz="1200" b="1" dirty="0"/>
                        <a:t>. Süd (%)</a:t>
                      </a:r>
                    </a:p>
                    <a:p>
                      <a:endParaRPr lang="de-DE" sz="1200" b="1" dirty="0"/>
                    </a:p>
                    <a:p>
                      <a:r>
                        <a:rPr lang="de-DE" sz="1200" b="0" dirty="0"/>
                        <a:t>*) Vorjahreswerte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82,3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4752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0814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Solarstrom hat in der Südpfalz gute spezifische Erträge!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BAD4AE8-1720-4626-9DC3-A102109B9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55644"/>
              </p:ext>
            </p:extLst>
          </p:nvPr>
        </p:nvGraphicFramePr>
        <p:xfrm>
          <a:off x="330778" y="1906978"/>
          <a:ext cx="8967355" cy="417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10C10823-6CD5-409E-95D1-B341F309D395}"/>
              </a:ext>
            </a:extLst>
          </p:cNvPr>
          <p:cNvSpPr/>
          <p:nvPr/>
        </p:nvSpPr>
        <p:spPr bwMode="auto">
          <a:xfrm>
            <a:off x="2050755" y="5908931"/>
            <a:ext cx="426028" cy="135082"/>
          </a:xfrm>
          <a:prstGeom prst="rect">
            <a:avLst/>
          </a:prstGeom>
          <a:solidFill>
            <a:srgbClr val="FF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881EFD-530D-4B03-A7D6-33003D0E0E2F}"/>
              </a:ext>
            </a:extLst>
          </p:cNvPr>
          <p:cNvSpPr/>
          <p:nvPr/>
        </p:nvSpPr>
        <p:spPr bwMode="auto">
          <a:xfrm>
            <a:off x="925891" y="5908931"/>
            <a:ext cx="426028" cy="135082"/>
          </a:xfrm>
          <a:prstGeom prst="rect">
            <a:avLst/>
          </a:prstGeom>
          <a:solidFill>
            <a:srgbClr val="CC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3B8C12-3CF2-4AB0-91BC-CB6461A67B80}"/>
              </a:ext>
            </a:extLst>
          </p:cNvPr>
          <p:cNvSpPr txBox="1"/>
          <p:nvPr/>
        </p:nvSpPr>
        <p:spPr>
          <a:xfrm>
            <a:off x="2439485" y="5822583"/>
            <a:ext cx="9187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Ost/West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DF9235-C085-4B31-B121-13D560BAB4EE}"/>
              </a:ext>
            </a:extLst>
          </p:cNvPr>
          <p:cNvSpPr txBox="1"/>
          <p:nvPr/>
        </p:nvSpPr>
        <p:spPr>
          <a:xfrm>
            <a:off x="1280611" y="5822583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Süd</a:t>
            </a:r>
          </a:p>
        </p:txBody>
      </p:sp>
    </p:spTree>
    <p:extLst>
      <p:ext uri="{BB962C8B-B14F-4D97-AF65-F5344CB8AC3E}">
        <p14:creationId xmlns:p14="http://schemas.microsoft.com/office/powerpoint/2010/main" val="7494549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3A67ADBA-BF76-4B91-BF4B-695A18D00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362851"/>
              </p:ext>
            </p:extLst>
          </p:nvPr>
        </p:nvGraphicFramePr>
        <p:xfrm>
          <a:off x="406400" y="1362678"/>
          <a:ext cx="9167443" cy="416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2021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Volllaststunden für Wind und PV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6" y="5811842"/>
            <a:ext cx="69038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 , pfalzwind, 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W.T, M.B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.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-105670" y="839458"/>
            <a:ext cx="17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Volllaststunden (h/Monat)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Wind und Sonne ergänzen sich gut, aber es fehlt nach wie vor der Zubau!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07839D-5BB1-4B1A-B6A7-77CE09598374}"/>
              </a:ext>
            </a:extLst>
          </p:cNvPr>
          <p:cNvSpPr txBox="1"/>
          <p:nvPr/>
        </p:nvSpPr>
        <p:spPr>
          <a:xfrm>
            <a:off x="1695218" y="1147462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Wind offshore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D69E805-0B06-4AEA-B841-77D6A2BA1DA6}"/>
              </a:ext>
            </a:extLst>
          </p:cNvPr>
          <p:cNvCxnSpPr/>
          <p:nvPr/>
        </p:nvCxnSpPr>
        <p:spPr bwMode="auto">
          <a:xfrm flipV="1">
            <a:off x="1851962" y="1393683"/>
            <a:ext cx="0" cy="36476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BFDEEB0-DC1C-424E-8E13-A75EE110A342}"/>
              </a:ext>
            </a:extLst>
          </p:cNvPr>
          <p:cNvCxnSpPr/>
          <p:nvPr/>
        </p:nvCxnSpPr>
        <p:spPr bwMode="auto">
          <a:xfrm flipV="1">
            <a:off x="2110115" y="1748971"/>
            <a:ext cx="0" cy="118861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14B78AC-A86B-4E5C-85C0-E2F4B4258AB8}"/>
              </a:ext>
            </a:extLst>
          </p:cNvPr>
          <p:cNvCxnSpPr/>
          <p:nvPr/>
        </p:nvCxnSpPr>
        <p:spPr bwMode="auto">
          <a:xfrm flipV="1">
            <a:off x="2341156" y="2120423"/>
            <a:ext cx="0" cy="182634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64145C5-7BFB-4089-B540-154534678646}"/>
              </a:ext>
            </a:extLst>
          </p:cNvPr>
          <p:cNvSpPr txBox="1"/>
          <p:nvPr/>
        </p:nvSpPr>
        <p:spPr>
          <a:xfrm>
            <a:off x="1955927" y="1534010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Wind </a:t>
            </a:r>
            <a:r>
              <a:rPr lang="de-DE" sz="1000" dirty="0" err="1"/>
              <a:t>onshore</a:t>
            </a:r>
            <a:endParaRPr lang="de-DE" sz="1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A20EF79-0809-4F99-8BB6-4B0330676892}"/>
              </a:ext>
            </a:extLst>
          </p:cNvPr>
          <p:cNvSpPr txBox="1"/>
          <p:nvPr/>
        </p:nvSpPr>
        <p:spPr>
          <a:xfrm>
            <a:off x="2189485" y="1874202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PV</a:t>
            </a:r>
          </a:p>
        </p:txBody>
      </p:sp>
    </p:spTree>
    <p:extLst>
      <p:ext uri="{BB962C8B-B14F-4D97-AF65-F5344CB8AC3E}">
        <p14:creationId xmlns:p14="http://schemas.microsoft.com/office/powerpoint/2010/main" val="8929460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FDB85E-F0AD-4A4C-A2F2-3314DE34C915}"/>
              </a:ext>
            </a:extLst>
          </p:cNvPr>
          <p:cNvSpPr txBox="1"/>
          <p:nvPr/>
        </p:nvSpPr>
        <p:spPr>
          <a:xfrm>
            <a:off x="1022825" y="2918554"/>
            <a:ext cx="85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Beim Strom haben sich die EE um 4,5 %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ggü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2020 reduziert!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897FD0-7627-4E6F-B37E-660935ABB4A4}"/>
              </a:ext>
            </a:extLst>
          </p:cNvPr>
          <p:cNvSpPr txBox="1"/>
          <p:nvPr/>
        </p:nvSpPr>
        <p:spPr>
          <a:xfrm>
            <a:off x="1022826" y="980943"/>
            <a:ext cx="85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Wetterbedingt haben sich die EE (Wind und Solar)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ggü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2020 um 0,2 % reduziert.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696ED6-ABC5-48C6-A6BE-84945A7B8E76}"/>
              </a:ext>
            </a:extLst>
          </p:cNvPr>
          <p:cNvSpPr txBox="1"/>
          <p:nvPr/>
        </p:nvSpPr>
        <p:spPr>
          <a:xfrm>
            <a:off x="1022826" y="1811249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Corona-bedingt haben sich die Zahlen beim Endenergieverbrauch in 2020 deutlich reduziert! Die Zahlen für 2021 liegen erst Ende 2022 vor.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DCBE37-33A7-45B1-87A2-CA64191623C9}"/>
              </a:ext>
            </a:extLst>
          </p:cNvPr>
          <p:cNvSpPr txBox="1"/>
          <p:nvPr/>
        </p:nvSpPr>
        <p:spPr>
          <a:xfrm>
            <a:off x="1022826" y="3748860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Zubauraten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installierten Leistung bei Solar und Wind  ist nach wie vor um Größenordnungen zu klein auch in RLP!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94267A-844F-443E-95CC-7EDCC4B98CF3}"/>
              </a:ext>
            </a:extLst>
          </p:cNvPr>
          <p:cNvSpPr txBox="1"/>
          <p:nvPr/>
        </p:nvSpPr>
        <p:spPr>
          <a:xfrm>
            <a:off x="1022825" y="4856167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spezifischen Energieerträge bei Wind und Sonne haben sich auch in der Südpfalz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ggü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dem Vorjahr reduziert. Im nächsten Jahr wird es wieder besser, hoffentlich!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6F62-2335-4C7C-B7AB-F2D4D33E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Es ist noch sehr viel zu tun!</a:t>
            </a:r>
          </a:p>
        </p:txBody>
      </p:sp>
    </p:spTree>
    <p:extLst>
      <p:ext uri="{BB962C8B-B14F-4D97-AF65-F5344CB8AC3E}">
        <p14:creationId xmlns:p14="http://schemas.microsoft.com/office/powerpoint/2010/main" val="18997666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6805" name="Gruppieren 1">
            <a:extLst>
              <a:ext uri="{FF2B5EF4-FFF2-40B4-BE49-F238E27FC236}">
                <a16:creationId xmlns:a16="http://schemas.microsoft.com/office/drawing/2014/main" id="{B8892F78-F9B6-4880-86C3-F1B67924C304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744538"/>
            <a:ext cx="8880475" cy="1671637"/>
            <a:chOff x="666532" y="352681"/>
            <a:chExt cx="8880140" cy="1670880"/>
          </a:xfrm>
        </p:grpSpPr>
        <p:sp>
          <p:nvSpPr>
            <p:cNvPr id="76808" name="AutoShape 4">
              <a:extLst>
                <a:ext uri="{FF2B5EF4-FFF2-40B4-BE49-F238E27FC236}">
                  <a16:creationId xmlns:a16="http://schemas.microsoft.com/office/drawing/2014/main" id="{5DCD0B21-EDF5-4AF5-B2EC-248FBBA9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352681"/>
              <a:ext cx="8880140" cy="1670880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76809" name="Text Box 5">
              <a:extLst>
                <a:ext uri="{FF2B5EF4-FFF2-40B4-BE49-F238E27FC236}">
                  <a16:creationId xmlns:a16="http://schemas.microsoft.com/office/drawing/2014/main" id="{7DDBB3B6-69D4-4E7C-8774-BD0CF9D3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 dirty="0">
                  <a:solidFill>
                    <a:schemeClr val="bg1"/>
                  </a:solidFill>
                </a:rPr>
                <a:t>Vielen Dank für Euere Aufmerksamkeit</a:t>
              </a:r>
            </a:p>
          </p:txBody>
        </p: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294188"/>
            <a:ext cx="5932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Wolfgang Thiel, Vorsitzender</a:t>
            </a:r>
          </a:p>
          <a:p>
            <a:pPr algn="ctr"/>
            <a:r>
              <a:rPr lang="de-DE" altLang="de-DE" b="1">
                <a:solidFill>
                  <a:schemeClr val="accent2"/>
                </a:solidFill>
              </a:rPr>
              <a:t>Initiative Südpfalz-Energie (ISE e.V.)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www.i-suedpfalz-energie.de/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Tel.: +49 172 7419812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eMail: wolfgang@thiel-wt.de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F0284E-9ED7-475C-8E20-BABFAE807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4"/>
          <a:stretch/>
        </p:blipFill>
        <p:spPr>
          <a:xfrm>
            <a:off x="1043846" y="971599"/>
            <a:ext cx="7525189" cy="4905620"/>
          </a:xfrm>
          <a:prstGeom prst="rect">
            <a:avLst/>
          </a:prstGeom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6204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</a:rPr>
              <a:t>Primärenergieverbrauch in Deutschland 2021</a:t>
            </a:r>
          </a:p>
          <a:p>
            <a:r>
              <a:rPr lang="de-DE" altLang="de-DE" b="1" dirty="0">
                <a:solidFill>
                  <a:schemeClr val="bg1"/>
                </a:solidFill>
              </a:rPr>
              <a:t>anteilige Energieträger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249" y="892175"/>
            <a:ext cx="4570413" cy="3715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12.193</a:t>
            </a:r>
            <a:r>
              <a:rPr 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(11.890)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PJ = </a:t>
            </a:r>
            <a:r>
              <a:rPr lang="de-DE" altLang="de-DE" sz="1800" b="1" dirty="0">
                <a:ea typeface="Microsoft YaHei" panose="020B0503020204020204" pitchFamily="34" charset="-122"/>
              </a:rPr>
              <a:t>3.387 (3.303) 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TWh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51175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Die Erneuerbaren sind wetterbedingt kleiner geworden!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93C33CE-73D0-43D5-9540-141323CC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921864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A77CE4-79C2-44B9-9B9A-A2E4D06DFDEE}"/>
              </a:ext>
            </a:extLst>
          </p:cNvPr>
          <p:cNvSpPr txBox="1"/>
          <p:nvPr/>
        </p:nvSpPr>
        <p:spPr>
          <a:xfrm>
            <a:off x="2789853" y="5393093"/>
            <a:ext cx="14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 ) Werte 2020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AAA2CB-E14B-491A-B4BE-0F66B8E22B80}"/>
              </a:ext>
            </a:extLst>
          </p:cNvPr>
          <p:cNvSpPr txBox="1"/>
          <p:nvPr/>
        </p:nvSpPr>
        <p:spPr>
          <a:xfrm>
            <a:off x="7231440" y="2322436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25475" algn="l"/>
                <a:tab pos="719138" algn="l"/>
              </a:tabLst>
            </a:pPr>
            <a:r>
              <a:rPr lang="de-DE" sz="1800" dirty="0">
                <a:solidFill>
                  <a:srgbClr val="FF0000"/>
                </a:solidFill>
              </a:rPr>
              <a:t>   76,4%	Fossil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  6,2%	Atom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16,1% 	Erneuerbare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80214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</a:rPr>
              <a:t>Primärenergieverbrauch, Energieträger in Deutschland</a:t>
            </a:r>
          </a:p>
          <a:p>
            <a:r>
              <a:rPr lang="de-DE" altLang="de-DE" b="1" dirty="0">
                <a:solidFill>
                  <a:schemeClr val="bg1"/>
                </a:solidFill>
              </a:rPr>
              <a:t>Änderungen in 2021 </a:t>
            </a:r>
            <a:r>
              <a:rPr lang="de-DE" altLang="de-DE" b="1" dirty="0" err="1">
                <a:solidFill>
                  <a:schemeClr val="bg1"/>
                </a:solidFill>
              </a:rPr>
              <a:t>ggü</a:t>
            </a:r>
            <a:r>
              <a:rPr lang="de-DE" altLang="de-DE" b="1" dirty="0">
                <a:solidFill>
                  <a:schemeClr val="bg1"/>
                </a:solidFill>
              </a:rPr>
              <a:t>. 2020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6E6FC22-8314-424E-9BB2-0DEB737F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8945B-C588-421F-952A-A6EAA4B6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94" y="976272"/>
            <a:ext cx="5297247" cy="5103015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69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Wind und Sonne haben uns etwas im Stich gelassen!</a:t>
            </a:r>
          </a:p>
        </p:txBody>
      </p:sp>
    </p:spTree>
    <p:extLst>
      <p:ext uri="{BB962C8B-B14F-4D97-AF65-F5344CB8AC3E}">
        <p14:creationId xmlns:p14="http://schemas.microsoft.com/office/powerpoint/2010/main" val="1855196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F96547B-18E9-4B7E-BF38-86724466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834359"/>
            <a:ext cx="8345826" cy="4782733"/>
          </a:xfrm>
          <a:prstGeom prst="rect">
            <a:avLst/>
          </a:prstGeom>
        </p:spPr>
      </p:pic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des Primärenergieverbrauch in Deutschland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2000 bis 2021</a:t>
            </a:r>
          </a:p>
        </p:txBody>
      </p:sp>
      <p:cxnSp>
        <p:nvCxnSpPr>
          <p:cNvPr id="56327" name="Gerade Verbindung mit Pfeil 6">
            <a:extLst>
              <a:ext uri="{FF2B5EF4-FFF2-40B4-BE49-F238E27FC236}">
                <a16:creationId xmlns:a16="http://schemas.microsoft.com/office/drawing/2014/main" id="{006843BA-78EF-47A8-84EA-F2B7620A8536}"/>
              </a:ext>
            </a:extLst>
          </p:cNvPr>
          <p:cNvCxnSpPr>
            <a:cxnSpLocks/>
          </p:cNvCxnSpPr>
          <p:nvPr/>
        </p:nvCxnSpPr>
        <p:spPr bwMode="auto">
          <a:xfrm>
            <a:off x="3140812" y="3474528"/>
            <a:ext cx="4447926" cy="108965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28" name="Textfeld 7">
            <a:extLst>
              <a:ext uri="{FF2B5EF4-FFF2-40B4-BE49-F238E27FC236}">
                <a16:creationId xmlns:a16="http://schemas.microsoft.com/office/drawing/2014/main" id="{C2350089-A7B6-4FB3-A13B-0CB3A924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25" y="4019356"/>
            <a:ext cx="11368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FF0000"/>
                </a:solidFill>
              </a:rPr>
              <a:t>- 16,3 %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-1,02 %/a seit 2005;  EU-Richtline: - 1,5 %/a!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D75B607-775F-4370-81C7-BCEC0DA24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0" t="29346" r="59598" b="22216"/>
          <a:stretch/>
        </p:blipFill>
        <p:spPr>
          <a:xfrm>
            <a:off x="171300" y="938300"/>
            <a:ext cx="9545788" cy="5180857"/>
          </a:xfrm>
          <a:prstGeom prst="rect">
            <a:avLst/>
          </a:prstGeom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90500"/>
            <a:ext cx="6937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Energiebedarf: Energieflussbild 2020, Deutschland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5848836"/>
            <a:ext cx="134011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2020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25" y="6051283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161582" y="2752566"/>
            <a:ext cx="3472006" cy="3285361"/>
            <a:chOff x="280718" y="2941664"/>
            <a:chExt cx="3472575" cy="3539319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86" y="2941664"/>
              <a:ext cx="643230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1,8 %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51" y="4067101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77,0 %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18" y="6149415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21.2 %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555322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70500" cy="2851234"/>
            <a:chOff x="4635499" y="2598086"/>
            <a:chExt cx="5271488" cy="2852280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5467" y="3145515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28,3 %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7962" y="3661966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27,5 %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1656" y="4455979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28,9 %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4337" y="5142476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15,3 %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4082445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056173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/>
              <a:t>Energieeinheit: PJ </a:t>
            </a:r>
            <a:r>
              <a:rPr lang="de-DE" altLang="de-DE" sz="1200" b="1" dirty="0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Mehr als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2532656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(79)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3619073"/>
            <a:ext cx="727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(3.428)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553259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(943)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024465" y="4132814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(4.450)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145487" y="4897891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(2.318)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909" y="3240982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657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460" y="3774253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637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244" y="4562491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670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312" y="525969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354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645" y="139892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137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123" y="141115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552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 dirty="0">
                <a:solidFill>
                  <a:schemeClr val="accent2"/>
                </a:solidFill>
              </a:rPr>
              <a:t>1)</a:t>
            </a:r>
            <a:br>
              <a:rPr lang="de-DE" altLang="de-DE" sz="900" b="1" dirty="0">
                <a:solidFill>
                  <a:schemeClr val="accent2"/>
                </a:solidFill>
              </a:rPr>
            </a:br>
            <a:r>
              <a:rPr lang="de-DE" altLang="de-DE" sz="1200" b="1" dirty="0">
                <a:solidFill>
                  <a:schemeClr val="accent2"/>
                </a:solidFill>
              </a:rPr>
              <a:t>(Summe 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3.006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 dirty="0">
                <a:solidFill>
                  <a:schemeClr val="accent2"/>
                </a:solidFill>
              </a:rPr>
              <a:t>1) ohne </a:t>
            </a:r>
            <a:r>
              <a:rPr lang="de-DE" altLang="de-DE" sz="900" b="1" dirty="0" err="1">
                <a:solidFill>
                  <a:schemeClr val="accent2"/>
                </a:solidFill>
              </a:rPr>
              <a:t>nichtenerg</a:t>
            </a:r>
            <a:r>
              <a:rPr lang="de-DE" altLang="de-DE" sz="900" b="1" dirty="0">
                <a:solidFill>
                  <a:schemeClr val="accent2"/>
                </a:solidFill>
              </a:rPr>
              <a:t>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808729" y="4132814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(3.305)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141039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(262)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50725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8B10EE8-76E9-4143-9F03-7FCD08E8C344}"/>
              </a:ext>
            </a:extLst>
          </p:cNvPr>
          <p:cNvGraphicFramePr>
            <a:graphicFrameLocks/>
          </p:cNvGraphicFramePr>
          <p:nvPr/>
        </p:nvGraphicFramePr>
        <p:xfrm>
          <a:off x="235130" y="1182055"/>
          <a:ext cx="9670869" cy="47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/>
              <a:t>TWh</a:t>
            </a:r>
          </a:p>
        </p:txBody>
      </p:sp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871" y="1922371"/>
            <a:ext cx="4342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und Einsparung: -1,5%/a des Endenergieverbrauchs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39" y="3838575"/>
            <a:ext cx="752475" cy="30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0" y="5172167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C000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/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24" y="4892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66FF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472509" y="808676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FF0000"/>
                  </a:solidFill>
                </a:rPr>
                <a:t>Atom-</a:t>
              </a:r>
              <a:br>
                <a:rPr lang="de-DE" altLang="de-DE" sz="1400" dirty="0">
                  <a:solidFill>
                    <a:srgbClr val="FF0000"/>
                  </a:solidFill>
                </a:rPr>
              </a:br>
              <a:r>
                <a:rPr lang="de-DE" altLang="de-DE" sz="1400" dirty="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35857" y="808676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681311" y="818201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Einsparung und Ausbau sind die Aufgaben der Zukunft für die Energiewende!</a:t>
            </a:r>
            <a:endParaRPr lang="de-DE" altLang="de-DE" sz="1000" dirty="0"/>
          </a:p>
        </p:txBody>
      </p:sp>
      <p:grpSp>
        <p:nvGrpSpPr>
          <p:cNvPr id="30" name="Gruppieren 2">
            <a:extLst>
              <a:ext uri="{FF2B5EF4-FFF2-40B4-BE49-F238E27FC236}">
                <a16:creationId xmlns:a16="http://schemas.microsoft.com/office/drawing/2014/main" id="{87168A2D-AF8D-4D21-B652-DD606755D949}"/>
              </a:ext>
            </a:extLst>
          </p:cNvPr>
          <p:cNvGrpSpPr>
            <a:grpSpLocks/>
          </p:cNvGrpSpPr>
          <p:nvPr/>
        </p:nvGrpSpPr>
        <p:grpSpPr bwMode="auto">
          <a:xfrm>
            <a:off x="4807926" y="827127"/>
            <a:ext cx="1895071" cy="5137749"/>
            <a:chOff x="8428738" y="766165"/>
            <a:chExt cx="1895071" cy="5138410"/>
          </a:xfrm>
        </p:grpSpPr>
        <p:grpSp>
          <p:nvGrpSpPr>
            <p:cNvPr id="31" name="Gruppieren 5">
              <a:extLst>
                <a:ext uri="{FF2B5EF4-FFF2-40B4-BE49-F238E27FC236}">
                  <a16:creationId xmlns:a16="http://schemas.microsoft.com/office/drawing/2014/main" id="{4C84C571-0C9C-424F-A46E-6D5C8A519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8738" y="766165"/>
              <a:ext cx="1895071" cy="4597991"/>
              <a:chOff x="8428738" y="766032"/>
              <a:chExt cx="1895071" cy="4598131"/>
            </a:xfrm>
          </p:grpSpPr>
          <p:cxnSp>
            <p:nvCxnSpPr>
              <p:cNvPr id="34" name="Gerader Verbinder 20">
                <a:extLst>
                  <a:ext uri="{FF2B5EF4-FFF2-40B4-BE49-F238E27FC236}">
                    <a16:creationId xmlns:a16="http://schemas.microsoft.com/office/drawing/2014/main" id="{DD69677F-6CB9-4E3C-AF2C-E1D9741A0B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Textfeld 21">
                <a:extLst>
                  <a:ext uri="{FF2B5EF4-FFF2-40B4-BE49-F238E27FC236}">
                    <a16:creationId xmlns:a16="http://schemas.microsoft.com/office/drawing/2014/main" id="{013CC9C6-3BB0-48F7-9D7F-55AAF6999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738" y="766032"/>
                <a:ext cx="1895071" cy="523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b="1" dirty="0">
                    <a:solidFill>
                      <a:srgbClr val="FF0000"/>
                    </a:solidFill>
                  </a:rPr>
                  <a:t>IPCC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Budget aufgebraucht!</a:t>
                </a:r>
              </a:p>
            </p:txBody>
          </p:sp>
          <p:sp>
            <p:nvSpPr>
              <p:cNvPr id="36" name="Gleichschenkliges Dreieck 22">
                <a:extLst>
                  <a:ext uri="{FF2B5EF4-FFF2-40B4-BE49-F238E27FC236}">
                    <a16:creationId xmlns:a16="http://schemas.microsoft.com/office/drawing/2014/main" id="{3ADBCAA4-0909-4300-93C6-ABAB57EDA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32" name="Ellipse 2">
              <a:extLst>
                <a:ext uri="{FF2B5EF4-FFF2-40B4-BE49-F238E27FC236}">
                  <a16:creationId xmlns:a16="http://schemas.microsoft.com/office/drawing/2014/main" id="{C293EE49-65B4-49CD-94BD-DEDDBD4AD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0134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P-Energieverbrauch und Erneuerbare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Primärenergieverbrauch wg. Corona ok! Trend bei Erneuerbaren nicht ok!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69" y="922586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25D4147-2586-4C7F-99EC-4956F522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44" y="5864637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2021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9FE3D9A-920F-49FA-943E-BC779D145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284068"/>
              </p:ext>
            </p:extLst>
          </p:nvPr>
        </p:nvGraphicFramePr>
        <p:xfrm>
          <a:off x="374469" y="1313771"/>
          <a:ext cx="9334500" cy="446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2319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P-Energieträger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Ende 2022 ist Kernkraft NULL!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11225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FB05F4-4C0A-4A9A-ADF8-FEB52B4B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478" y="5847222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2021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DCE6E3C0-1263-4916-B56E-ED3FE7813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91134"/>
              </p:ext>
            </p:extLst>
          </p:nvPr>
        </p:nvGraphicFramePr>
        <p:xfrm>
          <a:off x="287338" y="1319825"/>
          <a:ext cx="9241126" cy="419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06D99B9-2452-4E5E-9E8F-6C72554A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414" y="2951017"/>
            <a:ext cx="752475" cy="3079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A378E-F20A-4D45-ABEA-4A1444E5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153" y="3105005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7AE0B4-BA50-4C20-A4E8-1571D871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251" y="3854722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3E0288-B57D-477B-9AEF-AE978B1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00" y="4476722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Kernkraft</a:t>
            </a:r>
          </a:p>
        </p:txBody>
      </p:sp>
    </p:spTree>
    <p:extLst>
      <p:ext uri="{BB962C8B-B14F-4D97-AF65-F5344CB8AC3E}">
        <p14:creationId xmlns:p14="http://schemas.microsoft.com/office/powerpoint/2010/main" val="25168067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e_ppt_basic_gray_DE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ie_ppt_basic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e_ppt_basic_gray_DE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_ppt_basic_gray_DE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1551</Words>
  <Application>Microsoft Office PowerPoint</Application>
  <PresentationFormat>A4-Papier (210 x 297 mm)</PresentationFormat>
  <Paragraphs>352</Paragraphs>
  <Slides>24</Slides>
  <Notes>24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Siemens Slab</vt:lpstr>
      <vt:lpstr>Wingdings</vt:lpstr>
      <vt:lpstr>pg_blau_basisversion</vt:lpstr>
      <vt:lpstr>sie_ppt_basic_gray_DE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2274</cp:revision>
  <cp:lastPrinted>2019-03-23T07:11:31Z</cp:lastPrinted>
  <dcterms:created xsi:type="dcterms:W3CDTF">2003-01-24T08:17:53Z</dcterms:created>
  <dcterms:modified xsi:type="dcterms:W3CDTF">2022-01-30T13:24:36Z</dcterms:modified>
</cp:coreProperties>
</file>