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878" r:id="rId2"/>
    <p:sldId id="879" r:id="rId3"/>
    <p:sldId id="973" r:id="rId4"/>
    <p:sldId id="691" r:id="rId5"/>
    <p:sldId id="961" r:id="rId6"/>
    <p:sldId id="1067" r:id="rId7"/>
    <p:sldId id="1001" r:id="rId8"/>
    <p:sldId id="1007" r:id="rId9"/>
    <p:sldId id="1000" r:id="rId10"/>
    <p:sldId id="1008" r:id="rId11"/>
    <p:sldId id="1009" r:id="rId12"/>
    <p:sldId id="1069" r:id="rId13"/>
    <p:sldId id="1070" r:id="rId14"/>
    <p:sldId id="698" r:id="rId15"/>
    <p:sldId id="974" r:id="rId16"/>
    <p:sldId id="857" r:id="rId17"/>
    <p:sldId id="1090" r:id="rId18"/>
    <p:sldId id="908" r:id="rId19"/>
    <p:sldId id="967" r:id="rId20"/>
    <p:sldId id="976" r:id="rId21"/>
    <p:sldId id="983" r:id="rId22"/>
    <p:sldId id="984" r:id="rId23"/>
    <p:sldId id="928" r:id="rId24"/>
    <p:sldId id="924" r:id="rId25"/>
    <p:sldId id="959" r:id="rId26"/>
    <p:sldId id="883" r:id="rId27"/>
    <p:sldId id="755" r:id="rId28"/>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9900"/>
    <a:srgbClr val="FF3399"/>
    <a:srgbClr val="0000FF"/>
    <a:srgbClr val="CC0066"/>
    <a:srgbClr val="FF0066"/>
    <a:srgbClr val="008000"/>
    <a:srgbClr val="CC6600"/>
    <a:srgbClr val="FF66FF"/>
    <a:srgbClr val="00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57" autoAdjust="0"/>
    <p:restoredTop sz="94660" autoAdjust="0"/>
  </p:normalViewPr>
  <p:slideViewPr>
    <p:cSldViewPr snapToGrid="0">
      <p:cViewPr varScale="1">
        <p:scale>
          <a:sx n="89" d="100"/>
          <a:sy n="89" d="100"/>
        </p:scale>
        <p:origin x="2658" y="540"/>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237023811692689"/>
          <c:w val="0.97746959301980563"/>
          <c:h val="0.89763012956578148"/>
        </c:manualLayout>
      </c:layout>
      <c:barChart>
        <c:barDir val="bar"/>
        <c:grouping val="percentStacked"/>
        <c:varyColors val="0"/>
        <c:ser>
          <c:idx val="0"/>
          <c:order val="0"/>
          <c:spPr>
            <a:solidFill>
              <a:srgbClr val="FF996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4-748F-4ED8-89D9-037418EDDD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'Wärme-Zubau'!$B$2</c:f>
              <c:numCache>
                <c:formatCode>General</c:formatCode>
                <c:ptCount val="1"/>
                <c:pt idx="0">
                  <c:v>5</c:v>
                </c:pt>
              </c:numCache>
            </c:numRef>
          </c:val>
          <c:extLst>
            <c:ext xmlns:c16="http://schemas.microsoft.com/office/drawing/2014/chart" uri="{C3380CC4-5D6E-409C-BE32-E72D297353CC}">
              <c16:uniqueId val="{00000000-748F-4ED8-89D9-037418EDDD75}"/>
            </c:ext>
          </c:extLst>
        </c:ser>
        <c:ser>
          <c:idx val="1"/>
          <c:order val="1"/>
          <c:spPr>
            <a:solidFill>
              <a:srgbClr val="FF0000"/>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3-748F-4ED8-89D9-037418EDDD7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'Wärme-Zubau'!$B$3</c:f>
              <c:numCache>
                <c:formatCode>General</c:formatCode>
                <c:ptCount val="1"/>
                <c:pt idx="0">
                  <c:v>65</c:v>
                </c:pt>
              </c:numCache>
            </c:numRef>
          </c:val>
          <c:extLst>
            <c:ext xmlns:c16="http://schemas.microsoft.com/office/drawing/2014/chart" uri="{C3380CC4-5D6E-409C-BE32-E72D297353CC}">
              <c16:uniqueId val="{00000001-748F-4ED8-89D9-037418EDDD75}"/>
            </c:ext>
          </c:extLst>
        </c:ser>
        <c:ser>
          <c:idx val="2"/>
          <c:order val="2"/>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'Wärme-Zubau'!$B$4</c:f>
              <c:numCache>
                <c:formatCode>General</c:formatCode>
                <c:ptCount val="1"/>
                <c:pt idx="0">
                  <c:v>30</c:v>
                </c:pt>
              </c:numCache>
            </c:numRef>
          </c:val>
          <c:extLst>
            <c:ext xmlns:c16="http://schemas.microsoft.com/office/drawing/2014/chart" uri="{C3380CC4-5D6E-409C-BE32-E72D297353CC}">
              <c16:uniqueId val="{00000002-748F-4ED8-89D9-037418EDDD75}"/>
            </c:ext>
          </c:extLst>
        </c:ser>
        <c:dLbls>
          <c:showLegendKey val="0"/>
          <c:showVal val="0"/>
          <c:showCatName val="0"/>
          <c:showSerName val="0"/>
          <c:showPercent val="0"/>
          <c:showBubbleSize val="0"/>
        </c:dLbls>
        <c:gapWidth val="150"/>
        <c:overlap val="100"/>
        <c:axId val="605545440"/>
        <c:axId val="605548064"/>
      </c:barChart>
      <c:catAx>
        <c:axId val="605545440"/>
        <c:scaling>
          <c:orientation val="minMax"/>
        </c:scaling>
        <c:delete val="1"/>
        <c:axPos val="l"/>
        <c:majorTickMark val="none"/>
        <c:minorTickMark val="none"/>
        <c:tickLblPos val="nextTo"/>
        <c:crossAx val="605548064"/>
        <c:crosses val="autoZero"/>
        <c:auto val="1"/>
        <c:lblAlgn val="ctr"/>
        <c:lblOffset val="100"/>
        <c:noMultiLvlLbl val="0"/>
      </c:catAx>
      <c:valAx>
        <c:axId val="605548064"/>
        <c:scaling>
          <c:orientation val="minMax"/>
        </c:scaling>
        <c:delete val="1"/>
        <c:axPos val="b"/>
        <c:numFmt formatCode="0%" sourceLinked="1"/>
        <c:majorTickMark val="none"/>
        <c:minorTickMark val="none"/>
        <c:tickLblPos val="nextTo"/>
        <c:crossAx val="605545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55555555555558E-3"/>
          <c:y val="0.10357777044585893"/>
          <c:w val="0.97980926730073681"/>
          <c:h val="0.79284445910828216"/>
        </c:manualLayout>
      </c:layout>
      <c:barChart>
        <c:barDir val="bar"/>
        <c:grouping val="percentStacked"/>
        <c:varyColors val="0"/>
        <c:ser>
          <c:idx val="0"/>
          <c:order val="0"/>
          <c:spPr>
            <a:solidFill>
              <a:srgbClr val="00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'Mobilitäts-Zubau'!$B$2</c:f>
              <c:numCache>
                <c:formatCode>General</c:formatCode>
                <c:ptCount val="1"/>
                <c:pt idx="0">
                  <c:v>15</c:v>
                </c:pt>
              </c:numCache>
            </c:numRef>
          </c:val>
          <c:extLst>
            <c:ext xmlns:c16="http://schemas.microsoft.com/office/drawing/2014/chart" uri="{C3380CC4-5D6E-409C-BE32-E72D297353CC}">
              <c16:uniqueId val="{00000000-8CDD-45EC-9A69-1D7D17DD0F92}"/>
            </c:ext>
          </c:extLst>
        </c:ser>
        <c:ser>
          <c:idx val="1"/>
          <c:order val="1"/>
          <c:spPr>
            <a:solidFill>
              <a:srgbClr val="66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'Mobilitäts-Zubau'!$B$3</c:f>
              <c:numCache>
                <c:formatCode>General</c:formatCode>
                <c:ptCount val="1"/>
                <c:pt idx="0">
                  <c:v>55</c:v>
                </c:pt>
              </c:numCache>
            </c:numRef>
          </c:val>
          <c:extLst>
            <c:ext xmlns:c16="http://schemas.microsoft.com/office/drawing/2014/chart" uri="{C3380CC4-5D6E-409C-BE32-E72D297353CC}">
              <c16:uniqueId val="{00000001-8CDD-45EC-9A69-1D7D17DD0F92}"/>
            </c:ext>
          </c:extLst>
        </c:ser>
        <c:ser>
          <c:idx val="2"/>
          <c:order val="2"/>
          <c:spPr>
            <a:solidFill>
              <a:srgbClr val="33C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'Mobilitäts-Zubau'!$B$4</c:f>
              <c:numCache>
                <c:formatCode>General</c:formatCode>
                <c:ptCount val="1"/>
                <c:pt idx="0">
                  <c:v>30</c:v>
                </c:pt>
              </c:numCache>
            </c:numRef>
          </c:val>
          <c:extLst>
            <c:ext xmlns:c16="http://schemas.microsoft.com/office/drawing/2014/chart" uri="{C3380CC4-5D6E-409C-BE32-E72D297353CC}">
              <c16:uniqueId val="{00000002-8CDD-45EC-9A69-1D7D17DD0F92}"/>
            </c:ext>
          </c:extLst>
        </c:ser>
        <c:dLbls>
          <c:showLegendKey val="0"/>
          <c:showVal val="0"/>
          <c:showCatName val="0"/>
          <c:showSerName val="0"/>
          <c:showPercent val="0"/>
          <c:showBubbleSize val="0"/>
        </c:dLbls>
        <c:gapWidth val="150"/>
        <c:overlap val="100"/>
        <c:axId val="719409624"/>
        <c:axId val="719410936"/>
      </c:barChart>
      <c:catAx>
        <c:axId val="719409624"/>
        <c:scaling>
          <c:orientation val="minMax"/>
        </c:scaling>
        <c:delete val="1"/>
        <c:axPos val="l"/>
        <c:majorTickMark val="none"/>
        <c:minorTickMark val="none"/>
        <c:tickLblPos val="nextTo"/>
        <c:crossAx val="719410936"/>
        <c:crosses val="autoZero"/>
        <c:auto val="1"/>
        <c:lblAlgn val="ctr"/>
        <c:lblOffset val="100"/>
        <c:noMultiLvlLbl val="0"/>
      </c:catAx>
      <c:valAx>
        <c:axId val="719410936"/>
        <c:scaling>
          <c:orientation val="minMax"/>
        </c:scaling>
        <c:delete val="1"/>
        <c:axPos val="b"/>
        <c:numFmt formatCode="0%" sourceLinked="1"/>
        <c:majorTickMark val="none"/>
        <c:minorTickMark val="none"/>
        <c:tickLblPos val="nextTo"/>
        <c:crossAx val="719409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33121357655465E-2"/>
          <c:y val="8.9266359775617365E-2"/>
          <c:w val="0.9597196558464729"/>
          <c:h val="0.91073364022438263"/>
        </c:manualLayout>
      </c:layout>
      <c:barChart>
        <c:barDir val="bar"/>
        <c:grouping val="percentStacked"/>
        <c:varyColors val="0"/>
        <c:ser>
          <c:idx val="0"/>
          <c:order val="0"/>
          <c:tx>
            <c:strRef>
              <c:f>'PV-Zubau'!$A$2</c:f>
              <c:strCache>
                <c:ptCount val="1"/>
                <c:pt idx="0">
                  <c:v>öffentliche Liegenschaften</c:v>
                </c:pt>
              </c:strCache>
            </c:strRef>
          </c:tx>
          <c:spPr>
            <a:solidFill>
              <a:srgbClr val="FF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'PV-Zubau'!$B$2</c:f>
              <c:numCache>
                <c:formatCode>General</c:formatCode>
                <c:ptCount val="1"/>
                <c:pt idx="0">
                  <c:v>10</c:v>
                </c:pt>
              </c:numCache>
            </c:numRef>
          </c:val>
          <c:extLst>
            <c:ext xmlns:c16="http://schemas.microsoft.com/office/drawing/2014/chart" uri="{C3380CC4-5D6E-409C-BE32-E72D297353CC}">
              <c16:uniqueId val="{00000000-3FCE-4067-835C-1A0BE788F966}"/>
            </c:ext>
          </c:extLst>
        </c:ser>
        <c:ser>
          <c:idx val="1"/>
          <c:order val="1"/>
          <c:tx>
            <c:strRef>
              <c:f>'PV-Zubau'!$A$3</c:f>
              <c:strCache>
                <c:ptCount val="1"/>
                <c:pt idx="0">
                  <c:v>Bürger:innen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'PV-Zubau'!$B$3</c:f>
              <c:numCache>
                <c:formatCode>General</c:formatCode>
                <c:ptCount val="1"/>
                <c:pt idx="0">
                  <c:v>30</c:v>
                </c:pt>
              </c:numCache>
            </c:numRef>
          </c:val>
          <c:extLst>
            <c:ext xmlns:c16="http://schemas.microsoft.com/office/drawing/2014/chart" uri="{C3380CC4-5D6E-409C-BE32-E72D297353CC}">
              <c16:uniqueId val="{00000001-3FCE-4067-835C-1A0BE788F966}"/>
            </c:ext>
          </c:extLst>
        </c:ser>
        <c:ser>
          <c:idx val="2"/>
          <c:order val="2"/>
          <c:tx>
            <c:strRef>
              <c:f>'PV-Zubau'!$A$4</c:f>
              <c:strCache>
                <c:ptCount val="1"/>
                <c:pt idx="0">
                  <c:v>GHD/Industrie</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'PV-Zubau'!$B$4</c:f>
              <c:numCache>
                <c:formatCode>General</c:formatCode>
                <c:ptCount val="1"/>
                <c:pt idx="0">
                  <c:v>20</c:v>
                </c:pt>
              </c:numCache>
            </c:numRef>
          </c:val>
          <c:extLst>
            <c:ext xmlns:c16="http://schemas.microsoft.com/office/drawing/2014/chart" uri="{C3380CC4-5D6E-409C-BE32-E72D297353CC}">
              <c16:uniqueId val="{00000002-3FCE-4067-835C-1A0BE788F966}"/>
            </c:ext>
          </c:extLst>
        </c:ser>
        <c:ser>
          <c:idx val="3"/>
          <c:order val="3"/>
          <c:tx>
            <c:strRef>
              <c:f>'PV-Zubau'!$A$5</c:f>
              <c:strCache>
                <c:ptCount val="1"/>
                <c:pt idx="0">
                  <c:v>Bürgergenosenschaften</c:v>
                </c:pt>
              </c:strCache>
            </c:strRef>
          </c:tx>
          <c:spPr>
            <a:solidFill>
              <a:srgbClr val="FFC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CE-4067-835C-1A0BE788F96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'PV-Zubau'!$B$5</c:f>
              <c:numCache>
                <c:formatCode>General</c:formatCode>
                <c:ptCount val="1"/>
                <c:pt idx="0">
                  <c:v>20</c:v>
                </c:pt>
              </c:numCache>
            </c:numRef>
          </c:val>
          <c:extLst>
            <c:ext xmlns:c16="http://schemas.microsoft.com/office/drawing/2014/chart" uri="{C3380CC4-5D6E-409C-BE32-E72D297353CC}">
              <c16:uniqueId val="{00000003-3FCE-4067-835C-1A0BE788F966}"/>
            </c:ext>
          </c:extLst>
        </c:ser>
        <c:ser>
          <c:idx val="4"/>
          <c:order val="4"/>
          <c:tx>
            <c:strRef>
              <c:f>'PV-Zubau'!$A$6</c:f>
              <c:strCache>
                <c:ptCount val="1"/>
                <c:pt idx="0">
                  <c:v>Energieversorger</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'PV-Zubau'!$B$6</c:f>
              <c:numCache>
                <c:formatCode>General</c:formatCode>
                <c:ptCount val="1"/>
                <c:pt idx="0">
                  <c:v>10</c:v>
                </c:pt>
              </c:numCache>
            </c:numRef>
          </c:val>
          <c:extLst>
            <c:ext xmlns:c16="http://schemas.microsoft.com/office/drawing/2014/chart" uri="{C3380CC4-5D6E-409C-BE32-E72D297353CC}">
              <c16:uniqueId val="{00000004-3FCE-4067-835C-1A0BE788F966}"/>
            </c:ext>
          </c:extLst>
        </c:ser>
        <c:ser>
          <c:idx val="5"/>
          <c:order val="5"/>
          <c:tx>
            <c:strRef>
              <c:f>'PV-Zubau'!$A$7</c:f>
              <c:strCache>
                <c:ptCount val="1"/>
                <c:pt idx="0">
                  <c:v>priv. Investoren </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'PV-Zubau'!$B$7</c:f>
              <c:numCache>
                <c:formatCode>General</c:formatCode>
                <c:ptCount val="1"/>
                <c:pt idx="0">
                  <c:v>10</c:v>
                </c:pt>
              </c:numCache>
            </c:numRef>
          </c:val>
          <c:extLst>
            <c:ext xmlns:c16="http://schemas.microsoft.com/office/drawing/2014/chart" uri="{C3380CC4-5D6E-409C-BE32-E72D297353CC}">
              <c16:uniqueId val="{00000005-3FCE-4067-835C-1A0BE788F966}"/>
            </c:ext>
          </c:extLst>
        </c:ser>
        <c:dLbls>
          <c:showLegendKey val="0"/>
          <c:showVal val="0"/>
          <c:showCatName val="0"/>
          <c:showSerName val="0"/>
          <c:showPercent val="0"/>
          <c:showBubbleSize val="0"/>
        </c:dLbls>
        <c:gapWidth val="150"/>
        <c:overlap val="100"/>
        <c:axId val="474514104"/>
        <c:axId val="474513120"/>
      </c:barChart>
      <c:catAx>
        <c:axId val="474514104"/>
        <c:scaling>
          <c:orientation val="minMax"/>
        </c:scaling>
        <c:delete val="1"/>
        <c:axPos val="l"/>
        <c:numFmt formatCode="General" sourceLinked="1"/>
        <c:majorTickMark val="none"/>
        <c:minorTickMark val="none"/>
        <c:tickLblPos val="nextTo"/>
        <c:crossAx val="474513120"/>
        <c:crosses val="autoZero"/>
        <c:auto val="1"/>
        <c:lblAlgn val="ctr"/>
        <c:lblOffset val="100"/>
        <c:noMultiLvlLbl val="0"/>
      </c:catAx>
      <c:valAx>
        <c:axId val="474513120"/>
        <c:scaling>
          <c:orientation val="minMax"/>
        </c:scaling>
        <c:delete val="1"/>
        <c:axPos val="b"/>
        <c:numFmt formatCode="0%" sourceLinked="1"/>
        <c:majorTickMark val="none"/>
        <c:minorTickMark val="none"/>
        <c:tickLblPos val="nextTo"/>
        <c:crossAx val="474514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10</a:t>
            </a:fld>
            <a:endParaRPr lang="de-DE" altLang="de-DE"/>
          </a:p>
        </p:txBody>
      </p:sp>
    </p:spTree>
    <p:extLst>
      <p:ext uri="{BB962C8B-B14F-4D97-AF65-F5344CB8AC3E}">
        <p14:creationId xmlns:p14="http://schemas.microsoft.com/office/powerpoint/2010/main" val="35329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65766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45956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50613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95312C70-152C-491E-9CC7-87ADA3F45137}"/>
              </a:ext>
            </a:extLst>
          </p:cNvPr>
          <p:cNvSpPr>
            <a:spLocks noGrp="1" noRot="1" noChangeAspect="1" noChangeArrowheads="1" noTextEdit="1"/>
          </p:cNvSpPr>
          <p:nvPr>
            <p:ph type="sldImg"/>
          </p:nvPr>
        </p:nvSpPr>
        <p:spPr>
          <a:ln/>
        </p:spPr>
      </p:sp>
      <p:sp>
        <p:nvSpPr>
          <p:cNvPr id="67587" name="Foliennummernplatzhalter 3">
            <a:extLst>
              <a:ext uri="{FF2B5EF4-FFF2-40B4-BE49-F238E27FC236}">
                <a16:creationId xmlns:a16="http://schemas.microsoft.com/office/drawing/2014/main" id="{5B6B5788-6485-4FAF-A179-B0FE72D6307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E04D1-833D-4F0C-8F49-1A8BECA04E0C}" type="slidenum">
              <a:rPr lang="de-DE" altLang="de-DE" smtClean="0"/>
              <a:pPr>
                <a:spcBef>
                  <a:spcPct val="0"/>
                </a:spcBef>
              </a:pPr>
              <a:t>14</a:t>
            </a:fld>
            <a:endParaRPr lang="de-DE" altLang="de-DE"/>
          </a:p>
        </p:txBody>
      </p:sp>
      <p:sp>
        <p:nvSpPr>
          <p:cNvPr id="67588" name="Notizenplatzhalter 2">
            <a:extLst>
              <a:ext uri="{FF2B5EF4-FFF2-40B4-BE49-F238E27FC236}">
                <a16:creationId xmlns:a16="http://schemas.microsoft.com/office/drawing/2014/main" id="{5FB60B27-0130-4EAD-B2BF-F6EB2D33C821}"/>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95312C70-152C-491E-9CC7-87ADA3F45137}"/>
              </a:ext>
            </a:extLst>
          </p:cNvPr>
          <p:cNvSpPr>
            <a:spLocks noGrp="1" noRot="1" noChangeAspect="1" noChangeArrowheads="1" noTextEdit="1"/>
          </p:cNvSpPr>
          <p:nvPr>
            <p:ph type="sldImg"/>
          </p:nvPr>
        </p:nvSpPr>
        <p:spPr>
          <a:ln/>
        </p:spPr>
      </p:sp>
      <p:sp>
        <p:nvSpPr>
          <p:cNvPr id="67587" name="Foliennummernplatzhalter 3">
            <a:extLst>
              <a:ext uri="{FF2B5EF4-FFF2-40B4-BE49-F238E27FC236}">
                <a16:creationId xmlns:a16="http://schemas.microsoft.com/office/drawing/2014/main" id="{5B6B5788-6485-4FAF-A179-B0FE72D6307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E04D1-833D-4F0C-8F49-1A8BECA04E0C}" type="slidenum">
              <a:rPr lang="de-DE" altLang="de-DE" smtClean="0"/>
              <a:pPr>
                <a:spcBef>
                  <a:spcPct val="0"/>
                </a:spcBef>
              </a:pPr>
              <a:t>15</a:t>
            </a:fld>
            <a:endParaRPr lang="de-DE" altLang="de-DE"/>
          </a:p>
        </p:txBody>
      </p:sp>
      <p:sp>
        <p:nvSpPr>
          <p:cNvPr id="67588" name="Notizenplatzhalter 2">
            <a:extLst>
              <a:ext uri="{FF2B5EF4-FFF2-40B4-BE49-F238E27FC236}">
                <a16:creationId xmlns:a16="http://schemas.microsoft.com/office/drawing/2014/main" id="{5FB60B27-0130-4EAD-B2BF-F6EB2D33C821}"/>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25185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733F0054-4530-4F44-A67F-036B4406485F}"/>
              </a:ext>
            </a:extLst>
          </p:cNvPr>
          <p:cNvSpPr>
            <a:spLocks noGrp="1" noRot="1" noChangeAspect="1" noChangeArrowheads="1" noTextEdit="1"/>
          </p:cNvSpPr>
          <p:nvPr>
            <p:ph type="sldImg"/>
          </p:nvPr>
        </p:nvSpPr>
        <p:spPr>
          <a:ln/>
        </p:spPr>
      </p:sp>
      <p:sp>
        <p:nvSpPr>
          <p:cNvPr id="69635" name="Foliennummernplatzhalter 3">
            <a:extLst>
              <a:ext uri="{FF2B5EF4-FFF2-40B4-BE49-F238E27FC236}">
                <a16:creationId xmlns:a16="http://schemas.microsoft.com/office/drawing/2014/main" id="{42768448-8D52-4A46-9AD5-BDAEA3D8A54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buChar char="•"/>
              <a:defRPr sz="1200">
                <a:solidFill>
                  <a:schemeClr val="tx1"/>
                </a:solidFill>
                <a:latin typeface="Arial" panose="020B0604020202020204" pitchFamily="34" charset="0"/>
              </a:defRPr>
            </a:lvl2pPr>
            <a:lvl3pPr marL="1141413" indent="-227013">
              <a:spcBef>
                <a:spcPct val="30000"/>
              </a:spcBef>
              <a:buChar char="-"/>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9223B1-140E-42EA-BCA0-BBC17CB967A7}" type="slidenum">
              <a:rPr lang="de-DE" altLang="de-DE" smtClean="0"/>
              <a:pPr>
                <a:spcBef>
                  <a:spcPct val="0"/>
                </a:spcBef>
              </a:pPr>
              <a:t>16</a:t>
            </a:fld>
            <a:endParaRPr lang="de-DE" altLang="de-DE"/>
          </a:p>
        </p:txBody>
      </p:sp>
      <p:sp>
        <p:nvSpPr>
          <p:cNvPr id="69636" name="Notizenplatzhalter 2">
            <a:extLst>
              <a:ext uri="{FF2B5EF4-FFF2-40B4-BE49-F238E27FC236}">
                <a16:creationId xmlns:a16="http://schemas.microsoft.com/office/drawing/2014/main" id="{9AF18DE5-2E63-4B3C-BE82-8678216521E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a:extLst>
              <a:ext uri="{FF2B5EF4-FFF2-40B4-BE49-F238E27FC236}">
                <a16:creationId xmlns:a16="http://schemas.microsoft.com/office/drawing/2014/main" id="{C9228036-2FC4-464A-8725-AF125720C1FD}"/>
              </a:ext>
            </a:extLst>
          </p:cNvPr>
          <p:cNvSpPr>
            <a:spLocks noGrp="1" noRot="1" noChangeAspect="1" noChangeArrowheads="1" noTextEdit="1"/>
          </p:cNvSpPr>
          <p:nvPr>
            <p:ph type="sldImg"/>
          </p:nvPr>
        </p:nvSpPr>
        <p:spPr>
          <a:ln/>
        </p:spPr>
      </p:sp>
      <p:sp>
        <p:nvSpPr>
          <p:cNvPr id="73731" name="Notizenplatzhalter 2">
            <a:extLst>
              <a:ext uri="{FF2B5EF4-FFF2-40B4-BE49-F238E27FC236}">
                <a16:creationId xmlns:a16="http://schemas.microsoft.com/office/drawing/2014/main" id="{18C443DF-AD38-4EFE-AB44-DC12F7F2AE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3732" name="Foliennummernplatzhalter 3">
            <a:extLst>
              <a:ext uri="{FF2B5EF4-FFF2-40B4-BE49-F238E27FC236}">
                <a16:creationId xmlns:a16="http://schemas.microsoft.com/office/drawing/2014/main" id="{8FA7C601-A024-4A2D-9840-EFEC6AFBA26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804" indent="-293771">
              <a:spcBef>
                <a:spcPct val="30000"/>
              </a:spcBef>
              <a:buChar char="•"/>
              <a:defRPr sz="1200">
                <a:solidFill>
                  <a:schemeClr val="tx1"/>
                </a:solidFill>
                <a:latin typeface="Arial" panose="020B0604020202020204" pitchFamily="34" charset="0"/>
              </a:defRPr>
            </a:lvl2pPr>
            <a:lvl3pPr marL="1175084" indent="-235017">
              <a:spcBef>
                <a:spcPct val="30000"/>
              </a:spcBef>
              <a:buChar char="-"/>
              <a:defRPr sz="1200">
                <a:solidFill>
                  <a:schemeClr val="tx1"/>
                </a:solidFill>
                <a:latin typeface="Arial" panose="020B0604020202020204" pitchFamily="34" charset="0"/>
              </a:defRPr>
            </a:lvl3pPr>
            <a:lvl4pPr marL="1645117" indent="-235017">
              <a:spcBef>
                <a:spcPct val="30000"/>
              </a:spcBef>
              <a:defRPr sz="1200">
                <a:solidFill>
                  <a:schemeClr val="tx1"/>
                </a:solidFill>
                <a:latin typeface="Arial" panose="020B0604020202020204" pitchFamily="34" charset="0"/>
              </a:defRPr>
            </a:lvl4pPr>
            <a:lvl5pPr marL="2115150" indent="-235017">
              <a:spcBef>
                <a:spcPct val="30000"/>
              </a:spcBef>
              <a:defRPr sz="1200">
                <a:solidFill>
                  <a:schemeClr val="tx1"/>
                </a:solidFill>
                <a:latin typeface="Arial" panose="020B0604020202020204" pitchFamily="34" charset="0"/>
              </a:defRPr>
            </a:lvl5pPr>
            <a:lvl6pPr marL="2585183" indent="-235017" eaLnBrk="0" fontAlgn="base" hangingPunct="0">
              <a:spcBef>
                <a:spcPct val="30000"/>
              </a:spcBef>
              <a:spcAft>
                <a:spcPct val="0"/>
              </a:spcAft>
              <a:defRPr sz="1200">
                <a:solidFill>
                  <a:schemeClr val="tx1"/>
                </a:solidFill>
                <a:latin typeface="Arial" panose="020B0604020202020204" pitchFamily="34" charset="0"/>
              </a:defRPr>
            </a:lvl6pPr>
            <a:lvl7pPr marL="3055217" indent="-235017" eaLnBrk="0" fontAlgn="base" hangingPunct="0">
              <a:spcBef>
                <a:spcPct val="30000"/>
              </a:spcBef>
              <a:spcAft>
                <a:spcPct val="0"/>
              </a:spcAft>
              <a:defRPr sz="1200">
                <a:solidFill>
                  <a:schemeClr val="tx1"/>
                </a:solidFill>
                <a:latin typeface="Arial" panose="020B0604020202020204" pitchFamily="34" charset="0"/>
              </a:defRPr>
            </a:lvl7pPr>
            <a:lvl8pPr marL="3525250" indent="-235017" eaLnBrk="0" fontAlgn="base" hangingPunct="0">
              <a:spcBef>
                <a:spcPct val="30000"/>
              </a:spcBef>
              <a:spcAft>
                <a:spcPct val="0"/>
              </a:spcAft>
              <a:defRPr sz="1200">
                <a:solidFill>
                  <a:schemeClr val="tx1"/>
                </a:solidFill>
                <a:latin typeface="Arial" panose="020B0604020202020204" pitchFamily="34" charset="0"/>
              </a:defRPr>
            </a:lvl8pPr>
            <a:lvl9pPr marL="3995283" indent="-2350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71C8F7-3C8F-491B-8D93-3E2E64DE77CA}" type="slidenum">
              <a:rPr lang="de-DE" altLang="de-DE" smtClean="0"/>
              <a:pPr>
                <a:spcBef>
                  <a:spcPct val="0"/>
                </a:spcBef>
              </a:pPr>
              <a:t>17</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8046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19</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5737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20</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22104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008963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28550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a:extLst>
              <a:ext uri="{FF2B5EF4-FFF2-40B4-BE49-F238E27FC236}">
                <a16:creationId xmlns:a16="http://schemas.microsoft.com/office/drawing/2014/main" id="{E9B42B6D-79EA-4CDB-8D48-4822D0E1CA72}"/>
              </a:ext>
            </a:extLst>
          </p:cNvPr>
          <p:cNvSpPr>
            <a:spLocks noGrp="1" noRot="1" noChangeAspect="1" noChangeArrowheads="1" noTextEdit="1"/>
          </p:cNvSpPr>
          <p:nvPr>
            <p:ph type="sldImg"/>
          </p:nvPr>
        </p:nvSpPr>
        <p:spPr>
          <a:ln/>
        </p:spPr>
      </p:sp>
      <p:sp>
        <p:nvSpPr>
          <p:cNvPr id="75779" name="Notizenplatzhalter 2">
            <a:extLst>
              <a:ext uri="{FF2B5EF4-FFF2-40B4-BE49-F238E27FC236}">
                <a16:creationId xmlns:a16="http://schemas.microsoft.com/office/drawing/2014/main" id="{D402FFFE-9C0E-4B4C-B015-86E80BA7DC9F}"/>
              </a:ext>
            </a:extLst>
          </p:cNvPr>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
        <p:nvSpPr>
          <p:cNvPr id="75780" name="Foliennummernplatzhalter 3">
            <a:extLst>
              <a:ext uri="{FF2B5EF4-FFF2-40B4-BE49-F238E27FC236}">
                <a16:creationId xmlns:a16="http://schemas.microsoft.com/office/drawing/2014/main" id="{446E7305-B2B4-4977-92D0-EA27D78847A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1748" indent="-292979">
              <a:spcBef>
                <a:spcPct val="30000"/>
              </a:spcBef>
              <a:buChar char="•"/>
              <a:defRPr sz="1200">
                <a:solidFill>
                  <a:schemeClr val="tx1"/>
                </a:solidFill>
                <a:latin typeface="Arial" panose="020B0604020202020204" pitchFamily="34" charset="0"/>
              </a:defRPr>
            </a:lvl2pPr>
            <a:lvl3pPr marL="1171919" indent="-234384">
              <a:spcBef>
                <a:spcPct val="30000"/>
              </a:spcBef>
              <a:buChar char="-"/>
              <a:defRPr sz="1200">
                <a:solidFill>
                  <a:schemeClr val="tx1"/>
                </a:solidFill>
                <a:latin typeface="Arial" panose="020B0604020202020204" pitchFamily="34" charset="0"/>
              </a:defRPr>
            </a:lvl3pPr>
            <a:lvl4pPr marL="1640687" indent="-234384">
              <a:spcBef>
                <a:spcPct val="30000"/>
              </a:spcBef>
              <a:defRPr sz="1200">
                <a:solidFill>
                  <a:schemeClr val="tx1"/>
                </a:solidFill>
                <a:latin typeface="Arial" panose="020B0604020202020204" pitchFamily="34" charset="0"/>
              </a:defRPr>
            </a:lvl4pPr>
            <a:lvl5pPr marL="2109454" indent="-234384">
              <a:spcBef>
                <a:spcPct val="30000"/>
              </a:spcBef>
              <a:defRPr sz="1200">
                <a:solidFill>
                  <a:schemeClr val="tx1"/>
                </a:solidFill>
                <a:latin typeface="Arial" panose="020B0604020202020204" pitchFamily="34" charset="0"/>
              </a:defRPr>
            </a:lvl5pPr>
            <a:lvl6pPr marL="2578222" indent="-234384" eaLnBrk="0" fontAlgn="base" hangingPunct="0">
              <a:spcBef>
                <a:spcPct val="30000"/>
              </a:spcBef>
              <a:spcAft>
                <a:spcPct val="0"/>
              </a:spcAft>
              <a:defRPr sz="1200">
                <a:solidFill>
                  <a:schemeClr val="tx1"/>
                </a:solidFill>
                <a:latin typeface="Arial" panose="020B0604020202020204" pitchFamily="34" charset="0"/>
              </a:defRPr>
            </a:lvl6pPr>
            <a:lvl7pPr marL="3046989" indent="-234384" eaLnBrk="0" fontAlgn="base" hangingPunct="0">
              <a:spcBef>
                <a:spcPct val="30000"/>
              </a:spcBef>
              <a:spcAft>
                <a:spcPct val="0"/>
              </a:spcAft>
              <a:defRPr sz="1200">
                <a:solidFill>
                  <a:schemeClr val="tx1"/>
                </a:solidFill>
                <a:latin typeface="Arial" panose="020B0604020202020204" pitchFamily="34" charset="0"/>
              </a:defRPr>
            </a:lvl7pPr>
            <a:lvl8pPr marL="3515757" indent="-234384" eaLnBrk="0" fontAlgn="base" hangingPunct="0">
              <a:spcBef>
                <a:spcPct val="30000"/>
              </a:spcBef>
              <a:spcAft>
                <a:spcPct val="0"/>
              </a:spcAft>
              <a:defRPr sz="1200">
                <a:solidFill>
                  <a:schemeClr val="tx1"/>
                </a:solidFill>
                <a:latin typeface="Arial" panose="020B0604020202020204" pitchFamily="34" charset="0"/>
              </a:defRPr>
            </a:lvl8pPr>
            <a:lvl9pPr marL="3984525" indent="-23438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FD8AF-EB9F-46FD-B163-63AB001E8882}" type="slidenum">
              <a:rPr lang="de-DE" altLang="de-DE" smtClean="0"/>
              <a:pPr>
                <a:spcBef>
                  <a:spcPct val="0"/>
                </a:spcBef>
              </a:pPr>
              <a:t>23</a:t>
            </a:fld>
            <a:endParaRPr lang="de-DE" altLang="de-DE"/>
          </a:p>
        </p:txBody>
      </p:sp>
    </p:spTree>
    <p:extLst>
      <p:ext uri="{BB962C8B-B14F-4D97-AF65-F5344CB8AC3E}">
        <p14:creationId xmlns:p14="http://schemas.microsoft.com/office/powerpoint/2010/main" val="3199314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24</a:t>
            </a:fld>
            <a:endParaRPr lang="de-DE" altLang="de-DE"/>
          </a:p>
        </p:txBody>
      </p:sp>
    </p:spTree>
    <p:extLst>
      <p:ext uri="{BB962C8B-B14F-4D97-AF65-F5344CB8AC3E}">
        <p14:creationId xmlns:p14="http://schemas.microsoft.com/office/powerpoint/2010/main" val="169417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180974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a:extLst>
              <a:ext uri="{FF2B5EF4-FFF2-40B4-BE49-F238E27FC236}">
                <a16:creationId xmlns:a16="http://schemas.microsoft.com/office/drawing/2014/main" id="{E9B42B6D-79EA-4CDB-8D48-4822D0E1CA72}"/>
              </a:ext>
            </a:extLst>
          </p:cNvPr>
          <p:cNvSpPr>
            <a:spLocks noGrp="1" noRot="1" noChangeAspect="1" noChangeArrowheads="1" noTextEdit="1"/>
          </p:cNvSpPr>
          <p:nvPr>
            <p:ph type="sldImg"/>
          </p:nvPr>
        </p:nvSpPr>
        <p:spPr>
          <a:ln/>
        </p:spPr>
      </p:sp>
      <p:sp>
        <p:nvSpPr>
          <p:cNvPr id="75779" name="Notizenplatzhalter 2">
            <a:extLst>
              <a:ext uri="{FF2B5EF4-FFF2-40B4-BE49-F238E27FC236}">
                <a16:creationId xmlns:a16="http://schemas.microsoft.com/office/drawing/2014/main" id="{D402FFFE-9C0E-4B4C-B015-86E80BA7DC9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5780" name="Foliennummernplatzhalter 3">
            <a:extLst>
              <a:ext uri="{FF2B5EF4-FFF2-40B4-BE49-F238E27FC236}">
                <a16:creationId xmlns:a16="http://schemas.microsoft.com/office/drawing/2014/main" id="{446E7305-B2B4-4977-92D0-EA27D78847A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FD8AF-EB9F-46FD-B163-63AB001E8882}" type="slidenum">
              <a:rPr lang="de-DE" altLang="de-DE" smtClean="0"/>
              <a:pPr>
                <a:spcBef>
                  <a:spcPct val="0"/>
                </a:spcBef>
              </a:pPr>
              <a:t>26</a:t>
            </a:fld>
            <a:endParaRPr lang="de-DE" altLang="de-DE"/>
          </a:p>
        </p:txBody>
      </p:sp>
    </p:spTree>
    <p:extLst>
      <p:ext uri="{BB962C8B-B14F-4D97-AF65-F5344CB8AC3E}">
        <p14:creationId xmlns:p14="http://schemas.microsoft.com/office/powerpoint/2010/main" val="2018867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27</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10435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a:extLst>
              <a:ext uri="{FF2B5EF4-FFF2-40B4-BE49-F238E27FC236}">
                <a16:creationId xmlns:a16="http://schemas.microsoft.com/office/drawing/2014/main" id="{4427401E-7397-4FAC-B705-85709B187830}"/>
              </a:ext>
            </a:extLst>
          </p:cNvPr>
          <p:cNvSpPr>
            <a:spLocks noGrp="1" noRot="1" noChangeAspect="1" noChangeArrowheads="1" noTextEdit="1"/>
          </p:cNvSpPr>
          <p:nvPr>
            <p:ph type="sldImg"/>
          </p:nvPr>
        </p:nvSpPr>
        <p:spPr>
          <a:ln/>
        </p:spPr>
      </p:sp>
      <p:sp>
        <p:nvSpPr>
          <p:cNvPr id="65539" name="Foliennummernplatzhalter 3">
            <a:extLst>
              <a:ext uri="{FF2B5EF4-FFF2-40B4-BE49-F238E27FC236}">
                <a16:creationId xmlns:a16="http://schemas.microsoft.com/office/drawing/2014/main" id="{F3EEE42D-907C-426A-B58F-37969702CD3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27075" indent="-277813">
              <a:spcBef>
                <a:spcPct val="30000"/>
              </a:spcBef>
              <a:buChar char="•"/>
              <a:defRPr sz="1200">
                <a:solidFill>
                  <a:schemeClr val="tx1"/>
                </a:solidFill>
                <a:latin typeface="Arial" panose="020B0604020202020204" pitchFamily="34" charset="0"/>
              </a:defRPr>
            </a:lvl2pPr>
            <a:lvl3pPr marL="1119188" indent="-222250">
              <a:spcBef>
                <a:spcPct val="30000"/>
              </a:spcBef>
              <a:buChar char="-"/>
              <a:defRPr sz="1200">
                <a:solidFill>
                  <a:schemeClr val="tx1"/>
                </a:solidFill>
                <a:latin typeface="Arial" panose="020B0604020202020204" pitchFamily="34" charset="0"/>
              </a:defRPr>
            </a:lvl3pPr>
            <a:lvl4pPr marL="1565275" indent="-222250">
              <a:spcBef>
                <a:spcPct val="30000"/>
              </a:spcBef>
              <a:defRPr sz="1200">
                <a:solidFill>
                  <a:schemeClr val="tx1"/>
                </a:solidFill>
                <a:latin typeface="Arial" panose="020B0604020202020204" pitchFamily="34" charset="0"/>
              </a:defRPr>
            </a:lvl4pPr>
            <a:lvl5pPr marL="2016125" indent="-222250">
              <a:spcBef>
                <a:spcPct val="30000"/>
              </a:spcBef>
              <a:defRPr sz="1200">
                <a:solidFill>
                  <a:schemeClr val="tx1"/>
                </a:solidFill>
                <a:latin typeface="Arial" panose="020B0604020202020204" pitchFamily="34" charset="0"/>
              </a:defRPr>
            </a:lvl5pPr>
            <a:lvl6pPr marL="2473325" indent="-222250" eaLnBrk="0" fontAlgn="base" hangingPunct="0">
              <a:spcBef>
                <a:spcPct val="30000"/>
              </a:spcBef>
              <a:spcAft>
                <a:spcPct val="0"/>
              </a:spcAft>
              <a:defRPr sz="1200">
                <a:solidFill>
                  <a:schemeClr val="tx1"/>
                </a:solidFill>
                <a:latin typeface="Arial" panose="020B0604020202020204" pitchFamily="34" charset="0"/>
              </a:defRPr>
            </a:lvl6pPr>
            <a:lvl7pPr marL="2930525" indent="-222250" eaLnBrk="0" fontAlgn="base" hangingPunct="0">
              <a:spcBef>
                <a:spcPct val="30000"/>
              </a:spcBef>
              <a:spcAft>
                <a:spcPct val="0"/>
              </a:spcAft>
              <a:defRPr sz="1200">
                <a:solidFill>
                  <a:schemeClr val="tx1"/>
                </a:solidFill>
                <a:latin typeface="Arial" panose="020B0604020202020204" pitchFamily="34" charset="0"/>
              </a:defRPr>
            </a:lvl7pPr>
            <a:lvl8pPr marL="3387725" indent="-222250" eaLnBrk="0" fontAlgn="base" hangingPunct="0">
              <a:spcBef>
                <a:spcPct val="30000"/>
              </a:spcBef>
              <a:spcAft>
                <a:spcPct val="0"/>
              </a:spcAft>
              <a:defRPr sz="1200">
                <a:solidFill>
                  <a:schemeClr val="tx1"/>
                </a:solidFill>
                <a:latin typeface="Arial" panose="020B0604020202020204" pitchFamily="34" charset="0"/>
              </a:defRPr>
            </a:lvl8pPr>
            <a:lvl9pPr marL="3844925" indent="-2222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A7F138-CD02-40A9-86CF-ED80FE1EC932}" type="slidenum">
              <a:rPr lang="de-DE" altLang="de-DE" smtClean="0"/>
              <a:pPr>
                <a:spcBef>
                  <a:spcPct val="0"/>
                </a:spcBef>
              </a:pPr>
              <a:t>4</a:t>
            </a:fld>
            <a:endParaRPr lang="de-DE" altLang="de-DE"/>
          </a:p>
        </p:txBody>
      </p:sp>
      <p:sp>
        <p:nvSpPr>
          <p:cNvPr id="65540" name="Notizenplatzhalter 2">
            <a:extLst>
              <a:ext uri="{FF2B5EF4-FFF2-40B4-BE49-F238E27FC236}">
                <a16:creationId xmlns:a16="http://schemas.microsoft.com/office/drawing/2014/main" id="{B0DDAFDA-360B-48D2-B084-8E3A4CACC008}"/>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29310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29310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7</a:t>
            </a:fld>
            <a:endParaRPr lang="de-DE" altLang="de-DE"/>
          </a:p>
        </p:txBody>
      </p:sp>
    </p:spTree>
    <p:extLst>
      <p:ext uri="{BB962C8B-B14F-4D97-AF65-F5344CB8AC3E}">
        <p14:creationId xmlns:p14="http://schemas.microsoft.com/office/powerpoint/2010/main" val="179698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8</a:t>
            </a:fld>
            <a:endParaRPr lang="de-DE" altLang="de-DE"/>
          </a:p>
        </p:txBody>
      </p:sp>
    </p:spTree>
    <p:extLst>
      <p:ext uri="{BB962C8B-B14F-4D97-AF65-F5344CB8AC3E}">
        <p14:creationId xmlns:p14="http://schemas.microsoft.com/office/powerpoint/2010/main" val="388814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9</a:t>
            </a:fld>
            <a:endParaRPr lang="de-DE" altLang="de-DE"/>
          </a:p>
        </p:txBody>
      </p:sp>
    </p:spTree>
    <p:extLst>
      <p:ext uri="{BB962C8B-B14F-4D97-AF65-F5344CB8AC3E}">
        <p14:creationId xmlns:p14="http://schemas.microsoft.com/office/powerpoint/2010/main" val="33144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0000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53505B13-87F1-44DA-9FA8-5660BA248F4C}"/>
              </a:ext>
            </a:extLst>
          </p:cNvPr>
          <p:cNvSpPr>
            <a:spLocks noChangeArrowheads="1"/>
          </p:cNvSpPr>
          <p:nvPr userDrawn="1"/>
        </p:nvSpPr>
        <p:spPr bwMode="auto">
          <a:xfrm>
            <a:off x="1" y="6502400"/>
            <a:ext cx="990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a:t>
            </a:r>
            <a:r>
              <a:rPr lang="de-DE" altLang="de-DE" sz="1200" b="1" kern="1200" dirty="0">
                <a:solidFill>
                  <a:srgbClr val="FF9933"/>
                </a:solidFill>
                <a:latin typeface="Arial" panose="020B0604020202020204" pitchFamily="34" charset="0"/>
                <a:ea typeface="+mn-ea"/>
                <a:cs typeface="+mn-cs"/>
              </a:rPr>
              <a:t>| Methoden und Werkzeuge</a:t>
            </a:r>
            <a:r>
              <a:rPr lang="de-DE" altLang="de-DE" sz="1200" b="1" dirty="0">
                <a:solidFill>
                  <a:srgbClr val="FF9933"/>
                </a:solidFill>
              </a:rPr>
              <a:t> | FV06</a:t>
            </a:r>
            <a:r>
              <a:rPr lang="en-US" altLang="de-DE" sz="1200" b="1" kern="1200" dirty="0">
                <a:solidFill>
                  <a:srgbClr val="FF9933"/>
                </a:solidFill>
                <a:latin typeface="Arial" panose="020B0604020202020204" pitchFamily="34" charset="0"/>
                <a:ea typeface="+mn-ea"/>
                <a:cs typeface="+mn-cs"/>
              </a:rPr>
              <a:t>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a:p>
            <a:pPr>
              <a:defRPr/>
            </a:pPr>
            <a:endParaRPr lang="de-DE" altLang="de-DE" sz="1200" b="1" kern="1200" dirty="0">
              <a:solidFill>
                <a:srgbClr val="FF9933"/>
              </a:solidFill>
              <a:latin typeface="Arial" panose="020B0604020202020204" pitchFamily="34" charset="0"/>
              <a:ea typeface="+mn-ea"/>
              <a:cs typeface="+mn-cs"/>
            </a:endParaRPr>
          </a:p>
        </p:txBody>
      </p:sp>
      <p:pic>
        <p:nvPicPr>
          <p:cNvPr id="2" name="Grafik 1">
            <a:extLst>
              <a:ext uri="{FF2B5EF4-FFF2-40B4-BE49-F238E27FC236}">
                <a16:creationId xmlns:a16="http://schemas.microsoft.com/office/drawing/2014/main" id="{3744FA11-B3F8-6F8A-1B96-B3EF5487F6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3" y="0"/>
            <a:ext cx="798067" cy="798513"/>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energieatlas.rlp.d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energieatlas.rlp.de/earp/headernavigation/energieagentur-rheinland-pfalz"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E4E9450-94F8-473E-82FA-6DC3BC625AE8}"/>
              </a:ext>
            </a:extLst>
          </p:cNvPr>
          <p:cNvSpPr/>
          <p:nvPr/>
        </p:nvSpPr>
        <p:spPr bwMode="auto">
          <a:xfrm>
            <a:off x="2188" y="1345433"/>
            <a:ext cx="9906000" cy="511810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567608" y="23651"/>
            <a:ext cx="83383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a:t>
            </a:r>
            <a:r>
              <a:rPr lang="en-US" altLang="de-DE" sz="2800" b="1" dirty="0" err="1">
                <a:solidFill>
                  <a:schemeClr val="bg1"/>
                </a:solidFill>
              </a:rPr>
              <a:t>Energiewende</a:t>
            </a:r>
            <a:r>
              <a:rPr lang="en-US" altLang="de-DE" sz="2800" b="1" dirty="0">
                <a:solidFill>
                  <a:schemeClr val="bg1"/>
                </a:solidFill>
              </a:rPr>
              <a:t> 2.0</a:t>
            </a:r>
            <a:br>
              <a:rPr lang="en-US" altLang="de-DE" sz="2800" b="1" dirty="0">
                <a:solidFill>
                  <a:schemeClr val="bg1"/>
                </a:solidFill>
              </a:rPr>
            </a:br>
            <a:r>
              <a:rPr lang="en-US" altLang="de-DE" sz="2800" dirty="0" err="1">
                <a:solidFill>
                  <a:schemeClr val="bg1"/>
                </a:solidFill>
              </a:rPr>
              <a:t>Methoden</a:t>
            </a:r>
            <a:r>
              <a:rPr lang="en-US" altLang="de-DE" sz="2800" dirty="0">
                <a:solidFill>
                  <a:schemeClr val="bg1"/>
                </a:solidFill>
              </a:rPr>
              <a:t> und </a:t>
            </a:r>
            <a:r>
              <a:rPr lang="en-US" altLang="de-DE" sz="2800" dirty="0" err="1">
                <a:solidFill>
                  <a:schemeClr val="bg1"/>
                </a:solidFill>
              </a:rPr>
              <a:t>Werkzeuge</a:t>
            </a:r>
            <a:endParaRPr lang="en-US" altLang="de-DE" sz="2800" dirty="0">
              <a:solidFill>
                <a:schemeClr val="bg1"/>
              </a:solidFill>
            </a:endParaRPr>
          </a:p>
        </p:txBody>
      </p:sp>
      <p:grpSp>
        <p:nvGrpSpPr>
          <p:cNvPr id="11" name="Gruppieren 11">
            <a:extLst>
              <a:ext uri="{FF2B5EF4-FFF2-40B4-BE49-F238E27FC236}">
                <a16:creationId xmlns:a16="http://schemas.microsoft.com/office/drawing/2014/main" id="{E6508688-D9CF-4E91-B4D6-BDA5406029A2}"/>
              </a:ext>
            </a:extLst>
          </p:cNvPr>
          <p:cNvGrpSpPr>
            <a:grpSpLocks/>
          </p:cNvGrpSpPr>
          <p:nvPr/>
        </p:nvGrpSpPr>
        <p:grpSpPr bwMode="auto">
          <a:xfrm>
            <a:off x="778056" y="2111304"/>
            <a:ext cx="2617788" cy="3238500"/>
            <a:chOff x="1173297" y="1885245"/>
            <a:chExt cx="2619021" cy="3239912"/>
          </a:xfrm>
        </p:grpSpPr>
        <p:sp>
          <p:nvSpPr>
            <p:cNvPr id="12" name="Gleichschenkliges Dreieck 1">
              <a:extLst>
                <a:ext uri="{FF2B5EF4-FFF2-40B4-BE49-F238E27FC236}">
                  <a16:creationId xmlns:a16="http://schemas.microsoft.com/office/drawing/2014/main" id="{1738B4BD-82D2-4AF5-80CC-763628DF0001}"/>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A07400"/>
                </a:gs>
                <a:gs pos="50000">
                  <a:srgbClr val="E6A900"/>
                </a:gs>
                <a:gs pos="100000">
                  <a:srgbClr val="FFCA00"/>
                </a:gs>
              </a:gsLst>
              <a:lin ang="54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cxnSp>
          <p:nvCxnSpPr>
            <p:cNvPr id="13" name="Gerade Verbindung 5">
              <a:extLst>
                <a:ext uri="{FF2B5EF4-FFF2-40B4-BE49-F238E27FC236}">
                  <a16:creationId xmlns:a16="http://schemas.microsoft.com/office/drawing/2014/main" id="{9A4AF5EC-1760-4F16-A8C6-7FA2882039FC}"/>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9">
              <a:extLst>
                <a:ext uri="{FF2B5EF4-FFF2-40B4-BE49-F238E27FC236}">
                  <a16:creationId xmlns:a16="http://schemas.microsoft.com/office/drawing/2014/main" id="{01ECA2A3-2264-416A-ADCA-71E20DC55A9D}"/>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Pfeil nach unten 12">
            <a:extLst>
              <a:ext uri="{FF2B5EF4-FFF2-40B4-BE49-F238E27FC236}">
                <a16:creationId xmlns:a16="http://schemas.microsoft.com/office/drawing/2014/main" id="{17D2E132-5027-4EEB-AA30-1A788AD41B07}"/>
              </a:ext>
            </a:extLst>
          </p:cNvPr>
          <p:cNvSpPr>
            <a:spLocks noChangeArrowheads="1"/>
          </p:cNvSpPr>
          <p:nvPr/>
        </p:nvSpPr>
        <p:spPr bwMode="auto">
          <a:xfrm>
            <a:off x="1895633" y="2787579"/>
            <a:ext cx="382632" cy="2009067"/>
          </a:xfrm>
          <a:prstGeom prst="downArrow">
            <a:avLst>
              <a:gd name="adj1" fmla="val 50000"/>
              <a:gd name="adj2" fmla="val 50172"/>
            </a:avLst>
          </a:prstGeom>
          <a:solidFill>
            <a:srgbClr val="FFC00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grpSp>
        <p:nvGrpSpPr>
          <p:cNvPr id="20" name="Gruppieren 54">
            <a:extLst>
              <a:ext uri="{FF2B5EF4-FFF2-40B4-BE49-F238E27FC236}">
                <a16:creationId xmlns:a16="http://schemas.microsoft.com/office/drawing/2014/main" id="{70F1695C-A47B-4701-9430-806C5FD12B96}"/>
              </a:ext>
            </a:extLst>
          </p:cNvPr>
          <p:cNvGrpSpPr>
            <a:grpSpLocks/>
          </p:cNvGrpSpPr>
          <p:nvPr/>
        </p:nvGrpSpPr>
        <p:grpSpPr bwMode="auto">
          <a:xfrm>
            <a:off x="6540681" y="2111304"/>
            <a:ext cx="2619375" cy="3238500"/>
            <a:chOff x="1173297" y="1885245"/>
            <a:chExt cx="2619021" cy="3239912"/>
          </a:xfrm>
        </p:grpSpPr>
        <p:sp>
          <p:nvSpPr>
            <p:cNvPr id="21" name="Gleichschenkliges Dreieck 55">
              <a:extLst>
                <a:ext uri="{FF2B5EF4-FFF2-40B4-BE49-F238E27FC236}">
                  <a16:creationId xmlns:a16="http://schemas.microsoft.com/office/drawing/2014/main" id="{B8D14D15-AE48-4F4F-9BE2-78637DFB2FD6}"/>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007F00"/>
                </a:gs>
                <a:gs pos="50000">
                  <a:srgbClr val="00B800"/>
                </a:gs>
                <a:gs pos="100000">
                  <a:srgbClr val="00DB00"/>
                </a:gs>
              </a:gsLst>
              <a:lin ang="162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22" name="Gerade Verbindung 56">
              <a:extLst>
                <a:ext uri="{FF2B5EF4-FFF2-40B4-BE49-F238E27FC236}">
                  <a16:creationId xmlns:a16="http://schemas.microsoft.com/office/drawing/2014/main" id="{49A4A205-8443-4413-8B6F-1C8F90796669}"/>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57">
              <a:extLst>
                <a:ext uri="{FF2B5EF4-FFF2-40B4-BE49-F238E27FC236}">
                  <a16:creationId xmlns:a16="http://schemas.microsoft.com/office/drawing/2014/main" id="{7B833508-4082-44C2-A657-874017724CEE}"/>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Pfeil nach unten 59">
            <a:extLst>
              <a:ext uri="{FF2B5EF4-FFF2-40B4-BE49-F238E27FC236}">
                <a16:creationId xmlns:a16="http://schemas.microsoft.com/office/drawing/2014/main" id="{19B9BF9A-387B-434F-921C-795A691F8D77}"/>
              </a:ext>
            </a:extLst>
          </p:cNvPr>
          <p:cNvSpPr>
            <a:spLocks noChangeArrowheads="1"/>
          </p:cNvSpPr>
          <p:nvPr/>
        </p:nvSpPr>
        <p:spPr bwMode="auto">
          <a:xfrm rot="10800000">
            <a:off x="7664699" y="2787579"/>
            <a:ext cx="384039" cy="2009355"/>
          </a:xfrm>
          <a:prstGeom prst="downArrow">
            <a:avLst>
              <a:gd name="adj1" fmla="val 50000"/>
              <a:gd name="adj2" fmla="val 49965"/>
            </a:avLst>
          </a:prstGeom>
          <a:solidFill>
            <a:srgbClr val="00B05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grpSp>
        <p:nvGrpSpPr>
          <p:cNvPr id="30" name="Gruppieren 50">
            <a:extLst>
              <a:ext uri="{FF2B5EF4-FFF2-40B4-BE49-F238E27FC236}">
                <a16:creationId xmlns:a16="http://schemas.microsoft.com/office/drawing/2014/main" id="{D5BEA9DB-0D1B-4A76-9882-F8363683BC0D}"/>
              </a:ext>
            </a:extLst>
          </p:cNvPr>
          <p:cNvGrpSpPr>
            <a:grpSpLocks/>
          </p:cNvGrpSpPr>
          <p:nvPr/>
        </p:nvGrpSpPr>
        <p:grpSpPr bwMode="auto">
          <a:xfrm>
            <a:off x="3659369" y="2111304"/>
            <a:ext cx="2617787" cy="3238500"/>
            <a:chOff x="1173297" y="1885245"/>
            <a:chExt cx="2619021" cy="3239912"/>
          </a:xfrm>
        </p:grpSpPr>
        <p:sp>
          <p:nvSpPr>
            <p:cNvPr id="31" name="Gleichschenkliges Dreieck 51">
              <a:extLst>
                <a:ext uri="{FF2B5EF4-FFF2-40B4-BE49-F238E27FC236}">
                  <a16:creationId xmlns:a16="http://schemas.microsoft.com/office/drawing/2014/main" id="{E0832198-EABB-40A4-82B1-D0BF2313809F}"/>
                </a:ext>
              </a:extLst>
            </p:cNvPr>
            <p:cNvSpPr>
              <a:spLocks noChangeArrowheads="1"/>
            </p:cNvSpPr>
            <p:nvPr/>
          </p:nvSpPr>
          <p:spPr bwMode="auto">
            <a:xfrm>
              <a:off x="1173297" y="1885245"/>
              <a:ext cx="2619021" cy="3239912"/>
            </a:xfrm>
            <a:prstGeom prst="triangle">
              <a:avLst>
                <a:gd name="adj" fmla="val 50000"/>
              </a:avLst>
            </a:prstGeom>
            <a:solidFill>
              <a:srgbClr val="00B0F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32" name="Gerade Verbindung 52">
              <a:extLst>
                <a:ext uri="{FF2B5EF4-FFF2-40B4-BE49-F238E27FC236}">
                  <a16:creationId xmlns:a16="http://schemas.microsoft.com/office/drawing/2014/main" id="{BBAB6FAA-A75E-472E-A335-F4F42BC92228}"/>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53">
              <a:extLst>
                <a:ext uri="{FF2B5EF4-FFF2-40B4-BE49-F238E27FC236}">
                  <a16:creationId xmlns:a16="http://schemas.microsoft.com/office/drawing/2014/main" id="{2530736B-109B-4898-89E5-B2774CA57574}"/>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Gruppieren 34">
            <a:extLst>
              <a:ext uri="{FF2B5EF4-FFF2-40B4-BE49-F238E27FC236}">
                <a16:creationId xmlns:a16="http://schemas.microsoft.com/office/drawing/2014/main" id="{401B9669-AC81-4FBD-B7E0-93B0605CCC65}"/>
              </a:ext>
            </a:extLst>
          </p:cNvPr>
          <p:cNvGrpSpPr/>
          <p:nvPr/>
        </p:nvGrpSpPr>
        <p:grpSpPr bwMode="auto">
          <a:xfrm>
            <a:off x="3881221" y="2514529"/>
            <a:ext cx="2173334" cy="2159709"/>
            <a:chOff x="4797778" y="2700192"/>
            <a:chExt cx="1749778" cy="1737774"/>
          </a:xfrm>
          <a:solidFill>
            <a:schemeClr val="accent2"/>
          </a:solidFill>
        </p:grpSpPr>
        <p:sp>
          <p:nvSpPr>
            <p:cNvPr id="37" name="Gebogener Pfeil 14">
              <a:extLst>
                <a:ext uri="{FF2B5EF4-FFF2-40B4-BE49-F238E27FC236}">
                  <a16:creationId xmlns:a16="http://schemas.microsoft.com/office/drawing/2014/main" id="{8E8A054E-5CA0-4B70-97BC-79372EA26C8C}"/>
                </a:ext>
              </a:extLst>
            </p:cNvPr>
            <p:cNvSpPr/>
            <p:nvPr/>
          </p:nvSpPr>
          <p:spPr bwMode="auto">
            <a:xfrm rot="10800000">
              <a:off x="4797778" y="2703773"/>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sp>
          <p:nvSpPr>
            <p:cNvPr id="38" name="Gebogener Pfeil 62">
              <a:extLst>
                <a:ext uri="{FF2B5EF4-FFF2-40B4-BE49-F238E27FC236}">
                  <a16:creationId xmlns:a16="http://schemas.microsoft.com/office/drawing/2014/main" id="{38CA28A3-8BEA-4B8F-83FE-AF8280435E3C}"/>
                </a:ext>
              </a:extLst>
            </p:cNvPr>
            <p:cNvSpPr/>
            <p:nvPr/>
          </p:nvSpPr>
          <p:spPr bwMode="auto">
            <a:xfrm rot="10800000" flipH="1" flipV="1">
              <a:off x="4797778" y="2700192"/>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grpSp>
      <p:sp>
        <p:nvSpPr>
          <p:cNvPr id="70" name="Pfeil: nach oben gekrümmt 69">
            <a:extLst>
              <a:ext uri="{FF2B5EF4-FFF2-40B4-BE49-F238E27FC236}">
                <a16:creationId xmlns:a16="http://schemas.microsoft.com/office/drawing/2014/main" id="{AA16AEB5-71F7-4512-B15D-E15BAAA88A44}"/>
              </a:ext>
            </a:extLst>
          </p:cNvPr>
          <p:cNvSpPr/>
          <p:nvPr/>
        </p:nvSpPr>
        <p:spPr bwMode="auto">
          <a:xfrm>
            <a:off x="1980563" y="4901832"/>
            <a:ext cx="6207125" cy="582613"/>
          </a:xfrm>
          <a:prstGeom prst="curvedUpArrow">
            <a:avLst>
              <a:gd name="adj1" fmla="val 43676"/>
              <a:gd name="adj2" fmla="val 113747"/>
              <a:gd name="adj3" fmla="val 25000"/>
            </a:avLst>
          </a:prstGeom>
          <a:gradFill flip="none" rotWithShape="1">
            <a:gsLst>
              <a:gs pos="0">
                <a:srgbClr val="FFCC6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1" name="Pfeil: nach oben gekrümmt 70">
            <a:extLst>
              <a:ext uri="{FF2B5EF4-FFF2-40B4-BE49-F238E27FC236}">
                <a16:creationId xmlns:a16="http://schemas.microsoft.com/office/drawing/2014/main" id="{3916BE14-8E7C-45E6-B6DD-DF69C29E3D23}"/>
              </a:ext>
            </a:extLst>
          </p:cNvPr>
          <p:cNvSpPr/>
          <p:nvPr/>
        </p:nvSpPr>
        <p:spPr bwMode="auto">
          <a:xfrm flipH="1" flipV="1">
            <a:off x="1751283" y="1461850"/>
            <a:ext cx="6207125" cy="584200"/>
          </a:xfrm>
          <a:prstGeom prst="curvedUpArrow">
            <a:avLst>
              <a:gd name="adj1" fmla="val 43676"/>
              <a:gd name="adj2" fmla="val 113747"/>
              <a:gd name="adj3" fmla="val 25000"/>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26" name="Rectangle 2">
            <a:extLst>
              <a:ext uri="{FF2B5EF4-FFF2-40B4-BE49-F238E27FC236}">
                <a16:creationId xmlns:a16="http://schemas.microsoft.com/office/drawing/2014/main" id="{2FC99E4D-B87E-4458-86E1-EAD390CD66B0}"/>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27" name="Rectangle 75">
            <a:extLst>
              <a:ext uri="{FF2B5EF4-FFF2-40B4-BE49-F238E27FC236}">
                <a16:creationId xmlns:a16="http://schemas.microsoft.com/office/drawing/2014/main" id="{AA0602B9-34AA-484D-A760-9A40CB2395EC}"/>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Methoden und Werkzeuge | FV06				                      ISE e.V.</a:t>
            </a:r>
          </a:p>
        </p:txBody>
      </p:sp>
      <p:sp>
        <p:nvSpPr>
          <p:cNvPr id="28" name="Textfeld 1">
            <a:extLst>
              <a:ext uri="{FF2B5EF4-FFF2-40B4-BE49-F238E27FC236}">
                <a16:creationId xmlns:a16="http://schemas.microsoft.com/office/drawing/2014/main" id="{A3CA6147-65A6-4DC7-831A-FDE193DC8DB3}"/>
              </a:ext>
            </a:extLst>
          </p:cNvPr>
          <p:cNvSpPr txBox="1"/>
          <p:nvPr/>
        </p:nvSpPr>
        <p:spPr>
          <a:xfrm>
            <a:off x="7664698" y="6035532"/>
            <a:ext cx="2138727" cy="276999"/>
          </a:xfrm>
          <a:prstGeom prst="rect">
            <a:avLst/>
          </a:prstGeom>
          <a:noFill/>
        </p:spPr>
        <p:txBody>
          <a:bodyPr wrap="none" rtlCol="0">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de-DE" sz="1200" dirty="0"/>
              <a:t>Stand FV06 vom 16.08.2025</a:t>
            </a:r>
          </a:p>
        </p:txBody>
      </p:sp>
      <p:pic>
        <p:nvPicPr>
          <p:cNvPr id="2" name="Grafik 1">
            <a:extLst>
              <a:ext uri="{FF2B5EF4-FFF2-40B4-BE49-F238E27FC236}">
                <a16:creationId xmlns:a16="http://schemas.microsoft.com/office/drawing/2014/main" id="{3744FA11-B3F8-6F8A-1B96-B3EF5487F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20"/>
            <a:ext cx="1380067" cy="1380839"/>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003300" y="9525"/>
            <a:ext cx="89027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(3)</a:t>
            </a:r>
            <a:br>
              <a:rPr lang="de-DE" altLang="de-DE" sz="2000" dirty="0">
                <a:solidFill>
                  <a:schemeClr val="bg1"/>
                </a:solidFill>
              </a:rPr>
            </a:br>
            <a:r>
              <a:rPr lang="de-DE" altLang="de-DE" sz="2000" dirty="0">
                <a:solidFill>
                  <a:schemeClr val="bg1"/>
                </a:solidFill>
              </a:rPr>
              <a:t>Zubau der Erneuerbaren (2)</a:t>
            </a:r>
          </a:p>
        </p:txBody>
      </p:sp>
      <p:sp>
        <p:nvSpPr>
          <p:cNvPr id="5" name="Textfeld 4">
            <a:extLst>
              <a:ext uri="{FF2B5EF4-FFF2-40B4-BE49-F238E27FC236}">
                <a16:creationId xmlns:a16="http://schemas.microsoft.com/office/drawing/2014/main" id="{40F83E0C-D342-4F64-8D0A-DDB368CBCA51}"/>
              </a:ext>
            </a:extLst>
          </p:cNvPr>
          <p:cNvSpPr txBox="1"/>
          <p:nvPr/>
        </p:nvSpPr>
        <p:spPr>
          <a:xfrm>
            <a:off x="249382" y="974868"/>
            <a:ext cx="9407236" cy="2031325"/>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Kommunaler Klimapakt </a:t>
            </a:r>
            <a:r>
              <a:rPr lang="de-DE" sz="1800" dirty="0">
                <a:solidFill>
                  <a:srgbClr val="3333FF"/>
                </a:solidFill>
                <a:latin typeface="Calibri" panose="020F0502020204030204" pitchFamily="34" charset="0"/>
                <a:cs typeface="Calibri" panose="020F0502020204030204" pitchFamily="34" charset="0"/>
              </a:rPr>
              <a:t>(alle notwendige Investitionen, nicht nur die Liegenschaften der öffentlichen Hand)</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a:t>
            </a:r>
            <a:r>
              <a:rPr lang="de-DE" sz="1800" b="1" dirty="0">
                <a:solidFill>
                  <a:srgbClr val="3333FF"/>
                </a:solidFill>
                <a:latin typeface="Calibri" panose="020F0502020204030204" pitchFamily="34" charset="0"/>
                <a:cs typeface="Calibri" panose="020F0502020204030204" pitchFamily="34" charset="0"/>
              </a:rPr>
              <a:t>Gebietskörperschaften</a:t>
            </a:r>
            <a:r>
              <a:rPr lang="de-DE" sz="1800" dirty="0">
                <a:solidFill>
                  <a:srgbClr val="3333FF"/>
                </a:solidFill>
                <a:latin typeface="Calibri" panose="020F0502020204030204" pitchFamily="34" charset="0"/>
                <a:cs typeface="Calibri" panose="020F0502020204030204" pitchFamily="34" charset="0"/>
              </a:rPr>
              <a:t> müssen hierbei </a:t>
            </a:r>
            <a:r>
              <a:rPr lang="de-DE" sz="1800" b="1" dirty="0">
                <a:solidFill>
                  <a:srgbClr val="3333FF"/>
                </a:solidFill>
                <a:latin typeface="Calibri" panose="020F0502020204030204" pitchFamily="34" charset="0"/>
                <a:cs typeface="Calibri" panose="020F0502020204030204" pitchFamily="34" charset="0"/>
              </a:rPr>
              <a:t>in die Verantwortung </a:t>
            </a:r>
            <a:r>
              <a:rPr lang="de-DE" sz="1800" dirty="0">
                <a:solidFill>
                  <a:srgbClr val="3333FF"/>
                </a:solidFill>
                <a:latin typeface="Calibri" panose="020F0502020204030204" pitchFamily="34" charset="0"/>
                <a:cs typeface="Calibri" panose="020F0502020204030204" pitchFamily="34" charset="0"/>
              </a:rPr>
              <a:t>genommen werden!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Das Land RLP muss seine </a:t>
            </a:r>
            <a:r>
              <a:rPr lang="de-DE" sz="1800" b="1" dirty="0">
                <a:solidFill>
                  <a:srgbClr val="3333FF"/>
                </a:solidFill>
                <a:latin typeface="Calibri" panose="020F0502020204030204" pitchFamily="34" charset="0"/>
                <a:cs typeface="Calibri" panose="020F0502020204030204" pitchFamily="34" charset="0"/>
              </a:rPr>
              <a:t>Ziele für die Landkreise herunterbrechen</a:t>
            </a:r>
            <a:r>
              <a:rPr lang="de-DE" sz="1800" dirty="0">
                <a:solidFill>
                  <a:srgbClr val="3333FF"/>
                </a:solidFill>
                <a:latin typeface="Calibri" panose="020F0502020204030204" pitchFamily="34" charset="0"/>
                <a:cs typeface="Calibri" panose="020F0502020204030204" pitchFamily="34" charset="0"/>
              </a:rPr>
              <a:t>. Es müssen Flächen und Standorte auf  Raumordnungsebene ausgewiesen werden. (</a:t>
            </a:r>
            <a:r>
              <a:rPr lang="de-DE" sz="1800" b="1" dirty="0">
                <a:solidFill>
                  <a:srgbClr val="3333FF"/>
                </a:solidFill>
                <a:latin typeface="Calibri" panose="020F0502020204030204" pitchFamily="34" charset="0"/>
                <a:cs typeface="Calibri" panose="020F0502020204030204" pitchFamily="34" charset="0"/>
              </a:rPr>
              <a:t>Flächenatlas</a:t>
            </a:r>
            <a:r>
              <a:rPr lang="de-DE" sz="1800" dirty="0">
                <a:solidFill>
                  <a:srgbClr val="3333FF"/>
                </a:solidFill>
                <a:latin typeface="Calibri" panose="020F0502020204030204" pitchFamily="34" charset="0"/>
                <a:cs typeface="Calibri" panose="020F0502020204030204" pitchFamily="34" charset="0"/>
              </a:rPr>
              <a:t>: Dächer/Fassaden umfassend, </a:t>
            </a:r>
            <a:r>
              <a:rPr lang="de-DE" sz="1800" b="1" dirty="0">
                <a:solidFill>
                  <a:srgbClr val="3333FF"/>
                </a:solidFill>
                <a:latin typeface="Calibri" panose="020F0502020204030204" pitchFamily="34" charset="0"/>
                <a:cs typeface="Calibri" panose="020F0502020204030204" pitchFamily="34" charset="0"/>
              </a:rPr>
              <a:t>2% PV-Freiflächen und 2% Windflächen von RLP</a:t>
            </a:r>
            <a:r>
              <a:rPr lang="de-DE" sz="1800" dirty="0">
                <a:solidFill>
                  <a:srgbClr val="3333FF"/>
                </a:solidFill>
                <a:latin typeface="Calibri" panose="020F0502020204030204" pitchFamily="34" charset="0"/>
                <a:cs typeface="Calibri" panose="020F0502020204030204" pitchFamily="34" charset="0"/>
              </a:rPr>
              <a:t>, Flächensynergien beachten), um die jeweiligen Ziele zu erreichen. </a:t>
            </a:r>
            <a:r>
              <a:rPr lang="de-DE" sz="1800" b="1" dirty="0">
                <a:solidFill>
                  <a:srgbClr val="3333FF"/>
                </a:solidFill>
                <a:latin typeface="Calibri" panose="020F0502020204030204" pitchFamily="34" charset="0"/>
                <a:cs typeface="Calibri" panose="020F0502020204030204" pitchFamily="34" charset="0"/>
              </a:rPr>
              <a:t>PV-Freiflächenanlagen müssen </a:t>
            </a:r>
            <a:r>
              <a:rPr lang="de-DE" sz="1800" dirty="0">
                <a:solidFill>
                  <a:srgbClr val="3333FF"/>
                </a:solidFill>
                <a:latin typeface="Calibri" panose="020F0502020204030204" pitchFamily="34" charset="0"/>
                <a:cs typeface="Calibri" panose="020F0502020204030204" pitchFamily="34" charset="0"/>
              </a:rPr>
              <a:t>wie WKA </a:t>
            </a:r>
            <a:r>
              <a:rPr lang="de-DE" sz="1800" b="1" dirty="0">
                <a:solidFill>
                  <a:srgbClr val="3333FF"/>
                </a:solidFill>
                <a:latin typeface="Calibri" panose="020F0502020204030204" pitchFamily="34" charset="0"/>
                <a:cs typeface="Calibri" panose="020F0502020204030204" pitchFamily="34" charset="0"/>
              </a:rPr>
              <a:t>privilegiert werden</a:t>
            </a:r>
            <a:r>
              <a:rPr lang="de-DE" sz="1800" dirty="0">
                <a:solidFill>
                  <a:srgbClr val="3333FF"/>
                </a:solidFill>
                <a:latin typeface="Calibri" panose="020F0502020204030204" pitchFamily="34" charset="0"/>
                <a:cs typeface="Calibri" panose="020F0502020204030204" pitchFamily="34" charset="0"/>
              </a:rPr>
              <a:t>! </a:t>
            </a:r>
          </a:p>
        </p:txBody>
      </p:sp>
      <p:sp>
        <p:nvSpPr>
          <p:cNvPr id="8" name="Textfeld 7">
            <a:extLst>
              <a:ext uri="{FF2B5EF4-FFF2-40B4-BE49-F238E27FC236}">
                <a16:creationId xmlns:a16="http://schemas.microsoft.com/office/drawing/2014/main" id="{0EF919F4-33C5-470B-B508-6A34FB2A8CBF}"/>
              </a:ext>
            </a:extLst>
          </p:cNvPr>
          <p:cNvSpPr txBox="1"/>
          <p:nvPr/>
        </p:nvSpPr>
        <p:spPr>
          <a:xfrm>
            <a:off x="249382" y="4842204"/>
            <a:ext cx="9407234" cy="1477328"/>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Projektmanagement</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Wir brauchen ein </a:t>
            </a:r>
            <a:r>
              <a:rPr lang="de-DE" sz="1800" b="1" dirty="0">
                <a:solidFill>
                  <a:srgbClr val="3333FF"/>
                </a:solidFill>
                <a:latin typeface="Calibri" panose="020F0502020204030204" pitchFamily="34" charset="0"/>
                <a:cs typeface="Calibri" panose="020F0502020204030204" pitchFamily="34" charset="0"/>
              </a:rPr>
              <a:t>Gesamtprojekt mit einem Oberprojektleiter, </a:t>
            </a:r>
            <a:r>
              <a:rPr lang="de-DE" sz="1800" dirty="0">
                <a:solidFill>
                  <a:srgbClr val="3333FF"/>
                </a:solidFill>
                <a:latin typeface="Calibri" panose="020F0502020204030204" pitchFamily="34" charset="0"/>
                <a:cs typeface="Calibri" panose="020F0502020204030204" pitchFamily="34" charset="0"/>
              </a:rPr>
              <a:t>ähnlich wie bei der Corona-Impfung (General). Bei diesem Gesamtprojekt mit Planung und Controlling müssen neben der </a:t>
            </a:r>
            <a:r>
              <a:rPr lang="de-DE" sz="1800" b="1" dirty="0">
                <a:solidFill>
                  <a:srgbClr val="3333FF"/>
                </a:solidFill>
                <a:latin typeface="Calibri" panose="020F0502020204030204" pitchFamily="34" charset="0"/>
                <a:cs typeface="Calibri" panose="020F0502020204030204" pitchFamily="34" charset="0"/>
              </a:rPr>
              <a:t>öffentlichen Hand </a:t>
            </a:r>
            <a:r>
              <a:rPr lang="de-DE" sz="1800" dirty="0">
                <a:solidFill>
                  <a:srgbClr val="3333FF"/>
                </a:solidFill>
                <a:latin typeface="Calibri" panose="020F0502020204030204" pitchFamily="34" charset="0"/>
                <a:cs typeface="Calibri" panose="020F0502020204030204" pitchFamily="34" charset="0"/>
              </a:rPr>
              <a:t>auch </a:t>
            </a:r>
            <a:r>
              <a:rPr lang="de-DE" sz="1800" b="1" dirty="0">
                <a:solidFill>
                  <a:srgbClr val="3333FF"/>
                </a:solidFill>
                <a:latin typeface="Calibri" panose="020F0502020204030204" pitchFamily="34" charset="0"/>
                <a:cs typeface="Calibri" panose="020F0502020204030204" pitchFamily="34" charset="0"/>
              </a:rPr>
              <a:t>alle weiteren Akteure </a:t>
            </a:r>
            <a:r>
              <a:rPr lang="de-DE" sz="1800" dirty="0">
                <a:solidFill>
                  <a:srgbClr val="3333FF"/>
                </a:solidFill>
                <a:latin typeface="Calibri" panose="020F0502020204030204" pitchFamily="34" charset="0"/>
                <a:cs typeface="Calibri" panose="020F0502020204030204" pitchFamily="34" charset="0"/>
              </a:rPr>
              <a:t>(Bürger*innen, Bürgergenossenschaften, kommunale Gesellschaften, Energieversorger, private Investoren) </a:t>
            </a:r>
            <a:r>
              <a:rPr lang="de-DE" sz="1800" b="1" dirty="0">
                <a:solidFill>
                  <a:srgbClr val="3333FF"/>
                </a:solidFill>
                <a:latin typeface="Calibri" panose="020F0502020204030204" pitchFamily="34" charset="0"/>
                <a:cs typeface="Calibri" panose="020F0502020204030204" pitchFamily="34" charset="0"/>
              </a:rPr>
              <a:t>beteiligt</a:t>
            </a:r>
            <a:r>
              <a:rPr lang="de-DE" sz="1800" dirty="0">
                <a:solidFill>
                  <a:srgbClr val="3333FF"/>
                </a:solidFill>
                <a:latin typeface="Calibri" panose="020F0502020204030204" pitchFamily="34" charset="0"/>
                <a:cs typeface="Calibri" panose="020F0502020204030204" pitchFamily="34" charset="0"/>
              </a:rPr>
              <a:t> werden.</a:t>
            </a:r>
          </a:p>
        </p:txBody>
      </p:sp>
      <p:sp>
        <p:nvSpPr>
          <p:cNvPr id="11" name="Textfeld 10">
            <a:extLst>
              <a:ext uri="{FF2B5EF4-FFF2-40B4-BE49-F238E27FC236}">
                <a16:creationId xmlns:a16="http://schemas.microsoft.com/office/drawing/2014/main" id="{A3B091D8-C355-42F5-80A1-B2FE91353613}"/>
              </a:ext>
            </a:extLst>
          </p:cNvPr>
          <p:cNvSpPr txBox="1"/>
          <p:nvPr/>
        </p:nvSpPr>
        <p:spPr>
          <a:xfrm>
            <a:off x="249381" y="3087878"/>
            <a:ext cx="9407235" cy="1754326"/>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Genehmigungsverfahren, Förderkulisse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a:t>
            </a:r>
            <a:r>
              <a:rPr lang="de-DE" sz="1800" b="1" dirty="0">
                <a:solidFill>
                  <a:srgbClr val="3333FF"/>
                </a:solidFill>
                <a:latin typeface="Calibri" panose="020F0502020204030204" pitchFamily="34" charset="0"/>
                <a:cs typeface="Calibri" panose="020F0502020204030204" pitchFamily="34" charset="0"/>
              </a:rPr>
              <a:t>Genehmigungsverfahren</a:t>
            </a:r>
            <a:r>
              <a:rPr lang="de-DE" sz="1800" dirty="0">
                <a:solidFill>
                  <a:srgbClr val="3333FF"/>
                </a:solidFill>
                <a:latin typeface="Calibri" panose="020F0502020204030204" pitchFamily="34" charset="0"/>
                <a:cs typeface="Calibri" panose="020F0502020204030204" pitchFamily="34" charset="0"/>
              </a:rPr>
              <a:t> müssen </a:t>
            </a:r>
            <a:r>
              <a:rPr lang="de-DE" sz="1800" b="1" dirty="0">
                <a:solidFill>
                  <a:srgbClr val="3333FF"/>
                </a:solidFill>
                <a:latin typeface="Calibri" panose="020F0502020204030204" pitchFamily="34" charset="0"/>
                <a:cs typeface="Calibri" panose="020F0502020204030204" pitchFamily="34" charset="0"/>
              </a:rPr>
              <a:t>deutlich beschleunigt </a:t>
            </a:r>
            <a:r>
              <a:rPr lang="de-DE" sz="1800" dirty="0">
                <a:solidFill>
                  <a:srgbClr val="3333FF"/>
                </a:solidFill>
                <a:latin typeface="Calibri" panose="020F0502020204030204" pitchFamily="34" charset="0"/>
                <a:cs typeface="Calibri" panose="020F0502020204030204" pitchFamily="34" charset="0"/>
              </a:rPr>
              <a:t>werden. Für die Genehmigungs-verfahren muss ein </a:t>
            </a:r>
            <a:r>
              <a:rPr lang="de-DE" sz="1800" b="1" dirty="0">
                <a:solidFill>
                  <a:srgbClr val="3333FF"/>
                </a:solidFill>
                <a:latin typeface="Calibri" panose="020F0502020204030204" pitchFamily="34" charset="0"/>
                <a:cs typeface="Calibri" panose="020F0502020204030204" pitchFamily="34" charset="0"/>
              </a:rPr>
              <a:t>„Verfahrens-Kochbuch“ </a:t>
            </a:r>
            <a:r>
              <a:rPr lang="de-DE" sz="1800" dirty="0">
                <a:solidFill>
                  <a:srgbClr val="3333FF"/>
                </a:solidFill>
                <a:latin typeface="Calibri" panose="020F0502020204030204" pitchFamily="34" charset="0"/>
                <a:cs typeface="Calibri" panose="020F0502020204030204" pitchFamily="34" charset="0"/>
              </a:rPr>
              <a:t>von den </a:t>
            </a:r>
            <a:r>
              <a:rPr lang="de-DE" sz="1800" dirty="0" err="1">
                <a:solidFill>
                  <a:srgbClr val="3333FF"/>
                </a:solidFill>
                <a:latin typeface="Calibri" panose="020F0502020204030204" pitchFamily="34" charset="0"/>
                <a:cs typeface="Calibri" panose="020F0502020204030204" pitchFamily="34" charset="0"/>
              </a:rPr>
              <a:t>SGDen</a:t>
            </a:r>
            <a:r>
              <a:rPr lang="de-DE" sz="1800" dirty="0">
                <a:solidFill>
                  <a:srgbClr val="3333FF"/>
                </a:solidFill>
                <a:latin typeface="Calibri" panose="020F0502020204030204" pitchFamily="34" charset="0"/>
                <a:cs typeface="Calibri" panose="020F0502020204030204" pitchFamily="34" charset="0"/>
              </a:rPr>
              <a:t> erstellt werden. Die einzelnen </a:t>
            </a:r>
            <a:r>
              <a:rPr lang="de-DE" sz="1800" b="1" dirty="0">
                <a:solidFill>
                  <a:srgbClr val="3333FF"/>
                </a:solidFill>
                <a:latin typeface="Calibri" panose="020F0502020204030204" pitchFamily="34" charset="0"/>
                <a:cs typeface="Calibri" panose="020F0502020204030204" pitchFamily="34" charset="0"/>
              </a:rPr>
              <a:t>Projekte</a:t>
            </a:r>
            <a:r>
              <a:rPr lang="de-DE" sz="1800" dirty="0">
                <a:solidFill>
                  <a:srgbClr val="3333FF"/>
                </a:solidFill>
                <a:latin typeface="Calibri" panose="020F0502020204030204" pitchFamily="34" charset="0"/>
                <a:cs typeface="Calibri" panose="020F0502020204030204" pitchFamily="34" charset="0"/>
              </a:rPr>
              <a:t> müssen vom zentralen Management </a:t>
            </a:r>
            <a:r>
              <a:rPr lang="de-DE" sz="1800" b="1" dirty="0">
                <a:solidFill>
                  <a:srgbClr val="3333FF"/>
                </a:solidFill>
                <a:latin typeface="Calibri" panose="020F0502020204030204" pitchFamily="34" charset="0"/>
                <a:cs typeface="Calibri" panose="020F0502020204030204" pitchFamily="34" charset="0"/>
              </a:rPr>
              <a:t>überwacht</a:t>
            </a:r>
            <a:r>
              <a:rPr lang="de-DE" sz="1800" dirty="0">
                <a:solidFill>
                  <a:srgbClr val="3333FF"/>
                </a:solidFill>
                <a:latin typeface="Calibri" panose="020F0502020204030204" pitchFamily="34" charset="0"/>
                <a:cs typeface="Calibri" panose="020F0502020204030204" pitchFamily="34" charset="0"/>
              </a:rPr>
              <a:t> werden. </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a:t>
            </a:r>
            <a:r>
              <a:rPr lang="de-DE" sz="1800" b="1" dirty="0">
                <a:solidFill>
                  <a:srgbClr val="3333FF"/>
                </a:solidFill>
                <a:latin typeface="Calibri" panose="020F0502020204030204" pitchFamily="34" charset="0"/>
                <a:cs typeface="Calibri" panose="020F0502020204030204" pitchFamily="34" charset="0"/>
              </a:rPr>
              <a:t>Förderkulisse muss degressiv </a:t>
            </a:r>
            <a:r>
              <a:rPr lang="de-DE" sz="1800" dirty="0">
                <a:solidFill>
                  <a:srgbClr val="3333FF"/>
                </a:solidFill>
                <a:latin typeface="Calibri" panose="020F0502020204030204" pitchFamily="34" charset="0"/>
                <a:cs typeface="Calibri" panose="020F0502020204030204" pitchFamily="34" charset="0"/>
              </a:rPr>
              <a:t>erfolgen, um Mitnahmeeffekte zu vermeiden!</a:t>
            </a:r>
            <a:br>
              <a:rPr lang="de-DE" sz="1800" dirty="0">
                <a:solidFill>
                  <a:srgbClr val="3333FF"/>
                </a:solidFill>
                <a:latin typeface="Calibri" panose="020F0502020204030204" pitchFamily="34" charset="0"/>
                <a:cs typeface="Calibri" panose="020F0502020204030204" pitchFamily="34" charset="0"/>
              </a:rPr>
            </a:br>
            <a:r>
              <a:rPr lang="de-DE" sz="1800" b="1" dirty="0">
                <a:solidFill>
                  <a:srgbClr val="3333FF"/>
                </a:solidFill>
                <a:latin typeface="Calibri" panose="020F0502020204030204" pitchFamily="34" charset="0"/>
                <a:cs typeface="Calibri" panose="020F0502020204030204" pitchFamily="34" charset="0"/>
              </a:rPr>
              <a:t>Förderungen</a:t>
            </a:r>
            <a:r>
              <a:rPr lang="de-DE" sz="1800" dirty="0">
                <a:solidFill>
                  <a:srgbClr val="3333FF"/>
                </a:solidFill>
                <a:latin typeface="Calibri" panose="020F0502020204030204" pitchFamily="34" charset="0"/>
                <a:cs typeface="Calibri" panose="020F0502020204030204" pitchFamily="34" charset="0"/>
              </a:rPr>
              <a:t> müssen so gestaltet sein, dass die </a:t>
            </a:r>
            <a:r>
              <a:rPr lang="de-DE" sz="1800" b="1" dirty="0">
                <a:solidFill>
                  <a:srgbClr val="3333FF"/>
                </a:solidFill>
                <a:latin typeface="Calibri" panose="020F0502020204030204" pitchFamily="34" charset="0"/>
                <a:cs typeface="Calibri" panose="020F0502020204030204" pitchFamily="34" charset="0"/>
              </a:rPr>
              <a:t>Ausbauziele erreicht werden </a:t>
            </a:r>
            <a:r>
              <a:rPr lang="de-DE" sz="1800" dirty="0">
                <a:solidFill>
                  <a:srgbClr val="3333FF"/>
                </a:solidFill>
                <a:latin typeface="Calibri" panose="020F0502020204030204" pitchFamily="34" charset="0"/>
                <a:cs typeface="Calibri" panose="020F0502020204030204" pitchFamily="34" charset="0"/>
              </a:rPr>
              <a:t>können!</a:t>
            </a:r>
          </a:p>
        </p:txBody>
      </p:sp>
    </p:spTree>
    <p:extLst>
      <p:ext uri="{BB962C8B-B14F-4D97-AF65-F5344CB8AC3E}">
        <p14:creationId xmlns:p14="http://schemas.microsoft.com/office/powerpoint/2010/main" val="32124442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8" name="Gruppieren 8197">
            <a:extLst>
              <a:ext uri="{FF2B5EF4-FFF2-40B4-BE49-F238E27FC236}">
                <a16:creationId xmlns:a16="http://schemas.microsoft.com/office/drawing/2014/main" id="{79EA60A6-DAFE-4FC5-9345-00136B90B826}"/>
              </a:ext>
            </a:extLst>
          </p:cNvPr>
          <p:cNvGrpSpPr/>
          <p:nvPr/>
        </p:nvGrpSpPr>
        <p:grpSpPr>
          <a:xfrm>
            <a:off x="205449" y="3979939"/>
            <a:ext cx="9493630" cy="1935243"/>
            <a:chOff x="205449" y="3979939"/>
            <a:chExt cx="9493630" cy="1935243"/>
          </a:xfrm>
        </p:grpSpPr>
        <p:sp>
          <p:nvSpPr>
            <p:cNvPr id="66" name="Rechteck 62">
              <a:extLst>
                <a:ext uri="{FF2B5EF4-FFF2-40B4-BE49-F238E27FC236}">
                  <a16:creationId xmlns:a16="http://schemas.microsoft.com/office/drawing/2014/main" id="{62BC7606-D71D-4595-9839-4F9A6A3E324A}"/>
                </a:ext>
              </a:extLst>
            </p:cNvPr>
            <p:cNvSpPr/>
            <p:nvPr/>
          </p:nvSpPr>
          <p:spPr bwMode="auto">
            <a:xfrm flipV="1">
              <a:off x="205449" y="3979939"/>
              <a:ext cx="9279273" cy="717690"/>
            </a:xfrm>
            <a:custGeom>
              <a:avLst/>
              <a:gdLst>
                <a:gd name="connsiteX0" fmla="*/ 0 w 9302133"/>
                <a:gd name="connsiteY0" fmla="*/ 0 h 967954"/>
                <a:gd name="connsiteX1" fmla="*/ 9302133 w 9302133"/>
                <a:gd name="connsiteY1" fmla="*/ 0 h 967954"/>
                <a:gd name="connsiteX2" fmla="*/ 9302133 w 9302133"/>
                <a:gd name="connsiteY2" fmla="*/ 967954 h 967954"/>
                <a:gd name="connsiteX3" fmla="*/ 0 w 9302133"/>
                <a:gd name="connsiteY3" fmla="*/ 967954 h 967954"/>
                <a:gd name="connsiteX4" fmla="*/ 0 w 9302133"/>
                <a:gd name="connsiteY4" fmla="*/ 0 h 967954"/>
                <a:gd name="connsiteX0" fmla="*/ 0 w 9302133"/>
                <a:gd name="connsiteY0" fmla="*/ 0 h 967954"/>
                <a:gd name="connsiteX1" fmla="*/ 9302133 w 9302133"/>
                <a:gd name="connsiteY1" fmla="*/ 0 h 967954"/>
                <a:gd name="connsiteX2" fmla="*/ 9302133 w 9302133"/>
                <a:gd name="connsiteY2" fmla="*/ 967954 h 967954"/>
                <a:gd name="connsiteX3" fmla="*/ 2844800 w 9302133"/>
                <a:gd name="connsiteY3" fmla="*/ 967954 h 967954"/>
                <a:gd name="connsiteX4" fmla="*/ 0 w 9302133"/>
                <a:gd name="connsiteY4" fmla="*/ 0 h 967954"/>
                <a:gd name="connsiteX0" fmla="*/ 0 w 9302133"/>
                <a:gd name="connsiteY0" fmla="*/ 0 h 974304"/>
                <a:gd name="connsiteX1" fmla="*/ 9302133 w 9302133"/>
                <a:gd name="connsiteY1" fmla="*/ 0 h 974304"/>
                <a:gd name="connsiteX2" fmla="*/ 4107833 w 9302133"/>
                <a:gd name="connsiteY2" fmla="*/ 974304 h 974304"/>
                <a:gd name="connsiteX3" fmla="*/ 2844800 w 9302133"/>
                <a:gd name="connsiteY3" fmla="*/ 967954 h 974304"/>
                <a:gd name="connsiteX4" fmla="*/ 0 w 9302133"/>
                <a:gd name="connsiteY4" fmla="*/ 0 h 974304"/>
                <a:gd name="connsiteX0" fmla="*/ 0 w 9302133"/>
                <a:gd name="connsiteY0" fmla="*/ 0 h 979066"/>
                <a:gd name="connsiteX1" fmla="*/ 9302133 w 9302133"/>
                <a:gd name="connsiteY1" fmla="*/ 0 h 979066"/>
                <a:gd name="connsiteX2" fmla="*/ 7741621 w 9302133"/>
                <a:gd name="connsiteY2" fmla="*/ 979066 h 979066"/>
                <a:gd name="connsiteX3" fmla="*/ 2844800 w 9302133"/>
                <a:gd name="connsiteY3" fmla="*/ 967954 h 979066"/>
                <a:gd name="connsiteX4" fmla="*/ 0 w 9302133"/>
                <a:gd name="connsiteY4" fmla="*/ 0 h 979066"/>
                <a:gd name="connsiteX0" fmla="*/ 0 w 9302133"/>
                <a:gd name="connsiteY0" fmla="*/ 0 h 979066"/>
                <a:gd name="connsiteX1" fmla="*/ 9302133 w 9302133"/>
                <a:gd name="connsiteY1" fmla="*/ 0 h 979066"/>
                <a:gd name="connsiteX2" fmla="*/ 7741621 w 9302133"/>
                <a:gd name="connsiteY2" fmla="*/ 979066 h 979066"/>
                <a:gd name="connsiteX3" fmla="*/ 4044950 w 9302133"/>
                <a:gd name="connsiteY3" fmla="*/ 972717 h 979066"/>
                <a:gd name="connsiteX4" fmla="*/ 0 w 9302133"/>
                <a:gd name="connsiteY4" fmla="*/ 0 h 979066"/>
                <a:gd name="connsiteX0" fmla="*/ 0 w 8913513"/>
                <a:gd name="connsiteY0" fmla="*/ 10507 h 979066"/>
                <a:gd name="connsiteX1" fmla="*/ 8913513 w 8913513"/>
                <a:gd name="connsiteY1" fmla="*/ 0 h 979066"/>
                <a:gd name="connsiteX2" fmla="*/ 7353001 w 8913513"/>
                <a:gd name="connsiteY2" fmla="*/ 979066 h 979066"/>
                <a:gd name="connsiteX3" fmla="*/ 3656330 w 8913513"/>
                <a:gd name="connsiteY3" fmla="*/ 972717 h 979066"/>
                <a:gd name="connsiteX4" fmla="*/ 0 w 8913513"/>
                <a:gd name="connsiteY4" fmla="*/ 10507 h 979066"/>
                <a:gd name="connsiteX0" fmla="*/ 0 w 8281053"/>
                <a:gd name="connsiteY0" fmla="*/ 10507 h 979066"/>
                <a:gd name="connsiteX1" fmla="*/ 8281053 w 8281053"/>
                <a:gd name="connsiteY1" fmla="*/ 0 h 979066"/>
                <a:gd name="connsiteX2" fmla="*/ 7353001 w 8281053"/>
                <a:gd name="connsiteY2" fmla="*/ 979066 h 979066"/>
                <a:gd name="connsiteX3" fmla="*/ 3656330 w 8281053"/>
                <a:gd name="connsiteY3" fmla="*/ 972717 h 979066"/>
                <a:gd name="connsiteX4" fmla="*/ 0 w 8281053"/>
                <a:gd name="connsiteY4" fmla="*/ 10507 h 979066"/>
                <a:gd name="connsiteX0" fmla="*/ 0 w 8806833"/>
                <a:gd name="connsiteY0" fmla="*/ 10507 h 979066"/>
                <a:gd name="connsiteX1" fmla="*/ 8806833 w 8806833"/>
                <a:gd name="connsiteY1" fmla="*/ 0 h 979066"/>
                <a:gd name="connsiteX2" fmla="*/ 7878781 w 8806833"/>
                <a:gd name="connsiteY2" fmla="*/ 979066 h 979066"/>
                <a:gd name="connsiteX3" fmla="*/ 4182110 w 8806833"/>
                <a:gd name="connsiteY3" fmla="*/ 972717 h 979066"/>
                <a:gd name="connsiteX4" fmla="*/ 0 w 8806833"/>
                <a:gd name="connsiteY4" fmla="*/ 10507 h 979066"/>
                <a:gd name="connsiteX0" fmla="*/ 0 w 9279273"/>
                <a:gd name="connsiteY0" fmla="*/ 21014 h 989573"/>
                <a:gd name="connsiteX1" fmla="*/ 9279273 w 9279273"/>
                <a:gd name="connsiteY1" fmla="*/ 0 h 989573"/>
                <a:gd name="connsiteX2" fmla="*/ 7878781 w 9279273"/>
                <a:gd name="connsiteY2" fmla="*/ 989573 h 989573"/>
                <a:gd name="connsiteX3" fmla="*/ 4182110 w 9279273"/>
                <a:gd name="connsiteY3" fmla="*/ 983224 h 989573"/>
                <a:gd name="connsiteX4" fmla="*/ 0 w 9279273"/>
                <a:gd name="connsiteY4" fmla="*/ 21014 h 98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9273" h="989573">
                  <a:moveTo>
                    <a:pt x="0" y="21014"/>
                  </a:moveTo>
                  <a:lnTo>
                    <a:pt x="9279273" y="0"/>
                  </a:lnTo>
                  <a:lnTo>
                    <a:pt x="7878781" y="989573"/>
                  </a:lnTo>
                  <a:lnTo>
                    <a:pt x="4182110" y="983224"/>
                  </a:lnTo>
                  <a:lnTo>
                    <a:pt x="0" y="21014"/>
                  </a:lnTo>
                  <a:close/>
                </a:path>
              </a:pathLst>
            </a:cu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7" name="Pfeil: Chevron 16">
              <a:extLst>
                <a:ext uri="{FF2B5EF4-FFF2-40B4-BE49-F238E27FC236}">
                  <a16:creationId xmlns:a16="http://schemas.microsoft.com/office/drawing/2014/main" id="{FF7AE530-A5A6-41AF-BB34-E14E055444A4}"/>
                </a:ext>
              </a:extLst>
            </p:cNvPr>
            <p:cNvSpPr/>
            <p:nvPr/>
          </p:nvSpPr>
          <p:spPr bwMode="auto">
            <a:xfrm>
              <a:off x="1802172" y="4722495"/>
              <a:ext cx="7896907"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8" name="Textfeld 17">
              <a:extLst>
                <a:ext uri="{FF2B5EF4-FFF2-40B4-BE49-F238E27FC236}">
                  <a16:creationId xmlns:a16="http://schemas.microsoft.com/office/drawing/2014/main" id="{30BAD45D-02A5-4935-BF94-A42F947F4F41}"/>
                </a:ext>
              </a:extLst>
            </p:cNvPr>
            <p:cNvSpPr txBox="1"/>
            <p:nvPr/>
          </p:nvSpPr>
          <p:spPr>
            <a:xfrm>
              <a:off x="4734986" y="5081576"/>
              <a:ext cx="1632755" cy="276999"/>
            </a:xfrm>
            <a:prstGeom prst="rect">
              <a:avLst/>
            </a:prstGeom>
            <a:noFill/>
          </p:spPr>
          <p:txBody>
            <a:bodyPr wrap="none" rtlCol="0">
              <a:spAutoFit/>
            </a:bodyPr>
            <a:lstStyle/>
            <a:p>
              <a:r>
                <a:rPr lang="de-DE" sz="1200" dirty="0">
                  <a:solidFill>
                    <a:srgbClr val="0000FF"/>
                  </a:solidFill>
                </a:rPr>
                <a:t>Teilprojekt abwickeln</a:t>
              </a:r>
            </a:p>
          </p:txBody>
        </p:sp>
        <p:grpSp>
          <p:nvGrpSpPr>
            <p:cNvPr id="46" name="Gruppieren 45">
              <a:extLst>
                <a:ext uri="{FF2B5EF4-FFF2-40B4-BE49-F238E27FC236}">
                  <a16:creationId xmlns:a16="http://schemas.microsoft.com/office/drawing/2014/main" id="{AE602470-D536-49C4-A670-56ECA5A3325C}"/>
                </a:ext>
              </a:extLst>
            </p:cNvPr>
            <p:cNvGrpSpPr/>
            <p:nvPr/>
          </p:nvGrpSpPr>
          <p:grpSpPr>
            <a:xfrm>
              <a:off x="206902" y="4722495"/>
              <a:ext cx="1677520" cy="895350"/>
              <a:chOff x="703504" y="4676775"/>
              <a:chExt cx="1677520" cy="895350"/>
            </a:xfrm>
          </p:grpSpPr>
          <p:sp>
            <p:nvSpPr>
              <p:cNvPr id="47" name="Pfeil: Chevron 46">
                <a:extLst>
                  <a:ext uri="{FF2B5EF4-FFF2-40B4-BE49-F238E27FC236}">
                    <a16:creationId xmlns:a16="http://schemas.microsoft.com/office/drawing/2014/main" id="{3F5DAB2B-B53C-4A39-BD86-90C5BD82CBE3}"/>
                  </a:ext>
                </a:extLst>
              </p:cNvPr>
              <p:cNvSpPr/>
              <p:nvPr/>
            </p:nvSpPr>
            <p:spPr bwMode="auto">
              <a:xfrm>
                <a:off x="703504" y="4676775"/>
                <a:ext cx="167752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8" name="Textfeld 47">
                <a:extLst>
                  <a:ext uri="{FF2B5EF4-FFF2-40B4-BE49-F238E27FC236}">
                    <a16:creationId xmlns:a16="http://schemas.microsoft.com/office/drawing/2014/main" id="{C2BE106B-2685-4F3D-A3B7-8388426A78A9}"/>
                  </a:ext>
                </a:extLst>
              </p:cNvPr>
              <p:cNvSpPr txBox="1"/>
              <p:nvPr/>
            </p:nvSpPr>
            <p:spPr>
              <a:xfrm>
                <a:off x="1040389" y="4915633"/>
                <a:ext cx="874535" cy="461665"/>
              </a:xfrm>
              <a:prstGeom prst="rect">
                <a:avLst/>
              </a:prstGeom>
              <a:noFill/>
            </p:spPr>
            <p:txBody>
              <a:bodyPr wrap="none" rtlCol="0">
                <a:spAutoFit/>
              </a:bodyPr>
              <a:lstStyle/>
              <a:p>
                <a:r>
                  <a:rPr lang="de-DE" sz="1200" dirty="0">
                    <a:solidFill>
                      <a:srgbClr val="0000FF"/>
                    </a:solidFill>
                  </a:rPr>
                  <a:t>Teilprojekt</a:t>
                </a:r>
              </a:p>
              <a:p>
                <a:r>
                  <a:rPr lang="de-DE" sz="1200" dirty="0">
                    <a:solidFill>
                      <a:srgbClr val="0000FF"/>
                    </a:solidFill>
                  </a:rPr>
                  <a:t>planen</a:t>
                </a:r>
              </a:p>
            </p:txBody>
          </p:sp>
        </p:grpSp>
        <p:grpSp>
          <p:nvGrpSpPr>
            <p:cNvPr id="44" name="Gruppieren 43">
              <a:extLst>
                <a:ext uri="{FF2B5EF4-FFF2-40B4-BE49-F238E27FC236}">
                  <a16:creationId xmlns:a16="http://schemas.microsoft.com/office/drawing/2014/main" id="{4C8EF268-C0B0-475D-9B05-801364B34A18}"/>
                </a:ext>
              </a:extLst>
            </p:cNvPr>
            <p:cNvGrpSpPr/>
            <p:nvPr/>
          </p:nvGrpSpPr>
          <p:grpSpPr>
            <a:xfrm>
              <a:off x="206902" y="5638183"/>
              <a:ext cx="9492172" cy="276999"/>
              <a:chOff x="751222" y="5678188"/>
              <a:chExt cx="8451833" cy="276999"/>
            </a:xfrm>
          </p:grpSpPr>
          <p:sp>
            <p:nvSpPr>
              <p:cNvPr id="49" name="Pfeil: Chevron 48">
                <a:extLst>
                  <a:ext uri="{FF2B5EF4-FFF2-40B4-BE49-F238E27FC236}">
                    <a16:creationId xmlns:a16="http://schemas.microsoft.com/office/drawing/2014/main" id="{D12E0D9C-BDE9-4A99-9DDF-52A8BCE97213}"/>
                  </a:ext>
                </a:extLst>
              </p:cNvPr>
              <p:cNvSpPr/>
              <p:nvPr/>
            </p:nvSpPr>
            <p:spPr bwMode="auto">
              <a:xfrm>
                <a:off x="751222" y="5688428"/>
                <a:ext cx="8451833" cy="245010"/>
              </a:xfrm>
              <a:prstGeom prst="chevron">
                <a:avLst>
                  <a:gd name="adj" fmla="val 74408"/>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0" name="Textfeld 49">
                <a:extLst>
                  <a:ext uri="{FF2B5EF4-FFF2-40B4-BE49-F238E27FC236}">
                    <a16:creationId xmlns:a16="http://schemas.microsoft.com/office/drawing/2014/main" id="{27C8B4C9-3602-406B-9021-91AD95AD53E2}"/>
                  </a:ext>
                </a:extLst>
              </p:cNvPr>
              <p:cNvSpPr txBox="1"/>
              <p:nvPr/>
            </p:nvSpPr>
            <p:spPr>
              <a:xfrm>
                <a:off x="3251613" y="5678188"/>
                <a:ext cx="3299842" cy="276999"/>
              </a:xfrm>
              <a:prstGeom prst="rect">
                <a:avLst/>
              </a:prstGeom>
              <a:noFill/>
            </p:spPr>
            <p:txBody>
              <a:bodyPr wrap="square" rtlCol="0">
                <a:spAutoFit/>
              </a:bodyPr>
              <a:lstStyle/>
              <a:p>
                <a:pPr algn="ctr"/>
                <a:r>
                  <a:rPr lang="de-DE" sz="1200" dirty="0">
                    <a:solidFill>
                      <a:srgbClr val="0000FF"/>
                    </a:solidFill>
                  </a:rPr>
                  <a:t>Teilprojekt-Controlling</a:t>
                </a:r>
              </a:p>
            </p:txBody>
          </p:sp>
        </p:grpSp>
      </p:gr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47445"/>
            <a:ext cx="837248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(1) </a:t>
            </a:r>
          </a:p>
          <a:p>
            <a:r>
              <a:rPr lang="de-DE" altLang="de-DE" sz="2000" dirty="0">
                <a:solidFill>
                  <a:schemeClr val="bg1"/>
                </a:solidFill>
              </a:rPr>
              <a:t>Gesamtprojekt D</a:t>
            </a:r>
          </a:p>
        </p:txBody>
      </p:sp>
      <p:sp>
        <p:nvSpPr>
          <p:cNvPr id="2" name="Pfeil: Fünfeck 1">
            <a:extLst>
              <a:ext uri="{FF2B5EF4-FFF2-40B4-BE49-F238E27FC236}">
                <a16:creationId xmlns:a16="http://schemas.microsoft.com/office/drawing/2014/main" id="{986C7FA8-3FD2-4F7B-B648-F13AD26FFC29}"/>
              </a:ext>
            </a:extLst>
          </p:cNvPr>
          <p:cNvSpPr/>
          <p:nvPr/>
        </p:nvSpPr>
        <p:spPr bwMode="auto">
          <a:xfrm>
            <a:off x="1697129" y="3076575"/>
            <a:ext cx="1463226" cy="895350"/>
          </a:xfrm>
          <a:prstGeom prst="homePlate">
            <a:avLst>
              <a:gd name="adj" fmla="val 20213"/>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 name="Textfeld 2">
            <a:extLst>
              <a:ext uri="{FF2B5EF4-FFF2-40B4-BE49-F238E27FC236}">
                <a16:creationId xmlns:a16="http://schemas.microsoft.com/office/drawing/2014/main" id="{C72B7A07-94E0-49B8-AF77-D9915103DD40}"/>
              </a:ext>
            </a:extLst>
          </p:cNvPr>
          <p:cNvSpPr txBox="1"/>
          <p:nvPr/>
        </p:nvSpPr>
        <p:spPr>
          <a:xfrm>
            <a:off x="1697129" y="3237615"/>
            <a:ext cx="856325" cy="461665"/>
          </a:xfrm>
          <a:prstGeom prst="rect">
            <a:avLst/>
          </a:prstGeom>
          <a:noFill/>
        </p:spPr>
        <p:txBody>
          <a:bodyPr wrap="none" rtlCol="0">
            <a:spAutoFit/>
          </a:bodyPr>
          <a:lstStyle/>
          <a:p>
            <a:r>
              <a:rPr lang="de-DE" sz="1200" dirty="0">
                <a:solidFill>
                  <a:schemeClr val="bg1"/>
                </a:solidFill>
              </a:rPr>
              <a:t>Ziele</a:t>
            </a:r>
            <a:br>
              <a:rPr lang="de-DE" sz="1200" dirty="0">
                <a:solidFill>
                  <a:srgbClr val="0000FF"/>
                </a:solidFill>
              </a:rPr>
            </a:br>
            <a:r>
              <a:rPr lang="de-DE" sz="1200" dirty="0">
                <a:solidFill>
                  <a:schemeClr val="bg1"/>
                </a:solidFill>
              </a:rPr>
              <a:t>definieren</a:t>
            </a:r>
          </a:p>
        </p:txBody>
      </p:sp>
      <p:sp>
        <p:nvSpPr>
          <p:cNvPr id="8" name="Pfeil: Chevron 7">
            <a:extLst>
              <a:ext uri="{FF2B5EF4-FFF2-40B4-BE49-F238E27FC236}">
                <a16:creationId xmlns:a16="http://schemas.microsoft.com/office/drawing/2014/main" id="{33CA788F-9641-4BDC-ABA8-33CB906E7854}"/>
              </a:ext>
            </a:extLst>
          </p:cNvPr>
          <p:cNvSpPr/>
          <p:nvPr/>
        </p:nvSpPr>
        <p:spPr bwMode="auto">
          <a:xfrm>
            <a:off x="3034479" y="3076575"/>
            <a:ext cx="1463226" cy="895350"/>
          </a:xfrm>
          <a:prstGeom prst="chevron">
            <a:avLst>
              <a:gd name="adj" fmla="val 21277"/>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2" name="Textfeld 11">
            <a:extLst>
              <a:ext uri="{FF2B5EF4-FFF2-40B4-BE49-F238E27FC236}">
                <a16:creationId xmlns:a16="http://schemas.microsoft.com/office/drawing/2014/main" id="{51859C74-06A5-48EB-AA97-1A6D799E2B77}"/>
              </a:ext>
            </a:extLst>
          </p:cNvPr>
          <p:cNvSpPr txBox="1"/>
          <p:nvPr/>
        </p:nvSpPr>
        <p:spPr>
          <a:xfrm>
            <a:off x="3181928" y="3237615"/>
            <a:ext cx="1183337" cy="461665"/>
          </a:xfrm>
          <a:prstGeom prst="rect">
            <a:avLst/>
          </a:prstGeom>
          <a:noFill/>
        </p:spPr>
        <p:txBody>
          <a:bodyPr wrap="none" rtlCol="0">
            <a:spAutoFit/>
          </a:bodyPr>
          <a:lstStyle/>
          <a:p>
            <a:pPr algn="ctr"/>
            <a:r>
              <a:rPr lang="de-DE" sz="1200" dirty="0">
                <a:solidFill>
                  <a:schemeClr val="bg1"/>
                </a:solidFill>
              </a:rPr>
              <a:t>Gesamtprojekt</a:t>
            </a:r>
          </a:p>
          <a:p>
            <a:pPr algn="ctr"/>
            <a:r>
              <a:rPr lang="de-DE" sz="1200" dirty="0">
                <a:solidFill>
                  <a:schemeClr val="bg1"/>
                </a:solidFill>
              </a:rPr>
              <a:t>vorbereiten</a:t>
            </a:r>
          </a:p>
        </p:txBody>
      </p:sp>
      <p:sp>
        <p:nvSpPr>
          <p:cNvPr id="24" name="Pfeil: Chevron 23">
            <a:extLst>
              <a:ext uri="{FF2B5EF4-FFF2-40B4-BE49-F238E27FC236}">
                <a16:creationId xmlns:a16="http://schemas.microsoft.com/office/drawing/2014/main" id="{1A4EF617-F3F1-4C83-8C84-B23826F01B46}"/>
              </a:ext>
            </a:extLst>
          </p:cNvPr>
          <p:cNvSpPr/>
          <p:nvPr/>
        </p:nvSpPr>
        <p:spPr bwMode="auto">
          <a:xfrm>
            <a:off x="4386838" y="3076575"/>
            <a:ext cx="3879183" cy="895350"/>
          </a:xfrm>
          <a:prstGeom prst="chevron">
            <a:avLst>
              <a:gd name="adj" fmla="val 21277"/>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DB8C549C-35B1-4431-9F68-269EF15F9E52}"/>
              </a:ext>
            </a:extLst>
          </p:cNvPr>
          <p:cNvSpPr txBox="1"/>
          <p:nvPr/>
        </p:nvSpPr>
        <p:spPr>
          <a:xfrm>
            <a:off x="5347831" y="3389795"/>
            <a:ext cx="1820306" cy="276999"/>
          </a:xfrm>
          <a:prstGeom prst="rect">
            <a:avLst/>
          </a:prstGeom>
          <a:noFill/>
        </p:spPr>
        <p:txBody>
          <a:bodyPr wrap="none" rtlCol="0">
            <a:spAutoFit/>
          </a:bodyPr>
          <a:lstStyle/>
          <a:p>
            <a:pPr algn="ctr"/>
            <a:r>
              <a:rPr lang="de-DE" sz="1200" dirty="0">
                <a:solidFill>
                  <a:schemeClr val="bg1"/>
                </a:solidFill>
              </a:rPr>
              <a:t>Teilprojekte durchführen</a:t>
            </a:r>
          </a:p>
        </p:txBody>
      </p:sp>
      <p:grpSp>
        <p:nvGrpSpPr>
          <p:cNvPr id="8192" name="Gruppieren 8191">
            <a:extLst>
              <a:ext uri="{FF2B5EF4-FFF2-40B4-BE49-F238E27FC236}">
                <a16:creationId xmlns:a16="http://schemas.microsoft.com/office/drawing/2014/main" id="{0EAC33F1-D965-48AD-8DAD-E04B319604A3}"/>
              </a:ext>
            </a:extLst>
          </p:cNvPr>
          <p:cNvGrpSpPr/>
          <p:nvPr/>
        </p:nvGrpSpPr>
        <p:grpSpPr>
          <a:xfrm>
            <a:off x="190209" y="1150315"/>
            <a:ext cx="9520147" cy="1910861"/>
            <a:chOff x="190209" y="1150315"/>
            <a:chExt cx="9520147" cy="1910861"/>
          </a:xfrm>
        </p:grpSpPr>
        <p:sp>
          <p:nvSpPr>
            <p:cNvPr id="63" name="Rechteck 62">
              <a:extLst>
                <a:ext uri="{FF2B5EF4-FFF2-40B4-BE49-F238E27FC236}">
                  <a16:creationId xmlns:a16="http://schemas.microsoft.com/office/drawing/2014/main" id="{8E192A5C-BC6F-4E16-85E3-6AACC686A760}"/>
                </a:ext>
              </a:extLst>
            </p:cNvPr>
            <p:cNvSpPr/>
            <p:nvPr/>
          </p:nvSpPr>
          <p:spPr bwMode="auto">
            <a:xfrm>
              <a:off x="190209" y="2086872"/>
              <a:ext cx="9302133" cy="974304"/>
            </a:xfrm>
            <a:custGeom>
              <a:avLst/>
              <a:gdLst>
                <a:gd name="connsiteX0" fmla="*/ 0 w 9302133"/>
                <a:gd name="connsiteY0" fmla="*/ 0 h 967954"/>
                <a:gd name="connsiteX1" fmla="*/ 9302133 w 9302133"/>
                <a:gd name="connsiteY1" fmla="*/ 0 h 967954"/>
                <a:gd name="connsiteX2" fmla="*/ 9302133 w 9302133"/>
                <a:gd name="connsiteY2" fmla="*/ 967954 h 967954"/>
                <a:gd name="connsiteX3" fmla="*/ 0 w 9302133"/>
                <a:gd name="connsiteY3" fmla="*/ 967954 h 967954"/>
                <a:gd name="connsiteX4" fmla="*/ 0 w 9302133"/>
                <a:gd name="connsiteY4" fmla="*/ 0 h 967954"/>
                <a:gd name="connsiteX0" fmla="*/ 0 w 9302133"/>
                <a:gd name="connsiteY0" fmla="*/ 0 h 967954"/>
                <a:gd name="connsiteX1" fmla="*/ 9302133 w 9302133"/>
                <a:gd name="connsiteY1" fmla="*/ 0 h 967954"/>
                <a:gd name="connsiteX2" fmla="*/ 9302133 w 9302133"/>
                <a:gd name="connsiteY2" fmla="*/ 967954 h 967954"/>
                <a:gd name="connsiteX3" fmla="*/ 2844800 w 9302133"/>
                <a:gd name="connsiteY3" fmla="*/ 967954 h 967954"/>
                <a:gd name="connsiteX4" fmla="*/ 0 w 9302133"/>
                <a:gd name="connsiteY4" fmla="*/ 0 h 967954"/>
                <a:gd name="connsiteX0" fmla="*/ 0 w 9302133"/>
                <a:gd name="connsiteY0" fmla="*/ 0 h 974304"/>
                <a:gd name="connsiteX1" fmla="*/ 9302133 w 9302133"/>
                <a:gd name="connsiteY1" fmla="*/ 0 h 974304"/>
                <a:gd name="connsiteX2" fmla="*/ 4107833 w 9302133"/>
                <a:gd name="connsiteY2" fmla="*/ 974304 h 974304"/>
                <a:gd name="connsiteX3" fmla="*/ 2844800 w 9302133"/>
                <a:gd name="connsiteY3" fmla="*/ 967954 h 974304"/>
                <a:gd name="connsiteX4" fmla="*/ 0 w 9302133"/>
                <a:gd name="connsiteY4" fmla="*/ 0 h 97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2133" h="974304">
                  <a:moveTo>
                    <a:pt x="0" y="0"/>
                  </a:moveTo>
                  <a:lnTo>
                    <a:pt x="9302133" y="0"/>
                  </a:lnTo>
                  <a:lnTo>
                    <a:pt x="4107833" y="974304"/>
                  </a:lnTo>
                  <a:lnTo>
                    <a:pt x="2844800" y="967954"/>
                  </a:lnTo>
                  <a:lnTo>
                    <a:pt x="0" y="0"/>
                  </a:lnTo>
                  <a:close/>
                </a:path>
              </a:pathLst>
            </a:cu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39" name="Gruppieren 38">
              <a:extLst>
                <a:ext uri="{FF2B5EF4-FFF2-40B4-BE49-F238E27FC236}">
                  <a16:creationId xmlns:a16="http://schemas.microsoft.com/office/drawing/2014/main" id="{3F4D41E2-8682-4392-BCF4-BFF8A2BF8E19}"/>
                </a:ext>
              </a:extLst>
            </p:cNvPr>
            <p:cNvGrpSpPr/>
            <p:nvPr/>
          </p:nvGrpSpPr>
          <p:grpSpPr>
            <a:xfrm>
              <a:off x="1573106" y="1164669"/>
              <a:ext cx="1677520" cy="895350"/>
              <a:chOff x="2299215" y="1164669"/>
              <a:chExt cx="1677520" cy="895350"/>
            </a:xfrm>
          </p:grpSpPr>
          <p:sp>
            <p:nvSpPr>
              <p:cNvPr id="21" name="Pfeil: Chevron 20">
                <a:extLst>
                  <a:ext uri="{FF2B5EF4-FFF2-40B4-BE49-F238E27FC236}">
                    <a16:creationId xmlns:a16="http://schemas.microsoft.com/office/drawing/2014/main" id="{EA1F1428-EA37-4365-8512-C8AC03062209}"/>
                  </a:ext>
                </a:extLst>
              </p:cNvPr>
              <p:cNvSpPr/>
              <p:nvPr/>
            </p:nvSpPr>
            <p:spPr bwMode="auto">
              <a:xfrm>
                <a:off x="2299215" y="1164669"/>
                <a:ext cx="167752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A159F588-E660-4E29-9424-7D2616346014}"/>
                  </a:ext>
                </a:extLst>
              </p:cNvPr>
              <p:cNvSpPr txBox="1"/>
              <p:nvPr/>
            </p:nvSpPr>
            <p:spPr>
              <a:xfrm>
                <a:off x="2473878" y="1274825"/>
                <a:ext cx="1450231" cy="646331"/>
              </a:xfrm>
              <a:prstGeom prst="rect">
                <a:avLst/>
              </a:prstGeom>
              <a:noFill/>
            </p:spPr>
            <p:txBody>
              <a:bodyPr wrap="square" rtlCol="0">
                <a:spAutoFit/>
              </a:bodyPr>
              <a:lstStyle/>
              <a:p>
                <a:r>
                  <a:rPr lang="de-DE" sz="1200" dirty="0">
                    <a:solidFill>
                      <a:srgbClr val="0000FF"/>
                    </a:solidFill>
                  </a:rPr>
                  <a:t>Primär-E-Bedarf und EE-Potenziale</a:t>
                </a:r>
              </a:p>
              <a:p>
                <a:r>
                  <a:rPr lang="de-DE" sz="1200" dirty="0">
                    <a:solidFill>
                      <a:srgbClr val="0000FF"/>
                    </a:solidFill>
                  </a:rPr>
                  <a:t>ermitteln</a:t>
                </a:r>
              </a:p>
            </p:txBody>
          </p:sp>
        </p:grpSp>
        <p:grpSp>
          <p:nvGrpSpPr>
            <p:cNvPr id="41" name="Gruppieren 40">
              <a:extLst>
                <a:ext uri="{FF2B5EF4-FFF2-40B4-BE49-F238E27FC236}">
                  <a16:creationId xmlns:a16="http://schemas.microsoft.com/office/drawing/2014/main" id="{D4F12F8A-97BF-48EE-9AFD-9C9D8B33A95E}"/>
                </a:ext>
              </a:extLst>
            </p:cNvPr>
            <p:cNvGrpSpPr/>
            <p:nvPr/>
          </p:nvGrpSpPr>
          <p:grpSpPr>
            <a:xfrm>
              <a:off x="4105451" y="1164669"/>
              <a:ext cx="1242380" cy="895350"/>
              <a:chOff x="4942774" y="1164669"/>
              <a:chExt cx="1242380" cy="895350"/>
            </a:xfrm>
          </p:grpSpPr>
          <p:sp>
            <p:nvSpPr>
              <p:cNvPr id="13" name="Pfeil: Chevron 12">
                <a:extLst>
                  <a:ext uri="{FF2B5EF4-FFF2-40B4-BE49-F238E27FC236}">
                    <a16:creationId xmlns:a16="http://schemas.microsoft.com/office/drawing/2014/main" id="{2C94624C-318E-47BC-B63E-6BF0EED3AB11}"/>
                  </a:ext>
                </a:extLst>
              </p:cNvPr>
              <p:cNvSpPr/>
              <p:nvPr/>
            </p:nvSpPr>
            <p:spPr bwMode="auto">
              <a:xfrm>
                <a:off x="4942774" y="1164669"/>
                <a:ext cx="124238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4" name="Textfeld 13">
                <a:extLst>
                  <a:ext uri="{FF2B5EF4-FFF2-40B4-BE49-F238E27FC236}">
                    <a16:creationId xmlns:a16="http://schemas.microsoft.com/office/drawing/2014/main" id="{213A822E-0231-4D43-8F94-1A46C970DB99}"/>
                  </a:ext>
                </a:extLst>
              </p:cNvPr>
              <p:cNvSpPr txBox="1"/>
              <p:nvPr/>
            </p:nvSpPr>
            <p:spPr>
              <a:xfrm>
                <a:off x="5103146" y="1367158"/>
                <a:ext cx="1045479" cy="461665"/>
              </a:xfrm>
              <a:prstGeom prst="rect">
                <a:avLst/>
              </a:prstGeom>
              <a:noFill/>
            </p:spPr>
            <p:txBody>
              <a:bodyPr wrap="none" rtlCol="0">
                <a:spAutoFit/>
              </a:bodyPr>
              <a:lstStyle/>
              <a:p>
                <a:r>
                  <a:rPr lang="de-DE" sz="1200" dirty="0">
                    <a:solidFill>
                      <a:srgbClr val="0000FF"/>
                    </a:solidFill>
                  </a:rPr>
                  <a:t>Investitionen</a:t>
                </a:r>
              </a:p>
              <a:p>
                <a:r>
                  <a:rPr lang="de-DE" sz="1200" dirty="0">
                    <a:solidFill>
                      <a:srgbClr val="0000FF"/>
                    </a:solidFill>
                  </a:rPr>
                  <a:t>ermitteln</a:t>
                </a:r>
              </a:p>
            </p:txBody>
          </p:sp>
        </p:grpSp>
        <p:grpSp>
          <p:nvGrpSpPr>
            <p:cNvPr id="42" name="Gruppieren 41">
              <a:extLst>
                <a:ext uri="{FF2B5EF4-FFF2-40B4-BE49-F238E27FC236}">
                  <a16:creationId xmlns:a16="http://schemas.microsoft.com/office/drawing/2014/main" id="{E0A53689-39EA-439D-905D-34EEBB183BED}"/>
                </a:ext>
              </a:extLst>
            </p:cNvPr>
            <p:cNvGrpSpPr/>
            <p:nvPr/>
          </p:nvGrpSpPr>
          <p:grpSpPr>
            <a:xfrm>
              <a:off x="5293793" y="1164669"/>
              <a:ext cx="1730148" cy="895350"/>
              <a:chOff x="6122809" y="1164669"/>
              <a:chExt cx="1730148" cy="895350"/>
            </a:xfrm>
          </p:grpSpPr>
          <p:sp>
            <p:nvSpPr>
              <p:cNvPr id="15" name="Pfeil: Chevron 14">
                <a:extLst>
                  <a:ext uri="{FF2B5EF4-FFF2-40B4-BE49-F238E27FC236}">
                    <a16:creationId xmlns:a16="http://schemas.microsoft.com/office/drawing/2014/main" id="{D519AE1A-0462-4D7E-AE1A-18DAD73B2560}"/>
                  </a:ext>
                </a:extLst>
              </p:cNvPr>
              <p:cNvSpPr/>
              <p:nvPr/>
            </p:nvSpPr>
            <p:spPr bwMode="auto">
              <a:xfrm>
                <a:off x="6122809" y="1164669"/>
                <a:ext cx="1677520"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5D7BF2F8-03F9-44E8-8E8C-57EC143B2C66}"/>
                  </a:ext>
                </a:extLst>
              </p:cNvPr>
              <p:cNvSpPr txBox="1"/>
              <p:nvPr/>
            </p:nvSpPr>
            <p:spPr>
              <a:xfrm>
                <a:off x="6303264" y="1274825"/>
                <a:ext cx="1549693" cy="646331"/>
              </a:xfrm>
              <a:prstGeom prst="rect">
                <a:avLst/>
              </a:prstGeom>
              <a:noFill/>
            </p:spPr>
            <p:txBody>
              <a:bodyPr wrap="square" rtlCol="0">
                <a:spAutoFit/>
              </a:bodyPr>
              <a:lstStyle/>
              <a:p>
                <a:r>
                  <a:rPr lang="de-DE" sz="1200" dirty="0">
                    <a:solidFill>
                      <a:srgbClr val="0000FF"/>
                    </a:solidFill>
                  </a:rPr>
                  <a:t>Atlas für</a:t>
                </a:r>
                <a:br>
                  <a:rPr lang="de-DE" sz="1200" dirty="0">
                    <a:solidFill>
                      <a:srgbClr val="0000FF"/>
                    </a:solidFill>
                  </a:rPr>
                </a:br>
                <a:r>
                  <a:rPr lang="de-DE" sz="1200" dirty="0">
                    <a:solidFill>
                      <a:srgbClr val="0000FF"/>
                    </a:solidFill>
                  </a:rPr>
                  <a:t>Flächen/Standorte</a:t>
                </a:r>
              </a:p>
              <a:p>
                <a:r>
                  <a:rPr lang="de-DE" sz="1200" dirty="0">
                    <a:solidFill>
                      <a:srgbClr val="0000FF"/>
                    </a:solidFill>
                  </a:rPr>
                  <a:t>erstellen</a:t>
                </a:r>
              </a:p>
            </p:txBody>
          </p:sp>
        </p:grpSp>
        <p:grpSp>
          <p:nvGrpSpPr>
            <p:cNvPr id="40" name="Gruppieren 39">
              <a:extLst>
                <a:ext uri="{FF2B5EF4-FFF2-40B4-BE49-F238E27FC236}">
                  <a16:creationId xmlns:a16="http://schemas.microsoft.com/office/drawing/2014/main" id="{C3B848B2-2B8E-4029-BF5E-432BF6D90434}"/>
                </a:ext>
              </a:extLst>
            </p:cNvPr>
            <p:cNvGrpSpPr/>
            <p:nvPr/>
          </p:nvGrpSpPr>
          <p:grpSpPr>
            <a:xfrm>
              <a:off x="3170018" y="1164669"/>
              <a:ext cx="1010191" cy="895350"/>
              <a:chOff x="4015647" y="1164669"/>
              <a:chExt cx="1010191" cy="895350"/>
            </a:xfrm>
          </p:grpSpPr>
          <p:sp>
            <p:nvSpPr>
              <p:cNvPr id="19" name="Pfeil: Chevron 18">
                <a:extLst>
                  <a:ext uri="{FF2B5EF4-FFF2-40B4-BE49-F238E27FC236}">
                    <a16:creationId xmlns:a16="http://schemas.microsoft.com/office/drawing/2014/main" id="{322A3A81-BB2A-42E1-AC8A-D7374F01185E}"/>
                  </a:ext>
                </a:extLst>
              </p:cNvPr>
              <p:cNvSpPr/>
              <p:nvPr/>
            </p:nvSpPr>
            <p:spPr bwMode="auto">
              <a:xfrm>
                <a:off x="4015647" y="1164669"/>
                <a:ext cx="1010191"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0" name="Textfeld 19">
                <a:extLst>
                  <a:ext uri="{FF2B5EF4-FFF2-40B4-BE49-F238E27FC236}">
                    <a16:creationId xmlns:a16="http://schemas.microsoft.com/office/drawing/2014/main" id="{7D4B63FF-2D8F-4556-B021-607C5BC79A6C}"/>
                  </a:ext>
                </a:extLst>
              </p:cNvPr>
              <p:cNvSpPr txBox="1"/>
              <p:nvPr/>
            </p:nvSpPr>
            <p:spPr>
              <a:xfrm>
                <a:off x="4200316" y="1367158"/>
                <a:ext cx="772969" cy="461665"/>
              </a:xfrm>
              <a:prstGeom prst="rect">
                <a:avLst/>
              </a:prstGeom>
              <a:noFill/>
            </p:spPr>
            <p:txBody>
              <a:bodyPr wrap="none" rtlCol="0">
                <a:spAutoFit/>
              </a:bodyPr>
              <a:lstStyle/>
              <a:p>
                <a:r>
                  <a:rPr lang="de-DE" sz="1200" dirty="0">
                    <a:solidFill>
                      <a:srgbClr val="0000FF"/>
                    </a:solidFill>
                  </a:rPr>
                  <a:t>Mengen</a:t>
                </a:r>
              </a:p>
              <a:p>
                <a:r>
                  <a:rPr lang="de-DE" sz="1200" dirty="0">
                    <a:solidFill>
                      <a:srgbClr val="0000FF"/>
                    </a:solidFill>
                  </a:rPr>
                  <a:t>ermitteln</a:t>
                </a:r>
              </a:p>
            </p:txBody>
          </p:sp>
        </p:grpSp>
        <p:grpSp>
          <p:nvGrpSpPr>
            <p:cNvPr id="11" name="Gruppieren 10">
              <a:extLst>
                <a:ext uri="{FF2B5EF4-FFF2-40B4-BE49-F238E27FC236}">
                  <a16:creationId xmlns:a16="http://schemas.microsoft.com/office/drawing/2014/main" id="{3E75A3CD-2A13-43D2-B718-689D7F8F5D42}"/>
                </a:ext>
              </a:extLst>
            </p:cNvPr>
            <p:cNvGrpSpPr/>
            <p:nvPr/>
          </p:nvGrpSpPr>
          <p:grpSpPr>
            <a:xfrm>
              <a:off x="190210" y="1164669"/>
              <a:ext cx="1483537" cy="895350"/>
              <a:chOff x="780824" y="1164669"/>
              <a:chExt cx="1483537" cy="895350"/>
            </a:xfrm>
          </p:grpSpPr>
          <p:sp>
            <p:nvSpPr>
              <p:cNvPr id="22" name="Pfeil: Chevron 21">
                <a:extLst>
                  <a:ext uri="{FF2B5EF4-FFF2-40B4-BE49-F238E27FC236}">
                    <a16:creationId xmlns:a16="http://schemas.microsoft.com/office/drawing/2014/main" id="{BC68C033-B395-4145-89DD-F6EC8B187BCF}"/>
                  </a:ext>
                </a:extLst>
              </p:cNvPr>
              <p:cNvSpPr/>
              <p:nvPr/>
            </p:nvSpPr>
            <p:spPr bwMode="auto">
              <a:xfrm>
                <a:off x="780824" y="1164669"/>
                <a:ext cx="1483537"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3" name="Textfeld 22">
                <a:extLst>
                  <a:ext uri="{FF2B5EF4-FFF2-40B4-BE49-F238E27FC236}">
                    <a16:creationId xmlns:a16="http://schemas.microsoft.com/office/drawing/2014/main" id="{F715D26D-3BB3-4982-A0D4-FE8474F39A63}"/>
                  </a:ext>
                </a:extLst>
              </p:cNvPr>
              <p:cNvSpPr txBox="1"/>
              <p:nvPr/>
            </p:nvSpPr>
            <p:spPr>
              <a:xfrm>
                <a:off x="994110" y="1274825"/>
                <a:ext cx="1172116" cy="646331"/>
              </a:xfrm>
              <a:prstGeom prst="rect">
                <a:avLst/>
              </a:prstGeom>
              <a:noFill/>
            </p:spPr>
            <p:txBody>
              <a:bodyPr wrap="none" rtlCol="0">
                <a:spAutoFit/>
              </a:bodyPr>
              <a:lstStyle/>
              <a:p>
                <a:r>
                  <a:rPr lang="de-DE" sz="1200" dirty="0">
                    <a:solidFill>
                      <a:srgbClr val="0000FF"/>
                    </a:solidFill>
                  </a:rPr>
                  <a:t>Gesetze,</a:t>
                </a:r>
                <a:br>
                  <a:rPr lang="de-DE" sz="1200" dirty="0">
                    <a:solidFill>
                      <a:srgbClr val="0000FF"/>
                    </a:solidFill>
                  </a:rPr>
                </a:br>
                <a:r>
                  <a:rPr lang="de-DE" sz="1200" dirty="0">
                    <a:solidFill>
                      <a:srgbClr val="0000FF"/>
                    </a:solidFill>
                  </a:rPr>
                  <a:t>Verordnungen</a:t>
                </a:r>
                <a:br>
                  <a:rPr lang="de-DE" sz="1200" dirty="0">
                    <a:solidFill>
                      <a:srgbClr val="0000FF"/>
                    </a:solidFill>
                  </a:rPr>
                </a:br>
                <a:r>
                  <a:rPr lang="de-DE" sz="1200" dirty="0">
                    <a:solidFill>
                      <a:srgbClr val="0000FF"/>
                    </a:solidFill>
                  </a:rPr>
                  <a:t>anpassen</a:t>
                </a:r>
              </a:p>
            </p:txBody>
          </p:sp>
        </p:grpSp>
        <p:grpSp>
          <p:nvGrpSpPr>
            <p:cNvPr id="43" name="Gruppieren 42">
              <a:extLst>
                <a:ext uri="{FF2B5EF4-FFF2-40B4-BE49-F238E27FC236}">
                  <a16:creationId xmlns:a16="http://schemas.microsoft.com/office/drawing/2014/main" id="{1C4B77D2-14E9-48F6-9170-0CCD15904C70}"/>
                </a:ext>
              </a:extLst>
            </p:cNvPr>
            <p:cNvGrpSpPr/>
            <p:nvPr/>
          </p:nvGrpSpPr>
          <p:grpSpPr>
            <a:xfrm>
              <a:off x="6867728" y="1150315"/>
              <a:ext cx="2842628" cy="895350"/>
              <a:chOff x="-461604" y="4676775"/>
              <a:chExt cx="2842628" cy="895350"/>
            </a:xfrm>
          </p:grpSpPr>
          <p:sp>
            <p:nvSpPr>
              <p:cNvPr id="26" name="Pfeil: Chevron 25">
                <a:extLst>
                  <a:ext uri="{FF2B5EF4-FFF2-40B4-BE49-F238E27FC236}">
                    <a16:creationId xmlns:a16="http://schemas.microsoft.com/office/drawing/2014/main" id="{BF4364F1-B341-44D1-8AA9-98F24A5B921A}"/>
                  </a:ext>
                </a:extLst>
              </p:cNvPr>
              <p:cNvSpPr/>
              <p:nvPr/>
            </p:nvSpPr>
            <p:spPr bwMode="auto">
              <a:xfrm>
                <a:off x="-461604" y="4676775"/>
                <a:ext cx="2842628" cy="89535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7" name="Textfeld 26">
                <a:extLst>
                  <a:ext uri="{FF2B5EF4-FFF2-40B4-BE49-F238E27FC236}">
                    <a16:creationId xmlns:a16="http://schemas.microsoft.com/office/drawing/2014/main" id="{C9467F19-ECAC-455D-8265-A368EE22A573}"/>
                  </a:ext>
                </a:extLst>
              </p:cNvPr>
              <p:cNvSpPr txBox="1"/>
              <p:nvPr/>
            </p:nvSpPr>
            <p:spPr>
              <a:xfrm>
                <a:off x="-355756" y="4705297"/>
                <a:ext cx="2736780" cy="830997"/>
              </a:xfrm>
              <a:prstGeom prst="rect">
                <a:avLst/>
              </a:prstGeom>
              <a:noFill/>
            </p:spPr>
            <p:txBody>
              <a:bodyPr wrap="square" rtlCol="0">
                <a:spAutoFit/>
              </a:bodyPr>
              <a:lstStyle/>
              <a:p>
                <a:r>
                  <a:rPr lang="de-DE" sz="1200" dirty="0">
                    <a:solidFill>
                      <a:srgbClr val="0000FF"/>
                    </a:solidFill>
                  </a:rPr>
                  <a:t>- Investoren akquirieren</a:t>
                </a:r>
              </a:p>
              <a:p>
                <a:r>
                  <a:rPr lang="de-DE" sz="1200" dirty="0">
                    <a:solidFill>
                      <a:srgbClr val="0000FF"/>
                    </a:solidFill>
                  </a:rPr>
                  <a:t>- Fertigungskapazitäten in D und EU</a:t>
                </a:r>
                <a:br>
                  <a:rPr lang="de-DE" sz="1200" dirty="0">
                    <a:solidFill>
                      <a:srgbClr val="0000FF"/>
                    </a:solidFill>
                  </a:rPr>
                </a:br>
                <a:r>
                  <a:rPr lang="de-DE" sz="1200" dirty="0">
                    <a:solidFill>
                      <a:srgbClr val="0000FF"/>
                    </a:solidFill>
                  </a:rPr>
                  <a:t>  aufbauen</a:t>
                </a:r>
              </a:p>
              <a:p>
                <a:pPr marL="87313" indent="-87313"/>
                <a:r>
                  <a:rPr lang="de-DE" sz="1200" dirty="0">
                    <a:solidFill>
                      <a:srgbClr val="0000FF"/>
                    </a:solidFill>
                  </a:rPr>
                  <a:t>- Fachpersonal ausbilden/rekrutieren</a:t>
                </a:r>
              </a:p>
            </p:txBody>
          </p:sp>
        </p:grpSp>
      </p:grpSp>
      <p:grpSp>
        <p:nvGrpSpPr>
          <p:cNvPr id="28" name="Gruppieren 11">
            <a:extLst>
              <a:ext uri="{FF2B5EF4-FFF2-40B4-BE49-F238E27FC236}">
                <a16:creationId xmlns:a16="http://schemas.microsoft.com/office/drawing/2014/main" id="{9B13FAFA-D53A-4D26-A311-84EB29922EA8}"/>
              </a:ext>
            </a:extLst>
          </p:cNvPr>
          <p:cNvGrpSpPr>
            <a:grpSpLocks/>
          </p:cNvGrpSpPr>
          <p:nvPr/>
        </p:nvGrpSpPr>
        <p:grpSpPr bwMode="auto">
          <a:xfrm>
            <a:off x="2497229" y="3209210"/>
            <a:ext cx="419100" cy="518474"/>
            <a:chOff x="1173297" y="1885245"/>
            <a:chExt cx="2619021" cy="3239912"/>
          </a:xfrm>
        </p:grpSpPr>
        <p:sp>
          <p:nvSpPr>
            <p:cNvPr id="29" name="Gleichschenkliges Dreieck 1">
              <a:extLst>
                <a:ext uri="{FF2B5EF4-FFF2-40B4-BE49-F238E27FC236}">
                  <a16:creationId xmlns:a16="http://schemas.microsoft.com/office/drawing/2014/main" id="{B879E5C4-DE46-4FE8-A65F-587183D3BA36}"/>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A07400"/>
                </a:gs>
                <a:gs pos="50000">
                  <a:srgbClr val="E6A900"/>
                </a:gs>
                <a:gs pos="100000">
                  <a:srgbClr val="FFCA00"/>
                </a:gs>
              </a:gsLst>
              <a:lin ang="54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cxnSp>
          <p:nvCxnSpPr>
            <p:cNvPr id="30" name="Gerade Verbindung 5">
              <a:extLst>
                <a:ext uri="{FF2B5EF4-FFF2-40B4-BE49-F238E27FC236}">
                  <a16:creationId xmlns:a16="http://schemas.microsoft.com/office/drawing/2014/main" id="{7C857912-6115-4E9C-BA3D-DA883164C2AA}"/>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9">
              <a:extLst>
                <a:ext uri="{FF2B5EF4-FFF2-40B4-BE49-F238E27FC236}">
                  <a16:creationId xmlns:a16="http://schemas.microsoft.com/office/drawing/2014/main" id="{3CEC9789-66D4-4A89-BFB3-6FC710DB36F5}"/>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 name="Gruppieren 50">
            <a:extLst>
              <a:ext uri="{FF2B5EF4-FFF2-40B4-BE49-F238E27FC236}">
                <a16:creationId xmlns:a16="http://schemas.microsoft.com/office/drawing/2014/main" id="{122444A0-F256-4130-A3FD-C1A359B1262E}"/>
              </a:ext>
            </a:extLst>
          </p:cNvPr>
          <p:cNvGrpSpPr/>
          <p:nvPr/>
        </p:nvGrpSpPr>
        <p:grpSpPr>
          <a:xfrm>
            <a:off x="3034478" y="3986567"/>
            <a:ext cx="5231543" cy="276999"/>
            <a:chOff x="3034478" y="3910367"/>
            <a:chExt cx="5231543" cy="276999"/>
          </a:xfrm>
          <a:solidFill>
            <a:schemeClr val="tx1">
              <a:lumMod val="50000"/>
              <a:lumOff val="50000"/>
            </a:schemeClr>
          </a:solidFill>
        </p:grpSpPr>
        <p:sp>
          <p:nvSpPr>
            <p:cNvPr id="32" name="Pfeil: Chevron 31">
              <a:extLst>
                <a:ext uri="{FF2B5EF4-FFF2-40B4-BE49-F238E27FC236}">
                  <a16:creationId xmlns:a16="http://schemas.microsoft.com/office/drawing/2014/main" id="{4CF89205-14EF-4660-A6E0-A64F76E40B1D}"/>
                </a:ext>
              </a:extLst>
            </p:cNvPr>
            <p:cNvSpPr/>
            <p:nvPr/>
          </p:nvSpPr>
          <p:spPr bwMode="auto">
            <a:xfrm>
              <a:off x="3034478" y="3920607"/>
              <a:ext cx="5231543" cy="245010"/>
            </a:xfrm>
            <a:prstGeom prst="chevron">
              <a:avLst>
                <a:gd name="adj" fmla="val 74408"/>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3" name="Textfeld 32">
              <a:extLst>
                <a:ext uri="{FF2B5EF4-FFF2-40B4-BE49-F238E27FC236}">
                  <a16:creationId xmlns:a16="http://schemas.microsoft.com/office/drawing/2014/main" id="{B6AF0641-CCF3-41C9-A606-89AFE38780C4}"/>
                </a:ext>
              </a:extLst>
            </p:cNvPr>
            <p:cNvSpPr txBox="1"/>
            <p:nvPr/>
          </p:nvSpPr>
          <p:spPr>
            <a:xfrm>
              <a:off x="4325194" y="3910367"/>
              <a:ext cx="2042547" cy="276999"/>
            </a:xfrm>
            <a:prstGeom prst="rect">
              <a:avLst/>
            </a:prstGeom>
            <a:noFill/>
          </p:spPr>
          <p:txBody>
            <a:bodyPr wrap="none" rtlCol="0">
              <a:spAutoFit/>
            </a:bodyPr>
            <a:lstStyle/>
            <a:p>
              <a:pPr algn="ctr"/>
              <a:r>
                <a:rPr lang="de-DE" sz="1200" dirty="0">
                  <a:solidFill>
                    <a:schemeClr val="bg1"/>
                  </a:solidFill>
                </a:rPr>
                <a:t>Gesamtprojekt-Controlling</a:t>
              </a:r>
            </a:p>
          </p:txBody>
        </p:sp>
      </p:grpSp>
      <p:grpSp>
        <p:nvGrpSpPr>
          <p:cNvPr id="53" name="Gruppieren 52">
            <a:extLst>
              <a:ext uri="{FF2B5EF4-FFF2-40B4-BE49-F238E27FC236}">
                <a16:creationId xmlns:a16="http://schemas.microsoft.com/office/drawing/2014/main" id="{378BBF5D-A4CC-4449-B977-70F1C9D08522}"/>
              </a:ext>
            </a:extLst>
          </p:cNvPr>
          <p:cNvGrpSpPr/>
          <p:nvPr/>
        </p:nvGrpSpPr>
        <p:grpSpPr>
          <a:xfrm>
            <a:off x="1439063" y="2526543"/>
            <a:ext cx="524504" cy="452877"/>
            <a:chOff x="1465254" y="2526543"/>
            <a:chExt cx="524504" cy="452877"/>
          </a:xfrm>
        </p:grpSpPr>
        <p:sp>
          <p:nvSpPr>
            <p:cNvPr id="38" name="Textfeld 37">
              <a:extLst>
                <a:ext uri="{FF2B5EF4-FFF2-40B4-BE49-F238E27FC236}">
                  <a16:creationId xmlns:a16="http://schemas.microsoft.com/office/drawing/2014/main" id="{7269C8BA-19B4-4D05-94B6-DAF36D83CA82}"/>
                </a:ext>
              </a:extLst>
            </p:cNvPr>
            <p:cNvSpPr txBox="1"/>
            <p:nvPr/>
          </p:nvSpPr>
          <p:spPr>
            <a:xfrm>
              <a:off x="1465254" y="2526543"/>
              <a:ext cx="524504" cy="276999"/>
            </a:xfrm>
            <a:prstGeom prst="rect">
              <a:avLst/>
            </a:prstGeom>
            <a:noFill/>
          </p:spPr>
          <p:txBody>
            <a:bodyPr wrap="none" rtlCol="0">
              <a:spAutoFit/>
            </a:bodyPr>
            <a:lstStyle/>
            <a:p>
              <a:pPr algn="ctr"/>
              <a:r>
                <a:rPr lang="de-DE" sz="1200" dirty="0">
                  <a:solidFill>
                    <a:srgbClr val="0000FF"/>
                  </a:solidFill>
                </a:rPr>
                <a:t>2015</a:t>
              </a:r>
            </a:p>
          </p:txBody>
        </p:sp>
        <p:sp>
          <p:nvSpPr>
            <p:cNvPr id="52" name="Gleichschenkliges Dreieck 51">
              <a:extLst>
                <a:ext uri="{FF2B5EF4-FFF2-40B4-BE49-F238E27FC236}">
                  <a16:creationId xmlns:a16="http://schemas.microsoft.com/office/drawing/2014/main" id="{2CA8B290-8CCA-4968-B7AE-4040EE6F6562}"/>
                </a:ext>
              </a:extLst>
            </p:cNvPr>
            <p:cNvSpPr/>
            <p:nvPr/>
          </p:nvSpPr>
          <p:spPr bwMode="auto">
            <a:xfrm rot="10800000">
              <a:off x="1603789"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58" name="Gruppieren 57">
            <a:extLst>
              <a:ext uri="{FF2B5EF4-FFF2-40B4-BE49-F238E27FC236}">
                <a16:creationId xmlns:a16="http://schemas.microsoft.com/office/drawing/2014/main" id="{BDBB5ED7-73D7-4EF1-A5B2-D2EA9F754AD2}"/>
              </a:ext>
            </a:extLst>
          </p:cNvPr>
          <p:cNvGrpSpPr/>
          <p:nvPr/>
        </p:nvGrpSpPr>
        <p:grpSpPr>
          <a:xfrm>
            <a:off x="2654276" y="2526543"/>
            <a:ext cx="652743" cy="452877"/>
            <a:chOff x="2654276" y="2526543"/>
            <a:chExt cx="652743" cy="452877"/>
          </a:xfrm>
        </p:grpSpPr>
        <p:sp>
          <p:nvSpPr>
            <p:cNvPr id="37" name="Textfeld 36">
              <a:extLst>
                <a:ext uri="{FF2B5EF4-FFF2-40B4-BE49-F238E27FC236}">
                  <a16:creationId xmlns:a16="http://schemas.microsoft.com/office/drawing/2014/main" id="{1FAA2E74-A838-4D4E-A1F4-CB246F4D0116}"/>
                </a:ext>
              </a:extLst>
            </p:cNvPr>
            <p:cNvSpPr txBox="1"/>
            <p:nvPr/>
          </p:nvSpPr>
          <p:spPr>
            <a:xfrm>
              <a:off x="2654276" y="2526543"/>
              <a:ext cx="652743" cy="276999"/>
            </a:xfrm>
            <a:prstGeom prst="rect">
              <a:avLst/>
            </a:prstGeom>
            <a:noFill/>
          </p:spPr>
          <p:txBody>
            <a:bodyPr wrap="none" rtlCol="0">
              <a:spAutoFit/>
            </a:bodyPr>
            <a:lstStyle/>
            <a:p>
              <a:pPr algn="ctr"/>
              <a:r>
                <a:rPr lang="de-DE" sz="1200" dirty="0">
                  <a:solidFill>
                    <a:srgbClr val="0000FF"/>
                  </a:solidFill>
                </a:rPr>
                <a:t>M2021</a:t>
              </a:r>
            </a:p>
          </p:txBody>
        </p:sp>
        <p:sp>
          <p:nvSpPr>
            <p:cNvPr id="54" name="Gleichschenkliges Dreieck 53">
              <a:extLst>
                <a:ext uri="{FF2B5EF4-FFF2-40B4-BE49-F238E27FC236}">
                  <a16:creationId xmlns:a16="http://schemas.microsoft.com/office/drawing/2014/main" id="{1DE13188-33C2-4209-AB61-F731201539F6}"/>
                </a:ext>
              </a:extLst>
            </p:cNvPr>
            <p:cNvSpPr/>
            <p:nvPr/>
          </p:nvSpPr>
          <p:spPr bwMode="auto">
            <a:xfrm rot="10800000">
              <a:off x="2856931"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59" name="Gruppieren 58">
            <a:extLst>
              <a:ext uri="{FF2B5EF4-FFF2-40B4-BE49-F238E27FC236}">
                <a16:creationId xmlns:a16="http://schemas.microsoft.com/office/drawing/2014/main" id="{A79631BD-E3C6-4342-82C6-EAD7A5CBEBE9}"/>
              </a:ext>
            </a:extLst>
          </p:cNvPr>
          <p:cNvGrpSpPr/>
          <p:nvPr/>
        </p:nvGrpSpPr>
        <p:grpSpPr>
          <a:xfrm>
            <a:off x="4041674" y="2526543"/>
            <a:ext cx="524504" cy="452877"/>
            <a:chOff x="4055960" y="2526543"/>
            <a:chExt cx="524504" cy="452877"/>
          </a:xfrm>
        </p:grpSpPr>
        <p:sp>
          <p:nvSpPr>
            <p:cNvPr id="36" name="Textfeld 35">
              <a:extLst>
                <a:ext uri="{FF2B5EF4-FFF2-40B4-BE49-F238E27FC236}">
                  <a16:creationId xmlns:a16="http://schemas.microsoft.com/office/drawing/2014/main" id="{8C86FB3D-432A-4939-AEB4-A2B6DF6A7E08}"/>
                </a:ext>
              </a:extLst>
            </p:cNvPr>
            <p:cNvSpPr txBox="1"/>
            <p:nvPr/>
          </p:nvSpPr>
          <p:spPr>
            <a:xfrm>
              <a:off x="4055960" y="2526543"/>
              <a:ext cx="524504" cy="276999"/>
            </a:xfrm>
            <a:prstGeom prst="rect">
              <a:avLst/>
            </a:prstGeom>
            <a:noFill/>
          </p:spPr>
          <p:txBody>
            <a:bodyPr wrap="none" rtlCol="0">
              <a:spAutoFit/>
            </a:bodyPr>
            <a:lstStyle/>
            <a:p>
              <a:pPr algn="ctr"/>
              <a:r>
                <a:rPr lang="de-DE" sz="1200" dirty="0">
                  <a:solidFill>
                    <a:srgbClr val="0000FF"/>
                  </a:solidFill>
                </a:rPr>
                <a:t>2022</a:t>
              </a:r>
            </a:p>
          </p:txBody>
        </p:sp>
        <p:sp>
          <p:nvSpPr>
            <p:cNvPr id="55" name="Gleichschenkliges Dreieck 54">
              <a:extLst>
                <a:ext uri="{FF2B5EF4-FFF2-40B4-BE49-F238E27FC236}">
                  <a16:creationId xmlns:a16="http://schemas.microsoft.com/office/drawing/2014/main" id="{AB3D2595-A134-489C-ADDA-0637E14E8BE6}"/>
                </a:ext>
              </a:extLst>
            </p:cNvPr>
            <p:cNvSpPr/>
            <p:nvPr/>
          </p:nvSpPr>
          <p:spPr bwMode="auto">
            <a:xfrm rot="10800000">
              <a:off x="4194495"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0" name="Gruppieren 59">
            <a:extLst>
              <a:ext uri="{FF2B5EF4-FFF2-40B4-BE49-F238E27FC236}">
                <a16:creationId xmlns:a16="http://schemas.microsoft.com/office/drawing/2014/main" id="{8996DB1C-EDAF-460E-8577-2BBC450FAA7F}"/>
              </a:ext>
            </a:extLst>
          </p:cNvPr>
          <p:cNvGrpSpPr/>
          <p:nvPr/>
        </p:nvGrpSpPr>
        <p:grpSpPr>
          <a:xfrm>
            <a:off x="5314835" y="2341877"/>
            <a:ext cx="1694695" cy="637543"/>
            <a:chOff x="5410634" y="2341877"/>
            <a:chExt cx="1694695" cy="637543"/>
          </a:xfrm>
        </p:grpSpPr>
        <p:sp>
          <p:nvSpPr>
            <p:cNvPr id="34" name="Textfeld 33">
              <a:extLst>
                <a:ext uri="{FF2B5EF4-FFF2-40B4-BE49-F238E27FC236}">
                  <a16:creationId xmlns:a16="http://schemas.microsoft.com/office/drawing/2014/main" id="{738B4D12-3DCC-48D6-8D08-DA3F50CAD1CE}"/>
                </a:ext>
              </a:extLst>
            </p:cNvPr>
            <p:cNvSpPr txBox="1"/>
            <p:nvPr/>
          </p:nvSpPr>
          <p:spPr>
            <a:xfrm>
              <a:off x="5410634" y="2341877"/>
              <a:ext cx="1694695" cy="461665"/>
            </a:xfrm>
            <a:prstGeom prst="rect">
              <a:avLst/>
            </a:prstGeom>
            <a:noFill/>
          </p:spPr>
          <p:txBody>
            <a:bodyPr wrap="none" rtlCol="0">
              <a:spAutoFit/>
            </a:bodyPr>
            <a:lstStyle/>
            <a:p>
              <a:pPr algn="ctr"/>
              <a:r>
                <a:rPr lang="de-DE" sz="1200" dirty="0">
                  <a:solidFill>
                    <a:srgbClr val="0000FF"/>
                  </a:solidFill>
                </a:rPr>
                <a:t>Klimaneutralität Strom</a:t>
              </a:r>
            </a:p>
            <a:p>
              <a:pPr algn="ctr"/>
              <a:r>
                <a:rPr lang="de-DE" sz="1200" dirty="0">
                  <a:solidFill>
                    <a:srgbClr val="0000FF"/>
                  </a:solidFill>
                </a:rPr>
                <a:t>2030</a:t>
              </a:r>
            </a:p>
          </p:txBody>
        </p:sp>
        <p:sp>
          <p:nvSpPr>
            <p:cNvPr id="56" name="Gleichschenkliges Dreieck 55">
              <a:extLst>
                <a:ext uri="{FF2B5EF4-FFF2-40B4-BE49-F238E27FC236}">
                  <a16:creationId xmlns:a16="http://schemas.microsoft.com/office/drawing/2014/main" id="{8A3F36AC-02E4-4E41-89DA-35AA9BE63514}"/>
                </a:ext>
              </a:extLst>
            </p:cNvPr>
            <p:cNvSpPr/>
            <p:nvPr/>
          </p:nvSpPr>
          <p:spPr bwMode="auto">
            <a:xfrm rot="10800000">
              <a:off x="6134264"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1" name="Gruppieren 60">
            <a:extLst>
              <a:ext uri="{FF2B5EF4-FFF2-40B4-BE49-F238E27FC236}">
                <a16:creationId xmlns:a16="http://schemas.microsoft.com/office/drawing/2014/main" id="{6CAB998A-47E2-4475-A34A-6A09F5F81265}"/>
              </a:ext>
            </a:extLst>
          </p:cNvPr>
          <p:cNvGrpSpPr/>
          <p:nvPr/>
        </p:nvGrpSpPr>
        <p:grpSpPr>
          <a:xfrm>
            <a:off x="7092783" y="2341877"/>
            <a:ext cx="1864613" cy="637543"/>
            <a:chOff x="7179873" y="2341877"/>
            <a:chExt cx="1864613" cy="637543"/>
          </a:xfrm>
        </p:grpSpPr>
        <p:sp>
          <p:nvSpPr>
            <p:cNvPr id="35" name="Textfeld 34">
              <a:extLst>
                <a:ext uri="{FF2B5EF4-FFF2-40B4-BE49-F238E27FC236}">
                  <a16:creationId xmlns:a16="http://schemas.microsoft.com/office/drawing/2014/main" id="{039C0A5A-7212-4EEA-AF5A-EB9F2DBD816C}"/>
                </a:ext>
              </a:extLst>
            </p:cNvPr>
            <p:cNvSpPr txBox="1"/>
            <p:nvPr/>
          </p:nvSpPr>
          <p:spPr>
            <a:xfrm>
              <a:off x="7179873" y="2341877"/>
              <a:ext cx="1864613" cy="461665"/>
            </a:xfrm>
            <a:prstGeom prst="rect">
              <a:avLst/>
            </a:prstGeom>
            <a:noFill/>
          </p:spPr>
          <p:txBody>
            <a:bodyPr wrap="none" rtlCol="0">
              <a:spAutoFit/>
            </a:bodyPr>
            <a:lstStyle/>
            <a:p>
              <a:pPr algn="ctr"/>
              <a:r>
                <a:rPr lang="de-DE" sz="1200" dirty="0">
                  <a:solidFill>
                    <a:srgbClr val="0000FF"/>
                  </a:solidFill>
                </a:rPr>
                <a:t>Klimaneutralität komplett</a:t>
              </a:r>
            </a:p>
            <a:p>
              <a:pPr algn="ctr"/>
              <a:r>
                <a:rPr lang="de-DE" sz="1200" dirty="0">
                  <a:solidFill>
                    <a:srgbClr val="0000FF"/>
                  </a:solidFill>
                </a:rPr>
                <a:t>2040</a:t>
              </a:r>
            </a:p>
          </p:txBody>
        </p:sp>
        <p:sp>
          <p:nvSpPr>
            <p:cNvPr id="57" name="Gleichschenkliges Dreieck 56">
              <a:extLst>
                <a:ext uri="{FF2B5EF4-FFF2-40B4-BE49-F238E27FC236}">
                  <a16:creationId xmlns:a16="http://schemas.microsoft.com/office/drawing/2014/main" id="{1C386507-ACD2-44E3-AFF9-48E81A7AD845}"/>
                </a:ext>
              </a:extLst>
            </p:cNvPr>
            <p:cNvSpPr/>
            <p:nvPr/>
          </p:nvSpPr>
          <p:spPr bwMode="auto">
            <a:xfrm rot="10800000">
              <a:off x="7988462" y="2803542"/>
              <a:ext cx="247434" cy="175878"/>
            </a:xfrm>
            <a:prstGeom prst="triangle">
              <a:avLst/>
            </a:prstGeom>
            <a:solidFill>
              <a:srgbClr val="FF0000"/>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45" name="Rechteck 44">
            <a:extLst>
              <a:ext uri="{FF2B5EF4-FFF2-40B4-BE49-F238E27FC236}">
                <a16:creationId xmlns:a16="http://schemas.microsoft.com/office/drawing/2014/main" id="{F373BE0C-7213-4216-99B7-BC8CF22F2BB5}"/>
              </a:ext>
            </a:extLst>
          </p:cNvPr>
          <p:cNvSpPr/>
          <p:nvPr/>
        </p:nvSpPr>
        <p:spPr>
          <a:xfrm>
            <a:off x="1" y="6127321"/>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Erfolge darf man nicht dem Zufall überlassen – Erfolge muss man planen!</a:t>
            </a:r>
            <a:endParaRPr lang="de-DE" sz="1800" dirty="0">
              <a:solidFill>
                <a:srgbClr val="00B050"/>
              </a:solidFill>
              <a:latin typeface="+mn-lt"/>
            </a:endParaRPr>
          </a:p>
        </p:txBody>
      </p:sp>
      <p:sp>
        <p:nvSpPr>
          <p:cNvPr id="4" name="Text Box 14">
            <a:extLst>
              <a:ext uri="{FF2B5EF4-FFF2-40B4-BE49-F238E27FC236}">
                <a16:creationId xmlns:a16="http://schemas.microsoft.com/office/drawing/2014/main" id="{6DAE665A-2EB2-1EB6-7976-522251F35DCA}"/>
              </a:ext>
            </a:extLst>
          </p:cNvPr>
          <p:cNvSpPr txBox="1">
            <a:spLocks noChangeArrowheads="1"/>
          </p:cNvSpPr>
          <p:nvPr/>
        </p:nvSpPr>
        <p:spPr bwMode="auto">
          <a:xfrm>
            <a:off x="8534142" y="5978486"/>
            <a:ext cx="121058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Tree>
    <p:extLst>
      <p:ext uri="{BB962C8B-B14F-4D97-AF65-F5344CB8AC3E}">
        <p14:creationId xmlns:p14="http://schemas.microsoft.com/office/powerpoint/2010/main" val="29580227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192"/>
                                        </p:tgtEl>
                                        <p:attrNameLst>
                                          <p:attrName>style.visibility</p:attrName>
                                        </p:attrNameLst>
                                      </p:cBhvr>
                                      <p:to>
                                        <p:strVal val="visible"/>
                                      </p:to>
                                    </p:set>
                                    <p:anim calcmode="lin" valueType="num">
                                      <p:cBhvr additive="base">
                                        <p:cTn id="7" dur="1000" fill="hold"/>
                                        <p:tgtEl>
                                          <p:spTgt spid="8192"/>
                                        </p:tgtEl>
                                        <p:attrNameLst>
                                          <p:attrName>ppt_x</p:attrName>
                                        </p:attrNameLst>
                                      </p:cBhvr>
                                      <p:tavLst>
                                        <p:tav tm="0">
                                          <p:val>
                                            <p:strVal val="#ppt_x"/>
                                          </p:val>
                                        </p:tav>
                                        <p:tav tm="100000">
                                          <p:val>
                                            <p:strVal val="#ppt_x"/>
                                          </p:val>
                                        </p:tav>
                                      </p:tavLst>
                                    </p:anim>
                                    <p:anim calcmode="lin" valueType="num">
                                      <p:cBhvr additive="base">
                                        <p:cTn id="8" dur="1000" fill="hold"/>
                                        <p:tgtEl>
                                          <p:spTgt spid="819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1000" fill="hold"/>
                                        <p:tgtEl>
                                          <p:spTgt spid="8198"/>
                                        </p:tgtEl>
                                        <p:attrNameLst>
                                          <p:attrName>ppt_x</p:attrName>
                                        </p:attrNameLst>
                                      </p:cBhvr>
                                      <p:tavLst>
                                        <p:tav tm="0">
                                          <p:val>
                                            <p:strVal val="#ppt_x"/>
                                          </p:val>
                                        </p:tav>
                                        <p:tav tm="100000">
                                          <p:val>
                                            <p:strVal val="#ppt_x"/>
                                          </p:val>
                                        </p:tav>
                                      </p:tavLst>
                                    </p:anim>
                                    <p:anim calcmode="lin" valueType="num">
                                      <p:cBhvr additive="base">
                                        <p:cTn id="14" dur="10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0014E8DF-1204-248C-8CD5-FD7AD0194484}"/>
              </a:ext>
            </a:extLst>
          </p:cNvPr>
          <p:cNvSpPr/>
          <p:nvPr/>
        </p:nvSpPr>
        <p:spPr bwMode="auto">
          <a:xfrm>
            <a:off x="116963" y="862637"/>
            <a:ext cx="9686260" cy="128156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72509"/>
            <a:ext cx="836166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(2) </a:t>
            </a:r>
          </a:p>
          <a:p>
            <a:r>
              <a:rPr lang="de-DE" altLang="de-DE" sz="2000" dirty="0">
                <a:solidFill>
                  <a:schemeClr val="bg1"/>
                </a:solidFill>
              </a:rPr>
              <a:t>Projekt-Struktur RLP </a:t>
            </a:r>
          </a:p>
        </p:txBody>
      </p:sp>
      <p:sp>
        <p:nvSpPr>
          <p:cNvPr id="70" name="Pfeil: Chevron 69">
            <a:extLst>
              <a:ext uri="{FF2B5EF4-FFF2-40B4-BE49-F238E27FC236}">
                <a16:creationId xmlns:a16="http://schemas.microsoft.com/office/drawing/2014/main" id="{DB461EDB-F924-E4D7-E3EF-018545990E36}"/>
              </a:ext>
            </a:extLst>
          </p:cNvPr>
          <p:cNvSpPr/>
          <p:nvPr/>
        </p:nvSpPr>
        <p:spPr bwMode="auto">
          <a:xfrm>
            <a:off x="881075" y="1497778"/>
            <a:ext cx="8512725" cy="354685"/>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9" name="Gleichschenkliges Dreieck 8">
            <a:extLst>
              <a:ext uri="{FF2B5EF4-FFF2-40B4-BE49-F238E27FC236}">
                <a16:creationId xmlns:a16="http://schemas.microsoft.com/office/drawing/2014/main" id="{7563D17D-6C33-476C-DF66-7EBD590E9F1F}"/>
              </a:ext>
            </a:extLst>
          </p:cNvPr>
          <p:cNvSpPr/>
          <p:nvPr/>
        </p:nvSpPr>
        <p:spPr bwMode="auto">
          <a:xfrm flipV="1">
            <a:off x="4605088"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764188D2-8CAC-8917-C51E-FB0BC8E3B449}"/>
              </a:ext>
            </a:extLst>
          </p:cNvPr>
          <p:cNvSpPr txBox="1"/>
          <p:nvPr/>
        </p:nvSpPr>
        <p:spPr>
          <a:xfrm>
            <a:off x="4471974" y="1807391"/>
            <a:ext cx="582211" cy="307777"/>
          </a:xfrm>
          <a:prstGeom prst="rect">
            <a:avLst/>
          </a:prstGeom>
          <a:noFill/>
        </p:spPr>
        <p:txBody>
          <a:bodyPr wrap="none" rtlCol="0">
            <a:spAutoFit/>
          </a:bodyPr>
          <a:lstStyle/>
          <a:p>
            <a:r>
              <a:rPr lang="de-DE" sz="1400" dirty="0"/>
              <a:t>2030</a:t>
            </a:r>
          </a:p>
        </p:txBody>
      </p:sp>
      <p:sp>
        <p:nvSpPr>
          <p:cNvPr id="11" name="Textfeld 10">
            <a:extLst>
              <a:ext uri="{FF2B5EF4-FFF2-40B4-BE49-F238E27FC236}">
                <a16:creationId xmlns:a16="http://schemas.microsoft.com/office/drawing/2014/main" id="{D6F7EF89-1D95-A520-5260-C959A0E5CFBC}"/>
              </a:ext>
            </a:extLst>
          </p:cNvPr>
          <p:cNvSpPr txBox="1"/>
          <p:nvPr/>
        </p:nvSpPr>
        <p:spPr>
          <a:xfrm>
            <a:off x="9013425" y="1807391"/>
            <a:ext cx="582211" cy="307777"/>
          </a:xfrm>
          <a:prstGeom prst="rect">
            <a:avLst/>
          </a:prstGeom>
          <a:noFill/>
        </p:spPr>
        <p:txBody>
          <a:bodyPr wrap="none" rtlCol="0">
            <a:spAutoFit/>
          </a:bodyPr>
          <a:lstStyle/>
          <a:p>
            <a:r>
              <a:rPr lang="de-DE" sz="1400" dirty="0"/>
              <a:t>2040</a:t>
            </a:r>
          </a:p>
        </p:txBody>
      </p:sp>
      <p:sp>
        <p:nvSpPr>
          <p:cNvPr id="12" name="Gleichschenkliges Dreieck 11">
            <a:extLst>
              <a:ext uri="{FF2B5EF4-FFF2-40B4-BE49-F238E27FC236}">
                <a16:creationId xmlns:a16="http://schemas.microsoft.com/office/drawing/2014/main" id="{07760F99-DE07-0344-5258-E77F4460007B}"/>
              </a:ext>
            </a:extLst>
          </p:cNvPr>
          <p:cNvSpPr/>
          <p:nvPr/>
        </p:nvSpPr>
        <p:spPr bwMode="auto">
          <a:xfrm flipV="1">
            <a:off x="9125624"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83DE6260-BFEC-82AD-BD23-B0F095C67F59}"/>
              </a:ext>
            </a:extLst>
          </p:cNvPr>
          <p:cNvSpPr txBox="1"/>
          <p:nvPr/>
        </p:nvSpPr>
        <p:spPr>
          <a:xfrm>
            <a:off x="689006" y="1807391"/>
            <a:ext cx="582211" cy="307777"/>
          </a:xfrm>
          <a:prstGeom prst="rect">
            <a:avLst/>
          </a:prstGeom>
          <a:noFill/>
        </p:spPr>
        <p:txBody>
          <a:bodyPr wrap="none" rtlCol="0">
            <a:spAutoFit/>
          </a:bodyPr>
          <a:lstStyle/>
          <a:p>
            <a:r>
              <a:rPr lang="de-DE" sz="1400" dirty="0"/>
              <a:t>2021</a:t>
            </a:r>
          </a:p>
        </p:txBody>
      </p:sp>
      <p:sp>
        <p:nvSpPr>
          <p:cNvPr id="14" name="Gleichschenkliges Dreieck 13">
            <a:extLst>
              <a:ext uri="{FF2B5EF4-FFF2-40B4-BE49-F238E27FC236}">
                <a16:creationId xmlns:a16="http://schemas.microsoft.com/office/drawing/2014/main" id="{E9817E3D-368D-9385-D6EE-0832B5BB763F}"/>
              </a:ext>
            </a:extLst>
          </p:cNvPr>
          <p:cNvSpPr/>
          <p:nvPr/>
        </p:nvSpPr>
        <p:spPr bwMode="auto">
          <a:xfrm flipV="1">
            <a:off x="789519"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5" name="Textfeld 14">
            <a:extLst>
              <a:ext uri="{FF2B5EF4-FFF2-40B4-BE49-F238E27FC236}">
                <a16:creationId xmlns:a16="http://schemas.microsoft.com/office/drawing/2014/main" id="{78F68CD8-DE84-1A2B-535D-9821C683977E}"/>
              </a:ext>
            </a:extLst>
          </p:cNvPr>
          <p:cNvSpPr txBox="1"/>
          <p:nvPr/>
        </p:nvSpPr>
        <p:spPr>
          <a:xfrm>
            <a:off x="143401" y="903861"/>
            <a:ext cx="2103461" cy="307777"/>
          </a:xfrm>
          <a:prstGeom prst="rect">
            <a:avLst/>
          </a:prstGeom>
          <a:noFill/>
        </p:spPr>
        <p:txBody>
          <a:bodyPr wrap="none" rtlCol="0">
            <a:spAutoFit/>
          </a:bodyPr>
          <a:lstStyle/>
          <a:p>
            <a:r>
              <a:rPr lang="de-DE" sz="1400" b="1" dirty="0">
                <a:solidFill>
                  <a:srgbClr val="0000FF"/>
                </a:solidFill>
              </a:rPr>
              <a:t>Koalitionsvertrag 2021</a:t>
            </a:r>
          </a:p>
        </p:txBody>
      </p:sp>
      <p:sp>
        <p:nvSpPr>
          <p:cNvPr id="16" name="Textfeld 15">
            <a:extLst>
              <a:ext uri="{FF2B5EF4-FFF2-40B4-BE49-F238E27FC236}">
                <a16:creationId xmlns:a16="http://schemas.microsoft.com/office/drawing/2014/main" id="{50795A13-CB93-13DA-4FCE-462CB0A7D4EC}"/>
              </a:ext>
            </a:extLst>
          </p:cNvPr>
          <p:cNvSpPr txBox="1"/>
          <p:nvPr/>
        </p:nvSpPr>
        <p:spPr>
          <a:xfrm>
            <a:off x="3892791" y="903861"/>
            <a:ext cx="1686680" cy="307777"/>
          </a:xfrm>
          <a:prstGeom prst="rect">
            <a:avLst/>
          </a:prstGeom>
          <a:noFill/>
        </p:spPr>
        <p:txBody>
          <a:bodyPr wrap="none" rtlCol="0">
            <a:spAutoFit/>
          </a:bodyPr>
          <a:lstStyle/>
          <a:p>
            <a:r>
              <a:rPr lang="de-DE" sz="1400" dirty="0"/>
              <a:t>100% Erneuerbare</a:t>
            </a:r>
          </a:p>
        </p:txBody>
      </p:sp>
      <p:sp>
        <p:nvSpPr>
          <p:cNvPr id="17" name="Textfeld 16">
            <a:extLst>
              <a:ext uri="{FF2B5EF4-FFF2-40B4-BE49-F238E27FC236}">
                <a16:creationId xmlns:a16="http://schemas.microsoft.com/office/drawing/2014/main" id="{BB99D3C5-87DC-2024-7A62-8DA772EACC41}"/>
              </a:ext>
            </a:extLst>
          </p:cNvPr>
          <p:cNvSpPr txBox="1"/>
          <p:nvPr/>
        </p:nvSpPr>
        <p:spPr>
          <a:xfrm>
            <a:off x="7412864" y="1106305"/>
            <a:ext cx="1418978" cy="307777"/>
          </a:xfrm>
          <a:prstGeom prst="rect">
            <a:avLst/>
          </a:prstGeom>
          <a:noFill/>
        </p:spPr>
        <p:txBody>
          <a:bodyPr wrap="none" rtlCol="0">
            <a:spAutoFit/>
          </a:bodyPr>
          <a:lstStyle/>
          <a:p>
            <a:r>
              <a:rPr lang="de-DE" sz="1400" dirty="0"/>
              <a:t>Klimaneutralität</a:t>
            </a:r>
          </a:p>
        </p:txBody>
      </p:sp>
      <p:sp>
        <p:nvSpPr>
          <p:cNvPr id="8288" name="Textfeld 8287">
            <a:extLst>
              <a:ext uri="{FF2B5EF4-FFF2-40B4-BE49-F238E27FC236}">
                <a16:creationId xmlns:a16="http://schemas.microsoft.com/office/drawing/2014/main" id="{B2A7A4E2-B0F8-8B58-B061-CAE98A90B215}"/>
              </a:ext>
            </a:extLst>
          </p:cNvPr>
          <p:cNvSpPr txBox="1"/>
          <p:nvPr/>
        </p:nvSpPr>
        <p:spPr>
          <a:xfrm>
            <a:off x="1081055" y="1513910"/>
            <a:ext cx="8312745" cy="338554"/>
          </a:xfrm>
          <a:prstGeom prst="rect">
            <a:avLst/>
          </a:prstGeom>
          <a:noFill/>
        </p:spPr>
        <p:txBody>
          <a:bodyPr wrap="square" rtlCol="0">
            <a:spAutoFit/>
          </a:bodyPr>
          <a:lstStyle/>
          <a:p>
            <a:pPr algn="ctr"/>
            <a:r>
              <a:rPr lang="de-DE" sz="1600" b="1" dirty="0">
                <a:solidFill>
                  <a:srgbClr val="0000FF"/>
                </a:solidFill>
              </a:rPr>
              <a:t>jährlicher Zubau: </a:t>
            </a:r>
            <a:r>
              <a:rPr lang="de-DE" sz="1600" dirty="0">
                <a:solidFill>
                  <a:srgbClr val="0000FF"/>
                </a:solidFill>
              </a:rPr>
              <a:t>Wind: 500 MW, PV: 500 MW</a:t>
            </a:r>
          </a:p>
        </p:txBody>
      </p:sp>
      <p:grpSp>
        <p:nvGrpSpPr>
          <p:cNvPr id="64" name="Gruppieren 63">
            <a:extLst>
              <a:ext uri="{FF2B5EF4-FFF2-40B4-BE49-F238E27FC236}">
                <a16:creationId xmlns:a16="http://schemas.microsoft.com/office/drawing/2014/main" id="{C40C0142-0642-0486-A884-F51B828D9F3E}"/>
              </a:ext>
            </a:extLst>
          </p:cNvPr>
          <p:cNvGrpSpPr/>
          <p:nvPr/>
        </p:nvGrpSpPr>
        <p:grpSpPr>
          <a:xfrm>
            <a:off x="115748" y="4054662"/>
            <a:ext cx="9687475" cy="1825958"/>
            <a:chOff x="115748" y="4295287"/>
            <a:chExt cx="9687475" cy="1825958"/>
          </a:xfrm>
        </p:grpSpPr>
        <p:sp>
          <p:nvSpPr>
            <p:cNvPr id="42" name="Rechteck 41">
              <a:extLst>
                <a:ext uri="{FF2B5EF4-FFF2-40B4-BE49-F238E27FC236}">
                  <a16:creationId xmlns:a16="http://schemas.microsoft.com/office/drawing/2014/main" id="{E0673F3D-C5F8-8EAC-454A-8C6A51BBF278}"/>
                </a:ext>
              </a:extLst>
            </p:cNvPr>
            <p:cNvSpPr/>
            <p:nvPr/>
          </p:nvSpPr>
          <p:spPr bwMode="auto">
            <a:xfrm>
              <a:off x="116963" y="4310348"/>
              <a:ext cx="9686260" cy="179500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2" name="Textfeld 51">
              <a:extLst>
                <a:ext uri="{FF2B5EF4-FFF2-40B4-BE49-F238E27FC236}">
                  <a16:creationId xmlns:a16="http://schemas.microsoft.com/office/drawing/2014/main" id="{70B8874B-431C-F4A7-CECD-97333A370512}"/>
                </a:ext>
              </a:extLst>
            </p:cNvPr>
            <p:cNvSpPr txBox="1"/>
            <p:nvPr/>
          </p:nvSpPr>
          <p:spPr>
            <a:xfrm>
              <a:off x="866519" y="5592010"/>
              <a:ext cx="721672" cy="523220"/>
            </a:xfrm>
            <a:prstGeom prst="rect">
              <a:avLst/>
            </a:prstGeom>
            <a:noFill/>
          </p:spPr>
          <p:txBody>
            <a:bodyPr wrap="none" rtlCol="0">
              <a:spAutoFit/>
            </a:bodyPr>
            <a:lstStyle/>
            <a:p>
              <a:pPr algn="ctr"/>
              <a:r>
                <a:rPr lang="de-DE" sz="1400" dirty="0" err="1"/>
                <a:t>öffentl</a:t>
              </a:r>
              <a:r>
                <a:rPr lang="de-DE" sz="1400" dirty="0"/>
                <a:t>.</a:t>
              </a:r>
              <a:br>
                <a:rPr lang="de-DE" sz="1400" dirty="0"/>
              </a:br>
              <a:r>
                <a:rPr lang="de-DE" sz="1400" dirty="0"/>
                <a:t>Hand</a:t>
              </a:r>
            </a:p>
          </p:txBody>
        </p:sp>
        <p:sp>
          <p:nvSpPr>
            <p:cNvPr id="53" name="Textfeld 52">
              <a:extLst>
                <a:ext uri="{FF2B5EF4-FFF2-40B4-BE49-F238E27FC236}">
                  <a16:creationId xmlns:a16="http://schemas.microsoft.com/office/drawing/2014/main" id="{F2C1FFC5-CBE4-E29F-4ABE-A2A6B94AA058}"/>
                </a:ext>
              </a:extLst>
            </p:cNvPr>
            <p:cNvSpPr txBox="1"/>
            <p:nvPr/>
          </p:nvSpPr>
          <p:spPr>
            <a:xfrm>
              <a:off x="143401" y="4295909"/>
              <a:ext cx="6514604" cy="307777"/>
            </a:xfrm>
            <a:prstGeom prst="rect">
              <a:avLst/>
            </a:prstGeom>
            <a:noFill/>
          </p:spPr>
          <p:txBody>
            <a:bodyPr wrap="none" rtlCol="0">
              <a:spAutoFit/>
            </a:bodyPr>
            <a:lstStyle/>
            <a:p>
              <a:r>
                <a:rPr lang="de-DE" sz="1400" b="1" dirty="0">
                  <a:solidFill>
                    <a:srgbClr val="0000FF"/>
                  </a:solidFill>
                </a:rPr>
                <a:t>Investitionen für die Effizienzeinsparungen </a:t>
              </a:r>
              <a:r>
                <a:rPr lang="de-DE" sz="1400" dirty="0">
                  <a:solidFill>
                    <a:srgbClr val="0000FF"/>
                  </a:solidFill>
                </a:rPr>
                <a:t>(Anteile: %-Werte, Abschätzung)</a:t>
              </a:r>
            </a:p>
          </p:txBody>
        </p:sp>
        <p:sp>
          <p:nvSpPr>
            <p:cNvPr id="54" name="Textfeld 53">
              <a:extLst>
                <a:ext uri="{FF2B5EF4-FFF2-40B4-BE49-F238E27FC236}">
                  <a16:creationId xmlns:a16="http://schemas.microsoft.com/office/drawing/2014/main" id="{517C03C8-FD5C-4797-7BCF-F09194319D30}"/>
                </a:ext>
              </a:extLst>
            </p:cNvPr>
            <p:cNvSpPr txBox="1"/>
            <p:nvPr/>
          </p:nvSpPr>
          <p:spPr>
            <a:xfrm>
              <a:off x="3548260" y="5723773"/>
              <a:ext cx="1208985" cy="307777"/>
            </a:xfrm>
            <a:prstGeom prst="rect">
              <a:avLst/>
            </a:prstGeom>
            <a:noFill/>
          </p:spPr>
          <p:txBody>
            <a:bodyPr wrap="none" rtlCol="0">
              <a:spAutoFit/>
            </a:bodyPr>
            <a:lstStyle/>
            <a:p>
              <a:r>
                <a:rPr lang="de-DE" sz="1400" dirty="0" err="1"/>
                <a:t>Bürger:innen</a:t>
              </a:r>
              <a:endParaRPr lang="de-DE" sz="1400" dirty="0"/>
            </a:p>
          </p:txBody>
        </p:sp>
        <p:sp>
          <p:nvSpPr>
            <p:cNvPr id="59" name="Textfeld 58">
              <a:extLst>
                <a:ext uri="{FF2B5EF4-FFF2-40B4-BE49-F238E27FC236}">
                  <a16:creationId xmlns:a16="http://schemas.microsoft.com/office/drawing/2014/main" id="{57184BD4-DD36-FDA5-F70F-ADFFF64A6D62}"/>
                </a:ext>
              </a:extLst>
            </p:cNvPr>
            <p:cNvSpPr txBox="1"/>
            <p:nvPr/>
          </p:nvSpPr>
          <p:spPr>
            <a:xfrm>
              <a:off x="156194" y="4741373"/>
              <a:ext cx="761747" cy="307777"/>
            </a:xfrm>
            <a:prstGeom prst="rect">
              <a:avLst/>
            </a:prstGeom>
            <a:noFill/>
          </p:spPr>
          <p:txBody>
            <a:bodyPr wrap="none" rtlCol="0">
              <a:spAutoFit/>
            </a:bodyPr>
            <a:lstStyle/>
            <a:p>
              <a:r>
                <a:rPr lang="de-DE" sz="1400" dirty="0"/>
                <a:t>Wärme</a:t>
              </a:r>
            </a:p>
          </p:txBody>
        </p:sp>
        <p:sp>
          <p:nvSpPr>
            <p:cNvPr id="60" name="Textfeld 59">
              <a:extLst>
                <a:ext uri="{FF2B5EF4-FFF2-40B4-BE49-F238E27FC236}">
                  <a16:creationId xmlns:a16="http://schemas.microsoft.com/office/drawing/2014/main" id="{B1CC2C03-B2A3-906D-BF37-01A5E8617C6D}"/>
                </a:ext>
              </a:extLst>
            </p:cNvPr>
            <p:cNvSpPr txBox="1"/>
            <p:nvPr/>
          </p:nvSpPr>
          <p:spPr>
            <a:xfrm>
              <a:off x="115748" y="5243733"/>
              <a:ext cx="851515" cy="307777"/>
            </a:xfrm>
            <a:prstGeom prst="rect">
              <a:avLst/>
            </a:prstGeom>
            <a:noFill/>
          </p:spPr>
          <p:txBody>
            <a:bodyPr wrap="none" rtlCol="0">
              <a:spAutoFit/>
            </a:bodyPr>
            <a:lstStyle/>
            <a:p>
              <a:r>
                <a:rPr lang="de-DE" sz="1400" dirty="0"/>
                <a:t>Mobilität</a:t>
              </a:r>
            </a:p>
          </p:txBody>
        </p:sp>
        <p:graphicFrame>
          <p:nvGraphicFramePr>
            <p:cNvPr id="61" name="Diagramm 60">
              <a:extLst>
                <a:ext uri="{FF2B5EF4-FFF2-40B4-BE49-F238E27FC236}">
                  <a16:creationId xmlns:a16="http://schemas.microsoft.com/office/drawing/2014/main" id="{10B7D802-CADA-5D50-A11D-45014A78B1A4}"/>
                </a:ext>
              </a:extLst>
            </p:cNvPr>
            <p:cNvGraphicFramePr>
              <a:graphicFrameLocks/>
            </p:cNvGraphicFramePr>
            <p:nvPr/>
          </p:nvGraphicFramePr>
          <p:xfrm>
            <a:off x="917941" y="4295287"/>
            <a:ext cx="8677695" cy="1152669"/>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feld 61">
              <a:extLst>
                <a:ext uri="{FF2B5EF4-FFF2-40B4-BE49-F238E27FC236}">
                  <a16:creationId xmlns:a16="http://schemas.microsoft.com/office/drawing/2014/main" id="{CF63A534-6D11-48CD-F013-B8B4CFD6CB68}"/>
                </a:ext>
              </a:extLst>
            </p:cNvPr>
            <p:cNvSpPr txBox="1"/>
            <p:nvPr/>
          </p:nvSpPr>
          <p:spPr>
            <a:xfrm>
              <a:off x="7739428" y="5598025"/>
              <a:ext cx="870751" cy="523220"/>
            </a:xfrm>
            <a:prstGeom prst="rect">
              <a:avLst/>
            </a:prstGeom>
            <a:noFill/>
          </p:spPr>
          <p:txBody>
            <a:bodyPr wrap="none" rtlCol="0">
              <a:spAutoFit/>
            </a:bodyPr>
            <a:lstStyle/>
            <a:p>
              <a:pPr algn="ctr"/>
              <a:r>
                <a:rPr lang="de-DE" sz="1400" dirty="0"/>
                <a:t>GHD</a:t>
              </a:r>
              <a:br>
                <a:rPr lang="de-DE" sz="1400" dirty="0"/>
              </a:br>
              <a:r>
                <a:rPr lang="de-DE" sz="1400" dirty="0"/>
                <a:t>Industrie</a:t>
              </a:r>
            </a:p>
          </p:txBody>
        </p:sp>
        <p:graphicFrame>
          <p:nvGraphicFramePr>
            <p:cNvPr id="63" name="Diagramm 62">
              <a:extLst>
                <a:ext uri="{FF2B5EF4-FFF2-40B4-BE49-F238E27FC236}">
                  <a16:creationId xmlns:a16="http://schemas.microsoft.com/office/drawing/2014/main" id="{C22E90A7-283B-8EDB-2DD4-0236D00419AF}"/>
                </a:ext>
              </a:extLst>
            </p:cNvPr>
            <p:cNvGraphicFramePr>
              <a:graphicFrameLocks/>
            </p:cNvGraphicFramePr>
            <p:nvPr/>
          </p:nvGraphicFramePr>
          <p:xfrm>
            <a:off x="854837" y="4820855"/>
            <a:ext cx="8677694" cy="1210696"/>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ext Box 14">
            <a:extLst>
              <a:ext uri="{FF2B5EF4-FFF2-40B4-BE49-F238E27FC236}">
                <a16:creationId xmlns:a16="http://schemas.microsoft.com/office/drawing/2014/main" id="{CC8AA298-2EDB-AA5D-3855-34096A7F2935}"/>
              </a:ext>
            </a:extLst>
          </p:cNvPr>
          <p:cNvSpPr txBox="1">
            <a:spLocks noChangeArrowheads="1"/>
          </p:cNvSpPr>
          <p:nvPr/>
        </p:nvSpPr>
        <p:spPr bwMode="auto">
          <a:xfrm>
            <a:off x="8654418" y="5662898"/>
            <a:ext cx="121058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grpSp>
        <p:nvGrpSpPr>
          <p:cNvPr id="5" name="Gruppieren 4">
            <a:extLst>
              <a:ext uri="{FF2B5EF4-FFF2-40B4-BE49-F238E27FC236}">
                <a16:creationId xmlns:a16="http://schemas.microsoft.com/office/drawing/2014/main" id="{715EFCC3-BA9B-DCBD-CC67-09845032875E}"/>
              </a:ext>
            </a:extLst>
          </p:cNvPr>
          <p:cNvGrpSpPr/>
          <p:nvPr/>
        </p:nvGrpSpPr>
        <p:grpSpPr>
          <a:xfrm>
            <a:off x="116963" y="2201864"/>
            <a:ext cx="9686260" cy="1824509"/>
            <a:chOff x="116963" y="2201864"/>
            <a:chExt cx="9686260" cy="1824509"/>
          </a:xfrm>
        </p:grpSpPr>
        <p:grpSp>
          <p:nvGrpSpPr>
            <p:cNvPr id="40" name="Gruppieren 39">
              <a:extLst>
                <a:ext uri="{FF2B5EF4-FFF2-40B4-BE49-F238E27FC236}">
                  <a16:creationId xmlns:a16="http://schemas.microsoft.com/office/drawing/2014/main" id="{2D3F9C7B-DCE4-A44A-61A8-0152D1A1CD4A}"/>
                </a:ext>
              </a:extLst>
            </p:cNvPr>
            <p:cNvGrpSpPr/>
            <p:nvPr/>
          </p:nvGrpSpPr>
          <p:grpSpPr>
            <a:xfrm>
              <a:off x="116963" y="2201864"/>
              <a:ext cx="9686260" cy="1824509"/>
              <a:chOff x="116963" y="2375114"/>
              <a:chExt cx="9686260" cy="1824509"/>
            </a:xfrm>
          </p:grpSpPr>
          <p:sp>
            <p:nvSpPr>
              <p:cNvPr id="8297" name="Rechteck 8296">
                <a:extLst>
                  <a:ext uri="{FF2B5EF4-FFF2-40B4-BE49-F238E27FC236}">
                    <a16:creationId xmlns:a16="http://schemas.microsoft.com/office/drawing/2014/main" id="{FC7473CB-4AA4-3DEB-8BD2-D56C4B672484}"/>
                  </a:ext>
                </a:extLst>
              </p:cNvPr>
              <p:cNvSpPr/>
              <p:nvPr/>
            </p:nvSpPr>
            <p:spPr bwMode="auto">
              <a:xfrm>
                <a:off x="116963" y="2389553"/>
                <a:ext cx="9686260" cy="179500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92" name="Rechteck 8291">
                <a:extLst>
                  <a:ext uri="{FF2B5EF4-FFF2-40B4-BE49-F238E27FC236}">
                    <a16:creationId xmlns:a16="http://schemas.microsoft.com/office/drawing/2014/main" id="{98E776CA-E0AB-CB01-90ED-562CD225A7ED}"/>
                  </a:ext>
                </a:extLst>
              </p:cNvPr>
              <p:cNvSpPr/>
              <p:nvPr/>
            </p:nvSpPr>
            <p:spPr bwMode="auto">
              <a:xfrm>
                <a:off x="923607" y="2726720"/>
                <a:ext cx="4318358" cy="420311"/>
              </a:xfrm>
              <a:prstGeom prst="rect">
                <a:avLst/>
              </a:prstGeom>
              <a:solidFill>
                <a:srgbClr val="00B0F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94" name="Rechteck 8293">
                <a:extLst>
                  <a:ext uri="{FF2B5EF4-FFF2-40B4-BE49-F238E27FC236}">
                    <a16:creationId xmlns:a16="http://schemas.microsoft.com/office/drawing/2014/main" id="{31A2B9AD-268E-E04C-2782-6AE46A1ACEBB}"/>
                  </a:ext>
                </a:extLst>
              </p:cNvPr>
              <p:cNvSpPr/>
              <p:nvPr/>
            </p:nvSpPr>
            <p:spPr bwMode="auto">
              <a:xfrm>
                <a:off x="5241965" y="2726721"/>
                <a:ext cx="4163819" cy="420310"/>
              </a:xfrm>
              <a:prstGeom prst="rect">
                <a:avLst/>
              </a:prstGeom>
              <a:solidFill>
                <a:srgbClr val="00B0F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89" name="Textfeld 8288">
                <a:extLst>
                  <a:ext uri="{FF2B5EF4-FFF2-40B4-BE49-F238E27FC236}">
                    <a16:creationId xmlns:a16="http://schemas.microsoft.com/office/drawing/2014/main" id="{57585AB7-941A-FA8B-27C7-89EAD4B19882}"/>
                  </a:ext>
                </a:extLst>
              </p:cNvPr>
              <p:cNvSpPr txBox="1"/>
              <p:nvPr/>
            </p:nvSpPr>
            <p:spPr>
              <a:xfrm>
                <a:off x="1020933" y="2780468"/>
                <a:ext cx="4123705" cy="307777"/>
              </a:xfrm>
              <a:prstGeom prst="rect">
                <a:avLst/>
              </a:prstGeom>
              <a:noFill/>
            </p:spPr>
            <p:txBody>
              <a:bodyPr wrap="square" rtlCol="0">
                <a:spAutoFit/>
              </a:bodyPr>
              <a:lstStyle/>
              <a:p>
                <a:pPr algn="ctr"/>
                <a:r>
                  <a:rPr lang="de-DE" sz="1400" dirty="0">
                    <a:solidFill>
                      <a:schemeClr val="bg1"/>
                    </a:solidFill>
                  </a:rPr>
                  <a:t>Bürger-Genossenschaften &amp; Gemeinden: 50</a:t>
                </a:r>
              </a:p>
            </p:txBody>
          </p:sp>
          <p:sp>
            <p:nvSpPr>
              <p:cNvPr id="8295" name="Textfeld 8294">
                <a:extLst>
                  <a:ext uri="{FF2B5EF4-FFF2-40B4-BE49-F238E27FC236}">
                    <a16:creationId xmlns:a16="http://schemas.microsoft.com/office/drawing/2014/main" id="{66125F96-E4A1-6E60-DD2E-B94260C864E2}"/>
                  </a:ext>
                </a:extLst>
              </p:cNvPr>
              <p:cNvSpPr txBox="1"/>
              <p:nvPr/>
            </p:nvSpPr>
            <p:spPr>
              <a:xfrm>
                <a:off x="5262021" y="2780468"/>
                <a:ext cx="4123705" cy="307777"/>
              </a:xfrm>
              <a:prstGeom prst="rect">
                <a:avLst/>
              </a:prstGeom>
              <a:noFill/>
            </p:spPr>
            <p:txBody>
              <a:bodyPr wrap="square" rtlCol="0">
                <a:spAutoFit/>
              </a:bodyPr>
              <a:lstStyle/>
              <a:p>
                <a:pPr algn="ctr"/>
                <a:r>
                  <a:rPr lang="de-DE" sz="1400" dirty="0">
                    <a:solidFill>
                      <a:schemeClr val="bg1"/>
                    </a:solidFill>
                  </a:rPr>
                  <a:t>Energieversorger &amp; priv. Investoren: 50</a:t>
                </a:r>
              </a:p>
            </p:txBody>
          </p:sp>
          <p:graphicFrame>
            <p:nvGraphicFramePr>
              <p:cNvPr id="8296" name="Diagramm 8295">
                <a:extLst>
                  <a:ext uri="{FF2B5EF4-FFF2-40B4-BE49-F238E27FC236}">
                    <a16:creationId xmlns:a16="http://schemas.microsoft.com/office/drawing/2014/main" id="{8D99F571-F851-7A2C-7498-93AFD50FF1DB}"/>
                  </a:ext>
                </a:extLst>
              </p:cNvPr>
              <p:cNvGraphicFramePr>
                <a:graphicFrameLocks/>
              </p:cNvGraphicFramePr>
              <p:nvPr/>
            </p:nvGraphicFramePr>
            <p:xfrm>
              <a:off x="689006" y="2879281"/>
              <a:ext cx="8861394" cy="1092624"/>
            </p:xfrm>
            <a:graphic>
              <a:graphicData uri="http://schemas.openxmlformats.org/drawingml/2006/chart">
                <c:chart xmlns:c="http://schemas.openxmlformats.org/drawingml/2006/chart" xmlns:r="http://schemas.openxmlformats.org/officeDocument/2006/relationships" r:id="rId5"/>
              </a:graphicData>
            </a:graphic>
          </p:graphicFrame>
          <p:sp>
            <p:nvSpPr>
              <p:cNvPr id="8298" name="Textfeld 8297">
                <a:extLst>
                  <a:ext uri="{FF2B5EF4-FFF2-40B4-BE49-F238E27FC236}">
                    <a16:creationId xmlns:a16="http://schemas.microsoft.com/office/drawing/2014/main" id="{B51710B3-93D1-DCDD-CCBA-B8EF7F6620A6}"/>
                  </a:ext>
                </a:extLst>
              </p:cNvPr>
              <p:cNvSpPr txBox="1"/>
              <p:nvPr/>
            </p:nvSpPr>
            <p:spPr>
              <a:xfrm>
                <a:off x="671347" y="3676403"/>
                <a:ext cx="1398140" cy="523220"/>
              </a:xfrm>
              <a:prstGeom prst="rect">
                <a:avLst/>
              </a:prstGeom>
              <a:noFill/>
            </p:spPr>
            <p:txBody>
              <a:bodyPr wrap="none" rtlCol="0">
                <a:spAutoFit/>
              </a:bodyPr>
              <a:lstStyle/>
              <a:p>
                <a:pPr algn="ctr"/>
                <a:r>
                  <a:rPr lang="de-DE" sz="1400" dirty="0" err="1"/>
                  <a:t>öffentl</a:t>
                </a:r>
                <a:r>
                  <a:rPr lang="de-DE" sz="1400" dirty="0"/>
                  <a:t>.</a:t>
                </a:r>
                <a:br>
                  <a:rPr lang="de-DE" sz="1400" dirty="0"/>
                </a:br>
                <a:r>
                  <a:rPr lang="de-DE" sz="1400" dirty="0"/>
                  <a:t>Liegenschaften</a:t>
                </a:r>
              </a:p>
            </p:txBody>
          </p:sp>
          <p:sp>
            <p:nvSpPr>
              <p:cNvPr id="8299" name="Textfeld 8298">
                <a:extLst>
                  <a:ext uri="{FF2B5EF4-FFF2-40B4-BE49-F238E27FC236}">
                    <a16:creationId xmlns:a16="http://schemas.microsoft.com/office/drawing/2014/main" id="{91AE17F5-A044-C1CC-B7C5-26E24770162D}"/>
                  </a:ext>
                </a:extLst>
              </p:cNvPr>
              <p:cNvSpPr txBox="1"/>
              <p:nvPr/>
            </p:nvSpPr>
            <p:spPr>
              <a:xfrm>
                <a:off x="143401" y="2375114"/>
                <a:ext cx="5461431" cy="307777"/>
              </a:xfrm>
              <a:prstGeom prst="rect">
                <a:avLst/>
              </a:prstGeom>
              <a:noFill/>
            </p:spPr>
            <p:txBody>
              <a:bodyPr wrap="none" rtlCol="0">
                <a:spAutoFit/>
              </a:bodyPr>
              <a:lstStyle/>
              <a:p>
                <a:r>
                  <a:rPr lang="de-DE" sz="1400" b="1" dirty="0">
                    <a:solidFill>
                      <a:srgbClr val="0000FF"/>
                    </a:solidFill>
                  </a:rPr>
                  <a:t>Investitionen für den EE-Zubau </a:t>
                </a:r>
                <a:r>
                  <a:rPr lang="de-DE" sz="1400" dirty="0">
                    <a:solidFill>
                      <a:srgbClr val="0000FF"/>
                    </a:solidFill>
                  </a:rPr>
                  <a:t>(Anteile: %-Werte, Abschätzung)</a:t>
                </a:r>
              </a:p>
            </p:txBody>
          </p:sp>
          <p:sp>
            <p:nvSpPr>
              <p:cNvPr id="8300" name="Textfeld 8299">
                <a:extLst>
                  <a:ext uri="{FF2B5EF4-FFF2-40B4-BE49-F238E27FC236}">
                    <a16:creationId xmlns:a16="http://schemas.microsoft.com/office/drawing/2014/main" id="{94CEC862-EEBE-C0CB-4812-AE5DCAB0C668}"/>
                  </a:ext>
                </a:extLst>
              </p:cNvPr>
              <p:cNvSpPr txBox="1"/>
              <p:nvPr/>
            </p:nvSpPr>
            <p:spPr>
              <a:xfrm>
                <a:off x="2509970" y="3676403"/>
                <a:ext cx="1208985" cy="307777"/>
              </a:xfrm>
              <a:prstGeom prst="rect">
                <a:avLst/>
              </a:prstGeom>
              <a:noFill/>
            </p:spPr>
            <p:txBody>
              <a:bodyPr wrap="none" rtlCol="0">
                <a:spAutoFit/>
              </a:bodyPr>
              <a:lstStyle/>
              <a:p>
                <a:r>
                  <a:rPr lang="de-DE" sz="1400" dirty="0" err="1"/>
                  <a:t>Bürger:innen</a:t>
                </a:r>
                <a:endParaRPr lang="de-DE" sz="1400" dirty="0"/>
              </a:p>
            </p:txBody>
          </p:sp>
          <p:sp>
            <p:nvSpPr>
              <p:cNvPr id="8301" name="Textfeld 8300">
                <a:extLst>
                  <a:ext uri="{FF2B5EF4-FFF2-40B4-BE49-F238E27FC236}">
                    <a16:creationId xmlns:a16="http://schemas.microsoft.com/office/drawing/2014/main" id="{632D3AA5-BFA6-B25F-C0E3-D8BE03D61E7C}"/>
                  </a:ext>
                </a:extLst>
              </p:cNvPr>
              <p:cNvSpPr txBox="1"/>
              <p:nvPr/>
            </p:nvSpPr>
            <p:spPr>
              <a:xfrm>
                <a:off x="4757245" y="3676403"/>
                <a:ext cx="870751" cy="523220"/>
              </a:xfrm>
              <a:prstGeom prst="rect">
                <a:avLst/>
              </a:prstGeom>
              <a:noFill/>
            </p:spPr>
            <p:txBody>
              <a:bodyPr wrap="none" rtlCol="0">
                <a:spAutoFit/>
              </a:bodyPr>
              <a:lstStyle/>
              <a:p>
                <a:pPr algn="ctr"/>
                <a:r>
                  <a:rPr lang="de-DE" sz="1400" dirty="0"/>
                  <a:t>GHD</a:t>
                </a:r>
                <a:br>
                  <a:rPr lang="de-DE" sz="1400" dirty="0"/>
                </a:br>
                <a:r>
                  <a:rPr lang="de-DE" sz="1400" dirty="0"/>
                  <a:t>Industrie</a:t>
                </a:r>
              </a:p>
            </p:txBody>
          </p:sp>
          <p:sp>
            <p:nvSpPr>
              <p:cNvPr id="8302" name="Textfeld 8301">
                <a:extLst>
                  <a:ext uri="{FF2B5EF4-FFF2-40B4-BE49-F238E27FC236}">
                    <a16:creationId xmlns:a16="http://schemas.microsoft.com/office/drawing/2014/main" id="{11E667BE-6E9E-5E96-51EA-BD62D315B74E}"/>
                  </a:ext>
                </a:extLst>
              </p:cNvPr>
              <p:cNvSpPr txBox="1"/>
              <p:nvPr/>
            </p:nvSpPr>
            <p:spPr>
              <a:xfrm>
                <a:off x="5933028" y="3676403"/>
                <a:ext cx="1835759" cy="523220"/>
              </a:xfrm>
              <a:prstGeom prst="rect">
                <a:avLst/>
              </a:prstGeom>
              <a:noFill/>
            </p:spPr>
            <p:txBody>
              <a:bodyPr wrap="none" rtlCol="0">
                <a:spAutoFit/>
              </a:bodyPr>
              <a:lstStyle/>
              <a:p>
                <a:pPr algn="ctr"/>
                <a:r>
                  <a:rPr lang="de-DE" sz="1400" dirty="0"/>
                  <a:t>Bürgergenossen-</a:t>
                </a:r>
                <a:br>
                  <a:rPr lang="de-DE" sz="1400" dirty="0"/>
                </a:br>
                <a:r>
                  <a:rPr lang="de-DE" sz="1400" dirty="0" err="1"/>
                  <a:t>schaften</a:t>
                </a:r>
                <a:r>
                  <a:rPr lang="de-DE" sz="1400" dirty="0"/>
                  <a:t>/Gemeinden</a:t>
                </a:r>
              </a:p>
            </p:txBody>
          </p:sp>
          <p:sp>
            <p:nvSpPr>
              <p:cNvPr id="8303" name="Textfeld 8302">
                <a:extLst>
                  <a:ext uri="{FF2B5EF4-FFF2-40B4-BE49-F238E27FC236}">
                    <a16:creationId xmlns:a16="http://schemas.microsoft.com/office/drawing/2014/main" id="{D3E80BED-3793-EDC4-4EC5-02B0527C077C}"/>
                  </a:ext>
                </a:extLst>
              </p:cNvPr>
              <p:cNvSpPr txBox="1"/>
              <p:nvPr/>
            </p:nvSpPr>
            <p:spPr>
              <a:xfrm>
                <a:off x="7708062" y="3676403"/>
                <a:ext cx="939681" cy="523220"/>
              </a:xfrm>
              <a:prstGeom prst="rect">
                <a:avLst/>
              </a:prstGeom>
              <a:noFill/>
            </p:spPr>
            <p:txBody>
              <a:bodyPr wrap="none" rtlCol="0">
                <a:spAutoFit/>
              </a:bodyPr>
              <a:lstStyle/>
              <a:p>
                <a:r>
                  <a:rPr lang="de-DE" sz="1400" dirty="0"/>
                  <a:t>Energie-</a:t>
                </a:r>
                <a:br>
                  <a:rPr lang="de-DE" sz="1400" dirty="0"/>
                </a:br>
                <a:r>
                  <a:rPr lang="de-DE" sz="1400" dirty="0" err="1"/>
                  <a:t>versorger</a:t>
                </a:r>
                <a:endParaRPr lang="de-DE" sz="1400" dirty="0"/>
              </a:p>
            </p:txBody>
          </p:sp>
          <p:sp>
            <p:nvSpPr>
              <p:cNvPr id="8304" name="Textfeld 8303">
                <a:extLst>
                  <a:ext uri="{FF2B5EF4-FFF2-40B4-BE49-F238E27FC236}">
                    <a16:creationId xmlns:a16="http://schemas.microsoft.com/office/drawing/2014/main" id="{B559580D-C9CA-2A9E-5362-362DC6E00179}"/>
                  </a:ext>
                </a:extLst>
              </p:cNvPr>
              <p:cNvSpPr txBox="1"/>
              <p:nvPr/>
            </p:nvSpPr>
            <p:spPr>
              <a:xfrm>
                <a:off x="8614553" y="3676403"/>
                <a:ext cx="1019831" cy="523220"/>
              </a:xfrm>
              <a:prstGeom prst="rect">
                <a:avLst/>
              </a:prstGeom>
              <a:noFill/>
            </p:spPr>
            <p:txBody>
              <a:bodyPr wrap="none" rtlCol="0">
                <a:spAutoFit/>
              </a:bodyPr>
              <a:lstStyle/>
              <a:p>
                <a:pPr algn="ctr"/>
                <a:r>
                  <a:rPr lang="de-DE" sz="1400" dirty="0"/>
                  <a:t>priv.</a:t>
                </a:r>
                <a:br>
                  <a:rPr lang="de-DE" sz="1400" dirty="0"/>
                </a:br>
                <a:r>
                  <a:rPr lang="de-DE" sz="1400" dirty="0"/>
                  <a:t>Investoren</a:t>
                </a:r>
              </a:p>
            </p:txBody>
          </p:sp>
          <p:sp>
            <p:nvSpPr>
              <p:cNvPr id="8305" name="Textfeld 8304">
                <a:extLst>
                  <a:ext uri="{FF2B5EF4-FFF2-40B4-BE49-F238E27FC236}">
                    <a16:creationId xmlns:a16="http://schemas.microsoft.com/office/drawing/2014/main" id="{E06917BD-7B82-F371-AD8E-BAE70ADB66FC}"/>
                  </a:ext>
                </a:extLst>
              </p:cNvPr>
              <p:cNvSpPr txBox="1"/>
              <p:nvPr/>
            </p:nvSpPr>
            <p:spPr>
              <a:xfrm>
                <a:off x="223569" y="2820578"/>
                <a:ext cx="593432" cy="307777"/>
              </a:xfrm>
              <a:prstGeom prst="rect">
                <a:avLst/>
              </a:prstGeom>
              <a:noFill/>
            </p:spPr>
            <p:txBody>
              <a:bodyPr wrap="none" rtlCol="0">
                <a:spAutoFit/>
              </a:bodyPr>
              <a:lstStyle/>
              <a:p>
                <a:r>
                  <a:rPr lang="de-DE" sz="1400" dirty="0"/>
                  <a:t>Wind</a:t>
                </a:r>
              </a:p>
            </p:txBody>
          </p:sp>
          <p:sp>
            <p:nvSpPr>
              <p:cNvPr id="8306" name="Textfeld 8305">
                <a:extLst>
                  <a:ext uri="{FF2B5EF4-FFF2-40B4-BE49-F238E27FC236}">
                    <a16:creationId xmlns:a16="http://schemas.microsoft.com/office/drawing/2014/main" id="{1801C9E5-F0D7-3ABA-339E-7793A996C273}"/>
                  </a:ext>
                </a:extLst>
              </p:cNvPr>
              <p:cNvSpPr txBox="1"/>
              <p:nvPr/>
            </p:nvSpPr>
            <p:spPr>
              <a:xfrm>
                <a:off x="307727" y="3311892"/>
                <a:ext cx="425116" cy="307777"/>
              </a:xfrm>
              <a:prstGeom prst="rect">
                <a:avLst/>
              </a:prstGeom>
              <a:noFill/>
            </p:spPr>
            <p:txBody>
              <a:bodyPr wrap="none" rtlCol="0">
                <a:spAutoFit/>
              </a:bodyPr>
              <a:lstStyle/>
              <a:p>
                <a:r>
                  <a:rPr lang="de-DE" sz="1400" dirty="0"/>
                  <a:t>PV</a:t>
                </a:r>
              </a:p>
            </p:txBody>
          </p:sp>
        </p:grpSp>
        <p:cxnSp>
          <p:nvCxnSpPr>
            <p:cNvPr id="4" name="Gerader Verbinder 3">
              <a:extLst>
                <a:ext uri="{FF2B5EF4-FFF2-40B4-BE49-F238E27FC236}">
                  <a16:creationId xmlns:a16="http://schemas.microsoft.com/office/drawing/2014/main" id="{C497278D-0F89-9813-D00D-D47CC1458E8A}"/>
                </a:ext>
              </a:extLst>
            </p:cNvPr>
            <p:cNvCxnSpPr/>
            <p:nvPr/>
          </p:nvCxnSpPr>
          <p:spPr bwMode="auto">
            <a:xfrm>
              <a:off x="5144638" y="2553470"/>
              <a:ext cx="0" cy="420311"/>
            </a:xfrm>
            <a:prstGeom prst="line">
              <a:avLst/>
            </a:prstGeom>
            <a:solidFill>
              <a:srgbClr val="FF0000"/>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Rechteck 44">
            <a:extLst>
              <a:ext uri="{FF2B5EF4-FFF2-40B4-BE49-F238E27FC236}">
                <a16:creationId xmlns:a16="http://schemas.microsoft.com/office/drawing/2014/main" id="{F373BE0C-7213-4216-99B7-BC8CF22F2BB5}"/>
              </a:ext>
            </a:extLst>
          </p:cNvPr>
          <p:cNvSpPr/>
          <p:nvPr/>
        </p:nvSpPr>
        <p:spPr>
          <a:xfrm>
            <a:off x="1" y="5891743"/>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Die Landesregierung hat nur sehr geringen Durchgriff auf die Investoren!</a:t>
            </a:r>
            <a:endParaRPr lang="de-DE" sz="1800" dirty="0">
              <a:solidFill>
                <a:srgbClr val="00B050"/>
              </a:solidFill>
              <a:latin typeface="+mn-lt"/>
            </a:endParaRPr>
          </a:p>
        </p:txBody>
      </p:sp>
      <p:sp>
        <p:nvSpPr>
          <p:cNvPr id="65" name="Rechteck 64">
            <a:extLst>
              <a:ext uri="{FF2B5EF4-FFF2-40B4-BE49-F238E27FC236}">
                <a16:creationId xmlns:a16="http://schemas.microsoft.com/office/drawing/2014/main" id="{2A3F03D6-0F17-29DA-196D-202147DC7EC8}"/>
              </a:ext>
            </a:extLst>
          </p:cNvPr>
          <p:cNvSpPr/>
          <p:nvPr/>
        </p:nvSpPr>
        <p:spPr>
          <a:xfrm>
            <a:off x="1" y="6189685"/>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Die Landesregierung muss deshalb die Investoren an den Tisch holen und motivieren!</a:t>
            </a:r>
            <a:endParaRPr lang="de-DE" sz="1800" dirty="0">
              <a:solidFill>
                <a:srgbClr val="00B050"/>
              </a:solidFill>
              <a:latin typeface="+mn-lt"/>
            </a:endParaRPr>
          </a:p>
        </p:txBody>
      </p:sp>
      <p:sp>
        <p:nvSpPr>
          <p:cNvPr id="3" name="Gleichschenkliges Dreieck 2">
            <a:extLst>
              <a:ext uri="{FF2B5EF4-FFF2-40B4-BE49-F238E27FC236}">
                <a16:creationId xmlns:a16="http://schemas.microsoft.com/office/drawing/2014/main" id="{3D527B26-CF64-089B-AC1C-77A2C7942714}"/>
              </a:ext>
            </a:extLst>
          </p:cNvPr>
          <p:cNvSpPr/>
          <p:nvPr/>
        </p:nvSpPr>
        <p:spPr bwMode="auto">
          <a:xfrm flipV="1">
            <a:off x="6850907" y="1211786"/>
            <a:ext cx="268176" cy="225914"/>
          </a:xfrm>
          <a:prstGeom prst="triangl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 name="Textfeld 5">
            <a:extLst>
              <a:ext uri="{FF2B5EF4-FFF2-40B4-BE49-F238E27FC236}">
                <a16:creationId xmlns:a16="http://schemas.microsoft.com/office/drawing/2014/main" id="{3A1A2A0E-344D-C51D-FFC2-B74383D2F38C}"/>
              </a:ext>
            </a:extLst>
          </p:cNvPr>
          <p:cNvSpPr txBox="1"/>
          <p:nvPr/>
        </p:nvSpPr>
        <p:spPr>
          <a:xfrm>
            <a:off x="6658005" y="1807391"/>
            <a:ext cx="582211" cy="307777"/>
          </a:xfrm>
          <a:prstGeom prst="rect">
            <a:avLst/>
          </a:prstGeom>
          <a:noFill/>
        </p:spPr>
        <p:txBody>
          <a:bodyPr wrap="none" rtlCol="0">
            <a:spAutoFit/>
          </a:bodyPr>
          <a:lstStyle/>
          <a:p>
            <a:r>
              <a:rPr lang="de-DE" sz="1400" dirty="0"/>
              <a:t>2035</a:t>
            </a:r>
          </a:p>
        </p:txBody>
      </p:sp>
    </p:spTree>
    <p:extLst>
      <p:ext uri="{BB962C8B-B14F-4D97-AF65-F5344CB8AC3E}">
        <p14:creationId xmlns:p14="http://schemas.microsoft.com/office/powerpoint/2010/main" val="5069856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1000" fill="hold"/>
                                        <p:tgtEl>
                                          <p:spTgt spid="64"/>
                                        </p:tgtEl>
                                        <p:attrNameLst>
                                          <p:attrName>ppt_x</p:attrName>
                                        </p:attrNameLst>
                                      </p:cBhvr>
                                      <p:tavLst>
                                        <p:tav tm="0">
                                          <p:val>
                                            <p:strVal val="1+#ppt_w/2"/>
                                          </p:val>
                                        </p:tav>
                                        <p:tav tm="100000">
                                          <p:val>
                                            <p:strVal val="#ppt_x"/>
                                          </p:val>
                                        </p:tav>
                                      </p:tavLst>
                                    </p:anim>
                                    <p:anim calcmode="lin" valueType="num">
                                      <p:cBhvr additive="base">
                                        <p:cTn id="14" dur="10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1000" fill="hold"/>
                                        <p:tgtEl>
                                          <p:spTgt spid="65"/>
                                        </p:tgtEl>
                                        <p:attrNameLst>
                                          <p:attrName>ppt_x</p:attrName>
                                        </p:attrNameLst>
                                      </p:cBhvr>
                                      <p:tavLst>
                                        <p:tav tm="0">
                                          <p:val>
                                            <p:strVal val="#ppt_x"/>
                                          </p:val>
                                        </p:tav>
                                        <p:tav tm="100000">
                                          <p:val>
                                            <p:strVal val="#ppt_x"/>
                                          </p:val>
                                        </p:tav>
                                      </p:tavLst>
                                    </p:anim>
                                    <p:anim calcmode="lin" valueType="num">
                                      <p:cBhvr additive="base">
                                        <p:cTn id="26"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6" name="Rechteck 8265">
            <a:extLst>
              <a:ext uri="{FF2B5EF4-FFF2-40B4-BE49-F238E27FC236}">
                <a16:creationId xmlns:a16="http://schemas.microsoft.com/office/drawing/2014/main" id="{49D25869-5912-926D-EC53-FFB27D352BA9}"/>
              </a:ext>
            </a:extLst>
          </p:cNvPr>
          <p:cNvSpPr/>
          <p:nvPr/>
        </p:nvSpPr>
        <p:spPr bwMode="auto">
          <a:xfrm>
            <a:off x="236108" y="1280663"/>
            <a:ext cx="9499390" cy="1653717"/>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0" name="Pfeil: Chevron 69">
            <a:extLst>
              <a:ext uri="{FF2B5EF4-FFF2-40B4-BE49-F238E27FC236}">
                <a16:creationId xmlns:a16="http://schemas.microsoft.com/office/drawing/2014/main" id="{DB461EDB-F924-E4D7-E3EF-018545990E36}"/>
              </a:ext>
            </a:extLst>
          </p:cNvPr>
          <p:cNvSpPr/>
          <p:nvPr/>
        </p:nvSpPr>
        <p:spPr bwMode="auto">
          <a:xfrm>
            <a:off x="1726711" y="1461298"/>
            <a:ext cx="7563902" cy="429887"/>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1" name="Textfeld 70">
            <a:extLst>
              <a:ext uri="{FF2B5EF4-FFF2-40B4-BE49-F238E27FC236}">
                <a16:creationId xmlns:a16="http://schemas.microsoft.com/office/drawing/2014/main" id="{39B37541-005D-71C4-9094-9ED11363D982}"/>
              </a:ext>
            </a:extLst>
          </p:cNvPr>
          <p:cNvSpPr txBox="1"/>
          <p:nvPr/>
        </p:nvSpPr>
        <p:spPr>
          <a:xfrm>
            <a:off x="1687053" y="1504640"/>
            <a:ext cx="7754888" cy="338554"/>
          </a:xfrm>
          <a:prstGeom prst="rect">
            <a:avLst/>
          </a:prstGeom>
          <a:noFill/>
        </p:spPr>
        <p:txBody>
          <a:bodyPr wrap="square" rtlCol="0">
            <a:spAutoFit/>
          </a:bodyPr>
          <a:lstStyle/>
          <a:p>
            <a:pPr algn="ctr"/>
            <a:r>
              <a:rPr lang="de-DE" sz="1600" b="1" dirty="0">
                <a:solidFill>
                  <a:srgbClr val="0000FF"/>
                </a:solidFill>
              </a:rPr>
              <a:t>Projekt-Akquise-Gruppe: vorlaufend </a:t>
            </a:r>
            <a:r>
              <a:rPr lang="de-DE" sz="1600" dirty="0">
                <a:solidFill>
                  <a:srgbClr val="0000FF"/>
                </a:solidFill>
              </a:rPr>
              <a:t>(5 Jahre: Wind: 500 MW/a, PV: 500 MW/a)</a:t>
            </a:r>
          </a:p>
        </p:txBody>
      </p:sp>
      <p:grpSp>
        <p:nvGrpSpPr>
          <p:cNvPr id="8263" name="Gruppieren 8262">
            <a:extLst>
              <a:ext uri="{FF2B5EF4-FFF2-40B4-BE49-F238E27FC236}">
                <a16:creationId xmlns:a16="http://schemas.microsoft.com/office/drawing/2014/main" id="{F7F98179-8361-D7E4-BB8E-1DA9E84F7E63}"/>
              </a:ext>
            </a:extLst>
          </p:cNvPr>
          <p:cNvGrpSpPr/>
          <p:nvPr/>
        </p:nvGrpSpPr>
        <p:grpSpPr>
          <a:xfrm>
            <a:off x="1726711" y="2163824"/>
            <a:ext cx="7800293" cy="429887"/>
            <a:chOff x="1536211" y="1797561"/>
            <a:chExt cx="7800293" cy="429887"/>
          </a:xfrm>
        </p:grpSpPr>
        <p:sp>
          <p:nvSpPr>
            <p:cNvPr id="8227" name="Pfeil: Chevron 8226">
              <a:extLst>
                <a:ext uri="{FF2B5EF4-FFF2-40B4-BE49-F238E27FC236}">
                  <a16:creationId xmlns:a16="http://schemas.microsoft.com/office/drawing/2014/main" id="{C2B1D658-451D-1A96-FD27-6FE4E77369B1}"/>
                </a:ext>
              </a:extLst>
            </p:cNvPr>
            <p:cNvSpPr/>
            <p:nvPr/>
          </p:nvSpPr>
          <p:spPr bwMode="auto">
            <a:xfrm>
              <a:off x="1536211" y="1797561"/>
              <a:ext cx="7563902" cy="429887"/>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28" name="Textfeld 8227">
              <a:extLst>
                <a:ext uri="{FF2B5EF4-FFF2-40B4-BE49-F238E27FC236}">
                  <a16:creationId xmlns:a16="http://schemas.microsoft.com/office/drawing/2014/main" id="{B6B40251-7BFD-E7FD-401C-62CAF9D4209C}"/>
                </a:ext>
              </a:extLst>
            </p:cNvPr>
            <p:cNvSpPr txBox="1"/>
            <p:nvPr/>
          </p:nvSpPr>
          <p:spPr>
            <a:xfrm>
              <a:off x="1753983" y="1840903"/>
              <a:ext cx="7582521" cy="338554"/>
            </a:xfrm>
            <a:prstGeom prst="rect">
              <a:avLst/>
            </a:prstGeom>
            <a:noFill/>
          </p:spPr>
          <p:txBody>
            <a:bodyPr wrap="square" rtlCol="0">
              <a:spAutoFit/>
            </a:bodyPr>
            <a:lstStyle/>
            <a:p>
              <a:pPr algn="ctr"/>
              <a:r>
                <a:rPr lang="de-DE" sz="1600" b="1" dirty="0">
                  <a:solidFill>
                    <a:srgbClr val="0000FF"/>
                  </a:solidFill>
                </a:rPr>
                <a:t>Gesamtprojekt-Controlling-Gruppe: </a:t>
              </a:r>
              <a:r>
                <a:rPr lang="de-DE" sz="1600" dirty="0">
                  <a:solidFill>
                    <a:srgbClr val="0000FF"/>
                  </a:solidFill>
                </a:rPr>
                <a:t>(MSDR, Wo klemmts? Was ist zu tun?)</a:t>
              </a:r>
            </a:p>
          </p:txBody>
        </p:sp>
      </p:grpSp>
      <p:grpSp>
        <p:nvGrpSpPr>
          <p:cNvPr id="9" name="Gruppieren 8">
            <a:extLst>
              <a:ext uri="{FF2B5EF4-FFF2-40B4-BE49-F238E27FC236}">
                <a16:creationId xmlns:a16="http://schemas.microsoft.com/office/drawing/2014/main" id="{A0E1FCA1-38A5-3B30-04BF-31A2766103ED}"/>
              </a:ext>
            </a:extLst>
          </p:cNvPr>
          <p:cNvGrpSpPr/>
          <p:nvPr/>
        </p:nvGrpSpPr>
        <p:grpSpPr>
          <a:xfrm>
            <a:off x="236108" y="3418068"/>
            <a:ext cx="9499390" cy="2132232"/>
            <a:chOff x="236108" y="3418068"/>
            <a:chExt cx="9499390" cy="2132232"/>
          </a:xfrm>
        </p:grpSpPr>
        <p:sp>
          <p:nvSpPr>
            <p:cNvPr id="8267" name="Rechteck 8266">
              <a:extLst>
                <a:ext uri="{FF2B5EF4-FFF2-40B4-BE49-F238E27FC236}">
                  <a16:creationId xmlns:a16="http://schemas.microsoft.com/office/drawing/2014/main" id="{FFE97A81-C764-84EE-038F-870AB38149BA}"/>
                </a:ext>
              </a:extLst>
            </p:cNvPr>
            <p:cNvSpPr/>
            <p:nvPr/>
          </p:nvSpPr>
          <p:spPr bwMode="auto">
            <a:xfrm>
              <a:off x="236108" y="3418068"/>
              <a:ext cx="9499390" cy="2132232"/>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7" name="Textfeld 86">
              <a:extLst>
                <a:ext uri="{FF2B5EF4-FFF2-40B4-BE49-F238E27FC236}">
                  <a16:creationId xmlns:a16="http://schemas.microsoft.com/office/drawing/2014/main" id="{1BCAC854-C824-D3EB-18D4-FBB9CBECCB8C}"/>
                </a:ext>
              </a:extLst>
            </p:cNvPr>
            <p:cNvSpPr txBox="1"/>
            <p:nvPr/>
          </p:nvSpPr>
          <p:spPr>
            <a:xfrm>
              <a:off x="501406" y="4187326"/>
              <a:ext cx="817853" cy="461665"/>
            </a:xfrm>
            <a:prstGeom prst="rect">
              <a:avLst/>
            </a:prstGeom>
            <a:noFill/>
          </p:spPr>
          <p:txBody>
            <a:bodyPr wrap="none" rtlCol="0">
              <a:spAutoFit/>
            </a:bodyPr>
            <a:lstStyle/>
            <a:p>
              <a:r>
                <a:rPr lang="de-DE" dirty="0">
                  <a:solidFill>
                    <a:srgbClr val="0000FF"/>
                  </a:solidFill>
                </a:rPr>
                <a:t>LK n</a:t>
              </a:r>
            </a:p>
          </p:txBody>
        </p:sp>
        <p:grpSp>
          <p:nvGrpSpPr>
            <p:cNvPr id="8216" name="Gruppieren 8215">
              <a:extLst>
                <a:ext uri="{FF2B5EF4-FFF2-40B4-BE49-F238E27FC236}">
                  <a16:creationId xmlns:a16="http://schemas.microsoft.com/office/drawing/2014/main" id="{31CC8C02-5096-5391-8910-89C38C51641C}"/>
                </a:ext>
              </a:extLst>
            </p:cNvPr>
            <p:cNvGrpSpPr/>
            <p:nvPr/>
          </p:nvGrpSpPr>
          <p:grpSpPr>
            <a:xfrm>
              <a:off x="5187700" y="4501730"/>
              <a:ext cx="391771" cy="81602"/>
              <a:chOff x="4930666" y="3263953"/>
              <a:chExt cx="391771" cy="81602"/>
            </a:xfrm>
            <a:solidFill>
              <a:srgbClr val="0000FF"/>
            </a:solidFill>
          </p:grpSpPr>
          <p:sp>
            <p:nvSpPr>
              <p:cNvPr id="72" name="Ellipse 71">
                <a:extLst>
                  <a:ext uri="{FF2B5EF4-FFF2-40B4-BE49-F238E27FC236}">
                    <a16:creationId xmlns:a16="http://schemas.microsoft.com/office/drawing/2014/main" id="{8107FAD0-B2E3-DC58-E384-521039568796}"/>
                  </a:ext>
                </a:extLst>
              </p:cNvPr>
              <p:cNvSpPr/>
              <p:nvPr/>
            </p:nvSpPr>
            <p:spPr bwMode="auto">
              <a:xfrm>
                <a:off x="4930666" y="3263953"/>
                <a:ext cx="81602" cy="81602"/>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4" name="Ellipse 8213">
                <a:extLst>
                  <a:ext uri="{FF2B5EF4-FFF2-40B4-BE49-F238E27FC236}">
                    <a16:creationId xmlns:a16="http://schemas.microsoft.com/office/drawing/2014/main" id="{C4BFECF4-274C-3B93-836D-9BB8E6D512DD}"/>
                  </a:ext>
                </a:extLst>
              </p:cNvPr>
              <p:cNvSpPr/>
              <p:nvPr/>
            </p:nvSpPr>
            <p:spPr bwMode="auto">
              <a:xfrm>
                <a:off x="5085750" y="3263953"/>
                <a:ext cx="81602" cy="81602"/>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15" name="Ellipse 8214">
                <a:extLst>
                  <a:ext uri="{FF2B5EF4-FFF2-40B4-BE49-F238E27FC236}">
                    <a16:creationId xmlns:a16="http://schemas.microsoft.com/office/drawing/2014/main" id="{DDDD99E1-1EA2-89E9-DD67-5A73D4143382}"/>
                  </a:ext>
                </a:extLst>
              </p:cNvPr>
              <p:cNvSpPr/>
              <p:nvPr/>
            </p:nvSpPr>
            <p:spPr bwMode="auto">
              <a:xfrm>
                <a:off x="5240835" y="3263953"/>
                <a:ext cx="81602" cy="81602"/>
              </a:xfrm>
              <a:prstGeom prst="ellipse">
                <a:avLst/>
              </a:prstGeom>
              <a:grp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8270" name="Gruppieren 8269">
              <a:extLst>
                <a:ext uri="{FF2B5EF4-FFF2-40B4-BE49-F238E27FC236}">
                  <a16:creationId xmlns:a16="http://schemas.microsoft.com/office/drawing/2014/main" id="{D8BF4D09-6B98-AE22-C5EE-87C0952CC73E}"/>
                </a:ext>
              </a:extLst>
            </p:cNvPr>
            <p:cNvGrpSpPr/>
            <p:nvPr/>
          </p:nvGrpSpPr>
          <p:grpSpPr>
            <a:xfrm>
              <a:off x="5899121" y="3751603"/>
              <a:ext cx="3391492" cy="1539760"/>
              <a:chOff x="1353270" y="2698567"/>
              <a:chExt cx="3391492" cy="1539760"/>
            </a:xfrm>
          </p:grpSpPr>
          <p:sp>
            <p:nvSpPr>
              <p:cNvPr id="8271" name="Pfeil: Chevron 8270">
                <a:extLst>
                  <a:ext uri="{FF2B5EF4-FFF2-40B4-BE49-F238E27FC236}">
                    <a16:creationId xmlns:a16="http://schemas.microsoft.com/office/drawing/2014/main" id="{6BB6F231-405E-DE6A-4C39-C9713DE9C57A}"/>
                  </a:ext>
                </a:extLst>
              </p:cNvPr>
              <p:cNvSpPr/>
              <p:nvPr/>
            </p:nvSpPr>
            <p:spPr bwMode="auto">
              <a:xfrm>
                <a:off x="1353270" y="2698567"/>
                <a:ext cx="3391492" cy="153976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272" name="Gruppieren 8271">
                <a:extLst>
                  <a:ext uri="{FF2B5EF4-FFF2-40B4-BE49-F238E27FC236}">
                    <a16:creationId xmlns:a16="http://schemas.microsoft.com/office/drawing/2014/main" id="{30C207D3-B3FE-D014-2FBF-ADA8982D9AB3}"/>
                  </a:ext>
                </a:extLst>
              </p:cNvPr>
              <p:cNvGrpSpPr/>
              <p:nvPr/>
            </p:nvGrpSpPr>
            <p:grpSpPr>
              <a:xfrm>
                <a:off x="1726711" y="3115218"/>
                <a:ext cx="2614593" cy="969584"/>
                <a:chOff x="206901" y="4722495"/>
                <a:chExt cx="2614593" cy="969584"/>
              </a:xfrm>
            </p:grpSpPr>
            <p:sp>
              <p:nvSpPr>
                <p:cNvPr id="8274" name="Pfeil: Chevron 8273">
                  <a:extLst>
                    <a:ext uri="{FF2B5EF4-FFF2-40B4-BE49-F238E27FC236}">
                      <a16:creationId xmlns:a16="http://schemas.microsoft.com/office/drawing/2014/main" id="{13A94628-D2A0-C913-A1F7-7AE8FB58F3DB}"/>
                    </a:ext>
                  </a:extLst>
                </p:cNvPr>
                <p:cNvSpPr/>
                <p:nvPr/>
              </p:nvSpPr>
              <p:spPr bwMode="auto">
                <a:xfrm>
                  <a:off x="206901" y="4722495"/>
                  <a:ext cx="981839"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75" name="Textfeld 8274">
                  <a:extLst>
                    <a:ext uri="{FF2B5EF4-FFF2-40B4-BE49-F238E27FC236}">
                      <a16:creationId xmlns:a16="http://schemas.microsoft.com/office/drawing/2014/main" id="{63EC129C-99AB-4A6E-4AA3-A07A22289C7A}"/>
                    </a:ext>
                  </a:extLst>
                </p:cNvPr>
                <p:cNvSpPr txBox="1"/>
                <p:nvPr/>
              </p:nvSpPr>
              <p:spPr>
                <a:xfrm>
                  <a:off x="252306" y="4880481"/>
                  <a:ext cx="891028" cy="276999"/>
                </a:xfrm>
                <a:prstGeom prst="rect">
                  <a:avLst/>
                </a:prstGeom>
                <a:noFill/>
              </p:spPr>
              <p:txBody>
                <a:bodyPr wrap="square" rtlCol="0">
                  <a:spAutoFit/>
                </a:bodyPr>
                <a:lstStyle/>
                <a:p>
                  <a:r>
                    <a:rPr lang="de-DE" sz="1200" dirty="0">
                      <a:solidFill>
                        <a:srgbClr val="0000FF"/>
                      </a:solidFill>
                    </a:rPr>
                    <a:t>TP planen</a:t>
                  </a:r>
                </a:p>
              </p:txBody>
            </p:sp>
            <p:sp>
              <p:nvSpPr>
                <p:cNvPr id="8276" name="Pfeil: Chevron 8275">
                  <a:extLst>
                    <a:ext uri="{FF2B5EF4-FFF2-40B4-BE49-F238E27FC236}">
                      <a16:creationId xmlns:a16="http://schemas.microsoft.com/office/drawing/2014/main" id="{D08C9074-A5C2-4B37-0ACE-3BF9591D4B6F}"/>
                    </a:ext>
                  </a:extLst>
                </p:cNvPr>
                <p:cNvSpPr/>
                <p:nvPr/>
              </p:nvSpPr>
              <p:spPr bwMode="auto">
                <a:xfrm>
                  <a:off x="1188739" y="4722495"/>
                  <a:ext cx="1632755"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77" name="Textfeld 8276">
                  <a:extLst>
                    <a:ext uri="{FF2B5EF4-FFF2-40B4-BE49-F238E27FC236}">
                      <a16:creationId xmlns:a16="http://schemas.microsoft.com/office/drawing/2014/main" id="{64298D92-CE01-BD6E-A285-B83F196DF943}"/>
                    </a:ext>
                  </a:extLst>
                </p:cNvPr>
                <p:cNvSpPr txBox="1"/>
                <p:nvPr/>
              </p:nvSpPr>
              <p:spPr>
                <a:xfrm>
                  <a:off x="1458108" y="4880481"/>
                  <a:ext cx="1094017" cy="276999"/>
                </a:xfrm>
                <a:prstGeom prst="rect">
                  <a:avLst/>
                </a:prstGeom>
                <a:noFill/>
              </p:spPr>
              <p:txBody>
                <a:bodyPr wrap="none" rtlCol="0">
                  <a:spAutoFit/>
                </a:bodyPr>
                <a:lstStyle/>
                <a:p>
                  <a:r>
                    <a:rPr lang="de-DE" sz="1200" dirty="0">
                      <a:solidFill>
                        <a:srgbClr val="0000FF"/>
                      </a:solidFill>
                    </a:rPr>
                    <a:t>TP abwickeln</a:t>
                  </a:r>
                </a:p>
              </p:txBody>
            </p:sp>
            <p:sp>
              <p:nvSpPr>
                <p:cNvPr id="8278" name="Pfeil: Chevron 8277">
                  <a:extLst>
                    <a:ext uri="{FF2B5EF4-FFF2-40B4-BE49-F238E27FC236}">
                      <a16:creationId xmlns:a16="http://schemas.microsoft.com/office/drawing/2014/main" id="{3259D137-2877-C731-CE00-A48A25752B32}"/>
                    </a:ext>
                  </a:extLst>
                </p:cNvPr>
                <p:cNvSpPr/>
                <p:nvPr/>
              </p:nvSpPr>
              <p:spPr bwMode="auto">
                <a:xfrm>
                  <a:off x="206901" y="5414582"/>
                  <a:ext cx="2614593" cy="273837"/>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279" name="Textfeld 8278">
                  <a:extLst>
                    <a:ext uri="{FF2B5EF4-FFF2-40B4-BE49-F238E27FC236}">
                      <a16:creationId xmlns:a16="http://schemas.microsoft.com/office/drawing/2014/main" id="{3B48685D-7D8E-F3CE-9045-645D27A7161E}"/>
                    </a:ext>
                  </a:extLst>
                </p:cNvPr>
                <p:cNvSpPr txBox="1"/>
                <p:nvPr/>
              </p:nvSpPr>
              <p:spPr>
                <a:xfrm>
                  <a:off x="768733" y="5415080"/>
                  <a:ext cx="1236383" cy="276999"/>
                </a:xfrm>
                <a:prstGeom prst="rect">
                  <a:avLst/>
                </a:prstGeom>
                <a:noFill/>
              </p:spPr>
              <p:txBody>
                <a:bodyPr wrap="square" rtlCol="0">
                  <a:spAutoFit/>
                </a:bodyPr>
                <a:lstStyle/>
                <a:p>
                  <a:pPr algn="ctr"/>
                  <a:r>
                    <a:rPr lang="de-DE" sz="1200" dirty="0">
                      <a:solidFill>
                        <a:srgbClr val="0000FF"/>
                      </a:solidFill>
                    </a:rPr>
                    <a:t>TP-Controlling</a:t>
                  </a:r>
                </a:p>
              </p:txBody>
            </p:sp>
          </p:grpSp>
          <p:sp>
            <p:nvSpPr>
              <p:cNvPr id="8273" name="Textfeld 8272">
                <a:extLst>
                  <a:ext uri="{FF2B5EF4-FFF2-40B4-BE49-F238E27FC236}">
                    <a16:creationId xmlns:a16="http://schemas.microsoft.com/office/drawing/2014/main" id="{5C77E56F-4F5D-4246-8BB2-A6F00CA3F997}"/>
                  </a:ext>
                </a:extLst>
              </p:cNvPr>
              <p:cNvSpPr txBox="1"/>
              <p:nvPr/>
            </p:nvSpPr>
            <p:spPr>
              <a:xfrm>
                <a:off x="1578005" y="2765405"/>
                <a:ext cx="1632755" cy="276999"/>
              </a:xfrm>
              <a:prstGeom prst="rect">
                <a:avLst/>
              </a:prstGeom>
              <a:noFill/>
            </p:spPr>
            <p:txBody>
              <a:bodyPr wrap="square" rtlCol="0">
                <a:spAutoFit/>
              </a:bodyPr>
              <a:lstStyle/>
              <a:p>
                <a:r>
                  <a:rPr lang="de-DE" sz="1200" dirty="0">
                    <a:solidFill>
                      <a:srgbClr val="0000FF"/>
                    </a:solidFill>
                  </a:rPr>
                  <a:t>Teilprojekt (TP) m</a:t>
                </a:r>
              </a:p>
            </p:txBody>
          </p:sp>
        </p:grpSp>
        <p:grpSp>
          <p:nvGrpSpPr>
            <p:cNvPr id="8269" name="Gruppieren 8268">
              <a:extLst>
                <a:ext uri="{FF2B5EF4-FFF2-40B4-BE49-F238E27FC236}">
                  <a16:creationId xmlns:a16="http://schemas.microsoft.com/office/drawing/2014/main" id="{35883839-8B2F-07AF-0B94-FD68CFE69D25}"/>
                </a:ext>
              </a:extLst>
            </p:cNvPr>
            <p:cNvGrpSpPr/>
            <p:nvPr/>
          </p:nvGrpSpPr>
          <p:grpSpPr>
            <a:xfrm>
              <a:off x="1353270" y="3751603"/>
              <a:ext cx="3391492" cy="1539760"/>
              <a:chOff x="1353270" y="2698567"/>
              <a:chExt cx="3391492" cy="1539760"/>
            </a:xfrm>
          </p:grpSpPr>
          <p:sp>
            <p:nvSpPr>
              <p:cNvPr id="76" name="Pfeil: Chevron 75">
                <a:extLst>
                  <a:ext uri="{FF2B5EF4-FFF2-40B4-BE49-F238E27FC236}">
                    <a16:creationId xmlns:a16="http://schemas.microsoft.com/office/drawing/2014/main" id="{264DC0E0-0DFE-BF7C-81B3-621779EEF8B0}"/>
                  </a:ext>
                </a:extLst>
              </p:cNvPr>
              <p:cNvSpPr/>
              <p:nvPr/>
            </p:nvSpPr>
            <p:spPr bwMode="auto">
              <a:xfrm>
                <a:off x="1353270" y="2698567"/>
                <a:ext cx="3391492" cy="1539760"/>
              </a:xfrm>
              <a:prstGeom prst="chevron">
                <a:avLst>
                  <a:gd name="adj" fmla="val 21277"/>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7" name="Gruppieren 6">
                <a:extLst>
                  <a:ext uri="{FF2B5EF4-FFF2-40B4-BE49-F238E27FC236}">
                    <a16:creationId xmlns:a16="http://schemas.microsoft.com/office/drawing/2014/main" id="{FED792F8-B0A7-207D-DFB2-99202E7DC165}"/>
                  </a:ext>
                </a:extLst>
              </p:cNvPr>
              <p:cNvGrpSpPr/>
              <p:nvPr/>
            </p:nvGrpSpPr>
            <p:grpSpPr>
              <a:xfrm>
                <a:off x="1726711" y="3115218"/>
                <a:ext cx="2614593" cy="969584"/>
                <a:chOff x="206901" y="4722495"/>
                <a:chExt cx="2614593" cy="969584"/>
              </a:xfrm>
            </p:grpSpPr>
            <p:sp>
              <p:nvSpPr>
                <p:cNvPr id="47" name="Pfeil: Chevron 46">
                  <a:extLst>
                    <a:ext uri="{FF2B5EF4-FFF2-40B4-BE49-F238E27FC236}">
                      <a16:creationId xmlns:a16="http://schemas.microsoft.com/office/drawing/2014/main" id="{3F5DAB2B-B53C-4A39-BD86-90C5BD82CBE3}"/>
                    </a:ext>
                  </a:extLst>
                </p:cNvPr>
                <p:cNvSpPr/>
                <p:nvPr/>
              </p:nvSpPr>
              <p:spPr bwMode="auto">
                <a:xfrm>
                  <a:off x="206901" y="4722495"/>
                  <a:ext cx="981839"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8" name="Textfeld 47">
                  <a:extLst>
                    <a:ext uri="{FF2B5EF4-FFF2-40B4-BE49-F238E27FC236}">
                      <a16:creationId xmlns:a16="http://schemas.microsoft.com/office/drawing/2014/main" id="{C2BE106B-2685-4F3D-A3B7-8388426A78A9}"/>
                    </a:ext>
                  </a:extLst>
                </p:cNvPr>
                <p:cNvSpPr txBox="1"/>
                <p:nvPr/>
              </p:nvSpPr>
              <p:spPr>
                <a:xfrm>
                  <a:off x="252306" y="4880481"/>
                  <a:ext cx="891028" cy="276999"/>
                </a:xfrm>
                <a:prstGeom prst="rect">
                  <a:avLst/>
                </a:prstGeom>
                <a:noFill/>
              </p:spPr>
              <p:txBody>
                <a:bodyPr wrap="square" rtlCol="0">
                  <a:spAutoFit/>
                </a:bodyPr>
                <a:lstStyle/>
                <a:p>
                  <a:r>
                    <a:rPr lang="de-DE" sz="1200" dirty="0">
                      <a:solidFill>
                        <a:srgbClr val="0000FF"/>
                      </a:solidFill>
                    </a:rPr>
                    <a:t>TP planen</a:t>
                  </a:r>
                </a:p>
              </p:txBody>
            </p:sp>
            <p:sp>
              <p:nvSpPr>
                <p:cNvPr id="5" name="Pfeil: Chevron 4">
                  <a:extLst>
                    <a:ext uri="{FF2B5EF4-FFF2-40B4-BE49-F238E27FC236}">
                      <a16:creationId xmlns:a16="http://schemas.microsoft.com/office/drawing/2014/main" id="{470C540A-03FB-376A-427E-079B39567384}"/>
                    </a:ext>
                  </a:extLst>
                </p:cNvPr>
                <p:cNvSpPr/>
                <p:nvPr/>
              </p:nvSpPr>
              <p:spPr bwMode="auto">
                <a:xfrm>
                  <a:off x="1188739" y="4722495"/>
                  <a:ext cx="1632755" cy="592970"/>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8" name="Textfeld 17">
                  <a:extLst>
                    <a:ext uri="{FF2B5EF4-FFF2-40B4-BE49-F238E27FC236}">
                      <a16:creationId xmlns:a16="http://schemas.microsoft.com/office/drawing/2014/main" id="{30BAD45D-02A5-4935-BF94-A42F947F4F41}"/>
                    </a:ext>
                  </a:extLst>
                </p:cNvPr>
                <p:cNvSpPr txBox="1"/>
                <p:nvPr/>
              </p:nvSpPr>
              <p:spPr>
                <a:xfrm>
                  <a:off x="1458108" y="4880481"/>
                  <a:ext cx="1094017" cy="276999"/>
                </a:xfrm>
                <a:prstGeom prst="rect">
                  <a:avLst/>
                </a:prstGeom>
                <a:noFill/>
              </p:spPr>
              <p:txBody>
                <a:bodyPr wrap="none" rtlCol="0">
                  <a:spAutoFit/>
                </a:bodyPr>
                <a:lstStyle/>
                <a:p>
                  <a:r>
                    <a:rPr lang="de-DE" sz="1200" dirty="0">
                      <a:solidFill>
                        <a:srgbClr val="0000FF"/>
                      </a:solidFill>
                    </a:rPr>
                    <a:t>TP abwickeln</a:t>
                  </a:r>
                </a:p>
              </p:txBody>
            </p:sp>
            <p:sp>
              <p:nvSpPr>
                <p:cNvPr id="6" name="Pfeil: Chevron 5">
                  <a:extLst>
                    <a:ext uri="{FF2B5EF4-FFF2-40B4-BE49-F238E27FC236}">
                      <a16:creationId xmlns:a16="http://schemas.microsoft.com/office/drawing/2014/main" id="{F51BFE4E-9042-9AFE-E687-650CEBD7B5CE}"/>
                    </a:ext>
                  </a:extLst>
                </p:cNvPr>
                <p:cNvSpPr/>
                <p:nvPr/>
              </p:nvSpPr>
              <p:spPr bwMode="auto">
                <a:xfrm>
                  <a:off x="206901" y="5414582"/>
                  <a:ext cx="2614593" cy="273837"/>
                </a:xfrm>
                <a:prstGeom prst="chevron">
                  <a:avLst>
                    <a:gd name="adj" fmla="val 21277"/>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0" name="Textfeld 49">
                  <a:extLst>
                    <a:ext uri="{FF2B5EF4-FFF2-40B4-BE49-F238E27FC236}">
                      <a16:creationId xmlns:a16="http://schemas.microsoft.com/office/drawing/2014/main" id="{27C8B4C9-3602-406B-9021-91AD95AD53E2}"/>
                    </a:ext>
                  </a:extLst>
                </p:cNvPr>
                <p:cNvSpPr txBox="1"/>
                <p:nvPr/>
              </p:nvSpPr>
              <p:spPr>
                <a:xfrm>
                  <a:off x="768733" y="5415080"/>
                  <a:ext cx="1236383" cy="276999"/>
                </a:xfrm>
                <a:prstGeom prst="rect">
                  <a:avLst/>
                </a:prstGeom>
                <a:noFill/>
              </p:spPr>
              <p:txBody>
                <a:bodyPr wrap="square" rtlCol="0">
                  <a:spAutoFit/>
                </a:bodyPr>
                <a:lstStyle/>
                <a:p>
                  <a:pPr algn="ctr"/>
                  <a:r>
                    <a:rPr lang="de-DE" sz="1200" dirty="0">
                      <a:solidFill>
                        <a:srgbClr val="0000FF"/>
                      </a:solidFill>
                    </a:rPr>
                    <a:t>TP-Controlling</a:t>
                  </a:r>
                </a:p>
              </p:txBody>
            </p:sp>
          </p:grpSp>
          <p:sp>
            <p:nvSpPr>
              <p:cNvPr id="8230" name="Textfeld 8229">
                <a:extLst>
                  <a:ext uri="{FF2B5EF4-FFF2-40B4-BE49-F238E27FC236}">
                    <a16:creationId xmlns:a16="http://schemas.microsoft.com/office/drawing/2014/main" id="{52BF7FA0-8F76-CED7-C453-F8CC63008169}"/>
                  </a:ext>
                </a:extLst>
              </p:cNvPr>
              <p:cNvSpPr txBox="1"/>
              <p:nvPr/>
            </p:nvSpPr>
            <p:spPr>
              <a:xfrm>
                <a:off x="1578005" y="2765405"/>
                <a:ext cx="1632755" cy="276999"/>
              </a:xfrm>
              <a:prstGeom prst="rect">
                <a:avLst/>
              </a:prstGeom>
              <a:noFill/>
            </p:spPr>
            <p:txBody>
              <a:bodyPr wrap="square" rtlCol="0">
                <a:spAutoFit/>
              </a:bodyPr>
              <a:lstStyle/>
              <a:p>
                <a:r>
                  <a:rPr lang="de-DE" sz="1200" dirty="0">
                    <a:solidFill>
                      <a:srgbClr val="0000FF"/>
                    </a:solidFill>
                  </a:rPr>
                  <a:t>Teilprojekt (TP) 1</a:t>
                </a:r>
              </a:p>
            </p:txBody>
          </p:sp>
        </p:grpSp>
      </p:grpSp>
      <p:sp>
        <p:nvSpPr>
          <p:cNvPr id="8262" name="Textfeld 8261">
            <a:extLst>
              <a:ext uri="{FF2B5EF4-FFF2-40B4-BE49-F238E27FC236}">
                <a16:creationId xmlns:a16="http://schemas.microsoft.com/office/drawing/2014/main" id="{30755444-FAE6-9F14-2BB0-7B78B8BD6E9D}"/>
              </a:ext>
            </a:extLst>
          </p:cNvPr>
          <p:cNvSpPr txBox="1"/>
          <p:nvPr/>
        </p:nvSpPr>
        <p:spPr>
          <a:xfrm>
            <a:off x="236108" y="1755561"/>
            <a:ext cx="1330814" cy="461665"/>
          </a:xfrm>
          <a:prstGeom prst="rect">
            <a:avLst/>
          </a:prstGeom>
          <a:noFill/>
        </p:spPr>
        <p:txBody>
          <a:bodyPr wrap="none" rtlCol="0">
            <a:spAutoFit/>
          </a:bodyPr>
          <a:lstStyle/>
          <a:p>
            <a:r>
              <a:rPr lang="de-DE" dirty="0">
                <a:solidFill>
                  <a:srgbClr val="0000FF"/>
                </a:solidFill>
              </a:rPr>
              <a:t>MKUEM</a:t>
            </a:r>
          </a:p>
        </p:txBody>
      </p:sp>
      <p:sp>
        <p:nvSpPr>
          <p:cNvPr id="45" name="Rechteck 44">
            <a:extLst>
              <a:ext uri="{FF2B5EF4-FFF2-40B4-BE49-F238E27FC236}">
                <a16:creationId xmlns:a16="http://schemas.microsoft.com/office/drawing/2014/main" id="{F373BE0C-7213-4216-99B7-BC8CF22F2BB5}"/>
              </a:ext>
            </a:extLst>
          </p:cNvPr>
          <p:cNvSpPr/>
          <p:nvPr/>
        </p:nvSpPr>
        <p:spPr>
          <a:xfrm>
            <a:off x="1" y="6229654"/>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Ministerium und Landkreise arbeiten eng-verzahnt, zeitnah und transparent miteinander!</a:t>
            </a:r>
            <a:endParaRPr lang="de-DE" sz="1800" dirty="0">
              <a:solidFill>
                <a:srgbClr val="00B050"/>
              </a:solidFill>
              <a:latin typeface="+mn-lt"/>
            </a:endParaRPr>
          </a:p>
        </p:txBody>
      </p:sp>
      <p:grpSp>
        <p:nvGrpSpPr>
          <p:cNvPr id="8316" name="Gruppieren 8315">
            <a:extLst>
              <a:ext uri="{FF2B5EF4-FFF2-40B4-BE49-F238E27FC236}">
                <a16:creationId xmlns:a16="http://schemas.microsoft.com/office/drawing/2014/main" id="{E21BB829-1DA1-E686-FE06-1310E5646A07}"/>
              </a:ext>
            </a:extLst>
          </p:cNvPr>
          <p:cNvGrpSpPr/>
          <p:nvPr/>
        </p:nvGrpSpPr>
        <p:grpSpPr>
          <a:xfrm>
            <a:off x="2505561" y="5119232"/>
            <a:ext cx="5527481" cy="338554"/>
            <a:chOff x="3556003" y="3819102"/>
            <a:chExt cx="5527481" cy="338554"/>
          </a:xfrm>
        </p:grpSpPr>
        <p:sp>
          <p:nvSpPr>
            <p:cNvPr id="8311" name="Textfeld 8310">
              <a:extLst>
                <a:ext uri="{FF2B5EF4-FFF2-40B4-BE49-F238E27FC236}">
                  <a16:creationId xmlns:a16="http://schemas.microsoft.com/office/drawing/2014/main" id="{BC98E25F-F0BF-7FE3-94FE-398F314E15F4}"/>
                </a:ext>
              </a:extLst>
            </p:cNvPr>
            <p:cNvSpPr txBox="1"/>
            <p:nvPr/>
          </p:nvSpPr>
          <p:spPr>
            <a:xfrm>
              <a:off x="3556003" y="3819102"/>
              <a:ext cx="1061509" cy="338554"/>
            </a:xfrm>
            <a:prstGeom prst="rect">
              <a:avLst/>
            </a:prstGeom>
            <a:noFill/>
          </p:spPr>
          <p:txBody>
            <a:bodyPr wrap="none" rtlCol="0">
              <a:spAutoFit/>
            </a:bodyPr>
            <a:lstStyle/>
            <a:p>
              <a:r>
                <a:rPr lang="de-DE" sz="1600" dirty="0">
                  <a:solidFill>
                    <a:srgbClr val="FF0000"/>
                  </a:solidFill>
                </a:rPr>
                <a:t>monatlich</a:t>
              </a:r>
            </a:p>
          </p:txBody>
        </p:sp>
        <p:sp>
          <p:nvSpPr>
            <p:cNvPr id="8313" name="Textfeld 8312">
              <a:extLst>
                <a:ext uri="{FF2B5EF4-FFF2-40B4-BE49-F238E27FC236}">
                  <a16:creationId xmlns:a16="http://schemas.microsoft.com/office/drawing/2014/main" id="{780DDA0B-8E48-EABF-DF31-0B814B736876}"/>
                </a:ext>
              </a:extLst>
            </p:cNvPr>
            <p:cNvSpPr txBox="1"/>
            <p:nvPr/>
          </p:nvSpPr>
          <p:spPr>
            <a:xfrm>
              <a:off x="8021975" y="3819102"/>
              <a:ext cx="1061509" cy="338554"/>
            </a:xfrm>
            <a:prstGeom prst="rect">
              <a:avLst/>
            </a:prstGeom>
            <a:noFill/>
          </p:spPr>
          <p:txBody>
            <a:bodyPr wrap="none" rtlCol="0">
              <a:spAutoFit/>
            </a:bodyPr>
            <a:lstStyle/>
            <a:p>
              <a:r>
                <a:rPr lang="de-DE" sz="1600" dirty="0">
                  <a:solidFill>
                    <a:srgbClr val="FF0000"/>
                  </a:solidFill>
                </a:rPr>
                <a:t>monatlich</a:t>
              </a:r>
            </a:p>
          </p:txBody>
        </p:sp>
      </p:grpSp>
      <p:grpSp>
        <p:nvGrpSpPr>
          <p:cNvPr id="8318" name="Gruppieren 8317">
            <a:extLst>
              <a:ext uri="{FF2B5EF4-FFF2-40B4-BE49-F238E27FC236}">
                <a16:creationId xmlns:a16="http://schemas.microsoft.com/office/drawing/2014/main" id="{06133967-11BF-D367-116B-EFC97726D3DF}"/>
              </a:ext>
            </a:extLst>
          </p:cNvPr>
          <p:cNvGrpSpPr/>
          <p:nvPr/>
        </p:nvGrpSpPr>
        <p:grpSpPr>
          <a:xfrm>
            <a:off x="274531" y="1457480"/>
            <a:ext cx="1436612" cy="1088240"/>
            <a:chOff x="928511" y="1101295"/>
            <a:chExt cx="1436612" cy="1088240"/>
          </a:xfrm>
        </p:grpSpPr>
        <p:sp>
          <p:nvSpPr>
            <p:cNvPr id="8312" name="Textfeld 8311">
              <a:extLst>
                <a:ext uri="{FF2B5EF4-FFF2-40B4-BE49-F238E27FC236}">
                  <a16:creationId xmlns:a16="http://schemas.microsoft.com/office/drawing/2014/main" id="{77780CEF-E15F-1D40-7533-F70D32BBFD9D}"/>
                </a:ext>
              </a:extLst>
            </p:cNvPr>
            <p:cNvSpPr txBox="1"/>
            <p:nvPr/>
          </p:nvSpPr>
          <p:spPr>
            <a:xfrm>
              <a:off x="928511" y="1850981"/>
              <a:ext cx="1436612" cy="338554"/>
            </a:xfrm>
            <a:prstGeom prst="rect">
              <a:avLst/>
            </a:prstGeom>
            <a:noFill/>
          </p:spPr>
          <p:txBody>
            <a:bodyPr wrap="none" rtlCol="0">
              <a:spAutoFit/>
            </a:bodyPr>
            <a:lstStyle/>
            <a:p>
              <a:r>
                <a:rPr lang="de-DE" sz="1600" dirty="0">
                  <a:solidFill>
                    <a:srgbClr val="FF0000"/>
                  </a:solidFill>
                </a:rPr>
                <a:t>quartalsweise</a:t>
              </a:r>
            </a:p>
          </p:txBody>
        </p:sp>
        <p:sp>
          <p:nvSpPr>
            <p:cNvPr id="8317" name="Textfeld 8316">
              <a:extLst>
                <a:ext uri="{FF2B5EF4-FFF2-40B4-BE49-F238E27FC236}">
                  <a16:creationId xmlns:a16="http://schemas.microsoft.com/office/drawing/2014/main" id="{CF180DEF-CC96-E085-AA51-064AC3488FC5}"/>
                </a:ext>
              </a:extLst>
            </p:cNvPr>
            <p:cNvSpPr txBox="1"/>
            <p:nvPr/>
          </p:nvSpPr>
          <p:spPr>
            <a:xfrm>
              <a:off x="928511" y="1101295"/>
              <a:ext cx="1436612" cy="338554"/>
            </a:xfrm>
            <a:prstGeom prst="rect">
              <a:avLst/>
            </a:prstGeom>
            <a:noFill/>
          </p:spPr>
          <p:txBody>
            <a:bodyPr wrap="none" rtlCol="0">
              <a:spAutoFit/>
            </a:bodyPr>
            <a:lstStyle/>
            <a:p>
              <a:r>
                <a:rPr lang="de-DE" sz="1600" dirty="0">
                  <a:solidFill>
                    <a:srgbClr val="FF0000"/>
                  </a:solidFill>
                </a:rPr>
                <a:t>quartalsweise</a:t>
              </a:r>
            </a:p>
          </p:txBody>
        </p:sp>
      </p:grpSp>
      <p:sp>
        <p:nvSpPr>
          <p:cNvPr id="2" name="Textfeld 1">
            <a:extLst>
              <a:ext uri="{FF2B5EF4-FFF2-40B4-BE49-F238E27FC236}">
                <a16:creationId xmlns:a16="http://schemas.microsoft.com/office/drawing/2014/main" id="{1F292A8F-17FC-33F5-07E7-44AAEE89619C}"/>
              </a:ext>
            </a:extLst>
          </p:cNvPr>
          <p:cNvSpPr txBox="1"/>
          <p:nvPr/>
        </p:nvSpPr>
        <p:spPr>
          <a:xfrm>
            <a:off x="236108" y="5594196"/>
            <a:ext cx="1207382" cy="276999"/>
          </a:xfrm>
          <a:prstGeom prst="rect">
            <a:avLst/>
          </a:prstGeom>
          <a:noFill/>
        </p:spPr>
        <p:txBody>
          <a:bodyPr wrap="none" rtlCol="0">
            <a:spAutoFit/>
          </a:bodyPr>
          <a:lstStyle/>
          <a:p>
            <a:r>
              <a:rPr lang="de-DE" sz="1200" dirty="0"/>
              <a:t>LK: Landkreise</a:t>
            </a:r>
          </a:p>
        </p:txBody>
      </p:sp>
      <p:sp>
        <p:nvSpPr>
          <p:cNvPr id="3" name="Textfeld 2">
            <a:extLst>
              <a:ext uri="{FF2B5EF4-FFF2-40B4-BE49-F238E27FC236}">
                <a16:creationId xmlns:a16="http://schemas.microsoft.com/office/drawing/2014/main" id="{34B6199D-0FFC-61B9-D242-569EADAFCB25}"/>
              </a:ext>
            </a:extLst>
          </p:cNvPr>
          <p:cNvSpPr txBox="1"/>
          <p:nvPr/>
        </p:nvSpPr>
        <p:spPr>
          <a:xfrm>
            <a:off x="236108" y="5816245"/>
            <a:ext cx="4887877" cy="276999"/>
          </a:xfrm>
          <a:prstGeom prst="rect">
            <a:avLst/>
          </a:prstGeom>
          <a:noFill/>
        </p:spPr>
        <p:txBody>
          <a:bodyPr wrap="none" rtlCol="0">
            <a:spAutoFit/>
          </a:bodyPr>
          <a:lstStyle/>
          <a:p>
            <a:r>
              <a:rPr lang="de-DE" sz="1200" dirty="0"/>
              <a:t>MKUEM: Ministerium für Klimaschutz, Umwelt, Energie und Mobilität </a:t>
            </a:r>
          </a:p>
        </p:txBody>
      </p:sp>
      <p:sp>
        <p:nvSpPr>
          <p:cNvPr id="8" name="Textfeld 7">
            <a:extLst>
              <a:ext uri="{FF2B5EF4-FFF2-40B4-BE49-F238E27FC236}">
                <a16:creationId xmlns:a16="http://schemas.microsoft.com/office/drawing/2014/main" id="{B9157B4B-E031-8AAB-1008-03C8F74F7BC0}"/>
              </a:ext>
            </a:extLst>
          </p:cNvPr>
          <p:cNvSpPr txBox="1"/>
          <p:nvPr/>
        </p:nvSpPr>
        <p:spPr>
          <a:xfrm>
            <a:off x="236108" y="6033988"/>
            <a:ext cx="2507418" cy="276999"/>
          </a:xfrm>
          <a:prstGeom prst="rect">
            <a:avLst/>
          </a:prstGeom>
          <a:noFill/>
        </p:spPr>
        <p:txBody>
          <a:bodyPr wrap="none" rtlCol="0">
            <a:spAutoFit/>
          </a:bodyPr>
          <a:lstStyle/>
          <a:p>
            <a:r>
              <a:rPr lang="de-DE" sz="1200" dirty="0"/>
              <a:t>MSDR: Marktstammdatenregister </a:t>
            </a:r>
          </a:p>
        </p:txBody>
      </p:sp>
      <p:sp>
        <p:nvSpPr>
          <p:cNvPr id="10" name="Textfeld 9">
            <a:extLst>
              <a:ext uri="{FF2B5EF4-FFF2-40B4-BE49-F238E27FC236}">
                <a16:creationId xmlns:a16="http://schemas.microsoft.com/office/drawing/2014/main" id="{024200C8-2FFA-F54A-E6FB-C75956562CF1}"/>
              </a:ext>
            </a:extLst>
          </p:cNvPr>
          <p:cNvSpPr txBox="1"/>
          <p:nvPr/>
        </p:nvSpPr>
        <p:spPr>
          <a:xfrm>
            <a:off x="1169377" y="11615"/>
            <a:ext cx="8443546" cy="707886"/>
          </a:xfrm>
          <a:prstGeom prst="rect">
            <a:avLst/>
          </a:prstGeom>
          <a:noFill/>
        </p:spPr>
        <p:txBody>
          <a:bodyPr wrap="square">
            <a:spAutoFit/>
          </a:bodyPr>
          <a:lstStyle/>
          <a:p>
            <a:r>
              <a:rPr lang="de-DE" altLang="de-DE" sz="2000" dirty="0">
                <a:solidFill>
                  <a:schemeClr val="bg1"/>
                </a:solidFill>
              </a:rPr>
              <a:t>Maßnahmen zur Umsetzung (1): Projektmanagement EE-Ausbaupfad (3) </a:t>
            </a:r>
          </a:p>
          <a:p>
            <a:r>
              <a:rPr lang="de-DE" altLang="de-DE" sz="2000" dirty="0">
                <a:solidFill>
                  <a:schemeClr val="bg1"/>
                </a:solidFill>
              </a:rPr>
              <a:t>Projekt-Organisation RLP </a:t>
            </a:r>
          </a:p>
        </p:txBody>
      </p:sp>
      <p:sp>
        <p:nvSpPr>
          <p:cNvPr id="11" name="Text Box 14">
            <a:extLst>
              <a:ext uri="{FF2B5EF4-FFF2-40B4-BE49-F238E27FC236}">
                <a16:creationId xmlns:a16="http://schemas.microsoft.com/office/drawing/2014/main" id="{198B752C-BE20-5E26-3C57-851FA7D7FFA6}"/>
              </a:ext>
            </a:extLst>
          </p:cNvPr>
          <p:cNvSpPr txBox="1">
            <a:spLocks noChangeArrowheads="1"/>
          </p:cNvSpPr>
          <p:nvPr/>
        </p:nvSpPr>
        <p:spPr bwMode="auto">
          <a:xfrm>
            <a:off x="8654418" y="5662898"/>
            <a:ext cx="121058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Tree>
    <p:extLst>
      <p:ext uri="{BB962C8B-B14F-4D97-AF65-F5344CB8AC3E}">
        <p14:creationId xmlns:p14="http://schemas.microsoft.com/office/powerpoint/2010/main" val="9923565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63"/>
                                        </p:tgtEl>
                                        <p:attrNameLst>
                                          <p:attrName>style.visibility</p:attrName>
                                        </p:attrNameLst>
                                      </p:cBhvr>
                                      <p:to>
                                        <p:strVal val="visible"/>
                                      </p:to>
                                    </p:set>
                                    <p:anim calcmode="lin" valueType="num">
                                      <p:cBhvr additive="base">
                                        <p:cTn id="13" dur="1000" fill="hold"/>
                                        <p:tgtEl>
                                          <p:spTgt spid="8263"/>
                                        </p:tgtEl>
                                        <p:attrNameLst>
                                          <p:attrName>ppt_x</p:attrName>
                                        </p:attrNameLst>
                                      </p:cBhvr>
                                      <p:tavLst>
                                        <p:tav tm="0">
                                          <p:val>
                                            <p:strVal val="1+#ppt_w/2"/>
                                          </p:val>
                                        </p:tav>
                                        <p:tav tm="100000">
                                          <p:val>
                                            <p:strVal val="#ppt_x"/>
                                          </p:val>
                                        </p:tav>
                                      </p:tavLst>
                                    </p:anim>
                                    <p:anim calcmode="lin" valueType="num">
                                      <p:cBhvr additive="base">
                                        <p:cTn id="14" dur="1000" fill="hold"/>
                                        <p:tgtEl>
                                          <p:spTgt spid="82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8316"/>
                                        </p:tgtEl>
                                        <p:attrNameLst>
                                          <p:attrName>style.visibility</p:attrName>
                                        </p:attrNameLst>
                                      </p:cBhvr>
                                      <p:to>
                                        <p:strVal val="visible"/>
                                      </p:to>
                                    </p:set>
                                    <p:anim calcmode="lin" valueType="num">
                                      <p:cBhvr additive="base">
                                        <p:cTn id="19" dur="1000" fill="hold"/>
                                        <p:tgtEl>
                                          <p:spTgt spid="8316"/>
                                        </p:tgtEl>
                                        <p:attrNameLst>
                                          <p:attrName>ppt_x</p:attrName>
                                        </p:attrNameLst>
                                      </p:cBhvr>
                                      <p:tavLst>
                                        <p:tav tm="0">
                                          <p:val>
                                            <p:strVal val="0-#ppt_w/2"/>
                                          </p:val>
                                        </p:tav>
                                        <p:tav tm="100000">
                                          <p:val>
                                            <p:strVal val="#ppt_x"/>
                                          </p:val>
                                        </p:tav>
                                      </p:tavLst>
                                    </p:anim>
                                    <p:anim calcmode="lin" valueType="num">
                                      <p:cBhvr additive="base">
                                        <p:cTn id="20" dur="1000" fill="hold"/>
                                        <p:tgtEl>
                                          <p:spTgt spid="83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318"/>
                                        </p:tgtEl>
                                        <p:attrNameLst>
                                          <p:attrName>style.visibility</p:attrName>
                                        </p:attrNameLst>
                                      </p:cBhvr>
                                      <p:to>
                                        <p:strVal val="visible"/>
                                      </p:to>
                                    </p:set>
                                    <p:anim calcmode="lin" valueType="num">
                                      <p:cBhvr additive="base">
                                        <p:cTn id="25" dur="1000" fill="hold"/>
                                        <p:tgtEl>
                                          <p:spTgt spid="8318"/>
                                        </p:tgtEl>
                                        <p:attrNameLst>
                                          <p:attrName>ppt_x</p:attrName>
                                        </p:attrNameLst>
                                      </p:cBhvr>
                                      <p:tavLst>
                                        <p:tav tm="0">
                                          <p:val>
                                            <p:strVal val="0-#ppt_w/2"/>
                                          </p:val>
                                        </p:tav>
                                        <p:tav tm="100000">
                                          <p:val>
                                            <p:strVal val="#ppt_x"/>
                                          </p:val>
                                        </p:tav>
                                      </p:tavLst>
                                    </p:anim>
                                    <p:anim calcmode="lin" valueType="num">
                                      <p:cBhvr additive="base">
                                        <p:cTn id="26" dur="1000" fill="hold"/>
                                        <p:tgtEl>
                                          <p:spTgt spid="831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ppt_x"/>
                                          </p:val>
                                        </p:tav>
                                        <p:tav tm="100000">
                                          <p:val>
                                            <p:strVal val="#ppt_x"/>
                                          </p:val>
                                        </p:tav>
                                      </p:tavLst>
                                    </p:anim>
                                    <p:anim calcmode="lin" valueType="num">
                                      <p:cBhvr additive="base">
                                        <p:cTn id="32"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74E51445-CE84-42D2-B70A-7A0A17D0FC8D}"/>
              </a:ext>
            </a:extLst>
          </p:cNvPr>
          <p:cNvSpPr>
            <a:spLocks noChangeArrowheads="1"/>
          </p:cNvSpPr>
          <p:nvPr/>
        </p:nvSpPr>
        <p:spPr bwMode="auto">
          <a:xfrm>
            <a:off x="1328738" y="19050"/>
            <a:ext cx="8577262"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(4) </a:t>
            </a:r>
          </a:p>
          <a:p>
            <a:r>
              <a:rPr lang="de-DE" altLang="de-DE" sz="2000" dirty="0">
                <a:solidFill>
                  <a:schemeClr val="bg1"/>
                </a:solidFill>
              </a:rPr>
              <a:t>Energiesteckbrief in den Gebietskörperschaften</a:t>
            </a:r>
          </a:p>
        </p:txBody>
      </p:sp>
      <p:sp>
        <p:nvSpPr>
          <p:cNvPr id="6" name="Rechteck 5">
            <a:extLst>
              <a:ext uri="{FF2B5EF4-FFF2-40B4-BE49-F238E27FC236}">
                <a16:creationId xmlns:a16="http://schemas.microsoft.com/office/drawing/2014/main" id="{ABAFA98B-6BFF-428A-8843-03C838D6A7A5}"/>
              </a:ext>
            </a:extLst>
          </p:cNvPr>
          <p:cNvSpPr/>
          <p:nvPr/>
        </p:nvSpPr>
        <p:spPr bwMode="auto">
          <a:xfrm>
            <a:off x="298450" y="971550"/>
            <a:ext cx="9271000" cy="5172075"/>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sp>
        <p:nvSpPr>
          <p:cNvPr id="59" name="Rechteck 58">
            <a:extLst>
              <a:ext uri="{FF2B5EF4-FFF2-40B4-BE49-F238E27FC236}">
                <a16:creationId xmlns:a16="http://schemas.microsoft.com/office/drawing/2014/main" id="{85EE740C-EDF5-45C3-BB78-7EB160C2E6D2}"/>
              </a:ext>
            </a:extLst>
          </p:cNvPr>
          <p:cNvSpPr>
            <a:spLocks noChangeArrowheads="1"/>
          </p:cNvSpPr>
          <p:nvPr/>
        </p:nvSpPr>
        <p:spPr bwMode="auto">
          <a:xfrm>
            <a:off x="3327400" y="3754438"/>
            <a:ext cx="1701800" cy="711200"/>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dirty="0">
                <a:solidFill>
                  <a:schemeClr val="bg1"/>
                </a:solidFill>
              </a:rPr>
              <a:t>Ist </a:t>
            </a:r>
          </a:p>
          <a:p>
            <a:pPr algn="ctr"/>
            <a:r>
              <a:rPr lang="de-DE" altLang="de-DE" sz="1400" dirty="0">
                <a:solidFill>
                  <a:schemeClr val="bg1"/>
                </a:solidFill>
              </a:rPr>
              <a:t>Bestand,</a:t>
            </a:r>
          </a:p>
          <a:p>
            <a:pPr algn="ctr"/>
            <a:r>
              <a:rPr lang="de-DE" altLang="de-DE" sz="1400" dirty="0">
                <a:solidFill>
                  <a:schemeClr val="bg1"/>
                </a:solidFill>
              </a:rPr>
              <a:t>Realisierte Projekte</a:t>
            </a:r>
          </a:p>
        </p:txBody>
      </p:sp>
      <p:grpSp>
        <p:nvGrpSpPr>
          <p:cNvPr id="11" name="Gruppieren 10">
            <a:extLst>
              <a:ext uri="{FF2B5EF4-FFF2-40B4-BE49-F238E27FC236}">
                <a16:creationId xmlns:a16="http://schemas.microsoft.com/office/drawing/2014/main" id="{FC0D9EB8-DDD5-45D7-94F1-5BD1F7D5E4ED}"/>
              </a:ext>
            </a:extLst>
          </p:cNvPr>
          <p:cNvGrpSpPr>
            <a:grpSpLocks/>
          </p:cNvGrpSpPr>
          <p:nvPr/>
        </p:nvGrpSpPr>
        <p:grpSpPr bwMode="auto">
          <a:xfrm>
            <a:off x="2892425" y="2349500"/>
            <a:ext cx="2136775" cy="1404938"/>
            <a:chOff x="2892425" y="2465388"/>
            <a:chExt cx="2136775" cy="1404937"/>
          </a:xfrm>
        </p:grpSpPr>
        <p:sp>
          <p:nvSpPr>
            <p:cNvPr id="66591" name="Rechteck 59">
              <a:extLst>
                <a:ext uri="{FF2B5EF4-FFF2-40B4-BE49-F238E27FC236}">
                  <a16:creationId xmlns:a16="http://schemas.microsoft.com/office/drawing/2014/main" id="{F634DF99-D4B0-4DC8-BB18-63249C560654}"/>
                </a:ext>
              </a:extLst>
            </p:cNvPr>
            <p:cNvSpPr>
              <a:spLocks noChangeArrowheads="1"/>
            </p:cNvSpPr>
            <p:nvPr/>
          </p:nvSpPr>
          <p:spPr bwMode="auto">
            <a:xfrm>
              <a:off x="3327836" y="2465388"/>
              <a:ext cx="1701364" cy="713103"/>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de-DE" altLang="de-DE" sz="1400" b="1" dirty="0">
                <a:solidFill>
                  <a:schemeClr val="bg1"/>
                </a:solidFill>
              </a:endParaRPr>
            </a:p>
            <a:p>
              <a:pPr algn="ctr"/>
              <a:r>
                <a:rPr lang="de-DE" altLang="de-DE" sz="1400" b="1" dirty="0">
                  <a:solidFill>
                    <a:schemeClr val="bg1"/>
                  </a:solidFill>
                </a:rPr>
                <a:t>Abweichung</a:t>
              </a:r>
              <a:endParaRPr lang="de-DE" altLang="de-DE" sz="1400" dirty="0">
                <a:solidFill>
                  <a:schemeClr val="bg1"/>
                </a:solidFill>
              </a:endParaRPr>
            </a:p>
          </p:txBody>
        </p:sp>
        <p:cxnSp>
          <p:nvCxnSpPr>
            <p:cNvPr id="66592" name="Gerade Verbindung mit Pfeil 14">
              <a:extLst>
                <a:ext uri="{FF2B5EF4-FFF2-40B4-BE49-F238E27FC236}">
                  <a16:creationId xmlns:a16="http://schemas.microsoft.com/office/drawing/2014/main" id="{3B6E11A3-A472-4F99-A7AF-502DA3623A1D}"/>
                </a:ext>
              </a:extLst>
            </p:cNvPr>
            <p:cNvCxnSpPr>
              <a:cxnSpLocks noChangeShapeType="1"/>
            </p:cNvCxnSpPr>
            <p:nvPr/>
          </p:nvCxnSpPr>
          <p:spPr bwMode="auto">
            <a:xfrm>
              <a:off x="2892425" y="2821939"/>
              <a:ext cx="435411" cy="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93" name="Gerade Verbindung mit Pfeil 77">
              <a:extLst>
                <a:ext uri="{FF2B5EF4-FFF2-40B4-BE49-F238E27FC236}">
                  <a16:creationId xmlns:a16="http://schemas.microsoft.com/office/drawing/2014/main" id="{122BE1B0-41D4-4389-8BFA-ECD82744F56A}"/>
                </a:ext>
              </a:extLst>
            </p:cNvPr>
            <p:cNvCxnSpPr>
              <a:cxnSpLocks noChangeShapeType="1"/>
            </p:cNvCxnSpPr>
            <p:nvPr/>
          </p:nvCxnSpPr>
          <p:spPr bwMode="auto">
            <a:xfrm flipV="1">
              <a:off x="4178518" y="3183831"/>
              <a:ext cx="0" cy="68649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77" name="Gruppieren 23576">
            <a:extLst>
              <a:ext uri="{FF2B5EF4-FFF2-40B4-BE49-F238E27FC236}">
                <a16:creationId xmlns:a16="http://schemas.microsoft.com/office/drawing/2014/main" id="{9204F1C1-F7A2-489B-AE54-C2BD2F01140A}"/>
              </a:ext>
            </a:extLst>
          </p:cNvPr>
          <p:cNvGrpSpPr>
            <a:grpSpLocks/>
          </p:cNvGrpSpPr>
          <p:nvPr/>
        </p:nvGrpSpPr>
        <p:grpSpPr bwMode="auto">
          <a:xfrm>
            <a:off x="4178300" y="2706688"/>
            <a:ext cx="4268788" cy="2917825"/>
            <a:chOff x="4178281" y="2557111"/>
            <a:chExt cx="4269240" cy="2918656"/>
          </a:xfrm>
        </p:grpSpPr>
        <p:cxnSp>
          <p:nvCxnSpPr>
            <p:cNvPr id="66585" name="Gerade Verbindung mit Pfeil 73">
              <a:extLst>
                <a:ext uri="{FF2B5EF4-FFF2-40B4-BE49-F238E27FC236}">
                  <a16:creationId xmlns:a16="http://schemas.microsoft.com/office/drawing/2014/main" id="{1E07967B-DD1C-4B03-8310-7403B85EE4C2}"/>
                </a:ext>
              </a:extLst>
            </p:cNvPr>
            <p:cNvCxnSpPr>
              <a:cxnSpLocks noChangeShapeType="1"/>
            </p:cNvCxnSpPr>
            <p:nvPr/>
          </p:nvCxnSpPr>
          <p:spPr bwMode="auto">
            <a:xfrm flipH="1">
              <a:off x="7692677" y="5002616"/>
              <a:ext cx="754844" cy="1"/>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86" name="Rechteck 61">
              <a:extLst>
                <a:ext uri="{FF2B5EF4-FFF2-40B4-BE49-F238E27FC236}">
                  <a16:creationId xmlns:a16="http://schemas.microsoft.com/office/drawing/2014/main" id="{80F4AC8E-096E-4A1B-BDC5-10DF25D4EB4C}"/>
                </a:ext>
              </a:extLst>
            </p:cNvPr>
            <p:cNvSpPr>
              <a:spLocks noChangeArrowheads="1"/>
            </p:cNvSpPr>
            <p:nvPr/>
          </p:nvSpPr>
          <p:spPr bwMode="auto">
            <a:xfrm>
              <a:off x="5613866" y="4529467"/>
              <a:ext cx="2062864" cy="946300"/>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de-DE" altLang="de-DE" sz="1400" b="1">
                <a:solidFill>
                  <a:schemeClr val="bg1"/>
                </a:solidFill>
              </a:endParaRPr>
            </a:p>
            <a:p>
              <a:pPr algn="ctr"/>
              <a:r>
                <a:rPr lang="de-DE" altLang="de-DE" sz="1400" b="1">
                  <a:solidFill>
                    <a:schemeClr val="bg1"/>
                  </a:solidFill>
                </a:rPr>
                <a:t>Politik,</a:t>
              </a:r>
            </a:p>
            <a:p>
              <a:pPr algn="ctr"/>
              <a:r>
                <a:rPr lang="de-DE" altLang="de-DE" sz="1400" b="1">
                  <a:solidFill>
                    <a:schemeClr val="bg1"/>
                  </a:solidFill>
                </a:rPr>
                <a:t>Erzeuger, Speicher, Verteiler, Verbraucher</a:t>
              </a:r>
              <a:endParaRPr lang="de-DE" altLang="de-DE" sz="1400">
                <a:solidFill>
                  <a:schemeClr val="bg1"/>
                </a:solidFill>
              </a:endParaRPr>
            </a:p>
          </p:txBody>
        </p:sp>
        <p:cxnSp>
          <p:nvCxnSpPr>
            <p:cNvPr id="66587" name="Gerade Verbindung 23566">
              <a:extLst>
                <a:ext uri="{FF2B5EF4-FFF2-40B4-BE49-F238E27FC236}">
                  <a16:creationId xmlns:a16="http://schemas.microsoft.com/office/drawing/2014/main" id="{D43CB8D9-8446-4577-813D-F311C8A4EF5C}"/>
                </a:ext>
              </a:extLst>
            </p:cNvPr>
            <p:cNvCxnSpPr>
              <a:cxnSpLocks noChangeShapeType="1"/>
            </p:cNvCxnSpPr>
            <p:nvPr/>
          </p:nvCxnSpPr>
          <p:spPr bwMode="auto">
            <a:xfrm>
              <a:off x="7496068" y="2557111"/>
              <a:ext cx="951453"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8" name="Gerade Verbindung mit Pfeil 74">
              <a:extLst>
                <a:ext uri="{FF2B5EF4-FFF2-40B4-BE49-F238E27FC236}">
                  <a16:creationId xmlns:a16="http://schemas.microsoft.com/office/drawing/2014/main" id="{548DADA8-1F74-49D7-A86E-A9CE334C0E0C}"/>
                </a:ext>
              </a:extLst>
            </p:cNvPr>
            <p:cNvCxnSpPr>
              <a:cxnSpLocks noChangeShapeType="1"/>
            </p:cNvCxnSpPr>
            <p:nvPr/>
          </p:nvCxnSpPr>
          <p:spPr bwMode="auto">
            <a:xfrm flipH="1">
              <a:off x="4178281" y="5002616"/>
              <a:ext cx="1456842" cy="0"/>
            </a:xfrm>
            <a:prstGeom prst="straightConnector1">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9" name="Gerade Verbindung mit Pfeil 23568">
              <a:extLst>
                <a:ext uri="{FF2B5EF4-FFF2-40B4-BE49-F238E27FC236}">
                  <a16:creationId xmlns:a16="http://schemas.microsoft.com/office/drawing/2014/main" id="{63734FE5-03AB-4C8F-BB44-4B0D8B22349C}"/>
                </a:ext>
              </a:extLst>
            </p:cNvPr>
            <p:cNvCxnSpPr>
              <a:cxnSpLocks noChangeShapeType="1"/>
            </p:cNvCxnSpPr>
            <p:nvPr/>
          </p:nvCxnSpPr>
          <p:spPr bwMode="auto">
            <a:xfrm flipV="1">
              <a:off x="4178281" y="4330105"/>
              <a:ext cx="0" cy="685799"/>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90" name="Gerade Verbindung 23571">
              <a:extLst>
                <a:ext uri="{FF2B5EF4-FFF2-40B4-BE49-F238E27FC236}">
                  <a16:creationId xmlns:a16="http://schemas.microsoft.com/office/drawing/2014/main" id="{8D01F859-4A42-4E96-B5B3-B11218CE7628}"/>
                </a:ext>
              </a:extLst>
            </p:cNvPr>
            <p:cNvCxnSpPr>
              <a:cxnSpLocks noChangeShapeType="1"/>
            </p:cNvCxnSpPr>
            <p:nvPr/>
          </p:nvCxnSpPr>
          <p:spPr bwMode="auto">
            <a:xfrm>
              <a:off x="8442254" y="2557112"/>
              <a:ext cx="0" cy="2445504"/>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uppieren 14">
            <a:extLst>
              <a:ext uri="{FF2B5EF4-FFF2-40B4-BE49-F238E27FC236}">
                <a16:creationId xmlns:a16="http://schemas.microsoft.com/office/drawing/2014/main" id="{15547BEC-913A-447E-8314-4E88996D71BB}"/>
              </a:ext>
            </a:extLst>
          </p:cNvPr>
          <p:cNvGrpSpPr>
            <a:grpSpLocks/>
          </p:cNvGrpSpPr>
          <p:nvPr/>
        </p:nvGrpSpPr>
        <p:grpSpPr bwMode="auto">
          <a:xfrm>
            <a:off x="2409825" y="1455738"/>
            <a:ext cx="6592888" cy="2298700"/>
            <a:chOff x="2785730" y="1571109"/>
            <a:chExt cx="6216637" cy="2299896"/>
          </a:xfrm>
        </p:grpSpPr>
        <p:sp>
          <p:nvSpPr>
            <p:cNvPr id="3" name="Textfeld 2">
              <a:extLst>
                <a:ext uri="{FF2B5EF4-FFF2-40B4-BE49-F238E27FC236}">
                  <a16:creationId xmlns:a16="http://schemas.microsoft.com/office/drawing/2014/main" id="{E633F8F7-2EEF-4712-B292-741A8FEE921F}"/>
                </a:ext>
              </a:extLst>
            </p:cNvPr>
            <p:cNvSpPr txBox="1"/>
            <p:nvPr/>
          </p:nvSpPr>
          <p:spPr>
            <a:xfrm>
              <a:off x="2785730" y="1571109"/>
              <a:ext cx="6216637" cy="524148"/>
            </a:xfrm>
            <a:prstGeom prst="rect">
              <a:avLst/>
            </a:prstGeom>
            <a:solidFill>
              <a:schemeClr val="bg1">
                <a:lumMod val="85000"/>
              </a:schemeClr>
            </a:solidFill>
          </p:spPr>
          <p:txBody>
            <a:bodyPr>
              <a:spAutoFit/>
            </a:bodyPr>
            <a:lstStyle/>
            <a:p>
              <a:pPr>
                <a:defRPr/>
              </a:pPr>
              <a:r>
                <a:rPr lang="de-DE" sz="1400" dirty="0">
                  <a:solidFill>
                    <a:srgbClr val="FF6600"/>
                  </a:solidFill>
                </a:rPr>
                <a:t>Plan und Entwicklung von Klimaschutz/Energiewende werden transparent auf den Internetseiten der kommunalen Gebietskörperschaften kommuniziert!</a:t>
              </a:r>
            </a:p>
          </p:txBody>
        </p:sp>
        <p:cxnSp>
          <p:nvCxnSpPr>
            <p:cNvPr id="66580" name="Gerade Verbindung 7">
              <a:extLst>
                <a:ext uri="{FF2B5EF4-FFF2-40B4-BE49-F238E27FC236}">
                  <a16:creationId xmlns:a16="http://schemas.microsoft.com/office/drawing/2014/main" id="{7C9CF229-0611-412C-A402-80B013FE4CDE}"/>
                </a:ext>
              </a:extLst>
            </p:cNvPr>
            <p:cNvCxnSpPr>
              <a:cxnSpLocks noChangeShapeType="1"/>
            </p:cNvCxnSpPr>
            <p:nvPr/>
          </p:nvCxnSpPr>
          <p:spPr bwMode="auto">
            <a:xfrm flipV="1">
              <a:off x="2785730" y="2094329"/>
              <a:ext cx="324400" cy="371739"/>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1" name="Gerade Verbindung 9">
              <a:extLst>
                <a:ext uri="{FF2B5EF4-FFF2-40B4-BE49-F238E27FC236}">
                  <a16:creationId xmlns:a16="http://schemas.microsoft.com/office/drawing/2014/main" id="{84199B8A-C364-4208-8CEF-186CA9C289A7}"/>
                </a:ext>
              </a:extLst>
            </p:cNvPr>
            <p:cNvCxnSpPr>
              <a:cxnSpLocks noChangeShapeType="1"/>
            </p:cNvCxnSpPr>
            <p:nvPr/>
          </p:nvCxnSpPr>
          <p:spPr bwMode="auto">
            <a:xfrm flipV="1">
              <a:off x="4423144" y="2094329"/>
              <a:ext cx="510806" cy="371739"/>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2" name="Gerade Verbindung 11">
              <a:extLst>
                <a:ext uri="{FF2B5EF4-FFF2-40B4-BE49-F238E27FC236}">
                  <a16:creationId xmlns:a16="http://schemas.microsoft.com/office/drawing/2014/main" id="{04550321-BD17-4942-9D3E-FDE90313349F}"/>
                </a:ext>
              </a:extLst>
            </p:cNvPr>
            <p:cNvCxnSpPr>
              <a:cxnSpLocks noChangeShapeType="1"/>
            </p:cNvCxnSpPr>
            <p:nvPr/>
          </p:nvCxnSpPr>
          <p:spPr bwMode="auto">
            <a:xfrm flipV="1">
              <a:off x="4933950" y="2094329"/>
              <a:ext cx="350519" cy="1776676"/>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3" name="Gerade Verbindung 13">
              <a:extLst>
                <a:ext uri="{FF2B5EF4-FFF2-40B4-BE49-F238E27FC236}">
                  <a16:creationId xmlns:a16="http://schemas.microsoft.com/office/drawing/2014/main" id="{A758302B-1064-4174-A571-FC42BA1C63D3}"/>
                </a:ext>
              </a:extLst>
            </p:cNvPr>
            <p:cNvCxnSpPr>
              <a:cxnSpLocks noChangeShapeType="1"/>
            </p:cNvCxnSpPr>
            <p:nvPr/>
          </p:nvCxnSpPr>
          <p:spPr bwMode="auto">
            <a:xfrm flipH="1" flipV="1">
              <a:off x="6645586" y="2094329"/>
              <a:ext cx="425065" cy="371739"/>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84" name="Gerade Verbindung 11">
              <a:extLst>
                <a:ext uri="{FF2B5EF4-FFF2-40B4-BE49-F238E27FC236}">
                  <a16:creationId xmlns:a16="http://schemas.microsoft.com/office/drawing/2014/main" id="{71CAC7B4-19BC-4419-851B-208F7BABBB3E}"/>
                </a:ext>
              </a:extLst>
            </p:cNvPr>
            <p:cNvCxnSpPr>
              <a:cxnSpLocks noChangeShapeType="1"/>
            </p:cNvCxnSpPr>
            <p:nvPr/>
          </p:nvCxnSpPr>
          <p:spPr bwMode="auto">
            <a:xfrm flipH="1" flipV="1">
              <a:off x="5417637" y="2094329"/>
              <a:ext cx="527351" cy="1776676"/>
            </a:xfrm>
            <a:prstGeom prst="line">
              <a:avLst/>
            </a:prstGeom>
            <a:noFill/>
            <a:ln w="12700" algn="ctr">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uppieren 4">
            <a:extLst>
              <a:ext uri="{FF2B5EF4-FFF2-40B4-BE49-F238E27FC236}">
                <a16:creationId xmlns:a16="http://schemas.microsoft.com/office/drawing/2014/main" id="{1858DFBE-48E6-495A-85B8-02ECEDB8671F}"/>
              </a:ext>
            </a:extLst>
          </p:cNvPr>
          <p:cNvGrpSpPr>
            <a:grpSpLocks/>
          </p:cNvGrpSpPr>
          <p:nvPr/>
        </p:nvGrpSpPr>
        <p:grpSpPr bwMode="auto">
          <a:xfrm>
            <a:off x="5040313" y="2349500"/>
            <a:ext cx="2455862" cy="2116138"/>
            <a:chOff x="5040313" y="2465388"/>
            <a:chExt cx="2455862" cy="2116137"/>
          </a:xfrm>
        </p:grpSpPr>
        <p:grpSp>
          <p:nvGrpSpPr>
            <p:cNvPr id="66573" name="Gruppieren 23574">
              <a:extLst>
                <a:ext uri="{FF2B5EF4-FFF2-40B4-BE49-F238E27FC236}">
                  <a16:creationId xmlns:a16="http://schemas.microsoft.com/office/drawing/2014/main" id="{44E7F872-4318-4338-B32E-4AB035E71E66}"/>
                </a:ext>
              </a:extLst>
            </p:cNvPr>
            <p:cNvGrpSpPr>
              <a:grpSpLocks/>
            </p:cNvGrpSpPr>
            <p:nvPr/>
          </p:nvGrpSpPr>
          <p:grpSpPr bwMode="auto">
            <a:xfrm>
              <a:off x="5040313" y="2465388"/>
              <a:ext cx="2455862" cy="712787"/>
              <a:chOff x="5039684" y="2200921"/>
              <a:chExt cx="2456384" cy="712381"/>
            </a:xfrm>
          </p:grpSpPr>
          <p:sp>
            <p:nvSpPr>
              <p:cNvPr id="66577" name="Rechteck 60">
                <a:extLst>
                  <a:ext uri="{FF2B5EF4-FFF2-40B4-BE49-F238E27FC236}">
                    <a16:creationId xmlns:a16="http://schemas.microsoft.com/office/drawing/2014/main" id="{84AEFFC9-490F-45FD-AF92-CEC6BBF0663D}"/>
                  </a:ext>
                </a:extLst>
              </p:cNvPr>
              <p:cNvSpPr>
                <a:spLocks noChangeArrowheads="1"/>
              </p:cNvSpPr>
              <p:nvPr/>
            </p:nvSpPr>
            <p:spPr bwMode="auto">
              <a:xfrm>
                <a:off x="5794528" y="2200921"/>
                <a:ext cx="1701540" cy="712381"/>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000" b="1">
                    <a:solidFill>
                      <a:schemeClr val="bg1"/>
                    </a:solidFill>
                  </a:rPr>
                  <a:t> </a:t>
                </a:r>
                <a:r>
                  <a:rPr lang="de-DE" altLang="de-DE" sz="1400" b="1">
                    <a:solidFill>
                      <a:schemeClr val="bg1"/>
                    </a:solidFill>
                  </a:rPr>
                  <a:t>Nachhaltige</a:t>
                </a:r>
                <a:br>
                  <a:rPr lang="de-DE" altLang="de-DE" sz="1400" b="1">
                    <a:solidFill>
                      <a:schemeClr val="bg1"/>
                    </a:solidFill>
                  </a:rPr>
                </a:br>
                <a:r>
                  <a:rPr lang="de-DE" altLang="de-DE" sz="1400" b="1">
                    <a:solidFill>
                      <a:schemeClr val="bg1"/>
                    </a:solidFill>
                  </a:rPr>
                  <a:t>Maßnahmen und Projekte</a:t>
                </a:r>
                <a:endParaRPr lang="de-DE" altLang="de-DE" sz="1400">
                  <a:solidFill>
                    <a:schemeClr val="bg1"/>
                  </a:solidFill>
                </a:endParaRPr>
              </a:p>
            </p:txBody>
          </p:sp>
          <p:cxnSp>
            <p:nvCxnSpPr>
              <p:cNvPr id="66578" name="Gerade Verbindung mit Pfeil 64">
                <a:extLst>
                  <a:ext uri="{FF2B5EF4-FFF2-40B4-BE49-F238E27FC236}">
                    <a16:creationId xmlns:a16="http://schemas.microsoft.com/office/drawing/2014/main" id="{180F5272-FE79-4DE8-A2D9-5B4857AC7802}"/>
                  </a:ext>
                </a:extLst>
              </p:cNvPr>
              <p:cNvCxnSpPr>
                <a:cxnSpLocks noChangeShapeType="1"/>
                <a:endCxn id="66577" idx="1"/>
              </p:cNvCxnSpPr>
              <p:nvPr/>
            </p:nvCxnSpPr>
            <p:spPr bwMode="auto">
              <a:xfrm>
                <a:off x="5039684" y="2557111"/>
                <a:ext cx="754844" cy="1"/>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574" name="Gruppieren 9">
              <a:extLst>
                <a:ext uri="{FF2B5EF4-FFF2-40B4-BE49-F238E27FC236}">
                  <a16:creationId xmlns:a16="http://schemas.microsoft.com/office/drawing/2014/main" id="{636D1BD5-8F08-4876-B678-F6C50E50D091}"/>
                </a:ext>
              </a:extLst>
            </p:cNvPr>
            <p:cNvGrpSpPr>
              <a:grpSpLocks/>
            </p:cNvGrpSpPr>
            <p:nvPr/>
          </p:nvGrpSpPr>
          <p:grpSpPr bwMode="auto">
            <a:xfrm>
              <a:off x="5794375" y="3184525"/>
              <a:ext cx="1701800" cy="1397000"/>
              <a:chOff x="5794997" y="3183831"/>
              <a:chExt cx="1701800" cy="1397694"/>
            </a:xfrm>
          </p:grpSpPr>
          <p:cxnSp>
            <p:nvCxnSpPr>
              <p:cNvPr id="66575" name="Gerade Verbindung mit Pfeil 77">
                <a:extLst>
                  <a:ext uri="{FF2B5EF4-FFF2-40B4-BE49-F238E27FC236}">
                    <a16:creationId xmlns:a16="http://schemas.microsoft.com/office/drawing/2014/main" id="{C48E4B16-4C6B-4E21-9BC5-DAB6EC9891E5}"/>
                  </a:ext>
                </a:extLst>
              </p:cNvPr>
              <p:cNvCxnSpPr>
                <a:cxnSpLocks noChangeShapeType="1"/>
              </p:cNvCxnSpPr>
              <p:nvPr/>
            </p:nvCxnSpPr>
            <p:spPr bwMode="auto">
              <a:xfrm flipV="1">
                <a:off x="6645897" y="3183831"/>
                <a:ext cx="0" cy="68649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6" name="Rechteck 27">
                <a:extLst>
                  <a:ext uri="{FF2B5EF4-FFF2-40B4-BE49-F238E27FC236}">
                    <a16:creationId xmlns:a16="http://schemas.microsoft.com/office/drawing/2014/main" id="{60E16BAA-0D5A-47CA-AB99-8BF3D2A0F41F}"/>
                  </a:ext>
                </a:extLst>
              </p:cNvPr>
              <p:cNvSpPr>
                <a:spLocks noChangeArrowheads="1"/>
              </p:cNvSpPr>
              <p:nvPr/>
            </p:nvSpPr>
            <p:spPr bwMode="auto">
              <a:xfrm>
                <a:off x="5794997" y="3870325"/>
                <a:ext cx="1701800" cy="711200"/>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de-DE" altLang="de-DE" sz="1400">
                  <a:solidFill>
                    <a:schemeClr val="bg1"/>
                  </a:solidFill>
                </a:endParaRPr>
              </a:p>
              <a:p>
                <a:pPr algn="ctr"/>
                <a:r>
                  <a:rPr lang="de-DE" altLang="de-DE" sz="1400" b="1">
                    <a:solidFill>
                      <a:schemeClr val="bg1"/>
                    </a:solidFill>
                  </a:rPr>
                  <a:t>Potenziale</a:t>
                </a:r>
              </a:p>
            </p:txBody>
          </p:sp>
        </p:grpSp>
      </p:grpSp>
      <p:grpSp>
        <p:nvGrpSpPr>
          <p:cNvPr id="66570" name="Gruppieren 6">
            <a:extLst>
              <a:ext uri="{FF2B5EF4-FFF2-40B4-BE49-F238E27FC236}">
                <a16:creationId xmlns:a16="http://schemas.microsoft.com/office/drawing/2014/main" id="{513A6778-DA8C-465C-8954-A87475775CEE}"/>
              </a:ext>
            </a:extLst>
          </p:cNvPr>
          <p:cNvGrpSpPr>
            <a:grpSpLocks/>
          </p:cNvGrpSpPr>
          <p:nvPr/>
        </p:nvGrpSpPr>
        <p:grpSpPr bwMode="auto">
          <a:xfrm>
            <a:off x="1016000" y="2349500"/>
            <a:ext cx="2184400" cy="2416175"/>
            <a:chOff x="1016688" y="2349500"/>
            <a:chExt cx="2183611" cy="2416854"/>
          </a:xfrm>
        </p:grpSpPr>
        <p:sp>
          <p:nvSpPr>
            <p:cNvPr id="66571" name="Rechteck 1">
              <a:extLst>
                <a:ext uri="{FF2B5EF4-FFF2-40B4-BE49-F238E27FC236}">
                  <a16:creationId xmlns:a16="http://schemas.microsoft.com/office/drawing/2014/main" id="{3AA99924-6D3A-4769-8317-B27DC5EC7A28}"/>
                </a:ext>
              </a:extLst>
            </p:cNvPr>
            <p:cNvSpPr>
              <a:spLocks noChangeArrowheads="1"/>
            </p:cNvSpPr>
            <p:nvPr/>
          </p:nvSpPr>
          <p:spPr bwMode="auto">
            <a:xfrm>
              <a:off x="1031875" y="2349500"/>
              <a:ext cx="1860550" cy="712788"/>
            </a:xfrm>
            <a:prstGeom prst="rect">
              <a:avLst/>
            </a:prstGeom>
            <a:solidFill>
              <a:srgbClr val="3366FF"/>
            </a:solidFill>
            <a:ln w="12700" algn="ctr">
              <a:solidFill>
                <a:schemeClr val="tx1"/>
              </a:solidFill>
              <a:round/>
              <a:headEnd/>
              <a:tailEnd/>
            </a:ln>
          </p:spPr>
          <p:txBody>
            <a:bodyPr lIns="0" tIns="0" rIns="0" bIns="0"/>
            <a:lstStyle>
              <a:lvl1pPr marL="85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dirty="0">
                  <a:solidFill>
                    <a:schemeClr val="bg1"/>
                  </a:solidFill>
                </a:rPr>
                <a:t>Soll *) </a:t>
              </a:r>
              <a:br>
                <a:rPr lang="de-DE" altLang="de-DE" sz="1400" b="1" dirty="0">
                  <a:solidFill>
                    <a:schemeClr val="bg1"/>
                  </a:solidFill>
                </a:rPr>
              </a:br>
              <a:r>
                <a:rPr lang="de-DE" altLang="de-DE" sz="1400" dirty="0">
                  <a:solidFill>
                    <a:schemeClr val="bg1"/>
                  </a:solidFill>
                </a:rPr>
                <a:t>Bedarf 2017</a:t>
              </a:r>
            </a:p>
            <a:p>
              <a:pPr algn="ctr"/>
              <a:r>
                <a:rPr lang="de-DE" altLang="de-DE" sz="1400" dirty="0">
                  <a:solidFill>
                    <a:schemeClr val="bg1"/>
                  </a:solidFill>
                </a:rPr>
                <a:t>Bedarf 2040</a:t>
              </a:r>
            </a:p>
          </p:txBody>
        </p:sp>
        <p:sp>
          <p:nvSpPr>
            <p:cNvPr id="4" name="Textfeld 3">
              <a:extLst>
                <a:ext uri="{FF2B5EF4-FFF2-40B4-BE49-F238E27FC236}">
                  <a16:creationId xmlns:a16="http://schemas.microsoft.com/office/drawing/2014/main" id="{04FEA9DC-D2A0-490E-A575-6FEE95DFEF95}"/>
                </a:ext>
              </a:extLst>
            </p:cNvPr>
            <p:cNvSpPr txBox="1"/>
            <p:nvPr/>
          </p:nvSpPr>
          <p:spPr>
            <a:xfrm>
              <a:off x="1016688" y="3165704"/>
              <a:ext cx="2183611" cy="1600650"/>
            </a:xfrm>
            <a:prstGeom prst="rect">
              <a:avLst/>
            </a:prstGeom>
            <a:noFill/>
          </p:spPr>
          <p:txBody>
            <a:bodyPr wrap="none">
              <a:spAutoFit/>
            </a:bodyPr>
            <a:lstStyle/>
            <a:p>
              <a:pPr>
                <a:defRPr/>
              </a:pPr>
              <a:r>
                <a:rPr lang="de-DE" sz="1400" dirty="0">
                  <a:solidFill>
                    <a:srgbClr val="3333FF"/>
                  </a:solidFill>
                </a:rPr>
                <a:t>*) Endenergieverbrauch,</a:t>
              </a:r>
              <a:br>
                <a:rPr lang="de-DE" sz="1400" dirty="0">
                  <a:solidFill>
                    <a:srgbClr val="3333FF"/>
                  </a:solidFill>
                </a:rPr>
              </a:br>
              <a:r>
                <a:rPr lang="de-DE" sz="1400" dirty="0">
                  <a:solidFill>
                    <a:srgbClr val="3333FF"/>
                  </a:solidFill>
                </a:rPr>
                <a:t>Sektoren:</a:t>
              </a:r>
            </a:p>
            <a:p>
              <a:pPr marL="285750" indent="-285750">
                <a:buFontTx/>
                <a:buChar char="-"/>
                <a:defRPr/>
              </a:pPr>
              <a:r>
                <a:rPr lang="de-DE" sz="1400" dirty="0">
                  <a:solidFill>
                    <a:srgbClr val="3333FF"/>
                  </a:solidFill>
                </a:rPr>
                <a:t>Industrie</a:t>
              </a:r>
            </a:p>
            <a:p>
              <a:pPr marL="285750" indent="-285750">
                <a:buFontTx/>
                <a:buChar char="-"/>
                <a:defRPr/>
              </a:pPr>
              <a:r>
                <a:rPr lang="de-DE" sz="1400" dirty="0">
                  <a:solidFill>
                    <a:srgbClr val="3333FF"/>
                  </a:solidFill>
                </a:rPr>
                <a:t>Verkehr</a:t>
              </a:r>
            </a:p>
            <a:p>
              <a:pPr marL="285750" indent="-285750">
                <a:buFontTx/>
                <a:buChar char="-"/>
                <a:defRPr/>
              </a:pPr>
              <a:r>
                <a:rPr lang="de-DE" sz="1400" dirty="0">
                  <a:solidFill>
                    <a:srgbClr val="3333FF"/>
                  </a:solidFill>
                </a:rPr>
                <a:t>Haushalte</a:t>
              </a:r>
            </a:p>
            <a:p>
              <a:pPr marL="285750" indent="-285750">
                <a:buFontTx/>
                <a:buChar char="-"/>
                <a:defRPr/>
              </a:pPr>
              <a:r>
                <a:rPr lang="de-DE" sz="1400" dirty="0">
                  <a:solidFill>
                    <a:srgbClr val="3333FF"/>
                  </a:solidFill>
                </a:rPr>
                <a:t>GHD</a:t>
              </a:r>
            </a:p>
            <a:p>
              <a:pPr marL="285750" indent="-285750">
                <a:buFontTx/>
                <a:buChar char="-"/>
                <a:defRPr/>
              </a:pPr>
              <a:endParaRPr lang="de-DE" sz="1400" dirty="0">
                <a:solidFill>
                  <a:srgbClr val="3333FF"/>
                </a:solidFill>
              </a:endParaRPr>
            </a:p>
          </p:txBody>
        </p:sp>
      </p:grpSp>
      <p:sp>
        <p:nvSpPr>
          <p:cNvPr id="33" name="Rectangle 4">
            <a:extLst>
              <a:ext uri="{FF2B5EF4-FFF2-40B4-BE49-F238E27FC236}">
                <a16:creationId xmlns:a16="http://schemas.microsoft.com/office/drawing/2014/main" id="{F06FAA6A-0E9B-4714-B8C0-D3A197020A75}"/>
              </a:ext>
            </a:extLst>
          </p:cNvPr>
          <p:cNvSpPr>
            <a:spLocks noChangeArrowheads="1"/>
          </p:cNvSpPr>
          <p:nvPr/>
        </p:nvSpPr>
        <p:spPr bwMode="auto">
          <a:xfrm>
            <a:off x="43679" y="6167438"/>
            <a:ext cx="965517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Eine einfache Methode, die sicher zum Ziel führt!</a:t>
            </a:r>
          </a:p>
        </p:txBody>
      </p:sp>
      <p:sp>
        <p:nvSpPr>
          <p:cNvPr id="34" name="Text Box 14">
            <a:extLst>
              <a:ext uri="{FF2B5EF4-FFF2-40B4-BE49-F238E27FC236}">
                <a16:creationId xmlns:a16="http://schemas.microsoft.com/office/drawing/2014/main" id="{FA7BA668-ED3F-4D25-9CF2-1367455A7E64}"/>
              </a:ext>
            </a:extLst>
          </p:cNvPr>
          <p:cNvSpPr txBox="1">
            <a:spLocks noChangeArrowheads="1"/>
          </p:cNvSpPr>
          <p:nvPr/>
        </p:nvSpPr>
        <p:spPr bwMode="auto">
          <a:xfrm>
            <a:off x="8348289" y="5832974"/>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3577"/>
                                        </p:tgtEl>
                                        <p:attrNameLst>
                                          <p:attrName>style.visibility</p:attrName>
                                        </p:attrNameLst>
                                      </p:cBhvr>
                                      <p:to>
                                        <p:strVal val="visible"/>
                                      </p:to>
                                    </p:set>
                                    <p:anim calcmode="lin" valueType="num">
                                      <p:cBhvr additive="base">
                                        <p:cTn id="25" dur="1000" fill="hold"/>
                                        <p:tgtEl>
                                          <p:spTgt spid="23577"/>
                                        </p:tgtEl>
                                        <p:attrNameLst>
                                          <p:attrName>ppt_x</p:attrName>
                                        </p:attrNameLst>
                                      </p:cBhvr>
                                      <p:tavLst>
                                        <p:tav tm="0">
                                          <p:val>
                                            <p:strVal val="1+#ppt_w/2"/>
                                          </p:val>
                                        </p:tav>
                                        <p:tav tm="100000">
                                          <p:val>
                                            <p:strVal val="#ppt_x"/>
                                          </p:val>
                                        </p:tav>
                                      </p:tavLst>
                                    </p:anim>
                                    <p:anim calcmode="lin" valueType="num">
                                      <p:cBhvr additive="base">
                                        <p:cTn id="26" dur="1000" fill="hold"/>
                                        <p:tgtEl>
                                          <p:spTgt spid="235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1000" fill="hold"/>
                                        <p:tgtEl>
                                          <p:spTgt spid="33"/>
                                        </p:tgtEl>
                                        <p:attrNameLst>
                                          <p:attrName>ppt_x</p:attrName>
                                        </p:attrNameLst>
                                      </p:cBhvr>
                                      <p:tavLst>
                                        <p:tav tm="0">
                                          <p:val>
                                            <p:strVal val="#ppt_x"/>
                                          </p:val>
                                        </p:tav>
                                        <p:tav tm="100000">
                                          <p:val>
                                            <p:strVal val="#ppt_x"/>
                                          </p:val>
                                        </p:tav>
                                      </p:tavLst>
                                    </p:anim>
                                    <p:anim calcmode="lin" valueType="num">
                                      <p:cBhvr additive="base">
                                        <p:cTn id="38"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a:extLst>
              <a:ext uri="{FF2B5EF4-FFF2-40B4-BE49-F238E27FC236}">
                <a16:creationId xmlns:a16="http://schemas.microsoft.com/office/drawing/2014/main" id="{74E51445-CE84-42D2-B70A-7A0A17D0FC8D}"/>
              </a:ext>
            </a:extLst>
          </p:cNvPr>
          <p:cNvSpPr>
            <a:spLocks noChangeArrowheads="1"/>
          </p:cNvSpPr>
          <p:nvPr/>
        </p:nvSpPr>
        <p:spPr bwMode="auto">
          <a:xfrm>
            <a:off x="1328738" y="59760"/>
            <a:ext cx="8577262"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(5)</a:t>
            </a:r>
            <a:br>
              <a:rPr lang="de-DE" altLang="de-DE" sz="2000" dirty="0">
                <a:solidFill>
                  <a:schemeClr val="bg1"/>
                </a:solidFill>
                <a:sym typeface="Wingdings" panose="05000000000000000000" pitchFamily="2" charset="2"/>
              </a:rPr>
            </a:br>
            <a:r>
              <a:rPr lang="de-DE" altLang="de-DE" sz="2000" dirty="0">
                <a:solidFill>
                  <a:schemeClr val="bg1"/>
                </a:solidFill>
                <a:sym typeface="Wingdings" panose="05000000000000000000" pitchFamily="2" charset="2"/>
              </a:rPr>
              <a:t>Der Energieatlas für RLP</a:t>
            </a:r>
            <a:endParaRPr lang="de-DE" altLang="de-DE" sz="2000" dirty="0">
              <a:solidFill>
                <a:schemeClr val="bg1"/>
              </a:solidFill>
            </a:endParaRPr>
          </a:p>
        </p:txBody>
      </p:sp>
      <p:grpSp>
        <p:nvGrpSpPr>
          <p:cNvPr id="12" name="Gruppieren 11">
            <a:extLst>
              <a:ext uri="{FF2B5EF4-FFF2-40B4-BE49-F238E27FC236}">
                <a16:creationId xmlns:a16="http://schemas.microsoft.com/office/drawing/2014/main" id="{2AB3053B-C9EA-4EC3-8D31-4EE80EDEED82}"/>
              </a:ext>
            </a:extLst>
          </p:cNvPr>
          <p:cNvGrpSpPr/>
          <p:nvPr/>
        </p:nvGrpSpPr>
        <p:grpSpPr>
          <a:xfrm>
            <a:off x="298450" y="971550"/>
            <a:ext cx="9271000" cy="5172075"/>
            <a:chOff x="298450" y="971550"/>
            <a:chExt cx="9271000" cy="5172075"/>
          </a:xfrm>
        </p:grpSpPr>
        <p:sp>
          <p:nvSpPr>
            <p:cNvPr id="6" name="Rechteck 5">
              <a:extLst>
                <a:ext uri="{FF2B5EF4-FFF2-40B4-BE49-F238E27FC236}">
                  <a16:creationId xmlns:a16="http://schemas.microsoft.com/office/drawing/2014/main" id="{ABAFA98B-6BFF-428A-8843-03C838D6A7A5}"/>
                </a:ext>
              </a:extLst>
            </p:cNvPr>
            <p:cNvSpPr/>
            <p:nvPr/>
          </p:nvSpPr>
          <p:spPr bwMode="auto">
            <a:xfrm>
              <a:off x="298450" y="971550"/>
              <a:ext cx="9271000" cy="5172075"/>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pic>
          <p:nvPicPr>
            <p:cNvPr id="7" name="Grafik 6">
              <a:hlinkClick r:id="rId3"/>
              <a:extLst>
                <a:ext uri="{FF2B5EF4-FFF2-40B4-BE49-F238E27FC236}">
                  <a16:creationId xmlns:a16="http://schemas.microsoft.com/office/drawing/2014/main" id="{21B11680-D597-415F-B3A8-2B57355218BC}"/>
                </a:ext>
              </a:extLst>
            </p:cNvPr>
            <p:cNvPicPr>
              <a:picLocks noChangeAspect="1"/>
            </p:cNvPicPr>
            <p:nvPr/>
          </p:nvPicPr>
          <p:blipFill rotWithShape="1">
            <a:blip r:embed="rId4">
              <a:extLst>
                <a:ext uri="{28A0092B-C50C-407E-A947-70E740481C1C}">
                  <a14:useLocalDpi xmlns:a14="http://schemas.microsoft.com/office/drawing/2010/main" val="0"/>
                </a:ext>
              </a:extLst>
            </a:blip>
            <a:srcRect r="70286"/>
            <a:stretch/>
          </p:blipFill>
          <p:spPr>
            <a:xfrm>
              <a:off x="1645920" y="1191162"/>
              <a:ext cx="3675017" cy="4475675"/>
            </a:xfrm>
            <a:prstGeom prst="rect">
              <a:avLst/>
            </a:prstGeom>
          </p:spPr>
        </p:pic>
        <p:sp>
          <p:nvSpPr>
            <p:cNvPr id="38" name="Textfeld 37">
              <a:extLst>
                <a:ext uri="{FF2B5EF4-FFF2-40B4-BE49-F238E27FC236}">
                  <a16:creationId xmlns:a16="http://schemas.microsoft.com/office/drawing/2014/main" id="{74ED971E-B7A0-4660-815C-094C73F1DE3D}"/>
                </a:ext>
              </a:extLst>
            </p:cNvPr>
            <p:cNvSpPr txBox="1"/>
            <p:nvPr/>
          </p:nvSpPr>
          <p:spPr>
            <a:xfrm>
              <a:off x="1739537" y="5564723"/>
              <a:ext cx="3581400" cy="461665"/>
            </a:xfrm>
            <a:prstGeom prst="rect">
              <a:avLst/>
            </a:prstGeom>
            <a:noFill/>
          </p:spPr>
          <p:txBody>
            <a:bodyPr wrap="square">
              <a:spAutoFit/>
            </a:bodyPr>
            <a:lstStyle/>
            <a:p>
              <a:r>
                <a:rPr lang="de-DE" dirty="0"/>
                <a:t>www.energieatlas.rlp.de</a:t>
              </a:r>
            </a:p>
          </p:txBody>
        </p:sp>
      </p:grpSp>
      <p:sp>
        <p:nvSpPr>
          <p:cNvPr id="9" name="Textfeld 8">
            <a:extLst>
              <a:ext uri="{FF2B5EF4-FFF2-40B4-BE49-F238E27FC236}">
                <a16:creationId xmlns:a16="http://schemas.microsoft.com/office/drawing/2014/main" id="{500AFDF6-1D75-48CD-996F-3AF28F0874B9}"/>
              </a:ext>
            </a:extLst>
          </p:cNvPr>
          <p:cNvSpPr txBox="1"/>
          <p:nvPr/>
        </p:nvSpPr>
        <p:spPr>
          <a:xfrm>
            <a:off x="5418730" y="1664761"/>
            <a:ext cx="3890734" cy="3785652"/>
          </a:xfrm>
          <a:prstGeom prst="rect">
            <a:avLst/>
          </a:prstGeom>
          <a:noFill/>
        </p:spPr>
        <p:txBody>
          <a:bodyPr wrap="square" rtlCol="0">
            <a:spAutoFit/>
          </a:bodyPr>
          <a:lstStyle/>
          <a:p>
            <a:r>
              <a:rPr lang="de-DE" sz="1600" i="1" dirty="0"/>
              <a:t>Der Energieatlas Rheinland-Pfalz ist ein Projekt der </a:t>
            </a:r>
            <a:r>
              <a:rPr lang="de-DE" sz="1600" i="1" dirty="0">
                <a:hlinkClick r:id="rId5">
                  <a:extLst>
                    <a:ext uri="{A12FA001-AC4F-418D-AE19-62706E023703}">
                      <ahyp:hlinkClr xmlns:ahyp="http://schemas.microsoft.com/office/drawing/2018/hyperlinkcolor" val="tx"/>
                    </a:ext>
                  </a:extLst>
                </a:hlinkClick>
              </a:rPr>
              <a:t>Energieagentur Rheinland-Pfalz </a:t>
            </a:r>
            <a:r>
              <a:rPr lang="de-DE" sz="1600" i="1" dirty="0"/>
              <a:t>. </a:t>
            </a:r>
          </a:p>
          <a:p>
            <a:br>
              <a:rPr lang="de-DE" sz="1600" i="1" dirty="0"/>
            </a:br>
            <a:r>
              <a:rPr lang="de-DE" sz="1600" i="1" dirty="0"/>
              <a:t>Er ist ein Portal zur Aufbereitung und Visualisierung der aktuellen Datenlage und der zeitlichen Entwicklung der Energiewende im Land zu den Themengebieten Strom, Wärme und Einzelanlagen Erneuerbare Energien sowie nachhaltiger Mobilität.</a:t>
            </a:r>
          </a:p>
          <a:p>
            <a:br>
              <a:rPr lang="de-DE" sz="1600" i="1" dirty="0"/>
            </a:br>
            <a:r>
              <a:rPr lang="de-DE" sz="1600" i="1" dirty="0"/>
              <a:t>Weiterhin werden die kommunalen Klimaschutzaktivitäten der Gemeinden und Landkreise präsentiert</a:t>
            </a:r>
          </a:p>
        </p:txBody>
      </p:sp>
      <p:sp>
        <p:nvSpPr>
          <p:cNvPr id="33" name="Rectangle 4">
            <a:extLst>
              <a:ext uri="{FF2B5EF4-FFF2-40B4-BE49-F238E27FC236}">
                <a16:creationId xmlns:a16="http://schemas.microsoft.com/office/drawing/2014/main" id="{F06FAA6A-0E9B-4714-B8C0-D3A197020A75}"/>
              </a:ext>
            </a:extLst>
          </p:cNvPr>
          <p:cNvSpPr>
            <a:spLocks noChangeArrowheads="1"/>
          </p:cNvSpPr>
          <p:nvPr/>
        </p:nvSpPr>
        <p:spPr bwMode="auto">
          <a:xfrm>
            <a:off x="43679" y="6167438"/>
            <a:ext cx="965517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 sehr gutes Controlling-Instrument für die Landes- und Kommunale Ebene in RLP!</a:t>
            </a:r>
          </a:p>
        </p:txBody>
      </p:sp>
      <p:sp>
        <p:nvSpPr>
          <p:cNvPr id="10" name="Text Box 14">
            <a:extLst>
              <a:ext uri="{FF2B5EF4-FFF2-40B4-BE49-F238E27FC236}">
                <a16:creationId xmlns:a16="http://schemas.microsoft.com/office/drawing/2014/main" id="{03EF0042-19CC-46A5-AF83-56AAE7593CEC}"/>
              </a:ext>
            </a:extLst>
          </p:cNvPr>
          <p:cNvSpPr txBox="1">
            <a:spLocks noChangeArrowheads="1"/>
          </p:cNvSpPr>
          <p:nvPr/>
        </p:nvSpPr>
        <p:spPr bwMode="auto">
          <a:xfrm>
            <a:off x="7520974" y="5795555"/>
            <a:ext cx="1940659"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Energieagentur RLP.</a:t>
            </a:r>
          </a:p>
        </p:txBody>
      </p:sp>
    </p:spTree>
    <p:extLst>
      <p:ext uri="{BB962C8B-B14F-4D97-AF65-F5344CB8AC3E}">
        <p14:creationId xmlns:p14="http://schemas.microsoft.com/office/powerpoint/2010/main" val="386907227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ppt_x"/>
                                          </p:val>
                                        </p:tav>
                                        <p:tav tm="100000">
                                          <p:val>
                                            <p:strVal val="#ppt_x"/>
                                          </p:val>
                                        </p:tav>
                                      </p:tavLst>
                                    </p:anim>
                                    <p:anim calcmode="lin" valueType="num">
                                      <p:cBhvr additive="base">
                                        <p:cTn id="1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9CEFC3F4-8F93-4C98-838C-8030A3033CF1}"/>
              </a:ext>
            </a:extLst>
          </p:cNvPr>
          <p:cNvSpPr>
            <a:spLocks noChangeArrowheads="1"/>
          </p:cNvSpPr>
          <p:nvPr/>
        </p:nvSpPr>
        <p:spPr bwMode="auto">
          <a:xfrm>
            <a:off x="1328738" y="39321"/>
            <a:ext cx="837248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(6) </a:t>
            </a:r>
          </a:p>
          <a:p>
            <a:r>
              <a:rPr lang="de-DE" altLang="de-DE" sz="2000" dirty="0">
                <a:solidFill>
                  <a:schemeClr val="bg1"/>
                </a:solidFill>
              </a:rPr>
              <a:t>Die 3 Dimensionen zur Nachhaltigkeit</a:t>
            </a:r>
          </a:p>
        </p:txBody>
      </p:sp>
      <p:sp>
        <p:nvSpPr>
          <p:cNvPr id="28681" name="Textfeld 8">
            <a:extLst>
              <a:ext uri="{FF2B5EF4-FFF2-40B4-BE49-F238E27FC236}">
                <a16:creationId xmlns:a16="http://schemas.microsoft.com/office/drawing/2014/main" id="{F7508DCF-91F3-4F66-A36C-2CC7EFF13CB0}"/>
              </a:ext>
            </a:extLst>
          </p:cNvPr>
          <p:cNvSpPr txBox="1">
            <a:spLocks noChangeArrowheads="1"/>
          </p:cNvSpPr>
          <p:nvPr/>
        </p:nvSpPr>
        <p:spPr bwMode="auto">
          <a:xfrm>
            <a:off x="3729400" y="5016953"/>
            <a:ext cx="2108269"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err="1"/>
              <a:t>Genügsamsamkeit</a:t>
            </a:r>
            <a:endParaRPr lang="de-DE" altLang="de-DE" sz="1800" dirty="0"/>
          </a:p>
        </p:txBody>
      </p:sp>
      <p:sp>
        <p:nvSpPr>
          <p:cNvPr id="2" name="Ellipse 1">
            <a:extLst>
              <a:ext uri="{FF2B5EF4-FFF2-40B4-BE49-F238E27FC236}">
                <a16:creationId xmlns:a16="http://schemas.microsoft.com/office/drawing/2014/main" id="{DB7A94FD-E09E-5919-B41C-1DC21B44DDAC}"/>
              </a:ext>
            </a:extLst>
          </p:cNvPr>
          <p:cNvSpPr/>
          <p:nvPr/>
        </p:nvSpPr>
        <p:spPr bwMode="auto">
          <a:xfrm>
            <a:off x="1328738" y="985836"/>
            <a:ext cx="7287724" cy="4743451"/>
          </a:xfrm>
          <a:prstGeom prst="ellipse">
            <a:avLst/>
          </a:prstGeom>
          <a:noFill/>
          <a:ln w="57150" cap="flat" cmpd="sng" algn="ctr">
            <a:solidFill>
              <a:srgbClr val="FF33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 name="Textfeld 9">
            <a:extLst>
              <a:ext uri="{FF2B5EF4-FFF2-40B4-BE49-F238E27FC236}">
                <a16:creationId xmlns:a16="http://schemas.microsoft.com/office/drawing/2014/main" id="{EDE34AE3-ADC0-9A39-7CD4-FFCFDD33771F}"/>
              </a:ext>
            </a:extLst>
          </p:cNvPr>
          <p:cNvSpPr txBox="1">
            <a:spLocks noChangeArrowheads="1"/>
          </p:cNvSpPr>
          <p:nvPr/>
        </p:nvSpPr>
        <p:spPr bwMode="auto">
          <a:xfrm>
            <a:off x="7760009" y="1838334"/>
            <a:ext cx="1634505" cy="381854"/>
          </a:xfrm>
          <a:prstGeom prst="rect">
            <a:avLst/>
          </a:prstGeom>
          <a:solidFill>
            <a:schemeClr val="bg1">
              <a:lumMod val="85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Beständigkeit</a:t>
            </a:r>
          </a:p>
        </p:txBody>
      </p:sp>
      <p:sp>
        <p:nvSpPr>
          <p:cNvPr id="6" name="Gleichschenkliges Dreieck 5">
            <a:extLst>
              <a:ext uri="{FF2B5EF4-FFF2-40B4-BE49-F238E27FC236}">
                <a16:creationId xmlns:a16="http://schemas.microsoft.com/office/drawing/2014/main" id="{59DC91D3-4D0C-84BE-2069-B1C3F3207262}"/>
              </a:ext>
            </a:extLst>
          </p:cNvPr>
          <p:cNvSpPr/>
          <p:nvPr/>
        </p:nvSpPr>
        <p:spPr bwMode="auto">
          <a:xfrm>
            <a:off x="2416725" y="1367516"/>
            <a:ext cx="5111750" cy="3042256"/>
          </a:xfrm>
          <a:prstGeom prst="triangle">
            <a:avLst>
              <a:gd name="adj" fmla="val 50229"/>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8" name="Gruppieren 17">
            <a:extLst>
              <a:ext uri="{FF2B5EF4-FFF2-40B4-BE49-F238E27FC236}">
                <a16:creationId xmlns:a16="http://schemas.microsoft.com/office/drawing/2014/main" id="{7CBCF747-34E7-8E7D-D627-A58A9261C071}"/>
              </a:ext>
            </a:extLst>
          </p:cNvPr>
          <p:cNvGrpSpPr/>
          <p:nvPr/>
        </p:nvGrpSpPr>
        <p:grpSpPr>
          <a:xfrm>
            <a:off x="3962353" y="5417276"/>
            <a:ext cx="2020494" cy="523111"/>
            <a:chOff x="10740888" y="4272131"/>
            <a:chExt cx="2020494" cy="523111"/>
          </a:xfrm>
        </p:grpSpPr>
        <p:sp>
          <p:nvSpPr>
            <p:cNvPr id="19" name="Rechteck 18">
              <a:extLst>
                <a:ext uri="{FF2B5EF4-FFF2-40B4-BE49-F238E27FC236}">
                  <a16:creationId xmlns:a16="http://schemas.microsoft.com/office/drawing/2014/main" id="{3E838612-8B25-E01F-99E7-2E4C4E1C8170}"/>
                </a:ext>
              </a:extLst>
            </p:cNvPr>
            <p:cNvSpPr/>
            <p:nvPr/>
          </p:nvSpPr>
          <p:spPr bwMode="auto">
            <a:xfrm>
              <a:off x="10750061" y="4272131"/>
              <a:ext cx="2011321"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Textfeld 20">
              <a:extLst>
                <a:ext uri="{FF2B5EF4-FFF2-40B4-BE49-F238E27FC236}">
                  <a16:creationId xmlns:a16="http://schemas.microsoft.com/office/drawing/2014/main" id="{2162C9FB-A24B-598A-4BFE-7DCAA30486F3}"/>
                </a:ext>
              </a:extLst>
            </p:cNvPr>
            <p:cNvSpPr txBox="1"/>
            <p:nvPr/>
          </p:nvSpPr>
          <p:spPr>
            <a:xfrm>
              <a:off x="10740888" y="4298408"/>
              <a:ext cx="2011321" cy="461665"/>
            </a:xfrm>
            <a:prstGeom prst="rect">
              <a:avLst/>
            </a:prstGeom>
            <a:noFill/>
          </p:spPr>
          <p:txBody>
            <a:bodyPr wrap="none" rtlCol="0">
              <a:spAutoFit/>
            </a:bodyPr>
            <a:lstStyle/>
            <a:p>
              <a:pPr algn="ctr"/>
              <a:r>
                <a:rPr lang="de-DE" dirty="0" err="1">
                  <a:solidFill>
                    <a:schemeClr val="bg1"/>
                  </a:solidFill>
                </a:rPr>
                <a:t>Suffizienzenz</a:t>
              </a:r>
              <a:endParaRPr lang="de-DE" dirty="0">
                <a:solidFill>
                  <a:schemeClr val="bg1"/>
                </a:solidFill>
              </a:endParaRPr>
            </a:p>
          </p:txBody>
        </p:sp>
      </p:grpSp>
      <p:grpSp>
        <p:nvGrpSpPr>
          <p:cNvPr id="17" name="Gruppieren 16">
            <a:extLst>
              <a:ext uri="{FF2B5EF4-FFF2-40B4-BE49-F238E27FC236}">
                <a16:creationId xmlns:a16="http://schemas.microsoft.com/office/drawing/2014/main" id="{D3C8FA32-0495-9FDF-CB95-5CE05429B65E}"/>
              </a:ext>
            </a:extLst>
          </p:cNvPr>
          <p:cNvGrpSpPr/>
          <p:nvPr/>
        </p:nvGrpSpPr>
        <p:grpSpPr>
          <a:xfrm>
            <a:off x="573087" y="1958170"/>
            <a:ext cx="1736725" cy="1070799"/>
            <a:chOff x="692211" y="1825455"/>
            <a:chExt cx="1736725" cy="1070799"/>
          </a:xfrm>
        </p:grpSpPr>
        <p:grpSp>
          <p:nvGrpSpPr>
            <p:cNvPr id="8" name="Gruppieren 7">
              <a:extLst>
                <a:ext uri="{FF2B5EF4-FFF2-40B4-BE49-F238E27FC236}">
                  <a16:creationId xmlns:a16="http://schemas.microsoft.com/office/drawing/2014/main" id="{90382ABA-6106-F730-75F0-B6E4D9EC349D}"/>
                </a:ext>
              </a:extLst>
            </p:cNvPr>
            <p:cNvGrpSpPr/>
            <p:nvPr/>
          </p:nvGrpSpPr>
          <p:grpSpPr>
            <a:xfrm>
              <a:off x="692211" y="1825455"/>
              <a:ext cx="1736725" cy="523111"/>
              <a:chOff x="10750061" y="1871663"/>
              <a:chExt cx="1736725" cy="523111"/>
            </a:xfrm>
          </p:grpSpPr>
          <p:sp>
            <p:nvSpPr>
              <p:cNvPr id="9" name="Rechteck 8">
                <a:extLst>
                  <a:ext uri="{FF2B5EF4-FFF2-40B4-BE49-F238E27FC236}">
                    <a16:creationId xmlns:a16="http://schemas.microsoft.com/office/drawing/2014/main" id="{69F81567-C1F0-D73B-335C-61B49DF7F9C1}"/>
                  </a:ext>
                </a:extLst>
              </p:cNvPr>
              <p:cNvSpPr/>
              <p:nvPr/>
            </p:nvSpPr>
            <p:spPr bwMode="auto">
              <a:xfrm>
                <a:off x="10750061" y="187166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0" name="Textfeld 9">
                <a:extLst>
                  <a:ext uri="{FF2B5EF4-FFF2-40B4-BE49-F238E27FC236}">
                    <a16:creationId xmlns:a16="http://schemas.microsoft.com/office/drawing/2014/main" id="{F5F4A232-C6B3-909A-46DF-E1DE10E0A7A8}"/>
                  </a:ext>
                </a:extLst>
              </p:cNvPr>
              <p:cNvSpPr txBox="1"/>
              <p:nvPr/>
            </p:nvSpPr>
            <p:spPr>
              <a:xfrm>
                <a:off x="10842170" y="1897940"/>
                <a:ext cx="1597745" cy="461665"/>
              </a:xfrm>
              <a:prstGeom prst="rect">
                <a:avLst/>
              </a:prstGeom>
              <a:noFill/>
            </p:spPr>
            <p:txBody>
              <a:bodyPr wrap="none" rtlCol="0">
                <a:spAutoFit/>
              </a:bodyPr>
              <a:lstStyle/>
              <a:p>
                <a:pPr algn="ctr"/>
                <a:r>
                  <a:rPr lang="de-DE" dirty="0">
                    <a:solidFill>
                      <a:schemeClr val="bg1"/>
                    </a:solidFill>
                  </a:rPr>
                  <a:t>Effektivität</a:t>
                </a:r>
              </a:p>
            </p:txBody>
          </p:sp>
        </p:grpSp>
        <p:grpSp>
          <p:nvGrpSpPr>
            <p:cNvPr id="11" name="Gruppieren 10">
              <a:extLst>
                <a:ext uri="{FF2B5EF4-FFF2-40B4-BE49-F238E27FC236}">
                  <a16:creationId xmlns:a16="http://schemas.microsoft.com/office/drawing/2014/main" id="{D0F4EB79-63E7-3EF3-2C05-AED8EA7365D2}"/>
                </a:ext>
              </a:extLst>
            </p:cNvPr>
            <p:cNvGrpSpPr/>
            <p:nvPr/>
          </p:nvGrpSpPr>
          <p:grpSpPr>
            <a:xfrm>
              <a:off x="692211" y="2373143"/>
              <a:ext cx="1736725" cy="523111"/>
              <a:chOff x="10750061" y="2581642"/>
              <a:chExt cx="1736725" cy="523111"/>
            </a:xfrm>
          </p:grpSpPr>
          <p:sp>
            <p:nvSpPr>
              <p:cNvPr id="12" name="Rechteck 11">
                <a:extLst>
                  <a:ext uri="{FF2B5EF4-FFF2-40B4-BE49-F238E27FC236}">
                    <a16:creationId xmlns:a16="http://schemas.microsoft.com/office/drawing/2014/main" id="{9537620C-5310-CD1A-8900-975F536E262C}"/>
                  </a:ext>
                </a:extLst>
              </p:cNvPr>
              <p:cNvSpPr/>
              <p:nvPr/>
            </p:nvSpPr>
            <p:spPr bwMode="auto">
              <a:xfrm>
                <a:off x="10750061" y="2581642"/>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3" name="Textfeld 12">
                <a:extLst>
                  <a:ext uri="{FF2B5EF4-FFF2-40B4-BE49-F238E27FC236}">
                    <a16:creationId xmlns:a16="http://schemas.microsoft.com/office/drawing/2014/main" id="{CDACB8E0-A017-EBD1-FE74-7969A8274A5A}"/>
                  </a:ext>
                </a:extLst>
              </p:cNvPr>
              <p:cNvSpPr txBox="1"/>
              <p:nvPr/>
            </p:nvSpPr>
            <p:spPr>
              <a:xfrm>
                <a:off x="10969608" y="2607919"/>
                <a:ext cx="1342868" cy="461665"/>
              </a:xfrm>
              <a:prstGeom prst="rect">
                <a:avLst/>
              </a:prstGeom>
              <a:noFill/>
            </p:spPr>
            <p:txBody>
              <a:bodyPr wrap="none" rtlCol="0">
                <a:spAutoFit/>
              </a:bodyPr>
              <a:lstStyle/>
              <a:p>
                <a:pPr algn="ctr"/>
                <a:r>
                  <a:rPr lang="de-DE" dirty="0">
                    <a:solidFill>
                      <a:schemeClr val="bg1"/>
                    </a:solidFill>
                  </a:rPr>
                  <a:t>Effizienz</a:t>
                </a:r>
              </a:p>
            </p:txBody>
          </p:sp>
        </p:grpSp>
      </p:grpSp>
      <p:grpSp>
        <p:nvGrpSpPr>
          <p:cNvPr id="14" name="Gruppieren 13">
            <a:extLst>
              <a:ext uri="{FF2B5EF4-FFF2-40B4-BE49-F238E27FC236}">
                <a16:creationId xmlns:a16="http://schemas.microsoft.com/office/drawing/2014/main" id="{5B452B7A-B4F8-D25E-1101-0425DADC0967}"/>
              </a:ext>
            </a:extLst>
          </p:cNvPr>
          <p:cNvGrpSpPr/>
          <p:nvPr/>
        </p:nvGrpSpPr>
        <p:grpSpPr>
          <a:xfrm>
            <a:off x="7333192" y="2236461"/>
            <a:ext cx="1736726" cy="523111"/>
            <a:chOff x="10750061" y="3402723"/>
            <a:chExt cx="1736726" cy="523111"/>
          </a:xfrm>
        </p:grpSpPr>
        <p:sp>
          <p:nvSpPr>
            <p:cNvPr id="15" name="Rechteck 14">
              <a:extLst>
                <a:ext uri="{FF2B5EF4-FFF2-40B4-BE49-F238E27FC236}">
                  <a16:creationId xmlns:a16="http://schemas.microsoft.com/office/drawing/2014/main" id="{30755E55-01F3-DDC6-DF3D-D56C45AE70E4}"/>
                </a:ext>
              </a:extLst>
            </p:cNvPr>
            <p:cNvSpPr/>
            <p:nvPr/>
          </p:nvSpPr>
          <p:spPr bwMode="auto">
            <a:xfrm>
              <a:off x="10750061" y="3402723"/>
              <a:ext cx="1736725" cy="523111"/>
            </a:xfrm>
            <a:prstGeom prst="rect">
              <a:avLst/>
            </a:prstGeom>
            <a:solidFill>
              <a:srgbClr val="CC0066"/>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4584F133-F82B-3BCD-1641-C53C07A4A092}"/>
                </a:ext>
              </a:extLst>
            </p:cNvPr>
            <p:cNvSpPr txBox="1"/>
            <p:nvPr/>
          </p:nvSpPr>
          <p:spPr>
            <a:xfrm>
              <a:off x="10795297" y="3429000"/>
              <a:ext cx="1691490" cy="461665"/>
            </a:xfrm>
            <a:prstGeom prst="rect">
              <a:avLst/>
            </a:prstGeom>
            <a:noFill/>
          </p:spPr>
          <p:txBody>
            <a:bodyPr wrap="none" rtlCol="0">
              <a:spAutoFit/>
            </a:bodyPr>
            <a:lstStyle/>
            <a:p>
              <a:pPr algn="ctr"/>
              <a:r>
                <a:rPr lang="de-DE" dirty="0">
                  <a:solidFill>
                    <a:schemeClr val="bg1"/>
                  </a:solidFill>
                </a:rPr>
                <a:t>Konsistenz</a:t>
              </a:r>
            </a:p>
          </p:txBody>
        </p:sp>
      </p:grpSp>
      <p:sp>
        <p:nvSpPr>
          <p:cNvPr id="23" name="Textfeld 22">
            <a:extLst>
              <a:ext uri="{FF2B5EF4-FFF2-40B4-BE49-F238E27FC236}">
                <a16:creationId xmlns:a16="http://schemas.microsoft.com/office/drawing/2014/main" id="{C48130A7-C75B-35C6-E27C-62BA98DFE895}"/>
              </a:ext>
            </a:extLst>
          </p:cNvPr>
          <p:cNvSpPr txBox="1"/>
          <p:nvPr/>
        </p:nvSpPr>
        <p:spPr>
          <a:xfrm>
            <a:off x="3971526" y="2993800"/>
            <a:ext cx="2121093" cy="461665"/>
          </a:xfrm>
          <a:prstGeom prst="rect">
            <a:avLst/>
          </a:prstGeom>
          <a:noFill/>
        </p:spPr>
        <p:txBody>
          <a:bodyPr wrap="none" rtlCol="0">
            <a:spAutoFit/>
          </a:bodyPr>
          <a:lstStyle/>
          <a:p>
            <a:pPr algn="ctr"/>
            <a:r>
              <a:rPr lang="de-DE" dirty="0">
                <a:solidFill>
                  <a:schemeClr val="bg1"/>
                </a:solidFill>
              </a:rPr>
              <a:t>Nachhaltigkeit</a:t>
            </a:r>
          </a:p>
        </p:txBody>
      </p:sp>
      <p:sp>
        <p:nvSpPr>
          <p:cNvPr id="24" name="Pfeil: nach rechts 23">
            <a:extLst>
              <a:ext uri="{FF2B5EF4-FFF2-40B4-BE49-F238E27FC236}">
                <a16:creationId xmlns:a16="http://schemas.microsoft.com/office/drawing/2014/main" id="{26BE56A5-E593-24D3-D0B3-D0221AD29C3A}"/>
              </a:ext>
            </a:extLst>
          </p:cNvPr>
          <p:cNvSpPr/>
          <p:nvPr/>
        </p:nvSpPr>
        <p:spPr bwMode="auto">
          <a:xfrm rot="19103272">
            <a:off x="6588363" y="2713341"/>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Pfeil: nach rechts 24">
            <a:extLst>
              <a:ext uri="{FF2B5EF4-FFF2-40B4-BE49-F238E27FC236}">
                <a16:creationId xmlns:a16="http://schemas.microsoft.com/office/drawing/2014/main" id="{2578C457-B1A8-0BE0-B7CE-355B23DA194A}"/>
              </a:ext>
            </a:extLst>
          </p:cNvPr>
          <p:cNvSpPr/>
          <p:nvPr/>
        </p:nvSpPr>
        <p:spPr bwMode="auto">
          <a:xfrm rot="13083589">
            <a:off x="2944561" y="2623600"/>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8" name="Pfeil: nach rechts 27">
            <a:extLst>
              <a:ext uri="{FF2B5EF4-FFF2-40B4-BE49-F238E27FC236}">
                <a16:creationId xmlns:a16="http://schemas.microsoft.com/office/drawing/2014/main" id="{7E3E4368-CEBB-5D4E-96DD-F73A11F90C4D}"/>
              </a:ext>
            </a:extLst>
          </p:cNvPr>
          <p:cNvSpPr/>
          <p:nvPr/>
        </p:nvSpPr>
        <p:spPr bwMode="auto">
          <a:xfrm rot="5400000">
            <a:off x="4725288" y="4464945"/>
            <a:ext cx="503796" cy="496834"/>
          </a:xfrm>
          <a:prstGeom prst="rightArrow">
            <a:avLst/>
          </a:prstGeom>
          <a:solidFill>
            <a:srgbClr val="CC0066"/>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9" name="Text Box 14">
            <a:extLst>
              <a:ext uri="{FF2B5EF4-FFF2-40B4-BE49-F238E27FC236}">
                <a16:creationId xmlns:a16="http://schemas.microsoft.com/office/drawing/2014/main" id="{463F2C4C-AF5E-8C4A-420B-E42CC75B3463}"/>
              </a:ext>
            </a:extLst>
          </p:cNvPr>
          <p:cNvSpPr txBox="1">
            <a:spLocks noChangeArrowheads="1"/>
          </p:cNvSpPr>
          <p:nvPr/>
        </p:nvSpPr>
        <p:spPr bwMode="auto">
          <a:xfrm>
            <a:off x="7769298" y="5365144"/>
            <a:ext cx="176490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Prof. Siebenhüner</a:t>
            </a:r>
          </a:p>
        </p:txBody>
      </p:sp>
      <p:grpSp>
        <p:nvGrpSpPr>
          <p:cNvPr id="31" name="Gruppieren 30">
            <a:extLst>
              <a:ext uri="{FF2B5EF4-FFF2-40B4-BE49-F238E27FC236}">
                <a16:creationId xmlns:a16="http://schemas.microsoft.com/office/drawing/2014/main" id="{25BD73BB-DE58-A157-FE47-6A6403457452}"/>
              </a:ext>
            </a:extLst>
          </p:cNvPr>
          <p:cNvGrpSpPr/>
          <p:nvPr/>
        </p:nvGrpSpPr>
        <p:grpSpPr>
          <a:xfrm>
            <a:off x="193692" y="1562126"/>
            <a:ext cx="1606550" cy="1868158"/>
            <a:chOff x="193692" y="1562126"/>
            <a:chExt cx="1606550" cy="1868158"/>
          </a:xfrm>
        </p:grpSpPr>
        <p:sp>
          <p:nvSpPr>
            <p:cNvPr id="28680" name="Textfeld 1">
              <a:extLst>
                <a:ext uri="{FF2B5EF4-FFF2-40B4-BE49-F238E27FC236}">
                  <a16:creationId xmlns:a16="http://schemas.microsoft.com/office/drawing/2014/main" id="{AF147AD4-0C9A-4EA4-AB51-60E438FAAA52}"/>
                </a:ext>
              </a:extLst>
            </p:cNvPr>
            <p:cNvSpPr txBox="1">
              <a:spLocks noChangeArrowheads="1"/>
            </p:cNvSpPr>
            <p:nvPr/>
          </p:nvSpPr>
          <p:spPr bwMode="auto">
            <a:xfrm>
              <a:off x="193692" y="3060396"/>
              <a:ext cx="1606550" cy="369888"/>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Wirkungsgrad</a:t>
              </a:r>
            </a:p>
          </p:txBody>
        </p:sp>
        <p:sp>
          <p:nvSpPr>
            <p:cNvPr id="7" name="Textfeld 1">
              <a:extLst>
                <a:ext uri="{FF2B5EF4-FFF2-40B4-BE49-F238E27FC236}">
                  <a16:creationId xmlns:a16="http://schemas.microsoft.com/office/drawing/2014/main" id="{6EC599BB-82DC-A7A4-53AA-C128F289E7CD}"/>
                </a:ext>
              </a:extLst>
            </p:cNvPr>
            <p:cNvSpPr txBox="1">
              <a:spLocks noChangeArrowheads="1"/>
            </p:cNvSpPr>
            <p:nvPr/>
          </p:nvSpPr>
          <p:spPr bwMode="auto">
            <a:xfrm>
              <a:off x="193692" y="1562126"/>
              <a:ext cx="1441420" cy="369332"/>
            </a:xfrm>
            <a:prstGeom prst="rect">
              <a:avLst/>
            </a:prstGeom>
            <a:solidFill>
              <a:schemeClr val="bg1">
                <a:lumMod val="85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de-DE" altLang="de-DE" sz="1800" dirty="0"/>
                <a:t>Wirksamkeit</a:t>
              </a:r>
            </a:p>
          </p:txBody>
        </p:sp>
      </p:grpSp>
      <p:sp>
        <p:nvSpPr>
          <p:cNvPr id="20" name="Rectangle 4">
            <a:extLst>
              <a:ext uri="{FF2B5EF4-FFF2-40B4-BE49-F238E27FC236}">
                <a16:creationId xmlns:a16="http://schemas.microsoft.com/office/drawing/2014/main" id="{675935CB-AFA4-43E2-B6DC-DBFA28C985B1}"/>
              </a:ext>
            </a:extLst>
          </p:cNvPr>
          <p:cNvSpPr>
            <a:spLocks noChangeArrowheads="1"/>
          </p:cNvSpPr>
          <p:nvPr/>
        </p:nvSpPr>
        <p:spPr bwMode="auto">
          <a:xfrm>
            <a:off x="287338" y="6132513"/>
            <a:ext cx="93345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Erstellung der Klimaschutzkonzepte mit dem Nachhaltigkeitsprinzip!</a:t>
            </a:r>
          </a:p>
        </p:txBody>
      </p:sp>
      <p:sp>
        <p:nvSpPr>
          <p:cNvPr id="4" name="Textfeld 3">
            <a:extLst>
              <a:ext uri="{FF2B5EF4-FFF2-40B4-BE49-F238E27FC236}">
                <a16:creationId xmlns:a16="http://schemas.microsoft.com/office/drawing/2014/main" id="{BDEC0E04-8FFB-F734-6D8F-6D09DC606474}"/>
              </a:ext>
            </a:extLst>
          </p:cNvPr>
          <p:cNvSpPr txBox="1">
            <a:spLocks noChangeArrowheads="1"/>
          </p:cNvSpPr>
          <p:nvPr/>
        </p:nvSpPr>
        <p:spPr bwMode="auto">
          <a:xfrm>
            <a:off x="7501806" y="2829841"/>
            <a:ext cx="246084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Nutzung nachhaltiger</a:t>
            </a:r>
          </a:p>
          <a:p>
            <a:r>
              <a:rPr lang="de-DE" altLang="de-DE" sz="1600" dirty="0">
                <a:solidFill>
                  <a:srgbClr val="FF0000"/>
                </a:solidFill>
              </a:rPr>
              <a:t>Energieressourcen:</a:t>
            </a:r>
            <a:br>
              <a:rPr lang="de-DE" altLang="de-DE" sz="1600" dirty="0">
                <a:solidFill>
                  <a:srgbClr val="FF0000"/>
                </a:solidFill>
              </a:rPr>
            </a:br>
            <a:r>
              <a:rPr lang="de-DE" altLang="de-DE" sz="1600" dirty="0">
                <a:solidFill>
                  <a:srgbClr val="FF0000"/>
                </a:solidFill>
              </a:rPr>
              <a:t>„Erneuerbare“</a:t>
            </a:r>
          </a:p>
        </p:txBody>
      </p:sp>
      <p:sp>
        <p:nvSpPr>
          <p:cNvPr id="3" name="Textfeld 2">
            <a:extLst>
              <a:ext uri="{FF2B5EF4-FFF2-40B4-BE49-F238E27FC236}">
                <a16:creationId xmlns:a16="http://schemas.microsoft.com/office/drawing/2014/main" id="{753B891D-DED5-4465-A860-7B99A6BE1228}"/>
              </a:ext>
            </a:extLst>
          </p:cNvPr>
          <p:cNvSpPr txBox="1">
            <a:spLocks noChangeArrowheads="1"/>
          </p:cNvSpPr>
          <p:nvPr/>
        </p:nvSpPr>
        <p:spPr bwMode="auto">
          <a:xfrm>
            <a:off x="6103379" y="5511781"/>
            <a:ext cx="17367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dirty="0">
                <a:solidFill>
                  <a:srgbClr val="FF0000"/>
                </a:solidFill>
              </a:rPr>
              <a:t>Gut leben</a:t>
            </a:r>
            <a:br>
              <a:rPr lang="de-DE" altLang="de-DE" sz="1800" dirty="0">
                <a:solidFill>
                  <a:srgbClr val="FF0000"/>
                </a:solidFill>
              </a:rPr>
            </a:br>
            <a:r>
              <a:rPr lang="de-DE" altLang="de-DE" sz="1800" dirty="0">
                <a:solidFill>
                  <a:srgbClr val="FF0000"/>
                </a:solidFill>
              </a:rPr>
              <a:t>statt viel haben</a:t>
            </a:r>
          </a:p>
        </p:txBody>
      </p:sp>
      <p:sp>
        <p:nvSpPr>
          <p:cNvPr id="26" name="Textfeld 25">
            <a:extLst>
              <a:ext uri="{FF2B5EF4-FFF2-40B4-BE49-F238E27FC236}">
                <a16:creationId xmlns:a16="http://schemas.microsoft.com/office/drawing/2014/main" id="{5A5E8163-44E9-8041-6420-A01A929834B2}"/>
              </a:ext>
            </a:extLst>
          </p:cNvPr>
          <p:cNvSpPr txBox="1">
            <a:spLocks noChangeArrowheads="1"/>
          </p:cNvSpPr>
          <p:nvPr/>
        </p:nvSpPr>
        <p:spPr bwMode="auto">
          <a:xfrm>
            <a:off x="268559" y="3558526"/>
            <a:ext cx="2041254" cy="58477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solidFill>
                  <a:srgbClr val="FF0000"/>
                </a:solidFill>
              </a:rPr>
              <a:t>Die richtigen Dinge richtig tun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additive="base">
                                        <p:cTn id="7" dur="1000" fill="hold"/>
                                        <p:tgtEl>
                                          <p:spTgt spid="28681"/>
                                        </p:tgtEl>
                                        <p:attrNameLst>
                                          <p:attrName>ppt_x</p:attrName>
                                        </p:attrNameLst>
                                      </p:cBhvr>
                                      <p:tavLst>
                                        <p:tav tm="0">
                                          <p:val>
                                            <p:strVal val="1+#ppt_w/2"/>
                                          </p:val>
                                        </p:tav>
                                        <p:tav tm="100000">
                                          <p:val>
                                            <p:strVal val="#ppt_x"/>
                                          </p:val>
                                        </p:tav>
                                      </p:tavLst>
                                    </p:anim>
                                    <p:anim calcmode="lin" valueType="num">
                                      <p:cBhvr additive="base">
                                        <p:cTn id="8" dur="1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1+#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fill="hold"/>
                                        <p:tgtEl>
                                          <p:spTgt spid="4"/>
                                        </p:tgtEl>
                                        <p:attrNameLst>
                                          <p:attrName>ppt_x</p:attrName>
                                        </p:attrNameLst>
                                      </p:cBhvr>
                                      <p:tavLst>
                                        <p:tav tm="0">
                                          <p:val>
                                            <p:strVal val="0-#ppt_w/2"/>
                                          </p:val>
                                        </p:tav>
                                        <p:tav tm="100000">
                                          <p:val>
                                            <p:strVal val="#ppt_x"/>
                                          </p:val>
                                        </p:tav>
                                      </p:tavLst>
                                    </p:anim>
                                    <p:anim calcmode="lin" valueType="num">
                                      <p:cBhvr additive="base">
                                        <p:cTn id="3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5" grpId="0" animBg="1"/>
      <p:bldP spid="20" grpId="0"/>
      <p:bldP spid="4" grpId="0" animBg="1"/>
      <p:bldP spid="3"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800" name="Gruppieren 72799">
            <a:extLst>
              <a:ext uri="{FF2B5EF4-FFF2-40B4-BE49-F238E27FC236}">
                <a16:creationId xmlns:a16="http://schemas.microsoft.com/office/drawing/2014/main" id="{05B6ED10-DF21-92F8-C8C9-9B1DC527C813}"/>
              </a:ext>
            </a:extLst>
          </p:cNvPr>
          <p:cNvGrpSpPr/>
          <p:nvPr/>
        </p:nvGrpSpPr>
        <p:grpSpPr>
          <a:xfrm>
            <a:off x="5168900" y="972200"/>
            <a:ext cx="4513263" cy="4432300"/>
            <a:chOff x="5168900" y="972200"/>
            <a:chExt cx="4513263" cy="4432300"/>
          </a:xfrm>
        </p:grpSpPr>
        <p:grpSp>
          <p:nvGrpSpPr>
            <p:cNvPr id="9" name="Gruppieren 8">
              <a:extLst>
                <a:ext uri="{FF2B5EF4-FFF2-40B4-BE49-F238E27FC236}">
                  <a16:creationId xmlns:a16="http://schemas.microsoft.com/office/drawing/2014/main" id="{8DF4944D-4AD6-FA9B-7E40-1F684B707B4F}"/>
                </a:ext>
              </a:extLst>
            </p:cNvPr>
            <p:cNvGrpSpPr/>
            <p:nvPr/>
          </p:nvGrpSpPr>
          <p:grpSpPr>
            <a:xfrm>
              <a:off x="5168900" y="972200"/>
              <a:ext cx="4513263" cy="4432300"/>
              <a:chOff x="5168900" y="1127125"/>
              <a:chExt cx="4513263" cy="4432300"/>
            </a:xfrm>
          </p:grpSpPr>
          <p:grpSp>
            <p:nvGrpSpPr>
              <p:cNvPr id="7" name="Gruppieren 6">
                <a:extLst>
                  <a:ext uri="{FF2B5EF4-FFF2-40B4-BE49-F238E27FC236}">
                    <a16:creationId xmlns:a16="http://schemas.microsoft.com/office/drawing/2014/main" id="{7631541E-3BBC-3143-E02E-5D8C3A728986}"/>
                  </a:ext>
                </a:extLst>
              </p:cNvPr>
              <p:cNvGrpSpPr/>
              <p:nvPr/>
            </p:nvGrpSpPr>
            <p:grpSpPr>
              <a:xfrm>
                <a:off x="5168900" y="1127125"/>
                <a:ext cx="4513263" cy="4432300"/>
                <a:chOff x="5168900" y="1127125"/>
                <a:chExt cx="4513263" cy="4432300"/>
              </a:xfrm>
            </p:grpSpPr>
            <p:grpSp>
              <p:nvGrpSpPr>
                <p:cNvPr id="72753" name="Gruppieren 109">
                  <a:extLst>
                    <a:ext uri="{FF2B5EF4-FFF2-40B4-BE49-F238E27FC236}">
                      <a16:creationId xmlns:a16="http://schemas.microsoft.com/office/drawing/2014/main" id="{D5E29187-76ED-43D6-B8E5-FB464DC353E1}"/>
                    </a:ext>
                  </a:extLst>
                </p:cNvPr>
                <p:cNvGrpSpPr>
                  <a:grpSpLocks/>
                </p:cNvGrpSpPr>
                <p:nvPr/>
              </p:nvGrpSpPr>
              <p:grpSpPr bwMode="auto">
                <a:xfrm>
                  <a:off x="5168900" y="1127125"/>
                  <a:ext cx="4513263" cy="4432300"/>
                  <a:chOff x="5168761" y="1127464"/>
                  <a:chExt cx="4513509" cy="4432423"/>
                </a:xfrm>
              </p:grpSpPr>
              <p:sp>
                <p:nvSpPr>
                  <p:cNvPr id="72763" name="Rechteck 4">
                    <a:extLst>
                      <a:ext uri="{FF2B5EF4-FFF2-40B4-BE49-F238E27FC236}">
                        <a16:creationId xmlns:a16="http://schemas.microsoft.com/office/drawing/2014/main" id="{96C555B2-CE27-4C96-B7EB-6978EFDBC02B}"/>
                      </a:ext>
                    </a:extLst>
                  </p:cNvPr>
                  <p:cNvSpPr>
                    <a:spLocks noChangeArrowheads="1"/>
                  </p:cNvSpPr>
                  <p:nvPr/>
                </p:nvSpPr>
                <p:spPr bwMode="auto">
                  <a:xfrm>
                    <a:off x="5168761" y="1127464"/>
                    <a:ext cx="4513509" cy="4432423"/>
                  </a:xfrm>
                  <a:prstGeom prst="rect">
                    <a:avLst/>
                  </a:prstGeom>
                  <a:solidFill>
                    <a:schemeClr val="bg1"/>
                  </a:solidFill>
                  <a:ln w="38100" algn="ctr">
                    <a:solidFill>
                      <a:srgbClr val="000000"/>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nvGrpSpPr>
                  <p:cNvPr id="72765" name="Gruppieren 49">
                    <a:extLst>
                      <a:ext uri="{FF2B5EF4-FFF2-40B4-BE49-F238E27FC236}">
                        <a16:creationId xmlns:a16="http://schemas.microsoft.com/office/drawing/2014/main" id="{6F0892B3-95CB-40A6-BBEF-0619B0DE0996}"/>
                      </a:ext>
                    </a:extLst>
                  </p:cNvPr>
                  <p:cNvGrpSpPr>
                    <a:grpSpLocks/>
                  </p:cNvGrpSpPr>
                  <p:nvPr/>
                </p:nvGrpSpPr>
                <p:grpSpPr bwMode="auto">
                  <a:xfrm>
                    <a:off x="5450663" y="3014334"/>
                    <a:ext cx="1622614" cy="1095178"/>
                    <a:chOff x="2394012" y="3332288"/>
                    <a:chExt cx="1672711" cy="940406"/>
                  </a:xfrm>
                </p:grpSpPr>
                <p:pic>
                  <p:nvPicPr>
                    <p:cNvPr id="72771" name="Grafik 50">
                      <a:extLst>
                        <a:ext uri="{FF2B5EF4-FFF2-40B4-BE49-F238E27FC236}">
                          <a16:creationId xmlns:a16="http://schemas.microsoft.com/office/drawing/2014/main" id="{30B45493-D74D-4AB4-941D-75E1F804F4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94012" y="3429000"/>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2" name="Grafik 51">
                      <a:extLst>
                        <a:ext uri="{FF2B5EF4-FFF2-40B4-BE49-F238E27FC236}">
                          <a16:creationId xmlns:a16="http://schemas.microsoft.com/office/drawing/2014/main" id="{DCFB046E-0330-457D-B312-367CC8F5D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23029" y="3332288"/>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66" name="Gruppieren 55">
                    <a:extLst>
                      <a:ext uri="{FF2B5EF4-FFF2-40B4-BE49-F238E27FC236}">
                        <a16:creationId xmlns:a16="http://schemas.microsoft.com/office/drawing/2014/main" id="{D1F4222D-B5C3-4EB7-96C8-5B31614B66B9}"/>
                      </a:ext>
                    </a:extLst>
                  </p:cNvPr>
                  <p:cNvGrpSpPr>
                    <a:grpSpLocks/>
                  </p:cNvGrpSpPr>
                  <p:nvPr/>
                </p:nvGrpSpPr>
                <p:grpSpPr bwMode="auto">
                  <a:xfrm>
                    <a:off x="5450663" y="4279949"/>
                    <a:ext cx="1622614" cy="1095178"/>
                    <a:chOff x="2394012" y="3332288"/>
                    <a:chExt cx="1672711" cy="940406"/>
                  </a:xfrm>
                </p:grpSpPr>
                <p:pic>
                  <p:nvPicPr>
                    <p:cNvPr id="72769" name="Grafik 56">
                      <a:extLst>
                        <a:ext uri="{FF2B5EF4-FFF2-40B4-BE49-F238E27FC236}">
                          <a16:creationId xmlns:a16="http://schemas.microsoft.com/office/drawing/2014/main" id="{E9AB13F5-288E-4E2C-9B7C-AE86FF87FD6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94012" y="3429000"/>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0" name="Grafik 57">
                      <a:extLst>
                        <a:ext uri="{FF2B5EF4-FFF2-40B4-BE49-F238E27FC236}">
                          <a16:creationId xmlns:a16="http://schemas.microsoft.com/office/drawing/2014/main" id="{C83F855D-E34C-4A0B-83A6-A55FFD56FC6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23029" y="3332288"/>
                      <a:ext cx="843694" cy="8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68" name="Rechteck 106">
                    <a:extLst>
                      <a:ext uri="{FF2B5EF4-FFF2-40B4-BE49-F238E27FC236}">
                        <a16:creationId xmlns:a16="http://schemas.microsoft.com/office/drawing/2014/main" id="{AA1512A8-31B1-4283-9D67-1CDB36C00B17}"/>
                      </a:ext>
                    </a:extLst>
                  </p:cNvPr>
                  <p:cNvSpPr>
                    <a:spLocks noChangeArrowheads="1"/>
                  </p:cNvSpPr>
                  <p:nvPr/>
                </p:nvSpPr>
                <p:spPr bwMode="auto">
                  <a:xfrm>
                    <a:off x="5450662" y="2947386"/>
                    <a:ext cx="1608376" cy="250350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2767" name="Textfeld 66">
                    <a:extLst>
                      <a:ext uri="{FF2B5EF4-FFF2-40B4-BE49-F238E27FC236}">
                        <a16:creationId xmlns:a16="http://schemas.microsoft.com/office/drawing/2014/main" id="{2BDAB410-7264-4C2B-B73E-676308E14DCE}"/>
                      </a:ext>
                    </a:extLst>
                  </p:cNvPr>
                  <p:cNvSpPr txBox="1">
                    <a:spLocks noChangeArrowheads="1"/>
                  </p:cNvSpPr>
                  <p:nvPr/>
                </p:nvSpPr>
                <p:spPr bwMode="auto">
                  <a:xfrm>
                    <a:off x="5190327" y="1147788"/>
                    <a:ext cx="4200418" cy="3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u="sng" dirty="0"/>
                      <a:t>Minus</a:t>
                    </a:r>
                    <a:r>
                      <a:rPr lang="de-DE" altLang="de-DE" sz="1600" dirty="0"/>
                      <a:t>-Energie-Gebietskörperschaft (Städte)</a:t>
                    </a:r>
                  </a:p>
                </p:txBody>
              </p:sp>
            </p:grpSp>
            <p:pic>
              <p:nvPicPr>
                <p:cNvPr id="72752" name="Grafik 6">
                  <a:extLst>
                    <a:ext uri="{FF2B5EF4-FFF2-40B4-BE49-F238E27FC236}">
                      <a16:creationId xmlns:a16="http://schemas.microsoft.com/office/drawing/2014/main" id="{166306F6-EA0F-4C64-BC76-12E33310A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545" b="20052"/>
                <a:stretch>
                  <a:fillRect/>
                </a:stretch>
              </p:blipFill>
              <p:spPr bwMode="auto">
                <a:xfrm>
                  <a:off x="7778004" y="4322031"/>
                  <a:ext cx="1879758" cy="111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50" name="Grafik 74" descr="Ein Bild, das Gebäude enthält.&#10;&#10;Automatisch generierte Beschreibung">
                  <a:extLst>
                    <a:ext uri="{FF2B5EF4-FFF2-40B4-BE49-F238E27FC236}">
                      <a16:creationId xmlns:a16="http://schemas.microsoft.com/office/drawing/2014/main" id="{33E5AEE3-E609-4666-9D7C-62A2A6767C2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23552" t="4437" r="24747" b="5206"/>
                <a:stretch>
                  <a:fillRect/>
                </a:stretch>
              </p:blipFill>
              <p:spPr bwMode="auto">
                <a:xfrm>
                  <a:off x="7986383" y="3003685"/>
                  <a:ext cx="694013" cy="121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98" name="Grafik 74" descr="Ein Bild, das Gebäude enthält.&#10;&#10;Automatisch generierte Beschreibung">
                  <a:extLst>
                    <a:ext uri="{FF2B5EF4-FFF2-40B4-BE49-F238E27FC236}">
                      <a16:creationId xmlns:a16="http://schemas.microsoft.com/office/drawing/2014/main" id="{14EAD77B-4612-D215-A88C-F2503172302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23552" t="4437" r="24747" b="5206"/>
                <a:stretch>
                  <a:fillRect/>
                </a:stretch>
              </p:blipFill>
              <p:spPr bwMode="auto">
                <a:xfrm>
                  <a:off x="8803129" y="2660614"/>
                  <a:ext cx="694013" cy="121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55" name="Gruppieren 92">
                <a:extLst>
                  <a:ext uri="{FF2B5EF4-FFF2-40B4-BE49-F238E27FC236}">
                    <a16:creationId xmlns:a16="http://schemas.microsoft.com/office/drawing/2014/main" id="{7630AB3A-FB75-4593-BEB0-0E014CE13052}"/>
                  </a:ext>
                </a:extLst>
              </p:cNvPr>
              <p:cNvGrpSpPr>
                <a:grpSpLocks/>
              </p:cNvGrpSpPr>
              <p:nvPr/>
            </p:nvGrpSpPr>
            <p:grpSpPr bwMode="auto">
              <a:xfrm>
                <a:off x="5508625" y="2806700"/>
                <a:ext cx="2340357" cy="920750"/>
                <a:chOff x="-1472528" y="2377468"/>
                <a:chExt cx="2340484" cy="920775"/>
              </a:xfrm>
            </p:grpSpPr>
            <p:sp>
              <p:nvSpPr>
                <p:cNvPr id="94" name="Rechteck 93">
                  <a:extLst>
                    <a:ext uri="{FF2B5EF4-FFF2-40B4-BE49-F238E27FC236}">
                      <a16:creationId xmlns:a16="http://schemas.microsoft.com/office/drawing/2014/main" id="{0A3C0AFA-E37C-447C-B6C1-F0D3BB4F9311}"/>
                    </a:ext>
                  </a:extLst>
                </p:cNvPr>
                <p:cNvSpPr/>
                <p:nvPr/>
              </p:nvSpPr>
              <p:spPr bwMode="auto">
                <a:xfrm>
                  <a:off x="-1472528" y="2377468"/>
                  <a:ext cx="2340484" cy="920775"/>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61" name="Textfeld 6">
                  <a:extLst>
                    <a:ext uri="{FF2B5EF4-FFF2-40B4-BE49-F238E27FC236}">
                      <a16:creationId xmlns:a16="http://schemas.microsoft.com/office/drawing/2014/main" id="{61582E23-FC8F-4DCE-8B26-98D02983F78A}"/>
                    </a:ext>
                  </a:extLst>
                </p:cNvPr>
                <p:cNvSpPr txBox="1">
                  <a:spLocks noChangeArrowheads="1"/>
                </p:cNvSpPr>
                <p:nvPr/>
              </p:nvSpPr>
              <p:spPr bwMode="auto">
                <a:xfrm>
                  <a:off x="-1471878" y="2378213"/>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t>Energiebedarf</a:t>
                  </a:r>
                </a:p>
              </p:txBody>
            </p:sp>
            <p:sp>
              <p:nvSpPr>
                <p:cNvPr id="72762" name="Rechteck 95">
                  <a:extLst>
                    <a:ext uri="{FF2B5EF4-FFF2-40B4-BE49-F238E27FC236}">
                      <a16:creationId xmlns:a16="http://schemas.microsoft.com/office/drawing/2014/main" id="{9984DD43-9BAD-4FFC-AD61-FDF9B54F2CB4}"/>
                    </a:ext>
                  </a:extLst>
                </p:cNvPr>
                <p:cNvSpPr>
                  <a:spLocks noChangeArrowheads="1"/>
                </p:cNvSpPr>
                <p:nvPr/>
              </p:nvSpPr>
              <p:spPr bwMode="auto">
                <a:xfrm>
                  <a:off x="-1366837" y="2756842"/>
                  <a:ext cx="1260329" cy="329181"/>
                </a:xfrm>
                <a:prstGeom prst="rect">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100 %</a:t>
                  </a:r>
                </a:p>
              </p:txBody>
            </p:sp>
          </p:grpSp>
        </p:grpSp>
        <p:pic>
          <p:nvPicPr>
            <p:cNvPr id="66" name="Grafik 45">
              <a:extLst>
                <a:ext uri="{FF2B5EF4-FFF2-40B4-BE49-F238E27FC236}">
                  <a16:creationId xmlns:a16="http://schemas.microsoft.com/office/drawing/2014/main" id="{8900C05C-D57F-B906-9FD8-0F39853C412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5454540" y="1383480"/>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Grafik 45">
              <a:extLst>
                <a:ext uri="{FF2B5EF4-FFF2-40B4-BE49-F238E27FC236}">
                  <a16:creationId xmlns:a16="http://schemas.microsoft.com/office/drawing/2014/main" id="{C035E902-1FAE-06FD-3445-AB822086D18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6885671" y="1352712"/>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Grafik 45">
              <a:extLst>
                <a:ext uri="{FF2B5EF4-FFF2-40B4-BE49-F238E27FC236}">
                  <a16:creationId xmlns:a16="http://schemas.microsoft.com/office/drawing/2014/main" id="{4AE6BEFD-375E-4367-05B1-992075DA334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8259028" y="1274589"/>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18" name="Rechteck 4">
            <a:extLst>
              <a:ext uri="{FF2B5EF4-FFF2-40B4-BE49-F238E27FC236}">
                <a16:creationId xmlns:a16="http://schemas.microsoft.com/office/drawing/2014/main" id="{57EE21BB-0506-4A4A-B127-17E9984EF779}"/>
              </a:ext>
            </a:extLst>
          </p:cNvPr>
          <p:cNvSpPr>
            <a:spLocks noChangeArrowheads="1"/>
          </p:cNvSpPr>
          <p:nvPr/>
        </p:nvSpPr>
        <p:spPr bwMode="auto">
          <a:xfrm>
            <a:off x="268288" y="972200"/>
            <a:ext cx="4513262" cy="4432300"/>
          </a:xfrm>
          <a:prstGeom prst="rect">
            <a:avLst/>
          </a:prstGeom>
          <a:solidFill>
            <a:schemeClr val="bg1"/>
          </a:solidFill>
          <a:ln w="38100" algn="ctr">
            <a:solidFill>
              <a:srgbClr val="000000"/>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pic>
        <p:nvPicPr>
          <p:cNvPr id="72745" name="Grafik 45">
            <a:extLst>
              <a:ext uri="{FF2B5EF4-FFF2-40B4-BE49-F238E27FC236}">
                <a16:creationId xmlns:a16="http://schemas.microsoft.com/office/drawing/2014/main" id="{D80053A6-2614-4CF3-9BA4-DEBF8A9563A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525440" y="1734670"/>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14">
            <a:extLst>
              <a:ext uri="{FF2B5EF4-FFF2-40B4-BE49-F238E27FC236}">
                <a16:creationId xmlns:a16="http://schemas.microsoft.com/office/drawing/2014/main" id="{551E4FFB-27E2-447A-BE1B-300B98FA4FAC}"/>
              </a:ext>
            </a:extLst>
          </p:cNvPr>
          <p:cNvSpPr txBox="1">
            <a:spLocks noChangeArrowheads="1"/>
          </p:cNvSpPr>
          <p:nvPr/>
        </p:nvSpPr>
        <p:spPr bwMode="auto">
          <a:xfrm>
            <a:off x="8638890" y="5489533"/>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pic>
        <p:nvPicPr>
          <p:cNvPr id="30" name="Grafik 45">
            <a:extLst>
              <a:ext uri="{FF2B5EF4-FFF2-40B4-BE49-F238E27FC236}">
                <a16:creationId xmlns:a16="http://schemas.microsoft.com/office/drawing/2014/main" id="{BC22BB34-58C9-9B47-6C86-2321A6DCFF7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1965290" y="1471506"/>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rafik 45">
            <a:extLst>
              <a:ext uri="{FF2B5EF4-FFF2-40B4-BE49-F238E27FC236}">
                <a16:creationId xmlns:a16="http://schemas.microsoft.com/office/drawing/2014/main" id="{E5B2234D-95EC-10B1-BF92-876E30A99C0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690" t="22069" r="8836" b="12211"/>
          <a:stretch/>
        </p:blipFill>
        <p:spPr bwMode="auto">
          <a:xfrm>
            <a:off x="3453348" y="1211025"/>
            <a:ext cx="1288312" cy="127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2" name="Textfeld 66">
            <a:extLst>
              <a:ext uri="{FF2B5EF4-FFF2-40B4-BE49-F238E27FC236}">
                <a16:creationId xmlns:a16="http://schemas.microsoft.com/office/drawing/2014/main" id="{E1BD1BB9-5BCC-429E-A655-EA98DD35FFEB}"/>
              </a:ext>
            </a:extLst>
          </p:cNvPr>
          <p:cNvSpPr txBox="1">
            <a:spLocks noChangeArrowheads="1"/>
          </p:cNvSpPr>
          <p:nvPr/>
        </p:nvSpPr>
        <p:spPr bwMode="auto">
          <a:xfrm>
            <a:off x="289853" y="992523"/>
            <a:ext cx="4028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u="sng" dirty="0"/>
              <a:t>Plus</a:t>
            </a:r>
            <a:r>
              <a:rPr lang="de-DE" altLang="de-DE" sz="1600" dirty="0"/>
              <a:t>-Energie-Gebietskörperschaft (Dörfer)</a:t>
            </a:r>
          </a:p>
        </p:txBody>
      </p:sp>
      <p:grpSp>
        <p:nvGrpSpPr>
          <p:cNvPr id="72723" name="Gruppieren 31">
            <a:extLst>
              <a:ext uri="{FF2B5EF4-FFF2-40B4-BE49-F238E27FC236}">
                <a16:creationId xmlns:a16="http://schemas.microsoft.com/office/drawing/2014/main" id="{F885A378-E051-48E6-89FC-9FD622B41987}"/>
              </a:ext>
            </a:extLst>
          </p:cNvPr>
          <p:cNvGrpSpPr>
            <a:grpSpLocks/>
          </p:cNvGrpSpPr>
          <p:nvPr/>
        </p:nvGrpSpPr>
        <p:grpSpPr bwMode="auto">
          <a:xfrm>
            <a:off x="2108570" y="2651775"/>
            <a:ext cx="2325320" cy="920750"/>
            <a:chOff x="-1972807" y="2377468"/>
            <a:chExt cx="1952594" cy="920776"/>
          </a:xfrm>
        </p:grpSpPr>
        <p:sp>
          <p:nvSpPr>
            <p:cNvPr id="6" name="Rechteck 5">
              <a:extLst>
                <a:ext uri="{FF2B5EF4-FFF2-40B4-BE49-F238E27FC236}">
                  <a16:creationId xmlns:a16="http://schemas.microsoft.com/office/drawing/2014/main" id="{2B17DAD6-B062-428E-883A-325103A7E4F4}"/>
                </a:ext>
              </a:extLst>
            </p:cNvPr>
            <p:cNvSpPr/>
            <p:nvPr/>
          </p:nvSpPr>
          <p:spPr bwMode="auto">
            <a:xfrm>
              <a:off x="-1972807" y="2377468"/>
              <a:ext cx="1952594" cy="920776"/>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31" name="Textfeld 6">
              <a:extLst>
                <a:ext uri="{FF2B5EF4-FFF2-40B4-BE49-F238E27FC236}">
                  <a16:creationId xmlns:a16="http://schemas.microsoft.com/office/drawing/2014/main" id="{6D743067-D27D-4E29-B87F-BC0A211A65EF}"/>
                </a:ext>
              </a:extLst>
            </p:cNvPr>
            <p:cNvSpPr txBox="1">
              <a:spLocks noChangeArrowheads="1"/>
            </p:cNvSpPr>
            <p:nvPr/>
          </p:nvSpPr>
          <p:spPr bwMode="auto">
            <a:xfrm>
              <a:off x="-1696128" y="2378213"/>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a:t>Energiebedarf</a:t>
              </a:r>
            </a:p>
          </p:txBody>
        </p:sp>
        <p:sp>
          <p:nvSpPr>
            <p:cNvPr id="72732" name="Rechteck 3">
              <a:extLst>
                <a:ext uri="{FF2B5EF4-FFF2-40B4-BE49-F238E27FC236}">
                  <a16:creationId xmlns:a16="http://schemas.microsoft.com/office/drawing/2014/main" id="{E1B52567-9890-464A-8615-4BD6BD9D5B8D}"/>
                </a:ext>
              </a:extLst>
            </p:cNvPr>
            <p:cNvSpPr>
              <a:spLocks noChangeArrowheads="1"/>
            </p:cNvSpPr>
            <p:nvPr/>
          </p:nvSpPr>
          <p:spPr bwMode="auto">
            <a:xfrm>
              <a:off x="-1811480" y="2756842"/>
              <a:ext cx="1260329" cy="329181"/>
            </a:xfrm>
            <a:prstGeom prst="rect">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100 %</a:t>
              </a:r>
            </a:p>
          </p:txBody>
        </p:sp>
      </p:grpSp>
      <p:grpSp>
        <p:nvGrpSpPr>
          <p:cNvPr id="72799" name="Gruppieren 72798">
            <a:extLst>
              <a:ext uri="{FF2B5EF4-FFF2-40B4-BE49-F238E27FC236}">
                <a16:creationId xmlns:a16="http://schemas.microsoft.com/office/drawing/2014/main" id="{8D37670D-D5A0-F094-1BBC-A5636A2C9415}"/>
              </a:ext>
            </a:extLst>
          </p:cNvPr>
          <p:cNvGrpSpPr/>
          <p:nvPr/>
        </p:nvGrpSpPr>
        <p:grpSpPr>
          <a:xfrm>
            <a:off x="375458" y="1332426"/>
            <a:ext cx="4094654" cy="3983583"/>
            <a:chOff x="375458" y="1332426"/>
            <a:chExt cx="4094654" cy="3983583"/>
          </a:xfrm>
        </p:grpSpPr>
        <p:grpSp>
          <p:nvGrpSpPr>
            <p:cNvPr id="4" name="Gruppieren 3">
              <a:extLst>
                <a:ext uri="{FF2B5EF4-FFF2-40B4-BE49-F238E27FC236}">
                  <a16:creationId xmlns:a16="http://schemas.microsoft.com/office/drawing/2014/main" id="{5E0DBB0F-C31F-289C-DFC8-302704A22E7C}"/>
                </a:ext>
              </a:extLst>
            </p:cNvPr>
            <p:cNvGrpSpPr/>
            <p:nvPr/>
          </p:nvGrpSpPr>
          <p:grpSpPr>
            <a:xfrm>
              <a:off x="2108568" y="3395817"/>
              <a:ext cx="2361544" cy="1920192"/>
              <a:chOff x="2108568" y="3550742"/>
              <a:chExt cx="2361544" cy="1920192"/>
            </a:xfrm>
          </p:grpSpPr>
          <p:sp>
            <p:nvSpPr>
              <p:cNvPr id="38" name="Rechteck 37">
                <a:extLst>
                  <a:ext uri="{FF2B5EF4-FFF2-40B4-BE49-F238E27FC236}">
                    <a16:creationId xmlns:a16="http://schemas.microsoft.com/office/drawing/2014/main" id="{B1311831-BDB5-4D34-B75F-1379C13D2326}"/>
                  </a:ext>
                </a:extLst>
              </p:cNvPr>
              <p:cNvSpPr/>
              <p:nvPr/>
            </p:nvSpPr>
            <p:spPr bwMode="auto">
              <a:xfrm>
                <a:off x="2110101" y="3814763"/>
                <a:ext cx="2323788" cy="1635125"/>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27" name="Textfeld 6">
                <a:extLst>
                  <a:ext uri="{FF2B5EF4-FFF2-40B4-BE49-F238E27FC236}">
                    <a16:creationId xmlns:a16="http://schemas.microsoft.com/office/drawing/2014/main" id="{8B8B7C0A-D61E-4F82-9947-2FD5AF6AF55A}"/>
                  </a:ext>
                </a:extLst>
              </p:cNvPr>
              <p:cNvSpPr txBox="1">
                <a:spLocks noChangeArrowheads="1"/>
              </p:cNvSpPr>
              <p:nvPr/>
            </p:nvSpPr>
            <p:spPr bwMode="auto">
              <a:xfrm>
                <a:off x="2108568" y="5132380"/>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t>Erneuerbare (Potenzial)</a:t>
                </a:r>
              </a:p>
            </p:txBody>
          </p:sp>
          <p:sp>
            <p:nvSpPr>
              <p:cNvPr id="72728" name="Rechteck 34">
                <a:extLst>
                  <a:ext uri="{FF2B5EF4-FFF2-40B4-BE49-F238E27FC236}">
                    <a16:creationId xmlns:a16="http://schemas.microsoft.com/office/drawing/2014/main" id="{70C099EF-9A99-479E-9216-17D72F9C013C}"/>
                  </a:ext>
                </a:extLst>
              </p:cNvPr>
              <p:cNvSpPr>
                <a:spLocks noChangeArrowheads="1"/>
              </p:cNvSpPr>
              <p:nvPr/>
            </p:nvSpPr>
            <p:spPr bwMode="auto">
              <a:xfrm>
                <a:off x="2300692" y="3893902"/>
                <a:ext cx="2031022" cy="329172"/>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100 %+x</a:t>
                </a:r>
              </a:p>
            </p:txBody>
          </p:sp>
          <p:sp>
            <p:nvSpPr>
              <p:cNvPr id="72725" name="Pfeil: nach unten 38">
                <a:extLst>
                  <a:ext uri="{FF2B5EF4-FFF2-40B4-BE49-F238E27FC236}">
                    <a16:creationId xmlns:a16="http://schemas.microsoft.com/office/drawing/2014/main" id="{86C634A4-E127-40C8-9176-9620D6E3DB41}"/>
                  </a:ext>
                </a:extLst>
              </p:cNvPr>
              <p:cNvSpPr>
                <a:spLocks noChangeArrowheads="1"/>
              </p:cNvSpPr>
              <p:nvPr/>
            </p:nvSpPr>
            <p:spPr bwMode="auto">
              <a:xfrm rot="10800000">
                <a:off x="3140908" y="3550742"/>
                <a:ext cx="146682" cy="325783"/>
              </a:xfrm>
              <a:prstGeom prst="downArrow">
                <a:avLst>
                  <a:gd name="adj1" fmla="val 50000"/>
                  <a:gd name="adj2" fmla="val 50002"/>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29" name="Gruppieren 28">
              <a:extLst>
                <a:ext uri="{FF2B5EF4-FFF2-40B4-BE49-F238E27FC236}">
                  <a16:creationId xmlns:a16="http://schemas.microsoft.com/office/drawing/2014/main" id="{0434CE0B-967A-B6B5-C3A9-E52843D68B11}"/>
                </a:ext>
              </a:extLst>
            </p:cNvPr>
            <p:cNvGrpSpPr/>
            <p:nvPr/>
          </p:nvGrpSpPr>
          <p:grpSpPr>
            <a:xfrm>
              <a:off x="713529" y="1856071"/>
              <a:ext cx="453499" cy="319869"/>
              <a:chOff x="821447" y="2109450"/>
              <a:chExt cx="453499" cy="319869"/>
            </a:xfrm>
          </p:grpSpPr>
          <p:cxnSp>
            <p:nvCxnSpPr>
              <p:cNvPr id="11" name="Gerader Verbinder 10">
                <a:extLst>
                  <a:ext uri="{FF2B5EF4-FFF2-40B4-BE49-F238E27FC236}">
                    <a16:creationId xmlns:a16="http://schemas.microsoft.com/office/drawing/2014/main" id="{B09C2D78-0ABE-58DC-6E11-A60A615A14E2}"/>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a:extLst>
                  <a:ext uri="{FF2B5EF4-FFF2-40B4-BE49-F238E27FC236}">
                    <a16:creationId xmlns:a16="http://schemas.microsoft.com/office/drawing/2014/main" id="{B6FDE81D-25A8-E45C-87B8-8A7C050C9A3E}"/>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a:extLst>
                  <a:ext uri="{FF2B5EF4-FFF2-40B4-BE49-F238E27FC236}">
                    <a16:creationId xmlns:a16="http://schemas.microsoft.com/office/drawing/2014/main" id="{DE3E4A0E-D148-9C6B-BDD0-119BB7B0C12A}"/>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a16="http://schemas.microsoft.com/office/drawing/2014/main" id="{B6775016-C7CC-F960-17FB-1C9DEC8AB144}"/>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4385A777-BCD2-757A-81F0-AC9E4710ED0D}"/>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r Verbinder 17">
                <a:extLst>
                  <a:ext uri="{FF2B5EF4-FFF2-40B4-BE49-F238E27FC236}">
                    <a16:creationId xmlns:a16="http://schemas.microsoft.com/office/drawing/2014/main" id="{BB8F25DD-FDE8-D32B-BF15-00A30D95FFB9}"/>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7C5FE219-67CB-4900-379B-25918101FC97}"/>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r Verbinder 26">
                <a:extLst>
                  <a:ext uri="{FF2B5EF4-FFF2-40B4-BE49-F238E27FC236}">
                    <a16:creationId xmlns:a16="http://schemas.microsoft.com/office/drawing/2014/main" id="{3021841E-86B5-4671-B72B-C0A79AE37AFD}"/>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r Verbinder 27">
                <a:extLst>
                  <a:ext uri="{FF2B5EF4-FFF2-40B4-BE49-F238E27FC236}">
                    <a16:creationId xmlns:a16="http://schemas.microsoft.com/office/drawing/2014/main" id="{0C83606E-80FB-C980-3110-D4C49F22311C}"/>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uppieren 30">
              <a:extLst>
                <a:ext uri="{FF2B5EF4-FFF2-40B4-BE49-F238E27FC236}">
                  <a16:creationId xmlns:a16="http://schemas.microsoft.com/office/drawing/2014/main" id="{BE2897DB-DBAC-D70A-D51E-461F2F6A9EA1}"/>
                </a:ext>
              </a:extLst>
            </p:cNvPr>
            <p:cNvGrpSpPr/>
            <p:nvPr/>
          </p:nvGrpSpPr>
          <p:grpSpPr>
            <a:xfrm>
              <a:off x="2153379" y="1592907"/>
              <a:ext cx="453499" cy="319869"/>
              <a:chOff x="821447" y="2109450"/>
              <a:chExt cx="453499" cy="319869"/>
            </a:xfrm>
          </p:grpSpPr>
          <p:cxnSp>
            <p:nvCxnSpPr>
              <p:cNvPr id="32" name="Gerader Verbinder 31">
                <a:extLst>
                  <a:ext uri="{FF2B5EF4-FFF2-40B4-BE49-F238E27FC236}">
                    <a16:creationId xmlns:a16="http://schemas.microsoft.com/office/drawing/2014/main" id="{85C24059-9985-5914-F6B3-69B1FCA53A09}"/>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r Verbinder 32">
                <a:extLst>
                  <a:ext uri="{FF2B5EF4-FFF2-40B4-BE49-F238E27FC236}">
                    <a16:creationId xmlns:a16="http://schemas.microsoft.com/office/drawing/2014/main" id="{63A4F970-9DF9-2452-8030-A8A4483081D5}"/>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027478CA-0764-AE40-E173-8FCB39292336}"/>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r Verbinder 34">
                <a:extLst>
                  <a:ext uri="{FF2B5EF4-FFF2-40B4-BE49-F238E27FC236}">
                    <a16:creationId xmlns:a16="http://schemas.microsoft.com/office/drawing/2014/main" id="{B37CF893-16D7-1179-DADB-30C2312EAE4A}"/>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r Verbinder 35">
                <a:extLst>
                  <a:ext uri="{FF2B5EF4-FFF2-40B4-BE49-F238E27FC236}">
                    <a16:creationId xmlns:a16="http://schemas.microsoft.com/office/drawing/2014/main" id="{28D5B4B0-5BD1-5974-40DC-19022928A03F}"/>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r Verbinder 36">
                <a:extLst>
                  <a:ext uri="{FF2B5EF4-FFF2-40B4-BE49-F238E27FC236}">
                    <a16:creationId xmlns:a16="http://schemas.microsoft.com/office/drawing/2014/main" id="{3ECD0F2C-E925-37A9-0412-60E63DE6C38A}"/>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r Verbinder 38">
                <a:extLst>
                  <a:ext uri="{FF2B5EF4-FFF2-40B4-BE49-F238E27FC236}">
                    <a16:creationId xmlns:a16="http://schemas.microsoft.com/office/drawing/2014/main" id="{3F3DDA00-7F0A-E61A-D4FA-A42764410D55}"/>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r Verbinder 39">
                <a:extLst>
                  <a:ext uri="{FF2B5EF4-FFF2-40B4-BE49-F238E27FC236}">
                    <a16:creationId xmlns:a16="http://schemas.microsoft.com/office/drawing/2014/main" id="{959FFDF9-579F-A85B-830D-4883BA8A8AA3}"/>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r Verbinder 40">
                <a:extLst>
                  <a:ext uri="{FF2B5EF4-FFF2-40B4-BE49-F238E27FC236}">
                    <a16:creationId xmlns:a16="http://schemas.microsoft.com/office/drawing/2014/main" id="{D6CE2491-8F20-F697-6FA4-0F10C35FD96B}"/>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uppieren 42">
              <a:extLst>
                <a:ext uri="{FF2B5EF4-FFF2-40B4-BE49-F238E27FC236}">
                  <a16:creationId xmlns:a16="http://schemas.microsoft.com/office/drawing/2014/main" id="{31316674-F3F3-01F9-70E3-FA1D0528451C}"/>
                </a:ext>
              </a:extLst>
            </p:cNvPr>
            <p:cNvGrpSpPr/>
            <p:nvPr/>
          </p:nvGrpSpPr>
          <p:grpSpPr>
            <a:xfrm>
              <a:off x="3641437" y="1332426"/>
              <a:ext cx="453499" cy="319869"/>
              <a:chOff x="821447" y="2109450"/>
              <a:chExt cx="453499" cy="319869"/>
            </a:xfrm>
          </p:grpSpPr>
          <p:cxnSp>
            <p:nvCxnSpPr>
              <p:cNvPr id="44" name="Gerader Verbinder 43">
                <a:extLst>
                  <a:ext uri="{FF2B5EF4-FFF2-40B4-BE49-F238E27FC236}">
                    <a16:creationId xmlns:a16="http://schemas.microsoft.com/office/drawing/2014/main" id="{EE67CBF2-E26D-40ED-BBED-24668A29032F}"/>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1F9FE513-7BB6-F3DA-9538-BE39498BCED9}"/>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r Verbinder 45">
                <a:extLst>
                  <a:ext uri="{FF2B5EF4-FFF2-40B4-BE49-F238E27FC236}">
                    <a16:creationId xmlns:a16="http://schemas.microsoft.com/office/drawing/2014/main" id="{1FD45E3A-0235-E8E0-48DC-88355A657AC8}"/>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r Verbinder 46">
                <a:extLst>
                  <a:ext uri="{FF2B5EF4-FFF2-40B4-BE49-F238E27FC236}">
                    <a16:creationId xmlns:a16="http://schemas.microsoft.com/office/drawing/2014/main" id="{D14833F4-CC36-09E1-6A69-DBE8324D3FFD}"/>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0BF7002A-9216-3211-FC23-655E86B3D371}"/>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FCCC3BB4-8D40-CC5B-30F0-9126D26CB1D2}"/>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16476577-3DD7-25EE-F87C-CF3638ABDFA8}"/>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r Verbinder 50">
                <a:extLst>
                  <a:ext uri="{FF2B5EF4-FFF2-40B4-BE49-F238E27FC236}">
                    <a16:creationId xmlns:a16="http://schemas.microsoft.com/office/drawing/2014/main" id="{560A565E-EA2C-D27B-F365-220A6AEA1212}"/>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r Verbinder 51">
                <a:extLst>
                  <a:ext uri="{FF2B5EF4-FFF2-40B4-BE49-F238E27FC236}">
                    <a16:creationId xmlns:a16="http://schemas.microsoft.com/office/drawing/2014/main" id="{3D52C446-C58E-0886-8690-1B75A7210E90}"/>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Gruppieren 54">
              <a:extLst>
                <a:ext uri="{FF2B5EF4-FFF2-40B4-BE49-F238E27FC236}">
                  <a16:creationId xmlns:a16="http://schemas.microsoft.com/office/drawing/2014/main" id="{88950783-E31E-93AE-9EC1-020C5EA08F63}"/>
                </a:ext>
              </a:extLst>
            </p:cNvPr>
            <p:cNvGrpSpPr/>
            <p:nvPr/>
          </p:nvGrpSpPr>
          <p:grpSpPr>
            <a:xfrm>
              <a:off x="375458" y="3368968"/>
              <a:ext cx="1696535" cy="1803931"/>
              <a:chOff x="569853" y="2195394"/>
              <a:chExt cx="1975684" cy="2100751"/>
            </a:xfrm>
          </p:grpSpPr>
          <p:pic>
            <p:nvPicPr>
              <p:cNvPr id="57" name="Grafik 56" descr="Ein Bild, das Text, Diagramm, Screenshot, Schrift enthält.&#10;&#10;Automatisch generierte Beschreibung">
                <a:extLst>
                  <a:ext uri="{FF2B5EF4-FFF2-40B4-BE49-F238E27FC236}">
                    <a16:creationId xmlns:a16="http://schemas.microsoft.com/office/drawing/2014/main" id="{783DE136-1456-2F7E-A631-0FAC7E0BF568}"/>
                  </a:ext>
                </a:extLst>
              </p:cNvPr>
              <p:cNvPicPr>
                <a:picLocks noChangeAspect="1"/>
              </p:cNvPicPr>
              <p:nvPr/>
            </p:nvPicPr>
            <p:blipFill rotWithShape="1">
              <a:blip r:embed="rId6">
                <a:extLst>
                  <a:ext uri="{28A0092B-C50C-407E-A947-70E740481C1C}">
                    <a14:useLocalDpi xmlns:a14="http://schemas.microsoft.com/office/drawing/2010/main" val="0"/>
                  </a:ext>
                </a:extLst>
              </a:blip>
              <a:srcRect l="-1" t="25585" r="77344" b="34195"/>
              <a:stretch/>
            </p:blipFill>
            <p:spPr>
              <a:xfrm>
                <a:off x="569853" y="2195394"/>
                <a:ext cx="1929964" cy="2099387"/>
              </a:xfrm>
              <a:prstGeom prst="rect">
                <a:avLst/>
              </a:prstGeom>
            </p:spPr>
          </p:pic>
          <p:sp>
            <p:nvSpPr>
              <p:cNvPr id="58" name="Rechteck 57">
                <a:extLst>
                  <a:ext uri="{FF2B5EF4-FFF2-40B4-BE49-F238E27FC236}">
                    <a16:creationId xmlns:a16="http://schemas.microsoft.com/office/drawing/2014/main" id="{E0284AD0-4A62-5C8D-3E9A-58D9305EA21D}"/>
                  </a:ext>
                </a:extLst>
              </p:cNvPr>
              <p:cNvSpPr/>
              <p:nvPr/>
            </p:nvSpPr>
            <p:spPr bwMode="auto">
              <a:xfrm>
                <a:off x="2374900" y="2476285"/>
                <a:ext cx="170637" cy="45049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9" name="Rechteck 58">
                <a:extLst>
                  <a:ext uri="{FF2B5EF4-FFF2-40B4-BE49-F238E27FC236}">
                    <a16:creationId xmlns:a16="http://schemas.microsoft.com/office/drawing/2014/main" id="{7151A5E4-2D71-E232-E33B-2EC990201B41}"/>
                  </a:ext>
                </a:extLst>
              </p:cNvPr>
              <p:cNvSpPr/>
              <p:nvPr/>
            </p:nvSpPr>
            <p:spPr bwMode="auto">
              <a:xfrm>
                <a:off x="2374900" y="3845651"/>
                <a:ext cx="170637" cy="45049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72801" name="Gruppieren 72800">
            <a:extLst>
              <a:ext uri="{FF2B5EF4-FFF2-40B4-BE49-F238E27FC236}">
                <a16:creationId xmlns:a16="http://schemas.microsoft.com/office/drawing/2014/main" id="{5E792B54-E11B-FA89-461D-E49A2161748D}"/>
              </a:ext>
            </a:extLst>
          </p:cNvPr>
          <p:cNvGrpSpPr/>
          <p:nvPr/>
        </p:nvGrpSpPr>
        <p:grpSpPr>
          <a:xfrm>
            <a:off x="5508625" y="1395990"/>
            <a:ext cx="3391991" cy="3902096"/>
            <a:chOff x="5508625" y="1395990"/>
            <a:chExt cx="3391991" cy="3902096"/>
          </a:xfrm>
        </p:grpSpPr>
        <p:grpSp>
          <p:nvGrpSpPr>
            <p:cNvPr id="10" name="Gruppieren 9">
              <a:extLst>
                <a:ext uri="{FF2B5EF4-FFF2-40B4-BE49-F238E27FC236}">
                  <a16:creationId xmlns:a16="http://schemas.microsoft.com/office/drawing/2014/main" id="{770BF13B-698A-4A8C-09AC-23C5D7747A1D}"/>
                </a:ext>
              </a:extLst>
            </p:cNvPr>
            <p:cNvGrpSpPr/>
            <p:nvPr/>
          </p:nvGrpSpPr>
          <p:grpSpPr>
            <a:xfrm>
              <a:off x="5508625" y="3395818"/>
              <a:ext cx="2403160" cy="1902268"/>
              <a:chOff x="5508625" y="3550743"/>
              <a:chExt cx="2403160" cy="1902268"/>
            </a:xfrm>
          </p:grpSpPr>
          <p:sp>
            <p:nvSpPr>
              <p:cNvPr id="98" name="Rechteck 97">
                <a:extLst>
                  <a:ext uri="{FF2B5EF4-FFF2-40B4-BE49-F238E27FC236}">
                    <a16:creationId xmlns:a16="http://schemas.microsoft.com/office/drawing/2014/main" id="{F7603C4F-36D5-4637-8FF9-23122871A50D}"/>
                  </a:ext>
                </a:extLst>
              </p:cNvPr>
              <p:cNvSpPr/>
              <p:nvPr/>
            </p:nvSpPr>
            <p:spPr bwMode="auto">
              <a:xfrm>
                <a:off x="5508625" y="3814763"/>
                <a:ext cx="2340357" cy="1635125"/>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72757" name="Textfeld 6">
                <a:extLst>
                  <a:ext uri="{FF2B5EF4-FFF2-40B4-BE49-F238E27FC236}">
                    <a16:creationId xmlns:a16="http://schemas.microsoft.com/office/drawing/2014/main" id="{89CE22A1-C00A-4364-AC24-11F6B6D99108}"/>
                  </a:ext>
                </a:extLst>
              </p:cNvPr>
              <p:cNvSpPr txBox="1">
                <a:spLocks noChangeArrowheads="1"/>
              </p:cNvSpPr>
              <p:nvPr/>
            </p:nvSpPr>
            <p:spPr bwMode="auto">
              <a:xfrm>
                <a:off x="5550241" y="5114457"/>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600" dirty="0"/>
                  <a:t>Erneuerbare (Potenzial)</a:t>
                </a:r>
              </a:p>
            </p:txBody>
          </p:sp>
          <p:sp>
            <p:nvSpPr>
              <p:cNvPr id="72758" name="Rechteck 99">
                <a:extLst>
                  <a:ext uri="{FF2B5EF4-FFF2-40B4-BE49-F238E27FC236}">
                    <a16:creationId xmlns:a16="http://schemas.microsoft.com/office/drawing/2014/main" id="{039DF20A-9FBC-459B-A09F-47EEF268C1EF}"/>
                  </a:ext>
                </a:extLst>
              </p:cNvPr>
              <p:cNvSpPr>
                <a:spLocks noChangeArrowheads="1"/>
              </p:cNvSpPr>
              <p:nvPr/>
            </p:nvSpPr>
            <p:spPr bwMode="auto">
              <a:xfrm>
                <a:off x="5614310" y="3893900"/>
                <a:ext cx="841759" cy="329172"/>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100 %- x</a:t>
                </a:r>
              </a:p>
            </p:txBody>
          </p:sp>
          <p:sp>
            <p:nvSpPr>
              <p:cNvPr id="72759" name="Pfeil: nach unten 103">
                <a:extLst>
                  <a:ext uri="{FF2B5EF4-FFF2-40B4-BE49-F238E27FC236}">
                    <a16:creationId xmlns:a16="http://schemas.microsoft.com/office/drawing/2014/main" id="{59C2D715-B7BB-4628-AB7C-0F14FCE68336}"/>
                  </a:ext>
                </a:extLst>
              </p:cNvPr>
              <p:cNvSpPr>
                <a:spLocks noChangeArrowheads="1"/>
              </p:cNvSpPr>
              <p:nvPr/>
            </p:nvSpPr>
            <p:spPr bwMode="auto">
              <a:xfrm rot="10800000">
                <a:off x="5992163" y="3550743"/>
                <a:ext cx="150728" cy="325781"/>
              </a:xfrm>
              <a:prstGeom prst="downArrow">
                <a:avLst>
                  <a:gd name="adj1" fmla="val 50000"/>
                  <a:gd name="adj2" fmla="val 50011"/>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7" name="Gruppieren 66">
              <a:extLst>
                <a:ext uri="{FF2B5EF4-FFF2-40B4-BE49-F238E27FC236}">
                  <a16:creationId xmlns:a16="http://schemas.microsoft.com/office/drawing/2014/main" id="{D7A55428-D251-69C9-0A70-8B9C5BCA865B}"/>
                </a:ext>
              </a:extLst>
            </p:cNvPr>
            <p:cNvGrpSpPr/>
            <p:nvPr/>
          </p:nvGrpSpPr>
          <p:grpSpPr>
            <a:xfrm>
              <a:off x="5642629" y="1504881"/>
              <a:ext cx="453499" cy="319869"/>
              <a:chOff x="821447" y="2109450"/>
              <a:chExt cx="453499" cy="319869"/>
            </a:xfrm>
          </p:grpSpPr>
          <p:cxnSp>
            <p:nvCxnSpPr>
              <p:cNvPr id="68" name="Gerader Verbinder 67">
                <a:extLst>
                  <a:ext uri="{FF2B5EF4-FFF2-40B4-BE49-F238E27FC236}">
                    <a16:creationId xmlns:a16="http://schemas.microsoft.com/office/drawing/2014/main" id="{782C84E8-79E3-4FB9-82AA-C73AA3F4C2D5}"/>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r Verbinder 68">
                <a:extLst>
                  <a:ext uri="{FF2B5EF4-FFF2-40B4-BE49-F238E27FC236}">
                    <a16:creationId xmlns:a16="http://schemas.microsoft.com/office/drawing/2014/main" id="{C11414C2-C6FE-7F94-D3F8-D22EDE013E58}"/>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r Verbinder 69">
                <a:extLst>
                  <a:ext uri="{FF2B5EF4-FFF2-40B4-BE49-F238E27FC236}">
                    <a16:creationId xmlns:a16="http://schemas.microsoft.com/office/drawing/2014/main" id="{6FF33047-D92D-93F1-ED10-F04C1BDAC5E1}"/>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r Verbinder 70">
                <a:extLst>
                  <a:ext uri="{FF2B5EF4-FFF2-40B4-BE49-F238E27FC236}">
                    <a16:creationId xmlns:a16="http://schemas.microsoft.com/office/drawing/2014/main" id="{4F91F9A7-2A8F-B252-FF34-2855DE24FD9B}"/>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r Verbinder 71">
                <a:extLst>
                  <a:ext uri="{FF2B5EF4-FFF2-40B4-BE49-F238E27FC236}">
                    <a16:creationId xmlns:a16="http://schemas.microsoft.com/office/drawing/2014/main" id="{274D2A42-5C76-D2F6-D7CB-DB72491D14A3}"/>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r Verbinder 72">
                <a:extLst>
                  <a:ext uri="{FF2B5EF4-FFF2-40B4-BE49-F238E27FC236}">
                    <a16:creationId xmlns:a16="http://schemas.microsoft.com/office/drawing/2014/main" id="{D7BD9C3F-C9E9-308A-8CB2-25AACED595D8}"/>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r Verbinder 73">
                <a:extLst>
                  <a:ext uri="{FF2B5EF4-FFF2-40B4-BE49-F238E27FC236}">
                    <a16:creationId xmlns:a16="http://schemas.microsoft.com/office/drawing/2014/main" id="{A2AB6BEE-A7A8-F85B-4081-4FBBF5C4426F}"/>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r Verbinder 75">
                <a:extLst>
                  <a:ext uri="{FF2B5EF4-FFF2-40B4-BE49-F238E27FC236}">
                    <a16:creationId xmlns:a16="http://schemas.microsoft.com/office/drawing/2014/main" id="{DE099678-4C13-B566-F73D-7AE79A22E23A}"/>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r Verbinder 76">
                <a:extLst>
                  <a:ext uri="{FF2B5EF4-FFF2-40B4-BE49-F238E27FC236}">
                    <a16:creationId xmlns:a16="http://schemas.microsoft.com/office/drawing/2014/main" id="{147C82CA-561D-CF57-9C6B-526990CE0D85}"/>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 name="Gruppieren 110">
              <a:extLst>
                <a:ext uri="{FF2B5EF4-FFF2-40B4-BE49-F238E27FC236}">
                  <a16:creationId xmlns:a16="http://schemas.microsoft.com/office/drawing/2014/main" id="{17C0854C-8E1E-777C-3AC1-1CD05921398C}"/>
                </a:ext>
              </a:extLst>
            </p:cNvPr>
            <p:cNvGrpSpPr/>
            <p:nvPr/>
          </p:nvGrpSpPr>
          <p:grpSpPr>
            <a:xfrm>
              <a:off x="7073760" y="1474113"/>
              <a:ext cx="453499" cy="319869"/>
              <a:chOff x="821447" y="2109450"/>
              <a:chExt cx="453499" cy="319869"/>
            </a:xfrm>
          </p:grpSpPr>
          <p:cxnSp>
            <p:nvCxnSpPr>
              <p:cNvPr id="112" name="Gerader Verbinder 111">
                <a:extLst>
                  <a:ext uri="{FF2B5EF4-FFF2-40B4-BE49-F238E27FC236}">
                    <a16:creationId xmlns:a16="http://schemas.microsoft.com/office/drawing/2014/main" id="{A555D6EF-565E-1B7E-85D8-3EA2B7565D8E}"/>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r Verbinder 112">
                <a:extLst>
                  <a:ext uri="{FF2B5EF4-FFF2-40B4-BE49-F238E27FC236}">
                    <a16:creationId xmlns:a16="http://schemas.microsoft.com/office/drawing/2014/main" id="{469EEBA6-E718-05FF-BE20-DFAE3EF74CE8}"/>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r Verbinder 113">
                <a:extLst>
                  <a:ext uri="{FF2B5EF4-FFF2-40B4-BE49-F238E27FC236}">
                    <a16:creationId xmlns:a16="http://schemas.microsoft.com/office/drawing/2014/main" id="{5BBA75D3-E871-EDC0-AE47-54355C361CA8}"/>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r Verbinder 114">
                <a:extLst>
                  <a:ext uri="{FF2B5EF4-FFF2-40B4-BE49-F238E27FC236}">
                    <a16:creationId xmlns:a16="http://schemas.microsoft.com/office/drawing/2014/main" id="{AAFB0E77-1011-D235-FE37-A3131853A25D}"/>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r Verbinder 115">
                <a:extLst>
                  <a:ext uri="{FF2B5EF4-FFF2-40B4-BE49-F238E27FC236}">
                    <a16:creationId xmlns:a16="http://schemas.microsoft.com/office/drawing/2014/main" id="{CDEB7ADB-9241-E8FD-56F9-956A9900C91E}"/>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r Verbinder 116">
                <a:extLst>
                  <a:ext uri="{FF2B5EF4-FFF2-40B4-BE49-F238E27FC236}">
                    <a16:creationId xmlns:a16="http://schemas.microsoft.com/office/drawing/2014/main" id="{1FB96CB1-C9E3-5FA3-B22C-DE09626655CE}"/>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r Verbinder 117">
                <a:extLst>
                  <a:ext uri="{FF2B5EF4-FFF2-40B4-BE49-F238E27FC236}">
                    <a16:creationId xmlns:a16="http://schemas.microsoft.com/office/drawing/2014/main" id="{76C064C5-7CD6-2210-E119-FB1478EC8A53}"/>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r Verbinder 118">
                <a:extLst>
                  <a:ext uri="{FF2B5EF4-FFF2-40B4-BE49-F238E27FC236}">
                    <a16:creationId xmlns:a16="http://schemas.microsoft.com/office/drawing/2014/main" id="{608FAEBD-4303-AC64-6AED-36D448EB9116}"/>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E540616B-B521-FF9A-C67E-48E5AEAB43A4}"/>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2" name="Gruppieren 121">
              <a:extLst>
                <a:ext uri="{FF2B5EF4-FFF2-40B4-BE49-F238E27FC236}">
                  <a16:creationId xmlns:a16="http://schemas.microsoft.com/office/drawing/2014/main" id="{D17F7091-18F5-BC64-707F-2E20FC6A26B7}"/>
                </a:ext>
              </a:extLst>
            </p:cNvPr>
            <p:cNvGrpSpPr/>
            <p:nvPr/>
          </p:nvGrpSpPr>
          <p:grpSpPr>
            <a:xfrm>
              <a:off x="8447117" y="1395990"/>
              <a:ext cx="453499" cy="319869"/>
              <a:chOff x="821447" y="2109450"/>
              <a:chExt cx="453499" cy="319869"/>
            </a:xfrm>
          </p:grpSpPr>
          <p:cxnSp>
            <p:nvCxnSpPr>
              <p:cNvPr id="123" name="Gerader Verbinder 122">
                <a:extLst>
                  <a:ext uri="{FF2B5EF4-FFF2-40B4-BE49-F238E27FC236}">
                    <a16:creationId xmlns:a16="http://schemas.microsoft.com/office/drawing/2014/main" id="{427B01B3-76C2-0966-BE6D-F43CADF9CA40}"/>
                  </a:ext>
                </a:extLst>
              </p:cNvPr>
              <p:cNvCxnSpPr/>
              <p:nvPr/>
            </p:nvCxnSpPr>
            <p:spPr bwMode="auto">
              <a:xfrm flipH="1">
                <a:off x="823912" y="2151134"/>
                <a:ext cx="166688" cy="272232"/>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FC7B5E2A-66D1-7037-69BA-675CA3710B32}"/>
                  </a:ext>
                </a:extLst>
              </p:cNvPr>
              <p:cNvCxnSpPr/>
              <p:nvPr/>
            </p:nvCxnSpPr>
            <p:spPr bwMode="auto">
              <a:xfrm flipH="1">
                <a:off x="898428" y="2142036"/>
                <a:ext cx="161108" cy="28133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r Verbinder 124">
                <a:extLst>
                  <a:ext uri="{FF2B5EF4-FFF2-40B4-BE49-F238E27FC236}">
                    <a16:creationId xmlns:a16="http://schemas.microsoft.com/office/drawing/2014/main" id="{8B931F7A-8281-9755-F043-9C2FC34192DE}"/>
                  </a:ext>
                </a:extLst>
              </p:cNvPr>
              <p:cNvCxnSpPr/>
              <p:nvPr/>
            </p:nvCxnSpPr>
            <p:spPr bwMode="auto">
              <a:xfrm flipH="1">
                <a:off x="982469" y="2129378"/>
                <a:ext cx="170484" cy="293988"/>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r Verbinder 125">
                <a:extLst>
                  <a:ext uri="{FF2B5EF4-FFF2-40B4-BE49-F238E27FC236}">
                    <a16:creationId xmlns:a16="http://schemas.microsoft.com/office/drawing/2014/main" id="{2B9C4B7C-6B3A-8856-C1B0-334108418DE6}"/>
                  </a:ext>
                </a:extLst>
              </p:cNvPr>
              <p:cNvCxnSpPr/>
              <p:nvPr/>
            </p:nvCxnSpPr>
            <p:spPr bwMode="auto">
              <a:xfrm flipH="1">
                <a:off x="1076035" y="2109899"/>
                <a:ext cx="191936" cy="313467"/>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r Verbinder 126">
                <a:extLst>
                  <a:ext uri="{FF2B5EF4-FFF2-40B4-BE49-F238E27FC236}">
                    <a16:creationId xmlns:a16="http://schemas.microsoft.com/office/drawing/2014/main" id="{EF197C39-D347-737E-0458-4373DB9B726A}"/>
                  </a:ext>
                </a:extLst>
              </p:cNvPr>
              <p:cNvCxnSpPr/>
              <p:nvPr/>
            </p:nvCxnSpPr>
            <p:spPr bwMode="auto">
              <a:xfrm flipV="1">
                <a:off x="987512" y="2109450"/>
                <a:ext cx="287434" cy="45243"/>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4" name="Gerader Verbinder 72703">
                <a:extLst>
                  <a:ext uri="{FF2B5EF4-FFF2-40B4-BE49-F238E27FC236}">
                    <a16:creationId xmlns:a16="http://schemas.microsoft.com/office/drawing/2014/main" id="{5C0106DA-756D-6538-F131-304FF59613D3}"/>
                  </a:ext>
                </a:extLst>
              </p:cNvPr>
              <p:cNvCxnSpPr/>
              <p:nvPr/>
            </p:nvCxnSpPr>
            <p:spPr bwMode="auto">
              <a:xfrm>
                <a:off x="821447" y="2429319"/>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5" name="Gerader Verbinder 72704">
                <a:extLst>
                  <a:ext uri="{FF2B5EF4-FFF2-40B4-BE49-F238E27FC236}">
                    <a16:creationId xmlns:a16="http://schemas.microsoft.com/office/drawing/2014/main" id="{34DDD6EA-8606-EA95-7600-6FD419129C40}"/>
                  </a:ext>
                </a:extLst>
              </p:cNvPr>
              <p:cNvCxnSpPr/>
              <p:nvPr/>
            </p:nvCxnSpPr>
            <p:spPr bwMode="auto">
              <a:xfrm>
                <a:off x="860815" y="2354096"/>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6" name="Gerader Verbinder 72705">
                <a:extLst>
                  <a:ext uri="{FF2B5EF4-FFF2-40B4-BE49-F238E27FC236}">
                    <a16:creationId xmlns:a16="http://schemas.microsoft.com/office/drawing/2014/main" id="{30901AD7-E039-45B3-042B-B27096CC5E14}"/>
                  </a:ext>
                </a:extLst>
              </p:cNvPr>
              <p:cNvCxnSpPr/>
              <p:nvPr/>
            </p:nvCxnSpPr>
            <p:spPr bwMode="auto">
              <a:xfrm>
                <a:off x="907952" y="2276372"/>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08" name="Gerader Verbinder 72707">
                <a:extLst>
                  <a:ext uri="{FF2B5EF4-FFF2-40B4-BE49-F238E27FC236}">
                    <a16:creationId xmlns:a16="http://schemas.microsoft.com/office/drawing/2014/main" id="{4092EC6A-7238-E4AD-F106-3B300BE0BD1B}"/>
                  </a:ext>
                </a:extLst>
              </p:cNvPr>
              <p:cNvCxnSpPr/>
              <p:nvPr/>
            </p:nvCxnSpPr>
            <p:spPr bwMode="auto">
              <a:xfrm>
                <a:off x="946963" y="2214460"/>
                <a:ext cx="258509" cy="0"/>
              </a:xfrm>
              <a:prstGeom prst="line">
                <a:avLst/>
              </a:prstGeom>
              <a:solidFill>
                <a:srgbClr val="FF0000"/>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 name="Gruppieren 2">
            <a:extLst>
              <a:ext uri="{FF2B5EF4-FFF2-40B4-BE49-F238E27FC236}">
                <a16:creationId xmlns:a16="http://schemas.microsoft.com/office/drawing/2014/main" id="{EB6A098D-C517-9352-D375-254012879310}"/>
              </a:ext>
            </a:extLst>
          </p:cNvPr>
          <p:cNvGrpSpPr/>
          <p:nvPr/>
        </p:nvGrpSpPr>
        <p:grpSpPr>
          <a:xfrm>
            <a:off x="3912593" y="3396313"/>
            <a:ext cx="2961282" cy="1088659"/>
            <a:chOff x="3912593" y="3551238"/>
            <a:chExt cx="2961282" cy="1088659"/>
          </a:xfrm>
        </p:grpSpPr>
        <p:sp>
          <p:nvSpPr>
            <p:cNvPr id="72729" name="Rechteck 35">
              <a:extLst>
                <a:ext uri="{FF2B5EF4-FFF2-40B4-BE49-F238E27FC236}">
                  <a16:creationId xmlns:a16="http://schemas.microsoft.com/office/drawing/2014/main" id="{79D9B699-5F34-4218-8708-BC48C1F22551}"/>
                </a:ext>
              </a:extLst>
            </p:cNvPr>
            <p:cNvSpPr>
              <a:spLocks noChangeArrowheads="1"/>
            </p:cNvSpPr>
            <p:nvPr/>
          </p:nvSpPr>
          <p:spPr bwMode="auto">
            <a:xfrm>
              <a:off x="3912593" y="4310725"/>
              <a:ext cx="435006" cy="329172"/>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chemeClr val="bg1"/>
                  </a:solidFill>
                </a:rPr>
                <a:t>+ x</a:t>
              </a:r>
            </a:p>
          </p:txBody>
        </p:sp>
        <p:grpSp>
          <p:nvGrpSpPr>
            <p:cNvPr id="102" name="Gruppieren 101">
              <a:extLst>
                <a:ext uri="{FF2B5EF4-FFF2-40B4-BE49-F238E27FC236}">
                  <a16:creationId xmlns:a16="http://schemas.microsoft.com/office/drawing/2014/main" id="{76EC279F-C14C-4105-998C-FDD43A7F93E8}"/>
                </a:ext>
              </a:extLst>
            </p:cNvPr>
            <p:cNvGrpSpPr>
              <a:grpSpLocks/>
            </p:cNvGrpSpPr>
            <p:nvPr/>
          </p:nvGrpSpPr>
          <p:grpSpPr bwMode="auto">
            <a:xfrm>
              <a:off x="4381500" y="3551238"/>
              <a:ext cx="2492375" cy="1082675"/>
              <a:chOff x="4337991" y="3750816"/>
              <a:chExt cx="2492279" cy="1082669"/>
            </a:xfrm>
          </p:grpSpPr>
          <p:sp>
            <p:nvSpPr>
              <p:cNvPr id="72715" name="Rechteck 100">
                <a:extLst>
                  <a:ext uri="{FF2B5EF4-FFF2-40B4-BE49-F238E27FC236}">
                    <a16:creationId xmlns:a16="http://schemas.microsoft.com/office/drawing/2014/main" id="{8A9C6003-7028-444F-BB11-C56CB3479FDA}"/>
                  </a:ext>
                </a:extLst>
              </p:cNvPr>
              <p:cNvSpPr>
                <a:spLocks noChangeArrowheads="1"/>
              </p:cNvSpPr>
              <p:nvPr/>
            </p:nvSpPr>
            <p:spPr bwMode="auto">
              <a:xfrm>
                <a:off x="6411746" y="4504304"/>
                <a:ext cx="418524" cy="329181"/>
              </a:xfrm>
              <a:prstGeom prst="rect">
                <a:avLst/>
              </a:prstGeom>
              <a:solidFill>
                <a:srgbClr val="00B05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 x</a:t>
                </a:r>
              </a:p>
            </p:txBody>
          </p:sp>
          <p:sp>
            <p:nvSpPr>
              <p:cNvPr id="72716" name="Pfeil: nach unten 104">
                <a:extLst>
                  <a:ext uri="{FF2B5EF4-FFF2-40B4-BE49-F238E27FC236}">
                    <a16:creationId xmlns:a16="http://schemas.microsoft.com/office/drawing/2014/main" id="{63B9E64C-7BE2-40DB-90F1-8917FBF5CBC9}"/>
                  </a:ext>
                </a:extLst>
              </p:cNvPr>
              <p:cNvSpPr>
                <a:spLocks noChangeArrowheads="1"/>
              </p:cNvSpPr>
              <p:nvPr/>
            </p:nvSpPr>
            <p:spPr bwMode="auto">
              <a:xfrm rot="10800000">
                <a:off x="6565227" y="3750816"/>
                <a:ext cx="150736" cy="713838"/>
              </a:xfrm>
              <a:prstGeom prst="downArrow">
                <a:avLst>
                  <a:gd name="adj1" fmla="val 50000"/>
                  <a:gd name="adj2" fmla="val 50010"/>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2717" name="Pfeil: nach unten 105">
                <a:extLst>
                  <a:ext uri="{FF2B5EF4-FFF2-40B4-BE49-F238E27FC236}">
                    <a16:creationId xmlns:a16="http://schemas.microsoft.com/office/drawing/2014/main" id="{FA66197E-12E1-46A8-94A4-7D9CF998E5C1}"/>
                  </a:ext>
                </a:extLst>
              </p:cNvPr>
              <p:cNvSpPr>
                <a:spLocks noChangeArrowheads="1"/>
              </p:cNvSpPr>
              <p:nvPr/>
            </p:nvSpPr>
            <p:spPr bwMode="auto">
              <a:xfrm rot="-5400000">
                <a:off x="5288312" y="3643204"/>
                <a:ext cx="150736" cy="2051377"/>
              </a:xfrm>
              <a:prstGeom prst="downArrow">
                <a:avLst>
                  <a:gd name="adj1" fmla="val 50000"/>
                  <a:gd name="adj2" fmla="val 49963"/>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grpSp>
        <p:nvGrpSpPr>
          <p:cNvPr id="2" name="Gruppieren 1">
            <a:extLst>
              <a:ext uri="{FF2B5EF4-FFF2-40B4-BE49-F238E27FC236}">
                <a16:creationId xmlns:a16="http://schemas.microsoft.com/office/drawing/2014/main" id="{171DF8F9-16BD-4B4A-9DE0-9195499494F7}"/>
              </a:ext>
            </a:extLst>
          </p:cNvPr>
          <p:cNvGrpSpPr>
            <a:grpSpLocks/>
          </p:cNvGrpSpPr>
          <p:nvPr/>
        </p:nvGrpSpPr>
        <p:grpSpPr bwMode="auto">
          <a:xfrm>
            <a:off x="3913188" y="4628213"/>
            <a:ext cx="2960687" cy="242887"/>
            <a:chOff x="3912603" y="4783137"/>
            <a:chExt cx="2960787" cy="243232"/>
          </a:xfrm>
        </p:grpSpPr>
        <p:sp>
          <p:nvSpPr>
            <p:cNvPr id="72712" name="Rechteck 100">
              <a:extLst>
                <a:ext uri="{FF2B5EF4-FFF2-40B4-BE49-F238E27FC236}">
                  <a16:creationId xmlns:a16="http://schemas.microsoft.com/office/drawing/2014/main" id="{2E16DBEE-5087-46A0-8707-76B9E179310F}"/>
                </a:ext>
              </a:extLst>
            </p:cNvPr>
            <p:cNvSpPr>
              <a:spLocks noChangeArrowheads="1"/>
            </p:cNvSpPr>
            <p:nvPr/>
          </p:nvSpPr>
          <p:spPr bwMode="auto">
            <a:xfrm>
              <a:off x="6454850" y="4783137"/>
              <a:ext cx="418540" cy="243232"/>
            </a:xfrm>
            <a:prstGeom prst="rect">
              <a:avLst/>
            </a:prstGeom>
            <a:solidFill>
              <a:srgbClr val="CC660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a:t>
              </a:r>
            </a:p>
          </p:txBody>
        </p:sp>
        <p:sp>
          <p:nvSpPr>
            <p:cNvPr id="72713" name="Pfeil: nach unten 105">
              <a:extLst>
                <a:ext uri="{FF2B5EF4-FFF2-40B4-BE49-F238E27FC236}">
                  <a16:creationId xmlns:a16="http://schemas.microsoft.com/office/drawing/2014/main" id="{CE9D2C23-8F7A-47EB-A66B-164C0DD83948}"/>
                </a:ext>
              </a:extLst>
            </p:cNvPr>
            <p:cNvSpPr>
              <a:spLocks noChangeArrowheads="1"/>
            </p:cNvSpPr>
            <p:nvPr/>
          </p:nvSpPr>
          <p:spPr bwMode="auto">
            <a:xfrm rot="5400000">
              <a:off x="5327866" y="3887533"/>
              <a:ext cx="150707" cy="2051458"/>
            </a:xfrm>
            <a:prstGeom prst="downArrow">
              <a:avLst>
                <a:gd name="adj1" fmla="val 50000"/>
                <a:gd name="adj2" fmla="val 49975"/>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2714" name="Rechteck 100">
              <a:extLst>
                <a:ext uri="{FF2B5EF4-FFF2-40B4-BE49-F238E27FC236}">
                  <a16:creationId xmlns:a16="http://schemas.microsoft.com/office/drawing/2014/main" id="{C30162BB-813C-40D2-9340-2BBD8E8F778D}"/>
                </a:ext>
              </a:extLst>
            </p:cNvPr>
            <p:cNvSpPr>
              <a:spLocks noChangeArrowheads="1"/>
            </p:cNvSpPr>
            <p:nvPr/>
          </p:nvSpPr>
          <p:spPr bwMode="auto">
            <a:xfrm>
              <a:off x="3912603" y="4783137"/>
              <a:ext cx="418540" cy="243232"/>
            </a:xfrm>
            <a:prstGeom prst="rect">
              <a:avLst/>
            </a:prstGeom>
            <a:solidFill>
              <a:srgbClr val="CC6600"/>
            </a:solidFill>
            <a:ln w="12700" algn="ctr">
              <a:solidFill>
                <a:schemeClr val="tx1"/>
              </a:solid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bg1"/>
                  </a:solidFill>
                </a:rPr>
                <a:t>€</a:t>
              </a:r>
            </a:p>
          </p:txBody>
        </p:sp>
      </p:grpSp>
      <p:sp>
        <p:nvSpPr>
          <p:cNvPr id="5" name="Text Box 5">
            <a:extLst>
              <a:ext uri="{FF2B5EF4-FFF2-40B4-BE49-F238E27FC236}">
                <a16:creationId xmlns:a16="http://schemas.microsoft.com/office/drawing/2014/main" id="{ACB449E3-B681-4B0B-8980-3EE63E6BA8BA}"/>
              </a:ext>
            </a:extLst>
          </p:cNvPr>
          <p:cNvSpPr txBox="1">
            <a:spLocks noChangeArrowheads="1"/>
          </p:cNvSpPr>
          <p:nvPr/>
        </p:nvSpPr>
        <p:spPr bwMode="auto">
          <a:xfrm>
            <a:off x="0" y="6032500"/>
            <a:ext cx="9906000"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65113" algn="l"/>
                <a:tab pos="446088" algn="l"/>
                <a:tab pos="4000500" algn="l"/>
              </a:tabLst>
              <a:defRPr sz="2400">
                <a:solidFill>
                  <a:schemeClr val="tx1"/>
                </a:solidFill>
                <a:latin typeface="Arial" panose="020B0604020202020204" pitchFamily="34" charset="0"/>
              </a:defRPr>
            </a:lvl1pPr>
            <a:lvl2pPr marL="742950" indent="-285750">
              <a:tabLst>
                <a:tab pos="265113" algn="l"/>
                <a:tab pos="446088" algn="l"/>
                <a:tab pos="4000500" algn="l"/>
              </a:tabLst>
              <a:defRPr sz="2400">
                <a:solidFill>
                  <a:schemeClr val="tx1"/>
                </a:solidFill>
                <a:latin typeface="Arial" panose="020B0604020202020204" pitchFamily="34" charset="0"/>
              </a:defRPr>
            </a:lvl2pPr>
            <a:lvl3pPr marL="1143000" indent="-228600">
              <a:tabLst>
                <a:tab pos="265113" algn="l"/>
                <a:tab pos="446088" algn="l"/>
                <a:tab pos="4000500" algn="l"/>
              </a:tabLst>
              <a:defRPr sz="2400">
                <a:solidFill>
                  <a:schemeClr val="tx1"/>
                </a:solidFill>
                <a:latin typeface="Arial" panose="020B0604020202020204" pitchFamily="34" charset="0"/>
              </a:defRPr>
            </a:lvl3pPr>
            <a:lvl4pPr marL="1600200" indent="-228600">
              <a:tabLst>
                <a:tab pos="265113" algn="l"/>
                <a:tab pos="446088" algn="l"/>
                <a:tab pos="4000500" algn="l"/>
              </a:tabLst>
              <a:defRPr sz="2400">
                <a:solidFill>
                  <a:schemeClr val="tx1"/>
                </a:solidFill>
                <a:latin typeface="Arial" panose="020B0604020202020204" pitchFamily="34" charset="0"/>
              </a:defRPr>
            </a:lvl4pPr>
            <a:lvl5pPr marL="2057400" indent="-228600">
              <a:tabLst>
                <a:tab pos="265113" algn="l"/>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9pPr>
          </a:lstStyle>
          <a:p>
            <a:pPr algn="ctr"/>
            <a:r>
              <a:rPr lang="de-DE" altLang="de-DE" sz="1800" dirty="0">
                <a:solidFill>
                  <a:srgbClr val="00B050"/>
                </a:solidFill>
              </a:rPr>
              <a:t>Energie-Solidarität ist das Zauberwort!</a:t>
            </a:r>
            <a:endParaRPr lang="de-DE" altLang="de-DE" sz="1800" i="1" dirty="0">
              <a:solidFill>
                <a:srgbClr val="00B050"/>
              </a:solidFill>
            </a:endParaRPr>
          </a:p>
        </p:txBody>
      </p:sp>
      <p:sp>
        <p:nvSpPr>
          <p:cNvPr id="61" name="Text Box 5">
            <a:extLst>
              <a:ext uri="{FF2B5EF4-FFF2-40B4-BE49-F238E27FC236}">
                <a16:creationId xmlns:a16="http://schemas.microsoft.com/office/drawing/2014/main" id="{543B1042-4573-7BDC-EAEB-5CDC6BD2EE72}"/>
              </a:ext>
            </a:extLst>
          </p:cNvPr>
          <p:cNvSpPr txBox="1">
            <a:spLocks noChangeArrowheads="1"/>
          </p:cNvSpPr>
          <p:nvPr/>
        </p:nvSpPr>
        <p:spPr bwMode="auto">
          <a:xfrm>
            <a:off x="0" y="5660776"/>
            <a:ext cx="9906000"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65113" algn="l"/>
                <a:tab pos="446088" algn="l"/>
                <a:tab pos="4000500" algn="l"/>
              </a:tabLst>
              <a:defRPr sz="2400">
                <a:solidFill>
                  <a:schemeClr val="tx1"/>
                </a:solidFill>
                <a:latin typeface="Arial" panose="020B0604020202020204" pitchFamily="34" charset="0"/>
              </a:defRPr>
            </a:lvl1pPr>
            <a:lvl2pPr marL="742950" indent="-285750">
              <a:tabLst>
                <a:tab pos="265113" algn="l"/>
                <a:tab pos="446088" algn="l"/>
                <a:tab pos="4000500" algn="l"/>
              </a:tabLst>
              <a:defRPr sz="2400">
                <a:solidFill>
                  <a:schemeClr val="tx1"/>
                </a:solidFill>
                <a:latin typeface="Arial" panose="020B0604020202020204" pitchFamily="34" charset="0"/>
              </a:defRPr>
            </a:lvl2pPr>
            <a:lvl3pPr marL="1143000" indent="-228600">
              <a:tabLst>
                <a:tab pos="265113" algn="l"/>
                <a:tab pos="446088" algn="l"/>
                <a:tab pos="4000500" algn="l"/>
              </a:tabLst>
              <a:defRPr sz="2400">
                <a:solidFill>
                  <a:schemeClr val="tx1"/>
                </a:solidFill>
                <a:latin typeface="Arial" panose="020B0604020202020204" pitchFamily="34" charset="0"/>
              </a:defRPr>
            </a:lvl3pPr>
            <a:lvl4pPr marL="1600200" indent="-228600">
              <a:tabLst>
                <a:tab pos="265113" algn="l"/>
                <a:tab pos="446088" algn="l"/>
                <a:tab pos="4000500" algn="l"/>
              </a:tabLst>
              <a:defRPr sz="2400">
                <a:solidFill>
                  <a:schemeClr val="tx1"/>
                </a:solidFill>
                <a:latin typeface="Arial" panose="020B0604020202020204" pitchFamily="34" charset="0"/>
              </a:defRPr>
            </a:lvl4pPr>
            <a:lvl5pPr marL="2057400" indent="-228600">
              <a:tabLst>
                <a:tab pos="265113" algn="l"/>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9pPr>
          </a:lstStyle>
          <a:p>
            <a:pPr algn="ctr"/>
            <a:r>
              <a:rPr lang="de-DE" altLang="de-DE" sz="1800" dirty="0">
                <a:solidFill>
                  <a:srgbClr val="00B050"/>
                </a:solidFill>
              </a:rPr>
              <a:t>Die Unterdeckung des städtischen Bereichs benötigt den Überschuss des ländlichen Bereichs!</a:t>
            </a:r>
            <a:endParaRPr lang="de-DE" altLang="de-DE" sz="1800" i="1" dirty="0">
              <a:solidFill>
                <a:srgbClr val="00B050"/>
              </a:solidFill>
            </a:endParaRPr>
          </a:p>
        </p:txBody>
      </p:sp>
      <p:sp>
        <p:nvSpPr>
          <p:cNvPr id="8" name="Rectangle 4">
            <a:extLst>
              <a:ext uri="{FF2B5EF4-FFF2-40B4-BE49-F238E27FC236}">
                <a16:creationId xmlns:a16="http://schemas.microsoft.com/office/drawing/2014/main" id="{F2637F76-334C-4873-44D9-044A9A893E22}"/>
              </a:ext>
            </a:extLst>
          </p:cNvPr>
          <p:cNvSpPr>
            <a:spLocks noChangeArrowheads="1"/>
          </p:cNvSpPr>
          <p:nvPr/>
        </p:nvSpPr>
        <p:spPr bwMode="auto">
          <a:xfrm>
            <a:off x="1347864" y="44913"/>
            <a:ext cx="833429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(1): Projektmanagement EE-Ausbaupfad (7) </a:t>
            </a:r>
          </a:p>
          <a:p>
            <a:r>
              <a:rPr lang="de-DE" altLang="de-DE" sz="2000" dirty="0">
                <a:solidFill>
                  <a:schemeClr val="bg1"/>
                </a:solidFill>
              </a:rPr>
              <a:t>Das plus-Energie-Konzept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99"/>
                                        </p:tgtEl>
                                        <p:attrNameLst>
                                          <p:attrName>style.visibility</p:attrName>
                                        </p:attrNameLst>
                                      </p:cBhvr>
                                      <p:to>
                                        <p:strVal val="visible"/>
                                      </p:to>
                                    </p:set>
                                    <p:anim calcmode="lin" valueType="num">
                                      <p:cBhvr additive="base">
                                        <p:cTn id="7" dur="1000" fill="hold"/>
                                        <p:tgtEl>
                                          <p:spTgt spid="72799"/>
                                        </p:tgtEl>
                                        <p:attrNameLst>
                                          <p:attrName>ppt_x</p:attrName>
                                        </p:attrNameLst>
                                      </p:cBhvr>
                                      <p:tavLst>
                                        <p:tav tm="0">
                                          <p:val>
                                            <p:strVal val="#ppt_x"/>
                                          </p:val>
                                        </p:tav>
                                        <p:tav tm="100000">
                                          <p:val>
                                            <p:strVal val="#ppt_x"/>
                                          </p:val>
                                        </p:tav>
                                      </p:tavLst>
                                    </p:anim>
                                    <p:anim calcmode="lin" valueType="num">
                                      <p:cBhvr additive="base">
                                        <p:cTn id="8" dur="1000" fill="hold"/>
                                        <p:tgtEl>
                                          <p:spTgt spid="727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0"/>
                                        </p:tgtEl>
                                        <p:attrNameLst>
                                          <p:attrName>style.visibility</p:attrName>
                                        </p:attrNameLst>
                                      </p:cBhvr>
                                      <p:to>
                                        <p:strVal val="visible"/>
                                      </p:to>
                                    </p:set>
                                    <p:anim calcmode="lin" valueType="num">
                                      <p:cBhvr additive="base">
                                        <p:cTn id="13" dur="1000" fill="hold"/>
                                        <p:tgtEl>
                                          <p:spTgt spid="72800"/>
                                        </p:tgtEl>
                                        <p:attrNameLst>
                                          <p:attrName>ppt_x</p:attrName>
                                        </p:attrNameLst>
                                      </p:cBhvr>
                                      <p:tavLst>
                                        <p:tav tm="0">
                                          <p:val>
                                            <p:strVal val="1+#ppt_w/2"/>
                                          </p:val>
                                        </p:tav>
                                        <p:tav tm="100000">
                                          <p:val>
                                            <p:strVal val="#ppt_x"/>
                                          </p:val>
                                        </p:tav>
                                      </p:tavLst>
                                    </p:anim>
                                    <p:anim calcmode="lin" valueType="num">
                                      <p:cBhvr additive="base">
                                        <p:cTn id="14" dur="1000" fill="hold"/>
                                        <p:tgtEl>
                                          <p:spTgt spid="728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801"/>
                                        </p:tgtEl>
                                        <p:attrNameLst>
                                          <p:attrName>style.visibility</p:attrName>
                                        </p:attrNameLst>
                                      </p:cBhvr>
                                      <p:to>
                                        <p:strVal val="visible"/>
                                      </p:to>
                                    </p:set>
                                    <p:anim calcmode="lin" valueType="num">
                                      <p:cBhvr additive="base">
                                        <p:cTn id="19" dur="1000" fill="hold"/>
                                        <p:tgtEl>
                                          <p:spTgt spid="72801"/>
                                        </p:tgtEl>
                                        <p:attrNameLst>
                                          <p:attrName>ppt_x</p:attrName>
                                        </p:attrNameLst>
                                      </p:cBhvr>
                                      <p:tavLst>
                                        <p:tav tm="0">
                                          <p:val>
                                            <p:strVal val="#ppt_x"/>
                                          </p:val>
                                        </p:tav>
                                        <p:tav tm="100000">
                                          <p:val>
                                            <p:strVal val="#ppt_x"/>
                                          </p:val>
                                        </p:tav>
                                      </p:tavLst>
                                    </p:anim>
                                    <p:anim calcmode="lin" valueType="num">
                                      <p:cBhvr additive="base">
                                        <p:cTn id="20" dur="1000" fill="hold"/>
                                        <p:tgtEl>
                                          <p:spTgt spid="728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1+#ppt_w/2"/>
                                          </p:val>
                                        </p:tav>
                                        <p:tav tm="100000">
                                          <p:val>
                                            <p:strVal val="#ppt_x"/>
                                          </p:val>
                                        </p:tav>
                                      </p:tavLst>
                                    </p:anim>
                                    <p:anim calcmode="lin" valueType="num">
                                      <p:cBhvr additive="base">
                                        <p:cTn id="3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1000" fill="hold"/>
                                        <p:tgtEl>
                                          <p:spTgt spid="61"/>
                                        </p:tgtEl>
                                        <p:attrNameLst>
                                          <p:attrName>ppt_x</p:attrName>
                                        </p:attrNameLst>
                                      </p:cBhvr>
                                      <p:tavLst>
                                        <p:tav tm="0">
                                          <p:val>
                                            <p:strVal val="#ppt_x"/>
                                          </p:val>
                                        </p:tav>
                                        <p:tav tm="100000">
                                          <p:val>
                                            <p:strVal val="#ppt_x"/>
                                          </p:val>
                                        </p:tav>
                                      </p:tavLst>
                                    </p:anim>
                                    <p:anim calcmode="lin" valueType="num">
                                      <p:cBhvr additive="base">
                                        <p:cTn id="38"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13A304E-2F87-440E-8128-08BDC73DCFA9}"/>
              </a:ext>
            </a:extLst>
          </p:cNvPr>
          <p:cNvSpPr/>
          <p:nvPr/>
        </p:nvSpPr>
        <p:spPr>
          <a:xfrm>
            <a:off x="33851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1" name="Rechteck 10">
            <a:extLst>
              <a:ext uri="{FF2B5EF4-FFF2-40B4-BE49-F238E27FC236}">
                <a16:creationId xmlns:a16="http://schemas.microsoft.com/office/drawing/2014/main" id="{B455D33D-F9EA-4CA1-BA17-F9B6355732D6}"/>
              </a:ext>
            </a:extLst>
          </p:cNvPr>
          <p:cNvSpPr/>
          <p:nvPr/>
        </p:nvSpPr>
        <p:spPr>
          <a:xfrm>
            <a:off x="244393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5" name="Rechteck 14">
            <a:extLst>
              <a:ext uri="{FF2B5EF4-FFF2-40B4-BE49-F238E27FC236}">
                <a16:creationId xmlns:a16="http://schemas.microsoft.com/office/drawing/2014/main" id="{9BB8BFE4-5F4B-49AC-9437-C8A27F14B331}"/>
              </a:ext>
            </a:extLst>
          </p:cNvPr>
          <p:cNvSpPr/>
          <p:nvPr/>
        </p:nvSpPr>
        <p:spPr>
          <a:xfrm>
            <a:off x="454935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7" name="Rechteck 16">
            <a:extLst>
              <a:ext uri="{FF2B5EF4-FFF2-40B4-BE49-F238E27FC236}">
                <a16:creationId xmlns:a16="http://schemas.microsoft.com/office/drawing/2014/main" id="{762C07D1-6B1B-489B-800B-EC0DC147F300}"/>
              </a:ext>
            </a:extLst>
          </p:cNvPr>
          <p:cNvSpPr/>
          <p:nvPr/>
        </p:nvSpPr>
        <p:spPr>
          <a:xfrm>
            <a:off x="6654778"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19" name="Rechteck 18">
            <a:extLst>
              <a:ext uri="{FF2B5EF4-FFF2-40B4-BE49-F238E27FC236}">
                <a16:creationId xmlns:a16="http://schemas.microsoft.com/office/drawing/2014/main" id="{1789DA3D-AE72-410F-9BCB-5C48CF1DEDAF}"/>
              </a:ext>
            </a:extLst>
          </p:cNvPr>
          <p:cNvSpPr/>
          <p:nvPr/>
        </p:nvSpPr>
        <p:spPr>
          <a:xfrm>
            <a:off x="8760195" y="921042"/>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1" name="Rechteck 20">
            <a:extLst>
              <a:ext uri="{FF2B5EF4-FFF2-40B4-BE49-F238E27FC236}">
                <a16:creationId xmlns:a16="http://schemas.microsoft.com/office/drawing/2014/main" id="{AC34502F-6F34-4155-93EB-9782A438F0D8}"/>
              </a:ext>
            </a:extLst>
          </p:cNvPr>
          <p:cNvSpPr/>
          <p:nvPr/>
        </p:nvSpPr>
        <p:spPr>
          <a:xfrm>
            <a:off x="33851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2" name="Rechteck 21">
            <a:extLst>
              <a:ext uri="{FF2B5EF4-FFF2-40B4-BE49-F238E27FC236}">
                <a16:creationId xmlns:a16="http://schemas.microsoft.com/office/drawing/2014/main" id="{22166D94-2B99-47EE-AEA3-66BAEF7AEAA8}"/>
              </a:ext>
            </a:extLst>
          </p:cNvPr>
          <p:cNvSpPr/>
          <p:nvPr/>
        </p:nvSpPr>
        <p:spPr>
          <a:xfrm>
            <a:off x="244393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3" name="Rechteck 22">
            <a:extLst>
              <a:ext uri="{FF2B5EF4-FFF2-40B4-BE49-F238E27FC236}">
                <a16:creationId xmlns:a16="http://schemas.microsoft.com/office/drawing/2014/main" id="{2F7981C8-ADCD-47EF-81C5-C4B68CDA8793}"/>
              </a:ext>
            </a:extLst>
          </p:cNvPr>
          <p:cNvSpPr/>
          <p:nvPr/>
        </p:nvSpPr>
        <p:spPr>
          <a:xfrm>
            <a:off x="454935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4" name="Rechteck 23">
            <a:extLst>
              <a:ext uri="{FF2B5EF4-FFF2-40B4-BE49-F238E27FC236}">
                <a16:creationId xmlns:a16="http://schemas.microsoft.com/office/drawing/2014/main" id="{045B8071-4AF1-4509-8768-5D249BF9AEDC}"/>
              </a:ext>
            </a:extLst>
          </p:cNvPr>
          <p:cNvSpPr/>
          <p:nvPr/>
        </p:nvSpPr>
        <p:spPr>
          <a:xfrm>
            <a:off x="6654778"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5" name="Rechteck 24">
            <a:extLst>
              <a:ext uri="{FF2B5EF4-FFF2-40B4-BE49-F238E27FC236}">
                <a16:creationId xmlns:a16="http://schemas.microsoft.com/office/drawing/2014/main" id="{1E086634-096D-480C-9661-40BFC3F8202A}"/>
              </a:ext>
            </a:extLst>
          </p:cNvPr>
          <p:cNvSpPr/>
          <p:nvPr/>
        </p:nvSpPr>
        <p:spPr>
          <a:xfrm>
            <a:off x="8760195" y="3970349"/>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6" name="Rechteck 25">
            <a:extLst>
              <a:ext uri="{FF2B5EF4-FFF2-40B4-BE49-F238E27FC236}">
                <a16:creationId xmlns:a16="http://schemas.microsoft.com/office/drawing/2014/main" id="{3EB33DC5-67C2-45D6-8963-43B9BCBA0572}"/>
              </a:ext>
            </a:extLst>
          </p:cNvPr>
          <p:cNvSpPr/>
          <p:nvPr/>
        </p:nvSpPr>
        <p:spPr>
          <a:xfrm>
            <a:off x="154618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7" name="Rechteck 26">
            <a:extLst>
              <a:ext uri="{FF2B5EF4-FFF2-40B4-BE49-F238E27FC236}">
                <a16:creationId xmlns:a16="http://schemas.microsoft.com/office/drawing/2014/main" id="{D4821D36-1FAD-4032-B648-550D6951A61A}"/>
              </a:ext>
            </a:extLst>
          </p:cNvPr>
          <p:cNvSpPr/>
          <p:nvPr/>
        </p:nvSpPr>
        <p:spPr>
          <a:xfrm>
            <a:off x="365160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8" name="Rechteck 27">
            <a:extLst>
              <a:ext uri="{FF2B5EF4-FFF2-40B4-BE49-F238E27FC236}">
                <a16:creationId xmlns:a16="http://schemas.microsoft.com/office/drawing/2014/main" id="{429243A9-B576-4411-A4E7-FE8426DE7FA0}"/>
              </a:ext>
            </a:extLst>
          </p:cNvPr>
          <p:cNvSpPr/>
          <p:nvPr/>
        </p:nvSpPr>
        <p:spPr>
          <a:xfrm>
            <a:off x="575702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29" name="Rechteck 28">
            <a:extLst>
              <a:ext uri="{FF2B5EF4-FFF2-40B4-BE49-F238E27FC236}">
                <a16:creationId xmlns:a16="http://schemas.microsoft.com/office/drawing/2014/main" id="{CEB5B8A5-6ED6-4B7D-ADF8-2CF8CCA20756}"/>
              </a:ext>
            </a:extLst>
          </p:cNvPr>
          <p:cNvSpPr/>
          <p:nvPr/>
        </p:nvSpPr>
        <p:spPr>
          <a:xfrm>
            <a:off x="7862445" y="2537131"/>
            <a:ext cx="869149" cy="1569660"/>
          </a:xfrm>
          <a:prstGeom prst="rect">
            <a:avLst/>
          </a:prstGeom>
          <a:noFill/>
        </p:spPr>
        <p:txBody>
          <a:bodyPr wrap="none" lIns="91440" tIns="45720" rIns="91440" bIns="45720">
            <a:spAutoFit/>
          </a:bodyPr>
          <a:lstStyle/>
          <a:p>
            <a:pPr algn="ctr"/>
            <a:r>
              <a:rPr lang="de-DE"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968374" y="-2453"/>
            <a:ext cx="395781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(2)</a:t>
            </a:r>
          </a:p>
          <a:p>
            <a:r>
              <a:rPr lang="de-DE" altLang="de-DE" sz="2000" dirty="0">
                <a:solidFill>
                  <a:schemeClr val="bg1"/>
                </a:solidFill>
              </a:rPr>
              <a:t>Gesetzliche Maßnahmen, Auszug </a:t>
            </a:r>
          </a:p>
        </p:txBody>
      </p:sp>
      <p:grpSp>
        <p:nvGrpSpPr>
          <p:cNvPr id="35" name="Gruppieren 34">
            <a:extLst>
              <a:ext uri="{FF2B5EF4-FFF2-40B4-BE49-F238E27FC236}">
                <a16:creationId xmlns:a16="http://schemas.microsoft.com/office/drawing/2014/main" id="{C091EDFA-043B-4021-9F50-BCB2EE12C404}"/>
              </a:ext>
            </a:extLst>
          </p:cNvPr>
          <p:cNvGrpSpPr/>
          <p:nvPr/>
        </p:nvGrpSpPr>
        <p:grpSpPr>
          <a:xfrm>
            <a:off x="0" y="1493739"/>
            <a:ext cx="9906000" cy="1530500"/>
            <a:chOff x="0" y="4485475"/>
            <a:chExt cx="9906000" cy="1345767"/>
          </a:xfrm>
          <a:solidFill>
            <a:schemeClr val="bg1">
              <a:lumMod val="85000"/>
            </a:schemeClr>
          </a:solidFill>
        </p:grpSpPr>
        <p:sp>
          <p:nvSpPr>
            <p:cNvPr id="34" name="Rechteck 33">
              <a:extLst>
                <a:ext uri="{FF2B5EF4-FFF2-40B4-BE49-F238E27FC236}">
                  <a16:creationId xmlns:a16="http://schemas.microsoft.com/office/drawing/2014/main" id="{80563805-5A5B-46C7-BF5C-495F36574FBC}"/>
                </a:ext>
              </a:extLst>
            </p:cNvPr>
            <p:cNvSpPr/>
            <p:nvPr/>
          </p:nvSpPr>
          <p:spPr bwMode="auto">
            <a:xfrm>
              <a:off x="0" y="4485475"/>
              <a:ext cx="9906000" cy="1345767"/>
            </a:xfrm>
            <a:prstGeom prst="rect">
              <a:avLst/>
            </a:prstGeom>
            <a:grp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7" name="Text Box 5">
              <a:extLst>
                <a:ext uri="{FF2B5EF4-FFF2-40B4-BE49-F238E27FC236}">
                  <a16:creationId xmlns:a16="http://schemas.microsoft.com/office/drawing/2014/main" id="{BB1907B8-F8D4-4377-A0B9-D2F38E0B167B}"/>
                </a:ext>
              </a:extLst>
            </p:cNvPr>
            <p:cNvSpPr txBox="1">
              <a:spLocks noChangeArrowheads="1"/>
            </p:cNvSpPr>
            <p:nvPr/>
          </p:nvSpPr>
          <p:spPr bwMode="auto">
            <a:xfrm>
              <a:off x="7526" y="5304971"/>
              <a:ext cx="1727967" cy="369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u="sng" dirty="0">
                  <a:solidFill>
                    <a:srgbClr val="563BFB"/>
                  </a:solidFill>
                </a:rPr>
                <a:t>Bundesebene</a:t>
              </a:r>
            </a:p>
          </p:txBody>
        </p:sp>
        <p:pic>
          <p:nvPicPr>
            <p:cNvPr id="38" name="Grafik 37" descr="Ein Bild, das Bett, Flagge, rot, Frau enthält.&#10;&#10;Automatisch generierte Beschreibung">
              <a:extLst>
                <a:ext uri="{FF2B5EF4-FFF2-40B4-BE49-F238E27FC236}">
                  <a16:creationId xmlns:a16="http://schemas.microsoft.com/office/drawing/2014/main" id="{633ED31A-8546-4E9D-AC59-D2E107DE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90" y="4673975"/>
              <a:ext cx="1070334" cy="601392"/>
            </a:xfrm>
            <a:prstGeom prst="rect">
              <a:avLst/>
            </a:prstGeom>
            <a:grpFill/>
          </p:spPr>
        </p:pic>
        <p:sp>
          <p:nvSpPr>
            <p:cNvPr id="39" name="Textfeld 38">
              <a:extLst>
                <a:ext uri="{FF2B5EF4-FFF2-40B4-BE49-F238E27FC236}">
                  <a16:creationId xmlns:a16="http://schemas.microsoft.com/office/drawing/2014/main" id="{1E46EAB3-A236-4396-B8BA-BEB39024F465}"/>
                </a:ext>
              </a:extLst>
            </p:cNvPr>
            <p:cNvSpPr txBox="1"/>
            <p:nvPr/>
          </p:nvSpPr>
          <p:spPr>
            <a:xfrm>
              <a:off x="1681317" y="4580131"/>
              <a:ext cx="8153147" cy="947197"/>
            </a:xfrm>
            <a:prstGeom prst="rect">
              <a:avLst/>
            </a:prstGeom>
            <a:grpFill/>
          </p:spPr>
          <p:txBody>
            <a:bodyPr wrap="square" rtlCol="0">
              <a:spAutoFit/>
            </a:bodyPr>
            <a:lstStyle/>
            <a:p>
              <a:pPr marL="285750" indent="-285750">
                <a:buFont typeface="Wingdings" panose="05000000000000000000" pitchFamily="2" charset="2"/>
                <a:buChar char="§"/>
              </a:pPr>
              <a:r>
                <a:rPr lang="de-DE" sz="1600" dirty="0">
                  <a:solidFill>
                    <a:srgbClr val="3333FF"/>
                  </a:solidFill>
                </a:rPr>
                <a:t>Klimaschutzziele gesetzlich verankern: Klimaneutralität bis 2040!</a:t>
              </a:r>
            </a:p>
            <a:p>
              <a:pPr marL="285750" indent="-285750">
                <a:buFont typeface="Wingdings" panose="05000000000000000000" pitchFamily="2" charset="2"/>
                <a:buChar char="§"/>
              </a:pPr>
              <a:r>
                <a:rPr lang="de-DE" sz="1600" dirty="0">
                  <a:solidFill>
                    <a:srgbClr val="3333FF"/>
                  </a:solidFill>
                </a:rPr>
                <a:t>EEG-Novellierung: Alle Deckel weg! Direktverbrauch ermöglichen</a:t>
              </a:r>
            </a:p>
            <a:p>
              <a:pPr marL="285750" indent="-285750">
                <a:buFont typeface="Wingdings" panose="05000000000000000000" pitchFamily="2" charset="2"/>
                <a:buChar char="§"/>
              </a:pPr>
              <a:r>
                <a:rPr lang="de-DE" sz="1600" dirty="0">
                  <a:solidFill>
                    <a:srgbClr val="3333FF"/>
                  </a:solidFill>
                </a:rPr>
                <a:t>Regelung für Anlagen mit auslaufender EEG-Förderung (PV/WKA) </a:t>
              </a:r>
            </a:p>
            <a:p>
              <a:pPr marL="285750" indent="-285750">
                <a:buFont typeface="Wingdings" panose="05000000000000000000" pitchFamily="2" charset="2"/>
                <a:buChar char="§"/>
              </a:pPr>
              <a:r>
                <a:rPr lang="de-DE" sz="1600" dirty="0">
                  <a:solidFill>
                    <a:srgbClr val="3333FF"/>
                  </a:solidFill>
                </a:rPr>
                <a:t>Privilegierung: neben Windkraft auch für Freiflächen-PV</a:t>
              </a:r>
            </a:p>
          </p:txBody>
        </p:sp>
      </p:grpSp>
      <p:grpSp>
        <p:nvGrpSpPr>
          <p:cNvPr id="8" name="Gruppieren 7">
            <a:extLst>
              <a:ext uri="{FF2B5EF4-FFF2-40B4-BE49-F238E27FC236}">
                <a16:creationId xmlns:a16="http://schemas.microsoft.com/office/drawing/2014/main" id="{73BD8BDD-76AC-47B9-AB63-65C271CB44FC}"/>
              </a:ext>
            </a:extLst>
          </p:cNvPr>
          <p:cNvGrpSpPr/>
          <p:nvPr/>
        </p:nvGrpSpPr>
        <p:grpSpPr>
          <a:xfrm>
            <a:off x="-1" y="3024239"/>
            <a:ext cx="9905999" cy="1603159"/>
            <a:chOff x="-1" y="2734978"/>
            <a:chExt cx="9905999" cy="1603159"/>
          </a:xfrm>
        </p:grpSpPr>
        <p:sp>
          <p:nvSpPr>
            <p:cNvPr id="5" name="Rechteck 4">
              <a:extLst>
                <a:ext uri="{FF2B5EF4-FFF2-40B4-BE49-F238E27FC236}">
                  <a16:creationId xmlns:a16="http://schemas.microsoft.com/office/drawing/2014/main" id="{765342A3-FFEC-4C0C-BD6F-898766E2F23A}"/>
                </a:ext>
              </a:extLst>
            </p:cNvPr>
            <p:cNvSpPr/>
            <p:nvPr/>
          </p:nvSpPr>
          <p:spPr bwMode="auto">
            <a:xfrm>
              <a:off x="-1" y="2734978"/>
              <a:ext cx="9905999" cy="1603159"/>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3" name="Text Box 5">
              <a:extLst>
                <a:ext uri="{FF2B5EF4-FFF2-40B4-BE49-F238E27FC236}">
                  <a16:creationId xmlns:a16="http://schemas.microsoft.com/office/drawing/2014/main" id="{A3DE238F-D90E-446D-AF7A-9A502967B657}"/>
                </a:ext>
              </a:extLst>
            </p:cNvPr>
            <p:cNvSpPr txBox="1">
              <a:spLocks noChangeArrowheads="1"/>
            </p:cNvSpPr>
            <p:nvPr/>
          </p:nvSpPr>
          <p:spPr bwMode="auto">
            <a:xfrm>
              <a:off x="45062" y="3934605"/>
              <a:ext cx="1606744"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563BFB"/>
                  </a:solidFill>
                </a:rPr>
                <a:t>Landesebene</a:t>
              </a:r>
            </a:p>
          </p:txBody>
        </p:sp>
        <p:pic>
          <p:nvPicPr>
            <p:cNvPr id="33" name="Grafik 32" descr="Ein Bild, das Raum enthält.&#10;&#10;Automatisch generierte Beschreibung">
              <a:extLst>
                <a:ext uri="{FF2B5EF4-FFF2-40B4-BE49-F238E27FC236}">
                  <a16:creationId xmlns:a16="http://schemas.microsoft.com/office/drawing/2014/main" id="{872936C2-EC07-4A14-B89D-8A8B8A81C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4" y="2790061"/>
              <a:ext cx="935888" cy="1130864"/>
            </a:xfrm>
            <a:prstGeom prst="rect">
              <a:avLst/>
            </a:prstGeom>
          </p:spPr>
        </p:pic>
        <p:sp>
          <p:nvSpPr>
            <p:cNvPr id="32" name="Textfeld 31">
              <a:extLst>
                <a:ext uri="{FF2B5EF4-FFF2-40B4-BE49-F238E27FC236}">
                  <a16:creationId xmlns:a16="http://schemas.microsoft.com/office/drawing/2014/main" id="{110C0D70-4AD3-4822-A221-8CE823F82FBF}"/>
                </a:ext>
              </a:extLst>
            </p:cNvPr>
            <p:cNvSpPr txBox="1"/>
            <p:nvPr/>
          </p:nvSpPr>
          <p:spPr>
            <a:xfrm>
              <a:off x="1679507" y="2900316"/>
              <a:ext cx="8153147" cy="830997"/>
            </a:xfrm>
            <a:prstGeom prst="rect">
              <a:avLst/>
            </a:prstGeom>
            <a:noFill/>
          </p:spPr>
          <p:txBody>
            <a:bodyPr wrap="square" rtlCol="0">
              <a:spAutoFit/>
            </a:bodyPr>
            <a:lstStyle/>
            <a:p>
              <a:pPr marL="285750" indent="-285750">
                <a:buFont typeface="Wingdings" panose="05000000000000000000" pitchFamily="2" charset="2"/>
                <a:buChar char="§"/>
              </a:pPr>
              <a:r>
                <a:rPr lang="de-DE" sz="1600" dirty="0">
                  <a:solidFill>
                    <a:srgbClr val="3333FF"/>
                  </a:solidFill>
                </a:rPr>
                <a:t>Klimaschutzziele gesetzlich verankern: Klimaneutralität bis 2040!</a:t>
              </a:r>
            </a:p>
            <a:p>
              <a:pPr marL="285750" indent="-285750">
                <a:buFont typeface="Wingdings" panose="05000000000000000000" pitchFamily="2" charset="2"/>
                <a:buChar char="§"/>
              </a:pPr>
              <a:r>
                <a:rPr lang="de-DE" sz="1600" dirty="0">
                  <a:solidFill>
                    <a:srgbClr val="3333FF"/>
                  </a:solidFill>
                </a:rPr>
                <a:t>Neubau: fossilenergiefreie Heizungen, PV auf allen Dächern (privat und gewerblich)</a:t>
              </a:r>
            </a:p>
            <a:p>
              <a:pPr marL="285750" indent="-285750">
                <a:buFont typeface="Wingdings" panose="05000000000000000000" pitchFamily="2" charset="2"/>
                <a:buChar char="§"/>
              </a:pPr>
              <a:r>
                <a:rPr lang="de-DE" sz="1600" dirty="0">
                  <a:solidFill>
                    <a:srgbClr val="3333FF"/>
                  </a:solidFill>
                </a:rPr>
                <a:t>Abstandsregelung von WKA wie bisher nach Schutzkriterien des </a:t>
              </a:r>
              <a:r>
                <a:rPr lang="de-DE" sz="1600" dirty="0" err="1">
                  <a:solidFill>
                    <a:srgbClr val="3333FF"/>
                  </a:solidFill>
                </a:rPr>
                <a:t>BImSch</a:t>
              </a:r>
              <a:r>
                <a:rPr lang="de-DE" sz="1600" dirty="0">
                  <a:solidFill>
                    <a:srgbClr val="3333FF"/>
                  </a:solidFill>
                </a:rPr>
                <a:t> festlegen</a:t>
              </a:r>
            </a:p>
          </p:txBody>
        </p:sp>
      </p:grpSp>
      <p:grpSp>
        <p:nvGrpSpPr>
          <p:cNvPr id="7" name="Gruppieren 6">
            <a:extLst>
              <a:ext uri="{FF2B5EF4-FFF2-40B4-BE49-F238E27FC236}">
                <a16:creationId xmlns:a16="http://schemas.microsoft.com/office/drawing/2014/main" id="{90564051-96C8-49B0-8E62-365EFBC3AEF5}"/>
              </a:ext>
            </a:extLst>
          </p:cNvPr>
          <p:cNvGrpSpPr/>
          <p:nvPr/>
        </p:nvGrpSpPr>
        <p:grpSpPr>
          <a:xfrm>
            <a:off x="1" y="4627307"/>
            <a:ext cx="9905999" cy="1440999"/>
            <a:chOff x="1" y="4338046"/>
            <a:chExt cx="9905999" cy="1440999"/>
          </a:xfrm>
        </p:grpSpPr>
        <p:sp>
          <p:nvSpPr>
            <p:cNvPr id="36" name="Rechteck 35">
              <a:extLst>
                <a:ext uri="{FF2B5EF4-FFF2-40B4-BE49-F238E27FC236}">
                  <a16:creationId xmlns:a16="http://schemas.microsoft.com/office/drawing/2014/main" id="{81850BFC-6395-4516-A954-41AF1919C218}"/>
                </a:ext>
              </a:extLst>
            </p:cNvPr>
            <p:cNvSpPr/>
            <p:nvPr/>
          </p:nvSpPr>
          <p:spPr bwMode="auto">
            <a:xfrm>
              <a:off x="1" y="4338046"/>
              <a:ext cx="9905999" cy="144099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4" name="Text Box 5">
              <a:extLst>
                <a:ext uri="{FF2B5EF4-FFF2-40B4-BE49-F238E27FC236}">
                  <a16:creationId xmlns:a16="http://schemas.microsoft.com/office/drawing/2014/main" id="{7ADEB5CB-BE8F-4A23-8066-82704C69BC7E}"/>
                </a:ext>
              </a:extLst>
            </p:cNvPr>
            <p:cNvSpPr txBox="1">
              <a:spLocks noChangeArrowheads="1"/>
            </p:cNvSpPr>
            <p:nvPr/>
          </p:nvSpPr>
          <p:spPr bwMode="auto">
            <a:xfrm>
              <a:off x="131782" y="5352310"/>
              <a:ext cx="1455334"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563BFB"/>
                  </a:solidFill>
                </a:rPr>
                <a:t>Kommunen</a:t>
              </a:r>
            </a:p>
          </p:txBody>
        </p:sp>
        <p:pic>
          <p:nvPicPr>
            <p:cNvPr id="3" name="Grafik 2" descr="Ein Bild, das Zeichnung enthält.&#10;&#10;Automatisch generierte Beschreibung">
              <a:extLst>
                <a:ext uri="{FF2B5EF4-FFF2-40B4-BE49-F238E27FC236}">
                  <a16:creationId xmlns:a16="http://schemas.microsoft.com/office/drawing/2014/main" id="{07F0A273-0606-4205-9B4F-0D1E5D2E5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8" y="4558374"/>
              <a:ext cx="1385887" cy="823912"/>
            </a:xfrm>
            <a:prstGeom prst="rect">
              <a:avLst/>
            </a:prstGeom>
          </p:spPr>
        </p:pic>
        <p:sp>
          <p:nvSpPr>
            <p:cNvPr id="40" name="Textfeld 39">
              <a:extLst>
                <a:ext uri="{FF2B5EF4-FFF2-40B4-BE49-F238E27FC236}">
                  <a16:creationId xmlns:a16="http://schemas.microsoft.com/office/drawing/2014/main" id="{DFAEDE80-3DF9-424E-B117-BDB84435EB69}"/>
                </a:ext>
              </a:extLst>
            </p:cNvPr>
            <p:cNvSpPr txBox="1"/>
            <p:nvPr/>
          </p:nvSpPr>
          <p:spPr>
            <a:xfrm>
              <a:off x="1679507" y="4585902"/>
              <a:ext cx="8153147" cy="107721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de-DE" sz="1600" dirty="0">
                  <a:solidFill>
                    <a:srgbClr val="3333FF"/>
                  </a:solidFill>
                </a:rPr>
                <a:t>Im Hauptamt geführte Gebietskörperschaften: Klimaschutzkonzept/-</a:t>
              </a:r>
              <a:r>
                <a:rPr lang="de-DE" sz="1600" dirty="0" err="1">
                  <a:solidFill>
                    <a:srgbClr val="3333FF"/>
                  </a:solidFill>
                </a:rPr>
                <a:t>managerIn</a:t>
              </a:r>
              <a:endParaRPr lang="de-DE" sz="1600" dirty="0">
                <a:solidFill>
                  <a:srgbClr val="3333FF"/>
                </a:solidFill>
              </a:endParaRPr>
            </a:p>
            <a:p>
              <a:pPr marL="285750" indent="-285750">
                <a:buFont typeface="Wingdings" panose="05000000000000000000" pitchFamily="2" charset="2"/>
                <a:buChar char="§"/>
              </a:pPr>
              <a:r>
                <a:rPr lang="de-DE" sz="1600" dirty="0">
                  <a:solidFill>
                    <a:srgbClr val="3333FF"/>
                  </a:solidFill>
                </a:rPr>
                <a:t>Energetische Bauleitplanung</a:t>
              </a:r>
              <a:br>
                <a:rPr lang="de-DE" sz="1600" dirty="0">
                  <a:solidFill>
                    <a:srgbClr val="3333FF"/>
                  </a:solidFill>
                </a:rPr>
              </a:br>
              <a:r>
                <a:rPr lang="de-DE" sz="1600" dirty="0">
                  <a:solidFill>
                    <a:srgbClr val="3333FF"/>
                  </a:solidFill>
                </a:rPr>
                <a:t>- Flächennutzungsplan: WKA und Freiflächen-PV einbeziehen</a:t>
              </a:r>
              <a:br>
                <a:rPr lang="de-DE" sz="1600" dirty="0">
                  <a:solidFill>
                    <a:srgbClr val="3333FF"/>
                  </a:solidFill>
                </a:rPr>
              </a:br>
              <a:r>
                <a:rPr lang="de-DE" sz="1600" dirty="0">
                  <a:solidFill>
                    <a:srgbClr val="3333FF"/>
                  </a:solidFill>
                </a:rPr>
                <a:t>- B-Plan: fossilenergiefreie Heizungen, PV auf allen Dächern (privat und gewerblich)</a:t>
              </a:r>
            </a:p>
          </p:txBody>
        </p:sp>
      </p:grpSp>
      <p:sp>
        <p:nvSpPr>
          <p:cNvPr id="9" name="Rechteck 8">
            <a:extLst>
              <a:ext uri="{FF2B5EF4-FFF2-40B4-BE49-F238E27FC236}">
                <a16:creationId xmlns:a16="http://schemas.microsoft.com/office/drawing/2014/main" id="{49A3F38D-7AFD-4340-AD19-59F9000A0785}"/>
              </a:ext>
            </a:extLst>
          </p:cNvPr>
          <p:cNvSpPr/>
          <p:nvPr/>
        </p:nvSpPr>
        <p:spPr bwMode="auto">
          <a:xfrm>
            <a:off x="-1" y="789182"/>
            <a:ext cx="9906001" cy="704557"/>
          </a:xfrm>
          <a:prstGeom prst="rect">
            <a:avLst/>
          </a:prstGeom>
          <a:solidFill>
            <a:srgbClr val="FFFF00"/>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br>
              <a:rPr lang="de-DE" sz="1600" b="1" dirty="0">
                <a:solidFill>
                  <a:srgbClr val="3333FF"/>
                </a:solidFill>
              </a:rPr>
            </a:br>
            <a:r>
              <a:rPr lang="de-DE" sz="1600" b="1" dirty="0">
                <a:solidFill>
                  <a:srgbClr val="3333FF"/>
                </a:solidFill>
              </a:rPr>
              <a:t>  Prämisse</a:t>
            </a:r>
            <a:r>
              <a:rPr lang="de-DE" sz="1600" dirty="0">
                <a:solidFill>
                  <a:srgbClr val="3333FF"/>
                </a:solidFill>
              </a:rPr>
              <a:t>: Gesetze/Verordnungen sind so zu ergänzen bzw. zu ändern, dass die im Pariser Klimaschutz-	    abkommen beschlossenen Ziele umgesetzt und </a:t>
            </a:r>
            <a:r>
              <a:rPr lang="de-DE" sz="1600" u="sng" dirty="0">
                <a:solidFill>
                  <a:srgbClr val="3333FF"/>
                </a:solidFill>
              </a:rPr>
              <a:t>nicht mehr behindert werden können!</a:t>
            </a:r>
            <a:endParaRPr lang="de-DE" sz="1600" dirty="0">
              <a:solidFill>
                <a:srgbClr val="3333FF"/>
              </a:solidFill>
            </a:endParaRPr>
          </a:p>
          <a:p>
            <a:pPr marL="0" marR="0" indent="0" algn="l" defTabSz="914400" rtl="0" eaLnBrk="0" fontAlgn="base" latinLnBrk="0" hangingPunct="0">
              <a:lnSpc>
                <a:spcPct val="100000"/>
              </a:lnSpc>
              <a:spcBef>
                <a:spcPct val="0"/>
              </a:spcBef>
              <a:spcAft>
                <a:spcPct val="0"/>
              </a:spcAft>
              <a:buClrTx/>
              <a:buSzTx/>
              <a:buFontTx/>
              <a:buChar char="•"/>
              <a:tabLst/>
            </a:pPr>
            <a:endParaRPr kumimoji="0" lang="de-DE" sz="1600" b="0" i="0" u="none" strike="noStrike" cap="none" normalizeH="0" baseline="0" dirty="0">
              <a:ln>
                <a:noFill/>
              </a:ln>
              <a:solidFill>
                <a:srgbClr val="3333FF"/>
              </a:solidFill>
              <a:effectLst/>
              <a:latin typeface="Arial" charset="0"/>
            </a:endParaRPr>
          </a:p>
        </p:txBody>
      </p:sp>
      <p:sp>
        <p:nvSpPr>
          <p:cNvPr id="6" name="Rechteck 5">
            <a:extLst>
              <a:ext uri="{FF2B5EF4-FFF2-40B4-BE49-F238E27FC236}">
                <a16:creationId xmlns:a16="http://schemas.microsoft.com/office/drawing/2014/main" id="{E69427FC-B845-4C85-B1E5-B8005B1846E1}"/>
              </a:ext>
            </a:extLst>
          </p:cNvPr>
          <p:cNvSpPr/>
          <p:nvPr/>
        </p:nvSpPr>
        <p:spPr>
          <a:xfrm>
            <a:off x="1" y="6127321"/>
            <a:ext cx="9906000" cy="369332"/>
          </a:xfrm>
          <a:prstGeom prst="rect">
            <a:avLst/>
          </a:prstGeom>
        </p:spPr>
        <p:txBody>
          <a:bodyPr wrap="square">
            <a:spAutoFit/>
          </a:bodyPr>
          <a:lstStyle/>
          <a:p>
            <a:pPr algn="ctr"/>
            <a:r>
              <a:rPr lang="de-DE" sz="1800" dirty="0">
                <a:solidFill>
                  <a:srgbClr val="00B050"/>
                </a:solidFill>
                <a:latin typeface="+mn-lt"/>
                <a:ea typeface="Calibri" panose="020F0502020204030204" pitchFamily="34" charset="0"/>
              </a:rPr>
              <a:t>Forderungen und Stellungnahmen von ISE e.V. an Bund und Land: siehe Homepage!</a:t>
            </a:r>
            <a:endParaRPr lang="de-DE" sz="1800" dirty="0">
              <a:solidFill>
                <a:srgbClr val="00B050"/>
              </a:solidFill>
              <a:latin typeface="+mn-lt"/>
            </a:endParaRPr>
          </a:p>
        </p:txBody>
      </p:sp>
    </p:spTree>
    <p:extLst>
      <p:ext uri="{BB962C8B-B14F-4D97-AF65-F5344CB8AC3E}">
        <p14:creationId xmlns:p14="http://schemas.microsoft.com/office/powerpoint/2010/main" val="104202752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ppt_x"/>
                                          </p:val>
                                        </p:tav>
                                        <p:tav tm="100000">
                                          <p:val>
                                            <p:strVal val="#ppt_x"/>
                                          </p:val>
                                        </p:tav>
                                      </p:tavLst>
                                    </p:anim>
                                    <p:anim calcmode="lin" valueType="num">
                                      <p:cBhvr additive="base">
                                        <p:cTn id="1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884898"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(3)</a:t>
            </a:r>
          </a:p>
          <a:p>
            <a:r>
              <a:rPr lang="de-DE" altLang="de-DE" sz="2000" dirty="0">
                <a:solidFill>
                  <a:schemeClr val="bg1"/>
                </a:solidFill>
              </a:rPr>
              <a:t>Flächenfindung/-akquisition, Synergien für EE-Komponenten</a:t>
            </a:r>
          </a:p>
        </p:txBody>
      </p:sp>
      <p:grpSp>
        <p:nvGrpSpPr>
          <p:cNvPr id="11" name="Gruppieren 10">
            <a:extLst>
              <a:ext uri="{FF2B5EF4-FFF2-40B4-BE49-F238E27FC236}">
                <a16:creationId xmlns:a16="http://schemas.microsoft.com/office/drawing/2014/main" id="{F6F5741F-F44F-4E11-A4A2-9F3807CB73C3}"/>
              </a:ext>
            </a:extLst>
          </p:cNvPr>
          <p:cNvGrpSpPr/>
          <p:nvPr/>
        </p:nvGrpSpPr>
        <p:grpSpPr>
          <a:xfrm>
            <a:off x="410499" y="984065"/>
            <a:ext cx="8576746" cy="2514959"/>
            <a:chOff x="410499" y="1288874"/>
            <a:chExt cx="8576746" cy="2514959"/>
          </a:xfrm>
        </p:grpSpPr>
        <p:sp>
          <p:nvSpPr>
            <p:cNvPr id="7" name="Rechteck: abgerundete Ecken 6">
              <a:extLst>
                <a:ext uri="{FF2B5EF4-FFF2-40B4-BE49-F238E27FC236}">
                  <a16:creationId xmlns:a16="http://schemas.microsoft.com/office/drawing/2014/main" id="{E247E480-BDA6-40F4-8CC2-E64AC1BE632E}"/>
                </a:ext>
              </a:extLst>
            </p:cNvPr>
            <p:cNvSpPr/>
            <p:nvPr/>
          </p:nvSpPr>
          <p:spPr bwMode="auto">
            <a:xfrm>
              <a:off x="410499" y="1288874"/>
              <a:ext cx="1557638" cy="2514959"/>
            </a:xfrm>
            <a:prstGeom prst="roundRect">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 name="Textfeld 3">
              <a:extLst>
                <a:ext uri="{FF2B5EF4-FFF2-40B4-BE49-F238E27FC236}">
                  <a16:creationId xmlns:a16="http://schemas.microsoft.com/office/drawing/2014/main" id="{2CB58EF1-2168-4E2A-AEFA-F303BA34691A}"/>
                </a:ext>
              </a:extLst>
            </p:cNvPr>
            <p:cNvSpPr txBox="1"/>
            <p:nvPr/>
          </p:nvSpPr>
          <p:spPr>
            <a:xfrm>
              <a:off x="2272936" y="1732956"/>
              <a:ext cx="6714309" cy="2062103"/>
            </a:xfrm>
            <a:prstGeom prst="rect">
              <a:avLst/>
            </a:prstGeom>
            <a:noFill/>
          </p:spPr>
          <p:txBody>
            <a:bodyPr wrap="square">
              <a:spAutoFit/>
            </a:bodyPr>
            <a:lstStyle/>
            <a:p>
              <a:r>
                <a:rPr lang="de-DE" sz="1600" dirty="0">
                  <a:solidFill>
                    <a:srgbClr val="3333FF"/>
                  </a:solidFill>
                </a:rPr>
                <a:t>Bund und Länder ermitteln die potenziellen Flächen und Standorte für</a:t>
              </a:r>
              <a:br>
                <a:rPr lang="de-DE" sz="1600" dirty="0">
                  <a:solidFill>
                    <a:srgbClr val="3333FF"/>
                  </a:solidFill>
                </a:rPr>
              </a:br>
              <a:r>
                <a:rPr lang="de-DE" sz="1600" dirty="0">
                  <a:solidFill>
                    <a:srgbClr val="3333FF"/>
                  </a:solidFill>
                </a:rPr>
                <a:t>- PV-Freiflächen/AGRI-PV/PV-Autobahnüberdachung,</a:t>
              </a:r>
              <a:br>
                <a:rPr lang="de-DE" sz="1600" dirty="0">
                  <a:solidFill>
                    <a:srgbClr val="3333FF"/>
                  </a:solidFill>
                </a:rPr>
              </a:br>
              <a:r>
                <a:rPr lang="de-DE" sz="1600" dirty="0">
                  <a:solidFill>
                    <a:srgbClr val="3333FF"/>
                  </a:solidFill>
                </a:rPr>
                <a:t>- Wind-</a:t>
              </a:r>
              <a:r>
                <a:rPr lang="de-DE" sz="1600" dirty="0" err="1">
                  <a:solidFill>
                    <a:srgbClr val="3333FF"/>
                  </a:solidFill>
                </a:rPr>
                <a:t>onshore</a:t>
              </a:r>
              <a:r>
                <a:rPr lang="de-DE" sz="1600" dirty="0">
                  <a:solidFill>
                    <a:srgbClr val="3333FF"/>
                  </a:solidFill>
                </a:rPr>
                <a:t>/offshore,</a:t>
              </a:r>
              <a:br>
                <a:rPr lang="de-DE" sz="1600" dirty="0">
                  <a:solidFill>
                    <a:srgbClr val="3333FF"/>
                  </a:solidFill>
                </a:rPr>
              </a:br>
              <a:r>
                <a:rPr lang="de-DE" sz="1600" dirty="0">
                  <a:solidFill>
                    <a:srgbClr val="3333FF"/>
                  </a:solidFill>
                </a:rPr>
                <a:t>- Biogasanlagen,</a:t>
              </a:r>
            </a:p>
            <a:p>
              <a:r>
                <a:rPr lang="de-DE" sz="1600" dirty="0">
                  <a:solidFill>
                    <a:srgbClr val="3333FF"/>
                  </a:solidFill>
                </a:rPr>
                <a:t>- Tiefe-Geothermie,</a:t>
              </a:r>
              <a:br>
                <a:rPr lang="de-DE" sz="1600" dirty="0">
                  <a:solidFill>
                    <a:srgbClr val="3333FF"/>
                  </a:solidFill>
                </a:rPr>
              </a:br>
              <a:r>
                <a:rPr lang="de-DE" sz="1600" dirty="0">
                  <a:solidFill>
                    <a:srgbClr val="3333FF"/>
                  </a:solidFill>
                </a:rPr>
                <a:t>- Wasserkraft,</a:t>
              </a:r>
              <a:br>
                <a:rPr lang="de-DE" sz="1600" dirty="0">
                  <a:solidFill>
                    <a:srgbClr val="3333FF"/>
                  </a:solidFill>
                </a:rPr>
              </a:br>
              <a:r>
                <a:rPr lang="de-DE" sz="1600" dirty="0">
                  <a:solidFill>
                    <a:srgbClr val="3333FF"/>
                  </a:solidFill>
                </a:rPr>
                <a:t>und stellen diese in einem EE-Komponenten-Atlas zur Verfügung</a:t>
              </a:r>
            </a:p>
            <a:p>
              <a:pPr marL="285750" indent="-285750">
                <a:buFontTx/>
                <a:buChar char="-"/>
              </a:pPr>
              <a:endParaRPr lang="de-DE" sz="1600" dirty="0"/>
            </a:p>
          </p:txBody>
        </p:sp>
        <p:pic>
          <p:nvPicPr>
            <p:cNvPr id="6" name="Grafik 5" descr="Ein Bild, das Karte enthält.&#10;&#10;Automatisch generierte Beschreibung">
              <a:extLst>
                <a:ext uri="{FF2B5EF4-FFF2-40B4-BE49-F238E27FC236}">
                  <a16:creationId xmlns:a16="http://schemas.microsoft.com/office/drawing/2014/main" id="{7B3ACEFC-9782-43B5-8C3C-C87EACF75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10" y="1817396"/>
              <a:ext cx="1381459" cy="1928949"/>
            </a:xfrm>
            <a:prstGeom prst="rect">
              <a:avLst/>
            </a:prstGeom>
          </p:spPr>
        </p:pic>
        <p:sp>
          <p:nvSpPr>
            <p:cNvPr id="8" name="Textfeld 7">
              <a:extLst>
                <a:ext uri="{FF2B5EF4-FFF2-40B4-BE49-F238E27FC236}">
                  <a16:creationId xmlns:a16="http://schemas.microsoft.com/office/drawing/2014/main" id="{BC6551D8-BD6D-41C2-AE87-36DF977231E3}"/>
                </a:ext>
              </a:extLst>
            </p:cNvPr>
            <p:cNvSpPr txBox="1"/>
            <p:nvPr/>
          </p:nvSpPr>
          <p:spPr>
            <a:xfrm>
              <a:off x="593864" y="1292368"/>
              <a:ext cx="1189749" cy="646331"/>
            </a:xfrm>
            <a:prstGeom prst="rect">
              <a:avLst/>
            </a:prstGeom>
            <a:noFill/>
          </p:spPr>
          <p:txBody>
            <a:bodyPr wrap="none" rtlCol="0">
              <a:spAutoFit/>
            </a:bodyPr>
            <a:lstStyle/>
            <a:p>
              <a:pPr algn="ctr"/>
              <a:r>
                <a:rPr lang="de-DE" sz="1200" dirty="0">
                  <a:solidFill>
                    <a:srgbClr val="0000FF"/>
                  </a:solidFill>
                </a:rPr>
                <a:t>EE-</a:t>
              </a:r>
            </a:p>
            <a:p>
              <a:pPr algn="ctr"/>
              <a:r>
                <a:rPr lang="de-DE" sz="1200" dirty="0">
                  <a:solidFill>
                    <a:srgbClr val="0000FF"/>
                  </a:solidFill>
                </a:rPr>
                <a:t>Komponenten-</a:t>
              </a:r>
            </a:p>
            <a:p>
              <a:pPr algn="ctr"/>
              <a:r>
                <a:rPr lang="de-DE" sz="1200" dirty="0">
                  <a:solidFill>
                    <a:srgbClr val="0000FF"/>
                  </a:solidFill>
                </a:rPr>
                <a:t>Atlas</a:t>
              </a:r>
            </a:p>
          </p:txBody>
        </p:sp>
      </p:grpSp>
      <p:grpSp>
        <p:nvGrpSpPr>
          <p:cNvPr id="12" name="Gruppieren 11">
            <a:extLst>
              <a:ext uri="{FF2B5EF4-FFF2-40B4-BE49-F238E27FC236}">
                <a16:creationId xmlns:a16="http://schemas.microsoft.com/office/drawing/2014/main" id="{3A37B9ED-83F5-4FB6-992C-23E1D9942EEC}"/>
              </a:ext>
            </a:extLst>
          </p:cNvPr>
          <p:cNvGrpSpPr/>
          <p:nvPr/>
        </p:nvGrpSpPr>
        <p:grpSpPr>
          <a:xfrm>
            <a:off x="229402" y="3675016"/>
            <a:ext cx="8757844" cy="914400"/>
            <a:chOff x="229402" y="4554583"/>
            <a:chExt cx="8757844" cy="914400"/>
          </a:xfrm>
        </p:grpSpPr>
        <p:sp>
          <p:nvSpPr>
            <p:cNvPr id="5" name="Textfeld 4">
              <a:extLst>
                <a:ext uri="{FF2B5EF4-FFF2-40B4-BE49-F238E27FC236}">
                  <a16:creationId xmlns:a16="http://schemas.microsoft.com/office/drawing/2014/main" id="{872F6FAA-CF48-4F6C-A43F-AEBCC4D13AD2}"/>
                </a:ext>
              </a:extLst>
            </p:cNvPr>
            <p:cNvSpPr txBox="1"/>
            <p:nvPr/>
          </p:nvSpPr>
          <p:spPr>
            <a:xfrm>
              <a:off x="2272936" y="4772796"/>
              <a:ext cx="6714310" cy="584775"/>
            </a:xfrm>
            <a:prstGeom prst="rect">
              <a:avLst/>
            </a:prstGeom>
            <a:noFill/>
          </p:spPr>
          <p:txBody>
            <a:bodyPr wrap="square">
              <a:spAutoFit/>
            </a:bodyPr>
            <a:lstStyle/>
            <a:p>
              <a:r>
                <a:rPr lang="de-DE" sz="1600" dirty="0">
                  <a:solidFill>
                    <a:srgbClr val="3333FF"/>
                  </a:solidFill>
                </a:rPr>
                <a:t>Länder und Kommunen weisen konkrete Flächen und Standorte in Abstimmung mit den Eigentümern aus</a:t>
              </a:r>
              <a:endParaRPr lang="de-DE" sz="1600" dirty="0"/>
            </a:p>
          </p:txBody>
        </p:sp>
        <p:pic>
          <p:nvPicPr>
            <p:cNvPr id="10" name="Grafik 9">
              <a:extLst>
                <a:ext uri="{FF2B5EF4-FFF2-40B4-BE49-F238E27FC236}">
                  <a16:creationId xmlns:a16="http://schemas.microsoft.com/office/drawing/2014/main" id="{0FC8C26C-D54E-4388-87D7-69C1AF261DEF}"/>
                </a:ext>
              </a:extLst>
            </p:cNvPr>
            <p:cNvPicPr>
              <a:picLocks noChangeAspect="1"/>
            </p:cNvPicPr>
            <p:nvPr/>
          </p:nvPicPr>
          <p:blipFill rotWithShape="1">
            <a:blip r:embed="rId4">
              <a:extLst>
                <a:ext uri="{28A0092B-C50C-407E-A947-70E740481C1C}">
                  <a14:useLocalDpi xmlns:a14="http://schemas.microsoft.com/office/drawing/2010/main" val="0"/>
                </a:ext>
              </a:extLst>
            </a:blip>
            <a:srcRect t="20018" b="15175"/>
            <a:stretch/>
          </p:blipFill>
          <p:spPr>
            <a:xfrm>
              <a:off x="229402" y="4554583"/>
              <a:ext cx="1918672" cy="914400"/>
            </a:xfrm>
            <a:prstGeom prst="rect">
              <a:avLst/>
            </a:prstGeom>
          </p:spPr>
        </p:pic>
      </p:grpSp>
      <p:sp>
        <p:nvSpPr>
          <p:cNvPr id="14" name="Rectangle 4">
            <a:extLst>
              <a:ext uri="{FF2B5EF4-FFF2-40B4-BE49-F238E27FC236}">
                <a16:creationId xmlns:a16="http://schemas.microsoft.com/office/drawing/2014/main" id="{8522353E-4C7F-4FA1-AF5F-FF1E3454E388}"/>
              </a:ext>
            </a:extLst>
          </p:cNvPr>
          <p:cNvSpPr>
            <a:spLocks noChangeArrowheads="1"/>
          </p:cNvSpPr>
          <p:nvPr/>
        </p:nvSpPr>
        <p:spPr bwMode="auto">
          <a:xfrm>
            <a:off x="0" y="605788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Systematisches Flächen- und Standortmanagement ist die Voraussetzung für den Erfolg!</a:t>
            </a:r>
          </a:p>
        </p:txBody>
      </p:sp>
      <p:grpSp>
        <p:nvGrpSpPr>
          <p:cNvPr id="16" name="Gruppieren 15">
            <a:extLst>
              <a:ext uri="{FF2B5EF4-FFF2-40B4-BE49-F238E27FC236}">
                <a16:creationId xmlns:a16="http://schemas.microsoft.com/office/drawing/2014/main" id="{18210444-BA53-40B7-8E22-82EAEA82E52F}"/>
              </a:ext>
            </a:extLst>
          </p:cNvPr>
          <p:cNvGrpSpPr/>
          <p:nvPr/>
        </p:nvGrpSpPr>
        <p:grpSpPr>
          <a:xfrm>
            <a:off x="701421" y="4884480"/>
            <a:ext cx="8285824" cy="980297"/>
            <a:chOff x="701421" y="4884480"/>
            <a:chExt cx="8285824" cy="980297"/>
          </a:xfrm>
        </p:grpSpPr>
        <p:pic>
          <p:nvPicPr>
            <p:cNvPr id="15" name="Grafik 14">
              <a:extLst>
                <a:ext uri="{FF2B5EF4-FFF2-40B4-BE49-F238E27FC236}">
                  <a16:creationId xmlns:a16="http://schemas.microsoft.com/office/drawing/2014/main" id="{1D75D5F9-FDE5-4328-B3C5-FEC161F3C431}"/>
                </a:ext>
              </a:extLst>
            </p:cNvPr>
            <p:cNvPicPr>
              <a:picLocks noChangeAspect="1"/>
            </p:cNvPicPr>
            <p:nvPr/>
          </p:nvPicPr>
          <p:blipFill rotWithShape="1">
            <a:blip r:embed="rId5">
              <a:extLst>
                <a:ext uri="{28A0092B-C50C-407E-A947-70E740481C1C}">
                  <a14:useLocalDpi xmlns:a14="http://schemas.microsoft.com/office/drawing/2010/main" val="0"/>
                </a:ext>
              </a:extLst>
            </a:blip>
            <a:srcRect l="17169" r="16669"/>
            <a:stretch/>
          </p:blipFill>
          <p:spPr>
            <a:xfrm>
              <a:off x="701421" y="4884480"/>
              <a:ext cx="974634" cy="980297"/>
            </a:xfrm>
            <a:prstGeom prst="rect">
              <a:avLst/>
            </a:prstGeom>
          </p:spPr>
        </p:pic>
        <p:sp>
          <p:nvSpPr>
            <p:cNvPr id="17" name="Textfeld 16">
              <a:extLst>
                <a:ext uri="{FF2B5EF4-FFF2-40B4-BE49-F238E27FC236}">
                  <a16:creationId xmlns:a16="http://schemas.microsoft.com/office/drawing/2014/main" id="{4D8EB3A2-7DA8-4581-AF58-493A5788570C}"/>
                </a:ext>
              </a:extLst>
            </p:cNvPr>
            <p:cNvSpPr txBox="1"/>
            <p:nvPr/>
          </p:nvSpPr>
          <p:spPr>
            <a:xfrm>
              <a:off x="2272935" y="5013846"/>
              <a:ext cx="6714310" cy="830997"/>
            </a:xfrm>
            <a:prstGeom prst="rect">
              <a:avLst/>
            </a:prstGeom>
            <a:noFill/>
          </p:spPr>
          <p:txBody>
            <a:bodyPr wrap="square">
              <a:spAutoFit/>
            </a:bodyPr>
            <a:lstStyle/>
            <a:p>
              <a:r>
                <a:rPr lang="de-DE" sz="1600" dirty="0">
                  <a:solidFill>
                    <a:srgbClr val="3333FF"/>
                  </a:solidFill>
                </a:rPr>
                <a:t>Synergetische Nutzung von Flächen und Standorten. </a:t>
              </a:r>
              <a:br>
                <a:rPr lang="de-DE" sz="1600" dirty="0">
                  <a:solidFill>
                    <a:srgbClr val="3333FF"/>
                  </a:solidFill>
                </a:rPr>
              </a:br>
              <a:r>
                <a:rPr lang="de-DE" sz="1600" dirty="0">
                  <a:solidFill>
                    <a:srgbClr val="3333FF"/>
                  </a:solidFill>
                </a:rPr>
                <a:t>z.B. Windpark mit AGRI-PV und Abfallbiogasanlage.</a:t>
              </a:r>
            </a:p>
            <a:p>
              <a:r>
                <a:rPr lang="de-DE" sz="1600" dirty="0">
                  <a:solidFill>
                    <a:srgbClr val="3333FF"/>
                  </a:solidFill>
                </a:rPr>
                <a:t> </a:t>
              </a:r>
              <a:endParaRPr lang="de-DE" sz="1600" dirty="0"/>
            </a:p>
          </p:txBody>
        </p:sp>
      </p:grpSp>
    </p:spTree>
    <p:extLst>
      <p:ext uri="{BB962C8B-B14F-4D97-AF65-F5344CB8AC3E}">
        <p14:creationId xmlns:p14="http://schemas.microsoft.com/office/powerpoint/2010/main" val="28305495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a:solidFill>
                  <a:schemeClr val="bg1"/>
                </a:solidFill>
              </a:rPr>
              <a:t>Agenda </a:t>
            </a:r>
            <a:endParaRPr lang="de-DE" altLang="de-DE" sz="2000">
              <a:solidFill>
                <a:schemeClr val="bg1"/>
              </a:solidFill>
            </a:endParaRPr>
          </a:p>
        </p:txBody>
      </p:sp>
      <p:sp>
        <p:nvSpPr>
          <p:cNvPr id="7" name="Text Box 5">
            <a:extLst>
              <a:ext uri="{FF2B5EF4-FFF2-40B4-BE49-F238E27FC236}">
                <a16:creationId xmlns:a16="http://schemas.microsoft.com/office/drawing/2014/main" id="{0592DF5D-C9AA-4748-9E07-8279EDEF0B7F}"/>
              </a:ext>
            </a:extLst>
          </p:cNvPr>
          <p:cNvSpPr txBox="1">
            <a:spLocks noChangeArrowheads="1"/>
          </p:cNvSpPr>
          <p:nvPr/>
        </p:nvSpPr>
        <p:spPr bwMode="auto">
          <a:xfrm>
            <a:off x="1127125" y="856516"/>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a:t>
            </a:r>
          </a:p>
        </p:txBody>
      </p:sp>
      <p:sp>
        <p:nvSpPr>
          <p:cNvPr id="4" name="Text Box 5">
            <a:extLst>
              <a:ext uri="{FF2B5EF4-FFF2-40B4-BE49-F238E27FC236}">
                <a16:creationId xmlns:a16="http://schemas.microsoft.com/office/drawing/2014/main" id="{F3489484-B748-419B-A959-FCDC43B58957}"/>
              </a:ext>
            </a:extLst>
          </p:cNvPr>
          <p:cNvSpPr txBox="1">
            <a:spLocks noChangeArrowheads="1"/>
          </p:cNvSpPr>
          <p:nvPr/>
        </p:nvSpPr>
        <p:spPr bwMode="auto">
          <a:xfrm>
            <a:off x="1127125" y="125183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Der Energiewendeprozess</a:t>
            </a:r>
          </a:p>
        </p:txBody>
      </p:sp>
      <p:sp>
        <p:nvSpPr>
          <p:cNvPr id="5" name="Text Box 5">
            <a:extLst>
              <a:ext uri="{FF2B5EF4-FFF2-40B4-BE49-F238E27FC236}">
                <a16:creationId xmlns:a16="http://schemas.microsoft.com/office/drawing/2014/main" id="{24D65D60-3AB2-4734-9D59-60F7BDFD1AE4}"/>
              </a:ext>
            </a:extLst>
          </p:cNvPr>
          <p:cNvSpPr txBox="1">
            <a:spLocks noChangeArrowheads="1"/>
          </p:cNvSpPr>
          <p:nvPr/>
        </p:nvSpPr>
        <p:spPr bwMode="auto">
          <a:xfrm>
            <a:off x="1127125" y="1647144"/>
            <a:ext cx="8697913" cy="1200329"/>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0000FF"/>
                </a:solidFill>
              </a:rPr>
              <a:t>Herausforderungen und Maßnahmen zur Zielerreichung der Energiewende</a:t>
            </a:r>
            <a:br>
              <a:rPr lang="de-DE" altLang="de-DE" sz="1800" dirty="0">
                <a:solidFill>
                  <a:srgbClr val="0000FF"/>
                </a:solidFill>
              </a:rPr>
            </a:br>
            <a:r>
              <a:rPr lang="de-DE" altLang="de-DE" sz="1800" dirty="0">
                <a:solidFill>
                  <a:srgbClr val="0000FF"/>
                </a:solidFill>
              </a:rPr>
              <a:t>- Hauptaufgaben</a:t>
            </a:r>
            <a:br>
              <a:rPr lang="de-DE" altLang="de-DE" sz="1800" dirty="0">
                <a:solidFill>
                  <a:srgbClr val="0000FF"/>
                </a:solidFill>
              </a:rPr>
            </a:br>
            <a:r>
              <a:rPr lang="de-DE" altLang="de-DE" sz="1800" dirty="0">
                <a:solidFill>
                  <a:srgbClr val="0000FF"/>
                </a:solidFill>
              </a:rPr>
              <a:t>- Reduzierung des Energieverbrauchs </a:t>
            </a:r>
            <a:br>
              <a:rPr lang="de-DE" altLang="de-DE" sz="1800" dirty="0">
                <a:solidFill>
                  <a:srgbClr val="0000FF"/>
                </a:solidFill>
              </a:rPr>
            </a:br>
            <a:r>
              <a:rPr lang="de-DE" altLang="de-DE" sz="1800" dirty="0">
                <a:solidFill>
                  <a:srgbClr val="0000FF"/>
                </a:solidFill>
              </a:rPr>
              <a:t>- EE-Ausbaupfad</a:t>
            </a:r>
          </a:p>
        </p:txBody>
      </p:sp>
      <p:sp>
        <p:nvSpPr>
          <p:cNvPr id="10" name="Text Box 5">
            <a:extLst>
              <a:ext uri="{FF2B5EF4-FFF2-40B4-BE49-F238E27FC236}">
                <a16:creationId xmlns:a16="http://schemas.microsoft.com/office/drawing/2014/main" id="{EF9F5CCD-E09D-487A-9389-D2896783BD82}"/>
              </a:ext>
            </a:extLst>
          </p:cNvPr>
          <p:cNvSpPr txBox="1">
            <a:spLocks noChangeArrowheads="1"/>
          </p:cNvSpPr>
          <p:nvPr/>
        </p:nvSpPr>
        <p:spPr bwMode="auto">
          <a:xfrm>
            <a:off x="1127125" y="5606171"/>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Die 17 </a:t>
            </a:r>
            <a:r>
              <a:rPr lang="de-DE" altLang="de-DE" sz="1800" dirty="0" err="1">
                <a:solidFill>
                  <a:srgbClr val="563BFB"/>
                </a:solidFill>
              </a:rPr>
              <a:t>SDG‘s</a:t>
            </a:r>
            <a:endParaRPr lang="de-DE" altLang="de-DE" sz="1800" dirty="0">
              <a:solidFill>
                <a:srgbClr val="563BFB"/>
              </a:solidFill>
            </a:endParaRPr>
          </a:p>
        </p:txBody>
      </p:sp>
      <p:sp>
        <p:nvSpPr>
          <p:cNvPr id="11" name="Text Box 5">
            <a:extLst>
              <a:ext uri="{FF2B5EF4-FFF2-40B4-BE49-F238E27FC236}">
                <a16:creationId xmlns:a16="http://schemas.microsoft.com/office/drawing/2014/main" id="{D8D2FB92-052C-42CB-B9C3-A2773672C923}"/>
              </a:ext>
            </a:extLst>
          </p:cNvPr>
          <p:cNvSpPr txBox="1">
            <a:spLocks noChangeArrowheads="1"/>
          </p:cNvSpPr>
          <p:nvPr/>
        </p:nvSpPr>
        <p:spPr bwMode="auto">
          <a:xfrm>
            <a:off x="1127125" y="4932826"/>
            <a:ext cx="8697913" cy="646331"/>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0000FF"/>
                </a:solidFill>
              </a:rPr>
              <a:t>Die sozial-ökologisch/ökonomische Transformation –</a:t>
            </a:r>
            <a:br>
              <a:rPr lang="de-DE" altLang="de-DE" sz="1800" dirty="0">
                <a:solidFill>
                  <a:srgbClr val="0000FF"/>
                </a:solidFill>
              </a:rPr>
            </a:br>
            <a:r>
              <a:rPr lang="de-DE" altLang="de-DE" sz="1800" dirty="0">
                <a:solidFill>
                  <a:srgbClr val="0000FF"/>
                </a:solidFill>
              </a:rPr>
              <a:t>vom Widerspruch zur Synergie</a:t>
            </a:r>
            <a:endParaRPr lang="de-DE" altLang="de-DE" sz="1800" dirty="0">
              <a:solidFill>
                <a:srgbClr val="563BFB"/>
              </a:solidFill>
            </a:endParaRPr>
          </a:p>
        </p:txBody>
      </p:sp>
      <p:sp>
        <p:nvSpPr>
          <p:cNvPr id="12" name="Text Box 5">
            <a:extLst>
              <a:ext uri="{FF2B5EF4-FFF2-40B4-BE49-F238E27FC236}">
                <a16:creationId xmlns:a16="http://schemas.microsoft.com/office/drawing/2014/main" id="{FC12DAD6-AB4B-4B68-81E3-898E2E16A70F}"/>
              </a:ext>
            </a:extLst>
          </p:cNvPr>
          <p:cNvSpPr txBox="1">
            <a:spLocks noChangeArrowheads="1"/>
          </p:cNvSpPr>
          <p:nvPr/>
        </p:nvSpPr>
        <p:spPr bwMode="auto">
          <a:xfrm>
            <a:off x="1127125" y="600148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sp>
        <p:nvSpPr>
          <p:cNvPr id="2" name="Text Box 5">
            <a:extLst>
              <a:ext uri="{FF2B5EF4-FFF2-40B4-BE49-F238E27FC236}">
                <a16:creationId xmlns:a16="http://schemas.microsoft.com/office/drawing/2014/main" id="{D0F63549-AA1D-9FE7-5382-8F7C4FC682F4}"/>
              </a:ext>
            </a:extLst>
          </p:cNvPr>
          <p:cNvSpPr txBox="1">
            <a:spLocks noChangeArrowheads="1"/>
          </p:cNvSpPr>
          <p:nvPr/>
        </p:nvSpPr>
        <p:spPr bwMode="auto">
          <a:xfrm>
            <a:off x="1127125" y="2874487"/>
            <a:ext cx="8697913" cy="203132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0000FF"/>
                </a:solidFill>
              </a:rPr>
              <a:t>Maßnahmen zur Umsetzung</a:t>
            </a:r>
            <a:br>
              <a:rPr lang="de-DE" altLang="de-DE" sz="1800" dirty="0">
                <a:solidFill>
                  <a:srgbClr val="0000FF"/>
                </a:solidFill>
              </a:rPr>
            </a:br>
            <a:r>
              <a:rPr lang="de-DE" altLang="de-DE" sz="1800" dirty="0">
                <a:solidFill>
                  <a:srgbClr val="0000FF"/>
                </a:solidFill>
              </a:rPr>
              <a:t>- Projektmanagement beim EE-Ausbaupfad </a:t>
            </a:r>
            <a:br>
              <a:rPr lang="de-DE" altLang="de-DE" sz="1800" dirty="0">
                <a:solidFill>
                  <a:srgbClr val="0000FF"/>
                </a:solidFill>
              </a:rPr>
            </a:br>
            <a:r>
              <a:rPr lang="de-DE" altLang="de-DE" sz="1800" dirty="0">
                <a:solidFill>
                  <a:srgbClr val="0000FF"/>
                </a:solidFill>
              </a:rPr>
              <a:t>- Gesetzliche Maßnahmen</a:t>
            </a:r>
            <a:br>
              <a:rPr lang="de-DE" altLang="de-DE" sz="1800" dirty="0">
                <a:solidFill>
                  <a:srgbClr val="0000FF"/>
                </a:solidFill>
              </a:rPr>
            </a:br>
            <a:r>
              <a:rPr lang="de-DE" altLang="de-DE" sz="1800" dirty="0">
                <a:solidFill>
                  <a:srgbClr val="0000FF"/>
                </a:solidFill>
              </a:rPr>
              <a:t>- Flächenfindung/-akquisition, Synergien für EE-Komponenten</a:t>
            </a:r>
            <a:br>
              <a:rPr lang="de-DE" altLang="de-DE" sz="1800" dirty="0">
                <a:solidFill>
                  <a:srgbClr val="0000FF"/>
                </a:solidFill>
              </a:rPr>
            </a:br>
            <a:r>
              <a:rPr lang="de-DE" altLang="de-DE" sz="1800" dirty="0">
                <a:solidFill>
                  <a:srgbClr val="0000FF"/>
                </a:solidFill>
              </a:rPr>
              <a:t>- Investoren-Akquisition</a:t>
            </a:r>
            <a:br>
              <a:rPr lang="de-DE" altLang="de-DE" sz="1800" dirty="0">
                <a:solidFill>
                  <a:srgbClr val="0000FF"/>
                </a:solidFill>
              </a:rPr>
            </a:br>
            <a:r>
              <a:rPr lang="de-DE" altLang="de-DE" sz="1800" dirty="0">
                <a:solidFill>
                  <a:srgbClr val="0000FF"/>
                </a:solidFill>
              </a:rPr>
              <a:t>- Fertigungskapazitäten in D und EU aufbauen</a:t>
            </a:r>
            <a:br>
              <a:rPr lang="de-DE" altLang="de-DE" sz="1800" dirty="0">
                <a:solidFill>
                  <a:srgbClr val="0000FF"/>
                </a:solidFill>
              </a:rPr>
            </a:br>
            <a:r>
              <a:rPr lang="de-DE" altLang="de-DE" sz="1800" dirty="0">
                <a:solidFill>
                  <a:srgbClr val="0000FF"/>
                </a:solidFill>
              </a:rPr>
              <a:t>- Aus- und Weiterbildung, Rekrutierung von Fachpersonal</a:t>
            </a: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ACBD9A5E-7C6F-4E55-B77B-85460346D6EB}"/>
              </a:ext>
            </a:extLst>
          </p:cNvPr>
          <p:cNvSpPr>
            <a:spLocks noChangeArrowheads="1"/>
          </p:cNvSpPr>
          <p:nvPr/>
        </p:nvSpPr>
        <p:spPr bwMode="auto">
          <a:xfrm>
            <a:off x="1188740" y="0"/>
            <a:ext cx="361637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(4)</a:t>
            </a:r>
          </a:p>
          <a:p>
            <a:r>
              <a:rPr lang="de-DE" altLang="de-DE" sz="2000" dirty="0">
                <a:solidFill>
                  <a:schemeClr val="bg1"/>
                </a:solidFill>
              </a:rPr>
              <a:t>Investoren-Akquisition</a:t>
            </a:r>
          </a:p>
        </p:txBody>
      </p:sp>
      <p:sp>
        <p:nvSpPr>
          <p:cNvPr id="18" name="Textfeld 17">
            <a:extLst>
              <a:ext uri="{FF2B5EF4-FFF2-40B4-BE49-F238E27FC236}">
                <a16:creationId xmlns:a16="http://schemas.microsoft.com/office/drawing/2014/main" id="{35CAABA9-08A1-4EB9-8A3B-8B2CA1B0E663}"/>
              </a:ext>
            </a:extLst>
          </p:cNvPr>
          <p:cNvSpPr txBox="1"/>
          <p:nvPr/>
        </p:nvSpPr>
        <p:spPr>
          <a:xfrm>
            <a:off x="348342" y="900634"/>
            <a:ext cx="9257212" cy="338554"/>
          </a:xfrm>
          <a:prstGeom prst="rect">
            <a:avLst/>
          </a:prstGeom>
          <a:noFill/>
        </p:spPr>
        <p:txBody>
          <a:bodyPr wrap="square">
            <a:spAutoFit/>
          </a:bodyPr>
          <a:lstStyle/>
          <a:p>
            <a:r>
              <a:rPr lang="de-DE" sz="1600" dirty="0">
                <a:solidFill>
                  <a:srgbClr val="3333FF"/>
                </a:solidFill>
              </a:rPr>
              <a:t>Bund, Länder und Kommunen akquirieren Investoren mit einer Marketinggesellschaft:</a:t>
            </a:r>
            <a:endParaRPr lang="de-DE" sz="1600" dirty="0"/>
          </a:p>
        </p:txBody>
      </p:sp>
      <p:graphicFrame>
        <p:nvGraphicFramePr>
          <p:cNvPr id="3" name="Tabelle 2">
            <a:extLst>
              <a:ext uri="{FF2B5EF4-FFF2-40B4-BE49-F238E27FC236}">
                <a16:creationId xmlns:a16="http://schemas.microsoft.com/office/drawing/2014/main" id="{94C8BDB8-292F-4EC6-B2DF-88B4E3D6A47D}"/>
              </a:ext>
            </a:extLst>
          </p:cNvPr>
          <p:cNvGraphicFramePr>
            <a:graphicFrameLocks noGrp="1"/>
          </p:cNvGraphicFramePr>
          <p:nvPr/>
        </p:nvGraphicFramePr>
        <p:xfrm>
          <a:off x="348342" y="1401158"/>
          <a:ext cx="9186182" cy="3564497"/>
        </p:xfrm>
        <a:graphic>
          <a:graphicData uri="http://schemas.openxmlformats.org/drawingml/2006/table">
            <a:tbl>
              <a:tblPr>
                <a:tableStyleId>{5C22544A-7EE6-4342-B048-85BDC9FD1C3A}</a:tableStyleId>
              </a:tblPr>
              <a:tblGrid>
                <a:gridCol w="1823358">
                  <a:extLst>
                    <a:ext uri="{9D8B030D-6E8A-4147-A177-3AD203B41FA5}">
                      <a16:colId xmlns:a16="http://schemas.microsoft.com/office/drawing/2014/main" val="1693273961"/>
                    </a:ext>
                  </a:extLst>
                </a:gridCol>
                <a:gridCol w="752475">
                  <a:extLst>
                    <a:ext uri="{9D8B030D-6E8A-4147-A177-3AD203B41FA5}">
                      <a16:colId xmlns:a16="http://schemas.microsoft.com/office/drawing/2014/main" val="1024184639"/>
                    </a:ext>
                  </a:extLst>
                </a:gridCol>
                <a:gridCol w="1438275">
                  <a:extLst>
                    <a:ext uri="{9D8B030D-6E8A-4147-A177-3AD203B41FA5}">
                      <a16:colId xmlns:a16="http://schemas.microsoft.com/office/drawing/2014/main" val="776818471"/>
                    </a:ext>
                  </a:extLst>
                </a:gridCol>
                <a:gridCol w="914400">
                  <a:extLst>
                    <a:ext uri="{9D8B030D-6E8A-4147-A177-3AD203B41FA5}">
                      <a16:colId xmlns:a16="http://schemas.microsoft.com/office/drawing/2014/main" val="3286051684"/>
                    </a:ext>
                  </a:extLst>
                </a:gridCol>
                <a:gridCol w="1181100">
                  <a:extLst>
                    <a:ext uri="{9D8B030D-6E8A-4147-A177-3AD203B41FA5}">
                      <a16:colId xmlns:a16="http://schemas.microsoft.com/office/drawing/2014/main" val="2100795292"/>
                    </a:ext>
                  </a:extLst>
                </a:gridCol>
                <a:gridCol w="495300">
                  <a:extLst>
                    <a:ext uri="{9D8B030D-6E8A-4147-A177-3AD203B41FA5}">
                      <a16:colId xmlns:a16="http://schemas.microsoft.com/office/drawing/2014/main" val="3276180629"/>
                    </a:ext>
                  </a:extLst>
                </a:gridCol>
                <a:gridCol w="723900">
                  <a:extLst>
                    <a:ext uri="{9D8B030D-6E8A-4147-A177-3AD203B41FA5}">
                      <a16:colId xmlns:a16="http://schemas.microsoft.com/office/drawing/2014/main" val="147592375"/>
                    </a:ext>
                  </a:extLst>
                </a:gridCol>
                <a:gridCol w="733425">
                  <a:extLst>
                    <a:ext uri="{9D8B030D-6E8A-4147-A177-3AD203B41FA5}">
                      <a16:colId xmlns:a16="http://schemas.microsoft.com/office/drawing/2014/main" val="2827038826"/>
                    </a:ext>
                  </a:extLst>
                </a:gridCol>
                <a:gridCol w="1123949">
                  <a:extLst>
                    <a:ext uri="{9D8B030D-6E8A-4147-A177-3AD203B41FA5}">
                      <a16:colId xmlns:a16="http://schemas.microsoft.com/office/drawing/2014/main" val="613804307"/>
                    </a:ext>
                  </a:extLst>
                </a:gridCol>
              </a:tblGrid>
              <a:tr h="558271">
                <a:tc>
                  <a:txBody>
                    <a:bodyPr/>
                    <a:lstStyle/>
                    <a:p>
                      <a:pPr algn="ctr" fontAlgn="t"/>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Bürger*</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innen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(Bürger-)</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Genossenschaften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Kommunen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Bund/Länder</a:t>
                      </a:r>
                    </a:p>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Liegenschaften</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GHD</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Industrie</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Energie-</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versorger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Investment-gesellschaften</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6918" marR="6918" marT="6918" marB="0">
                    <a:solidFill>
                      <a:schemeClr val="bg1">
                        <a:lumMod val="65000"/>
                      </a:schemeClr>
                    </a:solidFill>
                  </a:tcPr>
                </a:tc>
                <a:extLst>
                  <a:ext uri="{0D108BD9-81ED-4DB2-BD59-A6C34878D82A}">
                    <a16:rowId xmlns:a16="http://schemas.microsoft.com/office/drawing/2014/main" val="3336898046"/>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PV-Gesamt</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694799876"/>
                  </a:ext>
                </a:extLst>
              </a:tr>
              <a:tr h="200903">
                <a:tc>
                  <a:txBody>
                    <a:bodyPr/>
                    <a:lstStyle/>
                    <a:p>
                      <a:pPr algn="l" fontAlgn="t"/>
                      <a:r>
                        <a:rPr lang="de-DE" sz="1200" u="none" strike="noStrike" dirty="0">
                          <a:solidFill>
                            <a:srgbClr val="0000FF"/>
                          </a:solidFill>
                          <a:effectLst/>
                          <a:latin typeface="Calibri" panose="020F0502020204030204" pitchFamily="34" charset="0"/>
                          <a:cs typeface="Calibri" panose="020F0502020204030204" pitchFamily="34" charset="0"/>
                        </a:rPr>
                        <a:t>PV-Dächer</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919351150"/>
                  </a:ext>
                </a:extLst>
              </a:tr>
              <a:tr h="200903">
                <a:tc>
                  <a:txBody>
                    <a:bodyPr/>
                    <a:lstStyle/>
                    <a:p>
                      <a:pPr algn="l" fontAlgn="t"/>
                      <a:r>
                        <a:rPr lang="de-DE" sz="1200" u="none" strike="noStrike" dirty="0">
                          <a:solidFill>
                            <a:srgbClr val="0000FF"/>
                          </a:solidFill>
                          <a:effectLst/>
                          <a:latin typeface="Calibri" panose="020F0502020204030204" pitchFamily="34" charset="0"/>
                          <a:cs typeface="Calibri" panose="020F0502020204030204" pitchFamily="34" charset="0"/>
                        </a:rPr>
                        <a:t>PV-Fassaden</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879729952"/>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PV-Parkplätze</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554123303"/>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PV-Freiflächen</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751660846"/>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AGRI-PV</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3427664019"/>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PV-Autobahnüberdachung</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1124232395"/>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Solarthermie</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dirty="0">
                          <a:solidFill>
                            <a:srgbClr val="0000FF"/>
                          </a:solidFill>
                          <a:effectLst/>
                          <a:latin typeface="Calibri" panose="020F0502020204030204" pitchFamily="34" charset="0"/>
                          <a:cs typeface="Calibri" panose="020F0502020204030204" pitchFamily="34" charset="0"/>
                        </a:rPr>
                        <a:t>x</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2490043257"/>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Wind-Gesamt</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845332528"/>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onshore</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1378886383"/>
                  </a:ext>
                </a:extLst>
              </a:tr>
              <a:tr h="200903">
                <a:tc>
                  <a:txBody>
                    <a:bodyPr/>
                    <a:lstStyle/>
                    <a:p>
                      <a:pPr algn="l" fontAlgn="t"/>
                      <a:r>
                        <a:rPr lang="de-DE" sz="1200" u="none" strike="noStrike">
                          <a:solidFill>
                            <a:srgbClr val="0000FF"/>
                          </a:solidFill>
                          <a:effectLst/>
                          <a:latin typeface="Calibri" panose="020F0502020204030204" pitchFamily="34" charset="0"/>
                          <a:cs typeface="Calibri" panose="020F0502020204030204" pitchFamily="34" charset="0"/>
                        </a:rPr>
                        <a:t>offshore</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b"/>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a:solidFill>
                            <a:srgbClr val="0000FF"/>
                          </a:solidFill>
                          <a:effectLst/>
                          <a:latin typeface="Calibri" panose="020F0502020204030204" pitchFamily="34" charset="0"/>
                          <a:cs typeface="Calibri" panose="020F0502020204030204" pitchFamily="34" charset="0"/>
                        </a:rPr>
                        <a:t>x</a:t>
                      </a:r>
                      <a:endParaRPr lang="de-DE" sz="1200" b="0"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tc>
                  <a:txBody>
                    <a:bodyPr/>
                    <a:lstStyle/>
                    <a:p>
                      <a:pPr algn="ctr" fontAlgn="t"/>
                      <a:r>
                        <a:rPr lang="de-DE" sz="1200" u="none" strike="noStrike" dirty="0">
                          <a:solidFill>
                            <a:srgbClr val="0000FF"/>
                          </a:solidFill>
                          <a:effectLst/>
                          <a:latin typeface="Calibri" panose="020F0502020204030204" pitchFamily="34" charset="0"/>
                          <a:cs typeface="Calibri" panose="020F0502020204030204" pitchFamily="34" charset="0"/>
                        </a:rPr>
                        <a:t>x</a:t>
                      </a:r>
                      <a:endParaRPr lang="de-DE" sz="1200" b="0"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solidFill>
                      <a:schemeClr val="bg1"/>
                    </a:solidFill>
                  </a:tcPr>
                </a:tc>
                <a:extLst>
                  <a:ext uri="{0D108BD9-81ED-4DB2-BD59-A6C34878D82A}">
                    <a16:rowId xmlns:a16="http://schemas.microsoft.com/office/drawing/2014/main" val="1871493093"/>
                  </a:ext>
                </a:extLst>
              </a:tr>
              <a:tr h="233167">
                <a:tc>
                  <a:txBody>
                    <a:bodyPr/>
                    <a:lstStyle/>
                    <a:p>
                      <a:pPr algn="l" fontAlgn="t"/>
                      <a:r>
                        <a:rPr lang="de-DE" sz="1400" b="1" u="none" strike="noStrike" dirty="0">
                          <a:solidFill>
                            <a:srgbClr val="0000FF"/>
                          </a:solidFill>
                          <a:effectLst/>
                          <a:latin typeface="Calibri" panose="020F0502020204030204" pitchFamily="34" charset="0"/>
                          <a:cs typeface="Calibri" panose="020F0502020204030204" pitchFamily="34" charset="0"/>
                        </a:rPr>
                        <a:t>Biomasse</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nchor="b"/>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r>
                        <a:rPr lang="de-DE" sz="1400" b="1" i="0" u="none" strike="noStrike" dirty="0">
                          <a:solidFill>
                            <a:srgbClr val="0000FF"/>
                          </a:solidFill>
                          <a:effectLst/>
                          <a:latin typeface="Calibri" panose="020F0502020204030204" pitchFamily="34" charset="0"/>
                          <a:cs typeface="Calibri" panose="020F0502020204030204" pitchFamily="34" charset="0"/>
                        </a:rPr>
                        <a:t>x</a:t>
                      </a:r>
                    </a:p>
                  </a:txBody>
                  <a:tcPr marL="6918" marR="6918" marT="6918" marB="0"/>
                </a:tc>
                <a:tc>
                  <a:txBody>
                    <a:bodyPr/>
                    <a:lstStyle/>
                    <a:p>
                      <a:pPr algn="ctr" fontAlgn="t"/>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3997535963"/>
                  </a:ext>
                </a:extLst>
              </a:tr>
              <a:tr h="233167">
                <a:tc>
                  <a:txBody>
                    <a:bodyPr/>
                    <a:lstStyle/>
                    <a:p>
                      <a:pPr algn="l" fontAlgn="t"/>
                      <a:r>
                        <a:rPr lang="de-DE" sz="1400" b="1" u="none" strike="noStrike" dirty="0">
                          <a:solidFill>
                            <a:srgbClr val="0000FF"/>
                          </a:solidFill>
                          <a:effectLst/>
                          <a:latin typeface="Calibri" panose="020F0502020204030204" pitchFamily="34" charset="0"/>
                          <a:cs typeface="Calibri" panose="020F0502020204030204" pitchFamily="34" charset="0"/>
                        </a:rPr>
                        <a:t>Tiefe-Geothermie</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dirty="0">
                          <a:solidFill>
                            <a:srgbClr val="0000FF"/>
                          </a:solidFill>
                          <a:effectLst/>
                          <a:latin typeface="Calibri" panose="020F0502020204030204" pitchFamily="34" charset="0"/>
                          <a:cs typeface="Calibri" panose="020F0502020204030204" pitchFamily="34" charset="0"/>
                        </a:rPr>
                        <a:t>x</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2308091355"/>
                  </a:ext>
                </a:extLst>
              </a:tr>
              <a:tr h="233167">
                <a:tc>
                  <a:txBody>
                    <a:bodyPr/>
                    <a:lstStyle/>
                    <a:p>
                      <a:pPr algn="l" fontAlgn="t"/>
                      <a:r>
                        <a:rPr lang="de-DE" sz="1400" b="1" u="none" strike="noStrike">
                          <a:solidFill>
                            <a:srgbClr val="0000FF"/>
                          </a:solidFill>
                          <a:effectLst/>
                          <a:latin typeface="Calibri" panose="020F0502020204030204" pitchFamily="34" charset="0"/>
                          <a:cs typeface="Calibri" panose="020F0502020204030204" pitchFamily="34" charset="0"/>
                        </a:rPr>
                        <a:t>Wasserkraft</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b"/>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nchor="b"/>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a:solidFill>
                            <a:srgbClr val="0000FF"/>
                          </a:solidFill>
                          <a:effectLst/>
                          <a:latin typeface="Calibri" panose="020F0502020204030204" pitchFamily="34" charset="0"/>
                          <a:cs typeface="Calibri" panose="020F0502020204030204" pitchFamily="34" charset="0"/>
                        </a:rPr>
                        <a:t>x</a:t>
                      </a:r>
                      <a:endParaRPr lang="de-DE" sz="1400" b="1" i="0" u="none" strike="noStrike">
                        <a:solidFill>
                          <a:srgbClr val="0000FF"/>
                        </a:solidFill>
                        <a:effectLst/>
                        <a:latin typeface="Calibri" panose="020F0502020204030204" pitchFamily="34" charset="0"/>
                        <a:cs typeface="Calibri" panose="020F0502020204030204" pitchFamily="34" charset="0"/>
                      </a:endParaRPr>
                    </a:p>
                  </a:txBody>
                  <a:tcPr marL="6918" marR="6918" marT="6918" marB="0"/>
                </a:tc>
                <a:tc>
                  <a:txBody>
                    <a:bodyPr/>
                    <a:lstStyle/>
                    <a:p>
                      <a:pPr algn="ctr" fontAlgn="t"/>
                      <a:r>
                        <a:rPr lang="de-DE" sz="1400" b="1" u="none" strike="noStrike" dirty="0">
                          <a:solidFill>
                            <a:srgbClr val="0000FF"/>
                          </a:solidFill>
                          <a:effectLst/>
                          <a:latin typeface="Calibri" panose="020F0502020204030204" pitchFamily="34" charset="0"/>
                          <a:cs typeface="Calibri" panose="020F0502020204030204" pitchFamily="34" charset="0"/>
                        </a:rPr>
                        <a:t>x</a:t>
                      </a:r>
                      <a:endParaRPr lang="de-DE" sz="1400" b="1" i="0" u="none" strike="noStrike" dirty="0">
                        <a:solidFill>
                          <a:srgbClr val="0000FF"/>
                        </a:solidFill>
                        <a:effectLst/>
                        <a:latin typeface="Calibri" panose="020F0502020204030204" pitchFamily="34" charset="0"/>
                        <a:cs typeface="Calibri" panose="020F0502020204030204" pitchFamily="34" charset="0"/>
                      </a:endParaRPr>
                    </a:p>
                  </a:txBody>
                  <a:tcPr marL="6918" marR="6918" marT="6918" marB="0"/>
                </a:tc>
                <a:extLst>
                  <a:ext uri="{0D108BD9-81ED-4DB2-BD59-A6C34878D82A}">
                    <a16:rowId xmlns:a16="http://schemas.microsoft.com/office/drawing/2014/main" val="1385704412"/>
                  </a:ext>
                </a:extLst>
              </a:tr>
            </a:tbl>
          </a:graphicData>
        </a:graphic>
      </p:graphicFrame>
      <p:sp>
        <p:nvSpPr>
          <p:cNvPr id="16" name="Rectangle 4">
            <a:extLst>
              <a:ext uri="{FF2B5EF4-FFF2-40B4-BE49-F238E27FC236}">
                <a16:creationId xmlns:a16="http://schemas.microsoft.com/office/drawing/2014/main" id="{B49EB262-92C8-40DC-B53C-F0B905F764A7}"/>
              </a:ext>
            </a:extLst>
          </p:cNvPr>
          <p:cNvSpPr>
            <a:spLocks noChangeArrowheads="1"/>
          </p:cNvSpPr>
          <p:nvPr/>
        </p:nvSpPr>
        <p:spPr bwMode="auto">
          <a:xfrm>
            <a:off x="0" y="545684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Alle müssen anpacken – das Trikot schwitzt nicht von alleine!</a:t>
            </a:r>
          </a:p>
        </p:txBody>
      </p:sp>
      <p:sp>
        <p:nvSpPr>
          <p:cNvPr id="6" name="Rectangle 4">
            <a:extLst>
              <a:ext uri="{FF2B5EF4-FFF2-40B4-BE49-F238E27FC236}">
                <a16:creationId xmlns:a16="http://schemas.microsoft.com/office/drawing/2014/main" id="{DD8FCF03-423B-42CE-9902-969CFA71FDBE}"/>
              </a:ext>
            </a:extLst>
          </p:cNvPr>
          <p:cNvSpPr>
            <a:spLocks noChangeArrowheads="1"/>
          </p:cNvSpPr>
          <p:nvPr/>
        </p:nvSpPr>
        <p:spPr bwMode="auto">
          <a:xfrm>
            <a:off x="0" y="5948029"/>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Vorrangig sollten Bürger*innen, (Bürger-)Genossenschaften und Kommunen investieren!</a:t>
            </a:r>
          </a:p>
        </p:txBody>
      </p:sp>
      <p:sp>
        <p:nvSpPr>
          <p:cNvPr id="7" name="Text Box 5">
            <a:extLst>
              <a:ext uri="{FF2B5EF4-FFF2-40B4-BE49-F238E27FC236}">
                <a16:creationId xmlns:a16="http://schemas.microsoft.com/office/drawing/2014/main" id="{22ED3280-4067-4CEA-9EA7-A1AB4FB45DBD}"/>
              </a:ext>
            </a:extLst>
          </p:cNvPr>
          <p:cNvSpPr txBox="1">
            <a:spLocks noChangeArrowheads="1"/>
          </p:cNvSpPr>
          <p:nvPr/>
        </p:nvSpPr>
        <p:spPr bwMode="auto">
          <a:xfrm>
            <a:off x="8429615" y="5078086"/>
            <a:ext cx="1175939" cy="18466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u="sng" dirty="0"/>
              <a:t>Quelle:</a:t>
            </a:r>
            <a:r>
              <a:rPr lang="de-DE" altLang="de-DE" sz="1200" dirty="0"/>
              <a:t> ISE e.V.</a:t>
            </a:r>
            <a:endParaRPr lang="en-US" altLang="de-DE" sz="1200" dirty="0"/>
          </a:p>
        </p:txBody>
      </p:sp>
    </p:spTree>
    <p:extLst>
      <p:ext uri="{BB962C8B-B14F-4D97-AF65-F5344CB8AC3E}">
        <p14:creationId xmlns:p14="http://schemas.microsoft.com/office/powerpoint/2010/main" val="257853801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ACBD9A5E-7C6F-4E55-B77B-85460346D6EB}"/>
              </a:ext>
            </a:extLst>
          </p:cNvPr>
          <p:cNvSpPr>
            <a:spLocks noChangeArrowheads="1"/>
          </p:cNvSpPr>
          <p:nvPr/>
        </p:nvSpPr>
        <p:spPr bwMode="auto">
          <a:xfrm>
            <a:off x="852256" y="0"/>
            <a:ext cx="734217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(5) </a:t>
            </a:r>
          </a:p>
          <a:p>
            <a:r>
              <a:rPr lang="de-DE" altLang="de-DE" sz="2000" dirty="0">
                <a:solidFill>
                  <a:schemeClr val="bg1"/>
                </a:solidFill>
              </a:rPr>
              <a:t>Fertigungskapazitäten in D und EU aufbauen</a:t>
            </a:r>
          </a:p>
        </p:txBody>
      </p:sp>
      <p:sp>
        <p:nvSpPr>
          <p:cNvPr id="16" name="Rectangle 4">
            <a:extLst>
              <a:ext uri="{FF2B5EF4-FFF2-40B4-BE49-F238E27FC236}">
                <a16:creationId xmlns:a16="http://schemas.microsoft.com/office/drawing/2014/main" id="{B49EB262-92C8-40DC-B53C-F0B905F764A7}"/>
              </a:ext>
            </a:extLst>
          </p:cNvPr>
          <p:cNvSpPr>
            <a:spLocks noChangeArrowheads="1"/>
          </p:cNvSpPr>
          <p:nvPr/>
        </p:nvSpPr>
        <p:spPr bwMode="auto">
          <a:xfrm>
            <a:off x="0" y="545684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in D entwickelten EE-Komponenten müssen auch in D und EU gefertigt werden!</a:t>
            </a:r>
          </a:p>
        </p:txBody>
      </p:sp>
      <p:sp>
        <p:nvSpPr>
          <p:cNvPr id="7" name="Textfeld 6">
            <a:extLst>
              <a:ext uri="{FF2B5EF4-FFF2-40B4-BE49-F238E27FC236}">
                <a16:creationId xmlns:a16="http://schemas.microsoft.com/office/drawing/2014/main" id="{52DA50E5-42BE-4FD9-806C-D29A9815BA04}"/>
              </a:ext>
            </a:extLst>
          </p:cNvPr>
          <p:cNvSpPr txBox="1"/>
          <p:nvPr/>
        </p:nvSpPr>
        <p:spPr>
          <a:xfrm>
            <a:off x="437379" y="1672605"/>
            <a:ext cx="9326053"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Politik und Wirtschaft müssen dafür sorgen, dass die in D über die Grundlagenforschung und industrielle Entwicklung geschaffenen EE-Komponenten (insbesondere PV und Windräder) auch hier und im EU-Raum gefertigt werden. Das bringt nicht nur Wertschöpfung sondern auch gute und langfristig sichere Arbeitsplätze nach D und EU.</a:t>
            </a:r>
          </a:p>
        </p:txBody>
      </p:sp>
      <p:sp>
        <p:nvSpPr>
          <p:cNvPr id="8" name="Textfeld 7">
            <a:extLst>
              <a:ext uri="{FF2B5EF4-FFF2-40B4-BE49-F238E27FC236}">
                <a16:creationId xmlns:a16="http://schemas.microsoft.com/office/drawing/2014/main" id="{EC0E2E59-0338-40E9-9A9D-319EF865419A}"/>
              </a:ext>
            </a:extLst>
          </p:cNvPr>
          <p:cNvSpPr txBox="1"/>
          <p:nvPr/>
        </p:nvSpPr>
        <p:spPr>
          <a:xfrm>
            <a:off x="437379" y="2924406"/>
            <a:ext cx="9229135"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EU-Kommission muss Maßnahmen ergreifen, damit Importprodukte, die nicht nach den EU-Regeln hergestellt werden, wie z.B. Umwelt- und Arbeitsrichtlinien, mit entsprechenden Zöllen beaufschlagt werden.</a:t>
            </a:r>
          </a:p>
        </p:txBody>
      </p:sp>
      <p:sp>
        <p:nvSpPr>
          <p:cNvPr id="9" name="Textfeld 8">
            <a:extLst>
              <a:ext uri="{FF2B5EF4-FFF2-40B4-BE49-F238E27FC236}">
                <a16:creationId xmlns:a16="http://schemas.microsoft.com/office/drawing/2014/main" id="{B3BCAC6C-2A65-4BD6-AFF1-4491BF8D8469}"/>
              </a:ext>
            </a:extLst>
          </p:cNvPr>
          <p:cNvSpPr txBox="1"/>
          <p:nvPr/>
        </p:nvSpPr>
        <p:spPr>
          <a:xfrm>
            <a:off x="437379" y="913247"/>
            <a:ext cx="9125353" cy="584775"/>
          </a:xfrm>
          <a:prstGeom prst="rect">
            <a:avLst/>
          </a:prstGeom>
          <a:noFill/>
        </p:spPr>
        <p:txBody>
          <a:bodyPr wrap="square" rtlCol="0">
            <a:spAutoFit/>
          </a:bodyPr>
          <a:lstStyle/>
          <a:p>
            <a:r>
              <a:rPr lang="de-DE" sz="1600" dirty="0">
                <a:solidFill>
                  <a:srgbClr val="3333FF"/>
                </a:solidFill>
              </a:rPr>
              <a:t>Um die Mammut-Aufgabe bei der Umsetzung des EE-Ausbaupfades zu meistern ist es erforderlich, dass die EE-Komponenten in D und der EU gefertigt werden:</a:t>
            </a:r>
          </a:p>
        </p:txBody>
      </p:sp>
    </p:spTree>
    <p:extLst>
      <p:ext uri="{BB962C8B-B14F-4D97-AF65-F5344CB8AC3E}">
        <p14:creationId xmlns:p14="http://schemas.microsoft.com/office/powerpoint/2010/main" val="28951328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ACBD9A5E-7C6F-4E55-B77B-85460346D6EB}"/>
              </a:ext>
            </a:extLst>
          </p:cNvPr>
          <p:cNvSpPr>
            <a:spLocks noChangeArrowheads="1"/>
          </p:cNvSpPr>
          <p:nvPr/>
        </p:nvSpPr>
        <p:spPr bwMode="auto">
          <a:xfrm>
            <a:off x="852256" y="0"/>
            <a:ext cx="713115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Maßnahmen zur Umsetzung (6) </a:t>
            </a:r>
          </a:p>
          <a:p>
            <a:r>
              <a:rPr lang="de-DE" altLang="de-DE" sz="2000" dirty="0">
                <a:solidFill>
                  <a:schemeClr val="bg1"/>
                </a:solidFill>
              </a:rPr>
              <a:t>Aus- und Weiterbildung, Rekrutierung von Fachpersonal</a:t>
            </a:r>
          </a:p>
        </p:txBody>
      </p:sp>
      <p:sp>
        <p:nvSpPr>
          <p:cNvPr id="16" name="Rectangle 4">
            <a:extLst>
              <a:ext uri="{FF2B5EF4-FFF2-40B4-BE49-F238E27FC236}">
                <a16:creationId xmlns:a16="http://schemas.microsoft.com/office/drawing/2014/main" id="{B49EB262-92C8-40DC-B53C-F0B905F764A7}"/>
              </a:ext>
            </a:extLst>
          </p:cNvPr>
          <p:cNvSpPr>
            <a:spLocks noChangeArrowheads="1"/>
          </p:cNvSpPr>
          <p:nvPr/>
        </p:nvSpPr>
        <p:spPr bwMode="auto">
          <a:xfrm>
            <a:off x="0" y="545684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Ohne ausreichendes, ausgebildetes Fachpersonal ist die Energiewende nicht zu schaffen!</a:t>
            </a:r>
          </a:p>
        </p:txBody>
      </p:sp>
      <p:sp>
        <p:nvSpPr>
          <p:cNvPr id="7" name="Textfeld 6">
            <a:extLst>
              <a:ext uri="{FF2B5EF4-FFF2-40B4-BE49-F238E27FC236}">
                <a16:creationId xmlns:a16="http://schemas.microsoft.com/office/drawing/2014/main" id="{52DA50E5-42BE-4FD9-806C-D29A9815BA04}"/>
              </a:ext>
            </a:extLst>
          </p:cNvPr>
          <p:cNvSpPr txBox="1"/>
          <p:nvPr/>
        </p:nvSpPr>
        <p:spPr>
          <a:xfrm>
            <a:off x="437379" y="1672605"/>
            <a:ext cx="9326053"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Alle Energieberater und Handwerker im EE-Bereich müssen ständig auf den neuesten Stand </a:t>
            </a:r>
            <a:br>
              <a:rPr lang="de-DE" sz="1600" dirty="0">
                <a:solidFill>
                  <a:srgbClr val="3333FF"/>
                </a:solidFill>
              </a:rPr>
            </a:br>
            <a:r>
              <a:rPr lang="de-DE" sz="1600" dirty="0">
                <a:solidFill>
                  <a:srgbClr val="3333FF"/>
                </a:solidFill>
              </a:rPr>
              <a:t>der EE-Technik aus- und weitergebildet werden.</a:t>
            </a:r>
          </a:p>
        </p:txBody>
      </p:sp>
      <p:sp>
        <p:nvSpPr>
          <p:cNvPr id="8" name="Textfeld 7">
            <a:extLst>
              <a:ext uri="{FF2B5EF4-FFF2-40B4-BE49-F238E27FC236}">
                <a16:creationId xmlns:a16="http://schemas.microsoft.com/office/drawing/2014/main" id="{EC0E2E59-0338-40E9-9A9D-319EF865419A}"/>
              </a:ext>
            </a:extLst>
          </p:cNvPr>
          <p:cNvSpPr txBox="1"/>
          <p:nvPr/>
        </p:nvSpPr>
        <p:spPr>
          <a:xfrm>
            <a:off x="437379" y="2650345"/>
            <a:ext cx="9229135"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Personalbestand der Energieberater und Handwerker für EE-Komponenten muss kräftig</a:t>
            </a:r>
            <a:br>
              <a:rPr lang="de-DE" sz="1600" dirty="0">
                <a:solidFill>
                  <a:srgbClr val="3333FF"/>
                </a:solidFill>
              </a:rPr>
            </a:br>
            <a:r>
              <a:rPr lang="de-DE" sz="1600" dirty="0">
                <a:solidFill>
                  <a:srgbClr val="3333FF"/>
                </a:solidFill>
              </a:rPr>
              <a:t>aufgestockt werden. Hierzu muss ein gemeinsames Weiterbildungs- und Rekrutierungsprogramm der Bundesagentur für Arbeit mit den Energieagenturen, den Verbraucherzentralen und den Handwerkskammern entwickelt werden!</a:t>
            </a:r>
          </a:p>
        </p:txBody>
      </p:sp>
      <p:sp>
        <p:nvSpPr>
          <p:cNvPr id="9" name="Textfeld 8">
            <a:extLst>
              <a:ext uri="{FF2B5EF4-FFF2-40B4-BE49-F238E27FC236}">
                <a16:creationId xmlns:a16="http://schemas.microsoft.com/office/drawing/2014/main" id="{B3BCAC6C-2A65-4BD6-AFF1-4491BF8D8469}"/>
              </a:ext>
            </a:extLst>
          </p:cNvPr>
          <p:cNvSpPr txBox="1"/>
          <p:nvPr/>
        </p:nvSpPr>
        <p:spPr>
          <a:xfrm>
            <a:off x="437379" y="913247"/>
            <a:ext cx="9125353" cy="584775"/>
          </a:xfrm>
          <a:prstGeom prst="rect">
            <a:avLst/>
          </a:prstGeom>
          <a:noFill/>
        </p:spPr>
        <p:txBody>
          <a:bodyPr wrap="square" rtlCol="0">
            <a:spAutoFit/>
          </a:bodyPr>
          <a:lstStyle/>
          <a:p>
            <a:r>
              <a:rPr lang="de-DE" sz="1600" dirty="0">
                <a:solidFill>
                  <a:srgbClr val="3333FF"/>
                </a:solidFill>
              </a:rPr>
              <a:t>Um die Mammut-Aufgabe bei der Umsetzung des EE-Ausbaupfades zu meistern sind sehr große Anstrengungen beim Fachpersonal erforderlich:</a:t>
            </a:r>
          </a:p>
        </p:txBody>
      </p:sp>
    </p:spTree>
    <p:extLst>
      <p:ext uri="{BB962C8B-B14F-4D97-AF65-F5344CB8AC3E}">
        <p14:creationId xmlns:p14="http://schemas.microsoft.com/office/powerpoint/2010/main" val="989986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a:extLst>
              <a:ext uri="{FF2B5EF4-FFF2-40B4-BE49-F238E27FC236}">
                <a16:creationId xmlns:a16="http://schemas.microsoft.com/office/drawing/2014/main" id="{52741859-5C77-497D-A7E3-0761310508DB}"/>
              </a:ext>
            </a:extLst>
          </p:cNvPr>
          <p:cNvSpPr>
            <a:spLocks noChangeArrowheads="1"/>
          </p:cNvSpPr>
          <p:nvPr/>
        </p:nvSpPr>
        <p:spPr bwMode="auto">
          <a:xfrm>
            <a:off x="1328738" y="81157"/>
            <a:ext cx="7464425"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sozial-ökologisch/ökonomische Transformation –</a:t>
            </a:r>
            <a:br>
              <a:rPr lang="de-DE" altLang="de-DE" sz="2000" dirty="0">
                <a:solidFill>
                  <a:schemeClr val="bg1"/>
                </a:solidFill>
              </a:rPr>
            </a:br>
            <a:r>
              <a:rPr lang="de-DE" altLang="de-DE" sz="2000" dirty="0">
                <a:solidFill>
                  <a:schemeClr val="bg1"/>
                </a:solidFill>
              </a:rPr>
              <a:t>vom Widerspruch zur Synergie</a:t>
            </a:r>
          </a:p>
        </p:txBody>
      </p:sp>
      <p:grpSp>
        <p:nvGrpSpPr>
          <p:cNvPr id="30" name="Gruppieren 29">
            <a:extLst>
              <a:ext uri="{FF2B5EF4-FFF2-40B4-BE49-F238E27FC236}">
                <a16:creationId xmlns:a16="http://schemas.microsoft.com/office/drawing/2014/main" id="{903F490F-FB31-44BB-A639-76758A160F40}"/>
              </a:ext>
            </a:extLst>
          </p:cNvPr>
          <p:cNvGrpSpPr/>
          <p:nvPr/>
        </p:nvGrpSpPr>
        <p:grpSpPr>
          <a:xfrm>
            <a:off x="3752936" y="821440"/>
            <a:ext cx="2203597" cy="2203597"/>
            <a:chOff x="3822504" y="880168"/>
            <a:chExt cx="2203597" cy="2203597"/>
          </a:xfrm>
        </p:grpSpPr>
        <p:sp>
          <p:nvSpPr>
            <p:cNvPr id="27" name="Ellipse 26">
              <a:extLst>
                <a:ext uri="{FF2B5EF4-FFF2-40B4-BE49-F238E27FC236}">
                  <a16:creationId xmlns:a16="http://schemas.microsoft.com/office/drawing/2014/main" id="{887AA66E-508E-4834-87A8-AD0524D90C66}"/>
                </a:ext>
              </a:extLst>
            </p:cNvPr>
            <p:cNvSpPr/>
            <p:nvPr/>
          </p:nvSpPr>
          <p:spPr bwMode="auto">
            <a:xfrm>
              <a:off x="3822504" y="880168"/>
              <a:ext cx="2203597" cy="2203597"/>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8" name="Grafik 7" descr="Ein Bild, das Person, Ei, klein, Essen enthält.&#10;&#10;Automatisch generierte Beschreibung">
              <a:extLst>
                <a:ext uri="{FF2B5EF4-FFF2-40B4-BE49-F238E27FC236}">
                  <a16:creationId xmlns:a16="http://schemas.microsoft.com/office/drawing/2014/main" id="{6B3136F5-8415-4F89-B220-DB48607DCB5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00" r="7671"/>
            <a:stretch/>
          </p:blipFill>
          <p:spPr>
            <a:xfrm>
              <a:off x="4040993" y="1415282"/>
              <a:ext cx="1783466" cy="1103983"/>
            </a:xfrm>
            <a:prstGeom prst="rect">
              <a:avLst/>
            </a:prstGeom>
          </p:spPr>
        </p:pic>
      </p:grpSp>
      <p:grpSp>
        <p:nvGrpSpPr>
          <p:cNvPr id="36" name="Gruppieren 35">
            <a:extLst>
              <a:ext uri="{FF2B5EF4-FFF2-40B4-BE49-F238E27FC236}">
                <a16:creationId xmlns:a16="http://schemas.microsoft.com/office/drawing/2014/main" id="{0E3FD977-1C8F-4196-817A-36F1F6F5695B}"/>
              </a:ext>
            </a:extLst>
          </p:cNvPr>
          <p:cNvGrpSpPr/>
          <p:nvPr/>
        </p:nvGrpSpPr>
        <p:grpSpPr>
          <a:xfrm>
            <a:off x="346751" y="2996935"/>
            <a:ext cx="3439560" cy="3067057"/>
            <a:chOff x="584200" y="3055663"/>
            <a:chExt cx="3439560" cy="3067057"/>
          </a:xfrm>
        </p:grpSpPr>
        <p:grpSp>
          <p:nvGrpSpPr>
            <p:cNvPr id="31" name="Gruppieren 30">
              <a:extLst>
                <a:ext uri="{FF2B5EF4-FFF2-40B4-BE49-F238E27FC236}">
                  <a16:creationId xmlns:a16="http://schemas.microsoft.com/office/drawing/2014/main" id="{9BD28E6C-1859-4C33-BD8B-5299C82472EF}"/>
                </a:ext>
              </a:extLst>
            </p:cNvPr>
            <p:cNvGrpSpPr/>
            <p:nvPr/>
          </p:nvGrpSpPr>
          <p:grpSpPr>
            <a:xfrm>
              <a:off x="584200" y="3537867"/>
              <a:ext cx="2205028" cy="2205028"/>
              <a:chOff x="584200" y="3537867"/>
              <a:chExt cx="2205028" cy="2205028"/>
            </a:xfrm>
          </p:grpSpPr>
          <p:sp>
            <p:nvSpPr>
              <p:cNvPr id="28" name="Ellipse 27">
                <a:extLst>
                  <a:ext uri="{FF2B5EF4-FFF2-40B4-BE49-F238E27FC236}">
                    <a16:creationId xmlns:a16="http://schemas.microsoft.com/office/drawing/2014/main" id="{EE7AE660-2017-45AE-9EA6-E58B58093368}"/>
                  </a:ext>
                </a:extLst>
              </p:cNvPr>
              <p:cNvSpPr/>
              <p:nvPr/>
            </p:nvSpPr>
            <p:spPr bwMode="auto">
              <a:xfrm>
                <a:off x="584200" y="3537867"/>
                <a:ext cx="2205028" cy="2205028"/>
              </a:xfrm>
              <a:prstGeom prst="ellipse">
                <a:avLst/>
              </a:prstGeom>
              <a:solidFill>
                <a:srgbClr val="FF99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highlight>
                    <a:srgbClr val="FF3399"/>
                  </a:highlight>
                  <a:latin typeface="Arial" charset="0"/>
                </a:endParaRPr>
              </a:p>
            </p:txBody>
          </p:sp>
          <p:pic>
            <p:nvPicPr>
              <p:cNvPr id="26" name="Grafik 25" descr="Ein Bild, das Bett, Zeichnung enthält.&#10;&#10;Automatisch generierte Beschreibung">
                <a:extLst>
                  <a:ext uri="{FF2B5EF4-FFF2-40B4-BE49-F238E27FC236}">
                    <a16:creationId xmlns:a16="http://schemas.microsoft.com/office/drawing/2014/main" id="{661A2446-334F-4070-9EC0-DD1F50E7A88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0543"/>
              <a:stretch/>
            </p:blipFill>
            <p:spPr>
              <a:xfrm>
                <a:off x="929331" y="4034182"/>
                <a:ext cx="1515289" cy="1204000"/>
              </a:xfrm>
              <a:prstGeom prst="rect">
                <a:avLst/>
              </a:prstGeom>
            </p:spPr>
          </p:pic>
        </p:grpSp>
        <p:sp>
          <p:nvSpPr>
            <p:cNvPr id="29" name="Pfeil: nach oben und unten 28">
              <a:extLst>
                <a:ext uri="{FF2B5EF4-FFF2-40B4-BE49-F238E27FC236}">
                  <a16:creationId xmlns:a16="http://schemas.microsoft.com/office/drawing/2014/main" id="{CF7453A7-5AAC-43EA-9E75-E326B1A2B95A}"/>
                </a:ext>
              </a:extLst>
            </p:cNvPr>
            <p:cNvSpPr/>
            <p:nvPr/>
          </p:nvSpPr>
          <p:spPr bwMode="auto">
            <a:xfrm rot="2919368">
              <a:off x="3277311" y="2514488"/>
              <a:ext cx="205273" cy="1287624"/>
            </a:xfrm>
            <a:prstGeom prst="upDown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4" name="Textfeld 33">
              <a:extLst>
                <a:ext uri="{FF2B5EF4-FFF2-40B4-BE49-F238E27FC236}">
                  <a16:creationId xmlns:a16="http://schemas.microsoft.com/office/drawing/2014/main" id="{E253C2B6-8CEF-48F7-975E-F3ACB3BE929E}"/>
                </a:ext>
              </a:extLst>
            </p:cNvPr>
            <p:cNvSpPr txBox="1"/>
            <p:nvPr/>
          </p:nvSpPr>
          <p:spPr>
            <a:xfrm>
              <a:off x="642182" y="5784166"/>
              <a:ext cx="2087431" cy="338554"/>
            </a:xfrm>
            <a:prstGeom prst="rect">
              <a:avLst/>
            </a:prstGeom>
            <a:noFill/>
          </p:spPr>
          <p:txBody>
            <a:bodyPr wrap="none" rtlCol="0">
              <a:spAutoFit/>
            </a:bodyPr>
            <a:lstStyle/>
            <a:p>
              <a:r>
                <a:rPr lang="de-DE" sz="1600" dirty="0"/>
                <a:t>soziale Gerechtigkeit</a:t>
              </a:r>
            </a:p>
          </p:txBody>
        </p:sp>
      </p:grpSp>
      <p:sp>
        <p:nvSpPr>
          <p:cNvPr id="35" name="Textfeld 34">
            <a:extLst>
              <a:ext uri="{FF2B5EF4-FFF2-40B4-BE49-F238E27FC236}">
                <a16:creationId xmlns:a16="http://schemas.microsoft.com/office/drawing/2014/main" id="{59CD6CE6-5877-4E10-8616-7DEC47269D80}"/>
              </a:ext>
            </a:extLst>
          </p:cNvPr>
          <p:cNvSpPr txBox="1"/>
          <p:nvPr/>
        </p:nvSpPr>
        <p:spPr>
          <a:xfrm>
            <a:off x="59133" y="2226905"/>
            <a:ext cx="2813591" cy="1200329"/>
          </a:xfrm>
          <a:prstGeom prst="rect">
            <a:avLst/>
          </a:prstGeom>
          <a:noFill/>
        </p:spPr>
        <p:txBody>
          <a:bodyPr wrap="none" rtlCol="0">
            <a:spAutoFit/>
          </a:bodyPr>
          <a:lstStyle/>
          <a:p>
            <a:r>
              <a:rPr lang="de-DE" sz="1200" b="1" dirty="0">
                <a:solidFill>
                  <a:srgbClr val="008000"/>
                </a:solidFill>
              </a:rPr>
              <a:t>Energiewende:</a:t>
            </a:r>
          </a:p>
          <a:p>
            <a:pPr marL="171450" indent="-171450">
              <a:buFontTx/>
              <a:buChar char="-"/>
            </a:pPr>
            <a:r>
              <a:rPr lang="de-DE" sz="1200" dirty="0">
                <a:solidFill>
                  <a:srgbClr val="008000"/>
                </a:solidFill>
              </a:rPr>
              <a:t>bezahlbare Energie für Alle</a:t>
            </a:r>
          </a:p>
          <a:p>
            <a:pPr marL="171450" indent="-171450">
              <a:buFontTx/>
              <a:buChar char="-"/>
            </a:pPr>
            <a:r>
              <a:rPr lang="de-DE" sz="1200" dirty="0">
                <a:solidFill>
                  <a:srgbClr val="008000"/>
                </a:solidFill>
              </a:rPr>
              <a:t>Klimaschutzkosten gerecht aufteilen</a:t>
            </a:r>
          </a:p>
          <a:p>
            <a:pPr marL="171450" indent="-171450">
              <a:buFontTx/>
              <a:buChar char="-"/>
            </a:pPr>
            <a:r>
              <a:rPr lang="de-DE" sz="1200" dirty="0">
                <a:solidFill>
                  <a:srgbClr val="008000"/>
                </a:solidFill>
              </a:rPr>
              <a:t>Energie-Solidarpakt in Gemeinden</a:t>
            </a:r>
          </a:p>
          <a:p>
            <a:pPr marL="171450" indent="-171450">
              <a:buFontTx/>
              <a:buChar char="-"/>
            </a:pPr>
            <a:r>
              <a:rPr lang="de-DE" sz="1200" dirty="0">
                <a:solidFill>
                  <a:srgbClr val="008000"/>
                </a:solidFill>
              </a:rPr>
              <a:t>Teilhabe bei Investitionen</a:t>
            </a:r>
            <a:br>
              <a:rPr lang="de-DE" sz="1200" dirty="0">
                <a:solidFill>
                  <a:srgbClr val="008000"/>
                </a:solidFill>
              </a:rPr>
            </a:br>
            <a:r>
              <a:rPr lang="de-DE" sz="1200" dirty="0">
                <a:solidFill>
                  <a:srgbClr val="008000"/>
                </a:solidFill>
              </a:rPr>
              <a:t>(z.B. Bürgergenossenschaften)</a:t>
            </a:r>
          </a:p>
        </p:txBody>
      </p:sp>
      <p:sp>
        <p:nvSpPr>
          <p:cNvPr id="110" name="Textfeld 109">
            <a:extLst>
              <a:ext uri="{FF2B5EF4-FFF2-40B4-BE49-F238E27FC236}">
                <a16:creationId xmlns:a16="http://schemas.microsoft.com/office/drawing/2014/main" id="{9267963C-0968-4C2C-9464-1AE108B916AF}"/>
              </a:ext>
            </a:extLst>
          </p:cNvPr>
          <p:cNvSpPr txBox="1"/>
          <p:nvPr/>
        </p:nvSpPr>
        <p:spPr>
          <a:xfrm>
            <a:off x="7574855" y="2500610"/>
            <a:ext cx="2178802" cy="1015663"/>
          </a:xfrm>
          <a:prstGeom prst="rect">
            <a:avLst/>
          </a:prstGeom>
          <a:noFill/>
        </p:spPr>
        <p:txBody>
          <a:bodyPr wrap="none" rtlCol="0">
            <a:spAutoFit/>
          </a:bodyPr>
          <a:lstStyle/>
          <a:p>
            <a:r>
              <a:rPr lang="de-DE" sz="1200" b="1" dirty="0">
                <a:solidFill>
                  <a:srgbClr val="008000"/>
                </a:solidFill>
              </a:rPr>
              <a:t>Erneuerbare:</a:t>
            </a:r>
          </a:p>
          <a:p>
            <a:r>
              <a:rPr lang="de-DE" sz="1200" dirty="0">
                <a:solidFill>
                  <a:srgbClr val="008000"/>
                </a:solidFill>
              </a:rPr>
              <a:t>- sind preiswerter als Fossile</a:t>
            </a:r>
          </a:p>
          <a:p>
            <a:r>
              <a:rPr lang="de-DE" sz="1200" dirty="0">
                <a:solidFill>
                  <a:srgbClr val="008000"/>
                </a:solidFill>
              </a:rPr>
              <a:t>- schaffen viele  Arbeitsplätze</a:t>
            </a:r>
          </a:p>
          <a:p>
            <a:r>
              <a:rPr lang="de-DE" sz="1200" dirty="0">
                <a:solidFill>
                  <a:srgbClr val="008000"/>
                </a:solidFill>
              </a:rPr>
              <a:t>- behalten Wertschöpfung</a:t>
            </a:r>
            <a:br>
              <a:rPr lang="de-DE" sz="1200" dirty="0">
                <a:solidFill>
                  <a:srgbClr val="008000"/>
                </a:solidFill>
              </a:rPr>
            </a:br>
            <a:r>
              <a:rPr lang="de-DE" sz="1200" dirty="0">
                <a:solidFill>
                  <a:srgbClr val="008000"/>
                </a:solidFill>
              </a:rPr>
              <a:t>   in den Regionen</a:t>
            </a:r>
          </a:p>
        </p:txBody>
      </p:sp>
      <p:grpSp>
        <p:nvGrpSpPr>
          <p:cNvPr id="6" name="Gruppieren 5">
            <a:extLst>
              <a:ext uri="{FF2B5EF4-FFF2-40B4-BE49-F238E27FC236}">
                <a16:creationId xmlns:a16="http://schemas.microsoft.com/office/drawing/2014/main" id="{7612273F-670B-4420-A789-237D768FB90E}"/>
              </a:ext>
            </a:extLst>
          </p:cNvPr>
          <p:cNvGrpSpPr/>
          <p:nvPr/>
        </p:nvGrpSpPr>
        <p:grpSpPr>
          <a:xfrm>
            <a:off x="6122046" y="2938629"/>
            <a:ext cx="3553133" cy="3099421"/>
            <a:chOff x="6144882" y="2997357"/>
            <a:chExt cx="3553133" cy="3099421"/>
          </a:xfrm>
        </p:grpSpPr>
        <p:sp>
          <p:nvSpPr>
            <p:cNvPr id="109" name="Textfeld 108">
              <a:extLst>
                <a:ext uri="{FF2B5EF4-FFF2-40B4-BE49-F238E27FC236}">
                  <a16:creationId xmlns:a16="http://schemas.microsoft.com/office/drawing/2014/main" id="{50EFE300-B95A-4D3F-ADCA-9873E614CF71}"/>
                </a:ext>
              </a:extLst>
            </p:cNvPr>
            <p:cNvSpPr txBox="1"/>
            <p:nvPr/>
          </p:nvSpPr>
          <p:spPr>
            <a:xfrm>
              <a:off x="7974466" y="5758224"/>
              <a:ext cx="1723549" cy="338554"/>
            </a:xfrm>
            <a:prstGeom prst="rect">
              <a:avLst/>
            </a:prstGeom>
            <a:noFill/>
          </p:spPr>
          <p:txBody>
            <a:bodyPr wrap="none" rtlCol="0">
              <a:spAutoFit/>
            </a:bodyPr>
            <a:lstStyle/>
            <a:p>
              <a:r>
                <a:rPr lang="de-DE" sz="1600" dirty="0"/>
                <a:t>Wirtschaftlichkeit</a:t>
              </a:r>
            </a:p>
          </p:txBody>
        </p:sp>
        <p:sp>
          <p:nvSpPr>
            <p:cNvPr id="94" name="Ellipse 93">
              <a:extLst>
                <a:ext uri="{FF2B5EF4-FFF2-40B4-BE49-F238E27FC236}">
                  <a16:creationId xmlns:a16="http://schemas.microsoft.com/office/drawing/2014/main" id="{01EAE5B6-EFCA-4BE0-BF84-D500B706D814}"/>
                </a:ext>
              </a:extLst>
            </p:cNvPr>
            <p:cNvSpPr/>
            <p:nvPr/>
          </p:nvSpPr>
          <p:spPr bwMode="auto">
            <a:xfrm>
              <a:off x="7477687" y="3542532"/>
              <a:ext cx="2205028" cy="2205028"/>
            </a:xfrm>
            <a:prstGeom prst="ellipse">
              <a:avLst/>
            </a:prstGeom>
            <a:solidFill>
              <a:srgbClr val="BFBFBF"/>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96" name="Pfeil: nach oben und unten 95">
              <a:extLst>
                <a:ext uri="{FF2B5EF4-FFF2-40B4-BE49-F238E27FC236}">
                  <a16:creationId xmlns:a16="http://schemas.microsoft.com/office/drawing/2014/main" id="{62BFBFBE-91F5-4F87-BA8B-68AE4DD1AAED}"/>
                </a:ext>
              </a:extLst>
            </p:cNvPr>
            <p:cNvSpPr/>
            <p:nvPr/>
          </p:nvSpPr>
          <p:spPr bwMode="auto">
            <a:xfrm rot="18188183">
              <a:off x="6686057" y="2456182"/>
              <a:ext cx="205273" cy="1287624"/>
            </a:xfrm>
            <a:prstGeom prst="upDown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3" name="Grafik 2" descr="Ein Bild, das Schild, Zeichnung, Teller enthält.&#10;&#10;Automatisch generierte Beschreibung">
              <a:extLst>
                <a:ext uri="{FF2B5EF4-FFF2-40B4-BE49-F238E27FC236}">
                  <a16:creationId xmlns:a16="http://schemas.microsoft.com/office/drawing/2014/main" id="{94B5056A-F149-45FA-8B12-B6926132964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5287" y="4016242"/>
              <a:ext cx="1234839" cy="1234839"/>
            </a:xfrm>
            <a:prstGeom prst="rect">
              <a:avLst/>
            </a:prstGeom>
          </p:spPr>
        </p:pic>
      </p:grpSp>
      <p:sp>
        <p:nvSpPr>
          <p:cNvPr id="113" name="Textfeld 112">
            <a:extLst>
              <a:ext uri="{FF2B5EF4-FFF2-40B4-BE49-F238E27FC236}">
                <a16:creationId xmlns:a16="http://schemas.microsoft.com/office/drawing/2014/main" id="{635F3523-02F0-4B3B-AD08-2A0A0DB0AE05}"/>
              </a:ext>
            </a:extLst>
          </p:cNvPr>
          <p:cNvSpPr txBox="1"/>
          <p:nvPr/>
        </p:nvSpPr>
        <p:spPr>
          <a:xfrm>
            <a:off x="5564137" y="3480790"/>
            <a:ext cx="2294179" cy="1384995"/>
          </a:xfrm>
          <a:prstGeom prst="rect">
            <a:avLst/>
          </a:prstGeom>
          <a:noFill/>
        </p:spPr>
        <p:txBody>
          <a:bodyPr wrap="square" rtlCol="0">
            <a:spAutoFit/>
          </a:bodyPr>
          <a:lstStyle/>
          <a:p>
            <a:r>
              <a:rPr lang="de-DE" sz="1200" b="1" dirty="0">
                <a:solidFill>
                  <a:srgbClr val="008000"/>
                </a:solidFill>
              </a:rPr>
              <a:t>Erhaltung der Klimazonen:</a:t>
            </a:r>
            <a:br>
              <a:rPr lang="de-DE" sz="1200" dirty="0">
                <a:solidFill>
                  <a:srgbClr val="008000"/>
                </a:solidFill>
              </a:rPr>
            </a:br>
            <a:r>
              <a:rPr lang="de-DE" sz="1200" dirty="0">
                <a:solidFill>
                  <a:srgbClr val="008000"/>
                </a:solidFill>
              </a:rPr>
              <a:t>  - Erhaltung der Artenvielfalt</a:t>
            </a:r>
            <a:br>
              <a:rPr lang="de-DE" sz="1200" dirty="0">
                <a:solidFill>
                  <a:srgbClr val="008000"/>
                </a:solidFill>
              </a:rPr>
            </a:br>
            <a:r>
              <a:rPr lang="de-DE" sz="1200" dirty="0">
                <a:solidFill>
                  <a:srgbClr val="008000"/>
                </a:solidFill>
              </a:rPr>
              <a:t>      - Gesunder Wald</a:t>
            </a:r>
            <a:br>
              <a:rPr lang="de-DE" sz="1200" dirty="0">
                <a:solidFill>
                  <a:srgbClr val="008000"/>
                </a:solidFill>
              </a:rPr>
            </a:br>
            <a:r>
              <a:rPr lang="de-DE" sz="1200" dirty="0">
                <a:solidFill>
                  <a:srgbClr val="008000"/>
                </a:solidFill>
              </a:rPr>
              <a:t>        - Ökologische</a:t>
            </a:r>
            <a:br>
              <a:rPr lang="de-DE" sz="1200" dirty="0">
                <a:solidFill>
                  <a:srgbClr val="008000"/>
                </a:solidFill>
              </a:rPr>
            </a:br>
            <a:r>
              <a:rPr lang="de-DE" sz="1200" dirty="0">
                <a:solidFill>
                  <a:srgbClr val="008000"/>
                </a:solidFill>
              </a:rPr>
              <a:t>          Landwirtschaft</a:t>
            </a:r>
            <a:br>
              <a:rPr lang="de-DE" sz="1200" dirty="0">
                <a:solidFill>
                  <a:srgbClr val="008000"/>
                </a:solidFill>
              </a:rPr>
            </a:br>
            <a:r>
              <a:rPr lang="de-DE" sz="1200" dirty="0">
                <a:solidFill>
                  <a:srgbClr val="008000"/>
                </a:solidFill>
              </a:rPr>
              <a:t>         - sauberes</a:t>
            </a:r>
            <a:br>
              <a:rPr lang="de-DE" sz="1200" dirty="0">
                <a:solidFill>
                  <a:srgbClr val="008000"/>
                </a:solidFill>
              </a:rPr>
            </a:br>
            <a:r>
              <a:rPr lang="de-DE" sz="1200" dirty="0">
                <a:solidFill>
                  <a:srgbClr val="008000"/>
                </a:solidFill>
              </a:rPr>
              <a:t>           Trinkwasser</a:t>
            </a:r>
          </a:p>
        </p:txBody>
      </p:sp>
      <p:sp>
        <p:nvSpPr>
          <p:cNvPr id="7" name="Textfeld 6">
            <a:extLst>
              <a:ext uri="{FF2B5EF4-FFF2-40B4-BE49-F238E27FC236}">
                <a16:creationId xmlns:a16="http://schemas.microsoft.com/office/drawing/2014/main" id="{77ADBD01-AFC5-44CF-BC97-60DC98C4B69B}"/>
              </a:ext>
            </a:extLst>
          </p:cNvPr>
          <p:cNvSpPr txBox="1"/>
          <p:nvPr/>
        </p:nvSpPr>
        <p:spPr>
          <a:xfrm>
            <a:off x="7548655" y="2253395"/>
            <a:ext cx="2375971" cy="307777"/>
          </a:xfrm>
          <a:prstGeom prst="rect">
            <a:avLst/>
          </a:prstGeom>
          <a:noFill/>
        </p:spPr>
        <p:txBody>
          <a:bodyPr wrap="none" rtlCol="0">
            <a:spAutoFit/>
          </a:bodyPr>
          <a:lstStyle/>
          <a:p>
            <a:r>
              <a:rPr lang="de-DE" sz="1400" dirty="0">
                <a:solidFill>
                  <a:srgbClr val="FF0000"/>
                </a:solidFill>
              </a:rPr>
              <a:t>„Erneuerbare sind zu teuer“</a:t>
            </a:r>
          </a:p>
        </p:txBody>
      </p:sp>
      <p:sp>
        <p:nvSpPr>
          <p:cNvPr id="38" name="Textfeld 37">
            <a:extLst>
              <a:ext uri="{FF2B5EF4-FFF2-40B4-BE49-F238E27FC236}">
                <a16:creationId xmlns:a16="http://schemas.microsoft.com/office/drawing/2014/main" id="{CE46507E-A67E-4CB0-B9F1-F115F3DA445A}"/>
              </a:ext>
            </a:extLst>
          </p:cNvPr>
          <p:cNvSpPr txBox="1"/>
          <p:nvPr/>
        </p:nvSpPr>
        <p:spPr>
          <a:xfrm>
            <a:off x="77329" y="1794567"/>
            <a:ext cx="2518638" cy="523220"/>
          </a:xfrm>
          <a:prstGeom prst="rect">
            <a:avLst/>
          </a:prstGeom>
          <a:noFill/>
        </p:spPr>
        <p:txBody>
          <a:bodyPr wrap="none" rtlCol="0">
            <a:spAutoFit/>
          </a:bodyPr>
          <a:lstStyle/>
          <a:p>
            <a:r>
              <a:rPr lang="de-DE" sz="1400" dirty="0">
                <a:solidFill>
                  <a:srgbClr val="FF0000"/>
                </a:solidFill>
              </a:rPr>
              <a:t>„Klimaschutzkosten bezahlen</a:t>
            </a:r>
            <a:br>
              <a:rPr lang="de-DE" sz="1400" dirty="0">
                <a:solidFill>
                  <a:srgbClr val="FF0000"/>
                </a:solidFill>
              </a:rPr>
            </a:br>
            <a:r>
              <a:rPr lang="de-DE" sz="1400" dirty="0">
                <a:solidFill>
                  <a:srgbClr val="FF0000"/>
                </a:solidFill>
              </a:rPr>
              <a:t>die Schwachen“</a:t>
            </a:r>
          </a:p>
        </p:txBody>
      </p:sp>
      <p:grpSp>
        <p:nvGrpSpPr>
          <p:cNvPr id="37" name="Gruppieren 36">
            <a:extLst>
              <a:ext uri="{FF2B5EF4-FFF2-40B4-BE49-F238E27FC236}">
                <a16:creationId xmlns:a16="http://schemas.microsoft.com/office/drawing/2014/main" id="{74A27319-8E02-41A5-9C36-825B7C102478}"/>
              </a:ext>
            </a:extLst>
          </p:cNvPr>
          <p:cNvGrpSpPr/>
          <p:nvPr/>
        </p:nvGrpSpPr>
        <p:grpSpPr>
          <a:xfrm>
            <a:off x="3752220" y="2986062"/>
            <a:ext cx="2205028" cy="3077930"/>
            <a:chOff x="3890470" y="3044790"/>
            <a:chExt cx="2205028" cy="3077930"/>
          </a:xfrm>
        </p:grpSpPr>
        <p:grpSp>
          <p:nvGrpSpPr>
            <p:cNvPr id="33" name="Gruppieren 32">
              <a:extLst>
                <a:ext uri="{FF2B5EF4-FFF2-40B4-BE49-F238E27FC236}">
                  <a16:creationId xmlns:a16="http://schemas.microsoft.com/office/drawing/2014/main" id="{4E1523BC-A3CB-4738-8C12-A90A215DE84C}"/>
                </a:ext>
              </a:extLst>
            </p:cNvPr>
            <p:cNvGrpSpPr/>
            <p:nvPr/>
          </p:nvGrpSpPr>
          <p:grpSpPr>
            <a:xfrm>
              <a:off x="3890470" y="3537867"/>
              <a:ext cx="2205028" cy="2205028"/>
              <a:chOff x="3958436" y="3537867"/>
              <a:chExt cx="2205028" cy="2205028"/>
            </a:xfrm>
          </p:grpSpPr>
          <p:sp>
            <p:nvSpPr>
              <p:cNvPr id="95" name="Ellipse 94">
                <a:extLst>
                  <a:ext uri="{FF2B5EF4-FFF2-40B4-BE49-F238E27FC236}">
                    <a16:creationId xmlns:a16="http://schemas.microsoft.com/office/drawing/2014/main" id="{7D79B5E8-D274-4C12-8D50-466DDCD7E1E5}"/>
                  </a:ext>
                </a:extLst>
              </p:cNvPr>
              <p:cNvSpPr/>
              <p:nvPr/>
            </p:nvSpPr>
            <p:spPr bwMode="auto">
              <a:xfrm>
                <a:off x="3958436" y="3537867"/>
                <a:ext cx="2205028" cy="2205028"/>
              </a:xfrm>
              <a:prstGeom prst="ellipse">
                <a:avLst/>
              </a:prstGeom>
              <a:solidFill>
                <a:srgbClr val="0080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4" name="Grafik 23" descr="Ein Bild, das Baum, Obst, Blume enthält.&#10;&#10;Automatisch generierte Beschreibung">
                <a:extLst>
                  <a:ext uri="{FF2B5EF4-FFF2-40B4-BE49-F238E27FC236}">
                    <a16:creationId xmlns:a16="http://schemas.microsoft.com/office/drawing/2014/main" id="{54DB8084-3E32-44B5-8DCD-4176F542D378}"/>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8636" r="15660"/>
              <a:stretch/>
            </p:blipFill>
            <p:spPr>
              <a:xfrm>
                <a:off x="4507948" y="4072724"/>
                <a:ext cx="1176370" cy="1187885"/>
              </a:xfrm>
              <a:prstGeom prst="rect">
                <a:avLst/>
              </a:prstGeom>
            </p:spPr>
          </p:pic>
        </p:grpSp>
        <p:sp>
          <p:nvSpPr>
            <p:cNvPr id="104" name="Pfeil: nach oben und unten 103">
              <a:extLst>
                <a:ext uri="{FF2B5EF4-FFF2-40B4-BE49-F238E27FC236}">
                  <a16:creationId xmlns:a16="http://schemas.microsoft.com/office/drawing/2014/main" id="{9474E832-1F04-498D-A205-E41CDA5607E9}"/>
                </a:ext>
              </a:extLst>
            </p:cNvPr>
            <p:cNvSpPr/>
            <p:nvPr/>
          </p:nvSpPr>
          <p:spPr bwMode="auto">
            <a:xfrm>
              <a:off x="4905613" y="3044790"/>
              <a:ext cx="174742" cy="494699"/>
            </a:xfrm>
            <a:prstGeom prst="upDown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07" name="Textfeld 106">
              <a:extLst>
                <a:ext uri="{FF2B5EF4-FFF2-40B4-BE49-F238E27FC236}">
                  <a16:creationId xmlns:a16="http://schemas.microsoft.com/office/drawing/2014/main" id="{18481FBB-86F3-40AF-A877-02045A4C5E59}"/>
                </a:ext>
              </a:extLst>
            </p:cNvPr>
            <p:cNvSpPr txBox="1"/>
            <p:nvPr/>
          </p:nvSpPr>
          <p:spPr>
            <a:xfrm>
              <a:off x="4458139" y="5784166"/>
              <a:ext cx="1279517" cy="338554"/>
            </a:xfrm>
            <a:prstGeom prst="rect">
              <a:avLst/>
            </a:prstGeom>
            <a:noFill/>
          </p:spPr>
          <p:txBody>
            <a:bodyPr wrap="none" rtlCol="0">
              <a:spAutoFit/>
            </a:bodyPr>
            <a:lstStyle/>
            <a:p>
              <a:r>
                <a:rPr lang="de-DE" sz="1600" dirty="0"/>
                <a:t>Naturschutz</a:t>
              </a:r>
            </a:p>
          </p:txBody>
        </p:sp>
      </p:grpSp>
      <p:sp>
        <p:nvSpPr>
          <p:cNvPr id="40" name="Textfeld 39">
            <a:extLst>
              <a:ext uri="{FF2B5EF4-FFF2-40B4-BE49-F238E27FC236}">
                <a16:creationId xmlns:a16="http://schemas.microsoft.com/office/drawing/2014/main" id="{DAFBD167-E0E8-4E48-A578-B6C5D1111480}"/>
              </a:ext>
            </a:extLst>
          </p:cNvPr>
          <p:cNvSpPr txBox="1"/>
          <p:nvPr/>
        </p:nvSpPr>
        <p:spPr>
          <a:xfrm>
            <a:off x="4986061" y="2984567"/>
            <a:ext cx="1494320" cy="523220"/>
          </a:xfrm>
          <a:prstGeom prst="rect">
            <a:avLst/>
          </a:prstGeom>
          <a:noFill/>
        </p:spPr>
        <p:txBody>
          <a:bodyPr wrap="none" rtlCol="0">
            <a:spAutoFit/>
          </a:bodyPr>
          <a:lstStyle/>
          <a:p>
            <a:r>
              <a:rPr lang="de-DE" sz="1400" dirty="0">
                <a:solidFill>
                  <a:srgbClr val="FF0000"/>
                </a:solidFill>
              </a:rPr>
              <a:t>„Klimaschutz vs.</a:t>
            </a:r>
            <a:br>
              <a:rPr lang="de-DE" sz="1400" dirty="0">
                <a:solidFill>
                  <a:srgbClr val="FF0000"/>
                </a:solidFill>
              </a:rPr>
            </a:br>
            <a:r>
              <a:rPr lang="de-DE" sz="1400" dirty="0">
                <a:solidFill>
                  <a:srgbClr val="FF0000"/>
                </a:solidFill>
              </a:rPr>
              <a:t>Naturschutz“</a:t>
            </a:r>
          </a:p>
        </p:txBody>
      </p:sp>
      <p:sp>
        <p:nvSpPr>
          <p:cNvPr id="32" name="Text Box 14">
            <a:extLst>
              <a:ext uri="{FF2B5EF4-FFF2-40B4-BE49-F238E27FC236}">
                <a16:creationId xmlns:a16="http://schemas.microsoft.com/office/drawing/2014/main" id="{8213AF0D-C6A0-4B1A-8563-C2951F10D846}"/>
              </a:ext>
            </a:extLst>
          </p:cNvPr>
          <p:cNvSpPr txBox="1">
            <a:spLocks noChangeArrowheads="1"/>
          </p:cNvSpPr>
          <p:nvPr/>
        </p:nvSpPr>
        <p:spPr bwMode="auto">
          <a:xfrm>
            <a:off x="6280328" y="5499501"/>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sp>
        <p:nvSpPr>
          <p:cNvPr id="42" name="Textfeld 41">
            <a:extLst>
              <a:ext uri="{FF2B5EF4-FFF2-40B4-BE49-F238E27FC236}">
                <a16:creationId xmlns:a16="http://schemas.microsoft.com/office/drawing/2014/main" id="{8C76DCAD-1CF3-4D19-946E-CD54820FE766}"/>
              </a:ext>
            </a:extLst>
          </p:cNvPr>
          <p:cNvSpPr txBox="1"/>
          <p:nvPr/>
        </p:nvSpPr>
        <p:spPr>
          <a:xfrm>
            <a:off x="5868029" y="971492"/>
            <a:ext cx="4037971" cy="1200329"/>
          </a:xfrm>
          <a:prstGeom prst="rect">
            <a:avLst/>
          </a:prstGeom>
          <a:noFill/>
        </p:spPr>
        <p:txBody>
          <a:bodyPr wrap="square" rtlCol="0">
            <a:spAutoFit/>
          </a:bodyPr>
          <a:lstStyle/>
          <a:p>
            <a:r>
              <a:rPr lang="de-DE" sz="1200" b="1" dirty="0">
                <a:solidFill>
                  <a:srgbClr val="006600"/>
                </a:solidFill>
              </a:rPr>
              <a:t>Deshalb:</a:t>
            </a:r>
          </a:p>
          <a:p>
            <a:r>
              <a:rPr lang="de-DE" sz="1200" dirty="0">
                <a:solidFill>
                  <a:srgbClr val="006600"/>
                </a:solidFill>
              </a:rPr>
              <a:t>- Ausstieg aus den Fossilen bis 2040</a:t>
            </a:r>
          </a:p>
          <a:p>
            <a:r>
              <a:rPr lang="de-DE" sz="1200" dirty="0">
                <a:solidFill>
                  <a:srgbClr val="006600"/>
                </a:solidFill>
              </a:rPr>
              <a:t>  - Energieeinsparung (1,5%/a)</a:t>
            </a:r>
          </a:p>
          <a:p>
            <a:r>
              <a:rPr lang="de-DE" sz="1200" dirty="0">
                <a:solidFill>
                  <a:srgbClr val="006600"/>
                </a:solidFill>
              </a:rPr>
              <a:t>  - Deckung des gesamten Energiebedarfes mit 100% </a:t>
            </a:r>
            <a:br>
              <a:rPr lang="de-DE" sz="1200" dirty="0">
                <a:solidFill>
                  <a:srgbClr val="006600"/>
                </a:solidFill>
              </a:rPr>
            </a:br>
            <a:r>
              <a:rPr lang="de-DE" sz="1200" dirty="0">
                <a:solidFill>
                  <a:srgbClr val="006600"/>
                </a:solidFill>
              </a:rPr>
              <a:t>    Erneuerbaren bis 2040 aus vorrangig regionalen</a:t>
            </a:r>
            <a:br>
              <a:rPr lang="de-DE" sz="1200" dirty="0">
                <a:solidFill>
                  <a:srgbClr val="006600"/>
                </a:solidFill>
              </a:rPr>
            </a:br>
            <a:r>
              <a:rPr lang="de-DE" sz="1200" dirty="0">
                <a:solidFill>
                  <a:srgbClr val="006600"/>
                </a:solidFill>
              </a:rPr>
              <a:t>    Quellen mit ausreichenden Energiespeichern</a:t>
            </a:r>
          </a:p>
        </p:txBody>
      </p:sp>
      <p:sp>
        <p:nvSpPr>
          <p:cNvPr id="111" name="Textfeld 110">
            <a:extLst>
              <a:ext uri="{FF2B5EF4-FFF2-40B4-BE49-F238E27FC236}">
                <a16:creationId xmlns:a16="http://schemas.microsoft.com/office/drawing/2014/main" id="{3ADAC083-E736-4575-A6F0-2D3CFAF7F3D8}"/>
              </a:ext>
            </a:extLst>
          </p:cNvPr>
          <p:cNvSpPr txBox="1"/>
          <p:nvPr/>
        </p:nvSpPr>
        <p:spPr>
          <a:xfrm>
            <a:off x="177552" y="5967579"/>
            <a:ext cx="9728448" cy="646331"/>
          </a:xfrm>
          <a:prstGeom prst="rect">
            <a:avLst/>
          </a:prstGeom>
          <a:noFill/>
        </p:spPr>
        <p:txBody>
          <a:bodyPr wrap="square" rtlCol="0">
            <a:spAutoFit/>
          </a:bodyPr>
          <a:lstStyle/>
          <a:p>
            <a:pPr algn="ctr"/>
            <a:r>
              <a:rPr lang="de-DE" sz="1800" dirty="0">
                <a:solidFill>
                  <a:srgbClr val="00B050"/>
                </a:solidFill>
              </a:rPr>
              <a:t>Klimaschutz nutzt allen Menschen und muss von der Gesellschaft als gemeinschaftliche Aufgabe begriffen werden.</a:t>
            </a:r>
          </a:p>
        </p:txBody>
      </p:sp>
    </p:spTree>
    <p:extLst>
      <p:ext uri="{BB962C8B-B14F-4D97-AF65-F5344CB8AC3E}">
        <p14:creationId xmlns:p14="http://schemas.microsoft.com/office/powerpoint/2010/main" val="72801686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0-#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1000" fill="hold"/>
                                        <p:tgtEl>
                                          <p:spTgt spid="113"/>
                                        </p:tgtEl>
                                        <p:attrNameLst>
                                          <p:attrName>ppt_x</p:attrName>
                                        </p:attrNameLst>
                                      </p:cBhvr>
                                      <p:tavLst>
                                        <p:tav tm="0">
                                          <p:val>
                                            <p:strVal val="1+#ppt_w/2"/>
                                          </p:val>
                                        </p:tav>
                                        <p:tav tm="100000">
                                          <p:val>
                                            <p:strVal val="#ppt_x"/>
                                          </p:val>
                                        </p:tav>
                                      </p:tavLst>
                                    </p:anim>
                                    <p:anim calcmode="lin" valueType="num">
                                      <p:cBhvr additive="base">
                                        <p:cTn id="26"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1" nodeType="clickEffect">
                                  <p:stCondLst>
                                    <p:cond delay="0"/>
                                  </p:stCondLst>
                                  <p:childTnLst>
                                    <p:animEffect transition="out" filter="wipe(down)">
                                      <p:cBhvr>
                                        <p:cTn id="30" dur="180" accel="50000">
                                          <p:stCondLst>
                                            <p:cond delay="1820"/>
                                          </p:stCondLst>
                                        </p:cTn>
                                        <p:tgtEl>
                                          <p:spTgt spid="40"/>
                                        </p:tgtEl>
                                      </p:cBhvr>
                                    </p:animEffect>
                                    <p:anim calcmode="lin" valueType="num">
                                      <p:cBhvr>
                                        <p:cTn id="31" dur="1822"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40"/>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40"/>
                                        </p:tgtEl>
                                        <p:attrNameLst>
                                          <p:attrName>ppt_y</p:attrName>
                                        </p:attrNameLst>
                                      </p:cBhvr>
                                      <p:tavLst>
                                        <p:tav tm="0">
                                          <p:val>
                                            <p:strVal val="ppt_y"/>
                                          </p:val>
                                        </p:tav>
                                        <p:tav tm="100000">
                                          <p:val>
                                            <p:strVal val="ppt_y+ppt_h"/>
                                          </p:val>
                                        </p:tav>
                                      </p:tavLst>
                                    </p:anim>
                                    <p:animScale>
                                      <p:cBhvr>
                                        <p:cTn id="38" dur="26">
                                          <p:stCondLst>
                                            <p:cond delay="620"/>
                                          </p:stCondLst>
                                        </p:cTn>
                                        <p:tgtEl>
                                          <p:spTgt spid="40"/>
                                        </p:tgtEl>
                                      </p:cBhvr>
                                      <p:to x="100000" y="60000"/>
                                    </p:animScale>
                                    <p:animScale>
                                      <p:cBhvr>
                                        <p:cTn id="39" dur="166" decel="50000">
                                          <p:stCondLst>
                                            <p:cond delay="646"/>
                                          </p:stCondLst>
                                        </p:cTn>
                                        <p:tgtEl>
                                          <p:spTgt spid="40"/>
                                        </p:tgtEl>
                                      </p:cBhvr>
                                      <p:to x="100000" y="100000"/>
                                    </p:animScale>
                                    <p:animScale>
                                      <p:cBhvr>
                                        <p:cTn id="40" dur="26">
                                          <p:stCondLst>
                                            <p:cond delay="1312"/>
                                          </p:stCondLst>
                                        </p:cTn>
                                        <p:tgtEl>
                                          <p:spTgt spid="40"/>
                                        </p:tgtEl>
                                      </p:cBhvr>
                                      <p:to x="100000" y="80000"/>
                                    </p:animScale>
                                    <p:animScale>
                                      <p:cBhvr>
                                        <p:cTn id="41" dur="166" decel="50000">
                                          <p:stCondLst>
                                            <p:cond delay="1338"/>
                                          </p:stCondLst>
                                        </p:cTn>
                                        <p:tgtEl>
                                          <p:spTgt spid="40"/>
                                        </p:tgtEl>
                                      </p:cBhvr>
                                      <p:to x="100000" y="100000"/>
                                    </p:animScale>
                                    <p:animScale>
                                      <p:cBhvr>
                                        <p:cTn id="42" dur="26">
                                          <p:stCondLst>
                                            <p:cond delay="1642"/>
                                          </p:stCondLst>
                                        </p:cTn>
                                        <p:tgtEl>
                                          <p:spTgt spid="40"/>
                                        </p:tgtEl>
                                      </p:cBhvr>
                                      <p:to x="100000" y="90000"/>
                                    </p:animScale>
                                    <p:animScale>
                                      <p:cBhvr>
                                        <p:cTn id="43" dur="166" decel="50000">
                                          <p:stCondLst>
                                            <p:cond delay="1668"/>
                                          </p:stCondLst>
                                        </p:cTn>
                                        <p:tgtEl>
                                          <p:spTgt spid="40"/>
                                        </p:tgtEl>
                                      </p:cBhvr>
                                      <p:to x="100000" y="100000"/>
                                    </p:animScale>
                                    <p:animScale>
                                      <p:cBhvr>
                                        <p:cTn id="44" dur="26">
                                          <p:stCondLst>
                                            <p:cond delay="1808"/>
                                          </p:stCondLst>
                                        </p:cTn>
                                        <p:tgtEl>
                                          <p:spTgt spid="40"/>
                                        </p:tgtEl>
                                      </p:cBhvr>
                                      <p:to x="100000" y="95000"/>
                                    </p:animScale>
                                    <p:animScale>
                                      <p:cBhvr>
                                        <p:cTn id="45" dur="166" decel="50000">
                                          <p:stCondLst>
                                            <p:cond delay="1834"/>
                                          </p:stCondLst>
                                        </p:cTn>
                                        <p:tgtEl>
                                          <p:spTgt spid="40"/>
                                        </p:tgtEl>
                                      </p:cBhvr>
                                      <p:to x="100000" y="100000"/>
                                    </p:animScale>
                                    <p:set>
                                      <p:cBhvr>
                                        <p:cTn id="46" dur="1" fill="hold">
                                          <p:stCondLst>
                                            <p:cond delay="1999"/>
                                          </p:stCondLst>
                                        </p:cTn>
                                        <p:tgtEl>
                                          <p:spTgt spid="4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0-#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xit" presetSubtype="0" fill="hold" grpId="1" nodeType="clickEffect">
                                  <p:stCondLst>
                                    <p:cond delay="0"/>
                                  </p:stCondLst>
                                  <p:childTnLst>
                                    <p:animEffect transition="out" filter="wipe(down)">
                                      <p:cBhvr>
                                        <p:cTn id="56" dur="180" accel="50000">
                                          <p:stCondLst>
                                            <p:cond delay="1820"/>
                                          </p:stCondLst>
                                        </p:cTn>
                                        <p:tgtEl>
                                          <p:spTgt spid="38"/>
                                        </p:tgtEl>
                                      </p:cBhvr>
                                    </p:animEffect>
                                    <p:anim calcmode="lin" valueType="num">
                                      <p:cBhvr>
                                        <p:cTn id="57" dur="1822" tmFilter="0,0; 0.14,0.31; 0.43,0.73; 0.71,0.91; 1.0,1.0">
                                          <p:stCondLst>
                                            <p:cond delay="0"/>
                                          </p:stCondLst>
                                        </p:cTn>
                                        <p:tgtEl>
                                          <p:spTgt spid="38"/>
                                        </p:tgtEl>
                                        <p:attrNameLst>
                                          <p:attrName>ppt_x</p:attrName>
                                        </p:attrNameLst>
                                      </p:cBhvr>
                                      <p:tavLst>
                                        <p:tav tm="0">
                                          <p:val>
                                            <p:strVal val="ppt_x"/>
                                          </p:val>
                                        </p:tav>
                                        <p:tav tm="100000">
                                          <p:val>
                                            <p:strVal val="#ppt_x+0.25"/>
                                          </p:val>
                                        </p:tav>
                                      </p:tavLst>
                                    </p:anim>
                                    <p:anim calcmode="lin" valueType="num">
                                      <p:cBhvr>
                                        <p:cTn id="58" dur="178">
                                          <p:stCondLst>
                                            <p:cond delay="1822"/>
                                          </p:stCondLst>
                                        </p:cTn>
                                        <p:tgtEl>
                                          <p:spTgt spid="38"/>
                                        </p:tgtEl>
                                        <p:attrNameLst>
                                          <p:attrName>ppt_x</p:attrName>
                                        </p:attrNameLst>
                                      </p:cBhvr>
                                      <p:tavLst>
                                        <p:tav tm="0">
                                          <p:val>
                                            <p:strVal val="ppt_x"/>
                                          </p:val>
                                        </p:tav>
                                        <p:tav tm="100000">
                                          <p:val>
                                            <p:strVal val="ppt_x"/>
                                          </p:val>
                                        </p:tav>
                                      </p:tavLst>
                                    </p:anim>
                                    <p:anim calcmode="lin" valueType="num">
                                      <p:cBhvr>
                                        <p:cTn id="59" dur="664" tmFilter="0.0,0.0;0.25,0.07;0.50,0.2;0.75,0.467;1.0,1.0">
                                          <p:stCondLst>
                                            <p:cond delay="0"/>
                                          </p:stCondLst>
                                        </p:cTn>
                                        <p:tgtEl>
                                          <p:spTgt spid="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0" dur="664" tmFilter="0, 0; 0.125,0.2665; 0.25,0.4; 0.375,0.465; 0.5,0.5;  0.625,0.535; 0.75,0.6; 0.875,0.7335; 1,1">
                                          <p:stCondLst>
                                            <p:cond delay="664"/>
                                          </p:stCondLst>
                                        </p:cTn>
                                        <p:tgtEl>
                                          <p:spTgt spid="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1" dur="332" tmFilter="0, 0; 0.125,0.2665; 0.25,0.4; 0.375,0.465; 0.5,0.5;  0.625,0.535; 0.75,0.6; 0.875,0.7335; 1,1">
                                          <p:stCondLst>
                                            <p:cond delay="1324"/>
                                          </p:stCondLst>
                                        </p:cTn>
                                        <p:tgtEl>
                                          <p:spTgt spid="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2" dur="164" tmFilter="0, 0; 0.125,0.2665; 0.25,0.4; 0.375,0.465; 0.5,0.5;  0.625,0.535; 0.75,0.6; 0.875,0.7335; 1,1">
                                          <p:stCondLst>
                                            <p:cond delay="1656"/>
                                          </p:stCondLst>
                                        </p:cTn>
                                        <p:tgtEl>
                                          <p:spTgt spid="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3" dur="180" accel="50000">
                                          <p:stCondLst>
                                            <p:cond delay="1820"/>
                                          </p:stCondLst>
                                        </p:cTn>
                                        <p:tgtEl>
                                          <p:spTgt spid="38"/>
                                        </p:tgtEl>
                                        <p:attrNameLst>
                                          <p:attrName>ppt_y</p:attrName>
                                        </p:attrNameLst>
                                      </p:cBhvr>
                                      <p:tavLst>
                                        <p:tav tm="0">
                                          <p:val>
                                            <p:strVal val="ppt_y"/>
                                          </p:val>
                                        </p:tav>
                                        <p:tav tm="100000">
                                          <p:val>
                                            <p:strVal val="ppt_y+ppt_h"/>
                                          </p:val>
                                        </p:tav>
                                      </p:tavLst>
                                    </p:anim>
                                    <p:animScale>
                                      <p:cBhvr>
                                        <p:cTn id="64" dur="26">
                                          <p:stCondLst>
                                            <p:cond delay="620"/>
                                          </p:stCondLst>
                                        </p:cTn>
                                        <p:tgtEl>
                                          <p:spTgt spid="38"/>
                                        </p:tgtEl>
                                      </p:cBhvr>
                                      <p:to x="100000" y="60000"/>
                                    </p:animScale>
                                    <p:animScale>
                                      <p:cBhvr>
                                        <p:cTn id="65" dur="166" decel="50000">
                                          <p:stCondLst>
                                            <p:cond delay="646"/>
                                          </p:stCondLst>
                                        </p:cTn>
                                        <p:tgtEl>
                                          <p:spTgt spid="38"/>
                                        </p:tgtEl>
                                      </p:cBhvr>
                                      <p:to x="100000" y="100000"/>
                                    </p:animScale>
                                    <p:animScale>
                                      <p:cBhvr>
                                        <p:cTn id="66" dur="26">
                                          <p:stCondLst>
                                            <p:cond delay="1312"/>
                                          </p:stCondLst>
                                        </p:cTn>
                                        <p:tgtEl>
                                          <p:spTgt spid="38"/>
                                        </p:tgtEl>
                                      </p:cBhvr>
                                      <p:to x="100000" y="80000"/>
                                    </p:animScale>
                                    <p:animScale>
                                      <p:cBhvr>
                                        <p:cTn id="67" dur="166" decel="50000">
                                          <p:stCondLst>
                                            <p:cond delay="1338"/>
                                          </p:stCondLst>
                                        </p:cTn>
                                        <p:tgtEl>
                                          <p:spTgt spid="38"/>
                                        </p:tgtEl>
                                      </p:cBhvr>
                                      <p:to x="100000" y="100000"/>
                                    </p:animScale>
                                    <p:animScale>
                                      <p:cBhvr>
                                        <p:cTn id="68" dur="26">
                                          <p:stCondLst>
                                            <p:cond delay="1642"/>
                                          </p:stCondLst>
                                        </p:cTn>
                                        <p:tgtEl>
                                          <p:spTgt spid="38"/>
                                        </p:tgtEl>
                                      </p:cBhvr>
                                      <p:to x="100000" y="90000"/>
                                    </p:animScale>
                                    <p:animScale>
                                      <p:cBhvr>
                                        <p:cTn id="69" dur="166" decel="50000">
                                          <p:stCondLst>
                                            <p:cond delay="1668"/>
                                          </p:stCondLst>
                                        </p:cTn>
                                        <p:tgtEl>
                                          <p:spTgt spid="38"/>
                                        </p:tgtEl>
                                      </p:cBhvr>
                                      <p:to x="100000" y="100000"/>
                                    </p:animScale>
                                    <p:animScale>
                                      <p:cBhvr>
                                        <p:cTn id="70" dur="26">
                                          <p:stCondLst>
                                            <p:cond delay="1808"/>
                                          </p:stCondLst>
                                        </p:cTn>
                                        <p:tgtEl>
                                          <p:spTgt spid="38"/>
                                        </p:tgtEl>
                                      </p:cBhvr>
                                      <p:to x="100000" y="95000"/>
                                    </p:animScale>
                                    <p:animScale>
                                      <p:cBhvr>
                                        <p:cTn id="71" dur="166" decel="50000">
                                          <p:stCondLst>
                                            <p:cond delay="1834"/>
                                          </p:stCondLst>
                                        </p:cTn>
                                        <p:tgtEl>
                                          <p:spTgt spid="38"/>
                                        </p:tgtEl>
                                      </p:cBhvr>
                                      <p:to x="100000" y="100000"/>
                                    </p:animScale>
                                    <p:set>
                                      <p:cBhvr>
                                        <p:cTn id="72" dur="1" fill="hold">
                                          <p:stCondLst>
                                            <p:cond delay="1999"/>
                                          </p:stCondLst>
                                        </p:cTn>
                                        <p:tgtEl>
                                          <p:spTgt spid="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additive="base">
                                        <p:cTn id="77" dur="1000" fill="hold"/>
                                        <p:tgtEl>
                                          <p:spTgt spid="110"/>
                                        </p:tgtEl>
                                        <p:attrNameLst>
                                          <p:attrName>ppt_x</p:attrName>
                                        </p:attrNameLst>
                                      </p:cBhvr>
                                      <p:tavLst>
                                        <p:tav tm="0">
                                          <p:val>
                                            <p:strVal val="1+#ppt_w/2"/>
                                          </p:val>
                                        </p:tav>
                                        <p:tav tm="100000">
                                          <p:val>
                                            <p:strVal val="#ppt_x"/>
                                          </p:val>
                                        </p:tav>
                                      </p:tavLst>
                                    </p:anim>
                                    <p:anim calcmode="lin" valueType="num">
                                      <p:cBhvr additive="base">
                                        <p:cTn id="7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1000" fill="hold"/>
                                        <p:tgtEl>
                                          <p:spTgt spid="42"/>
                                        </p:tgtEl>
                                        <p:attrNameLst>
                                          <p:attrName>ppt_x</p:attrName>
                                        </p:attrNameLst>
                                      </p:cBhvr>
                                      <p:tavLst>
                                        <p:tav tm="0">
                                          <p:val>
                                            <p:strVal val="1+#ppt_w/2"/>
                                          </p:val>
                                        </p:tav>
                                        <p:tav tm="100000">
                                          <p:val>
                                            <p:strVal val="#ppt_x"/>
                                          </p:val>
                                        </p:tav>
                                      </p:tavLst>
                                    </p:anim>
                                    <p:anim calcmode="lin" valueType="num">
                                      <p:cBhvr additive="base">
                                        <p:cTn id="88"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111"/>
                                        </p:tgtEl>
                                        <p:attrNameLst>
                                          <p:attrName>style.visibility</p:attrName>
                                        </p:attrNameLst>
                                      </p:cBhvr>
                                      <p:to>
                                        <p:strVal val="visible"/>
                                      </p:to>
                                    </p:set>
                                    <p:anim calcmode="lin" valueType="num">
                                      <p:cBhvr additive="base">
                                        <p:cTn id="93" dur="1000" fill="hold"/>
                                        <p:tgtEl>
                                          <p:spTgt spid="111"/>
                                        </p:tgtEl>
                                        <p:attrNameLst>
                                          <p:attrName>ppt_x</p:attrName>
                                        </p:attrNameLst>
                                      </p:cBhvr>
                                      <p:tavLst>
                                        <p:tav tm="0">
                                          <p:val>
                                            <p:strVal val="#ppt_x"/>
                                          </p:val>
                                        </p:tav>
                                        <p:tav tm="100000">
                                          <p:val>
                                            <p:strVal val="#ppt_x"/>
                                          </p:val>
                                        </p:tav>
                                      </p:tavLst>
                                    </p:anim>
                                    <p:anim calcmode="lin" valueType="num">
                                      <p:cBhvr additive="base">
                                        <p:cTn id="94" dur="10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0" grpId="0"/>
      <p:bldP spid="113" grpId="0"/>
      <p:bldP spid="7" grpId="0"/>
      <p:bldP spid="7" grpId="1"/>
      <p:bldP spid="38" grpId="0"/>
      <p:bldP spid="38" grpId="1"/>
      <p:bldP spid="40" grpId="0"/>
      <p:bldP spid="40" grpId="1"/>
      <p:bldP spid="42" grpId="0"/>
      <p:bldP spid="1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46849"/>
            <a:ext cx="7464425" cy="30777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ISE e.V. und die Ziele für nachhaltige Entwicklung</a:t>
            </a:r>
          </a:p>
        </p:txBody>
      </p:sp>
      <p:pic>
        <p:nvPicPr>
          <p:cNvPr id="5" name="Grafik 4">
            <a:extLst>
              <a:ext uri="{FF2B5EF4-FFF2-40B4-BE49-F238E27FC236}">
                <a16:creationId xmlns:a16="http://schemas.microsoft.com/office/drawing/2014/main" id="{933B15B8-D5A4-4F74-B189-1F3FA203F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22" y="964751"/>
            <a:ext cx="8339655" cy="4928497"/>
          </a:xfrm>
          <a:prstGeom prst="rect">
            <a:avLst/>
          </a:prstGeom>
        </p:spPr>
      </p:pic>
      <p:sp>
        <p:nvSpPr>
          <p:cNvPr id="14" name="Rectangle 4">
            <a:extLst>
              <a:ext uri="{FF2B5EF4-FFF2-40B4-BE49-F238E27FC236}">
                <a16:creationId xmlns:a16="http://schemas.microsoft.com/office/drawing/2014/main" id="{2C726F62-2335-4C7C-B7AB-F2D4D33E6B71}"/>
              </a:ext>
            </a:extLst>
          </p:cNvPr>
          <p:cNvSpPr>
            <a:spLocks noChangeArrowheads="1"/>
          </p:cNvSpPr>
          <p:nvPr/>
        </p:nvSpPr>
        <p:spPr bwMode="auto">
          <a:xfrm>
            <a:off x="0" y="6000750"/>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ISE e.V. bekennt sich den UN-Zielen für nachhaltigen Entwicklung (SDG)!</a:t>
            </a:r>
          </a:p>
        </p:txBody>
      </p:sp>
    </p:spTree>
    <p:extLst>
      <p:ext uri="{BB962C8B-B14F-4D97-AF65-F5344CB8AC3E}">
        <p14:creationId xmlns:p14="http://schemas.microsoft.com/office/powerpoint/2010/main" val="14320427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3" name="Textfeld 2">
            <a:extLst>
              <a:ext uri="{FF2B5EF4-FFF2-40B4-BE49-F238E27FC236}">
                <a16:creationId xmlns:a16="http://schemas.microsoft.com/office/drawing/2014/main" id="{2A19839D-494A-448E-92B1-3ACEBAAB2945}"/>
              </a:ext>
            </a:extLst>
          </p:cNvPr>
          <p:cNvSpPr txBox="1"/>
          <p:nvPr/>
        </p:nvSpPr>
        <p:spPr>
          <a:xfrm>
            <a:off x="437380" y="920641"/>
            <a:ext cx="9328058"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Bei der Transformation von fossiler zur erneuerbarer Energieerzeugung in weniger als 20 Jahren kommen marktwirtschaftliche Mechanismen an ihre Grenzen!</a:t>
            </a:r>
          </a:p>
        </p:txBody>
      </p:sp>
      <p:sp>
        <p:nvSpPr>
          <p:cNvPr id="5" name="Textfeld 4">
            <a:extLst>
              <a:ext uri="{FF2B5EF4-FFF2-40B4-BE49-F238E27FC236}">
                <a16:creationId xmlns:a16="http://schemas.microsoft.com/office/drawing/2014/main" id="{D1326FFB-38EB-4740-9D7F-5015464D55BD}"/>
              </a:ext>
            </a:extLst>
          </p:cNvPr>
          <p:cNvSpPr txBox="1"/>
          <p:nvPr/>
        </p:nvSpPr>
        <p:spPr>
          <a:xfrm>
            <a:off x="437380" y="1726868"/>
            <a:ext cx="9328058"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Nur mit einem Meta-Projekt, bei dem alle Ebenen der öffentlichen Hand (Bund, Länder und Kommunen) zusammen mit der Wirtschaft eingebunden sind, ist die Energiewende-Transformation zu schaffen!</a:t>
            </a:r>
          </a:p>
        </p:txBody>
      </p:sp>
      <p:sp>
        <p:nvSpPr>
          <p:cNvPr id="6" name="Textfeld 5">
            <a:extLst>
              <a:ext uri="{FF2B5EF4-FFF2-40B4-BE49-F238E27FC236}">
                <a16:creationId xmlns:a16="http://schemas.microsoft.com/office/drawing/2014/main" id="{7A9AA75E-5DBF-4D42-85EF-588DEF5FD000}"/>
              </a:ext>
            </a:extLst>
          </p:cNvPr>
          <p:cNvSpPr txBox="1"/>
          <p:nvPr/>
        </p:nvSpPr>
        <p:spPr>
          <a:xfrm>
            <a:off x="437380" y="2779317"/>
            <a:ext cx="9328058"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Effektive Projektmanagementmethoden, wie sie im Großanlagenbau oder in der Raumfahrt eingesetzt werden, sichern den Erfolg dieses Meta-Projekt! </a:t>
            </a:r>
          </a:p>
        </p:txBody>
      </p:sp>
      <p:sp>
        <p:nvSpPr>
          <p:cNvPr id="7" name="Textfeld 6">
            <a:extLst>
              <a:ext uri="{FF2B5EF4-FFF2-40B4-BE49-F238E27FC236}">
                <a16:creationId xmlns:a16="http://schemas.microsoft.com/office/drawing/2014/main" id="{C0FADDE6-FC5C-4E96-81E2-BA385E6CED94}"/>
              </a:ext>
            </a:extLst>
          </p:cNvPr>
          <p:cNvSpPr txBox="1"/>
          <p:nvPr/>
        </p:nvSpPr>
        <p:spPr>
          <a:xfrm>
            <a:off x="437380" y="3585545"/>
            <a:ext cx="9328058"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Bei der Bewältigung der Klimakrise sind nicht nur technische Probleme zu lösen, sondern gesamtgesellschaftliche Herausforderungen anzupacken. Mit einer </a:t>
            </a:r>
            <a:r>
              <a:rPr lang="de-DE" altLang="de-DE" sz="1600" b="1" dirty="0">
                <a:solidFill>
                  <a:srgbClr val="0000FF"/>
                </a:solidFill>
              </a:rPr>
              <a:t>sozial-ökologisch/ ökonomischen </a:t>
            </a:r>
            <a:r>
              <a:rPr lang="de-DE" altLang="de-DE" sz="1600" b="1" dirty="0">
                <a:solidFill>
                  <a:srgbClr val="3333FF"/>
                </a:solidFill>
              </a:rPr>
              <a:t>Transformation </a:t>
            </a:r>
            <a:r>
              <a:rPr lang="de-DE" altLang="de-DE" sz="1600" dirty="0">
                <a:solidFill>
                  <a:srgbClr val="3333FF"/>
                </a:solidFill>
              </a:rPr>
              <a:t>sollen die Widersprüche </a:t>
            </a:r>
            <a:r>
              <a:rPr lang="de-DE" sz="1600" dirty="0">
                <a:solidFill>
                  <a:srgbClr val="3333FF"/>
                </a:solidFill>
              </a:rPr>
              <a:t>„Klimaschutz </a:t>
            </a:r>
            <a:r>
              <a:rPr lang="de-DE" sz="1600" dirty="0" err="1">
                <a:solidFill>
                  <a:srgbClr val="3333FF"/>
                </a:solidFill>
              </a:rPr>
              <a:t>vs</a:t>
            </a:r>
            <a:r>
              <a:rPr lang="de-DE" sz="1600" dirty="0">
                <a:solidFill>
                  <a:srgbClr val="3333FF"/>
                </a:solidFill>
              </a:rPr>
              <a:t> Naturschutz“, „Klimaschutz-kosten bezahlen die Schwachen“ sowie  „Erneuerbare sind zu teuer“ </a:t>
            </a:r>
            <a:r>
              <a:rPr lang="de-DE" altLang="de-DE" sz="1600" dirty="0">
                <a:solidFill>
                  <a:srgbClr val="3333FF"/>
                </a:solidFill>
              </a:rPr>
              <a:t>auflöst und in ein „Synergie-Paket“ überführt werden!</a:t>
            </a:r>
            <a:endParaRPr lang="de-DE" sz="1600" dirty="0">
              <a:solidFill>
                <a:srgbClr val="3333FF"/>
              </a:solidFill>
            </a:endParaRPr>
          </a:p>
        </p:txBody>
      </p:sp>
    </p:spTree>
    <p:extLst>
      <p:ext uri="{BB962C8B-B14F-4D97-AF65-F5344CB8AC3E}">
        <p14:creationId xmlns:p14="http://schemas.microsoft.com/office/powerpoint/2010/main" val="29722118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außen, Boden, Himmel, Gebäude enthält.&#10;&#10;Automatisch generierte Beschreibung">
            <a:extLst>
              <a:ext uri="{FF2B5EF4-FFF2-40B4-BE49-F238E27FC236}">
                <a16:creationId xmlns:a16="http://schemas.microsoft.com/office/drawing/2014/main" id="{740E4D97-25E8-44FE-AC7C-E83C6D38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32" y="776803"/>
            <a:ext cx="8016536" cy="5344357"/>
          </a:xfrm>
          <a:prstGeom prst="rect">
            <a:avLst/>
          </a:prstGeom>
        </p:spPr>
      </p:pic>
      <p:sp>
        <p:nvSpPr>
          <p:cNvPr id="5" name="Text Box 5">
            <a:extLst>
              <a:ext uri="{FF2B5EF4-FFF2-40B4-BE49-F238E27FC236}">
                <a16:creationId xmlns:a16="http://schemas.microsoft.com/office/drawing/2014/main" id="{AD3F5C5D-9F54-4641-B511-7335592EA60E}"/>
              </a:ext>
            </a:extLst>
          </p:cNvPr>
          <p:cNvSpPr txBox="1">
            <a:spLocks noChangeArrowheads="1"/>
          </p:cNvSpPr>
          <p:nvPr/>
        </p:nvSpPr>
        <p:spPr bwMode="auto">
          <a:xfrm>
            <a:off x="0" y="6121160"/>
            <a:ext cx="9906000"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65113" algn="l"/>
                <a:tab pos="446088" algn="l"/>
                <a:tab pos="4000500" algn="l"/>
              </a:tabLst>
              <a:defRPr sz="2400">
                <a:solidFill>
                  <a:schemeClr val="tx1"/>
                </a:solidFill>
                <a:latin typeface="Arial" panose="020B0604020202020204" pitchFamily="34" charset="0"/>
              </a:defRPr>
            </a:lvl1pPr>
            <a:lvl2pPr marL="742950" indent="-285750">
              <a:tabLst>
                <a:tab pos="265113" algn="l"/>
                <a:tab pos="446088" algn="l"/>
                <a:tab pos="4000500" algn="l"/>
              </a:tabLst>
              <a:defRPr sz="2400">
                <a:solidFill>
                  <a:schemeClr val="tx1"/>
                </a:solidFill>
                <a:latin typeface="Arial" panose="020B0604020202020204" pitchFamily="34" charset="0"/>
              </a:defRPr>
            </a:lvl2pPr>
            <a:lvl3pPr marL="1143000" indent="-228600">
              <a:tabLst>
                <a:tab pos="265113" algn="l"/>
                <a:tab pos="446088" algn="l"/>
                <a:tab pos="4000500" algn="l"/>
              </a:tabLst>
              <a:defRPr sz="2400">
                <a:solidFill>
                  <a:schemeClr val="tx1"/>
                </a:solidFill>
                <a:latin typeface="Arial" panose="020B0604020202020204" pitchFamily="34" charset="0"/>
              </a:defRPr>
            </a:lvl3pPr>
            <a:lvl4pPr marL="1600200" indent="-228600">
              <a:tabLst>
                <a:tab pos="265113" algn="l"/>
                <a:tab pos="446088" algn="l"/>
                <a:tab pos="4000500" algn="l"/>
              </a:tabLst>
              <a:defRPr sz="2400">
                <a:solidFill>
                  <a:schemeClr val="tx1"/>
                </a:solidFill>
                <a:latin typeface="Arial" panose="020B0604020202020204" pitchFamily="34" charset="0"/>
              </a:defRPr>
            </a:lvl4pPr>
            <a:lvl5pPr marL="2057400" indent="-228600">
              <a:tabLst>
                <a:tab pos="265113" algn="l"/>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265113" algn="l"/>
                <a:tab pos="446088" algn="l"/>
                <a:tab pos="4000500" algn="l"/>
              </a:tabLst>
              <a:defRPr sz="2400">
                <a:solidFill>
                  <a:schemeClr val="tx1"/>
                </a:solidFill>
                <a:latin typeface="Arial" panose="020B0604020202020204" pitchFamily="34" charset="0"/>
              </a:defRPr>
            </a:lvl9pPr>
          </a:lstStyle>
          <a:p>
            <a:pPr algn="ctr"/>
            <a:r>
              <a:rPr lang="de-DE" altLang="de-DE" sz="1800" dirty="0">
                <a:solidFill>
                  <a:srgbClr val="00B050"/>
                </a:solidFill>
              </a:rPr>
              <a:t>Eine hoffnungsvolle Perspektive: Junge Leute von fff schützen liebevoll unsere Erde!</a:t>
            </a:r>
            <a:endParaRPr lang="de-DE" altLang="de-DE" sz="1800" i="1" dirty="0">
              <a:solidFill>
                <a:srgbClr val="00B050"/>
              </a:solidFill>
            </a:endParaRPr>
          </a:p>
        </p:txBody>
      </p:sp>
    </p:spTree>
    <p:extLst>
      <p:ext uri="{BB962C8B-B14F-4D97-AF65-F5344CB8AC3E}">
        <p14:creationId xmlns:p14="http://schemas.microsoft.com/office/powerpoint/2010/main" val="7780540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3"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632034" y="419482"/>
            <a:ext cx="5586310" cy="1754326"/>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Kern-Team</a:t>
            </a:r>
            <a:br>
              <a:rPr lang="de-DE" sz="1800" dirty="0">
                <a:solidFill>
                  <a:srgbClr val="3333FF"/>
                </a:solidFill>
              </a:rPr>
            </a:br>
            <a:r>
              <a:rPr lang="de-DE" sz="1800" u="sng" dirty="0">
                <a:solidFill>
                  <a:srgbClr val="3333FF"/>
                </a:solidFill>
              </a:rPr>
              <a:t>Wolfgang Thiel</a:t>
            </a:r>
            <a:br>
              <a:rPr lang="de-DE" sz="1800" dirty="0">
                <a:solidFill>
                  <a:srgbClr val="3333FF"/>
                </a:solidFill>
              </a:rPr>
            </a:br>
            <a:r>
              <a:rPr lang="de-DE" altLang="de-DE" sz="1800" dirty="0">
                <a:solidFill>
                  <a:srgbClr val="3333FF"/>
                </a:solidFill>
              </a:rPr>
              <a:t>Wolfgang Fedderken</a:t>
            </a: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endParaRPr lang="de-DE" altLang="de-DE" sz="1800" dirty="0">
              <a:solidFill>
                <a:srgbClr val="3333FF"/>
              </a:solidFill>
            </a:endParaRP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8" name="Textfeld 7">
            <a:extLst>
              <a:ext uri="{FF2B5EF4-FFF2-40B4-BE49-F238E27FC236}">
                <a16:creationId xmlns:a16="http://schemas.microsoft.com/office/drawing/2014/main" id="{936003E3-2C72-42F5-A656-D9363D78104D}"/>
              </a:ext>
            </a:extLst>
          </p:cNvPr>
          <p:cNvSpPr txBox="1"/>
          <p:nvPr/>
        </p:nvSpPr>
        <p:spPr>
          <a:xfrm>
            <a:off x="437380" y="825545"/>
            <a:ext cx="9385890"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Energiewirtschaft ist weltweit seit den 1950igern Jahren mit der Entwicklung der Bruttoinlandsprodukte (BIP) in den Industrieländern organisch gewachsen (inkrementelle Evolution). Wobei diese stetige jahrzehntelange Anpassung durchaus nach marktwirtschaftlichen Regeln umgesetzt wurde.</a:t>
            </a:r>
            <a:br>
              <a:rPr lang="de-DE" sz="1600" dirty="0">
                <a:solidFill>
                  <a:srgbClr val="3333FF"/>
                </a:solidFill>
              </a:rPr>
            </a:br>
            <a:r>
              <a:rPr lang="de-DE" sz="1600" dirty="0">
                <a:solidFill>
                  <a:srgbClr val="3333FF"/>
                </a:solidFill>
              </a:rPr>
              <a:t>Die durch die Klimakrise notwendige Energiewende muss jedoch in weniger als 2 Jahrzehnten realisiert sein! Hier kommen die marktwirtschaftlichen Mechanismen an ihre Grenzen!</a:t>
            </a:r>
          </a:p>
        </p:txBody>
      </p:sp>
      <p:sp>
        <p:nvSpPr>
          <p:cNvPr id="10" name="Textfeld 9">
            <a:extLst>
              <a:ext uri="{FF2B5EF4-FFF2-40B4-BE49-F238E27FC236}">
                <a16:creationId xmlns:a16="http://schemas.microsoft.com/office/drawing/2014/main" id="{2B76721D-6F2C-437B-AED6-9D1F651276A4}"/>
              </a:ext>
            </a:extLst>
          </p:cNvPr>
          <p:cNvSpPr txBox="1"/>
          <p:nvPr/>
        </p:nvSpPr>
        <p:spPr>
          <a:xfrm>
            <a:off x="437380" y="3141564"/>
            <a:ext cx="9385890" cy="181588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Zum  Schutz unseres Klimas muss die gesamte Gesellschaft, mit der Politik an der Spitze, ein konzertiertes Programm gestalten!</a:t>
            </a:r>
            <a:br>
              <a:rPr lang="de-DE" sz="1600" dirty="0">
                <a:solidFill>
                  <a:srgbClr val="3333FF"/>
                </a:solidFill>
              </a:rPr>
            </a:br>
            <a:r>
              <a:rPr lang="de-DE" sz="1600" dirty="0">
                <a:solidFill>
                  <a:srgbClr val="3333FF"/>
                </a:solidFill>
              </a:rPr>
              <a:t>Mit einem Meta-Projekt müssen die Rahmenbedingungen vorgegeben und die Umsetzung gesteuert werden! Hierbei sind alle Ebenen der öffentlichen Hand (Bund, Länder und Kommunen) zusammen mit der Wirtschaft eingebunden!</a:t>
            </a:r>
            <a:br>
              <a:rPr lang="de-DE" sz="1600" dirty="0">
                <a:solidFill>
                  <a:srgbClr val="3333FF"/>
                </a:solidFill>
              </a:rPr>
            </a:br>
            <a:r>
              <a:rPr lang="de-DE" sz="1600" dirty="0">
                <a:solidFill>
                  <a:srgbClr val="3333FF"/>
                </a:solidFill>
              </a:rPr>
              <a:t>In einem jährlichen Turnus muss überwacht werden, ob der Projektpfad noch passt oder ob nachgesteuert werden muss. </a:t>
            </a:r>
          </a:p>
        </p:txBody>
      </p:sp>
      <p:sp>
        <p:nvSpPr>
          <p:cNvPr id="11" name="Textfeld 10">
            <a:extLst>
              <a:ext uri="{FF2B5EF4-FFF2-40B4-BE49-F238E27FC236}">
                <a16:creationId xmlns:a16="http://schemas.microsoft.com/office/drawing/2014/main" id="{FFF0A162-15E7-4D12-B732-F9A6965686B0}"/>
              </a:ext>
            </a:extLst>
          </p:cNvPr>
          <p:cNvSpPr txBox="1"/>
          <p:nvPr/>
        </p:nvSpPr>
        <p:spPr>
          <a:xfrm>
            <a:off x="437380" y="4915127"/>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Mit Projektmanagementmethoden, wie sie im Großanlagenbau oder in der Raumfahrt seit Jahren erfolgreich angewendet werden, stehen Werkzeuge zur Verfügung, mit denen diese Mamut-Aufgabe zielsicher gelöst werden kann!</a:t>
            </a:r>
          </a:p>
        </p:txBody>
      </p:sp>
      <p:sp>
        <p:nvSpPr>
          <p:cNvPr id="7" name="Textfeld 6">
            <a:extLst>
              <a:ext uri="{FF2B5EF4-FFF2-40B4-BE49-F238E27FC236}">
                <a16:creationId xmlns:a16="http://schemas.microsoft.com/office/drawing/2014/main" id="{E14E7110-625E-48B4-B709-8655AEAD20FD}"/>
              </a:ext>
            </a:extLst>
          </p:cNvPr>
          <p:cNvSpPr txBox="1"/>
          <p:nvPr/>
        </p:nvSpPr>
        <p:spPr>
          <a:xfrm>
            <a:off x="437380" y="5703804"/>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Um die gewaltige Aufgabe der Klimakrise zu meistern, ist eine </a:t>
            </a:r>
            <a:r>
              <a:rPr lang="de-DE" altLang="de-DE" sz="1600" dirty="0">
                <a:solidFill>
                  <a:srgbClr val="0000FF"/>
                </a:solidFill>
              </a:rPr>
              <a:t>sozial-ökologisch/ökonomische </a:t>
            </a:r>
            <a:r>
              <a:rPr lang="de-DE" altLang="de-DE" sz="1600" dirty="0">
                <a:solidFill>
                  <a:srgbClr val="3333FF"/>
                </a:solidFill>
              </a:rPr>
              <a:t>Transformation notwendig, die alle Aspekte bezüglich </a:t>
            </a:r>
            <a:r>
              <a:rPr lang="de-DE" sz="1600" dirty="0">
                <a:solidFill>
                  <a:srgbClr val="3333FF"/>
                </a:solidFill>
              </a:rPr>
              <a:t>Klimaschutz, Naturschutz, soziale Gerechtigkeit und Wirtschaftlichkeit anpackt!</a:t>
            </a:r>
          </a:p>
        </p:txBody>
      </p:sp>
      <p:sp>
        <p:nvSpPr>
          <p:cNvPr id="2" name="Textfeld 1">
            <a:extLst>
              <a:ext uri="{FF2B5EF4-FFF2-40B4-BE49-F238E27FC236}">
                <a16:creationId xmlns:a16="http://schemas.microsoft.com/office/drawing/2014/main" id="{E888B46C-C63A-4B5D-3AD0-2B346616E7F7}"/>
              </a:ext>
            </a:extLst>
          </p:cNvPr>
          <p:cNvSpPr txBox="1"/>
          <p:nvPr/>
        </p:nvSpPr>
        <p:spPr>
          <a:xfrm>
            <a:off x="668637" y="2352886"/>
            <a:ext cx="9154633" cy="830997"/>
          </a:xfrm>
          <a:prstGeom prst="rect">
            <a:avLst/>
          </a:prstGeom>
          <a:noFill/>
        </p:spPr>
        <p:txBody>
          <a:bodyPr wrap="square" rtlCol="0">
            <a:spAutoFit/>
          </a:bodyPr>
          <a:lstStyle/>
          <a:p>
            <a:pPr marL="269875" lvl="1" indent="-269875"/>
            <a:r>
              <a:rPr lang="de-DE" sz="1600" b="1" dirty="0">
                <a:solidFill>
                  <a:srgbClr val="3333FF"/>
                </a:solidFill>
                <a:sym typeface="Wingdings" panose="05000000000000000000" pitchFamily="2" charset="2"/>
              </a:rPr>
              <a:t> </a:t>
            </a:r>
            <a:r>
              <a:rPr lang="de-DE" sz="1600" b="1" dirty="0">
                <a:solidFill>
                  <a:srgbClr val="3333FF"/>
                </a:solidFill>
              </a:rPr>
              <a:t>Die Energiewende ist eine </a:t>
            </a:r>
            <a:r>
              <a:rPr lang="de-DE" sz="1600" b="1" u="sng" dirty="0">
                <a:solidFill>
                  <a:srgbClr val="3333FF"/>
                </a:solidFill>
              </a:rPr>
              <a:t>„Disruption“ </a:t>
            </a:r>
            <a:r>
              <a:rPr lang="de-DE" sz="1600" b="1" dirty="0">
                <a:solidFill>
                  <a:srgbClr val="3333FF"/>
                </a:solidFill>
              </a:rPr>
              <a:t>(schöpferische Zerstörung), bei der Ressourcen, Technik und Märkte vollständig neu aufgestellt werden! Ein geordneter, komplexer Prozess bietet riesige Chancen für Alle! </a:t>
            </a:r>
            <a:r>
              <a:rPr lang="de-DE" sz="1600" b="1" dirty="0">
                <a:solidFill>
                  <a:srgbClr val="3333FF"/>
                </a:solidFill>
                <a:sym typeface="Wingdings" panose="05000000000000000000" pitchFamily="2" charset="2"/>
              </a:rPr>
              <a:t>Damit sparen wir Kosten und Treibhausgase ein!</a:t>
            </a:r>
            <a:endParaRPr lang="de-DE" sz="1600" b="1" dirty="0">
              <a:solidFill>
                <a:srgbClr val="3333FF"/>
              </a:solidFill>
            </a:endParaRPr>
          </a:p>
        </p:txBody>
      </p:sp>
    </p:spTree>
    <p:extLst>
      <p:ext uri="{BB962C8B-B14F-4D97-AF65-F5344CB8AC3E}">
        <p14:creationId xmlns:p14="http://schemas.microsoft.com/office/powerpoint/2010/main" val="4049322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9720C90F-5C3F-4B21-9F03-452D5190E838}"/>
              </a:ext>
            </a:extLst>
          </p:cNvPr>
          <p:cNvSpPr>
            <a:spLocks noChangeArrowheads="1"/>
          </p:cNvSpPr>
          <p:nvPr/>
        </p:nvSpPr>
        <p:spPr bwMode="auto">
          <a:xfrm>
            <a:off x="1330325" y="7938"/>
            <a:ext cx="3768660"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Der Energiewende-Prozess</a:t>
            </a:r>
          </a:p>
        </p:txBody>
      </p:sp>
      <p:sp>
        <p:nvSpPr>
          <p:cNvPr id="3" name="Textfeld 2">
            <a:extLst>
              <a:ext uri="{FF2B5EF4-FFF2-40B4-BE49-F238E27FC236}">
                <a16:creationId xmlns:a16="http://schemas.microsoft.com/office/drawing/2014/main" id="{7C8BE703-40F7-43C6-9812-7A605EDC4D20}"/>
              </a:ext>
            </a:extLst>
          </p:cNvPr>
          <p:cNvSpPr txBox="1"/>
          <p:nvPr/>
        </p:nvSpPr>
        <p:spPr>
          <a:xfrm>
            <a:off x="2039938" y="946150"/>
            <a:ext cx="854075" cy="461963"/>
          </a:xfrm>
          <a:prstGeom prst="rect">
            <a:avLst/>
          </a:prstGeom>
          <a:noFill/>
        </p:spPr>
        <p:txBody>
          <a:bodyPr wrap="none">
            <a:spAutoFit/>
          </a:bodyPr>
          <a:lstStyle/>
          <a:p>
            <a:pPr algn="ctr">
              <a:defRPr/>
            </a:pPr>
            <a:r>
              <a:rPr lang="de-DE" dirty="0">
                <a:solidFill>
                  <a:schemeClr val="accent6"/>
                </a:solidFill>
              </a:rPr>
              <a:t>Ziele</a:t>
            </a:r>
          </a:p>
        </p:txBody>
      </p:sp>
      <p:sp>
        <p:nvSpPr>
          <p:cNvPr id="43" name="Textfeld 42">
            <a:extLst>
              <a:ext uri="{FF2B5EF4-FFF2-40B4-BE49-F238E27FC236}">
                <a16:creationId xmlns:a16="http://schemas.microsoft.com/office/drawing/2014/main" id="{F2DC0768-C822-420B-8211-7FBE811050A2}"/>
              </a:ext>
            </a:extLst>
          </p:cNvPr>
          <p:cNvSpPr txBox="1"/>
          <p:nvPr/>
        </p:nvSpPr>
        <p:spPr>
          <a:xfrm>
            <a:off x="1152525" y="2016125"/>
            <a:ext cx="479425" cy="584200"/>
          </a:xfrm>
          <a:prstGeom prst="rect">
            <a:avLst/>
          </a:prstGeom>
          <a:noFill/>
        </p:spPr>
        <p:txBody>
          <a:bodyPr wrap="none">
            <a:spAutoFit/>
          </a:bodyPr>
          <a:lstStyle/>
          <a:p>
            <a:pPr>
              <a:defRPr/>
            </a:pPr>
            <a:r>
              <a:rPr lang="de-DE" sz="1600" dirty="0">
                <a:solidFill>
                  <a:schemeClr val="accent6"/>
                </a:solidFill>
              </a:rPr>
              <a:t>UN</a:t>
            </a:r>
            <a:br>
              <a:rPr lang="de-DE" sz="1600" dirty="0">
                <a:solidFill>
                  <a:schemeClr val="accent6"/>
                </a:solidFill>
              </a:rPr>
            </a:br>
            <a:r>
              <a:rPr lang="de-DE" sz="1600" dirty="0">
                <a:solidFill>
                  <a:schemeClr val="accent6"/>
                </a:solidFill>
              </a:rPr>
              <a:t>EU</a:t>
            </a:r>
          </a:p>
        </p:txBody>
      </p:sp>
      <p:sp>
        <p:nvSpPr>
          <p:cNvPr id="44" name="Textfeld 43">
            <a:extLst>
              <a:ext uri="{FF2B5EF4-FFF2-40B4-BE49-F238E27FC236}">
                <a16:creationId xmlns:a16="http://schemas.microsoft.com/office/drawing/2014/main" id="{66DAEDD1-7E48-44B4-9B29-732AB48756B2}"/>
              </a:ext>
            </a:extLst>
          </p:cNvPr>
          <p:cNvSpPr txBox="1"/>
          <p:nvPr/>
        </p:nvSpPr>
        <p:spPr>
          <a:xfrm>
            <a:off x="157163" y="3956050"/>
            <a:ext cx="1277937" cy="830263"/>
          </a:xfrm>
          <a:prstGeom prst="rect">
            <a:avLst/>
          </a:prstGeom>
          <a:noFill/>
        </p:spPr>
        <p:txBody>
          <a:bodyPr wrap="none">
            <a:spAutoFit/>
          </a:bodyPr>
          <a:lstStyle/>
          <a:p>
            <a:pPr algn="r">
              <a:defRPr/>
            </a:pPr>
            <a:r>
              <a:rPr lang="de-DE" sz="1600" dirty="0">
                <a:solidFill>
                  <a:schemeClr val="accent6"/>
                </a:solidFill>
              </a:rPr>
              <a:t>Kommunale</a:t>
            </a:r>
          </a:p>
          <a:p>
            <a:pPr algn="ctr">
              <a:defRPr/>
            </a:pPr>
            <a:r>
              <a:rPr lang="de-DE" sz="1600" dirty="0">
                <a:solidFill>
                  <a:schemeClr val="accent6"/>
                </a:solidFill>
              </a:rPr>
              <a:t>Ebenen,</a:t>
            </a:r>
            <a:br>
              <a:rPr lang="de-DE" sz="1600" dirty="0">
                <a:solidFill>
                  <a:schemeClr val="accent6"/>
                </a:solidFill>
              </a:rPr>
            </a:br>
            <a:r>
              <a:rPr lang="de-DE" sz="1600" dirty="0">
                <a:solidFill>
                  <a:schemeClr val="accent6"/>
                </a:solidFill>
              </a:rPr>
              <a:t>Bürger</a:t>
            </a:r>
          </a:p>
        </p:txBody>
      </p:sp>
      <p:grpSp>
        <p:nvGrpSpPr>
          <p:cNvPr id="64518" name="Gruppieren 11">
            <a:extLst>
              <a:ext uri="{FF2B5EF4-FFF2-40B4-BE49-F238E27FC236}">
                <a16:creationId xmlns:a16="http://schemas.microsoft.com/office/drawing/2014/main" id="{C0AC18B1-1D91-41D8-83CF-06C2E06BA011}"/>
              </a:ext>
            </a:extLst>
          </p:cNvPr>
          <p:cNvGrpSpPr>
            <a:grpSpLocks/>
          </p:cNvGrpSpPr>
          <p:nvPr/>
        </p:nvGrpSpPr>
        <p:grpSpPr bwMode="auto">
          <a:xfrm>
            <a:off x="1152525" y="1714500"/>
            <a:ext cx="2617788" cy="3238500"/>
            <a:chOff x="1173297" y="1885245"/>
            <a:chExt cx="2619021" cy="3239912"/>
          </a:xfrm>
        </p:grpSpPr>
        <p:sp>
          <p:nvSpPr>
            <p:cNvPr id="64545" name="Gleichschenkliges Dreieck 1">
              <a:extLst>
                <a:ext uri="{FF2B5EF4-FFF2-40B4-BE49-F238E27FC236}">
                  <a16:creationId xmlns:a16="http://schemas.microsoft.com/office/drawing/2014/main" id="{EEDDE6F2-DFFD-47A4-93D7-457CA6DAD77C}"/>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A07400"/>
                </a:gs>
                <a:gs pos="50000">
                  <a:srgbClr val="E6A900"/>
                </a:gs>
                <a:gs pos="100000">
                  <a:srgbClr val="FFCA00"/>
                </a:gs>
              </a:gsLst>
              <a:lin ang="54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cxnSp>
          <p:nvCxnSpPr>
            <p:cNvPr id="64546" name="Gerade Verbindung 5">
              <a:extLst>
                <a:ext uri="{FF2B5EF4-FFF2-40B4-BE49-F238E27FC236}">
                  <a16:creationId xmlns:a16="http://schemas.microsoft.com/office/drawing/2014/main" id="{9538FDD3-D402-463A-B91E-F1BFF7F4C7E3}"/>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47" name="Gerade Verbindung 9">
              <a:extLst>
                <a:ext uri="{FF2B5EF4-FFF2-40B4-BE49-F238E27FC236}">
                  <a16:creationId xmlns:a16="http://schemas.microsoft.com/office/drawing/2014/main" id="{EEA234BD-6343-43BB-884B-DAB4BB0E675A}"/>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uppieren 6">
            <a:extLst>
              <a:ext uri="{FF2B5EF4-FFF2-40B4-BE49-F238E27FC236}">
                <a16:creationId xmlns:a16="http://schemas.microsoft.com/office/drawing/2014/main" id="{C7253DB0-1418-4A77-AA37-68BE6E4C4C6A}"/>
              </a:ext>
            </a:extLst>
          </p:cNvPr>
          <p:cNvGrpSpPr>
            <a:grpSpLocks/>
          </p:cNvGrpSpPr>
          <p:nvPr/>
        </p:nvGrpSpPr>
        <p:grpSpPr bwMode="auto">
          <a:xfrm>
            <a:off x="1119188" y="2390775"/>
            <a:ext cx="2695575" cy="3263900"/>
            <a:chOff x="1119345" y="2390775"/>
            <a:chExt cx="2695262" cy="3265050"/>
          </a:xfrm>
        </p:grpSpPr>
        <p:sp>
          <p:nvSpPr>
            <p:cNvPr id="64543" name="Pfeil nach unten 12">
              <a:extLst>
                <a:ext uri="{FF2B5EF4-FFF2-40B4-BE49-F238E27FC236}">
                  <a16:creationId xmlns:a16="http://schemas.microsoft.com/office/drawing/2014/main" id="{550D4C32-34A7-4039-970F-D62801965D0B}"/>
                </a:ext>
              </a:extLst>
            </p:cNvPr>
            <p:cNvSpPr>
              <a:spLocks noChangeArrowheads="1"/>
            </p:cNvSpPr>
            <p:nvPr/>
          </p:nvSpPr>
          <p:spPr bwMode="auto">
            <a:xfrm>
              <a:off x="2270125" y="2390775"/>
              <a:ext cx="382588" cy="2009775"/>
            </a:xfrm>
            <a:prstGeom prst="downArrow">
              <a:avLst>
                <a:gd name="adj1" fmla="val 50000"/>
                <a:gd name="adj2" fmla="val 50172"/>
              </a:avLst>
            </a:prstGeom>
            <a:solidFill>
              <a:srgbClr val="FFC00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sp>
          <p:nvSpPr>
            <p:cNvPr id="27" name="Textfeld 26">
              <a:extLst>
                <a:ext uri="{FF2B5EF4-FFF2-40B4-BE49-F238E27FC236}">
                  <a16:creationId xmlns:a16="http://schemas.microsoft.com/office/drawing/2014/main" id="{06630B49-4DD9-4DBB-B93C-1C27931AB53B}"/>
                </a:ext>
              </a:extLst>
            </p:cNvPr>
            <p:cNvSpPr txBox="1"/>
            <p:nvPr/>
          </p:nvSpPr>
          <p:spPr>
            <a:xfrm>
              <a:off x="1119345" y="5071419"/>
              <a:ext cx="2695262" cy="584406"/>
            </a:xfrm>
            <a:prstGeom prst="rect">
              <a:avLst/>
            </a:prstGeom>
            <a:noFill/>
          </p:spPr>
          <p:txBody>
            <a:bodyPr wrap="none">
              <a:spAutoFit/>
            </a:bodyPr>
            <a:lstStyle/>
            <a:p>
              <a:pPr algn="ctr">
                <a:defRPr/>
              </a:pPr>
              <a:r>
                <a:rPr lang="de-DE" sz="1600" dirty="0">
                  <a:solidFill>
                    <a:schemeClr val="accent6"/>
                  </a:solidFill>
                </a:rPr>
                <a:t>Ziele werden von oben</a:t>
              </a:r>
            </a:p>
            <a:p>
              <a:pPr algn="ctr">
                <a:defRPr/>
              </a:pPr>
              <a:r>
                <a:rPr lang="de-DE" sz="1600" dirty="0">
                  <a:solidFill>
                    <a:schemeClr val="accent6"/>
                  </a:solidFill>
                </a:rPr>
                <a:t>anteilig heruntergebrochen</a:t>
              </a:r>
            </a:p>
          </p:txBody>
        </p:sp>
      </p:grpSp>
      <p:grpSp>
        <p:nvGrpSpPr>
          <p:cNvPr id="10" name="Gruppieren 9">
            <a:extLst>
              <a:ext uri="{FF2B5EF4-FFF2-40B4-BE49-F238E27FC236}">
                <a16:creationId xmlns:a16="http://schemas.microsoft.com/office/drawing/2014/main" id="{979A7EA0-EA4F-4A44-BB49-BD84C2CA6616}"/>
              </a:ext>
            </a:extLst>
          </p:cNvPr>
          <p:cNvGrpSpPr>
            <a:grpSpLocks/>
          </p:cNvGrpSpPr>
          <p:nvPr/>
        </p:nvGrpSpPr>
        <p:grpSpPr bwMode="auto">
          <a:xfrm>
            <a:off x="6915150" y="946150"/>
            <a:ext cx="2619375" cy="4006850"/>
            <a:chOff x="6915150" y="946150"/>
            <a:chExt cx="2619375" cy="4006850"/>
          </a:xfrm>
        </p:grpSpPr>
        <p:sp>
          <p:nvSpPr>
            <p:cNvPr id="42" name="Textfeld 41">
              <a:extLst>
                <a:ext uri="{FF2B5EF4-FFF2-40B4-BE49-F238E27FC236}">
                  <a16:creationId xmlns:a16="http://schemas.microsoft.com/office/drawing/2014/main" id="{006F6A1E-61C9-4BE1-8BE4-D06EE1A463DA}"/>
                </a:ext>
              </a:extLst>
            </p:cNvPr>
            <p:cNvSpPr txBox="1"/>
            <p:nvPr/>
          </p:nvSpPr>
          <p:spPr bwMode="auto">
            <a:xfrm>
              <a:off x="7361238" y="946150"/>
              <a:ext cx="1741487" cy="461963"/>
            </a:xfrm>
            <a:prstGeom prst="rect">
              <a:avLst/>
            </a:prstGeom>
            <a:noFill/>
          </p:spPr>
          <p:txBody>
            <a:bodyPr wrap="none">
              <a:spAutoFit/>
            </a:bodyPr>
            <a:lstStyle/>
            <a:p>
              <a:pPr algn="ctr">
                <a:defRPr/>
              </a:pPr>
              <a:r>
                <a:rPr lang="de-DE" dirty="0">
                  <a:solidFill>
                    <a:schemeClr val="accent6"/>
                  </a:solidFill>
                </a:rPr>
                <a:t>Umsetzung</a:t>
              </a:r>
            </a:p>
          </p:txBody>
        </p:sp>
        <p:grpSp>
          <p:nvGrpSpPr>
            <p:cNvPr id="64539" name="Gruppieren 54">
              <a:extLst>
                <a:ext uri="{FF2B5EF4-FFF2-40B4-BE49-F238E27FC236}">
                  <a16:creationId xmlns:a16="http://schemas.microsoft.com/office/drawing/2014/main" id="{F795E0C9-3D16-4515-8517-49DD3E34B74C}"/>
                </a:ext>
              </a:extLst>
            </p:cNvPr>
            <p:cNvGrpSpPr>
              <a:grpSpLocks/>
            </p:cNvGrpSpPr>
            <p:nvPr/>
          </p:nvGrpSpPr>
          <p:grpSpPr bwMode="auto">
            <a:xfrm>
              <a:off x="6915150" y="1714500"/>
              <a:ext cx="2619375" cy="3238500"/>
              <a:chOff x="1173297" y="1885245"/>
              <a:chExt cx="2619021" cy="3239912"/>
            </a:xfrm>
          </p:grpSpPr>
          <p:sp>
            <p:nvSpPr>
              <p:cNvPr id="64540" name="Gleichschenkliges Dreieck 55">
                <a:extLst>
                  <a:ext uri="{FF2B5EF4-FFF2-40B4-BE49-F238E27FC236}">
                    <a16:creationId xmlns:a16="http://schemas.microsoft.com/office/drawing/2014/main" id="{ED0A5FCC-7E85-47C1-93C2-C911EC4596C8}"/>
                  </a:ext>
                </a:extLst>
              </p:cNvPr>
              <p:cNvSpPr>
                <a:spLocks noChangeArrowheads="1"/>
              </p:cNvSpPr>
              <p:nvPr/>
            </p:nvSpPr>
            <p:spPr bwMode="auto">
              <a:xfrm>
                <a:off x="1173297" y="1885245"/>
                <a:ext cx="2619021" cy="3239912"/>
              </a:xfrm>
              <a:prstGeom prst="triangle">
                <a:avLst>
                  <a:gd name="adj" fmla="val 50000"/>
                </a:avLst>
              </a:prstGeom>
              <a:gradFill rotWithShape="1">
                <a:gsLst>
                  <a:gs pos="0">
                    <a:srgbClr val="007F00"/>
                  </a:gs>
                  <a:gs pos="50000">
                    <a:srgbClr val="00B800"/>
                  </a:gs>
                  <a:gs pos="100000">
                    <a:srgbClr val="00DB00"/>
                  </a:gs>
                </a:gsLst>
                <a:lin ang="16200000" scaled="1"/>
              </a:gra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64541" name="Gerade Verbindung 56">
                <a:extLst>
                  <a:ext uri="{FF2B5EF4-FFF2-40B4-BE49-F238E27FC236}">
                    <a16:creationId xmlns:a16="http://schemas.microsoft.com/office/drawing/2014/main" id="{88C76082-C1DC-4F72-8DCF-B5AE60FFB356}"/>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42" name="Gerade Verbindung 57">
                <a:extLst>
                  <a:ext uri="{FF2B5EF4-FFF2-40B4-BE49-F238E27FC236}">
                    <a16:creationId xmlns:a16="http://schemas.microsoft.com/office/drawing/2014/main" id="{30B5F6B2-FA46-4C7B-9F4B-A7B77A8EC085}"/>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 name="Gruppieren 11">
            <a:extLst>
              <a:ext uri="{FF2B5EF4-FFF2-40B4-BE49-F238E27FC236}">
                <a16:creationId xmlns:a16="http://schemas.microsoft.com/office/drawing/2014/main" id="{249DC94E-6555-45F6-9BB8-6B974E7402C3}"/>
              </a:ext>
            </a:extLst>
          </p:cNvPr>
          <p:cNvGrpSpPr>
            <a:grpSpLocks/>
          </p:cNvGrpSpPr>
          <p:nvPr/>
        </p:nvGrpSpPr>
        <p:grpSpPr bwMode="auto">
          <a:xfrm>
            <a:off x="7226300" y="2390775"/>
            <a:ext cx="2009775" cy="3509963"/>
            <a:chOff x="7225944" y="2390775"/>
            <a:chExt cx="2010487" cy="3510697"/>
          </a:xfrm>
        </p:grpSpPr>
        <p:sp>
          <p:nvSpPr>
            <p:cNvPr id="64536" name="Pfeil nach unten 59">
              <a:extLst>
                <a:ext uri="{FF2B5EF4-FFF2-40B4-BE49-F238E27FC236}">
                  <a16:creationId xmlns:a16="http://schemas.microsoft.com/office/drawing/2014/main" id="{9168ED8A-66D5-4B13-B7FA-24F9C08C22F4}"/>
                </a:ext>
              </a:extLst>
            </p:cNvPr>
            <p:cNvSpPr>
              <a:spLocks noChangeArrowheads="1"/>
            </p:cNvSpPr>
            <p:nvPr/>
          </p:nvSpPr>
          <p:spPr bwMode="auto">
            <a:xfrm rot="10800000">
              <a:off x="8039100" y="2390775"/>
              <a:ext cx="384175" cy="2009775"/>
            </a:xfrm>
            <a:prstGeom prst="downArrow">
              <a:avLst>
                <a:gd name="adj1" fmla="val 50000"/>
                <a:gd name="adj2" fmla="val 49965"/>
              </a:avLst>
            </a:prstGeom>
            <a:solidFill>
              <a:srgbClr val="00B05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sp>
          <p:nvSpPr>
            <p:cNvPr id="28" name="Textfeld 27">
              <a:extLst>
                <a:ext uri="{FF2B5EF4-FFF2-40B4-BE49-F238E27FC236}">
                  <a16:creationId xmlns:a16="http://schemas.microsoft.com/office/drawing/2014/main" id="{2E458F65-14EB-4772-9A9B-57CF796C7341}"/>
                </a:ext>
              </a:extLst>
            </p:cNvPr>
            <p:cNvSpPr txBox="1"/>
            <p:nvPr/>
          </p:nvSpPr>
          <p:spPr bwMode="auto">
            <a:xfrm>
              <a:off x="7225944" y="5071035"/>
              <a:ext cx="2010487" cy="830437"/>
            </a:xfrm>
            <a:prstGeom prst="rect">
              <a:avLst/>
            </a:prstGeom>
            <a:noFill/>
          </p:spPr>
          <p:txBody>
            <a:bodyPr wrap="none">
              <a:spAutoFit/>
            </a:bodyPr>
            <a:lstStyle/>
            <a:p>
              <a:pPr algn="ctr">
                <a:defRPr/>
              </a:pPr>
              <a:r>
                <a:rPr lang="de-DE" sz="1600" dirty="0">
                  <a:solidFill>
                    <a:schemeClr val="accent6"/>
                  </a:solidFill>
                </a:rPr>
                <a:t>Ergebnisse werden</a:t>
              </a:r>
            </a:p>
            <a:p>
              <a:pPr algn="ctr">
                <a:defRPr/>
              </a:pPr>
              <a:r>
                <a:rPr lang="de-DE" sz="1600" dirty="0">
                  <a:solidFill>
                    <a:schemeClr val="accent6"/>
                  </a:solidFill>
                </a:rPr>
                <a:t>von unten </a:t>
              </a:r>
              <a:br>
                <a:rPr lang="de-DE" sz="1600" dirty="0">
                  <a:solidFill>
                    <a:schemeClr val="accent6"/>
                  </a:solidFill>
                </a:rPr>
              </a:br>
              <a:r>
                <a:rPr lang="de-DE" sz="1600" dirty="0">
                  <a:solidFill>
                    <a:schemeClr val="accent6"/>
                  </a:solidFill>
                </a:rPr>
                <a:t>anteilig erarbeitet</a:t>
              </a:r>
            </a:p>
          </p:txBody>
        </p:sp>
      </p:grpSp>
      <p:sp>
        <p:nvSpPr>
          <p:cNvPr id="29" name="Textfeld 28">
            <a:extLst>
              <a:ext uri="{FF2B5EF4-FFF2-40B4-BE49-F238E27FC236}">
                <a16:creationId xmlns:a16="http://schemas.microsoft.com/office/drawing/2014/main" id="{13132797-783D-47E7-AA30-7416F8419E43}"/>
              </a:ext>
            </a:extLst>
          </p:cNvPr>
          <p:cNvSpPr txBox="1"/>
          <p:nvPr/>
        </p:nvSpPr>
        <p:spPr>
          <a:xfrm>
            <a:off x="409575" y="2738438"/>
            <a:ext cx="1300163" cy="830262"/>
          </a:xfrm>
          <a:prstGeom prst="rect">
            <a:avLst/>
          </a:prstGeom>
          <a:noFill/>
        </p:spPr>
        <p:txBody>
          <a:bodyPr wrap="none">
            <a:spAutoFit/>
          </a:bodyPr>
          <a:lstStyle/>
          <a:p>
            <a:pPr algn="r">
              <a:defRPr/>
            </a:pPr>
            <a:r>
              <a:rPr lang="de-DE" sz="1600" dirty="0">
                <a:solidFill>
                  <a:schemeClr val="accent6"/>
                </a:solidFill>
              </a:rPr>
              <a:t>Regierungs-</a:t>
            </a:r>
          </a:p>
          <a:p>
            <a:pPr algn="ctr">
              <a:defRPr/>
            </a:pPr>
            <a:r>
              <a:rPr lang="de-DE" sz="1600" dirty="0">
                <a:solidFill>
                  <a:schemeClr val="accent6"/>
                </a:solidFill>
              </a:rPr>
              <a:t>Ebenen,</a:t>
            </a:r>
            <a:br>
              <a:rPr lang="de-DE" sz="1600" dirty="0">
                <a:solidFill>
                  <a:schemeClr val="accent6"/>
                </a:solidFill>
              </a:rPr>
            </a:br>
            <a:r>
              <a:rPr lang="de-DE" sz="1600" dirty="0">
                <a:solidFill>
                  <a:schemeClr val="accent6"/>
                </a:solidFill>
              </a:rPr>
              <a:t>Wirtschaft</a:t>
            </a:r>
          </a:p>
        </p:txBody>
      </p:sp>
      <p:grpSp>
        <p:nvGrpSpPr>
          <p:cNvPr id="8" name="Gruppieren 7">
            <a:extLst>
              <a:ext uri="{FF2B5EF4-FFF2-40B4-BE49-F238E27FC236}">
                <a16:creationId xmlns:a16="http://schemas.microsoft.com/office/drawing/2014/main" id="{5FED6B4D-6B5B-4678-B687-0494C217E1B8}"/>
              </a:ext>
            </a:extLst>
          </p:cNvPr>
          <p:cNvGrpSpPr>
            <a:grpSpLocks/>
          </p:cNvGrpSpPr>
          <p:nvPr/>
        </p:nvGrpSpPr>
        <p:grpSpPr bwMode="auto">
          <a:xfrm>
            <a:off x="4033838" y="946150"/>
            <a:ext cx="2617787" cy="4006850"/>
            <a:chOff x="4033838" y="946150"/>
            <a:chExt cx="2617787" cy="4006850"/>
          </a:xfrm>
        </p:grpSpPr>
        <p:sp>
          <p:nvSpPr>
            <p:cNvPr id="41" name="Textfeld 40">
              <a:extLst>
                <a:ext uri="{FF2B5EF4-FFF2-40B4-BE49-F238E27FC236}">
                  <a16:creationId xmlns:a16="http://schemas.microsoft.com/office/drawing/2014/main" id="{34F0D5AA-65CE-448E-8E1F-98227987E966}"/>
                </a:ext>
              </a:extLst>
            </p:cNvPr>
            <p:cNvSpPr txBox="1"/>
            <p:nvPr/>
          </p:nvSpPr>
          <p:spPr bwMode="auto">
            <a:xfrm>
              <a:off x="4167188" y="946150"/>
              <a:ext cx="2362200" cy="461963"/>
            </a:xfrm>
            <a:prstGeom prst="rect">
              <a:avLst/>
            </a:prstGeom>
            <a:noFill/>
          </p:spPr>
          <p:txBody>
            <a:bodyPr wrap="none">
              <a:spAutoFit/>
            </a:bodyPr>
            <a:lstStyle/>
            <a:p>
              <a:pPr algn="ctr">
                <a:defRPr/>
              </a:pPr>
              <a:r>
                <a:rPr lang="de-DE" dirty="0">
                  <a:solidFill>
                    <a:schemeClr val="accent6"/>
                  </a:solidFill>
                </a:rPr>
                <a:t>Vereinbarungen</a:t>
              </a:r>
            </a:p>
          </p:txBody>
        </p:sp>
        <p:grpSp>
          <p:nvGrpSpPr>
            <p:cNvPr id="64532" name="Gruppieren 50">
              <a:extLst>
                <a:ext uri="{FF2B5EF4-FFF2-40B4-BE49-F238E27FC236}">
                  <a16:creationId xmlns:a16="http://schemas.microsoft.com/office/drawing/2014/main" id="{071CF248-8E31-4EF8-B84A-5FF85BECFBDE}"/>
                </a:ext>
              </a:extLst>
            </p:cNvPr>
            <p:cNvGrpSpPr>
              <a:grpSpLocks/>
            </p:cNvGrpSpPr>
            <p:nvPr/>
          </p:nvGrpSpPr>
          <p:grpSpPr bwMode="auto">
            <a:xfrm>
              <a:off x="4033838" y="1714500"/>
              <a:ext cx="2617787" cy="3238500"/>
              <a:chOff x="1173297" y="1885245"/>
              <a:chExt cx="2619021" cy="3239912"/>
            </a:xfrm>
          </p:grpSpPr>
          <p:sp>
            <p:nvSpPr>
              <p:cNvPr id="64533" name="Gleichschenkliges Dreieck 51">
                <a:extLst>
                  <a:ext uri="{FF2B5EF4-FFF2-40B4-BE49-F238E27FC236}">
                    <a16:creationId xmlns:a16="http://schemas.microsoft.com/office/drawing/2014/main" id="{F25FBDA8-5D09-40CF-8622-7A3CDE535F1B}"/>
                  </a:ext>
                </a:extLst>
              </p:cNvPr>
              <p:cNvSpPr>
                <a:spLocks noChangeArrowheads="1"/>
              </p:cNvSpPr>
              <p:nvPr/>
            </p:nvSpPr>
            <p:spPr bwMode="auto">
              <a:xfrm>
                <a:off x="1173297" y="1885245"/>
                <a:ext cx="2619021" cy="3239912"/>
              </a:xfrm>
              <a:prstGeom prst="triangle">
                <a:avLst>
                  <a:gd name="adj" fmla="val 50000"/>
                </a:avLst>
              </a:prstGeom>
              <a:solidFill>
                <a:srgbClr val="00B0F0"/>
              </a:solidFill>
              <a:ln w="12700" algn="ctr">
                <a:solidFill>
                  <a:schemeClr val="tx1"/>
                </a:solidFill>
                <a:round/>
                <a:headEnd/>
                <a:tailEnd/>
              </a:ln>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de-DE" altLang="de-DE"/>
              </a:p>
            </p:txBody>
          </p:sp>
          <p:cxnSp>
            <p:nvCxnSpPr>
              <p:cNvPr id="64534" name="Gerade Verbindung 52">
                <a:extLst>
                  <a:ext uri="{FF2B5EF4-FFF2-40B4-BE49-F238E27FC236}">
                    <a16:creationId xmlns:a16="http://schemas.microsoft.com/office/drawing/2014/main" id="{37DBB5D5-AF57-4C36-89E1-C637C0366493}"/>
                  </a:ext>
                </a:extLst>
              </p:cNvPr>
              <p:cNvCxnSpPr>
                <a:cxnSpLocks noChangeShapeType="1"/>
              </p:cNvCxnSpPr>
              <p:nvPr/>
            </p:nvCxnSpPr>
            <p:spPr bwMode="auto">
              <a:xfrm>
                <a:off x="2077156" y="2867378"/>
                <a:ext cx="8128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5" name="Gerade Verbindung 53">
                <a:extLst>
                  <a:ext uri="{FF2B5EF4-FFF2-40B4-BE49-F238E27FC236}">
                    <a16:creationId xmlns:a16="http://schemas.microsoft.com/office/drawing/2014/main" id="{78F3BED2-B42C-43C7-9874-229B3787A55C}"/>
                  </a:ext>
                </a:extLst>
              </p:cNvPr>
              <p:cNvCxnSpPr>
                <a:cxnSpLocks noChangeShapeType="1"/>
              </p:cNvCxnSpPr>
              <p:nvPr/>
            </p:nvCxnSpPr>
            <p:spPr bwMode="auto">
              <a:xfrm>
                <a:off x="1659467" y="3939822"/>
                <a:ext cx="165946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 name="Gruppieren 8">
            <a:extLst>
              <a:ext uri="{FF2B5EF4-FFF2-40B4-BE49-F238E27FC236}">
                <a16:creationId xmlns:a16="http://schemas.microsoft.com/office/drawing/2014/main" id="{8B4EFF0F-4AB9-4F2E-BED0-B2087D3087A4}"/>
              </a:ext>
            </a:extLst>
          </p:cNvPr>
          <p:cNvGrpSpPr>
            <a:grpSpLocks/>
          </p:cNvGrpSpPr>
          <p:nvPr/>
        </p:nvGrpSpPr>
        <p:grpSpPr bwMode="auto">
          <a:xfrm>
            <a:off x="4178300" y="2117725"/>
            <a:ext cx="2328863" cy="3783013"/>
            <a:chOff x="4178053" y="2117613"/>
            <a:chExt cx="2329357" cy="3783859"/>
          </a:xfrm>
        </p:grpSpPr>
        <p:grpSp>
          <p:nvGrpSpPr>
            <p:cNvPr id="16" name="Gruppieren 15">
              <a:extLst>
                <a:ext uri="{FF2B5EF4-FFF2-40B4-BE49-F238E27FC236}">
                  <a16:creationId xmlns:a16="http://schemas.microsoft.com/office/drawing/2014/main" id="{2163CD58-5EE9-4757-B2CC-34689FF7675C}"/>
                </a:ext>
              </a:extLst>
            </p:cNvPr>
            <p:cNvGrpSpPr/>
            <p:nvPr/>
          </p:nvGrpSpPr>
          <p:grpSpPr bwMode="auto">
            <a:xfrm>
              <a:off x="4255459" y="2117613"/>
              <a:ext cx="2173795" cy="2160192"/>
              <a:chOff x="4797778" y="2700192"/>
              <a:chExt cx="1749778" cy="1737774"/>
            </a:xfrm>
            <a:solidFill>
              <a:schemeClr val="accent2"/>
            </a:solidFill>
          </p:grpSpPr>
          <p:sp>
            <p:nvSpPr>
              <p:cNvPr id="15" name="Gebogener Pfeil 14">
                <a:extLst>
                  <a:ext uri="{FF2B5EF4-FFF2-40B4-BE49-F238E27FC236}">
                    <a16:creationId xmlns:a16="http://schemas.microsoft.com/office/drawing/2014/main" id="{4DACA2BC-76AA-40BD-AD0C-2BE9F564DA00}"/>
                  </a:ext>
                </a:extLst>
              </p:cNvPr>
              <p:cNvSpPr/>
              <p:nvPr/>
            </p:nvSpPr>
            <p:spPr bwMode="auto">
              <a:xfrm rot="10800000">
                <a:off x="4797778" y="2703773"/>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sp>
            <p:nvSpPr>
              <p:cNvPr id="63" name="Gebogener Pfeil 62">
                <a:extLst>
                  <a:ext uri="{FF2B5EF4-FFF2-40B4-BE49-F238E27FC236}">
                    <a16:creationId xmlns:a16="http://schemas.microsoft.com/office/drawing/2014/main" id="{17E34F33-BBFC-45EE-AD59-5681E0C9C8A5}"/>
                  </a:ext>
                </a:extLst>
              </p:cNvPr>
              <p:cNvSpPr/>
              <p:nvPr/>
            </p:nvSpPr>
            <p:spPr bwMode="auto">
              <a:xfrm rot="10800000" flipH="1" flipV="1">
                <a:off x="4797778" y="2700192"/>
                <a:ext cx="1749778" cy="1734193"/>
              </a:xfrm>
              <a:prstGeom prst="circularArrow">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defRPr/>
                </a:pPr>
                <a:endParaRPr lang="de-DE">
                  <a:latin typeface="Arial" charset="0"/>
                </a:endParaRPr>
              </a:p>
            </p:txBody>
          </p:sp>
        </p:grpSp>
        <p:sp>
          <p:nvSpPr>
            <p:cNvPr id="32" name="Textfeld 31">
              <a:extLst>
                <a:ext uri="{FF2B5EF4-FFF2-40B4-BE49-F238E27FC236}">
                  <a16:creationId xmlns:a16="http://schemas.microsoft.com/office/drawing/2014/main" id="{4A3ECE47-5D7C-4D58-A962-2F52B6B2F7EC}"/>
                </a:ext>
              </a:extLst>
            </p:cNvPr>
            <p:cNvSpPr txBox="1"/>
            <p:nvPr/>
          </p:nvSpPr>
          <p:spPr bwMode="auto">
            <a:xfrm>
              <a:off x="4178053" y="5071023"/>
              <a:ext cx="2329357" cy="830449"/>
            </a:xfrm>
            <a:prstGeom prst="rect">
              <a:avLst/>
            </a:prstGeom>
            <a:noFill/>
          </p:spPr>
          <p:txBody>
            <a:bodyPr wrap="none">
              <a:spAutoFit/>
            </a:bodyPr>
            <a:lstStyle/>
            <a:p>
              <a:pPr algn="ctr">
                <a:defRPr/>
              </a:pPr>
              <a:r>
                <a:rPr lang="de-DE" sz="1600" dirty="0">
                  <a:solidFill>
                    <a:schemeClr val="accent6"/>
                  </a:solidFill>
                </a:rPr>
                <a:t>Vereinbarungen regeln</a:t>
              </a:r>
              <a:br>
                <a:rPr lang="de-DE" sz="1600" dirty="0">
                  <a:solidFill>
                    <a:schemeClr val="accent6"/>
                  </a:solidFill>
                </a:rPr>
              </a:br>
              <a:r>
                <a:rPr lang="de-DE" sz="1600" dirty="0">
                  <a:solidFill>
                    <a:schemeClr val="accent6"/>
                  </a:solidFill>
                </a:rPr>
                <a:t>die Zusammenarbeit</a:t>
              </a:r>
              <a:br>
                <a:rPr lang="de-DE" sz="1600" dirty="0">
                  <a:solidFill>
                    <a:schemeClr val="accent6"/>
                  </a:solidFill>
                </a:rPr>
              </a:br>
              <a:r>
                <a:rPr lang="de-DE" sz="1600" dirty="0">
                  <a:solidFill>
                    <a:schemeClr val="accent6"/>
                  </a:solidFill>
                </a:rPr>
                <a:t>der Ebenen</a:t>
              </a:r>
            </a:p>
          </p:txBody>
        </p:sp>
      </p:grpSp>
      <p:sp>
        <p:nvSpPr>
          <p:cNvPr id="64526" name="Rectangle 4">
            <a:extLst>
              <a:ext uri="{FF2B5EF4-FFF2-40B4-BE49-F238E27FC236}">
                <a16:creationId xmlns:a16="http://schemas.microsoft.com/office/drawing/2014/main" id="{5CDFB9F4-9F8F-4FC5-98F7-7A99B482F651}"/>
              </a:ext>
            </a:extLst>
          </p:cNvPr>
          <p:cNvSpPr>
            <a:spLocks noChangeArrowheads="1"/>
          </p:cNvSpPr>
          <p:nvPr/>
        </p:nvSpPr>
        <p:spPr bwMode="auto">
          <a:xfrm>
            <a:off x="0" y="604159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Heruntergebrochen Ziele und überwachte Ergebnisbeiträge sind der Garant für den Erfolg! </a:t>
            </a:r>
          </a:p>
        </p:txBody>
      </p:sp>
      <p:grpSp>
        <p:nvGrpSpPr>
          <p:cNvPr id="5" name="Gruppieren 4">
            <a:extLst>
              <a:ext uri="{FF2B5EF4-FFF2-40B4-BE49-F238E27FC236}">
                <a16:creationId xmlns:a16="http://schemas.microsoft.com/office/drawing/2014/main" id="{4D17CE91-476E-4A38-8B55-76EF5F1BCC90}"/>
              </a:ext>
            </a:extLst>
          </p:cNvPr>
          <p:cNvGrpSpPr/>
          <p:nvPr/>
        </p:nvGrpSpPr>
        <p:grpSpPr>
          <a:xfrm>
            <a:off x="2160588" y="1679575"/>
            <a:ext cx="6392862" cy="3360738"/>
            <a:chOff x="2160588" y="1679575"/>
            <a:chExt cx="6392862" cy="3360738"/>
          </a:xfrm>
        </p:grpSpPr>
        <p:sp>
          <p:nvSpPr>
            <p:cNvPr id="2" name="Pfeil: nach oben gekrümmt 1">
              <a:extLst>
                <a:ext uri="{FF2B5EF4-FFF2-40B4-BE49-F238E27FC236}">
                  <a16:creationId xmlns:a16="http://schemas.microsoft.com/office/drawing/2014/main" id="{EE338542-E94B-463E-AD74-2D0101E1C42B}"/>
                </a:ext>
              </a:extLst>
            </p:cNvPr>
            <p:cNvSpPr/>
            <p:nvPr/>
          </p:nvSpPr>
          <p:spPr bwMode="auto">
            <a:xfrm>
              <a:off x="2346325" y="4457700"/>
              <a:ext cx="6207125" cy="582613"/>
            </a:xfrm>
            <a:prstGeom prst="curvedUpArrow">
              <a:avLst>
                <a:gd name="adj1" fmla="val 43676"/>
                <a:gd name="adj2" fmla="val 113747"/>
                <a:gd name="adj3" fmla="val 25000"/>
              </a:avLst>
            </a:prstGeom>
            <a:gradFill flip="none" rotWithShape="1">
              <a:gsLst>
                <a:gs pos="0">
                  <a:srgbClr val="FFCC6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sp>
          <p:nvSpPr>
            <p:cNvPr id="33" name="Pfeil: nach oben gekrümmt 32">
              <a:extLst>
                <a:ext uri="{FF2B5EF4-FFF2-40B4-BE49-F238E27FC236}">
                  <a16:creationId xmlns:a16="http://schemas.microsoft.com/office/drawing/2014/main" id="{A10A416D-E5D4-48D7-B0D1-28763BF518FB}"/>
                </a:ext>
              </a:extLst>
            </p:cNvPr>
            <p:cNvSpPr/>
            <p:nvPr/>
          </p:nvSpPr>
          <p:spPr bwMode="auto">
            <a:xfrm flipH="1" flipV="1">
              <a:off x="2160588" y="1679575"/>
              <a:ext cx="6207125" cy="584200"/>
            </a:xfrm>
            <a:prstGeom prst="curvedUpArrow">
              <a:avLst>
                <a:gd name="adj1" fmla="val 43676"/>
                <a:gd name="adj2" fmla="val 113747"/>
                <a:gd name="adj3" fmla="val 25000"/>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buFontTx/>
                <a:buChar char="•"/>
                <a:defRPr/>
              </a:pPr>
              <a:endParaRPr lang="de-DE">
                <a:latin typeface="Arial" charset="0"/>
              </a:endParaRPr>
            </a:p>
          </p:txBody>
        </p:sp>
      </p:grpSp>
      <p:sp>
        <p:nvSpPr>
          <p:cNvPr id="38" name="Text Box 14">
            <a:extLst>
              <a:ext uri="{FF2B5EF4-FFF2-40B4-BE49-F238E27FC236}">
                <a16:creationId xmlns:a16="http://schemas.microsoft.com/office/drawing/2014/main" id="{49E6CD2A-777B-4784-9A86-1D1071AE02A8}"/>
              </a:ext>
            </a:extLst>
          </p:cNvPr>
          <p:cNvSpPr txBox="1">
            <a:spLocks noChangeArrowheads="1"/>
          </p:cNvSpPr>
          <p:nvPr/>
        </p:nvSpPr>
        <p:spPr bwMode="auto">
          <a:xfrm>
            <a:off x="519283" y="5704531"/>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1+#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anim calcmode="lin" valueType="num">
                                      <p:cBhvr additive="base">
                                        <p:cTn id="43" dur="1000" fill="hold"/>
                                        <p:tgtEl>
                                          <p:spTgt spid="64526"/>
                                        </p:tgtEl>
                                        <p:attrNameLst>
                                          <p:attrName>ppt_x</p:attrName>
                                        </p:attrNameLst>
                                      </p:cBhvr>
                                      <p:tavLst>
                                        <p:tav tm="0">
                                          <p:val>
                                            <p:strVal val="#ppt_x"/>
                                          </p:val>
                                        </p:tav>
                                        <p:tav tm="100000">
                                          <p:val>
                                            <p:strVal val="#ppt_x"/>
                                          </p:val>
                                        </p:tav>
                                      </p:tavLst>
                                    </p:anim>
                                    <p:anim calcmode="lin" valueType="num">
                                      <p:cBhvr additive="base">
                                        <p:cTn id="44" dur="1000" fill="hold"/>
                                        <p:tgtEl>
                                          <p:spTgt spid="645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hteck 253">
            <a:extLst>
              <a:ext uri="{FF2B5EF4-FFF2-40B4-BE49-F238E27FC236}">
                <a16:creationId xmlns:a16="http://schemas.microsoft.com/office/drawing/2014/main" id="{AD3B67F4-8BAD-437B-89A0-239CA69315B0}"/>
              </a:ext>
            </a:extLst>
          </p:cNvPr>
          <p:cNvSpPr/>
          <p:nvPr/>
        </p:nvSpPr>
        <p:spPr bwMode="auto">
          <a:xfrm>
            <a:off x="198437" y="851107"/>
            <a:ext cx="9504429" cy="3448034"/>
          </a:xfrm>
          <a:prstGeom prst="rect">
            <a:avLst/>
          </a:prstGeom>
          <a:solidFill>
            <a:schemeClr val="tx2">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939800" y="14466"/>
            <a:ext cx="89662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(1) Hauptaufgaben (1): D</a:t>
            </a:r>
          </a:p>
        </p:txBody>
      </p:sp>
      <p:cxnSp>
        <p:nvCxnSpPr>
          <p:cNvPr id="14" name="Gerade Verbindung mit Pfeil 13">
            <a:extLst>
              <a:ext uri="{FF2B5EF4-FFF2-40B4-BE49-F238E27FC236}">
                <a16:creationId xmlns:a16="http://schemas.microsoft.com/office/drawing/2014/main" id="{EAC848C5-D7BC-4769-8041-2A6DCDA8FAEC}"/>
              </a:ext>
            </a:extLst>
          </p:cNvPr>
          <p:cNvCxnSpPr/>
          <p:nvPr/>
        </p:nvCxnSpPr>
        <p:spPr bwMode="auto">
          <a:xfrm>
            <a:off x="1225296" y="4046220"/>
            <a:ext cx="6691884" cy="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1AD56436-45C6-4A95-B404-AE2C8C265391}"/>
              </a:ext>
            </a:extLst>
          </p:cNvPr>
          <p:cNvCxnSpPr/>
          <p:nvPr/>
        </p:nvCxnSpPr>
        <p:spPr bwMode="auto">
          <a:xfrm flipV="1">
            <a:off x="1328738" y="883920"/>
            <a:ext cx="0" cy="332232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472D67BF-B89D-49D5-A516-A974A270EFF8}"/>
              </a:ext>
            </a:extLst>
          </p:cNvPr>
          <p:cNvSpPr txBox="1"/>
          <p:nvPr/>
        </p:nvSpPr>
        <p:spPr>
          <a:xfrm>
            <a:off x="454707" y="839562"/>
            <a:ext cx="830677" cy="523220"/>
          </a:xfrm>
          <a:prstGeom prst="rect">
            <a:avLst/>
          </a:prstGeom>
          <a:noFill/>
        </p:spPr>
        <p:txBody>
          <a:bodyPr wrap="none" rtlCol="0">
            <a:spAutoFit/>
          </a:bodyPr>
          <a:lstStyle/>
          <a:p>
            <a:pPr algn="r"/>
            <a:r>
              <a:rPr lang="de-DE" sz="1400" dirty="0"/>
              <a:t>Energie</a:t>
            </a:r>
          </a:p>
          <a:p>
            <a:pPr algn="r"/>
            <a:r>
              <a:rPr lang="de-DE" sz="1400" dirty="0"/>
              <a:t>(TWh/a)</a:t>
            </a:r>
          </a:p>
        </p:txBody>
      </p:sp>
      <p:sp>
        <p:nvSpPr>
          <p:cNvPr id="198" name="Textfeld 197">
            <a:extLst>
              <a:ext uri="{FF2B5EF4-FFF2-40B4-BE49-F238E27FC236}">
                <a16:creationId xmlns:a16="http://schemas.microsoft.com/office/drawing/2014/main" id="{E719E072-1665-4C81-B375-525C0A31D743}"/>
              </a:ext>
            </a:extLst>
          </p:cNvPr>
          <p:cNvSpPr txBox="1"/>
          <p:nvPr/>
        </p:nvSpPr>
        <p:spPr>
          <a:xfrm>
            <a:off x="1921393" y="4044394"/>
            <a:ext cx="582211" cy="307777"/>
          </a:xfrm>
          <a:prstGeom prst="rect">
            <a:avLst/>
          </a:prstGeom>
          <a:noFill/>
        </p:spPr>
        <p:txBody>
          <a:bodyPr wrap="none" rtlCol="0">
            <a:spAutoFit/>
          </a:bodyPr>
          <a:lstStyle/>
          <a:p>
            <a:r>
              <a:rPr lang="de-DE" sz="1400" dirty="0"/>
              <a:t>2017</a:t>
            </a:r>
          </a:p>
        </p:txBody>
      </p:sp>
      <p:sp>
        <p:nvSpPr>
          <p:cNvPr id="199" name="Textfeld 198">
            <a:extLst>
              <a:ext uri="{FF2B5EF4-FFF2-40B4-BE49-F238E27FC236}">
                <a16:creationId xmlns:a16="http://schemas.microsoft.com/office/drawing/2014/main" id="{55EC8D50-CB5D-418A-B71B-3E3F56E759C6}"/>
              </a:ext>
            </a:extLst>
          </p:cNvPr>
          <p:cNvSpPr txBox="1"/>
          <p:nvPr/>
        </p:nvSpPr>
        <p:spPr>
          <a:xfrm>
            <a:off x="6756422" y="4044394"/>
            <a:ext cx="582211" cy="307777"/>
          </a:xfrm>
          <a:prstGeom prst="rect">
            <a:avLst/>
          </a:prstGeom>
          <a:noFill/>
        </p:spPr>
        <p:txBody>
          <a:bodyPr wrap="none" rtlCol="0">
            <a:spAutoFit/>
          </a:bodyPr>
          <a:lstStyle/>
          <a:p>
            <a:r>
              <a:rPr lang="de-DE" sz="1400" dirty="0"/>
              <a:t>2040</a:t>
            </a:r>
          </a:p>
        </p:txBody>
      </p:sp>
      <p:sp>
        <p:nvSpPr>
          <p:cNvPr id="212" name="Text Box 14">
            <a:extLst>
              <a:ext uri="{FF2B5EF4-FFF2-40B4-BE49-F238E27FC236}">
                <a16:creationId xmlns:a16="http://schemas.microsoft.com/office/drawing/2014/main" id="{C719CD8D-3A56-4462-A95A-916734942557}"/>
              </a:ext>
            </a:extLst>
          </p:cNvPr>
          <p:cNvSpPr txBox="1">
            <a:spLocks noChangeArrowheads="1"/>
          </p:cNvSpPr>
          <p:nvPr/>
        </p:nvSpPr>
        <p:spPr bwMode="auto">
          <a:xfrm>
            <a:off x="8590604" y="3998682"/>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grpSp>
        <p:nvGrpSpPr>
          <p:cNvPr id="253" name="Gruppieren 252">
            <a:extLst>
              <a:ext uri="{FF2B5EF4-FFF2-40B4-BE49-F238E27FC236}">
                <a16:creationId xmlns:a16="http://schemas.microsoft.com/office/drawing/2014/main" id="{A009589E-3C60-47F4-B97D-053C41A9DB5D}"/>
              </a:ext>
            </a:extLst>
          </p:cNvPr>
          <p:cNvGrpSpPr/>
          <p:nvPr/>
        </p:nvGrpSpPr>
        <p:grpSpPr>
          <a:xfrm>
            <a:off x="454708" y="1615440"/>
            <a:ext cx="9252856" cy="4680392"/>
            <a:chOff x="454708" y="1615440"/>
            <a:chExt cx="9252856" cy="4680392"/>
          </a:xfrm>
        </p:grpSpPr>
        <p:sp>
          <p:nvSpPr>
            <p:cNvPr id="178" name="Text Box 5">
              <a:extLst>
                <a:ext uri="{FF2B5EF4-FFF2-40B4-BE49-F238E27FC236}">
                  <a16:creationId xmlns:a16="http://schemas.microsoft.com/office/drawing/2014/main" id="{13D0D1A3-0AE3-4054-B550-D6ACC37CC694}"/>
                </a:ext>
              </a:extLst>
            </p:cNvPr>
            <p:cNvSpPr txBox="1">
              <a:spLocks noChangeArrowheads="1"/>
            </p:cNvSpPr>
            <p:nvPr/>
          </p:nvSpPr>
          <p:spPr bwMode="auto">
            <a:xfrm>
              <a:off x="454708" y="5711057"/>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3. Mit der Versorgungssicherheit werden sowohl die </a:t>
              </a:r>
              <a:r>
                <a:rPr lang="de-DE" altLang="de-DE" sz="1600" b="1" dirty="0">
                  <a:solidFill>
                    <a:srgbClr val="563BFB"/>
                  </a:solidFill>
                </a:rPr>
                <a:t>grundsätzliche</a:t>
              </a:r>
              <a:r>
                <a:rPr lang="de-DE" altLang="de-DE" sz="1600" dirty="0">
                  <a:solidFill>
                    <a:srgbClr val="563BFB"/>
                  </a:solidFill>
                </a:rPr>
                <a:t> als auch die </a:t>
              </a:r>
              <a:r>
                <a:rPr lang="de-DE" altLang="de-DE" sz="1600" b="1" dirty="0">
                  <a:solidFill>
                    <a:srgbClr val="563BFB"/>
                  </a:solidFill>
                </a:rPr>
                <a:t>temporäre</a:t>
              </a:r>
              <a:r>
                <a:rPr lang="de-DE" altLang="de-DE" sz="1600" dirty="0">
                  <a:solidFill>
                    <a:srgbClr val="563BFB"/>
                  </a:solidFill>
                </a:rPr>
                <a:t> </a:t>
              </a:r>
              <a:r>
                <a:rPr lang="de-DE" altLang="de-DE" sz="1600" b="1" dirty="0">
                  <a:solidFill>
                    <a:srgbClr val="563BFB"/>
                  </a:solidFill>
                </a:rPr>
                <a:t>Energieversorgung </a:t>
              </a:r>
              <a:r>
                <a:rPr lang="de-DE" altLang="de-DE" sz="1600" dirty="0">
                  <a:solidFill>
                    <a:srgbClr val="563BFB"/>
                  </a:solidFill>
                </a:rPr>
                <a:t>(inkl. Speicher) gewährleistet!</a:t>
              </a:r>
            </a:p>
          </p:txBody>
        </p:sp>
        <p:grpSp>
          <p:nvGrpSpPr>
            <p:cNvPr id="61" name="Gruppieren 60">
              <a:extLst>
                <a:ext uri="{FF2B5EF4-FFF2-40B4-BE49-F238E27FC236}">
                  <a16:creationId xmlns:a16="http://schemas.microsoft.com/office/drawing/2014/main" id="{F4482438-0228-407F-B090-4ECDE9CA1C1F}"/>
                </a:ext>
              </a:extLst>
            </p:cNvPr>
            <p:cNvGrpSpPr/>
            <p:nvPr/>
          </p:nvGrpSpPr>
          <p:grpSpPr>
            <a:xfrm>
              <a:off x="3425951" y="1615440"/>
              <a:ext cx="1962948" cy="1754594"/>
              <a:chOff x="3425951" y="1615440"/>
              <a:chExt cx="1962948" cy="1754594"/>
            </a:xfrm>
          </p:grpSpPr>
          <p:grpSp>
            <p:nvGrpSpPr>
              <p:cNvPr id="58" name="Gruppieren 57">
                <a:extLst>
                  <a:ext uri="{FF2B5EF4-FFF2-40B4-BE49-F238E27FC236}">
                    <a16:creationId xmlns:a16="http://schemas.microsoft.com/office/drawing/2014/main" id="{D4EEDD31-443A-47B0-8114-ECDCAABFECB0}"/>
                  </a:ext>
                </a:extLst>
              </p:cNvPr>
              <p:cNvGrpSpPr/>
              <p:nvPr/>
            </p:nvGrpSpPr>
            <p:grpSpPr>
              <a:xfrm>
                <a:off x="3425951" y="2069104"/>
                <a:ext cx="1962948" cy="860450"/>
                <a:chOff x="3761231" y="1995952"/>
                <a:chExt cx="1962948" cy="860450"/>
              </a:xfrm>
            </p:grpSpPr>
            <p:sp>
              <p:nvSpPr>
                <p:cNvPr id="248" name="Rechteck 247">
                  <a:extLst>
                    <a:ext uri="{FF2B5EF4-FFF2-40B4-BE49-F238E27FC236}">
                      <a16:creationId xmlns:a16="http://schemas.microsoft.com/office/drawing/2014/main" id="{66F49DC5-CC3C-480B-BA57-C159D914ED70}"/>
                    </a:ext>
                  </a:extLst>
                </p:cNvPr>
                <p:cNvSpPr/>
                <p:nvPr/>
              </p:nvSpPr>
              <p:spPr bwMode="auto">
                <a:xfrm>
                  <a:off x="3761231" y="1995952"/>
                  <a:ext cx="1955367" cy="86045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221" name="Gruppieren 220">
                  <a:extLst>
                    <a:ext uri="{FF2B5EF4-FFF2-40B4-BE49-F238E27FC236}">
                      <a16:creationId xmlns:a16="http://schemas.microsoft.com/office/drawing/2014/main" id="{B3DE3898-6A20-42FE-A5A0-1D52CA79C574}"/>
                    </a:ext>
                  </a:extLst>
                </p:cNvPr>
                <p:cNvGrpSpPr/>
                <p:nvPr/>
              </p:nvGrpSpPr>
              <p:grpSpPr>
                <a:xfrm>
                  <a:off x="4395146" y="2286399"/>
                  <a:ext cx="501397" cy="469179"/>
                  <a:chOff x="2369533" y="887240"/>
                  <a:chExt cx="5116092" cy="5069714"/>
                </a:xfrm>
              </p:grpSpPr>
              <p:sp>
                <p:nvSpPr>
                  <p:cNvPr id="241" name="Sechseck 240">
                    <a:extLst>
                      <a:ext uri="{FF2B5EF4-FFF2-40B4-BE49-F238E27FC236}">
                        <a16:creationId xmlns:a16="http://schemas.microsoft.com/office/drawing/2014/main" id="{1AFED568-008B-4600-8A41-2E62383061BB}"/>
                      </a:ext>
                    </a:extLst>
                  </p:cNvPr>
                  <p:cNvSpPr/>
                  <p:nvPr/>
                </p:nvSpPr>
                <p:spPr bwMode="auto">
                  <a:xfrm>
                    <a:off x="3932813" y="2577146"/>
                    <a:ext cx="1989532" cy="1689905"/>
                  </a:xfrm>
                  <a:prstGeom prst="hexagon">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2" name="Sechseck 241">
                    <a:extLst>
                      <a:ext uri="{FF2B5EF4-FFF2-40B4-BE49-F238E27FC236}">
                        <a16:creationId xmlns:a16="http://schemas.microsoft.com/office/drawing/2014/main" id="{A2ACA094-82B9-46D8-BF69-55C95E97A8AA}"/>
                      </a:ext>
                    </a:extLst>
                  </p:cNvPr>
                  <p:cNvSpPr/>
                  <p:nvPr/>
                </p:nvSpPr>
                <p:spPr bwMode="auto">
                  <a:xfrm>
                    <a:off x="549609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3" name="Sechseck 242">
                    <a:extLst>
                      <a:ext uri="{FF2B5EF4-FFF2-40B4-BE49-F238E27FC236}">
                        <a16:creationId xmlns:a16="http://schemas.microsoft.com/office/drawing/2014/main" id="{9F98F7F4-E866-466D-94A1-C419E44F55D6}"/>
                      </a:ext>
                    </a:extLst>
                  </p:cNvPr>
                  <p:cNvSpPr/>
                  <p:nvPr/>
                </p:nvSpPr>
                <p:spPr bwMode="auto">
                  <a:xfrm>
                    <a:off x="549609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4" name="Sechseck 243">
                    <a:extLst>
                      <a:ext uri="{FF2B5EF4-FFF2-40B4-BE49-F238E27FC236}">
                        <a16:creationId xmlns:a16="http://schemas.microsoft.com/office/drawing/2014/main" id="{173A77DF-8C3A-4D52-8D5D-35E87448E19D}"/>
                      </a:ext>
                    </a:extLst>
                  </p:cNvPr>
                  <p:cNvSpPr/>
                  <p:nvPr/>
                </p:nvSpPr>
                <p:spPr bwMode="auto">
                  <a:xfrm>
                    <a:off x="236953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5" name="Sechseck 244">
                    <a:extLst>
                      <a:ext uri="{FF2B5EF4-FFF2-40B4-BE49-F238E27FC236}">
                        <a16:creationId xmlns:a16="http://schemas.microsoft.com/office/drawing/2014/main" id="{DB6E3267-6AE7-4AE7-9932-43F8775C22A2}"/>
                      </a:ext>
                    </a:extLst>
                  </p:cNvPr>
                  <p:cNvSpPr/>
                  <p:nvPr/>
                </p:nvSpPr>
                <p:spPr bwMode="auto">
                  <a:xfrm>
                    <a:off x="236953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6" name="Sechseck 245">
                    <a:extLst>
                      <a:ext uri="{FF2B5EF4-FFF2-40B4-BE49-F238E27FC236}">
                        <a16:creationId xmlns:a16="http://schemas.microsoft.com/office/drawing/2014/main" id="{B6443535-B162-4E22-8640-CD3F48869ACA}"/>
                      </a:ext>
                    </a:extLst>
                  </p:cNvPr>
                  <p:cNvSpPr/>
                  <p:nvPr/>
                </p:nvSpPr>
                <p:spPr bwMode="auto">
                  <a:xfrm>
                    <a:off x="3932813" y="887240"/>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7" name="Sechseck 246">
                    <a:extLst>
                      <a:ext uri="{FF2B5EF4-FFF2-40B4-BE49-F238E27FC236}">
                        <a16:creationId xmlns:a16="http://schemas.microsoft.com/office/drawing/2014/main" id="{E07105CF-5814-4629-99DF-05D62B43C6B3}"/>
                      </a:ext>
                    </a:extLst>
                  </p:cNvPr>
                  <p:cNvSpPr/>
                  <p:nvPr/>
                </p:nvSpPr>
                <p:spPr bwMode="auto">
                  <a:xfrm>
                    <a:off x="3932813" y="4267049"/>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grpSp>
            <p:sp>
              <p:nvSpPr>
                <p:cNvPr id="249" name="Textfeld 248">
                  <a:extLst>
                    <a:ext uri="{FF2B5EF4-FFF2-40B4-BE49-F238E27FC236}">
                      <a16:creationId xmlns:a16="http://schemas.microsoft.com/office/drawing/2014/main" id="{694097D2-8BCA-4FDD-BB74-9D27AB940CD9}"/>
                    </a:ext>
                  </a:extLst>
                </p:cNvPr>
                <p:cNvSpPr txBox="1"/>
                <p:nvPr/>
              </p:nvSpPr>
              <p:spPr>
                <a:xfrm>
                  <a:off x="3768451" y="1998167"/>
                  <a:ext cx="1955728" cy="307777"/>
                </a:xfrm>
                <a:prstGeom prst="rect">
                  <a:avLst/>
                </a:prstGeom>
                <a:noFill/>
              </p:spPr>
              <p:txBody>
                <a:bodyPr wrap="none" rtlCol="0">
                  <a:spAutoFit/>
                </a:bodyPr>
                <a:lstStyle/>
                <a:p>
                  <a:r>
                    <a:rPr lang="de-DE" sz="1400" dirty="0">
                      <a:solidFill>
                        <a:srgbClr val="3333FF"/>
                      </a:solidFill>
                    </a:rPr>
                    <a:t>Versorgungssicherheit</a:t>
                  </a:r>
                </a:p>
              </p:txBody>
            </p:sp>
          </p:grpSp>
          <p:cxnSp>
            <p:nvCxnSpPr>
              <p:cNvPr id="60" name="Gerade Verbindung mit Pfeil 59">
                <a:extLst>
                  <a:ext uri="{FF2B5EF4-FFF2-40B4-BE49-F238E27FC236}">
                    <a16:creationId xmlns:a16="http://schemas.microsoft.com/office/drawing/2014/main" id="{E43ADBA8-AD18-478C-BDD6-CA3208435286}"/>
                  </a:ext>
                </a:extLst>
              </p:cNvPr>
              <p:cNvCxnSpPr/>
              <p:nvPr/>
            </p:nvCxnSpPr>
            <p:spPr bwMode="auto">
              <a:xfrm flipV="1">
                <a:off x="4254848" y="161544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Gerade Verbindung mit Pfeil 249">
                <a:extLst>
                  <a:ext uri="{FF2B5EF4-FFF2-40B4-BE49-F238E27FC236}">
                    <a16:creationId xmlns:a16="http://schemas.microsoft.com/office/drawing/2014/main" id="{2004B651-8A81-4778-9C28-3CDBE249CD30}"/>
                  </a:ext>
                </a:extLst>
              </p:cNvPr>
              <p:cNvCxnSpPr/>
              <p:nvPr/>
            </p:nvCxnSpPr>
            <p:spPr bwMode="auto">
              <a:xfrm flipV="1">
                <a:off x="4254848" y="291637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56" name="Textfeld 255">
            <a:extLst>
              <a:ext uri="{FF2B5EF4-FFF2-40B4-BE49-F238E27FC236}">
                <a16:creationId xmlns:a16="http://schemas.microsoft.com/office/drawing/2014/main" id="{00538EF5-C76B-4BA5-A551-3B8D6301F05F}"/>
              </a:ext>
            </a:extLst>
          </p:cNvPr>
          <p:cNvSpPr txBox="1"/>
          <p:nvPr/>
        </p:nvSpPr>
        <p:spPr>
          <a:xfrm>
            <a:off x="7907552" y="3875571"/>
            <a:ext cx="234360" cy="307777"/>
          </a:xfrm>
          <a:prstGeom prst="rect">
            <a:avLst/>
          </a:prstGeom>
          <a:noFill/>
        </p:spPr>
        <p:txBody>
          <a:bodyPr wrap="none" rtlCol="0">
            <a:spAutoFit/>
          </a:bodyPr>
          <a:lstStyle/>
          <a:p>
            <a:r>
              <a:rPr lang="de-DE" sz="1400" dirty="0"/>
              <a:t>t</a:t>
            </a:r>
          </a:p>
        </p:txBody>
      </p:sp>
      <p:grpSp>
        <p:nvGrpSpPr>
          <p:cNvPr id="264" name="Gruppieren 263">
            <a:extLst>
              <a:ext uri="{FF2B5EF4-FFF2-40B4-BE49-F238E27FC236}">
                <a16:creationId xmlns:a16="http://schemas.microsoft.com/office/drawing/2014/main" id="{AEA94EE4-4514-4175-82C0-220D49DE560A}"/>
              </a:ext>
            </a:extLst>
          </p:cNvPr>
          <p:cNvGrpSpPr/>
          <p:nvPr/>
        </p:nvGrpSpPr>
        <p:grpSpPr>
          <a:xfrm>
            <a:off x="454708" y="2500588"/>
            <a:ext cx="9252856" cy="3202462"/>
            <a:chOff x="454708" y="2500588"/>
            <a:chExt cx="9252856" cy="3202462"/>
          </a:xfrm>
        </p:grpSpPr>
        <p:sp>
          <p:nvSpPr>
            <p:cNvPr id="157" name="Text Box 5">
              <a:extLst>
                <a:ext uri="{FF2B5EF4-FFF2-40B4-BE49-F238E27FC236}">
                  <a16:creationId xmlns:a16="http://schemas.microsoft.com/office/drawing/2014/main" id="{4C120854-6867-40C9-A2A8-5CF8FC8CC964}"/>
                </a:ext>
              </a:extLst>
            </p:cNvPr>
            <p:cNvSpPr txBox="1">
              <a:spLocks noChangeArrowheads="1"/>
            </p:cNvSpPr>
            <p:nvPr/>
          </p:nvSpPr>
          <p:spPr bwMode="auto">
            <a:xfrm>
              <a:off x="454708" y="5118275"/>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2. Der </a:t>
              </a:r>
              <a:r>
                <a:rPr lang="de-DE" altLang="de-DE" sz="1600" b="1" dirty="0">
                  <a:solidFill>
                    <a:srgbClr val="563BFB"/>
                  </a:solidFill>
                </a:rPr>
                <a:t>Ausbau der EE </a:t>
              </a:r>
              <a:r>
                <a:rPr lang="de-DE" altLang="de-DE" sz="1600" dirty="0">
                  <a:solidFill>
                    <a:srgbClr val="563BFB"/>
                  </a:solidFill>
                </a:rPr>
                <a:t>muss im gleichen Zeitraum stark gesteigert werden. Hierbei sind </a:t>
              </a:r>
              <a:r>
                <a:rPr lang="de-DE" altLang="de-DE" sz="1600" b="1" dirty="0">
                  <a:solidFill>
                    <a:srgbClr val="563BFB"/>
                  </a:solidFill>
                </a:rPr>
                <a:t>Photovoltaikanlagen </a:t>
              </a:r>
              <a:r>
                <a:rPr lang="de-DE" altLang="de-DE" sz="1600" dirty="0">
                  <a:solidFill>
                    <a:srgbClr val="563BFB"/>
                  </a:solidFill>
                </a:rPr>
                <a:t>(ca. 825 TWh/a) und </a:t>
              </a:r>
              <a:r>
                <a:rPr lang="de-DE" altLang="de-DE" sz="1600" b="1" dirty="0">
                  <a:solidFill>
                    <a:srgbClr val="563BFB"/>
                  </a:solidFill>
                </a:rPr>
                <a:t>Windkraftanlagen </a:t>
              </a:r>
              <a:r>
                <a:rPr lang="de-DE" altLang="de-DE" sz="1600" dirty="0">
                  <a:solidFill>
                    <a:srgbClr val="563BFB"/>
                  </a:solidFill>
                </a:rPr>
                <a:t>(ca. 700 TWh/a) die großen Bringer!</a:t>
              </a:r>
            </a:p>
          </p:txBody>
        </p:sp>
        <p:grpSp>
          <p:nvGrpSpPr>
            <p:cNvPr id="259" name="Gruppieren 258">
              <a:extLst>
                <a:ext uri="{FF2B5EF4-FFF2-40B4-BE49-F238E27FC236}">
                  <a16:creationId xmlns:a16="http://schemas.microsoft.com/office/drawing/2014/main" id="{BF7C7331-088D-4562-8FEA-41FEF964D452}"/>
                </a:ext>
              </a:extLst>
            </p:cNvPr>
            <p:cNvGrpSpPr/>
            <p:nvPr/>
          </p:nvGrpSpPr>
          <p:grpSpPr>
            <a:xfrm>
              <a:off x="1707342" y="2500588"/>
              <a:ext cx="5369040" cy="1431212"/>
              <a:chOff x="1707342" y="2500588"/>
              <a:chExt cx="5369040" cy="1431212"/>
            </a:xfrm>
          </p:grpSpPr>
          <p:grpSp>
            <p:nvGrpSpPr>
              <p:cNvPr id="8" name="Gruppieren 7">
                <a:extLst>
                  <a:ext uri="{FF2B5EF4-FFF2-40B4-BE49-F238E27FC236}">
                    <a16:creationId xmlns:a16="http://schemas.microsoft.com/office/drawing/2014/main" id="{452C3C63-C686-4599-B060-1066E7F2B1D0}"/>
                  </a:ext>
                </a:extLst>
              </p:cNvPr>
              <p:cNvGrpSpPr/>
              <p:nvPr/>
            </p:nvGrpSpPr>
            <p:grpSpPr>
              <a:xfrm>
                <a:off x="2294329" y="2500588"/>
                <a:ext cx="4782053" cy="1312876"/>
                <a:chOff x="2294329" y="2500588"/>
                <a:chExt cx="4782053" cy="1312876"/>
              </a:xfrm>
            </p:grpSpPr>
            <p:cxnSp>
              <p:nvCxnSpPr>
                <p:cNvPr id="180" name="Gerader Verbinder 179">
                  <a:extLst>
                    <a:ext uri="{FF2B5EF4-FFF2-40B4-BE49-F238E27FC236}">
                      <a16:creationId xmlns:a16="http://schemas.microsoft.com/office/drawing/2014/main" id="{A3FB8E9B-C861-4630-8A4B-2FAFA584F536}"/>
                    </a:ext>
                  </a:extLst>
                </p:cNvPr>
                <p:cNvCxnSpPr>
                  <a:cxnSpLocks/>
                </p:cNvCxnSpPr>
                <p:nvPr/>
              </p:nvCxnSpPr>
              <p:spPr bwMode="auto">
                <a:xfrm flipV="1">
                  <a:off x="2906857" y="2500588"/>
                  <a:ext cx="4169525" cy="1312876"/>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r Verbinder 180">
                  <a:extLst>
                    <a:ext uri="{FF2B5EF4-FFF2-40B4-BE49-F238E27FC236}">
                      <a16:creationId xmlns:a16="http://schemas.microsoft.com/office/drawing/2014/main" id="{AEF92943-F448-4BD8-9A8F-895817A4122F}"/>
                    </a:ext>
                  </a:extLst>
                </p:cNvPr>
                <p:cNvCxnSpPr/>
                <p:nvPr/>
              </p:nvCxnSpPr>
              <p:spPr bwMode="auto">
                <a:xfrm>
                  <a:off x="2294329" y="3813464"/>
                  <a:ext cx="612528" cy="0"/>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7" name="Textfeld 196">
                <a:extLst>
                  <a:ext uri="{FF2B5EF4-FFF2-40B4-BE49-F238E27FC236}">
                    <a16:creationId xmlns:a16="http://schemas.microsoft.com/office/drawing/2014/main" id="{3AFFDB65-4576-438B-A1C1-E4A83C32565A}"/>
                  </a:ext>
                </a:extLst>
              </p:cNvPr>
              <p:cNvSpPr txBox="1"/>
              <p:nvPr/>
            </p:nvSpPr>
            <p:spPr>
              <a:xfrm>
                <a:off x="1707342" y="3624023"/>
                <a:ext cx="482824" cy="307777"/>
              </a:xfrm>
              <a:prstGeom prst="rect">
                <a:avLst/>
              </a:prstGeom>
              <a:noFill/>
            </p:spPr>
            <p:txBody>
              <a:bodyPr wrap="none" rtlCol="0">
                <a:spAutoFit/>
              </a:bodyPr>
              <a:lstStyle/>
              <a:p>
                <a:pPr algn="r"/>
                <a:r>
                  <a:rPr lang="de-DE" sz="1400" dirty="0">
                    <a:solidFill>
                      <a:srgbClr val="3333FF"/>
                    </a:solidFill>
                  </a:rPr>
                  <a:t>496</a:t>
                </a:r>
              </a:p>
            </p:txBody>
          </p:sp>
          <p:sp>
            <p:nvSpPr>
              <p:cNvPr id="210" name="Textfeld 209">
                <a:extLst>
                  <a:ext uri="{FF2B5EF4-FFF2-40B4-BE49-F238E27FC236}">
                    <a16:creationId xmlns:a16="http://schemas.microsoft.com/office/drawing/2014/main" id="{488CF137-BA89-40CC-A28B-898A70E6A21B}"/>
                  </a:ext>
                </a:extLst>
              </p:cNvPr>
              <p:cNvSpPr txBox="1"/>
              <p:nvPr/>
            </p:nvSpPr>
            <p:spPr>
              <a:xfrm>
                <a:off x="2679173" y="3187230"/>
                <a:ext cx="1350050" cy="307777"/>
              </a:xfrm>
              <a:prstGeom prst="rect">
                <a:avLst/>
              </a:prstGeom>
              <a:noFill/>
            </p:spPr>
            <p:txBody>
              <a:bodyPr wrap="none" rtlCol="0">
                <a:spAutoFit/>
              </a:bodyPr>
              <a:lstStyle/>
              <a:p>
                <a:r>
                  <a:rPr lang="de-DE" sz="1400" dirty="0">
                    <a:solidFill>
                      <a:srgbClr val="008000"/>
                    </a:solidFill>
                  </a:rPr>
                  <a:t>EE-Erzeugung</a:t>
                </a:r>
              </a:p>
            </p:txBody>
          </p:sp>
          <p:grpSp>
            <p:nvGrpSpPr>
              <p:cNvPr id="57" name="Gruppieren 56">
                <a:extLst>
                  <a:ext uri="{FF2B5EF4-FFF2-40B4-BE49-F238E27FC236}">
                    <a16:creationId xmlns:a16="http://schemas.microsoft.com/office/drawing/2014/main" id="{60328154-2BCA-4900-88A4-AE6C7993FDCC}"/>
                  </a:ext>
                </a:extLst>
              </p:cNvPr>
              <p:cNvGrpSpPr/>
              <p:nvPr/>
            </p:nvGrpSpPr>
            <p:grpSpPr>
              <a:xfrm>
                <a:off x="5400472" y="3109322"/>
                <a:ext cx="1507098" cy="784151"/>
                <a:chOff x="5400472" y="3109322"/>
                <a:chExt cx="1507098" cy="784151"/>
              </a:xfrm>
            </p:grpSpPr>
            <p:sp>
              <p:nvSpPr>
                <p:cNvPr id="207" name="Rechteck 206">
                  <a:extLst>
                    <a:ext uri="{FF2B5EF4-FFF2-40B4-BE49-F238E27FC236}">
                      <a16:creationId xmlns:a16="http://schemas.microsoft.com/office/drawing/2014/main" id="{2E68DD0A-8578-44BB-BA4B-7EA1B22B36DC}"/>
                    </a:ext>
                  </a:extLst>
                </p:cNvPr>
                <p:cNvSpPr/>
                <p:nvPr/>
              </p:nvSpPr>
              <p:spPr bwMode="auto">
                <a:xfrm>
                  <a:off x="5400472" y="3166306"/>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06" name="Textfeld 205">
                  <a:extLst>
                    <a:ext uri="{FF2B5EF4-FFF2-40B4-BE49-F238E27FC236}">
                      <a16:creationId xmlns:a16="http://schemas.microsoft.com/office/drawing/2014/main" id="{5785800C-4EDE-4A97-8C56-C4C32C3C4587}"/>
                    </a:ext>
                  </a:extLst>
                </p:cNvPr>
                <p:cNvSpPr txBox="1"/>
                <p:nvPr/>
              </p:nvSpPr>
              <p:spPr>
                <a:xfrm>
                  <a:off x="5684828" y="3109322"/>
                  <a:ext cx="990977" cy="307777"/>
                </a:xfrm>
                <a:prstGeom prst="rect">
                  <a:avLst/>
                </a:prstGeom>
                <a:noFill/>
              </p:spPr>
              <p:txBody>
                <a:bodyPr wrap="none" rtlCol="0">
                  <a:spAutoFit/>
                </a:bodyPr>
                <a:lstStyle/>
                <a:p>
                  <a:r>
                    <a:rPr lang="de-DE" sz="1400" dirty="0">
                      <a:solidFill>
                        <a:srgbClr val="3333FF"/>
                      </a:solidFill>
                    </a:rPr>
                    <a:t>EE-Zubau</a:t>
                  </a:r>
                </a:p>
              </p:txBody>
            </p:sp>
            <p:pic>
              <p:nvPicPr>
                <p:cNvPr id="218" name="Picture 2" descr="C:\Users\Wolfgang A. Thiel\AppData\Local\Microsoft\Windows\Temporary Internet Files\Content.IE5\QELFV1LX\MC900353987[1].wmf">
                  <a:extLst>
                    <a:ext uri="{FF2B5EF4-FFF2-40B4-BE49-F238E27FC236}">
                      <a16:creationId xmlns:a16="http://schemas.microsoft.com/office/drawing/2014/main" id="{093BA91E-4D3B-4FF4-AA33-1C6D60CDD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307" y="3429581"/>
                  <a:ext cx="253915" cy="375073"/>
                </a:xfrm>
                <a:prstGeom prst="rect">
                  <a:avLst/>
                </a:prstGeom>
                <a:noFill/>
                <a:extLst>
                  <a:ext uri="{909E8E84-426E-40DD-AFC4-6F175D3DCCD1}">
                    <a14:hiddenFill xmlns:a14="http://schemas.microsoft.com/office/drawing/2010/main">
                      <a:solidFill>
                        <a:srgbClr val="FFFFFF"/>
                      </a:solidFill>
                    </a14:hiddenFill>
                  </a:ext>
                </a:extLst>
              </p:spPr>
            </p:pic>
            <p:pic>
              <p:nvPicPr>
                <p:cNvPr id="219" name="Grafik 218">
                  <a:extLst>
                    <a:ext uri="{FF2B5EF4-FFF2-40B4-BE49-F238E27FC236}">
                      <a16:creationId xmlns:a16="http://schemas.microsoft.com/office/drawing/2014/main" id="{02DDBEEA-C02B-4448-8FEF-8A114B69BC22}"/>
                    </a:ext>
                  </a:extLst>
                </p:cNvPr>
                <p:cNvPicPr>
                  <a:picLocks noChangeAspect="1"/>
                </p:cNvPicPr>
                <p:nvPr/>
              </p:nvPicPr>
              <p:blipFill rotWithShape="1">
                <a:blip r:embed="rId4">
                  <a:extLst>
                    <a:ext uri="{28A0092B-C50C-407E-A947-70E740481C1C}">
                      <a14:useLocalDpi xmlns:a14="http://schemas.microsoft.com/office/drawing/2010/main" val="0"/>
                    </a:ext>
                  </a:extLst>
                </a:blip>
                <a:srcRect t="9431" b="30514"/>
                <a:stretch/>
              </p:blipFill>
              <p:spPr>
                <a:xfrm>
                  <a:off x="5661835" y="3439457"/>
                  <a:ext cx="552196" cy="331624"/>
                </a:xfrm>
                <a:prstGeom prst="rect">
                  <a:avLst/>
                </a:prstGeom>
              </p:spPr>
            </p:pic>
          </p:grpSp>
          <p:sp>
            <p:nvSpPr>
              <p:cNvPr id="192" name="Ellipse 191">
                <a:extLst>
                  <a:ext uri="{FF2B5EF4-FFF2-40B4-BE49-F238E27FC236}">
                    <a16:creationId xmlns:a16="http://schemas.microsoft.com/office/drawing/2014/main" id="{0EC35D25-2561-4EE0-8487-BF386E01C3F6}"/>
                  </a:ext>
                </a:extLst>
              </p:cNvPr>
              <p:cNvSpPr/>
              <p:nvPr/>
            </p:nvSpPr>
            <p:spPr bwMode="auto">
              <a:xfrm>
                <a:off x="2219514" y="373864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263" name="Gruppieren 262">
            <a:extLst>
              <a:ext uri="{FF2B5EF4-FFF2-40B4-BE49-F238E27FC236}">
                <a16:creationId xmlns:a16="http://schemas.microsoft.com/office/drawing/2014/main" id="{AAC77D3A-BB13-4198-8367-5E8A43BBF707}"/>
              </a:ext>
            </a:extLst>
          </p:cNvPr>
          <p:cNvGrpSpPr/>
          <p:nvPr/>
        </p:nvGrpSpPr>
        <p:grpSpPr>
          <a:xfrm>
            <a:off x="454708" y="851107"/>
            <a:ext cx="9252856" cy="4279031"/>
            <a:chOff x="454708" y="851107"/>
            <a:chExt cx="9252856" cy="4279031"/>
          </a:xfrm>
        </p:grpSpPr>
        <p:sp>
          <p:nvSpPr>
            <p:cNvPr id="159" name="Text Box 5">
              <a:extLst>
                <a:ext uri="{FF2B5EF4-FFF2-40B4-BE49-F238E27FC236}">
                  <a16:creationId xmlns:a16="http://schemas.microsoft.com/office/drawing/2014/main" id="{A7542462-6858-484F-8536-7142D44DDEA8}"/>
                </a:ext>
              </a:extLst>
            </p:cNvPr>
            <p:cNvSpPr txBox="1">
              <a:spLocks noChangeArrowheads="1"/>
            </p:cNvSpPr>
            <p:nvPr/>
          </p:nvSpPr>
          <p:spPr bwMode="auto">
            <a:xfrm>
              <a:off x="454708" y="4299141"/>
              <a:ext cx="9252856" cy="83099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1. Mit </a:t>
              </a:r>
              <a:r>
                <a:rPr lang="de-DE" altLang="de-DE" sz="1600" b="1" dirty="0">
                  <a:solidFill>
                    <a:srgbClr val="563BFB"/>
                  </a:solidFill>
                </a:rPr>
                <a:t>Effizienz</a:t>
              </a:r>
              <a:r>
                <a:rPr lang="de-DE" altLang="de-DE" sz="1600" dirty="0">
                  <a:solidFill>
                    <a:srgbClr val="563BFB"/>
                  </a:solidFill>
                </a:rPr>
                <a:t> und </a:t>
              </a:r>
              <a:r>
                <a:rPr lang="de-DE" altLang="de-DE" sz="1600" b="1" dirty="0">
                  <a:solidFill>
                    <a:srgbClr val="563BFB"/>
                  </a:solidFill>
                </a:rPr>
                <a:t>Suffizienz</a:t>
              </a:r>
              <a:r>
                <a:rPr lang="de-DE" altLang="de-DE" sz="1600" dirty="0">
                  <a:solidFill>
                    <a:srgbClr val="563BFB"/>
                  </a:solidFill>
                </a:rPr>
                <a:t> muss der Primär-Energieverbrauch deutlich gesenkt werden! Dabei spielen der Wegfall der Verluste bei fossilen Kraftwerken (ca. 900 TWh/a) und die Einsparungen bei der </a:t>
              </a:r>
              <a:r>
                <a:rPr lang="de-DE" altLang="de-DE" sz="1600" b="1" dirty="0">
                  <a:solidFill>
                    <a:srgbClr val="563BFB"/>
                  </a:solidFill>
                </a:rPr>
                <a:t>Wärme- /Mobilitätswende</a:t>
              </a:r>
              <a:r>
                <a:rPr lang="de-DE" altLang="de-DE" sz="1600" dirty="0">
                  <a:solidFill>
                    <a:srgbClr val="563BFB"/>
                  </a:solidFill>
                </a:rPr>
                <a:t> (ca. 500 TWh/a) eine große Rolle.</a:t>
              </a:r>
            </a:p>
          </p:txBody>
        </p:sp>
        <p:grpSp>
          <p:nvGrpSpPr>
            <p:cNvPr id="262" name="Gruppieren 261">
              <a:extLst>
                <a:ext uri="{FF2B5EF4-FFF2-40B4-BE49-F238E27FC236}">
                  <a16:creationId xmlns:a16="http://schemas.microsoft.com/office/drawing/2014/main" id="{C9D2EA5A-5E8E-4A44-8CF7-CBB718817597}"/>
                </a:ext>
              </a:extLst>
            </p:cNvPr>
            <p:cNvGrpSpPr/>
            <p:nvPr/>
          </p:nvGrpSpPr>
          <p:grpSpPr>
            <a:xfrm>
              <a:off x="1558262" y="851107"/>
              <a:ext cx="6376574" cy="3240833"/>
              <a:chOff x="1558262" y="851107"/>
              <a:chExt cx="6376574" cy="3240833"/>
            </a:xfrm>
          </p:grpSpPr>
          <p:sp>
            <p:nvSpPr>
              <p:cNvPr id="195" name="Textfeld 194">
                <a:extLst>
                  <a:ext uri="{FF2B5EF4-FFF2-40B4-BE49-F238E27FC236}">
                    <a16:creationId xmlns:a16="http://schemas.microsoft.com/office/drawing/2014/main" id="{A526ED59-C90A-4664-9B52-92E70F8A96F4}"/>
                  </a:ext>
                </a:extLst>
              </p:cNvPr>
              <p:cNvSpPr txBox="1"/>
              <p:nvPr/>
            </p:nvSpPr>
            <p:spPr>
              <a:xfrm>
                <a:off x="7302932" y="2331311"/>
                <a:ext cx="631904" cy="307777"/>
              </a:xfrm>
              <a:prstGeom prst="rect">
                <a:avLst/>
              </a:prstGeom>
              <a:noFill/>
            </p:spPr>
            <p:txBody>
              <a:bodyPr wrap="none" rtlCol="0">
                <a:spAutoFit/>
              </a:bodyPr>
              <a:lstStyle/>
              <a:p>
                <a:r>
                  <a:rPr lang="de-DE" sz="1400" dirty="0">
                    <a:solidFill>
                      <a:srgbClr val="3333FF"/>
                    </a:solidFill>
                  </a:rPr>
                  <a:t>2.000</a:t>
                </a:r>
              </a:p>
            </p:txBody>
          </p:sp>
          <p:grpSp>
            <p:nvGrpSpPr>
              <p:cNvPr id="261" name="Gruppieren 260">
                <a:extLst>
                  <a:ext uri="{FF2B5EF4-FFF2-40B4-BE49-F238E27FC236}">
                    <a16:creationId xmlns:a16="http://schemas.microsoft.com/office/drawing/2014/main" id="{3EA6FAF6-EA10-4C71-90D9-6EC0E6D1CDC2}"/>
                  </a:ext>
                </a:extLst>
              </p:cNvPr>
              <p:cNvGrpSpPr/>
              <p:nvPr/>
            </p:nvGrpSpPr>
            <p:grpSpPr>
              <a:xfrm>
                <a:off x="1558262" y="851107"/>
                <a:ext cx="5563840" cy="3240833"/>
                <a:chOff x="1558262" y="851107"/>
                <a:chExt cx="5563840" cy="3240833"/>
              </a:xfrm>
            </p:grpSpPr>
            <p:cxnSp>
              <p:nvCxnSpPr>
                <p:cNvPr id="29" name="Gerader Verbinder 28">
                  <a:extLst>
                    <a:ext uri="{FF2B5EF4-FFF2-40B4-BE49-F238E27FC236}">
                      <a16:creationId xmlns:a16="http://schemas.microsoft.com/office/drawing/2014/main" id="{4D2776B4-7924-4542-B5FF-D19A23CA7274}"/>
                    </a:ext>
                  </a:extLst>
                </p:cNvPr>
                <p:cNvCxnSpPr/>
                <p:nvPr/>
              </p:nvCxnSpPr>
              <p:spPr bwMode="auto">
                <a:xfrm flipH="1">
                  <a:off x="7058717" y="2584718"/>
                  <a:ext cx="1" cy="1507222"/>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0" name="Gruppieren 259">
                  <a:extLst>
                    <a:ext uri="{FF2B5EF4-FFF2-40B4-BE49-F238E27FC236}">
                      <a16:creationId xmlns:a16="http://schemas.microsoft.com/office/drawing/2014/main" id="{18C03903-12B1-4AFB-A79A-F76813D11B36}"/>
                    </a:ext>
                  </a:extLst>
                </p:cNvPr>
                <p:cNvGrpSpPr/>
                <p:nvPr/>
              </p:nvGrpSpPr>
              <p:grpSpPr>
                <a:xfrm>
                  <a:off x="1558262" y="851107"/>
                  <a:ext cx="5563840" cy="3240833"/>
                  <a:chOff x="1558262" y="851107"/>
                  <a:chExt cx="5563840" cy="3240833"/>
                </a:xfrm>
              </p:grpSpPr>
              <p:cxnSp>
                <p:nvCxnSpPr>
                  <p:cNvPr id="194" name="Gerader Verbinder 193">
                    <a:extLst>
                      <a:ext uri="{FF2B5EF4-FFF2-40B4-BE49-F238E27FC236}">
                        <a16:creationId xmlns:a16="http://schemas.microsoft.com/office/drawing/2014/main" id="{9C7AF51D-466B-4805-AA1E-DB40F099A319}"/>
                      </a:ext>
                    </a:extLst>
                  </p:cNvPr>
                  <p:cNvCxnSpPr/>
                  <p:nvPr/>
                </p:nvCxnSpPr>
                <p:spPr bwMode="auto">
                  <a:xfrm>
                    <a:off x="2294328" y="1123221"/>
                    <a:ext cx="0" cy="2968719"/>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r Verbinder 181">
                    <a:extLst>
                      <a:ext uri="{FF2B5EF4-FFF2-40B4-BE49-F238E27FC236}">
                        <a16:creationId xmlns:a16="http://schemas.microsoft.com/office/drawing/2014/main" id="{AD0C1435-F62A-4DF3-A1BA-19B116AED8C2}"/>
                      </a:ext>
                    </a:extLst>
                  </p:cNvPr>
                  <p:cNvCxnSpPr>
                    <a:cxnSpLocks/>
                  </p:cNvCxnSpPr>
                  <p:nvPr/>
                </p:nvCxnSpPr>
                <p:spPr bwMode="auto">
                  <a:xfrm>
                    <a:off x="2294329" y="1020384"/>
                    <a:ext cx="4782053" cy="1480204"/>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Ellipse 192">
                    <a:extLst>
                      <a:ext uri="{FF2B5EF4-FFF2-40B4-BE49-F238E27FC236}">
                        <a16:creationId xmlns:a16="http://schemas.microsoft.com/office/drawing/2014/main" id="{DC973861-77F4-4556-AF96-2664CE3B6B83}"/>
                      </a:ext>
                    </a:extLst>
                  </p:cNvPr>
                  <p:cNvSpPr/>
                  <p:nvPr/>
                </p:nvSpPr>
                <p:spPr bwMode="auto">
                  <a:xfrm>
                    <a:off x="2219514" y="953191"/>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96" name="Textfeld 195">
                    <a:extLst>
                      <a:ext uri="{FF2B5EF4-FFF2-40B4-BE49-F238E27FC236}">
                        <a16:creationId xmlns:a16="http://schemas.microsoft.com/office/drawing/2014/main" id="{7E981019-983F-4E10-AF84-F05AA1BE00C9}"/>
                      </a:ext>
                    </a:extLst>
                  </p:cNvPr>
                  <p:cNvSpPr txBox="1"/>
                  <p:nvPr/>
                </p:nvSpPr>
                <p:spPr>
                  <a:xfrm>
                    <a:off x="1558262" y="851107"/>
                    <a:ext cx="631904" cy="307777"/>
                  </a:xfrm>
                  <a:prstGeom prst="rect">
                    <a:avLst/>
                  </a:prstGeom>
                  <a:noFill/>
                </p:spPr>
                <p:txBody>
                  <a:bodyPr wrap="none" rtlCol="0">
                    <a:spAutoFit/>
                  </a:bodyPr>
                  <a:lstStyle/>
                  <a:p>
                    <a:pPr algn="r"/>
                    <a:r>
                      <a:rPr lang="de-DE" sz="1400" dirty="0">
                        <a:solidFill>
                          <a:srgbClr val="3333FF"/>
                        </a:solidFill>
                      </a:rPr>
                      <a:t>3.485</a:t>
                    </a:r>
                  </a:p>
                </p:txBody>
              </p:sp>
              <p:sp>
                <p:nvSpPr>
                  <p:cNvPr id="202" name="Textfeld 201">
                    <a:extLst>
                      <a:ext uri="{FF2B5EF4-FFF2-40B4-BE49-F238E27FC236}">
                        <a16:creationId xmlns:a16="http://schemas.microsoft.com/office/drawing/2014/main" id="{99EC0CF6-A2CE-40A7-A7BD-D3DF150C8204}"/>
                      </a:ext>
                    </a:extLst>
                  </p:cNvPr>
                  <p:cNvSpPr txBox="1"/>
                  <p:nvPr/>
                </p:nvSpPr>
                <p:spPr>
                  <a:xfrm>
                    <a:off x="2679173" y="1447007"/>
                    <a:ext cx="1367682" cy="523220"/>
                  </a:xfrm>
                  <a:prstGeom prst="rect">
                    <a:avLst/>
                  </a:prstGeom>
                  <a:noFill/>
                </p:spPr>
                <p:txBody>
                  <a:bodyPr wrap="none" rtlCol="0">
                    <a:spAutoFit/>
                  </a:bodyPr>
                  <a:lstStyle/>
                  <a:p>
                    <a:r>
                      <a:rPr lang="de-DE" sz="1400" dirty="0">
                        <a:solidFill>
                          <a:schemeClr val="bg1">
                            <a:lumMod val="50000"/>
                          </a:schemeClr>
                        </a:solidFill>
                      </a:rPr>
                      <a:t>Primärenergie-</a:t>
                    </a:r>
                    <a:br>
                      <a:rPr lang="de-DE" sz="1400" dirty="0">
                        <a:solidFill>
                          <a:schemeClr val="bg1">
                            <a:lumMod val="50000"/>
                          </a:schemeClr>
                        </a:solidFill>
                      </a:rPr>
                    </a:br>
                    <a:r>
                      <a:rPr lang="de-DE" sz="1400" dirty="0">
                        <a:solidFill>
                          <a:schemeClr val="bg1">
                            <a:lumMod val="50000"/>
                          </a:schemeClr>
                        </a:solidFill>
                      </a:rPr>
                      <a:t>Verbrauch</a:t>
                    </a:r>
                  </a:p>
                </p:txBody>
              </p:sp>
              <p:grpSp>
                <p:nvGrpSpPr>
                  <p:cNvPr id="55" name="Gruppieren 54">
                    <a:extLst>
                      <a:ext uri="{FF2B5EF4-FFF2-40B4-BE49-F238E27FC236}">
                        <a16:creationId xmlns:a16="http://schemas.microsoft.com/office/drawing/2014/main" id="{68250D9A-5E96-4792-8DDB-D59ABAC2C042}"/>
                      </a:ext>
                    </a:extLst>
                  </p:cNvPr>
                  <p:cNvGrpSpPr/>
                  <p:nvPr/>
                </p:nvGrpSpPr>
                <p:grpSpPr>
                  <a:xfrm>
                    <a:off x="5400472" y="1094754"/>
                    <a:ext cx="1507098" cy="784151"/>
                    <a:chOff x="4415166" y="803381"/>
                    <a:chExt cx="1507098" cy="784151"/>
                  </a:xfrm>
                </p:grpSpPr>
                <p:grpSp>
                  <p:nvGrpSpPr>
                    <p:cNvPr id="54" name="Gruppieren 53">
                      <a:extLst>
                        <a:ext uri="{FF2B5EF4-FFF2-40B4-BE49-F238E27FC236}">
                          <a16:creationId xmlns:a16="http://schemas.microsoft.com/office/drawing/2014/main" id="{54AE8DCD-36C0-4091-9566-D75DA48E15EF}"/>
                        </a:ext>
                      </a:extLst>
                    </p:cNvPr>
                    <p:cNvGrpSpPr/>
                    <p:nvPr/>
                  </p:nvGrpSpPr>
                  <p:grpSpPr>
                    <a:xfrm>
                      <a:off x="4415166" y="860365"/>
                      <a:ext cx="1507098" cy="727167"/>
                      <a:chOff x="3445902" y="711489"/>
                      <a:chExt cx="1507098" cy="727167"/>
                    </a:xfrm>
                  </p:grpSpPr>
                  <p:sp>
                    <p:nvSpPr>
                      <p:cNvPr id="53" name="Rechteck 52">
                        <a:extLst>
                          <a:ext uri="{FF2B5EF4-FFF2-40B4-BE49-F238E27FC236}">
                            <a16:creationId xmlns:a16="http://schemas.microsoft.com/office/drawing/2014/main" id="{D14AF662-1E7B-4C0D-93D0-B30D8D2C7E77}"/>
                          </a:ext>
                        </a:extLst>
                      </p:cNvPr>
                      <p:cNvSpPr/>
                      <p:nvPr/>
                    </p:nvSpPr>
                    <p:spPr bwMode="auto">
                      <a:xfrm>
                        <a:off x="3445902" y="711489"/>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00" name="Grafik 199" descr="Ein Bild, das Text, Gerät enthält.&#10;&#10;Automatisch generierte Beschreibung">
                        <a:extLst>
                          <a:ext uri="{FF2B5EF4-FFF2-40B4-BE49-F238E27FC236}">
                            <a16:creationId xmlns:a16="http://schemas.microsoft.com/office/drawing/2014/main" id="{AF3724E8-277D-4C9C-84F1-B7B592409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880" y="923109"/>
                        <a:ext cx="688330" cy="412998"/>
                      </a:xfrm>
                      <a:prstGeom prst="rect">
                        <a:avLst/>
                      </a:prstGeom>
                    </p:spPr>
                  </p:pic>
                  <p:pic>
                    <p:nvPicPr>
                      <p:cNvPr id="201" name="Grafik 200">
                        <a:extLst>
                          <a:ext uri="{FF2B5EF4-FFF2-40B4-BE49-F238E27FC236}">
                            <a16:creationId xmlns:a16="http://schemas.microsoft.com/office/drawing/2014/main" id="{C5159A0F-EF57-4567-AF02-8E4577310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365" y="953191"/>
                        <a:ext cx="604021" cy="392320"/>
                      </a:xfrm>
                      <a:prstGeom prst="rect">
                        <a:avLst/>
                      </a:prstGeom>
                    </p:spPr>
                  </p:pic>
                </p:grpSp>
                <p:sp>
                  <p:nvSpPr>
                    <p:cNvPr id="203" name="Textfeld 202">
                      <a:extLst>
                        <a:ext uri="{FF2B5EF4-FFF2-40B4-BE49-F238E27FC236}">
                          <a16:creationId xmlns:a16="http://schemas.microsoft.com/office/drawing/2014/main" id="{9E3010F3-C9BE-4A0D-9DEA-C28E811B4B8D}"/>
                        </a:ext>
                      </a:extLst>
                    </p:cNvPr>
                    <p:cNvSpPr txBox="1"/>
                    <p:nvPr/>
                  </p:nvSpPr>
                  <p:spPr>
                    <a:xfrm>
                      <a:off x="4626370" y="803381"/>
                      <a:ext cx="1090363" cy="307777"/>
                    </a:xfrm>
                    <a:prstGeom prst="rect">
                      <a:avLst/>
                    </a:prstGeom>
                    <a:noFill/>
                  </p:spPr>
                  <p:txBody>
                    <a:bodyPr wrap="none" rtlCol="0">
                      <a:spAutoFit/>
                    </a:bodyPr>
                    <a:lstStyle/>
                    <a:p>
                      <a:r>
                        <a:rPr lang="de-DE" sz="1400" dirty="0">
                          <a:solidFill>
                            <a:srgbClr val="3333FF"/>
                          </a:solidFill>
                        </a:rPr>
                        <a:t>Einsparung</a:t>
                      </a:r>
                    </a:p>
                  </p:txBody>
                </p:sp>
              </p:grpSp>
              <p:sp>
                <p:nvSpPr>
                  <p:cNvPr id="10" name="Ellipse 9">
                    <a:extLst>
                      <a:ext uri="{FF2B5EF4-FFF2-40B4-BE49-F238E27FC236}">
                        <a16:creationId xmlns:a16="http://schemas.microsoft.com/office/drawing/2014/main" id="{A9AD42A7-8D07-42E4-A756-15D2C0372775}"/>
                      </a:ext>
                    </a:extLst>
                  </p:cNvPr>
                  <p:cNvSpPr/>
                  <p:nvPr/>
                </p:nvSpPr>
                <p:spPr bwMode="auto">
                  <a:xfrm>
                    <a:off x="6972473" y="243508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grpSp>
      <p:sp>
        <p:nvSpPr>
          <p:cNvPr id="166" name="Rectangle 4">
            <a:extLst>
              <a:ext uri="{FF2B5EF4-FFF2-40B4-BE49-F238E27FC236}">
                <a16:creationId xmlns:a16="http://schemas.microsoft.com/office/drawing/2014/main" id="{2895A75C-D2F3-4B27-A589-091F2D22BA91}"/>
              </a:ext>
            </a:extLst>
          </p:cNvPr>
          <p:cNvSpPr>
            <a:spLocks noChangeArrowheads="1"/>
          </p:cNvSpPr>
          <p:nvPr/>
        </p:nvSpPr>
        <p:spPr bwMode="auto">
          <a:xfrm>
            <a:off x="52388" y="6191746"/>
            <a:ext cx="9853612"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Energieeinsparung, EE-Ausbau und Versorgungssicherheit sind die 3 wichtigen Säulen!</a:t>
            </a:r>
          </a:p>
        </p:txBody>
      </p:sp>
      <p:sp>
        <p:nvSpPr>
          <p:cNvPr id="2" name="Text Box 14">
            <a:extLst>
              <a:ext uri="{FF2B5EF4-FFF2-40B4-BE49-F238E27FC236}">
                <a16:creationId xmlns:a16="http://schemas.microsoft.com/office/drawing/2014/main" id="{988FC03C-ED18-E8FE-012B-15C6A073B912}"/>
              </a:ext>
            </a:extLst>
          </p:cNvPr>
          <p:cNvSpPr txBox="1">
            <a:spLocks noChangeArrowheads="1"/>
          </p:cNvSpPr>
          <p:nvPr/>
        </p:nvSpPr>
        <p:spPr bwMode="auto">
          <a:xfrm>
            <a:off x="8045171" y="974218"/>
            <a:ext cx="141429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dirty="0">
                <a:solidFill>
                  <a:srgbClr val="000000"/>
                </a:solidFill>
                <a:ea typeface="Microsoft YaHei" panose="020B0503020204020204" pitchFamily="34" charset="-122"/>
              </a:rPr>
              <a:t>1 TWh = 1 Mrd. kWh</a:t>
            </a:r>
          </a:p>
        </p:txBody>
      </p:sp>
    </p:spTree>
    <p:extLst>
      <p:ext uri="{BB962C8B-B14F-4D97-AF65-F5344CB8AC3E}">
        <p14:creationId xmlns:p14="http://schemas.microsoft.com/office/powerpoint/2010/main" val="20482199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1000" fill="hold"/>
                                        <p:tgtEl>
                                          <p:spTgt spid="263"/>
                                        </p:tgtEl>
                                        <p:attrNameLst>
                                          <p:attrName>ppt_x</p:attrName>
                                        </p:attrNameLst>
                                      </p:cBhvr>
                                      <p:tavLst>
                                        <p:tav tm="0">
                                          <p:val>
                                            <p:strVal val="#ppt_x"/>
                                          </p:val>
                                        </p:tav>
                                        <p:tav tm="100000">
                                          <p:val>
                                            <p:strVal val="#ppt_x"/>
                                          </p:val>
                                        </p:tav>
                                      </p:tavLst>
                                    </p:anim>
                                    <p:anim calcmode="lin" valueType="num">
                                      <p:cBhvr additive="base">
                                        <p:cTn id="8" dur="1000" fill="hold"/>
                                        <p:tgtEl>
                                          <p:spTgt spid="2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
                                        </p:tgtEl>
                                        <p:attrNameLst>
                                          <p:attrName>style.visibility</p:attrName>
                                        </p:attrNameLst>
                                      </p:cBhvr>
                                      <p:to>
                                        <p:strVal val="visible"/>
                                      </p:to>
                                    </p:set>
                                    <p:anim calcmode="lin" valueType="num">
                                      <p:cBhvr additive="base">
                                        <p:cTn id="13" dur="1000" fill="hold"/>
                                        <p:tgtEl>
                                          <p:spTgt spid="264"/>
                                        </p:tgtEl>
                                        <p:attrNameLst>
                                          <p:attrName>ppt_x</p:attrName>
                                        </p:attrNameLst>
                                      </p:cBhvr>
                                      <p:tavLst>
                                        <p:tav tm="0">
                                          <p:val>
                                            <p:strVal val="#ppt_x"/>
                                          </p:val>
                                        </p:tav>
                                        <p:tav tm="100000">
                                          <p:val>
                                            <p:strVal val="#ppt_x"/>
                                          </p:val>
                                        </p:tav>
                                      </p:tavLst>
                                    </p:anim>
                                    <p:anim calcmode="lin" valueType="num">
                                      <p:cBhvr additive="base">
                                        <p:cTn id="14"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anim calcmode="lin" valueType="num">
                                      <p:cBhvr additive="base">
                                        <p:cTn id="19" dur="1000" fill="hold"/>
                                        <p:tgtEl>
                                          <p:spTgt spid="253"/>
                                        </p:tgtEl>
                                        <p:attrNameLst>
                                          <p:attrName>ppt_x</p:attrName>
                                        </p:attrNameLst>
                                      </p:cBhvr>
                                      <p:tavLst>
                                        <p:tav tm="0">
                                          <p:val>
                                            <p:strVal val="0-#ppt_w/2"/>
                                          </p:val>
                                        </p:tav>
                                        <p:tav tm="100000">
                                          <p:val>
                                            <p:strVal val="#ppt_x"/>
                                          </p:val>
                                        </p:tav>
                                      </p:tavLst>
                                    </p:anim>
                                    <p:anim calcmode="lin" valueType="num">
                                      <p:cBhvr additive="base">
                                        <p:cTn id="20" dur="1000" fill="hold"/>
                                        <p:tgtEl>
                                          <p:spTgt spid="2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6"/>
                                        </p:tgtEl>
                                        <p:attrNameLst>
                                          <p:attrName>style.visibility</p:attrName>
                                        </p:attrNameLst>
                                      </p:cBhvr>
                                      <p:to>
                                        <p:strVal val="visible"/>
                                      </p:to>
                                    </p:set>
                                    <p:anim calcmode="lin" valueType="num">
                                      <p:cBhvr additive="base">
                                        <p:cTn id="25" dur="1000" fill="hold"/>
                                        <p:tgtEl>
                                          <p:spTgt spid="166"/>
                                        </p:tgtEl>
                                        <p:attrNameLst>
                                          <p:attrName>ppt_x</p:attrName>
                                        </p:attrNameLst>
                                      </p:cBhvr>
                                      <p:tavLst>
                                        <p:tav tm="0">
                                          <p:val>
                                            <p:strVal val="#ppt_x"/>
                                          </p:val>
                                        </p:tav>
                                        <p:tav tm="100000">
                                          <p:val>
                                            <p:strVal val="#ppt_x"/>
                                          </p:val>
                                        </p:tav>
                                      </p:tavLst>
                                    </p:anim>
                                    <p:anim calcmode="lin" valueType="num">
                                      <p:cBhvr additive="base">
                                        <p:cTn id="26" dur="1000" fill="hold"/>
                                        <p:tgtEl>
                                          <p:spTgt spid="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hteck 253">
            <a:extLst>
              <a:ext uri="{FF2B5EF4-FFF2-40B4-BE49-F238E27FC236}">
                <a16:creationId xmlns:a16="http://schemas.microsoft.com/office/drawing/2014/main" id="{AD3B67F4-8BAD-437B-89A0-239CA69315B0}"/>
              </a:ext>
            </a:extLst>
          </p:cNvPr>
          <p:cNvSpPr/>
          <p:nvPr/>
        </p:nvSpPr>
        <p:spPr bwMode="auto">
          <a:xfrm>
            <a:off x="198437" y="851107"/>
            <a:ext cx="9504429" cy="3448034"/>
          </a:xfrm>
          <a:prstGeom prst="rect">
            <a:avLst/>
          </a:prstGeom>
          <a:solidFill>
            <a:schemeClr val="tx2">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927101" y="14466"/>
            <a:ext cx="8978899"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(1) </a:t>
            </a:r>
          </a:p>
          <a:p>
            <a:r>
              <a:rPr lang="de-DE" altLang="de-DE" sz="2000" dirty="0">
                <a:solidFill>
                  <a:schemeClr val="bg1"/>
                </a:solidFill>
              </a:rPr>
              <a:t>Hauptaufgaben (2): RLP</a:t>
            </a:r>
          </a:p>
        </p:txBody>
      </p:sp>
      <p:cxnSp>
        <p:nvCxnSpPr>
          <p:cNvPr id="14" name="Gerade Verbindung mit Pfeil 13">
            <a:extLst>
              <a:ext uri="{FF2B5EF4-FFF2-40B4-BE49-F238E27FC236}">
                <a16:creationId xmlns:a16="http://schemas.microsoft.com/office/drawing/2014/main" id="{EAC848C5-D7BC-4769-8041-2A6DCDA8FAEC}"/>
              </a:ext>
            </a:extLst>
          </p:cNvPr>
          <p:cNvCxnSpPr/>
          <p:nvPr/>
        </p:nvCxnSpPr>
        <p:spPr bwMode="auto">
          <a:xfrm>
            <a:off x="1225296" y="4046220"/>
            <a:ext cx="6691884" cy="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1AD56436-45C6-4A95-B404-AE2C8C265391}"/>
              </a:ext>
            </a:extLst>
          </p:cNvPr>
          <p:cNvCxnSpPr/>
          <p:nvPr/>
        </p:nvCxnSpPr>
        <p:spPr bwMode="auto">
          <a:xfrm flipV="1">
            <a:off x="1328738" y="883920"/>
            <a:ext cx="0" cy="3322320"/>
          </a:xfrm>
          <a:prstGeom prst="straightConnector1">
            <a:avLst/>
          </a:prstGeom>
          <a:solidFill>
            <a:srgbClr val="FF0000"/>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472D67BF-B89D-49D5-A516-A974A270EFF8}"/>
              </a:ext>
            </a:extLst>
          </p:cNvPr>
          <p:cNvSpPr txBox="1"/>
          <p:nvPr/>
        </p:nvSpPr>
        <p:spPr>
          <a:xfrm>
            <a:off x="454707" y="839562"/>
            <a:ext cx="830677" cy="523220"/>
          </a:xfrm>
          <a:prstGeom prst="rect">
            <a:avLst/>
          </a:prstGeom>
          <a:noFill/>
        </p:spPr>
        <p:txBody>
          <a:bodyPr wrap="none" rtlCol="0">
            <a:spAutoFit/>
          </a:bodyPr>
          <a:lstStyle/>
          <a:p>
            <a:pPr algn="r"/>
            <a:r>
              <a:rPr lang="de-DE" sz="1400" dirty="0"/>
              <a:t>Energie</a:t>
            </a:r>
          </a:p>
          <a:p>
            <a:pPr algn="r"/>
            <a:r>
              <a:rPr lang="de-DE" sz="1400" dirty="0"/>
              <a:t>(TWh/a)</a:t>
            </a:r>
          </a:p>
        </p:txBody>
      </p:sp>
      <p:sp>
        <p:nvSpPr>
          <p:cNvPr id="198" name="Textfeld 197">
            <a:extLst>
              <a:ext uri="{FF2B5EF4-FFF2-40B4-BE49-F238E27FC236}">
                <a16:creationId xmlns:a16="http://schemas.microsoft.com/office/drawing/2014/main" id="{E719E072-1665-4C81-B375-525C0A31D743}"/>
              </a:ext>
            </a:extLst>
          </p:cNvPr>
          <p:cNvSpPr txBox="1"/>
          <p:nvPr/>
        </p:nvSpPr>
        <p:spPr>
          <a:xfrm>
            <a:off x="1921393" y="4044394"/>
            <a:ext cx="582211" cy="307777"/>
          </a:xfrm>
          <a:prstGeom prst="rect">
            <a:avLst/>
          </a:prstGeom>
          <a:noFill/>
        </p:spPr>
        <p:txBody>
          <a:bodyPr wrap="none" rtlCol="0">
            <a:spAutoFit/>
          </a:bodyPr>
          <a:lstStyle/>
          <a:p>
            <a:r>
              <a:rPr lang="de-DE" sz="1400" dirty="0"/>
              <a:t>2018</a:t>
            </a:r>
          </a:p>
        </p:txBody>
      </p:sp>
      <p:sp>
        <p:nvSpPr>
          <p:cNvPr id="199" name="Textfeld 198">
            <a:extLst>
              <a:ext uri="{FF2B5EF4-FFF2-40B4-BE49-F238E27FC236}">
                <a16:creationId xmlns:a16="http://schemas.microsoft.com/office/drawing/2014/main" id="{55EC8D50-CB5D-418A-B71B-3E3F56E759C6}"/>
              </a:ext>
            </a:extLst>
          </p:cNvPr>
          <p:cNvSpPr txBox="1"/>
          <p:nvPr/>
        </p:nvSpPr>
        <p:spPr>
          <a:xfrm>
            <a:off x="6756422" y="4044394"/>
            <a:ext cx="582211" cy="307777"/>
          </a:xfrm>
          <a:prstGeom prst="rect">
            <a:avLst/>
          </a:prstGeom>
          <a:noFill/>
        </p:spPr>
        <p:txBody>
          <a:bodyPr wrap="none" rtlCol="0">
            <a:spAutoFit/>
          </a:bodyPr>
          <a:lstStyle/>
          <a:p>
            <a:r>
              <a:rPr lang="de-DE" sz="1400" dirty="0"/>
              <a:t>2040</a:t>
            </a:r>
          </a:p>
        </p:txBody>
      </p:sp>
      <p:sp>
        <p:nvSpPr>
          <p:cNvPr id="212" name="Text Box 14">
            <a:extLst>
              <a:ext uri="{FF2B5EF4-FFF2-40B4-BE49-F238E27FC236}">
                <a16:creationId xmlns:a16="http://schemas.microsoft.com/office/drawing/2014/main" id="{C719CD8D-3A56-4462-A95A-916734942557}"/>
              </a:ext>
            </a:extLst>
          </p:cNvPr>
          <p:cNvSpPr txBox="1">
            <a:spLocks noChangeArrowheads="1"/>
          </p:cNvSpPr>
          <p:nvPr/>
        </p:nvSpPr>
        <p:spPr bwMode="auto">
          <a:xfrm>
            <a:off x="8590604" y="3998682"/>
            <a:ext cx="108074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a:t>
            </a:r>
          </a:p>
        </p:txBody>
      </p:sp>
      <p:grpSp>
        <p:nvGrpSpPr>
          <p:cNvPr id="253" name="Gruppieren 252">
            <a:extLst>
              <a:ext uri="{FF2B5EF4-FFF2-40B4-BE49-F238E27FC236}">
                <a16:creationId xmlns:a16="http://schemas.microsoft.com/office/drawing/2014/main" id="{A009589E-3C60-47F4-B97D-053C41A9DB5D}"/>
              </a:ext>
            </a:extLst>
          </p:cNvPr>
          <p:cNvGrpSpPr/>
          <p:nvPr/>
        </p:nvGrpSpPr>
        <p:grpSpPr>
          <a:xfrm>
            <a:off x="454708" y="1615440"/>
            <a:ext cx="9252856" cy="4680392"/>
            <a:chOff x="454708" y="1615440"/>
            <a:chExt cx="9252856" cy="4680392"/>
          </a:xfrm>
        </p:grpSpPr>
        <p:sp>
          <p:nvSpPr>
            <p:cNvPr id="178" name="Text Box 5">
              <a:extLst>
                <a:ext uri="{FF2B5EF4-FFF2-40B4-BE49-F238E27FC236}">
                  <a16:creationId xmlns:a16="http://schemas.microsoft.com/office/drawing/2014/main" id="{13D0D1A3-0AE3-4054-B550-D6ACC37CC694}"/>
                </a:ext>
              </a:extLst>
            </p:cNvPr>
            <p:cNvSpPr txBox="1">
              <a:spLocks noChangeArrowheads="1"/>
            </p:cNvSpPr>
            <p:nvPr/>
          </p:nvSpPr>
          <p:spPr bwMode="auto">
            <a:xfrm>
              <a:off x="454708" y="5711057"/>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3. Mit der </a:t>
              </a:r>
              <a:r>
                <a:rPr lang="de-DE" altLang="de-DE" sz="1600" b="1" dirty="0">
                  <a:solidFill>
                    <a:srgbClr val="563BFB"/>
                  </a:solidFill>
                </a:rPr>
                <a:t>energetischen Versorgungssicherheit </a:t>
              </a:r>
              <a:r>
                <a:rPr lang="de-DE" altLang="de-DE" sz="1600" dirty="0">
                  <a:solidFill>
                    <a:srgbClr val="563BFB"/>
                  </a:solidFill>
                </a:rPr>
                <a:t>werden sowohl die </a:t>
              </a:r>
              <a:r>
                <a:rPr lang="de-DE" altLang="de-DE" sz="1600" b="1" dirty="0">
                  <a:solidFill>
                    <a:srgbClr val="563BFB"/>
                  </a:solidFill>
                </a:rPr>
                <a:t>grundsätzliche</a:t>
              </a:r>
              <a:r>
                <a:rPr lang="de-DE" altLang="de-DE" sz="1600" dirty="0">
                  <a:solidFill>
                    <a:srgbClr val="563BFB"/>
                  </a:solidFill>
                </a:rPr>
                <a:t> als auch die </a:t>
              </a:r>
              <a:r>
                <a:rPr lang="de-DE" altLang="de-DE" sz="1600" b="1" dirty="0">
                  <a:solidFill>
                    <a:srgbClr val="563BFB"/>
                  </a:solidFill>
                </a:rPr>
                <a:t>temporäre</a:t>
              </a:r>
              <a:r>
                <a:rPr lang="de-DE" altLang="de-DE" sz="1600" dirty="0">
                  <a:solidFill>
                    <a:srgbClr val="563BFB"/>
                  </a:solidFill>
                </a:rPr>
                <a:t> </a:t>
              </a:r>
              <a:r>
                <a:rPr lang="de-DE" altLang="de-DE" sz="1600" b="1" dirty="0">
                  <a:solidFill>
                    <a:srgbClr val="563BFB"/>
                  </a:solidFill>
                </a:rPr>
                <a:t>Energieversorgung </a:t>
              </a:r>
              <a:r>
                <a:rPr lang="de-DE" altLang="de-DE" sz="1600" dirty="0">
                  <a:solidFill>
                    <a:srgbClr val="563BFB"/>
                  </a:solidFill>
                </a:rPr>
                <a:t>(inkl. Speicher) gewährleistet!</a:t>
              </a:r>
            </a:p>
          </p:txBody>
        </p:sp>
        <p:grpSp>
          <p:nvGrpSpPr>
            <p:cNvPr id="61" name="Gruppieren 60">
              <a:extLst>
                <a:ext uri="{FF2B5EF4-FFF2-40B4-BE49-F238E27FC236}">
                  <a16:creationId xmlns:a16="http://schemas.microsoft.com/office/drawing/2014/main" id="{F4482438-0228-407F-B090-4ECDE9CA1C1F}"/>
                </a:ext>
              </a:extLst>
            </p:cNvPr>
            <p:cNvGrpSpPr/>
            <p:nvPr/>
          </p:nvGrpSpPr>
          <p:grpSpPr>
            <a:xfrm>
              <a:off x="3425951" y="1615440"/>
              <a:ext cx="1962948" cy="1754594"/>
              <a:chOff x="3425951" y="1615440"/>
              <a:chExt cx="1962948" cy="1754594"/>
            </a:xfrm>
          </p:grpSpPr>
          <p:grpSp>
            <p:nvGrpSpPr>
              <p:cNvPr id="58" name="Gruppieren 57">
                <a:extLst>
                  <a:ext uri="{FF2B5EF4-FFF2-40B4-BE49-F238E27FC236}">
                    <a16:creationId xmlns:a16="http://schemas.microsoft.com/office/drawing/2014/main" id="{D4EEDD31-443A-47B0-8114-ECDCAABFECB0}"/>
                  </a:ext>
                </a:extLst>
              </p:cNvPr>
              <p:cNvGrpSpPr/>
              <p:nvPr/>
            </p:nvGrpSpPr>
            <p:grpSpPr>
              <a:xfrm>
                <a:off x="3425951" y="2069104"/>
                <a:ext cx="1962948" cy="860450"/>
                <a:chOff x="3761231" y="1995952"/>
                <a:chExt cx="1962948" cy="860450"/>
              </a:xfrm>
            </p:grpSpPr>
            <p:sp>
              <p:nvSpPr>
                <p:cNvPr id="248" name="Rechteck 247">
                  <a:extLst>
                    <a:ext uri="{FF2B5EF4-FFF2-40B4-BE49-F238E27FC236}">
                      <a16:creationId xmlns:a16="http://schemas.microsoft.com/office/drawing/2014/main" id="{66F49DC5-CC3C-480B-BA57-C159D914ED70}"/>
                    </a:ext>
                  </a:extLst>
                </p:cNvPr>
                <p:cNvSpPr/>
                <p:nvPr/>
              </p:nvSpPr>
              <p:spPr bwMode="auto">
                <a:xfrm>
                  <a:off x="3761231" y="1995952"/>
                  <a:ext cx="1955367" cy="860450"/>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221" name="Gruppieren 220">
                  <a:extLst>
                    <a:ext uri="{FF2B5EF4-FFF2-40B4-BE49-F238E27FC236}">
                      <a16:creationId xmlns:a16="http://schemas.microsoft.com/office/drawing/2014/main" id="{B3DE3898-6A20-42FE-A5A0-1D52CA79C574}"/>
                    </a:ext>
                  </a:extLst>
                </p:cNvPr>
                <p:cNvGrpSpPr/>
                <p:nvPr/>
              </p:nvGrpSpPr>
              <p:grpSpPr>
                <a:xfrm>
                  <a:off x="4395146" y="2286399"/>
                  <a:ext cx="501397" cy="469179"/>
                  <a:chOff x="2369533" y="887240"/>
                  <a:chExt cx="5116092" cy="5069714"/>
                </a:xfrm>
              </p:grpSpPr>
              <p:sp>
                <p:nvSpPr>
                  <p:cNvPr id="241" name="Sechseck 240">
                    <a:extLst>
                      <a:ext uri="{FF2B5EF4-FFF2-40B4-BE49-F238E27FC236}">
                        <a16:creationId xmlns:a16="http://schemas.microsoft.com/office/drawing/2014/main" id="{1AFED568-008B-4600-8A41-2E62383061BB}"/>
                      </a:ext>
                    </a:extLst>
                  </p:cNvPr>
                  <p:cNvSpPr/>
                  <p:nvPr/>
                </p:nvSpPr>
                <p:spPr bwMode="auto">
                  <a:xfrm>
                    <a:off x="3932813" y="2577146"/>
                    <a:ext cx="1989532" cy="1689905"/>
                  </a:xfrm>
                  <a:prstGeom prst="hexagon">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2" name="Sechseck 241">
                    <a:extLst>
                      <a:ext uri="{FF2B5EF4-FFF2-40B4-BE49-F238E27FC236}">
                        <a16:creationId xmlns:a16="http://schemas.microsoft.com/office/drawing/2014/main" id="{A2ACA094-82B9-46D8-BF69-55C95E97A8AA}"/>
                      </a:ext>
                    </a:extLst>
                  </p:cNvPr>
                  <p:cNvSpPr/>
                  <p:nvPr/>
                </p:nvSpPr>
                <p:spPr bwMode="auto">
                  <a:xfrm>
                    <a:off x="549609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3" name="Sechseck 242">
                    <a:extLst>
                      <a:ext uri="{FF2B5EF4-FFF2-40B4-BE49-F238E27FC236}">
                        <a16:creationId xmlns:a16="http://schemas.microsoft.com/office/drawing/2014/main" id="{9F98F7F4-E866-466D-94A1-C419E44F55D6}"/>
                      </a:ext>
                    </a:extLst>
                  </p:cNvPr>
                  <p:cNvSpPr/>
                  <p:nvPr/>
                </p:nvSpPr>
                <p:spPr bwMode="auto">
                  <a:xfrm>
                    <a:off x="549609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4" name="Sechseck 243">
                    <a:extLst>
                      <a:ext uri="{FF2B5EF4-FFF2-40B4-BE49-F238E27FC236}">
                        <a16:creationId xmlns:a16="http://schemas.microsoft.com/office/drawing/2014/main" id="{173A77DF-8C3A-4D52-8D5D-35E87448E19D}"/>
                      </a:ext>
                    </a:extLst>
                  </p:cNvPr>
                  <p:cNvSpPr/>
                  <p:nvPr/>
                </p:nvSpPr>
                <p:spPr bwMode="auto">
                  <a:xfrm>
                    <a:off x="2369533" y="3422097"/>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5" name="Sechseck 244">
                    <a:extLst>
                      <a:ext uri="{FF2B5EF4-FFF2-40B4-BE49-F238E27FC236}">
                        <a16:creationId xmlns:a16="http://schemas.microsoft.com/office/drawing/2014/main" id="{DB6E3267-6AE7-4AE7-9932-43F8775C22A2}"/>
                      </a:ext>
                    </a:extLst>
                  </p:cNvPr>
                  <p:cNvSpPr/>
                  <p:nvPr/>
                </p:nvSpPr>
                <p:spPr bwMode="auto">
                  <a:xfrm>
                    <a:off x="2369533" y="1732193"/>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6" name="Sechseck 245">
                    <a:extLst>
                      <a:ext uri="{FF2B5EF4-FFF2-40B4-BE49-F238E27FC236}">
                        <a16:creationId xmlns:a16="http://schemas.microsoft.com/office/drawing/2014/main" id="{B6443535-B162-4E22-8640-CD3F48869ACA}"/>
                      </a:ext>
                    </a:extLst>
                  </p:cNvPr>
                  <p:cNvSpPr/>
                  <p:nvPr/>
                </p:nvSpPr>
                <p:spPr bwMode="auto">
                  <a:xfrm>
                    <a:off x="3932813" y="887240"/>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sp>
                <p:nvSpPr>
                  <p:cNvPr id="247" name="Sechseck 246">
                    <a:extLst>
                      <a:ext uri="{FF2B5EF4-FFF2-40B4-BE49-F238E27FC236}">
                        <a16:creationId xmlns:a16="http://schemas.microsoft.com/office/drawing/2014/main" id="{E07105CF-5814-4629-99DF-05D62B43C6B3}"/>
                      </a:ext>
                    </a:extLst>
                  </p:cNvPr>
                  <p:cNvSpPr/>
                  <p:nvPr/>
                </p:nvSpPr>
                <p:spPr bwMode="auto">
                  <a:xfrm>
                    <a:off x="3932813" y="4267049"/>
                    <a:ext cx="1989532" cy="1689905"/>
                  </a:xfrm>
                  <a:prstGeom prst="hexagon">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lang="de-DE"/>
                  </a:p>
                </p:txBody>
              </p:sp>
            </p:grpSp>
            <p:sp>
              <p:nvSpPr>
                <p:cNvPr id="249" name="Textfeld 248">
                  <a:extLst>
                    <a:ext uri="{FF2B5EF4-FFF2-40B4-BE49-F238E27FC236}">
                      <a16:creationId xmlns:a16="http://schemas.microsoft.com/office/drawing/2014/main" id="{694097D2-8BCA-4FDD-BB74-9D27AB940CD9}"/>
                    </a:ext>
                  </a:extLst>
                </p:cNvPr>
                <p:cNvSpPr txBox="1"/>
                <p:nvPr/>
              </p:nvSpPr>
              <p:spPr>
                <a:xfrm>
                  <a:off x="3768451" y="1998167"/>
                  <a:ext cx="1955728" cy="307777"/>
                </a:xfrm>
                <a:prstGeom prst="rect">
                  <a:avLst/>
                </a:prstGeom>
                <a:noFill/>
              </p:spPr>
              <p:txBody>
                <a:bodyPr wrap="none" rtlCol="0">
                  <a:spAutoFit/>
                </a:bodyPr>
                <a:lstStyle/>
                <a:p>
                  <a:r>
                    <a:rPr lang="de-DE" sz="1400" dirty="0">
                      <a:solidFill>
                        <a:srgbClr val="3333FF"/>
                      </a:solidFill>
                    </a:rPr>
                    <a:t>Versorgungssicherheit</a:t>
                  </a:r>
                </a:p>
              </p:txBody>
            </p:sp>
          </p:grpSp>
          <p:cxnSp>
            <p:nvCxnSpPr>
              <p:cNvPr id="60" name="Gerade Verbindung mit Pfeil 59">
                <a:extLst>
                  <a:ext uri="{FF2B5EF4-FFF2-40B4-BE49-F238E27FC236}">
                    <a16:creationId xmlns:a16="http://schemas.microsoft.com/office/drawing/2014/main" id="{E43ADBA8-AD18-478C-BDD6-CA3208435286}"/>
                  </a:ext>
                </a:extLst>
              </p:cNvPr>
              <p:cNvCxnSpPr/>
              <p:nvPr/>
            </p:nvCxnSpPr>
            <p:spPr bwMode="auto">
              <a:xfrm flipV="1">
                <a:off x="4254848" y="161544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Gerade Verbindung mit Pfeil 249">
                <a:extLst>
                  <a:ext uri="{FF2B5EF4-FFF2-40B4-BE49-F238E27FC236}">
                    <a16:creationId xmlns:a16="http://schemas.microsoft.com/office/drawing/2014/main" id="{2004B651-8A81-4778-9C28-3CDBE249CD30}"/>
                  </a:ext>
                </a:extLst>
              </p:cNvPr>
              <p:cNvCxnSpPr/>
              <p:nvPr/>
            </p:nvCxnSpPr>
            <p:spPr bwMode="auto">
              <a:xfrm flipV="1">
                <a:off x="4254848" y="2916370"/>
                <a:ext cx="0" cy="453664"/>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56" name="Textfeld 255">
            <a:extLst>
              <a:ext uri="{FF2B5EF4-FFF2-40B4-BE49-F238E27FC236}">
                <a16:creationId xmlns:a16="http://schemas.microsoft.com/office/drawing/2014/main" id="{00538EF5-C76B-4BA5-A551-3B8D6301F05F}"/>
              </a:ext>
            </a:extLst>
          </p:cNvPr>
          <p:cNvSpPr txBox="1"/>
          <p:nvPr/>
        </p:nvSpPr>
        <p:spPr>
          <a:xfrm>
            <a:off x="7907552" y="3875571"/>
            <a:ext cx="234360" cy="307777"/>
          </a:xfrm>
          <a:prstGeom prst="rect">
            <a:avLst/>
          </a:prstGeom>
          <a:noFill/>
        </p:spPr>
        <p:txBody>
          <a:bodyPr wrap="none" rtlCol="0">
            <a:spAutoFit/>
          </a:bodyPr>
          <a:lstStyle/>
          <a:p>
            <a:r>
              <a:rPr lang="de-DE" sz="1400" dirty="0"/>
              <a:t>t</a:t>
            </a:r>
          </a:p>
        </p:txBody>
      </p:sp>
      <p:grpSp>
        <p:nvGrpSpPr>
          <p:cNvPr id="264" name="Gruppieren 263">
            <a:extLst>
              <a:ext uri="{FF2B5EF4-FFF2-40B4-BE49-F238E27FC236}">
                <a16:creationId xmlns:a16="http://schemas.microsoft.com/office/drawing/2014/main" id="{AEA94EE4-4514-4175-82C0-220D49DE560A}"/>
              </a:ext>
            </a:extLst>
          </p:cNvPr>
          <p:cNvGrpSpPr/>
          <p:nvPr/>
        </p:nvGrpSpPr>
        <p:grpSpPr>
          <a:xfrm>
            <a:off x="454708" y="2500588"/>
            <a:ext cx="9252856" cy="3202462"/>
            <a:chOff x="454708" y="2500588"/>
            <a:chExt cx="9252856" cy="3202462"/>
          </a:xfrm>
        </p:grpSpPr>
        <p:sp>
          <p:nvSpPr>
            <p:cNvPr id="157" name="Text Box 5">
              <a:extLst>
                <a:ext uri="{FF2B5EF4-FFF2-40B4-BE49-F238E27FC236}">
                  <a16:creationId xmlns:a16="http://schemas.microsoft.com/office/drawing/2014/main" id="{4C120854-6867-40C9-A2A8-5CF8FC8CC964}"/>
                </a:ext>
              </a:extLst>
            </p:cNvPr>
            <p:cNvSpPr txBox="1">
              <a:spLocks noChangeArrowheads="1"/>
            </p:cNvSpPr>
            <p:nvPr/>
          </p:nvSpPr>
          <p:spPr bwMode="auto">
            <a:xfrm>
              <a:off x="454708" y="5118275"/>
              <a:ext cx="9252856" cy="584775"/>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2. </a:t>
              </a:r>
              <a:r>
                <a:rPr lang="de-DE" altLang="de-DE" sz="1600" b="1" dirty="0">
                  <a:solidFill>
                    <a:srgbClr val="563BFB"/>
                  </a:solidFill>
                </a:rPr>
                <a:t>Eigene</a:t>
              </a:r>
              <a:r>
                <a:rPr lang="de-DE" altLang="de-DE" sz="1600" dirty="0">
                  <a:solidFill>
                    <a:srgbClr val="563BFB"/>
                  </a:solidFill>
                </a:rPr>
                <a:t> </a:t>
              </a:r>
              <a:r>
                <a:rPr lang="de-DE" altLang="de-DE" sz="1600" b="1" dirty="0">
                  <a:solidFill>
                    <a:srgbClr val="563BFB"/>
                  </a:solidFill>
                </a:rPr>
                <a:t>EE müssen</a:t>
              </a:r>
              <a:r>
                <a:rPr lang="de-DE" altLang="de-DE" sz="1600" dirty="0">
                  <a:solidFill>
                    <a:srgbClr val="563BFB"/>
                  </a:solidFill>
                </a:rPr>
                <a:t> im gleichen Zeitraum </a:t>
              </a:r>
              <a:r>
                <a:rPr lang="de-DE" altLang="de-DE" sz="1600" b="1" dirty="0">
                  <a:solidFill>
                    <a:srgbClr val="563BFB"/>
                  </a:solidFill>
                </a:rPr>
                <a:t>auf 100 %</a:t>
              </a:r>
              <a:r>
                <a:rPr lang="de-DE" altLang="de-DE" sz="1600" dirty="0">
                  <a:solidFill>
                    <a:srgbClr val="563BFB"/>
                  </a:solidFill>
                </a:rPr>
                <a:t> </a:t>
              </a:r>
              <a:r>
                <a:rPr lang="de-DE" altLang="de-DE" sz="1600" b="1" dirty="0">
                  <a:solidFill>
                    <a:srgbClr val="563BFB"/>
                  </a:solidFill>
                </a:rPr>
                <a:t>ausgebaut werden</a:t>
              </a:r>
              <a:r>
                <a:rPr lang="de-DE" altLang="de-DE" sz="1600" dirty="0">
                  <a:solidFill>
                    <a:srgbClr val="563BFB"/>
                  </a:solidFill>
                </a:rPr>
                <a:t>. Hierbei sind </a:t>
              </a:r>
              <a:r>
                <a:rPr lang="de-DE" altLang="de-DE" sz="1600" b="1" dirty="0">
                  <a:solidFill>
                    <a:srgbClr val="563BFB"/>
                  </a:solidFill>
                </a:rPr>
                <a:t>Photovoltaikanlagen </a:t>
              </a:r>
              <a:r>
                <a:rPr lang="de-DE" altLang="de-DE" sz="1600" dirty="0">
                  <a:solidFill>
                    <a:srgbClr val="563BFB"/>
                  </a:solidFill>
                </a:rPr>
                <a:t>(ca. 57 TWh/a) und </a:t>
              </a:r>
              <a:r>
                <a:rPr lang="de-DE" altLang="de-DE" sz="1600" b="1" dirty="0">
                  <a:solidFill>
                    <a:srgbClr val="563BFB"/>
                  </a:solidFill>
                </a:rPr>
                <a:t>Windkraftanlagen </a:t>
              </a:r>
              <a:r>
                <a:rPr lang="de-DE" altLang="de-DE" sz="1600" dirty="0">
                  <a:solidFill>
                    <a:srgbClr val="563BFB"/>
                  </a:solidFill>
                </a:rPr>
                <a:t>(ca. 24 TWh/a) die großen Bringer!</a:t>
              </a:r>
            </a:p>
          </p:txBody>
        </p:sp>
        <p:grpSp>
          <p:nvGrpSpPr>
            <p:cNvPr id="259" name="Gruppieren 258">
              <a:extLst>
                <a:ext uri="{FF2B5EF4-FFF2-40B4-BE49-F238E27FC236}">
                  <a16:creationId xmlns:a16="http://schemas.microsoft.com/office/drawing/2014/main" id="{BF7C7331-088D-4562-8FEA-41FEF964D452}"/>
                </a:ext>
              </a:extLst>
            </p:cNvPr>
            <p:cNvGrpSpPr/>
            <p:nvPr/>
          </p:nvGrpSpPr>
          <p:grpSpPr>
            <a:xfrm>
              <a:off x="1657648" y="2500588"/>
              <a:ext cx="5418734" cy="1431212"/>
              <a:chOff x="1657648" y="2500588"/>
              <a:chExt cx="5418734" cy="1431212"/>
            </a:xfrm>
          </p:grpSpPr>
          <p:grpSp>
            <p:nvGrpSpPr>
              <p:cNvPr id="8" name="Gruppieren 7">
                <a:extLst>
                  <a:ext uri="{FF2B5EF4-FFF2-40B4-BE49-F238E27FC236}">
                    <a16:creationId xmlns:a16="http://schemas.microsoft.com/office/drawing/2014/main" id="{452C3C63-C686-4599-B060-1066E7F2B1D0}"/>
                  </a:ext>
                </a:extLst>
              </p:cNvPr>
              <p:cNvGrpSpPr/>
              <p:nvPr/>
            </p:nvGrpSpPr>
            <p:grpSpPr>
              <a:xfrm>
                <a:off x="2294329" y="2500588"/>
                <a:ext cx="4782053" cy="1312876"/>
                <a:chOff x="2294329" y="2500588"/>
                <a:chExt cx="4782053" cy="1312876"/>
              </a:xfrm>
            </p:grpSpPr>
            <p:cxnSp>
              <p:nvCxnSpPr>
                <p:cNvPr id="180" name="Gerader Verbinder 179">
                  <a:extLst>
                    <a:ext uri="{FF2B5EF4-FFF2-40B4-BE49-F238E27FC236}">
                      <a16:creationId xmlns:a16="http://schemas.microsoft.com/office/drawing/2014/main" id="{A3FB8E9B-C861-4630-8A4B-2FAFA584F536}"/>
                    </a:ext>
                  </a:extLst>
                </p:cNvPr>
                <p:cNvCxnSpPr>
                  <a:cxnSpLocks/>
                </p:cNvCxnSpPr>
                <p:nvPr/>
              </p:nvCxnSpPr>
              <p:spPr bwMode="auto">
                <a:xfrm flipV="1">
                  <a:off x="2906857" y="2500588"/>
                  <a:ext cx="4169525" cy="1312876"/>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r Verbinder 180">
                  <a:extLst>
                    <a:ext uri="{FF2B5EF4-FFF2-40B4-BE49-F238E27FC236}">
                      <a16:creationId xmlns:a16="http://schemas.microsoft.com/office/drawing/2014/main" id="{AEF92943-F448-4BD8-9A8F-895817A4122F}"/>
                    </a:ext>
                  </a:extLst>
                </p:cNvPr>
                <p:cNvCxnSpPr/>
                <p:nvPr/>
              </p:nvCxnSpPr>
              <p:spPr bwMode="auto">
                <a:xfrm>
                  <a:off x="2294329" y="3813464"/>
                  <a:ext cx="612528" cy="0"/>
                </a:xfrm>
                <a:prstGeom prst="line">
                  <a:avLst/>
                </a:prstGeom>
                <a:solidFill>
                  <a:srgbClr val="FF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7" name="Textfeld 196">
                <a:extLst>
                  <a:ext uri="{FF2B5EF4-FFF2-40B4-BE49-F238E27FC236}">
                    <a16:creationId xmlns:a16="http://schemas.microsoft.com/office/drawing/2014/main" id="{3AFFDB65-4576-438B-A1C1-E4A83C32565A}"/>
                  </a:ext>
                </a:extLst>
              </p:cNvPr>
              <p:cNvSpPr txBox="1"/>
              <p:nvPr/>
            </p:nvSpPr>
            <p:spPr>
              <a:xfrm>
                <a:off x="1657648" y="3624023"/>
                <a:ext cx="532518" cy="307777"/>
              </a:xfrm>
              <a:prstGeom prst="rect">
                <a:avLst/>
              </a:prstGeom>
              <a:noFill/>
            </p:spPr>
            <p:txBody>
              <a:bodyPr wrap="none" rtlCol="0">
                <a:spAutoFit/>
              </a:bodyPr>
              <a:lstStyle/>
              <a:p>
                <a:pPr algn="r"/>
                <a:r>
                  <a:rPr lang="de-DE" sz="1400" dirty="0">
                    <a:solidFill>
                      <a:srgbClr val="3333FF"/>
                    </a:solidFill>
                  </a:rPr>
                  <a:t>22,6</a:t>
                </a:r>
              </a:p>
            </p:txBody>
          </p:sp>
          <p:sp>
            <p:nvSpPr>
              <p:cNvPr id="210" name="Textfeld 209">
                <a:extLst>
                  <a:ext uri="{FF2B5EF4-FFF2-40B4-BE49-F238E27FC236}">
                    <a16:creationId xmlns:a16="http://schemas.microsoft.com/office/drawing/2014/main" id="{488CF137-BA89-40CC-A28B-898A70E6A21B}"/>
                  </a:ext>
                </a:extLst>
              </p:cNvPr>
              <p:cNvSpPr txBox="1"/>
              <p:nvPr/>
            </p:nvSpPr>
            <p:spPr>
              <a:xfrm>
                <a:off x="2679173" y="3187230"/>
                <a:ext cx="1350050" cy="307777"/>
              </a:xfrm>
              <a:prstGeom prst="rect">
                <a:avLst/>
              </a:prstGeom>
              <a:noFill/>
            </p:spPr>
            <p:txBody>
              <a:bodyPr wrap="none" rtlCol="0">
                <a:spAutoFit/>
              </a:bodyPr>
              <a:lstStyle/>
              <a:p>
                <a:r>
                  <a:rPr lang="de-DE" sz="1400" dirty="0">
                    <a:solidFill>
                      <a:srgbClr val="008000"/>
                    </a:solidFill>
                  </a:rPr>
                  <a:t>EE-Erzeugung</a:t>
                </a:r>
              </a:p>
            </p:txBody>
          </p:sp>
          <p:grpSp>
            <p:nvGrpSpPr>
              <p:cNvPr id="57" name="Gruppieren 56">
                <a:extLst>
                  <a:ext uri="{FF2B5EF4-FFF2-40B4-BE49-F238E27FC236}">
                    <a16:creationId xmlns:a16="http://schemas.microsoft.com/office/drawing/2014/main" id="{60328154-2BCA-4900-88A4-AE6C7993FDCC}"/>
                  </a:ext>
                </a:extLst>
              </p:cNvPr>
              <p:cNvGrpSpPr/>
              <p:nvPr/>
            </p:nvGrpSpPr>
            <p:grpSpPr>
              <a:xfrm>
                <a:off x="5400472" y="3109322"/>
                <a:ext cx="1507098" cy="784151"/>
                <a:chOff x="5400472" y="3109322"/>
                <a:chExt cx="1507098" cy="784151"/>
              </a:xfrm>
            </p:grpSpPr>
            <p:sp>
              <p:nvSpPr>
                <p:cNvPr id="207" name="Rechteck 206">
                  <a:extLst>
                    <a:ext uri="{FF2B5EF4-FFF2-40B4-BE49-F238E27FC236}">
                      <a16:creationId xmlns:a16="http://schemas.microsoft.com/office/drawing/2014/main" id="{2E68DD0A-8578-44BB-BA4B-7EA1B22B36DC}"/>
                    </a:ext>
                  </a:extLst>
                </p:cNvPr>
                <p:cNvSpPr/>
                <p:nvPr/>
              </p:nvSpPr>
              <p:spPr bwMode="auto">
                <a:xfrm>
                  <a:off x="5400472" y="3166306"/>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06" name="Textfeld 205">
                  <a:extLst>
                    <a:ext uri="{FF2B5EF4-FFF2-40B4-BE49-F238E27FC236}">
                      <a16:creationId xmlns:a16="http://schemas.microsoft.com/office/drawing/2014/main" id="{5785800C-4EDE-4A97-8C56-C4C32C3C4587}"/>
                    </a:ext>
                  </a:extLst>
                </p:cNvPr>
                <p:cNvSpPr txBox="1"/>
                <p:nvPr/>
              </p:nvSpPr>
              <p:spPr>
                <a:xfrm>
                  <a:off x="5684828" y="3109322"/>
                  <a:ext cx="990977" cy="307777"/>
                </a:xfrm>
                <a:prstGeom prst="rect">
                  <a:avLst/>
                </a:prstGeom>
                <a:noFill/>
              </p:spPr>
              <p:txBody>
                <a:bodyPr wrap="none" rtlCol="0">
                  <a:spAutoFit/>
                </a:bodyPr>
                <a:lstStyle/>
                <a:p>
                  <a:r>
                    <a:rPr lang="de-DE" sz="1400" dirty="0">
                      <a:solidFill>
                        <a:srgbClr val="3333FF"/>
                      </a:solidFill>
                    </a:rPr>
                    <a:t>EE-Zubau</a:t>
                  </a:r>
                </a:p>
              </p:txBody>
            </p:sp>
            <p:pic>
              <p:nvPicPr>
                <p:cNvPr id="218" name="Picture 2" descr="C:\Users\Wolfgang A. Thiel\AppData\Local\Microsoft\Windows\Temporary Internet Files\Content.IE5\QELFV1LX\MC900353987[1].wmf">
                  <a:extLst>
                    <a:ext uri="{FF2B5EF4-FFF2-40B4-BE49-F238E27FC236}">
                      <a16:creationId xmlns:a16="http://schemas.microsoft.com/office/drawing/2014/main" id="{093BA91E-4D3B-4FF4-AA33-1C6D60CDD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307" y="3429581"/>
                  <a:ext cx="253915" cy="375073"/>
                </a:xfrm>
                <a:prstGeom prst="rect">
                  <a:avLst/>
                </a:prstGeom>
                <a:noFill/>
                <a:extLst>
                  <a:ext uri="{909E8E84-426E-40DD-AFC4-6F175D3DCCD1}">
                    <a14:hiddenFill xmlns:a14="http://schemas.microsoft.com/office/drawing/2010/main">
                      <a:solidFill>
                        <a:srgbClr val="FFFFFF"/>
                      </a:solidFill>
                    </a14:hiddenFill>
                  </a:ext>
                </a:extLst>
              </p:spPr>
            </p:pic>
            <p:pic>
              <p:nvPicPr>
                <p:cNvPr id="219" name="Grafik 218">
                  <a:extLst>
                    <a:ext uri="{FF2B5EF4-FFF2-40B4-BE49-F238E27FC236}">
                      <a16:creationId xmlns:a16="http://schemas.microsoft.com/office/drawing/2014/main" id="{02DDBEEA-C02B-4448-8FEF-8A114B69BC22}"/>
                    </a:ext>
                  </a:extLst>
                </p:cNvPr>
                <p:cNvPicPr>
                  <a:picLocks noChangeAspect="1"/>
                </p:cNvPicPr>
                <p:nvPr/>
              </p:nvPicPr>
              <p:blipFill rotWithShape="1">
                <a:blip r:embed="rId4">
                  <a:extLst>
                    <a:ext uri="{28A0092B-C50C-407E-A947-70E740481C1C}">
                      <a14:useLocalDpi xmlns:a14="http://schemas.microsoft.com/office/drawing/2010/main" val="0"/>
                    </a:ext>
                  </a:extLst>
                </a:blip>
                <a:srcRect t="9431" b="30514"/>
                <a:stretch/>
              </p:blipFill>
              <p:spPr>
                <a:xfrm>
                  <a:off x="5661835" y="3439457"/>
                  <a:ext cx="552196" cy="331624"/>
                </a:xfrm>
                <a:prstGeom prst="rect">
                  <a:avLst/>
                </a:prstGeom>
              </p:spPr>
            </p:pic>
          </p:grpSp>
          <p:sp>
            <p:nvSpPr>
              <p:cNvPr id="192" name="Ellipse 191">
                <a:extLst>
                  <a:ext uri="{FF2B5EF4-FFF2-40B4-BE49-F238E27FC236}">
                    <a16:creationId xmlns:a16="http://schemas.microsoft.com/office/drawing/2014/main" id="{0EC35D25-2561-4EE0-8487-BF386E01C3F6}"/>
                  </a:ext>
                </a:extLst>
              </p:cNvPr>
              <p:cNvSpPr/>
              <p:nvPr/>
            </p:nvSpPr>
            <p:spPr bwMode="auto">
              <a:xfrm>
                <a:off x="2219514" y="373864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263" name="Gruppieren 262">
            <a:extLst>
              <a:ext uri="{FF2B5EF4-FFF2-40B4-BE49-F238E27FC236}">
                <a16:creationId xmlns:a16="http://schemas.microsoft.com/office/drawing/2014/main" id="{AAC77D3A-BB13-4198-8367-5E8A43BBF707}"/>
              </a:ext>
            </a:extLst>
          </p:cNvPr>
          <p:cNvGrpSpPr/>
          <p:nvPr/>
        </p:nvGrpSpPr>
        <p:grpSpPr>
          <a:xfrm>
            <a:off x="454708" y="851107"/>
            <a:ext cx="9252856" cy="4279031"/>
            <a:chOff x="454708" y="851107"/>
            <a:chExt cx="9252856" cy="4279031"/>
          </a:xfrm>
        </p:grpSpPr>
        <p:sp>
          <p:nvSpPr>
            <p:cNvPr id="159" name="Text Box 5">
              <a:extLst>
                <a:ext uri="{FF2B5EF4-FFF2-40B4-BE49-F238E27FC236}">
                  <a16:creationId xmlns:a16="http://schemas.microsoft.com/office/drawing/2014/main" id="{A7542462-6858-484F-8536-7142D44DDEA8}"/>
                </a:ext>
              </a:extLst>
            </p:cNvPr>
            <p:cNvSpPr txBox="1">
              <a:spLocks noChangeArrowheads="1"/>
            </p:cNvSpPr>
            <p:nvPr/>
          </p:nvSpPr>
          <p:spPr bwMode="auto">
            <a:xfrm>
              <a:off x="454708" y="4299141"/>
              <a:ext cx="9252856" cy="83099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600" dirty="0">
                  <a:solidFill>
                    <a:srgbClr val="563BFB"/>
                  </a:solidFill>
                </a:rPr>
                <a:t>1. Mit </a:t>
              </a:r>
              <a:r>
                <a:rPr lang="de-DE" altLang="de-DE" sz="1600" b="1" dirty="0">
                  <a:solidFill>
                    <a:srgbClr val="563BFB"/>
                  </a:solidFill>
                </a:rPr>
                <a:t>Effizienz</a:t>
              </a:r>
              <a:r>
                <a:rPr lang="de-DE" altLang="de-DE" sz="1600" dirty="0">
                  <a:solidFill>
                    <a:srgbClr val="563BFB"/>
                  </a:solidFill>
                </a:rPr>
                <a:t> und </a:t>
              </a:r>
              <a:r>
                <a:rPr lang="de-DE" altLang="de-DE" sz="1600" b="1" dirty="0">
                  <a:solidFill>
                    <a:srgbClr val="563BFB"/>
                  </a:solidFill>
                </a:rPr>
                <a:t>Suffizienz</a:t>
              </a:r>
              <a:r>
                <a:rPr lang="de-DE" altLang="de-DE" sz="1600" dirty="0">
                  <a:solidFill>
                    <a:srgbClr val="563BFB"/>
                  </a:solidFill>
                </a:rPr>
                <a:t> muss der Primär-Energieverbrauch deutlich gesenkt werden! Dabei spielen der </a:t>
              </a:r>
              <a:r>
                <a:rPr lang="de-DE" altLang="de-DE" sz="1600" b="1" dirty="0">
                  <a:solidFill>
                    <a:srgbClr val="563BFB"/>
                  </a:solidFill>
                </a:rPr>
                <a:t>Wegfall der Verluste bei fossilen Kraftwerken </a:t>
              </a:r>
              <a:r>
                <a:rPr lang="de-DE" altLang="de-DE" sz="1600" dirty="0">
                  <a:solidFill>
                    <a:srgbClr val="563BFB"/>
                  </a:solidFill>
                </a:rPr>
                <a:t>(ca. 45 TWh/a) und die Einsparungen bei der </a:t>
              </a:r>
              <a:r>
                <a:rPr lang="de-DE" altLang="de-DE" sz="1600" b="1" dirty="0">
                  <a:solidFill>
                    <a:srgbClr val="563BFB"/>
                  </a:solidFill>
                </a:rPr>
                <a:t>Wärme- /Mobilitätswende</a:t>
              </a:r>
              <a:r>
                <a:rPr lang="de-DE" altLang="de-DE" sz="1600" dirty="0">
                  <a:solidFill>
                    <a:srgbClr val="563BFB"/>
                  </a:solidFill>
                </a:rPr>
                <a:t> (ca. 25 TWh/a) eine große Rolle.</a:t>
              </a:r>
            </a:p>
          </p:txBody>
        </p:sp>
        <p:grpSp>
          <p:nvGrpSpPr>
            <p:cNvPr id="262" name="Gruppieren 261">
              <a:extLst>
                <a:ext uri="{FF2B5EF4-FFF2-40B4-BE49-F238E27FC236}">
                  <a16:creationId xmlns:a16="http://schemas.microsoft.com/office/drawing/2014/main" id="{C9D2EA5A-5E8E-4A44-8CF7-CBB718817597}"/>
                </a:ext>
              </a:extLst>
            </p:cNvPr>
            <p:cNvGrpSpPr/>
            <p:nvPr/>
          </p:nvGrpSpPr>
          <p:grpSpPr>
            <a:xfrm>
              <a:off x="1707342" y="851107"/>
              <a:ext cx="6078414" cy="3240833"/>
              <a:chOff x="1707342" y="851107"/>
              <a:chExt cx="6078414" cy="3240833"/>
            </a:xfrm>
          </p:grpSpPr>
          <p:sp>
            <p:nvSpPr>
              <p:cNvPr id="195" name="Textfeld 194">
                <a:extLst>
                  <a:ext uri="{FF2B5EF4-FFF2-40B4-BE49-F238E27FC236}">
                    <a16:creationId xmlns:a16="http://schemas.microsoft.com/office/drawing/2014/main" id="{A526ED59-C90A-4664-9B52-92E70F8A96F4}"/>
                  </a:ext>
                </a:extLst>
              </p:cNvPr>
              <p:cNvSpPr txBox="1"/>
              <p:nvPr/>
            </p:nvSpPr>
            <p:spPr>
              <a:xfrm>
                <a:off x="7302932" y="2331311"/>
                <a:ext cx="482824" cy="307777"/>
              </a:xfrm>
              <a:prstGeom prst="rect">
                <a:avLst/>
              </a:prstGeom>
              <a:noFill/>
            </p:spPr>
            <p:txBody>
              <a:bodyPr wrap="none" rtlCol="0">
                <a:spAutoFit/>
              </a:bodyPr>
              <a:lstStyle/>
              <a:p>
                <a:r>
                  <a:rPr lang="de-DE" sz="1400" dirty="0">
                    <a:solidFill>
                      <a:srgbClr val="3333FF"/>
                    </a:solidFill>
                  </a:rPr>
                  <a:t>100</a:t>
                </a:r>
              </a:p>
            </p:txBody>
          </p:sp>
          <p:grpSp>
            <p:nvGrpSpPr>
              <p:cNvPr id="261" name="Gruppieren 260">
                <a:extLst>
                  <a:ext uri="{FF2B5EF4-FFF2-40B4-BE49-F238E27FC236}">
                    <a16:creationId xmlns:a16="http://schemas.microsoft.com/office/drawing/2014/main" id="{3EA6FAF6-EA10-4C71-90D9-6EC0E6D1CDC2}"/>
                  </a:ext>
                </a:extLst>
              </p:cNvPr>
              <p:cNvGrpSpPr/>
              <p:nvPr/>
            </p:nvGrpSpPr>
            <p:grpSpPr>
              <a:xfrm>
                <a:off x="1707342" y="851107"/>
                <a:ext cx="5414760" cy="3240833"/>
                <a:chOff x="1707342" y="851107"/>
                <a:chExt cx="5414760" cy="3240833"/>
              </a:xfrm>
            </p:grpSpPr>
            <p:cxnSp>
              <p:nvCxnSpPr>
                <p:cNvPr id="29" name="Gerader Verbinder 28">
                  <a:extLst>
                    <a:ext uri="{FF2B5EF4-FFF2-40B4-BE49-F238E27FC236}">
                      <a16:creationId xmlns:a16="http://schemas.microsoft.com/office/drawing/2014/main" id="{4D2776B4-7924-4542-B5FF-D19A23CA7274}"/>
                    </a:ext>
                  </a:extLst>
                </p:cNvPr>
                <p:cNvCxnSpPr/>
                <p:nvPr/>
              </p:nvCxnSpPr>
              <p:spPr bwMode="auto">
                <a:xfrm flipH="1">
                  <a:off x="7058717" y="2584718"/>
                  <a:ext cx="1" cy="1507222"/>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0" name="Gruppieren 259">
                  <a:extLst>
                    <a:ext uri="{FF2B5EF4-FFF2-40B4-BE49-F238E27FC236}">
                      <a16:creationId xmlns:a16="http://schemas.microsoft.com/office/drawing/2014/main" id="{18C03903-12B1-4AFB-A79A-F76813D11B36}"/>
                    </a:ext>
                  </a:extLst>
                </p:cNvPr>
                <p:cNvGrpSpPr/>
                <p:nvPr/>
              </p:nvGrpSpPr>
              <p:grpSpPr>
                <a:xfrm>
                  <a:off x="1707342" y="851107"/>
                  <a:ext cx="5414760" cy="3240833"/>
                  <a:chOff x="1707342" y="851107"/>
                  <a:chExt cx="5414760" cy="3240833"/>
                </a:xfrm>
              </p:grpSpPr>
              <p:cxnSp>
                <p:nvCxnSpPr>
                  <p:cNvPr id="194" name="Gerader Verbinder 193">
                    <a:extLst>
                      <a:ext uri="{FF2B5EF4-FFF2-40B4-BE49-F238E27FC236}">
                        <a16:creationId xmlns:a16="http://schemas.microsoft.com/office/drawing/2014/main" id="{9C7AF51D-466B-4805-AA1E-DB40F099A319}"/>
                      </a:ext>
                    </a:extLst>
                  </p:cNvPr>
                  <p:cNvCxnSpPr/>
                  <p:nvPr/>
                </p:nvCxnSpPr>
                <p:spPr bwMode="auto">
                  <a:xfrm>
                    <a:off x="2294328" y="1123221"/>
                    <a:ext cx="0" cy="2968719"/>
                  </a:xfrm>
                  <a:prstGeom prst="line">
                    <a:avLst/>
                  </a:prstGeom>
                  <a:solidFill>
                    <a:srgbClr val="FF0000"/>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r Verbinder 181">
                    <a:extLst>
                      <a:ext uri="{FF2B5EF4-FFF2-40B4-BE49-F238E27FC236}">
                        <a16:creationId xmlns:a16="http://schemas.microsoft.com/office/drawing/2014/main" id="{AD0C1435-F62A-4DF3-A1BA-19B116AED8C2}"/>
                      </a:ext>
                    </a:extLst>
                  </p:cNvPr>
                  <p:cNvCxnSpPr>
                    <a:cxnSpLocks/>
                  </p:cNvCxnSpPr>
                  <p:nvPr/>
                </p:nvCxnSpPr>
                <p:spPr bwMode="auto">
                  <a:xfrm>
                    <a:off x="2294329" y="1020384"/>
                    <a:ext cx="4782053" cy="1480204"/>
                  </a:xfrm>
                  <a:prstGeom prst="line">
                    <a:avLst/>
                  </a:prstGeom>
                  <a:solidFill>
                    <a:srgbClr val="FF0000"/>
                  </a:solidFill>
                  <a:ln w="381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Ellipse 192">
                    <a:extLst>
                      <a:ext uri="{FF2B5EF4-FFF2-40B4-BE49-F238E27FC236}">
                        <a16:creationId xmlns:a16="http://schemas.microsoft.com/office/drawing/2014/main" id="{DC973861-77F4-4556-AF96-2664CE3B6B83}"/>
                      </a:ext>
                    </a:extLst>
                  </p:cNvPr>
                  <p:cNvSpPr/>
                  <p:nvPr/>
                </p:nvSpPr>
                <p:spPr bwMode="auto">
                  <a:xfrm>
                    <a:off x="2219514" y="953191"/>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96" name="Textfeld 195">
                    <a:extLst>
                      <a:ext uri="{FF2B5EF4-FFF2-40B4-BE49-F238E27FC236}">
                        <a16:creationId xmlns:a16="http://schemas.microsoft.com/office/drawing/2014/main" id="{7E981019-983F-4E10-AF84-F05AA1BE00C9}"/>
                      </a:ext>
                    </a:extLst>
                  </p:cNvPr>
                  <p:cNvSpPr txBox="1"/>
                  <p:nvPr/>
                </p:nvSpPr>
                <p:spPr>
                  <a:xfrm>
                    <a:off x="1707342" y="851107"/>
                    <a:ext cx="482824" cy="307777"/>
                  </a:xfrm>
                  <a:prstGeom prst="rect">
                    <a:avLst/>
                  </a:prstGeom>
                  <a:noFill/>
                </p:spPr>
                <p:txBody>
                  <a:bodyPr wrap="none" rtlCol="0">
                    <a:spAutoFit/>
                  </a:bodyPr>
                  <a:lstStyle/>
                  <a:p>
                    <a:pPr algn="r"/>
                    <a:r>
                      <a:rPr lang="de-DE" sz="1400" dirty="0">
                        <a:solidFill>
                          <a:srgbClr val="3333FF"/>
                        </a:solidFill>
                      </a:rPr>
                      <a:t>178</a:t>
                    </a:r>
                  </a:p>
                </p:txBody>
              </p:sp>
              <p:sp>
                <p:nvSpPr>
                  <p:cNvPr id="202" name="Textfeld 201">
                    <a:extLst>
                      <a:ext uri="{FF2B5EF4-FFF2-40B4-BE49-F238E27FC236}">
                        <a16:creationId xmlns:a16="http://schemas.microsoft.com/office/drawing/2014/main" id="{99EC0CF6-A2CE-40A7-A7BD-D3DF150C8204}"/>
                      </a:ext>
                    </a:extLst>
                  </p:cNvPr>
                  <p:cNvSpPr txBox="1"/>
                  <p:nvPr/>
                </p:nvSpPr>
                <p:spPr>
                  <a:xfrm>
                    <a:off x="2679173" y="1447007"/>
                    <a:ext cx="1367682" cy="523220"/>
                  </a:xfrm>
                  <a:prstGeom prst="rect">
                    <a:avLst/>
                  </a:prstGeom>
                  <a:noFill/>
                </p:spPr>
                <p:txBody>
                  <a:bodyPr wrap="none" rtlCol="0">
                    <a:spAutoFit/>
                  </a:bodyPr>
                  <a:lstStyle/>
                  <a:p>
                    <a:r>
                      <a:rPr lang="de-DE" sz="1400" dirty="0">
                        <a:solidFill>
                          <a:schemeClr val="bg1">
                            <a:lumMod val="50000"/>
                          </a:schemeClr>
                        </a:solidFill>
                      </a:rPr>
                      <a:t>Primärenergie-</a:t>
                    </a:r>
                    <a:br>
                      <a:rPr lang="de-DE" sz="1400" dirty="0">
                        <a:solidFill>
                          <a:schemeClr val="bg1">
                            <a:lumMod val="50000"/>
                          </a:schemeClr>
                        </a:solidFill>
                      </a:rPr>
                    </a:br>
                    <a:r>
                      <a:rPr lang="de-DE" sz="1400" dirty="0">
                        <a:solidFill>
                          <a:schemeClr val="bg1">
                            <a:lumMod val="50000"/>
                          </a:schemeClr>
                        </a:solidFill>
                      </a:rPr>
                      <a:t>Verbrauch</a:t>
                    </a:r>
                  </a:p>
                </p:txBody>
              </p:sp>
              <p:grpSp>
                <p:nvGrpSpPr>
                  <p:cNvPr id="55" name="Gruppieren 54">
                    <a:extLst>
                      <a:ext uri="{FF2B5EF4-FFF2-40B4-BE49-F238E27FC236}">
                        <a16:creationId xmlns:a16="http://schemas.microsoft.com/office/drawing/2014/main" id="{68250D9A-5E96-4792-8DDB-D59ABAC2C042}"/>
                      </a:ext>
                    </a:extLst>
                  </p:cNvPr>
                  <p:cNvGrpSpPr/>
                  <p:nvPr/>
                </p:nvGrpSpPr>
                <p:grpSpPr>
                  <a:xfrm>
                    <a:off x="5400472" y="1094754"/>
                    <a:ext cx="1507098" cy="784151"/>
                    <a:chOff x="4415166" y="803381"/>
                    <a:chExt cx="1507098" cy="784151"/>
                  </a:xfrm>
                </p:grpSpPr>
                <p:grpSp>
                  <p:nvGrpSpPr>
                    <p:cNvPr id="54" name="Gruppieren 53">
                      <a:extLst>
                        <a:ext uri="{FF2B5EF4-FFF2-40B4-BE49-F238E27FC236}">
                          <a16:creationId xmlns:a16="http://schemas.microsoft.com/office/drawing/2014/main" id="{54AE8DCD-36C0-4091-9566-D75DA48E15EF}"/>
                        </a:ext>
                      </a:extLst>
                    </p:cNvPr>
                    <p:cNvGrpSpPr/>
                    <p:nvPr/>
                  </p:nvGrpSpPr>
                  <p:grpSpPr>
                    <a:xfrm>
                      <a:off x="4415166" y="860365"/>
                      <a:ext cx="1507098" cy="727167"/>
                      <a:chOff x="3445902" y="711489"/>
                      <a:chExt cx="1507098" cy="727167"/>
                    </a:xfrm>
                  </p:grpSpPr>
                  <p:sp>
                    <p:nvSpPr>
                      <p:cNvPr id="53" name="Rechteck 52">
                        <a:extLst>
                          <a:ext uri="{FF2B5EF4-FFF2-40B4-BE49-F238E27FC236}">
                            <a16:creationId xmlns:a16="http://schemas.microsoft.com/office/drawing/2014/main" id="{D14AF662-1E7B-4C0D-93D0-B30D8D2C7E77}"/>
                          </a:ext>
                        </a:extLst>
                      </p:cNvPr>
                      <p:cNvSpPr/>
                      <p:nvPr/>
                    </p:nvSpPr>
                    <p:spPr bwMode="auto">
                      <a:xfrm>
                        <a:off x="3445902" y="711489"/>
                        <a:ext cx="1507098" cy="727167"/>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200" name="Grafik 199" descr="Ein Bild, das Text, Gerät enthält.&#10;&#10;Automatisch generierte Beschreibung">
                        <a:extLst>
                          <a:ext uri="{FF2B5EF4-FFF2-40B4-BE49-F238E27FC236}">
                            <a16:creationId xmlns:a16="http://schemas.microsoft.com/office/drawing/2014/main" id="{AF3724E8-277D-4C9C-84F1-B7B592409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880" y="923109"/>
                        <a:ext cx="688330" cy="412998"/>
                      </a:xfrm>
                      <a:prstGeom prst="rect">
                        <a:avLst/>
                      </a:prstGeom>
                    </p:spPr>
                  </p:pic>
                  <p:pic>
                    <p:nvPicPr>
                      <p:cNvPr id="201" name="Grafik 200">
                        <a:extLst>
                          <a:ext uri="{FF2B5EF4-FFF2-40B4-BE49-F238E27FC236}">
                            <a16:creationId xmlns:a16="http://schemas.microsoft.com/office/drawing/2014/main" id="{C5159A0F-EF57-4567-AF02-8E4577310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365" y="953191"/>
                        <a:ext cx="604021" cy="392320"/>
                      </a:xfrm>
                      <a:prstGeom prst="rect">
                        <a:avLst/>
                      </a:prstGeom>
                    </p:spPr>
                  </p:pic>
                </p:grpSp>
                <p:sp>
                  <p:nvSpPr>
                    <p:cNvPr id="203" name="Textfeld 202">
                      <a:extLst>
                        <a:ext uri="{FF2B5EF4-FFF2-40B4-BE49-F238E27FC236}">
                          <a16:creationId xmlns:a16="http://schemas.microsoft.com/office/drawing/2014/main" id="{9E3010F3-C9BE-4A0D-9DEA-C28E811B4B8D}"/>
                        </a:ext>
                      </a:extLst>
                    </p:cNvPr>
                    <p:cNvSpPr txBox="1"/>
                    <p:nvPr/>
                  </p:nvSpPr>
                  <p:spPr>
                    <a:xfrm>
                      <a:off x="4626370" y="803381"/>
                      <a:ext cx="1090363" cy="307777"/>
                    </a:xfrm>
                    <a:prstGeom prst="rect">
                      <a:avLst/>
                    </a:prstGeom>
                    <a:noFill/>
                  </p:spPr>
                  <p:txBody>
                    <a:bodyPr wrap="none" rtlCol="0">
                      <a:spAutoFit/>
                    </a:bodyPr>
                    <a:lstStyle/>
                    <a:p>
                      <a:r>
                        <a:rPr lang="de-DE" sz="1400" dirty="0">
                          <a:solidFill>
                            <a:srgbClr val="3333FF"/>
                          </a:solidFill>
                        </a:rPr>
                        <a:t>Einsparung</a:t>
                      </a:r>
                    </a:p>
                  </p:txBody>
                </p:sp>
              </p:grpSp>
              <p:sp>
                <p:nvSpPr>
                  <p:cNvPr id="10" name="Ellipse 9">
                    <a:extLst>
                      <a:ext uri="{FF2B5EF4-FFF2-40B4-BE49-F238E27FC236}">
                        <a16:creationId xmlns:a16="http://schemas.microsoft.com/office/drawing/2014/main" id="{A9AD42A7-8D07-42E4-A756-15D2C0372775}"/>
                      </a:ext>
                    </a:extLst>
                  </p:cNvPr>
                  <p:cNvSpPr/>
                  <p:nvPr/>
                </p:nvSpPr>
                <p:spPr bwMode="auto">
                  <a:xfrm>
                    <a:off x="6972473" y="2435089"/>
                    <a:ext cx="149629" cy="149629"/>
                  </a:xfrm>
                  <a:prstGeom prst="ellipse">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grpSp>
      <p:sp>
        <p:nvSpPr>
          <p:cNvPr id="166" name="Rectangle 4">
            <a:extLst>
              <a:ext uri="{FF2B5EF4-FFF2-40B4-BE49-F238E27FC236}">
                <a16:creationId xmlns:a16="http://schemas.microsoft.com/office/drawing/2014/main" id="{2895A75C-D2F3-4B27-A589-091F2D22BA91}"/>
              </a:ext>
            </a:extLst>
          </p:cNvPr>
          <p:cNvSpPr>
            <a:spLocks noChangeArrowheads="1"/>
          </p:cNvSpPr>
          <p:nvPr/>
        </p:nvSpPr>
        <p:spPr bwMode="auto">
          <a:xfrm>
            <a:off x="52388" y="6223645"/>
            <a:ext cx="9853612"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Energieeinsparung, EE-Ausbau und Versorgungssicherheit sind die 3 wichtigen Säulen!</a:t>
            </a:r>
          </a:p>
        </p:txBody>
      </p:sp>
      <p:sp>
        <p:nvSpPr>
          <p:cNvPr id="2" name="Text Box 14">
            <a:extLst>
              <a:ext uri="{FF2B5EF4-FFF2-40B4-BE49-F238E27FC236}">
                <a16:creationId xmlns:a16="http://schemas.microsoft.com/office/drawing/2014/main" id="{988FC03C-ED18-E8FE-012B-15C6A073B912}"/>
              </a:ext>
            </a:extLst>
          </p:cNvPr>
          <p:cNvSpPr txBox="1">
            <a:spLocks noChangeArrowheads="1"/>
          </p:cNvSpPr>
          <p:nvPr/>
        </p:nvSpPr>
        <p:spPr bwMode="auto">
          <a:xfrm>
            <a:off x="8045171" y="974218"/>
            <a:ext cx="141429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dirty="0">
                <a:solidFill>
                  <a:srgbClr val="000000"/>
                </a:solidFill>
                <a:ea typeface="Microsoft YaHei" panose="020B0503020204020204" pitchFamily="34" charset="-122"/>
              </a:rPr>
              <a:t>1 TWh = 1 Mrd. kWh</a:t>
            </a:r>
          </a:p>
        </p:txBody>
      </p:sp>
    </p:spTree>
    <p:extLst>
      <p:ext uri="{BB962C8B-B14F-4D97-AF65-F5344CB8AC3E}">
        <p14:creationId xmlns:p14="http://schemas.microsoft.com/office/powerpoint/2010/main" val="340483918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1000" fill="hold"/>
                                        <p:tgtEl>
                                          <p:spTgt spid="263"/>
                                        </p:tgtEl>
                                        <p:attrNameLst>
                                          <p:attrName>ppt_x</p:attrName>
                                        </p:attrNameLst>
                                      </p:cBhvr>
                                      <p:tavLst>
                                        <p:tav tm="0">
                                          <p:val>
                                            <p:strVal val="#ppt_x"/>
                                          </p:val>
                                        </p:tav>
                                        <p:tav tm="100000">
                                          <p:val>
                                            <p:strVal val="#ppt_x"/>
                                          </p:val>
                                        </p:tav>
                                      </p:tavLst>
                                    </p:anim>
                                    <p:anim calcmode="lin" valueType="num">
                                      <p:cBhvr additive="base">
                                        <p:cTn id="8" dur="1000" fill="hold"/>
                                        <p:tgtEl>
                                          <p:spTgt spid="2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
                                        </p:tgtEl>
                                        <p:attrNameLst>
                                          <p:attrName>style.visibility</p:attrName>
                                        </p:attrNameLst>
                                      </p:cBhvr>
                                      <p:to>
                                        <p:strVal val="visible"/>
                                      </p:to>
                                    </p:set>
                                    <p:anim calcmode="lin" valueType="num">
                                      <p:cBhvr additive="base">
                                        <p:cTn id="13" dur="1000" fill="hold"/>
                                        <p:tgtEl>
                                          <p:spTgt spid="264"/>
                                        </p:tgtEl>
                                        <p:attrNameLst>
                                          <p:attrName>ppt_x</p:attrName>
                                        </p:attrNameLst>
                                      </p:cBhvr>
                                      <p:tavLst>
                                        <p:tav tm="0">
                                          <p:val>
                                            <p:strVal val="#ppt_x"/>
                                          </p:val>
                                        </p:tav>
                                        <p:tav tm="100000">
                                          <p:val>
                                            <p:strVal val="#ppt_x"/>
                                          </p:val>
                                        </p:tav>
                                      </p:tavLst>
                                    </p:anim>
                                    <p:anim calcmode="lin" valueType="num">
                                      <p:cBhvr additive="base">
                                        <p:cTn id="14"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anim calcmode="lin" valueType="num">
                                      <p:cBhvr additive="base">
                                        <p:cTn id="19" dur="1000" fill="hold"/>
                                        <p:tgtEl>
                                          <p:spTgt spid="253"/>
                                        </p:tgtEl>
                                        <p:attrNameLst>
                                          <p:attrName>ppt_x</p:attrName>
                                        </p:attrNameLst>
                                      </p:cBhvr>
                                      <p:tavLst>
                                        <p:tav tm="0">
                                          <p:val>
                                            <p:strVal val="0-#ppt_w/2"/>
                                          </p:val>
                                        </p:tav>
                                        <p:tav tm="100000">
                                          <p:val>
                                            <p:strVal val="#ppt_x"/>
                                          </p:val>
                                        </p:tav>
                                      </p:tavLst>
                                    </p:anim>
                                    <p:anim calcmode="lin" valueType="num">
                                      <p:cBhvr additive="base">
                                        <p:cTn id="20" dur="1000" fill="hold"/>
                                        <p:tgtEl>
                                          <p:spTgt spid="2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6"/>
                                        </p:tgtEl>
                                        <p:attrNameLst>
                                          <p:attrName>style.visibility</p:attrName>
                                        </p:attrNameLst>
                                      </p:cBhvr>
                                      <p:to>
                                        <p:strVal val="visible"/>
                                      </p:to>
                                    </p:set>
                                    <p:anim calcmode="lin" valueType="num">
                                      <p:cBhvr additive="base">
                                        <p:cTn id="25" dur="1000" fill="hold"/>
                                        <p:tgtEl>
                                          <p:spTgt spid="166"/>
                                        </p:tgtEl>
                                        <p:attrNameLst>
                                          <p:attrName>ppt_x</p:attrName>
                                        </p:attrNameLst>
                                      </p:cBhvr>
                                      <p:tavLst>
                                        <p:tav tm="0">
                                          <p:val>
                                            <p:strVal val="#ppt_x"/>
                                          </p:val>
                                        </p:tav>
                                        <p:tav tm="100000">
                                          <p:val>
                                            <p:strVal val="#ppt_x"/>
                                          </p:val>
                                        </p:tav>
                                      </p:tavLst>
                                    </p:anim>
                                    <p:anim calcmode="lin" valueType="num">
                                      <p:cBhvr additive="base">
                                        <p:cTn id="26" dur="1000" fill="hold"/>
                                        <p:tgtEl>
                                          <p:spTgt spid="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934720" y="9525"/>
            <a:ext cx="88900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(2)</a:t>
            </a:r>
            <a:br>
              <a:rPr lang="de-DE" altLang="de-DE" sz="2000" dirty="0">
                <a:solidFill>
                  <a:schemeClr val="bg1"/>
                </a:solidFill>
              </a:rPr>
            </a:br>
            <a:r>
              <a:rPr lang="de-DE" altLang="de-DE" sz="2000" dirty="0">
                <a:solidFill>
                  <a:schemeClr val="bg1"/>
                </a:solidFill>
              </a:rPr>
              <a:t>Reduzierung des Energieverbrauchs (1): </a:t>
            </a:r>
            <a:r>
              <a:rPr lang="de-DE" altLang="de-DE" sz="2000" b="1" dirty="0">
                <a:solidFill>
                  <a:schemeClr val="bg1"/>
                </a:solidFill>
              </a:rPr>
              <a:t>Effizienz</a:t>
            </a:r>
          </a:p>
        </p:txBody>
      </p:sp>
      <p:sp>
        <p:nvSpPr>
          <p:cNvPr id="10" name="Textfeld 9">
            <a:extLst>
              <a:ext uri="{FF2B5EF4-FFF2-40B4-BE49-F238E27FC236}">
                <a16:creationId xmlns:a16="http://schemas.microsoft.com/office/drawing/2014/main" id="{0766B8CA-66FF-42CD-90AD-1B485670FEF6}"/>
              </a:ext>
            </a:extLst>
          </p:cNvPr>
          <p:cNvSpPr txBox="1"/>
          <p:nvPr/>
        </p:nvSpPr>
        <p:spPr>
          <a:xfrm>
            <a:off x="4083627" y="883039"/>
            <a:ext cx="4819303" cy="1323439"/>
          </a:xfrm>
          <a:prstGeom prst="rect">
            <a:avLst/>
          </a:prstGeom>
          <a:noFill/>
        </p:spPr>
        <p:txBody>
          <a:bodyPr wrap="square" rtlCol="0">
            <a:spAutoFit/>
          </a:bodyPr>
          <a:lstStyle/>
          <a:p>
            <a:r>
              <a:rPr lang="de-DE" sz="2000" dirty="0">
                <a:solidFill>
                  <a:srgbClr val="3333FF"/>
                </a:solidFill>
                <a:latin typeface="Calibri" panose="020F0502020204030204" pitchFamily="34" charset="0"/>
                <a:cs typeface="Calibri" panose="020F0502020204030204" pitchFamily="34" charset="0"/>
              </a:rPr>
              <a:t>Die </a:t>
            </a:r>
            <a:r>
              <a:rPr lang="de-DE" sz="2000" b="1" dirty="0">
                <a:solidFill>
                  <a:srgbClr val="3333FF"/>
                </a:solidFill>
                <a:latin typeface="Calibri" panose="020F0502020204030204" pitchFamily="34" charset="0"/>
                <a:cs typeface="Calibri" panose="020F0502020204030204" pitchFamily="34" charset="0"/>
              </a:rPr>
              <a:t>Reduzierung des Energieverbrauchs </a:t>
            </a:r>
            <a:r>
              <a:rPr lang="de-DE" sz="2000" dirty="0">
                <a:solidFill>
                  <a:srgbClr val="3333FF"/>
                </a:solidFill>
                <a:latin typeface="Calibri" panose="020F0502020204030204" pitchFamily="34" charset="0"/>
                <a:cs typeface="Calibri" panose="020F0502020204030204" pitchFamily="34" charset="0"/>
              </a:rPr>
              <a:t>in D von </a:t>
            </a:r>
            <a:r>
              <a:rPr lang="de-DE" sz="2000" b="1" dirty="0">
                <a:solidFill>
                  <a:srgbClr val="3333FF"/>
                </a:solidFill>
                <a:latin typeface="Calibri" panose="020F0502020204030204" pitchFamily="34" charset="0"/>
                <a:cs typeface="Calibri" panose="020F0502020204030204" pitchFamily="34" charset="0"/>
              </a:rPr>
              <a:t>3.485 TWh </a:t>
            </a:r>
            <a:r>
              <a:rPr lang="de-DE" sz="2000" dirty="0">
                <a:solidFill>
                  <a:srgbClr val="3333FF"/>
                </a:solidFill>
                <a:latin typeface="Calibri" panose="020F0502020204030204" pitchFamily="34" charset="0"/>
                <a:cs typeface="Calibri" panose="020F0502020204030204" pitchFamily="34" charset="0"/>
              </a:rPr>
              <a:t>(2017) bis auf </a:t>
            </a:r>
            <a:r>
              <a:rPr lang="de-DE" sz="2000" b="1" dirty="0">
                <a:solidFill>
                  <a:srgbClr val="3333FF"/>
                </a:solidFill>
                <a:latin typeface="Calibri" panose="020F0502020204030204" pitchFamily="34" charset="0"/>
                <a:cs typeface="Calibri" panose="020F0502020204030204" pitchFamily="34" charset="0"/>
              </a:rPr>
              <a:t>2000 TWh </a:t>
            </a:r>
            <a:r>
              <a:rPr lang="de-DE" sz="2000" dirty="0">
                <a:solidFill>
                  <a:srgbClr val="3333FF"/>
                </a:solidFill>
                <a:latin typeface="Calibri" panose="020F0502020204030204" pitchFamily="34" charset="0"/>
                <a:cs typeface="Calibri" panose="020F0502020204030204" pitchFamily="34" charset="0"/>
              </a:rPr>
              <a:t>(2040) benötigt große volkswirtschaftliche Anstrengungen:</a:t>
            </a:r>
          </a:p>
        </p:txBody>
      </p:sp>
      <p:sp>
        <p:nvSpPr>
          <p:cNvPr id="11" name="Textfeld 10">
            <a:extLst>
              <a:ext uri="{FF2B5EF4-FFF2-40B4-BE49-F238E27FC236}">
                <a16:creationId xmlns:a16="http://schemas.microsoft.com/office/drawing/2014/main" id="{31F4D7A3-104D-4BEC-916E-808448955515}"/>
              </a:ext>
            </a:extLst>
          </p:cNvPr>
          <p:cNvSpPr txBox="1"/>
          <p:nvPr/>
        </p:nvSpPr>
        <p:spPr>
          <a:xfrm>
            <a:off x="345440" y="225843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 Effizienz-Steigerungen </a:t>
            </a:r>
            <a:r>
              <a:rPr lang="de-DE" sz="1800" dirty="0">
                <a:solidFill>
                  <a:srgbClr val="3333FF"/>
                </a:solidFill>
                <a:latin typeface="Calibri" panose="020F0502020204030204" pitchFamily="34" charset="0"/>
                <a:cs typeface="Calibri" panose="020F0502020204030204" pitchFamily="34" charset="0"/>
              </a:rPr>
              <a:t>(Einsparung durch Wirkungsgradverbesserungen)</a:t>
            </a:r>
          </a:p>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Bei der </a:t>
            </a:r>
            <a:r>
              <a:rPr lang="de-DE" sz="1800" b="1" dirty="0">
                <a:solidFill>
                  <a:srgbClr val="3333FF"/>
                </a:solidFill>
                <a:latin typeface="Calibri" panose="020F0502020204030204" pitchFamily="34" charset="0"/>
                <a:cs typeface="Calibri" panose="020F0502020204030204" pitchFamily="34" charset="0"/>
              </a:rPr>
              <a:t>Energieerzeugung</a:t>
            </a:r>
            <a:r>
              <a:rPr lang="de-DE" sz="1800" dirty="0">
                <a:solidFill>
                  <a:srgbClr val="3333FF"/>
                </a:solidFill>
                <a:latin typeface="Calibri" panose="020F0502020204030204" pitchFamily="34" charset="0"/>
                <a:cs typeface="Calibri" panose="020F0502020204030204" pitchFamily="34" charset="0"/>
              </a:rPr>
              <a:t> wird mit dem Ersatz von fossilen Energieerzeugern (Wärmekraftwerke) durch erneuerbaren  Energieerzeugern (PV. Wind, Biomasse) mehr als </a:t>
            </a:r>
            <a:r>
              <a:rPr lang="de-DE" sz="1800" b="1" dirty="0">
                <a:solidFill>
                  <a:srgbClr val="3333FF"/>
                </a:solidFill>
                <a:latin typeface="Calibri" panose="020F0502020204030204" pitchFamily="34" charset="0"/>
                <a:cs typeface="Calibri" panose="020F0502020204030204" pitchFamily="34" charset="0"/>
              </a:rPr>
              <a:t>60% Energie eingespart</a:t>
            </a:r>
            <a:r>
              <a:rPr lang="de-DE" sz="1800" dirty="0">
                <a:solidFill>
                  <a:srgbClr val="3333FF"/>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3E197566-10EF-445F-A78B-BBAE7FAF386F}"/>
              </a:ext>
            </a:extLst>
          </p:cNvPr>
          <p:cNvSpPr txBox="1"/>
          <p:nvPr/>
        </p:nvSpPr>
        <p:spPr>
          <a:xfrm>
            <a:off x="641350" y="5798620"/>
            <a:ext cx="9183370" cy="646331"/>
          </a:xfrm>
          <a:prstGeom prst="rect">
            <a:avLst/>
          </a:prstGeom>
          <a:noFill/>
        </p:spPr>
        <p:txBody>
          <a:bodyPr wrap="square">
            <a:spAutoFit/>
          </a:bodyPr>
          <a:lstStyle/>
          <a:p>
            <a:r>
              <a:rPr lang="de-DE" sz="1800"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a:t>
            </a:r>
            <a:r>
              <a:rPr lang="de-DE" sz="1800" dirty="0">
                <a:solidFill>
                  <a:srgbClr val="3333FF"/>
                </a:solidFill>
                <a:latin typeface="Calibri" panose="020F0502020204030204" pitchFamily="34" charset="0"/>
                <a:cs typeface="Calibri" panose="020F0502020204030204" pitchFamily="34" charset="0"/>
              </a:rPr>
              <a:t> für Verbraucher und die </a:t>
            </a:r>
            <a:r>
              <a:rPr lang="de-DE" sz="1800" b="1" dirty="0">
                <a:solidFill>
                  <a:srgbClr val="3333FF"/>
                </a:solidFill>
                <a:latin typeface="Calibri" panose="020F0502020204030204" pitchFamily="34" charset="0"/>
                <a:cs typeface="Calibri" panose="020F0502020204030204" pitchFamily="34" charset="0"/>
              </a:rPr>
              <a:t>notwendige Förderkulisse </a:t>
            </a:r>
            <a:r>
              <a:rPr lang="de-DE" sz="1800" dirty="0">
                <a:solidFill>
                  <a:srgbClr val="3333FF"/>
                </a:solidFill>
                <a:latin typeface="Calibri" panose="020F0502020204030204" pitchFamily="34" charset="0"/>
                <a:cs typeface="Calibri" panose="020F0502020204030204" pitchFamily="34" charset="0"/>
              </a:rPr>
              <a:t>müssen die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begonnene Dynamik weiter vorantreiben!</a:t>
            </a:r>
            <a:endParaRPr lang="de-DE" sz="1800" dirty="0"/>
          </a:p>
        </p:txBody>
      </p:sp>
      <p:sp>
        <p:nvSpPr>
          <p:cNvPr id="14" name="Textfeld 13">
            <a:extLst>
              <a:ext uri="{FF2B5EF4-FFF2-40B4-BE49-F238E27FC236}">
                <a16:creationId xmlns:a16="http://schemas.microsoft.com/office/drawing/2014/main" id="{4E5FAF5A-FD1F-4F4F-AD9F-7040B0759238}"/>
              </a:ext>
            </a:extLst>
          </p:cNvPr>
          <p:cNvSpPr txBox="1"/>
          <p:nvPr/>
        </p:nvSpPr>
        <p:spPr>
          <a:xfrm>
            <a:off x="345440" y="4305526"/>
            <a:ext cx="8890000" cy="646331"/>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Mobilitätswende</a:t>
            </a:r>
            <a:r>
              <a:rPr lang="de-DE" sz="1800" dirty="0">
                <a:solidFill>
                  <a:srgbClr val="3333FF"/>
                </a:solidFill>
                <a:latin typeface="Calibri" panose="020F0502020204030204" pitchFamily="34" charset="0"/>
                <a:cs typeface="Calibri" panose="020F0502020204030204" pitchFamily="34" charset="0"/>
              </a:rPr>
              <a:t> können mit dem Ersatz von fossilen Verbrenner-Autos durch Akku-Autos mehr </a:t>
            </a:r>
            <a:r>
              <a:rPr lang="de-DE" sz="1800" b="1" dirty="0">
                <a:solidFill>
                  <a:srgbClr val="3333FF"/>
                </a:solidFill>
                <a:latin typeface="Calibri" panose="020F0502020204030204" pitchFamily="34" charset="0"/>
                <a:cs typeface="Calibri" panose="020F0502020204030204" pitchFamily="34" charset="0"/>
              </a:rPr>
              <a:t>als 60% Energie eingespart </a:t>
            </a:r>
            <a:r>
              <a:rPr lang="de-DE" sz="1800" dirty="0">
                <a:solidFill>
                  <a:srgbClr val="3333FF"/>
                </a:solidFill>
                <a:latin typeface="Calibri" panose="020F0502020204030204" pitchFamily="34" charset="0"/>
                <a:cs typeface="Calibri" panose="020F0502020204030204" pitchFamily="34" charset="0"/>
              </a:rPr>
              <a:t>werden!</a:t>
            </a:r>
          </a:p>
        </p:txBody>
      </p:sp>
      <p:sp>
        <p:nvSpPr>
          <p:cNvPr id="15" name="Textfeld 14">
            <a:extLst>
              <a:ext uri="{FF2B5EF4-FFF2-40B4-BE49-F238E27FC236}">
                <a16:creationId xmlns:a16="http://schemas.microsoft.com/office/drawing/2014/main" id="{D7B2BFBF-4630-4C81-A63A-CE6C132B1510}"/>
              </a:ext>
            </a:extLst>
          </p:cNvPr>
          <p:cNvSpPr txBox="1"/>
          <p:nvPr/>
        </p:nvSpPr>
        <p:spPr>
          <a:xfrm>
            <a:off x="345440" y="4913574"/>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Durch die </a:t>
            </a:r>
            <a:r>
              <a:rPr lang="de-DE" sz="1800" b="1" dirty="0" err="1">
                <a:solidFill>
                  <a:srgbClr val="3333FF"/>
                </a:solidFill>
                <a:latin typeface="Calibri" panose="020F0502020204030204" pitchFamily="34" charset="0"/>
                <a:cs typeface="Calibri" panose="020F0502020204030204" pitchFamily="34" charset="0"/>
              </a:rPr>
              <a:t>Sektorkopplung</a:t>
            </a:r>
            <a:r>
              <a:rPr lang="de-DE" sz="1800" u="sng"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beim Verbraucher (</a:t>
            </a:r>
            <a:r>
              <a:rPr lang="de-DE" sz="1800" b="1" dirty="0" err="1">
                <a:solidFill>
                  <a:srgbClr val="3333FF"/>
                </a:solidFill>
                <a:latin typeface="Calibri" panose="020F0502020204030204" pitchFamily="34" charset="0"/>
                <a:cs typeface="Calibri" panose="020F0502020204030204" pitchFamily="34" charset="0"/>
              </a:rPr>
              <a:t>ProSumer</a:t>
            </a:r>
            <a:r>
              <a:rPr lang="de-DE" sz="1800" b="1" dirty="0">
                <a:solidFill>
                  <a:srgbClr val="3333FF"/>
                </a:solidFill>
                <a:latin typeface="Calibri" panose="020F0502020204030204" pitchFamily="34" charset="0"/>
                <a:cs typeface="Calibri" panose="020F0502020204030204" pitchFamily="34" charset="0"/>
              </a:rPr>
              <a:t>) </a:t>
            </a:r>
            <a:r>
              <a:rPr lang="de-DE" sz="1800" dirty="0">
                <a:solidFill>
                  <a:srgbClr val="3333FF"/>
                </a:solidFill>
                <a:latin typeface="Calibri" panose="020F0502020204030204" pitchFamily="34" charset="0"/>
                <a:cs typeface="Calibri" panose="020F0502020204030204" pitchFamily="34" charset="0"/>
              </a:rPr>
              <a:t>kann die </a:t>
            </a:r>
            <a:r>
              <a:rPr lang="de-DE" sz="1800" b="1" dirty="0">
                <a:solidFill>
                  <a:srgbClr val="3333FF"/>
                </a:solidFill>
                <a:latin typeface="Calibri" panose="020F0502020204030204" pitchFamily="34" charset="0"/>
                <a:cs typeface="Calibri" panose="020F0502020204030204" pitchFamily="34" charset="0"/>
              </a:rPr>
              <a:t>Eigenversorgung</a:t>
            </a:r>
            <a:r>
              <a:rPr lang="de-DE" sz="1800" dirty="0">
                <a:solidFill>
                  <a:srgbClr val="3333FF"/>
                </a:solidFill>
                <a:latin typeface="Calibri" panose="020F0502020204030204" pitchFamily="34" charset="0"/>
                <a:cs typeface="Calibri" panose="020F0502020204030204" pitchFamily="34" charset="0"/>
              </a:rPr>
              <a:t> wesentlich gesteigert werden. Darüber hinaus können netzdienliche Leistungen z.B. mit Power </a:t>
            </a:r>
            <a:r>
              <a:rPr lang="de-DE" sz="1800" dirty="0" err="1">
                <a:solidFill>
                  <a:srgbClr val="3333FF"/>
                </a:solidFill>
                <a:latin typeface="Calibri" panose="020F0502020204030204" pitchFamily="34" charset="0"/>
                <a:cs typeface="Calibri" panose="020F0502020204030204" pitchFamily="34" charset="0"/>
              </a:rPr>
              <a:t>to</a:t>
            </a:r>
            <a:r>
              <a:rPr lang="de-DE" sz="1800" dirty="0">
                <a:solidFill>
                  <a:srgbClr val="3333FF"/>
                </a:solidFill>
                <a:latin typeface="Calibri" panose="020F0502020204030204" pitchFamily="34" charset="0"/>
                <a:cs typeface="Calibri" panose="020F0502020204030204" pitchFamily="34" charset="0"/>
              </a:rPr>
              <a:t> Heat und Rückspeisung von Auto-Akkus ins Netz erbracht werden!</a:t>
            </a:r>
          </a:p>
        </p:txBody>
      </p:sp>
      <p:sp>
        <p:nvSpPr>
          <p:cNvPr id="19" name="Textfeld 18">
            <a:extLst>
              <a:ext uri="{FF2B5EF4-FFF2-40B4-BE49-F238E27FC236}">
                <a16:creationId xmlns:a16="http://schemas.microsoft.com/office/drawing/2014/main" id="{0A5323EE-7137-478E-BB97-4BED75AE65E8}"/>
              </a:ext>
            </a:extLst>
          </p:cNvPr>
          <p:cNvSpPr txBox="1"/>
          <p:nvPr/>
        </p:nvSpPr>
        <p:spPr>
          <a:xfrm>
            <a:off x="345440" y="3420479"/>
            <a:ext cx="8890000" cy="923330"/>
          </a:xfrm>
          <a:prstGeom prst="rect">
            <a:avLst/>
          </a:prstGeom>
          <a:noFill/>
        </p:spPr>
        <p:txBody>
          <a:bodyPr wrap="square" rtlCol="0">
            <a:spAutoFit/>
          </a:bodyPr>
          <a:lstStyle/>
          <a:p>
            <a:pPr marL="538163" lvl="1" indent="-182563">
              <a:buFont typeface="Courier New" panose="02070309020205020404" pitchFamily="49" charset="0"/>
              <a:buChar char="o"/>
            </a:pPr>
            <a:r>
              <a:rPr lang="de-DE" sz="1800" dirty="0">
                <a:solidFill>
                  <a:srgbClr val="3333FF"/>
                </a:solidFill>
                <a:latin typeface="Calibri" panose="020F0502020204030204" pitchFamily="34" charset="0"/>
                <a:cs typeface="Calibri" panose="020F0502020204030204" pitchFamily="34" charset="0"/>
              </a:rPr>
              <a:t>In der </a:t>
            </a:r>
            <a:r>
              <a:rPr lang="de-DE" sz="1800" b="1" dirty="0">
                <a:solidFill>
                  <a:srgbClr val="3333FF"/>
                </a:solidFill>
                <a:latin typeface="Calibri" panose="020F0502020204030204" pitchFamily="34" charset="0"/>
                <a:cs typeface="Calibri" panose="020F0502020204030204" pitchFamily="34" charset="0"/>
              </a:rPr>
              <a:t>Wärmewende</a:t>
            </a:r>
            <a:r>
              <a:rPr lang="de-DE" sz="1800" dirty="0">
                <a:solidFill>
                  <a:srgbClr val="3333FF"/>
                </a:solidFill>
                <a:latin typeface="Calibri" panose="020F0502020204030204" pitchFamily="34" charset="0"/>
                <a:cs typeface="Calibri" panose="020F0502020204030204" pitchFamily="34" charset="0"/>
              </a:rPr>
              <a:t> können mit dem Ersatz von fossilen Wärmeerzeugern durch Wärmepumpen mit einer Jahresarbeitszahl &gt;4, </a:t>
            </a:r>
            <a:r>
              <a:rPr lang="de-DE" sz="1800" b="1" dirty="0">
                <a:solidFill>
                  <a:srgbClr val="3333FF"/>
                </a:solidFill>
                <a:latin typeface="Calibri" panose="020F0502020204030204" pitchFamily="34" charset="0"/>
                <a:cs typeface="Calibri" panose="020F0502020204030204" pitchFamily="34" charset="0"/>
              </a:rPr>
              <a:t>mehr als 75% Energie eingespart </a:t>
            </a:r>
            <a:r>
              <a:rPr lang="de-DE" sz="1800" dirty="0">
                <a:solidFill>
                  <a:srgbClr val="3333FF"/>
                </a:solidFill>
                <a:latin typeface="Calibri" panose="020F0502020204030204" pitchFamily="34" charset="0"/>
                <a:cs typeface="Calibri" panose="020F0502020204030204" pitchFamily="34" charset="0"/>
              </a:rPr>
              <a:t>werden!</a:t>
            </a:r>
          </a:p>
        </p:txBody>
      </p:sp>
      <p:grpSp>
        <p:nvGrpSpPr>
          <p:cNvPr id="3" name="Gruppieren 2">
            <a:extLst>
              <a:ext uri="{FF2B5EF4-FFF2-40B4-BE49-F238E27FC236}">
                <a16:creationId xmlns:a16="http://schemas.microsoft.com/office/drawing/2014/main" id="{4B0443F1-1827-46B8-B454-7411D7313B6D}"/>
              </a:ext>
            </a:extLst>
          </p:cNvPr>
          <p:cNvGrpSpPr/>
          <p:nvPr/>
        </p:nvGrpSpPr>
        <p:grpSpPr>
          <a:xfrm>
            <a:off x="1475509" y="820859"/>
            <a:ext cx="2483427" cy="1437574"/>
            <a:chOff x="1475509" y="820859"/>
            <a:chExt cx="2483427" cy="1437574"/>
          </a:xfrm>
        </p:grpSpPr>
        <p:sp>
          <p:nvSpPr>
            <p:cNvPr id="2" name="Rechteck 1">
              <a:extLst>
                <a:ext uri="{FF2B5EF4-FFF2-40B4-BE49-F238E27FC236}">
                  <a16:creationId xmlns:a16="http://schemas.microsoft.com/office/drawing/2014/main" id="{EEB263C5-5CED-4415-B535-702A82E74B43}"/>
                </a:ext>
              </a:extLst>
            </p:cNvPr>
            <p:cNvSpPr/>
            <p:nvPr/>
          </p:nvSpPr>
          <p:spPr bwMode="auto">
            <a:xfrm>
              <a:off x="1475509" y="820859"/>
              <a:ext cx="2483427" cy="143757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7" name="Gruppieren 16">
              <a:extLst>
                <a:ext uri="{FF2B5EF4-FFF2-40B4-BE49-F238E27FC236}">
                  <a16:creationId xmlns:a16="http://schemas.microsoft.com/office/drawing/2014/main" id="{43D72002-6FC2-4E5A-8386-1D0F84F007F5}"/>
                </a:ext>
              </a:extLst>
            </p:cNvPr>
            <p:cNvGrpSpPr/>
            <p:nvPr/>
          </p:nvGrpSpPr>
          <p:grpSpPr>
            <a:xfrm>
              <a:off x="1795565" y="978001"/>
              <a:ext cx="1963558" cy="1146866"/>
              <a:chOff x="2867727" y="1993004"/>
              <a:chExt cx="1155292" cy="654451"/>
            </a:xfrm>
          </p:grpSpPr>
          <p:cxnSp>
            <p:nvCxnSpPr>
              <p:cNvPr id="18" name="Gerader Verbinder 17">
                <a:extLst>
                  <a:ext uri="{FF2B5EF4-FFF2-40B4-BE49-F238E27FC236}">
                    <a16:creationId xmlns:a16="http://schemas.microsoft.com/office/drawing/2014/main" id="{EFA87CDE-AC20-4502-B226-DF5B061843A5}"/>
                  </a:ext>
                </a:extLst>
              </p:cNvPr>
              <p:cNvCxnSpPr/>
              <p:nvPr/>
            </p:nvCxnSpPr>
            <p:spPr bwMode="auto">
              <a:xfrm>
                <a:off x="2867727" y="2647455"/>
                <a:ext cx="147980" cy="0"/>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A86D7BD4-EF23-41CD-8C60-0A72B963E52C}"/>
                  </a:ext>
                </a:extLst>
              </p:cNvPr>
              <p:cNvCxnSpPr>
                <a:cxnSpLocks/>
              </p:cNvCxnSpPr>
              <p:nvPr/>
            </p:nvCxnSpPr>
            <p:spPr bwMode="auto">
              <a:xfrm>
                <a:off x="2867727" y="1993004"/>
                <a:ext cx="1155292" cy="346829"/>
              </a:xfrm>
              <a:prstGeom prst="line">
                <a:avLst/>
              </a:prstGeom>
              <a:solidFill>
                <a:srgbClr val="FF0000"/>
              </a:solidFill>
              <a:ln w="762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7D143ADD-4941-4DC2-923C-1ACDAE7B8B1B}"/>
                  </a:ext>
                </a:extLst>
              </p:cNvPr>
              <p:cNvCxnSpPr>
                <a:cxnSpLocks/>
              </p:cNvCxnSpPr>
              <p:nvPr/>
            </p:nvCxnSpPr>
            <p:spPr bwMode="auto">
              <a:xfrm flipV="1">
                <a:off x="3015707" y="2339833"/>
                <a:ext cx="1007312" cy="307622"/>
              </a:xfrm>
              <a:prstGeom prst="line">
                <a:avLst/>
              </a:prstGeom>
              <a:solidFill>
                <a:srgbClr val="FF0000"/>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305673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934720" y="0"/>
            <a:ext cx="8890000"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(2)</a:t>
            </a:r>
            <a:br>
              <a:rPr lang="de-DE" altLang="de-DE" sz="2000" dirty="0">
                <a:solidFill>
                  <a:schemeClr val="bg1"/>
                </a:solidFill>
              </a:rPr>
            </a:br>
            <a:r>
              <a:rPr lang="de-DE" altLang="de-DE" sz="2000" dirty="0">
                <a:solidFill>
                  <a:schemeClr val="bg1"/>
                </a:solidFill>
              </a:rPr>
              <a:t>Reduzierung des Energieverbrauchs (2): </a:t>
            </a:r>
            <a:r>
              <a:rPr lang="de-DE" altLang="de-DE" sz="2000" b="1" dirty="0">
                <a:solidFill>
                  <a:schemeClr val="bg1"/>
                </a:solidFill>
              </a:rPr>
              <a:t>Suffizienz</a:t>
            </a:r>
          </a:p>
        </p:txBody>
      </p:sp>
      <p:sp>
        <p:nvSpPr>
          <p:cNvPr id="16" name="Textfeld 15">
            <a:extLst>
              <a:ext uri="{FF2B5EF4-FFF2-40B4-BE49-F238E27FC236}">
                <a16:creationId xmlns:a16="http://schemas.microsoft.com/office/drawing/2014/main" id="{D3085FAC-2BC5-43B5-96D8-93FDFE68335D}"/>
              </a:ext>
            </a:extLst>
          </p:cNvPr>
          <p:cNvSpPr txBox="1"/>
          <p:nvPr/>
        </p:nvSpPr>
        <p:spPr>
          <a:xfrm>
            <a:off x="345440" y="1070173"/>
            <a:ext cx="889000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Suffizienz-Steigerungen</a:t>
            </a:r>
            <a:r>
              <a:rPr lang="de-DE" sz="1800" dirty="0">
                <a:solidFill>
                  <a:srgbClr val="3333FF"/>
                </a:solidFill>
                <a:latin typeface="Calibri" panose="020F0502020204030204" pitchFamily="34" charset="0"/>
                <a:cs typeface="Calibri" panose="020F0502020204030204" pitchFamily="34" charset="0"/>
              </a:rPr>
              <a:t> (Einsparung durch Verhaltensänderungen in der Gesellschaft)</a:t>
            </a:r>
          </a:p>
          <a:p>
            <a:pPr marL="355600" lvl="1"/>
            <a:r>
              <a:rPr lang="de-DE" sz="1800" dirty="0">
                <a:solidFill>
                  <a:srgbClr val="3333FF"/>
                </a:solidFill>
                <a:latin typeface="Calibri" panose="020F0502020204030204" pitchFamily="34" charset="0"/>
                <a:cs typeface="Calibri" panose="020F0502020204030204" pitchFamily="34" charset="0"/>
              </a:rPr>
              <a:t>Die</a:t>
            </a:r>
            <a:r>
              <a:rPr lang="de-DE" sz="1800" b="1" dirty="0">
                <a:solidFill>
                  <a:srgbClr val="3333FF"/>
                </a:solidFill>
                <a:latin typeface="Calibri" panose="020F0502020204030204" pitchFamily="34" charset="0"/>
                <a:cs typeface="Calibri" panose="020F0502020204030204" pitchFamily="34" charset="0"/>
              </a:rPr>
              <a:t> Gesellschaft </a:t>
            </a:r>
            <a:r>
              <a:rPr lang="de-DE" sz="1800" dirty="0">
                <a:solidFill>
                  <a:srgbClr val="3333FF"/>
                </a:solidFill>
                <a:latin typeface="Calibri" panose="020F0502020204030204" pitchFamily="34" charset="0"/>
                <a:cs typeface="Calibri" panose="020F0502020204030204" pitchFamily="34" charset="0"/>
              </a:rPr>
              <a:t>muss das </a:t>
            </a:r>
            <a:r>
              <a:rPr lang="de-DE" sz="1800" b="1" dirty="0">
                <a:solidFill>
                  <a:srgbClr val="3333FF"/>
                </a:solidFill>
                <a:latin typeface="Calibri" panose="020F0502020204030204" pitchFamily="34" charset="0"/>
                <a:cs typeface="Calibri" panose="020F0502020204030204" pitchFamily="34" charset="0"/>
              </a:rPr>
              <a:t>richtige Maß </a:t>
            </a:r>
            <a:r>
              <a:rPr lang="de-DE" sz="1800" dirty="0">
                <a:solidFill>
                  <a:srgbClr val="3333FF"/>
                </a:solidFill>
                <a:latin typeface="Calibri" panose="020F0502020204030204" pitchFamily="34" charset="0"/>
                <a:cs typeface="Calibri" panose="020F0502020204030204" pitchFamily="34" charset="0"/>
              </a:rPr>
              <a:t>finden, wie sie mit den </a:t>
            </a:r>
            <a:r>
              <a:rPr lang="de-DE" sz="1800" b="1" dirty="0">
                <a:solidFill>
                  <a:srgbClr val="3333FF"/>
                </a:solidFill>
                <a:latin typeface="Calibri" panose="020F0502020204030204" pitchFamily="34" charset="0"/>
                <a:cs typeface="Calibri" panose="020F0502020204030204" pitchFamily="34" charset="0"/>
              </a:rPr>
              <a:t>Ressourcen</a:t>
            </a:r>
            <a:r>
              <a:rPr lang="de-DE" sz="1800" dirty="0">
                <a:solidFill>
                  <a:srgbClr val="3333FF"/>
                </a:solidFill>
                <a:latin typeface="Calibri" panose="020F0502020204030204" pitchFamily="34" charset="0"/>
                <a:cs typeface="Calibri" panose="020F0502020204030204" pitchFamily="34" charset="0"/>
              </a:rPr>
              <a:t> unseres Planeten Erde umgeht!</a:t>
            </a:r>
          </a:p>
          <a:p>
            <a:pPr marL="355600" lvl="1"/>
            <a:endParaRPr lang="de-DE" sz="1800" dirty="0">
              <a:solidFill>
                <a:srgbClr val="3333FF"/>
              </a:solidFill>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924C9B0C-4711-47D0-8820-E687A8353E6F}"/>
              </a:ext>
            </a:extLst>
          </p:cNvPr>
          <p:cNvSpPr txBox="1"/>
          <p:nvPr/>
        </p:nvSpPr>
        <p:spPr>
          <a:xfrm>
            <a:off x="641350" y="2085836"/>
            <a:ext cx="9183370" cy="369332"/>
          </a:xfrm>
          <a:prstGeom prst="rect">
            <a:avLst/>
          </a:prstGeom>
          <a:noFill/>
        </p:spPr>
        <p:txBody>
          <a:bodyPr wrap="square">
            <a:spAutoFit/>
          </a:bodyPr>
          <a:lstStyle/>
          <a:p>
            <a:r>
              <a:rPr lang="de-DE" sz="1800" b="1" dirty="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de-DE" sz="1800" b="1" dirty="0">
                <a:solidFill>
                  <a:srgbClr val="3333FF"/>
                </a:solidFill>
                <a:latin typeface="Calibri" panose="020F0502020204030204" pitchFamily="34" charset="0"/>
                <a:cs typeface="Calibri" panose="020F0502020204030204" pitchFamily="34" charset="0"/>
              </a:rPr>
              <a:t>Aufklärungskampagnen für Verbraucher aller Sektoren und Altersgruppen  sind notwendig!</a:t>
            </a:r>
            <a:endParaRPr lang="de-DE" sz="1800" b="1" dirty="0"/>
          </a:p>
        </p:txBody>
      </p:sp>
    </p:spTree>
    <p:extLst>
      <p:ext uri="{BB962C8B-B14F-4D97-AF65-F5344CB8AC3E}">
        <p14:creationId xmlns:p14="http://schemas.microsoft.com/office/powerpoint/2010/main" val="22015236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980208" y="9525"/>
            <a:ext cx="8859752" cy="615553"/>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chemeClr val="bg1"/>
                </a:solidFill>
              </a:rPr>
              <a:t>Herausforderungen und Maßnahmen zur Zielerreichung der Energiewende (3)</a:t>
            </a:r>
            <a:br>
              <a:rPr lang="de-DE" altLang="de-DE" sz="2000" dirty="0">
                <a:solidFill>
                  <a:schemeClr val="bg1"/>
                </a:solidFill>
              </a:rPr>
            </a:br>
            <a:r>
              <a:rPr lang="de-DE" altLang="de-DE" sz="2000" dirty="0">
                <a:solidFill>
                  <a:schemeClr val="bg1"/>
                </a:solidFill>
              </a:rPr>
              <a:t>Zubau der Erneuerbaren (1)</a:t>
            </a:r>
          </a:p>
        </p:txBody>
      </p:sp>
      <p:sp>
        <p:nvSpPr>
          <p:cNvPr id="4" name="Textfeld 3">
            <a:extLst>
              <a:ext uri="{FF2B5EF4-FFF2-40B4-BE49-F238E27FC236}">
                <a16:creationId xmlns:a16="http://schemas.microsoft.com/office/drawing/2014/main" id="{1866B435-CE16-4A92-903C-7795D995C298}"/>
              </a:ext>
            </a:extLst>
          </p:cNvPr>
          <p:cNvSpPr txBox="1"/>
          <p:nvPr/>
        </p:nvSpPr>
        <p:spPr>
          <a:xfrm>
            <a:off x="249382" y="2363620"/>
            <a:ext cx="9590578" cy="1754326"/>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Investoren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Die große Menge des Zubaus von EE muss von vielen unterschiedlichen Investoren in Angriff genommen werden: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&lt; 10% durch öffentliche Hand </a:t>
            </a:r>
            <a:r>
              <a:rPr lang="de-DE" sz="1800" dirty="0">
                <a:solidFill>
                  <a:srgbClr val="3333FF"/>
                </a:solidFill>
                <a:latin typeface="Calibri" panose="020F0502020204030204" pitchFamily="34" charset="0"/>
                <a:cs typeface="Calibri" panose="020F0502020204030204" pitchFamily="34" charset="0"/>
              </a:rPr>
              <a:t>(Bund, Länder, Kommunen) für deren Liegenschaften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ca. 90% durch die Gesellschaft </a:t>
            </a:r>
            <a:r>
              <a:rPr lang="de-DE" sz="1800" dirty="0">
                <a:solidFill>
                  <a:srgbClr val="3333FF"/>
                </a:solidFill>
                <a:latin typeface="Calibri" panose="020F0502020204030204" pitchFamily="34" charset="0"/>
                <a:cs typeface="Calibri" panose="020F0502020204030204" pitchFamily="34" charset="0"/>
              </a:rPr>
              <a:t>(Bürger*innen, Bürgergenossenschaften, kommunale</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  Gesellschaften, Energieversorger, private Investoren). </a:t>
            </a:r>
          </a:p>
        </p:txBody>
      </p:sp>
      <p:sp>
        <p:nvSpPr>
          <p:cNvPr id="9" name="Textfeld 8">
            <a:extLst>
              <a:ext uri="{FF2B5EF4-FFF2-40B4-BE49-F238E27FC236}">
                <a16:creationId xmlns:a16="http://schemas.microsoft.com/office/drawing/2014/main" id="{C855533E-715D-4656-97B7-2EA071C2E525}"/>
              </a:ext>
            </a:extLst>
          </p:cNvPr>
          <p:cNvSpPr txBox="1"/>
          <p:nvPr/>
        </p:nvSpPr>
        <p:spPr>
          <a:xfrm>
            <a:off x="249382" y="4964150"/>
            <a:ext cx="9656618" cy="1477328"/>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Versorgungssicherheit</a:t>
            </a:r>
            <a:br>
              <a:rPr lang="de-DE" sz="1800" dirty="0">
                <a:solidFill>
                  <a:srgbClr val="3333FF"/>
                </a:solidFill>
                <a:latin typeface="Calibri" panose="020F0502020204030204" pitchFamily="34" charset="0"/>
                <a:cs typeface="Calibri" panose="020F0502020204030204" pitchFamily="34" charset="0"/>
              </a:rPr>
            </a:br>
            <a:r>
              <a:rPr lang="de-DE" sz="1800" b="1" dirty="0" err="1">
                <a:solidFill>
                  <a:srgbClr val="3333FF"/>
                </a:solidFill>
                <a:latin typeface="Calibri" panose="020F0502020204030204" pitchFamily="34" charset="0"/>
                <a:cs typeface="Calibri" panose="020F0502020204030204" pitchFamily="34" charset="0"/>
              </a:rPr>
              <a:t>Sektorkopplung</a:t>
            </a:r>
            <a:r>
              <a:rPr lang="de-DE" sz="1800" b="1" dirty="0">
                <a:solidFill>
                  <a:srgbClr val="3333FF"/>
                </a:solidFill>
                <a:latin typeface="Calibri" panose="020F0502020204030204" pitchFamily="34" charset="0"/>
                <a:cs typeface="Calibri" panose="020F0502020204030204" pitchFamily="34" charset="0"/>
              </a:rPr>
              <a:t> bei den Erneuerbaren </a:t>
            </a:r>
            <a:r>
              <a:rPr lang="de-DE" sz="1800" dirty="0">
                <a:solidFill>
                  <a:srgbClr val="3333FF"/>
                </a:solidFill>
                <a:latin typeface="Calibri" panose="020F0502020204030204" pitchFamily="34" charset="0"/>
                <a:cs typeface="Calibri" panose="020F0502020204030204" pitchFamily="34" charset="0"/>
              </a:rPr>
              <a:t>(virtuelles Kraftwerk und </a:t>
            </a:r>
            <a:r>
              <a:rPr lang="de-DE" sz="1800" dirty="0" err="1">
                <a:solidFill>
                  <a:srgbClr val="3333FF"/>
                </a:solidFill>
                <a:latin typeface="Calibri" panose="020F0502020204030204" pitchFamily="34" charset="0"/>
                <a:cs typeface="Calibri" panose="020F0502020204030204" pitchFamily="34" charset="0"/>
              </a:rPr>
              <a:t>ProSumer</a:t>
            </a:r>
            <a:r>
              <a:rPr lang="de-DE" sz="1800" dirty="0">
                <a:solidFill>
                  <a:srgbClr val="3333FF"/>
                </a:solidFill>
                <a:latin typeface="Calibri" panose="020F0502020204030204" pitchFamily="34" charset="0"/>
                <a:cs typeface="Calibri" panose="020F0502020204030204" pitchFamily="34" charset="0"/>
              </a:rPr>
              <a:t>), </a:t>
            </a:r>
            <a:r>
              <a:rPr lang="de-DE" sz="1800" b="1" dirty="0">
                <a:solidFill>
                  <a:srgbClr val="3333FF"/>
                </a:solidFill>
                <a:latin typeface="Calibri" panose="020F0502020204030204" pitchFamily="34" charset="0"/>
                <a:cs typeface="Calibri" panose="020F0502020204030204" pitchFamily="34" charset="0"/>
              </a:rPr>
              <a:t>ausreichend große Energiespeicher mit Residualraftwerken, ausreichender Netzausbau </a:t>
            </a:r>
            <a:r>
              <a:rPr lang="de-DE" sz="1800" dirty="0">
                <a:solidFill>
                  <a:srgbClr val="3333FF"/>
                </a:solidFill>
                <a:latin typeface="Calibri" panose="020F0502020204030204" pitchFamily="34" charset="0"/>
                <a:cs typeface="Calibri" panose="020F0502020204030204" pitchFamily="34" charset="0"/>
              </a:rPr>
              <a:t>und ein </a:t>
            </a:r>
            <a:r>
              <a:rPr lang="de-DE" sz="1800" b="1" dirty="0">
                <a:solidFill>
                  <a:srgbClr val="3333FF"/>
                </a:solidFill>
                <a:latin typeface="Calibri" panose="020F0502020204030204" pitchFamily="34" charset="0"/>
                <a:cs typeface="Calibri" panose="020F0502020204030204" pitchFamily="34" charset="0"/>
              </a:rPr>
              <a:t>Energiemanagement-System</a:t>
            </a:r>
            <a:r>
              <a:rPr lang="de-DE" sz="1800" dirty="0">
                <a:solidFill>
                  <a:srgbClr val="3333FF"/>
                </a:solidFill>
                <a:latin typeface="Calibri" panose="020F0502020204030204" pitchFamily="34" charset="0"/>
                <a:cs typeface="Calibri" panose="020F0502020204030204" pitchFamily="34" charset="0"/>
              </a:rPr>
              <a:t> müssen die Versorgungssicherheit gewährleisten!</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Hier muss ein </a:t>
            </a:r>
            <a:r>
              <a:rPr lang="de-DE" sz="1800" b="1" dirty="0">
                <a:solidFill>
                  <a:srgbClr val="3333FF"/>
                </a:solidFill>
                <a:latin typeface="Calibri" panose="020F0502020204030204" pitchFamily="34" charset="0"/>
                <a:cs typeface="Calibri" panose="020F0502020204030204" pitchFamily="34" charset="0"/>
              </a:rPr>
              <a:t>schneller Ausbau </a:t>
            </a:r>
            <a:r>
              <a:rPr lang="de-DE" sz="1800" dirty="0">
                <a:solidFill>
                  <a:srgbClr val="3333FF"/>
                </a:solidFill>
                <a:latin typeface="Calibri" panose="020F0502020204030204" pitchFamily="34" charset="0"/>
                <a:cs typeface="Calibri" panose="020F0502020204030204" pitchFamily="34" charset="0"/>
              </a:rPr>
              <a:t>sofort angestoßen werden!</a:t>
            </a:r>
          </a:p>
        </p:txBody>
      </p:sp>
      <p:sp>
        <p:nvSpPr>
          <p:cNvPr id="10" name="Textfeld 9">
            <a:extLst>
              <a:ext uri="{FF2B5EF4-FFF2-40B4-BE49-F238E27FC236}">
                <a16:creationId xmlns:a16="http://schemas.microsoft.com/office/drawing/2014/main" id="{4624BE50-45B0-4AF0-A885-F5B7562B87BC}"/>
              </a:ext>
            </a:extLst>
          </p:cNvPr>
          <p:cNvSpPr txBox="1"/>
          <p:nvPr/>
        </p:nvSpPr>
        <p:spPr>
          <a:xfrm>
            <a:off x="249382" y="4079383"/>
            <a:ext cx="9590578" cy="923330"/>
          </a:xfrm>
          <a:prstGeom prst="rect">
            <a:avLst/>
          </a:prstGeom>
          <a:noFill/>
        </p:spPr>
        <p:txBody>
          <a:bodyPr wrap="square" rtlCol="0">
            <a:spAutoFit/>
          </a:bodyPr>
          <a:lstStyle/>
          <a:p>
            <a:pPr marL="285750" indent="-285750">
              <a:buFont typeface="Wingdings" panose="05000000000000000000" pitchFamily="2" charset="2"/>
              <a:buChar char="Ø"/>
            </a:pPr>
            <a:r>
              <a:rPr lang="de-DE" sz="1800" b="1" dirty="0">
                <a:solidFill>
                  <a:srgbClr val="3333FF"/>
                </a:solidFill>
                <a:latin typeface="Calibri" panose="020F0502020204030204" pitchFamily="34" charset="0"/>
                <a:cs typeface="Calibri" panose="020F0502020204030204" pitchFamily="34" charset="0"/>
              </a:rPr>
              <a:t>Fachkräftemangel</a:t>
            </a:r>
            <a:br>
              <a:rPr lang="de-DE" sz="1800" dirty="0">
                <a:solidFill>
                  <a:srgbClr val="3333FF"/>
                </a:solidFill>
                <a:latin typeface="Calibri" panose="020F0502020204030204" pitchFamily="34" charset="0"/>
                <a:cs typeface="Calibri" panose="020F0502020204030204" pitchFamily="34" charset="0"/>
              </a:rPr>
            </a:br>
            <a:r>
              <a:rPr lang="de-DE" sz="1800" dirty="0">
                <a:solidFill>
                  <a:srgbClr val="3333FF"/>
                </a:solidFill>
                <a:latin typeface="Calibri" panose="020F0502020204030204" pitchFamily="34" charset="0"/>
                <a:cs typeface="Calibri" panose="020F0502020204030204" pitchFamily="34" charset="0"/>
              </a:rPr>
              <a:t>Viele Fachkräfte müssen für die Energiewende </a:t>
            </a:r>
            <a:r>
              <a:rPr lang="de-DE" sz="1800" b="1" dirty="0">
                <a:solidFill>
                  <a:srgbClr val="3333FF"/>
                </a:solidFill>
                <a:latin typeface="Calibri" panose="020F0502020204030204" pitchFamily="34" charset="0"/>
                <a:cs typeface="Calibri" panose="020F0502020204030204" pitchFamily="34" charset="0"/>
              </a:rPr>
              <a:t>eingestellt und ausgebildet </a:t>
            </a:r>
            <a:r>
              <a:rPr lang="de-DE" sz="1800" dirty="0">
                <a:solidFill>
                  <a:srgbClr val="3333FF"/>
                </a:solidFill>
                <a:latin typeface="Calibri" panose="020F0502020204030204" pitchFamily="34" charset="0"/>
                <a:cs typeface="Calibri" panose="020F0502020204030204" pitchFamily="34" charset="0"/>
              </a:rPr>
              <a:t>werden (alleine 7.500 Fachkräfte für PV in RLP).</a:t>
            </a:r>
            <a:endParaRPr lang="de-DE" sz="1800" dirty="0">
              <a:solidFill>
                <a:srgbClr val="FF0000"/>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C8570164-3C9F-485B-B52D-789CF9F7C59A}"/>
              </a:ext>
            </a:extLst>
          </p:cNvPr>
          <p:cNvSpPr txBox="1"/>
          <p:nvPr/>
        </p:nvSpPr>
        <p:spPr>
          <a:xfrm>
            <a:off x="4083628" y="883039"/>
            <a:ext cx="4842164" cy="1323439"/>
          </a:xfrm>
          <a:prstGeom prst="rect">
            <a:avLst/>
          </a:prstGeom>
          <a:noFill/>
        </p:spPr>
        <p:txBody>
          <a:bodyPr wrap="square" rtlCol="0">
            <a:spAutoFit/>
          </a:bodyPr>
          <a:lstStyle/>
          <a:p>
            <a:r>
              <a:rPr lang="de-DE" sz="2000" dirty="0">
                <a:solidFill>
                  <a:srgbClr val="3333FF"/>
                </a:solidFill>
                <a:latin typeface="Calibri" panose="020F0502020204030204" pitchFamily="34" charset="0"/>
                <a:cs typeface="Calibri" panose="020F0502020204030204" pitchFamily="34" charset="0"/>
              </a:rPr>
              <a:t>Der Zubau der Erneuerbaren in D</a:t>
            </a:r>
            <a:br>
              <a:rPr lang="de-DE" sz="2000" dirty="0">
                <a:solidFill>
                  <a:srgbClr val="3333FF"/>
                </a:solidFill>
                <a:latin typeface="Calibri" panose="020F0502020204030204" pitchFamily="34" charset="0"/>
                <a:cs typeface="Calibri" panose="020F0502020204030204" pitchFamily="34" charset="0"/>
              </a:rPr>
            </a:br>
            <a:r>
              <a:rPr lang="de-DE" sz="2000" dirty="0">
                <a:solidFill>
                  <a:srgbClr val="3333FF"/>
                </a:solidFill>
                <a:latin typeface="Calibri" panose="020F0502020204030204" pitchFamily="34" charset="0"/>
                <a:cs typeface="Calibri" panose="020F0502020204030204" pitchFamily="34" charset="0"/>
              </a:rPr>
              <a:t>von </a:t>
            </a:r>
            <a:r>
              <a:rPr lang="de-DE" sz="2000" b="1" dirty="0">
                <a:solidFill>
                  <a:srgbClr val="3333FF"/>
                </a:solidFill>
                <a:latin typeface="Calibri" panose="020F0502020204030204" pitchFamily="34" charset="0"/>
                <a:cs typeface="Calibri" panose="020F0502020204030204" pitchFamily="34" charset="0"/>
              </a:rPr>
              <a:t> 496 TWh </a:t>
            </a:r>
            <a:r>
              <a:rPr lang="de-DE" sz="2000" dirty="0">
                <a:solidFill>
                  <a:srgbClr val="3333FF"/>
                </a:solidFill>
                <a:latin typeface="Calibri" panose="020F0502020204030204" pitchFamily="34" charset="0"/>
                <a:cs typeface="Calibri" panose="020F0502020204030204" pitchFamily="34" charset="0"/>
              </a:rPr>
              <a:t>(2017) bis auf </a:t>
            </a:r>
            <a:r>
              <a:rPr lang="de-DE" sz="2000" b="1" dirty="0">
                <a:solidFill>
                  <a:srgbClr val="3333FF"/>
                </a:solidFill>
                <a:latin typeface="Calibri" panose="020F0502020204030204" pitchFamily="34" charset="0"/>
                <a:cs typeface="Calibri" panose="020F0502020204030204" pitchFamily="34" charset="0"/>
              </a:rPr>
              <a:t>2000 TWh </a:t>
            </a:r>
            <a:r>
              <a:rPr lang="de-DE" sz="2000" dirty="0">
                <a:solidFill>
                  <a:srgbClr val="3333FF"/>
                </a:solidFill>
                <a:latin typeface="Calibri" panose="020F0502020204030204" pitchFamily="34" charset="0"/>
                <a:cs typeface="Calibri" panose="020F0502020204030204" pitchFamily="34" charset="0"/>
              </a:rPr>
              <a:t>(2040) ist eine große volkswirtschaftliche Herausforderung:</a:t>
            </a:r>
          </a:p>
        </p:txBody>
      </p:sp>
      <p:grpSp>
        <p:nvGrpSpPr>
          <p:cNvPr id="3" name="Gruppieren 2">
            <a:extLst>
              <a:ext uri="{FF2B5EF4-FFF2-40B4-BE49-F238E27FC236}">
                <a16:creationId xmlns:a16="http://schemas.microsoft.com/office/drawing/2014/main" id="{56FEF3B8-9777-43A1-A159-791C292AA8C9}"/>
              </a:ext>
            </a:extLst>
          </p:cNvPr>
          <p:cNvGrpSpPr/>
          <p:nvPr/>
        </p:nvGrpSpPr>
        <p:grpSpPr>
          <a:xfrm>
            <a:off x="1475509" y="883039"/>
            <a:ext cx="2483427" cy="1437574"/>
            <a:chOff x="1475509" y="820859"/>
            <a:chExt cx="2483427" cy="1437574"/>
          </a:xfrm>
        </p:grpSpPr>
        <p:sp>
          <p:nvSpPr>
            <p:cNvPr id="12" name="Rechteck 11">
              <a:extLst>
                <a:ext uri="{FF2B5EF4-FFF2-40B4-BE49-F238E27FC236}">
                  <a16:creationId xmlns:a16="http://schemas.microsoft.com/office/drawing/2014/main" id="{336DC35C-9446-47D2-8CDD-D252C20FAD1E}"/>
                </a:ext>
              </a:extLst>
            </p:cNvPr>
            <p:cNvSpPr/>
            <p:nvPr/>
          </p:nvSpPr>
          <p:spPr bwMode="auto">
            <a:xfrm>
              <a:off x="1475509" y="820859"/>
              <a:ext cx="2483427" cy="143757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13" name="Gruppieren 12">
              <a:extLst>
                <a:ext uri="{FF2B5EF4-FFF2-40B4-BE49-F238E27FC236}">
                  <a16:creationId xmlns:a16="http://schemas.microsoft.com/office/drawing/2014/main" id="{A5BDFB02-BFC9-44CC-81FD-334F4603A482}"/>
                </a:ext>
              </a:extLst>
            </p:cNvPr>
            <p:cNvGrpSpPr/>
            <p:nvPr/>
          </p:nvGrpSpPr>
          <p:grpSpPr>
            <a:xfrm>
              <a:off x="1795565" y="978001"/>
              <a:ext cx="1963558" cy="1146866"/>
              <a:chOff x="2867727" y="1993004"/>
              <a:chExt cx="1155292" cy="654451"/>
            </a:xfrm>
          </p:grpSpPr>
          <p:cxnSp>
            <p:nvCxnSpPr>
              <p:cNvPr id="14" name="Gerader Verbinder 13">
                <a:extLst>
                  <a:ext uri="{FF2B5EF4-FFF2-40B4-BE49-F238E27FC236}">
                    <a16:creationId xmlns:a16="http://schemas.microsoft.com/office/drawing/2014/main" id="{761E1E30-A0A6-47F6-B4D3-72B5D881304E}"/>
                  </a:ext>
                </a:extLst>
              </p:cNvPr>
              <p:cNvCxnSpPr/>
              <p:nvPr/>
            </p:nvCxnSpPr>
            <p:spPr bwMode="auto">
              <a:xfrm>
                <a:off x="2867727" y="2647455"/>
                <a:ext cx="147980" cy="0"/>
              </a:xfrm>
              <a:prstGeom prst="line">
                <a:avLst/>
              </a:prstGeom>
              <a:solidFill>
                <a:srgbClr val="FF0000"/>
              </a:solidFill>
              <a:ln w="762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43AEF89C-61ED-416D-999D-7045F960ADC7}"/>
                  </a:ext>
                </a:extLst>
              </p:cNvPr>
              <p:cNvCxnSpPr>
                <a:cxnSpLocks/>
              </p:cNvCxnSpPr>
              <p:nvPr/>
            </p:nvCxnSpPr>
            <p:spPr bwMode="auto">
              <a:xfrm>
                <a:off x="2867727" y="1993004"/>
                <a:ext cx="1155292" cy="346829"/>
              </a:xfrm>
              <a:prstGeom prst="line">
                <a:avLst/>
              </a:prstGeom>
              <a:solidFill>
                <a:srgbClr val="FF0000"/>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F52D1E3B-2CC2-439D-B45A-7BF2E90BBD3C}"/>
                  </a:ext>
                </a:extLst>
              </p:cNvPr>
              <p:cNvCxnSpPr>
                <a:cxnSpLocks/>
              </p:cNvCxnSpPr>
              <p:nvPr/>
            </p:nvCxnSpPr>
            <p:spPr bwMode="auto">
              <a:xfrm flipV="1">
                <a:off x="3015707" y="2339833"/>
                <a:ext cx="1007312" cy="307622"/>
              </a:xfrm>
              <a:prstGeom prst="line">
                <a:avLst/>
              </a:prstGeom>
              <a:solidFill>
                <a:srgbClr val="FF0000"/>
              </a:solidFill>
              <a:ln w="762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0205699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3107</Words>
  <Application>Microsoft Office PowerPoint</Application>
  <PresentationFormat>A4-Papier (210 x 297 mm)</PresentationFormat>
  <Paragraphs>463</Paragraphs>
  <Slides>27</Slides>
  <Notes>27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Microsoft YaHei</vt:lpstr>
      <vt:lpstr>Arial</vt:lpstr>
      <vt:lpstr>Calibri</vt:lpstr>
      <vt:lpstr>Courier New</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2279</cp:revision>
  <cp:lastPrinted>2019-03-23T07:11:31Z</cp:lastPrinted>
  <dcterms:created xsi:type="dcterms:W3CDTF">2003-01-24T08:17:53Z</dcterms:created>
  <dcterms:modified xsi:type="dcterms:W3CDTF">2025-08-16T12:08:24Z</dcterms:modified>
</cp:coreProperties>
</file>