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878" r:id="rId2"/>
    <p:sldId id="879" r:id="rId3"/>
    <p:sldId id="968" r:id="rId4"/>
    <p:sldId id="983" r:id="rId5"/>
    <p:sldId id="1001" r:id="rId6"/>
    <p:sldId id="1007" r:id="rId7"/>
    <p:sldId id="984" r:id="rId8"/>
    <p:sldId id="985" r:id="rId9"/>
    <p:sldId id="979" r:id="rId10"/>
    <p:sldId id="962" r:id="rId11"/>
    <p:sldId id="960" r:id="rId12"/>
    <p:sldId id="1309" r:id="rId13"/>
    <p:sldId id="1295" r:id="rId14"/>
    <p:sldId id="1260" r:id="rId15"/>
    <p:sldId id="1316" r:id="rId16"/>
    <p:sldId id="1091" r:id="rId17"/>
    <p:sldId id="1343" r:id="rId18"/>
    <p:sldId id="1324" r:id="rId19"/>
    <p:sldId id="857" r:id="rId20"/>
    <p:sldId id="969" r:id="rId21"/>
    <p:sldId id="958" r:id="rId22"/>
    <p:sldId id="963" r:id="rId23"/>
    <p:sldId id="755" r:id="rId24"/>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00CC"/>
    <a:srgbClr val="CC0066"/>
    <a:srgbClr val="D60093"/>
    <a:srgbClr val="CC3399"/>
    <a:srgbClr val="CC0099"/>
    <a:srgbClr val="FF33CC"/>
    <a:srgbClr val="006600"/>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76" autoAdjust="0"/>
    <p:restoredTop sz="94660" autoAdjust="0"/>
  </p:normalViewPr>
  <p:slideViewPr>
    <p:cSldViewPr snapToGrid="0">
      <p:cViewPr varScale="1">
        <p:scale>
          <a:sx n="89" d="100"/>
          <a:sy n="89" d="100"/>
        </p:scale>
        <p:origin x="2658" y="540"/>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2Ausbaupfad%20bis%202040\Transformation204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06525454899499E-2"/>
          <c:y val="3.4097636931183353E-2"/>
          <c:w val="0.89019404564367488"/>
          <c:h val="0.83815989118176482"/>
        </c:manualLayout>
      </c:layout>
      <c:lineChart>
        <c:grouping val="standard"/>
        <c:varyColors val="0"/>
        <c:ser>
          <c:idx val="0"/>
          <c:order val="0"/>
          <c:tx>
            <c:strRef>
              <c:f>'Transformation (2)'!$A$2</c:f>
              <c:strCache>
                <c:ptCount val="1"/>
                <c:pt idx="0">
                  <c:v>Bedarf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143777565387348E-2"/>
                  <c:y val="-4.2555553112241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(2)'!$B$2:$Y$2</c:f>
              <c:numCache>
                <c:formatCode>#,##0</c:formatCode>
                <c:ptCount val="24"/>
                <c:pt idx="0">
                  <c:v>3485</c:v>
                </c:pt>
                <c:pt idx="1">
                  <c:v>3416.695652173913</c:v>
                </c:pt>
                <c:pt idx="2">
                  <c:v>3348.391304347826</c:v>
                </c:pt>
                <c:pt idx="3">
                  <c:v>3280.086956521739</c:v>
                </c:pt>
                <c:pt idx="4">
                  <c:v>3211.782608695652</c:v>
                </c:pt>
                <c:pt idx="5">
                  <c:v>3143.478260869565</c:v>
                </c:pt>
                <c:pt idx="6">
                  <c:v>3075.173913043478</c:v>
                </c:pt>
                <c:pt idx="7">
                  <c:v>3006.869565217391</c:v>
                </c:pt>
                <c:pt idx="8">
                  <c:v>2938.565217391304</c:v>
                </c:pt>
                <c:pt idx="9">
                  <c:v>2870.260869565217</c:v>
                </c:pt>
                <c:pt idx="10">
                  <c:v>2801.95652173913</c:v>
                </c:pt>
                <c:pt idx="11">
                  <c:v>2733.652173913043</c:v>
                </c:pt>
                <c:pt idx="12">
                  <c:v>2665.347826086956</c:v>
                </c:pt>
                <c:pt idx="13">
                  <c:v>2597.0434782608691</c:v>
                </c:pt>
                <c:pt idx="14">
                  <c:v>2528.7391304347821</c:v>
                </c:pt>
                <c:pt idx="15">
                  <c:v>2460.4347826086951</c:v>
                </c:pt>
                <c:pt idx="16">
                  <c:v>2392.1304347826081</c:v>
                </c:pt>
                <c:pt idx="17">
                  <c:v>2323.8260869565211</c:v>
                </c:pt>
                <c:pt idx="18">
                  <c:v>2255.5217391304341</c:v>
                </c:pt>
                <c:pt idx="19">
                  <c:v>2187.2173913043471</c:v>
                </c:pt>
                <c:pt idx="20">
                  <c:v>2118.9130434782601</c:v>
                </c:pt>
                <c:pt idx="21">
                  <c:v>2050.6086956521731</c:v>
                </c:pt>
                <c:pt idx="22">
                  <c:v>1982.3043478260861</c:v>
                </c:pt>
                <c:pt idx="23">
                  <c:v>1914</c:v>
                </c:pt>
              </c:numCache>
            </c:numRef>
          </c:val>
          <c:smooth val="0"/>
          <c:extLst>
            <c:ext xmlns:c16="http://schemas.microsoft.com/office/drawing/2014/chart" uri="{C3380CC4-5D6E-409C-BE32-E72D297353CC}">
              <c16:uniqueId val="{00000000-01A3-412F-B366-A8450EF5F225}"/>
            </c:ext>
          </c:extLst>
        </c:ser>
        <c:ser>
          <c:idx val="1"/>
          <c:order val="1"/>
          <c:tx>
            <c:strRef>
              <c:f>'Transformation (2)'!$A$3</c:f>
              <c:strCache>
                <c:ptCount val="1"/>
                <c:pt idx="0">
                  <c:v>Erneuerbare</c:v>
                </c:pt>
              </c:strCache>
            </c:strRef>
          </c:tx>
          <c:spPr>
            <a:ln w="28575" cap="rnd">
              <a:solidFill>
                <a:srgbClr val="008000"/>
              </a:solidFill>
              <a:round/>
            </a:ln>
            <a:effectLst/>
          </c:spPr>
          <c:marker>
            <c:symbol val="circle"/>
            <c:size val="5"/>
            <c:spPr>
              <a:solidFill>
                <a:schemeClr val="accent2"/>
              </a:solidFill>
              <a:ln w="9525">
                <a:solidFill>
                  <a:srgbClr val="008000"/>
                </a:solidFill>
              </a:ln>
              <a:effectLst/>
            </c:spPr>
          </c:marker>
          <c:dLbls>
            <c:dLbl>
              <c:idx val="0"/>
              <c:layout>
                <c:manualLayout>
                  <c:x val="-3.4143777565387362E-2"/>
                  <c:y val="2.3937498625635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A3-412F-B366-A8450EF5F225}"/>
                </c:ext>
              </c:extLst>
            </c:dLbl>
            <c:dLbl>
              <c:idx val="23"/>
              <c:layout>
                <c:manualLayout>
                  <c:x val="0"/>
                  <c:y val="-2.6597220695150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A3-412F-B366-A8450EF5F2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(2)'!$B$3:$Y$3</c:f>
              <c:numCache>
                <c:formatCode>#,##0</c:formatCode>
                <c:ptCount val="24"/>
                <c:pt idx="0">
                  <c:v>496</c:v>
                </c:pt>
                <c:pt idx="1">
                  <c:v>500.96</c:v>
                </c:pt>
                <c:pt idx="2">
                  <c:v>505.96959999999996</c:v>
                </c:pt>
                <c:pt idx="3">
                  <c:v>511.02929599999999</c:v>
                </c:pt>
                <c:pt idx="4">
                  <c:v>581.17783120000001</c:v>
                </c:pt>
                <c:pt idx="5">
                  <c:v>651.32636639999998</c:v>
                </c:pt>
                <c:pt idx="6">
                  <c:v>721.47490159999995</c:v>
                </c:pt>
                <c:pt idx="7">
                  <c:v>791.62343679999992</c:v>
                </c:pt>
                <c:pt idx="8">
                  <c:v>861.77197199999989</c:v>
                </c:pt>
                <c:pt idx="9">
                  <c:v>931.92050719999986</c:v>
                </c:pt>
                <c:pt idx="10">
                  <c:v>1002.0690423999998</c:v>
                </c:pt>
                <c:pt idx="11">
                  <c:v>1072.2175775999999</c:v>
                </c:pt>
                <c:pt idx="12">
                  <c:v>1142.3661127999999</c:v>
                </c:pt>
                <c:pt idx="13">
                  <c:v>1212.5146479999999</c:v>
                </c:pt>
                <c:pt idx="14">
                  <c:v>1282.6631831999998</c:v>
                </c:pt>
                <c:pt idx="15">
                  <c:v>1352.8117183999998</c:v>
                </c:pt>
                <c:pt idx="16">
                  <c:v>1422.9602535999998</c:v>
                </c:pt>
                <c:pt idx="17">
                  <c:v>1493.1087887999997</c:v>
                </c:pt>
                <c:pt idx="18">
                  <c:v>1563.2573239999997</c:v>
                </c:pt>
                <c:pt idx="19">
                  <c:v>1633.4058591999997</c:v>
                </c:pt>
                <c:pt idx="20">
                  <c:v>1703.5543943999996</c:v>
                </c:pt>
                <c:pt idx="21">
                  <c:v>1773.7029295999996</c:v>
                </c:pt>
                <c:pt idx="22">
                  <c:v>1843.8514647999996</c:v>
                </c:pt>
                <c:pt idx="23">
                  <c:v>1914</c:v>
                </c:pt>
              </c:numCache>
            </c:numRef>
          </c:val>
          <c:smooth val="0"/>
          <c:extLst>
            <c:ext xmlns:c16="http://schemas.microsoft.com/office/drawing/2014/chart" uri="{C3380CC4-5D6E-409C-BE32-E72D297353CC}">
              <c16:uniqueId val="{00000001-01A3-412F-B366-A8450EF5F225}"/>
            </c:ext>
          </c:extLst>
        </c:ser>
        <c:ser>
          <c:idx val="2"/>
          <c:order val="2"/>
          <c:tx>
            <c:strRef>
              <c:f>'Transformation (2)'!$A$4</c:f>
              <c:strCache>
                <c:ptCount val="1"/>
                <c:pt idx="0">
                  <c:v>Mineralöl-nichtenergetisch</c:v>
                </c:pt>
              </c:strCache>
            </c:strRef>
          </c:tx>
          <c:spPr>
            <a:ln w="28575" cap="rnd">
              <a:solidFill>
                <a:srgbClr val="FFC000"/>
              </a:solidFill>
              <a:round/>
            </a:ln>
            <a:effectLst/>
          </c:spPr>
          <c:marker>
            <c:symbol val="circle"/>
            <c:size val="5"/>
            <c:spPr>
              <a:solidFill>
                <a:schemeClr val="accent3"/>
              </a:solidFill>
              <a:ln w="9525">
                <a:solidFill>
                  <a:srgbClr val="FFC000"/>
                </a:solidFill>
              </a:ln>
              <a:effectLst/>
            </c:spPr>
          </c:marker>
          <c:dLbls>
            <c:dLbl>
              <c:idx val="0"/>
              <c:layout>
                <c:manualLayout>
                  <c:x val="-1.4445444354586967E-2"/>
                  <c:y val="-6.383332966836197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(2)'!$B$4:$Y$4</c:f>
              <c:numCache>
                <c:formatCode>#,##0</c:formatCode>
                <c:ptCount val="24"/>
                <c:pt idx="0">
                  <c:v>1014.0000104399999</c:v>
                </c:pt>
                <c:pt idx="1">
                  <c:v>969.91305346434774</c:v>
                </c:pt>
                <c:pt idx="2">
                  <c:v>925.82609648869561</c:v>
                </c:pt>
                <c:pt idx="3">
                  <c:v>881.73913951304348</c:v>
                </c:pt>
                <c:pt idx="4">
                  <c:v>837.65218253739135</c:v>
                </c:pt>
                <c:pt idx="5">
                  <c:v>793.56522556173923</c:v>
                </c:pt>
                <c:pt idx="6">
                  <c:v>749.4782685860871</c:v>
                </c:pt>
                <c:pt idx="7">
                  <c:v>705.39131161043497</c:v>
                </c:pt>
                <c:pt idx="8">
                  <c:v>661.30435463478284</c:v>
                </c:pt>
                <c:pt idx="9">
                  <c:v>617.21739765913071</c:v>
                </c:pt>
                <c:pt idx="10">
                  <c:v>573.13044068347858</c:v>
                </c:pt>
                <c:pt idx="11">
                  <c:v>529.04348370782645</c:v>
                </c:pt>
                <c:pt idx="12">
                  <c:v>484.95652673217427</c:v>
                </c:pt>
                <c:pt idx="13">
                  <c:v>440.86956975652208</c:v>
                </c:pt>
                <c:pt idx="14">
                  <c:v>396.7826127808699</c:v>
                </c:pt>
                <c:pt idx="15">
                  <c:v>352.69565580521771</c:v>
                </c:pt>
                <c:pt idx="16">
                  <c:v>308.60869882956553</c:v>
                </c:pt>
                <c:pt idx="17">
                  <c:v>264.52174185391334</c:v>
                </c:pt>
                <c:pt idx="18">
                  <c:v>220.43478487826115</c:v>
                </c:pt>
                <c:pt idx="19">
                  <c:v>176.34782790260897</c:v>
                </c:pt>
                <c:pt idx="20">
                  <c:v>132.26087092695678</c:v>
                </c:pt>
                <c:pt idx="21">
                  <c:v>88.173913951304613</c:v>
                </c:pt>
                <c:pt idx="22">
                  <c:v>44.086956975652441</c:v>
                </c:pt>
                <c:pt idx="23">
                  <c:v>0</c:v>
                </c:pt>
              </c:numCache>
            </c:numRef>
          </c:val>
          <c:smooth val="0"/>
          <c:extLst>
            <c:ext xmlns:c16="http://schemas.microsoft.com/office/drawing/2014/chart" uri="{C3380CC4-5D6E-409C-BE32-E72D297353CC}">
              <c16:uniqueId val="{00000002-01A3-412F-B366-A8450EF5F225}"/>
            </c:ext>
          </c:extLst>
        </c:ser>
        <c:ser>
          <c:idx val="3"/>
          <c:order val="3"/>
          <c:tx>
            <c:strRef>
              <c:f>'Transformation (2)'!$A$5</c:f>
              <c:strCache>
                <c:ptCount val="1"/>
                <c:pt idx="0">
                  <c:v>Kohle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4143777565387362E-2"/>
                  <c:y val="3.72361089732110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(2)'!$B$5:$Y$5</c:f>
              <c:numCache>
                <c:formatCode>#,##0</c:formatCode>
                <c:ptCount val="24"/>
                <c:pt idx="0">
                  <c:v>831.94445109999992</c:v>
                </c:pt>
                <c:pt idx="1">
                  <c:v>785.72531492777773</c:v>
                </c:pt>
                <c:pt idx="2">
                  <c:v>739.50617875555554</c:v>
                </c:pt>
                <c:pt idx="3">
                  <c:v>693.28704258333335</c:v>
                </c:pt>
                <c:pt idx="4">
                  <c:v>647.06790641111115</c:v>
                </c:pt>
                <c:pt idx="5">
                  <c:v>600.84877023888896</c:v>
                </c:pt>
                <c:pt idx="6">
                  <c:v>554.62963406666677</c:v>
                </c:pt>
                <c:pt idx="7">
                  <c:v>508.41049789444457</c:v>
                </c:pt>
                <c:pt idx="8">
                  <c:v>462.19136172222238</c:v>
                </c:pt>
                <c:pt idx="9">
                  <c:v>415.97222555000019</c:v>
                </c:pt>
                <c:pt idx="10">
                  <c:v>369.753089377778</c:v>
                </c:pt>
                <c:pt idx="11">
                  <c:v>323.5339532055558</c:v>
                </c:pt>
                <c:pt idx="12">
                  <c:v>277.31481703333361</c:v>
                </c:pt>
                <c:pt idx="13">
                  <c:v>231.09568086111139</c:v>
                </c:pt>
                <c:pt idx="14">
                  <c:v>184.87654468888917</c:v>
                </c:pt>
                <c:pt idx="15">
                  <c:v>138.65740851666695</c:v>
                </c:pt>
                <c:pt idx="16">
                  <c:v>92.438272344444727</c:v>
                </c:pt>
                <c:pt idx="17">
                  <c:v>46.219136172222505</c:v>
                </c:pt>
                <c:pt idx="18">
                  <c:v>0</c:v>
                </c:pt>
              </c:numCache>
            </c:numRef>
          </c:val>
          <c:smooth val="0"/>
          <c:extLst>
            <c:ext xmlns:c16="http://schemas.microsoft.com/office/drawing/2014/chart" uri="{C3380CC4-5D6E-409C-BE32-E72D297353CC}">
              <c16:uniqueId val="{00000003-01A3-412F-B366-A8450EF5F225}"/>
            </c:ext>
          </c:extLst>
        </c:ser>
        <c:ser>
          <c:idx val="4"/>
          <c:order val="4"/>
          <c:tx>
            <c:strRef>
              <c:f>'Transformation (2)'!$A$6</c:f>
              <c:strCache>
                <c:ptCount val="1"/>
                <c:pt idx="0">
                  <c:v>Kernenergie</c:v>
                </c:pt>
              </c:strCache>
            </c:strRef>
          </c:tx>
          <c:spPr>
            <a:ln w="28575" cap="rnd">
              <a:solidFill>
                <a:srgbClr val="FF66FF"/>
              </a:solidFill>
              <a:round/>
            </a:ln>
            <a:effectLst/>
          </c:spPr>
          <c:marker>
            <c:symbol val="circle"/>
            <c:size val="5"/>
            <c:spPr>
              <a:solidFill>
                <a:schemeClr val="accent5"/>
              </a:solidFill>
              <a:ln w="9525">
                <a:solidFill>
                  <a:srgbClr val="FF66FF"/>
                </a:solidFill>
              </a:ln>
              <a:effectLst/>
            </c:spPr>
          </c:marker>
          <c:dLbls>
            <c:dLbl>
              <c:idx val="0"/>
              <c:layout>
                <c:manualLayout>
                  <c:x val="-3.151733313728064E-2"/>
                  <c:y val="4.255555311224121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66FF"/>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(2)'!$B$6:$Y$6</c:f>
              <c:numCache>
                <c:formatCode>#,##0</c:formatCode>
                <c:ptCount val="24"/>
                <c:pt idx="0">
                  <c:v>231.38889073999997</c:v>
                </c:pt>
                <c:pt idx="1">
                  <c:v>185.11111259199998</c:v>
                </c:pt>
                <c:pt idx="2">
                  <c:v>138.833334444</c:v>
                </c:pt>
                <c:pt idx="3">
                  <c:v>92.555556296000006</c:v>
                </c:pt>
                <c:pt idx="4">
                  <c:v>46.27777814800001</c:v>
                </c:pt>
                <c:pt idx="5">
                  <c:v>0</c:v>
                </c:pt>
              </c:numCache>
            </c:numRef>
          </c:val>
          <c:smooth val="0"/>
          <c:extLst>
            <c:ext xmlns:c16="http://schemas.microsoft.com/office/drawing/2014/chart" uri="{C3380CC4-5D6E-409C-BE32-E72D297353CC}">
              <c16:uniqueId val="{00000004-01A3-412F-B366-A8450EF5F225}"/>
            </c:ext>
          </c:extLst>
        </c:ser>
        <c:ser>
          <c:idx val="5"/>
          <c:order val="5"/>
          <c:tx>
            <c:strRef>
              <c:f>'Transformation (2)'!$A$7</c:f>
              <c:strCache>
                <c:ptCount val="1"/>
                <c:pt idx="0">
                  <c:v>Erdgas</c:v>
                </c:pt>
              </c:strCache>
            </c:strRef>
          </c:tx>
          <c:spPr>
            <a:ln w="28575" cap="rnd">
              <a:solidFill>
                <a:srgbClr val="FFFF00"/>
              </a:solidFill>
              <a:round/>
            </a:ln>
            <a:effectLst/>
          </c:spPr>
          <c:marker>
            <c:symbol val="circle"/>
            <c:size val="5"/>
            <c:spPr>
              <a:solidFill>
                <a:schemeClr val="accent6"/>
              </a:solidFill>
              <a:ln w="9525">
                <a:solidFill>
                  <a:srgbClr val="FFFF00"/>
                </a:solidFill>
              </a:ln>
              <a:effectLst/>
            </c:spPr>
          </c:marker>
          <c:dLbls>
            <c:dLbl>
              <c:idx val="0"/>
              <c:layout>
                <c:manualLayout>
                  <c:x val="-6.0408221846454543E-2"/>
                  <c:y val="-6.915277380739214E-2"/>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A3-412F-B366-A8450EF5F225}"/>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(2)'!$B$7:$Y$7</c:f>
              <c:numCache>
                <c:formatCode>#,##0</c:formatCode>
                <c:ptCount val="24"/>
                <c:pt idx="0">
                  <c:v>900.55556275999993</c:v>
                </c:pt>
                <c:pt idx="1">
                  <c:v>974.98617118978768</c:v>
                </c:pt>
                <c:pt idx="2">
                  <c:v>1038.256094659575</c:v>
                </c:pt>
                <c:pt idx="3">
                  <c:v>1101.4759221293618</c:v>
                </c:pt>
                <c:pt idx="4">
                  <c:v>1099.6069103991495</c:v>
                </c:pt>
                <c:pt idx="5">
                  <c:v>1097.7378986689369</c:v>
                </c:pt>
                <c:pt idx="6">
                  <c:v>1049.5911087907241</c:v>
                </c:pt>
                <c:pt idx="7">
                  <c:v>1001.4443189125114</c:v>
                </c:pt>
                <c:pt idx="8">
                  <c:v>953.2975290342988</c:v>
                </c:pt>
                <c:pt idx="9">
                  <c:v>905.15073915608616</c:v>
                </c:pt>
                <c:pt idx="10">
                  <c:v>857.00394927787352</c:v>
                </c:pt>
                <c:pt idx="11">
                  <c:v>808.85715939966087</c:v>
                </c:pt>
                <c:pt idx="12">
                  <c:v>760.71036952144823</c:v>
                </c:pt>
                <c:pt idx="13">
                  <c:v>712.5635796432357</c:v>
                </c:pt>
                <c:pt idx="14">
                  <c:v>664.41678976502317</c:v>
                </c:pt>
                <c:pt idx="15">
                  <c:v>616.26999988681064</c:v>
                </c:pt>
                <c:pt idx="16">
                  <c:v>568.12321000859799</c:v>
                </c:pt>
                <c:pt idx="17">
                  <c:v>519.97642013038546</c:v>
                </c:pt>
                <c:pt idx="18">
                  <c:v>471.82963025217322</c:v>
                </c:pt>
                <c:pt idx="19">
                  <c:v>377.46370420173844</c:v>
                </c:pt>
                <c:pt idx="20">
                  <c:v>283.09777815130366</c:v>
                </c:pt>
                <c:pt idx="21">
                  <c:v>188.73185210086888</c:v>
                </c:pt>
                <c:pt idx="22">
                  <c:v>94.365926050434069</c:v>
                </c:pt>
                <c:pt idx="23">
                  <c:v>0</c:v>
                </c:pt>
              </c:numCache>
            </c:numRef>
          </c:val>
          <c:smooth val="0"/>
          <c:extLst>
            <c:ext xmlns:c16="http://schemas.microsoft.com/office/drawing/2014/chart" uri="{C3380CC4-5D6E-409C-BE32-E72D297353CC}">
              <c16:uniqueId val="{00000005-01A3-412F-B366-A8450EF5F225}"/>
            </c:ext>
          </c:extLst>
        </c:ser>
        <c:dLbls>
          <c:showLegendKey val="0"/>
          <c:showVal val="0"/>
          <c:showCatName val="0"/>
          <c:showSerName val="0"/>
          <c:showPercent val="0"/>
          <c:showBubbleSize val="0"/>
        </c:dLbls>
        <c:marker val="1"/>
        <c:smooth val="0"/>
        <c:axId val="403084656"/>
        <c:axId val="403078752"/>
      </c:lineChart>
      <c:catAx>
        <c:axId val="4030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78752"/>
        <c:crosses val="autoZero"/>
        <c:auto val="1"/>
        <c:lblAlgn val="ctr"/>
        <c:lblOffset val="100"/>
        <c:noMultiLvlLbl val="0"/>
      </c:catAx>
      <c:valAx>
        <c:axId val="40307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84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58518895-777D-461F-A7DC-C5A07B8E9F66}"/>
              </a:ext>
            </a:extLst>
          </p:cNvPr>
          <p:cNvSpPr>
            <a:spLocks noGrp="1" noRot="1" noChangeAspect="1" noChangeArrowheads="1" noTextEdit="1"/>
          </p:cNvSpPr>
          <p:nvPr>
            <p:ph type="sldImg"/>
          </p:nvPr>
        </p:nvSpPr>
        <p:spPr>
          <a:ln/>
        </p:spPr>
      </p:sp>
      <p:sp>
        <p:nvSpPr>
          <p:cNvPr id="55299" name="Notizenplatzhalter 2">
            <a:extLst>
              <a:ext uri="{FF2B5EF4-FFF2-40B4-BE49-F238E27FC236}">
                <a16:creationId xmlns:a16="http://schemas.microsoft.com/office/drawing/2014/main" id="{D286426D-938B-4B60-8F17-A92FE3509BAE}"/>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5300" name="Foliennummernplatzhalter 3">
            <a:extLst>
              <a:ext uri="{FF2B5EF4-FFF2-40B4-BE49-F238E27FC236}">
                <a16:creationId xmlns:a16="http://schemas.microsoft.com/office/drawing/2014/main" id="{8E91BC5D-251D-491A-930A-BF509B929C1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AF046-13B5-4E5E-91DB-9605CF05F3A9}" type="slidenum">
              <a:rPr lang="de-DE" altLang="de-DE" smtClean="0"/>
              <a:pPr>
                <a:spcBef>
                  <a:spcPct val="0"/>
                </a:spcBef>
              </a:pPr>
              <a:t>10</a:t>
            </a:fld>
            <a:endParaRPr lang="de-DE" altLang="de-DE"/>
          </a:p>
        </p:txBody>
      </p:sp>
    </p:spTree>
    <p:extLst>
      <p:ext uri="{BB962C8B-B14F-4D97-AF65-F5344CB8AC3E}">
        <p14:creationId xmlns:p14="http://schemas.microsoft.com/office/powerpoint/2010/main" val="341416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55382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r>
              <a:rPr lang="de-DE" altLang="de-DE" u="sng" dirty="0">
                <a:latin typeface="Arial" panose="020B0604020202020204" pitchFamily="34" charset="0"/>
              </a:rPr>
              <a:t>Volumetrische Energiedichte:</a:t>
            </a:r>
          </a:p>
          <a:p>
            <a:r>
              <a:rPr lang="de-DE" altLang="de-DE" dirty="0">
                <a:latin typeface="Arial" panose="020B0604020202020204" pitchFamily="34" charset="0"/>
              </a:rPr>
              <a:t>- Methan: 10 kWh/m³</a:t>
            </a:r>
          </a:p>
          <a:p>
            <a:r>
              <a:rPr lang="de-DE" altLang="de-DE" dirty="0">
                <a:latin typeface="Arial" panose="020B0604020202020204" pitchFamily="34" charset="0"/>
              </a:rPr>
              <a:t>- Wasserstoff: 3 kWh/m³</a:t>
            </a:r>
          </a:p>
          <a:p>
            <a:endParaRPr lang="de-DE" altLang="de-DE" dirty="0">
              <a:latin typeface="Arial" panose="020B0604020202020204" pitchFamily="34" charset="0"/>
            </a:endParaRPr>
          </a:p>
          <a:p>
            <a:r>
              <a:rPr lang="de-DE" altLang="de-DE" u="sng" dirty="0">
                <a:latin typeface="Arial" panose="020B0604020202020204" pitchFamily="34" charset="0"/>
              </a:rPr>
              <a:t>Investitionskosten für H</a:t>
            </a:r>
            <a:r>
              <a:rPr lang="de-DE" altLang="de-DE" u="sng" baseline="-25000" dirty="0">
                <a:latin typeface="Arial" panose="020B0604020202020204" pitchFamily="34" charset="0"/>
              </a:rPr>
              <a:t>2</a:t>
            </a:r>
            <a:r>
              <a:rPr lang="de-DE" altLang="de-DE" u="sng" dirty="0">
                <a:latin typeface="Arial" panose="020B0604020202020204" pitchFamily="34" charset="0"/>
              </a:rPr>
              <a:t>-Ready</a:t>
            </a:r>
            <a:br>
              <a:rPr lang="de-DE" altLang="de-DE" dirty="0">
                <a:latin typeface="Arial" panose="020B0604020202020204" pitchFamily="34" charset="0"/>
              </a:rPr>
            </a:br>
            <a:r>
              <a:rPr lang="de-DE" altLang="de-DE" dirty="0">
                <a:latin typeface="Arial" panose="020B0604020202020204" pitchFamily="34" charset="0"/>
                <a:sym typeface="Wingdings" panose="05000000000000000000" pitchFamily="2" charset="2"/>
              </a:rPr>
              <a:t> 45 Mrd. € ((DVGW)</a:t>
            </a:r>
            <a:endParaRPr lang="de-DE" altLang="de-DE" dirty="0">
              <a:latin typeface="Arial" panose="020B0604020202020204" pitchFamily="34" charset="0"/>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326772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3859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15</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2000" y="4811713"/>
            <a:ext cx="5351463" cy="4202112"/>
          </a:xfrm>
        </p:spPr>
        <p:txBody>
          <a:bodyPr/>
          <a:lstStyle/>
          <a:p>
            <a:pPr>
              <a:defRPr/>
            </a:pPr>
            <a:endParaRPr lang="de-DE" dirty="0"/>
          </a:p>
        </p:txBody>
      </p:sp>
    </p:spTree>
    <p:extLst>
      <p:ext uri="{BB962C8B-B14F-4D97-AF65-F5344CB8AC3E}">
        <p14:creationId xmlns:p14="http://schemas.microsoft.com/office/powerpoint/2010/main" val="213124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16</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2000" y="4811713"/>
            <a:ext cx="5351463" cy="4202112"/>
          </a:xfrm>
        </p:spPr>
        <p:txBody>
          <a:bodyPr/>
          <a:lstStyle/>
          <a:p>
            <a:pPr>
              <a:defRPr/>
            </a:pPr>
            <a:endParaRPr lang="de-DE" dirty="0"/>
          </a:p>
        </p:txBody>
      </p:sp>
    </p:spTree>
    <p:extLst>
      <p:ext uri="{BB962C8B-B14F-4D97-AF65-F5344CB8AC3E}">
        <p14:creationId xmlns:p14="http://schemas.microsoft.com/office/powerpoint/2010/main" val="53140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733F0054-4530-4F44-A67F-036B4406485F}"/>
              </a:ext>
            </a:extLst>
          </p:cNvPr>
          <p:cNvSpPr>
            <a:spLocks noGrp="1" noRot="1" noChangeAspect="1" noChangeArrowheads="1" noTextEdit="1"/>
          </p:cNvSpPr>
          <p:nvPr>
            <p:ph type="sldImg"/>
          </p:nvPr>
        </p:nvSpPr>
        <p:spPr>
          <a:ln/>
        </p:spPr>
      </p:sp>
      <p:sp>
        <p:nvSpPr>
          <p:cNvPr id="69635" name="Foliennummernplatzhalter 3">
            <a:extLst>
              <a:ext uri="{FF2B5EF4-FFF2-40B4-BE49-F238E27FC236}">
                <a16:creationId xmlns:a16="http://schemas.microsoft.com/office/drawing/2014/main" id="{42768448-8D52-4A46-9AD5-BDAEA3D8A54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9223B1-140E-42EA-BCA0-BBC17CB967A7}" type="slidenum">
              <a:rPr lang="de-DE" altLang="de-DE" smtClean="0"/>
              <a:pPr>
                <a:spcBef>
                  <a:spcPct val="0"/>
                </a:spcBef>
              </a:pPr>
              <a:t>19</a:t>
            </a:fld>
            <a:endParaRPr lang="de-DE" altLang="de-DE"/>
          </a:p>
        </p:txBody>
      </p:sp>
      <p:sp>
        <p:nvSpPr>
          <p:cNvPr id="69636" name="Notizenplatzhalter 2">
            <a:extLst>
              <a:ext uri="{FF2B5EF4-FFF2-40B4-BE49-F238E27FC236}">
                <a16:creationId xmlns:a16="http://schemas.microsoft.com/office/drawing/2014/main" id="{9AF18DE5-2E63-4B3C-BE82-8678216521E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20</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2000" y="4811713"/>
            <a:ext cx="5351463" cy="4202112"/>
          </a:xfrm>
        </p:spPr>
        <p:txBody>
          <a:bodyPr/>
          <a:lstStyle/>
          <a:p>
            <a:pPr>
              <a:defRPr/>
            </a:pPr>
            <a:r>
              <a:rPr lang="de-DE" b="1" dirty="0"/>
              <a:t>Die Energiewende hat mehrere Dimensionen:</a:t>
            </a:r>
            <a:endParaRPr lang="de-DE" dirty="0"/>
          </a:p>
          <a:p>
            <a:pPr>
              <a:defRPr/>
            </a:pPr>
            <a:r>
              <a:rPr lang="de-DE" dirty="0"/>
              <a:t>- ökologische</a:t>
            </a:r>
          </a:p>
          <a:p>
            <a:pPr>
              <a:defRPr/>
            </a:pPr>
            <a:r>
              <a:rPr lang="de-DE" dirty="0"/>
              <a:t>- klimatische</a:t>
            </a:r>
          </a:p>
          <a:p>
            <a:pPr>
              <a:defRPr/>
            </a:pPr>
            <a:r>
              <a:rPr lang="de-DE" dirty="0"/>
              <a:t>- wirtschaftliche</a:t>
            </a:r>
          </a:p>
          <a:p>
            <a:pPr marL="171423" indent="-171423">
              <a:buFontTx/>
              <a:buChar char="-"/>
              <a:defRPr/>
            </a:pPr>
            <a:r>
              <a:rPr lang="de-DE" dirty="0"/>
              <a:t>Sicherheitstechnische</a:t>
            </a:r>
          </a:p>
          <a:p>
            <a:pPr marL="171423" indent="-171423">
              <a:buFontTx/>
              <a:buChar char="-"/>
              <a:defRPr/>
            </a:pPr>
            <a:r>
              <a:rPr lang="de-DE" dirty="0"/>
              <a:t>Wir kaufen die fossilen Energieträger aus Staaten, die es mit den Menschenrechten nicht so ernst nehmen. Saudi-Arabien z.B. kauft mit den Öl-Dollars Waffen (auch von uns) um diese dann bei ihren Konflikten einzusetzen. Mit all den Folgen, die wir täglich im Fernsehen beobachten können.</a:t>
            </a:r>
            <a:br>
              <a:rPr lang="de-DE" dirty="0"/>
            </a:br>
            <a:r>
              <a:rPr lang="de-DE" dirty="0"/>
              <a:t>Wollen wir das?</a:t>
            </a:r>
          </a:p>
        </p:txBody>
      </p:sp>
    </p:spTree>
    <p:extLst>
      <p:ext uri="{BB962C8B-B14F-4D97-AF65-F5344CB8AC3E}">
        <p14:creationId xmlns:p14="http://schemas.microsoft.com/office/powerpoint/2010/main" val="156149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7807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3499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23</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326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95540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5</a:t>
            </a:fld>
            <a:endParaRPr lang="de-DE" altLang="de-DE"/>
          </a:p>
        </p:txBody>
      </p:sp>
    </p:spTree>
    <p:extLst>
      <p:ext uri="{BB962C8B-B14F-4D97-AF65-F5344CB8AC3E}">
        <p14:creationId xmlns:p14="http://schemas.microsoft.com/office/powerpoint/2010/main" val="179698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6</a:t>
            </a:fld>
            <a:endParaRPr lang="de-DE" altLang="de-DE"/>
          </a:p>
        </p:txBody>
      </p:sp>
    </p:spTree>
    <p:extLst>
      <p:ext uri="{BB962C8B-B14F-4D97-AF65-F5344CB8AC3E}">
        <p14:creationId xmlns:p14="http://schemas.microsoft.com/office/powerpoint/2010/main" val="388814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0583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859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24587FBC-FE02-42EE-9AAB-453D1C398017}"/>
              </a:ext>
            </a:extLst>
          </p:cNvPr>
          <p:cNvSpPr>
            <a:spLocks noGrp="1" noRot="1" noChangeAspect="1" noChangeArrowheads="1" noTextEdit="1"/>
          </p:cNvSpPr>
          <p:nvPr>
            <p:ph type="sldImg"/>
          </p:nvPr>
        </p:nvSpPr>
        <p:spPr>
          <a:ln/>
        </p:spPr>
      </p:sp>
      <p:sp>
        <p:nvSpPr>
          <p:cNvPr id="28675" name="Notizenplatzhalter 2">
            <a:extLst>
              <a:ext uri="{FF2B5EF4-FFF2-40B4-BE49-F238E27FC236}">
                <a16:creationId xmlns:a16="http://schemas.microsoft.com/office/drawing/2014/main" id="{DC8061AF-D8AB-4A9F-B087-8F3EC4E5E22C}"/>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28676" name="Foliennummernplatzhalter 3">
            <a:extLst>
              <a:ext uri="{FF2B5EF4-FFF2-40B4-BE49-F238E27FC236}">
                <a16:creationId xmlns:a16="http://schemas.microsoft.com/office/drawing/2014/main" id="{DA559A71-46A9-46F6-986E-F4C77BFEFFB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10C51E-F2ED-4FDA-8519-D23B8043A92B}" type="slidenum">
              <a:rPr lang="de-DE" altLang="de-DE" smtClean="0"/>
              <a:pPr>
                <a:spcBef>
                  <a:spcPct val="0"/>
                </a:spcBef>
              </a:pPr>
              <a:t>9</a:t>
            </a:fld>
            <a:endParaRPr lang="de-DE" altLang="de-DE"/>
          </a:p>
        </p:txBody>
      </p:sp>
    </p:spTree>
    <p:extLst>
      <p:ext uri="{BB962C8B-B14F-4D97-AF65-F5344CB8AC3E}">
        <p14:creationId xmlns:p14="http://schemas.microsoft.com/office/powerpoint/2010/main" val="77463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8BACA313-6EA8-4CBE-9D27-CD0C29B9B556}"/>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a:t>
            </a:r>
            <a:r>
              <a:rPr lang="de-DE" altLang="de-DE" sz="1200" b="1" dirty="0">
                <a:solidFill>
                  <a:srgbClr val="FF9933"/>
                </a:solidFill>
              </a:rPr>
              <a:t>Energie-Einsparung | FV07</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3" name="Grafik 2">
            <a:extLst>
              <a:ext uri="{FF2B5EF4-FFF2-40B4-BE49-F238E27FC236}">
                <a16:creationId xmlns:a16="http://schemas.microsoft.com/office/drawing/2014/main" id="{B66F0547-5D03-2906-976C-EBE3C5D88D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 y="1"/>
            <a:ext cx="803275" cy="803724"/>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youtu.be/pDl9mE73f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zdf.de/show/mai-think-x-die-show/maithink-x-sendung35-efuels-vs-eauto-100.html" TargetMode="External"/><Relationship Id="rId5" Type="http://schemas.openxmlformats.org/officeDocument/2006/relationships/hyperlink" Target="https://www.zdf.de/comedy/die-anstalt/die-anstalt-vom-25-april-2023-100.html" TargetMode="External"/><Relationship Id="rId4" Type="http://schemas.openxmlformats.org/officeDocument/2006/relationships/hyperlink" Target="https://www.youtube.com/watch?v=MnrudYCzh2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HZ5LQo06EXY"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dena.de/fileadmin/dena/Publikationen/PDFs/2024/dena-Monitoringbericht_202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hyperlink" Target="https://www.youtube.com/watch?v=DCuz9vv7nQI" TargetMode="External"/><Relationship Id="rId15" Type="http://schemas.openxmlformats.org/officeDocument/2006/relationships/image" Target="../media/image6.png"/><Relationship Id="rId10" Type="http://schemas.openxmlformats.org/officeDocument/2006/relationships/image" Target="../media/image18.jpg"/><Relationship Id="rId4" Type="http://schemas.openxmlformats.org/officeDocument/2006/relationships/hyperlink" Target="https://www.youtube.com/watch?v=ZEewfUtnWUo&amp;t=311s" TargetMode="External"/><Relationship Id="rId9" Type="http://schemas.openxmlformats.org/officeDocument/2006/relationships/image" Target="../media/image17.png"/><Relationship Id="rId14" Type="http://schemas.openxmlformats.org/officeDocument/2006/relationships/image" Target="../media/image22.jpg"/></Relationships>
</file>

<file path=ppt/slides/_rels/slide18.xml.rels><?xml version="1.0" encoding="UTF-8" standalone="yes"?>
<Relationships xmlns="http://schemas.openxmlformats.org/package/2006/relationships"><Relationship Id="rId8" Type="http://schemas.openxmlformats.org/officeDocument/2006/relationships/hyperlink" Target="https://www.weser-kurier.de/bremen/blick-in-die-flammen-doc7e42tzwn8j8uch1b9ud" TargetMode="External"/><Relationship Id="rId13" Type="http://schemas.openxmlformats.org/officeDocument/2006/relationships/image" Target="../media/image27.png"/><Relationship Id="rId18" Type="http://schemas.openxmlformats.org/officeDocument/2006/relationships/image" Target="../media/image30.jpg"/><Relationship Id="rId3" Type="http://schemas.openxmlformats.org/officeDocument/2006/relationships/image" Target="../media/image24.jpg"/><Relationship Id="rId7" Type="http://schemas.openxmlformats.org/officeDocument/2006/relationships/hyperlink" Target="https://www.kfztech.de/kfztechnik/motor/grundlagen/motor_funktion.htm#google_vignette" TargetMode="External"/><Relationship Id="rId12" Type="http://schemas.openxmlformats.org/officeDocument/2006/relationships/image" Target="../media/image26.jpg"/><Relationship Id="rId17" Type="http://schemas.openxmlformats.org/officeDocument/2006/relationships/image" Target="../media/image29.jpeg"/><Relationship Id="rId2" Type="http://schemas.openxmlformats.org/officeDocument/2006/relationships/image" Target="../media/image23.jpg"/><Relationship Id="rId16" Type="http://schemas.openxmlformats.org/officeDocument/2006/relationships/image" Target="../media/image28.jpg"/><Relationship Id="rId1" Type="http://schemas.openxmlformats.org/officeDocument/2006/relationships/slideLayout" Target="../slideLayouts/slideLayout6.xml"/><Relationship Id="rId6" Type="http://schemas.openxmlformats.org/officeDocument/2006/relationships/hyperlink" Target="https://www.bing.com/videos/riverview/relatedvideo?&amp;q=zukunft+ohne+Verbrennung&amp;&amp;mid=40E3CE8C5D5F2A67AC0540E3CE8C5D5F2A67AC05&amp;&amp;FORM=VRDGAR" TargetMode="External"/><Relationship Id="rId11" Type="http://schemas.openxmlformats.org/officeDocument/2006/relationships/hyperlink" Target="https://www.lernhelfer.de/schuelerlexikon/physik/artikel/gluehlampen" TargetMode="External"/><Relationship Id="rId5" Type="http://schemas.openxmlformats.org/officeDocument/2006/relationships/image" Target="../media/image25.jpg"/><Relationship Id="rId15" Type="http://schemas.openxmlformats.org/officeDocument/2006/relationships/image" Target="../media/image7.png"/><Relationship Id="rId10" Type="http://schemas.openxmlformats.org/officeDocument/2006/relationships/hyperlink" Target="https://lumond.co/wie-heiss-ist-eine-kerze/" TargetMode="External"/><Relationship Id="rId19" Type="http://schemas.openxmlformats.org/officeDocument/2006/relationships/image" Target="../media/image31.jpg"/><Relationship Id="rId4" Type="http://schemas.openxmlformats.org/officeDocument/2006/relationships/image" Target="../media/image6.png"/><Relationship Id="rId9" Type="http://schemas.openxmlformats.org/officeDocument/2006/relationships/hyperlink" Target="https://www.haustechnikdialog.de/Forum/t/58899/Brennwertkessel-wie-hoch-ist-die-Temperatur-in-der-Brennkammer-" TargetMode="Externa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umweltrat.de/SharedDocs/Downloads/DE/04_Stellungnahmen/2020_2024/2024_03_Suffizienz.pdf?__blob=publicationFile&amp;v=2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Energie-Einsparung</a:t>
            </a:r>
            <a:endParaRPr lang="en-US" altLang="de-DE" sz="2800" dirty="0">
              <a:solidFill>
                <a:schemeClr val="bg1"/>
              </a:solidFill>
            </a:endParaRP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Energie-Einsparung | FV07					                      ISE e.V.</a:t>
            </a:r>
          </a:p>
        </p:txBody>
      </p:sp>
      <p:sp>
        <p:nvSpPr>
          <p:cNvPr id="54" name="Rechteck 53">
            <a:extLst>
              <a:ext uri="{FF2B5EF4-FFF2-40B4-BE49-F238E27FC236}">
                <a16:creationId xmlns:a16="http://schemas.microsoft.com/office/drawing/2014/main" id="{04F4A4AE-BAD9-4DDF-B803-BE8C327E7907}"/>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nvGrpSpPr>
          <p:cNvPr id="32" name="Gruppieren 31">
            <a:extLst>
              <a:ext uri="{FF2B5EF4-FFF2-40B4-BE49-F238E27FC236}">
                <a16:creationId xmlns:a16="http://schemas.microsoft.com/office/drawing/2014/main" id="{72DA6E67-1453-44D3-9B13-B0B9F92A6A44}"/>
              </a:ext>
            </a:extLst>
          </p:cNvPr>
          <p:cNvGrpSpPr/>
          <p:nvPr/>
        </p:nvGrpSpPr>
        <p:grpSpPr>
          <a:xfrm>
            <a:off x="2076120" y="2225729"/>
            <a:ext cx="5753760" cy="3360630"/>
            <a:chOff x="2867727" y="1993004"/>
            <a:chExt cx="1155292" cy="654451"/>
          </a:xfrm>
        </p:grpSpPr>
        <p:cxnSp>
          <p:nvCxnSpPr>
            <p:cNvPr id="33" name="Gerader Verbinder 32">
              <a:extLst>
                <a:ext uri="{FF2B5EF4-FFF2-40B4-BE49-F238E27FC236}">
                  <a16:creationId xmlns:a16="http://schemas.microsoft.com/office/drawing/2014/main" id="{529F4C6C-8B8D-4EF9-B4CF-D45BDE78DF70}"/>
                </a:ext>
              </a:extLst>
            </p:cNvPr>
            <p:cNvCxnSpPr>
              <a:cxnSpLocks/>
            </p:cNvCxnSpPr>
            <p:nvPr/>
          </p:nvCxnSpPr>
          <p:spPr bwMode="auto">
            <a:xfrm flipV="1">
              <a:off x="3015707" y="2339833"/>
              <a:ext cx="1007312" cy="307622"/>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81837380-6825-4FC1-8ECF-EA5C2EA04F7A}"/>
                </a:ext>
              </a:extLst>
            </p:cNvPr>
            <p:cNvCxnSpPr/>
            <p:nvPr/>
          </p:nvCxnSpPr>
          <p:spPr bwMode="auto">
            <a:xfrm>
              <a:off x="2867727" y="2647455"/>
              <a:ext cx="147980" cy="0"/>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r Verbinder 34">
              <a:extLst>
                <a:ext uri="{FF2B5EF4-FFF2-40B4-BE49-F238E27FC236}">
                  <a16:creationId xmlns:a16="http://schemas.microsoft.com/office/drawing/2014/main" id="{56877D0F-E67F-4CCB-AE1A-70138BFFBC55}"/>
                </a:ext>
              </a:extLst>
            </p:cNvPr>
            <p:cNvCxnSpPr>
              <a:cxnSpLocks/>
            </p:cNvCxnSpPr>
            <p:nvPr/>
          </p:nvCxnSpPr>
          <p:spPr bwMode="auto">
            <a:xfrm>
              <a:off x="2867727" y="1993004"/>
              <a:ext cx="1155292" cy="346829"/>
            </a:xfrm>
            <a:prstGeom prst="line">
              <a:avLst/>
            </a:prstGeom>
            <a:solidFill>
              <a:srgbClr val="FF0000"/>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feld 11">
            <a:extLst>
              <a:ext uri="{FF2B5EF4-FFF2-40B4-BE49-F238E27FC236}">
                <a16:creationId xmlns:a16="http://schemas.microsoft.com/office/drawing/2014/main" id="{2338FD6B-A590-4496-8D45-86FBC144CEB8}"/>
              </a:ext>
            </a:extLst>
          </p:cNvPr>
          <p:cNvSpPr txBox="1"/>
          <p:nvPr/>
        </p:nvSpPr>
        <p:spPr>
          <a:xfrm>
            <a:off x="7606164" y="5896589"/>
            <a:ext cx="2138727" cy="276999"/>
          </a:xfrm>
          <a:prstGeom prst="rect">
            <a:avLst/>
          </a:prstGeom>
          <a:noFill/>
        </p:spPr>
        <p:txBody>
          <a:bodyPr wrap="none" rtlCol="0">
            <a:spAutoFit/>
          </a:bodyPr>
          <a:lstStyle/>
          <a:p>
            <a:r>
              <a:rPr lang="de-DE" sz="1200" dirty="0"/>
              <a:t>Stand FV07 vom 16.08.2025</a:t>
            </a:r>
          </a:p>
        </p:txBody>
      </p:sp>
      <p:pic>
        <p:nvPicPr>
          <p:cNvPr id="4" name="Grafik 3">
            <a:extLst>
              <a:ext uri="{FF2B5EF4-FFF2-40B4-BE49-F238E27FC236}">
                <a16:creationId xmlns:a16="http://schemas.microsoft.com/office/drawing/2014/main" id="{3744FA11-B3F8-6F8A-1B96-B3EF5487F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 y="-19050"/>
            <a:ext cx="1369247" cy="1370013"/>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m 28">
            <a:extLst>
              <a:ext uri="{FF2B5EF4-FFF2-40B4-BE49-F238E27FC236}">
                <a16:creationId xmlns:a16="http://schemas.microsoft.com/office/drawing/2014/main" id="{B8B10EE8-76E9-4143-9F03-7FCD08E8C344}"/>
              </a:ext>
            </a:extLst>
          </p:cNvPr>
          <p:cNvGraphicFramePr>
            <a:graphicFrameLocks/>
          </p:cNvGraphicFramePr>
          <p:nvPr/>
        </p:nvGraphicFramePr>
        <p:xfrm>
          <a:off x="235130" y="1182055"/>
          <a:ext cx="9670869" cy="4774935"/>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4">
            <a:extLst>
              <a:ext uri="{FF2B5EF4-FFF2-40B4-BE49-F238E27FC236}">
                <a16:creationId xmlns:a16="http://schemas.microsoft.com/office/drawing/2014/main" id="{A4DAD6E2-F606-4CBD-923D-62DBA07791B4}"/>
              </a:ext>
            </a:extLst>
          </p:cNvPr>
          <p:cNvSpPr>
            <a:spLocks noChangeArrowheads="1"/>
          </p:cNvSpPr>
          <p:nvPr/>
        </p:nvSpPr>
        <p:spPr bwMode="auto">
          <a:xfrm>
            <a:off x="1328738" y="9525"/>
            <a:ext cx="8353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Transformationsprozess (1)</a:t>
            </a:r>
            <a:br>
              <a:rPr lang="de-DE" altLang="de-DE" dirty="0">
                <a:solidFill>
                  <a:schemeClr val="bg1"/>
                </a:solidFill>
              </a:rPr>
            </a:br>
            <a:r>
              <a:rPr lang="de-DE" altLang="de-DE" dirty="0">
                <a:solidFill>
                  <a:schemeClr val="bg1"/>
                </a:solidFill>
              </a:rPr>
              <a:t>100% Erneuerbare bis 2040 in D</a:t>
            </a:r>
          </a:p>
        </p:txBody>
      </p:sp>
      <p:sp>
        <p:nvSpPr>
          <p:cNvPr id="54275" name="Textfeld 7">
            <a:extLst>
              <a:ext uri="{FF2B5EF4-FFF2-40B4-BE49-F238E27FC236}">
                <a16:creationId xmlns:a16="http://schemas.microsoft.com/office/drawing/2014/main" id="{92E30087-84D5-4ACF-8F94-D46EFAF789E1}"/>
              </a:ext>
            </a:extLst>
          </p:cNvPr>
          <p:cNvSpPr txBox="1">
            <a:spLocks noChangeArrowheads="1"/>
          </p:cNvSpPr>
          <p:nvPr/>
        </p:nvSpPr>
        <p:spPr bwMode="auto">
          <a:xfrm>
            <a:off x="307975" y="868363"/>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a:t>TWh</a:t>
            </a:r>
          </a:p>
        </p:txBody>
      </p:sp>
      <p:sp>
        <p:nvSpPr>
          <p:cNvPr id="54277" name="Textfeld 1">
            <a:extLst>
              <a:ext uri="{FF2B5EF4-FFF2-40B4-BE49-F238E27FC236}">
                <a16:creationId xmlns:a16="http://schemas.microsoft.com/office/drawing/2014/main" id="{00FCC825-45F1-4291-B52D-28B4A9E7D824}"/>
              </a:ext>
            </a:extLst>
          </p:cNvPr>
          <p:cNvSpPr txBox="1">
            <a:spLocks noChangeArrowheads="1"/>
          </p:cNvSpPr>
          <p:nvPr/>
        </p:nvSpPr>
        <p:spPr bwMode="auto">
          <a:xfrm>
            <a:off x="5789613" y="2219325"/>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chemeClr val="bg1">
                    <a:lumMod val="50000"/>
                  </a:schemeClr>
                </a:solidFill>
              </a:rPr>
              <a:t>Primärenergieverbrauch inkl. Verluste</a:t>
            </a:r>
            <a:br>
              <a:rPr lang="de-DE" altLang="de-DE" sz="1400" dirty="0">
                <a:solidFill>
                  <a:schemeClr val="bg1">
                    <a:lumMod val="50000"/>
                  </a:schemeClr>
                </a:solidFill>
              </a:rPr>
            </a:br>
            <a:r>
              <a:rPr lang="de-DE" altLang="de-DE" sz="1400" dirty="0">
                <a:solidFill>
                  <a:schemeClr val="bg1">
                    <a:lumMod val="50000"/>
                  </a:schemeClr>
                </a:solidFill>
              </a:rPr>
              <a:t>und Einsparung</a:t>
            </a:r>
          </a:p>
        </p:txBody>
      </p:sp>
      <p:sp>
        <p:nvSpPr>
          <p:cNvPr id="54278" name="Textfeld 5">
            <a:extLst>
              <a:ext uri="{FF2B5EF4-FFF2-40B4-BE49-F238E27FC236}">
                <a16:creationId xmlns:a16="http://schemas.microsoft.com/office/drawing/2014/main" id="{3DDF245F-D9E7-4D56-B10D-8F7BE784C3A4}"/>
              </a:ext>
            </a:extLst>
          </p:cNvPr>
          <p:cNvSpPr txBox="1">
            <a:spLocks noChangeArrowheads="1"/>
          </p:cNvSpPr>
          <p:nvPr/>
        </p:nvSpPr>
        <p:spPr bwMode="auto">
          <a:xfrm>
            <a:off x="6137275" y="3530600"/>
            <a:ext cx="117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00B050"/>
                </a:solidFill>
              </a:rPr>
              <a:t>Erneuerbare</a:t>
            </a:r>
          </a:p>
        </p:txBody>
      </p:sp>
      <p:sp>
        <p:nvSpPr>
          <p:cNvPr id="54279" name="Textfeld 6">
            <a:extLst>
              <a:ext uri="{FF2B5EF4-FFF2-40B4-BE49-F238E27FC236}">
                <a16:creationId xmlns:a16="http://schemas.microsoft.com/office/drawing/2014/main" id="{7171BD2A-C2E1-4A41-B40B-242254CC30C1}"/>
              </a:ext>
            </a:extLst>
          </p:cNvPr>
          <p:cNvSpPr txBox="1">
            <a:spLocks noChangeArrowheads="1"/>
          </p:cNvSpPr>
          <p:nvPr/>
        </p:nvSpPr>
        <p:spPr bwMode="auto">
          <a:xfrm>
            <a:off x="1880639" y="3838575"/>
            <a:ext cx="752475" cy="307975"/>
          </a:xfrm>
          <a:prstGeom prst="rect">
            <a:avLst/>
          </a:prstGeom>
          <a:solidFill>
            <a:schemeClr val="accent2"/>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FF00"/>
                </a:solidFill>
              </a:rPr>
              <a:t>Erdgas</a:t>
            </a:r>
          </a:p>
        </p:txBody>
      </p:sp>
      <p:sp>
        <p:nvSpPr>
          <p:cNvPr id="54280" name="Textfeld 7">
            <a:extLst>
              <a:ext uri="{FF2B5EF4-FFF2-40B4-BE49-F238E27FC236}">
                <a16:creationId xmlns:a16="http://schemas.microsoft.com/office/drawing/2014/main" id="{FDC6F750-745F-43C8-A2FF-FCD5B0E1AA6C}"/>
              </a:ext>
            </a:extLst>
          </p:cNvPr>
          <p:cNvSpPr txBox="1">
            <a:spLocks noChangeArrowheads="1"/>
          </p:cNvSpPr>
          <p:nvPr/>
        </p:nvSpPr>
        <p:spPr bwMode="auto">
          <a:xfrm>
            <a:off x="7772180" y="5172167"/>
            <a:ext cx="909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C000"/>
                </a:solidFill>
              </a:rPr>
              <a:t>Mineralöl</a:t>
            </a:r>
          </a:p>
        </p:txBody>
      </p:sp>
      <p:sp>
        <p:nvSpPr>
          <p:cNvPr id="54281" name="Textfeld 8">
            <a:extLst>
              <a:ext uri="{FF2B5EF4-FFF2-40B4-BE49-F238E27FC236}">
                <a16:creationId xmlns:a16="http://schemas.microsoft.com/office/drawing/2014/main" id="{1967067E-A4D8-4D92-B2A6-5A533726CD36}"/>
              </a:ext>
            </a:extLst>
          </p:cNvPr>
          <p:cNvSpPr txBox="1">
            <a:spLocks noChangeArrowheads="1"/>
          </p:cNvSpPr>
          <p:nvPr/>
        </p:nvSpPr>
        <p:spPr bwMode="auto">
          <a:xfrm>
            <a:off x="3570288" y="4873625"/>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t>Kohle</a:t>
            </a:r>
          </a:p>
        </p:txBody>
      </p:sp>
      <p:sp>
        <p:nvSpPr>
          <p:cNvPr id="54282" name="Textfeld 9">
            <a:extLst>
              <a:ext uri="{FF2B5EF4-FFF2-40B4-BE49-F238E27FC236}">
                <a16:creationId xmlns:a16="http://schemas.microsoft.com/office/drawing/2014/main" id="{93C92B43-F7E6-4FBC-81A0-4517AA732BC0}"/>
              </a:ext>
            </a:extLst>
          </p:cNvPr>
          <p:cNvSpPr txBox="1">
            <a:spLocks noChangeArrowheads="1"/>
          </p:cNvSpPr>
          <p:nvPr/>
        </p:nvSpPr>
        <p:spPr bwMode="auto">
          <a:xfrm>
            <a:off x="1765524" y="4892563"/>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66FF"/>
                </a:solidFill>
              </a:rPr>
              <a:t>Kernkraft</a:t>
            </a:r>
          </a:p>
        </p:txBody>
      </p:sp>
      <p:grpSp>
        <p:nvGrpSpPr>
          <p:cNvPr id="4" name="Gruppieren 3">
            <a:extLst>
              <a:ext uri="{FF2B5EF4-FFF2-40B4-BE49-F238E27FC236}">
                <a16:creationId xmlns:a16="http://schemas.microsoft.com/office/drawing/2014/main" id="{C0E05432-EDDA-44AB-963F-EA1587D3D17C}"/>
              </a:ext>
            </a:extLst>
          </p:cNvPr>
          <p:cNvGrpSpPr>
            <a:grpSpLocks/>
          </p:cNvGrpSpPr>
          <p:nvPr/>
        </p:nvGrpSpPr>
        <p:grpSpPr bwMode="auto">
          <a:xfrm>
            <a:off x="2472509" y="808676"/>
            <a:ext cx="873125" cy="5170487"/>
            <a:chOff x="1968885" y="747713"/>
            <a:chExt cx="872354" cy="5170830"/>
          </a:xfrm>
        </p:grpSpPr>
        <p:cxnSp>
          <p:nvCxnSpPr>
            <p:cNvPr id="54297" name="Gerader Verbinder 3">
              <a:extLst>
                <a:ext uri="{FF2B5EF4-FFF2-40B4-BE49-F238E27FC236}">
                  <a16:creationId xmlns:a16="http://schemas.microsoft.com/office/drawing/2014/main" id="{D17740A1-3DBE-45E6-B3B3-657011498BEC}"/>
                </a:ext>
              </a:extLst>
            </p:cNvPr>
            <p:cNvCxnSpPr>
              <a:cxnSpLocks noChangeShapeType="1"/>
            </p:cNvCxnSpPr>
            <p:nvPr/>
          </p:nvCxnSpPr>
          <p:spPr bwMode="auto">
            <a:xfrm flipV="1">
              <a:off x="2405065"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8" name="Textfeld 12">
              <a:extLst>
                <a:ext uri="{FF2B5EF4-FFF2-40B4-BE49-F238E27FC236}">
                  <a16:creationId xmlns:a16="http://schemas.microsoft.com/office/drawing/2014/main" id="{BA284499-E651-463D-9F32-023063BD45B8}"/>
                </a:ext>
              </a:extLst>
            </p:cNvPr>
            <p:cNvSpPr txBox="1">
              <a:spLocks noChangeArrowheads="1"/>
            </p:cNvSpPr>
            <p:nvPr/>
          </p:nvSpPr>
          <p:spPr bwMode="auto">
            <a:xfrm>
              <a:off x="1968885"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Atom-</a:t>
              </a:r>
              <a:br>
                <a:rPr lang="de-DE" altLang="de-DE" sz="1400" dirty="0">
                  <a:solidFill>
                    <a:srgbClr val="FF0000"/>
                  </a:solidFill>
                </a:rPr>
              </a:br>
              <a:r>
                <a:rPr lang="de-DE" altLang="de-DE" sz="1400" dirty="0">
                  <a:solidFill>
                    <a:srgbClr val="FF0000"/>
                  </a:solidFill>
                </a:rPr>
                <a:t>Ausstieg</a:t>
              </a:r>
            </a:p>
          </p:txBody>
        </p:sp>
        <p:sp>
          <p:nvSpPr>
            <p:cNvPr id="54299" name="Gleichschenkliges Dreieck 4">
              <a:extLst>
                <a:ext uri="{FF2B5EF4-FFF2-40B4-BE49-F238E27FC236}">
                  <a16:creationId xmlns:a16="http://schemas.microsoft.com/office/drawing/2014/main" id="{1335676D-0F8C-4A68-BD3D-325A1848DC4E}"/>
                </a:ext>
              </a:extLst>
            </p:cNvPr>
            <p:cNvSpPr>
              <a:spLocks noChangeArrowheads="1"/>
            </p:cNvSpPr>
            <p:nvPr/>
          </p:nvSpPr>
          <p:spPr bwMode="auto">
            <a:xfrm rot="10800000">
              <a:off x="2269958" y="1262536"/>
              <a:ext cx="270209"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54300" name="Ellipse 2">
              <a:extLst>
                <a:ext uri="{FF2B5EF4-FFF2-40B4-BE49-F238E27FC236}">
                  <a16:creationId xmlns:a16="http://schemas.microsoft.com/office/drawing/2014/main" id="{7AA9E6BA-3D8E-4122-8F14-A1227433E589}"/>
                </a:ext>
              </a:extLst>
            </p:cNvPr>
            <p:cNvSpPr>
              <a:spLocks noChangeArrowheads="1"/>
            </p:cNvSpPr>
            <p:nvPr/>
          </p:nvSpPr>
          <p:spPr bwMode="auto">
            <a:xfrm rot="2696413">
              <a:off x="2132919" y="5314289"/>
              <a:ext cx="270204" cy="604254"/>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5" name="Gruppieren 1">
            <a:extLst>
              <a:ext uri="{FF2B5EF4-FFF2-40B4-BE49-F238E27FC236}">
                <a16:creationId xmlns:a16="http://schemas.microsoft.com/office/drawing/2014/main" id="{5C6822F3-1EFC-4A82-AA55-79C6A733A820}"/>
              </a:ext>
            </a:extLst>
          </p:cNvPr>
          <p:cNvGrpSpPr>
            <a:grpSpLocks/>
          </p:cNvGrpSpPr>
          <p:nvPr/>
        </p:nvGrpSpPr>
        <p:grpSpPr bwMode="auto">
          <a:xfrm>
            <a:off x="7135857" y="808676"/>
            <a:ext cx="871538" cy="5156200"/>
            <a:chOff x="7170420" y="747713"/>
            <a:chExt cx="871538" cy="5156862"/>
          </a:xfrm>
        </p:grpSpPr>
        <p:grpSp>
          <p:nvGrpSpPr>
            <p:cNvPr id="54292" name="Gruppieren 4">
              <a:extLst>
                <a:ext uri="{FF2B5EF4-FFF2-40B4-BE49-F238E27FC236}">
                  <a16:creationId xmlns:a16="http://schemas.microsoft.com/office/drawing/2014/main" id="{0171B2F4-3013-42FA-B0FE-7EC3AA6D6448}"/>
                </a:ext>
              </a:extLst>
            </p:cNvPr>
            <p:cNvGrpSpPr>
              <a:grpSpLocks/>
            </p:cNvGrpSpPr>
            <p:nvPr/>
          </p:nvGrpSpPr>
          <p:grpSpPr bwMode="auto">
            <a:xfrm>
              <a:off x="7170420" y="747713"/>
              <a:ext cx="871538" cy="4616428"/>
              <a:chOff x="5219291" y="747713"/>
              <a:chExt cx="872354" cy="4616450"/>
            </a:xfrm>
          </p:grpSpPr>
          <p:cxnSp>
            <p:nvCxnSpPr>
              <p:cNvPr id="54294" name="Gerader Verbinder 16">
                <a:extLst>
                  <a:ext uri="{FF2B5EF4-FFF2-40B4-BE49-F238E27FC236}">
                    <a16:creationId xmlns:a16="http://schemas.microsoft.com/office/drawing/2014/main" id="{E85AB86C-A20B-4649-B1C7-6DFDC4B77B97}"/>
                  </a:ext>
                </a:extLst>
              </p:cNvPr>
              <p:cNvCxnSpPr>
                <a:cxnSpLocks noChangeShapeType="1"/>
              </p:cNvCxnSpPr>
              <p:nvPr/>
            </p:nvCxnSpPr>
            <p:spPr bwMode="auto">
              <a:xfrm flipV="1">
                <a:off x="5655471"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5" name="Textfeld 17">
                <a:extLst>
                  <a:ext uri="{FF2B5EF4-FFF2-40B4-BE49-F238E27FC236}">
                    <a16:creationId xmlns:a16="http://schemas.microsoft.com/office/drawing/2014/main" id="{D9B6E3CC-AD24-483B-9403-EBE2BC3FB8A6}"/>
                  </a:ext>
                </a:extLst>
              </p:cNvPr>
              <p:cNvSpPr txBox="1">
                <a:spLocks noChangeArrowheads="1"/>
              </p:cNvSpPr>
              <p:nvPr/>
            </p:nvSpPr>
            <p:spPr bwMode="auto">
              <a:xfrm>
                <a:off x="5219291"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Kohle-</a:t>
                </a:r>
                <a:br>
                  <a:rPr lang="de-DE" altLang="de-DE" sz="1400" dirty="0">
                    <a:solidFill>
                      <a:srgbClr val="FF0000"/>
                    </a:solidFill>
                  </a:rPr>
                </a:br>
                <a:r>
                  <a:rPr lang="de-DE" altLang="de-DE" sz="1400" dirty="0">
                    <a:solidFill>
                      <a:srgbClr val="FF0000"/>
                    </a:solidFill>
                  </a:rPr>
                  <a:t>Ausstieg</a:t>
                </a:r>
              </a:p>
            </p:txBody>
          </p:sp>
          <p:sp>
            <p:nvSpPr>
              <p:cNvPr id="54296" name="Gleichschenkliges Dreieck 18">
                <a:extLst>
                  <a:ext uri="{FF2B5EF4-FFF2-40B4-BE49-F238E27FC236}">
                    <a16:creationId xmlns:a16="http://schemas.microsoft.com/office/drawing/2014/main" id="{21865F43-FCB4-4778-8B6B-20455AE35D3D}"/>
                  </a:ext>
                </a:extLst>
              </p:cNvPr>
              <p:cNvSpPr>
                <a:spLocks noChangeArrowheads="1"/>
              </p:cNvSpPr>
              <p:nvPr/>
            </p:nvSpPr>
            <p:spPr bwMode="auto">
              <a:xfrm rot="10800000">
                <a:off x="5520518" y="1262536"/>
                <a:ext cx="269903"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93" name="Ellipse 2">
              <a:extLst>
                <a:ext uri="{FF2B5EF4-FFF2-40B4-BE49-F238E27FC236}">
                  <a16:creationId xmlns:a16="http://schemas.microsoft.com/office/drawing/2014/main" id="{20ACCA31-D336-4822-B595-7AAB69BD76DB}"/>
                </a:ext>
              </a:extLst>
            </p:cNvPr>
            <p:cNvSpPr>
              <a:spLocks noChangeArrowheads="1"/>
            </p:cNvSpPr>
            <p:nvPr/>
          </p:nvSpPr>
          <p:spPr bwMode="auto">
            <a:xfrm rot="2696413">
              <a:off x="7338675"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6" name="Gruppieren 2">
            <a:extLst>
              <a:ext uri="{FF2B5EF4-FFF2-40B4-BE49-F238E27FC236}">
                <a16:creationId xmlns:a16="http://schemas.microsoft.com/office/drawing/2014/main" id="{F2585EB0-E79F-40D4-BC8B-514312B00E5E}"/>
              </a:ext>
            </a:extLst>
          </p:cNvPr>
          <p:cNvGrpSpPr>
            <a:grpSpLocks/>
          </p:cNvGrpSpPr>
          <p:nvPr/>
        </p:nvGrpSpPr>
        <p:grpSpPr bwMode="auto">
          <a:xfrm>
            <a:off x="8681311" y="818201"/>
            <a:ext cx="1100137" cy="5146675"/>
            <a:chOff x="8732838" y="757238"/>
            <a:chExt cx="1100137" cy="5147337"/>
          </a:xfrm>
        </p:grpSpPr>
        <p:grpSp>
          <p:nvGrpSpPr>
            <p:cNvPr id="54287" name="Gruppieren 5">
              <a:extLst>
                <a:ext uri="{FF2B5EF4-FFF2-40B4-BE49-F238E27FC236}">
                  <a16:creationId xmlns:a16="http://schemas.microsoft.com/office/drawing/2014/main" id="{F5A2CD70-B9FC-4DE6-8651-6056790BC3E1}"/>
                </a:ext>
              </a:extLst>
            </p:cNvPr>
            <p:cNvGrpSpPr>
              <a:grpSpLocks/>
            </p:cNvGrpSpPr>
            <p:nvPr/>
          </p:nvGrpSpPr>
          <p:grpSpPr bwMode="auto">
            <a:xfrm>
              <a:off x="8732838" y="757238"/>
              <a:ext cx="1100137" cy="4606918"/>
              <a:chOff x="8732838" y="757105"/>
              <a:chExt cx="1100137" cy="4607058"/>
            </a:xfrm>
          </p:grpSpPr>
          <p:cxnSp>
            <p:nvCxnSpPr>
              <p:cNvPr id="54289" name="Gerader Verbinder 20">
                <a:extLst>
                  <a:ext uri="{FF2B5EF4-FFF2-40B4-BE49-F238E27FC236}">
                    <a16:creationId xmlns:a16="http://schemas.microsoft.com/office/drawing/2014/main" id="{DBBF97C8-E5FB-4880-A9E9-A10DDE382B45}"/>
                  </a:ext>
                </a:extLst>
              </p:cNvPr>
              <p:cNvCxnSpPr>
                <a:cxnSpLocks noChangeShapeType="1"/>
              </p:cNvCxnSpPr>
              <p:nvPr/>
            </p:nvCxnSpPr>
            <p:spPr bwMode="auto">
              <a:xfrm flipV="1">
                <a:off x="9410234" y="1425400"/>
                <a:ext cx="0" cy="393876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0" name="Textfeld 21">
                <a:extLst>
                  <a:ext uri="{FF2B5EF4-FFF2-40B4-BE49-F238E27FC236}">
                    <a16:creationId xmlns:a16="http://schemas.microsoft.com/office/drawing/2014/main" id="{263FFD35-DE0F-4025-AF76-4E92241D672A}"/>
                  </a:ext>
                </a:extLst>
              </p:cNvPr>
              <p:cNvSpPr txBox="1">
                <a:spLocks noChangeArrowheads="1"/>
              </p:cNvSpPr>
              <p:nvPr/>
            </p:nvSpPr>
            <p:spPr bwMode="auto">
              <a:xfrm>
                <a:off x="8732838" y="757105"/>
                <a:ext cx="1100137" cy="5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a:solidFill>
                      <a:srgbClr val="FF0000"/>
                    </a:solidFill>
                  </a:rPr>
                  <a:t>Öl-/Erdgas-</a:t>
                </a:r>
                <a:br>
                  <a:rPr lang="de-DE" altLang="de-DE" sz="1400">
                    <a:solidFill>
                      <a:srgbClr val="FF0000"/>
                    </a:solidFill>
                  </a:rPr>
                </a:br>
                <a:r>
                  <a:rPr lang="de-DE" altLang="de-DE" sz="1400">
                    <a:solidFill>
                      <a:srgbClr val="FF0000"/>
                    </a:solidFill>
                  </a:rPr>
                  <a:t>Ausstieg</a:t>
                </a:r>
              </a:p>
            </p:txBody>
          </p:sp>
          <p:sp>
            <p:nvSpPr>
              <p:cNvPr id="54291" name="Gleichschenkliges Dreieck 22">
                <a:extLst>
                  <a:ext uri="{FF2B5EF4-FFF2-40B4-BE49-F238E27FC236}">
                    <a16:creationId xmlns:a16="http://schemas.microsoft.com/office/drawing/2014/main" id="{96A3E81E-B573-4201-BB8B-5DB698ED0794}"/>
                  </a:ext>
                </a:extLst>
              </p:cNvPr>
              <p:cNvSpPr>
                <a:spLocks noChangeArrowheads="1"/>
              </p:cNvSpPr>
              <p:nvPr/>
            </p:nvSpPr>
            <p:spPr bwMode="auto">
              <a:xfrm rot="10800000">
                <a:off x="9275284" y="1261869"/>
                <a:ext cx="269896" cy="225628"/>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88" name="Ellipse 2">
              <a:extLst>
                <a:ext uri="{FF2B5EF4-FFF2-40B4-BE49-F238E27FC236}">
                  <a16:creationId xmlns:a16="http://schemas.microsoft.com/office/drawing/2014/main" id="{A1F91921-2210-4A5A-B08F-3451E239AE56}"/>
                </a:ext>
              </a:extLst>
            </p:cNvPr>
            <p:cNvSpPr>
              <a:spLocks noChangeArrowheads="1"/>
            </p:cNvSpPr>
            <p:nvPr/>
          </p:nvSpPr>
          <p:spPr bwMode="auto">
            <a:xfrm rot="2696413">
              <a:off x="9132853"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33" name="Rectangle 4">
            <a:extLst>
              <a:ext uri="{FF2B5EF4-FFF2-40B4-BE49-F238E27FC236}">
                <a16:creationId xmlns:a16="http://schemas.microsoft.com/office/drawing/2014/main" id="{FC120142-C81D-41FD-86A4-9489616CDADA}"/>
              </a:ext>
            </a:extLst>
          </p:cNvPr>
          <p:cNvSpPr>
            <a:spLocks noChangeArrowheads="1"/>
          </p:cNvSpPr>
          <p:nvPr/>
        </p:nvSpPr>
        <p:spPr bwMode="auto">
          <a:xfrm>
            <a:off x="0" y="60515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Mit Effizienzsteigerungen und Verhaltensänderungen sind die Einsparungen zu schaffen!</a:t>
            </a:r>
            <a:endParaRPr lang="de-DE" altLang="de-DE" sz="1200" dirty="0">
              <a:solidFill>
                <a:srgbClr val="00B050"/>
              </a:solidFill>
            </a:endParaRPr>
          </a:p>
        </p:txBody>
      </p:sp>
      <p:sp>
        <p:nvSpPr>
          <p:cNvPr id="30" name="Text Box 14">
            <a:extLst>
              <a:ext uri="{FF2B5EF4-FFF2-40B4-BE49-F238E27FC236}">
                <a16:creationId xmlns:a16="http://schemas.microsoft.com/office/drawing/2014/main" id="{E4ECDBBC-A29E-4E03-9D8A-464436708062}"/>
              </a:ext>
            </a:extLst>
          </p:cNvPr>
          <p:cNvSpPr txBox="1">
            <a:spLocks noChangeArrowheads="1"/>
          </p:cNvSpPr>
          <p:nvPr/>
        </p:nvSpPr>
        <p:spPr bwMode="auto">
          <a:xfrm>
            <a:off x="8147019" y="5959217"/>
            <a:ext cx="11240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111801340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45"/>
                                        </p:tgtEl>
                                        <p:attrNameLst>
                                          <p:attrName>style.visibility</p:attrName>
                                        </p:attrNameLst>
                                      </p:cBhvr>
                                      <p:to>
                                        <p:strVal val="visible"/>
                                      </p:to>
                                    </p:set>
                                    <p:anim calcmode="lin" valueType="num">
                                      <p:cBhvr additive="base">
                                        <p:cTn id="13" dur="1000" fill="hold"/>
                                        <p:tgtEl>
                                          <p:spTgt spid="69645"/>
                                        </p:tgtEl>
                                        <p:attrNameLst>
                                          <p:attrName>ppt_x</p:attrName>
                                        </p:attrNameLst>
                                      </p:cBhvr>
                                      <p:tavLst>
                                        <p:tav tm="0">
                                          <p:val>
                                            <p:strVal val="1+#ppt_w/2"/>
                                          </p:val>
                                        </p:tav>
                                        <p:tav tm="100000">
                                          <p:val>
                                            <p:strVal val="#ppt_x"/>
                                          </p:val>
                                        </p:tav>
                                      </p:tavLst>
                                    </p:anim>
                                    <p:anim calcmode="lin" valueType="num">
                                      <p:cBhvr additive="base">
                                        <p:cTn id="14" dur="1000" fill="hold"/>
                                        <p:tgtEl>
                                          <p:spTgt spid="696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46"/>
                                        </p:tgtEl>
                                        <p:attrNameLst>
                                          <p:attrName>style.visibility</p:attrName>
                                        </p:attrNameLst>
                                      </p:cBhvr>
                                      <p:to>
                                        <p:strVal val="visible"/>
                                      </p:to>
                                    </p:set>
                                    <p:anim calcmode="lin" valueType="num">
                                      <p:cBhvr additive="base">
                                        <p:cTn id="19" dur="1000" fill="hold"/>
                                        <p:tgtEl>
                                          <p:spTgt spid="69646"/>
                                        </p:tgtEl>
                                        <p:attrNameLst>
                                          <p:attrName>ppt_x</p:attrName>
                                        </p:attrNameLst>
                                      </p:cBhvr>
                                      <p:tavLst>
                                        <p:tav tm="0">
                                          <p:val>
                                            <p:strVal val="1+#ppt_w/2"/>
                                          </p:val>
                                        </p:tav>
                                        <p:tav tm="100000">
                                          <p:val>
                                            <p:strVal val="#ppt_x"/>
                                          </p:val>
                                        </p:tav>
                                      </p:tavLst>
                                    </p:anim>
                                    <p:anim calcmode="lin" valueType="num">
                                      <p:cBhvr additive="base">
                                        <p:cTn id="20" dur="1000" fill="hold"/>
                                        <p:tgtEl>
                                          <p:spTgt spid="696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13498" y="0"/>
            <a:ext cx="786433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Transformationsprozess (2)</a:t>
            </a:r>
          </a:p>
          <a:p>
            <a:r>
              <a:rPr lang="de-DE" altLang="de-DE" dirty="0">
                <a:solidFill>
                  <a:schemeClr val="bg1"/>
                </a:solidFill>
              </a:rPr>
              <a:t>Endenergie-Einsparpotenziale in den einzelnen Sektoren </a:t>
            </a:r>
            <a:endParaRPr lang="de-DE" altLang="de-DE" sz="2000" dirty="0">
              <a:solidFill>
                <a:schemeClr val="bg1"/>
              </a:solidFill>
            </a:endParaRPr>
          </a:p>
        </p:txBody>
      </p:sp>
      <p:pic>
        <p:nvPicPr>
          <p:cNvPr id="3" name="Grafik 2">
            <a:extLst>
              <a:ext uri="{FF2B5EF4-FFF2-40B4-BE49-F238E27FC236}">
                <a16:creationId xmlns:a16="http://schemas.microsoft.com/office/drawing/2014/main" id="{1D2B101D-B81A-42FC-A22F-C150AA9CF0CA}"/>
              </a:ext>
            </a:extLst>
          </p:cNvPr>
          <p:cNvPicPr>
            <a:picLocks noChangeAspect="1"/>
          </p:cNvPicPr>
          <p:nvPr/>
        </p:nvPicPr>
        <p:blipFill rotWithShape="1">
          <a:blip r:embed="rId3">
            <a:extLst>
              <a:ext uri="{28A0092B-C50C-407E-A947-70E740481C1C}">
                <a14:useLocalDpi xmlns:a14="http://schemas.microsoft.com/office/drawing/2010/main" val="0"/>
              </a:ext>
            </a:extLst>
          </a:blip>
          <a:srcRect t="8968" b="9829"/>
          <a:stretch/>
        </p:blipFill>
        <p:spPr>
          <a:xfrm>
            <a:off x="255724" y="821689"/>
            <a:ext cx="8349996" cy="5245898"/>
          </a:xfrm>
          <a:prstGeom prst="rect">
            <a:avLst/>
          </a:prstGeom>
        </p:spPr>
      </p:pic>
      <p:sp>
        <p:nvSpPr>
          <p:cNvPr id="4" name="Textfeld 3">
            <a:extLst>
              <a:ext uri="{FF2B5EF4-FFF2-40B4-BE49-F238E27FC236}">
                <a16:creationId xmlns:a16="http://schemas.microsoft.com/office/drawing/2014/main" id="{D8B79F72-A510-4B2F-9D05-8A438DDE7F54}"/>
              </a:ext>
            </a:extLst>
          </p:cNvPr>
          <p:cNvSpPr txBox="1"/>
          <p:nvPr/>
        </p:nvSpPr>
        <p:spPr>
          <a:xfrm>
            <a:off x="6786055" y="1089660"/>
            <a:ext cx="2467278" cy="954107"/>
          </a:xfrm>
          <a:prstGeom prst="rect">
            <a:avLst/>
          </a:prstGeom>
          <a:solidFill>
            <a:schemeClr val="bg1"/>
          </a:solidFill>
        </p:spPr>
        <p:txBody>
          <a:bodyPr wrap="none" rtlCol="0">
            <a:spAutoFit/>
          </a:bodyPr>
          <a:lstStyle/>
          <a:p>
            <a:pPr marL="285750" indent="-285750">
              <a:buFontTx/>
              <a:buChar char="-"/>
            </a:pPr>
            <a:r>
              <a:rPr lang="de-DE" sz="1400" dirty="0">
                <a:solidFill>
                  <a:srgbClr val="FF0000"/>
                </a:solidFill>
              </a:rPr>
              <a:t>27,1 %</a:t>
            </a:r>
          </a:p>
          <a:p>
            <a:r>
              <a:rPr lang="de-DE" sz="1400" dirty="0">
                <a:solidFill>
                  <a:srgbClr val="FF0000"/>
                </a:solidFill>
              </a:rPr>
              <a:t>Die Potenziale liegen in</a:t>
            </a:r>
          </a:p>
          <a:p>
            <a:r>
              <a:rPr lang="de-DE" sz="1400" dirty="0">
                <a:solidFill>
                  <a:srgbClr val="FF0000"/>
                </a:solidFill>
                <a:sym typeface="Wingdings" panose="05000000000000000000" pitchFamily="2" charset="2"/>
              </a:rPr>
              <a:t> </a:t>
            </a:r>
            <a:r>
              <a:rPr lang="de-DE" sz="1400" dirty="0">
                <a:solidFill>
                  <a:srgbClr val="FF0000"/>
                </a:solidFill>
              </a:rPr>
              <a:t>Effizienzsteigerungen und</a:t>
            </a:r>
          </a:p>
          <a:p>
            <a:r>
              <a:rPr lang="de-DE" sz="1400" dirty="0">
                <a:solidFill>
                  <a:srgbClr val="FF0000"/>
                </a:solidFill>
                <a:sym typeface="Wingdings" panose="05000000000000000000" pitchFamily="2" charset="2"/>
              </a:rPr>
              <a:t> </a:t>
            </a:r>
            <a:r>
              <a:rPr lang="de-DE" sz="1400" dirty="0">
                <a:solidFill>
                  <a:srgbClr val="FF0000"/>
                </a:solidFill>
              </a:rPr>
              <a:t>Verhaltensänderungen</a:t>
            </a:r>
          </a:p>
        </p:txBody>
      </p:sp>
      <p:sp>
        <p:nvSpPr>
          <p:cNvPr id="6" name="Rectangle 4">
            <a:extLst>
              <a:ext uri="{FF2B5EF4-FFF2-40B4-BE49-F238E27FC236}">
                <a16:creationId xmlns:a16="http://schemas.microsoft.com/office/drawing/2014/main" id="{58DD33E7-3012-4CFD-B03D-8F02A936A3D6}"/>
              </a:ext>
            </a:extLst>
          </p:cNvPr>
          <p:cNvSpPr>
            <a:spLocks noChangeArrowheads="1"/>
          </p:cNvSpPr>
          <p:nvPr/>
        </p:nvSpPr>
        <p:spPr bwMode="auto">
          <a:xfrm>
            <a:off x="0" y="613251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Bis 2040: 30 % Endenergie-Einsparung notwendig und realistisch! </a:t>
            </a:r>
            <a:r>
              <a:rPr lang="de-DE" altLang="de-DE" sz="1400" dirty="0">
                <a:solidFill>
                  <a:srgbClr val="00B050"/>
                </a:solidFill>
              </a:rPr>
              <a:t>siehe auch „Energie-Bedarf“!</a:t>
            </a:r>
          </a:p>
        </p:txBody>
      </p:sp>
      <p:sp>
        <p:nvSpPr>
          <p:cNvPr id="8" name="Text Box 14">
            <a:extLst>
              <a:ext uri="{FF2B5EF4-FFF2-40B4-BE49-F238E27FC236}">
                <a16:creationId xmlns:a16="http://schemas.microsoft.com/office/drawing/2014/main" id="{4080F7F4-6ED6-4FB3-BF95-640115EB7879}"/>
              </a:ext>
            </a:extLst>
          </p:cNvPr>
          <p:cNvSpPr txBox="1">
            <a:spLocks noChangeArrowheads="1"/>
          </p:cNvSpPr>
          <p:nvPr/>
        </p:nvSpPr>
        <p:spPr bwMode="auto">
          <a:xfrm>
            <a:off x="7310494" y="5882921"/>
            <a:ext cx="234519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5) Quellenliste, UBA-2021</a:t>
            </a:r>
            <a:r>
              <a:rPr lang="de-DE" altLang="de-DE" sz="1200" b="1" dirty="0">
                <a:solidFill>
                  <a:srgbClr val="000000"/>
                </a:solidFill>
                <a:ea typeface="Microsoft YaHei" panose="020B0503020204020204" pitchFamily="34" charset="-122"/>
              </a:rPr>
              <a:t> </a:t>
            </a:r>
            <a:endParaRPr lang="de-DE" altLang="de-DE" sz="1200" dirty="0">
              <a:solidFill>
                <a:srgbClr val="000000"/>
              </a:solidFill>
              <a:ea typeface="Microsoft YaHei" panose="020B0503020204020204" pitchFamily="34" charset="-122"/>
            </a:endParaRPr>
          </a:p>
        </p:txBody>
      </p:sp>
      <p:sp>
        <p:nvSpPr>
          <p:cNvPr id="2" name="Textfeld 1">
            <a:extLst>
              <a:ext uri="{FF2B5EF4-FFF2-40B4-BE49-F238E27FC236}">
                <a16:creationId xmlns:a16="http://schemas.microsoft.com/office/drawing/2014/main" id="{8DFA7BFF-E95C-45A2-A732-BEA5EA43638A}"/>
              </a:ext>
            </a:extLst>
          </p:cNvPr>
          <p:cNvSpPr txBox="1"/>
          <p:nvPr/>
        </p:nvSpPr>
        <p:spPr>
          <a:xfrm rot="16200000">
            <a:off x="225161" y="1889878"/>
            <a:ext cx="691215" cy="307777"/>
          </a:xfrm>
          <a:prstGeom prst="rect">
            <a:avLst/>
          </a:prstGeom>
          <a:noFill/>
        </p:spPr>
        <p:txBody>
          <a:bodyPr wrap="none" rtlCol="0">
            <a:spAutoFit/>
          </a:bodyPr>
          <a:lstStyle/>
          <a:p>
            <a:r>
              <a:rPr lang="de-DE" sz="1400" b="1" dirty="0">
                <a:solidFill>
                  <a:srgbClr val="3333FF"/>
                </a:solidFill>
              </a:rPr>
              <a:t>(TWh)</a:t>
            </a:r>
          </a:p>
        </p:txBody>
      </p:sp>
      <p:sp>
        <p:nvSpPr>
          <p:cNvPr id="9" name="Textfeld 8">
            <a:extLst>
              <a:ext uri="{FF2B5EF4-FFF2-40B4-BE49-F238E27FC236}">
                <a16:creationId xmlns:a16="http://schemas.microsoft.com/office/drawing/2014/main" id="{E2BA02B2-5CD1-455A-A8B9-0620D55799B3}"/>
              </a:ext>
            </a:extLst>
          </p:cNvPr>
          <p:cNvSpPr txBox="1"/>
          <p:nvPr/>
        </p:nvSpPr>
        <p:spPr>
          <a:xfrm>
            <a:off x="3096040" y="1905266"/>
            <a:ext cx="439544" cy="276999"/>
          </a:xfrm>
          <a:prstGeom prst="rect">
            <a:avLst/>
          </a:prstGeom>
          <a:solidFill>
            <a:schemeClr val="bg1"/>
          </a:solidFill>
        </p:spPr>
        <p:txBody>
          <a:bodyPr wrap="none" rtlCol="0">
            <a:spAutoFit/>
          </a:bodyPr>
          <a:lstStyle/>
          <a:p>
            <a:r>
              <a:rPr lang="de-DE" sz="1200" b="1" dirty="0">
                <a:solidFill>
                  <a:srgbClr val="3333FF"/>
                </a:solidFill>
              </a:rPr>
              <a:t>733</a:t>
            </a:r>
          </a:p>
        </p:txBody>
      </p:sp>
      <p:sp>
        <p:nvSpPr>
          <p:cNvPr id="10" name="Textfeld 9">
            <a:extLst>
              <a:ext uri="{FF2B5EF4-FFF2-40B4-BE49-F238E27FC236}">
                <a16:creationId xmlns:a16="http://schemas.microsoft.com/office/drawing/2014/main" id="{00FC22DF-35D2-46A1-B44E-16DC447CB066}"/>
              </a:ext>
            </a:extLst>
          </p:cNvPr>
          <p:cNvSpPr txBox="1"/>
          <p:nvPr/>
        </p:nvSpPr>
        <p:spPr>
          <a:xfrm>
            <a:off x="3096040" y="2920405"/>
            <a:ext cx="439544" cy="276999"/>
          </a:xfrm>
          <a:prstGeom prst="rect">
            <a:avLst/>
          </a:prstGeom>
          <a:solidFill>
            <a:schemeClr val="bg1"/>
          </a:solidFill>
        </p:spPr>
        <p:txBody>
          <a:bodyPr wrap="none" rtlCol="0">
            <a:spAutoFit/>
          </a:bodyPr>
          <a:lstStyle/>
          <a:p>
            <a:r>
              <a:rPr lang="de-DE" sz="1200" b="1" dirty="0">
                <a:solidFill>
                  <a:srgbClr val="3333FF"/>
                </a:solidFill>
              </a:rPr>
              <a:t>615</a:t>
            </a:r>
          </a:p>
        </p:txBody>
      </p:sp>
      <p:sp>
        <p:nvSpPr>
          <p:cNvPr id="11" name="Textfeld 10">
            <a:extLst>
              <a:ext uri="{FF2B5EF4-FFF2-40B4-BE49-F238E27FC236}">
                <a16:creationId xmlns:a16="http://schemas.microsoft.com/office/drawing/2014/main" id="{D882809C-0571-408A-9544-1BDBD52C6D6E}"/>
              </a:ext>
            </a:extLst>
          </p:cNvPr>
          <p:cNvSpPr txBox="1"/>
          <p:nvPr/>
        </p:nvSpPr>
        <p:spPr>
          <a:xfrm>
            <a:off x="3096040" y="3692893"/>
            <a:ext cx="439544" cy="276999"/>
          </a:xfrm>
          <a:prstGeom prst="rect">
            <a:avLst/>
          </a:prstGeom>
          <a:solidFill>
            <a:schemeClr val="bg1"/>
          </a:solidFill>
        </p:spPr>
        <p:txBody>
          <a:bodyPr wrap="none" rtlCol="0">
            <a:spAutoFit/>
          </a:bodyPr>
          <a:lstStyle/>
          <a:p>
            <a:r>
              <a:rPr lang="de-DE" sz="1200" b="1" dirty="0">
                <a:solidFill>
                  <a:srgbClr val="3333FF"/>
                </a:solidFill>
              </a:rPr>
              <a:t>366</a:t>
            </a:r>
          </a:p>
        </p:txBody>
      </p:sp>
      <p:sp>
        <p:nvSpPr>
          <p:cNvPr id="12" name="Textfeld 11">
            <a:extLst>
              <a:ext uri="{FF2B5EF4-FFF2-40B4-BE49-F238E27FC236}">
                <a16:creationId xmlns:a16="http://schemas.microsoft.com/office/drawing/2014/main" id="{79B00CFB-18BE-4EA9-AC5A-41D555E4779D}"/>
              </a:ext>
            </a:extLst>
          </p:cNvPr>
          <p:cNvSpPr txBox="1"/>
          <p:nvPr/>
        </p:nvSpPr>
        <p:spPr>
          <a:xfrm>
            <a:off x="3096040" y="4475456"/>
            <a:ext cx="439544" cy="276999"/>
          </a:xfrm>
          <a:prstGeom prst="rect">
            <a:avLst/>
          </a:prstGeom>
          <a:solidFill>
            <a:schemeClr val="bg1"/>
          </a:solidFill>
        </p:spPr>
        <p:txBody>
          <a:bodyPr wrap="none" rtlCol="0">
            <a:spAutoFit/>
          </a:bodyPr>
          <a:lstStyle/>
          <a:p>
            <a:r>
              <a:rPr lang="de-DE" sz="1200" b="1" dirty="0">
                <a:solidFill>
                  <a:srgbClr val="3333FF"/>
                </a:solidFill>
              </a:rPr>
              <a:t>717</a:t>
            </a:r>
          </a:p>
        </p:txBody>
      </p:sp>
      <p:sp>
        <p:nvSpPr>
          <p:cNvPr id="13" name="Textfeld 12">
            <a:extLst>
              <a:ext uri="{FF2B5EF4-FFF2-40B4-BE49-F238E27FC236}">
                <a16:creationId xmlns:a16="http://schemas.microsoft.com/office/drawing/2014/main" id="{07757197-91AD-42EC-BC78-BCCE34BEE384}"/>
              </a:ext>
            </a:extLst>
          </p:cNvPr>
          <p:cNvSpPr txBox="1"/>
          <p:nvPr/>
        </p:nvSpPr>
        <p:spPr>
          <a:xfrm>
            <a:off x="3015207" y="1002953"/>
            <a:ext cx="567784" cy="276999"/>
          </a:xfrm>
          <a:prstGeom prst="rect">
            <a:avLst/>
          </a:prstGeom>
          <a:solidFill>
            <a:schemeClr val="bg1"/>
          </a:solidFill>
        </p:spPr>
        <p:txBody>
          <a:bodyPr wrap="none" rtlCol="0">
            <a:spAutoFit/>
          </a:bodyPr>
          <a:lstStyle/>
          <a:p>
            <a:r>
              <a:rPr lang="de-DE" sz="1200" b="1" dirty="0">
                <a:solidFill>
                  <a:srgbClr val="3333FF"/>
                </a:solidFill>
              </a:rPr>
              <a:t>2.431</a:t>
            </a:r>
          </a:p>
        </p:txBody>
      </p:sp>
      <p:sp>
        <p:nvSpPr>
          <p:cNvPr id="14" name="Textfeld 13">
            <a:extLst>
              <a:ext uri="{FF2B5EF4-FFF2-40B4-BE49-F238E27FC236}">
                <a16:creationId xmlns:a16="http://schemas.microsoft.com/office/drawing/2014/main" id="{A4145B27-4A5E-4474-A10F-08CC8BEE23F6}"/>
              </a:ext>
            </a:extLst>
          </p:cNvPr>
          <p:cNvSpPr txBox="1"/>
          <p:nvPr/>
        </p:nvSpPr>
        <p:spPr>
          <a:xfrm>
            <a:off x="5487018" y="1979346"/>
            <a:ext cx="567784" cy="276999"/>
          </a:xfrm>
          <a:prstGeom prst="rect">
            <a:avLst/>
          </a:prstGeom>
          <a:solidFill>
            <a:schemeClr val="bg1"/>
          </a:solidFill>
        </p:spPr>
        <p:txBody>
          <a:bodyPr wrap="none" rtlCol="0">
            <a:spAutoFit/>
          </a:bodyPr>
          <a:lstStyle/>
          <a:p>
            <a:r>
              <a:rPr lang="de-DE" sz="1200" b="1" dirty="0">
                <a:solidFill>
                  <a:srgbClr val="3333FF"/>
                </a:solidFill>
              </a:rPr>
              <a:t>1.919</a:t>
            </a:r>
          </a:p>
        </p:txBody>
      </p:sp>
      <p:sp>
        <p:nvSpPr>
          <p:cNvPr id="15" name="Textfeld 14">
            <a:extLst>
              <a:ext uri="{FF2B5EF4-FFF2-40B4-BE49-F238E27FC236}">
                <a16:creationId xmlns:a16="http://schemas.microsoft.com/office/drawing/2014/main" id="{20BB7241-3EAF-4EF1-9026-76C51C46D0C6}"/>
              </a:ext>
            </a:extLst>
          </p:cNvPr>
          <p:cNvSpPr txBox="1"/>
          <p:nvPr/>
        </p:nvSpPr>
        <p:spPr>
          <a:xfrm>
            <a:off x="5571977" y="2514876"/>
            <a:ext cx="439544" cy="276999"/>
          </a:xfrm>
          <a:prstGeom prst="rect">
            <a:avLst/>
          </a:prstGeom>
          <a:solidFill>
            <a:schemeClr val="bg1"/>
          </a:solidFill>
        </p:spPr>
        <p:txBody>
          <a:bodyPr wrap="none" rtlCol="0">
            <a:spAutoFit/>
          </a:bodyPr>
          <a:lstStyle/>
          <a:p>
            <a:r>
              <a:rPr lang="de-DE" sz="1200" b="1" dirty="0">
                <a:solidFill>
                  <a:srgbClr val="3333FF"/>
                </a:solidFill>
              </a:rPr>
              <a:t>461</a:t>
            </a:r>
          </a:p>
        </p:txBody>
      </p:sp>
      <p:sp>
        <p:nvSpPr>
          <p:cNvPr id="16" name="Textfeld 15">
            <a:extLst>
              <a:ext uri="{FF2B5EF4-FFF2-40B4-BE49-F238E27FC236}">
                <a16:creationId xmlns:a16="http://schemas.microsoft.com/office/drawing/2014/main" id="{4427A98A-3E7A-40E2-9D4D-ECBEB4558BFA}"/>
              </a:ext>
            </a:extLst>
          </p:cNvPr>
          <p:cNvSpPr txBox="1"/>
          <p:nvPr/>
        </p:nvSpPr>
        <p:spPr>
          <a:xfrm>
            <a:off x="5571977" y="3207333"/>
            <a:ext cx="439544" cy="276999"/>
          </a:xfrm>
          <a:prstGeom prst="rect">
            <a:avLst/>
          </a:prstGeom>
          <a:solidFill>
            <a:schemeClr val="bg1"/>
          </a:solidFill>
        </p:spPr>
        <p:txBody>
          <a:bodyPr wrap="none" rtlCol="0">
            <a:spAutoFit/>
          </a:bodyPr>
          <a:lstStyle/>
          <a:p>
            <a:r>
              <a:rPr lang="de-DE" sz="1200" b="1" dirty="0">
                <a:solidFill>
                  <a:srgbClr val="3333FF"/>
                </a:solidFill>
              </a:rPr>
              <a:t>525</a:t>
            </a:r>
          </a:p>
        </p:txBody>
      </p:sp>
      <p:sp>
        <p:nvSpPr>
          <p:cNvPr id="17" name="Textfeld 16">
            <a:extLst>
              <a:ext uri="{FF2B5EF4-FFF2-40B4-BE49-F238E27FC236}">
                <a16:creationId xmlns:a16="http://schemas.microsoft.com/office/drawing/2014/main" id="{2A718E8D-A4FF-45AC-9936-E90968A8475C}"/>
              </a:ext>
            </a:extLst>
          </p:cNvPr>
          <p:cNvSpPr txBox="1"/>
          <p:nvPr/>
        </p:nvSpPr>
        <p:spPr>
          <a:xfrm>
            <a:off x="5571977" y="3897003"/>
            <a:ext cx="439544" cy="276999"/>
          </a:xfrm>
          <a:prstGeom prst="rect">
            <a:avLst/>
          </a:prstGeom>
          <a:solidFill>
            <a:schemeClr val="bg1"/>
          </a:solidFill>
        </p:spPr>
        <p:txBody>
          <a:bodyPr wrap="none" rtlCol="0">
            <a:spAutoFit/>
          </a:bodyPr>
          <a:lstStyle/>
          <a:p>
            <a:r>
              <a:rPr lang="de-DE" sz="1200" b="1" dirty="0">
                <a:solidFill>
                  <a:srgbClr val="3333FF"/>
                </a:solidFill>
              </a:rPr>
              <a:t>303</a:t>
            </a:r>
          </a:p>
        </p:txBody>
      </p:sp>
      <p:sp>
        <p:nvSpPr>
          <p:cNvPr id="18" name="Textfeld 17">
            <a:extLst>
              <a:ext uri="{FF2B5EF4-FFF2-40B4-BE49-F238E27FC236}">
                <a16:creationId xmlns:a16="http://schemas.microsoft.com/office/drawing/2014/main" id="{A025C4BD-74D8-42D1-8333-45E2F896B756}"/>
              </a:ext>
            </a:extLst>
          </p:cNvPr>
          <p:cNvSpPr txBox="1"/>
          <p:nvPr/>
        </p:nvSpPr>
        <p:spPr>
          <a:xfrm>
            <a:off x="5571977" y="4555369"/>
            <a:ext cx="439544" cy="276999"/>
          </a:xfrm>
          <a:prstGeom prst="rect">
            <a:avLst/>
          </a:prstGeom>
          <a:solidFill>
            <a:schemeClr val="bg1"/>
          </a:solidFill>
        </p:spPr>
        <p:txBody>
          <a:bodyPr wrap="none" rtlCol="0">
            <a:spAutoFit/>
          </a:bodyPr>
          <a:lstStyle/>
          <a:p>
            <a:r>
              <a:rPr lang="de-DE" sz="1200" b="1" dirty="0">
                <a:solidFill>
                  <a:srgbClr val="3333FF"/>
                </a:solidFill>
              </a:rPr>
              <a:t>630</a:t>
            </a:r>
          </a:p>
        </p:txBody>
      </p:sp>
      <p:sp>
        <p:nvSpPr>
          <p:cNvPr id="19" name="Textfeld 18">
            <a:extLst>
              <a:ext uri="{FF2B5EF4-FFF2-40B4-BE49-F238E27FC236}">
                <a16:creationId xmlns:a16="http://schemas.microsoft.com/office/drawing/2014/main" id="{A3F28D4A-2F0A-4BBE-9847-7B443C104CFC}"/>
              </a:ext>
            </a:extLst>
          </p:cNvPr>
          <p:cNvSpPr txBox="1"/>
          <p:nvPr/>
        </p:nvSpPr>
        <p:spPr>
          <a:xfrm>
            <a:off x="7835011" y="2250874"/>
            <a:ext cx="567784" cy="276999"/>
          </a:xfrm>
          <a:prstGeom prst="rect">
            <a:avLst/>
          </a:prstGeom>
          <a:solidFill>
            <a:schemeClr val="bg1"/>
          </a:solidFill>
        </p:spPr>
        <p:txBody>
          <a:bodyPr wrap="none" rtlCol="0">
            <a:spAutoFit/>
          </a:bodyPr>
          <a:lstStyle/>
          <a:p>
            <a:r>
              <a:rPr lang="de-DE" sz="1200" b="1" dirty="0">
                <a:solidFill>
                  <a:srgbClr val="3333FF"/>
                </a:solidFill>
              </a:rPr>
              <a:t>1.772</a:t>
            </a:r>
          </a:p>
        </p:txBody>
      </p:sp>
      <p:sp>
        <p:nvSpPr>
          <p:cNvPr id="20" name="Textfeld 19">
            <a:extLst>
              <a:ext uri="{FF2B5EF4-FFF2-40B4-BE49-F238E27FC236}">
                <a16:creationId xmlns:a16="http://schemas.microsoft.com/office/drawing/2014/main" id="{B5610B58-AD45-4CA9-8855-80DE6D0F6918}"/>
              </a:ext>
            </a:extLst>
          </p:cNvPr>
          <p:cNvSpPr txBox="1"/>
          <p:nvPr/>
        </p:nvSpPr>
        <p:spPr>
          <a:xfrm>
            <a:off x="7919970" y="2734980"/>
            <a:ext cx="439544" cy="276999"/>
          </a:xfrm>
          <a:prstGeom prst="rect">
            <a:avLst/>
          </a:prstGeom>
          <a:solidFill>
            <a:schemeClr val="bg1"/>
          </a:solidFill>
        </p:spPr>
        <p:txBody>
          <a:bodyPr wrap="none" rtlCol="0">
            <a:spAutoFit/>
          </a:bodyPr>
          <a:lstStyle/>
          <a:p>
            <a:r>
              <a:rPr lang="de-DE" sz="1200" b="1" dirty="0">
                <a:solidFill>
                  <a:srgbClr val="3333FF"/>
                </a:solidFill>
              </a:rPr>
              <a:t>459</a:t>
            </a:r>
          </a:p>
        </p:txBody>
      </p:sp>
      <p:sp>
        <p:nvSpPr>
          <p:cNvPr id="21" name="Textfeld 20">
            <a:extLst>
              <a:ext uri="{FF2B5EF4-FFF2-40B4-BE49-F238E27FC236}">
                <a16:creationId xmlns:a16="http://schemas.microsoft.com/office/drawing/2014/main" id="{11FA7899-919B-4B36-B79C-05E811AB1F77}"/>
              </a:ext>
            </a:extLst>
          </p:cNvPr>
          <p:cNvSpPr txBox="1"/>
          <p:nvPr/>
        </p:nvSpPr>
        <p:spPr>
          <a:xfrm>
            <a:off x="7919970" y="3415894"/>
            <a:ext cx="439544" cy="276999"/>
          </a:xfrm>
          <a:prstGeom prst="rect">
            <a:avLst/>
          </a:prstGeom>
          <a:solidFill>
            <a:schemeClr val="bg1"/>
          </a:solidFill>
        </p:spPr>
        <p:txBody>
          <a:bodyPr wrap="none" rtlCol="0">
            <a:spAutoFit/>
          </a:bodyPr>
          <a:lstStyle/>
          <a:p>
            <a:r>
              <a:rPr lang="de-DE" sz="1200" b="1" dirty="0">
                <a:solidFill>
                  <a:srgbClr val="3333FF"/>
                </a:solidFill>
              </a:rPr>
              <a:t>471</a:t>
            </a:r>
          </a:p>
        </p:txBody>
      </p:sp>
      <p:sp>
        <p:nvSpPr>
          <p:cNvPr id="22" name="Textfeld 21">
            <a:extLst>
              <a:ext uri="{FF2B5EF4-FFF2-40B4-BE49-F238E27FC236}">
                <a16:creationId xmlns:a16="http://schemas.microsoft.com/office/drawing/2014/main" id="{01A0FF45-A3AD-4C2A-B2DA-54A56158811E}"/>
              </a:ext>
            </a:extLst>
          </p:cNvPr>
          <p:cNvSpPr txBox="1"/>
          <p:nvPr/>
        </p:nvSpPr>
        <p:spPr>
          <a:xfrm>
            <a:off x="7919970" y="3976591"/>
            <a:ext cx="439544" cy="276999"/>
          </a:xfrm>
          <a:prstGeom prst="rect">
            <a:avLst/>
          </a:prstGeom>
          <a:solidFill>
            <a:schemeClr val="bg1"/>
          </a:solidFill>
        </p:spPr>
        <p:txBody>
          <a:bodyPr wrap="none" rtlCol="0">
            <a:spAutoFit/>
          </a:bodyPr>
          <a:lstStyle/>
          <a:p>
            <a:r>
              <a:rPr lang="de-DE" sz="1200" b="1" dirty="0">
                <a:solidFill>
                  <a:srgbClr val="3333FF"/>
                </a:solidFill>
              </a:rPr>
              <a:t>266</a:t>
            </a:r>
          </a:p>
        </p:txBody>
      </p:sp>
      <p:sp>
        <p:nvSpPr>
          <p:cNvPr id="23" name="Textfeld 22">
            <a:extLst>
              <a:ext uri="{FF2B5EF4-FFF2-40B4-BE49-F238E27FC236}">
                <a16:creationId xmlns:a16="http://schemas.microsoft.com/office/drawing/2014/main" id="{9BCA6615-56E1-49D7-97A3-275BD4ACF165}"/>
              </a:ext>
            </a:extLst>
          </p:cNvPr>
          <p:cNvSpPr txBox="1"/>
          <p:nvPr/>
        </p:nvSpPr>
        <p:spPr>
          <a:xfrm>
            <a:off x="7919970" y="4637710"/>
            <a:ext cx="439544" cy="276999"/>
          </a:xfrm>
          <a:prstGeom prst="rect">
            <a:avLst/>
          </a:prstGeom>
          <a:solidFill>
            <a:schemeClr val="bg1"/>
          </a:solidFill>
        </p:spPr>
        <p:txBody>
          <a:bodyPr wrap="none" rtlCol="0">
            <a:spAutoFit/>
          </a:bodyPr>
          <a:lstStyle/>
          <a:p>
            <a:r>
              <a:rPr lang="de-DE" sz="1200" b="1" dirty="0">
                <a:solidFill>
                  <a:srgbClr val="3333FF"/>
                </a:solidFill>
              </a:rPr>
              <a:t>576</a:t>
            </a:r>
          </a:p>
        </p:txBody>
      </p:sp>
      <p:sp>
        <p:nvSpPr>
          <p:cNvPr id="24" name="Textfeld 23">
            <a:extLst>
              <a:ext uri="{FF2B5EF4-FFF2-40B4-BE49-F238E27FC236}">
                <a16:creationId xmlns:a16="http://schemas.microsoft.com/office/drawing/2014/main" id="{947C2AA9-2997-46FB-9AB8-B8F2AE62CAF5}"/>
              </a:ext>
            </a:extLst>
          </p:cNvPr>
          <p:cNvSpPr txBox="1"/>
          <p:nvPr/>
        </p:nvSpPr>
        <p:spPr>
          <a:xfrm>
            <a:off x="8500991" y="2142892"/>
            <a:ext cx="1212191" cy="461665"/>
          </a:xfrm>
          <a:prstGeom prst="rect">
            <a:avLst/>
          </a:prstGeom>
          <a:solidFill>
            <a:schemeClr val="bg1"/>
          </a:solidFill>
        </p:spPr>
        <p:txBody>
          <a:bodyPr wrap="none" rtlCol="0">
            <a:spAutoFit/>
          </a:bodyPr>
          <a:lstStyle/>
          <a:p>
            <a:r>
              <a:rPr lang="de-DE" sz="1200" b="1" dirty="0">
                <a:solidFill>
                  <a:srgbClr val="3333FF"/>
                </a:solidFill>
              </a:rPr>
              <a:t>Einsparungen</a:t>
            </a:r>
          </a:p>
          <a:p>
            <a:r>
              <a:rPr lang="de-DE" sz="1200" b="1" dirty="0" err="1">
                <a:solidFill>
                  <a:srgbClr val="3333FF"/>
                </a:solidFill>
              </a:rPr>
              <a:t>ggü</a:t>
            </a:r>
            <a:r>
              <a:rPr lang="de-DE" sz="1200" b="1" dirty="0">
                <a:solidFill>
                  <a:srgbClr val="3333FF"/>
                </a:solidFill>
              </a:rPr>
              <a:t>. 2014 (%)</a:t>
            </a:r>
          </a:p>
        </p:txBody>
      </p:sp>
      <p:sp>
        <p:nvSpPr>
          <p:cNvPr id="25" name="Textfeld 24">
            <a:extLst>
              <a:ext uri="{FF2B5EF4-FFF2-40B4-BE49-F238E27FC236}">
                <a16:creationId xmlns:a16="http://schemas.microsoft.com/office/drawing/2014/main" id="{B59AE8EB-40B1-41A1-B862-C92185426F80}"/>
              </a:ext>
            </a:extLst>
          </p:cNvPr>
          <p:cNvSpPr txBox="1"/>
          <p:nvPr/>
        </p:nvSpPr>
        <p:spPr>
          <a:xfrm>
            <a:off x="8905792" y="2734980"/>
            <a:ext cx="482824" cy="276999"/>
          </a:xfrm>
          <a:prstGeom prst="rect">
            <a:avLst/>
          </a:prstGeom>
          <a:solidFill>
            <a:schemeClr val="bg1"/>
          </a:solidFill>
        </p:spPr>
        <p:txBody>
          <a:bodyPr wrap="none" rtlCol="0">
            <a:spAutoFit/>
          </a:bodyPr>
          <a:lstStyle/>
          <a:p>
            <a:r>
              <a:rPr lang="de-DE" sz="1200" b="1" dirty="0">
                <a:solidFill>
                  <a:srgbClr val="3333FF"/>
                </a:solidFill>
              </a:rPr>
              <a:t>37,3</a:t>
            </a:r>
          </a:p>
        </p:txBody>
      </p:sp>
      <p:sp>
        <p:nvSpPr>
          <p:cNvPr id="26" name="Textfeld 25">
            <a:extLst>
              <a:ext uri="{FF2B5EF4-FFF2-40B4-BE49-F238E27FC236}">
                <a16:creationId xmlns:a16="http://schemas.microsoft.com/office/drawing/2014/main" id="{F6F16A6F-C04E-4567-9C79-66A3CF2422AB}"/>
              </a:ext>
            </a:extLst>
          </p:cNvPr>
          <p:cNvSpPr txBox="1"/>
          <p:nvPr/>
        </p:nvSpPr>
        <p:spPr>
          <a:xfrm>
            <a:off x="8905792" y="3444291"/>
            <a:ext cx="482824" cy="276999"/>
          </a:xfrm>
          <a:prstGeom prst="rect">
            <a:avLst/>
          </a:prstGeom>
          <a:solidFill>
            <a:schemeClr val="bg1"/>
          </a:solidFill>
        </p:spPr>
        <p:txBody>
          <a:bodyPr wrap="none" rtlCol="0">
            <a:spAutoFit/>
          </a:bodyPr>
          <a:lstStyle/>
          <a:p>
            <a:r>
              <a:rPr lang="de-DE" sz="1200" b="1" dirty="0">
                <a:solidFill>
                  <a:srgbClr val="3333FF"/>
                </a:solidFill>
              </a:rPr>
              <a:t>23,5</a:t>
            </a:r>
          </a:p>
        </p:txBody>
      </p:sp>
      <p:sp>
        <p:nvSpPr>
          <p:cNvPr id="27" name="Textfeld 26">
            <a:extLst>
              <a:ext uri="{FF2B5EF4-FFF2-40B4-BE49-F238E27FC236}">
                <a16:creationId xmlns:a16="http://schemas.microsoft.com/office/drawing/2014/main" id="{C60E29D8-EFEE-408E-A114-5F29E4EFBF51}"/>
              </a:ext>
            </a:extLst>
          </p:cNvPr>
          <p:cNvSpPr txBox="1"/>
          <p:nvPr/>
        </p:nvSpPr>
        <p:spPr>
          <a:xfrm>
            <a:off x="8905792" y="3971589"/>
            <a:ext cx="482824" cy="276999"/>
          </a:xfrm>
          <a:prstGeom prst="rect">
            <a:avLst/>
          </a:prstGeom>
          <a:solidFill>
            <a:schemeClr val="bg1"/>
          </a:solidFill>
        </p:spPr>
        <p:txBody>
          <a:bodyPr wrap="none" rtlCol="0">
            <a:spAutoFit/>
          </a:bodyPr>
          <a:lstStyle/>
          <a:p>
            <a:r>
              <a:rPr lang="de-DE" sz="1200" b="1" dirty="0">
                <a:solidFill>
                  <a:srgbClr val="3333FF"/>
                </a:solidFill>
              </a:rPr>
              <a:t>27,3</a:t>
            </a:r>
          </a:p>
        </p:txBody>
      </p:sp>
      <p:sp>
        <p:nvSpPr>
          <p:cNvPr id="28" name="Textfeld 27">
            <a:extLst>
              <a:ext uri="{FF2B5EF4-FFF2-40B4-BE49-F238E27FC236}">
                <a16:creationId xmlns:a16="http://schemas.microsoft.com/office/drawing/2014/main" id="{7C61643A-514C-4495-8A7D-B0266484CB1A}"/>
              </a:ext>
            </a:extLst>
          </p:cNvPr>
          <p:cNvSpPr txBox="1"/>
          <p:nvPr/>
        </p:nvSpPr>
        <p:spPr>
          <a:xfrm>
            <a:off x="8905792" y="4637710"/>
            <a:ext cx="482824" cy="276999"/>
          </a:xfrm>
          <a:prstGeom prst="rect">
            <a:avLst/>
          </a:prstGeom>
          <a:solidFill>
            <a:schemeClr val="bg1"/>
          </a:solidFill>
        </p:spPr>
        <p:txBody>
          <a:bodyPr wrap="none" rtlCol="0">
            <a:spAutoFit/>
          </a:bodyPr>
          <a:lstStyle/>
          <a:p>
            <a:r>
              <a:rPr lang="de-DE" sz="1200" b="1" dirty="0">
                <a:solidFill>
                  <a:srgbClr val="3333FF"/>
                </a:solidFill>
              </a:rPr>
              <a:t>19,7</a:t>
            </a:r>
          </a:p>
        </p:txBody>
      </p:sp>
      <p:sp>
        <p:nvSpPr>
          <p:cNvPr id="5" name="Textfeld 4">
            <a:extLst>
              <a:ext uri="{FF2B5EF4-FFF2-40B4-BE49-F238E27FC236}">
                <a16:creationId xmlns:a16="http://schemas.microsoft.com/office/drawing/2014/main" id="{5A9C9788-A83F-46C5-BBD3-BBE74D8456DB}"/>
              </a:ext>
            </a:extLst>
          </p:cNvPr>
          <p:cNvSpPr txBox="1"/>
          <p:nvPr/>
        </p:nvSpPr>
        <p:spPr>
          <a:xfrm>
            <a:off x="4599996" y="2004392"/>
            <a:ext cx="567784" cy="276999"/>
          </a:xfrm>
          <a:prstGeom prst="rect">
            <a:avLst/>
          </a:prstGeom>
          <a:solidFill>
            <a:schemeClr val="bg1">
              <a:lumMod val="95000"/>
            </a:schemeClr>
          </a:solidFill>
        </p:spPr>
        <p:txBody>
          <a:bodyPr wrap="none" rtlCol="0">
            <a:spAutoFit/>
          </a:bodyPr>
          <a:lstStyle/>
          <a:p>
            <a:r>
              <a:rPr lang="de-DE" sz="1200" b="1" dirty="0"/>
              <a:t>6.909</a:t>
            </a:r>
          </a:p>
        </p:txBody>
      </p:sp>
    </p:spTree>
    <p:extLst>
      <p:ext uri="{BB962C8B-B14F-4D97-AF65-F5344CB8AC3E}">
        <p14:creationId xmlns:p14="http://schemas.microsoft.com/office/powerpoint/2010/main" val="2550206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75A4CD31-9802-AC47-2BB0-A379CF4339B0}"/>
              </a:ext>
            </a:extLst>
          </p:cNvPr>
          <p:cNvGrpSpPr/>
          <p:nvPr/>
        </p:nvGrpSpPr>
        <p:grpSpPr>
          <a:xfrm>
            <a:off x="1875453" y="4197350"/>
            <a:ext cx="3862408" cy="1962127"/>
            <a:chOff x="4320073" y="4058816"/>
            <a:chExt cx="3862408" cy="1962127"/>
          </a:xfrm>
        </p:grpSpPr>
        <p:pic>
          <p:nvPicPr>
            <p:cNvPr id="5" name="Grafik 4" descr="Ein Bild, das Text, Diagramm, Screenshot, Schrift enthält.&#10;&#10;Automatisch generierte Beschreibung">
              <a:extLst>
                <a:ext uri="{FF2B5EF4-FFF2-40B4-BE49-F238E27FC236}">
                  <a16:creationId xmlns:a16="http://schemas.microsoft.com/office/drawing/2014/main" id="{EC9D8ECB-57CE-883F-DE24-CFEEDF982A55}"/>
                </a:ext>
              </a:extLst>
            </p:cNvPr>
            <p:cNvPicPr>
              <a:picLocks noChangeAspect="1"/>
            </p:cNvPicPr>
            <p:nvPr/>
          </p:nvPicPr>
          <p:blipFill rotWithShape="1">
            <a:blip r:embed="rId3">
              <a:extLst>
                <a:ext uri="{28A0092B-C50C-407E-A947-70E740481C1C}">
                  <a14:useLocalDpi xmlns:a14="http://schemas.microsoft.com/office/drawing/2010/main" val="0"/>
                </a:ext>
              </a:extLst>
            </a:blip>
            <a:srcRect l="14385" t="52577" r="41368" b="11619"/>
            <a:stretch/>
          </p:blipFill>
          <p:spPr>
            <a:xfrm>
              <a:off x="4413380" y="4152122"/>
              <a:ext cx="3769101" cy="1868821"/>
            </a:xfrm>
            <a:prstGeom prst="rect">
              <a:avLst/>
            </a:prstGeom>
          </p:spPr>
        </p:pic>
        <p:sp>
          <p:nvSpPr>
            <p:cNvPr id="6" name="Rechteck 5">
              <a:extLst>
                <a:ext uri="{FF2B5EF4-FFF2-40B4-BE49-F238E27FC236}">
                  <a16:creationId xmlns:a16="http://schemas.microsoft.com/office/drawing/2014/main" id="{166417A3-59C9-D946-1517-5CAA1A78683A}"/>
                </a:ext>
              </a:extLst>
            </p:cNvPr>
            <p:cNvSpPr/>
            <p:nvPr/>
          </p:nvSpPr>
          <p:spPr bwMode="auto">
            <a:xfrm>
              <a:off x="4320073" y="4058816"/>
              <a:ext cx="709127" cy="80232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16" name="Textfeld 15">
            <a:extLst>
              <a:ext uri="{FF2B5EF4-FFF2-40B4-BE49-F238E27FC236}">
                <a16:creationId xmlns:a16="http://schemas.microsoft.com/office/drawing/2014/main" id="{46130F6E-9282-95BA-B9AF-9DB2C836BA4C}"/>
              </a:ext>
            </a:extLst>
          </p:cNvPr>
          <p:cNvSpPr txBox="1"/>
          <p:nvPr/>
        </p:nvSpPr>
        <p:spPr>
          <a:xfrm>
            <a:off x="2776271" y="745399"/>
            <a:ext cx="6042039" cy="954107"/>
          </a:xfrm>
          <a:prstGeom prst="rect">
            <a:avLst/>
          </a:prstGeom>
          <a:noFill/>
        </p:spPr>
        <p:txBody>
          <a:bodyPr wrap="none" rtlCol="0">
            <a:spAutoFit/>
          </a:bodyPr>
          <a:lstStyle/>
          <a:p>
            <a:r>
              <a:rPr lang="de-DE" sz="1400" dirty="0" err="1">
                <a:solidFill>
                  <a:srgbClr val="FF0000"/>
                </a:solidFill>
              </a:rPr>
              <a:t>Erdgasnetrz</a:t>
            </a:r>
            <a:r>
              <a:rPr lang="de-DE" sz="1400" dirty="0">
                <a:solidFill>
                  <a:srgbClr val="FF0000"/>
                </a:solidFill>
              </a:rPr>
              <a:t>-/</a:t>
            </a:r>
            <a:r>
              <a:rPr lang="de-DE" sz="1400" dirty="0" err="1">
                <a:solidFill>
                  <a:srgbClr val="FF0000"/>
                </a:solidFill>
              </a:rPr>
              <a:t>branche</a:t>
            </a:r>
            <a:r>
              <a:rPr lang="de-DE" sz="1400" dirty="0">
                <a:solidFill>
                  <a:srgbClr val="FF0000"/>
                </a:solidFill>
              </a:rPr>
              <a:t> in D (2022), </a:t>
            </a:r>
            <a:r>
              <a:rPr lang="de-DE" sz="1200" dirty="0"/>
              <a:t>Quelle: BMWK, Prof. Quaschning, </a:t>
            </a:r>
            <a:r>
              <a:rPr lang="de-DE" sz="1200" dirty="0" err="1"/>
              <a:t>IBIS</a:t>
            </a:r>
            <a:r>
              <a:rPr lang="de-DE" sz="1200" i="1" dirty="0" err="1"/>
              <a:t>World</a:t>
            </a:r>
            <a:r>
              <a:rPr lang="de-DE" sz="1200" dirty="0">
                <a:solidFill>
                  <a:srgbClr val="FF0000"/>
                </a:solidFill>
              </a:rPr>
              <a:t> </a:t>
            </a:r>
            <a:br>
              <a:rPr lang="de-DE" sz="1400" dirty="0">
                <a:solidFill>
                  <a:srgbClr val="FF0000"/>
                </a:solidFill>
              </a:rPr>
            </a:br>
            <a:r>
              <a:rPr lang="de-DE" sz="1400" dirty="0">
                <a:solidFill>
                  <a:srgbClr val="FF0000"/>
                </a:solidFill>
              </a:rPr>
              <a:t>- Netz-Gesamtlänge:  511.000 km</a:t>
            </a:r>
            <a:br>
              <a:rPr lang="de-DE" sz="1400" dirty="0">
                <a:solidFill>
                  <a:srgbClr val="FF0000"/>
                </a:solidFill>
              </a:rPr>
            </a:br>
            <a:r>
              <a:rPr lang="de-DE" sz="1400" dirty="0">
                <a:solidFill>
                  <a:srgbClr val="FF0000"/>
                </a:solidFill>
              </a:rPr>
              <a:t>- Summe </a:t>
            </a:r>
            <a:r>
              <a:rPr lang="de-DE" sz="1400" dirty="0" err="1">
                <a:solidFill>
                  <a:srgbClr val="FF0000"/>
                </a:solidFill>
              </a:rPr>
              <a:t>Invest</a:t>
            </a:r>
            <a:r>
              <a:rPr lang="de-DE" sz="1400" dirty="0">
                <a:solidFill>
                  <a:srgbClr val="FF0000"/>
                </a:solidFill>
              </a:rPr>
              <a:t>: 300 Mrd. €</a:t>
            </a:r>
            <a:br>
              <a:rPr lang="de-DE" sz="1400" dirty="0">
                <a:solidFill>
                  <a:srgbClr val="FF0000"/>
                </a:solidFill>
              </a:rPr>
            </a:br>
            <a:r>
              <a:rPr lang="de-DE" sz="1400" dirty="0">
                <a:solidFill>
                  <a:srgbClr val="FF0000"/>
                </a:solidFill>
              </a:rPr>
              <a:t>- Umsatz:  87,8 Mrd. €</a:t>
            </a:r>
          </a:p>
        </p:txBody>
      </p:sp>
      <p:sp>
        <p:nvSpPr>
          <p:cNvPr id="12" name="Textfeld 11">
            <a:extLst>
              <a:ext uri="{FF2B5EF4-FFF2-40B4-BE49-F238E27FC236}">
                <a16:creationId xmlns:a16="http://schemas.microsoft.com/office/drawing/2014/main" id="{29A698D1-4CDA-7FB1-118C-7E4451C09D49}"/>
              </a:ext>
            </a:extLst>
          </p:cNvPr>
          <p:cNvSpPr txBox="1"/>
          <p:nvPr/>
        </p:nvSpPr>
        <p:spPr>
          <a:xfrm>
            <a:off x="325319" y="814793"/>
            <a:ext cx="2085827" cy="830997"/>
          </a:xfrm>
          <a:prstGeom prst="rect">
            <a:avLst/>
          </a:prstGeom>
          <a:noFill/>
        </p:spPr>
        <p:txBody>
          <a:bodyPr wrap="none" rtlCol="0">
            <a:spAutoFit/>
          </a:bodyPr>
          <a:lstStyle/>
          <a:p>
            <a:r>
              <a:rPr lang="de-DE" sz="1200" dirty="0" err="1"/>
              <a:t>LobbyControl</a:t>
            </a:r>
            <a:r>
              <a:rPr lang="de-DE" sz="1200" dirty="0"/>
              <a:t> 2023</a:t>
            </a:r>
            <a:r>
              <a:rPr lang="de-DE" sz="1200" dirty="0">
                <a:solidFill>
                  <a:srgbClr val="FF0000"/>
                </a:solidFill>
              </a:rPr>
              <a:t>:</a:t>
            </a:r>
          </a:p>
          <a:p>
            <a:r>
              <a:rPr lang="de-DE" sz="1200" dirty="0">
                <a:solidFill>
                  <a:srgbClr val="FF0000"/>
                </a:solidFill>
              </a:rPr>
              <a:t>„</a:t>
            </a:r>
            <a:r>
              <a:rPr lang="de-DE" sz="1200" dirty="0" err="1">
                <a:solidFill>
                  <a:srgbClr val="FF0000"/>
                </a:solidFill>
              </a:rPr>
              <a:t>Gaslobby</a:t>
            </a:r>
            <a:r>
              <a:rPr lang="de-DE" sz="1200" dirty="0">
                <a:solidFill>
                  <a:srgbClr val="FF0000"/>
                </a:solidFill>
              </a:rPr>
              <a:t> hat in 2022</a:t>
            </a:r>
          </a:p>
          <a:p>
            <a:r>
              <a:rPr lang="de-DE" sz="1200" dirty="0">
                <a:solidFill>
                  <a:srgbClr val="FF0000"/>
                </a:solidFill>
              </a:rPr>
              <a:t>40 Mio. € für Kontaktpflege</a:t>
            </a:r>
            <a:br>
              <a:rPr lang="de-DE" sz="1200" dirty="0">
                <a:solidFill>
                  <a:srgbClr val="FF0000"/>
                </a:solidFill>
              </a:rPr>
            </a:br>
            <a:r>
              <a:rPr lang="de-DE" sz="1200" dirty="0">
                <a:solidFill>
                  <a:srgbClr val="FF0000"/>
                </a:solidFill>
              </a:rPr>
              <a:t>mit der Politik ausgegeben!“</a:t>
            </a:r>
          </a:p>
        </p:txBody>
      </p:sp>
      <p:grpSp>
        <p:nvGrpSpPr>
          <p:cNvPr id="8241" name="Gruppieren 8240">
            <a:extLst>
              <a:ext uri="{FF2B5EF4-FFF2-40B4-BE49-F238E27FC236}">
                <a16:creationId xmlns:a16="http://schemas.microsoft.com/office/drawing/2014/main" id="{E6BA554A-85F0-409D-0852-463FC0A21030}"/>
              </a:ext>
            </a:extLst>
          </p:cNvPr>
          <p:cNvGrpSpPr/>
          <p:nvPr/>
        </p:nvGrpSpPr>
        <p:grpSpPr>
          <a:xfrm>
            <a:off x="3829522" y="1117110"/>
            <a:ext cx="6037872" cy="2148998"/>
            <a:chOff x="3829522" y="1117110"/>
            <a:chExt cx="6037872" cy="2148998"/>
          </a:xfrm>
        </p:grpSpPr>
        <p:grpSp>
          <p:nvGrpSpPr>
            <p:cNvPr id="8240" name="Gruppieren 8239">
              <a:extLst>
                <a:ext uri="{FF2B5EF4-FFF2-40B4-BE49-F238E27FC236}">
                  <a16:creationId xmlns:a16="http://schemas.microsoft.com/office/drawing/2014/main" id="{AA0FE458-E150-0647-8470-781930AF0229}"/>
                </a:ext>
              </a:extLst>
            </p:cNvPr>
            <p:cNvGrpSpPr/>
            <p:nvPr/>
          </p:nvGrpSpPr>
          <p:grpSpPr>
            <a:xfrm>
              <a:off x="8316273" y="1117110"/>
              <a:ext cx="1551121" cy="1646174"/>
              <a:chOff x="8316273" y="1117110"/>
              <a:chExt cx="1551121" cy="1646174"/>
            </a:xfrm>
          </p:grpSpPr>
          <p:pic>
            <p:nvPicPr>
              <p:cNvPr id="3" name="Grafik 2" descr="Ein Bild, das Text, Diagramm, Screenshot, Schrift enthält.&#10;&#10;Automatisch generierte Beschreibung">
                <a:extLst>
                  <a:ext uri="{FF2B5EF4-FFF2-40B4-BE49-F238E27FC236}">
                    <a16:creationId xmlns:a16="http://schemas.microsoft.com/office/drawing/2014/main" id="{963DD17C-B665-FAF3-3D16-5FE302C510A5}"/>
                  </a:ext>
                </a:extLst>
              </p:cNvPr>
              <p:cNvPicPr>
                <a:picLocks noChangeAspect="1"/>
              </p:cNvPicPr>
              <p:nvPr/>
            </p:nvPicPr>
            <p:blipFill rotWithShape="1">
              <a:blip r:embed="rId3">
                <a:extLst>
                  <a:ext uri="{28A0092B-C50C-407E-A947-70E740481C1C}">
                    <a14:useLocalDpi xmlns:a14="http://schemas.microsoft.com/office/drawing/2010/main" val="0"/>
                  </a:ext>
                </a:extLst>
              </a:blip>
              <a:srcRect l="84817" b="77275"/>
              <a:stretch/>
            </p:blipFill>
            <p:spPr>
              <a:xfrm>
                <a:off x="8397551" y="1117110"/>
                <a:ext cx="1293364" cy="1186184"/>
              </a:xfrm>
              <a:prstGeom prst="rect">
                <a:avLst/>
              </a:prstGeom>
            </p:spPr>
          </p:pic>
          <p:sp>
            <p:nvSpPr>
              <p:cNvPr id="8207" name="Textfeld 8206">
                <a:extLst>
                  <a:ext uri="{FF2B5EF4-FFF2-40B4-BE49-F238E27FC236}">
                    <a16:creationId xmlns:a16="http://schemas.microsoft.com/office/drawing/2014/main" id="{35B7C35A-FC94-483C-7F04-2F861215333C}"/>
                  </a:ext>
                </a:extLst>
              </p:cNvPr>
              <p:cNvSpPr txBox="1"/>
              <p:nvPr/>
            </p:nvSpPr>
            <p:spPr>
              <a:xfrm>
                <a:off x="8316273" y="2284435"/>
                <a:ext cx="1551121" cy="478849"/>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dirty="0"/>
                  <a:t>DVGW, </a:t>
                </a:r>
                <a:r>
                  <a:rPr lang="de-DE" sz="1200" kern="100" dirty="0" err="1">
                    <a:effectLst/>
                    <a:latin typeface="Calibri" panose="020F0502020204030204" pitchFamily="34" charset="0"/>
                    <a:ea typeface="Calibri" panose="020F0502020204030204" pitchFamily="34" charset="0"/>
                    <a:cs typeface="Times New Roman" panose="02020603050405020304" pitchFamily="18" charset="0"/>
                  </a:rPr>
                  <a:t>bwp</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a:t>
                </a:r>
                <a:br>
                  <a:rPr lang="de-DE" sz="1200" kern="100" dirty="0">
                    <a:effectLst/>
                    <a:latin typeface="Calibri" panose="020F0502020204030204" pitchFamily="34" charset="0"/>
                    <a:ea typeface="Calibri" panose="020F0502020204030204" pitchFamily="34" charset="0"/>
                    <a:cs typeface="Times New Roman" panose="02020603050405020304" pitchFamily="18" charset="0"/>
                  </a:rPr>
                </a:b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ISE e.V.</a:t>
                </a:r>
              </a:p>
            </p:txBody>
          </p:sp>
        </p:grpSp>
        <p:grpSp>
          <p:nvGrpSpPr>
            <p:cNvPr id="8222" name="Gruppieren 8221">
              <a:extLst>
                <a:ext uri="{FF2B5EF4-FFF2-40B4-BE49-F238E27FC236}">
                  <a16:creationId xmlns:a16="http://schemas.microsoft.com/office/drawing/2014/main" id="{4FD9281C-A80D-0317-22D3-AFFC2470CEAF}"/>
                </a:ext>
              </a:extLst>
            </p:cNvPr>
            <p:cNvGrpSpPr/>
            <p:nvPr/>
          </p:nvGrpSpPr>
          <p:grpSpPr>
            <a:xfrm>
              <a:off x="3829522" y="2079924"/>
              <a:ext cx="1765610" cy="1186184"/>
              <a:chOff x="3829522" y="2079924"/>
              <a:chExt cx="1765610" cy="1186184"/>
            </a:xfrm>
          </p:grpSpPr>
          <p:sp>
            <p:nvSpPr>
              <p:cNvPr id="17" name="Rechteck: abgerundete Ecken 16">
                <a:extLst>
                  <a:ext uri="{FF2B5EF4-FFF2-40B4-BE49-F238E27FC236}">
                    <a16:creationId xmlns:a16="http://schemas.microsoft.com/office/drawing/2014/main" id="{6E0451D4-A835-0369-7E20-79A545F3B28E}"/>
                  </a:ext>
                </a:extLst>
              </p:cNvPr>
              <p:cNvSpPr/>
              <p:nvPr/>
            </p:nvSpPr>
            <p:spPr bwMode="auto">
              <a:xfrm>
                <a:off x="3829522" y="2079924"/>
                <a:ext cx="1765610"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12FA336E-4DF6-9281-EEA7-CA7444CD2849}"/>
                  </a:ext>
                </a:extLst>
              </p:cNvPr>
              <p:cNvSpPr txBox="1"/>
              <p:nvPr/>
            </p:nvSpPr>
            <p:spPr>
              <a:xfrm>
                <a:off x="3830172" y="2114973"/>
                <a:ext cx="1215397" cy="246221"/>
              </a:xfrm>
              <a:prstGeom prst="rect">
                <a:avLst/>
              </a:prstGeom>
              <a:noFill/>
            </p:spPr>
            <p:txBody>
              <a:bodyPr wrap="none" rtlCol="0">
                <a:spAutoFit/>
              </a:bodyPr>
              <a:lstStyle/>
              <a:p>
                <a:r>
                  <a:rPr lang="de-DE" sz="1000" dirty="0">
                    <a:solidFill>
                      <a:srgbClr val="008000"/>
                    </a:solidFill>
                    <a:latin typeface="Arial Rounded MT Bold" panose="020F0704030504030204" pitchFamily="34" charset="0"/>
                  </a:rPr>
                  <a:t>POWER-TO-GAS</a:t>
                </a:r>
              </a:p>
            </p:txBody>
          </p:sp>
        </p:grpSp>
      </p:grpSp>
      <p:grpSp>
        <p:nvGrpSpPr>
          <p:cNvPr id="8196" name="Gruppieren 8195">
            <a:extLst>
              <a:ext uri="{FF2B5EF4-FFF2-40B4-BE49-F238E27FC236}">
                <a16:creationId xmlns:a16="http://schemas.microsoft.com/office/drawing/2014/main" id="{199D4C28-B3C4-FB8D-4A06-CAB150E3832D}"/>
              </a:ext>
            </a:extLst>
          </p:cNvPr>
          <p:cNvGrpSpPr/>
          <p:nvPr/>
        </p:nvGrpSpPr>
        <p:grpSpPr>
          <a:xfrm>
            <a:off x="4496327" y="1750953"/>
            <a:ext cx="1153786" cy="1362236"/>
            <a:chOff x="4496327" y="1646393"/>
            <a:chExt cx="1153786" cy="1362236"/>
          </a:xfrm>
        </p:grpSpPr>
        <p:grpSp>
          <p:nvGrpSpPr>
            <p:cNvPr id="28" name="Gruppieren 27">
              <a:extLst>
                <a:ext uri="{FF2B5EF4-FFF2-40B4-BE49-F238E27FC236}">
                  <a16:creationId xmlns:a16="http://schemas.microsoft.com/office/drawing/2014/main" id="{CAC28B2B-FB20-9BC3-A1DF-E77C38431390}"/>
                </a:ext>
              </a:extLst>
            </p:cNvPr>
            <p:cNvGrpSpPr/>
            <p:nvPr/>
          </p:nvGrpSpPr>
          <p:grpSpPr>
            <a:xfrm>
              <a:off x="4760126" y="1646393"/>
              <a:ext cx="889987" cy="1362236"/>
              <a:chOff x="4760126" y="1646393"/>
              <a:chExt cx="889987" cy="1362236"/>
            </a:xfrm>
          </p:grpSpPr>
          <p:grpSp>
            <p:nvGrpSpPr>
              <p:cNvPr id="24" name="Gruppieren 23">
                <a:extLst>
                  <a:ext uri="{FF2B5EF4-FFF2-40B4-BE49-F238E27FC236}">
                    <a16:creationId xmlns:a16="http://schemas.microsoft.com/office/drawing/2014/main" id="{2521DDB2-8BE7-4563-469A-6E6A537B8B0E}"/>
                  </a:ext>
                </a:extLst>
              </p:cNvPr>
              <p:cNvGrpSpPr/>
              <p:nvPr/>
            </p:nvGrpSpPr>
            <p:grpSpPr>
              <a:xfrm>
                <a:off x="4888837" y="1646393"/>
                <a:ext cx="609600" cy="1239682"/>
                <a:chOff x="4888837" y="1646393"/>
                <a:chExt cx="609600" cy="1239682"/>
              </a:xfrm>
            </p:grpSpPr>
            <p:sp>
              <p:nvSpPr>
                <p:cNvPr id="19" name="Textfeld 18">
                  <a:extLst>
                    <a:ext uri="{FF2B5EF4-FFF2-40B4-BE49-F238E27FC236}">
                      <a16:creationId xmlns:a16="http://schemas.microsoft.com/office/drawing/2014/main" id="{CB6E96D8-D3F2-CF3A-BA62-375F3AC3D017}"/>
                    </a:ext>
                  </a:extLst>
                </p:cNvPr>
                <p:cNvSpPr txBox="1"/>
                <p:nvPr/>
              </p:nvSpPr>
              <p:spPr>
                <a:xfrm>
                  <a:off x="4957034" y="1646393"/>
                  <a:ext cx="473206" cy="276999"/>
                </a:xfrm>
                <a:prstGeom prst="rect">
                  <a:avLst/>
                </a:prstGeom>
                <a:noFill/>
              </p:spPr>
              <p:txBody>
                <a:bodyPr wrap="none" rtlCol="0">
                  <a:spAutoFit/>
                </a:bodyPr>
                <a:lstStyle/>
                <a:p>
                  <a:r>
                    <a:rPr lang="de-DE" sz="1200" dirty="0"/>
                    <a:t>CO</a:t>
                  </a:r>
                  <a:r>
                    <a:rPr lang="de-DE" sz="1200" baseline="-25000" dirty="0"/>
                    <a:t>2</a:t>
                  </a:r>
                </a:p>
              </p:txBody>
            </p:sp>
            <p:pic>
              <p:nvPicPr>
                <p:cNvPr id="23" name="Grafik 22" descr="Ein Bild, das Text, Diagramm, Screenshot, Schrift enthält.&#10;&#10;Automatisch generierte Beschreibung">
                  <a:extLst>
                    <a:ext uri="{FF2B5EF4-FFF2-40B4-BE49-F238E27FC236}">
                      <a16:creationId xmlns:a16="http://schemas.microsoft.com/office/drawing/2014/main" id="{07AEB24A-03B7-DF9C-5491-2F2AE4209607}"/>
                    </a:ext>
                  </a:extLst>
                </p:cNvPr>
                <p:cNvPicPr>
                  <a:picLocks noChangeAspect="1"/>
                </p:cNvPicPr>
                <p:nvPr/>
              </p:nvPicPr>
              <p:blipFill rotWithShape="1">
                <a:blip r:embed="rId3">
                  <a:extLst>
                    <a:ext uri="{28A0092B-C50C-407E-A947-70E740481C1C}">
                      <a14:useLocalDpi xmlns:a14="http://schemas.microsoft.com/office/drawing/2010/main" val="0"/>
                    </a:ext>
                  </a:extLst>
                </a:blip>
                <a:srcRect l="49303" t="27855" r="43541" b="59180"/>
                <a:stretch/>
              </p:blipFill>
              <p:spPr>
                <a:xfrm>
                  <a:off x="4888837" y="2209319"/>
                  <a:ext cx="609600" cy="676756"/>
                </a:xfrm>
                <a:prstGeom prst="rect">
                  <a:avLst/>
                </a:prstGeom>
              </p:spPr>
            </p:pic>
            <p:sp>
              <p:nvSpPr>
                <p:cNvPr id="20" name="Pfeil: nach unten 19">
                  <a:extLst>
                    <a:ext uri="{FF2B5EF4-FFF2-40B4-BE49-F238E27FC236}">
                      <a16:creationId xmlns:a16="http://schemas.microsoft.com/office/drawing/2014/main" id="{724E85B4-6503-C3CB-A273-C4B0FDC0DEDC}"/>
                    </a:ext>
                  </a:extLst>
                </p:cNvPr>
                <p:cNvSpPr/>
                <p:nvPr/>
              </p:nvSpPr>
              <p:spPr bwMode="auto">
                <a:xfrm>
                  <a:off x="5097460" y="1882641"/>
                  <a:ext cx="163777" cy="409709"/>
                </a:xfrm>
                <a:prstGeom prst="downArrow">
                  <a:avLst/>
                </a:prstGeom>
                <a:solidFill>
                  <a:schemeClr val="bg1">
                    <a:lumMod val="6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27" name="Textfeld 26">
                <a:extLst>
                  <a:ext uri="{FF2B5EF4-FFF2-40B4-BE49-F238E27FC236}">
                    <a16:creationId xmlns:a16="http://schemas.microsoft.com/office/drawing/2014/main" id="{376B968A-A7B9-2789-B8A4-036C8D8BDC6F}"/>
                  </a:ext>
                </a:extLst>
              </p:cNvPr>
              <p:cNvSpPr txBox="1"/>
              <p:nvPr/>
            </p:nvSpPr>
            <p:spPr>
              <a:xfrm>
                <a:off x="4760126" y="2793185"/>
                <a:ext cx="889987" cy="215444"/>
              </a:xfrm>
              <a:prstGeom prst="rect">
                <a:avLst/>
              </a:prstGeom>
              <a:noFill/>
            </p:spPr>
            <p:txBody>
              <a:bodyPr wrap="none" rtlCol="0">
                <a:spAutoFit/>
              </a:bodyPr>
              <a:lstStyle/>
              <a:p>
                <a:r>
                  <a:rPr lang="de-DE" sz="1200" baseline="-25000" dirty="0"/>
                  <a:t>Methanisierung</a:t>
                </a:r>
              </a:p>
            </p:txBody>
          </p:sp>
        </p:grpSp>
        <p:sp>
          <p:nvSpPr>
            <p:cNvPr id="29" name="Pfeil: Fünfeck 28">
              <a:extLst>
                <a:ext uri="{FF2B5EF4-FFF2-40B4-BE49-F238E27FC236}">
                  <a16:creationId xmlns:a16="http://schemas.microsoft.com/office/drawing/2014/main" id="{D8173E87-E5FA-A809-4826-982C9F78D86F}"/>
                </a:ext>
              </a:extLst>
            </p:cNvPr>
            <p:cNvSpPr/>
            <p:nvPr/>
          </p:nvSpPr>
          <p:spPr bwMode="auto">
            <a:xfrm>
              <a:off x="4496327" y="2477145"/>
              <a:ext cx="358330" cy="172413"/>
            </a:xfrm>
            <a:prstGeom prst="homePlate">
              <a:avLst>
                <a:gd name="adj" fmla="val 41713"/>
              </a:avLst>
            </a:prstGeom>
            <a:solidFill>
              <a:srgbClr val="9900CC"/>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199" name="Gruppieren 8198">
            <a:extLst>
              <a:ext uri="{FF2B5EF4-FFF2-40B4-BE49-F238E27FC236}">
                <a16:creationId xmlns:a16="http://schemas.microsoft.com/office/drawing/2014/main" id="{4E567461-A19B-8344-5CEF-A0E9BB69DBEA}"/>
              </a:ext>
            </a:extLst>
          </p:cNvPr>
          <p:cNvGrpSpPr/>
          <p:nvPr/>
        </p:nvGrpSpPr>
        <p:grpSpPr>
          <a:xfrm>
            <a:off x="5751742" y="2079924"/>
            <a:ext cx="1239608" cy="1205540"/>
            <a:chOff x="5751742" y="1975364"/>
            <a:chExt cx="1239608" cy="1205540"/>
          </a:xfrm>
        </p:grpSpPr>
        <p:sp>
          <p:nvSpPr>
            <p:cNvPr id="30" name="Rechteck: abgerundete Ecken 29">
              <a:extLst>
                <a:ext uri="{FF2B5EF4-FFF2-40B4-BE49-F238E27FC236}">
                  <a16:creationId xmlns:a16="http://schemas.microsoft.com/office/drawing/2014/main" id="{CEAE65AE-FDCB-EA91-45A3-5FE8168CA9AA}"/>
                </a:ext>
              </a:extLst>
            </p:cNvPr>
            <p:cNvSpPr/>
            <p:nvPr/>
          </p:nvSpPr>
          <p:spPr bwMode="auto">
            <a:xfrm>
              <a:off x="5751742" y="1975364"/>
              <a:ext cx="1239608"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2" name="Grafik 21" descr="Ein Bild, das Text, Diagramm, Screenshot, Schrift enthält.&#10;&#10;Automatisch generierte Beschreibung">
              <a:extLst>
                <a:ext uri="{FF2B5EF4-FFF2-40B4-BE49-F238E27FC236}">
                  <a16:creationId xmlns:a16="http://schemas.microsoft.com/office/drawing/2014/main" id="{88C17A36-D5E9-86F5-4D6E-714E59EBE231}"/>
                </a:ext>
              </a:extLst>
            </p:cNvPr>
            <p:cNvPicPr>
              <a:picLocks noChangeAspect="1"/>
            </p:cNvPicPr>
            <p:nvPr/>
          </p:nvPicPr>
          <p:blipFill rotWithShape="1">
            <a:blip r:embed="rId3">
              <a:extLst>
                <a:ext uri="{28A0092B-C50C-407E-A947-70E740481C1C}">
                  <a14:useLocalDpi xmlns:a14="http://schemas.microsoft.com/office/drawing/2010/main" val="0"/>
                </a:ext>
              </a:extLst>
            </a:blip>
            <a:srcRect l="61229" t="26610" r="28932" b="57538"/>
            <a:stretch/>
          </p:blipFill>
          <p:spPr>
            <a:xfrm>
              <a:off x="5952959" y="2144351"/>
              <a:ext cx="838200" cy="827449"/>
            </a:xfrm>
            <a:prstGeom prst="rect">
              <a:avLst/>
            </a:prstGeom>
          </p:spPr>
        </p:pic>
        <p:sp>
          <p:nvSpPr>
            <p:cNvPr id="8198" name="Textfeld 8197">
              <a:extLst>
                <a:ext uri="{FF2B5EF4-FFF2-40B4-BE49-F238E27FC236}">
                  <a16:creationId xmlns:a16="http://schemas.microsoft.com/office/drawing/2014/main" id="{42FC3B41-08CB-AD5C-D57C-9CF64ACFD3C9}"/>
                </a:ext>
              </a:extLst>
            </p:cNvPr>
            <p:cNvSpPr txBox="1"/>
            <p:nvPr/>
          </p:nvSpPr>
          <p:spPr>
            <a:xfrm>
              <a:off x="6027541" y="2934683"/>
              <a:ext cx="688009" cy="246221"/>
            </a:xfrm>
            <a:prstGeom prst="rect">
              <a:avLst/>
            </a:prstGeom>
            <a:noFill/>
          </p:spPr>
          <p:txBody>
            <a:bodyPr wrap="none" rtlCol="0">
              <a:spAutoFit/>
            </a:bodyPr>
            <a:lstStyle/>
            <a:p>
              <a:r>
                <a:rPr lang="de-DE" sz="1000" dirty="0">
                  <a:latin typeface="Arial Rounded MT Bold" panose="020F0704030504030204" pitchFamily="34" charset="0"/>
                </a:rPr>
                <a:t>Gas-BW</a:t>
              </a:r>
            </a:p>
          </p:txBody>
        </p:sp>
      </p:grpSp>
      <p:grpSp>
        <p:nvGrpSpPr>
          <p:cNvPr id="8204" name="Gruppieren 8203">
            <a:extLst>
              <a:ext uri="{FF2B5EF4-FFF2-40B4-BE49-F238E27FC236}">
                <a16:creationId xmlns:a16="http://schemas.microsoft.com/office/drawing/2014/main" id="{C10A99DB-73AF-94AF-B361-007BD5177A1D}"/>
              </a:ext>
            </a:extLst>
          </p:cNvPr>
          <p:cNvGrpSpPr/>
          <p:nvPr/>
        </p:nvGrpSpPr>
        <p:grpSpPr>
          <a:xfrm>
            <a:off x="5196279" y="1414958"/>
            <a:ext cx="1255472" cy="2118602"/>
            <a:chOff x="5196279" y="1310398"/>
            <a:chExt cx="1255472" cy="2118602"/>
          </a:xfrm>
          <a:solidFill>
            <a:srgbClr val="9900CC"/>
          </a:solidFill>
        </p:grpSpPr>
        <p:sp>
          <p:nvSpPr>
            <p:cNvPr id="8195" name="Pfeil: Fünfeck 8194">
              <a:extLst>
                <a:ext uri="{FF2B5EF4-FFF2-40B4-BE49-F238E27FC236}">
                  <a16:creationId xmlns:a16="http://schemas.microsoft.com/office/drawing/2014/main" id="{AC58F19D-D01B-6B40-042F-24F0E9D90346}"/>
                </a:ext>
              </a:extLst>
            </p:cNvPr>
            <p:cNvSpPr/>
            <p:nvPr/>
          </p:nvSpPr>
          <p:spPr bwMode="auto">
            <a:xfrm>
              <a:off x="5527572" y="2477145"/>
              <a:ext cx="358330" cy="172413"/>
            </a:xfrm>
            <a:prstGeom prst="homePlate">
              <a:avLst>
                <a:gd name="adj" fmla="val 41713"/>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01" name="Gruppieren 8200">
              <a:extLst>
                <a:ext uri="{FF2B5EF4-FFF2-40B4-BE49-F238E27FC236}">
                  <a16:creationId xmlns:a16="http://schemas.microsoft.com/office/drawing/2014/main" id="{120BD672-4697-D142-8E73-B7B780664B31}"/>
                </a:ext>
              </a:extLst>
            </p:cNvPr>
            <p:cNvGrpSpPr/>
            <p:nvPr/>
          </p:nvGrpSpPr>
          <p:grpSpPr>
            <a:xfrm>
              <a:off x="5196279" y="1310398"/>
              <a:ext cx="1255472" cy="2118602"/>
              <a:chOff x="5214567" y="1310398"/>
              <a:chExt cx="1255472" cy="2118602"/>
            </a:xfrm>
            <a:grpFill/>
          </p:grpSpPr>
          <p:cxnSp>
            <p:nvCxnSpPr>
              <p:cNvPr id="8202" name="Gerader Verbinder 8201">
                <a:extLst>
                  <a:ext uri="{FF2B5EF4-FFF2-40B4-BE49-F238E27FC236}">
                    <a16:creationId xmlns:a16="http://schemas.microsoft.com/office/drawing/2014/main" id="{B4D6AED2-C75A-4514-9AA8-E6FC869472A8}"/>
                  </a:ext>
                </a:extLst>
              </p:cNvPr>
              <p:cNvCxnSpPr/>
              <p:nvPr/>
            </p:nvCxnSpPr>
            <p:spPr bwMode="auto">
              <a:xfrm flipH="1">
                <a:off x="5682309" y="1804300"/>
                <a:ext cx="29043" cy="1624700"/>
              </a:xfrm>
              <a:prstGeom prst="line">
                <a:avLst/>
              </a:prstGeom>
              <a:grp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feld 8202">
                <a:extLst>
                  <a:ext uri="{FF2B5EF4-FFF2-40B4-BE49-F238E27FC236}">
                    <a16:creationId xmlns:a16="http://schemas.microsoft.com/office/drawing/2014/main" id="{82E47E57-FA98-A4B3-4413-E1B65B35A047}"/>
                  </a:ext>
                </a:extLst>
              </p:cNvPr>
              <p:cNvSpPr txBox="1"/>
              <p:nvPr/>
            </p:nvSpPr>
            <p:spPr>
              <a:xfrm>
                <a:off x="5214567" y="1310398"/>
                <a:ext cx="1255472" cy="461665"/>
              </a:xfrm>
              <a:prstGeom prst="rect">
                <a:avLst/>
              </a:prstGeom>
              <a:noFill/>
            </p:spPr>
            <p:txBody>
              <a:bodyPr wrap="none" rtlCol="0">
                <a:spAutoFit/>
              </a:bodyPr>
              <a:lstStyle/>
              <a:p>
                <a:r>
                  <a:rPr lang="de-DE" sz="1200" dirty="0"/>
                  <a:t>(Erd-)Gasnetz</a:t>
                </a:r>
                <a:br>
                  <a:rPr lang="de-DE" sz="1200" dirty="0"/>
                </a:br>
                <a:r>
                  <a:rPr lang="de-DE" sz="1200" dirty="0"/>
                  <a:t>+ Gas-Speicher</a:t>
                </a:r>
              </a:p>
            </p:txBody>
          </p:sp>
        </p:grpSp>
      </p:grpSp>
      <p:sp>
        <p:nvSpPr>
          <p:cNvPr id="11" name="Textfeld 10">
            <a:extLst>
              <a:ext uri="{FF2B5EF4-FFF2-40B4-BE49-F238E27FC236}">
                <a16:creationId xmlns:a16="http://schemas.microsoft.com/office/drawing/2014/main" id="{61E7B0DA-B3A4-2237-352E-B5C8CBA62796}"/>
              </a:ext>
            </a:extLst>
          </p:cNvPr>
          <p:cNvSpPr txBox="1"/>
          <p:nvPr/>
        </p:nvSpPr>
        <p:spPr>
          <a:xfrm>
            <a:off x="3648604" y="5006314"/>
            <a:ext cx="1863011" cy="420628"/>
          </a:xfrm>
          <a:prstGeom prst="rect">
            <a:avLst/>
          </a:prstGeom>
          <a:noFill/>
        </p:spPr>
        <p:txBody>
          <a:bodyPr wrap="none" rtlCol="0">
            <a:spAutoFit/>
          </a:bodyPr>
          <a:lstStyle/>
          <a:p>
            <a:r>
              <a:rPr lang="de-DE" sz="1600" baseline="-25000" dirty="0">
                <a:solidFill>
                  <a:srgbClr val="FF0000"/>
                </a:solidFill>
              </a:rPr>
              <a:t>2,5-3,5  kWh Umweltwärme</a:t>
            </a:r>
            <a:br>
              <a:rPr lang="de-DE" sz="1600" baseline="-25000" dirty="0">
                <a:solidFill>
                  <a:srgbClr val="FF0000"/>
                </a:solidFill>
              </a:rPr>
            </a:br>
            <a:r>
              <a:rPr lang="de-DE" sz="1600" baseline="-25000" dirty="0">
                <a:solidFill>
                  <a:srgbClr val="FF0000"/>
                </a:solidFill>
              </a:rPr>
              <a:t>geschenkt</a:t>
            </a:r>
          </a:p>
        </p:txBody>
      </p:sp>
      <p:sp>
        <p:nvSpPr>
          <p:cNvPr id="18" name="Textfeld 17">
            <a:extLst>
              <a:ext uri="{FF2B5EF4-FFF2-40B4-BE49-F238E27FC236}">
                <a16:creationId xmlns:a16="http://schemas.microsoft.com/office/drawing/2014/main" id="{8D6C3FC8-DA63-BD69-EBFB-DABE8FF65E3A}"/>
              </a:ext>
            </a:extLst>
          </p:cNvPr>
          <p:cNvSpPr txBox="1"/>
          <p:nvPr/>
        </p:nvSpPr>
        <p:spPr>
          <a:xfrm>
            <a:off x="3477573" y="4735022"/>
            <a:ext cx="2055371" cy="256480"/>
          </a:xfrm>
          <a:prstGeom prst="rect">
            <a:avLst/>
          </a:prstGeom>
          <a:noFill/>
        </p:spPr>
        <p:txBody>
          <a:bodyPr wrap="none" rtlCol="0">
            <a:spAutoFit/>
          </a:bodyPr>
          <a:lstStyle/>
          <a:p>
            <a:r>
              <a:rPr lang="de-DE" sz="1600" baseline="-25000" dirty="0">
                <a:solidFill>
                  <a:srgbClr val="FF0000"/>
                </a:solidFill>
              </a:rPr>
              <a:t>1 kWh Strom (Antriebsenergie)</a:t>
            </a:r>
          </a:p>
        </p:txBody>
      </p:sp>
      <p:sp>
        <p:nvSpPr>
          <p:cNvPr id="31" name="Textfeld 30">
            <a:extLst>
              <a:ext uri="{FF2B5EF4-FFF2-40B4-BE49-F238E27FC236}">
                <a16:creationId xmlns:a16="http://schemas.microsoft.com/office/drawing/2014/main" id="{98D68C11-6DCE-8073-C0C5-737D5EE42E6D}"/>
              </a:ext>
            </a:extLst>
          </p:cNvPr>
          <p:cNvSpPr txBox="1"/>
          <p:nvPr/>
        </p:nvSpPr>
        <p:spPr>
          <a:xfrm>
            <a:off x="7090981" y="5842665"/>
            <a:ext cx="1965603" cy="338554"/>
          </a:xfrm>
          <a:prstGeom prst="rect">
            <a:avLst/>
          </a:prstGeom>
          <a:noFill/>
        </p:spPr>
        <p:txBody>
          <a:bodyPr wrap="none" rtlCol="0">
            <a:spAutoFit/>
          </a:bodyPr>
          <a:lstStyle/>
          <a:p>
            <a:pPr algn="ctr"/>
            <a:r>
              <a:rPr lang="de-DE" sz="1600" baseline="-25000" dirty="0">
                <a:solidFill>
                  <a:srgbClr val="FF0000"/>
                </a:solidFill>
              </a:rPr>
              <a:t>3,5 - 4,5</a:t>
            </a:r>
            <a:r>
              <a:rPr lang="de-DE" sz="1600" dirty="0">
                <a:solidFill>
                  <a:srgbClr val="FF0000"/>
                </a:solidFill>
              </a:rPr>
              <a:t> </a:t>
            </a:r>
            <a:r>
              <a:rPr lang="de-DE" sz="1600" baseline="-25000" dirty="0">
                <a:solidFill>
                  <a:srgbClr val="FF0000"/>
                </a:solidFill>
              </a:rPr>
              <a:t>kWh</a:t>
            </a:r>
            <a:r>
              <a:rPr lang="de-DE" sz="1600" dirty="0">
                <a:solidFill>
                  <a:srgbClr val="FF0000"/>
                </a:solidFill>
              </a:rPr>
              <a:t> </a:t>
            </a:r>
            <a:r>
              <a:rPr lang="de-DE" sz="1600" baseline="-25000" dirty="0">
                <a:solidFill>
                  <a:srgbClr val="FF0000"/>
                </a:solidFill>
              </a:rPr>
              <a:t>Wärmeenergie</a:t>
            </a:r>
          </a:p>
        </p:txBody>
      </p:sp>
      <p:grpSp>
        <p:nvGrpSpPr>
          <p:cNvPr id="8208" name="Gruppieren 8207">
            <a:extLst>
              <a:ext uri="{FF2B5EF4-FFF2-40B4-BE49-F238E27FC236}">
                <a16:creationId xmlns:a16="http://schemas.microsoft.com/office/drawing/2014/main" id="{65B3E027-5A99-7F42-549A-AF2D5B0034C9}"/>
              </a:ext>
            </a:extLst>
          </p:cNvPr>
          <p:cNvGrpSpPr/>
          <p:nvPr/>
        </p:nvGrpSpPr>
        <p:grpSpPr>
          <a:xfrm>
            <a:off x="7232752" y="4361991"/>
            <a:ext cx="1629055" cy="1629055"/>
            <a:chOff x="7232752" y="3814362"/>
            <a:chExt cx="1629055" cy="1629055"/>
          </a:xfrm>
        </p:grpSpPr>
        <p:sp>
          <p:nvSpPr>
            <p:cNvPr id="8205" name="Ellipse 8204">
              <a:extLst>
                <a:ext uri="{FF2B5EF4-FFF2-40B4-BE49-F238E27FC236}">
                  <a16:creationId xmlns:a16="http://schemas.microsoft.com/office/drawing/2014/main" id="{0DDE14A8-BAAE-CE23-E069-D8FE1FBAEB35}"/>
                </a:ext>
              </a:extLst>
            </p:cNvPr>
            <p:cNvSpPr/>
            <p:nvPr/>
          </p:nvSpPr>
          <p:spPr bwMode="auto">
            <a:xfrm>
              <a:off x="7232752" y="3814362"/>
              <a:ext cx="1629055" cy="1629055"/>
            </a:xfrm>
            <a:prstGeom prst="ellips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06" name="Textfeld 8205">
              <a:extLst>
                <a:ext uri="{FF2B5EF4-FFF2-40B4-BE49-F238E27FC236}">
                  <a16:creationId xmlns:a16="http://schemas.microsoft.com/office/drawing/2014/main" id="{AA6B51A0-BFFD-26C6-5560-D9F67433CE49}"/>
                </a:ext>
              </a:extLst>
            </p:cNvPr>
            <p:cNvSpPr txBox="1"/>
            <p:nvPr/>
          </p:nvSpPr>
          <p:spPr>
            <a:xfrm>
              <a:off x="7508072" y="4497044"/>
              <a:ext cx="1189749" cy="307777"/>
            </a:xfrm>
            <a:prstGeom prst="rect">
              <a:avLst/>
            </a:prstGeom>
            <a:noFill/>
          </p:spPr>
          <p:txBody>
            <a:bodyPr wrap="none" rtlCol="0">
              <a:spAutoFit/>
            </a:bodyPr>
            <a:lstStyle/>
            <a:p>
              <a:pPr algn="ctr"/>
              <a:r>
                <a:rPr lang="de-DE" sz="1400" dirty="0">
                  <a:solidFill>
                    <a:schemeClr val="bg1"/>
                  </a:solidFill>
                </a:rPr>
                <a:t>350 – 450 %</a:t>
              </a:r>
            </a:p>
          </p:txBody>
        </p:sp>
      </p:grpSp>
      <p:grpSp>
        <p:nvGrpSpPr>
          <p:cNvPr id="8213" name="Gruppieren 8212">
            <a:extLst>
              <a:ext uri="{FF2B5EF4-FFF2-40B4-BE49-F238E27FC236}">
                <a16:creationId xmlns:a16="http://schemas.microsoft.com/office/drawing/2014/main" id="{F8464B5D-8512-1C56-0B2D-1333C09443E9}"/>
              </a:ext>
            </a:extLst>
          </p:cNvPr>
          <p:cNvGrpSpPr/>
          <p:nvPr/>
        </p:nvGrpSpPr>
        <p:grpSpPr>
          <a:xfrm>
            <a:off x="7294216" y="1680345"/>
            <a:ext cx="646332" cy="1275999"/>
            <a:chOff x="7294216" y="1575785"/>
            <a:chExt cx="646332" cy="1275999"/>
          </a:xfrm>
        </p:grpSpPr>
        <p:grpSp>
          <p:nvGrpSpPr>
            <p:cNvPr id="8211" name="Gruppieren 8210">
              <a:extLst>
                <a:ext uri="{FF2B5EF4-FFF2-40B4-BE49-F238E27FC236}">
                  <a16:creationId xmlns:a16="http://schemas.microsoft.com/office/drawing/2014/main" id="{FAA320DF-5B28-4400-D084-1A4BDE4919A5}"/>
                </a:ext>
              </a:extLst>
            </p:cNvPr>
            <p:cNvGrpSpPr/>
            <p:nvPr/>
          </p:nvGrpSpPr>
          <p:grpSpPr>
            <a:xfrm>
              <a:off x="7344161" y="2275838"/>
              <a:ext cx="575946" cy="575946"/>
              <a:chOff x="7344161" y="2275838"/>
              <a:chExt cx="575946" cy="575946"/>
            </a:xfrm>
          </p:grpSpPr>
          <p:sp>
            <p:nvSpPr>
              <p:cNvPr id="8209" name="Ellipse 8208">
                <a:extLst>
                  <a:ext uri="{FF2B5EF4-FFF2-40B4-BE49-F238E27FC236}">
                    <a16:creationId xmlns:a16="http://schemas.microsoft.com/office/drawing/2014/main" id="{E7AAA78C-A4C5-E5D0-F237-6AA05BE97048}"/>
                  </a:ext>
                </a:extLst>
              </p:cNvPr>
              <p:cNvSpPr/>
              <p:nvPr/>
            </p:nvSpPr>
            <p:spPr bwMode="auto">
              <a:xfrm>
                <a:off x="7344161" y="2275838"/>
                <a:ext cx="575946" cy="575946"/>
              </a:xfrm>
              <a:prstGeom prst="ellips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0" name="Textfeld 8209">
                <a:extLst>
                  <a:ext uri="{FF2B5EF4-FFF2-40B4-BE49-F238E27FC236}">
                    <a16:creationId xmlns:a16="http://schemas.microsoft.com/office/drawing/2014/main" id="{5544BF0C-A740-9A3B-0637-92B410F36DC0}"/>
                  </a:ext>
                </a:extLst>
              </p:cNvPr>
              <p:cNvSpPr txBox="1"/>
              <p:nvPr/>
            </p:nvSpPr>
            <p:spPr>
              <a:xfrm>
                <a:off x="7383643" y="2418351"/>
                <a:ext cx="534122" cy="276999"/>
              </a:xfrm>
              <a:prstGeom prst="rect">
                <a:avLst/>
              </a:prstGeom>
              <a:noFill/>
            </p:spPr>
            <p:txBody>
              <a:bodyPr wrap="none" rtlCol="0">
                <a:spAutoFit/>
              </a:bodyPr>
              <a:lstStyle/>
              <a:p>
                <a:pPr algn="ctr"/>
                <a:r>
                  <a:rPr lang="de-DE" sz="1200" dirty="0">
                    <a:solidFill>
                      <a:schemeClr val="bg1"/>
                    </a:solidFill>
                  </a:rPr>
                  <a:t>50 %</a:t>
                </a:r>
              </a:p>
            </p:txBody>
          </p:sp>
        </p:grpSp>
        <p:sp>
          <p:nvSpPr>
            <p:cNvPr id="8212" name="Textfeld 8211">
              <a:extLst>
                <a:ext uri="{FF2B5EF4-FFF2-40B4-BE49-F238E27FC236}">
                  <a16:creationId xmlns:a16="http://schemas.microsoft.com/office/drawing/2014/main" id="{80E09BE2-4D95-151D-16D5-666CD7B9B6CD}"/>
                </a:ext>
              </a:extLst>
            </p:cNvPr>
            <p:cNvSpPr txBox="1"/>
            <p:nvPr/>
          </p:nvSpPr>
          <p:spPr>
            <a:xfrm>
              <a:off x="7294216" y="1575785"/>
              <a:ext cx="646332" cy="276999"/>
            </a:xfrm>
            <a:prstGeom prst="rect">
              <a:avLst/>
            </a:prstGeom>
            <a:noFill/>
          </p:spPr>
          <p:txBody>
            <a:bodyPr wrap="none" rtlCol="0">
              <a:spAutoFit/>
            </a:bodyPr>
            <a:lstStyle/>
            <a:p>
              <a:pPr algn="ctr"/>
              <a:r>
                <a:rPr lang="de-DE" sz="1800" baseline="-25000" dirty="0"/>
                <a:t>Output</a:t>
              </a:r>
            </a:p>
          </p:txBody>
        </p:sp>
      </p:grpSp>
      <p:sp>
        <p:nvSpPr>
          <p:cNvPr id="9" name="Textfeld 8">
            <a:extLst>
              <a:ext uri="{FF2B5EF4-FFF2-40B4-BE49-F238E27FC236}">
                <a16:creationId xmlns:a16="http://schemas.microsoft.com/office/drawing/2014/main" id="{56AC3994-86A6-7263-C8D3-451B78189E41}"/>
              </a:ext>
            </a:extLst>
          </p:cNvPr>
          <p:cNvSpPr txBox="1"/>
          <p:nvPr/>
        </p:nvSpPr>
        <p:spPr>
          <a:xfrm>
            <a:off x="7065932" y="2861350"/>
            <a:ext cx="1654620" cy="338554"/>
          </a:xfrm>
          <a:prstGeom prst="rect">
            <a:avLst/>
          </a:prstGeom>
          <a:noFill/>
        </p:spPr>
        <p:txBody>
          <a:bodyPr wrap="none" rtlCol="0">
            <a:spAutoFit/>
          </a:bodyPr>
          <a:lstStyle/>
          <a:p>
            <a:pPr algn="ctr"/>
            <a:r>
              <a:rPr lang="de-DE" sz="1600" baseline="-25000" dirty="0">
                <a:solidFill>
                  <a:srgbClr val="FF0000"/>
                </a:solidFill>
              </a:rPr>
              <a:t>0,5</a:t>
            </a:r>
            <a:r>
              <a:rPr lang="de-DE" sz="1600" dirty="0">
                <a:solidFill>
                  <a:srgbClr val="FF0000"/>
                </a:solidFill>
              </a:rPr>
              <a:t> </a:t>
            </a:r>
            <a:r>
              <a:rPr lang="de-DE" sz="1600" baseline="-25000" dirty="0">
                <a:solidFill>
                  <a:srgbClr val="FF0000"/>
                </a:solidFill>
              </a:rPr>
              <a:t>kWh</a:t>
            </a:r>
            <a:r>
              <a:rPr lang="de-DE" sz="1600" dirty="0">
                <a:solidFill>
                  <a:srgbClr val="FF0000"/>
                </a:solidFill>
              </a:rPr>
              <a:t> </a:t>
            </a:r>
            <a:r>
              <a:rPr lang="de-DE" sz="1600" baseline="-25000" dirty="0">
                <a:solidFill>
                  <a:srgbClr val="FF0000"/>
                </a:solidFill>
              </a:rPr>
              <a:t>Wärmeenergie</a:t>
            </a:r>
          </a:p>
        </p:txBody>
      </p:sp>
      <p:grpSp>
        <p:nvGrpSpPr>
          <p:cNvPr id="8232" name="Gruppieren 8231">
            <a:extLst>
              <a:ext uri="{FF2B5EF4-FFF2-40B4-BE49-F238E27FC236}">
                <a16:creationId xmlns:a16="http://schemas.microsoft.com/office/drawing/2014/main" id="{0FBAAF2B-BBB4-9838-46B5-B9E9737966BB}"/>
              </a:ext>
            </a:extLst>
          </p:cNvPr>
          <p:cNvGrpSpPr/>
          <p:nvPr/>
        </p:nvGrpSpPr>
        <p:grpSpPr>
          <a:xfrm>
            <a:off x="3928846" y="1659259"/>
            <a:ext cx="473206" cy="487766"/>
            <a:chOff x="3928846" y="1659259"/>
            <a:chExt cx="473206" cy="487766"/>
          </a:xfrm>
        </p:grpSpPr>
        <p:sp>
          <p:nvSpPr>
            <p:cNvPr id="8214" name="Textfeld 8213">
              <a:extLst>
                <a:ext uri="{FF2B5EF4-FFF2-40B4-BE49-F238E27FC236}">
                  <a16:creationId xmlns:a16="http://schemas.microsoft.com/office/drawing/2014/main" id="{F72B0E19-8347-6481-6D7E-CABC87DF863B}"/>
                </a:ext>
              </a:extLst>
            </p:cNvPr>
            <p:cNvSpPr txBox="1"/>
            <p:nvPr/>
          </p:nvSpPr>
          <p:spPr>
            <a:xfrm>
              <a:off x="3928846" y="1659259"/>
              <a:ext cx="473206" cy="276999"/>
            </a:xfrm>
            <a:prstGeom prst="rect">
              <a:avLst/>
            </a:prstGeom>
            <a:noFill/>
          </p:spPr>
          <p:txBody>
            <a:bodyPr wrap="none" rtlCol="0">
              <a:spAutoFit/>
            </a:bodyPr>
            <a:lstStyle/>
            <a:p>
              <a:r>
                <a:rPr lang="de-DE" sz="1200" dirty="0"/>
                <a:t>H</a:t>
              </a:r>
              <a:r>
                <a:rPr lang="de-DE" sz="1200" baseline="-25000" dirty="0"/>
                <a:t>2</a:t>
              </a:r>
              <a:r>
                <a:rPr lang="de-DE" sz="1200" dirty="0"/>
                <a:t>O</a:t>
              </a:r>
            </a:p>
          </p:txBody>
        </p:sp>
        <p:sp>
          <p:nvSpPr>
            <p:cNvPr id="8215" name="Pfeil: nach unten 8214">
              <a:extLst>
                <a:ext uri="{FF2B5EF4-FFF2-40B4-BE49-F238E27FC236}">
                  <a16:creationId xmlns:a16="http://schemas.microsoft.com/office/drawing/2014/main" id="{A4467CDC-CB8C-B7EF-A6C3-4AB7C02AC193}"/>
                </a:ext>
              </a:extLst>
            </p:cNvPr>
            <p:cNvSpPr/>
            <p:nvPr/>
          </p:nvSpPr>
          <p:spPr bwMode="auto">
            <a:xfrm>
              <a:off x="4078797" y="1908860"/>
              <a:ext cx="163777" cy="238165"/>
            </a:xfrm>
            <a:prstGeom prst="downArrow">
              <a:avLst/>
            </a:prstGeom>
            <a:solidFill>
              <a:srgbClr val="00B05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233" name="Gruppieren 8232">
            <a:extLst>
              <a:ext uri="{FF2B5EF4-FFF2-40B4-BE49-F238E27FC236}">
                <a16:creationId xmlns:a16="http://schemas.microsoft.com/office/drawing/2014/main" id="{A8E0B320-7924-F28A-7CE4-365C97D7CD0C}"/>
              </a:ext>
            </a:extLst>
          </p:cNvPr>
          <p:cNvGrpSpPr/>
          <p:nvPr/>
        </p:nvGrpSpPr>
        <p:grpSpPr>
          <a:xfrm>
            <a:off x="3829522" y="2476285"/>
            <a:ext cx="688009" cy="1201888"/>
            <a:chOff x="3829522" y="2476285"/>
            <a:chExt cx="688009" cy="1201888"/>
          </a:xfrm>
        </p:grpSpPr>
        <p:grpSp>
          <p:nvGrpSpPr>
            <p:cNvPr id="8230" name="Gruppieren 8229">
              <a:extLst>
                <a:ext uri="{FF2B5EF4-FFF2-40B4-BE49-F238E27FC236}">
                  <a16:creationId xmlns:a16="http://schemas.microsoft.com/office/drawing/2014/main" id="{86D68F69-0680-E640-6B58-E2D7E1738198}"/>
                </a:ext>
              </a:extLst>
            </p:cNvPr>
            <p:cNvGrpSpPr/>
            <p:nvPr/>
          </p:nvGrpSpPr>
          <p:grpSpPr>
            <a:xfrm>
              <a:off x="3829522" y="2476285"/>
              <a:ext cx="688009" cy="493277"/>
              <a:chOff x="3829522" y="2476285"/>
              <a:chExt cx="688009" cy="493277"/>
            </a:xfrm>
          </p:grpSpPr>
          <p:pic>
            <p:nvPicPr>
              <p:cNvPr id="21" name="Grafik 20" descr="Ein Bild, das Text, Diagramm, Screenshot, Schrift enthält.&#10;&#10;Automatisch generierte Beschreibung">
                <a:extLst>
                  <a:ext uri="{FF2B5EF4-FFF2-40B4-BE49-F238E27FC236}">
                    <a16:creationId xmlns:a16="http://schemas.microsoft.com/office/drawing/2014/main" id="{A9FEB943-276C-45E4-030B-35A339551891}"/>
                  </a:ext>
                </a:extLst>
              </p:cNvPr>
              <p:cNvPicPr>
                <a:picLocks noChangeAspect="1"/>
              </p:cNvPicPr>
              <p:nvPr/>
            </p:nvPicPr>
            <p:blipFill rotWithShape="1">
              <a:blip r:embed="rId3">
                <a:extLst>
                  <a:ext uri="{28A0092B-C50C-407E-A947-70E740481C1C}">
                    <a14:useLocalDpi xmlns:a14="http://schemas.microsoft.com/office/drawing/2010/main" val="0"/>
                  </a:ext>
                </a:extLst>
              </a:blip>
              <a:srcRect l="37825" t="30966" r="55298" b="62191"/>
              <a:stretch/>
            </p:blipFill>
            <p:spPr>
              <a:xfrm>
                <a:off x="3853890" y="2476285"/>
                <a:ext cx="585789" cy="357188"/>
              </a:xfrm>
              <a:prstGeom prst="rect">
                <a:avLst/>
              </a:prstGeom>
            </p:spPr>
          </p:pic>
          <p:sp>
            <p:nvSpPr>
              <p:cNvPr id="26" name="Textfeld 25">
                <a:extLst>
                  <a:ext uri="{FF2B5EF4-FFF2-40B4-BE49-F238E27FC236}">
                    <a16:creationId xmlns:a16="http://schemas.microsoft.com/office/drawing/2014/main" id="{93B1DD59-FA69-3402-54B2-E7A6143F81C2}"/>
                  </a:ext>
                </a:extLst>
              </p:cNvPr>
              <p:cNvSpPr txBox="1"/>
              <p:nvPr/>
            </p:nvSpPr>
            <p:spPr>
              <a:xfrm>
                <a:off x="3829522" y="2754118"/>
                <a:ext cx="688009" cy="215444"/>
              </a:xfrm>
              <a:prstGeom prst="rect">
                <a:avLst/>
              </a:prstGeom>
              <a:noFill/>
            </p:spPr>
            <p:txBody>
              <a:bodyPr wrap="none" rtlCol="0">
                <a:spAutoFit/>
              </a:bodyPr>
              <a:lstStyle/>
              <a:p>
                <a:r>
                  <a:rPr lang="de-DE" sz="1200" baseline="-25000" dirty="0"/>
                  <a:t>Elektrolyse</a:t>
                </a:r>
              </a:p>
            </p:txBody>
          </p:sp>
        </p:grpSp>
        <p:grpSp>
          <p:nvGrpSpPr>
            <p:cNvPr id="8231" name="Gruppieren 8230">
              <a:extLst>
                <a:ext uri="{FF2B5EF4-FFF2-40B4-BE49-F238E27FC236}">
                  <a16:creationId xmlns:a16="http://schemas.microsoft.com/office/drawing/2014/main" id="{AE13761F-3766-93F5-E01E-5F8F24040390}"/>
                </a:ext>
              </a:extLst>
            </p:cNvPr>
            <p:cNvGrpSpPr/>
            <p:nvPr/>
          </p:nvGrpSpPr>
          <p:grpSpPr>
            <a:xfrm>
              <a:off x="4004077" y="3164766"/>
              <a:ext cx="362600" cy="513407"/>
              <a:chOff x="4004077" y="3164766"/>
              <a:chExt cx="362600" cy="513407"/>
            </a:xfrm>
          </p:grpSpPr>
          <p:sp>
            <p:nvSpPr>
              <p:cNvPr id="2" name="Pfeil: nach unten 1">
                <a:extLst>
                  <a:ext uri="{FF2B5EF4-FFF2-40B4-BE49-F238E27FC236}">
                    <a16:creationId xmlns:a16="http://schemas.microsoft.com/office/drawing/2014/main" id="{BB63ED0D-7B06-CDC6-F1D1-DCDA03E1F653}"/>
                  </a:ext>
                </a:extLst>
              </p:cNvPr>
              <p:cNvSpPr/>
              <p:nvPr/>
            </p:nvSpPr>
            <p:spPr bwMode="auto">
              <a:xfrm>
                <a:off x="4078797" y="3164766"/>
                <a:ext cx="163777" cy="238165"/>
              </a:xfrm>
              <a:prstGeom prst="downArrow">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6" name="Textfeld 8215">
                <a:extLst>
                  <a:ext uri="{FF2B5EF4-FFF2-40B4-BE49-F238E27FC236}">
                    <a16:creationId xmlns:a16="http://schemas.microsoft.com/office/drawing/2014/main" id="{8ACCB6CD-BEB9-3070-345B-B88E3E861E98}"/>
                  </a:ext>
                </a:extLst>
              </p:cNvPr>
              <p:cNvSpPr txBox="1"/>
              <p:nvPr/>
            </p:nvSpPr>
            <p:spPr>
              <a:xfrm>
                <a:off x="4004077" y="3401174"/>
                <a:ext cx="362600" cy="276999"/>
              </a:xfrm>
              <a:prstGeom prst="rect">
                <a:avLst/>
              </a:prstGeom>
              <a:noFill/>
            </p:spPr>
            <p:txBody>
              <a:bodyPr wrap="none" rtlCol="0">
                <a:spAutoFit/>
              </a:bodyPr>
              <a:lstStyle/>
              <a:p>
                <a:r>
                  <a:rPr lang="de-DE" sz="1200" dirty="0"/>
                  <a:t>O</a:t>
                </a:r>
                <a:r>
                  <a:rPr lang="de-DE" sz="1200" baseline="-25000" dirty="0"/>
                  <a:t>2</a:t>
                </a:r>
              </a:p>
            </p:txBody>
          </p:sp>
        </p:grpSp>
      </p:grpSp>
      <p:sp>
        <p:nvSpPr>
          <p:cNvPr id="8220" name="Textfeld 8219">
            <a:extLst>
              <a:ext uri="{FF2B5EF4-FFF2-40B4-BE49-F238E27FC236}">
                <a16:creationId xmlns:a16="http://schemas.microsoft.com/office/drawing/2014/main" id="{23E28103-CE30-D94E-F34A-328E2B429F74}"/>
              </a:ext>
            </a:extLst>
          </p:cNvPr>
          <p:cNvSpPr txBox="1"/>
          <p:nvPr/>
        </p:nvSpPr>
        <p:spPr>
          <a:xfrm>
            <a:off x="2008739" y="3502669"/>
            <a:ext cx="1538606" cy="478849"/>
          </a:xfrm>
          <a:prstGeom prst="rect">
            <a:avLst/>
          </a:prstGeom>
          <a:noFill/>
        </p:spPr>
        <p:txBody>
          <a:bodyPr wrap="square">
            <a:spAutoFit/>
          </a:bodyPr>
          <a:lstStyle/>
          <a:p>
            <a:pPr>
              <a:lnSpc>
                <a:spcPct val="107000"/>
              </a:lnSpc>
              <a:spcAft>
                <a:spcPts val="800"/>
              </a:spcAft>
            </a:pPr>
            <a: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Ausgangsbasis:</a:t>
            </a:r>
            <a:b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de-DE" sz="12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erneuerbarer Strom</a:t>
            </a:r>
            <a:endParaRPr lang="de-DE" sz="12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234" name="Gruppieren 8233">
            <a:extLst>
              <a:ext uri="{FF2B5EF4-FFF2-40B4-BE49-F238E27FC236}">
                <a16:creationId xmlns:a16="http://schemas.microsoft.com/office/drawing/2014/main" id="{6A50BF09-2304-F16D-BBAB-3E3BEAE9703A}"/>
              </a:ext>
            </a:extLst>
          </p:cNvPr>
          <p:cNvGrpSpPr/>
          <p:nvPr/>
        </p:nvGrpSpPr>
        <p:grpSpPr>
          <a:xfrm>
            <a:off x="2458585" y="1674532"/>
            <a:ext cx="1340770" cy="1584437"/>
            <a:chOff x="2458585" y="1674532"/>
            <a:chExt cx="1340770" cy="1584437"/>
          </a:xfrm>
        </p:grpSpPr>
        <p:sp>
          <p:nvSpPr>
            <p:cNvPr id="8221" name="Textfeld 8220">
              <a:extLst>
                <a:ext uri="{FF2B5EF4-FFF2-40B4-BE49-F238E27FC236}">
                  <a16:creationId xmlns:a16="http://schemas.microsoft.com/office/drawing/2014/main" id="{6576C110-1155-A96D-829A-549851D2B7D0}"/>
                </a:ext>
              </a:extLst>
            </p:cNvPr>
            <p:cNvSpPr txBox="1"/>
            <p:nvPr/>
          </p:nvSpPr>
          <p:spPr>
            <a:xfrm>
              <a:off x="2737236" y="1674532"/>
              <a:ext cx="526106" cy="276999"/>
            </a:xfrm>
            <a:prstGeom prst="rect">
              <a:avLst/>
            </a:prstGeom>
            <a:noFill/>
          </p:spPr>
          <p:txBody>
            <a:bodyPr wrap="none" rtlCol="0">
              <a:spAutoFit/>
            </a:bodyPr>
            <a:lstStyle/>
            <a:p>
              <a:pPr algn="ctr"/>
              <a:r>
                <a:rPr lang="de-DE" sz="1800" baseline="-25000" dirty="0"/>
                <a:t>Input</a:t>
              </a:r>
            </a:p>
          </p:txBody>
        </p:sp>
        <p:grpSp>
          <p:nvGrpSpPr>
            <p:cNvPr id="8229" name="Gruppieren 8228">
              <a:extLst>
                <a:ext uri="{FF2B5EF4-FFF2-40B4-BE49-F238E27FC236}">
                  <a16:creationId xmlns:a16="http://schemas.microsoft.com/office/drawing/2014/main" id="{32327FF7-674E-7A4B-EE9A-93985B737037}"/>
                </a:ext>
              </a:extLst>
            </p:cNvPr>
            <p:cNvGrpSpPr/>
            <p:nvPr/>
          </p:nvGrpSpPr>
          <p:grpSpPr>
            <a:xfrm>
              <a:off x="2458585" y="2208612"/>
              <a:ext cx="1340770" cy="1050357"/>
              <a:chOff x="2458585" y="2208612"/>
              <a:chExt cx="1340770" cy="1050357"/>
            </a:xfrm>
          </p:grpSpPr>
          <p:pic>
            <p:nvPicPr>
              <p:cNvPr id="4" name="Grafik 3" descr="Ein Bild, das Text, Diagramm, Screenshot, Schrift enthält.&#10;&#10;Automatisch generierte Beschreibung">
                <a:extLst>
                  <a:ext uri="{FF2B5EF4-FFF2-40B4-BE49-F238E27FC236}">
                    <a16:creationId xmlns:a16="http://schemas.microsoft.com/office/drawing/2014/main" id="{E4162C69-A80A-BE41-1E58-5A6F819824B8}"/>
                  </a:ext>
                </a:extLst>
              </p:cNvPr>
              <p:cNvPicPr>
                <a:picLocks noChangeAspect="1"/>
              </p:cNvPicPr>
              <p:nvPr/>
            </p:nvPicPr>
            <p:blipFill rotWithShape="1">
              <a:blip r:embed="rId3">
                <a:extLst>
                  <a:ext uri="{28A0092B-C50C-407E-A947-70E740481C1C}">
                    <a14:useLocalDpi xmlns:a14="http://schemas.microsoft.com/office/drawing/2010/main" val="0"/>
                  </a:ext>
                </a:extLst>
              </a:blip>
              <a:srcRect l="22196" t="25763" r="63357" b="55919"/>
              <a:stretch/>
            </p:blipFill>
            <p:spPr>
              <a:xfrm>
                <a:off x="2568694" y="2208612"/>
                <a:ext cx="1230661" cy="956154"/>
              </a:xfrm>
              <a:prstGeom prst="rect">
                <a:avLst/>
              </a:prstGeom>
            </p:spPr>
          </p:pic>
          <p:sp>
            <p:nvSpPr>
              <p:cNvPr id="8227" name="Rechteck 8226">
                <a:extLst>
                  <a:ext uri="{FF2B5EF4-FFF2-40B4-BE49-F238E27FC236}">
                    <a16:creationId xmlns:a16="http://schemas.microsoft.com/office/drawing/2014/main" id="{1E4BB1E1-6EDE-7851-E0B5-5EC2D7543C12}"/>
                  </a:ext>
                </a:extLst>
              </p:cNvPr>
              <p:cNvSpPr/>
              <p:nvPr/>
            </p:nvSpPr>
            <p:spPr bwMode="auto">
              <a:xfrm>
                <a:off x="2458585" y="3020192"/>
                <a:ext cx="183015" cy="238777"/>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sp>
        <p:nvSpPr>
          <p:cNvPr id="14" name="Textfeld 13">
            <a:extLst>
              <a:ext uri="{FF2B5EF4-FFF2-40B4-BE49-F238E27FC236}">
                <a16:creationId xmlns:a16="http://schemas.microsoft.com/office/drawing/2014/main" id="{D506DE04-CE02-4AA8-DC36-5EB3CA4204FD}"/>
              </a:ext>
            </a:extLst>
          </p:cNvPr>
          <p:cNvSpPr txBox="1"/>
          <p:nvPr/>
        </p:nvSpPr>
        <p:spPr>
          <a:xfrm>
            <a:off x="3275496" y="2231262"/>
            <a:ext cx="936475" cy="256480"/>
          </a:xfrm>
          <a:prstGeom prst="rect">
            <a:avLst/>
          </a:prstGeom>
          <a:noFill/>
        </p:spPr>
        <p:txBody>
          <a:bodyPr wrap="none" rtlCol="0">
            <a:spAutoFit/>
          </a:bodyPr>
          <a:lstStyle/>
          <a:p>
            <a:pPr algn="ctr"/>
            <a:r>
              <a:rPr lang="de-DE" sz="1600" baseline="-25000" dirty="0">
                <a:solidFill>
                  <a:srgbClr val="FF0000"/>
                </a:solidFill>
              </a:rPr>
              <a:t>1kWh Strom</a:t>
            </a:r>
          </a:p>
        </p:txBody>
      </p:sp>
      <p:sp>
        <p:nvSpPr>
          <p:cNvPr id="8217" name="Textfeld 8216">
            <a:extLst>
              <a:ext uri="{FF2B5EF4-FFF2-40B4-BE49-F238E27FC236}">
                <a16:creationId xmlns:a16="http://schemas.microsoft.com/office/drawing/2014/main" id="{DFE5FD50-3305-D039-838E-345FBE040111}"/>
              </a:ext>
            </a:extLst>
          </p:cNvPr>
          <p:cNvSpPr txBox="1"/>
          <p:nvPr/>
        </p:nvSpPr>
        <p:spPr>
          <a:xfrm>
            <a:off x="0" y="6149528"/>
            <a:ext cx="9867393" cy="369332"/>
          </a:xfrm>
          <a:prstGeom prst="rect">
            <a:avLst/>
          </a:prstGeom>
          <a:noFill/>
        </p:spPr>
        <p:txBody>
          <a:bodyPr wrap="square">
            <a:spAutoFit/>
          </a:bodyPr>
          <a:lstStyle/>
          <a:p>
            <a:pPr algn="ctr"/>
            <a:r>
              <a:rPr lang="de-DE" altLang="de-DE" sz="1800" dirty="0">
                <a:solidFill>
                  <a:srgbClr val="00B050"/>
                </a:solidFill>
              </a:rPr>
              <a:t>Bei P2G muss das ca. 7 bis 9-fache an EE-Strom </a:t>
            </a:r>
            <a:r>
              <a:rPr lang="de-DE" altLang="de-DE" sz="1800" dirty="0" err="1">
                <a:solidFill>
                  <a:srgbClr val="00B050"/>
                </a:solidFill>
              </a:rPr>
              <a:t>ggü</a:t>
            </a:r>
            <a:r>
              <a:rPr lang="de-DE" altLang="de-DE" sz="1800" dirty="0">
                <a:solidFill>
                  <a:srgbClr val="00B050"/>
                </a:solidFill>
              </a:rPr>
              <a:t>. der WPPE aufgewendet werden!</a:t>
            </a:r>
          </a:p>
        </p:txBody>
      </p:sp>
      <p:sp>
        <p:nvSpPr>
          <p:cNvPr id="15" name="Textfeld 14">
            <a:extLst>
              <a:ext uri="{FF2B5EF4-FFF2-40B4-BE49-F238E27FC236}">
                <a16:creationId xmlns:a16="http://schemas.microsoft.com/office/drawing/2014/main" id="{EFECA074-0933-5520-E449-B75F54865953}"/>
              </a:ext>
            </a:extLst>
          </p:cNvPr>
          <p:cNvSpPr txBox="1"/>
          <p:nvPr/>
        </p:nvSpPr>
        <p:spPr>
          <a:xfrm>
            <a:off x="283922" y="4927591"/>
            <a:ext cx="1848513" cy="874085"/>
          </a:xfrm>
          <a:prstGeom prst="rect">
            <a:avLst/>
          </a:prstGeom>
          <a:noFill/>
        </p:spPr>
        <p:txBody>
          <a:bodyPr wrap="square">
            <a:spAutoFit/>
          </a:bodyPr>
          <a:lstStyle/>
          <a:p>
            <a:pPr>
              <a:lnSpc>
                <a:spcPct val="107000"/>
              </a:lnSpc>
              <a:spcBef>
                <a:spcPts val="1200"/>
              </a:spcBef>
            </a:pPr>
            <a:r>
              <a:rPr lang="de-DE" sz="1200" b="1" kern="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Terra X | Harald Lesch</a:t>
            </a:r>
            <a:br>
              <a:rPr lang="de-DE" sz="1200" b="1" kern="1800" dirty="0">
                <a:solidFill>
                  <a:srgbClr val="FF0000"/>
                </a:solidFill>
                <a:effectLst/>
                <a:latin typeface="Calibri Light" panose="020F0302020204030204" pitchFamily="34" charset="0"/>
                <a:ea typeface="Times New Roman" panose="02020603050405020304" pitchFamily="18" charset="0"/>
                <a:cs typeface="Calibri" panose="020F0502020204030204" pitchFamily="34" charset="0"/>
              </a:rPr>
            </a:br>
            <a:r>
              <a:rPr lang="de-DE" sz="1200" u="sng"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Heizungsverbot, und jetzt? Wärmepumpen und Wasserstoff im Check!</a:t>
            </a:r>
            <a:endParaRPr lang="de-DE" sz="1200" kern="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nvGrpSpPr>
          <p:cNvPr id="8194" name="Gruppieren 8193">
            <a:extLst>
              <a:ext uri="{FF2B5EF4-FFF2-40B4-BE49-F238E27FC236}">
                <a16:creationId xmlns:a16="http://schemas.microsoft.com/office/drawing/2014/main" id="{2DA128F2-FC4D-D7F0-3FC2-1FCF9D8A33F9}"/>
              </a:ext>
            </a:extLst>
          </p:cNvPr>
          <p:cNvGrpSpPr/>
          <p:nvPr/>
        </p:nvGrpSpPr>
        <p:grpSpPr>
          <a:xfrm>
            <a:off x="5772973" y="4539679"/>
            <a:ext cx="1239608" cy="1205540"/>
            <a:chOff x="5772973" y="4096610"/>
            <a:chExt cx="1239608" cy="1205540"/>
          </a:xfrm>
        </p:grpSpPr>
        <p:grpSp>
          <p:nvGrpSpPr>
            <p:cNvPr id="8200" name="Gruppieren 8199">
              <a:extLst>
                <a:ext uri="{FF2B5EF4-FFF2-40B4-BE49-F238E27FC236}">
                  <a16:creationId xmlns:a16="http://schemas.microsoft.com/office/drawing/2014/main" id="{DAA867A3-C853-D70B-9FFA-8F8BA67151A2}"/>
                </a:ext>
              </a:extLst>
            </p:cNvPr>
            <p:cNvGrpSpPr/>
            <p:nvPr/>
          </p:nvGrpSpPr>
          <p:grpSpPr>
            <a:xfrm>
              <a:off x="5772973" y="4096610"/>
              <a:ext cx="1239608" cy="1205540"/>
              <a:chOff x="5772973" y="3992050"/>
              <a:chExt cx="1239608" cy="1205540"/>
            </a:xfrm>
          </p:grpSpPr>
          <p:sp>
            <p:nvSpPr>
              <p:cNvPr id="8192" name="Rechteck: abgerundete Ecken 8191">
                <a:extLst>
                  <a:ext uri="{FF2B5EF4-FFF2-40B4-BE49-F238E27FC236}">
                    <a16:creationId xmlns:a16="http://schemas.microsoft.com/office/drawing/2014/main" id="{0100D233-B4C2-DDC1-EB6A-353582981A12}"/>
                  </a:ext>
                </a:extLst>
              </p:cNvPr>
              <p:cNvSpPr/>
              <p:nvPr/>
            </p:nvSpPr>
            <p:spPr bwMode="auto">
              <a:xfrm>
                <a:off x="5772973" y="4011406"/>
                <a:ext cx="1239608" cy="1186184"/>
              </a:xfrm>
              <a:prstGeom prst="roundRect">
                <a:avLst>
                  <a:gd name="adj" fmla="val 8156"/>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3" name="Textfeld 8192">
                <a:extLst>
                  <a:ext uri="{FF2B5EF4-FFF2-40B4-BE49-F238E27FC236}">
                    <a16:creationId xmlns:a16="http://schemas.microsoft.com/office/drawing/2014/main" id="{6A408348-89A8-19CB-9850-11C39317EEBB}"/>
                  </a:ext>
                </a:extLst>
              </p:cNvPr>
              <p:cNvSpPr txBox="1"/>
              <p:nvPr/>
            </p:nvSpPr>
            <p:spPr>
              <a:xfrm>
                <a:off x="6118537" y="3992050"/>
                <a:ext cx="559769" cy="246221"/>
              </a:xfrm>
              <a:prstGeom prst="rect">
                <a:avLst/>
              </a:prstGeom>
              <a:noFill/>
            </p:spPr>
            <p:txBody>
              <a:bodyPr wrap="none" rtlCol="0">
                <a:spAutoFit/>
              </a:bodyPr>
              <a:lstStyle/>
              <a:p>
                <a:r>
                  <a:rPr lang="de-DE" sz="1000" dirty="0">
                    <a:latin typeface="Arial Rounded MT Bold" panose="020F0704030504030204" pitchFamily="34" charset="0"/>
                  </a:rPr>
                  <a:t>WPPE</a:t>
                </a:r>
              </a:p>
            </p:txBody>
          </p:sp>
        </p:grpSp>
        <p:pic>
          <p:nvPicPr>
            <p:cNvPr id="10" name="Grafik 9">
              <a:extLst>
                <a:ext uri="{FF2B5EF4-FFF2-40B4-BE49-F238E27FC236}">
                  <a16:creationId xmlns:a16="http://schemas.microsoft.com/office/drawing/2014/main" id="{56987059-7EF3-9DF2-6B11-C39FBA818E2B}"/>
                </a:ext>
              </a:extLst>
            </p:cNvPr>
            <p:cNvPicPr>
              <a:picLocks noChangeAspect="1"/>
            </p:cNvPicPr>
            <p:nvPr/>
          </p:nvPicPr>
          <p:blipFill rotWithShape="1">
            <a:blip r:embed="rId5">
              <a:extLst>
                <a:ext uri="{28A0092B-C50C-407E-A947-70E740481C1C}">
                  <a14:useLocalDpi xmlns:a14="http://schemas.microsoft.com/office/drawing/2010/main" val="0"/>
                </a:ext>
              </a:extLst>
            </a:blip>
            <a:srcRect t="12345" b="7839"/>
            <a:stretch/>
          </p:blipFill>
          <p:spPr>
            <a:xfrm>
              <a:off x="5908243" y="4337531"/>
              <a:ext cx="988248" cy="788774"/>
            </a:xfrm>
            <a:prstGeom prst="rect">
              <a:avLst/>
            </a:prstGeom>
          </p:spPr>
        </p:pic>
      </p:grpSp>
      <p:sp>
        <p:nvSpPr>
          <p:cNvPr id="8219" name="Textfeld 8218">
            <a:extLst>
              <a:ext uri="{FF2B5EF4-FFF2-40B4-BE49-F238E27FC236}">
                <a16:creationId xmlns:a16="http://schemas.microsoft.com/office/drawing/2014/main" id="{3AF133E7-D2BE-69A5-CA9C-1DD094BF438D}"/>
              </a:ext>
            </a:extLst>
          </p:cNvPr>
          <p:cNvSpPr txBox="1"/>
          <p:nvPr/>
        </p:nvSpPr>
        <p:spPr>
          <a:xfrm>
            <a:off x="5940049" y="5767058"/>
            <a:ext cx="1002197" cy="246221"/>
          </a:xfrm>
          <a:prstGeom prst="rect">
            <a:avLst/>
          </a:prstGeom>
          <a:noFill/>
        </p:spPr>
        <p:txBody>
          <a:bodyPr wrap="none" rtlCol="0">
            <a:spAutoFit/>
          </a:bodyPr>
          <a:lstStyle/>
          <a:p>
            <a:r>
              <a:rPr lang="de-DE" sz="1000" dirty="0">
                <a:solidFill>
                  <a:srgbClr val="FF0000"/>
                </a:solidFill>
                <a:latin typeface="Arial Rounded MT Bold" panose="020F0704030504030204" pitchFamily="34" charset="0"/>
              </a:rPr>
              <a:t>JAZ: 3,5 - 4,5</a:t>
            </a:r>
          </a:p>
        </p:txBody>
      </p:sp>
      <p:sp>
        <p:nvSpPr>
          <p:cNvPr id="13" name="Textfeld 12">
            <a:extLst>
              <a:ext uri="{FF2B5EF4-FFF2-40B4-BE49-F238E27FC236}">
                <a16:creationId xmlns:a16="http://schemas.microsoft.com/office/drawing/2014/main" id="{339C55D1-3DC3-EFCD-5B9D-27B165F75FDC}"/>
              </a:ext>
            </a:extLst>
          </p:cNvPr>
          <p:cNvSpPr txBox="1"/>
          <p:nvPr/>
        </p:nvSpPr>
        <p:spPr>
          <a:xfrm>
            <a:off x="3632975" y="3632924"/>
            <a:ext cx="6177856" cy="646331"/>
          </a:xfrm>
          <a:prstGeom prst="rect">
            <a:avLst/>
          </a:prstGeom>
          <a:noFill/>
        </p:spPr>
        <p:txBody>
          <a:bodyPr wrap="square" rtlCol="0">
            <a:spAutoFit/>
          </a:bodyPr>
          <a:lstStyle/>
          <a:p>
            <a:r>
              <a:rPr lang="de-DE" sz="1200" dirty="0"/>
              <a:t>BMWK: Langzeitszenarien für die Transformation des Energiesystems in Deutschland</a:t>
            </a:r>
            <a:r>
              <a:rPr lang="de-DE" sz="1200" dirty="0">
                <a:solidFill>
                  <a:srgbClr val="FF0000"/>
                </a:solidFill>
              </a:rPr>
              <a:t>: „Keine Verteilungsnetze betrachtet, weil Wasserstoff in diesen Szenarien nicht in der Wärmeversorgung eingesetzt wird.“</a:t>
            </a:r>
          </a:p>
        </p:txBody>
      </p:sp>
      <p:sp>
        <p:nvSpPr>
          <p:cNvPr id="8197" name="Textfeld 8196">
            <a:extLst>
              <a:ext uri="{FF2B5EF4-FFF2-40B4-BE49-F238E27FC236}">
                <a16:creationId xmlns:a16="http://schemas.microsoft.com/office/drawing/2014/main" id="{36A34B70-06DE-1F7D-CEAF-8B2AE4A41B79}"/>
              </a:ext>
            </a:extLst>
          </p:cNvPr>
          <p:cNvSpPr txBox="1"/>
          <p:nvPr/>
        </p:nvSpPr>
        <p:spPr>
          <a:xfrm>
            <a:off x="6274435" y="1276501"/>
            <a:ext cx="1359668" cy="461665"/>
          </a:xfrm>
          <a:prstGeom prst="rect">
            <a:avLst/>
          </a:prstGeom>
          <a:noFill/>
        </p:spPr>
        <p:txBody>
          <a:bodyPr wrap="none" rtlCol="0">
            <a:spAutoFit/>
          </a:bodyPr>
          <a:lstStyle/>
          <a:p>
            <a:r>
              <a:rPr lang="de-DE" sz="1200" dirty="0">
                <a:solidFill>
                  <a:srgbClr val="FF0000"/>
                </a:solidFill>
              </a:rPr>
              <a:t>H</a:t>
            </a:r>
            <a:r>
              <a:rPr lang="de-DE" sz="1200" baseline="-25000" dirty="0">
                <a:solidFill>
                  <a:srgbClr val="FF0000"/>
                </a:solidFill>
              </a:rPr>
              <a:t>2</a:t>
            </a:r>
            <a:r>
              <a:rPr lang="de-DE" sz="1200" dirty="0">
                <a:solidFill>
                  <a:srgbClr val="FF0000"/>
                </a:solidFill>
              </a:rPr>
              <a:t>-ready-Kosten:</a:t>
            </a:r>
            <a:br>
              <a:rPr lang="de-DE" sz="1200" dirty="0">
                <a:solidFill>
                  <a:srgbClr val="FF0000"/>
                </a:solidFill>
              </a:rPr>
            </a:br>
            <a:r>
              <a:rPr lang="de-DE" sz="1200" dirty="0">
                <a:solidFill>
                  <a:srgbClr val="FF0000"/>
                </a:solidFill>
              </a:rPr>
              <a:t>45 Mrd. €</a:t>
            </a:r>
          </a:p>
        </p:txBody>
      </p:sp>
      <p:sp>
        <p:nvSpPr>
          <p:cNvPr id="8223" name="Textfeld 8222">
            <a:extLst>
              <a:ext uri="{FF2B5EF4-FFF2-40B4-BE49-F238E27FC236}">
                <a16:creationId xmlns:a16="http://schemas.microsoft.com/office/drawing/2014/main" id="{CA6F90E2-D294-2598-AB7F-4B54AB805ABA}"/>
              </a:ext>
            </a:extLst>
          </p:cNvPr>
          <p:cNvSpPr txBox="1"/>
          <p:nvPr/>
        </p:nvSpPr>
        <p:spPr>
          <a:xfrm>
            <a:off x="4361328" y="3234852"/>
            <a:ext cx="1250663" cy="646331"/>
          </a:xfrm>
          <a:prstGeom prst="rect">
            <a:avLst/>
          </a:prstGeom>
          <a:noFill/>
        </p:spPr>
        <p:txBody>
          <a:bodyPr wrap="none" rtlCol="0">
            <a:spAutoFit/>
          </a:bodyPr>
          <a:lstStyle/>
          <a:p>
            <a:r>
              <a:rPr lang="de-DE" sz="1200" dirty="0">
                <a:solidFill>
                  <a:srgbClr val="FF0000"/>
                </a:solidFill>
              </a:rPr>
              <a:t>CH</a:t>
            </a:r>
            <a:r>
              <a:rPr lang="de-DE" sz="1200" baseline="-25000" dirty="0">
                <a:solidFill>
                  <a:srgbClr val="FF0000"/>
                </a:solidFill>
              </a:rPr>
              <a:t>4</a:t>
            </a:r>
            <a:r>
              <a:rPr lang="de-DE" sz="1200" dirty="0">
                <a:solidFill>
                  <a:srgbClr val="FF0000"/>
                </a:solidFill>
              </a:rPr>
              <a:t>:10 kWh/m³</a:t>
            </a:r>
            <a:br>
              <a:rPr lang="de-DE" sz="1200" dirty="0">
                <a:solidFill>
                  <a:srgbClr val="FF0000"/>
                </a:solidFill>
              </a:rPr>
            </a:br>
            <a:r>
              <a:rPr lang="de-DE" sz="1200" dirty="0">
                <a:solidFill>
                  <a:srgbClr val="FF0000"/>
                </a:solidFill>
              </a:rPr>
              <a:t>H</a:t>
            </a:r>
            <a:r>
              <a:rPr lang="de-DE" sz="1200" baseline="-25000" dirty="0">
                <a:solidFill>
                  <a:srgbClr val="FF0000"/>
                </a:solidFill>
              </a:rPr>
              <a:t>2</a:t>
            </a:r>
            <a:r>
              <a:rPr lang="de-DE" sz="1200" dirty="0">
                <a:solidFill>
                  <a:srgbClr val="FF0000"/>
                </a:solidFill>
              </a:rPr>
              <a:t>: 3 kWh/m³</a:t>
            </a:r>
            <a:br>
              <a:rPr lang="de-DE" sz="1200" dirty="0">
                <a:solidFill>
                  <a:srgbClr val="FF0000"/>
                </a:solidFill>
              </a:rPr>
            </a:br>
            <a:endParaRPr lang="de-DE" sz="1200" dirty="0">
              <a:solidFill>
                <a:srgbClr val="FF0000"/>
              </a:solidFill>
            </a:endParaRPr>
          </a:p>
        </p:txBody>
      </p:sp>
      <p:sp>
        <p:nvSpPr>
          <p:cNvPr id="8235" name="Rectangle 4">
            <a:extLst>
              <a:ext uri="{FF2B5EF4-FFF2-40B4-BE49-F238E27FC236}">
                <a16:creationId xmlns:a16="http://schemas.microsoft.com/office/drawing/2014/main" id="{0BFD072F-BE6A-A090-FF18-8963A85C45B5}"/>
              </a:ext>
            </a:extLst>
          </p:cNvPr>
          <p:cNvSpPr>
            <a:spLocks noChangeArrowheads="1"/>
          </p:cNvSpPr>
          <p:nvPr/>
        </p:nvSpPr>
        <p:spPr bwMode="auto">
          <a:xfrm>
            <a:off x="1042460" y="36041"/>
            <a:ext cx="8768371"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latin typeface="+mn-lt"/>
                <a:cs typeface="Calibri" panose="020F0502020204030204" pitchFamily="34" charset="0"/>
                <a:sym typeface="Wingdings" panose="05000000000000000000" pitchFamily="2" charset="2"/>
              </a:rPr>
              <a:t>T</a:t>
            </a:r>
            <a:r>
              <a:rPr lang="de-DE" altLang="de-DE" sz="2000" dirty="0">
                <a:solidFill>
                  <a:schemeClr val="bg1"/>
                </a:solidFill>
              </a:rPr>
              <a:t>echnologieoffenheit“ (1), Wärmewende</a:t>
            </a:r>
            <a:br>
              <a:rPr lang="de-DE" altLang="de-DE" sz="2000" dirty="0">
                <a:solidFill>
                  <a:schemeClr val="bg1"/>
                </a:solidFill>
              </a:rPr>
            </a:br>
            <a:r>
              <a:rPr lang="de-DE" altLang="de-DE" sz="2000" dirty="0">
                <a:solidFill>
                  <a:schemeClr val="bg1"/>
                </a:solidFill>
              </a:rPr>
              <a:t>Effizienzvergleich Power </a:t>
            </a:r>
            <a:r>
              <a:rPr lang="de-DE" altLang="de-DE" sz="2000" dirty="0" err="1">
                <a:solidFill>
                  <a:schemeClr val="bg1"/>
                </a:solidFill>
              </a:rPr>
              <a:t>to</a:t>
            </a:r>
            <a:r>
              <a:rPr lang="de-DE" altLang="de-DE" sz="2000" dirty="0">
                <a:solidFill>
                  <a:schemeClr val="bg1"/>
                </a:solidFill>
              </a:rPr>
              <a:t> Gas (P2G) vs. Wärmepumpe (WPPE)</a:t>
            </a:r>
          </a:p>
        </p:txBody>
      </p:sp>
      <p:grpSp>
        <p:nvGrpSpPr>
          <p:cNvPr id="8218" name="Gruppieren 8217">
            <a:extLst>
              <a:ext uri="{FF2B5EF4-FFF2-40B4-BE49-F238E27FC236}">
                <a16:creationId xmlns:a16="http://schemas.microsoft.com/office/drawing/2014/main" id="{C49353B2-1DDC-3236-CD31-9A9583F701E7}"/>
              </a:ext>
            </a:extLst>
          </p:cNvPr>
          <p:cNvGrpSpPr/>
          <p:nvPr/>
        </p:nvGrpSpPr>
        <p:grpSpPr>
          <a:xfrm>
            <a:off x="562867" y="2524082"/>
            <a:ext cx="1746142" cy="1686859"/>
            <a:chOff x="4133701" y="2392551"/>
            <a:chExt cx="2563312" cy="2476285"/>
          </a:xfrm>
        </p:grpSpPr>
        <p:grpSp>
          <p:nvGrpSpPr>
            <p:cNvPr id="8236" name="Gruppieren 8235">
              <a:extLst>
                <a:ext uri="{FF2B5EF4-FFF2-40B4-BE49-F238E27FC236}">
                  <a16:creationId xmlns:a16="http://schemas.microsoft.com/office/drawing/2014/main" id="{79AD0C4B-89A8-4B54-A73D-A44B4D83DFF1}"/>
                </a:ext>
              </a:extLst>
            </p:cNvPr>
            <p:cNvGrpSpPr/>
            <p:nvPr/>
          </p:nvGrpSpPr>
          <p:grpSpPr>
            <a:xfrm>
              <a:off x="4968519" y="3606797"/>
              <a:ext cx="1262039" cy="1262039"/>
              <a:chOff x="9982449" y="1960444"/>
              <a:chExt cx="1395571" cy="1395571"/>
            </a:xfrm>
          </p:grpSpPr>
          <p:sp>
            <p:nvSpPr>
              <p:cNvPr id="8238" name="Ellipse 8237">
                <a:extLst>
                  <a:ext uri="{FF2B5EF4-FFF2-40B4-BE49-F238E27FC236}">
                    <a16:creationId xmlns:a16="http://schemas.microsoft.com/office/drawing/2014/main" id="{85F08598-93EA-C98B-5EE4-6A74D904C884}"/>
                  </a:ext>
                </a:extLst>
              </p:cNvPr>
              <p:cNvSpPr/>
              <p:nvPr/>
            </p:nvSpPr>
            <p:spPr bwMode="auto">
              <a:xfrm>
                <a:off x="9982449" y="1960444"/>
                <a:ext cx="1395571" cy="1395571"/>
              </a:xfrm>
              <a:prstGeom prst="ellipse">
                <a:avLst/>
              </a:prstGeom>
              <a:solidFill>
                <a:srgbClr val="FFFF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8239" name="Grafik 8238">
                <a:extLst>
                  <a:ext uri="{FF2B5EF4-FFF2-40B4-BE49-F238E27FC236}">
                    <a16:creationId xmlns:a16="http://schemas.microsoft.com/office/drawing/2014/main" id="{6179912C-0744-D311-DAE0-198C963A4F0C}"/>
                  </a:ext>
                </a:extLst>
              </p:cNvPr>
              <p:cNvPicPr>
                <a:picLocks noChangeAspect="1"/>
              </p:cNvPicPr>
              <p:nvPr/>
            </p:nvPicPr>
            <p:blipFill rotWithShape="1">
              <a:blip r:embed="rId6">
                <a:extLst>
                  <a:ext uri="{28A0092B-C50C-407E-A947-70E740481C1C}">
                    <a14:useLocalDpi xmlns:a14="http://schemas.microsoft.com/office/drawing/2010/main" val="0"/>
                  </a:ext>
                </a:extLst>
              </a:blip>
              <a:srcRect t="18574" b="17484"/>
              <a:stretch/>
            </p:blipFill>
            <p:spPr>
              <a:xfrm>
                <a:off x="10232414" y="2371881"/>
                <a:ext cx="895641" cy="572696"/>
              </a:xfrm>
              <a:prstGeom prst="rect">
                <a:avLst/>
              </a:prstGeom>
            </p:spPr>
          </p:pic>
        </p:grpSp>
        <p:pic>
          <p:nvPicPr>
            <p:cNvPr id="8237" name="Grafik 8236" descr="Ein Bild, das Windmühle enthält.&#10;&#10;Automatisch generierte Beschreibung">
              <a:extLst>
                <a:ext uri="{FF2B5EF4-FFF2-40B4-BE49-F238E27FC236}">
                  <a16:creationId xmlns:a16="http://schemas.microsoft.com/office/drawing/2014/main" id="{C119383C-B175-E12B-532F-4A7375E0A6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3701" y="2392551"/>
              <a:ext cx="2563312" cy="1507832"/>
            </a:xfrm>
            <a:prstGeom prst="rect">
              <a:avLst/>
            </a:prstGeom>
          </p:spPr>
        </p:pic>
      </p:grpSp>
    </p:spTree>
    <p:extLst>
      <p:ext uri="{BB962C8B-B14F-4D97-AF65-F5344CB8AC3E}">
        <p14:creationId xmlns:p14="http://schemas.microsoft.com/office/powerpoint/2010/main" val="340981217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41"/>
                                        </p:tgtEl>
                                        <p:attrNameLst>
                                          <p:attrName>style.visibility</p:attrName>
                                        </p:attrNameLst>
                                      </p:cBhvr>
                                      <p:to>
                                        <p:strVal val="visible"/>
                                      </p:to>
                                    </p:set>
                                    <p:anim calcmode="lin" valueType="num">
                                      <p:cBhvr additive="base">
                                        <p:cTn id="7" dur="1000" fill="hold"/>
                                        <p:tgtEl>
                                          <p:spTgt spid="8241"/>
                                        </p:tgtEl>
                                        <p:attrNameLst>
                                          <p:attrName>ppt_x</p:attrName>
                                        </p:attrNameLst>
                                      </p:cBhvr>
                                      <p:tavLst>
                                        <p:tav tm="0">
                                          <p:val>
                                            <p:strVal val="1+#ppt_w/2"/>
                                          </p:val>
                                        </p:tav>
                                        <p:tav tm="100000">
                                          <p:val>
                                            <p:strVal val="#ppt_x"/>
                                          </p:val>
                                        </p:tav>
                                      </p:tavLst>
                                    </p:anim>
                                    <p:anim calcmode="lin" valueType="num">
                                      <p:cBhvr additive="base">
                                        <p:cTn id="8" dur="1000" fill="hold"/>
                                        <p:tgtEl>
                                          <p:spTgt spid="82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232"/>
                                        </p:tgtEl>
                                        <p:attrNameLst>
                                          <p:attrName>style.visibility</p:attrName>
                                        </p:attrNameLst>
                                      </p:cBhvr>
                                      <p:to>
                                        <p:strVal val="visible"/>
                                      </p:to>
                                    </p:set>
                                    <p:anim calcmode="lin" valueType="num">
                                      <p:cBhvr additive="base">
                                        <p:cTn id="13" dur="1000" fill="hold"/>
                                        <p:tgtEl>
                                          <p:spTgt spid="8232"/>
                                        </p:tgtEl>
                                        <p:attrNameLst>
                                          <p:attrName>ppt_x</p:attrName>
                                        </p:attrNameLst>
                                      </p:cBhvr>
                                      <p:tavLst>
                                        <p:tav tm="0">
                                          <p:val>
                                            <p:strVal val="#ppt_x"/>
                                          </p:val>
                                        </p:tav>
                                        <p:tav tm="100000">
                                          <p:val>
                                            <p:strVal val="#ppt_x"/>
                                          </p:val>
                                        </p:tav>
                                      </p:tavLst>
                                    </p:anim>
                                    <p:anim calcmode="lin" valueType="num">
                                      <p:cBhvr additive="base">
                                        <p:cTn id="14" dur="1000" fill="hold"/>
                                        <p:tgtEl>
                                          <p:spTgt spid="82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234"/>
                                        </p:tgtEl>
                                        <p:attrNameLst>
                                          <p:attrName>style.visibility</p:attrName>
                                        </p:attrNameLst>
                                      </p:cBhvr>
                                      <p:to>
                                        <p:strVal val="visible"/>
                                      </p:to>
                                    </p:set>
                                    <p:anim calcmode="lin" valueType="num">
                                      <p:cBhvr additive="base">
                                        <p:cTn id="19" dur="1000" fill="hold"/>
                                        <p:tgtEl>
                                          <p:spTgt spid="8234"/>
                                        </p:tgtEl>
                                        <p:attrNameLst>
                                          <p:attrName>ppt_x</p:attrName>
                                        </p:attrNameLst>
                                      </p:cBhvr>
                                      <p:tavLst>
                                        <p:tav tm="0">
                                          <p:val>
                                            <p:strVal val="0-#ppt_w/2"/>
                                          </p:val>
                                        </p:tav>
                                        <p:tav tm="100000">
                                          <p:val>
                                            <p:strVal val="#ppt_x"/>
                                          </p:val>
                                        </p:tav>
                                      </p:tavLst>
                                    </p:anim>
                                    <p:anim calcmode="lin" valueType="num">
                                      <p:cBhvr additive="base">
                                        <p:cTn id="20" dur="1000" fill="hold"/>
                                        <p:tgtEl>
                                          <p:spTgt spid="82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233"/>
                                        </p:tgtEl>
                                        <p:attrNameLst>
                                          <p:attrName>style.visibility</p:attrName>
                                        </p:attrNameLst>
                                      </p:cBhvr>
                                      <p:to>
                                        <p:strVal val="visible"/>
                                      </p:to>
                                    </p:set>
                                    <p:anim calcmode="lin" valueType="num">
                                      <p:cBhvr additive="base">
                                        <p:cTn id="25" dur="1000" fill="hold"/>
                                        <p:tgtEl>
                                          <p:spTgt spid="8233"/>
                                        </p:tgtEl>
                                        <p:attrNameLst>
                                          <p:attrName>ppt_x</p:attrName>
                                        </p:attrNameLst>
                                      </p:cBhvr>
                                      <p:tavLst>
                                        <p:tav tm="0">
                                          <p:val>
                                            <p:strVal val="#ppt_x"/>
                                          </p:val>
                                        </p:tav>
                                        <p:tav tm="100000">
                                          <p:val>
                                            <p:strVal val="#ppt_x"/>
                                          </p:val>
                                        </p:tav>
                                      </p:tavLst>
                                    </p:anim>
                                    <p:anim calcmode="lin" valueType="num">
                                      <p:cBhvr additive="base">
                                        <p:cTn id="26" dur="1000" fill="hold"/>
                                        <p:tgtEl>
                                          <p:spTgt spid="823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204"/>
                                        </p:tgtEl>
                                        <p:attrNameLst>
                                          <p:attrName>style.visibility</p:attrName>
                                        </p:attrNameLst>
                                      </p:cBhvr>
                                      <p:to>
                                        <p:strVal val="visible"/>
                                      </p:to>
                                    </p:set>
                                    <p:anim calcmode="lin" valueType="num">
                                      <p:cBhvr additive="base">
                                        <p:cTn id="31" dur="1000" fill="hold"/>
                                        <p:tgtEl>
                                          <p:spTgt spid="8204"/>
                                        </p:tgtEl>
                                        <p:attrNameLst>
                                          <p:attrName>ppt_x</p:attrName>
                                        </p:attrNameLst>
                                      </p:cBhvr>
                                      <p:tavLst>
                                        <p:tav tm="0">
                                          <p:val>
                                            <p:strVal val="1+#ppt_w/2"/>
                                          </p:val>
                                        </p:tav>
                                        <p:tav tm="100000">
                                          <p:val>
                                            <p:strVal val="#ppt_x"/>
                                          </p:val>
                                        </p:tav>
                                      </p:tavLst>
                                    </p:anim>
                                    <p:anim calcmode="lin" valueType="num">
                                      <p:cBhvr additive="base">
                                        <p:cTn id="32" dur="10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8223"/>
                                        </p:tgtEl>
                                        <p:attrNameLst>
                                          <p:attrName>style.visibility</p:attrName>
                                        </p:attrNameLst>
                                      </p:cBhvr>
                                      <p:to>
                                        <p:strVal val="visible"/>
                                      </p:to>
                                    </p:set>
                                    <p:anim calcmode="lin" valueType="num">
                                      <p:cBhvr additive="base">
                                        <p:cTn id="37" dur="1000" fill="hold"/>
                                        <p:tgtEl>
                                          <p:spTgt spid="8223"/>
                                        </p:tgtEl>
                                        <p:attrNameLst>
                                          <p:attrName>ppt_x</p:attrName>
                                        </p:attrNameLst>
                                      </p:cBhvr>
                                      <p:tavLst>
                                        <p:tav tm="0">
                                          <p:val>
                                            <p:strVal val="0-#ppt_w/2"/>
                                          </p:val>
                                        </p:tav>
                                        <p:tav tm="100000">
                                          <p:val>
                                            <p:strVal val="#ppt_x"/>
                                          </p:val>
                                        </p:tav>
                                      </p:tavLst>
                                    </p:anim>
                                    <p:anim calcmode="lin" valueType="num">
                                      <p:cBhvr additive="base">
                                        <p:cTn id="38" dur="1000" fill="hold"/>
                                        <p:tgtEl>
                                          <p:spTgt spid="82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8197"/>
                                        </p:tgtEl>
                                        <p:attrNameLst>
                                          <p:attrName>style.visibility</p:attrName>
                                        </p:attrNameLst>
                                      </p:cBhvr>
                                      <p:to>
                                        <p:strVal val="visible"/>
                                      </p:to>
                                    </p:set>
                                    <p:anim calcmode="lin" valueType="num">
                                      <p:cBhvr additive="base">
                                        <p:cTn id="43" dur="1000" fill="hold"/>
                                        <p:tgtEl>
                                          <p:spTgt spid="8197"/>
                                        </p:tgtEl>
                                        <p:attrNameLst>
                                          <p:attrName>ppt_x</p:attrName>
                                        </p:attrNameLst>
                                      </p:cBhvr>
                                      <p:tavLst>
                                        <p:tav tm="0">
                                          <p:val>
                                            <p:strVal val="0-#ppt_w/2"/>
                                          </p:val>
                                        </p:tav>
                                        <p:tav tm="100000">
                                          <p:val>
                                            <p:strVal val="#ppt_x"/>
                                          </p:val>
                                        </p:tav>
                                      </p:tavLst>
                                    </p:anim>
                                    <p:anim calcmode="lin" valueType="num">
                                      <p:cBhvr additive="base">
                                        <p:cTn id="44" dur="1000" fill="hold"/>
                                        <p:tgtEl>
                                          <p:spTgt spid="819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8196"/>
                                        </p:tgtEl>
                                        <p:attrNameLst>
                                          <p:attrName>style.visibility</p:attrName>
                                        </p:attrNameLst>
                                      </p:cBhvr>
                                      <p:to>
                                        <p:strVal val="visible"/>
                                      </p:to>
                                    </p:set>
                                    <p:anim calcmode="lin" valueType="num">
                                      <p:cBhvr additive="base">
                                        <p:cTn id="49" dur="1000" fill="hold"/>
                                        <p:tgtEl>
                                          <p:spTgt spid="8196"/>
                                        </p:tgtEl>
                                        <p:attrNameLst>
                                          <p:attrName>ppt_x</p:attrName>
                                        </p:attrNameLst>
                                      </p:cBhvr>
                                      <p:tavLst>
                                        <p:tav tm="0">
                                          <p:val>
                                            <p:strVal val="#ppt_x"/>
                                          </p:val>
                                        </p:tav>
                                        <p:tav tm="100000">
                                          <p:val>
                                            <p:strVal val="#ppt_x"/>
                                          </p:val>
                                        </p:tav>
                                      </p:tavLst>
                                    </p:anim>
                                    <p:anim calcmode="lin" valueType="num">
                                      <p:cBhvr additive="base">
                                        <p:cTn id="50" dur="1000" fill="hold"/>
                                        <p:tgtEl>
                                          <p:spTgt spid="819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199"/>
                                        </p:tgtEl>
                                        <p:attrNameLst>
                                          <p:attrName>style.visibility</p:attrName>
                                        </p:attrNameLst>
                                      </p:cBhvr>
                                      <p:to>
                                        <p:strVal val="visible"/>
                                      </p:to>
                                    </p:set>
                                    <p:anim calcmode="lin" valueType="num">
                                      <p:cBhvr additive="base">
                                        <p:cTn id="55" dur="1000" fill="hold"/>
                                        <p:tgtEl>
                                          <p:spTgt spid="8199"/>
                                        </p:tgtEl>
                                        <p:attrNameLst>
                                          <p:attrName>ppt_x</p:attrName>
                                        </p:attrNameLst>
                                      </p:cBhvr>
                                      <p:tavLst>
                                        <p:tav tm="0">
                                          <p:val>
                                            <p:strVal val="1+#ppt_w/2"/>
                                          </p:val>
                                        </p:tav>
                                        <p:tav tm="100000">
                                          <p:val>
                                            <p:strVal val="#ppt_x"/>
                                          </p:val>
                                        </p:tav>
                                      </p:tavLst>
                                    </p:anim>
                                    <p:anim calcmode="lin" valueType="num">
                                      <p:cBhvr additive="base">
                                        <p:cTn id="56" dur="10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213"/>
                                        </p:tgtEl>
                                        <p:attrNameLst>
                                          <p:attrName>style.visibility</p:attrName>
                                        </p:attrNameLst>
                                      </p:cBhvr>
                                      <p:to>
                                        <p:strVal val="visible"/>
                                      </p:to>
                                    </p:set>
                                    <p:anim calcmode="lin" valueType="num">
                                      <p:cBhvr additive="base">
                                        <p:cTn id="61" dur="1000" fill="hold"/>
                                        <p:tgtEl>
                                          <p:spTgt spid="8213"/>
                                        </p:tgtEl>
                                        <p:attrNameLst>
                                          <p:attrName>ppt_x</p:attrName>
                                        </p:attrNameLst>
                                      </p:cBhvr>
                                      <p:tavLst>
                                        <p:tav tm="0">
                                          <p:val>
                                            <p:strVal val="1+#ppt_w/2"/>
                                          </p:val>
                                        </p:tav>
                                        <p:tav tm="100000">
                                          <p:val>
                                            <p:strVal val="#ppt_x"/>
                                          </p:val>
                                        </p:tav>
                                      </p:tavLst>
                                    </p:anim>
                                    <p:anim calcmode="lin" valueType="num">
                                      <p:cBhvr additive="base">
                                        <p:cTn id="62" dur="10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fill="hold"/>
                                        <p:tgtEl>
                                          <p:spTgt spid="14"/>
                                        </p:tgtEl>
                                        <p:attrNameLst>
                                          <p:attrName>ppt_x</p:attrName>
                                        </p:attrNameLst>
                                      </p:cBhvr>
                                      <p:tavLst>
                                        <p:tav tm="0">
                                          <p:val>
                                            <p:strVal val="0-#ppt_w/2"/>
                                          </p:val>
                                        </p:tav>
                                        <p:tav tm="100000">
                                          <p:val>
                                            <p:strVal val="#ppt_x"/>
                                          </p:val>
                                        </p:tav>
                                      </p:tavLst>
                                    </p:anim>
                                    <p:anim calcmode="lin" valueType="num">
                                      <p:cBhvr additive="base">
                                        <p:cTn id="6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1000" fill="hold"/>
                                        <p:tgtEl>
                                          <p:spTgt spid="9"/>
                                        </p:tgtEl>
                                        <p:attrNameLst>
                                          <p:attrName>ppt_x</p:attrName>
                                        </p:attrNameLst>
                                      </p:cBhvr>
                                      <p:tavLst>
                                        <p:tav tm="0">
                                          <p:val>
                                            <p:strVal val="1+#ppt_w/2"/>
                                          </p:val>
                                        </p:tav>
                                        <p:tav tm="100000">
                                          <p:val>
                                            <p:strVal val="#ppt_x"/>
                                          </p:val>
                                        </p:tav>
                                      </p:tavLst>
                                    </p:anim>
                                    <p:anim calcmode="lin" valueType="num">
                                      <p:cBhvr additive="base">
                                        <p:cTn id="7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194"/>
                                        </p:tgtEl>
                                        <p:attrNameLst>
                                          <p:attrName>style.visibility</p:attrName>
                                        </p:attrNameLst>
                                      </p:cBhvr>
                                      <p:to>
                                        <p:strVal val="visible"/>
                                      </p:to>
                                    </p:set>
                                    <p:anim calcmode="lin" valueType="num">
                                      <p:cBhvr additive="base">
                                        <p:cTn id="79" dur="1000" fill="hold"/>
                                        <p:tgtEl>
                                          <p:spTgt spid="8194"/>
                                        </p:tgtEl>
                                        <p:attrNameLst>
                                          <p:attrName>ppt_x</p:attrName>
                                        </p:attrNameLst>
                                      </p:cBhvr>
                                      <p:tavLst>
                                        <p:tav tm="0">
                                          <p:val>
                                            <p:strVal val="1+#ppt_w/2"/>
                                          </p:val>
                                        </p:tav>
                                        <p:tav tm="100000">
                                          <p:val>
                                            <p:strVal val="#ppt_x"/>
                                          </p:val>
                                        </p:tav>
                                      </p:tavLst>
                                    </p:anim>
                                    <p:anim calcmode="lin" valueType="num">
                                      <p:cBhvr additive="base">
                                        <p:cTn id="80" dur="1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1000" fill="hold"/>
                                        <p:tgtEl>
                                          <p:spTgt spid="8"/>
                                        </p:tgtEl>
                                        <p:attrNameLst>
                                          <p:attrName>ppt_x</p:attrName>
                                        </p:attrNameLst>
                                      </p:cBhvr>
                                      <p:tavLst>
                                        <p:tav tm="0">
                                          <p:val>
                                            <p:strVal val="0-#ppt_w/2"/>
                                          </p:val>
                                        </p:tav>
                                        <p:tav tm="100000">
                                          <p:val>
                                            <p:strVal val="#ppt_x"/>
                                          </p:val>
                                        </p:tav>
                                      </p:tavLst>
                                    </p:anim>
                                    <p:anim calcmode="lin" valueType="num">
                                      <p:cBhvr additive="base">
                                        <p:cTn id="8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8208"/>
                                        </p:tgtEl>
                                        <p:attrNameLst>
                                          <p:attrName>style.visibility</p:attrName>
                                        </p:attrNameLst>
                                      </p:cBhvr>
                                      <p:to>
                                        <p:strVal val="visible"/>
                                      </p:to>
                                    </p:set>
                                    <p:anim calcmode="lin" valueType="num">
                                      <p:cBhvr additive="base">
                                        <p:cTn id="91" dur="1000" fill="hold"/>
                                        <p:tgtEl>
                                          <p:spTgt spid="8208"/>
                                        </p:tgtEl>
                                        <p:attrNameLst>
                                          <p:attrName>ppt_x</p:attrName>
                                        </p:attrNameLst>
                                      </p:cBhvr>
                                      <p:tavLst>
                                        <p:tav tm="0">
                                          <p:val>
                                            <p:strVal val="1+#ppt_w/2"/>
                                          </p:val>
                                        </p:tav>
                                        <p:tav tm="100000">
                                          <p:val>
                                            <p:strVal val="#ppt_x"/>
                                          </p:val>
                                        </p:tav>
                                      </p:tavLst>
                                    </p:anim>
                                    <p:anim calcmode="lin" valueType="num">
                                      <p:cBhvr additive="base">
                                        <p:cTn id="92" dur="10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1000" fill="hold"/>
                                        <p:tgtEl>
                                          <p:spTgt spid="18"/>
                                        </p:tgtEl>
                                        <p:attrNameLst>
                                          <p:attrName>ppt_x</p:attrName>
                                        </p:attrNameLst>
                                      </p:cBhvr>
                                      <p:tavLst>
                                        <p:tav tm="0">
                                          <p:val>
                                            <p:strVal val="0-#ppt_w/2"/>
                                          </p:val>
                                        </p:tav>
                                        <p:tav tm="100000">
                                          <p:val>
                                            <p:strVal val="#ppt_x"/>
                                          </p:val>
                                        </p:tav>
                                      </p:tavLst>
                                    </p:anim>
                                    <p:anim calcmode="lin" valueType="num">
                                      <p:cBhvr additive="base">
                                        <p:cTn id="9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1000" fill="hold"/>
                                        <p:tgtEl>
                                          <p:spTgt spid="11"/>
                                        </p:tgtEl>
                                        <p:attrNameLst>
                                          <p:attrName>ppt_x</p:attrName>
                                        </p:attrNameLst>
                                      </p:cBhvr>
                                      <p:tavLst>
                                        <p:tav tm="0">
                                          <p:val>
                                            <p:strVal val="0-#ppt_w/2"/>
                                          </p:val>
                                        </p:tav>
                                        <p:tav tm="100000">
                                          <p:val>
                                            <p:strVal val="#ppt_x"/>
                                          </p:val>
                                        </p:tav>
                                      </p:tavLst>
                                    </p:anim>
                                    <p:anim calcmode="lin" valueType="num">
                                      <p:cBhvr additive="base">
                                        <p:cTn id="10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1000" fill="hold"/>
                                        <p:tgtEl>
                                          <p:spTgt spid="31"/>
                                        </p:tgtEl>
                                        <p:attrNameLst>
                                          <p:attrName>ppt_x</p:attrName>
                                        </p:attrNameLst>
                                      </p:cBhvr>
                                      <p:tavLst>
                                        <p:tav tm="0">
                                          <p:val>
                                            <p:strVal val="1+#ppt_w/2"/>
                                          </p:val>
                                        </p:tav>
                                        <p:tav tm="100000">
                                          <p:val>
                                            <p:strVal val="#ppt_x"/>
                                          </p:val>
                                        </p:tav>
                                      </p:tavLst>
                                    </p:anim>
                                    <p:anim calcmode="lin" valueType="num">
                                      <p:cBhvr additive="base">
                                        <p:cTn id="11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8219"/>
                                        </p:tgtEl>
                                        <p:attrNameLst>
                                          <p:attrName>style.visibility</p:attrName>
                                        </p:attrNameLst>
                                      </p:cBhvr>
                                      <p:to>
                                        <p:strVal val="visible"/>
                                      </p:to>
                                    </p:set>
                                    <p:anim calcmode="lin" valueType="num">
                                      <p:cBhvr additive="base">
                                        <p:cTn id="115" dur="1000" fill="hold"/>
                                        <p:tgtEl>
                                          <p:spTgt spid="8219"/>
                                        </p:tgtEl>
                                        <p:attrNameLst>
                                          <p:attrName>ppt_x</p:attrName>
                                        </p:attrNameLst>
                                      </p:cBhvr>
                                      <p:tavLst>
                                        <p:tav tm="0">
                                          <p:val>
                                            <p:strVal val="1+#ppt_w/2"/>
                                          </p:val>
                                        </p:tav>
                                        <p:tav tm="100000">
                                          <p:val>
                                            <p:strVal val="#ppt_x"/>
                                          </p:val>
                                        </p:tav>
                                      </p:tavLst>
                                    </p:anim>
                                    <p:anim calcmode="lin" valueType="num">
                                      <p:cBhvr additive="base">
                                        <p:cTn id="116" dur="10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8217"/>
                                        </p:tgtEl>
                                        <p:attrNameLst>
                                          <p:attrName>style.visibility</p:attrName>
                                        </p:attrNameLst>
                                      </p:cBhvr>
                                      <p:to>
                                        <p:strVal val="visible"/>
                                      </p:to>
                                    </p:set>
                                    <p:anim calcmode="lin" valueType="num">
                                      <p:cBhvr additive="base">
                                        <p:cTn id="121" dur="1000" fill="hold"/>
                                        <p:tgtEl>
                                          <p:spTgt spid="8217"/>
                                        </p:tgtEl>
                                        <p:attrNameLst>
                                          <p:attrName>ppt_x</p:attrName>
                                        </p:attrNameLst>
                                      </p:cBhvr>
                                      <p:tavLst>
                                        <p:tav tm="0">
                                          <p:val>
                                            <p:strVal val="#ppt_x"/>
                                          </p:val>
                                        </p:tav>
                                        <p:tav tm="100000">
                                          <p:val>
                                            <p:strVal val="#ppt_x"/>
                                          </p:val>
                                        </p:tav>
                                      </p:tavLst>
                                    </p:anim>
                                    <p:anim calcmode="lin" valueType="num">
                                      <p:cBhvr additive="base">
                                        <p:cTn id="122" dur="1000" fill="hold"/>
                                        <p:tgtEl>
                                          <p:spTgt spid="8217"/>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9"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1000" fill="hold"/>
                                        <p:tgtEl>
                                          <p:spTgt spid="13"/>
                                        </p:tgtEl>
                                        <p:attrNameLst>
                                          <p:attrName>ppt_x</p:attrName>
                                        </p:attrNameLst>
                                      </p:cBhvr>
                                      <p:tavLst>
                                        <p:tav tm="0">
                                          <p:val>
                                            <p:strVal val="0-#ppt_w/2"/>
                                          </p:val>
                                        </p:tav>
                                        <p:tav tm="100000">
                                          <p:val>
                                            <p:strVal val="#ppt_x"/>
                                          </p:val>
                                        </p:tav>
                                      </p:tavLst>
                                    </p:anim>
                                    <p:anim calcmode="lin" valueType="num">
                                      <p:cBhvr additive="base">
                                        <p:cTn id="12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9"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1000" fill="hold"/>
                                        <p:tgtEl>
                                          <p:spTgt spid="15"/>
                                        </p:tgtEl>
                                        <p:attrNameLst>
                                          <p:attrName>ppt_x</p:attrName>
                                        </p:attrNameLst>
                                      </p:cBhvr>
                                      <p:tavLst>
                                        <p:tav tm="0">
                                          <p:val>
                                            <p:strVal val="0-#ppt_w/2"/>
                                          </p:val>
                                        </p:tav>
                                        <p:tav tm="100000">
                                          <p:val>
                                            <p:strVal val="#ppt_x"/>
                                          </p:val>
                                        </p:tav>
                                      </p:tavLst>
                                    </p:anim>
                                    <p:anim calcmode="lin" valueType="num">
                                      <p:cBhvr additive="base">
                                        <p:cTn id="13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9"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anim calcmode="lin" valueType="num">
                                      <p:cBhvr additive="base">
                                        <p:cTn id="139" dur="1000" fill="hold"/>
                                        <p:tgtEl>
                                          <p:spTgt spid="16"/>
                                        </p:tgtEl>
                                        <p:attrNameLst>
                                          <p:attrName>ppt_x</p:attrName>
                                        </p:attrNameLst>
                                      </p:cBhvr>
                                      <p:tavLst>
                                        <p:tav tm="0">
                                          <p:val>
                                            <p:strVal val="0-#ppt_w/2"/>
                                          </p:val>
                                        </p:tav>
                                        <p:tav tm="100000">
                                          <p:val>
                                            <p:strVal val="#ppt_x"/>
                                          </p:val>
                                        </p:tav>
                                      </p:tavLst>
                                    </p:anim>
                                    <p:anim calcmode="lin" valueType="num">
                                      <p:cBhvr additive="base">
                                        <p:cTn id="14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9"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additive="base">
                                        <p:cTn id="145" dur="1000" fill="hold"/>
                                        <p:tgtEl>
                                          <p:spTgt spid="12"/>
                                        </p:tgtEl>
                                        <p:attrNameLst>
                                          <p:attrName>ppt_x</p:attrName>
                                        </p:attrNameLst>
                                      </p:cBhvr>
                                      <p:tavLst>
                                        <p:tav tm="0">
                                          <p:val>
                                            <p:strVal val="0-#ppt_w/2"/>
                                          </p:val>
                                        </p:tav>
                                        <p:tav tm="100000">
                                          <p:val>
                                            <p:strVal val="#ppt_x"/>
                                          </p:val>
                                        </p:tav>
                                      </p:tavLst>
                                    </p:anim>
                                    <p:anim calcmode="lin" valueType="num">
                                      <p:cBhvr additive="base">
                                        <p:cTn id="14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1" grpId="0"/>
      <p:bldP spid="18" grpId="0"/>
      <p:bldP spid="31" grpId="0"/>
      <p:bldP spid="9" grpId="0"/>
      <p:bldP spid="14" grpId="0"/>
      <p:bldP spid="8217" grpId="0"/>
      <p:bldP spid="15" grpId="0"/>
      <p:bldP spid="8219" grpId="0"/>
      <p:bldP spid="13" grpId="0"/>
      <p:bldP spid="8197" grpId="0"/>
      <p:bldP spid="82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6702" y="19034"/>
            <a:ext cx="8597378"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latin typeface="+mn-lt"/>
                <a:cs typeface="Calibri" panose="020F0502020204030204" pitchFamily="34" charset="0"/>
                <a:sym typeface="Wingdings" panose="05000000000000000000" pitchFamily="2" charset="2"/>
              </a:rPr>
              <a:t>T</a:t>
            </a:r>
            <a:r>
              <a:rPr lang="de-DE" altLang="de-DE" sz="2000" dirty="0">
                <a:solidFill>
                  <a:schemeClr val="bg1"/>
                </a:solidFill>
              </a:rPr>
              <a:t>echnologieoffenheit“ (2), Mobilitätswende</a:t>
            </a:r>
            <a:br>
              <a:rPr lang="de-DE" altLang="de-DE" sz="2000" dirty="0">
                <a:solidFill>
                  <a:schemeClr val="bg1"/>
                </a:solidFill>
              </a:rPr>
            </a:br>
            <a:r>
              <a:rPr lang="de-DE" altLang="de-DE" sz="2000" dirty="0">
                <a:solidFill>
                  <a:schemeClr val="bg1"/>
                </a:solidFill>
              </a:rPr>
              <a:t>Wirkungsgrad-Vergleich</a:t>
            </a:r>
          </a:p>
        </p:txBody>
      </p:sp>
      <p:pic>
        <p:nvPicPr>
          <p:cNvPr id="3" name="Grafik 2" descr="Ein Bild, das Text, Screenshot, Schrift, Zahl enthält.&#10;&#10;Automatisch generierte Beschreibung">
            <a:extLst>
              <a:ext uri="{FF2B5EF4-FFF2-40B4-BE49-F238E27FC236}">
                <a16:creationId xmlns:a16="http://schemas.microsoft.com/office/drawing/2014/main" id="{9C287FE0-CDD5-DE55-CA84-796B00150848}"/>
              </a:ext>
            </a:extLst>
          </p:cNvPr>
          <p:cNvPicPr>
            <a:picLocks noChangeAspect="1"/>
          </p:cNvPicPr>
          <p:nvPr/>
        </p:nvPicPr>
        <p:blipFill rotWithShape="1">
          <a:blip r:embed="rId3">
            <a:extLst>
              <a:ext uri="{28A0092B-C50C-407E-A947-70E740481C1C}">
                <a14:useLocalDpi xmlns:a14="http://schemas.microsoft.com/office/drawing/2010/main" val="0"/>
              </a:ext>
            </a:extLst>
          </a:blip>
          <a:srcRect t="10441" r="17282" b="51153"/>
          <a:stretch/>
        </p:blipFill>
        <p:spPr>
          <a:xfrm>
            <a:off x="186958" y="859536"/>
            <a:ext cx="7562981" cy="2144921"/>
          </a:xfrm>
          <a:prstGeom prst="rect">
            <a:avLst/>
          </a:prstGeom>
        </p:spPr>
      </p:pic>
      <p:sp>
        <p:nvSpPr>
          <p:cNvPr id="5" name="Textfeld 4">
            <a:extLst>
              <a:ext uri="{FF2B5EF4-FFF2-40B4-BE49-F238E27FC236}">
                <a16:creationId xmlns:a16="http://schemas.microsoft.com/office/drawing/2014/main" id="{4AE7142F-C6EE-B816-E581-0C375A4F1FD1}"/>
              </a:ext>
            </a:extLst>
          </p:cNvPr>
          <p:cNvSpPr txBox="1"/>
          <p:nvPr/>
        </p:nvSpPr>
        <p:spPr>
          <a:xfrm>
            <a:off x="4953000" y="5891470"/>
            <a:ext cx="2962656" cy="281231"/>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Agora u.a. 2018, Grafik: VCÖ 2019</a:t>
            </a:r>
          </a:p>
        </p:txBody>
      </p:sp>
      <p:pic>
        <p:nvPicPr>
          <p:cNvPr id="7" name="Grafik 6" descr="Ein Bild, das Text, Screenshot, Schrift, Zahl enthält.&#10;&#10;Automatisch generierte Beschreibung">
            <a:extLst>
              <a:ext uri="{FF2B5EF4-FFF2-40B4-BE49-F238E27FC236}">
                <a16:creationId xmlns:a16="http://schemas.microsoft.com/office/drawing/2014/main" id="{DB65323C-196B-5AE3-2D80-90A6BC2B54FB}"/>
              </a:ext>
            </a:extLst>
          </p:cNvPr>
          <p:cNvPicPr>
            <a:picLocks noChangeAspect="1"/>
          </p:cNvPicPr>
          <p:nvPr/>
        </p:nvPicPr>
        <p:blipFill rotWithShape="1">
          <a:blip r:embed="rId3">
            <a:extLst>
              <a:ext uri="{28A0092B-C50C-407E-A947-70E740481C1C}">
                <a14:useLocalDpi xmlns:a14="http://schemas.microsoft.com/office/drawing/2010/main" val="0"/>
              </a:ext>
            </a:extLst>
          </a:blip>
          <a:srcRect t="48847" r="17282" b="31105"/>
          <a:stretch/>
        </p:blipFill>
        <p:spPr>
          <a:xfrm>
            <a:off x="186957" y="3004456"/>
            <a:ext cx="7562981" cy="1119675"/>
          </a:xfrm>
          <a:prstGeom prst="rect">
            <a:avLst/>
          </a:prstGeom>
        </p:spPr>
      </p:pic>
      <p:grpSp>
        <p:nvGrpSpPr>
          <p:cNvPr id="9" name="Gruppieren 8">
            <a:extLst>
              <a:ext uri="{FF2B5EF4-FFF2-40B4-BE49-F238E27FC236}">
                <a16:creationId xmlns:a16="http://schemas.microsoft.com/office/drawing/2014/main" id="{D9401D32-9356-DCF1-2896-7F68329F6D1D}"/>
              </a:ext>
            </a:extLst>
          </p:cNvPr>
          <p:cNvGrpSpPr/>
          <p:nvPr/>
        </p:nvGrpSpPr>
        <p:grpSpPr>
          <a:xfrm>
            <a:off x="186956" y="4124131"/>
            <a:ext cx="7562981" cy="1737172"/>
            <a:chOff x="1165364" y="4124131"/>
            <a:chExt cx="7562981" cy="1737172"/>
          </a:xfrm>
        </p:grpSpPr>
        <p:pic>
          <p:nvPicPr>
            <p:cNvPr id="4" name="Grafik 3" descr="Ein Bild, das Text, Screenshot, Schrift, Zahl enthält.&#10;&#10;Automatisch generierte Beschreibung">
              <a:extLst>
                <a:ext uri="{FF2B5EF4-FFF2-40B4-BE49-F238E27FC236}">
                  <a16:creationId xmlns:a16="http://schemas.microsoft.com/office/drawing/2014/main" id="{033771AE-B4C0-D83B-647B-328FC5EFC073}"/>
                </a:ext>
              </a:extLst>
            </p:cNvPr>
            <p:cNvPicPr>
              <a:picLocks noChangeAspect="1"/>
            </p:cNvPicPr>
            <p:nvPr/>
          </p:nvPicPr>
          <p:blipFill rotWithShape="1">
            <a:blip r:embed="rId3">
              <a:extLst>
                <a:ext uri="{28A0092B-C50C-407E-A947-70E740481C1C}">
                  <a14:useLocalDpi xmlns:a14="http://schemas.microsoft.com/office/drawing/2010/main" val="0"/>
                </a:ext>
              </a:extLst>
            </a:blip>
            <a:srcRect t="68895" r="17282"/>
            <a:stretch/>
          </p:blipFill>
          <p:spPr>
            <a:xfrm>
              <a:off x="1165364" y="4124131"/>
              <a:ext cx="7562981" cy="1737172"/>
            </a:xfrm>
            <a:prstGeom prst="rect">
              <a:avLst/>
            </a:prstGeom>
          </p:spPr>
        </p:pic>
        <p:sp>
          <p:nvSpPr>
            <p:cNvPr id="8" name="Textfeld 7">
              <a:extLst>
                <a:ext uri="{FF2B5EF4-FFF2-40B4-BE49-F238E27FC236}">
                  <a16:creationId xmlns:a16="http://schemas.microsoft.com/office/drawing/2014/main" id="{474A3FA9-1C2B-E0E3-163E-250551700AAC}"/>
                </a:ext>
              </a:extLst>
            </p:cNvPr>
            <p:cNvSpPr txBox="1"/>
            <p:nvPr/>
          </p:nvSpPr>
          <p:spPr>
            <a:xfrm>
              <a:off x="2404491" y="4322123"/>
              <a:ext cx="864339" cy="369332"/>
            </a:xfrm>
            <a:prstGeom prst="rect">
              <a:avLst/>
            </a:prstGeom>
            <a:noFill/>
          </p:spPr>
          <p:txBody>
            <a:bodyPr wrap="none" rtlCol="0">
              <a:spAutoFit/>
            </a:bodyPr>
            <a:lstStyle/>
            <a:p>
              <a:r>
                <a:rPr lang="de-DE" sz="1800" dirty="0">
                  <a:solidFill>
                    <a:schemeClr val="bg1"/>
                  </a:solidFill>
                  <a:latin typeface="Bahnschrift Light Condensed" panose="020B0502040204020203" pitchFamily="34" charset="0"/>
                </a:rPr>
                <a:t>(E-</a:t>
              </a:r>
              <a:r>
                <a:rPr lang="de-DE" sz="1800" dirty="0" err="1">
                  <a:solidFill>
                    <a:schemeClr val="bg1"/>
                  </a:solidFill>
                  <a:latin typeface="Bahnschrift Light Condensed" panose="020B0502040204020203" pitchFamily="34" charset="0"/>
                </a:rPr>
                <a:t>Fuels</a:t>
              </a:r>
              <a:r>
                <a:rPr lang="de-DE" sz="1800" dirty="0">
                  <a:solidFill>
                    <a:schemeClr val="bg1"/>
                  </a:solidFill>
                  <a:latin typeface="Bahnschrift Light Condensed" panose="020B0502040204020203" pitchFamily="34" charset="0"/>
                </a:rPr>
                <a:t>)</a:t>
              </a:r>
            </a:p>
          </p:txBody>
        </p:sp>
      </p:grpSp>
      <p:sp>
        <p:nvSpPr>
          <p:cNvPr id="6" name="Rectangle 4">
            <a:extLst>
              <a:ext uri="{FF2B5EF4-FFF2-40B4-BE49-F238E27FC236}">
                <a16:creationId xmlns:a16="http://schemas.microsoft.com/office/drawing/2014/main" id="{161F329C-B333-1B8D-1CD2-92CD17CDE57F}"/>
              </a:ext>
            </a:extLst>
          </p:cNvPr>
          <p:cNvSpPr>
            <a:spLocks noChangeArrowheads="1"/>
          </p:cNvSpPr>
          <p:nvPr/>
        </p:nvSpPr>
        <p:spPr bwMode="auto">
          <a:xfrm>
            <a:off x="0" y="6148005"/>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Bei E-</a:t>
            </a:r>
            <a:r>
              <a:rPr lang="de-DE" altLang="de-DE" sz="1800" dirty="0" err="1">
                <a:solidFill>
                  <a:srgbClr val="00B050"/>
                </a:solidFill>
              </a:rPr>
              <a:t>Fuels</a:t>
            </a:r>
            <a:r>
              <a:rPr lang="de-DE" altLang="de-DE" sz="1800" dirty="0">
                <a:solidFill>
                  <a:srgbClr val="00B050"/>
                </a:solidFill>
              </a:rPr>
              <a:t> muss mehr als das 5-fache an EE-Strom </a:t>
            </a:r>
            <a:r>
              <a:rPr lang="de-DE" altLang="de-DE" sz="1800" dirty="0" err="1">
                <a:solidFill>
                  <a:srgbClr val="00B050"/>
                </a:solidFill>
              </a:rPr>
              <a:t>ggü</a:t>
            </a:r>
            <a:r>
              <a:rPr lang="de-DE" altLang="de-DE" sz="1800" dirty="0">
                <a:solidFill>
                  <a:srgbClr val="00B050"/>
                </a:solidFill>
              </a:rPr>
              <a:t>. E-Autos aufgewendet werden!</a:t>
            </a:r>
          </a:p>
        </p:txBody>
      </p:sp>
      <p:sp>
        <p:nvSpPr>
          <p:cNvPr id="11" name="Textfeld 10">
            <a:extLst>
              <a:ext uri="{FF2B5EF4-FFF2-40B4-BE49-F238E27FC236}">
                <a16:creationId xmlns:a16="http://schemas.microsoft.com/office/drawing/2014/main" id="{BCC3365C-70E5-D5CA-2462-175C76DC09AC}"/>
              </a:ext>
            </a:extLst>
          </p:cNvPr>
          <p:cNvSpPr txBox="1"/>
          <p:nvPr/>
        </p:nvSpPr>
        <p:spPr>
          <a:xfrm>
            <a:off x="7749937" y="5079693"/>
            <a:ext cx="2156063" cy="830997"/>
          </a:xfrm>
          <a:prstGeom prst="rect">
            <a:avLst/>
          </a:prstGeom>
          <a:noFill/>
        </p:spPr>
        <p:txBody>
          <a:bodyPr wrap="square">
            <a:spAutoFit/>
          </a:bodyPr>
          <a:lstStyle/>
          <a:p>
            <a:r>
              <a:rPr lang="de-DE" sz="1200" b="1" dirty="0">
                <a:solidFill>
                  <a:srgbClr val="FF0000"/>
                </a:solidFill>
                <a:effectLst/>
                <a:latin typeface="Calibri" panose="020F0502020204030204" pitchFamily="34" charset="0"/>
                <a:ea typeface="Times New Roman" panose="02020603050405020304" pitchFamily="18" charset="0"/>
              </a:rPr>
              <a:t>Terra X</a:t>
            </a:r>
            <a:br>
              <a:rPr lang="de-DE" sz="1200" dirty="0">
                <a:solidFill>
                  <a:srgbClr val="FF0000"/>
                </a:solidFill>
                <a:effectLst/>
                <a:latin typeface="Calibri" panose="020F0502020204030204" pitchFamily="34" charset="0"/>
                <a:ea typeface="Times New Roman" panose="02020603050405020304" pitchFamily="18" charset="0"/>
              </a:rPr>
            </a:br>
            <a: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Harald Lesch ZERLEGT E-FUELS!</a:t>
            </a:r>
            <a:b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br>
            <a:r>
              <a:rPr lang="de-DE" sz="1200" u="sng" dirty="0">
                <a:solidFill>
                  <a:srgbClr val="FF0000"/>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Synthetische Kraftstoffe wissenschaftlich analysiert</a:t>
            </a:r>
            <a:endParaRPr lang="de-DE" sz="1200" dirty="0">
              <a:solidFill>
                <a:srgbClr val="FF0000"/>
              </a:solidFill>
              <a:effectLst/>
              <a:latin typeface="Times New Roman" panose="02020603050405020304" pitchFamily="18" charset="0"/>
              <a:ea typeface="Times New Roman" panose="02020603050405020304" pitchFamily="18" charset="0"/>
            </a:endParaRPr>
          </a:p>
        </p:txBody>
      </p:sp>
      <p:sp>
        <p:nvSpPr>
          <p:cNvPr id="2" name="Textfeld 1">
            <a:extLst>
              <a:ext uri="{FF2B5EF4-FFF2-40B4-BE49-F238E27FC236}">
                <a16:creationId xmlns:a16="http://schemas.microsoft.com/office/drawing/2014/main" id="{82959E1C-065A-4442-B713-FFFA93509A67}"/>
              </a:ext>
            </a:extLst>
          </p:cNvPr>
          <p:cNvSpPr txBox="1"/>
          <p:nvPr/>
        </p:nvSpPr>
        <p:spPr>
          <a:xfrm>
            <a:off x="7818120" y="891122"/>
            <a:ext cx="2087880" cy="1600438"/>
          </a:xfrm>
          <a:prstGeom prst="rect">
            <a:avLst/>
          </a:prstGeom>
          <a:noFill/>
        </p:spPr>
        <p:txBody>
          <a:bodyPr wrap="square" rtlCol="0">
            <a:spAutoFit/>
          </a:bodyPr>
          <a:lstStyle/>
          <a:p>
            <a:r>
              <a:rPr lang="de-DE" sz="1400" dirty="0">
                <a:solidFill>
                  <a:srgbClr val="FF0000"/>
                </a:solidFill>
              </a:rPr>
              <a:t>Tankstellennetz-/</a:t>
            </a:r>
            <a:br>
              <a:rPr lang="de-DE" sz="1400" dirty="0">
                <a:solidFill>
                  <a:srgbClr val="FF0000"/>
                </a:solidFill>
              </a:rPr>
            </a:br>
            <a:r>
              <a:rPr lang="de-DE" sz="1400" dirty="0">
                <a:solidFill>
                  <a:srgbClr val="FF0000"/>
                </a:solidFill>
              </a:rPr>
              <a:t>Mineralölbranche in D</a:t>
            </a:r>
            <a:br>
              <a:rPr lang="de-DE" sz="1400" dirty="0">
                <a:solidFill>
                  <a:srgbClr val="FF0000"/>
                </a:solidFill>
              </a:rPr>
            </a:br>
            <a:r>
              <a:rPr lang="de-DE" sz="1400" dirty="0">
                <a:solidFill>
                  <a:srgbClr val="FF0000"/>
                </a:solidFill>
              </a:rPr>
              <a:t>(2022), </a:t>
            </a:r>
            <a:br>
              <a:rPr lang="de-DE" sz="1400" dirty="0">
                <a:solidFill>
                  <a:srgbClr val="FF0000"/>
                </a:solidFill>
              </a:rPr>
            </a:br>
            <a:r>
              <a:rPr lang="de-DE" sz="1400" dirty="0">
                <a:solidFill>
                  <a:srgbClr val="FF0000"/>
                </a:solidFill>
              </a:rPr>
              <a:t>- Tankstellen:  14.453</a:t>
            </a:r>
            <a:br>
              <a:rPr lang="de-DE" sz="1400" dirty="0">
                <a:solidFill>
                  <a:srgbClr val="FF0000"/>
                </a:solidFill>
              </a:rPr>
            </a:br>
            <a:r>
              <a:rPr lang="de-DE" sz="1400" dirty="0">
                <a:solidFill>
                  <a:srgbClr val="FF0000"/>
                </a:solidFill>
              </a:rPr>
              <a:t>- Umsatz:  121 Mrd. €</a:t>
            </a:r>
          </a:p>
          <a:p>
            <a:r>
              <a:rPr lang="de-DE" sz="1400" dirty="0"/>
              <a:t>Quelle: Statista, </a:t>
            </a:r>
            <a:r>
              <a:rPr lang="de-DE" sz="1400" dirty="0" err="1"/>
              <a:t>IBIS</a:t>
            </a:r>
            <a:r>
              <a:rPr lang="de-DE" sz="1400" i="1" dirty="0" err="1"/>
              <a:t>World</a:t>
            </a:r>
            <a:endParaRPr lang="de-DE" sz="1400" dirty="0">
              <a:solidFill>
                <a:srgbClr val="FF0000"/>
              </a:solidFill>
            </a:endParaRPr>
          </a:p>
        </p:txBody>
      </p:sp>
      <p:sp>
        <p:nvSpPr>
          <p:cNvPr id="10" name="Textfeld 9">
            <a:extLst>
              <a:ext uri="{FF2B5EF4-FFF2-40B4-BE49-F238E27FC236}">
                <a16:creationId xmlns:a16="http://schemas.microsoft.com/office/drawing/2014/main" id="{41BECFD8-A758-CADF-E09B-DE8C18C4E114}"/>
              </a:ext>
            </a:extLst>
          </p:cNvPr>
          <p:cNvSpPr txBox="1"/>
          <p:nvPr/>
        </p:nvSpPr>
        <p:spPr>
          <a:xfrm>
            <a:off x="7749937" y="2604073"/>
            <a:ext cx="2156063" cy="1815882"/>
          </a:xfrm>
          <a:prstGeom prst="rect">
            <a:avLst/>
          </a:prstGeom>
          <a:noFill/>
        </p:spPr>
        <p:txBody>
          <a:bodyPr wrap="square" rtlCol="0">
            <a:spAutoFit/>
          </a:bodyPr>
          <a:lstStyle/>
          <a:p>
            <a:r>
              <a:rPr lang="de-DE" sz="1400" dirty="0"/>
              <a:t>abgeordnetenwatch.de</a:t>
            </a:r>
            <a:endParaRPr lang="de-DE" sz="1400" dirty="0">
              <a:solidFill>
                <a:srgbClr val="FF0000"/>
              </a:solidFill>
            </a:endParaRPr>
          </a:p>
          <a:p>
            <a:r>
              <a:rPr lang="de-DE" sz="1400" dirty="0"/>
              <a:t>2022:</a:t>
            </a:r>
            <a:br>
              <a:rPr lang="de-DE" sz="1400" dirty="0">
                <a:solidFill>
                  <a:srgbClr val="FF0000"/>
                </a:solidFill>
              </a:rPr>
            </a:br>
            <a:r>
              <a:rPr lang="de-DE" sz="1400" dirty="0">
                <a:solidFill>
                  <a:srgbClr val="FF0000"/>
                </a:solidFill>
              </a:rPr>
              <a:t>„Mineralölwirtschaft gibt 8 Mio. € für Lobby-Arbeit aus!“</a:t>
            </a:r>
          </a:p>
          <a:p>
            <a:r>
              <a:rPr lang="de-DE" sz="1400" dirty="0">
                <a:solidFill>
                  <a:srgbClr val="FF0000"/>
                </a:solidFill>
              </a:rPr>
              <a:t>Kampagne: </a:t>
            </a:r>
            <a:br>
              <a:rPr lang="de-DE" sz="1400" dirty="0">
                <a:solidFill>
                  <a:srgbClr val="FF0000"/>
                </a:solidFill>
              </a:rPr>
            </a:br>
            <a:r>
              <a:rPr lang="de-DE" sz="1400" dirty="0">
                <a:solidFill>
                  <a:srgbClr val="FF0000"/>
                </a:solidFill>
              </a:rPr>
              <a:t>„E-</a:t>
            </a:r>
            <a:r>
              <a:rPr lang="de-DE" sz="1400" dirty="0" err="1">
                <a:solidFill>
                  <a:srgbClr val="FF0000"/>
                </a:solidFill>
              </a:rPr>
              <a:t>Fuels</a:t>
            </a:r>
            <a:r>
              <a:rPr lang="de-DE" sz="1400" dirty="0">
                <a:solidFill>
                  <a:srgbClr val="FF0000"/>
                </a:solidFill>
              </a:rPr>
              <a:t> </a:t>
            </a:r>
            <a:r>
              <a:rPr lang="de-DE" sz="1400" dirty="0" err="1">
                <a:solidFill>
                  <a:srgbClr val="FF0000"/>
                </a:solidFill>
              </a:rPr>
              <a:t>for</a:t>
            </a:r>
            <a:r>
              <a:rPr lang="de-DE" sz="1400" dirty="0">
                <a:solidFill>
                  <a:srgbClr val="FF0000"/>
                </a:solidFill>
              </a:rPr>
              <a:t> Future“</a:t>
            </a:r>
            <a:br>
              <a:rPr lang="de-DE" sz="1400" dirty="0">
                <a:solidFill>
                  <a:srgbClr val="FF0000"/>
                </a:solidFill>
              </a:rPr>
            </a:br>
            <a:endParaRPr lang="de-DE" sz="1400" dirty="0">
              <a:solidFill>
                <a:srgbClr val="FF0000"/>
              </a:solidFill>
            </a:endParaRPr>
          </a:p>
        </p:txBody>
      </p:sp>
      <p:sp>
        <p:nvSpPr>
          <p:cNvPr id="12" name="Textfeld 11">
            <a:extLst>
              <a:ext uri="{FF2B5EF4-FFF2-40B4-BE49-F238E27FC236}">
                <a16:creationId xmlns:a16="http://schemas.microsoft.com/office/drawing/2014/main" id="{8B32595F-A5DE-FA3A-3C69-01373F36CD8E}"/>
              </a:ext>
            </a:extLst>
          </p:cNvPr>
          <p:cNvSpPr txBox="1"/>
          <p:nvPr/>
        </p:nvSpPr>
        <p:spPr>
          <a:xfrm>
            <a:off x="7749937" y="4384166"/>
            <a:ext cx="2156063" cy="646331"/>
          </a:xfrm>
          <a:prstGeom prst="rect">
            <a:avLst/>
          </a:prstGeom>
          <a:noFill/>
        </p:spPr>
        <p:txBody>
          <a:bodyPr wrap="square">
            <a:spAutoFit/>
          </a:bodyPr>
          <a:lstStyle/>
          <a:p>
            <a:r>
              <a:rPr lang="de-DE" sz="1200" b="1" dirty="0">
                <a:solidFill>
                  <a:srgbClr val="FF0000"/>
                </a:solidFill>
                <a:latin typeface="Calibri" panose="020F0502020204030204" pitchFamily="34" charset="0"/>
                <a:ea typeface="Times New Roman" panose="02020603050405020304" pitchFamily="18" charset="0"/>
              </a:rPr>
              <a:t>ZDF | Die Anstalt</a:t>
            </a:r>
            <a:br>
              <a:rPr lang="de-DE" sz="1200" dirty="0">
                <a:solidFill>
                  <a:srgbClr val="FF0000"/>
                </a:solidFill>
                <a:effectLst/>
                <a:latin typeface="Calibri" panose="020F0502020204030204" pitchFamily="34" charset="0"/>
                <a:ea typeface="Times New Roman" panose="02020603050405020304" pitchFamily="18" charset="0"/>
              </a:rPr>
            </a:b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E-</a:t>
            </a:r>
            <a:r>
              <a:rPr lang="de-DE" sz="1200" u="sng" dirty="0" err="1">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Fuels</a:t>
            </a: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 oder doch eher „Ö-</a:t>
            </a:r>
            <a:r>
              <a:rPr lang="de-DE" sz="1200" u="sng" dirty="0" err="1">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Fuels</a:t>
            </a:r>
            <a:r>
              <a:rPr lang="de-DE" sz="1200" u="sng" dirty="0">
                <a:solidFill>
                  <a:srgbClr val="FF0000"/>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de-DE" sz="12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feld 12">
            <a:extLst>
              <a:ext uri="{FF2B5EF4-FFF2-40B4-BE49-F238E27FC236}">
                <a16:creationId xmlns:a16="http://schemas.microsoft.com/office/drawing/2014/main" id="{4CEF08E1-1987-61A6-E01C-D5D6D11F4E28}"/>
              </a:ext>
            </a:extLst>
          </p:cNvPr>
          <p:cNvSpPr txBox="1"/>
          <p:nvPr/>
        </p:nvSpPr>
        <p:spPr>
          <a:xfrm>
            <a:off x="136248" y="5800692"/>
            <a:ext cx="4415178" cy="479106"/>
          </a:xfrm>
          <a:prstGeom prst="rect">
            <a:avLst/>
          </a:prstGeom>
          <a:noFill/>
        </p:spPr>
        <p:txBody>
          <a:bodyPr wrap="square">
            <a:spAutoFit/>
          </a:bodyPr>
          <a:lstStyle/>
          <a:p>
            <a:pPr>
              <a:lnSpc>
                <a:spcPct val="107000"/>
              </a:lnSpc>
              <a:spcAft>
                <a:spcPts val="800"/>
              </a:spcAft>
            </a:pPr>
            <a:r>
              <a:rPr lang="de-DE" sz="1200" dirty="0">
                <a:solidFill>
                  <a:srgbClr val="FF0000"/>
                </a:solidFill>
              </a:rPr>
              <a:t>MAITHINK X: </a:t>
            </a:r>
            <a:r>
              <a:rPr lang="de-DE" sz="1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a:t>
            </a:r>
            <a:r>
              <a:rPr lang="de-DE" sz="1200" b="1" kern="100" dirty="0" err="1">
                <a:solidFill>
                  <a:srgbClr val="FF0000"/>
                </a:solidFill>
                <a:effectLst/>
                <a:latin typeface="Arial" panose="020B0604020202020204" pitchFamily="34" charset="0"/>
                <a:ea typeface="Aptos" panose="020B0004020202020204" pitchFamily="34" charset="0"/>
                <a:cs typeface="Times New Roman" panose="02020603050405020304" pitchFamily="18" charset="0"/>
              </a:rPr>
              <a:t>Fuels</a:t>
            </a:r>
            <a:r>
              <a:rPr lang="de-DE" sz="1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vs. E-Auto</a:t>
            </a:r>
            <a:br>
              <a:rPr lang="de-DE" sz="1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br>
            <a:r>
              <a:rPr lang="de-DE" sz="1200"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E-Fuel vs. E-Auto: Mythos Technologieoffenheit</a:t>
            </a:r>
            <a:endParaRPr lang="de-DE" sz="1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7551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0-#ppt_w/2"/>
                                          </p:val>
                                        </p:tav>
                                        <p:tav tm="100000">
                                          <p:val>
                                            <p:strVal val="#ppt_x"/>
                                          </p:val>
                                        </p:tav>
                                      </p:tavLst>
                                    </p:anim>
                                    <p:anim calcmode="lin" valueType="num">
                                      <p:cBhvr additive="base">
                                        <p:cTn id="3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0-#ppt_w/2"/>
                                          </p:val>
                                        </p:tav>
                                        <p:tav tm="100000">
                                          <p:val>
                                            <p:strVal val="#ppt_x"/>
                                          </p:val>
                                        </p:tav>
                                      </p:tavLst>
                                    </p:anim>
                                    <p:anim calcmode="lin" valueType="num">
                                      <p:cBhvr additive="base">
                                        <p:cTn id="5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E4EDCC0-6EC3-22E5-19A0-317F944D03F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D29325-7597-CB44-AEC8-18554F08165C}" type="slidenum">
              <a:rPr lang="de-DE" smtClean="0"/>
              <a:pPr/>
              <a:t>14</a:t>
            </a:fld>
            <a:endParaRPr lang="de-DE"/>
          </a:p>
        </p:txBody>
      </p:sp>
      <p:sp>
        <p:nvSpPr>
          <p:cNvPr id="6" name="Rectangle 4">
            <a:extLst>
              <a:ext uri="{FF2B5EF4-FFF2-40B4-BE49-F238E27FC236}">
                <a16:creationId xmlns:a16="http://schemas.microsoft.com/office/drawing/2014/main" id="{4AD0168B-AD3D-D10A-B6E9-ED9F27EB2F5A}"/>
              </a:ext>
            </a:extLst>
          </p:cNvPr>
          <p:cNvSpPr>
            <a:spLocks noChangeArrowheads="1"/>
          </p:cNvSpPr>
          <p:nvPr/>
        </p:nvSpPr>
        <p:spPr bwMode="auto">
          <a:xfrm flipH="1">
            <a:off x="1108362" y="110263"/>
            <a:ext cx="8632403"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cs typeface="Calibri" panose="020F0502020204030204" pitchFamily="34" charset="0"/>
                <a:sym typeface="Wingdings" panose="05000000000000000000" pitchFamily="2" charset="2"/>
              </a:rPr>
              <a:t>T</a:t>
            </a:r>
            <a:r>
              <a:rPr lang="de-DE" altLang="de-DE" sz="2000" dirty="0">
                <a:solidFill>
                  <a:schemeClr val="bg1"/>
                </a:solidFill>
              </a:rPr>
              <a:t>echnologieoffenheit“ (3)</a:t>
            </a:r>
            <a:br>
              <a:rPr lang="de-DE" altLang="de-DE" sz="2000" dirty="0">
                <a:solidFill>
                  <a:schemeClr val="bg1"/>
                </a:solidFill>
              </a:rPr>
            </a:br>
            <a:r>
              <a:rPr lang="de-DE" altLang="de-DE" sz="2000" dirty="0">
                <a:solidFill>
                  <a:schemeClr val="bg1"/>
                </a:solidFill>
              </a:rPr>
              <a:t>Resümee</a:t>
            </a:r>
          </a:p>
        </p:txBody>
      </p:sp>
      <p:grpSp>
        <p:nvGrpSpPr>
          <p:cNvPr id="17" name="Gruppieren 16">
            <a:extLst>
              <a:ext uri="{FF2B5EF4-FFF2-40B4-BE49-F238E27FC236}">
                <a16:creationId xmlns:a16="http://schemas.microsoft.com/office/drawing/2014/main" id="{B959AB3D-4534-4B3E-45CC-EAE0E79457B0}"/>
              </a:ext>
            </a:extLst>
          </p:cNvPr>
          <p:cNvGrpSpPr/>
          <p:nvPr/>
        </p:nvGrpSpPr>
        <p:grpSpPr>
          <a:xfrm>
            <a:off x="0" y="3662183"/>
            <a:ext cx="9905999" cy="1087447"/>
            <a:chOff x="602673" y="4066826"/>
            <a:chExt cx="9138092" cy="1777472"/>
          </a:xfrm>
        </p:grpSpPr>
        <p:sp>
          <p:nvSpPr>
            <p:cNvPr id="5" name="Rechteck 4">
              <a:extLst>
                <a:ext uri="{FF2B5EF4-FFF2-40B4-BE49-F238E27FC236}">
                  <a16:creationId xmlns:a16="http://schemas.microsoft.com/office/drawing/2014/main" id="{DA52C12A-9A46-D217-731E-9AFF109ED709}"/>
                </a:ext>
              </a:extLst>
            </p:cNvPr>
            <p:cNvSpPr/>
            <p:nvPr/>
          </p:nvSpPr>
          <p:spPr bwMode="auto">
            <a:xfrm>
              <a:off x="602673" y="4066826"/>
              <a:ext cx="9138092" cy="1777472"/>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 name="Titel 1">
              <a:extLst>
                <a:ext uri="{FF2B5EF4-FFF2-40B4-BE49-F238E27FC236}">
                  <a16:creationId xmlns:a16="http://schemas.microsoft.com/office/drawing/2014/main" id="{9B0ECD4F-271B-2785-EC62-576B121ECD36}"/>
                </a:ext>
              </a:extLst>
            </p:cNvPr>
            <p:cNvSpPr txBox="1">
              <a:spLocks/>
            </p:cNvSpPr>
            <p:nvPr/>
          </p:nvSpPr>
          <p:spPr>
            <a:xfrm>
              <a:off x="636881" y="4117111"/>
              <a:ext cx="8543925" cy="386831"/>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kern="0" dirty="0">
                  <a:solidFill>
                    <a:srgbClr val="0000FF"/>
                  </a:solidFill>
                  <a:latin typeface="+mn-lt"/>
                </a:rPr>
                <a:t>Prof. Harald Lesch bringt es auf den Punkt</a:t>
              </a:r>
              <a:r>
                <a:rPr lang="de-DE" sz="2000" i="1" kern="0" dirty="0">
                  <a:solidFill>
                    <a:srgbClr val="0000FF"/>
                  </a:solidFill>
                  <a:latin typeface="+mn-lt"/>
                </a:rPr>
                <a:t>:</a:t>
              </a:r>
            </a:p>
          </p:txBody>
        </p:sp>
      </p:grpSp>
      <p:sp>
        <p:nvSpPr>
          <p:cNvPr id="8" name="Textfeld 7">
            <a:extLst>
              <a:ext uri="{FF2B5EF4-FFF2-40B4-BE49-F238E27FC236}">
                <a16:creationId xmlns:a16="http://schemas.microsoft.com/office/drawing/2014/main" id="{D8BDA0B9-D878-D865-AE83-C9552A2B54B2}"/>
              </a:ext>
            </a:extLst>
          </p:cNvPr>
          <p:cNvSpPr txBox="1"/>
          <p:nvPr/>
        </p:nvSpPr>
        <p:spPr>
          <a:xfrm>
            <a:off x="482271" y="2245736"/>
            <a:ext cx="8700656"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FF"/>
                </a:solidFill>
                <a:latin typeface="+mn-lt"/>
              </a:rPr>
              <a:t>Bei vielen medialen und gesellschaftlichen Diskussionen werden physikalische Fakten auf den </a:t>
            </a:r>
            <a:r>
              <a:rPr lang="de-DE" sz="1800" b="1" dirty="0">
                <a:solidFill>
                  <a:srgbClr val="0000FF"/>
                </a:solidFill>
                <a:latin typeface="+mn-lt"/>
              </a:rPr>
              <a:t>Markt der Meinungsfreiheit </a:t>
            </a:r>
            <a:r>
              <a:rPr lang="de-DE" sz="1800" dirty="0">
                <a:solidFill>
                  <a:srgbClr val="0000FF"/>
                </a:solidFill>
                <a:latin typeface="+mn-lt"/>
              </a:rPr>
              <a:t>getragen: </a:t>
            </a:r>
            <a:r>
              <a:rPr lang="de-DE" sz="1800" dirty="0">
                <a:solidFill>
                  <a:srgbClr val="0000FF"/>
                </a:solidFill>
                <a:latin typeface="+mn-lt"/>
                <a:sym typeface="Wingdings" panose="05000000000000000000" pitchFamily="2" charset="2"/>
              </a:rPr>
              <a:t> </a:t>
            </a:r>
            <a:r>
              <a:rPr lang="de-DE" sz="1800" b="1" dirty="0">
                <a:solidFill>
                  <a:srgbClr val="0000FF"/>
                </a:solidFill>
                <a:latin typeface="+mn-lt"/>
                <a:sym typeface="Wingdings" panose="05000000000000000000" pitchFamily="2" charset="2"/>
              </a:rPr>
              <a:t>„alternative Fakten“ </a:t>
            </a:r>
            <a:endParaRPr lang="de-DE" sz="1800" b="1" dirty="0">
              <a:solidFill>
                <a:srgbClr val="0000FF"/>
              </a:solidFill>
              <a:latin typeface="+mn-lt"/>
            </a:endParaRPr>
          </a:p>
        </p:txBody>
      </p:sp>
      <p:sp>
        <p:nvSpPr>
          <p:cNvPr id="11" name="Textfeld 10">
            <a:extLst>
              <a:ext uri="{FF2B5EF4-FFF2-40B4-BE49-F238E27FC236}">
                <a16:creationId xmlns:a16="http://schemas.microsoft.com/office/drawing/2014/main" id="{240E5AA5-A791-4C4B-96F5-3890BC42BBA8}"/>
              </a:ext>
            </a:extLst>
          </p:cNvPr>
          <p:cNvSpPr txBox="1"/>
          <p:nvPr/>
        </p:nvSpPr>
        <p:spPr>
          <a:xfrm>
            <a:off x="829797" y="2860718"/>
            <a:ext cx="8700656" cy="369332"/>
          </a:xfrm>
          <a:prstGeom prst="rect">
            <a:avLst/>
          </a:prstGeom>
          <a:noFill/>
        </p:spPr>
        <p:txBody>
          <a:bodyPr wrap="square" rtlCol="0">
            <a:spAutoFit/>
          </a:bodyPr>
          <a:lstStyle/>
          <a:p>
            <a:r>
              <a:rPr lang="de-DE" sz="1800" dirty="0">
                <a:solidFill>
                  <a:srgbClr val="0000FF"/>
                </a:solidFill>
                <a:latin typeface="+mn-lt"/>
                <a:sym typeface="Wingdings" panose="05000000000000000000" pitchFamily="2" charset="2"/>
              </a:rPr>
              <a:t> Die </a:t>
            </a:r>
            <a:r>
              <a:rPr lang="de-DE" sz="1800" b="1" dirty="0">
                <a:solidFill>
                  <a:srgbClr val="0000FF"/>
                </a:solidFill>
                <a:latin typeface="+mn-lt"/>
                <a:sym typeface="Wingdings" panose="05000000000000000000" pitchFamily="2" charset="2"/>
              </a:rPr>
              <a:t>Meinungsfreiheit ersetzt nicht die Wahrhaftigkeit </a:t>
            </a:r>
            <a:r>
              <a:rPr lang="de-DE" sz="1800" dirty="0">
                <a:solidFill>
                  <a:srgbClr val="0000FF"/>
                </a:solidFill>
                <a:latin typeface="+mn-lt"/>
                <a:sym typeface="Wingdings" panose="05000000000000000000" pitchFamily="2" charset="2"/>
              </a:rPr>
              <a:t>der Fakten!</a:t>
            </a:r>
            <a:endParaRPr lang="de-DE" sz="1800" dirty="0">
              <a:solidFill>
                <a:srgbClr val="0000FF"/>
              </a:solidFill>
              <a:latin typeface="+mn-lt"/>
            </a:endParaRPr>
          </a:p>
        </p:txBody>
      </p:sp>
      <p:sp>
        <p:nvSpPr>
          <p:cNvPr id="2" name="Textfeld 1">
            <a:extLst>
              <a:ext uri="{FF2B5EF4-FFF2-40B4-BE49-F238E27FC236}">
                <a16:creationId xmlns:a16="http://schemas.microsoft.com/office/drawing/2014/main" id="{4816BD64-AE60-95D5-9416-8FC17379FFCF}"/>
              </a:ext>
            </a:extLst>
          </p:cNvPr>
          <p:cNvSpPr txBox="1"/>
          <p:nvPr/>
        </p:nvSpPr>
        <p:spPr>
          <a:xfrm>
            <a:off x="482271" y="1932968"/>
            <a:ext cx="8700656" cy="369332"/>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0000FF"/>
                </a:solidFill>
                <a:latin typeface="+mn-lt"/>
              </a:rPr>
              <a:t>„Technologieoffenheit“ wird Wirtschaftlichkeit nicht aushebeln</a:t>
            </a:r>
            <a:r>
              <a:rPr lang="de-DE" sz="1800" dirty="0">
                <a:solidFill>
                  <a:srgbClr val="0000FF"/>
                </a:solidFill>
                <a:latin typeface="+mn-lt"/>
              </a:rPr>
              <a:t>!</a:t>
            </a:r>
          </a:p>
        </p:txBody>
      </p:sp>
      <p:sp>
        <p:nvSpPr>
          <p:cNvPr id="10" name="Titel 1">
            <a:extLst>
              <a:ext uri="{FF2B5EF4-FFF2-40B4-BE49-F238E27FC236}">
                <a16:creationId xmlns:a16="http://schemas.microsoft.com/office/drawing/2014/main" id="{CB4E9A86-060E-D753-8C8C-B87117D714E6}"/>
              </a:ext>
            </a:extLst>
          </p:cNvPr>
          <p:cNvSpPr txBox="1">
            <a:spLocks/>
          </p:cNvSpPr>
          <p:nvPr/>
        </p:nvSpPr>
        <p:spPr>
          <a:xfrm>
            <a:off x="-43130" y="4042967"/>
            <a:ext cx="8543925" cy="438934"/>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i="1" kern="0" dirty="0">
                <a:solidFill>
                  <a:srgbClr val="0000FF"/>
                </a:solidFill>
                <a:latin typeface="+mn-lt"/>
              </a:rPr>
              <a:t>„Wir haben zu viele Leute mit Meinung und zu wenig Leute mit Ahnung!“</a:t>
            </a:r>
          </a:p>
        </p:txBody>
      </p:sp>
      <p:sp>
        <p:nvSpPr>
          <p:cNvPr id="12" name="Textfeld 11">
            <a:extLst>
              <a:ext uri="{FF2B5EF4-FFF2-40B4-BE49-F238E27FC236}">
                <a16:creationId xmlns:a16="http://schemas.microsoft.com/office/drawing/2014/main" id="{D8BA8922-FA19-CC4D-445E-D0A1297286F9}"/>
              </a:ext>
            </a:extLst>
          </p:cNvPr>
          <p:cNvSpPr txBox="1"/>
          <p:nvPr/>
        </p:nvSpPr>
        <p:spPr>
          <a:xfrm>
            <a:off x="470724" y="771781"/>
            <a:ext cx="9435275"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rPr>
              <a:t>Grüner Wasserstoff wird immer teurer sein als Strom</a:t>
            </a:r>
            <a:r>
              <a:rPr lang="de-DE" sz="1800" dirty="0">
                <a:solidFill>
                  <a:srgbClr val="3333FF"/>
                </a:solidFill>
              </a:rPr>
              <a:t>, weil er mit grünem Strom hergestellt wird! Deshalb muss er </a:t>
            </a:r>
            <a:r>
              <a:rPr lang="de-DE" sz="1800" b="1" dirty="0">
                <a:solidFill>
                  <a:srgbClr val="3333FF"/>
                </a:solidFill>
              </a:rPr>
              <a:t>vorwiegend bei der Grundstoffindustrie </a:t>
            </a:r>
            <a:r>
              <a:rPr lang="de-DE" sz="1800" dirty="0">
                <a:solidFill>
                  <a:srgbClr val="3333FF"/>
                </a:solidFill>
              </a:rPr>
              <a:t>eingesetzt und bei </a:t>
            </a:r>
            <a:r>
              <a:rPr lang="de-DE" sz="1800" b="1" dirty="0">
                <a:solidFill>
                  <a:srgbClr val="3333FF"/>
                </a:solidFill>
              </a:rPr>
              <a:t>der Energiewende nur dort, wo Strom praktisch nicht anwendbar ist</a:t>
            </a:r>
            <a:r>
              <a:rPr lang="de-DE" sz="1800" dirty="0">
                <a:solidFill>
                  <a:srgbClr val="3333FF"/>
                </a:solidFill>
              </a:rPr>
              <a:t>!</a:t>
            </a:r>
            <a:br>
              <a:rPr lang="de-DE" sz="1800" dirty="0">
                <a:solidFill>
                  <a:srgbClr val="3333FF"/>
                </a:solidFill>
              </a:rPr>
            </a:br>
            <a:r>
              <a:rPr lang="de-DE" sz="1800" u="sng" dirty="0">
                <a:solidFill>
                  <a:srgbClr val="3333FF"/>
                </a:solidFill>
              </a:rPr>
              <a:t>Beispiele</a:t>
            </a:r>
            <a:r>
              <a:rPr lang="de-DE" sz="1800" dirty="0">
                <a:solidFill>
                  <a:srgbClr val="3333FF"/>
                </a:solidFill>
              </a:rPr>
              <a:t>: Hochseeschifffahrt, Fernflüge und Energiespeicherung für die Dunkelflaute</a:t>
            </a:r>
          </a:p>
        </p:txBody>
      </p:sp>
      <p:sp>
        <p:nvSpPr>
          <p:cNvPr id="13" name="Textfeld 12">
            <a:extLst>
              <a:ext uri="{FF2B5EF4-FFF2-40B4-BE49-F238E27FC236}">
                <a16:creationId xmlns:a16="http://schemas.microsoft.com/office/drawing/2014/main" id="{FE584BF1-427A-0C35-9747-DA9BEE38D126}"/>
              </a:ext>
            </a:extLst>
          </p:cNvPr>
          <p:cNvSpPr txBox="1"/>
          <p:nvPr/>
        </p:nvSpPr>
        <p:spPr>
          <a:xfrm>
            <a:off x="4145952" y="3216068"/>
            <a:ext cx="5157376" cy="461665"/>
          </a:xfrm>
          <a:prstGeom prst="rect">
            <a:avLst/>
          </a:prstGeom>
          <a:noFill/>
        </p:spPr>
        <p:txBody>
          <a:bodyPr wrap="square">
            <a:spAutoFit/>
          </a:bodyPr>
          <a:lstStyle/>
          <a:p>
            <a:r>
              <a:rPr lang="de-DE" sz="1200" b="1" dirty="0">
                <a:solidFill>
                  <a:srgbClr val="FF0000"/>
                </a:solidFill>
              </a:rPr>
              <a:t>Cornelia und Volker Quaschning | Das ist eine gute Frage PODCAST</a:t>
            </a:r>
            <a:br>
              <a:rPr lang="de-DE" sz="1200" dirty="0">
                <a:solidFill>
                  <a:srgbClr val="FF0000"/>
                </a:solidFill>
              </a:rPr>
            </a:br>
            <a:r>
              <a:rPr lang="de-DE" sz="1200" dirty="0">
                <a:solidFill>
                  <a:srgbClr val="FF0000"/>
                </a:solidFill>
                <a:hlinkClick r:id="rId2">
                  <a:extLst>
                    <a:ext uri="{A12FA001-AC4F-418D-AE19-62706E023703}">
                      <ahyp:hlinkClr xmlns:ahyp="http://schemas.microsoft.com/office/drawing/2018/hyperlinkcolor" val="tx"/>
                    </a:ext>
                  </a:extLst>
                </a:hlinkClick>
              </a:rPr>
              <a:t>#34 Technologieoffen abgehängt </a:t>
            </a:r>
            <a:endParaRPr lang="de-DE" sz="1200" dirty="0">
              <a:solidFill>
                <a:srgbClr val="FF0000"/>
              </a:solidFill>
            </a:endParaRPr>
          </a:p>
        </p:txBody>
      </p:sp>
      <p:grpSp>
        <p:nvGrpSpPr>
          <p:cNvPr id="18" name="Gruppieren 17">
            <a:extLst>
              <a:ext uri="{FF2B5EF4-FFF2-40B4-BE49-F238E27FC236}">
                <a16:creationId xmlns:a16="http://schemas.microsoft.com/office/drawing/2014/main" id="{3DC9BD5C-101D-6C65-5A7A-7CC0C2766AF5}"/>
              </a:ext>
            </a:extLst>
          </p:cNvPr>
          <p:cNvGrpSpPr/>
          <p:nvPr/>
        </p:nvGrpSpPr>
        <p:grpSpPr>
          <a:xfrm>
            <a:off x="-43130" y="4835815"/>
            <a:ext cx="9949128" cy="1058537"/>
            <a:chOff x="-43130" y="4835815"/>
            <a:chExt cx="9949128" cy="1058537"/>
          </a:xfrm>
        </p:grpSpPr>
        <p:sp>
          <p:nvSpPr>
            <p:cNvPr id="16" name="Rechteck 15">
              <a:extLst>
                <a:ext uri="{FF2B5EF4-FFF2-40B4-BE49-F238E27FC236}">
                  <a16:creationId xmlns:a16="http://schemas.microsoft.com/office/drawing/2014/main" id="{7C3371CE-57D9-4EAA-A238-51D37349BA35}"/>
                </a:ext>
              </a:extLst>
            </p:cNvPr>
            <p:cNvSpPr/>
            <p:nvPr/>
          </p:nvSpPr>
          <p:spPr bwMode="auto">
            <a:xfrm>
              <a:off x="-1" y="4835815"/>
              <a:ext cx="9905999" cy="105853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 name="Titel 1">
              <a:extLst>
                <a:ext uri="{FF2B5EF4-FFF2-40B4-BE49-F238E27FC236}">
                  <a16:creationId xmlns:a16="http://schemas.microsoft.com/office/drawing/2014/main" id="{D639F1DA-4CA1-9271-226C-E0FFCB115CBF}"/>
                </a:ext>
              </a:extLst>
            </p:cNvPr>
            <p:cNvSpPr txBox="1">
              <a:spLocks/>
            </p:cNvSpPr>
            <p:nvPr/>
          </p:nvSpPr>
          <p:spPr>
            <a:xfrm>
              <a:off x="-43130" y="4933095"/>
              <a:ext cx="8543925" cy="386831"/>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kern="0" dirty="0">
                  <a:solidFill>
                    <a:srgbClr val="0000FF"/>
                  </a:solidFill>
                  <a:latin typeface="+mn-lt"/>
                </a:rPr>
                <a:t>Prof. Martin Doppelbauer (KIT) sagt:</a:t>
              </a:r>
              <a:endParaRPr lang="de-DE" sz="2000" i="1" kern="0" dirty="0">
                <a:solidFill>
                  <a:srgbClr val="0000FF"/>
                </a:solidFill>
                <a:latin typeface="+mn-lt"/>
              </a:endParaRPr>
            </a:p>
          </p:txBody>
        </p:sp>
      </p:grpSp>
      <p:sp>
        <p:nvSpPr>
          <p:cNvPr id="15" name="Titel 1">
            <a:extLst>
              <a:ext uri="{FF2B5EF4-FFF2-40B4-BE49-F238E27FC236}">
                <a16:creationId xmlns:a16="http://schemas.microsoft.com/office/drawing/2014/main" id="{4E97DFAA-817B-770D-234D-2413332A0D7B}"/>
              </a:ext>
            </a:extLst>
          </p:cNvPr>
          <p:cNvSpPr txBox="1">
            <a:spLocks/>
          </p:cNvSpPr>
          <p:nvPr/>
        </p:nvSpPr>
        <p:spPr>
          <a:xfrm>
            <a:off x="-43131" y="5242340"/>
            <a:ext cx="9783895" cy="652012"/>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i="1" kern="0" dirty="0">
                <a:solidFill>
                  <a:srgbClr val="0000FF"/>
                </a:solidFill>
                <a:latin typeface="+mn-lt"/>
              </a:rPr>
              <a:t>„Technologieoffenheit ist in der Forschung und Vorentwicklung sehr wichtig, d</a:t>
            </a:r>
            <a:r>
              <a:rPr lang="de-DE" sz="2000" i="1" kern="0" dirty="0">
                <a:solidFill>
                  <a:srgbClr val="0000FF"/>
                </a:solidFill>
              </a:rPr>
              <a:t>anach bedeutet sie unternehmerische Entscheidungsschwäche!“</a:t>
            </a:r>
            <a:endParaRPr lang="de-DE" sz="2000" i="1" kern="0" dirty="0">
              <a:solidFill>
                <a:srgbClr val="0000FF"/>
              </a:solidFill>
              <a:latin typeface="+mn-lt"/>
            </a:endParaRPr>
          </a:p>
        </p:txBody>
      </p:sp>
      <p:sp>
        <p:nvSpPr>
          <p:cNvPr id="14" name="Titel 1">
            <a:extLst>
              <a:ext uri="{FF2B5EF4-FFF2-40B4-BE49-F238E27FC236}">
                <a16:creationId xmlns:a16="http://schemas.microsoft.com/office/drawing/2014/main" id="{6E4773F9-40A2-631C-6A50-E0593FB5249E}"/>
              </a:ext>
            </a:extLst>
          </p:cNvPr>
          <p:cNvSpPr txBox="1">
            <a:spLocks/>
          </p:cNvSpPr>
          <p:nvPr/>
        </p:nvSpPr>
        <p:spPr>
          <a:xfrm>
            <a:off x="-43130" y="4397836"/>
            <a:ext cx="10136469" cy="438934"/>
          </a:xfrm>
          <a:prstGeom prst="rect">
            <a:avLst/>
          </a:prstGeom>
        </p:spPr>
        <p:txBody>
          <a:bodyPr>
            <a:noAutofit/>
          </a:bodyPr>
          <a:lst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a:lstStyle>
          <a:p>
            <a:r>
              <a:rPr lang="de-DE" sz="2000" i="1" kern="0" dirty="0">
                <a:solidFill>
                  <a:srgbClr val="0000FF"/>
                </a:solidFill>
                <a:latin typeface="+mn-lt"/>
              </a:rPr>
              <a:t>„Jeder hat das Recht auf seine eigene Meinung, aber keiner auf seine eigenen Fakten!“</a:t>
            </a:r>
          </a:p>
        </p:txBody>
      </p:sp>
      <p:sp>
        <p:nvSpPr>
          <p:cNvPr id="9" name="Textfeld 8">
            <a:extLst>
              <a:ext uri="{FF2B5EF4-FFF2-40B4-BE49-F238E27FC236}">
                <a16:creationId xmlns:a16="http://schemas.microsoft.com/office/drawing/2014/main" id="{9B3CF6B2-0016-D6CF-608D-D319168EBAA4}"/>
              </a:ext>
            </a:extLst>
          </p:cNvPr>
          <p:cNvSpPr txBox="1"/>
          <p:nvPr/>
        </p:nvSpPr>
        <p:spPr>
          <a:xfrm>
            <a:off x="37083" y="5927756"/>
            <a:ext cx="9868917" cy="646331"/>
          </a:xfrm>
          <a:prstGeom prst="rect">
            <a:avLst/>
          </a:prstGeom>
          <a:noFill/>
        </p:spPr>
        <p:txBody>
          <a:bodyPr wrap="square" rtlCol="0">
            <a:spAutoFit/>
          </a:bodyPr>
          <a:lstStyle/>
          <a:p>
            <a:pPr algn="ctr"/>
            <a:r>
              <a:rPr lang="de-DE" sz="1800" dirty="0">
                <a:solidFill>
                  <a:srgbClr val="00B050"/>
                </a:solidFill>
                <a:latin typeface="+mn-lt"/>
              </a:rPr>
              <a:t>Wir brauchen </a:t>
            </a:r>
            <a:r>
              <a:rPr lang="de-DE" sz="1800" b="1" dirty="0">
                <a:solidFill>
                  <a:srgbClr val="00B050"/>
                </a:solidFill>
                <a:latin typeface="+mn-lt"/>
              </a:rPr>
              <a:t>keine rückwärtsgewandte „Technologie-Offenheit“ </a:t>
            </a:r>
            <a:r>
              <a:rPr lang="de-DE" sz="1800" dirty="0">
                <a:solidFill>
                  <a:srgbClr val="00B050"/>
                </a:solidFill>
                <a:latin typeface="+mn-lt"/>
              </a:rPr>
              <a:t>sondern</a:t>
            </a:r>
            <a:br>
              <a:rPr lang="de-DE" sz="1800" b="1" dirty="0">
                <a:solidFill>
                  <a:srgbClr val="00B050"/>
                </a:solidFill>
                <a:latin typeface="+mn-lt"/>
              </a:rPr>
            </a:br>
            <a:r>
              <a:rPr lang="de-DE" sz="1800" b="1" dirty="0">
                <a:solidFill>
                  <a:srgbClr val="00B050"/>
                </a:solidFill>
                <a:latin typeface="+mn-lt"/>
              </a:rPr>
              <a:t>zukunftsorientierte Technologie-Entschlossenheit</a:t>
            </a:r>
            <a:r>
              <a:rPr lang="de-DE" sz="1800" dirty="0">
                <a:solidFill>
                  <a:srgbClr val="00B050"/>
                </a:solidFill>
                <a:latin typeface="+mn-lt"/>
              </a:rPr>
              <a:t>!</a:t>
            </a:r>
          </a:p>
        </p:txBody>
      </p:sp>
    </p:spTree>
    <p:extLst>
      <p:ext uri="{BB962C8B-B14F-4D97-AF65-F5344CB8AC3E}">
        <p14:creationId xmlns:p14="http://schemas.microsoft.com/office/powerpoint/2010/main" val="219423975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1+#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1000" fill="hold"/>
                                        <p:tgtEl>
                                          <p:spTgt spid="18"/>
                                        </p:tgtEl>
                                        <p:attrNameLst>
                                          <p:attrName>ppt_x</p:attrName>
                                        </p:attrNameLst>
                                      </p:cBhvr>
                                      <p:tavLst>
                                        <p:tav tm="0">
                                          <p:val>
                                            <p:strVal val="1+#ppt_w/2"/>
                                          </p:val>
                                        </p:tav>
                                        <p:tav tm="100000">
                                          <p:val>
                                            <p:strVal val="#ppt_x"/>
                                          </p:val>
                                        </p:tav>
                                      </p:tavLst>
                                    </p:anim>
                                    <p:anim calcmode="lin" valueType="num">
                                      <p:cBhvr additive="base">
                                        <p:cTn id="5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000" fill="hold"/>
                                        <p:tgtEl>
                                          <p:spTgt spid="15"/>
                                        </p:tgtEl>
                                        <p:attrNameLst>
                                          <p:attrName>ppt_x</p:attrName>
                                        </p:attrNameLst>
                                      </p:cBhvr>
                                      <p:tavLst>
                                        <p:tav tm="0">
                                          <p:val>
                                            <p:strVal val="1+#ppt_w/2"/>
                                          </p:val>
                                        </p:tav>
                                        <p:tav tm="100000">
                                          <p:val>
                                            <p:strVal val="#ppt_x"/>
                                          </p:val>
                                        </p:tav>
                                      </p:tavLst>
                                    </p:anim>
                                    <p:anim calcmode="lin" valueType="num">
                                      <p:cBhvr additive="base">
                                        <p:cTn id="5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1000" fill="hold"/>
                                        <p:tgtEl>
                                          <p:spTgt spid="9"/>
                                        </p:tgtEl>
                                        <p:attrNameLst>
                                          <p:attrName>ppt_x</p:attrName>
                                        </p:attrNameLst>
                                      </p:cBhvr>
                                      <p:tavLst>
                                        <p:tav tm="0">
                                          <p:val>
                                            <p:strVal val="#ppt_x"/>
                                          </p:val>
                                        </p:tav>
                                        <p:tav tm="100000">
                                          <p:val>
                                            <p:strVal val="#ppt_x"/>
                                          </p:val>
                                        </p:tav>
                                      </p:tavLst>
                                    </p:anim>
                                    <p:anim calcmode="lin" valueType="num">
                                      <p:cBhvr additive="base">
                                        <p:cTn id="6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10" grpId="0"/>
      <p:bldP spid="13" grpId="0"/>
      <p:bldP spid="15" grpId="0"/>
      <p:bldP spid="1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AE7BB140-CFB8-29A9-1E91-BBAEDD678C1D}"/>
              </a:ext>
            </a:extLst>
          </p:cNvPr>
          <p:cNvSpPr>
            <a:spLocks noChangeArrowheads="1"/>
          </p:cNvSpPr>
          <p:nvPr/>
        </p:nvSpPr>
        <p:spPr bwMode="auto">
          <a:xfrm>
            <a:off x="1046371" y="31616"/>
            <a:ext cx="874923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cs typeface="Calibri" panose="020F0502020204030204" pitchFamily="34" charset="0"/>
                <a:sym typeface="Wingdings" panose="05000000000000000000" pitchFamily="2" charset="2"/>
              </a:rPr>
              <a:t>T</a:t>
            </a:r>
            <a:r>
              <a:rPr lang="de-DE" altLang="de-DE" sz="2000" dirty="0">
                <a:solidFill>
                  <a:schemeClr val="bg1"/>
                </a:solidFill>
              </a:rPr>
              <a:t>echnologieoffenheit“ (4)</a:t>
            </a:r>
            <a:br>
              <a:rPr lang="de-DE" sz="2000" dirty="0">
                <a:solidFill>
                  <a:schemeClr val="bg1"/>
                </a:solidFill>
                <a:latin typeface="+mn-lt"/>
                <a:cs typeface="Calibri" panose="020F0502020204030204" pitchFamily="34" charset="0"/>
              </a:rPr>
            </a:br>
            <a:r>
              <a:rPr lang="de-DE" altLang="de-DE" sz="2000" dirty="0">
                <a:solidFill>
                  <a:schemeClr val="bg1"/>
                </a:solidFill>
                <a:latin typeface="+mn-lt"/>
                <a:cs typeface="Calibri" panose="020F0502020204030204" pitchFamily="34" charset="0"/>
              </a:rPr>
              <a:t>Absatzstruktur (1):  </a:t>
            </a:r>
            <a:r>
              <a:rPr lang="de-DE" altLang="de-DE" sz="2000" dirty="0" err="1">
                <a:solidFill>
                  <a:schemeClr val="bg1"/>
                </a:solidFill>
                <a:latin typeface="+mn-lt"/>
                <a:cs typeface="Calibri" panose="020F0502020204030204" pitchFamily="34" charset="0"/>
              </a:rPr>
              <a:t>PkW</a:t>
            </a:r>
            <a:r>
              <a:rPr lang="de-DE" altLang="de-DE" sz="2000" dirty="0">
                <a:solidFill>
                  <a:schemeClr val="bg1"/>
                </a:solidFill>
                <a:latin typeface="+mn-lt"/>
                <a:cs typeface="Calibri" panose="020F0502020204030204" pitchFamily="34" charset="0"/>
              </a:rPr>
              <a:t>-Neuzulassungen 2018 bis 2023</a:t>
            </a:r>
            <a:endParaRPr lang="de-DE" altLang="de-DE" sz="2000" dirty="0">
              <a:solidFill>
                <a:schemeClr val="bg1"/>
              </a:solidFill>
            </a:endParaRPr>
          </a:p>
        </p:txBody>
      </p:sp>
      <p:pic>
        <p:nvPicPr>
          <p:cNvPr id="17" name="Grafik 16" descr="Ein Bild, das Text, Landfahrzeug, Fahrzeug, Rad enthält.&#10;&#10;Automatisch generierte Beschreibung">
            <a:extLst>
              <a:ext uri="{FF2B5EF4-FFF2-40B4-BE49-F238E27FC236}">
                <a16:creationId xmlns:a16="http://schemas.microsoft.com/office/drawing/2014/main" id="{A52AE909-F826-5644-97F0-29C53E31D8CB}"/>
              </a:ext>
            </a:extLst>
          </p:cNvPr>
          <p:cNvPicPr>
            <a:picLocks noChangeAspect="1"/>
          </p:cNvPicPr>
          <p:nvPr/>
        </p:nvPicPr>
        <p:blipFill>
          <a:blip r:embed="rId3">
            <a:extLst>
              <a:ext uri="{28A0092B-C50C-407E-A947-70E740481C1C}">
                <a14:useLocalDpi xmlns:a14="http://schemas.microsoft.com/office/drawing/2010/main" val="0"/>
              </a:ext>
            </a:extLst>
          </a:blip>
          <a:srcRect l="6241" t="12890" r="6947" b="56800"/>
          <a:stretch/>
        </p:blipFill>
        <p:spPr>
          <a:xfrm>
            <a:off x="100094" y="1032825"/>
            <a:ext cx="9705812" cy="4792350"/>
          </a:xfrm>
          <a:prstGeom prst="rect">
            <a:avLst/>
          </a:prstGeom>
        </p:spPr>
      </p:pic>
      <p:sp>
        <p:nvSpPr>
          <p:cNvPr id="18" name="Textfeld 17">
            <a:extLst>
              <a:ext uri="{FF2B5EF4-FFF2-40B4-BE49-F238E27FC236}">
                <a16:creationId xmlns:a16="http://schemas.microsoft.com/office/drawing/2014/main" id="{776E6E75-A1D4-CA50-8684-8500BB0CCCE8}"/>
              </a:ext>
            </a:extLst>
          </p:cNvPr>
          <p:cNvSpPr txBox="1"/>
          <p:nvPr/>
        </p:nvSpPr>
        <p:spPr>
          <a:xfrm>
            <a:off x="7073237" y="870085"/>
            <a:ext cx="2454583" cy="830997"/>
          </a:xfrm>
          <a:prstGeom prst="rect">
            <a:avLst/>
          </a:prstGeom>
          <a:solidFill>
            <a:schemeClr val="bg1"/>
          </a:solidFill>
        </p:spPr>
        <p:txBody>
          <a:bodyPr wrap="none" rtlCol="0">
            <a:spAutoFit/>
          </a:bodyPr>
          <a:lstStyle/>
          <a:p>
            <a:pPr algn="r"/>
            <a:r>
              <a:rPr lang="de-DE" sz="1600" u="sng" dirty="0">
                <a:solidFill>
                  <a:srgbClr val="FF0000"/>
                </a:solidFill>
              </a:rPr>
              <a:t>2024</a:t>
            </a:r>
            <a:r>
              <a:rPr lang="de-DE" sz="1600" dirty="0">
                <a:solidFill>
                  <a:srgbClr val="FF0000"/>
                </a:solidFill>
              </a:rPr>
              <a:t>, Q1-3</a:t>
            </a:r>
            <a:br>
              <a:rPr lang="de-DE" sz="1600" dirty="0">
                <a:solidFill>
                  <a:srgbClr val="FF0000"/>
                </a:solidFill>
              </a:rPr>
            </a:br>
            <a:endParaRPr lang="de-DE" sz="1600" dirty="0">
              <a:solidFill>
                <a:srgbClr val="FF0000"/>
              </a:solidFill>
            </a:endParaRPr>
          </a:p>
          <a:p>
            <a:pPr algn="r"/>
            <a:r>
              <a:rPr lang="de-DE" sz="1600" dirty="0">
                <a:solidFill>
                  <a:srgbClr val="FF0000"/>
                </a:solidFill>
              </a:rPr>
              <a:t>Batterieelektrisch: 13,1%</a:t>
            </a:r>
          </a:p>
        </p:txBody>
      </p:sp>
      <p:sp>
        <p:nvSpPr>
          <p:cNvPr id="19" name="Sprechblase: oval 18">
            <a:extLst>
              <a:ext uri="{FF2B5EF4-FFF2-40B4-BE49-F238E27FC236}">
                <a16:creationId xmlns:a16="http://schemas.microsoft.com/office/drawing/2014/main" id="{836D270D-83CB-6D3F-A2C2-D65C1FDD08AE}"/>
              </a:ext>
            </a:extLst>
          </p:cNvPr>
          <p:cNvSpPr/>
          <p:nvPr/>
        </p:nvSpPr>
        <p:spPr bwMode="auto">
          <a:xfrm>
            <a:off x="3343419" y="2528366"/>
            <a:ext cx="2673333" cy="991161"/>
          </a:xfrm>
          <a:prstGeom prst="wedgeEllipseCallout">
            <a:avLst>
              <a:gd name="adj1" fmla="val 166375"/>
              <a:gd name="adj2" fmla="val -34366"/>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a:r>
              <a:rPr lang="de-DE" sz="1800" u="sng" dirty="0">
                <a:solidFill>
                  <a:schemeClr val="bg1"/>
                </a:solidFill>
                <a:latin typeface="Arial" charset="0"/>
              </a:rPr>
              <a:t>Umweltbonus</a:t>
            </a:r>
            <a:endParaRPr lang="de-DE" sz="1800" dirty="0">
              <a:solidFill>
                <a:schemeClr val="bg1"/>
              </a:solidFill>
              <a:latin typeface="Arial" charset="0"/>
            </a:endParaRPr>
          </a:p>
          <a:p>
            <a:pPr algn="ctr"/>
            <a:r>
              <a:rPr lang="de-DE" sz="1800" dirty="0">
                <a:solidFill>
                  <a:schemeClr val="bg1"/>
                </a:solidFill>
                <a:latin typeface="Arial" charset="0"/>
              </a:rPr>
              <a:t>Stopp!</a:t>
            </a:r>
            <a:br>
              <a:rPr lang="de-DE" sz="1800" dirty="0">
                <a:solidFill>
                  <a:schemeClr val="bg1"/>
                </a:solidFill>
                <a:latin typeface="Arial" charset="0"/>
              </a:rPr>
            </a:br>
            <a:r>
              <a:rPr lang="de-DE" sz="1800" dirty="0">
                <a:solidFill>
                  <a:schemeClr val="bg1"/>
                </a:solidFill>
                <a:latin typeface="Arial" charset="0"/>
              </a:rPr>
              <a:t>17.12.2023</a:t>
            </a:r>
            <a:endParaRPr kumimoji="0" lang="de-DE" sz="1800" b="0" i="0" u="none" strike="noStrike" cap="none" normalizeH="0" baseline="0" dirty="0">
              <a:ln>
                <a:noFill/>
              </a:ln>
              <a:solidFill>
                <a:schemeClr val="bg1"/>
              </a:solidFill>
              <a:effectLst/>
              <a:latin typeface="Arial" charset="0"/>
            </a:endParaRPr>
          </a:p>
        </p:txBody>
      </p:sp>
      <p:sp>
        <p:nvSpPr>
          <p:cNvPr id="15" name="Text Box 14">
            <a:hlinkClick r:id="rId4"/>
            <a:extLst>
              <a:ext uri="{FF2B5EF4-FFF2-40B4-BE49-F238E27FC236}">
                <a16:creationId xmlns:a16="http://schemas.microsoft.com/office/drawing/2014/main" id="{C08BDE07-7A3A-6A66-9C70-DBBEA01704F1}"/>
              </a:ext>
            </a:extLst>
          </p:cNvPr>
          <p:cNvSpPr txBox="1">
            <a:spLocks noChangeArrowheads="1"/>
          </p:cNvSpPr>
          <p:nvPr/>
        </p:nvSpPr>
        <p:spPr bwMode="auto">
          <a:xfrm>
            <a:off x="6709875" y="5683372"/>
            <a:ext cx="287258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a:t>
            </a:r>
            <a:r>
              <a:rPr lang="de-DE" altLang="de-DE" sz="1200" dirty="0" err="1">
                <a:solidFill>
                  <a:srgbClr val="000000"/>
                </a:solidFill>
                <a:ea typeface="Microsoft YaHei" panose="020B0503020204020204" pitchFamily="34" charset="-122"/>
              </a:rPr>
              <a:t>dena</a:t>
            </a:r>
            <a:r>
              <a:rPr lang="de-DE" altLang="de-DE" sz="1200" dirty="0">
                <a:solidFill>
                  <a:srgbClr val="000000"/>
                </a:solidFill>
                <a:ea typeface="Microsoft YaHei" panose="020B0503020204020204" pitchFamily="34" charset="-122"/>
              </a:rPr>
              <a:t>-Monitoringbericht 2023, KBA</a:t>
            </a:r>
          </a:p>
        </p:txBody>
      </p:sp>
      <p:sp>
        <p:nvSpPr>
          <p:cNvPr id="2" name="Textfeld 1">
            <a:extLst>
              <a:ext uri="{FF2B5EF4-FFF2-40B4-BE49-F238E27FC236}">
                <a16:creationId xmlns:a16="http://schemas.microsoft.com/office/drawing/2014/main" id="{115BDA3E-BED5-D5D0-5383-BA861B62441E}"/>
              </a:ext>
            </a:extLst>
          </p:cNvPr>
          <p:cNvSpPr txBox="1"/>
          <p:nvPr/>
        </p:nvSpPr>
        <p:spPr>
          <a:xfrm>
            <a:off x="4333454" y="870085"/>
            <a:ext cx="2579296" cy="830997"/>
          </a:xfrm>
          <a:prstGeom prst="rect">
            <a:avLst/>
          </a:prstGeom>
          <a:solidFill>
            <a:schemeClr val="bg1"/>
          </a:solidFill>
        </p:spPr>
        <p:txBody>
          <a:bodyPr wrap="none" rtlCol="0">
            <a:spAutoFit/>
          </a:bodyPr>
          <a:lstStyle/>
          <a:p>
            <a:pPr algn="r"/>
            <a:r>
              <a:rPr lang="de-DE" sz="1600" u="sng" dirty="0">
                <a:solidFill>
                  <a:srgbClr val="FF0000"/>
                </a:solidFill>
              </a:rPr>
              <a:t>2023</a:t>
            </a:r>
            <a:r>
              <a:rPr lang="de-DE" sz="1600" dirty="0">
                <a:solidFill>
                  <a:srgbClr val="FF0000"/>
                </a:solidFill>
              </a:rPr>
              <a:t>, Alternative Antriebe</a:t>
            </a:r>
          </a:p>
          <a:p>
            <a:pPr algn="r"/>
            <a:r>
              <a:rPr lang="de-DE" sz="1600" dirty="0">
                <a:solidFill>
                  <a:srgbClr val="FF0000"/>
                </a:solidFill>
              </a:rPr>
              <a:t>Hybrid: 23,4%</a:t>
            </a:r>
            <a:br>
              <a:rPr lang="de-DE" sz="1600" dirty="0">
                <a:solidFill>
                  <a:srgbClr val="FF0000"/>
                </a:solidFill>
              </a:rPr>
            </a:br>
            <a:r>
              <a:rPr lang="de-DE" sz="1600" dirty="0">
                <a:solidFill>
                  <a:srgbClr val="FF0000"/>
                </a:solidFill>
              </a:rPr>
              <a:t>Batterieelektrisch: 18,4%</a:t>
            </a:r>
          </a:p>
        </p:txBody>
      </p:sp>
      <p:sp>
        <p:nvSpPr>
          <p:cNvPr id="20" name="Rectangle 4">
            <a:extLst>
              <a:ext uri="{FF2B5EF4-FFF2-40B4-BE49-F238E27FC236}">
                <a16:creationId xmlns:a16="http://schemas.microsoft.com/office/drawing/2014/main" id="{D6EC6457-26BB-5B3D-B885-654A89F38077}"/>
              </a:ext>
            </a:extLst>
          </p:cNvPr>
          <p:cNvSpPr>
            <a:spLocks noChangeArrowheads="1"/>
          </p:cNvSpPr>
          <p:nvPr/>
        </p:nvSpPr>
        <p:spPr bwMode="auto">
          <a:xfrm>
            <a:off x="0" y="6095568"/>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Im PKW-Bereich sind die Bremser noch erfolgreich!</a:t>
            </a:r>
          </a:p>
        </p:txBody>
      </p:sp>
    </p:spTree>
    <p:extLst>
      <p:ext uri="{BB962C8B-B14F-4D97-AF65-F5344CB8AC3E}">
        <p14:creationId xmlns:p14="http://schemas.microsoft.com/office/powerpoint/2010/main" val="214840698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a:extLst>
              <a:ext uri="{FF2B5EF4-FFF2-40B4-BE49-F238E27FC236}">
                <a16:creationId xmlns:a16="http://schemas.microsoft.com/office/drawing/2014/main" id="{FCEF51A8-83BB-4A2F-A2C2-5729FF1196D5}"/>
              </a:ext>
            </a:extLst>
          </p:cNvPr>
          <p:cNvSpPr>
            <a:spLocks noChangeArrowheads="1"/>
          </p:cNvSpPr>
          <p:nvPr/>
        </p:nvSpPr>
        <p:spPr bwMode="auto">
          <a:xfrm>
            <a:off x="1046371" y="31616"/>
            <a:ext cx="874923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sz="2000" dirty="0">
                <a:solidFill>
                  <a:schemeClr val="bg1"/>
                </a:solidFill>
                <a:latin typeface="+mn-lt"/>
                <a:cs typeface="Calibri" panose="020F0502020204030204" pitchFamily="34" charset="0"/>
              </a:rPr>
              <a:t>„</a:t>
            </a:r>
            <a:r>
              <a:rPr lang="de-DE" sz="2000" dirty="0">
                <a:solidFill>
                  <a:schemeClr val="bg1"/>
                </a:solidFill>
                <a:cs typeface="Calibri" panose="020F0502020204030204" pitchFamily="34" charset="0"/>
                <a:sym typeface="Wingdings" panose="05000000000000000000" pitchFamily="2" charset="2"/>
              </a:rPr>
              <a:t>T</a:t>
            </a:r>
            <a:r>
              <a:rPr lang="de-DE" altLang="de-DE" sz="2000" dirty="0">
                <a:solidFill>
                  <a:schemeClr val="bg1"/>
                </a:solidFill>
              </a:rPr>
              <a:t>echnologieoffenheit“ (4)</a:t>
            </a:r>
            <a:br>
              <a:rPr lang="de-DE" sz="2000" dirty="0">
                <a:solidFill>
                  <a:schemeClr val="bg1"/>
                </a:solidFill>
                <a:latin typeface="+mn-lt"/>
                <a:cs typeface="Calibri" panose="020F0502020204030204" pitchFamily="34" charset="0"/>
              </a:rPr>
            </a:br>
            <a:r>
              <a:rPr lang="de-DE" altLang="de-DE" sz="2000" dirty="0">
                <a:solidFill>
                  <a:schemeClr val="bg1"/>
                </a:solidFill>
                <a:latin typeface="+mn-lt"/>
                <a:cs typeface="Calibri" panose="020F0502020204030204" pitchFamily="34" charset="0"/>
              </a:rPr>
              <a:t>Absatzstruktur (2):  Wärmeerzeuger 2012 bis 2023</a:t>
            </a:r>
            <a:endParaRPr lang="de-DE" altLang="de-DE" sz="2000" dirty="0">
              <a:solidFill>
                <a:schemeClr val="bg1"/>
              </a:solidFill>
            </a:endParaRPr>
          </a:p>
        </p:txBody>
      </p:sp>
      <p:pic>
        <p:nvPicPr>
          <p:cNvPr id="3" name="Grafik 2">
            <a:extLst>
              <a:ext uri="{FF2B5EF4-FFF2-40B4-BE49-F238E27FC236}">
                <a16:creationId xmlns:a16="http://schemas.microsoft.com/office/drawing/2014/main" id="{D1A85B4F-753D-0BE4-200D-6E37F713C260}"/>
              </a:ext>
            </a:extLst>
          </p:cNvPr>
          <p:cNvPicPr>
            <a:picLocks noChangeAspect="1"/>
          </p:cNvPicPr>
          <p:nvPr/>
        </p:nvPicPr>
        <p:blipFill rotWithShape="1">
          <a:blip r:embed="rId3"/>
          <a:srcRect l="36153" t="18904" r="37569" b="17923"/>
          <a:stretch/>
        </p:blipFill>
        <p:spPr>
          <a:xfrm>
            <a:off x="56644" y="913620"/>
            <a:ext cx="9738966" cy="4389900"/>
          </a:xfrm>
          <a:prstGeom prst="rect">
            <a:avLst/>
          </a:prstGeom>
        </p:spPr>
      </p:pic>
      <p:sp>
        <p:nvSpPr>
          <p:cNvPr id="7" name="Text Box 14">
            <a:extLst>
              <a:ext uri="{FF2B5EF4-FFF2-40B4-BE49-F238E27FC236}">
                <a16:creationId xmlns:a16="http://schemas.microsoft.com/office/drawing/2014/main" id="{2892ADA4-CBFB-C018-DB5F-FA9A8471FC90}"/>
              </a:ext>
            </a:extLst>
          </p:cNvPr>
          <p:cNvSpPr txBox="1">
            <a:spLocks noChangeArrowheads="1"/>
          </p:cNvSpPr>
          <p:nvPr/>
        </p:nvSpPr>
        <p:spPr bwMode="auto">
          <a:xfrm>
            <a:off x="7291741" y="5292971"/>
            <a:ext cx="23607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Agora Energiewende, BDH</a:t>
            </a:r>
          </a:p>
        </p:txBody>
      </p:sp>
      <p:sp>
        <p:nvSpPr>
          <p:cNvPr id="2" name="Textfeld 1">
            <a:extLst>
              <a:ext uri="{FF2B5EF4-FFF2-40B4-BE49-F238E27FC236}">
                <a16:creationId xmlns:a16="http://schemas.microsoft.com/office/drawing/2014/main" id="{7093290D-558D-5B51-9D7B-25A8E203FAA4}"/>
              </a:ext>
            </a:extLst>
          </p:cNvPr>
          <p:cNvSpPr txBox="1"/>
          <p:nvPr/>
        </p:nvSpPr>
        <p:spPr>
          <a:xfrm>
            <a:off x="5286892" y="1079810"/>
            <a:ext cx="2820003" cy="830997"/>
          </a:xfrm>
          <a:prstGeom prst="rect">
            <a:avLst/>
          </a:prstGeom>
          <a:noFill/>
        </p:spPr>
        <p:txBody>
          <a:bodyPr wrap="none" rtlCol="0">
            <a:spAutoFit/>
          </a:bodyPr>
          <a:lstStyle/>
          <a:p>
            <a:r>
              <a:rPr lang="de-DE" sz="1600" b="1" dirty="0">
                <a:solidFill>
                  <a:srgbClr val="FF0000"/>
                </a:solidFill>
              </a:rPr>
              <a:t>1.Halbjahr 2024 (</a:t>
            </a:r>
            <a:r>
              <a:rPr lang="de-DE" sz="1600" b="1" dirty="0" err="1">
                <a:solidFill>
                  <a:srgbClr val="FF0000"/>
                </a:solidFill>
              </a:rPr>
              <a:t>Stck</a:t>
            </a:r>
            <a:r>
              <a:rPr lang="de-DE" sz="1600" b="1" dirty="0">
                <a:solidFill>
                  <a:srgbClr val="FF0000"/>
                </a:solidFill>
              </a:rPr>
              <a:t>)</a:t>
            </a:r>
            <a:br>
              <a:rPr lang="de-DE" sz="1600" b="1" dirty="0">
                <a:solidFill>
                  <a:srgbClr val="FF0000"/>
                </a:solidFill>
              </a:rPr>
            </a:br>
            <a:r>
              <a:rPr lang="de-DE" sz="1600" dirty="0">
                <a:solidFill>
                  <a:srgbClr val="FF0000"/>
                </a:solidFill>
              </a:rPr>
              <a:t>- Gas-/Ölheizungen: 278.000</a:t>
            </a:r>
            <a:br>
              <a:rPr lang="de-DE" sz="1600" dirty="0">
                <a:solidFill>
                  <a:srgbClr val="FF0000"/>
                </a:solidFill>
              </a:rPr>
            </a:br>
            <a:r>
              <a:rPr lang="de-DE" sz="1600" dirty="0">
                <a:solidFill>
                  <a:srgbClr val="FF0000"/>
                </a:solidFill>
              </a:rPr>
              <a:t>- Wärmepumpen: 90.000 </a:t>
            </a:r>
          </a:p>
        </p:txBody>
      </p:sp>
      <p:grpSp>
        <p:nvGrpSpPr>
          <p:cNvPr id="6" name="Gruppieren 5">
            <a:extLst>
              <a:ext uri="{FF2B5EF4-FFF2-40B4-BE49-F238E27FC236}">
                <a16:creationId xmlns:a16="http://schemas.microsoft.com/office/drawing/2014/main" id="{3E77DD2C-0514-733A-D2A9-C1F3ACB265A8}"/>
              </a:ext>
            </a:extLst>
          </p:cNvPr>
          <p:cNvGrpSpPr/>
          <p:nvPr/>
        </p:nvGrpSpPr>
        <p:grpSpPr>
          <a:xfrm>
            <a:off x="0" y="2724912"/>
            <a:ext cx="9906000" cy="3515989"/>
            <a:chOff x="0" y="2724912"/>
            <a:chExt cx="9906000" cy="3515989"/>
          </a:xfrm>
        </p:grpSpPr>
        <p:grpSp>
          <p:nvGrpSpPr>
            <p:cNvPr id="13" name="Gruppieren 12">
              <a:extLst>
                <a:ext uri="{FF2B5EF4-FFF2-40B4-BE49-F238E27FC236}">
                  <a16:creationId xmlns:a16="http://schemas.microsoft.com/office/drawing/2014/main" id="{B13743E4-520B-F592-6F7F-F08A74D225A3}"/>
                </a:ext>
              </a:extLst>
            </p:cNvPr>
            <p:cNvGrpSpPr/>
            <p:nvPr/>
          </p:nvGrpSpPr>
          <p:grpSpPr>
            <a:xfrm>
              <a:off x="0" y="2954681"/>
              <a:ext cx="9906000" cy="3286220"/>
              <a:chOff x="0" y="2954681"/>
              <a:chExt cx="9906000" cy="3286220"/>
            </a:xfrm>
          </p:grpSpPr>
          <p:sp>
            <p:nvSpPr>
              <p:cNvPr id="5" name="Rectangle 4">
                <a:extLst>
                  <a:ext uri="{FF2B5EF4-FFF2-40B4-BE49-F238E27FC236}">
                    <a16:creationId xmlns:a16="http://schemas.microsoft.com/office/drawing/2014/main" id="{5CBE715D-0ED5-5104-99E9-1825D1AEDB9E}"/>
                  </a:ext>
                </a:extLst>
              </p:cNvPr>
              <p:cNvSpPr>
                <a:spLocks noChangeArrowheads="1"/>
              </p:cNvSpPr>
              <p:nvPr/>
            </p:nvSpPr>
            <p:spPr bwMode="auto">
              <a:xfrm>
                <a:off x="0" y="583642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Bremser haben noch Erfolg: Gas- und Ölheizung haben sogar zugenommen!</a:t>
                </a:r>
              </a:p>
            </p:txBody>
          </p:sp>
          <p:sp>
            <p:nvSpPr>
              <p:cNvPr id="11" name="Textfeld 10">
                <a:extLst>
                  <a:ext uri="{FF2B5EF4-FFF2-40B4-BE49-F238E27FC236}">
                    <a16:creationId xmlns:a16="http://schemas.microsoft.com/office/drawing/2014/main" id="{2F3CAE4B-E432-A735-DD8A-DFC7D6F73BF9}"/>
                  </a:ext>
                </a:extLst>
              </p:cNvPr>
              <p:cNvSpPr txBox="1"/>
              <p:nvPr/>
            </p:nvSpPr>
            <p:spPr>
              <a:xfrm>
                <a:off x="8661113" y="2954681"/>
                <a:ext cx="543739" cy="307777"/>
              </a:xfrm>
              <a:prstGeom prst="rect">
                <a:avLst/>
              </a:prstGeom>
              <a:noFill/>
            </p:spPr>
            <p:txBody>
              <a:bodyPr wrap="none" rtlCol="0">
                <a:spAutoFit/>
              </a:bodyPr>
              <a:lstStyle/>
              <a:p>
                <a:r>
                  <a:rPr lang="de-DE" sz="1400" dirty="0">
                    <a:solidFill>
                      <a:srgbClr val="FF0000"/>
                    </a:solidFill>
                  </a:rPr>
                  <a:t>62%</a:t>
                </a:r>
              </a:p>
            </p:txBody>
          </p:sp>
        </p:grpSp>
        <p:sp>
          <p:nvSpPr>
            <p:cNvPr id="4" name="Ellipse 3">
              <a:extLst>
                <a:ext uri="{FF2B5EF4-FFF2-40B4-BE49-F238E27FC236}">
                  <a16:creationId xmlns:a16="http://schemas.microsoft.com/office/drawing/2014/main" id="{D5AFF9CC-C526-21A1-2ECE-80F8C476323E}"/>
                </a:ext>
              </a:extLst>
            </p:cNvPr>
            <p:cNvSpPr/>
            <p:nvPr/>
          </p:nvSpPr>
          <p:spPr bwMode="auto">
            <a:xfrm>
              <a:off x="8522208" y="2724912"/>
              <a:ext cx="868680" cy="612648"/>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5946783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E4EDCC0-6EC3-22E5-19A0-317F944D03F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D29325-7597-CB44-AEC8-18554F08165C}" type="slidenum">
              <a:rPr lang="de-DE" smtClean="0"/>
              <a:pPr/>
              <a:t>17</a:t>
            </a:fld>
            <a:endParaRPr lang="de-DE"/>
          </a:p>
        </p:txBody>
      </p:sp>
      <p:sp>
        <p:nvSpPr>
          <p:cNvPr id="6" name="Rectangle 4">
            <a:extLst>
              <a:ext uri="{FF2B5EF4-FFF2-40B4-BE49-F238E27FC236}">
                <a16:creationId xmlns:a16="http://schemas.microsoft.com/office/drawing/2014/main" id="{4AD0168B-AD3D-D10A-B6E9-ED9F27EB2F5A}"/>
              </a:ext>
            </a:extLst>
          </p:cNvPr>
          <p:cNvSpPr>
            <a:spLocks noChangeArrowheads="1"/>
          </p:cNvSpPr>
          <p:nvPr/>
        </p:nvSpPr>
        <p:spPr bwMode="auto">
          <a:xfrm flipH="1">
            <a:off x="1108362" y="110263"/>
            <a:ext cx="8632403"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Technologischer Umbruch (1)</a:t>
            </a:r>
            <a:br>
              <a:rPr lang="de-DE" altLang="de-DE" sz="2000" dirty="0">
                <a:solidFill>
                  <a:schemeClr val="bg1"/>
                </a:solidFill>
              </a:rPr>
            </a:br>
            <a:r>
              <a:rPr lang="de-DE" altLang="de-DE" sz="2000" dirty="0">
                <a:solidFill>
                  <a:schemeClr val="bg1"/>
                </a:solidFill>
              </a:rPr>
              <a:t>Disruption</a:t>
            </a:r>
          </a:p>
        </p:txBody>
      </p:sp>
      <p:sp>
        <p:nvSpPr>
          <p:cNvPr id="12" name="Textfeld 11">
            <a:extLst>
              <a:ext uri="{FF2B5EF4-FFF2-40B4-BE49-F238E27FC236}">
                <a16:creationId xmlns:a16="http://schemas.microsoft.com/office/drawing/2014/main" id="{D8BA8922-FA19-CC4D-445E-D0A1297286F9}"/>
              </a:ext>
            </a:extLst>
          </p:cNvPr>
          <p:cNvSpPr txBox="1"/>
          <p:nvPr/>
        </p:nvSpPr>
        <p:spPr>
          <a:xfrm>
            <a:off x="470724" y="863243"/>
            <a:ext cx="1205677" cy="369332"/>
          </a:xfrm>
          <a:prstGeom prst="rect">
            <a:avLst/>
          </a:prstGeom>
          <a:noFill/>
        </p:spPr>
        <p:txBody>
          <a:bodyPr wrap="square" rtlCol="0">
            <a:spAutoFit/>
          </a:bodyPr>
          <a:lstStyle/>
          <a:p>
            <a:r>
              <a:rPr lang="de-DE" sz="1800" dirty="0">
                <a:solidFill>
                  <a:srgbClr val="3333FF"/>
                </a:solidFill>
              </a:rPr>
              <a:t>Definition:</a:t>
            </a:r>
          </a:p>
        </p:txBody>
      </p:sp>
      <p:grpSp>
        <p:nvGrpSpPr>
          <p:cNvPr id="52" name="Gruppieren 51">
            <a:extLst>
              <a:ext uri="{FF2B5EF4-FFF2-40B4-BE49-F238E27FC236}">
                <a16:creationId xmlns:a16="http://schemas.microsoft.com/office/drawing/2014/main" id="{5595A20F-BECA-584F-64D1-423B81A31C87}"/>
              </a:ext>
            </a:extLst>
          </p:cNvPr>
          <p:cNvGrpSpPr/>
          <p:nvPr/>
        </p:nvGrpSpPr>
        <p:grpSpPr>
          <a:xfrm>
            <a:off x="139013" y="1267757"/>
            <a:ext cx="6374570" cy="3885935"/>
            <a:chOff x="139013" y="1267757"/>
            <a:chExt cx="6374570" cy="3885935"/>
          </a:xfrm>
        </p:grpSpPr>
        <p:sp>
          <p:nvSpPr>
            <p:cNvPr id="46" name="Rechteck 45">
              <a:extLst>
                <a:ext uri="{FF2B5EF4-FFF2-40B4-BE49-F238E27FC236}">
                  <a16:creationId xmlns:a16="http://schemas.microsoft.com/office/drawing/2014/main" id="{B1172AC1-F9A9-D2FF-6C47-5480F16BE645}"/>
                </a:ext>
              </a:extLst>
            </p:cNvPr>
            <p:cNvSpPr/>
            <p:nvPr/>
          </p:nvSpPr>
          <p:spPr bwMode="auto">
            <a:xfrm>
              <a:off x="139013" y="1267757"/>
              <a:ext cx="6374570" cy="3885935"/>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cxnSp>
          <p:nvCxnSpPr>
            <p:cNvPr id="30" name="Gerader Verbinder 29">
              <a:extLst>
                <a:ext uri="{FF2B5EF4-FFF2-40B4-BE49-F238E27FC236}">
                  <a16:creationId xmlns:a16="http://schemas.microsoft.com/office/drawing/2014/main" id="{9DCB0956-1ED3-3CB5-15E4-596A1C808000}"/>
                </a:ext>
              </a:extLst>
            </p:cNvPr>
            <p:cNvCxnSpPr/>
            <p:nvPr/>
          </p:nvCxnSpPr>
          <p:spPr bwMode="auto">
            <a:xfrm>
              <a:off x="293512" y="4924688"/>
              <a:ext cx="5651950" cy="0"/>
            </a:xfrm>
            <a:prstGeom prst="line">
              <a:avLst/>
            </a:prstGeom>
            <a:solidFill>
              <a:srgbClr val="FF0000"/>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r Verbinder 31">
              <a:extLst>
                <a:ext uri="{FF2B5EF4-FFF2-40B4-BE49-F238E27FC236}">
                  <a16:creationId xmlns:a16="http://schemas.microsoft.com/office/drawing/2014/main" id="{2B52F342-6351-08EB-E6DD-5366FAA6063C}"/>
                </a:ext>
              </a:extLst>
            </p:cNvPr>
            <p:cNvCxnSpPr/>
            <p:nvPr/>
          </p:nvCxnSpPr>
          <p:spPr bwMode="auto">
            <a:xfrm flipV="1">
              <a:off x="470724" y="1914788"/>
              <a:ext cx="0" cy="3187700"/>
            </a:xfrm>
            <a:prstGeom prst="line">
              <a:avLst/>
            </a:prstGeom>
            <a:solidFill>
              <a:srgbClr val="FF0000"/>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feld 46">
              <a:extLst>
                <a:ext uri="{FF2B5EF4-FFF2-40B4-BE49-F238E27FC236}">
                  <a16:creationId xmlns:a16="http://schemas.microsoft.com/office/drawing/2014/main" id="{F7994F27-29F1-251A-9CD1-3D9433A3A7B9}"/>
                </a:ext>
              </a:extLst>
            </p:cNvPr>
            <p:cNvSpPr txBox="1"/>
            <p:nvPr/>
          </p:nvSpPr>
          <p:spPr>
            <a:xfrm>
              <a:off x="177546" y="1369789"/>
              <a:ext cx="1645920" cy="523220"/>
            </a:xfrm>
            <a:prstGeom prst="rect">
              <a:avLst/>
            </a:prstGeom>
            <a:noFill/>
          </p:spPr>
          <p:txBody>
            <a:bodyPr wrap="square" rtlCol="0">
              <a:spAutoFit/>
            </a:bodyPr>
            <a:lstStyle/>
            <a:p>
              <a:r>
                <a:rPr lang="de-DE" sz="1400" u="sng" dirty="0"/>
                <a:t>Produkt</a:t>
              </a:r>
              <a:br>
                <a:rPr lang="de-DE" sz="1400" dirty="0"/>
              </a:br>
              <a:r>
                <a:rPr lang="de-DE" sz="1400" dirty="0"/>
                <a:t>Leistungsfähigkeit</a:t>
              </a:r>
              <a:endParaRPr lang="de-DE" sz="1400" dirty="0">
                <a:solidFill>
                  <a:srgbClr val="3333FF"/>
                </a:solidFill>
              </a:endParaRPr>
            </a:p>
          </p:txBody>
        </p:sp>
        <p:sp>
          <p:nvSpPr>
            <p:cNvPr id="48" name="Textfeld 47">
              <a:extLst>
                <a:ext uri="{FF2B5EF4-FFF2-40B4-BE49-F238E27FC236}">
                  <a16:creationId xmlns:a16="http://schemas.microsoft.com/office/drawing/2014/main" id="{6E7EB737-55B0-AAAD-926C-ED25D8C1F251}"/>
                </a:ext>
              </a:extLst>
            </p:cNvPr>
            <p:cNvSpPr txBox="1"/>
            <p:nvPr/>
          </p:nvSpPr>
          <p:spPr>
            <a:xfrm>
              <a:off x="5979468" y="4772664"/>
              <a:ext cx="335691" cy="307777"/>
            </a:xfrm>
            <a:prstGeom prst="rect">
              <a:avLst/>
            </a:prstGeom>
            <a:noFill/>
          </p:spPr>
          <p:txBody>
            <a:bodyPr wrap="square" rtlCol="0">
              <a:spAutoFit/>
            </a:bodyPr>
            <a:lstStyle/>
            <a:p>
              <a:r>
                <a:rPr lang="de-DE" sz="1400" dirty="0"/>
                <a:t>t</a:t>
              </a:r>
              <a:endParaRPr lang="de-DE" sz="1400" dirty="0">
                <a:solidFill>
                  <a:srgbClr val="3333FF"/>
                </a:solidFill>
              </a:endParaRPr>
            </a:p>
          </p:txBody>
        </p:sp>
      </p:grpSp>
      <p:sp>
        <p:nvSpPr>
          <p:cNvPr id="42" name="Freihandform: Form 41">
            <a:extLst>
              <a:ext uri="{FF2B5EF4-FFF2-40B4-BE49-F238E27FC236}">
                <a16:creationId xmlns:a16="http://schemas.microsoft.com/office/drawing/2014/main" id="{7C135BB3-DE08-3FCF-B431-E38CE87112BD}"/>
              </a:ext>
            </a:extLst>
          </p:cNvPr>
          <p:cNvSpPr/>
          <p:nvPr/>
        </p:nvSpPr>
        <p:spPr bwMode="auto">
          <a:xfrm flipV="1">
            <a:off x="2466217" y="3711590"/>
            <a:ext cx="2698513" cy="1209498"/>
          </a:xfrm>
          <a:custGeom>
            <a:avLst/>
            <a:gdLst>
              <a:gd name="connsiteX0" fmla="*/ 0 w 3594100"/>
              <a:gd name="connsiteY0" fmla="*/ 3009900 h 3009900"/>
              <a:gd name="connsiteX1" fmla="*/ 1092200 w 3594100"/>
              <a:gd name="connsiteY1" fmla="*/ 2565400 h 3009900"/>
              <a:gd name="connsiteX2" fmla="*/ 2146300 w 3594100"/>
              <a:gd name="connsiteY2" fmla="*/ 438150 h 3009900"/>
              <a:gd name="connsiteX3" fmla="*/ 3594100 w 3594100"/>
              <a:gd name="connsiteY3" fmla="*/ 0 h 3009900"/>
              <a:gd name="connsiteX4" fmla="*/ 3594100 w 35941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100" h="3009900">
                <a:moveTo>
                  <a:pt x="0" y="3009900"/>
                </a:moveTo>
                <a:cubicBezTo>
                  <a:pt x="367241" y="3001962"/>
                  <a:pt x="734483" y="2994025"/>
                  <a:pt x="1092200" y="2565400"/>
                </a:cubicBezTo>
                <a:cubicBezTo>
                  <a:pt x="1449917" y="2136775"/>
                  <a:pt x="1729317" y="865717"/>
                  <a:pt x="2146300" y="438150"/>
                </a:cubicBezTo>
                <a:cubicBezTo>
                  <a:pt x="2563283" y="10583"/>
                  <a:pt x="3594100" y="0"/>
                  <a:pt x="3594100" y="0"/>
                </a:cubicBezTo>
                <a:lnTo>
                  <a:pt x="3594100" y="0"/>
                </a:lnTo>
              </a:path>
            </a:pathLst>
          </a:custGeom>
          <a:noFill/>
          <a:ln w="28575" cap="flat" cmpd="sng" algn="ctr">
            <a:solidFill>
              <a:srgbClr val="0000FF"/>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2" name="Textfeld 61">
            <a:extLst>
              <a:ext uri="{FF2B5EF4-FFF2-40B4-BE49-F238E27FC236}">
                <a16:creationId xmlns:a16="http://schemas.microsoft.com/office/drawing/2014/main" id="{A3DBDADC-5109-3C31-B7BB-34F078FD393A}"/>
              </a:ext>
            </a:extLst>
          </p:cNvPr>
          <p:cNvSpPr txBox="1"/>
          <p:nvPr/>
        </p:nvSpPr>
        <p:spPr>
          <a:xfrm>
            <a:off x="67551" y="5169767"/>
            <a:ext cx="2612903" cy="281231"/>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ISE e.V., Christian Stöcker</a:t>
            </a:r>
          </a:p>
        </p:txBody>
      </p:sp>
      <p:grpSp>
        <p:nvGrpSpPr>
          <p:cNvPr id="36" name="Gruppieren 35">
            <a:extLst>
              <a:ext uri="{FF2B5EF4-FFF2-40B4-BE49-F238E27FC236}">
                <a16:creationId xmlns:a16="http://schemas.microsoft.com/office/drawing/2014/main" id="{66B3BA8B-2236-62B8-F1C6-77C1B9BE8276}"/>
              </a:ext>
            </a:extLst>
          </p:cNvPr>
          <p:cNvGrpSpPr/>
          <p:nvPr/>
        </p:nvGrpSpPr>
        <p:grpSpPr>
          <a:xfrm>
            <a:off x="1676400" y="818100"/>
            <a:ext cx="4674173" cy="461665"/>
            <a:chOff x="1676401" y="780665"/>
            <a:chExt cx="4674173" cy="461665"/>
          </a:xfrm>
        </p:grpSpPr>
        <p:sp>
          <p:nvSpPr>
            <p:cNvPr id="21" name="Textfeld 20">
              <a:extLst>
                <a:ext uri="{FF2B5EF4-FFF2-40B4-BE49-F238E27FC236}">
                  <a16:creationId xmlns:a16="http://schemas.microsoft.com/office/drawing/2014/main" id="{D9A2D88C-AB53-8334-E6E6-CF6353A0C416}"/>
                </a:ext>
              </a:extLst>
            </p:cNvPr>
            <p:cNvSpPr txBox="1"/>
            <p:nvPr/>
          </p:nvSpPr>
          <p:spPr>
            <a:xfrm>
              <a:off x="1676401" y="826831"/>
              <a:ext cx="2366562" cy="369332"/>
            </a:xfrm>
            <a:prstGeom prst="rect">
              <a:avLst/>
            </a:prstGeom>
            <a:noFill/>
          </p:spPr>
          <p:txBody>
            <a:bodyPr wrap="square" rtlCol="0">
              <a:spAutoFit/>
            </a:bodyPr>
            <a:lstStyle/>
            <a:p>
              <a:r>
                <a:rPr lang="de-DE" sz="1800" dirty="0">
                  <a:solidFill>
                    <a:srgbClr val="3333FF"/>
                  </a:solidFill>
                </a:rPr>
                <a:t>“kreative Zerstörung”</a:t>
              </a:r>
              <a:endParaRPr lang="de-DE" sz="1200" dirty="0">
                <a:solidFill>
                  <a:srgbClr val="3333FF"/>
                </a:solidFill>
              </a:endParaRPr>
            </a:p>
          </p:txBody>
        </p:sp>
        <p:sp>
          <p:nvSpPr>
            <p:cNvPr id="29" name="Textfeld 28">
              <a:extLst>
                <a:ext uri="{FF2B5EF4-FFF2-40B4-BE49-F238E27FC236}">
                  <a16:creationId xmlns:a16="http://schemas.microsoft.com/office/drawing/2014/main" id="{492062C5-35EF-FD5A-FBA9-B54C971F701B}"/>
                </a:ext>
              </a:extLst>
            </p:cNvPr>
            <p:cNvSpPr txBox="1"/>
            <p:nvPr/>
          </p:nvSpPr>
          <p:spPr>
            <a:xfrm>
              <a:off x="3898584" y="780665"/>
              <a:ext cx="2451990" cy="461665"/>
            </a:xfrm>
            <a:prstGeom prst="rect">
              <a:avLst/>
            </a:prstGeom>
            <a:noFill/>
          </p:spPr>
          <p:txBody>
            <a:bodyPr wrap="square">
              <a:spAutoFit/>
            </a:bodyPr>
            <a:lstStyle/>
            <a:p>
              <a:r>
                <a:rPr lang="de-DE" sz="1200" dirty="0"/>
                <a:t>Joseph Schumpeter (*1883),</a:t>
              </a:r>
              <a:br>
                <a:rPr lang="de-DE" sz="1200" dirty="0"/>
              </a:br>
              <a:r>
                <a:rPr lang="de-DE" sz="1200" dirty="0"/>
                <a:t>österreichischer Ökonom </a:t>
              </a:r>
            </a:p>
          </p:txBody>
        </p:sp>
      </p:grpSp>
      <p:grpSp>
        <p:nvGrpSpPr>
          <p:cNvPr id="19" name="Gruppieren 18">
            <a:extLst>
              <a:ext uri="{FF2B5EF4-FFF2-40B4-BE49-F238E27FC236}">
                <a16:creationId xmlns:a16="http://schemas.microsoft.com/office/drawing/2014/main" id="{93259C87-9A5A-1C41-8A65-F6AE92F96A03}"/>
              </a:ext>
            </a:extLst>
          </p:cNvPr>
          <p:cNvGrpSpPr/>
          <p:nvPr/>
        </p:nvGrpSpPr>
        <p:grpSpPr>
          <a:xfrm>
            <a:off x="162075" y="4796412"/>
            <a:ext cx="6939491" cy="1402448"/>
            <a:chOff x="360299" y="4555699"/>
            <a:chExt cx="6939491" cy="1402448"/>
          </a:xfrm>
        </p:grpSpPr>
        <p:pic>
          <p:nvPicPr>
            <p:cNvPr id="3" name="Grafik 2" descr="Ein Bild, das Schrift, weiß, Design enthält.&#10;&#10;Automatisch generierte Beschreibung">
              <a:extLst>
                <a:ext uri="{FF2B5EF4-FFF2-40B4-BE49-F238E27FC236}">
                  <a16:creationId xmlns:a16="http://schemas.microsoft.com/office/drawing/2014/main" id="{D8A73E9A-E283-DB2E-5038-54A0B6EEF479}"/>
                </a:ext>
              </a:extLst>
            </p:cNvPr>
            <p:cNvPicPr>
              <a:picLocks noChangeAspect="1"/>
            </p:cNvPicPr>
            <p:nvPr/>
          </p:nvPicPr>
          <p:blipFill>
            <a:blip r:embed="rId2">
              <a:extLst>
                <a:ext uri="{28A0092B-C50C-407E-A947-70E740481C1C}">
                  <a14:useLocalDpi xmlns:a14="http://schemas.microsoft.com/office/drawing/2010/main" val="0"/>
                </a:ext>
              </a:extLst>
            </a:blip>
            <a:srcRect l="25251" t="37604" b="21376"/>
            <a:stretch/>
          </p:blipFill>
          <p:spPr>
            <a:xfrm>
              <a:off x="1464978" y="5338873"/>
              <a:ext cx="4605914" cy="619274"/>
            </a:xfrm>
            <a:prstGeom prst="rect">
              <a:avLst/>
            </a:prstGeom>
          </p:spPr>
        </p:pic>
        <p:pic>
          <p:nvPicPr>
            <p:cNvPr id="10" name="Grafik 9" descr="Ein Bild, das Screenshot, Schwarz, Dunkelheit, Schwarzweiß enthält.&#10;&#10;Automatisch generierte Beschreibung">
              <a:extLst>
                <a:ext uri="{FF2B5EF4-FFF2-40B4-BE49-F238E27FC236}">
                  <a16:creationId xmlns:a16="http://schemas.microsoft.com/office/drawing/2014/main" id="{5E0FE3D3-A0D1-6C00-24F1-BE5D05C43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12979" y="4555699"/>
              <a:ext cx="1486811" cy="1338130"/>
            </a:xfrm>
            <a:prstGeom prst="rect">
              <a:avLst/>
            </a:prstGeom>
          </p:spPr>
        </p:pic>
        <p:pic>
          <p:nvPicPr>
            <p:cNvPr id="14" name="Grafik 13" descr="Ein Bild, das Schrift, weiß, Design enthält.&#10;&#10;Automatisch generierte Beschreibung">
              <a:extLst>
                <a:ext uri="{FF2B5EF4-FFF2-40B4-BE49-F238E27FC236}">
                  <a16:creationId xmlns:a16="http://schemas.microsoft.com/office/drawing/2014/main" id="{5A4BF979-8F37-CC00-5447-19B27785056C}"/>
                </a:ext>
              </a:extLst>
            </p:cNvPr>
            <p:cNvPicPr>
              <a:picLocks noChangeAspect="1"/>
            </p:cNvPicPr>
            <p:nvPr/>
          </p:nvPicPr>
          <p:blipFill>
            <a:blip r:embed="rId2">
              <a:extLst>
                <a:ext uri="{28A0092B-C50C-407E-A947-70E740481C1C}">
                  <a14:useLocalDpi xmlns:a14="http://schemas.microsoft.com/office/drawing/2010/main" val="0"/>
                </a:ext>
              </a:extLst>
            </a:blip>
            <a:srcRect l="60567" t="37604" r="21505" b="21376"/>
            <a:stretch/>
          </p:blipFill>
          <p:spPr>
            <a:xfrm>
              <a:off x="360299" y="5338873"/>
              <a:ext cx="1104679" cy="619274"/>
            </a:xfrm>
            <a:prstGeom prst="rect">
              <a:avLst/>
            </a:prstGeom>
          </p:spPr>
        </p:pic>
        <p:sp>
          <p:nvSpPr>
            <p:cNvPr id="15" name="Rechteck 14">
              <a:extLst>
                <a:ext uri="{FF2B5EF4-FFF2-40B4-BE49-F238E27FC236}">
                  <a16:creationId xmlns:a16="http://schemas.microsoft.com/office/drawing/2014/main" id="{EA81B7E0-3BA5-5363-F961-BE12F5216B02}"/>
                </a:ext>
              </a:extLst>
            </p:cNvPr>
            <p:cNvSpPr/>
            <p:nvPr/>
          </p:nvSpPr>
          <p:spPr bwMode="auto">
            <a:xfrm>
              <a:off x="581025" y="5229225"/>
              <a:ext cx="180975" cy="407736"/>
            </a:xfrm>
            <a:prstGeom prst="rect">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7" name="Rechteck 16">
              <a:extLst>
                <a:ext uri="{FF2B5EF4-FFF2-40B4-BE49-F238E27FC236}">
                  <a16:creationId xmlns:a16="http://schemas.microsoft.com/office/drawing/2014/main" id="{4B1D9892-42E0-C0B4-538D-F1C3AA4480AF}"/>
                </a:ext>
              </a:extLst>
            </p:cNvPr>
            <p:cNvSpPr/>
            <p:nvPr/>
          </p:nvSpPr>
          <p:spPr bwMode="auto">
            <a:xfrm>
              <a:off x="635000" y="5272198"/>
              <a:ext cx="80963" cy="119869"/>
            </a:xfrm>
            <a:prstGeom prst="rect">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9" name="Textfeld 8">
            <a:extLst>
              <a:ext uri="{FF2B5EF4-FFF2-40B4-BE49-F238E27FC236}">
                <a16:creationId xmlns:a16="http://schemas.microsoft.com/office/drawing/2014/main" id="{9B3CF6B2-0016-D6CF-608D-D319168EBAA4}"/>
              </a:ext>
            </a:extLst>
          </p:cNvPr>
          <p:cNvSpPr txBox="1"/>
          <p:nvPr/>
        </p:nvSpPr>
        <p:spPr>
          <a:xfrm>
            <a:off x="1" y="6193925"/>
            <a:ext cx="9906000" cy="369332"/>
          </a:xfrm>
          <a:prstGeom prst="rect">
            <a:avLst/>
          </a:prstGeom>
          <a:noFill/>
        </p:spPr>
        <p:txBody>
          <a:bodyPr wrap="square" rtlCol="0">
            <a:spAutoFit/>
          </a:bodyPr>
          <a:lstStyle/>
          <a:p>
            <a:pPr algn="ctr"/>
            <a:r>
              <a:rPr lang="de-DE" sz="1800" dirty="0">
                <a:solidFill>
                  <a:srgbClr val="00B050"/>
                </a:solidFill>
                <a:latin typeface="+mn-lt"/>
              </a:rPr>
              <a:t>„Der Zug nimmt richtig Fahrt auf, wenn der Heizer unterstützt wird, nicht aber der Bremser!“</a:t>
            </a:r>
          </a:p>
        </p:txBody>
      </p:sp>
      <p:grpSp>
        <p:nvGrpSpPr>
          <p:cNvPr id="56" name="Gruppieren 55">
            <a:extLst>
              <a:ext uri="{FF2B5EF4-FFF2-40B4-BE49-F238E27FC236}">
                <a16:creationId xmlns:a16="http://schemas.microsoft.com/office/drawing/2014/main" id="{3B59337F-62D6-C3C3-CAF7-46C3DFEA4E7C}"/>
              </a:ext>
            </a:extLst>
          </p:cNvPr>
          <p:cNvGrpSpPr/>
          <p:nvPr/>
        </p:nvGrpSpPr>
        <p:grpSpPr>
          <a:xfrm>
            <a:off x="3152022" y="3711590"/>
            <a:ext cx="2698513" cy="1209498"/>
            <a:chOff x="3152022" y="3711590"/>
            <a:chExt cx="2698513" cy="1209498"/>
          </a:xfrm>
        </p:grpSpPr>
        <p:sp>
          <p:nvSpPr>
            <p:cNvPr id="37" name="Freihandform: Form 36">
              <a:extLst>
                <a:ext uri="{FF2B5EF4-FFF2-40B4-BE49-F238E27FC236}">
                  <a16:creationId xmlns:a16="http://schemas.microsoft.com/office/drawing/2014/main" id="{9F070DFE-BAE1-5571-12DF-C0899B23661B}"/>
                </a:ext>
              </a:extLst>
            </p:cNvPr>
            <p:cNvSpPr/>
            <p:nvPr/>
          </p:nvSpPr>
          <p:spPr bwMode="auto">
            <a:xfrm flipV="1">
              <a:off x="3152022" y="3711590"/>
              <a:ext cx="2698513" cy="1209498"/>
            </a:xfrm>
            <a:custGeom>
              <a:avLst/>
              <a:gdLst>
                <a:gd name="connsiteX0" fmla="*/ 0 w 3594100"/>
                <a:gd name="connsiteY0" fmla="*/ 3009900 h 3009900"/>
                <a:gd name="connsiteX1" fmla="*/ 1092200 w 3594100"/>
                <a:gd name="connsiteY1" fmla="*/ 2565400 h 3009900"/>
                <a:gd name="connsiteX2" fmla="*/ 2146300 w 3594100"/>
                <a:gd name="connsiteY2" fmla="*/ 438150 h 3009900"/>
                <a:gd name="connsiteX3" fmla="*/ 3594100 w 3594100"/>
                <a:gd name="connsiteY3" fmla="*/ 0 h 3009900"/>
                <a:gd name="connsiteX4" fmla="*/ 3594100 w 35941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100" h="3009900">
                  <a:moveTo>
                    <a:pt x="0" y="3009900"/>
                  </a:moveTo>
                  <a:cubicBezTo>
                    <a:pt x="367241" y="3001962"/>
                    <a:pt x="734483" y="2994025"/>
                    <a:pt x="1092200" y="2565400"/>
                  </a:cubicBezTo>
                  <a:cubicBezTo>
                    <a:pt x="1449917" y="2136775"/>
                    <a:pt x="1729317" y="865717"/>
                    <a:pt x="2146300" y="438150"/>
                  </a:cubicBezTo>
                  <a:cubicBezTo>
                    <a:pt x="2563283" y="10583"/>
                    <a:pt x="3594100" y="0"/>
                    <a:pt x="3594100" y="0"/>
                  </a:cubicBezTo>
                  <a:lnTo>
                    <a:pt x="3594100" y="0"/>
                  </a:lnTo>
                </a:path>
              </a:pathLst>
            </a:custGeom>
            <a:noFill/>
            <a:ln w="28575" cap="flat" cmpd="sng" algn="ctr">
              <a:solidFill>
                <a:srgbClr val="FF0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50" name="Gruppieren 49">
              <a:extLst>
                <a:ext uri="{FF2B5EF4-FFF2-40B4-BE49-F238E27FC236}">
                  <a16:creationId xmlns:a16="http://schemas.microsoft.com/office/drawing/2014/main" id="{392DDFCF-17C2-FD4A-F10C-8EAA4E06F48C}"/>
                </a:ext>
              </a:extLst>
            </p:cNvPr>
            <p:cNvGrpSpPr/>
            <p:nvPr/>
          </p:nvGrpSpPr>
          <p:grpSpPr>
            <a:xfrm>
              <a:off x="3705734" y="3874939"/>
              <a:ext cx="505607" cy="429742"/>
              <a:chOff x="3705734" y="3874939"/>
              <a:chExt cx="505607" cy="429742"/>
            </a:xfrm>
          </p:grpSpPr>
          <p:sp>
            <p:nvSpPr>
              <p:cNvPr id="26" name="Textfeld 25">
                <a:extLst>
                  <a:ext uri="{FF2B5EF4-FFF2-40B4-BE49-F238E27FC236}">
                    <a16:creationId xmlns:a16="http://schemas.microsoft.com/office/drawing/2014/main" id="{5B1A8843-DEDB-4C14-CE34-5F2C08766AF7}"/>
                  </a:ext>
                </a:extLst>
              </p:cNvPr>
              <p:cNvSpPr txBox="1"/>
              <p:nvPr/>
            </p:nvSpPr>
            <p:spPr>
              <a:xfrm>
                <a:off x="3705734" y="3874939"/>
                <a:ext cx="505607" cy="338554"/>
              </a:xfrm>
              <a:prstGeom prst="rect">
                <a:avLst/>
              </a:prstGeom>
              <a:noFill/>
              <a:ln>
                <a:noFill/>
              </a:ln>
            </p:spPr>
            <p:txBody>
              <a:bodyPr wrap="square">
                <a:spAutoFit/>
              </a:bodyPr>
              <a:lstStyle/>
              <a:p>
                <a:r>
                  <a:rPr lang="de-DE" sz="1600" dirty="0">
                    <a:solidFill>
                      <a:srgbClr val="FF0000"/>
                    </a:solidFill>
                    <a:sym typeface="Symbol" panose="05050102010706020507" pitchFamily="18" charset="2"/>
                  </a:rPr>
                  <a:t></a:t>
                </a:r>
                <a:r>
                  <a:rPr lang="de-DE" sz="1600" dirty="0" err="1">
                    <a:solidFill>
                      <a:srgbClr val="FF0000"/>
                    </a:solidFill>
                  </a:rPr>
                  <a:t>t</a:t>
                </a:r>
                <a:r>
                  <a:rPr lang="de-DE" sz="1600" baseline="-25000" dirty="0" err="1">
                    <a:solidFill>
                      <a:srgbClr val="FF0000"/>
                    </a:solidFill>
                  </a:rPr>
                  <a:t>L</a:t>
                </a:r>
                <a:r>
                  <a:rPr lang="de-DE" sz="1600" dirty="0">
                    <a:solidFill>
                      <a:srgbClr val="FF0000"/>
                    </a:solidFill>
                  </a:rPr>
                  <a:t> </a:t>
                </a:r>
                <a:endParaRPr lang="de-DE" sz="1600" dirty="0"/>
              </a:p>
            </p:txBody>
          </p:sp>
          <p:sp>
            <p:nvSpPr>
              <p:cNvPr id="41" name="Pfeil: nach rechts 40">
                <a:extLst>
                  <a:ext uri="{FF2B5EF4-FFF2-40B4-BE49-F238E27FC236}">
                    <a16:creationId xmlns:a16="http://schemas.microsoft.com/office/drawing/2014/main" id="{701A4651-7B5E-FF32-3F74-A94E922AC250}"/>
                  </a:ext>
                </a:extLst>
              </p:cNvPr>
              <p:cNvSpPr/>
              <p:nvPr/>
            </p:nvSpPr>
            <p:spPr bwMode="auto">
              <a:xfrm>
                <a:off x="3710219" y="4161039"/>
                <a:ext cx="501122" cy="143642"/>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64" name="Gruppieren 63">
            <a:extLst>
              <a:ext uri="{FF2B5EF4-FFF2-40B4-BE49-F238E27FC236}">
                <a16:creationId xmlns:a16="http://schemas.microsoft.com/office/drawing/2014/main" id="{59614E77-38FE-60F8-2907-4E4B9323996D}"/>
              </a:ext>
            </a:extLst>
          </p:cNvPr>
          <p:cNvGrpSpPr/>
          <p:nvPr/>
        </p:nvGrpSpPr>
        <p:grpSpPr>
          <a:xfrm>
            <a:off x="2680455" y="2030223"/>
            <a:ext cx="7279521" cy="4211274"/>
            <a:chOff x="2680455" y="2030223"/>
            <a:chExt cx="7279521" cy="4211274"/>
          </a:xfrm>
        </p:grpSpPr>
        <p:grpSp>
          <p:nvGrpSpPr>
            <p:cNvPr id="2" name="Gruppieren 1">
              <a:extLst>
                <a:ext uri="{FF2B5EF4-FFF2-40B4-BE49-F238E27FC236}">
                  <a16:creationId xmlns:a16="http://schemas.microsoft.com/office/drawing/2014/main" id="{2FA92D62-3093-A82F-4671-3CBA68991A69}"/>
                </a:ext>
              </a:extLst>
            </p:cNvPr>
            <p:cNvGrpSpPr/>
            <p:nvPr/>
          </p:nvGrpSpPr>
          <p:grpSpPr>
            <a:xfrm>
              <a:off x="2680455" y="2030223"/>
              <a:ext cx="3842426" cy="2077160"/>
              <a:chOff x="2680455" y="2030223"/>
              <a:chExt cx="3842426" cy="2077160"/>
            </a:xfrm>
          </p:grpSpPr>
          <p:sp>
            <p:nvSpPr>
              <p:cNvPr id="59" name="Textfeld 58">
                <a:extLst>
                  <a:ext uri="{FF2B5EF4-FFF2-40B4-BE49-F238E27FC236}">
                    <a16:creationId xmlns:a16="http://schemas.microsoft.com/office/drawing/2014/main" id="{3CF3F08F-9CD0-1B08-FF5C-9A0CB5CD1FE0}"/>
                  </a:ext>
                </a:extLst>
              </p:cNvPr>
              <p:cNvSpPr txBox="1"/>
              <p:nvPr/>
            </p:nvSpPr>
            <p:spPr>
              <a:xfrm>
                <a:off x="4121034" y="2076058"/>
                <a:ext cx="2401847" cy="2031325"/>
              </a:xfrm>
              <a:prstGeom prst="rect">
                <a:avLst/>
              </a:prstGeom>
              <a:noFill/>
              <a:ln>
                <a:noFill/>
              </a:ln>
            </p:spPr>
            <p:txBody>
              <a:bodyPr wrap="square" rtlCol="0">
                <a:spAutoFit/>
              </a:bodyPr>
              <a:lstStyle/>
              <a:p>
                <a:r>
                  <a:rPr lang="de-DE" sz="1400" b="1" dirty="0">
                    <a:solidFill>
                      <a:srgbClr val="FF0000"/>
                    </a:solidFill>
                  </a:rPr>
                  <a:t>Lobbyisten-Bremse</a:t>
                </a:r>
                <a:r>
                  <a:rPr lang="de-DE" sz="1400" dirty="0">
                    <a:solidFill>
                      <a:srgbClr val="FF0000"/>
                    </a:solidFill>
                  </a:rPr>
                  <a:t>: </a:t>
                </a:r>
                <a:r>
                  <a:rPr lang="de-DE" sz="1400" dirty="0">
                    <a:solidFill>
                      <a:srgbClr val="FF0000"/>
                    </a:solidFill>
                    <a:sym typeface="Symbol" panose="05050102010706020507" pitchFamily="18" charset="2"/>
                  </a:rPr>
                  <a:t></a:t>
                </a:r>
                <a:r>
                  <a:rPr lang="de-DE" sz="1400" dirty="0" err="1">
                    <a:solidFill>
                      <a:srgbClr val="FF0000"/>
                    </a:solidFill>
                  </a:rPr>
                  <a:t>t</a:t>
                </a:r>
                <a:r>
                  <a:rPr lang="de-DE" sz="1400" baseline="-25000" dirty="0" err="1">
                    <a:solidFill>
                      <a:srgbClr val="FF0000"/>
                    </a:solidFill>
                  </a:rPr>
                  <a:t>L</a:t>
                </a:r>
                <a:r>
                  <a:rPr lang="de-DE" sz="1400" dirty="0">
                    <a:solidFill>
                      <a:srgbClr val="FF0000"/>
                    </a:solidFill>
                  </a:rPr>
                  <a:t> „Technologieoffenheit“ z.B.: </a:t>
                </a:r>
                <a:br>
                  <a:rPr lang="de-DE" sz="1400" dirty="0">
                    <a:solidFill>
                      <a:srgbClr val="FF0000"/>
                    </a:solidFill>
                  </a:rPr>
                </a:br>
                <a:r>
                  <a:rPr lang="de-DE" sz="1400" dirty="0">
                    <a:solidFill>
                      <a:srgbClr val="FF0000"/>
                    </a:solidFill>
                  </a:rPr>
                  <a:t>- </a:t>
                </a:r>
                <a:r>
                  <a:rPr lang="de-DE" sz="1400" u="sng" dirty="0">
                    <a:solidFill>
                      <a:srgbClr val="FF0000"/>
                    </a:solidFill>
                  </a:rPr>
                  <a:t>Wärmewende</a:t>
                </a:r>
                <a:br>
                  <a:rPr lang="de-DE" sz="1400" dirty="0">
                    <a:solidFill>
                      <a:srgbClr val="FF0000"/>
                    </a:solidFill>
                  </a:rPr>
                </a:br>
                <a:r>
                  <a:rPr lang="de-DE" sz="1400" dirty="0">
                    <a:solidFill>
                      <a:srgbClr val="FF0000"/>
                    </a:solidFill>
                  </a:rPr>
                  <a:t>  statt Wärmepumpe </a:t>
                </a:r>
                <a:br>
                  <a:rPr lang="de-DE" sz="1400" dirty="0">
                    <a:solidFill>
                      <a:srgbClr val="FF0000"/>
                    </a:solidFill>
                  </a:rPr>
                </a:br>
                <a:r>
                  <a:rPr lang="de-DE" sz="1400" dirty="0">
                    <a:solidFill>
                      <a:srgbClr val="FF0000"/>
                    </a:solidFill>
                  </a:rPr>
                  <a:t>  </a:t>
                </a:r>
                <a:r>
                  <a:rPr lang="de-DE" sz="1400" dirty="0">
                    <a:solidFill>
                      <a:srgbClr val="FF0000"/>
                    </a:solidFill>
                    <a:sym typeface="Wingdings" panose="05000000000000000000" pitchFamily="2" charset="2"/>
                  </a:rPr>
                  <a:t> </a:t>
                </a:r>
                <a:r>
                  <a:rPr lang="de-DE" sz="1400" dirty="0">
                    <a:solidFill>
                      <a:srgbClr val="FF0000"/>
                    </a:solidFill>
                  </a:rPr>
                  <a:t>Gaskessel mit H</a:t>
                </a:r>
                <a:r>
                  <a:rPr lang="de-DE" sz="1400" baseline="-25000" dirty="0">
                    <a:solidFill>
                      <a:srgbClr val="FF0000"/>
                    </a:solidFill>
                  </a:rPr>
                  <a:t>2</a:t>
                </a:r>
                <a:r>
                  <a:rPr lang="de-DE" sz="1400" dirty="0">
                    <a:solidFill>
                      <a:srgbClr val="FF0000"/>
                    </a:solidFill>
                  </a:rPr>
                  <a:t>-ready</a:t>
                </a:r>
                <a:br>
                  <a:rPr lang="de-DE" sz="1400" dirty="0">
                    <a:solidFill>
                      <a:srgbClr val="FF0000"/>
                    </a:solidFill>
                  </a:rPr>
                </a:br>
                <a:r>
                  <a:rPr lang="de-DE" sz="1400" dirty="0">
                    <a:solidFill>
                      <a:srgbClr val="FF0000"/>
                    </a:solidFill>
                  </a:rPr>
                  <a:t>  </a:t>
                </a:r>
                <a:r>
                  <a:rPr lang="de-DE" sz="1400" dirty="0">
                    <a:solidFill>
                      <a:srgbClr val="FF0000"/>
                    </a:solidFill>
                    <a:sym typeface="Wingdings" panose="05000000000000000000" pitchFamily="2" charset="2"/>
                  </a:rPr>
                  <a:t> komm. Wärmeplanung</a:t>
                </a:r>
                <a:br>
                  <a:rPr lang="de-DE" sz="1400" dirty="0">
                    <a:solidFill>
                      <a:srgbClr val="FF0000"/>
                    </a:solidFill>
                    <a:sym typeface="Wingdings" panose="05000000000000000000" pitchFamily="2" charset="2"/>
                  </a:rPr>
                </a:br>
                <a:r>
                  <a:rPr lang="de-DE" sz="1400" dirty="0">
                    <a:solidFill>
                      <a:srgbClr val="FF0000"/>
                    </a:solidFill>
                  </a:rPr>
                  <a:t>- </a:t>
                </a:r>
                <a:r>
                  <a:rPr lang="de-DE" sz="1400" u="sng" dirty="0">
                    <a:solidFill>
                      <a:srgbClr val="FF0000"/>
                    </a:solidFill>
                  </a:rPr>
                  <a:t>Verkehrswende</a:t>
                </a:r>
                <a:br>
                  <a:rPr lang="de-DE" sz="1400" dirty="0">
                    <a:solidFill>
                      <a:srgbClr val="FF0000"/>
                    </a:solidFill>
                  </a:rPr>
                </a:br>
                <a:r>
                  <a:rPr lang="de-DE" sz="1400" dirty="0">
                    <a:solidFill>
                      <a:srgbClr val="FF0000"/>
                    </a:solidFill>
                  </a:rPr>
                  <a:t>  statt </a:t>
                </a:r>
                <a:r>
                  <a:rPr lang="de-DE" sz="1400" dirty="0" err="1">
                    <a:solidFill>
                      <a:srgbClr val="FF0000"/>
                    </a:solidFill>
                  </a:rPr>
                  <a:t>Verbrenneraus</a:t>
                </a:r>
                <a:br>
                  <a:rPr lang="de-DE" sz="1400" dirty="0">
                    <a:solidFill>
                      <a:srgbClr val="FF0000"/>
                    </a:solidFill>
                  </a:rPr>
                </a:br>
                <a:r>
                  <a:rPr lang="de-DE" sz="1400" dirty="0">
                    <a:solidFill>
                      <a:srgbClr val="FF0000"/>
                    </a:solidFill>
                  </a:rPr>
                  <a:t>  </a:t>
                </a:r>
                <a:r>
                  <a:rPr lang="de-DE" sz="1400" dirty="0">
                    <a:solidFill>
                      <a:srgbClr val="FF0000"/>
                    </a:solidFill>
                    <a:sym typeface="Wingdings" panose="05000000000000000000" pitchFamily="2" charset="2"/>
                  </a:rPr>
                  <a:t></a:t>
                </a:r>
                <a:r>
                  <a:rPr lang="de-DE" sz="1400" dirty="0">
                    <a:solidFill>
                      <a:srgbClr val="FF0000"/>
                    </a:solidFill>
                  </a:rPr>
                  <a:t> </a:t>
                </a:r>
                <a:r>
                  <a:rPr lang="de-DE" sz="1400" dirty="0" err="1">
                    <a:solidFill>
                      <a:srgbClr val="FF0000"/>
                    </a:solidFill>
                  </a:rPr>
                  <a:t>eFuels</a:t>
                </a:r>
                <a:endParaRPr lang="de-DE" sz="1400" dirty="0">
                  <a:solidFill>
                    <a:srgbClr val="FF0000"/>
                  </a:solidFill>
                </a:endParaRPr>
              </a:p>
            </p:txBody>
          </p:sp>
          <p:grpSp>
            <p:nvGrpSpPr>
              <p:cNvPr id="35" name="Gruppieren 34">
                <a:extLst>
                  <a:ext uri="{FF2B5EF4-FFF2-40B4-BE49-F238E27FC236}">
                    <a16:creationId xmlns:a16="http://schemas.microsoft.com/office/drawing/2014/main" id="{77258E23-431E-33D5-C341-ACD0FBF7DFCB}"/>
                  </a:ext>
                </a:extLst>
              </p:cNvPr>
              <p:cNvGrpSpPr/>
              <p:nvPr/>
            </p:nvGrpSpPr>
            <p:grpSpPr>
              <a:xfrm>
                <a:off x="2791661" y="3013207"/>
                <a:ext cx="557262" cy="440810"/>
                <a:chOff x="2075391" y="4186710"/>
                <a:chExt cx="557262" cy="440810"/>
              </a:xfrm>
            </p:grpSpPr>
            <p:sp>
              <p:nvSpPr>
                <p:cNvPr id="31" name="Pfeil: nach rechts 30">
                  <a:extLst>
                    <a:ext uri="{FF2B5EF4-FFF2-40B4-BE49-F238E27FC236}">
                      <a16:creationId xmlns:a16="http://schemas.microsoft.com/office/drawing/2014/main" id="{5D8833FF-12B4-C5EF-C399-4E74BB1BA4DD}"/>
                    </a:ext>
                  </a:extLst>
                </p:cNvPr>
                <p:cNvSpPr/>
                <p:nvPr/>
              </p:nvSpPr>
              <p:spPr bwMode="auto">
                <a:xfrm>
                  <a:off x="2075391" y="4483878"/>
                  <a:ext cx="501122" cy="143642"/>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4" name="Textfeld 33">
                  <a:extLst>
                    <a:ext uri="{FF2B5EF4-FFF2-40B4-BE49-F238E27FC236}">
                      <a16:creationId xmlns:a16="http://schemas.microsoft.com/office/drawing/2014/main" id="{4C7F87F3-9A4F-9AF8-4D40-2579BF421361}"/>
                    </a:ext>
                  </a:extLst>
                </p:cNvPr>
                <p:cNvSpPr txBox="1"/>
                <p:nvPr/>
              </p:nvSpPr>
              <p:spPr>
                <a:xfrm>
                  <a:off x="2127046" y="4186710"/>
                  <a:ext cx="505607" cy="338554"/>
                </a:xfrm>
                <a:prstGeom prst="rect">
                  <a:avLst/>
                </a:prstGeom>
                <a:noFill/>
                <a:ln>
                  <a:noFill/>
                </a:ln>
              </p:spPr>
              <p:txBody>
                <a:bodyPr wrap="square">
                  <a:spAutoFit/>
                </a:bodyPr>
                <a:lstStyle/>
                <a:p>
                  <a:r>
                    <a:rPr lang="de-DE" sz="1600" dirty="0">
                      <a:solidFill>
                        <a:srgbClr val="FF0000"/>
                      </a:solidFill>
                      <a:sym typeface="Symbol" panose="05050102010706020507" pitchFamily="18" charset="2"/>
                    </a:rPr>
                    <a:t></a:t>
                  </a:r>
                  <a:r>
                    <a:rPr lang="de-DE" sz="1600" dirty="0" err="1">
                      <a:solidFill>
                        <a:srgbClr val="FF0000"/>
                      </a:solidFill>
                    </a:rPr>
                    <a:t>t</a:t>
                  </a:r>
                  <a:r>
                    <a:rPr lang="de-DE" sz="1600" baseline="-25000" dirty="0" err="1">
                      <a:solidFill>
                        <a:srgbClr val="FF0000"/>
                      </a:solidFill>
                    </a:rPr>
                    <a:t>L</a:t>
                  </a:r>
                  <a:r>
                    <a:rPr lang="de-DE" sz="1600" dirty="0">
                      <a:solidFill>
                        <a:srgbClr val="FF0000"/>
                      </a:solidFill>
                    </a:rPr>
                    <a:t> </a:t>
                  </a:r>
                  <a:endParaRPr lang="de-DE" sz="1600" dirty="0"/>
                </a:p>
              </p:txBody>
            </p:sp>
          </p:grpSp>
          <p:sp>
            <p:nvSpPr>
              <p:cNvPr id="38" name="Freihandform: Form 37">
                <a:extLst>
                  <a:ext uri="{FF2B5EF4-FFF2-40B4-BE49-F238E27FC236}">
                    <a16:creationId xmlns:a16="http://schemas.microsoft.com/office/drawing/2014/main" id="{AD1268D4-E3F7-3E09-AB7B-C6ACA0F87BAE}"/>
                  </a:ext>
                </a:extLst>
              </p:cNvPr>
              <p:cNvSpPr/>
              <p:nvPr/>
            </p:nvSpPr>
            <p:spPr bwMode="auto">
              <a:xfrm>
                <a:off x="2680455" y="2030223"/>
                <a:ext cx="1786818" cy="1842808"/>
              </a:xfrm>
              <a:custGeom>
                <a:avLst/>
                <a:gdLst>
                  <a:gd name="connsiteX0" fmla="*/ 0 w 3594100"/>
                  <a:gd name="connsiteY0" fmla="*/ 3009900 h 3009900"/>
                  <a:gd name="connsiteX1" fmla="*/ 1092200 w 3594100"/>
                  <a:gd name="connsiteY1" fmla="*/ 2565400 h 3009900"/>
                  <a:gd name="connsiteX2" fmla="*/ 2146300 w 3594100"/>
                  <a:gd name="connsiteY2" fmla="*/ 438150 h 3009900"/>
                  <a:gd name="connsiteX3" fmla="*/ 3594100 w 3594100"/>
                  <a:gd name="connsiteY3" fmla="*/ 0 h 3009900"/>
                  <a:gd name="connsiteX4" fmla="*/ 3594100 w 35941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100" h="3009900">
                    <a:moveTo>
                      <a:pt x="0" y="3009900"/>
                    </a:moveTo>
                    <a:cubicBezTo>
                      <a:pt x="367241" y="3001962"/>
                      <a:pt x="734483" y="2994025"/>
                      <a:pt x="1092200" y="2565400"/>
                    </a:cubicBezTo>
                    <a:cubicBezTo>
                      <a:pt x="1449917" y="2136775"/>
                      <a:pt x="1729317" y="865717"/>
                      <a:pt x="2146300" y="438150"/>
                    </a:cubicBezTo>
                    <a:cubicBezTo>
                      <a:pt x="2563283" y="10583"/>
                      <a:pt x="3594100" y="0"/>
                      <a:pt x="3594100" y="0"/>
                    </a:cubicBezTo>
                    <a:lnTo>
                      <a:pt x="3594100" y="0"/>
                    </a:lnTo>
                  </a:path>
                </a:pathLst>
              </a:custGeom>
              <a:noFill/>
              <a:ln w="28575" cap="flat" cmpd="sng" algn="ctr">
                <a:solidFill>
                  <a:srgbClr val="FF0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3" name="Gruppieren 62">
              <a:extLst>
                <a:ext uri="{FF2B5EF4-FFF2-40B4-BE49-F238E27FC236}">
                  <a16:creationId xmlns:a16="http://schemas.microsoft.com/office/drawing/2014/main" id="{C2247E0E-5CB1-0F5F-C2EE-9E47A681A411}"/>
                </a:ext>
              </a:extLst>
            </p:cNvPr>
            <p:cNvGrpSpPr/>
            <p:nvPr/>
          </p:nvGrpSpPr>
          <p:grpSpPr>
            <a:xfrm>
              <a:off x="7197610" y="5179802"/>
              <a:ext cx="2762366" cy="1061695"/>
              <a:chOff x="7197610" y="5179802"/>
              <a:chExt cx="2762366" cy="1061695"/>
            </a:xfrm>
          </p:grpSpPr>
          <p:sp>
            <p:nvSpPr>
              <p:cNvPr id="57" name="Textfeld 56">
                <a:extLst>
                  <a:ext uri="{FF2B5EF4-FFF2-40B4-BE49-F238E27FC236}">
                    <a16:creationId xmlns:a16="http://schemas.microsoft.com/office/drawing/2014/main" id="{DE1326A7-67CE-0304-0E6E-6FFBBA9C870E}"/>
                  </a:ext>
                </a:extLst>
              </p:cNvPr>
              <p:cNvSpPr txBox="1"/>
              <p:nvPr/>
            </p:nvSpPr>
            <p:spPr>
              <a:xfrm>
                <a:off x="7197610" y="5179802"/>
                <a:ext cx="2489449" cy="461665"/>
              </a:xfrm>
              <a:prstGeom prst="rect">
                <a:avLst/>
              </a:prstGeom>
              <a:noFill/>
            </p:spPr>
            <p:txBody>
              <a:bodyPr wrap="square">
                <a:spAutoFit/>
              </a:bodyPr>
              <a:lstStyle/>
              <a:p>
                <a:r>
                  <a:rPr lang="de-DE" sz="1200" b="1" dirty="0">
                    <a:solidFill>
                      <a:srgbClr val="0000FF"/>
                    </a:solidFill>
                    <a:latin typeface="Calibri" panose="020F0502020204030204" pitchFamily="34" charset="0"/>
                    <a:ea typeface="Times New Roman" panose="02020603050405020304" pitchFamily="18" charset="0"/>
                  </a:rPr>
                  <a:t>ZDF | Die Anstalt</a:t>
                </a:r>
                <a:br>
                  <a:rPr lang="de-DE" sz="1200" dirty="0">
                    <a:solidFill>
                      <a:srgbClr val="0000FF"/>
                    </a:solidFill>
                    <a:effectLst/>
                    <a:latin typeface="Calibri" panose="020F0502020204030204" pitchFamily="34" charset="0"/>
                    <a:ea typeface="Times New Roman" panose="02020603050405020304" pitchFamily="18" charset="0"/>
                  </a:rPr>
                </a:br>
                <a:r>
                  <a:rPr lang="de-DE" sz="1200" u="sng" dirty="0">
                    <a:solidFill>
                      <a:srgbClr val="0000FF"/>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E-</a:t>
                </a:r>
                <a:r>
                  <a:rPr lang="de-DE" sz="1200" u="sng" dirty="0" err="1">
                    <a:solidFill>
                      <a:srgbClr val="0000FF"/>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Fuels</a:t>
                </a:r>
                <a:r>
                  <a:rPr lang="de-DE" sz="1200" u="sng" dirty="0">
                    <a:solidFill>
                      <a:srgbClr val="0000FF"/>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oder doch eher „Ö-</a:t>
                </a:r>
                <a:r>
                  <a:rPr lang="de-DE" sz="1200" u="sng" dirty="0" err="1">
                    <a:solidFill>
                      <a:srgbClr val="0000FF"/>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Fuels</a:t>
                </a:r>
                <a:r>
                  <a:rPr lang="de-DE" sz="1200" u="sng" dirty="0">
                    <a:solidFill>
                      <a:srgbClr val="0000FF"/>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t>
                </a:r>
                <a:endParaRPr lang="de-DE" sz="1200" dirty="0">
                  <a:solidFill>
                    <a:srgbClr val="0000FF"/>
                  </a:solidFill>
                  <a:effectLst/>
                  <a:latin typeface="Times New Roman" panose="02020603050405020304" pitchFamily="18" charset="0"/>
                  <a:ea typeface="Times New Roman" panose="02020603050405020304" pitchFamily="18" charset="0"/>
                </a:endParaRPr>
              </a:p>
            </p:txBody>
          </p:sp>
          <p:sp>
            <p:nvSpPr>
              <p:cNvPr id="61" name="Textfeld 60">
                <a:extLst>
                  <a:ext uri="{FF2B5EF4-FFF2-40B4-BE49-F238E27FC236}">
                    <a16:creationId xmlns:a16="http://schemas.microsoft.com/office/drawing/2014/main" id="{C99B679F-A308-FBCD-EB42-782FE7B21672}"/>
                  </a:ext>
                </a:extLst>
              </p:cNvPr>
              <p:cNvSpPr txBox="1"/>
              <p:nvPr/>
            </p:nvSpPr>
            <p:spPr>
              <a:xfrm>
                <a:off x="7222199" y="5595166"/>
                <a:ext cx="2737777" cy="646331"/>
              </a:xfrm>
              <a:prstGeom prst="rect">
                <a:avLst/>
              </a:prstGeom>
              <a:noFill/>
            </p:spPr>
            <p:txBody>
              <a:bodyPr wrap="square">
                <a:spAutoFit/>
              </a:bodyPr>
              <a:lstStyle/>
              <a:p>
                <a:r>
                  <a:rPr lang="de-DE" sz="12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Christian Stöcker</a:t>
                </a:r>
                <a:br>
                  <a:rPr lang="de-DE" sz="12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br>
                <a:r>
                  <a:rPr lang="de-DE" sz="12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Warum selbst gute Klimanachrichten kaum gehört werden</a:t>
                </a:r>
                <a:endParaRPr lang="de-DE" sz="12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3" name="Gruppieren 72">
            <a:extLst>
              <a:ext uri="{FF2B5EF4-FFF2-40B4-BE49-F238E27FC236}">
                <a16:creationId xmlns:a16="http://schemas.microsoft.com/office/drawing/2014/main" id="{87CBDBDE-868D-4A10-58DE-A8B72A3D05EB}"/>
              </a:ext>
            </a:extLst>
          </p:cNvPr>
          <p:cNvGrpSpPr/>
          <p:nvPr/>
        </p:nvGrpSpPr>
        <p:grpSpPr>
          <a:xfrm>
            <a:off x="6664549" y="831790"/>
            <a:ext cx="3230857" cy="1079490"/>
            <a:chOff x="6664549" y="831790"/>
            <a:chExt cx="3230857" cy="1079490"/>
          </a:xfrm>
        </p:grpSpPr>
        <p:grpSp>
          <p:nvGrpSpPr>
            <p:cNvPr id="7" name="Gruppieren 6">
              <a:extLst>
                <a:ext uri="{FF2B5EF4-FFF2-40B4-BE49-F238E27FC236}">
                  <a16:creationId xmlns:a16="http://schemas.microsoft.com/office/drawing/2014/main" id="{AD324AE2-66EB-059D-F683-902A4F382316}"/>
                </a:ext>
              </a:extLst>
            </p:cNvPr>
            <p:cNvGrpSpPr/>
            <p:nvPr/>
          </p:nvGrpSpPr>
          <p:grpSpPr>
            <a:xfrm>
              <a:off x="6664549" y="831790"/>
              <a:ext cx="3230857" cy="1007309"/>
              <a:chOff x="6664549" y="831790"/>
              <a:chExt cx="3230857" cy="1007309"/>
            </a:xfrm>
          </p:grpSpPr>
          <p:pic>
            <p:nvPicPr>
              <p:cNvPr id="5" name="Grafik 4" descr="Ein Bild, das Pferd, Entwurf, Wagen, Zeichnung enthält.&#10;&#10;Automatisch generierte Beschreibung">
                <a:extLst>
                  <a:ext uri="{FF2B5EF4-FFF2-40B4-BE49-F238E27FC236}">
                    <a16:creationId xmlns:a16="http://schemas.microsoft.com/office/drawing/2014/main" id="{B929CE31-FF2C-9EF2-818C-3CEC86864D3F}"/>
                  </a:ext>
                </a:extLst>
              </p:cNvPr>
              <p:cNvPicPr>
                <a:picLocks noChangeAspect="1"/>
              </p:cNvPicPr>
              <p:nvPr/>
            </p:nvPicPr>
            <p:blipFill>
              <a:blip r:embed="rId6">
                <a:extLst>
                  <a:ext uri="{28A0092B-C50C-407E-A947-70E740481C1C}">
                    <a14:useLocalDpi xmlns:a14="http://schemas.microsoft.com/office/drawing/2010/main" val="0"/>
                  </a:ext>
                </a:extLst>
              </a:blip>
              <a:srcRect t="27935" b="28654"/>
              <a:stretch/>
            </p:blipFill>
            <p:spPr>
              <a:xfrm flipH="1">
                <a:off x="6664549" y="1192268"/>
                <a:ext cx="1417986" cy="615554"/>
              </a:xfrm>
              <a:prstGeom prst="rect">
                <a:avLst/>
              </a:prstGeom>
            </p:spPr>
          </p:pic>
          <p:pic>
            <p:nvPicPr>
              <p:cNvPr id="11" name="Grafik 10" descr="Ein Bild, das Zug, Entwurf, Zeichnung, Lokomotive enthält.&#10;&#10;Automatisch generierte Beschreibung">
                <a:extLst>
                  <a:ext uri="{FF2B5EF4-FFF2-40B4-BE49-F238E27FC236}">
                    <a16:creationId xmlns:a16="http://schemas.microsoft.com/office/drawing/2014/main" id="{D1CAE93E-DD0E-6341-0940-FB5D4083902A}"/>
                  </a:ext>
                </a:extLst>
              </p:cNvPr>
              <p:cNvPicPr>
                <a:picLocks noChangeAspect="1"/>
              </p:cNvPicPr>
              <p:nvPr/>
            </p:nvPicPr>
            <p:blipFill>
              <a:blip r:embed="rId7">
                <a:extLst>
                  <a:ext uri="{28A0092B-C50C-407E-A947-70E740481C1C}">
                    <a14:useLocalDpi xmlns:a14="http://schemas.microsoft.com/office/drawing/2010/main" val="0"/>
                  </a:ext>
                </a:extLst>
              </a:blip>
              <a:srcRect l="9149" t="15190" r="6928" b="24367"/>
              <a:stretch/>
            </p:blipFill>
            <p:spPr>
              <a:xfrm>
                <a:off x="8604605" y="1171174"/>
                <a:ext cx="1290801" cy="667925"/>
              </a:xfrm>
              <a:prstGeom prst="rect">
                <a:avLst/>
              </a:prstGeom>
            </p:spPr>
          </p:pic>
          <p:sp>
            <p:nvSpPr>
              <p:cNvPr id="22" name="Pfeil: nach rechts 21">
                <a:extLst>
                  <a:ext uri="{FF2B5EF4-FFF2-40B4-BE49-F238E27FC236}">
                    <a16:creationId xmlns:a16="http://schemas.microsoft.com/office/drawing/2014/main" id="{E8FAB2E0-9280-308D-EA45-7D3AC2646360}"/>
                  </a:ext>
                </a:extLst>
              </p:cNvPr>
              <p:cNvSpPr/>
              <p:nvPr/>
            </p:nvSpPr>
            <p:spPr bwMode="auto">
              <a:xfrm>
                <a:off x="8133591" y="1307846"/>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C5AD34C9-172C-3207-46D5-5F1DD179EA69}"/>
                  </a:ext>
                </a:extLst>
              </p:cNvPr>
              <p:cNvSpPr txBox="1"/>
              <p:nvPr/>
            </p:nvSpPr>
            <p:spPr>
              <a:xfrm>
                <a:off x="7264068" y="831790"/>
                <a:ext cx="2219829" cy="375552"/>
              </a:xfrm>
              <a:prstGeom prst="rect">
                <a:avLst/>
              </a:prstGeom>
              <a:noFill/>
            </p:spPr>
            <p:txBody>
              <a:bodyPr wrap="square">
                <a:spAutoFit/>
              </a:bodyPr>
              <a:lstStyle/>
              <a:p>
                <a:pPr>
                  <a:lnSpc>
                    <a:spcPct val="107000"/>
                  </a:lnSpc>
                  <a:spcAft>
                    <a:spcPts val="800"/>
                  </a:spcAft>
                </a:pPr>
                <a:r>
                  <a:rPr lang="de-DE" sz="18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Gelungene Beispiele</a:t>
                </a:r>
              </a:p>
            </p:txBody>
          </p:sp>
        </p:grpSp>
        <p:sp>
          <p:nvSpPr>
            <p:cNvPr id="60" name="Textfeld 59">
              <a:extLst>
                <a:ext uri="{FF2B5EF4-FFF2-40B4-BE49-F238E27FC236}">
                  <a16:creationId xmlns:a16="http://schemas.microsoft.com/office/drawing/2014/main" id="{BECF73EF-E7F9-3539-D779-DA7BED8FD6A4}"/>
                </a:ext>
              </a:extLst>
            </p:cNvPr>
            <p:cNvSpPr txBox="1"/>
            <p:nvPr/>
          </p:nvSpPr>
          <p:spPr>
            <a:xfrm>
              <a:off x="7923160" y="1603503"/>
              <a:ext cx="740908" cy="307777"/>
            </a:xfrm>
            <a:prstGeom prst="rect">
              <a:avLst/>
            </a:prstGeom>
            <a:noFill/>
          </p:spPr>
          <p:txBody>
            <a:bodyPr wrap="none" rtlCol="0">
              <a:spAutoFit/>
            </a:bodyPr>
            <a:lstStyle/>
            <a:p>
              <a:r>
                <a:rPr lang="de-DE" sz="1400" dirty="0">
                  <a:solidFill>
                    <a:srgbClr val="FF0000"/>
                  </a:solidFill>
                </a:rPr>
                <a:t>1830er</a:t>
              </a:r>
            </a:p>
          </p:txBody>
        </p:sp>
      </p:grpSp>
      <p:grpSp>
        <p:nvGrpSpPr>
          <p:cNvPr id="74" name="Gruppieren 73">
            <a:extLst>
              <a:ext uri="{FF2B5EF4-FFF2-40B4-BE49-F238E27FC236}">
                <a16:creationId xmlns:a16="http://schemas.microsoft.com/office/drawing/2014/main" id="{4E8B0620-9459-FC82-B525-5CC4D31D6FCA}"/>
              </a:ext>
            </a:extLst>
          </p:cNvPr>
          <p:cNvGrpSpPr/>
          <p:nvPr/>
        </p:nvGrpSpPr>
        <p:grpSpPr>
          <a:xfrm>
            <a:off x="6900135" y="1894075"/>
            <a:ext cx="2840630" cy="626833"/>
            <a:chOff x="6900135" y="1894075"/>
            <a:chExt cx="2840630" cy="626833"/>
          </a:xfrm>
        </p:grpSpPr>
        <p:grpSp>
          <p:nvGrpSpPr>
            <p:cNvPr id="27" name="Gruppieren 26">
              <a:extLst>
                <a:ext uri="{FF2B5EF4-FFF2-40B4-BE49-F238E27FC236}">
                  <a16:creationId xmlns:a16="http://schemas.microsoft.com/office/drawing/2014/main" id="{A8DD24FB-AC8D-D4D9-161D-86CA2B303DDB}"/>
                </a:ext>
              </a:extLst>
            </p:cNvPr>
            <p:cNvGrpSpPr/>
            <p:nvPr/>
          </p:nvGrpSpPr>
          <p:grpSpPr>
            <a:xfrm>
              <a:off x="6900135" y="1894075"/>
              <a:ext cx="2840630" cy="572314"/>
              <a:chOff x="6900135" y="3529725"/>
              <a:chExt cx="2840630" cy="572314"/>
            </a:xfrm>
          </p:grpSpPr>
          <p:pic>
            <p:nvPicPr>
              <p:cNvPr id="8" name="Grafik 7" descr="Ein Bild, das Pferd, Wagen, Kutsche, Zeichnung enthält.&#10;&#10;Automatisch generierte Beschreibung">
                <a:extLst>
                  <a:ext uri="{FF2B5EF4-FFF2-40B4-BE49-F238E27FC236}">
                    <a16:creationId xmlns:a16="http://schemas.microsoft.com/office/drawing/2014/main" id="{E4C9EC3F-7C00-2119-7EB0-F59BEA7E4359}"/>
                  </a:ext>
                </a:extLst>
              </p:cNvPr>
              <p:cNvPicPr>
                <a:picLocks noChangeAspect="1"/>
              </p:cNvPicPr>
              <p:nvPr/>
            </p:nvPicPr>
            <p:blipFill>
              <a:blip r:embed="rId8">
                <a:extLst>
                  <a:ext uri="{28A0092B-C50C-407E-A947-70E740481C1C}">
                    <a14:useLocalDpi xmlns:a14="http://schemas.microsoft.com/office/drawing/2010/main" val="0"/>
                  </a:ext>
                </a:extLst>
              </a:blip>
              <a:srcRect b="13176"/>
              <a:stretch/>
            </p:blipFill>
            <p:spPr>
              <a:xfrm flipH="1">
                <a:off x="6900135" y="3529725"/>
                <a:ext cx="981869" cy="523220"/>
              </a:xfrm>
              <a:prstGeom prst="rect">
                <a:avLst/>
              </a:prstGeom>
            </p:spPr>
          </p:pic>
          <p:pic>
            <p:nvPicPr>
              <p:cNvPr id="16" name="Grafik 15" descr="Ein Bild, das Fahrzeug, Landfahrzeug, Reifen, Rad enthält.&#10;&#10;Automatisch generierte Beschreibung">
                <a:extLst>
                  <a:ext uri="{FF2B5EF4-FFF2-40B4-BE49-F238E27FC236}">
                    <a16:creationId xmlns:a16="http://schemas.microsoft.com/office/drawing/2014/main" id="{3AC229D9-3165-9FF7-8993-BB23CB971DC7}"/>
                  </a:ext>
                </a:extLst>
              </p:cNvPr>
              <p:cNvPicPr>
                <a:picLocks noChangeAspect="1"/>
              </p:cNvPicPr>
              <p:nvPr/>
            </p:nvPicPr>
            <p:blipFill>
              <a:blip r:embed="rId9">
                <a:extLst>
                  <a:ext uri="{28A0092B-C50C-407E-A947-70E740481C1C}">
                    <a14:useLocalDpi xmlns:a14="http://schemas.microsoft.com/office/drawing/2010/main" val="0"/>
                  </a:ext>
                </a:extLst>
              </a:blip>
              <a:srcRect t="20169" b="23049"/>
              <a:stretch/>
            </p:blipFill>
            <p:spPr>
              <a:xfrm>
                <a:off x="8758896" y="3544508"/>
                <a:ext cx="981869" cy="557531"/>
              </a:xfrm>
              <a:prstGeom prst="rect">
                <a:avLst/>
              </a:prstGeom>
            </p:spPr>
          </p:pic>
          <p:sp>
            <p:nvSpPr>
              <p:cNvPr id="23" name="Pfeil: nach rechts 22">
                <a:extLst>
                  <a:ext uri="{FF2B5EF4-FFF2-40B4-BE49-F238E27FC236}">
                    <a16:creationId xmlns:a16="http://schemas.microsoft.com/office/drawing/2014/main" id="{4BDC89E5-5C9C-053A-ADCE-2CCCFC9423C4}"/>
                  </a:ext>
                </a:extLst>
              </p:cNvPr>
              <p:cNvSpPr/>
              <p:nvPr/>
            </p:nvSpPr>
            <p:spPr bwMode="auto">
              <a:xfrm>
                <a:off x="8133591" y="3562596"/>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68" name="Textfeld 67">
              <a:extLst>
                <a:ext uri="{FF2B5EF4-FFF2-40B4-BE49-F238E27FC236}">
                  <a16:creationId xmlns:a16="http://schemas.microsoft.com/office/drawing/2014/main" id="{A7DA6F1C-2548-E06A-C55F-2068671D9DD7}"/>
                </a:ext>
              </a:extLst>
            </p:cNvPr>
            <p:cNvSpPr txBox="1"/>
            <p:nvPr/>
          </p:nvSpPr>
          <p:spPr>
            <a:xfrm>
              <a:off x="7923160" y="2213131"/>
              <a:ext cx="740908" cy="307777"/>
            </a:xfrm>
            <a:prstGeom prst="rect">
              <a:avLst/>
            </a:prstGeom>
            <a:noFill/>
          </p:spPr>
          <p:txBody>
            <a:bodyPr wrap="none" rtlCol="0">
              <a:spAutoFit/>
            </a:bodyPr>
            <a:lstStyle/>
            <a:p>
              <a:r>
                <a:rPr lang="de-DE" sz="1400" dirty="0">
                  <a:solidFill>
                    <a:srgbClr val="FF0000"/>
                  </a:solidFill>
                </a:rPr>
                <a:t>1920er</a:t>
              </a:r>
            </a:p>
          </p:txBody>
        </p:sp>
      </p:grpSp>
      <p:grpSp>
        <p:nvGrpSpPr>
          <p:cNvPr id="75" name="Gruppieren 74">
            <a:extLst>
              <a:ext uri="{FF2B5EF4-FFF2-40B4-BE49-F238E27FC236}">
                <a16:creationId xmlns:a16="http://schemas.microsoft.com/office/drawing/2014/main" id="{B18E4691-BCC6-3234-7BE2-6AADC3983826}"/>
              </a:ext>
            </a:extLst>
          </p:cNvPr>
          <p:cNvGrpSpPr/>
          <p:nvPr/>
        </p:nvGrpSpPr>
        <p:grpSpPr>
          <a:xfrm>
            <a:off x="7005110" y="2575061"/>
            <a:ext cx="2754587" cy="725583"/>
            <a:chOff x="7005110" y="2575061"/>
            <a:chExt cx="2754587" cy="725583"/>
          </a:xfrm>
        </p:grpSpPr>
        <p:grpSp>
          <p:nvGrpSpPr>
            <p:cNvPr id="28" name="Gruppieren 27">
              <a:extLst>
                <a:ext uri="{FF2B5EF4-FFF2-40B4-BE49-F238E27FC236}">
                  <a16:creationId xmlns:a16="http://schemas.microsoft.com/office/drawing/2014/main" id="{914FA2EF-52E4-2375-B531-EBBC4116C0A4}"/>
                </a:ext>
              </a:extLst>
            </p:cNvPr>
            <p:cNvGrpSpPr/>
            <p:nvPr/>
          </p:nvGrpSpPr>
          <p:grpSpPr>
            <a:xfrm>
              <a:off x="7005110" y="2575061"/>
              <a:ext cx="2754587" cy="725583"/>
              <a:chOff x="7005110" y="4770957"/>
              <a:chExt cx="2754587" cy="725583"/>
            </a:xfrm>
          </p:grpSpPr>
          <p:pic>
            <p:nvPicPr>
              <p:cNvPr id="18" name="Grafik 17" descr="Ein Bild, das Werkzeug, Bohrmaschine enthält.&#10;&#10;Automatisch generierte Beschreibung">
                <a:extLst>
                  <a:ext uri="{FF2B5EF4-FFF2-40B4-BE49-F238E27FC236}">
                    <a16:creationId xmlns:a16="http://schemas.microsoft.com/office/drawing/2014/main" id="{04A90B88-4D7B-C644-21DB-12D2F6F3F80C}"/>
                  </a:ext>
                </a:extLst>
              </p:cNvPr>
              <p:cNvPicPr>
                <a:picLocks noChangeAspect="1"/>
              </p:cNvPicPr>
              <p:nvPr/>
            </p:nvPicPr>
            <p:blipFill>
              <a:blip r:embed="rId10">
                <a:extLst>
                  <a:ext uri="{28A0092B-C50C-407E-A947-70E740481C1C}">
                    <a14:useLocalDpi xmlns:a14="http://schemas.microsoft.com/office/drawing/2010/main" val="0"/>
                  </a:ext>
                </a:extLst>
              </a:blip>
              <a:srcRect l="6318" t="21555" r="7606" b="28094"/>
              <a:stretch/>
            </p:blipFill>
            <p:spPr>
              <a:xfrm flipH="1">
                <a:off x="8820805" y="4810528"/>
                <a:ext cx="938892" cy="587229"/>
              </a:xfrm>
              <a:prstGeom prst="rect">
                <a:avLst/>
              </a:prstGeom>
            </p:spPr>
          </p:pic>
          <p:pic>
            <p:nvPicPr>
              <p:cNvPr id="20" name="Grafik 19" descr="Ein Bild, das Werkzeug, Hammer, Antike Werkzeuge, Handwerkzeug enthält.&#10;&#10;Automatisch generierte Beschreibung">
                <a:extLst>
                  <a:ext uri="{FF2B5EF4-FFF2-40B4-BE49-F238E27FC236}">
                    <a16:creationId xmlns:a16="http://schemas.microsoft.com/office/drawing/2014/main" id="{63AA7AFF-2362-4682-0B01-CE31DD8BB5EB}"/>
                  </a:ext>
                </a:extLst>
              </p:cNvPr>
              <p:cNvPicPr>
                <a:picLocks noChangeAspect="1"/>
              </p:cNvPicPr>
              <p:nvPr/>
            </p:nvPicPr>
            <p:blipFill>
              <a:blip r:embed="rId11">
                <a:extLst>
                  <a:ext uri="{28A0092B-C50C-407E-A947-70E740481C1C}">
                    <a14:useLocalDpi xmlns:a14="http://schemas.microsoft.com/office/drawing/2010/main" val="0"/>
                  </a:ext>
                </a:extLst>
              </a:blip>
              <a:srcRect l="7572"/>
              <a:stretch/>
            </p:blipFill>
            <p:spPr>
              <a:xfrm>
                <a:off x="7005110" y="4770957"/>
                <a:ext cx="1000957" cy="725583"/>
              </a:xfrm>
              <a:prstGeom prst="rect">
                <a:avLst/>
              </a:prstGeom>
            </p:spPr>
          </p:pic>
          <p:sp>
            <p:nvSpPr>
              <p:cNvPr id="24" name="Pfeil: nach rechts 23">
                <a:extLst>
                  <a:ext uri="{FF2B5EF4-FFF2-40B4-BE49-F238E27FC236}">
                    <a16:creationId xmlns:a16="http://schemas.microsoft.com/office/drawing/2014/main" id="{04683C0D-5F6F-C4A1-4304-A00357ED3B3E}"/>
                  </a:ext>
                </a:extLst>
              </p:cNvPr>
              <p:cNvSpPr/>
              <p:nvPr/>
            </p:nvSpPr>
            <p:spPr bwMode="auto">
              <a:xfrm>
                <a:off x="8149308" y="4833369"/>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71" name="Textfeld 70">
              <a:extLst>
                <a:ext uri="{FF2B5EF4-FFF2-40B4-BE49-F238E27FC236}">
                  <a16:creationId xmlns:a16="http://schemas.microsoft.com/office/drawing/2014/main" id="{8F1FBEB8-E537-0837-0EB8-C2BB6F5AF643}"/>
                </a:ext>
              </a:extLst>
            </p:cNvPr>
            <p:cNvSpPr txBox="1"/>
            <p:nvPr/>
          </p:nvSpPr>
          <p:spPr>
            <a:xfrm>
              <a:off x="7923160" y="2921355"/>
              <a:ext cx="740908" cy="307777"/>
            </a:xfrm>
            <a:prstGeom prst="rect">
              <a:avLst/>
            </a:prstGeom>
            <a:noFill/>
          </p:spPr>
          <p:txBody>
            <a:bodyPr wrap="none" rtlCol="0">
              <a:spAutoFit/>
            </a:bodyPr>
            <a:lstStyle/>
            <a:p>
              <a:r>
                <a:rPr lang="de-DE" sz="1400" dirty="0">
                  <a:solidFill>
                    <a:srgbClr val="FF0000"/>
                  </a:solidFill>
                </a:rPr>
                <a:t>1960er</a:t>
              </a:r>
            </a:p>
          </p:txBody>
        </p:sp>
      </p:grpSp>
      <p:grpSp>
        <p:nvGrpSpPr>
          <p:cNvPr id="76" name="Gruppieren 75">
            <a:extLst>
              <a:ext uri="{FF2B5EF4-FFF2-40B4-BE49-F238E27FC236}">
                <a16:creationId xmlns:a16="http://schemas.microsoft.com/office/drawing/2014/main" id="{5070E44B-48B1-4A9F-9DA0-86D577E7DD5C}"/>
              </a:ext>
            </a:extLst>
          </p:cNvPr>
          <p:cNvGrpSpPr/>
          <p:nvPr/>
        </p:nvGrpSpPr>
        <p:grpSpPr>
          <a:xfrm>
            <a:off x="6573938" y="3256807"/>
            <a:ext cx="3235589" cy="1907329"/>
            <a:chOff x="6573938" y="3256807"/>
            <a:chExt cx="3235589" cy="1907329"/>
          </a:xfrm>
        </p:grpSpPr>
        <p:grpSp>
          <p:nvGrpSpPr>
            <p:cNvPr id="70" name="Gruppieren 69">
              <a:extLst>
                <a:ext uri="{FF2B5EF4-FFF2-40B4-BE49-F238E27FC236}">
                  <a16:creationId xmlns:a16="http://schemas.microsoft.com/office/drawing/2014/main" id="{D4B841B2-11DB-5138-47E7-76A8C3EE8BEA}"/>
                </a:ext>
              </a:extLst>
            </p:cNvPr>
            <p:cNvGrpSpPr/>
            <p:nvPr/>
          </p:nvGrpSpPr>
          <p:grpSpPr>
            <a:xfrm>
              <a:off x="6573938" y="3256807"/>
              <a:ext cx="3235589" cy="1907329"/>
              <a:chOff x="6573938" y="3349167"/>
              <a:chExt cx="3235589" cy="1907329"/>
            </a:xfrm>
          </p:grpSpPr>
          <p:sp>
            <p:nvSpPr>
              <p:cNvPr id="58" name="Rechteck 57">
                <a:extLst>
                  <a:ext uri="{FF2B5EF4-FFF2-40B4-BE49-F238E27FC236}">
                    <a16:creationId xmlns:a16="http://schemas.microsoft.com/office/drawing/2014/main" id="{C4362280-B2EA-1C88-544B-12B03B6E7292}"/>
                  </a:ext>
                </a:extLst>
              </p:cNvPr>
              <p:cNvSpPr/>
              <p:nvPr/>
            </p:nvSpPr>
            <p:spPr bwMode="auto">
              <a:xfrm>
                <a:off x="6573938" y="3399428"/>
                <a:ext cx="3235589" cy="185706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39" name="Pfeil: nach rechts 38">
                <a:extLst>
                  <a:ext uri="{FF2B5EF4-FFF2-40B4-BE49-F238E27FC236}">
                    <a16:creationId xmlns:a16="http://schemas.microsoft.com/office/drawing/2014/main" id="{8298B009-FBCB-C1E9-0D14-8B6288EE7C70}"/>
                  </a:ext>
                </a:extLst>
              </p:cNvPr>
              <p:cNvSpPr/>
              <p:nvPr/>
            </p:nvSpPr>
            <p:spPr bwMode="auto">
              <a:xfrm>
                <a:off x="8145193" y="3954277"/>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45" name="Grafik 44" descr="Ein Bild, das Text, Schrift, Dreieck enthält.&#10;&#10;Automatisch generierte Beschreibung">
                <a:extLst>
                  <a:ext uri="{FF2B5EF4-FFF2-40B4-BE49-F238E27FC236}">
                    <a16:creationId xmlns:a16="http://schemas.microsoft.com/office/drawing/2014/main" id="{772552EF-82A3-6CCF-66FC-BB8A1D3EAC78}"/>
                  </a:ext>
                </a:extLst>
              </p:cNvPr>
              <p:cNvPicPr>
                <a:picLocks noChangeAspect="1"/>
              </p:cNvPicPr>
              <p:nvPr/>
            </p:nvPicPr>
            <p:blipFill>
              <a:blip r:embed="rId1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691351" y="3693216"/>
                <a:ext cx="1337016" cy="1079205"/>
              </a:xfrm>
              <a:prstGeom prst="rect">
                <a:avLst/>
              </a:prstGeom>
            </p:spPr>
          </p:pic>
          <p:sp>
            <p:nvSpPr>
              <p:cNvPr id="65" name="Textfeld 64">
                <a:extLst>
                  <a:ext uri="{FF2B5EF4-FFF2-40B4-BE49-F238E27FC236}">
                    <a16:creationId xmlns:a16="http://schemas.microsoft.com/office/drawing/2014/main" id="{E130EA44-296C-ABD3-BFB5-38076291C5BE}"/>
                  </a:ext>
                </a:extLst>
              </p:cNvPr>
              <p:cNvSpPr txBox="1"/>
              <p:nvPr/>
            </p:nvSpPr>
            <p:spPr>
              <a:xfrm>
                <a:off x="7612637" y="3349167"/>
                <a:ext cx="1152030" cy="375552"/>
              </a:xfrm>
              <a:prstGeom prst="rect">
                <a:avLst/>
              </a:prstGeom>
              <a:noFill/>
            </p:spPr>
            <p:txBody>
              <a:bodyPr wrap="square">
                <a:spAutoFit/>
              </a:bodyPr>
              <a:lstStyle/>
              <a:p>
                <a:pPr algn="ctr">
                  <a:lnSpc>
                    <a:spcPct val="107000"/>
                  </a:lnSpc>
                  <a:spcAft>
                    <a:spcPts val="800"/>
                  </a:spcAft>
                </a:pPr>
                <a:r>
                  <a:rPr lang="de-DE" sz="1800"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Zukunft</a:t>
                </a:r>
                <a:endParaRPr lang="de-DE" sz="18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feld 65">
                <a:extLst>
                  <a:ext uri="{FF2B5EF4-FFF2-40B4-BE49-F238E27FC236}">
                    <a16:creationId xmlns:a16="http://schemas.microsoft.com/office/drawing/2014/main" id="{7DBFF020-C2AC-BE4F-610A-4D2B83E4A6CA}"/>
                  </a:ext>
                </a:extLst>
              </p:cNvPr>
              <p:cNvSpPr txBox="1"/>
              <p:nvPr/>
            </p:nvSpPr>
            <p:spPr>
              <a:xfrm>
                <a:off x="6825261" y="4711468"/>
                <a:ext cx="1174231" cy="312650"/>
              </a:xfrm>
              <a:prstGeom prst="rect">
                <a:avLst/>
              </a:prstGeom>
              <a:noFill/>
            </p:spPr>
            <p:txBody>
              <a:bodyPr wrap="square">
                <a:spAutoFit/>
              </a:bodyPr>
              <a:lstStyle/>
              <a:p>
                <a:pPr>
                  <a:lnSpc>
                    <a:spcPct val="107000"/>
                  </a:lnSpc>
                  <a:spcAft>
                    <a:spcPts val="800"/>
                  </a:spcAft>
                </a:pPr>
                <a:r>
                  <a:rPr lang="de-DE" sz="14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Verbrennung</a:t>
                </a:r>
              </a:p>
            </p:txBody>
          </p:sp>
          <p:sp>
            <p:nvSpPr>
              <p:cNvPr id="67" name="Textfeld 66">
                <a:extLst>
                  <a:ext uri="{FF2B5EF4-FFF2-40B4-BE49-F238E27FC236}">
                    <a16:creationId xmlns:a16="http://schemas.microsoft.com/office/drawing/2014/main" id="{6F5BC6E8-F9BD-8270-6C86-C5544BFD18A6}"/>
                  </a:ext>
                </a:extLst>
              </p:cNvPr>
              <p:cNvSpPr txBox="1"/>
              <p:nvPr/>
            </p:nvSpPr>
            <p:spPr>
              <a:xfrm>
                <a:off x="8548068" y="4711468"/>
                <a:ext cx="1253007" cy="312650"/>
              </a:xfrm>
              <a:prstGeom prst="rect">
                <a:avLst/>
              </a:prstGeom>
              <a:noFill/>
            </p:spPr>
            <p:txBody>
              <a:bodyPr wrap="square">
                <a:spAutoFit/>
              </a:bodyPr>
              <a:lstStyle/>
              <a:p>
                <a:pPr algn="ctr">
                  <a:lnSpc>
                    <a:spcPct val="107000"/>
                  </a:lnSpc>
                  <a:spcAft>
                    <a:spcPts val="800"/>
                  </a:spcAft>
                </a:pPr>
                <a:r>
                  <a:rPr lang="de-DE" sz="14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Energiewende</a:t>
                </a:r>
              </a:p>
            </p:txBody>
          </p:sp>
          <p:pic>
            <p:nvPicPr>
              <p:cNvPr id="69" name="Grafik 68" descr="Ein Bild, das Screenshot, Kinderkunst, Origami, Design enthält.&#10;&#10;Automatisch generierte Beschreibung">
                <a:extLst>
                  <a:ext uri="{FF2B5EF4-FFF2-40B4-BE49-F238E27FC236}">
                    <a16:creationId xmlns:a16="http://schemas.microsoft.com/office/drawing/2014/main" id="{897FEB42-F457-9E0F-1D49-D1DF49795D65}"/>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25264" t="23482" r="27265" b="29352"/>
              <a:stretch/>
            </p:blipFill>
            <p:spPr>
              <a:xfrm>
                <a:off x="8674042" y="3709291"/>
                <a:ext cx="1013017" cy="1063130"/>
              </a:xfrm>
              <a:prstGeom prst="rect">
                <a:avLst/>
              </a:prstGeom>
            </p:spPr>
          </p:pic>
        </p:grpSp>
        <p:sp>
          <p:nvSpPr>
            <p:cNvPr id="72" name="Textfeld 71">
              <a:extLst>
                <a:ext uri="{FF2B5EF4-FFF2-40B4-BE49-F238E27FC236}">
                  <a16:creationId xmlns:a16="http://schemas.microsoft.com/office/drawing/2014/main" id="{B9D00AAC-1F12-0A00-A654-B063E392D8C3}"/>
                </a:ext>
              </a:extLst>
            </p:cNvPr>
            <p:cNvSpPr txBox="1"/>
            <p:nvPr/>
          </p:nvSpPr>
          <p:spPr>
            <a:xfrm>
              <a:off x="7968880" y="4174106"/>
              <a:ext cx="740908" cy="307777"/>
            </a:xfrm>
            <a:prstGeom prst="rect">
              <a:avLst/>
            </a:prstGeom>
            <a:noFill/>
          </p:spPr>
          <p:txBody>
            <a:bodyPr wrap="none" rtlCol="0">
              <a:spAutoFit/>
            </a:bodyPr>
            <a:lstStyle/>
            <a:p>
              <a:r>
                <a:rPr lang="de-DE" sz="1400" dirty="0">
                  <a:solidFill>
                    <a:srgbClr val="FF0000"/>
                  </a:solidFill>
                </a:rPr>
                <a:t>2020er</a:t>
              </a:r>
            </a:p>
          </p:txBody>
        </p:sp>
      </p:grpSp>
      <p:grpSp>
        <p:nvGrpSpPr>
          <p:cNvPr id="86" name="Gruppieren 85">
            <a:extLst>
              <a:ext uri="{FF2B5EF4-FFF2-40B4-BE49-F238E27FC236}">
                <a16:creationId xmlns:a16="http://schemas.microsoft.com/office/drawing/2014/main" id="{A89FD1BA-BB1E-09AA-FFC9-3D4AA6FF7639}"/>
              </a:ext>
            </a:extLst>
          </p:cNvPr>
          <p:cNvGrpSpPr/>
          <p:nvPr/>
        </p:nvGrpSpPr>
        <p:grpSpPr>
          <a:xfrm>
            <a:off x="2027440" y="4060419"/>
            <a:ext cx="1828872" cy="830997"/>
            <a:chOff x="2026500" y="4492579"/>
            <a:chExt cx="1828872" cy="830997"/>
          </a:xfrm>
        </p:grpSpPr>
        <p:sp>
          <p:nvSpPr>
            <p:cNvPr id="77" name="Textfeld 76">
              <a:extLst>
                <a:ext uri="{FF2B5EF4-FFF2-40B4-BE49-F238E27FC236}">
                  <a16:creationId xmlns:a16="http://schemas.microsoft.com/office/drawing/2014/main" id="{A202CC78-CADF-3761-B37A-275241BE9EA9}"/>
                </a:ext>
              </a:extLst>
            </p:cNvPr>
            <p:cNvSpPr txBox="1"/>
            <p:nvPr/>
          </p:nvSpPr>
          <p:spPr>
            <a:xfrm>
              <a:off x="2229303" y="4492579"/>
              <a:ext cx="1626069" cy="830997"/>
            </a:xfrm>
            <a:prstGeom prst="rect">
              <a:avLst/>
            </a:prstGeom>
            <a:noFill/>
          </p:spPr>
          <p:txBody>
            <a:bodyPr wrap="square">
              <a:spAutoFit/>
            </a:bodyPr>
            <a:lstStyle/>
            <a:p>
              <a:r>
                <a:rPr lang="de-DE" sz="1200" b="1" dirty="0">
                  <a:solidFill>
                    <a:srgbClr val="FF0000"/>
                  </a:solidFill>
                </a:rPr>
                <a:t>Ø Gewinn (Welt)</a:t>
              </a:r>
              <a:br>
                <a:rPr lang="de-DE" sz="1200" b="1" dirty="0">
                  <a:solidFill>
                    <a:srgbClr val="FF0000"/>
                  </a:solidFill>
                </a:rPr>
              </a:br>
              <a:r>
                <a:rPr lang="de-DE" sz="1200" b="1" dirty="0">
                  <a:solidFill>
                    <a:srgbClr val="FF0000"/>
                  </a:solidFill>
                </a:rPr>
                <a:t>in den letzten</a:t>
              </a:r>
              <a:br>
                <a:rPr lang="de-DE" sz="1200" b="1" dirty="0">
                  <a:solidFill>
                    <a:srgbClr val="FF0000"/>
                  </a:solidFill>
                </a:rPr>
              </a:br>
              <a:r>
                <a:rPr lang="de-DE" sz="1200" b="1" dirty="0">
                  <a:solidFill>
                    <a:srgbClr val="FF0000"/>
                  </a:solidFill>
                </a:rPr>
                <a:t>50 Jahren:</a:t>
              </a:r>
              <a:br>
                <a:rPr lang="de-DE" sz="1200" b="1" dirty="0">
                  <a:solidFill>
                    <a:srgbClr val="FF0000"/>
                  </a:solidFill>
                </a:rPr>
              </a:br>
              <a:r>
                <a:rPr lang="de-DE" sz="1200" b="1" dirty="0">
                  <a:solidFill>
                    <a:srgbClr val="FF0000"/>
                  </a:solidFill>
                </a:rPr>
                <a:t>&gt; 3 Mrd. $/d</a:t>
              </a:r>
            </a:p>
          </p:txBody>
        </p:sp>
        <p:cxnSp>
          <p:nvCxnSpPr>
            <p:cNvPr id="81" name="Gerader Verbinder 80">
              <a:extLst>
                <a:ext uri="{FF2B5EF4-FFF2-40B4-BE49-F238E27FC236}">
                  <a16:creationId xmlns:a16="http://schemas.microsoft.com/office/drawing/2014/main" id="{8175458C-B6D5-838D-716A-3CEC50347974}"/>
                </a:ext>
              </a:extLst>
            </p:cNvPr>
            <p:cNvCxnSpPr/>
            <p:nvPr/>
          </p:nvCxnSpPr>
          <p:spPr bwMode="auto">
            <a:xfrm flipV="1">
              <a:off x="2026500" y="4971950"/>
              <a:ext cx="235847" cy="171753"/>
            </a:xfrm>
            <a:prstGeom prst="line">
              <a:avLst/>
            </a:prstGeom>
            <a:solidFill>
              <a:srgbClr val="FF000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uppieren 82">
            <a:extLst>
              <a:ext uri="{FF2B5EF4-FFF2-40B4-BE49-F238E27FC236}">
                <a16:creationId xmlns:a16="http://schemas.microsoft.com/office/drawing/2014/main" id="{56FE54E6-8B52-0D11-3526-FFB1FFD0A0B5}"/>
              </a:ext>
            </a:extLst>
          </p:cNvPr>
          <p:cNvGrpSpPr/>
          <p:nvPr/>
        </p:nvGrpSpPr>
        <p:grpSpPr>
          <a:xfrm>
            <a:off x="444699" y="3468591"/>
            <a:ext cx="1974901" cy="1456836"/>
            <a:chOff x="444699" y="3468591"/>
            <a:chExt cx="1974901" cy="1456836"/>
          </a:xfrm>
        </p:grpSpPr>
        <p:grpSp>
          <p:nvGrpSpPr>
            <p:cNvPr id="80" name="Gruppieren 79">
              <a:extLst>
                <a:ext uri="{FF2B5EF4-FFF2-40B4-BE49-F238E27FC236}">
                  <a16:creationId xmlns:a16="http://schemas.microsoft.com/office/drawing/2014/main" id="{451F14BD-9908-16E7-4A47-0C9497EFAA9A}"/>
                </a:ext>
              </a:extLst>
            </p:cNvPr>
            <p:cNvGrpSpPr/>
            <p:nvPr/>
          </p:nvGrpSpPr>
          <p:grpSpPr>
            <a:xfrm>
              <a:off x="444699" y="3468591"/>
              <a:ext cx="1974901" cy="1456836"/>
              <a:chOff x="444699" y="3468591"/>
              <a:chExt cx="1974901" cy="1456836"/>
            </a:xfrm>
          </p:grpSpPr>
          <p:grpSp>
            <p:nvGrpSpPr>
              <p:cNvPr id="43" name="Gruppieren 42">
                <a:extLst>
                  <a:ext uri="{FF2B5EF4-FFF2-40B4-BE49-F238E27FC236}">
                    <a16:creationId xmlns:a16="http://schemas.microsoft.com/office/drawing/2014/main" id="{25BDBA46-1528-9291-FBB2-B08949F28C99}"/>
                  </a:ext>
                </a:extLst>
              </p:cNvPr>
              <p:cNvGrpSpPr/>
              <p:nvPr/>
            </p:nvGrpSpPr>
            <p:grpSpPr>
              <a:xfrm>
                <a:off x="444699" y="3468591"/>
                <a:ext cx="1974901" cy="1456836"/>
                <a:chOff x="444699" y="3468591"/>
                <a:chExt cx="1974901" cy="1456836"/>
              </a:xfrm>
            </p:grpSpPr>
            <p:sp>
              <p:nvSpPr>
                <p:cNvPr id="49" name="Textfeld 48">
                  <a:extLst>
                    <a:ext uri="{FF2B5EF4-FFF2-40B4-BE49-F238E27FC236}">
                      <a16:creationId xmlns:a16="http://schemas.microsoft.com/office/drawing/2014/main" id="{24357ED4-AA2A-627C-7F94-CF526C45DB38}"/>
                    </a:ext>
                  </a:extLst>
                </p:cNvPr>
                <p:cNvSpPr txBox="1"/>
                <p:nvPr/>
              </p:nvSpPr>
              <p:spPr>
                <a:xfrm>
                  <a:off x="581025" y="3468591"/>
                  <a:ext cx="1291316" cy="523220"/>
                </a:xfrm>
                <a:prstGeom prst="rect">
                  <a:avLst/>
                </a:prstGeom>
                <a:noFill/>
              </p:spPr>
              <p:txBody>
                <a:bodyPr wrap="square" rtlCol="0">
                  <a:spAutoFit/>
                </a:bodyPr>
                <a:lstStyle/>
                <a:p>
                  <a:r>
                    <a:rPr lang="de-DE" sz="1400" dirty="0">
                      <a:solidFill>
                        <a:srgbClr val="3333FF"/>
                      </a:solidFill>
                    </a:rPr>
                    <a:t>eingeführtes</a:t>
                  </a:r>
                  <a:br>
                    <a:rPr lang="de-DE" sz="1400" dirty="0">
                      <a:solidFill>
                        <a:srgbClr val="3333FF"/>
                      </a:solidFill>
                    </a:rPr>
                  </a:br>
                  <a:r>
                    <a:rPr lang="de-DE" sz="1400" dirty="0">
                      <a:solidFill>
                        <a:srgbClr val="3333FF"/>
                      </a:solidFill>
                    </a:rPr>
                    <a:t>Produkt</a:t>
                  </a:r>
                </a:p>
              </p:txBody>
            </p:sp>
            <p:sp>
              <p:nvSpPr>
                <p:cNvPr id="33" name="Freihandform: Form 32">
                  <a:extLst>
                    <a:ext uri="{FF2B5EF4-FFF2-40B4-BE49-F238E27FC236}">
                      <a16:creationId xmlns:a16="http://schemas.microsoft.com/office/drawing/2014/main" id="{44B5F698-DD19-548C-9A3D-7B7ADE4AE446}"/>
                    </a:ext>
                  </a:extLst>
                </p:cNvPr>
                <p:cNvSpPr/>
                <p:nvPr/>
              </p:nvSpPr>
              <p:spPr bwMode="auto">
                <a:xfrm>
                  <a:off x="444699" y="3715930"/>
                  <a:ext cx="1974901" cy="1209497"/>
                </a:xfrm>
                <a:custGeom>
                  <a:avLst/>
                  <a:gdLst>
                    <a:gd name="connsiteX0" fmla="*/ 0 w 3594100"/>
                    <a:gd name="connsiteY0" fmla="*/ 3009900 h 3009900"/>
                    <a:gd name="connsiteX1" fmla="*/ 1092200 w 3594100"/>
                    <a:gd name="connsiteY1" fmla="*/ 2565400 h 3009900"/>
                    <a:gd name="connsiteX2" fmla="*/ 2146300 w 3594100"/>
                    <a:gd name="connsiteY2" fmla="*/ 438150 h 3009900"/>
                    <a:gd name="connsiteX3" fmla="*/ 3594100 w 3594100"/>
                    <a:gd name="connsiteY3" fmla="*/ 0 h 3009900"/>
                    <a:gd name="connsiteX4" fmla="*/ 3594100 w 35941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100" h="3009900">
                      <a:moveTo>
                        <a:pt x="0" y="3009900"/>
                      </a:moveTo>
                      <a:cubicBezTo>
                        <a:pt x="367241" y="3001962"/>
                        <a:pt x="734483" y="2994025"/>
                        <a:pt x="1092200" y="2565400"/>
                      </a:cubicBezTo>
                      <a:cubicBezTo>
                        <a:pt x="1449917" y="2136775"/>
                        <a:pt x="1729317" y="865717"/>
                        <a:pt x="2146300" y="438150"/>
                      </a:cubicBezTo>
                      <a:cubicBezTo>
                        <a:pt x="2563283" y="10583"/>
                        <a:pt x="3594100" y="0"/>
                        <a:pt x="3594100" y="0"/>
                      </a:cubicBezTo>
                      <a:lnTo>
                        <a:pt x="3594100" y="0"/>
                      </a:lnTo>
                    </a:path>
                  </a:pathLst>
                </a:custGeom>
                <a:no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79" name="Textfeld 78">
                <a:extLst>
                  <a:ext uri="{FF2B5EF4-FFF2-40B4-BE49-F238E27FC236}">
                    <a16:creationId xmlns:a16="http://schemas.microsoft.com/office/drawing/2014/main" id="{FE947CE9-EF28-C61C-6B78-9854B529DD2F}"/>
                  </a:ext>
                </a:extLst>
              </p:cNvPr>
              <p:cNvSpPr txBox="1"/>
              <p:nvPr/>
            </p:nvSpPr>
            <p:spPr>
              <a:xfrm>
                <a:off x="1417203" y="4632928"/>
                <a:ext cx="663964" cy="276999"/>
              </a:xfrm>
              <a:prstGeom prst="rect">
                <a:avLst/>
              </a:prstGeom>
              <a:noFill/>
            </p:spPr>
            <p:txBody>
              <a:bodyPr wrap="none" rtlCol="0">
                <a:spAutoFit/>
              </a:bodyPr>
              <a:lstStyle/>
              <a:p>
                <a:r>
                  <a:rPr lang="de-DE" sz="1200" dirty="0"/>
                  <a:t>Gas/Öl</a:t>
                </a:r>
              </a:p>
            </p:txBody>
          </p:sp>
        </p:grpSp>
        <p:pic>
          <p:nvPicPr>
            <p:cNvPr id="78" name="Grafik 77" descr="Ein Bild, das Text, Screenshot, Schrift, Grafiken enthält.&#10;&#10;Automatisch generierte Beschreibung">
              <a:extLst>
                <a:ext uri="{FF2B5EF4-FFF2-40B4-BE49-F238E27FC236}">
                  <a16:creationId xmlns:a16="http://schemas.microsoft.com/office/drawing/2014/main" id="{1A58EDD2-8B20-0C5C-6263-232879705479}"/>
                </a:ext>
              </a:extLst>
            </p:cNvPr>
            <p:cNvPicPr>
              <a:picLocks noChangeAspect="1"/>
            </p:cNvPicPr>
            <p:nvPr/>
          </p:nvPicPr>
          <p:blipFill rotWithShape="1">
            <a:blip r:embed="rId14">
              <a:extLst>
                <a:ext uri="{28A0092B-C50C-407E-A947-70E740481C1C}">
                  <a14:useLocalDpi xmlns:a14="http://schemas.microsoft.com/office/drawing/2010/main" val="0"/>
                </a:ext>
              </a:extLst>
            </a:blip>
            <a:srcRect l="20828" t="3869" r="19259" b="13169"/>
            <a:stretch/>
          </p:blipFill>
          <p:spPr>
            <a:xfrm>
              <a:off x="1555016" y="3997183"/>
              <a:ext cx="431126" cy="638312"/>
            </a:xfrm>
            <a:prstGeom prst="rect">
              <a:avLst/>
            </a:prstGeom>
          </p:spPr>
        </p:pic>
      </p:grpSp>
      <p:grpSp>
        <p:nvGrpSpPr>
          <p:cNvPr id="87" name="Gruppieren 86">
            <a:extLst>
              <a:ext uri="{FF2B5EF4-FFF2-40B4-BE49-F238E27FC236}">
                <a16:creationId xmlns:a16="http://schemas.microsoft.com/office/drawing/2014/main" id="{C8BB8FDB-75A3-4068-7D60-E2871DA0B0B8}"/>
              </a:ext>
            </a:extLst>
          </p:cNvPr>
          <p:cNvGrpSpPr/>
          <p:nvPr/>
        </p:nvGrpSpPr>
        <p:grpSpPr>
          <a:xfrm>
            <a:off x="2093309" y="1199372"/>
            <a:ext cx="4420273" cy="2673659"/>
            <a:chOff x="2093309" y="1199372"/>
            <a:chExt cx="4420273" cy="2673659"/>
          </a:xfrm>
        </p:grpSpPr>
        <p:grpSp>
          <p:nvGrpSpPr>
            <p:cNvPr id="84" name="Gruppieren 83">
              <a:extLst>
                <a:ext uri="{FF2B5EF4-FFF2-40B4-BE49-F238E27FC236}">
                  <a16:creationId xmlns:a16="http://schemas.microsoft.com/office/drawing/2014/main" id="{CCAE689A-D83F-A770-E852-E22542C6ECAA}"/>
                </a:ext>
              </a:extLst>
            </p:cNvPr>
            <p:cNvGrpSpPr/>
            <p:nvPr/>
          </p:nvGrpSpPr>
          <p:grpSpPr>
            <a:xfrm>
              <a:off x="2093309" y="1199372"/>
              <a:ext cx="4420273" cy="2673659"/>
              <a:chOff x="2093309" y="1199372"/>
              <a:chExt cx="4420273" cy="2673659"/>
            </a:xfrm>
          </p:grpSpPr>
          <p:grpSp>
            <p:nvGrpSpPr>
              <p:cNvPr id="54" name="Gruppieren 53">
                <a:extLst>
                  <a:ext uri="{FF2B5EF4-FFF2-40B4-BE49-F238E27FC236}">
                    <a16:creationId xmlns:a16="http://schemas.microsoft.com/office/drawing/2014/main" id="{588A05F2-6A99-6B43-B7F0-C47E9C3011DA}"/>
                  </a:ext>
                </a:extLst>
              </p:cNvPr>
              <p:cNvGrpSpPr/>
              <p:nvPr/>
            </p:nvGrpSpPr>
            <p:grpSpPr>
              <a:xfrm>
                <a:off x="2093309" y="1199372"/>
                <a:ext cx="4420273" cy="2673659"/>
                <a:chOff x="2093309" y="1199372"/>
                <a:chExt cx="4420273" cy="2673659"/>
              </a:xfrm>
            </p:grpSpPr>
            <p:sp>
              <p:nvSpPr>
                <p:cNvPr id="51" name="Textfeld 50">
                  <a:extLst>
                    <a:ext uri="{FF2B5EF4-FFF2-40B4-BE49-F238E27FC236}">
                      <a16:creationId xmlns:a16="http://schemas.microsoft.com/office/drawing/2014/main" id="{BBF67E77-30D0-28E6-587C-065C22D18EAE}"/>
                    </a:ext>
                  </a:extLst>
                </p:cNvPr>
                <p:cNvSpPr txBox="1"/>
                <p:nvPr/>
              </p:nvSpPr>
              <p:spPr>
                <a:xfrm>
                  <a:off x="3518992" y="1199372"/>
                  <a:ext cx="2994590" cy="738664"/>
                </a:xfrm>
                <a:prstGeom prst="rect">
                  <a:avLst/>
                </a:prstGeom>
                <a:noFill/>
              </p:spPr>
              <p:txBody>
                <a:bodyPr wrap="square" rtlCol="0">
                  <a:spAutoFit/>
                </a:bodyPr>
                <a:lstStyle/>
                <a:p>
                  <a:r>
                    <a:rPr lang="de-DE" sz="1400" dirty="0">
                      <a:solidFill>
                        <a:srgbClr val="00B050"/>
                      </a:solidFill>
                    </a:rPr>
                    <a:t>weniger Energie, </a:t>
                  </a:r>
                  <a:br>
                    <a:rPr lang="de-DE" sz="1400" dirty="0">
                      <a:solidFill>
                        <a:srgbClr val="00B050"/>
                      </a:solidFill>
                    </a:rPr>
                  </a:br>
                  <a:r>
                    <a:rPr lang="de-DE" sz="1400" dirty="0">
                      <a:solidFill>
                        <a:srgbClr val="00B050"/>
                      </a:solidFill>
                    </a:rPr>
                    <a:t>weniger CO</a:t>
                  </a:r>
                  <a:r>
                    <a:rPr lang="de-DE" sz="1400" baseline="-25000" dirty="0">
                      <a:solidFill>
                        <a:srgbClr val="00B050"/>
                      </a:solidFill>
                    </a:rPr>
                    <a:t>2</a:t>
                  </a:r>
                  <a:r>
                    <a:rPr lang="de-DE" sz="1400" dirty="0">
                      <a:solidFill>
                        <a:srgbClr val="00B050"/>
                      </a:solidFill>
                    </a:rPr>
                    <a:t>,</a:t>
                  </a:r>
                  <a:br>
                    <a:rPr lang="de-DE" sz="1400" dirty="0">
                      <a:solidFill>
                        <a:srgbClr val="00B050"/>
                      </a:solidFill>
                    </a:rPr>
                  </a:br>
                  <a:r>
                    <a:rPr lang="de-DE" sz="1400" dirty="0">
                      <a:solidFill>
                        <a:srgbClr val="00B050"/>
                      </a:solidFill>
                    </a:rPr>
                    <a:t>niedrigere Gesamtkosten (TCO)</a:t>
                  </a:r>
                </a:p>
              </p:txBody>
            </p:sp>
            <p:grpSp>
              <p:nvGrpSpPr>
                <p:cNvPr id="44" name="Gruppieren 43">
                  <a:extLst>
                    <a:ext uri="{FF2B5EF4-FFF2-40B4-BE49-F238E27FC236}">
                      <a16:creationId xmlns:a16="http://schemas.microsoft.com/office/drawing/2014/main" id="{3795F62D-DE26-EDA6-A6A9-1C3A00AE3B88}"/>
                    </a:ext>
                  </a:extLst>
                </p:cNvPr>
                <p:cNvGrpSpPr/>
                <p:nvPr/>
              </p:nvGrpSpPr>
              <p:grpSpPr>
                <a:xfrm>
                  <a:off x="2093309" y="2029485"/>
                  <a:ext cx="1786818" cy="1843546"/>
                  <a:chOff x="2093309" y="2029485"/>
                  <a:chExt cx="1786818" cy="1843546"/>
                </a:xfrm>
              </p:grpSpPr>
              <p:sp>
                <p:nvSpPr>
                  <p:cNvPr id="40" name="Freihandform: Form 39">
                    <a:extLst>
                      <a:ext uri="{FF2B5EF4-FFF2-40B4-BE49-F238E27FC236}">
                        <a16:creationId xmlns:a16="http://schemas.microsoft.com/office/drawing/2014/main" id="{9ED82BB7-FF26-DAF3-9871-34DA44C74BED}"/>
                      </a:ext>
                    </a:extLst>
                  </p:cNvPr>
                  <p:cNvSpPr/>
                  <p:nvPr/>
                </p:nvSpPr>
                <p:spPr bwMode="auto">
                  <a:xfrm>
                    <a:off x="2093309" y="2030223"/>
                    <a:ext cx="1786818" cy="1842808"/>
                  </a:xfrm>
                  <a:custGeom>
                    <a:avLst/>
                    <a:gdLst>
                      <a:gd name="connsiteX0" fmla="*/ 0 w 3594100"/>
                      <a:gd name="connsiteY0" fmla="*/ 3009900 h 3009900"/>
                      <a:gd name="connsiteX1" fmla="*/ 1092200 w 3594100"/>
                      <a:gd name="connsiteY1" fmla="*/ 2565400 h 3009900"/>
                      <a:gd name="connsiteX2" fmla="*/ 2146300 w 3594100"/>
                      <a:gd name="connsiteY2" fmla="*/ 438150 h 3009900"/>
                      <a:gd name="connsiteX3" fmla="*/ 3594100 w 3594100"/>
                      <a:gd name="connsiteY3" fmla="*/ 0 h 3009900"/>
                      <a:gd name="connsiteX4" fmla="*/ 3594100 w 3594100"/>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100" h="3009900">
                        <a:moveTo>
                          <a:pt x="0" y="3009900"/>
                        </a:moveTo>
                        <a:cubicBezTo>
                          <a:pt x="367241" y="3001962"/>
                          <a:pt x="734483" y="2994025"/>
                          <a:pt x="1092200" y="2565400"/>
                        </a:cubicBezTo>
                        <a:cubicBezTo>
                          <a:pt x="1449917" y="2136775"/>
                          <a:pt x="1729317" y="865717"/>
                          <a:pt x="2146300" y="438150"/>
                        </a:cubicBezTo>
                        <a:cubicBezTo>
                          <a:pt x="2563283" y="10583"/>
                          <a:pt x="3594100" y="0"/>
                          <a:pt x="3594100" y="0"/>
                        </a:cubicBezTo>
                        <a:lnTo>
                          <a:pt x="3594100" y="0"/>
                        </a:lnTo>
                      </a:path>
                    </a:pathLst>
                  </a:custGeom>
                  <a:no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36F9CB1D-79B6-97CC-E3B0-7F11A662769A}"/>
                      </a:ext>
                    </a:extLst>
                  </p:cNvPr>
                  <p:cNvSpPr txBox="1"/>
                  <p:nvPr/>
                </p:nvSpPr>
                <p:spPr>
                  <a:xfrm>
                    <a:off x="2140455" y="2029485"/>
                    <a:ext cx="929837" cy="523220"/>
                  </a:xfrm>
                  <a:prstGeom prst="rect">
                    <a:avLst/>
                  </a:prstGeom>
                  <a:noFill/>
                </p:spPr>
                <p:txBody>
                  <a:bodyPr wrap="square" rtlCol="0">
                    <a:spAutoFit/>
                  </a:bodyPr>
                  <a:lstStyle/>
                  <a:p>
                    <a:r>
                      <a:rPr lang="de-DE" sz="1400" dirty="0">
                        <a:solidFill>
                          <a:srgbClr val="00B050"/>
                        </a:solidFill>
                      </a:rPr>
                      <a:t>besseres</a:t>
                    </a:r>
                    <a:br>
                      <a:rPr lang="de-DE" sz="1400" dirty="0">
                        <a:solidFill>
                          <a:srgbClr val="00B050"/>
                        </a:solidFill>
                      </a:rPr>
                    </a:br>
                    <a:r>
                      <a:rPr lang="de-DE" sz="1400" dirty="0">
                        <a:solidFill>
                          <a:srgbClr val="00B050"/>
                        </a:solidFill>
                      </a:rPr>
                      <a:t>Produkt</a:t>
                    </a:r>
                  </a:p>
                </p:txBody>
              </p:sp>
            </p:grpSp>
          </p:grpSp>
          <p:pic>
            <p:nvPicPr>
              <p:cNvPr id="82" name="Grafik 81">
                <a:extLst>
                  <a:ext uri="{FF2B5EF4-FFF2-40B4-BE49-F238E27FC236}">
                    <a16:creationId xmlns:a16="http://schemas.microsoft.com/office/drawing/2014/main" id="{4ED888BC-EF33-AFE0-3D27-6E13A5538698}"/>
                  </a:ext>
                </a:extLst>
              </p:cNvPr>
              <p:cNvPicPr>
                <a:picLocks noChangeAspect="1"/>
              </p:cNvPicPr>
              <p:nvPr/>
            </p:nvPicPr>
            <p:blipFill rotWithShape="1">
              <a:blip r:embed="rId15">
                <a:extLst>
                  <a:ext uri="{28A0092B-C50C-407E-A947-70E740481C1C}">
                    <a14:useLocalDpi xmlns:a14="http://schemas.microsoft.com/office/drawing/2010/main" val="0"/>
                  </a:ext>
                </a:extLst>
              </a:blip>
              <a:srcRect t="12345" b="7839"/>
              <a:stretch/>
            </p:blipFill>
            <p:spPr>
              <a:xfrm>
                <a:off x="2870266" y="1309922"/>
                <a:ext cx="674076" cy="538016"/>
              </a:xfrm>
              <a:prstGeom prst="rect">
                <a:avLst/>
              </a:prstGeom>
            </p:spPr>
          </p:pic>
        </p:grpSp>
        <p:sp>
          <p:nvSpPr>
            <p:cNvPr id="85" name="Textfeld 84">
              <a:extLst>
                <a:ext uri="{FF2B5EF4-FFF2-40B4-BE49-F238E27FC236}">
                  <a16:creationId xmlns:a16="http://schemas.microsoft.com/office/drawing/2014/main" id="{4B858FC8-F8C7-5BFD-1753-AC094E7159FC}"/>
                </a:ext>
              </a:extLst>
            </p:cNvPr>
            <p:cNvSpPr txBox="1"/>
            <p:nvPr/>
          </p:nvSpPr>
          <p:spPr>
            <a:xfrm>
              <a:off x="2872461" y="1803054"/>
              <a:ext cx="595035" cy="276999"/>
            </a:xfrm>
            <a:prstGeom prst="rect">
              <a:avLst/>
            </a:prstGeom>
            <a:noFill/>
          </p:spPr>
          <p:txBody>
            <a:bodyPr wrap="none" rtlCol="0">
              <a:spAutoFit/>
            </a:bodyPr>
            <a:lstStyle/>
            <a:p>
              <a:r>
                <a:rPr lang="de-DE" sz="1200" dirty="0"/>
                <a:t>Strom</a:t>
              </a:r>
            </a:p>
          </p:txBody>
        </p:sp>
      </p:grpSp>
    </p:spTree>
    <p:extLst>
      <p:ext uri="{BB962C8B-B14F-4D97-AF65-F5344CB8AC3E}">
        <p14:creationId xmlns:p14="http://schemas.microsoft.com/office/powerpoint/2010/main" val="11979562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000" fill="hold"/>
                                        <p:tgtEl>
                                          <p:spTgt spid="52"/>
                                        </p:tgtEl>
                                        <p:attrNameLst>
                                          <p:attrName>ppt_x</p:attrName>
                                        </p:attrNameLst>
                                      </p:cBhvr>
                                      <p:tavLst>
                                        <p:tav tm="0">
                                          <p:val>
                                            <p:strVal val="1+#ppt_w/2"/>
                                          </p:val>
                                        </p:tav>
                                        <p:tav tm="100000">
                                          <p:val>
                                            <p:strVal val="#ppt_x"/>
                                          </p:val>
                                        </p:tav>
                                      </p:tavLst>
                                    </p:anim>
                                    <p:anim calcmode="lin" valueType="num">
                                      <p:cBhvr additive="base">
                                        <p:cTn id="14"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1000" fill="hold"/>
                                        <p:tgtEl>
                                          <p:spTgt spid="87"/>
                                        </p:tgtEl>
                                        <p:attrNameLst>
                                          <p:attrName>ppt_x</p:attrName>
                                        </p:attrNameLst>
                                      </p:cBhvr>
                                      <p:tavLst>
                                        <p:tav tm="0">
                                          <p:val>
                                            <p:strVal val="1+#ppt_w/2"/>
                                          </p:val>
                                        </p:tav>
                                        <p:tav tm="100000">
                                          <p:val>
                                            <p:strVal val="#ppt_x"/>
                                          </p:val>
                                        </p:tav>
                                      </p:tavLst>
                                    </p:anim>
                                    <p:anim calcmode="lin" valueType="num">
                                      <p:cBhvr additive="base">
                                        <p:cTn id="26" dur="1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1000" fill="hold"/>
                                        <p:tgtEl>
                                          <p:spTgt spid="86"/>
                                        </p:tgtEl>
                                        <p:attrNameLst>
                                          <p:attrName>ppt_x</p:attrName>
                                        </p:attrNameLst>
                                      </p:cBhvr>
                                      <p:tavLst>
                                        <p:tav tm="0">
                                          <p:val>
                                            <p:strVal val="0-#ppt_w/2"/>
                                          </p:val>
                                        </p:tav>
                                        <p:tav tm="100000">
                                          <p:val>
                                            <p:strVal val="#ppt_x"/>
                                          </p:val>
                                        </p:tav>
                                      </p:tavLst>
                                    </p:anim>
                                    <p:anim calcmode="lin" valueType="num">
                                      <p:cBhvr additive="base">
                                        <p:cTn id="38" dur="10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1000" fill="hold"/>
                                        <p:tgtEl>
                                          <p:spTgt spid="64"/>
                                        </p:tgtEl>
                                        <p:attrNameLst>
                                          <p:attrName>ppt_x</p:attrName>
                                        </p:attrNameLst>
                                      </p:cBhvr>
                                      <p:tavLst>
                                        <p:tav tm="0">
                                          <p:val>
                                            <p:strVal val="0-#ppt_w/2"/>
                                          </p:val>
                                        </p:tav>
                                        <p:tav tm="100000">
                                          <p:val>
                                            <p:strVal val="#ppt_x"/>
                                          </p:val>
                                        </p:tav>
                                      </p:tavLst>
                                    </p:anim>
                                    <p:anim calcmode="lin" valueType="num">
                                      <p:cBhvr additive="base">
                                        <p:cTn id="44"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1000" fill="hold"/>
                                        <p:tgtEl>
                                          <p:spTgt spid="56"/>
                                        </p:tgtEl>
                                        <p:attrNameLst>
                                          <p:attrName>ppt_x</p:attrName>
                                        </p:attrNameLst>
                                      </p:cBhvr>
                                      <p:tavLst>
                                        <p:tav tm="0">
                                          <p:val>
                                            <p:strVal val="1+#ppt_w/2"/>
                                          </p:val>
                                        </p:tav>
                                        <p:tav tm="100000">
                                          <p:val>
                                            <p:strVal val="#ppt_x"/>
                                          </p:val>
                                        </p:tav>
                                      </p:tavLst>
                                    </p:anim>
                                    <p:anim calcmode="lin" valueType="num">
                                      <p:cBhvr additive="base">
                                        <p:cTn id="50"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1000" fill="hold"/>
                                        <p:tgtEl>
                                          <p:spTgt spid="73"/>
                                        </p:tgtEl>
                                        <p:attrNameLst>
                                          <p:attrName>ppt_x</p:attrName>
                                        </p:attrNameLst>
                                      </p:cBhvr>
                                      <p:tavLst>
                                        <p:tav tm="0">
                                          <p:val>
                                            <p:strVal val="1+#ppt_w/2"/>
                                          </p:val>
                                        </p:tav>
                                        <p:tav tm="100000">
                                          <p:val>
                                            <p:strVal val="#ppt_x"/>
                                          </p:val>
                                        </p:tav>
                                      </p:tavLst>
                                    </p:anim>
                                    <p:anim calcmode="lin" valueType="num">
                                      <p:cBhvr additive="base">
                                        <p:cTn id="56"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0" fill="hold"/>
                                        <p:tgtEl>
                                          <p:spTgt spid="74"/>
                                        </p:tgtEl>
                                        <p:attrNameLst>
                                          <p:attrName>ppt_x</p:attrName>
                                        </p:attrNameLst>
                                      </p:cBhvr>
                                      <p:tavLst>
                                        <p:tav tm="0">
                                          <p:val>
                                            <p:strVal val="1+#ppt_w/2"/>
                                          </p:val>
                                        </p:tav>
                                        <p:tav tm="100000">
                                          <p:val>
                                            <p:strVal val="#ppt_x"/>
                                          </p:val>
                                        </p:tav>
                                      </p:tavLst>
                                    </p:anim>
                                    <p:anim calcmode="lin" valueType="num">
                                      <p:cBhvr additive="base">
                                        <p:cTn id="62" dur="1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1000" fill="hold"/>
                                        <p:tgtEl>
                                          <p:spTgt spid="75"/>
                                        </p:tgtEl>
                                        <p:attrNameLst>
                                          <p:attrName>ppt_x</p:attrName>
                                        </p:attrNameLst>
                                      </p:cBhvr>
                                      <p:tavLst>
                                        <p:tav tm="0">
                                          <p:val>
                                            <p:strVal val="1+#ppt_w/2"/>
                                          </p:val>
                                        </p:tav>
                                        <p:tav tm="100000">
                                          <p:val>
                                            <p:strVal val="#ppt_x"/>
                                          </p:val>
                                        </p:tav>
                                      </p:tavLst>
                                    </p:anim>
                                    <p:anim calcmode="lin" valueType="num">
                                      <p:cBhvr additive="base">
                                        <p:cTn id="68"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1000" fill="hold"/>
                                        <p:tgtEl>
                                          <p:spTgt spid="76"/>
                                        </p:tgtEl>
                                        <p:attrNameLst>
                                          <p:attrName>ppt_x</p:attrName>
                                        </p:attrNameLst>
                                      </p:cBhvr>
                                      <p:tavLst>
                                        <p:tav tm="0">
                                          <p:val>
                                            <p:strVal val="1+#ppt_w/2"/>
                                          </p:val>
                                        </p:tav>
                                        <p:tav tm="100000">
                                          <p:val>
                                            <p:strVal val="#ppt_x"/>
                                          </p:val>
                                        </p:tav>
                                      </p:tavLst>
                                    </p:anim>
                                    <p:anim calcmode="lin" valueType="num">
                                      <p:cBhvr additive="base">
                                        <p:cTn id="74"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2000" fill="hold"/>
                                        <p:tgtEl>
                                          <p:spTgt spid="19"/>
                                        </p:tgtEl>
                                        <p:attrNameLst>
                                          <p:attrName>ppt_x</p:attrName>
                                        </p:attrNameLst>
                                      </p:cBhvr>
                                      <p:tavLst>
                                        <p:tav tm="0">
                                          <p:val>
                                            <p:strVal val="0-#ppt_w/2"/>
                                          </p:val>
                                        </p:tav>
                                        <p:tav tm="100000">
                                          <p:val>
                                            <p:strVal val="#ppt_x"/>
                                          </p:val>
                                        </p:tav>
                                      </p:tavLst>
                                    </p:anim>
                                    <p:anim calcmode="lin" valueType="num">
                                      <p:cBhvr additive="base">
                                        <p:cTn id="80"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1000" fill="hold"/>
                                        <p:tgtEl>
                                          <p:spTgt spid="9"/>
                                        </p:tgtEl>
                                        <p:attrNameLst>
                                          <p:attrName>ppt_x</p:attrName>
                                        </p:attrNameLst>
                                      </p:cBhvr>
                                      <p:tavLst>
                                        <p:tav tm="0">
                                          <p:val>
                                            <p:strVal val="#ppt_x"/>
                                          </p:val>
                                        </p:tav>
                                        <p:tav tm="100000">
                                          <p:val>
                                            <p:strVal val="#ppt_x"/>
                                          </p:val>
                                        </p:tav>
                                      </p:tavLst>
                                    </p:anim>
                                    <p:anim calcmode="lin" valueType="num">
                                      <p:cBhvr additive="base">
                                        <p:cTn id="8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AD0168B-AD3D-D10A-B6E9-ED9F27EB2F5A}"/>
              </a:ext>
            </a:extLst>
          </p:cNvPr>
          <p:cNvSpPr>
            <a:spLocks noChangeArrowheads="1"/>
          </p:cNvSpPr>
          <p:nvPr/>
        </p:nvSpPr>
        <p:spPr bwMode="auto">
          <a:xfrm flipH="1">
            <a:off x="1108362" y="64083"/>
            <a:ext cx="8632403"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Technologischer Umbruch (2)</a:t>
            </a:r>
            <a:br>
              <a:rPr lang="de-DE" altLang="de-DE" sz="2000" dirty="0">
                <a:solidFill>
                  <a:schemeClr val="bg1"/>
                </a:solidFill>
              </a:rPr>
            </a:br>
            <a:r>
              <a:rPr lang="de-DE" altLang="de-DE" sz="2000" dirty="0">
                <a:solidFill>
                  <a:schemeClr val="bg1"/>
                </a:solidFill>
              </a:rPr>
              <a:t>von der Verbrennung zur Energiewende</a:t>
            </a:r>
          </a:p>
        </p:txBody>
      </p:sp>
      <p:sp>
        <p:nvSpPr>
          <p:cNvPr id="62" name="Textfeld 61">
            <a:extLst>
              <a:ext uri="{FF2B5EF4-FFF2-40B4-BE49-F238E27FC236}">
                <a16:creationId xmlns:a16="http://schemas.microsoft.com/office/drawing/2014/main" id="{A3DBDADC-5109-3C31-B7BB-34F078FD393A}"/>
              </a:ext>
            </a:extLst>
          </p:cNvPr>
          <p:cNvSpPr txBox="1"/>
          <p:nvPr/>
        </p:nvSpPr>
        <p:spPr>
          <a:xfrm>
            <a:off x="180134" y="5833356"/>
            <a:ext cx="1142052" cy="281231"/>
          </a:xfrm>
          <a:prstGeom prst="rect">
            <a:avLst/>
          </a:prstGeom>
          <a:noFill/>
        </p:spPr>
        <p:txBody>
          <a:bodyPr wrap="square">
            <a:spAutoFit/>
          </a:bodyPr>
          <a:lstStyle/>
          <a:p>
            <a:pPr>
              <a:lnSpc>
                <a:spcPct val="107000"/>
              </a:lnSpc>
              <a:spcAft>
                <a:spcPts val="800"/>
              </a:spcAft>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Quelle</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 ISE e.V.</a:t>
            </a:r>
          </a:p>
        </p:txBody>
      </p:sp>
      <p:pic>
        <p:nvPicPr>
          <p:cNvPr id="73" name="Grafik 72" descr="Ein Bild, das Entwurf, Zeichnung, Grafiken, Symbol enthält.&#10;&#10;Automatisch generierte Beschreibung">
            <a:extLst>
              <a:ext uri="{FF2B5EF4-FFF2-40B4-BE49-F238E27FC236}">
                <a16:creationId xmlns:a16="http://schemas.microsoft.com/office/drawing/2014/main" id="{F67AF003-4227-10E0-0327-30C3B8823432}"/>
              </a:ext>
            </a:extLst>
          </p:cNvPr>
          <p:cNvPicPr>
            <a:picLocks noChangeAspect="1"/>
          </p:cNvPicPr>
          <p:nvPr/>
        </p:nvPicPr>
        <p:blipFill>
          <a:blip r:embed="rId2">
            <a:extLst>
              <a:ext uri="{28A0092B-C50C-407E-A947-70E740481C1C}">
                <a14:useLocalDpi xmlns:a14="http://schemas.microsoft.com/office/drawing/2010/main" val="0"/>
              </a:ext>
            </a:extLst>
          </a:blip>
          <a:srcRect l="9491" t="8371" r="11576" b="5763"/>
          <a:stretch/>
        </p:blipFill>
        <p:spPr>
          <a:xfrm>
            <a:off x="3208896" y="5253836"/>
            <a:ext cx="712749" cy="775355"/>
          </a:xfrm>
          <a:prstGeom prst="rect">
            <a:avLst/>
          </a:prstGeom>
        </p:spPr>
      </p:pic>
      <p:sp>
        <p:nvSpPr>
          <p:cNvPr id="83" name="Textfeld 82">
            <a:extLst>
              <a:ext uri="{FF2B5EF4-FFF2-40B4-BE49-F238E27FC236}">
                <a16:creationId xmlns:a16="http://schemas.microsoft.com/office/drawing/2014/main" id="{370035FA-8468-3B12-BEE1-5F8FC18B6DA8}"/>
              </a:ext>
            </a:extLst>
          </p:cNvPr>
          <p:cNvSpPr txBox="1"/>
          <p:nvPr/>
        </p:nvSpPr>
        <p:spPr>
          <a:xfrm>
            <a:off x="2039094" y="749494"/>
            <a:ext cx="2472860" cy="375552"/>
          </a:xfrm>
          <a:prstGeom prst="rect">
            <a:avLst/>
          </a:prstGeom>
          <a:noFill/>
        </p:spPr>
        <p:txBody>
          <a:bodyPr wrap="square">
            <a:spAutoFit/>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Verbrennung (Wärme)</a:t>
            </a:r>
          </a:p>
        </p:txBody>
      </p:sp>
      <p:sp>
        <p:nvSpPr>
          <p:cNvPr id="84" name="Textfeld 83">
            <a:extLst>
              <a:ext uri="{FF2B5EF4-FFF2-40B4-BE49-F238E27FC236}">
                <a16:creationId xmlns:a16="http://schemas.microsoft.com/office/drawing/2014/main" id="{6E7B6148-C4BD-38D4-9B81-324BD3BC710E}"/>
              </a:ext>
            </a:extLst>
          </p:cNvPr>
          <p:cNvSpPr txBox="1"/>
          <p:nvPr/>
        </p:nvSpPr>
        <p:spPr>
          <a:xfrm>
            <a:off x="7264068" y="751354"/>
            <a:ext cx="2472860" cy="375552"/>
          </a:xfrm>
          <a:prstGeom prst="rect">
            <a:avLst/>
          </a:prstGeom>
          <a:noFill/>
        </p:spPr>
        <p:txBody>
          <a:bodyPr wrap="square">
            <a:spAutoFit/>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Energieeinsparung (%)</a:t>
            </a:r>
          </a:p>
        </p:txBody>
      </p:sp>
      <p:sp>
        <p:nvSpPr>
          <p:cNvPr id="89" name="Textfeld 88">
            <a:extLst>
              <a:ext uri="{FF2B5EF4-FFF2-40B4-BE49-F238E27FC236}">
                <a16:creationId xmlns:a16="http://schemas.microsoft.com/office/drawing/2014/main" id="{47C8D2B4-CDA0-9767-4E5A-485FB777EF0A}"/>
              </a:ext>
            </a:extLst>
          </p:cNvPr>
          <p:cNvSpPr txBox="1"/>
          <p:nvPr/>
        </p:nvSpPr>
        <p:spPr>
          <a:xfrm>
            <a:off x="5192168" y="749494"/>
            <a:ext cx="1523316" cy="375552"/>
          </a:xfrm>
          <a:prstGeom prst="rect">
            <a:avLst/>
          </a:prstGeom>
          <a:noFill/>
        </p:spPr>
        <p:txBody>
          <a:bodyPr wrap="square">
            <a:spAutoFit/>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Energiewende</a:t>
            </a:r>
          </a:p>
        </p:txBody>
      </p:sp>
      <p:sp>
        <p:nvSpPr>
          <p:cNvPr id="90" name="Textfeld 89">
            <a:extLst>
              <a:ext uri="{FF2B5EF4-FFF2-40B4-BE49-F238E27FC236}">
                <a16:creationId xmlns:a16="http://schemas.microsoft.com/office/drawing/2014/main" id="{415F4DF9-438C-EA55-6555-10F6C531C43A}"/>
              </a:ext>
            </a:extLst>
          </p:cNvPr>
          <p:cNvSpPr txBox="1"/>
          <p:nvPr/>
        </p:nvSpPr>
        <p:spPr>
          <a:xfrm>
            <a:off x="7831255" y="1837068"/>
            <a:ext cx="1065436" cy="375552"/>
          </a:xfrm>
          <a:prstGeom prst="rect">
            <a:avLst/>
          </a:prstGeom>
          <a:noFill/>
        </p:spPr>
        <p:txBody>
          <a:bodyPr wrap="square">
            <a:spAutoFit/>
          </a:bodyPr>
          <a:lstStyle/>
          <a:p>
            <a:pPr algn="ctr">
              <a:lnSpc>
                <a:spcPct val="107000"/>
              </a:lnSpc>
              <a:spcAft>
                <a:spcPts val="800"/>
              </a:spcAft>
            </a:pPr>
            <a:r>
              <a:rPr lang="de-DE" sz="1800" b="1"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66</a:t>
            </a:r>
            <a:endParaRPr lang="de-DE" sz="1800" b="1"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feld 90">
            <a:extLst>
              <a:ext uri="{FF2B5EF4-FFF2-40B4-BE49-F238E27FC236}">
                <a16:creationId xmlns:a16="http://schemas.microsoft.com/office/drawing/2014/main" id="{C6BA3D38-4467-07D2-DBA4-99D00AD6B48D}"/>
              </a:ext>
            </a:extLst>
          </p:cNvPr>
          <p:cNvSpPr txBox="1"/>
          <p:nvPr/>
        </p:nvSpPr>
        <p:spPr>
          <a:xfrm>
            <a:off x="7831255" y="3274871"/>
            <a:ext cx="1065436" cy="375552"/>
          </a:xfrm>
          <a:prstGeom prst="rect">
            <a:avLst/>
          </a:prstGeom>
          <a:noFill/>
        </p:spPr>
        <p:txBody>
          <a:bodyPr wrap="square">
            <a:spAutoFit/>
          </a:bodyPr>
          <a:lstStyle/>
          <a:p>
            <a:pPr algn="ctr">
              <a:lnSpc>
                <a:spcPct val="107000"/>
              </a:lnSpc>
              <a:spcAft>
                <a:spcPts val="800"/>
              </a:spcAft>
            </a:pPr>
            <a:r>
              <a:rPr lang="de-DE" sz="1800" b="1"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66</a:t>
            </a:r>
            <a:endParaRPr lang="de-DE" sz="1800" b="1"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feld 91">
            <a:extLst>
              <a:ext uri="{FF2B5EF4-FFF2-40B4-BE49-F238E27FC236}">
                <a16:creationId xmlns:a16="http://schemas.microsoft.com/office/drawing/2014/main" id="{1BDF25DC-020B-45E7-FCB7-31361C5B4C4D}"/>
              </a:ext>
            </a:extLst>
          </p:cNvPr>
          <p:cNvSpPr txBox="1"/>
          <p:nvPr/>
        </p:nvSpPr>
        <p:spPr>
          <a:xfrm>
            <a:off x="7831255" y="4391513"/>
            <a:ext cx="1065436" cy="375552"/>
          </a:xfrm>
          <a:prstGeom prst="rect">
            <a:avLst/>
          </a:prstGeom>
          <a:noFill/>
        </p:spPr>
        <p:txBody>
          <a:bodyPr wrap="square">
            <a:spAutoFit/>
          </a:bodyPr>
          <a:lstStyle/>
          <a:p>
            <a:pPr algn="ctr">
              <a:lnSpc>
                <a:spcPct val="107000"/>
              </a:lnSpc>
              <a:spcAft>
                <a:spcPts val="800"/>
              </a:spcAft>
            </a:pPr>
            <a:r>
              <a:rPr lang="de-DE" sz="1800" b="1"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75</a:t>
            </a:r>
          </a:p>
        </p:txBody>
      </p:sp>
      <p:sp>
        <p:nvSpPr>
          <p:cNvPr id="93" name="Textfeld 92">
            <a:extLst>
              <a:ext uri="{FF2B5EF4-FFF2-40B4-BE49-F238E27FC236}">
                <a16:creationId xmlns:a16="http://schemas.microsoft.com/office/drawing/2014/main" id="{E3BDCA0B-FD65-9994-10C1-234C96A0B414}"/>
              </a:ext>
            </a:extLst>
          </p:cNvPr>
          <p:cNvSpPr txBox="1"/>
          <p:nvPr/>
        </p:nvSpPr>
        <p:spPr>
          <a:xfrm>
            <a:off x="7831255" y="5448158"/>
            <a:ext cx="1065436" cy="375552"/>
          </a:xfrm>
          <a:prstGeom prst="rect">
            <a:avLst/>
          </a:prstGeom>
          <a:noFill/>
        </p:spPr>
        <p:txBody>
          <a:bodyPr wrap="square">
            <a:spAutoFit/>
          </a:bodyPr>
          <a:lstStyle/>
          <a:p>
            <a:pPr algn="ctr">
              <a:lnSpc>
                <a:spcPct val="107000"/>
              </a:lnSpc>
              <a:spcAft>
                <a:spcPts val="800"/>
              </a:spcAft>
            </a:pPr>
            <a:r>
              <a:rPr lang="de-DE" sz="1800" b="1"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8</a:t>
            </a:r>
            <a:r>
              <a:rPr lang="de-DE" sz="1800" b="1"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5</a:t>
            </a:r>
          </a:p>
        </p:txBody>
      </p:sp>
      <p:grpSp>
        <p:nvGrpSpPr>
          <p:cNvPr id="114" name="Gruppieren 113">
            <a:extLst>
              <a:ext uri="{FF2B5EF4-FFF2-40B4-BE49-F238E27FC236}">
                <a16:creationId xmlns:a16="http://schemas.microsoft.com/office/drawing/2014/main" id="{940CB123-3BC0-E987-B8BC-BBB7B8D577BC}"/>
              </a:ext>
            </a:extLst>
          </p:cNvPr>
          <p:cNvGrpSpPr/>
          <p:nvPr/>
        </p:nvGrpSpPr>
        <p:grpSpPr>
          <a:xfrm>
            <a:off x="4707723" y="3233720"/>
            <a:ext cx="1752701" cy="428625"/>
            <a:chOff x="4498957" y="3325160"/>
            <a:chExt cx="1752701" cy="428625"/>
          </a:xfrm>
        </p:grpSpPr>
        <p:pic>
          <p:nvPicPr>
            <p:cNvPr id="71" name="Grafik 70" descr="Ein Bild, das Text, Screenshot, Rechteck, Design enthält.&#10;&#10;Automatisch generierte Beschreibung">
              <a:extLst>
                <a:ext uri="{FF2B5EF4-FFF2-40B4-BE49-F238E27FC236}">
                  <a16:creationId xmlns:a16="http://schemas.microsoft.com/office/drawing/2014/main" id="{BD44B03A-6B59-8F0A-E756-2A9F7B7045A5}"/>
                </a:ext>
              </a:extLst>
            </p:cNvPr>
            <p:cNvPicPr>
              <a:picLocks noChangeAspect="1"/>
            </p:cNvPicPr>
            <p:nvPr/>
          </p:nvPicPr>
          <p:blipFill>
            <a:blip r:embed="rId3">
              <a:extLst>
                <a:ext uri="{28A0092B-C50C-407E-A947-70E740481C1C}">
                  <a14:useLocalDpi xmlns:a14="http://schemas.microsoft.com/office/drawing/2010/main" val="0"/>
                </a:ext>
              </a:extLst>
            </a:blip>
            <a:srcRect t="19905" b="24435"/>
            <a:stretch/>
          </p:blipFill>
          <p:spPr>
            <a:xfrm>
              <a:off x="5524365" y="3325160"/>
              <a:ext cx="727293" cy="428625"/>
            </a:xfrm>
            <a:prstGeom prst="rect">
              <a:avLst/>
            </a:prstGeom>
          </p:spPr>
        </p:pic>
        <p:sp>
          <p:nvSpPr>
            <p:cNvPr id="95" name="Pfeil: nach rechts 94">
              <a:extLst>
                <a:ext uri="{FF2B5EF4-FFF2-40B4-BE49-F238E27FC236}">
                  <a16:creationId xmlns:a16="http://schemas.microsoft.com/office/drawing/2014/main" id="{4EE40748-B966-B20D-B6B1-CA78E4264BAE}"/>
                </a:ext>
              </a:extLst>
            </p:cNvPr>
            <p:cNvSpPr/>
            <p:nvPr/>
          </p:nvSpPr>
          <p:spPr bwMode="auto">
            <a:xfrm>
              <a:off x="4498957" y="3346429"/>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117" name="Gruppieren 116">
            <a:extLst>
              <a:ext uri="{FF2B5EF4-FFF2-40B4-BE49-F238E27FC236}">
                <a16:creationId xmlns:a16="http://schemas.microsoft.com/office/drawing/2014/main" id="{E52E152D-6552-BDA4-A9E9-78E19DAAF427}"/>
              </a:ext>
            </a:extLst>
          </p:cNvPr>
          <p:cNvGrpSpPr/>
          <p:nvPr/>
        </p:nvGrpSpPr>
        <p:grpSpPr>
          <a:xfrm>
            <a:off x="4707723" y="4216735"/>
            <a:ext cx="1895563" cy="794727"/>
            <a:chOff x="4498957" y="4271599"/>
            <a:chExt cx="1895563" cy="794727"/>
          </a:xfrm>
        </p:grpSpPr>
        <p:pic>
          <p:nvPicPr>
            <p:cNvPr id="80" name="Grafik 79">
              <a:extLst>
                <a:ext uri="{FF2B5EF4-FFF2-40B4-BE49-F238E27FC236}">
                  <a16:creationId xmlns:a16="http://schemas.microsoft.com/office/drawing/2014/main" id="{6039C63F-A58F-F7BC-5903-CA576C021F6A}"/>
                </a:ext>
              </a:extLst>
            </p:cNvPr>
            <p:cNvPicPr>
              <a:picLocks noChangeAspect="1"/>
            </p:cNvPicPr>
            <p:nvPr/>
          </p:nvPicPr>
          <p:blipFill>
            <a:blip r:embed="rId4">
              <a:extLst>
                <a:ext uri="{28A0092B-C50C-407E-A947-70E740481C1C}">
                  <a14:useLocalDpi xmlns:a14="http://schemas.microsoft.com/office/drawing/2010/main" val="0"/>
                </a:ext>
              </a:extLst>
            </a:blip>
            <a:srcRect t="13347" b="8202"/>
            <a:stretch/>
          </p:blipFill>
          <p:spPr>
            <a:xfrm>
              <a:off x="5381503" y="4271599"/>
              <a:ext cx="1013017" cy="794727"/>
            </a:xfrm>
            <a:prstGeom prst="rect">
              <a:avLst/>
            </a:prstGeom>
          </p:spPr>
        </p:pic>
        <p:sp>
          <p:nvSpPr>
            <p:cNvPr id="96" name="Pfeil: nach rechts 95">
              <a:extLst>
                <a:ext uri="{FF2B5EF4-FFF2-40B4-BE49-F238E27FC236}">
                  <a16:creationId xmlns:a16="http://schemas.microsoft.com/office/drawing/2014/main" id="{BA796A22-DEC9-3158-4668-F88C182A7066}"/>
                </a:ext>
              </a:extLst>
            </p:cNvPr>
            <p:cNvSpPr/>
            <p:nvPr/>
          </p:nvSpPr>
          <p:spPr bwMode="auto">
            <a:xfrm>
              <a:off x="4498957" y="4451626"/>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98" name="Textfeld 97">
            <a:extLst>
              <a:ext uri="{FF2B5EF4-FFF2-40B4-BE49-F238E27FC236}">
                <a16:creationId xmlns:a16="http://schemas.microsoft.com/office/drawing/2014/main" id="{3B0AA099-2FCF-1248-F141-C506076D7C63}"/>
              </a:ext>
            </a:extLst>
          </p:cNvPr>
          <p:cNvSpPr txBox="1"/>
          <p:nvPr/>
        </p:nvSpPr>
        <p:spPr>
          <a:xfrm>
            <a:off x="113081" y="1235401"/>
            <a:ext cx="1276158" cy="375552"/>
          </a:xfrm>
          <a:prstGeom prst="rect">
            <a:avLst/>
          </a:prstGeom>
          <a:noFill/>
        </p:spPr>
        <p:txBody>
          <a:bodyPr wrap="square">
            <a:spAutoFit/>
          </a:bodyPr>
          <a:lstStyle/>
          <a:p>
            <a:pPr algn="ctr">
              <a:lnSpc>
                <a:spcPct val="107000"/>
              </a:lnSpc>
              <a:spcAft>
                <a:spcPts val="800"/>
              </a:spcAft>
            </a:pPr>
            <a:r>
              <a:rPr lang="de-DE" sz="1800" kern="100" dirty="0">
                <a:latin typeface="Calibri" panose="020F0502020204030204" pitchFamily="34" charset="0"/>
                <a:ea typeface="Calibri" panose="020F0502020204030204" pitchFamily="34" charset="0"/>
                <a:cs typeface="Times New Roman" panose="02020603050405020304" pitchFamily="18" charset="0"/>
              </a:rPr>
              <a:t>Erzeugung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feld 98">
            <a:extLst>
              <a:ext uri="{FF2B5EF4-FFF2-40B4-BE49-F238E27FC236}">
                <a16:creationId xmlns:a16="http://schemas.microsoft.com/office/drawing/2014/main" id="{F3A2F4DA-2843-F1A1-5A18-0935465E19FF}"/>
              </a:ext>
            </a:extLst>
          </p:cNvPr>
          <p:cNvSpPr txBox="1"/>
          <p:nvPr/>
        </p:nvSpPr>
        <p:spPr>
          <a:xfrm>
            <a:off x="113081" y="2773531"/>
            <a:ext cx="1276158" cy="375552"/>
          </a:xfrm>
          <a:prstGeom prst="rect">
            <a:avLst/>
          </a:prstGeom>
          <a:noFill/>
        </p:spPr>
        <p:txBody>
          <a:bodyPr wrap="square">
            <a:spAutoFit/>
          </a:bodyPr>
          <a:lstStyle/>
          <a:p>
            <a:pPr algn="ct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Verbrauch</a:t>
            </a:r>
          </a:p>
        </p:txBody>
      </p:sp>
      <p:cxnSp>
        <p:nvCxnSpPr>
          <p:cNvPr id="101" name="Gerader Verbinder 100">
            <a:extLst>
              <a:ext uri="{FF2B5EF4-FFF2-40B4-BE49-F238E27FC236}">
                <a16:creationId xmlns:a16="http://schemas.microsoft.com/office/drawing/2014/main" id="{47231542-3D4E-D69C-E8B3-AF3E9B9B3E88}"/>
              </a:ext>
            </a:extLst>
          </p:cNvPr>
          <p:cNvCxnSpPr/>
          <p:nvPr/>
        </p:nvCxnSpPr>
        <p:spPr bwMode="auto">
          <a:xfrm>
            <a:off x="274320" y="2773531"/>
            <a:ext cx="8983022" cy="0"/>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0" name="Gruppieren 119">
            <a:extLst>
              <a:ext uri="{FF2B5EF4-FFF2-40B4-BE49-F238E27FC236}">
                <a16:creationId xmlns:a16="http://schemas.microsoft.com/office/drawing/2014/main" id="{40A9C3B2-26FE-C17E-DF6C-E0F9BF9AC481}"/>
              </a:ext>
            </a:extLst>
          </p:cNvPr>
          <p:cNvGrpSpPr/>
          <p:nvPr/>
        </p:nvGrpSpPr>
        <p:grpSpPr>
          <a:xfrm>
            <a:off x="4707723" y="5188427"/>
            <a:ext cx="2006443" cy="735598"/>
            <a:chOff x="4498957" y="5243291"/>
            <a:chExt cx="2006443" cy="735598"/>
          </a:xfrm>
        </p:grpSpPr>
        <p:sp>
          <p:nvSpPr>
            <p:cNvPr id="97" name="Pfeil: nach rechts 96">
              <a:extLst>
                <a:ext uri="{FF2B5EF4-FFF2-40B4-BE49-F238E27FC236}">
                  <a16:creationId xmlns:a16="http://schemas.microsoft.com/office/drawing/2014/main" id="{DE050D04-6B77-9F5B-256D-F69FBB3BFAD6}"/>
                </a:ext>
              </a:extLst>
            </p:cNvPr>
            <p:cNvSpPr/>
            <p:nvPr/>
          </p:nvSpPr>
          <p:spPr bwMode="auto">
            <a:xfrm>
              <a:off x="4498957" y="5532929"/>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19" name="Gruppieren 118">
              <a:extLst>
                <a:ext uri="{FF2B5EF4-FFF2-40B4-BE49-F238E27FC236}">
                  <a16:creationId xmlns:a16="http://schemas.microsoft.com/office/drawing/2014/main" id="{871BC84D-84D4-C1A9-96BC-6B20779B82BF}"/>
                </a:ext>
              </a:extLst>
            </p:cNvPr>
            <p:cNvGrpSpPr/>
            <p:nvPr/>
          </p:nvGrpSpPr>
          <p:grpSpPr>
            <a:xfrm>
              <a:off x="5673462" y="5243291"/>
              <a:ext cx="831938" cy="735598"/>
              <a:chOff x="5673462" y="5243291"/>
              <a:chExt cx="831938" cy="735598"/>
            </a:xfrm>
          </p:grpSpPr>
          <p:pic>
            <p:nvPicPr>
              <p:cNvPr id="75" name="Grafik 74" descr="Ein Bild, das Text, Entwurf, Uhr, Kreis enthält.&#10;&#10;Automatisch generierte Beschreibung">
                <a:extLst>
                  <a:ext uri="{FF2B5EF4-FFF2-40B4-BE49-F238E27FC236}">
                    <a16:creationId xmlns:a16="http://schemas.microsoft.com/office/drawing/2014/main" id="{1294FE59-965C-E796-D18B-778613744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462" y="5243291"/>
                <a:ext cx="429099" cy="735598"/>
              </a:xfrm>
              <a:prstGeom prst="rect">
                <a:avLst/>
              </a:prstGeom>
            </p:spPr>
          </p:pic>
          <p:sp>
            <p:nvSpPr>
              <p:cNvPr id="118" name="Textfeld 117">
                <a:extLst>
                  <a:ext uri="{FF2B5EF4-FFF2-40B4-BE49-F238E27FC236}">
                    <a16:creationId xmlns:a16="http://schemas.microsoft.com/office/drawing/2014/main" id="{248E2502-813C-306F-CEA5-80FEDD64689D}"/>
                  </a:ext>
                </a:extLst>
              </p:cNvPr>
              <p:cNvSpPr txBox="1"/>
              <p:nvPr/>
            </p:nvSpPr>
            <p:spPr>
              <a:xfrm>
                <a:off x="5901472" y="5532929"/>
                <a:ext cx="603928" cy="344069"/>
              </a:xfrm>
              <a:prstGeom prst="rect">
                <a:avLst/>
              </a:prstGeom>
              <a:noFill/>
            </p:spPr>
            <p:txBody>
              <a:bodyPr wrap="square">
                <a:spAutoFit/>
              </a:bodyPr>
              <a:lstStyle/>
              <a:p>
                <a:pPr algn="ct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LED</a:t>
                </a:r>
              </a:p>
            </p:txBody>
          </p:sp>
        </p:grpSp>
      </p:grpSp>
      <p:sp>
        <p:nvSpPr>
          <p:cNvPr id="2" name="Textfeld 1">
            <a:hlinkClick r:id="rId6"/>
            <a:extLst>
              <a:ext uri="{FF2B5EF4-FFF2-40B4-BE49-F238E27FC236}">
                <a16:creationId xmlns:a16="http://schemas.microsoft.com/office/drawing/2014/main" id="{5529CBB1-7545-3D81-91FC-3B9E320ADE8A}"/>
              </a:ext>
            </a:extLst>
          </p:cNvPr>
          <p:cNvSpPr txBox="1"/>
          <p:nvPr/>
        </p:nvSpPr>
        <p:spPr>
          <a:xfrm>
            <a:off x="4119564" y="5943068"/>
            <a:ext cx="5732226" cy="280013"/>
          </a:xfrm>
          <a:prstGeom prst="rect">
            <a:avLst/>
          </a:prstGeom>
          <a:noFill/>
        </p:spPr>
        <p:txBody>
          <a:bodyPr wrap="square">
            <a:spAutoFit/>
          </a:bodyPr>
          <a:lstStyle/>
          <a:p>
            <a:pPr>
              <a:lnSpc>
                <a:spcPct val="107000"/>
              </a:lnSpc>
              <a:spcAft>
                <a:spcPts val="800"/>
              </a:spcAft>
            </a:pPr>
            <a:r>
              <a:rPr lang="de-DE" sz="1200" u="sng" dirty="0">
                <a:solidFill>
                  <a:srgbClr val="0000FF"/>
                </a:solidFill>
              </a:rPr>
              <a:t>Harald Lesch: Zukunft ohne Verbrennung? Elektrische Revolution? | Axel </a:t>
            </a:r>
            <a:r>
              <a:rPr lang="de-DE" sz="1200" u="sng" dirty="0" err="1">
                <a:solidFill>
                  <a:srgbClr val="0000FF"/>
                </a:solidFill>
              </a:rPr>
              <a:t>Kleidon</a:t>
            </a:r>
            <a:endParaRPr lang="de-DE"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hlinkClick r:id="rId7"/>
            <a:extLst>
              <a:ext uri="{FF2B5EF4-FFF2-40B4-BE49-F238E27FC236}">
                <a16:creationId xmlns:a16="http://schemas.microsoft.com/office/drawing/2014/main" id="{7DF9B946-A0E3-8E1B-60D0-A2F6D4E5A875}"/>
              </a:ext>
            </a:extLst>
          </p:cNvPr>
          <p:cNvSpPr txBox="1"/>
          <p:nvPr/>
        </p:nvSpPr>
        <p:spPr>
          <a:xfrm>
            <a:off x="1623257" y="3472372"/>
            <a:ext cx="1276159" cy="344069"/>
          </a:xfrm>
          <a:prstGeom prst="rect">
            <a:avLst/>
          </a:prstGeom>
          <a:noFill/>
        </p:spPr>
        <p:txBody>
          <a:bodyPr wrap="square">
            <a:spAutoFit/>
          </a:bodyPr>
          <a:lstStyle/>
          <a:p>
            <a:pPr algn="ctr">
              <a:lnSpc>
                <a:spcPct val="107000"/>
              </a:lnSpc>
              <a:spcAft>
                <a:spcPts val="800"/>
              </a:spcAft>
            </a:pP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a:t>
            </a: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2.000</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de-DE"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p>
        </p:txBody>
      </p:sp>
      <p:sp>
        <p:nvSpPr>
          <p:cNvPr id="4" name="Textfeld 3">
            <a:hlinkClick r:id="rId8"/>
            <a:extLst>
              <a:ext uri="{FF2B5EF4-FFF2-40B4-BE49-F238E27FC236}">
                <a16:creationId xmlns:a16="http://schemas.microsoft.com/office/drawing/2014/main" id="{4B660C7C-CAE7-9C6A-1041-78135D1EAE6E}"/>
              </a:ext>
            </a:extLst>
          </p:cNvPr>
          <p:cNvSpPr txBox="1"/>
          <p:nvPr/>
        </p:nvSpPr>
        <p:spPr>
          <a:xfrm>
            <a:off x="1289348" y="2115317"/>
            <a:ext cx="1276159" cy="344069"/>
          </a:xfrm>
          <a:prstGeom prst="rect">
            <a:avLst/>
          </a:prstGeom>
          <a:noFill/>
        </p:spPr>
        <p:txBody>
          <a:bodyPr wrap="square">
            <a:spAutoFit/>
          </a:bodyPr>
          <a:lstStyle/>
          <a:p>
            <a:pPr algn="ctr">
              <a:lnSpc>
                <a:spcPct val="107000"/>
              </a:lnSpc>
              <a:spcAft>
                <a:spcPts val="800"/>
              </a:spcAft>
            </a:pP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1.300°C</a:t>
            </a:r>
          </a:p>
        </p:txBody>
      </p:sp>
      <p:sp>
        <p:nvSpPr>
          <p:cNvPr id="5" name="Textfeld 4">
            <a:hlinkClick r:id="rId9"/>
            <a:extLst>
              <a:ext uri="{FF2B5EF4-FFF2-40B4-BE49-F238E27FC236}">
                <a16:creationId xmlns:a16="http://schemas.microsoft.com/office/drawing/2014/main" id="{1F953D27-95F8-1D6B-0C00-F28960E1D18F}"/>
              </a:ext>
            </a:extLst>
          </p:cNvPr>
          <p:cNvSpPr txBox="1"/>
          <p:nvPr/>
        </p:nvSpPr>
        <p:spPr>
          <a:xfrm>
            <a:off x="1738349" y="4097477"/>
            <a:ext cx="1276159" cy="344069"/>
          </a:xfrm>
          <a:prstGeom prst="rect">
            <a:avLst/>
          </a:prstGeom>
          <a:noFill/>
        </p:spPr>
        <p:txBody>
          <a:bodyPr wrap="square">
            <a:spAutoFit/>
          </a:bodyPr>
          <a:lstStyle/>
          <a:p>
            <a:pPr algn="ctr">
              <a:lnSpc>
                <a:spcPct val="107000"/>
              </a:lnSpc>
              <a:spcAft>
                <a:spcPts val="800"/>
              </a:spcAft>
            </a:pP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1.300°C</a:t>
            </a:r>
          </a:p>
        </p:txBody>
      </p:sp>
      <p:sp>
        <p:nvSpPr>
          <p:cNvPr id="10" name="Textfeld 9">
            <a:hlinkClick r:id="rId10"/>
            <a:extLst>
              <a:ext uri="{FF2B5EF4-FFF2-40B4-BE49-F238E27FC236}">
                <a16:creationId xmlns:a16="http://schemas.microsoft.com/office/drawing/2014/main" id="{7D1684A9-03E6-8BD6-166C-9F105F419D5A}"/>
              </a:ext>
            </a:extLst>
          </p:cNvPr>
          <p:cNvSpPr txBox="1"/>
          <p:nvPr/>
        </p:nvSpPr>
        <p:spPr>
          <a:xfrm>
            <a:off x="1271212" y="5104089"/>
            <a:ext cx="1276159" cy="344069"/>
          </a:xfrm>
          <a:prstGeom prst="rect">
            <a:avLst/>
          </a:prstGeom>
          <a:noFill/>
        </p:spPr>
        <p:txBody>
          <a:bodyPr wrap="square">
            <a:spAutoFit/>
          </a:bodyPr>
          <a:lstStyle/>
          <a:p>
            <a:pPr algn="ctr">
              <a:lnSpc>
                <a:spcPct val="107000"/>
              </a:lnSpc>
              <a:spcAft>
                <a:spcPts val="800"/>
              </a:spcAft>
            </a:pP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1.400°C</a:t>
            </a:r>
          </a:p>
        </p:txBody>
      </p:sp>
      <p:sp>
        <p:nvSpPr>
          <p:cNvPr id="11" name="Textfeld 10">
            <a:hlinkClick r:id="rId11"/>
            <a:extLst>
              <a:ext uri="{FF2B5EF4-FFF2-40B4-BE49-F238E27FC236}">
                <a16:creationId xmlns:a16="http://schemas.microsoft.com/office/drawing/2014/main" id="{3886A996-3EE3-B810-E722-6B6B47997FC7}"/>
              </a:ext>
            </a:extLst>
          </p:cNvPr>
          <p:cNvSpPr txBox="1"/>
          <p:nvPr/>
        </p:nvSpPr>
        <p:spPr>
          <a:xfrm>
            <a:off x="3716990" y="5161777"/>
            <a:ext cx="1276159" cy="344069"/>
          </a:xfrm>
          <a:prstGeom prst="rect">
            <a:avLst/>
          </a:prstGeom>
          <a:noFill/>
        </p:spPr>
        <p:txBody>
          <a:bodyPr wrap="square">
            <a:spAutoFit/>
          </a:bodyPr>
          <a:lstStyle/>
          <a:p>
            <a:pPr algn="ctr">
              <a:lnSpc>
                <a:spcPct val="107000"/>
              </a:lnSpc>
              <a:spcAft>
                <a:spcPts val="800"/>
              </a:spcAft>
            </a:pP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a:t>
            </a:r>
            <a:r>
              <a:rPr lang="de-DE" sz="1600"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2.600</a:t>
            </a:r>
            <a:r>
              <a:rPr lang="de-DE" sz="16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p>
        </p:txBody>
      </p:sp>
      <p:grpSp>
        <p:nvGrpSpPr>
          <p:cNvPr id="12" name="Gruppieren 11">
            <a:extLst>
              <a:ext uri="{FF2B5EF4-FFF2-40B4-BE49-F238E27FC236}">
                <a16:creationId xmlns:a16="http://schemas.microsoft.com/office/drawing/2014/main" id="{7307CC1C-0FE7-8660-0190-81CBCAD105BD}"/>
              </a:ext>
            </a:extLst>
          </p:cNvPr>
          <p:cNvGrpSpPr/>
          <p:nvPr/>
        </p:nvGrpSpPr>
        <p:grpSpPr>
          <a:xfrm>
            <a:off x="951511" y="976036"/>
            <a:ext cx="3264047" cy="1804669"/>
            <a:chOff x="951511" y="976036"/>
            <a:chExt cx="3264047" cy="1804669"/>
          </a:xfrm>
        </p:grpSpPr>
        <p:grpSp>
          <p:nvGrpSpPr>
            <p:cNvPr id="111" name="Gruppieren 110">
              <a:extLst>
                <a:ext uri="{FF2B5EF4-FFF2-40B4-BE49-F238E27FC236}">
                  <a16:creationId xmlns:a16="http://schemas.microsoft.com/office/drawing/2014/main" id="{DD5DB065-C02D-87AD-5943-601E3C40C6FA}"/>
                </a:ext>
              </a:extLst>
            </p:cNvPr>
            <p:cNvGrpSpPr/>
            <p:nvPr/>
          </p:nvGrpSpPr>
          <p:grpSpPr>
            <a:xfrm>
              <a:off x="951511" y="976036"/>
              <a:ext cx="3264047" cy="1520813"/>
              <a:chOff x="951511" y="1085764"/>
              <a:chExt cx="3264047" cy="1520813"/>
            </a:xfrm>
          </p:grpSpPr>
          <p:grpSp>
            <p:nvGrpSpPr>
              <p:cNvPr id="60" name="Gruppieren 59">
                <a:extLst>
                  <a:ext uri="{FF2B5EF4-FFF2-40B4-BE49-F238E27FC236}">
                    <a16:creationId xmlns:a16="http://schemas.microsoft.com/office/drawing/2014/main" id="{9AAB02E0-114D-F5CB-8AD1-9282D10F4449}"/>
                  </a:ext>
                </a:extLst>
              </p:cNvPr>
              <p:cNvGrpSpPr/>
              <p:nvPr/>
            </p:nvGrpSpPr>
            <p:grpSpPr>
              <a:xfrm>
                <a:off x="2509271" y="1321754"/>
                <a:ext cx="1276159" cy="1284823"/>
                <a:chOff x="1555432" y="2109459"/>
                <a:chExt cx="1704975" cy="1814841"/>
              </a:xfrm>
            </p:grpSpPr>
            <p:pic>
              <p:nvPicPr>
                <p:cNvPr id="50" name="Grafik 49" descr="Ein Bild, das Entwurf, Text, Zeichnung, Lineart enthält.&#10;&#10;Automatisch generierte Beschreibung">
                  <a:extLst>
                    <a:ext uri="{FF2B5EF4-FFF2-40B4-BE49-F238E27FC236}">
                      <a16:creationId xmlns:a16="http://schemas.microsoft.com/office/drawing/2014/main" id="{9929F713-51BC-DAF3-81D8-97D92B4FBA09}"/>
                    </a:ext>
                  </a:extLst>
                </p:cNvPr>
                <p:cNvPicPr>
                  <a:picLocks noChangeAspect="1"/>
                </p:cNvPicPr>
                <p:nvPr/>
              </p:nvPicPr>
              <p:blipFill>
                <a:blip r:embed="rId12">
                  <a:extLst>
                    <a:ext uri="{28A0092B-C50C-407E-A947-70E740481C1C}">
                      <a14:useLocalDpi xmlns:a14="http://schemas.microsoft.com/office/drawing/2010/main" val="0"/>
                    </a:ext>
                  </a:extLst>
                </a:blip>
                <a:srcRect b="5555"/>
                <a:stretch/>
              </p:blipFill>
              <p:spPr>
                <a:xfrm>
                  <a:off x="1555432" y="2305050"/>
                  <a:ext cx="1704975" cy="1619250"/>
                </a:xfrm>
                <a:prstGeom prst="rect">
                  <a:avLst/>
                </a:prstGeom>
              </p:spPr>
            </p:pic>
            <p:pic>
              <p:nvPicPr>
                <p:cNvPr id="57" name="Grafik 56" descr="Ein Bild, das Silhouette, Schwarzweiß, Design, Darstellung enthält.&#10;&#10;Automatisch generierte Beschreibung mit mittlerer Zuverlässigkeit">
                  <a:extLst>
                    <a:ext uri="{FF2B5EF4-FFF2-40B4-BE49-F238E27FC236}">
                      <a16:creationId xmlns:a16="http://schemas.microsoft.com/office/drawing/2014/main" id="{4E788BF9-479E-9448-1B22-2EF9B90FEEB9}"/>
                    </a:ext>
                  </a:extLst>
                </p:cNvPr>
                <p:cNvPicPr>
                  <a:picLocks noChangeAspect="1"/>
                </p:cNvPicPr>
                <p:nvPr/>
              </p:nvPicPr>
              <p:blipFill>
                <a:blip r:embed="rId13">
                  <a:extLst>
                    <a:ext uri="{28A0092B-C50C-407E-A947-70E740481C1C}">
                      <a14:useLocalDpi xmlns:a14="http://schemas.microsoft.com/office/drawing/2010/main" val="0"/>
                    </a:ext>
                  </a:extLst>
                </a:blip>
                <a:srcRect l="75139" t="2000" r="13778" b="93899"/>
                <a:stretch/>
              </p:blipFill>
              <p:spPr>
                <a:xfrm rot="19063200">
                  <a:off x="1581647" y="2109459"/>
                  <a:ext cx="760097" cy="281231"/>
                </a:xfrm>
                <a:prstGeom prst="rect">
                  <a:avLst/>
                </a:prstGeom>
              </p:spPr>
            </p:pic>
          </p:grpSp>
          <p:sp>
            <p:nvSpPr>
              <p:cNvPr id="85" name="Textfeld 84">
                <a:extLst>
                  <a:ext uri="{FF2B5EF4-FFF2-40B4-BE49-F238E27FC236}">
                    <a16:creationId xmlns:a16="http://schemas.microsoft.com/office/drawing/2014/main" id="{950BBAEC-209C-AB02-D35D-0A7E34A76F1B}"/>
                  </a:ext>
                </a:extLst>
              </p:cNvPr>
              <p:cNvSpPr txBox="1"/>
              <p:nvPr/>
            </p:nvSpPr>
            <p:spPr>
              <a:xfrm>
                <a:off x="951511" y="1681692"/>
                <a:ext cx="1805968" cy="607539"/>
              </a:xfrm>
              <a:prstGeom prst="rect">
                <a:avLst/>
              </a:prstGeom>
              <a:noFill/>
            </p:spPr>
            <p:txBody>
              <a:bodyPr wrap="square">
                <a:spAutoFit/>
              </a:bodyPr>
              <a:lstStyle/>
              <a:p>
                <a:pPr algn="ctr">
                  <a:lnSpc>
                    <a:spcPct val="107000"/>
                  </a:lnSpc>
                  <a:spcAft>
                    <a:spcPts val="800"/>
                  </a:spcAft>
                </a:pPr>
                <a: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Stromerzeugung,</a:t>
                </a:r>
                <a:b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(Kraftwerk)</a:t>
                </a:r>
              </a:p>
            </p:txBody>
          </p:sp>
          <p:sp>
            <p:nvSpPr>
              <p:cNvPr id="105" name="Freihandform: Form 104">
                <a:extLst>
                  <a:ext uri="{FF2B5EF4-FFF2-40B4-BE49-F238E27FC236}">
                    <a16:creationId xmlns:a16="http://schemas.microsoft.com/office/drawing/2014/main" id="{34F17DBA-45FF-37BE-A814-AAE8ADA8760F}"/>
                  </a:ext>
                </a:extLst>
              </p:cNvPr>
              <p:cNvSpPr/>
              <p:nvPr/>
            </p:nvSpPr>
            <p:spPr bwMode="auto">
              <a:xfrm>
                <a:off x="2674825" y="2172184"/>
                <a:ext cx="245460" cy="416284"/>
              </a:xfrm>
              <a:custGeom>
                <a:avLst/>
                <a:gdLst>
                  <a:gd name="connsiteX0" fmla="*/ 822158 w 2707022"/>
                  <a:gd name="connsiteY0" fmla="*/ 23567 h 4590928"/>
                  <a:gd name="connsiteX1" fmla="*/ 1123910 w 2707022"/>
                  <a:gd name="connsiteY1" fmla="*/ 1148279 h 4590928"/>
                  <a:gd name="connsiteX2" fmla="*/ 364958 w 2707022"/>
                  <a:gd name="connsiteY2" fmla="*/ 2080967 h 4590928"/>
                  <a:gd name="connsiteX3" fmla="*/ 364958 w 2707022"/>
                  <a:gd name="connsiteY3" fmla="*/ 2977079 h 4590928"/>
                  <a:gd name="connsiteX4" fmla="*/ 81494 w 2707022"/>
                  <a:gd name="connsiteY4" fmla="*/ 2419295 h 4590928"/>
                  <a:gd name="connsiteX5" fmla="*/ 81494 w 2707022"/>
                  <a:gd name="connsiteY5" fmla="*/ 3653735 h 4590928"/>
                  <a:gd name="connsiteX6" fmla="*/ 1023326 w 2707022"/>
                  <a:gd name="connsiteY6" fmla="*/ 4494983 h 4590928"/>
                  <a:gd name="connsiteX7" fmla="*/ 1754846 w 2707022"/>
                  <a:gd name="connsiteY7" fmla="*/ 4449263 h 4590928"/>
                  <a:gd name="connsiteX8" fmla="*/ 2687534 w 2707022"/>
                  <a:gd name="connsiteY8" fmla="*/ 3397703 h 4590928"/>
                  <a:gd name="connsiteX9" fmla="*/ 2376638 w 2707022"/>
                  <a:gd name="connsiteY9" fmla="*/ 1770071 h 4590928"/>
                  <a:gd name="connsiteX10" fmla="*/ 2239478 w 2707022"/>
                  <a:gd name="connsiteY10" fmla="*/ 2245559 h 4590928"/>
                  <a:gd name="connsiteX11" fmla="*/ 2029166 w 2707022"/>
                  <a:gd name="connsiteY11" fmla="*/ 2483303 h 4590928"/>
                  <a:gd name="connsiteX12" fmla="*/ 2230334 w 2707022"/>
                  <a:gd name="connsiteY12" fmla="*/ 1514039 h 4590928"/>
                  <a:gd name="connsiteX13" fmla="*/ 1754846 w 2707022"/>
                  <a:gd name="connsiteY13" fmla="*/ 471623 h 4590928"/>
                  <a:gd name="connsiteX14" fmla="*/ 822158 w 2707022"/>
                  <a:gd name="connsiteY14" fmla="*/ 23567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7022" h="4590928">
                    <a:moveTo>
                      <a:pt x="822158" y="23567"/>
                    </a:moveTo>
                    <a:cubicBezTo>
                      <a:pt x="717002" y="136343"/>
                      <a:pt x="1200110" y="805379"/>
                      <a:pt x="1123910" y="1148279"/>
                    </a:cubicBezTo>
                    <a:cubicBezTo>
                      <a:pt x="1047710" y="1491179"/>
                      <a:pt x="491450" y="1776167"/>
                      <a:pt x="364958" y="2080967"/>
                    </a:cubicBezTo>
                    <a:cubicBezTo>
                      <a:pt x="238466" y="2385767"/>
                      <a:pt x="412202" y="2920691"/>
                      <a:pt x="364958" y="2977079"/>
                    </a:cubicBezTo>
                    <a:cubicBezTo>
                      <a:pt x="317714" y="3033467"/>
                      <a:pt x="128738" y="2306519"/>
                      <a:pt x="81494" y="2419295"/>
                    </a:cubicBezTo>
                    <a:cubicBezTo>
                      <a:pt x="34250" y="2532071"/>
                      <a:pt x="-75478" y="3307787"/>
                      <a:pt x="81494" y="3653735"/>
                    </a:cubicBezTo>
                    <a:cubicBezTo>
                      <a:pt x="238466" y="3999683"/>
                      <a:pt x="744434" y="4362395"/>
                      <a:pt x="1023326" y="4494983"/>
                    </a:cubicBezTo>
                    <a:cubicBezTo>
                      <a:pt x="1302218" y="4627571"/>
                      <a:pt x="1477478" y="4632143"/>
                      <a:pt x="1754846" y="4449263"/>
                    </a:cubicBezTo>
                    <a:cubicBezTo>
                      <a:pt x="2032214" y="4266383"/>
                      <a:pt x="2583902" y="3844235"/>
                      <a:pt x="2687534" y="3397703"/>
                    </a:cubicBezTo>
                    <a:cubicBezTo>
                      <a:pt x="2791166" y="2951171"/>
                      <a:pt x="2451314" y="1962095"/>
                      <a:pt x="2376638" y="1770071"/>
                    </a:cubicBezTo>
                    <a:cubicBezTo>
                      <a:pt x="2301962" y="1578047"/>
                      <a:pt x="2297390" y="2126687"/>
                      <a:pt x="2239478" y="2245559"/>
                    </a:cubicBezTo>
                    <a:cubicBezTo>
                      <a:pt x="2181566" y="2364431"/>
                      <a:pt x="2030690" y="2605223"/>
                      <a:pt x="2029166" y="2483303"/>
                    </a:cubicBezTo>
                    <a:cubicBezTo>
                      <a:pt x="2027642" y="2361383"/>
                      <a:pt x="2276054" y="1849319"/>
                      <a:pt x="2230334" y="1514039"/>
                    </a:cubicBezTo>
                    <a:cubicBezTo>
                      <a:pt x="2184614" y="1178759"/>
                      <a:pt x="1988018" y="716987"/>
                      <a:pt x="1754846" y="471623"/>
                    </a:cubicBezTo>
                    <a:cubicBezTo>
                      <a:pt x="1521674" y="226259"/>
                      <a:pt x="927314" y="-89209"/>
                      <a:pt x="822158" y="23567"/>
                    </a:cubicBezTo>
                    <a:close/>
                  </a:path>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7" name="Textfeld 106">
                <a:extLst>
                  <a:ext uri="{FF2B5EF4-FFF2-40B4-BE49-F238E27FC236}">
                    <a16:creationId xmlns:a16="http://schemas.microsoft.com/office/drawing/2014/main" id="{0D8A932A-C088-8278-6F5E-2DFF6EDA13F1}"/>
                  </a:ext>
                </a:extLst>
              </p:cNvPr>
              <p:cNvSpPr txBox="1"/>
              <p:nvPr/>
            </p:nvSpPr>
            <p:spPr>
              <a:xfrm>
                <a:off x="2281387" y="1085764"/>
                <a:ext cx="531969" cy="344069"/>
              </a:xfrm>
              <a:prstGeom prst="rect">
                <a:avLst/>
              </a:prstGeom>
              <a:noFill/>
            </p:spPr>
            <p:txBody>
              <a:bodyPr wrap="square">
                <a:spAutoFit/>
              </a:bodyPr>
              <a:lstStyle/>
              <a:p>
                <a:pPr algn="ctr">
                  <a:lnSpc>
                    <a:spcPct val="107000"/>
                  </a:lnSpc>
                  <a:spcAft>
                    <a:spcPts val="800"/>
                  </a:spcAft>
                </a:pPr>
                <a:r>
                  <a:rPr lang="de-DE"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a:t>
                </a:r>
                <a:r>
                  <a:rPr lang="de-DE" sz="1600" kern="100" baseline="-25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108" name="Textfeld 107">
                <a:extLst>
                  <a:ext uri="{FF2B5EF4-FFF2-40B4-BE49-F238E27FC236}">
                    <a16:creationId xmlns:a16="http://schemas.microsoft.com/office/drawing/2014/main" id="{75B1A3C1-815C-7FE2-AC77-0DB120A08098}"/>
                  </a:ext>
                </a:extLst>
              </p:cNvPr>
              <p:cNvSpPr txBox="1"/>
              <p:nvPr/>
            </p:nvSpPr>
            <p:spPr>
              <a:xfrm>
                <a:off x="3150122" y="1257798"/>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Abwärme</a:t>
                </a:r>
              </a:p>
            </p:txBody>
          </p:sp>
        </p:grpSp>
        <p:sp>
          <p:nvSpPr>
            <p:cNvPr id="7" name="Textfeld 6">
              <a:extLst>
                <a:ext uri="{FF2B5EF4-FFF2-40B4-BE49-F238E27FC236}">
                  <a16:creationId xmlns:a16="http://schemas.microsoft.com/office/drawing/2014/main" id="{15FB4D2B-7923-02C1-D86C-DD683A2B85C8}"/>
                </a:ext>
              </a:extLst>
            </p:cNvPr>
            <p:cNvSpPr txBox="1"/>
            <p:nvPr/>
          </p:nvSpPr>
          <p:spPr>
            <a:xfrm>
              <a:off x="2721608" y="2436636"/>
              <a:ext cx="1065436" cy="344069"/>
            </a:xfrm>
            <a:prstGeom prst="rect">
              <a:avLst/>
            </a:prstGeom>
            <a:noFill/>
          </p:spPr>
          <p:txBody>
            <a:bodyPr wrap="square">
              <a:spAutoFit/>
            </a:bodyPr>
            <a:lstStyle/>
            <a:p>
              <a:pPr algn="ct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zentral</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uppieren 12">
            <a:extLst>
              <a:ext uri="{FF2B5EF4-FFF2-40B4-BE49-F238E27FC236}">
                <a16:creationId xmlns:a16="http://schemas.microsoft.com/office/drawing/2014/main" id="{453351AE-A5CF-AD74-5EFD-C21479669468}"/>
              </a:ext>
            </a:extLst>
          </p:cNvPr>
          <p:cNvGrpSpPr/>
          <p:nvPr/>
        </p:nvGrpSpPr>
        <p:grpSpPr>
          <a:xfrm>
            <a:off x="4707723" y="1381049"/>
            <a:ext cx="1959617" cy="1367657"/>
            <a:chOff x="4707723" y="1381049"/>
            <a:chExt cx="1959617" cy="1367657"/>
          </a:xfrm>
        </p:grpSpPr>
        <p:grpSp>
          <p:nvGrpSpPr>
            <p:cNvPr id="19" name="Gruppieren 18">
              <a:extLst>
                <a:ext uri="{FF2B5EF4-FFF2-40B4-BE49-F238E27FC236}">
                  <a16:creationId xmlns:a16="http://schemas.microsoft.com/office/drawing/2014/main" id="{A835C16E-2E55-49D3-AEEC-086E689DFBBC}"/>
                </a:ext>
              </a:extLst>
            </p:cNvPr>
            <p:cNvGrpSpPr/>
            <p:nvPr/>
          </p:nvGrpSpPr>
          <p:grpSpPr>
            <a:xfrm>
              <a:off x="4707723" y="1381049"/>
              <a:ext cx="1875012" cy="1059687"/>
              <a:chOff x="4707723" y="1463345"/>
              <a:chExt cx="1875012" cy="1059687"/>
            </a:xfrm>
          </p:grpSpPr>
          <p:sp>
            <p:nvSpPr>
              <p:cNvPr id="94" name="Pfeil: nach rechts 93">
                <a:extLst>
                  <a:ext uri="{FF2B5EF4-FFF2-40B4-BE49-F238E27FC236}">
                    <a16:creationId xmlns:a16="http://schemas.microsoft.com/office/drawing/2014/main" id="{13D728BA-7E9D-F16C-B959-E198AAF5690E}"/>
                  </a:ext>
                </a:extLst>
              </p:cNvPr>
              <p:cNvSpPr/>
              <p:nvPr/>
            </p:nvSpPr>
            <p:spPr bwMode="auto">
              <a:xfrm>
                <a:off x="4707723" y="1910950"/>
                <a:ext cx="320047" cy="31784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8" name="Gruppieren 17">
                <a:extLst>
                  <a:ext uri="{FF2B5EF4-FFF2-40B4-BE49-F238E27FC236}">
                    <a16:creationId xmlns:a16="http://schemas.microsoft.com/office/drawing/2014/main" id="{B5231519-B35D-6013-0F88-A0140AB547C8}"/>
                  </a:ext>
                </a:extLst>
              </p:cNvPr>
              <p:cNvGrpSpPr/>
              <p:nvPr/>
            </p:nvGrpSpPr>
            <p:grpSpPr>
              <a:xfrm>
                <a:off x="5517299" y="1463345"/>
                <a:ext cx="1065436" cy="1059687"/>
                <a:chOff x="5523332" y="1372959"/>
                <a:chExt cx="1065436" cy="1059687"/>
              </a:xfrm>
            </p:grpSpPr>
            <p:pic>
              <p:nvPicPr>
                <p:cNvPr id="15" name="Grafik 14" descr="Ein Bild, das Windmühle enthält.&#10;&#10;Automatisch generierte Beschreibung">
                  <a:extLst>
                    <a:ext uri="{FF2B5EF4-FFF2-40B4-BE49-F238E27FC236}">
                      <a16:creationId xmlns:a16="http://schemas.microsoft.com/office/drawing/2014/main" id="{A5A940E6-B579-1C1D-812C-C8D95F4C75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23332" y="1372959"/>
                  <a:ext cx="1065436" cy="626728"/>
                </a:xfrm>
                <a:prstGeom prst="rect">
                  <a:avLst/>
                </a:prstGeom>
              </p:spPr>
            </p:pic>
            <p:grpSp>
              <p:nvGrpSpPr>
                <p:cNvPr id="17" name="Gruppieren 16">
                  <a:extLst>
                    <a:ext uri="{FF2B5EF4-FFF2-40B4-BE49-F238E27FC236}">
                      <a16:creationId xmlns:a16="http://schemas.microsoft.com/office/drawing/2014/main" id="{1E3BBE86-58E2-769E-6700-6AC123049043}"/>
                    </a:ext>
                  </a:extLst>
                </p:cNvPr>
                <p:cNvGrpSpPr/>
                <p:nvPr/>
              </p:nvGrpSpPr>
              <p:grpSpPr>
                <a:xfrm>
                  <a:off x="5826044" y="1838783"/>
                  <a:ext cx="586158" cy="593863"/>
                  <a:chOff x="6128008" y="1907548"/>
                  <a:chExt cx="353342" cy="353342"/>
                </a:xfrm>
              </p:grpSpPr>
              <p:sp>
                <p:nvSpPr>
                  <p:cNvPr id="14" name="Ellipse 13">
                    <a:extLst>
                      <a:ext uri="{FF2B5EF4-FFF2-40B4-BE49-F238E27FC236}">
                        <a16:creationId xmlns:a16="http://schemas.microsoft.com/office/drawing/2014/main" id="{0835843D-F07A-52F7-F444-BDF2F2C470C4}"/>
                      </a:ext>
                    </a:extLst>
                  </p:cNvPr>
                  <p:cNvSpPr/>
                  <p:nvPr/>
                </p:nvSpPr>
                <p:spPr bwMode="auto">
                  <a:xfrm>
                    <a:off x="6128008" y="1907548"/>
                    <a:ext cx="353342" cy="353342"/>
                  </a:xfrm>
                  <a:prstGeom prst="ellipse">
                    <a:avLst/>
                  </a:prstGeom>
                  <a:solidFill>
                    <a:srgbClr val="FFFF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6" name="Grafik 15">
                    <a:extLst>
                      <a:ext uri="{FF2B5EF4-FFF2-40B4-BE49-F238E27FC236}">
                        <a16:creationId xmlns:a16="http://schemas.microsoft.com/office/drawing/2014/main" id="{3AEB8895-6365-DCA0-C383-C1400DB43D43}"/>
                      </a:ext>
                    </a:extLst>
                  </p:cNvPr>
                  <p:cNvPicPr>
                    <a:picLocks noChangeAspect="1"/>
                  </p:cNvPicPr>
                  <p:nvPr/>
                </p:nvPicPr>
                <p:blipFill rotWithShape="1">
                  <a:blip r:embed="rId15">
                    <a:extLst>
                      <a:ext uri="{28A0092B-C50C-407E-A947-70E740481C1C}">
                        <a14:useLocalDpi xmlns:a14="http://schemas.microsoft.com/office/drawing/2010/main" val="0"/>
                      </a:ext>
                    </a:extLst>
                  </a:blip>
                  <a:srcRect t="18574" b="17484"/>
                  <a:stretch/>
                </p:blipFill>
                <p:spPr>
                  <a:xfrm>
                    <a:off x="6192966" y="2000980"/>
                    <a:ext cx="226766" cy="145000"/>
                  </a:xfrm>
                  <a:prstGeom prst="rect">
                    <a:avLst/>
                  </a:prstGeom>
                </p:spPr>
              </p:pic>
            </p:grpSp>
          </p:grpSp>
        </p:grpSp>
        <p:sp>
          <p:nvSpPr>
            <p:cNvPr id="8" name="Textfeld 7">
              <a:extLst>
                <a:ext uri="{FF2B5EF4-FFF2-40B4-BE49-F238E27FC236}">
                  <a16:creationId xmlns:a16="http://schemas.microsoft.com/office/drawing/2014/main" id="{ED6E2719-DEE3-6C1A-A799-29CA256A1458}"/>
                </a:ext>
              </a:extLst>
            </p:cNvPr>
            <p:cNvSpPr txBox="1"/>
            <p:nvPr/>
          </p:nvSpPr>
          <p:spPr>
            <a:xfrm>
              <a:off x="5601904" y="2404637"/>
              <a:ext cx="1065436" cy="344069"/>
            </a:xfrm>
            <a:prstGeom prst="rect">
              <a:avLst/>
            </a:prstGeom>
            <a:noFill/>
          </p:spPr>
          <p:txBody>
            <a:bodyPr wrap="square">
              <a:spAutoFit/>
            </a:bodyPr>
            <a:lstStyle/>
            <a:p>
              <a:pPr algn="ctr">
                <a:lnSpc>
                  <a:spcPct val="107000"/>
                </a:lnSpc>
                <a:spcAft>
                  <a:spcPts val="800"/>
                </a:spcAft>
              </a:pPr>
              <a:r>
                <a:rPr lang="de-DE" sz="1600" kern="100" dirty="0">
                  <a:latin typeface="Calibri" panose="020F0502020204030204" pitchFamily="34" charset="0"/>
                  <a:ea typeface="Calibri" panose="020F0502020204030204" pitchFamily="34" charset="0"/>
                  <a:cs typeface="Times New Roman" panose="02020603050405020304" pitchFamily="18" charset="0"/>
                </a:rPr>
                <a:t>dezentral</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uppieren 22">
            <a:extLst>
              <a:ext uri="{FF2B5EF4-FFF2-40B4-BE49-F238E27FC236}">
                <a16:creationId xmlns:a16="http://schemas.microsoft.com/office/drawing/2014/main" id="{A0242EF7-E49D-FCC5-6CF7-5FD8B9539D50}"/>
              </a:ext>
            </a:extLst>
          </p:cNvPr>
          <p:cNvGrpSpPr/>
          <p:nvPr/>
        </p:nvGrpSpPr>
        <p:grpSpPr>
          <a:xfrm>
            <a:off x="1237639" y="2834814"/>
            <a:ext cx="3259763" cy="1038748"/>
            <a:chOff x="1237639" y="2834814"/>
            <a:chExt cx="3259763" cy="1038748"/>
          </a:xfrm>
        </p:grpSpPr>
        <p:grpSp>
          <p:nvGrpSpPr>
            <p:cNvPr id="122" name="Gruppieren 121">
              <a:extLst>
                <a:ext uri="{FF2B5EF4-FFF2-40B4-BE49-F238E27FC236}">
                  <a16:creationId xmlns:a16="http://schemas.microsoft.com/office/drawing/2014/main" id="{703E6FF8-1E9F-590D-5CB7-4387EFE13E6C}"/>
                </a:ext>
              </a:extLst>
            </p:cNvPr>
            <p:cNvGrpSpPr/>
            <p:nvPr/>
          </p:nvGrpSpPr>
          <p:grpSpPr>
            <a:xfrm>
              <a:off x="1237639" y="2957650"/>
              <a:ext cx="3259763" cy="915912"/>
              <a:chOff x="1237639" y="3049090"/>
              <a:chExt cx="3259763" cy="915912"/>
            </a:xfrm>
          </p:grpSpPr>
          <p:grpSp>
            <p:nvGrpSpPr>
              <p:cNvPr id="113" name="Gruppieren 112">
                <a:extLst>
                  <a:ext uri="{FF2B5EF4-FFF2-40B4-BE49-F238E27FC236}">
                    <a16:creationId xmlns:a16="http://schemas.microsoft.com/office/drawing/2014/main" id="{10D40232-D020-6779-5170-70FAA11EB23F}"/>
                  </a:ext>
                </a:extLst>
              </p:cNvPr>
              <p:cNvGrpSpPr/>
              <p:nvPr/>
            </p:nvGrpSpPr>
            <p:grpSpPr>
              <a:xfrm>
                <a:off x="1237639" y="3049090"/>
                <a:ext cx="2469965" cy="915912"/>
                <a:chOff x="1237639" y="3049090"/>
                <a:chExt cx="2469965" cy="915912"/>
              </a:xfrm>
            </p:grpSpPr>
            <p:sp>
              <p:nvSpPr>
                <p:cNvPr id="86" name="Textfeld 85">
                  <a:extLst>
                    <a:ext uri="{FF2B5EF4-FFF2-40B4-BE49-F238E27FC236}">
                      <a16:creationId xmlns:a16="http://schemas.microsoft.com/office/drawing/2014/main" id="{0626DF51-2DEA-CA8C-0C09-E774DBF44801}"/>
                    </a:ext>
                  </a:extLst>
                </p:cNvPr>
                <p:cNvSpPr txBox="1"/>
                <p:nvPr/>
              </p:nvSpPr>
              <p:spPr>
                <a:xfrm>
                  <a:off x="1237639" y="3137091"/>
                  <a:ext cx="1065436" cy="607539"/>
                </a:xfrm>
                <a:prstGeom prst="rect">
                  <a:avLst/>
                </a:prstGeom>
                <a:noFill/>
              </p:spPr>
              <p:txBody>
                <a:bodyPr wrap="square">
                  <a:spAutoFit/>
                </a:bodyPr>
                <a:lstStyle/>
                <a:p>
                  <a:pPr algn="ctr">
                    <a:lnSpc>
                      <a:spcPct val="107000"/>
                    </a:lnSpc>
                    <a:spcAft>
                      <a:spcPts val="800"/>
                    </a:spcAft>
                  </a:pPr>
                  <a: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Antriebs-motor</a:t>
                  </a:r>
                </a:p>
              </p:txBody>
            </p:sp>
            <p:grpSp>
              <p:nvGrpSpPr>
                <p:cNvPr id="110" name="Gruppieren 109">
                  <a:extLst>
                    <a:ext uri="{FF2B5EF4-FFF2-40B4-BE49-F238E27FC236}">
                      <a16:creationId xmlns:a16="http://schemas.microsoft.com/office/drawing/2014/main" id="{FE94704F-5224-321E-B144-E486673AA32B}"/>
                    </a:ext>
                  </a:extLst>
                </p:cNvPr>
                <p:cNvGrpSpPr/>
                <p:nvPr/>
              </p:nvGrpSpPr>
              <p:grpSpPr>
                <a:xfrm>
                  <a:off x="2645888" y="3049090"/>
                  <a:ext cx="1061716" cy="915912"/>
                  <a:chOff x="2645888" y="3049090"/>
                  <a:chExt cx="1061716" cy="915912"/>
                </a:xfrm>
              </p:grpSpPr>
              <p:pic>
                <p:nvPicPr>
                  <p:cNvPr id="64" name="Grafik 63" descr="Ein Bild, das Entwurf, Zeichnung, Lineart, Diagramm enthält.&#10;&#10;Automatisch generierte Beschreibung">
                    <a:extLst>
                      <a:ext uri="{FF2B5EF4-FFF2-40B4-BE49-F238E27FC236}">
                        <a16:creationId xmlns:a16="http://schemas.microsoft.com/office/drawing/2014/main" id="{DEB98F54-655A-3FF0-0267-C9E0287F2B8B}"/>
                      </a:ext>
                    </a:extLst>
                  </p:cNvPr>
                  <p:cNvPicPr>
                    <a:picLocks noChangeAspect="1"/>
                  </p:cNvPicPr>
                  <p:nvPr/>
                </p:nvPicPr>
                <p:blipFill>
                  <a:blip r:embed="rId16">
                    <a:extLst>
                      <a:ext uri="{28A0092B-C50C-407E-A947-70E740481C1C}">
                        <a14:useLocalDpi xmlns:a14="http://schemas.microsoft.com/office/drawing/2010/main" val="0"/>
                      </a:ext>
                    </a:extLst>
                  </a:blip>
                  <a:srcRect b="8940"/>
                  <a:stretch/>
                </p:blipFill>
                <p:spPr>
                  <a:xfrm>
                    <a:off x="2645888" y="3049090"/>
                    <a:ext cx="1061716" cy="915912"/>
                  </a:xfrm>
                  <a:prstGeom prst="rect">
                    <a:avLst/>
                  </a:prstGeom>
                </p:spPr>
              </p:pic>
              <p:pic>
                <p:nvPicPr>
                  <p:cNvPr id="109" name="Grafik 108" descr="Ein Bild, das Screenshot, Grafiken, Grafikdesign, Design enthält.&#10;&#10;Automatisch generierte Beschreibung">
                    <a:extLst>
                      <a:ext uri="{FF2B5EF4-FFF2-40B4-BE49-F238E27FC236}">
                        <a16:creationId xmlns:a16="http://schemas.microsoft.com/office/drawing/2014/main" id="{89388925-65DF-6675-D122-BAB9EF67408B}"/>
                      </a:ext>
                    </a:extLst>
                  </p:cNvPr>
                  <p:cNvPicPr>
                    <a:picLocks noChangeAspect="1"/>
                  </p:cNvPicPr>
                  <p:nvPr/>
                </p:nvPicPr>
                <p:blipFill rotWithShape="1">
                  <a:blip r:embed="rId17">
                    <a:extLst>
                      <a:ext uri="{28A0092B-C50C-407E-A947-70E740481C1C}">
                        <a14:useLocalDpi xmlns:a14="http://schemas.microsoft.com/office/drawing/2010/main" val="0"/>
                      </a:ext>
                    </a:extLst>
                  </a:blip>
                  <a:srcRect l="7143" t="10083" r="8333" b="10734"/>
                  <a:stretch/>
                </p:blipFill>
                <p:spPr>
                  <a:xfrm>
                    <a:off x="2834891" y="3272323"/>
                    <a:ext cx="129050" cy="129530"/>
                  </a:xfrm>
                  <a:prstGeom prst="rect">
                    <a:avLst/>
                  </a:prstGeom>
                </p:spPr>
              </p:pic>
            </p:grpSp>
          </p:grpSp>
          <p:sp>
            <p:nvSpPr>
              <p:cNvPr id="121" name="Textfeld 120">
                <a:extLst>
                  <a:ext uri="{FF2B5EF4-FFF2-40B4-BE49-F238E27FC236}">
                    <a16:creationId xmlns:a16="http://schemas.microsoft.com/office/drawing/2014/main" id="{FF141878-70F9-F02F-FCE9-F0D0AD935023}"/>
                  </a:ext>
                </a:extLst>
              </p:cNvPr>
              <p:cNvSpPr txBox="1"/>
              <p:nvPr/>
            </p:nvSpPr>
            <p:spPr>
              <a:xfrm>
                <a:off x="3431966" y="3328586"/>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Abwärme</a:t>
                </a:r>
              </a:p>
            </p:txBody>
          </p:sp>
        </p:grpSp>
        <p:sp>
          <p:nvSpPr>
            <p:cNvPr id="20" name="Textfeld 19">
              <a:extLst>
                <a:ext uri="{FF2B5EF4-FFF2-40B4-BE49-F238E27FC236}">
                  <a16:creationId xmlns:a16="http://schemas.microsoft.com/office/drawing/2014/main" id="{CDBBC113-B824-6854-3288-D04A08A5B73B}"/>
                </a:ext>
              </a:extLst>
            </p:cNvPr>
            <p:cNvSpPr txBox="1"/>
            <p:nvPr/>
          </p:nvSpPr>
          <p:spPr>
            <a:xfrm>
              <a:off x="2142937" y="2834814"/>
              <a:ext cx="531969" cy="344069"/>
            </a:xfrm>
            <a:prstGeom prst="rect">
              <a:avLst/>
            </a:prstGeom>
            <a:noFill/>
          </p:spPr>
          <p:txBody>
            <a:bodyPr wrap="square">
              <a:spAutoFit/>
            </a:bodyPr>
            <a:lstStyle/>
            <a:p>
              <a:pPr algn="ctr">
                <a:lnSpc>
                  <a:spcPct val="107000"/>
                </a:lnSpc>
                <a:spcAft>
                  <a:spcPts val="800"/>
                </a:spcAft>
              </a:pPr>
              <a:r>
                <a:rPr lang="de-DE"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a:t>
              </a:r>
              <a:r>
                <a:rPr lang="de-DE" sz="1600" kern="100" baseline="-25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p>
          </p:txBody>
        </p:sp>
      </p:grpSp>
      <p:grpSp>
        <p:nvGrpSpPr>
          <p:cNvPr id="24" name="Gruppieren 23">
            <a:extLst>
              <a:ext uri="{FF2B5EF4-FFF2-40B4-BE49-F238E27FC236}">
                <a16:creationId xmlns:a16="http://schemas.microsoft.com/office/drawing/2014/main" id="{68EDE22A-B89F-F788-878D-3C10A01648B2}"/>
              </a:ext>
            </a:extLst>
          </p:cNvPr>
          <p:cNvGrpSpPr/>
          <p:nvPr/>
        </p:nvGrpSpPr>
        <p:grpSpPr>
          <a:xfrm>
            <a:off x="1237639" y="3827170"/>
            <a:ext cx="3216724" cy="1236415"/>
            <a:chOff x="1237639" y="3827170"/>
            <a:chExt cx="3216724" cy="1236415"/>
          </a:xfrm>
        </p:grpSpPr>
        <p:grpSp>
          <p:nvGrpSpPr>
            <p:cNvPr id="125" name="Gruppieren 124">
              <a:extLst>
                <a:ext uri="{FF2B5EF4-FFF2-40B4-BE49-F238E27FC236}">
                  <a16:creationId xmlns:a16="http://schemas.microsoft.com/office/drawing/2014/main" id="{C466BDA2-12F2-2EC7-786C-494F4E36FD7D}"/>
                </a:ext>
              </a:extLst>
            </p:cNvPr>
            <p:cNvGrpSpPr/>
            <p:nvPr/>
          </p:nvGrpSpPr>
          <p:grpSpPr>
            <a:xfrm>
              <a:off x="1237639" y="3928354"/>
              <a:ext cx="3216724" cy="1135231"/>
              <a:chOff x="1237639" y="3983218"/>
              <a:chExt cx="3216724" cy="1135231"/>
            </a:xfrm>
          </p:grpSpPr>
          <p:grpSp>
            <p:nvGrpSpPr>
              <p:cNvPr id="116" name="Gruppieren 115">
                <a:extLst>
                  <a:ext uri="{FF2B5EF4-FFF2-40B4-BE49-F238E27FC236}">
                    <a16:creationId xmlns:a16="http://schemas.microsoft.com/office/drawing/2014/main" id="{C2323722-6DEF-8B2E-F11D-9CD2EE8EC555}"/>
                  </a:ext>
                </a:extLst>
              </p:cNvPr>
              <p:cNvGrpSpPr/>
              <p:nvPr/>
            </p:nvGrpSpPr>
            <p:grpSpPr>
              <a:xfrm>
                <a:off x="1237639" y="4083265"/>
                <a:ext cx="2327632" cy="1035184"/>
                <a:chOff x="1237639" y="4083265"/>
                <a:chExt cx="2327632" cy="1035184"/>
              </a:xfrm>
            </p:grpSpPr>
            <p:sp>
              <p:nvSpPr>
                <p:cNvPr id="87" name="Textfeld 86">
                  <a:extLst>
                    <a:ext uri="{FF2B5EF4-FFF2-40B4-BE49-F238E27FC236}">
                      <a16:creationId xmlns:a16="http://schemas.microsoft.com/office/drawing/2014/main" id="{4BADC485-AC37-1200-1527-B233CAF36D58}"/>
                    </a:ext>
                  </a:extLst>
                </p:cNvPr>
                <p:cNvSpPr txBox="1"/>
                <p:nvPr/>
              </p:nvSpPr>
              <p:spPr>
                <a:xfrm>
                  <a:off x="1237639" y="4412283"/>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Heizung</a:t>
                  </a:r>
                </a:p>
              </p:txBody>
            </p:sp>
            <p:grpSp>
              <p:nvGrpSpPr>
                <p:cNvPr id="115" name="Gruppieren 114">
                  <a:extLst>
                    <a:ext uri="{FF2B5EF4-FFF2-40B4-BE49-F238E27FC236}">
                      <a16:creationId xmlns:a16="http://schemas.microsoft.com/office/drawing/2014/main" id="{5B0686AC-88CB-13F2-D817-26626B070396}"/>
                    </a:ext>
                  </a:extLst>
                </p:cNvPr>
                <p:cNvGrpSpPr/>
                <p:nvPr/>
              </p:nvGrpSpPr>
              <p:grpSpPr>
                <a:xfrm>
                  <a:off x="2834891" y="4083265"/>
                  <a:ext cx="730380" cy="1035184"/>
                  <a:chOff x="2834891" y="4083265"/>
                  <a:chExt cx="730380" cy="1035184"/>
                </a:xfrm>
              </p:grpSpPr>
              <p:pic>
                <p:nvPicPr>
                  <p:cNvPr id="82" name="Grafik 81" descr="Ein Bild, das Entwurf, Zeichnung, weiß, Reihe enthält.&#10;&#10;Automatisch generierte Beschreibung">
                    <a:extLst>
                      <a:ext uri="{FF2B5EF4-FFF2-40B4-BE49-F238E27FC236}">
                        <a16:creationId xmlns:a16="http://schemas.microsoft.com/office/drawing/2014/main" id="{1597A5AE-775B-139B-1085-9D8696BFF49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34891" y="4083265"/>
                    <a:ext cx="730380" cy="1035184"/>
                  </a:xfrm>
                  <a:prstGeom prst="rect">
                    <a:avLst/>
                  </a:prstGeom>
                </p:spPr>
              </p:pic>
              <p:sp>
                <p:nvSpPr>
                  <p:cNvPr id="106" name="Freihandform: Form 105">
                    <a:extLst>
                      <a:ext uri="{FF2B5EF4-FFF2-40B4-BE49-F238E27FC236}">
                        <a16:creationId xmlns:a16="http://schemas.microsoft.com/office/drawing/2014/main" id="{67A98F98-D14E-7662-D263-6E15B7ACBACB}"/>
                      </a:ext>
                    </a:extLst>
                  </p:cNvPr>
                  <p:cNvSpPr/>
                  <p:nvPr/>
                </p:nvSpPr>
                <p:spPr bwMode="auto">
                  <a:xfrm>
                    <a:off x="3074194" y="4240872"/>
                    <a:ext cx="269404" cy="525083"/>
                  </a:xfrm>
                  <a:custGeom>
                    <a:avLst/>
                    <a:gdLst>
                      <a:gd name="connsiteX0" fmla="*/ 822158 w 2707022"/>
                      <a:gd name="connsiteY0" fmla="*/ 23567 h 4590928"/>
                      <a:gd name="connsiteX1" fmla="*/ 1123910 w 2707022"/>
                      <a:gd name="connsiteY1" fmla="*/ 1148279 h 4590928"/>
                      <a:gd name="connsiteX2" fmla="*/ 364958 w 2707022"/>
                      <a:gd name="connsiteY2" fmla="*/ 2080967 h 4590928"/>
                      <a:gd name="connsiteX3" fmla="*/ 364958 w 2707022"/>
                      <a:gd name="connsiteY3" fmla="*/ 2977079 h 4590928"/>
                      <a:gd name="connsiteX4" fmla="*/ 81494 w 2707022"/>
                      <a:gd name="connsiteY4" fmla="*/ 2419295 h 4590928"/>
                      <a:gd name="connsiteX5" fmla="*/ 81494 w 2707022"/>
                      <a:gd name="connsiteY5" fmla="*/ 3653735 h 4590928"/>
                      <a:gd name="connsiteX6" fmla="*/ 1023326 w 2707022"/>
                      <a:gd name="connsiteY6" fmla="*/ 4494983 h 4590928"/>
                      <a:gd name="connsiteX7" fmla="*/ 1754846 w 2707022"/>
                      <a:gd name="connsiteY7" fmla="*/ 4449263 h 4590928"/>
                      <a:gd name="connsiteX8" fmla="*/ 2687534 w 2707022"/>
                      <a:gd name="connsiteY8" fmla="*/ 3397703 h 4590928"/>
                      <a:gd name="connsiteX9" fmla="*/ 2376638 w 2707022"/>
                      <a:gd name="connsiteY9" fmla="*/ 1770071 h 4590928"/>
                      <a:gd name="connsiteX10" fmla="*/ 2239478 w 2707022"/>
                      <a:gd name="connsiteY10" fmla="*/ 2245559 h 4590928"/>
                      <a:gd name="connsiteX11" fmla="*/ 2029166 w 2707022"/>
                      <a:gd name="connsiteY11" fmla="*/ 2483303 h 4590928"/>
                      <a:gd name="connsiteX12" fmla="*/ 2230334 w 2707022"/>
                      <a:gd name="connsiteY12" fmla="*/ 1514039 h 4590928"/>
                      <a:gd name="connsiteX13" fmla="*/ 1754846 w 2707022"/>
                      <a:gd name="connsiteY13" fmla="*/ 471623 h 4590928"/>
                      <a:gd name="connsiteX14" fmla="*/ 822158 w 2707022"/>
                      <a:gd name="connsiteY14" fmla="*/ 23567 h 459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7022" h="4590928">
                        <a:moveTo>
                          <a:pt x="822158" y="23567"/>
                        </a:moveTo>
                        <a:cubicBezTo>
                          <a:pt x="717002" y="136343"/>
                          <a:pt x="1200110" y="805379"/>
                          <a:pt x="1123910" y="1148279"/>
                        </a:cubicBezTo>
                        <a:cubicBezTo>
                          <a:pt x="1047710" y="1491179"/>
                          <a:pt x="491450" y="1776167"/>
                          <a:pt x="364958" y="2080967"/>
                        </a:cubicBezTo>
                        <a:cubicBezTo>
                          <a:pt x="238466" y="2385767"/>
                          <a:pt x="412202" y="2920691"/>
                          <a:pt x="364958" y="2977079"/>
                        </a:cubicBezTo>
                        <a:cubicBezTo>
                          <a:pt x="317714" y="3033467"/>
                          <a:pt x="128738" y="2306519"/>
                          <a:pt x="81494" y="2419295"/>
                        </a:cubicBezTo>
                        <a:cubicBezTo>
                          <a:pt x="34250" y="2532071"/>
                          <a:pt x="-75478" y="3307787"/>
                          <a:pt x="81494" y="3653735"/>
                        </a:cubicBezTo>
                        <a:cubicBezTo>
                          <a:pt x="238466" y="3999683"/>
                          <a:pt x="744434" y="4362395"/>
                          <a:pt x="1023326" y="4494983"/>
                        </a:cubicBezTo>
                        <a:cubicBezTo>
                          <a:pt x="1302218" y="4627571"/>
                          <a:pt x="1477478" y="4632143"/>
                          <a:pt x="1754846" y="4449263"/>
                        </a:cubicBezTo>
                        <a:cubicBezTo>
                          <a:pt x="2032214" y="4266383"/>
                          <a:pt x="2583902" y="3844235"/>
                          <a:pt x="2687534" y="3397703"/>
                        </a:cubicBezTo>
                        <a:cubicBezTo>
                          <a:pt x="2791166" y="2951171"/>
                          <a:pt x="2451314" y="1962095"/>
                          <a:pt x="2376638" y="1770071"/>
                        </a:cubicBezTo>
                        <a:cubicBezTo>
                          <a:pt x="2301962" y="1578047"/>
                          <a:pt x="2297390" y="2126687"/>
                          <a:pt x="2239478" y="2245559"/>
                        </a:cubicBezTo>
                        <a:cubicBezTo>
                          <a:pt x="2181566" y="2364431"/>
                          <a:pt x="2030690" y="2605223"/>
                          <a:pt x="2029166" y="2483303"/>
                        </a:cubicBezTo>
                        <a:cubicBezTo>
                          <a:pt x="2027642" y="2361383"/>
                          <a:pt x="2276054" y="1849319"/>
                          <a:pt x="2230334" y="1514039"/>
                        </a:cubicBezTo>
                        <a:cubicBezTo>
                          <a:pt x="2184614" y="1178759"/>
                          <a:pt x="1988018" y="716987"/>
                          <a:pt x="1754846" y="471623"/>
                        </a:cubicBezTo>
                        <a:cubicBezTo>
                          <a:pt x="1521674" y="226259"/>
                          <a:pt x="927314" y="-89209"/>
                          <a:pt x="822158" y="23567"/>
                        </a:cubicBezTo>
                        <a:close/>
                      </a:path>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sp>
            <p:nvSpPr>
              <p:cNvPr id="123" name="Textfeld 122">
                <a:extLst>
                  <a:ext uri="{FF2B5EF4-FFF2-40B4-BE49-F238E27FC236}">
                    <a16:creationId xmlns:a16="http://schemas.microsoft.com/office/drawing/2014/main" id="{D8B3BF1A-021A-951D-A349-01E2448A9438}"/>
                  </a:ext>
                </a:extLst>
              </p:cNvPr>
              <p:cNvSpPr txBox="1"/>
              <p:nvPr/>
            </p:nvSpPr>
            <p:spPr>
              <a:xfrm>
                <a:off x="3388927" y="3983218"/>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Abwärme</a:t>
                </a:r>
              </a:p>
            </p:txBody>
          </p:sp>
        </p:grpSp>
        <p:sp>
          <p:nvSpPr>
            <p:cNvPr id="21" name="Textfeld 20">
              <a:extLst>
                <a:ext uri="{FF2B5EF4-FFF2-40B4-BE49-F238E27FC236}">
                  <a16:creationId xmlns:a16="http://schemas.microsoft.com/office/drawing/2014/main" id="{640859C5-8A3B-6DD4-3A3E-76877540D779}"/>
                </a:ext>
              </a:extLst>
            </p:cNvPr>
            <p:cNvSpPr txBox="1"/>
            <p:nvPr/>
          </p:nvSpPr>
          <p:spPr>
            <a:xfrm>
              <a:off x="2479009" y="3827170"/>
              <a:ext cx="531969" cy="344069"/>
            </a:xfrm>
            <a:prstGeom prst="rect">
              <a:avLst/>
            </a:prstGeom>
            <a:noFill/>
          </p:spPr>
          <p:txBody>
            <a:bodyPr wrap="square">
              <a:spAutoFit/>
            </a:bodyPr>
            <a:lstStyle/>
            <a:p>
              <a:pPr algn="ctr">
                <a:lnSpc>
                  <a:spcPct val="107000"/>
                </a:lnSpc>
                <a:spcAft>
                  <a:spcPts val="800"/>
                </a:spcAft>
              </a:pPr>
              <a:r>
                <a:rPr lang="de-DE"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a:t>
              </a:r>
              <a:r>
                <a:rPr lang="de-DE" sz="1600" kern="100" baseline="-25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p>
          </p:txBody>
        </p:sp>
      </p:grpSp>
      <p:grpSp>
        <p:nvGrpSpPr>
          <p:cNvPr id="25" name="Gruppieren 24">
            <a:extLst>
              <a:ext uri="{FF2B5EF4-FFF2-40B4-BE49-F238E27FC236}">
                <a16:creationId xmlns:a16="http://schemas.microsoft.com/office/drawing/2014/main" id="{50C6DBD5-639E-B056-F7E6-F5120373FE8F}"/>
              </a:ext>
            </a:extLst>
          </p:cNvPr>
          <p:cNvGrpSpPr/>
          <p:nvPr/>
        </p:nvGrpSpPr>
        <p:grpSpPr>
          <a:xfrm>
            <a:off x="1237639" y="4839427"/>
            <a:ext cx="2684006" cy="1253992"/>
            <a:chOff x="1237639" y="4839427"/>
            <a:chExt cx="2684006" cy="1253992"/>
          </a:xfrm>
        </p:grpSpPr>
        <p:grpSp>
          <p:nvGrpSpPr>
            <p:cNvPr id="126" name="Gruppieren 125">
              <a:extLst>
                <a:ext uri="{FF2B5EF4-FFF2-40B4-BE49-F238E27FC236}">
                  <a16:creationId xmlns:a16="http://schemas.microsoft.com/office/drawing/2014/main" id="{18B0EFBF-3EBD-33ED-5899-C4F491B2907D}"/>
                </a:ext>
              </a:extLst>
            </p:cNvPr>
            <p:cNvGrpSpPr/>
            <p:nvPr/>
          </p:nvGrpSpPr>
          <p:grpSpPr>
            <a:xfrm>
              <a:off x="1237639" y="5036901"/>
              <a:ext cx="2684006" cy="1056518"/>
              <a:chOff x="1237639" y="5091765"/>
              <a:chExt cx="2684006" cy="1056518"/>
            </a:xfrm>
          </p:grpSpPr>
          <p:pic>
            <p:nvPicPr>
              <p:cNvPr id="77" name="Grafik 76" descr="Ein Bild, das Text, Entwurf, Uhr, Zeichnung enthält.&#10;&#10;Automatisch generierte Beschreibung">
                <a:extLst>
                  <a:ext uri="{FF2B5EF4-FFF2-40B4-BE49-F238E27FC236}">
                    <a16:creationId xmlns:a16="http://schemas.microsoft.com/office/drawing/2014/main" id="{6948EF6A-A764-DD60-5C05-2B809F45BE77}"/>
                  </a:ext>
                </a:extLst>
              </p:cNvPr>
              <p:cNvPicPr>
                <a:picLocks noChangeAspect="1"/>
              </p:cNvPicPr>
              <p:nvPr/>
            </p:nvPicPr>
            <p:blipFill>
              <a:blip r:embed="rId19">
                <a:extLst>
                  <a:ext uri="{28A0092B-C50C-407E-A947-70E740481C1C}">
                    <a14:useLocalDpi xmlns:a14="http://schemas.microsoft.com/office/drawing/2010/main" val="0"/>
                  </a:ext>
                </a:extLst>
              </a:blip>
              <a:srcRect l="8206" r="6237"/>
              <a:stretch/>
            </p:blipFill>
            <p:spPr>
              <a:xfrm>
                <a:off x="2394128" y="5186987"/>
                <a:ext cx="616850" cy="961296"/>
              </a:xfrm>
              <a:prstGeom prst="rect">
                <a:avLst/>
              </a:prstGeom>
            </p:spPr>
          </p:pic>
          <p:sp>
            <p:nvSpPr>
              <p:cNvPr id="88" name="Textfeld 87">
                <a:extLst>
                  <a:ext uri="{FF2B5EF4-FFF2-40B4-BE49-F238E27FC236}">
                    <a16:creationId xmlns:a16="http://schemas.microsoft.com/office/drawing/2014/main" id="{5CD74EA3-F4F2-06D5-ECF9-20BEA85D4E08}"/>
                  </a:ext>
                </a:extLst>
              </p:cNvPr>
              <p:cNvSpPr txBox="1"/>
              <p:nvPr/>
            </p:nvSpPr>
            <p:spPr>
              <a:xfrm>
                <a:off x="1237639" y="5524342"/>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Licht</a:t>
                </a:r>
              </a:p>
            </p:txBody>
          </p:sp>
          <p:sp>
            <p:nvSpPr>
              <p:cNvPr id="124" name="Textfeld 123">
                <a:extLst>
                  <a:ext uri="{FF2B5EF4-FFF2-40B4-BE49-F238E27FC236}">
                    <a16:creationId xmlns:a16="http://schemas.microsoft.com/office/drawing/2014/main" id="{3B004AD6-DBB8-CE2B-007C-DB312E1D1FCE}"/>
                  </a:ext>
                </a:extLst>
              </p:cNvPr>
              <p:cNvSpPr txBox="1"/>
              <p:nvPr/>
            </p:nvSpPr>
            <p:spPr>
              <a:xfrm>
                <a:off x="2856209" y="5091765"/>
                <a:ext cx="1065436" cy="344069"/>
              </a:xfrm>
              <a:prstGeom prst="rect">
                <a:avLst/>
              </a:prstGeom>
              <a:noFill/>
            </p:spPr>
            <p:txBody>
              <a:bodyPr wrap="square">
                <a:spAutoFit/>
              </a:bodyPr>
              <a:lstStyle/>
              <a:p>
                <a:pPr algn="ctr">
                  <a:lnSpc>
                    <a:spcPct val="107000"/>
                  </a:lnSpc>
                  <a:spcAft>
                    <a:spcPts val="800"/>
                  </a:spcAft>
                </a:pPr>
                <a:r>
                  <a:rPr lang="de-DE"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Abwärme</a:t>
                </a:r>
              </a:p>
            </p:txBody>
          </p:sp>
        </p:grpSp>
        <p:sp>
          <p:nvSpPr>
            <p:cNvPr id="22" name="Textfeld 21">
              <a:extLst>
                <a:ext uri="{FF2B5EF4-FFF2-40B4-BE49-F238E27FC236}">
                  <a16:creationId xmlns:a16="http://schemas.microsoft.com/office/drawing/2014/main" id="{87636602-CD47-11C0-27CB-D29C4EA5B188}"/>
                </a:ext>
              </a:extLst>
            </p:cNvPr>
            <p:cNvSpPr txBox="1"/>
            <p:nvPr/>
          </p:nvSpPr>
          <p:spPr>
            <a:xfrm>
              <a:off x="2175547" y="4839427"/>
              <a:ext cx="531969" cy="344069"/>
            </a:xfrm>
            <a:prstGeom prst="rect">
              <a:avLst/>
            </a:prstGeom>
            <a:noFill/>
          </p:spPr>
          <p:txBody>
            <a:bodyPr wrap="square">
              <a:spAutoFit/>
            </a:bodyPr>
            <a:lstStyle/>
            <a:p>
              <a:pPr algn="ctr">
                <a:lnSpc>
                  <a:spcPct val="107000"/>
                </a:lnSpc>
                <a:spcAft>
                  <a:spcPts val="800"/>
                </a:spcAft>
              </a:pPr>
              <a:r>
                <a:rPr lang="de-DE"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a:t>
              </a:r>
              <a:r>
                <a:rPr lang="de-DE" sz="1600" kern="100" baseline="-25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p>
          </p:txBody>
        </p:sp>
      </p:grpSp>
      <p:sp>
        <p:nvSpPr>
          <p:cNvPr id="9" name="Textfeld 8">
            <a:extLst>
              <a:ext uri="{FF2B5EF4-FFF2-40B4-BE49-F238E27FC236}">
                <a16:creationId xmlns:a16="http://schemas.microsoft.com/office/drawing/2014/main" id="{9B3CF6B2-0016-D6CF-608D-D319168EBAA4}"/>
              </a:ext>
            </a:extLst>
          </p:cNvPr>
          <p:cNvSpPr txBox="1"/>
          <p:nvPr/>
        </p:nvSpPr>
        <p:spPr>
          <a:xfrm>
            <a:off x="1" y="6181326"/>
            <a:ext cx="9906000" cy="369332"/>
          </a:xfrm>
          <a:prstGeom prst="rect">
            <a:avLst/>
          </a:prstGeom>
          <a:noFill/>
        </p:spPr>
        <p:txBody>
          <a:bodyPr wrap="square" rtlCol="0">
            <a:spAutoFit/>
          </a:bodyPr>
          <a:lstStyle/>
          <a:p>
            <a:pPr algn="ctr"/>
            <a:r>
              <a:rPr lang="de-DE" sz="1800" dirty="0">
                <a:solidFill>
                  <a:srgbClr val="00B050"/>
                </a:solidFill>
                <a:latin typeface="+mn-lt"/>
              </a:rPr>
              <a:t>Mit der Energiewende sparen wir: Energie, Kosten </a:t>
            </a:r>
            <a:r>
              <a:rPr lang="de-DE" sz="1800" b="1" u="sng" dirty="0">
                <a:solidFill>
                  <a:srgbClr val="00B050"/>
                </a:solidFill>
                <a:latin typeface="+mn-lt"/>
              </a:rPr>
              <a:t>UND</a:t>
            </a:r>
            <a:r>
              <a:rPr lang="de-DE" sz="1800" dirty="0">
                <a:solidFill>
                  <a:srgbClr val="00B050"/>
                </a:solidFill>
                <a:latin typeface="+mn-lt"/>
              </a:rPr>
              <a:t> CO</a:t>
            </a:r>
            <a:r>
              <a:rPr lang="de-DE" sz="1800" baseline="-25000" dirty="0">
                <a:solidFill>
                  <a:srgbClr val="00B050"/>
                </a:solidFill>
                <a:latin typeface="+mn-lt"/>
              </a:rPr>
              <a:t>2</a:t>
            </a:r>
            <a:r>
              <a:rPr lang="de-DE" sz="1800" dirty="0">
                <a:solidFill>
                  <a:srgbClr val="00B050"/>
                </a:solidFill>
                <a:latin typeface="+mn-lt"/>
              </a:rPr>
              <a:t>-Emissionen!</a:t>
            </a:r>
          </a:p>
        </p:txBody>
      </p:sp>
    </p:spTree>
    <p:extLst>
      <p:ext uri="{BB962C8B-B14F-4D97-AF65-F5344CB8AC3E}">
        <p14:creationId xmlns:p14="http://schemas.microsoft.com/office/powerpoint/2010/main" val="700460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1000" fill="hold"/>
                                        <p:tgtEl>
                                          <p:spTgt spid="90"/>
                                        </p:tgtEl>
                                        <p:attrNameLst>
                                          <p:attrName>ppt_x</p:attrName>
                                        </p:attrNameLst>
                                      </p:cBhvr>
                                      <p:tavLst>
                                        <p:tav tm="0">
                                          <p:val>
                                            <p:strVal val="1+#ppt_w/2"/>
                                          </p:val>
                                        </p:tav>
                                        <p:tav tm="100000">
                                          <p:val>
                                            <p:strVal val="#ppt_x"/>
                                          </p:val>
                                        </p:tav>
                                      </p:tavLst>
                                    </p:anim>
                                    <p:anim calcmode="lin" valueType="num">
                                      <p:cBhvr additive="base">
                                        <p:cTn id="26" dur="1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1+#ppt_w/2"/>
                                          </p:val>
                                        </p:tav>
                                        <p:tav tm="100000">
                                          <p:val>
                                            <p:strVal val="#ppt_x"/>
                                          </p:val>
                                        </p:tav>
                                      </p:tavLst>
                                    </p:anim>
                                    <p:anim calcmode="lin" valueType="num">
                                      <p:cBhvr additive="base">
                                        <p:cTn id="3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0" fill="hold"/>
                                        <p:tgtEl>
                                          <p:spTgt spid="3"/>
                                        </p:tgtEl>
                                        <p:attrNameLst>
                                          <p:attrName>ppt_x</p:attrName>
                                        </p:attrNameLst>
                                      </p:cBhvr>
                                      <p:tavLst>
                                        <p:tav tm="0">
                                          <p:val>
                                            <p:strVal val="0-#ppt_w/2"/>
                                          </p:val>
                                        </p:tav>
                                        <p:tav tm="100000">
                                          <p:val>
                                            <p:strVal val="#ppt_x"/>
                                          </p:val>
                                        </p:tav>
                                      </p:tavLst>
                                    </p:anim>
                                    <p:anim calcmode="lin" valueType="num">
                                      <p:cBhvr additive="base">
                                        <p:cTn id="3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4"/>
                                        </p:tgtEl>
                                        <p:attrNameLst>
                                          <p:attrName>style.visibility</p:attrName>
                                        </p:attrNameLst>
                                      </p:cBhvr>
                                      <p:to>
                                        <p:strVal val="visible"/>
                                      </p:to>
                                    </p:set>
                                    <p:anim calcmode="lin" valueType="num">
                                      <p:cBhvr additive="base">
                                        <p:cTn id="43" dur="1000" fill="hold"/>
                                        <p:tgtEl>
                                          <p:spTgt spid="114"/>
                                        </p:tgtEl>
                                        <p:attrNameLst>
                                          <p:attrName>ppt_x</p:attrName>
                                        </p:attrNameLst>
                                      </p:cBhvr>
                                      <p:tavLst>
                                        <p:tav tm="0">
                                          <p:val>
                                            <p:strVal val="1+#ppt_w/2"/>
                                          </p:val>
                                        </p:tav>
                                        <p:tav tm="100000">
                                          <p:val>
                                            <p:strVal val="#ppt_x"/>
                                          </p:val>
                                        </p:tav>
                                      </p:tavLst>
                                    </p:anim>
                                    <p:anim calcmode="lin" valueType="num">
                                      <p:cBhvr additive="base">
                                        <p:cTn id="44"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1000" fill="hold"/>
                                        <p:tgtEl>
                                          <p:spTgt spid="91"/>
                                        </p:tgtEl>
                                        <p:attrNameLst>
                                          <p:attrName>ppt_x</p:attrName>
                                        </p:attrNameLst>
                                      </p:cBhvr>
                                      <p:tavLst>
                                        <p:tav tm="0">
                                          <p:val>
                                            <p:strVal val="1+#ppt_w/2"/>
                                          </p:val>
                                        </p:tav>
                                        <p:tav tm="100000">
                                          <p:val>
                                            <p:strVal val="#ppt_x"/>
                                          </p:val>
                                        </p:tav>
                                      </p:tavLst>
                                    </p:anim>
                                    <p:anim calcmode="lin" valueType="num">
                                      <p:cBhvr additive="base">
                                        <p:cTn id="50"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1+#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1000" fill="hold"/>
                                        <p:tgtEl>
                                          <p:spTgt spid="5"/>
                                        </p:tgtEl>
                                        <p:attrNameLst>
                                          <p:attrName>ppt_x</p:attrName>
                                        </p:attrNameLst>
                                      </p:cBhvr>
                                      <p:tavLst>
                                        <p:tav tm="0">
                                          <p:val>
                                            <p:strVal val="0-#ppt_w/2"/>
                                          </p:val>
                                        </p:tav>
                                        <p:tav tm="100000">
                                          <p:val>
                                            <p:strVal val="#ppt_x"/>
                                          </p:val>
                                        </p:tav>
                                      </p:tavLst>
                                    </p:anim>
                                    <p:anim calcmode="lin" valueType="num">
                                      <p:cBhvr additive="base">
                                        <p:cTn id="6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additive="base">
                                        <p:cTn id="67" dur="1000" fill="hold"/>
                                        <p:tgtEl>
                                          <p:spTgt spid="117"/>
                                        </p:tgtEl>
                                        <p:attrNameLst>
                                          <p:attrName>ppt_x</p:attrName>
                                        </p:attrNameLst>
                                      </p:cBhvr>
                                      <p:tavLst>
                                        <p:tav tm="0">
                                          <p:val>
                                            <p:strVal val="1+#ppt_w/2"/>
                                          </p:val>
                                        </p:tav>
                                        <p:tav tm="100000">
                                          <p:val>
                                            <p:strVal val="#ppt_x"/>
                                          </p:val>
                                        </p:tav>
                                      </p:tavLst>
                                    </p:anim>
                                    <p:anim calcmode="lin" valueType="num">
                                      <p:cBhvr additive="base">
                                        <p:cTn id="68"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additive="base">
                                        <p:cTn id="73" dur="1000" fill="hold"/>
                                        <p:tgtEl>
                                          <p:spTgt spid="92"/>
                                        </p:tgtEl>
                                        <p:attrNameLst>
                                          <p:attrName>ppt_x</p:attrName>
                                        </p:attrNameLst>
                                      </p:cBhvr>
                                      <p:tavLst>
                                        <p:tav tm="0">
                                          <p:val>
                                            <p:strVal val="1+#ppt_w/2"/>
                                          </p:val>
                                        </p:tav>
                                        <p:tav tm="100000">
                                          <p:val>
                                            <p:strVal val="#ppt_x"/>
                                          </p:val>
                                        </p:tav>
                                      </p:tavLst>
                                    </p:anim>
                                    <p:anim calcmode="lin" valueType="num">
                                      <p:cBhvr additive="base">
                                        <p:cTn id="74" dur="1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000" fill="hold"/>
                                        <p:tgtEl>
                                          <p:spTgt spid="25"/>
                                        </p:tgtEl>
                                        <p:attrNameLst>
                                          <p:attrName>ppt_x</p:attrName>
                                        </p:attrNameLst>
                                      </p:cBhvr>
                                      <p:tavLst>
                                        <p:tav tm="0">
                                          <p:val>
                                            <p:strVal val="1+#ppt_w/2"/>
                                          </p:val>
                                        </p:tav>
                                        <p:tav tm="100000">
                                          <p:val>
                                            <p:strVal val="#ppt_x"/>
                                          </p:val>
                                        </p:tav>
                                      </p:tavLst>
                                    </p:anim>
                                    <p:anim calcmode="lin" valueType="num">
                                      <p:cBhvr additive="base">
                                        <p:cTn id="8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9"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1000" fill="hold"/>
                                        <p:tgtEl>
                                          <p:spTgt spid="10"/>
                                        </p:tgtEl>
                                        <p:attrNameLst>
                                          <p:attrName>ppt_x</p:attrName>
                                        </p:attrNameLst>
                                      </p:cBhvr>
                                      <p:tavLst>
                                        <p:tav tm="0">
                                          <p:val>
                                            <p:strVal val="0-#ppt_w/2"/>
                                          </p:val>
                                        </p:tav>
                                        <p:tav tm="100000">
                                          <p:val>
                                            <p:strVal val="#ppt_x"/>
                                          </p:val>
                                        </p:tav>
                                      </p:tavLst>
                                    </p:anim>
                                    <p:anim calcmode="lin" valueType="num">
                                      <p:cBhvr additive="base">
                                        <p:cTn id="8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1000" fill="hold"/>
                                        <p:tgtEl>
                                          <p:spTgt spid="73"/>
                                        </p:tgtEl>
                                        <p:attrNameLst>
                                          <p:attrName>ppt_x</p:attrName>
                                        </p:attrNameLst>
                                      </p:cBhvr>
                                      <p:tavLst>
                                        <p:tav tm="0">
                                          <p:val>
                                            <p:strVal val="1+#ppt_w/2"/>
                                          </p:val>
                                        </p:tav>
                                        <p:tav tm="100000">
                                          <p:val>
                                            <p:strVal val="#ppt_x"/>
                                          </p:val>
                                        </p:tav>
                                      </p:tavLst>
                                    </p:anim>
                                    <p:anim calcmode="lin" valueType="num">
                                      <p:cBhvr additive="base">
                                        <p:cTn id="92"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9"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1000" fill="hold"/>
                                        <p:tgtEl>
                                          <p:spTgt spid="11"/>
                                        </p:tgtEl>
                                        <p:attrNameLst>
                                          <p:attrName>ppt_x</p:attrName>
                                        </p:attrNameLst>
                                      </p:cBhvr>
                                      <p:tavLst>
                                        <p:tav tm="0">
                                          <p:val>
                                            <p:strVal val="0-#ppt_w/2"/>
                                          </p:val>
                                        </p:tav>
                                        <p:tav tm="100000">
                                          <p:val>
                                            <p:strVal val="#ppt_x"/>
                                          </p:val>
                                        </p:tav>
                                      </p:tavLst>
                                    </p:anim>
                                    <p:anim calcmode="lin" valueType="num">
                                      <p:cBhvr additive="base">
                                        <p:cTn id="9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20"/>
                                        </p:tgtEl>
                                        <p:attrNameLst>
                                          <p:attrName>style.visibility</p:attrName>
                                        </p:attrNameLst>
                                      </p:cBhvr>
                                      <p:to>
                                        <p:strVal val="visible"/>
                                      </p:to>
                                    </p:set>
                                    <p:anim calcmode="lin" valueType="num">
                                      <p:cBhvr additive="base">
                                        <p:cTn id="103" dur="1000" fill="hold"/>
                                        <p:tgtEl>
                                          <p:spTgt spid="120"/>
                                        </p:tgtEl>
                                        <p:attrNameLst>
                                          <p:attrName>ppt_x</p:attrName>
                                        </p:attrNameLst>
                                      </p:cBhvr>
                                      <p:tavLst>
                                        <p:tav tm="0">
                                          <p:val>
                                            <p:strVal val="1+#ppt_w/2"/>
                                          </p:val>
                                        </p:tav>
                                        <p:tav tm="100000">
                                          <p:val>
                                            <p:strVal val="#ppt_x"/>
                                          </p:val>
                                        </p:tav>
                                      </p:tavLst>
                                    </p:anim>
                                    <p:anim calcmode="lin" valueType="num">
                                      <p:cBhvr additive="base">
                                        <p:cTn id="104" dur="10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1000" fill="hold"/>
                                        <p:tgtEl>
                                          <p:spTgt spid="93"/>
                                        </p:tgtEl>
                                        <p:attrNameLst>
                                          <p:attrName>ppt_x</p:attrName>
                                        </p:attrNameLst>
                                      </p:cBhvr>
                                      <p:tavLst>
                                        <p:tav tm="0">
                                          <p:val>
                                            <p:strVal val="1+#ppt_w/2"/>
                                          </p:val>
                                        </p:tav>
                                        <p:tav tm="100000">
                                          <p:val>
                                            <p:strVal val="#ppt_x"/>
                                          </p:val>
                                        </p:tav>
                                      </p:tavLst>
                                    </p:anim>
                                    <p:anim calcmode="lin" valueType="num">
                                      <p:cBhvr additive="base">
                                        <p:cTn id="110" dur="10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additive="base">
                                        <p:cTn id="115" dur="1000" fill="hold"/>
                                        <p:tgtEl>
                                          <p:spTgt spid="9"/>
                                        </p:tgtEl>
                                        <p:attrNameLst>
                                          <p:attrName>ppt_x</p:attrName>
                                        </p:attrNameLst>
                                      </p:cBhvr>
                                      <p:tavLst>
                                        <p:tav tm="0">
                                          <p:val>
                                            <p:strVal val="#ppt_x"/>
                                          </p:val>
                                        </p:tav>
                                        <p:tav tm="100000">
                                          <p:val>
                                            <p:strVal val="#ppt_x"/>
                                          </p:val>
                                        </p:tav>
                                      </p:tavLst>
                                    </p:anim>
                                    <p:anim calcmode="lin" valueType="num">
                                      <p:cBhvr additive="base">
                                        <p:cTn id="1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3" grpId="0"/>
      <p:bldP spid="4" grpId="0"/>
      <p:bldP spid="5" grpId="0"/>
      <p:bldP spid="10" grpId="0"/>
      <p:bldP spid="11"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9CEFC3F4-8F93-4C98-838C-8030A3033CF1}"/>
              </a:ext>
            </a:extLst>
          </p:cNvPr>
          <p:cNvSpPr>
            <a:spLocks noChangeArrowheads="1"/>
          </p:cNvSpPr>
          <p:nvPr/>
        </p:nvSpPr>
        <p:spPr bwMode="auto">
          <a:xfrm>
            <a:off x="1328738" y="39321"/>
            <a:ext cx="5139227"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Die 3 Dimensionen zur Nachhaltigkeit</a:t>
            </a:r>
          </a:p>
        </p:txBody>
      </p:sp>
      <p:sp>
        <p:nvSpPr>
          <p:cNvPr id="28681" name="Textfeld 8">
            <a:extLst>
              <a:ext uri="{FF2B5EF4-FFF2-40B4-BE49-F238E27FC236}">
                <a16:creationId xmlns:a16="http://schemas.microsoft.com/office/drawing/2014/main" id="{F7508DCF-91F3-4F66-A36C-2CC7EFF13CB0}"/>
              </a:ext>
            </a:extLst>
          </p:cNvPr>
          <p:cNvSpPr txBox="1">
            <a:spLocks noChangeArrowheads="1"/>
          </p:cNvSpPr>
          <p:nvPr/>
        </p:nvSpPr>
        <p:spPr bwMode="auto">
          <a:xfrm>
            <a:off x="3729400" y="5016953"/>
            <a:ext cx="2108269"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err="1"/>
              <a:t>Genügsamsamkeit</a:t>
            </a:r>
            <a:endParaRPr lang="de-DE" altLang="de-DE" sz="1800" dirty="0"/>
          </a:p>
        </p:txBody>
      </p:sp>
      <p:sp>
        <p:nvSpPr>
          <p:cNvPr id="2" name="Ellipse 1">
            <a:extLst>
              <a:ext uri="{FF2B5EF4-FFF2-40B4-BE49-F238E27FC236}">
                <a16:creationId xmlns:a16="http://schemas.microsoft.com/office/drawing/2014/main" id="{DB7A94FD-E09E-5919-B41C-1DC21B44DDAC}"/>
              </a:ext>
            </a:extLst>
          </p:cNvPr>
          <p:cNvSpPr/>
          <p:nvPr/>
        </p:nvSpPr>
        <p:spPr bwMode="auto">
          <a:xfrm>
            <a:off x="1328738" y="985836"/>
            <a:ext cx="7287724" cy="4743451"/>
          </a:xfrm>
          <a:prstGeom prst="ellipse">
            <a:avLst/>
          </a:prstGeom>
          <a:noFill/>
          <a:ln w="57150" cap="flat" cmpd="sng" algn="ctr">
            <a:solidFill>
              <a:srgbClr val="FF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9">
            <a:extLst>
              <a:ext uri="{FF2B5EF4-FFF2-40B4-BE49-F238E27FC236}">
                <a16:creationId xmlns:a16="http://schemas.microsoft.com/office/drawing/2014/main" id="{EDE34AE3-ADC0-9A39-7CD4-FFCFDD33771F}"/>
              </a:ext>
            </a:extLst>
          </p:cNvPr>
          <p:cNvSpPr txBox="1">
            <a:spLocks noChangeArrowheads="1"/>
          </p:cNvSpPr>
          <p:nvPr/>
        </p:nvSpPr>
        <p:spPr bwMode="auto">
          <a:xfrm>
            <a:off x="7760009" y="1838334"/>
            <a:ext cx="1634505" cy="381854"/>
          </a:xfrm>
          <a:prstGeom prst="rect">
            <a:avLst/>
          </a:prstGeom>
          <a:solidFill>
            <a:schemeClr val="bg1">
              <a:lumMod val="85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Beständigkeit</a:t>
            </a:r>
          </a:p>
        </p:txBody>
      </p:sp>
      <p:sp>
        <p:nvSpPr>
          <p:cNvPr id="6" name="Gleichschenkliges Dreieck 5">
            <a:extLst>
              <a:ext uri="{FF2B5EF4-FFF2-40B4-BE49-F238E27FC236}">
                <a16:creationId xmlns:a16="http://schemas.microsoft.com/office/drawing/2014/main" id="{59DC91D3-4D0C-84BE-2069-B1C3F3207262}"/>
              </a:ext>
            </a:extLst>
          </p:cNvPr>
          <p:cNvSpPr/>
          <p:nvPr/>
        </p:nvSpPr>
        <p:spPr bwMode="auto">
          <a:xfrm>
            <a:off x="2416725" y="1367516"/>
            <a:ext cx="5111750" cy="3042256"/>
          </a:xfrm>
          <a:prstGeom prst="triangle">
            <a:avLst>
              <a:gd name="adj" fmla="val 50229"/>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8" name="Gruppieren 17">
            <a:extLst>
              <a:ext uri="{FF2B5EF4-FFF2-40B4-BE49-F238E27FC236}">
                <a16:creationId xmlns:a16="http://schemas.microsoft.com/office/drawing/2014/main" id="{7CBCF747-34E7-8E7D-D627-A58A9261C071}"/>
              </a:ext>
            </a:extLst>
          </p:cNvPr>
          <p:cNvGrpSpPr/>
          <p:nvPr/>
        </p:nvGrpSpPr>
        <p:grpSpPr>
          <a:xfrm>
            <a:off x="3962353" y="5417276"/>
            <a:ext cx="2020494" cy="523111"/>
            <a:chOff x="10740888" y="4272131"/>
            <a:chExt cx="2020494" cy="523111"/>
          </a:xfrm>
        </p:grpSpPr>
        <p:sp>
          <p:nvSpPr>
            <p:cNvPr id="19" name="Rechteck 18">
              <a:extLst>
                <a:ext uri="{FF2B5EF4-FFF2-40B4-BE49-F238E27FC236}">
                  <a16:creationId xmlns:a16="http://schemas.microsoft.com/office/drawing/2014/main" id="{3E838612-8B25-E01F-99E7-2E4C4E1C8170}"/>
                </a:ext>
              </a:extLst>
            </p:cNvPr>
            <p:cNvSpPr/>
            <p:nvPr/>
          </p:nvSpPr>
          <p:spPr bwMode="auto">
            <a:xfrm>
              <a:off x="10750061" y="4272131"/>
              <a:ext cx="2011321"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Textfeld 20">
              <a:extLst>
                <a:ext uri="{FF2B5EF4-FFF2-40B4-BE49-F238E27FC236}">
                  <a16:creationId xmlns:a16="http://schemas.microsoft.com/office/drawing/2014/main" id="{2162C9FB-A24B-598A-4BFE-7DCAA30486F3}"/>
                </a:ext>
              </a:extLst>
            </p:cNvPr>
            <p:cNvSpPr txBox="1"/>
            <p:nvPr/>
          </p:nvSpPr>
          <p:spPr>
            <a:xfrm>
              <a:off x="10740888" y="4298408"/>
              <a:ext cx="2011321" cy="461665"/>
            </a:xfrm>
            <a:prstGeom prst="rect">
              <a:avLst/>
            </a:prstGeom>
            <a:noFill/>
          </p:spPr>
          <p:txBody>
            <a:bodyPr wrap="none" rtlCol="0">
              <a:spAutoFit/>
            </a:bodyPr>
            <a:lstStyle/>
            <a:p>
              <a:pPr algn="ctr"/>
              <a:r>
                <a:rPr lang="de-DE" dirty="0" err="1">
                  <a:solidFill>
                    <a:schemeClr val="bg1"/>
                  </a:solidFill>
                </a:rPr>
                <a:t>Suffizienzenz</a:t>
              </a:r>
              <a:endParaRPr lang="de-DE" dirty="0">
                <a:solidFill>
                  <a:schemeClr val="bg1"/>
                </a:solidFill>
              </a:endParaRPr>
            </a:p>
          </p:txBody>
        </p:sp>
      </p:grpSp>
      <p:grpSp>
        <p:nvGrpSpPr>
          <p:cNvPr id="17" name="Gruppieren 16">
            <a:extLst>
              <a:ext uri="{FF2B5EF4-FFF2-40B4-BE49-F238E27FC236}">
                <a16:creationId xmlns:a16="http://schemas.microsoft.com/office/drawing/2014/main" id="{D3C8FA32-0495-9FDF-CB95-5CE05429B65E}"/>
              </a:ext>
            </a:extLst>
          </p:cNvPr>
          <p:cNvGrpSpPr/>
          <p:nvPr/>
        </p:nvGrpSpPr>
        <p:grpSpPr>
          <a:xfrm>
            <a:off x="573087" y="1958170"/>
            <a:ext cx="1736725" cy="1070799"/>
            <a:chOff x="692211" y="1825455"/>
            <a:chExt cx="1736725" cy="1070799"/>
          </a:xfrm>
        </p:grpSpPr>
        <p:grpSp>
          <p:nvGrpSpPr>
            <p:cNvPr id="8" name="Gruppieren 7">
              <a:extLst>
                <a:ext uri="{FF2B5EF4-FFF2-40B4-BE49-F238E27FC236}">
                  <a16:creationId xmlns:a16="http://schemas.microsoft.com/office/drawing/2014/main" id="{90382ABA-6106-F730-75F0-B6E4D9EC349D}"/>
                </a:ext>
              </a:extLst>
            </p:cNvPr>
            <p:cNvGrpSpPr/>
            <p:nvPr/>
          </p:nvGrpSpPr>
          <p:grpSpPr>
            <a:xfrm>
              <a:off x="692211" y="1825455"/>
              <a:ext cx="1736725" cy="523111"/>
              <a:chOff x="10750061" y="1871663"/>
              <a:chExt cx="1736725" cy="523111"/>
            </a:xfrm>
          </p:grpSpPr>
          <p:sp>
            <p:nvSpPr>
              <p:cNvPr id="9" name="Rechteck 8">
                <a:extLst>
                  <a:ext uri="{FF2B5EF4-FFF2-40B4-BE49-F238E27FC236}">
                    <a16:creationId xmlns:a16="http://schemas.microsoft.com/office/drawing/2014/main" id="{69F81567-C1F0-D73B-335C-61B49DF7F9C1}"/>
                  </a:ext>
                </a:extLst>
              </p:cNvPr>
              <p:cNvSpPr/>
              <p:nvPr/>
            </p:nvSpPr>
            <p:spPr bwMode="auto">
              <a:xfrm>
                <a:off x="10750061" y="187166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F5F4A232-C6B3-909A-46DF-E1DE10E0A7A8}"/>
                  </a:ext>
                </a:extLst>
              </p:cNvPr>
              <p:cNvSpPr txBox="1"/>
              <p:nvPr/>
            </p:nvSpPr>
            <p:spPr>
              <a:xfrm>
                <a:off x="10842170" y="1897940"/>
                <a:ext cx="1597745" cy="461665"/>
              </a:xfrm>
              <a:prstGeom prst="rect">
                <a:avLst/>
              </a:prstGeom>
              <a:noFill/>
            </p:spPr>
            <p:txBody>
              <a:bodyPr wrap="none" rtlCol="0">
                <a:spAutoFit/>
              </a:bodyPr>
              <a:lstStyle/>
              <a:p>
                <a:pPr algn="ctr"/>
                <a:r>
                  <a:rPr lang="de-DE" dirty="0">
                    <a:solidFill>
                      <a:schemeClr val="bg1"/>
                    </a:solidFill>
                  </a:rPr>
                  <a:t>Effektivität</a:t>
                </a:r>
              </a:p>
            </p:txBody>
          </p:sp>
        </p:grpSp>
        <p:grpSp>
          <p:nvGrpSpPr>
            <p:cNvPr id="11" name="Gruppieren 10">
              <a:extLst>
                <a:ext uri="{FF2B5EF4-FFF2-40B4-BE49-F238E27FC236}">
                  <a16:creationId xmlns:a16="http://schemas.microsoft.com/office/drawing/2014/main" id="{D0F4EB79-63E7-3EF3-2C05-AED8EA7365D2}"/>
                </a:ext>
              </a:extLst>
            </p:cNvPr>
            <p:cNvGrpSpPr/>
            <p:nvPr/>
          </p:nvGrpSpPr>
          <p:grpSpPr>
            <a:xfrm>
              <a:off x="692211" y="2373143"/>
              <a:ext cx="1736725" cy="523111"/>
              <a:chOff x="10750061" y="2581642"/>
              <a:chExt cx="1736725" cy="523111"/>
            </a:xfrm>
          </p:grpSpPr>
          <p:sp>
            <p:nvSpPr>
              <p:cNvPr id="12" name="Rechteck 11">
                <a:extLst>
                  <a:ext uri="{FF2B5EF4-FFF2-40B4-BE49-F238E27FC236}">
                    <a16:creationId xmlns:a16="http://schemas.microsoft.com/office/drawing/2014/main" id="{9537620C-5310-CD1A-8900-975F536E262C}"/>
                  </a:ext>
                </a:extLst>
              </p:cNvPr>
              <p:cNvSpPr/>
              <p:nvPr/>
            </p:nvSpPr>
            <p:spPr bwMode="auto">
              <a:xfrm>
                <a:off x="10750061" y="2581642"/>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CDACB8E0-A017-EBD1-FE74-7969A8274A5A}"/>
                  </a:ext>
                </a:extLst>
              </p:cNvPr>
              <p:cNvSpPr txBox="1"/>
              <p:nvPr/>
            </p:nvSpPr>
            <p:spPr>
              <a:xfrm>
                <a:off x="10969608" y="2607919"/>
                <a:ext cx="1342868" cy="461665"/>
              </a:xfrm>
              <a:prstGeom prst="rect">
                <a:avLst/>
              </a:prstGeom>
              <a:noFill/>
            </p:spPr>
            <p:txBody>
              <a:bodyPr wrap="none" rtlCol="0">
                <a:spAutoFit/>
              </a:bodyPr>
              <a:lstStyle/>
              <a:p>
                <a:pPr algn="ctr"/>
                <a:r>
                  <a:rPr lang="de-DE" dirty="0">
                    <a:solidFill>
                      <a:schemeClr val="bg1"/>
                    </a:solidFill>
                  </a:rPr>
                  <a:t>Effizienz</a:t>
                </a:r>
              </a:p>
            </p:txBody>
          </p:sp>
        </p:grpSp>
      </p:grpSp>
      <p:grpSp>
        <p:nvGrpSpPr>
          <p:cNvPr id="14" name="Gruppieren 13">
            <a:extLst>
              <a:ext uri="{FF2B5EF4-FFF2-40B4-BE49-F238E27FC236}">
                <a16:creationId xmlns:a16="http://schemas.microsoft.com/office/drawing/2014/main" id="{5B452B7A-B4F8-D25E-1101-0425DADC0967}"/>
              </a:ext>
            </a:extLst>
          </p:cNvPr>
          <p:cNvGrpSpPr/>
          <p:nvPr/>
        </p:nvGrpSpPr>
        <p:grpSpPr>
          <a:xfrm>
            <a:off x="7333192" y="2236461"/>
            <a:ext cx="1736726" cy="523111"/>
            <a:chOff x="10750061" y="3402723"/>
            <a:chExt cx="1736726" cy="523111"/>
          </a:xfrm>
        </p:grpSpPr>
        <p:sp>
          <p:nvSpPr>
            <p:cNvPr id="15" name="Rechteck 14">
              <a:extLst>
                <a:ext uri="{FF2B5EF4-FFF2-40B4-BE49-F238E27FC236}">
                  <a16:creationId xmlns:a16="http://schemas.microsoft.com/office/drawing/2014/main" id="{30755E55-01F3-DDC6-DF3D-D56C45AE70E4}"/>
                </a:ext>
              </a:extLst>
            </p:cNvPr>
            <p:cNvSpPr/>
            <p:nvPr/>
          </p:nvSpPr>
          <p:spPr bwMode="auto">
            <a:xfrm>
              <a:off x="10750061" y="340272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4584F133-F82B-3BCD-1641-C53C07A4A092}"/>
                </a:ext>
              </a:extLst>
            </p:cNvPr>
            <p:cNvSpPr txBox="1"/>
            <p:nvPr/>
          </p:nvSpPr>
          <p:spPr>
            <a:xfrm>
              <a:off x="10795297" y="3429000"/>
              <a:ext cx="1691490" cy="461665"/>
            </a:xfrm>
            <a:prstGeom prst="rect">
              <a:avLst/>
            </a:prstGeom>
            <a:noFill/>
          </p:spPr>
          <p:txBody>
            <a:bodyPr wrap="none" rtlCol="0">
              <a:spAutoFit/>
            </a:bodyPr>
            <a:lstStyle/>
            <a:p>
              <a:pPr algn="ctr"/>
              <a:r>
                <a:rPr lang="de-DE" dirty="0">
                  <a:solidFill>
                    <a:schemeClr val="bg1"/>
                  </a:solidFill>
                </a:rPr>
                <a:t>Konsistenz</a:t>
              </a:r>
            </a:p>
          </p:txBody>
        </p:sp>
      </p:grpSp>
      <p:sp>
        <p:nvSpPr>
          <p:cNvPr id="23" name="Textfeld 22">
            <a:extLst>
              <a:ext uri="{FF2B5EF4-FFF2-40B4-BE49-F238E27FC236}">
                <a16:creationId xmlns:a16="http://schemas.microsoft.com/office/drawing/2014/main" id="{C48130A7-C75B-35C6-E27C-62BA98DFE895}"/>
              </a:ext>
            </a:extLst>
          </p:cNvPr>
          <p:cNvSpPr txBox="1"/>
          <p:nvPr/>
        </p:nvSpPr>
        <p:spPr>
          <a:xfrm>
            <a:off x="3971526" y="2993800"/>
            <a:ext cx="2121093" cy="461665"/>
          </a:xfrm>
          <a:prstGeom prst="rect">
            <a:avLst/>
          </a:prstGeom>
          <a:noFill/>
        </p:spPr>
        <p:txBody>
          <a:bodyPr wrap="none" rtlCol="0">
            <a:spAutoFit/>
          </a:bodyPr>
          <a:lstStyle/>
          <a:p>
            <a:pPr algn="ctr"/>
            <a:r>
              <a:rPr lang="de-DE" dirty="0">
                <a:solidFill>
                  <a:schemeClr val="bg1"/>
                </a:solidFill>
              </a:rPr>
              <a:t>Nachhaltigkeit</a:t>
            </a:r>
          </a:p>
        </p:txBody>
      </p:sp>
      <p:sp>
        <p:nvSpPr>
          <p:cNvPr id="24" name="Pfeil: nach rechts 23">
            <a:extLst>
              <a:ext uri="{FF2B5EF4-FFF2-40B4-BE49-F238E27FC236}">
                <a16:creationId xmlns:a16="http://schemas.microsoft.com/office/drawing/2014/main" id="{26BE56A5-E593-24D3-D0B3-D0221AD29C3A}"/>
              </a:ext>
            </a:extLst>
          </p:cNvPr>
          <p:cNvSpPr/>
          <p:nvPr/>
        </p:nvSpPr>
        <p:spPr bwMode="auto">
          <a:xfrm rot="19103272">
            <a:off x="6588363" y="2713341"/>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Pfeil: nach rechts 24">
            <a:extLst>
              <a:ext uri="{FF2B5EF4-FFF2-40B4-BE49-F238E27FC236}">
                <a16:creationId xmlns:a16="http://schemas.microsoft.com/office/drawing/2014/main" id="{2578C457-B1A8-0BE0-B7CE-355B23DA194A}"/>
              </a:ext>
            </a:extLst>
          </p:cNvPr>
          <p:cNvSpPr/>
          <p:nvPr/>
        </p:nvSpPr>
        <p:spPr bwMode="auto">
          <a:xfrm rot="13083589">
            <a:off x="2944561" y="2623600"/>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8" name="Pfeil: nach rechts 27">
            <a:extLst>
              <a:ext uri="{FF2B5EF4-FFF2-40B4-BE49-F238E27FC236}">
                <a16:creationId xmlns:a16="http://schemas.microsoft.com/office/drawing/2014/main" id="{7E3E4368-CEBB-5D4E-96DD-F73A11F90C4D}"/>
              </a:ext>
            </a:extLst>
          </p:cNvPr>
          <p:cNvSpPr/>
          <p:nvPr/>
        </p:nvSpPr>
        <p:spPr bwMode="auto">
          <a:xfrm rot="5400000">
            <a:off x="4725288" y="4464945"/>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9" name="Text Box 14">
            <a:extLst>
              <a:ext uri="{FF2B5EF4-FFF2-40B4-BE49-F238E27FC236}">
                <a16:creationId xmlns:a16="http://schemas.microsoft.com/office/drawing/2014/main" id="{463F2C4C-AF5E-8C4A-420B-E42CC75B3463}"/>
              </a:ext>
            </a:extLst>
          </p:cNvPr>
          <p:cNvSpPr txBox="1">
            <a:spLocks noChangeArrowheads="1"/>
          </p:cNvSpPr>
          <p:nvPr/>
        </p:nvSpPr>
        <p:spPr bwMode="auto">
          <a:xfrm>
            <a:off x="7769298" y="5365144"/>
            <a:ext cx="17649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Prof. Siebenhüner</a:t>
            </a:r>
          </a:p>
        </p:txBody>
      </p:sp>
      <p:grpSp>
        <p:nvGrpSpPr>
          <p:cNvPr id="31" name="Gruppieren 30">
            <a:extLst>
              <a:ext uri="{FF2B5EF4-FFF2-40B4-BE49-F238E27FC236}">
                <a16:creationId xmlns:a16="http://schemas.microsoft.com/office/drawing/2014/main" id="{25BD73BB-DE58-A157-FE47-6A6403457452}"/>
              </a:ext>
            </a:extLst>
          </p:cNvPr>
          <p:cNvGrpSpPr/>
          <p:nvPr/>
        </p:nvGrpSpPr>
        <p:grpSpPr>
          <a:xfrm>
            <a:off x="193692" y="1562126"/>
            <a:ext cx="1606550" cy="1868158"/>
            <a:chOff x="193692" y="1562126"/>
            <a:chExt cx="1606550" cy="1868158"/>
          </a:xfrm>
        </p:grpSpPr>
        <p:sp>
          <p:nvSpPr>
            <p:cNvPr id="28680" name="Textfeld 1">
              <a:extLst>
                <a:ext uri="{FF2B5EF4-FFF2-40B4-BE49-F238E27FC236}">
                  <a16:creationId xmlns:a16="http://schemas.microsoft.com/office/drawing/2014/main" id="{AF147AD4-0C9A-4EA4-AB51-60E438FAAA52}"/>
                </a:ext>
              </a:extLst>
            </p:cNvPr>
            <p:cNvSpPr txBox="1">
              <a:spLocks noChangeArrowheads="1"/>
            </p:cNvSpPr>
            <p:nvPr/>
          </p:nvSpPr>
          <p:spPr bwMode="auto">
            <a:xfrm>
              <a:off x="193692" y="3060396"/>
              <a:ext cx="1606550" cy="369888"/>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Wirkungsgrad</a:t>
              </a:r>
            </a:p>
          </p:txBody>
        </p:sp>
        <p:sp>
          <p:nvSpPr>
            <p:cNvPr id="7" name="Textfeld 1">
              <a:extLst>
                <a:ext uri="{FF2B5EF4-FFF2-40B4-BE49-F238E27FC236}">
                  <a16:creationId xmlns:a16="http://schemas.microsoft.com/office/drawing/2014/main" id="{6EC599BB-82DC-A7A4-53AA-C128F289E7CD}"/>
                </a:ext>
              </a:extLst>
            </p:cNvPr>
            <p:cNvSpPr txBox="1">
              <a:spLocks noChangeArrowheads="1"/>
            </p:cNvSpPr>
            <p:nvPr/>
          </p:nvSpPr>
          <p:spPr bwMode="auto">
            <a:xfrm>
              <a:off x="193692" y="1562126"/>
              <a:ext cx="1441420"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Wirksamkeit</a:t>
              </a:r>
            </a:p>
          </p:txBody>
        </p:sp>
      </p:grpSp>
      <p:sp>
        <p:nvSpPr>
          <p:cNvPr id="20" name="Rectangle 4">
            <a:extLst>
              <a:ext uri="{FF2B5EF4-FFF2-40B4-BE49-F238E27FC236}">
                <a16:creationId xmlns:a16="http://schemas.microsoft.com/office/drawing/2014/main" id="{675935CB-AFA4-43E2-B6DC-DBFA28C985B1}"/>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Erstellung der Klimaschutzkonzepte mit dem Nachhaltigkeitsprinzip!</a:t>
            </a:r>
          </a:p>
        </p:txBody>
      </p:sp>
      <p:sp>
        <p:nvSpPr>
          <p:cNvPr id="4" name="Textfeld 3">
            <a:extLst>
              <a:ext uri="{FF2B5EF4-FFF2-40B4-BE49-F238E27FC236}">
                <a16:creationId xmlns:a16="http://schemas.microsoft.com/office/drawing/2014/main" id="{BDEC0E04-8FFB-F734-6D8F-6D09DC606474}"/>
              </a:ext>
            </a:extLst>
          </p:cNvPr>
          <p:cNvSpPr txBox="1">
            <a:spLocks noChangeArrowheads="1"/>
          </p:cNvSpPr>
          <p:nvPr/>
        </p:nvSpPr>
        <p:spPr bwMode="auto">
          <a:xfrm>
            <a:off x="7501806" y="2829841"/>
            <a:ext cx="246084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Nutzung nachhaltiger</a:t>
            </a:r>
          </a:p>
          <a:p>
            <a:r>
              <a:rPr lang="de-DE" altLang="de-DE" sz="1600" dirty="0">
                <a:solidFill>
                  <a:srgbClr val="FF0000"/>
                </a:solidFill>
              </a:rPr>
              <a:t>Energieressourcen:</a:t>
            </a:r>
            <a:br>
              <a:rPr lang="de-DE" altLang="de-DE" sz="1600" dirty="0">
                <a:solidFill>
                  <a:srgbClr val="FF0000"/>
                </a:solidFill>
              </a:rPr>
            </a:br>
            <a:r>
              <a:rPr lang="de-DE" altLang="de-DE" sz="1600" dirty="0">
                <a:solidFill>
                  <a:srgbClr val="FF0000"/>
                </a:solidFill>
              </a:rPr>
              <a:t>„Erneuerbare“</a:t>
            </a:r>
          </a:p>
        </p:txBody>
      </p:sp>
      <p:sp>
        <p:nvSpPr>
          <p:cNvPr id="3" name="Textfeld 2">
            <a:extLst>
              <a:ext uri="{FF2B5EF4-FFF2-40B4-BE49-F238E27FC236}">
                <a16:creationId xmlns:a16="http://schemas.microsoft.com/office/drawing/2014/main" id="{753B891D-DED5-4465-A860-7B99A6BE1228}"/>
              </a:ext>
            </a:extLst>
          </p:cNvPr>
          <p:cNvSpPr txBox="1">
            <a:spLocks noChangeArrowheads="1"/>
          </p:cNvSpPr>
          <p:nvPr/>
        </p:nvSpPr>
        <p:spPr bwMode="auto">
          <a:xfrm>
            <a:off x="6103379" y="5511781"/>
            <a:ext cx="17367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dirty="0">
                <a:solidFill>
                  <a:srgbClr val="FF0000"/>
                </a:solidFill>
              </a:rPr>
              <a:t>Gut leben</a:t>
            </a:r>
            <a:br>
              <a:rPr lang="de-DE" altLang="de-DE" sz="1800" dirty="0">
                <a:solidFill>
                  <a:srgbClr val="FF0000"/>
                </a:solidFill>
              </a:rPr>
            </a:br>
            <a:r>
              <a:rPr lang="de-DE" altLang="de-DE" sz="1800" dirty="0">
                <a:solidFill>
                  <a:srgbClr val="FF0000"/>
                </a:solidFill>
              </a:rPr>
              <a:t>statt viel haben</a:t>
            </a:r>
          </a:p>
        </p:txBody>
      </p:sp>
      <p:sp>
        <p:nvSpPr>
          <p:cNvPr id="26" name="Textfeld 25">
            <a:extLst>
              <a:ext uri="{FF2B5EF4-FFF2-40B4-BE49-F238E27FC236}">
                <a16:creationId xmlns:a16="http://schemas.microsoft.com/office/drawing/2014/main" id="{5A5E8163-44E9-8041-6420-A01A929834B2}"/>
              </a:ext>
            </a:extLst>
          </p:cNvPr>
          <p:cNvSpPr txBox="1">
            <a:spLocks noChangeArrowheads="1"/>
          </p:cNvSpPr>
          <p:nvPr/>
        </p:nvSpPr>
        <p:spPr bwMode="auto">
          <a:xfrm>
            <a:off x="268559" y="3558526"/>
            <a:ext cx="2041254" cy="58477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Die richtigen Dinge richtig tun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additive="base">
                                        <p:cTn id="7" dur="1000" fill="hold"/>
                                        <p:tgtEl>
                                          <p:spTgt spid="28681"/>
                                        </p:tgtEl>
                                        <p:attrNameLst>
                                          <p:attrName>ppt_x</p:attrName>
                                        </p:attrNameLst>
                                      </p:cBhvr>
                                      <p:tavLst>
                                        <p:tav tm="0">
                                          <p:val>
                                            <p:strVal val="1+#ppt_w/2"/>
                                          </p:val>
                                        </p:tav>
                                        <p:tav tm="100000">
                                          <p:val>
                                            <p:strVal val="#ppt_x"/>
                                          </p:val>
                                        </p:tav>
                                      </p:tavLst>
                                    </p:anim>
                                    <p:anim calcmode="lin" valueType="num">
                                      <p:cBhvr additive="base">
                                        <p:cTn id="8"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1+#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0-#ppt_w/2"/>
                                          </p:val>
                                        </p:tav>
                                        <p:tav tm="100000">
                                          <p:val>
                                            <p:strVal val="#ppt_x"/>
                                          </p:val>
                                        </p:tav>
                                      </p:tavLst>
                                    </p:anim>
                                    <p:anim calcmode="lin" valueType="num">
                                      <p:cBhvr additive="base">
                                        <p:cTn id="3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5" grpId="0" animBg="1"/>
      <p:bldP spid="20" grpId="0"/>
      <p:bldP spid="4" grpId="0" animBg="1"/>
      <p:bldP spid="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8195" name="Text Box 5">
            <a:extLst>
              <a:ext uri="{FF2B5EF4-FFF2-40B4-BE49-F238E27FC236}">
                <a16:creationId xmlns:a16="http://schemas.microsoft.com/office/drawing/2014/main" id="{4ABBB438-964A-4419-9141-00BB18DEA361}"/>
              </a:ext>
            </a:extLst>
          </p:cNvPr>
          <p:cNvSpPr txBox="1">
            <a:spLocks noChangeArrowheads="1"/>
          </p:cNvSpPr>
          <p:nvPr/>
        </p:nvSpPr>
        <p:spPr bwMode="auto">
          <a:xfrm>
            <a:off x="1127125" y="159030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EU-Richtlinie</a:t>
            </a:r>
          </a:p>
        </p:txBody>
      </p:sp>
      <p:sp>
        <p:nvSpPr>
          <p:cNvPr id="10" name="Text Box 5">
            <a:extLst>
              <a:ext uri="{FF2B5EF4-FFF2-40B4-BE49-F238E27FC236}">
                <a16:creationId xmlns:a16="http://schemas.microsoft.com/office/drawing/2014/main" id="{4B27BE64-A4F5-4645-BDE3-0678C5EE6D1B}"/>
              </a:ext>
            </a:extLst>
          </p:cNvPr>
          <p:cNvSpPr txBox="1">
            <a:spLocks noChangeArrowheads="1"/>
          </p:cNvSpPr>
          <p:nvPr/>
        </p:nvSpPr>
        <p:spPr bwMode="auto">
          <a:xfrm>
            <a:off x="965760" y="425097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Maßnahmen</a:t>
            </a:r>
          </a:p>
        </p:txBody>
      </p:sp>
      <p:sp>
        <p:nvSpPr>
          <p:cNvPr id="11" name="Text Box 5">
            <a:extLst>
              <a:ext uri="{FF2B5EF4-FFF2-40B4-BE49-F238E27FC236}">
                <a16:creationId xmlns:a16="http://schemas.microsoft.com/office/drawing/2014/main" id="{81449225-D7B5-4791-8269-3255675DC1F6}"/>
              </a:ext>
            </a:extLst>
          </p:cNvPr>
          <p:cNvSpPr txBox="1">
            <a:spLocks noChangeArrowheads="1"/>
          </p:cNvSpPr>
          <p:nvPr/>
        </p:nvSpPr>
        <p:spPr bwMode="auto">
          <a:xfrm>
            <a:off x="1127125" y="1071082"/>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12" name="Text Box 5">
            <a:extLst>
              <a:ext uri="{FF2B5EF4-FFF2-40B4-BE49-F238E27FC236}">
                <a16:creationId xmlns:a16="http://schemas.microsoft.com/office/drawing/2014/main" id="{F48336AC-1CDF-4D29-B7E4-3207E32C24DB}"/>
              </a:ext>
            </a:extLst>
          </p:cNvPr>
          <p:cNvSpPr txBox="1">
            <a:spLocks noChangeArrowheads="1"/>
          </p:cNvSpPr>
          <p:nvPr/>
        </p:nvSpPr>
        <p:spPr bwMode="auto">
          <a:xfrm>
            <a:off x="1127125" y="262875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Transformationsprozess</a:t>
            </a:r>
          </a:p>
        </p:txBody>
      </p:sp>
      <p:sp>
        <p:nvSpPr>
          <p:cNvPr id="13" name="Text Box 5">
            <a:extLst>
              <a:ext uri="{FF2B5EF4-FFF2-40B4-BE49-F238E27FC236}">
                <a16:creationId xmlns:a16="http://schemas.microsoft.com/office/drawing/2014/main" id="{D9598FB9-4744-4C07-92DB-3C3411CBBA93}"/>
              </a:ext>
            </a:extLst>
          </p:cNvPr>
          <p:cNvSpPr txBox="1">
            <a:spLocks noChangeArrowheads="1"/>
          </p:cNvSpPr>
          <p:nvPr/>
        </p:nvSpPr>
        <p:spPr bwMode="auto">
          <a:xfrm>
            <a:off x="1127125" y="366720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Das Nachhaltigkeits-Dreieck</a:t>
            </a:r>
          </a:p>
        </p:txBody>
      </p:sp>
      <p:sp>
        <p:nvSpPr>
          <p:cNvPr id="8" name="Text Box 5">
            <a:extLst>
              <a:ext uri="{FF2B5EF4-FFF2-40B4-BE49-F238E27FC236}">
                <a16:creationId xmlns:a16="http://schemas.microsoft.com/office/drawing/2014/main" id="{1D2D6BA5-D980-4598-BCC0-83AF3F5AE1E0}"/>
              </a:ext>
            </a:extLst>
          </p:cNvPr>
          <p:cNvSpPr txBox="1">
            <a:spLocks noChangeArrowheads="1"/>
          </p:cNvSpPr>
          <p:nvPr/>
        </p:nvSpPr>
        <p:spPr bwMode="auto">
          <a:xfrm>
            <a:off x="1127125" y="210953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Suffizienz und Effizienz</a:t>
            </a:r>
          </a:p>
        </p:txBody>
      </p:sp>
      <p:sp>
        <p:nvSpPr>
          <p:cNvPr id="9" name="Text Box 5">
            <a:extLst>
              <a:ext uri="{FF2B5EF4-FFF2-40B4-BE49-F238E27FC236}">
                <a16:creationId xmlns:a16="http://schemas.microsoft.com/office/drawing/2014/main" id="{96608CB0-50D9-4EB9-BFE1-E7FCE142A68A}"/>
              </a:ext>
            </a:extLst>
          </p:cNvPr>
          <p:cNvSpPr txBox="1">
            <a:spLocks noChangeArrowheads="1"/>
          </p:cNvSpPr>
          <p:nvPr/>
        </p:nvSpPr>
        <p:spPr bwMode="auto">
          <a:xfrm>
            <a:off x="1127125" y="522487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Quellen</a:t>
            </a:r>
          </a:p>
        </p:txBody>
      </p:sp>
      <p:sp>
        <p:nvSpPr>
          <p:cNvPr id="14" name="Text Box 5">
            <a:extLst>
              <a:ext uri="{FF2B5EF4-FFF2-40B4-BE49-F238E27FC236}">
                <a16:creationId xmlns:a16="http://schemas.microsoft.com/office/drawing/2014/main" id="{CA3B6066-D37B-41CE-8515-2137F90772E2}"/>
              </a:ext>
            </a:extLst>
          </p:cNvPr>
          <p:cNvSpPr txBox="1">
            <a:spLocks noChangeArrowheads="1"/>
          </p:cNvSpPr>
          <p:nvPr/>
        </p:nvSpPr>
        <p:spPr bwMode="auto">
          <a:xfrm>
            <a:off x="1127125" y="470565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
        <p:nvSpPr>
          <p:cNvPr id="2" name="Text Box 5">
            <a:extLst>
              <a:ext uri="{FF2B5EF4-FFF2-40B4-BE49-F238E27FC236}">
                <a16:creationId xmlns:a16="http://schemas.microsoft.com/office/drawing/2014/main" id="{544842F1-6227-37A5-E8A2-2007BC880507}"/>
              </a:ext>
            </a:extLst>
          </p:cNvPr>
          <p:cNvSpPr txBox="1">
            <a:spLocks noChangeArrowheads="1"/>
          </p:cNvSpPr>
          <p:nvPr/>
        </p:nvSpPr>
        <p:spPr bwMode="auto">
          <a:xfrm>
            <a:off x="1127125" y="3147979"/>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„Technologieoffenheit“, technologischer Umbruch</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1000" fill="hold"/>
                                        <p:tgtEl>
                                          <p:spTgt spid="8195"/>
                                        </p:tgtEl>
                                        <p:attrNameLst>
                                          <p:attrName>ppt_x</p:attrName>
                                        </p:attrNameLst>
                                      </p:cBhvr>
                                      <p:tavLst>
                                        <p:tav tm="0">
                                          <p:val>
                                            <p:strVal val="1+#ppt_w/2"/>
                                          </p:val>
                                        </p:tav>
                                        <p:tav tm="100000">
                                          <p:val>
                                            <p:strVal val="#ppt_x"/>
                                          </p:val>
                                        </p:tav>
                                      </p:tavLst>
                                    </p:anim>
                                    <p:anim calcmode="lin" valueType="num">
                                      <p:cBhvr additive="base">
                                        <p:cTn id="8" dur="10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1+#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1+#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1000" fill="hold"/>
                                        <p:tgtEl>
                                          <p:spTgt spid="9"/>
                                        </p:tgtEl>
                                        <p:attrNameLst>
                                          <p:attrName>ppt_x</p:attrName>
                                        </p:attrNameLst>
                                      </p:cBhvr>
                                      <p:tavLst>
                                        <p:tav tm="0">
                                          <p:val>
                                            <p:strVal val="1+#ppt_w/2"/>
                                          </p:val>
                                        </p:tav>
                                        <p:tav tm="100000">
                                          <p:val>
                                            <p:strVal val="#ppt_x"/>
                                          </p:val>
                                        </p:tav>
                                      </p:tavLst>
                                    </p:anim>
                                    <p:anim calcmode="lin" valueType="num">
                                      <p:cBhvr additive="base">
                                        <p:cTn id="5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0" grpId="0"/>
      <p:bldP spid="12" grpId="0"/>
      <p:bldP spid="13" grpId="0"/>
      <p:bldP spid="8" grpId="0"/>
      <p:bldP spid="9" grpId="0"/>
      <p:bldP spid="1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a:extLst>
              <a:ext uri="{FF2B5EF4-FFF2-40B4-BE49-F238E27FC236}">
                <a16:creationId xmlns:a16="http://schemas.microsoft.com/office/drawing/2014/main" id="{FCEF51A8-83BB-4A2F-A2C2-5729FF1196D5}"/>
              </a:ext>
            </a:extLst>
          </p:cNvPr>
          <p:cNvSpPr>
            <a:spLocks noChangeArrowheads="1"/>
          </p:cNvSpPr>
          <p:nvPr/>
        </p:nvSpPr>
        <p:spPr bwMode="auto">
          <a:xfrm>
            <a:off x="883404" y="0"/>
            <a:ext cx="9050202"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Maßnahmen</a:t>
            </a:r>
            <a:br>
              <a:rPr lang="de-DE" altLang="de-DE" dirty="0">
                <a:solidFill>
                  <a:schemeClr val="bg1"/>
                </a:solidFill>
              </a:rPr>
            </a:br>
            <a:r>
              <a:rPr lang="de-DE" altLang="de-DE" dirty="0">
                <a:solidFill>
                  <a:schemeClr val="bg1"/>
                </a:solidFill>
              </a:rPr>
              <a:t>Kampagnen und Anreizsysteme</a:t>
            </a:r>
          </a:p>
        </p:txBody>
      </p:sp>
      <p:sp>
        <p:nvSpPr>
          <p:cNvPr id="8" name="Rectangle 4">
            <a:extLst>
              <a:ext uri="{FF2B5EF4-FFF2-40B4-BE49-F238E27FC236}">
                <a16:creationId xmlns:a16="http://schemas.microsoft.com/office/drawing/2014/main" id="{431D31CA-6A6C-48C9-941C-4943D90F78E3}"/>
              </a:ext>
            </a:extLst>
          </p:cNvPr>
          <p:cNvSpPr>
            <a:spLocks noChangeArrowheads="1"/>
          </p:cNvSpPr>
          <p:nvPr/>
        </p:nvSpPr>
        <p:spPr bwMode="auto">
          <a:xfrm>
            <a:off x="0" y="605265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Möglichkeiten sind vielfältig, sie müssen nur genutzt werden!</a:t>
            </a:r>
          </a:p>
        </p:txBody>
      </p:sp>
      <p:sp>
        <p:nvSpPr>
          <p:cNvPr id="6" name="Textfeld 5">
            <a:extLst>
              <a:ext uri="{FF2B5EF4-FFF2-40B4-BE49-F238E27FC236}">
                <a16:creationId xmlns:a16="http://schemas.microsoft.com/office/drawing/2014/main" id="{86AA3B2D-A22E-4111-8088-C2CA85C43A65}"/>
              </a:ext>
            </a:extLst>
          </p:cNvPr>
          <p:cNvSpPr txBox="1"/>
          <p:nvPr/>
        </p:nvSpPr>
        <p:spPr>
          <a:xfrm>
            <a:off x="437379" y="805344"/>
            <a:ext cx="9468621" cy="923330"/>
          </a:xfrm>
          <a:prstGeom prst="rect">
            <a:avLst/>
          </a:prstGeom>
          <a:noFill/>
        </p:spPr>
        <p:txBody>
          <a:bodyPr wrap="square" rtlCol="0">
            <a:spAutoFit/>
          </a:bodyPr>
          <a:lstStyle/>
          <a:p>
            <a:r>
              <a:rPr lang="de-DE" sz="1800" dirty="0">
                <a:solidFill>
                  <a:srgbClr val="3333FF"/>
                </a:solidFill>
              </a:rPr>
              <a:t>Politik, Energieagenturen, Verbraucherzentralen und Medien müssen permanent die Bürger*innen aufklären und überzeugen beim Klimaschutz und der Energiewende mitzuwirken. Folgende Maßnahmen sollten angepackt werden:</a:t>
            </a:r>
          </a:p>
        </p:txBody>
      </p:sp>
      <p:sp>
        <p:nvSpPr>
          <p:cNvPr id="7" name="Textfeld 6">
            <a:extLst>
              <a:ext uri="{FF2B5EF4-FFF2-40B4-BE49-F238E27FC236}">
                <a16:creationId xmlns:a16="http://schemas.microsoft.com/office/drawing/2014/main" id="{AD02400E-F904-49B0-9D0B-C30443141ACB}"/>
              </a:ext>
            </a:extLst>
          </p:cNvPr>
          <p:cNvSpPr txBox="1"/>
          <p:nvPr/>
        </p:nvSpPr>
        <p:spPr>
          <a:xfrm>
            <a:off x="437379" y="2889735"/>
            <a:ext cx="9468621" cy="1384995"/>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Es muss eine Klimaschutz-/Energiewende-Sendung „Klimaschutz vor Acht“ statt oder zusätzlich zur „Börse vor Acht “ </a:t>
            </a:r>
            <a:r>
              <a:rPr lang="de-DE" sz="1000" dirty="0">
                <a:solidFill>
                  <a:srgbClr val="3333FF"/>
                </a:solidFill>
              </a:rPr>
              <a:t>*)</a:t>
            </a:r>
            <a:r>
              <a:rPr lang="de-DE" sz="1800" dirty="0">
                <a:solidFill>
                  <a:srgbClr val="3333FF"/>
                </a:solidFill>
              </a:rPr>
              <a:t> in den Öffentlich-Rechtlichen aufgenommen werden, bei der die Fortschritte und individuellen Erfolge kommuniziert werden! Aktien </a:t>
            </a:r>
            <a:br>
              <a:rPr lang="de-DE" sz="1800" dirty="0">
                <a:solidFill>
                  <a:srgbClr val="3333FF"/>
                </a:solidFill>
              </a:rPr>
            </a:br>
            <a:r>
              <a:rPr lang="de-DE" sz="1800" dirty="0">
                <a:solidFill>
                  <a:srgbClr val="3333FF"/>
                </a:solidFill>
              </a:rPr>
              <a:t>Mögliche Kategorien: Energiewende, Wärmewende, Mobilitätswende</a:t>
            </a:r>
            <a:br>
              <a:rPr lang="de-DE" sz="1800" dirty="0">
                <a:solidFill>
                  <a:srgbClr val="3333FF"/>
                </a:solidFill>
              </a:rPr>
            </a:br>
            <a:r>
              <a:rPr lang="de-DE" sz="1200" dirty="0">
                <a:solidFill>
                  <a:srgbClr val="3333FF"/>
                </a:solidFill>
              </a:rPr>
              <a:t>*) Nur 5% der Bevölkerung besitzen Aktien, während 100% Klimaschutz und Energiewende brauchen!</a:t>
            </a:r>
          </a:p>
        </p:txBody>
      </p:sp>
      <p:sp>
        <p:nvSpPr>
          <p:cNvPr id="9" name="Textfeld 8">
            <a:extLst>
              <a:ext uri="{FF2B5EF4-FFF2-40B4-BE49-F238E27FC236}">
                <a16:creationId xmlns:a16="http://schemas.microsoft.com/office/drawing/2014/main" id="{DD12C96F-05A7-4FDF-A182-0E5F981BA709}"/>
              </a:ext>
            </a:extLst>
          </p:cNvPr>
          <p:cNvSpPr txBox="1"/>
          <p:nvPr/>
        </p:nvSpPr>
        <p:spPr>
          <a:xfrm>
            <a:off x="437379" y="4288783"/>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Es sollte eine Klimaschutzlotterie kreiert werden mit der Klimaschutzprojekte für sozial schwache Haushalte finanziert werden (ähnlich Fernsehlotterie).</a:t>
            </a:r>
          </a:p>
        </p:txBody>
      </p:sp>
      <p:sp>
        <p:nvSpPr>
          <p:cNvPr id="11" name="Textfeld 10">
            <a:extLst>
              <a:ext uri="{FF2B5EF4-FFF2-40B4-BE49-F238E27FC236}">
                <a16:creationId xmlns:a16="http://schemas.microsoft.com/office/drawing/2014/main" id="{AB7EEFBC-F23C-4F57-8142-5DA83F77DAF7}"/>
              </a:ext>
            </a:extLst>
          </p:cNvPr>
          <p:cNvSpPr txBox="1"/>
          <p:nvPr/>
        </p:nvSpPr>
        <p:spPr>
          <a:xfrm>
            <a:off x="437379" y="5002905"/>
            <a:ext cx="9468621"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Für Bürger*innen aus sozial schwachen Haushalten mit Null-Eigenkapital müssen </a:t>
            </a:r>
            <a:r>
              <a:rPr lang="de-DE" sz="1800" dirty="0" err="1">
                <a:solidFill>
                  <a:srgbClr val="3333FF"/>
                </a:solidFill>
              </a:rPr>
              <a:t>Contracting</a:t>
            </a:r>
            <a:r>
              <a:rPr lang="de-DE" sz="1800" dirty="0">
                <a:solidFill>
                  <a:srgbClr val="3333FF"/>
                </a:solidFill>
              </a:rPr>
              <a:t>-Modelle, insbesondere im Wärmebereich, durch die Kommunen entwickelt werden, damit auch hier Klimaschutz und Energiewende möglich ist.</a:t>
            </a:r>
          </a:p>
        </p:txBody>
      </p:sp>
      <p:sp>
        <p:nvSpPr>
          <p:cNvPr id="10" name="Textfeld 9">
            <a:extLst>
              <a:ext uri="{FF2B5EF4-FFF2-40B4-BE49-F238E27FC236}">
                <a16:creationId xmlns:a16="http://schemas.microsoft.com/office/drawing/2014/main" id="{139ABC6C-2681-4958-B84D-54037790E9EC}"/>
              </a:ext>
            </a:extLst>
          </p:cNvPr>
          <p:cNvSpPr txBox="1"/>
          <p:nvPr/>
        </p:nvSpPr>
        <p:spPr>
          <a:xfrm>
            <a:off x="437379" y="1728674"/>
            <a:ext cx="9468621"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Klimaschutz/Energiewende müssen im Lehrplan aller Schulen (von der Kita bis zur Meisterschule und Uni) implementiert werden.</a:t>
            </a:r>
            <a:br>
              <a:rPr lang="de-DE" sz="1800" dirty="0">
                <a:solidFill>
                  <a:srgbClr val="3333FF"/>
                </a:solidFill>
              </a:rPr>
            </a:br>
            <a:r>
              <a:rPr lang="de-DE" sz="1800" dirty="0">
                <a:solidFill>
                  <a:srgbClr val="3333FF"/>
                </a:solidFill>
              </a:rPr>
              <a:t>Bei einer Bildungskampagne sollen Schüler*innen in Workshops in die Themen eingeführt werden und dabei eigene nachhaltige Projekte anstoßen.</a:t>
            </a:r>
          </a:p>
        </p:txBody>
      </p:sp>
    </p:spTree>
    <p:extLst>
      <p:ext uri="{BB962C8B-B14F-4D97-AF65-F5344CB8AC3E}">
        <p14:creationId xmlns:p14="http://schemas.microsoft.com/office/powerpoint/2010/main" val="423368384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13" name="Textfeld 12">
            <a:extLst>
              <a:ext uri="{FF2B5EF4-FFF2-40B4-BE49-F238E27FC236}">
                <a16:creationId xmlns:a16="http://schemas.microsoft.com/office/drawing/2014/main" id="{B0226E9C-17FC-4B2F-BA4A-ACFA63304ED7}"/>
              </a:ext>
            </a:extLst>
          </p:cNvPr>
          <p:cNvSpPr txBox="1"/>
          <p:nvPr/>
        </p:nvSpPr>
        <p:spPr>
          <a:xfrm>
            <a:off x="437379" y="1459451"/>
            <a:ext cx="886226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Die Einsparungen (Suffizienz und Effizienz) müssen vorrangig und nachhaltig erschlossen werden.</a:t>
            </a:r>
          </a:p>
        </p:txBody>
      </p:sp>
      <p:sp>
        <p:nvSpPr>
          <p:cNvPr id="16" name="Textfeld 15">
            <a:extLst>
              <a:ext uri="{FF2B5EF4-FFF2-40B4-BE49-F238E27FC236}">
                <a16:creationId xmlns:a16="http://schemas.microsoft.com/office/drawing/2014/main" id="{AC073A77-456F-4B43-808C-3E6B79985A36}"/>
              </a:ext>
            </a:extLst>
          </p:cNvPr>
          <p:cNvSpPr txBox="1"/>
          <p:nvPr/>
        </p:nvSpPr>
        <p:spPr>
          <a:xfrm>
            <a:off x="437379" y="2246434"/>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Mit Kampagnen müssen Politik, Verbraucherzentralen und Medien permanent die Bürger*innen aufklären und überzeugen!</a:t>
            </a:r>
          </a:p>
        </p:txBody>
      </p:sp>
      <p:sp>
        <p:nvSpPr>
          <p:cNvPr id="18" name="Textfeld 17">
            <a:extLst>
              <a:ext uri="{FF2B5EF4-FFF2-40B4-BE49-F238E27FC236}">
                <a16:creationId xmlns:a16="http://schemas.microsoft.com/office/drawing/2014/main" id="{78CDB5A3-FA34-4ED2-AF35-877A1F97C524}"/>
              </a:ext>
            </a:extLst>
          </p:cNvPr>
          <p:cNvSpPr txBox="1"/>
          <p:nvPr/>
        </p:nvSpPr>
        <p:spPr>
          <a:xfrm>
            <a:off x="437379" y="3033417"/>
            <a:ext cx="6603154"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Mit Anreizen muss die Energieeinsparung gefördert werden.</a:t>
            </a:r>
          </a:p>
        </p:txBody>
      </p:sp>
      <p:sp>
        <p:nvSpPr>
          <p:cNvPr id="9" name="Textfeld 8">
            <a:extLst>
              <a:ext uri="{FF2B5EF4-FFF2-40B4-BE49-F238E27FC236}">
                <a16:creationId xmlns:a16="http://schemas.microsoft.com/office/drawing/2014/main" id="{82FB7AC3-A170-4EE4-8503-DB3E724610EF}"/>
              </a:ext>
            </a:extLst>
          </p:cNvPr>
          <p:cNvSpPr txBox="1"/>
          <p:nvPr/>
        </p:nvSpPr>
        <p:spPr>
          <a:xfrm>
            <a:off x="437379" y="3543400"/>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Videokonferenzen, wie bei Corona erfolgreich praktiziert, werden die Ressourcen</a:t>
            </a:r>
            <a:br>
              <a:rPr lang="de-DE" sz="1800" dirty="0">
                <a:solidFill>
                  <a:srgbClr val="3333FF"/>
                </a:solidFill>
              </a:rPr>
            </a:br>
            <a:r>
              <a:rPr lang="de-DE" sz="1800" dirty="0">
                <a:solidFill>
                  <a:srgbClr val="3333FF"/>
                </a:solidFill>
              </a:rPr>
              <a:t>Reisekosten und -zeit reduzieren. </a:t>
            </a:r>
          </a:p>
        </p:txBody>
      </p:sp>
      <p:sp>
        <p:nvSpPr>
          <p:cNvPr id="7" name="Textfeld 6">
            <a:extLst>
              <a:ext uri="{FF2B5EF4-FFF2-40B4-BE49-F238E27FC236}">
                <a16:creationId xmlns:a16="http://schemas.microsoft.com/office/drawing/2014/main" id="{040837D7-866A-4712-9BFD-0278D176A35E}"/>
              </a:ext>
            </a:extLst>
          </p:cNvPr>
          <p:cNvSpPr txBox="1"/>
          <p:nvPr/>
        </p:nvSpPr>
        <p:spPr>
          <a:xfrm>
            <a:off x="437379" y="949467"/>
            <a:ext cx="9048311"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Die EU-Effizienzrichtlinie muss schleunigst in nationales Recht umgesetzt werden!</a:t>
            </a:r>
          </a:p>
        </p:txBody>
      </p:sp>
      <p:sp>
        <p:nvSpPr>
          <p:cNvPr id="2" name="Textfeld 1">
            <a:extLst>
              <a:ext uri="{FF2B5EF4-FFF2-40B4-BE49-F238E27FC236}">
                <a16:creationId xmlns:a16="http://schemas.microsoft.com/office/drawing/2014/main" id="{C8674DBD-C61B-6BBF-9C3B-F47C1BC5D215}"/>
              </a:ext>
            </a:extLst>
          </p:cNvPr>
          <p:cNvSpPr txBox="1"/>
          <p:nvPr/>
        </p:nvSpPr>
        <p:spPr>
          <a:xfrm>
            <a:off x="437379" y="4330382"/>
            <a:ext cx="9468621"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0000FF"/>
                </a:solidFill>
              </a:rPr>
              <a:t>Statt </a:t>
            </a:r>
            <a:r>
              <a:rPr lang="de-DE" sz="1800" b="1" dirty="0">
                <a:solidFill>
                  <a:srgbClr val="0000FF"/>
                </a:solidFill>
              </a:rPr>
              <a:t>rückwärtsgewandte „Technologieoffenheit“ </a:t>
            </a:r>
            <a:r>
              <a:rPr lang="de-DE" sz="1800" dirty="0">
                <a:solidFill>
                  <a:srgbClr val="0000FF"/>
                </a:solidFill>
              </a:rPr>
              <a:t> </a:t>
            </a:r>
            <a:br>
              <a:rPr lang="de-DE" sz="1800" dirty="0">
                <a:solidFill>
                  <a:srgbClr val="0000FF"/>
                </a:solidFill>
              </a:rPr>
            </a:br>
            <a:r>
              <a:rPr lang="de-DE" sz="1800" dirty="0">
                <a:solidFill>
                  <a:srgbClr val="0000FF"/>
                </a:solidFill>
                <a:sym typeface="Wingdings" panose="05000000000000000000" pitchFamily="2" charset="2"/>
              </a:rPr>
              <a:t> </a:t>
            </a:r>
            <a:r>
              <a:rPr lang="de-DE" sz="1800" b="1" dirty="0">
                <a:solidFill>
                  <a:srgbClr val="0000FF"/>
                </a:solidFill>
              </a:rPr>
              <a:t>zukunftsorientierte Technologie-Entschlossenheit!</a:t>
            </a:r>
          </a:p>
        </p:txBody>
      </p:sp>
    </p:spTree>
    <p:extLst>
      <p:ext uri="{BB962C8B-B14F-4D97-AF65-F5344CB8AC3E}">
        <p14:creationId xmlns:p14="http://schemas.microsoft.com/office/powerpoint/2010/main" val="2588944454"/>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06279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a:t>
            </a:r>
          </a:p>
        </p:txBody>
      </p:sp>
      <p:graphicFrame>
        <p:nvGraphicFramePr>
          <p:cNvPr id="3" name="Tabelle 2">
            <a:extLst>
              <a:ext uri="{FF2B5EF4-FFF2-40B4-BE49-F238E27FC236}">
                <a16:creationId xmlns:a16="http://schemas.microsoft.com/office/drawing/2014/main" id="{05C388A9-3B6E-54A9-E3EB-6E40B5ABB9AE}"/>
              </a:ext>
            </a:extLst>
          </p:cNvPr>
          <p:cNvGraphicFramePr>
            <a:graphicFrameLocks noGrp="1"/>
          </p:cNvGraphicFramePr>
          <p:nvPr>
            <p:extLst>
              <p:ext uri="{D42A27DB-BD31-4B8C-83A1-F6EECF244321}">
                <p14:modId xmlns:p14="http://schemas.microsoft.com/office/powerpoint/2010/main" val="3818433728"/>
              </p:ext>
            </p:extLst>
          </p:nvPr>
        </p:nvGraphicFramePr>
        <p:xfrm>
          <a:off x="681037" y="1165447"/>
          <a:ext cx="8543925" cy="3874465"/>
        </p:xfrm>
        <a:graphic>
          <a:graphicData uri="http://schemas.openxmlformats.org/drawingml/2006/table">
            <a:tbl>
              <a:tblPr>
                <a:tableStyleId>{5C22544A-7EE6-4342-B048-85BDC9FD1C3A}</a:tableStyleId>
              </a:tblPr>
              <a:tblGrid>
                <a:gridCol w="427196">
                  <a:extLst>
                    <a:ext uri="{9D8B030D-6E8A-4147-A177-3AD203B41FA5}">
                      <a16:colId xmlns:a16="http://schemas.microsoft.com/office/drawing/2014/main" val="1179979108"/>
                    </a:ext>
                  </a:extLst>
                </a:gridCol>
                <a:gridCol w="8116729">
                  <a:extLst>
                    <a:ext uri="{9D8B030D-6E8A-4147-A177-3AD203B41FA5}">
                      <a16:colId xmlns:a16="http://schemas.microsoft.com/office/drawing/2014/main" val="4106883148"/>
                    </a:ext>
                  </a:extLst>
                </a:gridCol>
              </a:tblGrid>
              <a:tr h="150490">
                <a:tc>
                  <a:txBody>
                    <a:bodyPr/>
                    <a:lstStyle/>
                    <a:p>
                      <a:pPr algn="ctr" fontAlgn="t"/>
                      <a:r>
                        <a:rPr lang="de-DE" sz="14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EE </a:t>
                      </a:r>
                      <a:endParaRPr lang="de-DE" sz="1400" b="1"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lumMod val="65000"/>
                      </a:schemeClr>
                    </a:solidFill>
                  </a:tcPr>
                </a:tc>
                <a:extLst>
                  <a:ext uri="{0D108BD9-81ED-4DB2-BD59-A6C34878D82A}">
                    <a16:rowId xmlns:a16="http://schemas.microsoft.com/office/drawing/2014/main" val="105248172"/>
                  </a:ext>
                </a:extLst>
              </a:tr>
              <a:tr h="45146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1a</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t"/>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EU-Richtline 2012:</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"zur Energieeffizienz, zur Änderung der Richtlinien 2009/125/EG und 2010/30/EU und zur Aufhebung der Richtlinien 2004/8/EG und 2006/32/EG"</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Artikel 7</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extLst>
                  <a:ext uri="{0D108BD9-81ED-4DB2-BD59-A6C34878D82A}">
                    <a16:rowId xmlns:a16="http://schemas.microsoft.com/office/drawing/2014/main" val="2189002576"/>
                  </a:ext>
                </a:extLst>
              </a:tr>
              <a:tr h="45146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1b</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t"/>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EU-Richtline 2018</a:t>
                      </a: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"zur Änderung der Richtlinie 2012/27/EU zur Energieeffizienz"</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Artikel 7</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extLst>
                  <a:ext uri="{0D108BD9-81ED-4DB2-BD59-A6C34878D82A}">
                    <a16:rowId xmlns:a16="http://schemas.microsoft.com/office/drawing/2014/main" val="1573431179"/>
                  </a:ext>
                </a:extLst>
              </a:tr>
              <a:tr h="422342">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2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b"/>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DER ELEKTRO-FACHMANN 2015 Nr. 1-2/15:</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Prof. Dr.-Ing. Peter Marx, "Wirkungsgrad-Vergleich zwischen Fahrzeugen mit Verbrennungsmotor und Fahrzeugen mit Elektromotor"</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Seite 5</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tc>
                <a:extLst>
                  <a:ext uri="{0D108BD9-81ED-4DB2-BD59-A6C34878D82A}">
                    <a16:rowId xmlns:a16="http://schemas.microsoft.com/office/drawing/2014/main" val="190907065"/>
                  </a:ext>
                </a:extLst>
              </a:tr>
              <a:tr h="281561">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3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b"/>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AGEB 2020:</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Anwendungsbilanzen zur Energiebilanz Deutschland: Endenergieverbrauch Industrie, Haushalte, GHD, Verkehr</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solidFill>
                      <a:schemeClr val="bg1"/>
                    </a:solidFill>
                  </a:tcPr>
                </a:tc>
                <a:extLst>
                  <a:ext uri="{0D108BD9-81ED-4DB2-BD59-A6C34878D82A}">
                    <a16:rowId xmlns:a16="http://schemas.microsoft.com/office/drawing/2014/main" val="2676016964"/>
                  </a:ext>
                </a:extLst>
              </a:tr>
              <a:tr h="281561">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4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tc>
                <a:tc>
                  <a:txBody>
                    <a:bodyPr/>
                    <a:lstStyle/>
                    <a:p>
                      <a:pPr algn="l" fontAlgn="b"/>
                      <a:r>
                        <a:rPr lang="de-DE" sz="1400" u="sng"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AGEB 2022:</a:t>
                      </a:r>
                      <a:b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Auswertungstabellen zur Energiebilanz Deutschland: Tabelle 6.7</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nchor="b"/>
                </a:tc>
                <a:extLst>
                  <a:ext uri="{0D108BD9-81ED-4DB2-BD59-A6C34878D82A}">
                    <a16:rowId xmlns:a16="http://schemas.microsoft.com/office/drawing/2014/main" val="3767579737"/>
                  </a:ext>
                </a:extLst>
              </a:tr>
              <a:tr h="300979">
                <a:tc>
                  <a:txBody>
                    <a:bodyPr/>
                    <a:lstStyle/>
                    <a:p>
                      <a:pPr algn="ctr" fontAlgn="t"/>
                      <a:r>
                        <a:rPr lang="de-DE" sz="140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rPr>
                        <a:t>5 </a:t>
                      </a:r>
                      <a:endParaRPr lang="de-DE" sz="1400" b="0" i="0" u="none" strike="noStrike">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tc>
                  <a:txBody>
                    <a:bodyPr/>
                    <a:lstStyle/>
                    <a:p>
                      <a:pPr algn="l" fontAlgn="t"/>
                      <a:r>
                        <a:rPr lang="de-DE" sz="1400" u="sng"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UBA 2021:</a:t>
                      </a:r>
                      <a:b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"Energieeinsparpotenziale"</a:t>
                      </a:r>
                      <a:endParaRPr lang="de-DE" sz="1400" b="0" i="0" u="none" strike="noStrike"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4855" marR="4855" marT="4855" marB="0">
                    <a:solidFill>
                      <a:schemeClr val="bg1"/>
                    </a:solidFill>
                  </a:tcPr>
                </a:tc>
                <a:extLst>
                  <a:ext uri="{0D108BD9-81ED-4DB2-BD59-A6C34878D82A}">
                    <a16:rowId xmlns:a16="http://schemas.microsoft.com/office/drawing/2014/main" val="1377775526"/>
                  </a:ext>
                </a:extLst>
              </a:tr>
            </a:tbl>
          </a:graphicData>
        </a:graphic>
      </p:graphicFrame>
    </p:spTree>
    <p:extLst>
      <p:ext uri="{BB962C8B-B14F-4D97-AF65-F5344CB8AC3E}">
        <p14:creationId xmlns:p14="http://schemas.microsoft.com/office/powerpoint/2010/main" val="1702197998"/>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3"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695885" y="527203"/>
            <a:ext cx="5586310" cy="1754326"/>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Kern-Team</a:t>
            </a:r>
            <a:br>
              <a:rPr lang="de-DE" sz="1800" dirty="0">
                <a:solidFill>
                  <a:srgbClr val="3333FF"/>
                </a:solidFill>
              </a:rPr>
            </a:br>
            <a:r>
              <a:rPr lang="de-DE" sz="1800" u="sng" dirty="0">
                <a:solidFill>
                  <a:srgbClr val="3333FF"/>
                </a:solidFill>
              </a:rPr>
              <a:t>Wolfgang Thiel</a:t>
            </a:r>
            <a:br>
              <a:rPr lang="de-DE" sz="1800" dirty="0">
                <a:solidFill>
                  <a:srgbClr val="3333FF"/>
                </a:solidFill>
              </a:rPr>
            </a:br>
            <a:r>
              <a:rPr lang="de-DE" altLang="de-DE" sz="1800" dirty="0">
                <a:solidFill>
                  <a:srgbClr val="3333FF"/>
                </a:solidFill>
              </a:rPr>
              <a:t>Wolfgang Fedderken</a:t>
            </a: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endParaRPr lang="de-DE" altLang="de-DE" sz="1800" dirty="0">
              <a:solidFill>
                <a:srgbClr val="3333FF"/>
              </a:solidFill>
            </a:endParaRP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13" name="Textfeld 12">
            <a:extLst>
              <a:ext uri="{FF2B5EF4-FFF2-40B4-BE49-F238E27FC236}">
                <a16:creationId xmlns:a16="http://schemas.microsoft.com/office/drawing/2014/main" id="{BAA1F525-28FA-41FC-ABAE-D3BCFFD51A7B}"/>
              </a:ext>
            </a:extLst>
          </p:cNvPr>
          <p:cNvSpPr txBox="1"/>
          <p:nvPr/>
        </p:nvSpPr>
        <p:spPr>
          <a:xfrm>
            <a:off x="437380" y="3847290"/>
            <a:ext cx="8485728" cy="830997"/>
          </a:xfrm>
          <a:prstGeom prst="rect">
            <a:avLst/>
          </a:prstGeom>
          <a:noFill/>
        </p:spPr>
        <p:txBody>
          <a:bodyPr wrap="square">
            <a:spAutoFit/>
          </a:bodyPr>
          <a:lstStyle/>
          <a:p>
            <a:pPr marL="285750" indent="-285750">
              <a:buFont typeface="Wingdings" panose="05000000000000000000" pitchFamily="2" charset="2"/>
              <a:buChar char="Ø"/>
              <a:tabLst>
                <a:tab pos="442913" algn="l"/>
                <a:tab pos="4000500" algn="l"/>
              </a:tabLst>
              <a:defRPr/>
            </a:pPr>
            <a:r>
              <a:rPr lang="de-DE" altLang="de-DE" sz="1600" dirty="0">
                <a:solidFill>
                  <a:srgbClr val="563BFB"/>
                </a:solidFill>
              </a:rPr>
              <a:t>Die Maßnahmen zur Zielerreichung müssen im Einklang mit dem Naturschutz stehen und sozial gerecht sowohl bei der Kostenträgerschaft als auch bei der Partizipation für Investitionen gestaltet werden.</a:t>
            </a:r>
          </a:p>
        </p:txBody>
      </p:sp>
      <p:sp>
        <p:nvSpPr>
          <p:cNvPr id="15" name="Textfeld 14">
            <a:extLst>
              <a:ext uri="{FF2B5EF4-FFF2-40B4-BE49-F238E27FC236}">
                <a16:creationId xmlns:a16="http://schemas.microsoft.com/office/drawing/2014/main" id="{7CB8E89B-74A4-4AD9-87B9-2F09C8A260D4}"/>
              </a:ext>
            </a:extLst>
          </p:cNvPr>
          <p:cNvSpPr txBox="1"/>
          <p:nvPr/>
        </p:nvSpPr>
        <p:spPr>
          <a:xfrm>
            <a:off x="437380" y="3003819"/>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Eine wichtige Grundlage ist die „EU Richtlinie zur Energieeffizienz“. Hier werden klare Vorgaben gemacht, die schnellstens in nationales Recht umzusetzen sind. </a:t>
            </a:r>
            <a:endParaRPr lang="de-DE" sz="1600" dirty="0">
              <a:solidFill>
                <a:srgbClr val="FF0000"/>
              </a:solidFill>
            </a:endParaRPr>
          </a:p>
        </p:txBody>
      </p:sp>
      <p:sp>
        <p:nvSpPr>
          <p:cNvPr id="7" name="Textfeld 6">
            <a:extLst>
              <a:ext uri="{FF2B5EF4-FFF2-40B4-BE49-F238E27FC236}">
                <a16:creationId xmlns:a16="http://schemas.microsoft.com/office/drawing/2014/main" id="{1353F723-4AEA-4185-90F1-6304F25740FA}"/>
              </a:ext>
            </a:extLst>
          </p:cNvPr>
          <p:cNvSpPr txBox="1"/>
          <p:nvPr/>
        </p:nvSpPr>
        <p:spPr>
          <a:xfrm>
            <a:off x="437380" y="1175464"/>
            <a:ext cx="93858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Energieeinsparung hat zwei Dimensionen:</a:t>
            </a:r>
            <a:br>
              <a:rPr lang="de-DE" sz="1600" dirty="0">
                <a:solidFill>
                  <a:srgbClr val="3333FF"/>
                </a:solidFill>
              </a:rPr>
            </a:br>
            <a:r>
              <a:rPr lang="de-DE" sz="1600" dirty="0">
                <a:solidFill>
                  <a:srgbClr val="3333FF"/>
                </a:solidFill>
              </a:rPr>
              <a:t>- </a:t>
            </a:r>
            <a:r>
              <a:rPr lang="de-DE" sz="1600" u="sng" dirty="0">
                <a:solidFill>
                  <a:srgbClr val="3333FF"/>
                </a:solidFill>
              </a:rPr>
              <a:t>Suffizienz</a:t>
            </a:r>
            <a:r>
              <a:rPr lang="de-DE" sz="1600" dirty="0">
                <a:solidFill>
                  <a:srgbClr val="3333FF"/>
                </a:solidFill>
              </a:rPr>
              <a:t>: Einsparung durch Verhaltensänderungen in der Gesellschaft</a:t>
            </a:r>
            <a:br>
              <a:rPr lang="de-DE" sz="1600" dirty="0">
                <a:solidFill>
                  <a:srgbClr val="3333FF"/>
                </a:solidFill>
              </a:rPr>
            </a:br>
            <a:r>
              <a:rPr lang="de-DE" sz="1600" dirty="0">
                <a:solidFill>
                  <a:srgbClr val="3333FF"/>
                </a:solidFill>
              </a:rPr>
              <a:t>- </a:t>
            </a:r>
            <a:r>
              <a:rPr lang="de-DE" sz="1600" u="sng" dirty="0">
                <a:solidFill>
                  <a:srgbClr val="3333FF"/>
                </a:solidFill>
              </a:rPr>
              <a:t>Effizienz</a:t>
            </a:r>
            <a:r>
              <a:rPr lang="de-DE" sz="1600" dirty="0">
                <a:solidFill>
                  <a:srgbClr val="3333FF"/>
                </a:solidFill>
              </a:rPr>
              <a:t>: Einsparung durch Verbesserung der technischen Wirkungsgrade</a:t>
            </a:r>
            <a:br>
              <a:rPr lang="de-DE" sz="1600" dirty="0">
                <a:solidFill>
                  <a:srgbClr val="3333FF"/>
                </a:solidFill>
              </a:rPr>
            </a:br>
            <a:r>
              <a:rPr lang="de-DE" sz="1600" dirty="0">
                <a:solidFill>
                  <a:srgbClr val="3333FF"/>
                </a:solidFill>
              </a:rPr>
              <a:t>An beiden „Fronten“ muss intensiv gearbeitet werden, denn jede nicht benötigte Kilowattstunde (kWh) ist ein Gewinn für die Energiewende, mindert den Ressourcenverbrauch und die Treibhausgase!</a:t>
            </a:r>
            <a:endParaRPr lang="de-DE" sz="1600" dirty="0">
              <a:solidFill>
                <a:srgbClr val="FF0000"/>
              </a:solidFill>
            </a:endParaRPr>
          </a:p>
        </p:txBody>
      </p:sp>
    </p:spTree>
    <p:extLst>
      <p:ext uri="{BB962C8B-B14F-4D97-AF65-F5344CB8AC3E}">
        <p14:creationId xmlns:p14="http://schemas.microsoft.com/office/powerpoint/2010/main" val="1555636295"/>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672543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EU-Richtline zur Energieeffizienz 2012 und 2018 </a:t>
            </a:r>
            <a:endParaRPr lang="de-DE" altLang="de-DE" sz="2000" dirty="0">
              <a:solidFill>
                <a:schemeClr val="bg1"/>
              </a:solidFill>
            </a:endParaRPr>
          </a:p>
        </p:txBody>
      </p:sp>
      <p:sp>
        <p:nvSpPr>
          <p:cNvPr id="15" name="Textfeld 14">
            <a:extLst>
              <a:ext uri="{FF2B5EF4-FFF2-40B4-BE49-F238E27FC236}">
                <a16:creationId xmlns:a16="http://schemas.microsoft.com/office/drawing/2014/main" id="{7CB8E89B-74A4-4AD9-87B9-2F09C8A260D4}"/>
              </a:ext>
            </a:extLst>
          </p:cNvPr>
          <p:cNvSpPr txBox="1"/>
          <p:nvPr/>
        </p:nvSpPr>
        <p:spPr>
          <a:xfrm>
            <a:off x="437380" y="862724"/>
            <a:ext cx="9385890" cy="830997"/>
          </a:xfrm>
          <a:prstGeom prst="rect">
            <a:avLst/>
          </a:prstGeom>
          <a:noFill/>
        </p:spPr>
        <p:txBody>
          <a:bodyPr wrap="square" rtlCol="0">
            <a:spAutoFit/>
          </a:bodyPr>
          <a:lstStyle/>
          <a:p>
            <a:r>
              <a:rPr lang="de-DE" sz="1600" dirty="0">
                <a:solidFill>
                  <a:srgbClr val="3333FF"/>
                </a:solidFill>
              </a:rPr>
              <a:t>Die EU-Richtlinien 2012  </a:t>
            </a:r>
            <a:r>
              <a:rPr lang="de-DE" sz="1000" dirty="0"/>
              <a:t>1a)  </a:t>
            </a:r>
            <a:r>
              <a:rPr lang="de-DE" sz="1600" dirty="0">
                <a:solidFill>
                  <a:srgbClr val="3333FF"/>
                </a:solidFill>
              </a:rPr>
              <a:t>und 2018 </a:t>
            </a:r>
            <a:r>
              <a:rPr lang="de-DE" sz="1000" dirty="0"/>
              <a:t>1b)  </a:t>
            </a:r>
            <a:r>
              <a:rPr lang="de-DE" sz="1600" dirty="0">
                <a:solidFill>
                  <a:srgbClr val="3333FF"/>
                </a:solidFill>
              </a:rPr>
              <a:t>müssen in nationales Recht umgesetzt werden: Der Endenergieverbrauch muss um 1,5%/a gesenkt werden.  Die Maßnahmen müssen vorranging und nachhaltig erschlossen werden.</a:t>
            </a:r>
            <a:endParaRPr lang="de-DE" sz="1400" i="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65D88A4-E1F3-4A19-B0A5-270D136F0C12}"/>
              </a:ext>
            </a:extLst>
          </p:cNvPr>
          <p:cNvSpPr>
            <a:spLocks noChangeArrowheads="1"/>
          </p:cNvSpPr>
          <p:nvPr/>
        </p:nvSpPr>
        <p:spPr bwMode="auto">
          <a:xfrm>
            <a:off x="0" y="613016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nationalen Anstrengungen müssen zukünftig jährlich nachgewiesen werden!</a:t>
            </a:r>
            <a:endParaRPr lang="de-DE" altLang="de-DE" sz="1200" dirty="0">
              <a:solidFill>
                <a:srgbClr val="00B050"/>
              </a:solidFill>
            </a:endParaRPr>
          </a:p>
        </p:txBody>
      </p:sp>
      <p:sp>
        <p:nvSpPr>
          <p:cNvPr id="6" name="Textfeld 5">
            <a:extLst>
              <a:ext uri="{FF2B5EF4-FFF2-40B4-BE49-F238E27FC236}">
                <a16:creationId xmlns:a16="http://schemas.microsoft.com/office/drawing/2014/main" id="{C1F839C1-4DC2-43CA-8487-8868CBFBBAC1}"/>
              </a:ext>
            </a:extLst>
          </p:cNvPr>
          <p:cNvSpPr txBox="1"/>
          <p:nvPr/>
        </p:nvSpPr>
        <p:spPr>
          <a:xfrm>
            <a:off x="437380" y="1667401"/>
            <a:ext cx="9385890" cy="4462760"/>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2012 (1) „</a:t>
            </a:r>
            <a:r>
              <a:rPr lang="de-DE" sz="1400" i="1" dirty="0">
                <a:latin typeface="Calibri" panose="020F0502020204030204" pitchFamily="34" charset="0"/>
                <a:cs typeface="Calibri" panose="020F0502020204030204" pitchFamily="34" charset="0"/>
              </a:rPr>
              <a:t>Die Union steht vor beispiellosen </a:t>
            </a:r>
            <a:r>
              <a:rPr lang="de-DE" sz="1400" b="0" i="1" u="none" strike="noStrike" baseline="0" dirty="0">
                <a:latin typeface="Calibri" panose="020F0502020204030204" pitchFamily="34" charset="0"/>
                <a:cs typeface="Calibri" panose="020F0502020204030204" pitchFamily="34" charset="0"/>
              </a:rPr>
              <a:t>Herausforderungen, die auf die verstärkte Abhängigkeit von Energieimporten, knappe Energieressourcen sowie das Erfordernis, dem Klimawandel Einhalt zu gebieten und die Wirtschaftskrise zu überwinden, zurückzuführen sind. Energieeffizienz ist ein wertvolles Instrument, um diese Herausforderungen anzugehen. Sie verbessert die Versorgungssicherheit der Union durch die Verringerung des Primärenergieverbrauchs sowie der Energieeinfuhren. Sie trägt dazu bei, Treibhausgasemissionen kostenwirksam zu senken und dadurch den Klimawandel abzumildern. Der Umstieg auf eine energieeffizientere Wirtschaft sollte auch die Verbreitung innovativer technologischer Lösungen beschleunigen sowie die Wettbewerbsfähigkeit der Industrie in der Union verbessern.“</a:t>
            </a:r>
          </a:p>
          <a:p>
            <a:r>
              <a:rPr lang="de-DE" sz="1800" b="0" i="0" u="none" strike="noStrike" baseline="0" dirty="0">
                <a:solidFill>
                  <a:srgbClr val="000000"/>
                </a:solidFill>
                <a:latin typeface="Calibri" panose="020F0502020204030204" pitchFamily="34" charset="0"/>
                <a:cs typeface="Calibri" panose="020F0502020204030204" pitchFamily="34" charset="0"/>
              </a:rPr>
              <a:t> </a:t>
            </a:r>
            <a:r>
              <a:rPr lang="de-DE" sz="1400" i="1" dirty="0">
                <a:latin typeface="Calibri" panose="020F0502020204030204" pitchFamily="34" charset="0"/>
                <a:cs typeface="Calibri" panose="020F0502020204030204" pitchFamily="34" charset="0"/>
              </a:rPr>
              <a:t>2018 (1) „Die Senkung des Energiebedarfs zählt zu den fünf Dimensionen der Strategie für die Energieunion, die durch die Mitteilung der Kommission „Rahmenstrategie für eine krisenfeste Energieunion mit einer zukunftsorientierten Klimaschutzstrategie“ vom 25. Februar 2015 ins Leben gerufen wurde. Die Erhöhung der Energieeffizienz in der gesamten Energiekette einschließlich Energieerzeugung, -übertragung, -verteilung und -endverbrauch trägt zum Umweltschutz bei, verbessert die Luftqualität und die öffentliche Gesundheit, verringert die Treibhausgasemissionen, erhöht die Energieversorgungssicherheit aufgrund der geringeren Abhängigkeit von Energieimporten aus Drittländern, senkt die Energiekosten für Haushalte und Unternehmen, mindert Energiearmut, und erhöht die Wettbewerbsfähigkeit, die Beschäftigung und die Wirtschaftstätigkeit insgesamt, und verbessert so die Lebensqualität der Bürger. Dies steht im Einklang mit den Zusagen der Union im Rahmen der Energieunion und der globalen Klimaschutzagenda, die mit dem Übereinkommen von Paris von 2015 über Klimaänderungen, geschlossen anlässlich der Konferenz der Vertragsparteien des Rahmenübereinkommens der Vereinten Nationen über Klimaänderungen (4), (im Folgenden „Übereinkommen von Paris“) ins Leben gerufen wurde, wonach der durchschnittliche Temperaturanstieg auf der Erde gegenüber dem vorindustriellen Niveau weit unter 2 °C zu halten und möglichst auf 1,5 °C zu begrenzen ist.“ </a:t>
            </a:r>
          </a:p>
        </p:txBody>
      </p:sp>
      <p:sp>
        <p:nvSpPr>
          <p:cNvPr id="7" name="Text Box 14">
            <a:extLst>
              <a:ext uri="{FF2B5EF4-FFF2-40B4-BE49-F238E27FC236}">
                <a16:creationId xmlns:a16="http://schemas.microsoft.com/office/drawing/2014/main" id="{6A3086CB-883F-4F4E-82EF-5DC73E089E6B}"/>
              </a:ext>
            </a:extLst>
          </p:cNvPr>
          <p:cNvSpPr txBox="1">
            <a:spLocks noChangeArrowheads="1"/>
          </p:cNvSpPr>
          <p:nvPr/>
        </p:nvSpPr>
        <p:spPr bwMode="auto">
          <a:xfrm>
            <a:off x="8054169" y="5945495"/>
            <a:ext cx="15084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1) Quellenliste</a:t>
            </a:r>
          </a:p>
        </p:txBody>
      </p:sp>
    </p:spTree>
    <p:extLst>
      <p:ext uri="{BB962C8B-B14F-4D97-AF65-F5344CB8AC3E}">
        <p14:creationId xmlns:p14="http://schemas.microsoft.com/office/powerpoint/2010/main" val="6955221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9525"/>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bei der Zielerreichung</a:t>
            </a:r>
            <a:br>
              <a:rPr lang="de-DE" altLang="de-DE" sz="2000" dirty="0">
                <a:solidFill>
                  <a:schemeClr val="bg1"/>
                </a:solidFill>
              </a:rPr>
            </a:br>
            <a:r>
              <a:rPr lang="de-DE" altLang="de-DE" sz="2000" dirty="0">
                <a:solidFill>
                  <a:schemeClr val="bg1"/>
                </a:solidFill>
              </a:rPr>
              <a:t>Reduzierung des Energieverbrauchs: </a:t>
            </a:r>
            <a:r>
              <a:rPr lang="de-DE" altLang="de-DE" sz="2000" b="1" dirty="0">
                <a:solidFill>
                  <a:schemeClr val="bg1"/>
                </a:solidFill>
              </a:rPr>
              <a:t>Effizienz</a:t>
            </a:r>
          </a:p>
        </p:txBody>
      </p:sp>
      <p:sp>
        <p:nvSpPr>
          <p:cNvPr id="10" name="Textfeld 9">
            <a:extLst>
              <a:ext uri="{FF2B5EF4-FFF2-40B4-BE49-F238E27FC236}">
                <a16:creationId xmlns:a16="http://schemas.microsoft.com/office/drawing/2014/main" id="{0766B8CA-66FF-42CD-90AD-1B485670FEF6}"/>
              </a:ext>
            </a:extLst>
          </p:cNvPr>
          <p:cNvSpPr txBox="1"/>
          <p:nvPr/>
        </p:nvSpPr>
        <p:spPr>
          <a:xfrm>
            <a:off x="4083627" y="883039"/>
            <a:ext cx="4819303"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Die </a:t>
            </a:r>
            <a:r>
              <a:rPr lang="de-DE" sz="2000" b="1" dirty="0">
                <a:solidFill>
                  <a:srgbClr val="3333FF"/>
                </a:solidFill>
                <a:latin typeface="Calibri" panose="020F0502020204030204" pitchFamily="34" charset="0"/>
                <a:cs typeface="Calibri" panose="020F0502020204030204" pitchFamily="34" charset="0"/>
              </a:rPr>
              <a:t>Reduzierung des Energieverbrauchs </a:t>
            </a:r>
            <a:r>
              <a:rPr lang="de-DE" sz="2000" dirty="0">
                <a:solidFill>
                  <a:srgbClr val="3333FF"/>
                </a:solidFill>
                <a:latin typeface="Calibri" panose="020F0502020204030204" pitchFamily="34" charset="0"/>
                <a:cs typeface="Calibri" panose="020F0502020204030204" pitchFamily="34" charset="0"/>
              </a:rPr>
              <a:t>in D von </a:t>
            </a:r>
            <a:r>
              <a:rPr lang="de-DE" sz="2000" b="1" dirty="0">
                <a:solidFill>
                  <a:srgbClr val="3333FF"/>
                </a:solidFill>
                <a:latin typeface="Calibri" panose="020F0502020204030204" pitchFamily="34" charset="0"/>
                <a:cs typeface="Calibri" panose="020F0502020204030204" pitchFamily="34" charset="0"/>
              </a:rPr>
              <a:t>3.485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benötigt große volkswirtschaftliche Anstrengungen:</a:t>
            </a:r>
          </a:p>
        </p:txBody>
      </p:sp>
      <p:sp>
        <p:nvSpPr>
          <p:cNvPr id="11" name="Textfeld 10">
            <a:extLst>
              <a:ext uri="{FF2B5EF4-FFF2-40B4-BE49-F238E27FC236}">
                <a16:creationId xmlns:a16="http://schemas.microsoft.com/office/drawing/2014/main" id="{31F4D7A3-104D-4BEC-916E-808448955515}"/>
              </a:ext>
            </a:extLst>
          </p:cNvPr>
          <p:cNvSpPr txBox="1"/>
          <p:nvPr/>
        </p:nvSpPr>
        <p:spPr>
          <a:xfrm>
            <a:off x="345440" y="225843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 Effizienz-Steigerungen </a:t>
            </a:r>
            <a:r>
              <a:rPr lang="de-DE" sz="1800" dirty="0">
                <a:solidFill>
                  <a:srgbClr val="3333FF"/>
                </a:solidFill>
                <a:latin typeface="Calibri" panose="020F0502020204030204" pitchFamily="34" charset="0"/>
                <a:cs typeface="Calibri" panose="020F0502020204030204" pitchFamily="34" charset="0"/>
              </a:rPr>
              <a:t>(Einsparung durch Wirkungsgradverbesserungen)</a:t>
            </a:r>
          </a:p>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Bei der </a:t>
            </a:r>
            <a:r>
              <a:rPr lang="de-DE" sz="1800" b="1" dirty="0">
                <a:solidFill>
                  <a:srgbClr val="3333FF"/>
                </a:solidFill>
                <a:latin typeface="Calibri" panose="020F0502020204030204" pitchFamily="34" charset="0"/>
                <a:cs typeface="Calibri" panose="020F0502020204030204" pitchFamily="34" charset="0"/>
              </a:rPr>
              <a:t>Energieerzeugung</a:t>
            </a:r>
            <a:r>
              <a:rPr lang="de-DE" sz="1800" dirty="0">
                <a:solidFill>
                  <a:srgbClr val="3333FF"/>
                </a:solidFill>
                <a:latin typeface="Calibri" panose="020F0502020204030204" pitchFamily="34" charset="0"/>
                <a:cs typeface="Calibri" panose="020F0502020204030204" pitchFamily="34" charset="0"/>
              </a:rPr>
              <a:t> wird mit dem Ersatz von fossilen Energieerzeugern (Wärmekraftwerke) durch erneuerbaren  Energieerzeugern (PV. Wind, Biomasse) mehr als </a:t>
            </a:r>
            <a:r>
              <a:rPr lang="de-DE" sz="1800" b="1" dirty="0">
                <a:solidFill>
                  <a:srgbClr val="3333FF"/>
                </a:solidFill>
                <a:latin typeface="Calibri" panose="020F0502020204030204" pitchFamily="34" charset="0"/>
                <a:cs typeface="Calibri" panose="020F0502020204030204" pitchFamily="34" charset="0"/>
              </a:rPr>
              <a:t>60% Energie eingespart</a:t>
            </a:r>
            <a:r>
              <a:rPr lang="de-DE" sz="1800" dirty="0">
                <a:solidFill>
                  <a:srgbClr val="3333FF"/>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3E197566-10EF-445F-A78B-BBAE7FAF386F}"/>
              </a:ext>
            </a:extLst>
          </p:cNvPr>
          <p:cNvSpPr txBox="1"/>
          <p:nvPr/>
        </p:nvSpPr>
        <p:spPr>
          <a:xfrm>
            <a:off x="641350" y="5798620"/>
            <a:ext cx="9183370" cy="646331"/>
          </a:xfrm>
          <a:prstGeom prst="rect">
            <a:avLst/>
          </a:prstGeom>
          <a:noFill/>
        </p:spPr>
        <p:txBody>
          <a:bodyPr wrap="square">
            <a:spAutoFit/>
          </a:bodyPr>
          <a:lstStyle/>
          <a:p>
            <a:r>
              <a:rPr lang="de-DE" sz="1800"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a:t>
            </a:r>
            <a:r>
              <a:rPr lang="de-DE" sz="1800" dirty="0">
                <a:solidFill>
                  <a:srgbClr val="3333FF"/>
                </a:solidFill>
                <a:latin typeface="Calibri" panose="020F0502020204030204" pitchFamily="34" charset="0"/>
                <a:cs typeface="Calibri" panose="020F0502020204030204" pitchFamily="34" charset="0"/>
              </a:rPr>
              <a:t> für Verbraucher und die </a:t>
            </a:r>
            <a:r>
              <a:rPr lang="de-DE" sz="1800" b="1" dirty="0">
                <a:solidFill>
                  <a:srgbClr val="3333FF"/>
                </a:solidFill>
                <a:latin typeface="Calibri" panose="020F0502020204030204" pitchFamily="34" charset="0"/>
                <a:cs typeface="Calibri" panose="020F0502020204030204" pitchFamily="34" charset="0"/>
              </a:rPr>
              <a:t>notwendige Förderkulisse </a:t>
            </a:r>
            <a:r>
              <a:rPr lang="de-DE" sz="1800" dirty="0">
                <a:solidFill>
                  <a:srgbClr val="3333FF"/>
                </a:solidFill>
                <a:latin typeface="Calibri" panose="020F0502020204030204" pitchFamily="34" charset="0"/>
                <a:cs typeface="Calibri" panose="020F0502020204030204" pitchFamily="34" charset="0"/>
              </a:rPr>
              <a:t>müssen die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begonnene Dynamik weiter vorantreiben!</a:t>
            </a:r>
            <a:endParaRPr lang="de-DE" sz="1800" dirty="0"/>
          </a:p>
        </p:txBody>
      </p:sp>
      <p:sp>
        <p:nvSpPr>
          <p:cNvPr id="14" name="Textfeld 13">
            <a:extLst>
              <a:ext uri="{FF2B5EF4-FFF2-40B4-BE49-F238E27FC236}">
                <a16:creationId xmlns:a16="http://schemas.microsoft.com/office/drawing/2014/main" id="{4E5FAF5A-FD1F-4F4F-AD9F-7040B0759238}"/>
              </a:ext>
            </a:extLst>
          </p:cNvPr>
          <p:cNvSpPr txBox="1"/>
          <p:nvPr/>
        </p:nvSpPr>
        <p:spPr>
          <a:xfrm>
            <a:off x="345440" y="4305526"/>
            <a:ext cx="8890000" cy="646331"/>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Mobilitätswende</a:t>
            </a:r>
            <a:r>
              <a:rPr lang="de-DE" sz="1800" dirty="0">
                <a:solidFill>
                  <a:srgbClr val="3333FF"/>
                </a:solidFill>
                <a:latin typeface="Calibri" panose="020F0502020204030204" pitchFamily="34" charset="0"/>
                <a:cs typeface="Calibri" panose="020F0502020204030204" pitchFamily="34" charset="0"/>
              </a:rPr>
              <a:t> können mit dem Ersatz von fossilen Verbrenner-Autos durch Akku-Autos mehr </a:t>
            </a:r>
            <a:r>
              <a:rPr lang="de-DE" sz="1800" b="1" dirty="0">
                <a:solidFill>
                  <a:srgbClr val="3333FF"/>
                </a:solidFill>
                <a:latin typeface="Calibri" panose="020F0502020204030204" pitchFamily="34" charset="0"/>
                <a:cs typeface="Calibri" panose="020F0502020204030204" pitchFamily="34" charset="0"/>
              </a:rPr>
              <a:t>als 60% Energie eingespart </a:t>
            </a:r>
            <a:r>
              <a:rPr lang="de-DE" sz="1800" dirty="0">
                <a:solidFill>
                  <a:srgbClr val="3333FF"/>
                </a:solidFill>
                <a:latin typeface="Calibri" panose="020F0502020204030204" pitchFamily="34" charset="0"/>
                <a:cs typeface="Calibri" panose="020F0502020204030204" pitchFamily="34" charset="0"/>
              </a:rPr>
              <a:t>werden!</a:t>
            </a:r>
          </a:p>
        </p:txBody>
      </p:sp>
      <p:sp>
        <p:nvSpPr>
          <p:cNvPr id="15" name="Textfeld 14">
            <a:extLst>
              <a:ext uri="{FF2B5EF4-FFF2-40B4-BE49-F238E27FC236}">
                <a16:creationId xmlns:a16="http://schemas.microsoft.com/office/drawing/2014/main" id="{D7B2BFBF-4630-4C81-A63A-CE6C132B1510}"/>
              </a:ext>
            </a:extLst>
          </p:cNvPr>
          <p:cNvSpPr txBox="1"/>
          <p:nvPr/>
        </p:nvSpPr>
        <p:spPr>
          <a:xfrm>
            <a:off x="345440" y="4913574"/>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Durch die </a:t>
            </a:r>
            <a:r>
              <a:rPr lang="de-DE" sz="1800" b="1" dirty="0" err="1">
                <a:solidFill>
                  <a:srgbClr val="3333FF"/>
                </a:solidFill>
                <a:latin typeface="Calibri" panose="020F0502020204030204" pitchFamily="34" charset="0"/>
                <a:cs typeface="Calibri" panose="020F0502020204030204" pitchFamily="34" charset="0"/>
              </a:rPr>
              <a:t>Sektorkopplung</a:t>
            </a:r>
            <a:r>
              <a:rPr lang="de-DE" sz="1800" u="sng"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beim Verbraucher (</a:t>
            </a:r>
            <a:r>
              <a:rPr lang="de-DE" sz="1800" b="1" dirty="0" err="1">
                <a:solidFill>
                  <a:srgbClr val="3333FF"/>
                </a:solidFill>
                <a:latin typeface="Calibri" panose="020F0502020204030204" pitchFamily="34" charset="0"/>
                <a:cs typeface="Calibri" panose="020F0502020204030204" pitchFamily="34" charset="0"/>
              </a:rPr>
              <a:t>ProSumer</a:t>
            </a:r>
            <a:r>
              <a:rPr lang="de-DE" sz="1800" b="1" dirty="0">
                <a:solidFill>
                  <a:srgbClr val="3333FF"/>
                </a:solidFill>
                <a:latin typeface="Calibri" panose="020F0502020204030204" pitchFamily="34" charset="0"/>
                <a:cs typeface="Calibri" panose="020F0502020204030204" pitchFamily="34" charset="0"/>
              </a:rPr>
              <a:t>) </a:t>
            </a:r>
            <a:r>
              <a:rPr lang="de-DE" sz="1800" dirty="0">
                <a:solidFill>
                  <a:srgbClr val="3333FF"/>
                </a:solidFill>
                <a:latin typeface="Calibri" panose="020F0502020204030204" pitchFamily="34" charset="0"/>
                <a:cs typeface="Calibri" panose="020F0502020204030204" pitchFamily="34" charset="0"/>
              </a:rPr>
              <a:t>kann die </a:t>
            </a:r>
            <a:r>
              <a:rPr lang="de-DE" sz="1800" b="1" dirty="0">
                <a:solidFill>
                  <a:srgbClr val="3333FF"/>
                </a:solidFill>
                <a:latin typeface="Calibri" panose="020F0502020204030204" pitchFamily="34" charset="0"/>
                <a:cs typeface="Calibri" panose="020F0502020204030204" pitchFamily="34" charset="0"/>
              </a:rPr>
              <a:t>Eigenversorgung</a:t>
            </a:r>
            <a:r>
              <a:rPr lang="de-DE" sz="1800" dirty="0">
                <a:solidFill>
                  <a:srgbClr val="3333FF"/>
                </a:solidFill>
                <a:latin typeface="Calibri" panose="020F0502020204030204" pitchFamily="34" charset="0"/>
                <a:cs typeface="Calibri" panose="020F0502020204030204" pitchFamily="34" charset="0"/>
              </a:rPr>
              <a:t> wesentlich gesteigert werden. Darüber hinaus können netzdienliche Leistungen z.B. mit Power </a:t>
            </a:r>
            <a:r>
              <a:rPr lang="de-DE" sz="1800" dirty="0" err="1">
                <a:solidFill>
                  <a:srgbClr val="3333FF"/>
                </a:solidFill>
                <a:latin typeface="Calibri" panose="020F0502020204030204" pitchFamily="34" charset="0"/>
                <a:cs typeface="Calibri" panose="020F0502020204030204" pitchFamily="34" charset="0"/>
              </a:rPr>
              <a:t>to</a:t>
            </a:r>
            <a:r>
              <a:rPr lang="de-DE" sz="1800" dirty="0">
                <a:solidFill>
                  <a:srgbClr val="3333FF"/>
                </a:solidFill>
                <a:latin typeface="Calibri" panose="020F0502020204030204" pitchFamily="34" charset="0"/>
                <a:cs typeface="Calibri" panose="020F0502020204030204" pitchFamily="34" charset="0"/>
              </a:rPr>
              <a:t> Heat und Rückspeisung von Auto-Akkus ins Netz erbracht werden!</a:t>
            </a:r>
          </a:p>
        </p:txBody>
      </p:sp>
      <p:sp>
        <p:nvSpPr>
          <p:cNvPr id="19" name="Textfeld 18">
            <a:extLst>
              <a:ext uri="{FF2B5EF4-FFF2-40B4-BE49-F238E27FC236}">
                <a16:creationId xmlns:a16="http://schemas.microsoft.com/office/drawing/2014/main" id="{0A5323EE-7137-478E-BB97-4BED75AE65E8}"/>
              </a:ext>
            </a:extLst>
          </p:cNvPr>
          <p:cNvSpPr txBox="1"/>
          <p:nvPr/>
        </p:nvSpPr>
        <p:spPr>
          <a:xfrm>
            <a:off x="345440" y="3420479"/>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Wärmewende</a:t>
            </a:r>
            <a:r>
              <a:rPr lang="de-DE" sz="1800" dirty="0">
                <a:solidFill>
                  <a:srgbClr val="3333FF"/>
                </a:solidFill>
                <a:latin typeface="Calibri" panose="020F0502020204030204" pitchFamily="34" charset="0"/>
                <a:cs typeface="Calibri" panose="020F0502020204030204" pitchFamily="34" charset="0"/>
              </a:rPr>
              <a:t> können mit dem Ersatz von fossilen Wärmeerzeugern durch Wärmepumpen mit einer Jahresarbeitszahl &gt;4, </a:t>
            </a:r>
            <a:r>
              <a:rPr lang="de-DE" sz="1800" b="1" dirty="0">
                <a:solidFill>
                  <a:srgbClr val="3333FF"/>
                </a:solidFill>
                <a:latin typeface="Calibri" panose="020F0502020204030204" pitchFamily="34" charset="0"/>
                <a:cs typeface="Calibri" panose="020F0502020204030204" pitchFamily="34" charset="0"/>
              </a:rPr>
              <a:t>mehr als 75% Energie eingespart </a:t>
            </a:r>
            <a:r>
              <a:rPr lang="de-DE" sz="1800" dirty="0">
                <a:solidFill>
                  <a:srgbClr val="3333FF"/>
                </a:solidFill>
                <a:latin typeface="Calibri" panose="020F0502020204030204" pitchFamily="34" charset="0"/>
                <a:cs typeface="Calibri" panose="020F0502020204030204" pitchFamily="34" charset="0"/>
              </a:rPr>
              <a:t>werden!</a:t>
            </a:r>
          </a:p>
        </p:txBody>
      </p:sp>
      <p:grpSp>
        <p:nvGrpSpPr>
          <p:cNvPr id="3" name="Gruppieren 2">
            <a:extLst>
              <a:ext uri="{FF2B5EF4-FFF2-40B4-BE49-F238E27FC236}">
                <a16:creationId xmlns:a16="http://schemas.microsoft.com/office/drawing/2014/main" id="{4B0443F1-1827-46B8-B454-7411D7313B6D}"/>
              </a:ext>
            </a:extLst>
          </p:cNvPr>
          <p:cNvGrpSpPr/>
          <p:nvPr/>
        </p:nvGrpSpPr>
        <p:grpSpPr>
          <a:xfrm>
            <a:off x="1475509" y="820859"/>
            <a:ext cx="2483427" cy="1437574"/>
            <a:chOff x="1475509" y="820859"/>
            <a:chExt cx="2483427" cy="1437574"/>
          </a:xfrm>
        </p:grpSpPr>
        <p:sp>
          <p:nvSpPr>
            <p:cNvPr id="2" name="Rechteck 1">
              <a:extLst>
                <a:ext uri="{FF2B5EF4-FFF2-40B4-BE49-F238E27FC236}">
                  <a16:creationId xmlns:a16="http://schemas.microsoft.com/office/drawing/2014/main" id="{EEB263C5-5CED-4415-B535-702A82E74B43}"/>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7" name="Gruppieren 16">
              <a:extLst>
                <a:ext uri="{FF2B5EF4-FFF2-40B4-BE49-F238E27FC236}">
                  <a16:creationId xmlns:a16="http://schemas.microsoft.com/office/drawing/2014/main" id="{43D72002-6FC2-4E5A-8386-1D0F84F007F5}"/>
                </a:ext>
              </a:extLst>
            </p:cNvPr>
            <p:cNvGrpSpPr/>
            <p:nvPr/>
          </p:nvGrpSpPr>
          <p:grpSpPr>
            <a:xfrm>
              <a:off x="1795565" y="978001"/>
              <a:ext cx="1963558" cy="1146866"/>
              <a:chOff x="2867727" y="1993004"/>
              <a:chExt cx="1155292" cy="654451"/>
            </a:xfrm>
          </p:grpSpPr>
          <p:cxnSp>
            <p:nvCxnSpPr>
              <p:cNvPr id="18" name="Gerader Verbinder 17">
                <a:extLst>
                  <a:ext uri="{FF2B5EF4-FFF2-40B4-BE49-F238E27FC236}">
                    <a16:creationId xmlns:a16="http://schemas.microsoft.com/office/drawing/2014/main" id="{EFA87CDE-AC20-4502-B226-DF5B061843A5}"/>
                  </a:ext>
                </a:extLst>
              </p:cNvPr>
              <p:cNvCxnSpPr/>
              <p:nvPr/>
            </p:nvCxnSpPr>
            <p:spPr bwMode="auto">
              <a:xfrm>
                <a:off x="2867727" y="2647455"/>
                <a:ext cx="147980" cy="0"/>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A86D7BD4-EF23-41CD-8C60-0A72B963E52C}"/>
                  </a:ext>
                </a:extLst>
              </p:cNvPr>
              <p:cNvCxnSpPr>
                <a:cxnSpLocks/>
              </p:cNvCxnSpPr>
              <p:nvPr/>
            </p:nvCxnSpPr>
            <p:spPr bwMode="auto">
              <a:xfrm>
                <a:off x="2867727" y="1993004"/>
                <a:ext cx="1155292" cy="346829"/>
              </a:xfrm>
              <a:prstGeom prst="line">
                <a:avLst/>
              </a:prstGeom>
              <a:solidFill>
                <a:srgbClr val="FF0000"/>
              </a:solidFill>
              <a:ln w="762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7D143ADD-4941-4DC2-923C-1ACDAE7B8B1B}"/>
                  </a:ext>
                </a:extLst>
              </p:cNvPr>
              <p:cNvCxnSpPr>
                <a:cxnSpLocks/>
              </p:cNvCxnSpPr>
              <p:nvPr/>
            </p:nvCxnSpPr>
            <p:spPr bwMode="auto">
              <a:xfrm flipV="1">
                <a:off x="3015707" y="2339833"/>
                <a:ext cx="1007312" cy="307622"/>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305673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9525"/>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bei der Zielerreichung</a:t>
            </a:r>
            <a:br>
              <a:rPr lang="de-DE" altLang="de-DE" sz="2000" dirty="0">
                <a:solidFill>
                  <a:schemeClr val="bg1"/>
                </a:solidFill>
              </a:rPr>
            </a:br>
            <a:r>
              <a:rPr lang="de-DE" altLang="de-DE" sz="2000" dirty="0">
                <a:solidFill>
                  <a:schemeClr val="bg1"/>
                </a:solidFill>
              </a:rPr>
              <a:t>Reduzierung des Energieverbrauchs: </a:t>
            </a:r>
            <a:r>
              <a:rPr lang="de-DE" altLang="de-DE" sz="2000" b="1" dirty="0">
                <a:solidFill>
                  <a:schemeClr val="bg1"/>
                </a:solidFill>
              </a:rPr>
              <a:t>Suffizienz</a:t>
            </a:r>
          </a:p>
        </p:txBody>
      </p:sp>
      <p:sp>
        <p:nvSpPr>
          <p:cNvPr id="16" name="Textfeld 15">
            <a:extLst>
              <a:ext uri="{FF2B5EF4-FFF2-40B4-BE49-F238E27FC236}">
                <a16:creationId xmlns:a16="http://schemas.microsoft.com/office/drawing/2014/main" id="{D3085FAC-2BC5-43B5-96D8-93FDFE68335D}"/>
              </a:ext>
            </a:extLst>
          </p:cNvPr>
          <p:cNvSpPr txBox="1"/>
          <p:nvPr/>
        </p:nvSpPr>
        <p:spPr>
          <a:xfrm>
            <a:off x="345440" y="107017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Suffizienz-Steigerungen</a:t>
            </a:r>
            <a:r>
              <a:rPr lang="de-DE" sz="1800" dirty="0">
                <a:solidFill>
                  <a:srgbClr val="3333FF"/>
                </a:solidFill>
                <a:latin typeface="Calibri" panose="020F0502020204030204" pitchFamily="34" charset="0"/>
                <a:cs typeface="Calibri" panose="020F0502020204030204" pitchFamily="34" charset="0"/>
              </a:rPr>
              <a:t> (Einsparung durch Verhaltensänderungen in der Gesellschaft)</a:t>
            </a:r>
          </a:p>
          <a:p>
            <a:pPr marL="355600" lvl="1"/>
            <a:r>
              <a:rPr lang="de-DE" sz="1800" dirty="0">
                <a:solidFill>
                  <a:srgbClr val="3333FF"/>
                </a:solidFill>
                <a:latin typeface="Calibri" panose="020F0502020204030204" pitchFamily="34" charset="0"/>
                <a:cs typeface="Calibri" panose="020F0502020204030204" pitchFamily="34" charset="0"/>
              </a:rPr>
              <a:t>Die</a:t>
            </a:r>
            <a:r>
              <a:rPr lang="de-DE" sz="1800" b="1" dirty="0">
                <a:solidFill>
                  <a:srgbClr val="3333FF"/>
                </a:solidFill>
                <a:latin typeface="Calibri" panose="020F0502020204030204" pitchFamily="34" charset="0"/>
                <a:cs typeface="Calibri" panose="020F0502020204030204" pitchFamily="34" charset="0"/>
              </a:rPr>
              <a:t> Gesellschaft </a:t>
            </a:r>
            <a:r>
              <a:rPr lang="de-DE" sz="1800" dirty="0">
                <a:solidFill>
                  <a:srgbClr val="3333FF"/>
                </a:solidFill>
                <a:latin typeface="Calibri" panose="020F0502020204030204" pitchFamily="34" charset="0"/>
                <a:cs typeface="Calibri" panose="020F0502020204030204" pitchFamily="34" charset="0"/>
              </a:rPr>
              <a:t>muss das </a:t>
            </a:r>
            <a:r>
              <a:rPr lang="de-DE" sz="1800" b="1" dirty="0">
                <a:solidFill>
                  <a:srgbClr val="3333FF"/>
                </a:solidFill>
                <a:latin typeface="Calibri" panose="020F0502020204030204" pitchFamily="34" charset="0"/>
                <a:cs typeface="Calibri" panose="020F0502020204030204" pitchFamily="34" charset="0"/>
              </a:rPr>
              <a:t>richtige Maß </a:t>
            </a:r>
            <a:r>
              <a:rPr lang="de-DE" sz="1800" dirty="0">
                <a:solidFill>
                  <a:srgbClr val="3333FF"/>
                </a:solidFill>
                <a:latin typeface="Calibri" panose="020F0502020204030204" pitchFamily="34" charset="0"/>
                <a:cs typeface="Calibri" panose="020F0502020204030204" pitchFamily="34" charset="0"/>
              </a:rPr>
              <a:t>finden, wie sie mit den </a:t>
            </a:r>
            <a:r>
              <a:rPr lang="de-DE" sz="1800" b="1" dirty="0">
                <a:solidFill>
                  <a:srgbClr val="3333FF"/>
                </a:solidFill>
                <a:latin typeface="Calibri" panose="020F0502020204030204" pitchFamily="34" charset="0"/>
                <a:cs typeface="Calibri" panose="020F0502020204030204" pitchFamily="34" charset="0"/>
              </a:rPr>
              <a:t>Ressourcen</a:t>
            </a:r>
            <a:r>
              <a:rPr lang="de-DE" sz="1800" dirty="0">
                <a:solidFill>
                  <a:srgbClr val="3333FF"/>
                </a:solidFill>
                <a:latin typeface="Calibri" panose="020F0502020204030204" pitchFamily="34" charset="0"/>
                <a:cs typeface="Calibri" panose="020F0502020204030204" pitchFamily="34" charset="0"/>
              </a:rPr>
              <a:t> unseres Planeten Erde umgeht!</a:t>
            </a:r>
          </a:p>
          <a:p>
            <a:pPr marL="355600" lvl="1"/>
            <a:endParaRPr lang="de-DE" sz="1800" dirty="0">
              <a:solidFill>
                <a:srgbClr val="3333FF"/>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924C9B0C-4711-47D0-8820-E687A8353E6F}"/>
              </a:ext>
            </a:extLst>
          </p:cNvPr>
          <p:cNvSpPr txBox="1"/>
          <p:nvPr/>
        </p:nvSpPr>
        <p:spPr>
          <a:xfrm>
            <a:off x="641350" y="2085836"/>
            <a:ext cx="9183370" cy="369332"/>
          </a:xfrm>
          <a:prstGeom prst="rect">
            <a:avLst/>
          </a:prstGeom>
          <a:noFill/>
        </p:spPr>
        <p:txBody>
          <a:bodyPr wrap="square">
            <a:spAutoFit/>
          </a:bodyPr>
          <a:lstStyle/>
          <a:p>
            <a: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 für Verbraucher aller Sektoren und Altersgruppen  sind notwendig!</a:t>
            </a:r>
            <a:endParaRPr lang="de-DE" sz="1800" b="1" dirty="0"/>
          </a:p>
        </p:txBody>
      </p:sp>
      <p:sp>
        <p:nvSpPr>
          <p:cNvPr id="2" name="Textfeld 1">
            <a:extLst>
              <a:ext uri="{FF2B5EF4-FFF2-40B4-BE49-F238E27FC236}">
                <a16:creationId xmlns:a16="http://schemas.microsoft.com/office/drawing/2014/main" id="{FB9AAD72-B0E0-780A-5588-B01A5E75C9E4}"/>
              </a:ext>
            </a:extLst>
          </p:cNvPr>
          <p:cNvSpPr txBox="1"/>
          <p:nvPr/>
        </p:nvSpPr>
        <p:spPr>
          <a:xfrm>
            <a:off x="641350" y="5141496"/>
            <a:ext cx="9183370" cy="646331"/>
          </a:xfrm>
          <a:prstGeom prst="rect">
            <a:avLst/>
          </a:prstGeom>
          <a:noFill/>
        </p:spPr>
        <p:txBody>
          <a:bodyPr wrap="square">
            <a:spAutoFit/>
          </a:bodyPr>
          <a:lstStyle/>
          <a:p>
            <a: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t>SRU (Sachverständigenrat für Umweltfragen) 3/2024</a:t>
            </a:r>
            <a:b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br>
            <a:r>
              <a:rPr lang="de-DE" sz="1800" dirty="0">
                <a:hlinkClick r:id="rId3"/>
              </a:rPr>
              <a:t>Suffizienz als „Strategie des Genug“: Eine Einladung zur Diskussion</a:t>
            </a:r>
            <a:endParaRPr lang="de-DE" sz="1800" b="1" dirty="0"/>
          </a:p>
        </p:txBody>
      </p:sp>
    </p:spTree>
    <p:extLst>
      <p:ext uri="{BB962C8B-B14F-4D97-AF65-F5344CB8AC3E}">
        <p14:creationId xmlns:p14="http://schemas.microsoft.com/office/powerpoint/2010/main" val="22015236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56209" y="19034"/>
            <a:ext cx="7568610"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(1)</a:t>
            </a:r>
            <a:br>
              <a:rPr lang="de-DE" altLang="de-DE" dirty="0">
                <a:solidFill>
                  <a:schemeClr val="bg1"/>
                </a:solidFill>
              </a:rPr>
            </a:br>
            <a:r>
              <a:rPr lang="de-DE" altLang="de-DE" dirty="0">
                <a:solidFill>
                  <a:schemeClr val="bg1"/>
                </a:solidFill>
              </a:rPr>
              <a:t>Suffizienz: Genügsamkeit = Gewinn an Lebensqualität  </a:t>
            </a:r>
            <a:endParaRPr lang="de-DE" altLang="de-DE" sz="2000" dirty="0">
              <a:solidFill>
                <a:schemeClr val="bg1"/>
              </a:solidFill>
            </a:endParaRPr>
          </a:p>
        </p:txBody>
      </p:sp>
      <p:sp>
        <p:nvSpPr>
          <p:cNvPr id="7" name="Textfeld 6">
            <a:extLst>
              <a:ext uri="{FF2B5EF4-FFF2-40B4-BE49-F238E27FC236}">
                <a16:creationId xmlns:a16="http://schemas.microsoft.com/office/drawing/2014/main" id="{1353F723-4AEA-4185-90F1-6304F25740FA}"/>
              </a:ext>
            </a:extLst>
          </p:cNvPr>
          <p:cNvSpPr txBox="1"/>
          <p:nvPr/>
        </p:nvSpPr>
        <p:spPr>
          <a:xfrm>
            <a:off x="2854047" y="852465"/>
            <a:ext cx="7051953" cy="2554545"/>
          </a:xfrm>
          <a:prstGeom prst="rect">
            <a:avLst/>
          </a:prstGeom>
          <a:noFill/>
        </p:spPr>
        <p:txBody>
          <a:bodyPr wrap="square" rtlCol="0">
            <a:spAutoFit/>
          </a:bodyPr>
          <a:lstStyle/>
          <a:p>
            <a:r>
              <a:rPr lang="de-DE" sz="1600" dirty="0">
                <a:solidFill>
                  <a:srgbClr val="3333FF"/>
                </a:solidFill>
              </a:rPr>
              <a:t>Bei der </a:t>
            </a:r>
            <a:r>
              <a:rPr lang="de-DE" sz="1600" u="sng" dirty="0">
                <a:solidFill>
                  <a:srgbClr val="3333FF"/>
                </a:solidFill>
              </a:rPr>
              <a:t>Suffizienz</a:t>
            </a:r>
            <a:r>
              <a:rPr lang="de-DE" sz="1600" dirty="0">
                <a:solidFill>
                  <a:srgbClr val="3333FF"/>
                </a:solidFill>
              </a:rPr>
              <a:t>, im energetischen Sinne, geht es darum das Verhalten in der Gesellschaft so zu gestalten, dass unnötiger Verbrauch von Ressourcen wie Energie aber auch Stoffe vermieden werden.</a:t>
            </a:r>
          </a:p>
          <a:p>
            <a:r>
              <a:rPr lang="de-DE" sz="1600" dirty="0">
                <a:solidFill>
                  <a:srgbClr val="3333FF"/>
                </a:solidFill>
              </a:rPr>
              <a:t>Manfred Linz beschreibt Suffizienz als die Frage nach dem rechten Maß und definiert die Öko-Suffizienz als „Lebens- und Wirtschaftsweise, die dem übermäßigen Verbrauch von Gütern und damit Stoffen und Energie ein Ende setzt“.</a:t>
            </a:r>
            <a:br>
              <a:rPr lang="de-DE" sz="1600" dirty="0">
                <a:solidFill>
                  <a:srgbClr val="3333FF"/>
                </a:solidFill>
              </a:rPr>
            </a:br>
            <a:r>
              <a:rPr lang="de-DE" sz="1600" dirty="0">
                <a:solidFill>
                  <a:srgbClr val="3333FF"/>
                </a:solidFill>
              </a:rPr>
              <a:t>Suffizienz ist eine notwendige Aufgabe der Politik und der Gesellschaft und bedeutet u.a. </a:t>
            </a:r>
            <a:r>
              <a:rPr lang="de-DE" sz="1600" i="1" dirty="0">
                <a:solidFill>
                  <a:srgbClr val="3333FF"/>
                </a:solidFill>
              </a:rPr>
              <a:t>Entschleunigung, Entflechtung, </a:t>
            </a:r>
            <a:r>
              <a:rPr lang="de-DE" sz="1600" i="1" dirty="0" err="1">
                <a:solidFill>
                  <a:srgbClr val="3333FF"/>
                </a:solidFill>
              </a:rPr>
              <a:t>Entkommerzialisierung</a:t>
            </a:r>
            <a:r>
              <a:rPr lang="de-DE" sz="1600" i="1" dirty="0">
                <a:solidFill>
                  <a:srgbClr val="3333FF"/>
                </a:solidFill>
              </a:rPr>
              <a:t> und Entrümpelung</a:t>
            </a:r>
            <a:r>
              <a:rPr lang="de-DE" sz="1600" dirty="0">
                <a:solidFill>
                  <a:srgbClr val="3333FF"/>
                </a:solidFill>
              </a:rPr>
              <a:t>!</a:t>
            </a:r>
          </a:p>
        </p:txBody>
      </p:sp>
      <p:sp>
        <p:nvSpPr>
          <p:cNvPr id="6" name="Textfeld 5">
            <a:extLst>
              <a:ext uri="{FF2B5EF4-FFF2-40B4-BE49-F238E27FC236}">
                <a16:creationId xmlns:a16="http://schemas.microsoft.com/office/drawing/2014/main" id="{ECA287FE-755C-425A-AA0B-3F6FC5FF564C}"/>
              </a:ext>
            </a:extLst>
          </p:cNvPr>
          <p:cNvSpPr txBox="1"/>
          <p:nvPr/>
        </p:nvSpPr>
        <p:spPr>
          <a:xfrm>
            <a:off x="437380" y="3378724"/>
            <a:ext cx="9385890" cy="1569660"/>
          </a:xfrm>
          <a:prstGeom prst="rect">
            <a:avLst/>
          </a:prstGeom>
          <a:noFill/>
        </p:spPr>
        <p:txBody>
          <a:bodyPr wrap="square" rtlCol="0">
            <a:spAutoFit/>
          </a:bodyPr>
          <a:lstStyle/>
          <a:p>
            <a:r>
              <a:rPr lang="de-DE" sz="1600" u="sng" dirty="0">
                <a:solidFill>
                  <a:srgbClr val="3333FF"/>
                </a:solidFill>
              </a:rPr>
              <a:t>Beispiele:-</a:t>
            </a:r>
            <a:br>
              <a:rPr lang="de-DE" sz="1600" dirty="0">
                <a:solidFill>
                  <a:srgbClr val="3333FF"/>
                </a:solidFill>
              </a:rPr>
            </a:br>
            <a:r>
              <a:rPr lang="de-DE" sz="1600" dirty="0">
                <a:solidFill>
                  <a:srgbClr val="3333FF"/>
                </a:solidFill>
              </a:rPr>
              <a:t>- aus Corona-Zeiten lernen: Besprechungen mit bekannten Partnern per Videokonferenz abhalten,</a:t>
            </a:r>
            <a:br>
              <a:rPr lang="de-DE" sz="1600" dirty="0">
                <a:solidFill>
                  <a:srgbClr val="3333FF"/>
                </a:solidFill>
              </a:rPr>
            </a:br>
            <a:r>
              <a:rPr lang="de-DE" sz="1600" dirty="0">
                <a:solidFill>
                  <a:srgbClr val="3333FF"/>
                </a:solidFill>
              </a:rPr>
              <a:t>  das spart Fahrtkosten, CO</a:t>
            </a:r>
            <a:r>
              <a:rPr lang="de-DE" sz="1600" baseline="-25000" dirty="0">
                <a:solidFill>
                  <a:srgbClr val="3333FF"/>
                </a:solidFill>
              </a:rPr>
              <a:t>2 </a:t>
            </a:r>
            <a:r>
              <a:rPr lang="de-DE" sz="1600" dirty="0">
                <a:solidFill>
                  <a:srgbClr val="3333FF"/>
                </a:solidFill>
              </a:rPr>
              <a:t>sowie Fahrzeit und kann spontan geplant werden!</a:t>
            </a:r>
            <a:br>
              <a:rPr lang="de-DE" sz="1600" dirty="0">
                <a:solidFill>
                  <a:srgbClr val="3333FF"/>
                </a:solidFill>
              </a:rPr>
            </a:br>
            <a:r>
              <a:rPr lang="de-DE" sz="1600" dirty="0">
                <a:solidFill>
                  <a:srgbClr val="3333FF"/>
                </a:solidFill>
              </a:rPr>
              <a:t>- die Raumtemperatur auf ein gesundes Maß absenken.</a:t>
            </a:r>
            <a:br>
              <a:rPr lang="de-DE" sz="1600" dirty="0">
                <a:solidFill>
                  <a:srgbClr val="3333FF"/>
                </a:solidFill>
              </a:rPr>
            </a:br>
            <a:r>
              <a:rPr lang="de-DE" sz="1600" dirty="0">
                <a:solidFill>
                  <a:srgbClr val="3333FF"/>
                </a:solidFill>
              </a:rPr>
              <a:t>- Fleischkonsum auf ein „artgerechtes“ Maß reduzieren. 1/3 der Lebensmittel werden weggeworfen!</a:t>
            </a:r>
            <a:br>
              <a:rPr lang="de-DE" sz="1600" dirty="0">
                <a:solidFill>
                  <a:srgbClr val="3333FF"/>
                </a:solidFill>
              </a:rPr>
            </a:br>
            <a:r>
              <a:rPr lang="de-DE" sz="1600" dirty="0">
                <a:solidFill>
                  <a:srgbClr val="3333FF"/>
                </a:solidFill>
              </a:rPr>
              <a:t>- Bezahlbarer Wohnraum auf kleinstem Raum: Tiny </a:t>
            </a:r>
            <a:r>
              <a:rPr lang="de-DE" sz="1600" dirty="0" err="1">
                <a:solidFill>
                  <a:srgbClr val="3333FF"/>
                </a:solidFill>
              </a:rPr>
              <a:t>Houses</a:t>
            </a:r>
            <a:endParaRPr lang="de-DE" sz="1600" dirty="0">
              <a:solidFill>
                <a:srgbClr val="3333FF"/>
              </a:solidFill>
            </a:endParaRPr>
          </a:p>
        </p:txBody>
      </p:sp>
      <p:pic>
        <p:nvPicPr>
          <p:cNvPr id="9" name="Grafik 8">
            <a:extLst>
              <a:ext uri="{FF2B5EF4-FFF2-40B4-BE49-F238E27FC236}">
                <a16:creationId xmlns:a16="http://schemas.microsoft.com/office/drawing/2014/main" id="{3624BCA3-A798-402F-8108-CCAF2F59E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8" y="1166725"/>
            <a:ext cx="2416666" cy="1569660"/>
          </a:xfrm>
          <a:prstGeom prst="rect">
            <a:avLst/>
          </a:prstGeom>
        </p:spPr>
      </p:pic>
      <p:sp>
        <p:nvSpPr>
          <p:cNvPr id="10" name="Textfeld 9">
            <a:extLst>
              <a:ext uri="{FF2B5EF4-FFF2-40B4-BE49-F238E27FC236}">
                <a16:creationId xmlns:a16="http://schemas.microsoft.com/office/drawing/2014/main" id="{B62F537D-1B26-4EB0-AA9B-4998AC42E7AF}"/>
              </a:ext>
            </a:extLst>
          </p:cNvPr>
          <p:cNvSpPr txBox="1"/>
          <p:nvPr/>
        </p:nvSpPr>
        <p:spPr>
          <a:xfrm>
            <a:off x="437380" y="5043151"/>
            <a:ext cx="9385890" cy="1077218"/>
          </a:xfrm>
          <a:prstGeom prst="rect">
            <a:avLst/>
          </a:prstGeom>
          <a:noFill/>
        </p:spPr>
        <p:txBody>
          <a:bodyPr wrap="square" rtlCol="0">
            <a:spAutoFit/>
          </a:bodyPr>
          <a:lstStyle/>
          <a:p>
            <a:r>
              <a:rPr lang="de-DE" sz="1600" dirty="0">
                <a:solidFill>
                  <a:srgbClr val="3333FF"/>
                </a:solidFill>
              </a:rPr>
              <a:t>Sowohl Politik als auch unsere Gesellschaft tut sich sehr schwer damit,  das richtige Maß zu finden. Genügsamkeit wird von den Suffizienz-Kritikern gerne als „Verzicht“ abgetan. Dennoch müssen wir als Bewohner unseres Planeten Erde erkennen, dass wir in einem „endlichen System“ leben, was nicht beliebig Ressourcen zur Verfügung stellt und damit keinen Raum für weiteres Wachstum zulässt!</a:t>
            </a:r>
          </a:p>
        </p:txBody>
      </p:sp>
      <p:sp>
        <p:nvSpPr>
          <p:cNvPr id="11" name="Rectangle 4">
            <a:extLst>
              <a:ext uri="{FF2B5EF4-FFF2-40B4-BE49-F238E27FC236}">
                <a16:creationId xmlns:a16="http://schemas.microsoft.com/office/drawing/2014/main" id="{4E720D0D-4E20-46EE-B9CE-6997144A4BE9}"/>
              </a:ext>
            </a:extLst>
          </p:cNvPr>
          <p:cNvSpPr>
            <a:spLocks noChangeArrowheads="1"/>
          </p:cNvSpPr>
          <p:nvPr/>
        </p:nvSpPr>
        <p:spPr bwMode="auto">
          <a:xfrm>
            <a:off x="287338" y="6142241"/>
            <a:ext cx="93345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„Gut leben statt viel zu haben“: Das muss die Einstellung der Zukunft sein!</a:t>
            </a:r>
          </a:p>
        </p:txBody>
      </p:sp>
    </p:spTree>
    <p:extLst>
      <p:ext uri="{BB962C8B-B14F-4D97-AF65-F5344CB8AC3E}">
        <p14:creationId xmlns:p14="http://schemas.microsoft.com/office/powerpoint/2010/main" val="2452390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20550"/>
            <a:ext cx="4187878"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(2) </a:t>
            </a:r>
          </a:p>
          <a:p>
            <a:r>
              <a:rPr lang="de-DE" altLang="de-DE" dirty="0">
                <a:solidFill>
                  <a:schemeClr val="bg1"/>
                </a:solidFill>
              </a:rPr>
              <a:t>Effizienz: Die Dinge richtig tun </a:t>
            </a:r>
            <a:endParaRPr lang="de-DE" altLang="de-DE" sz="2000" dirty="0">
              <a:solidFill>
                <a:schemeClr val="bg1"/>
              </a:solidFill>
            </a:endParaRPr>
          </a:p>
        </p:txBody>
      </p:sp>
      <p:sp>
        <p:nvSpPr>
          <p:cNvPr id="15" name="Textfeld 14">
            <a:extLst>
              <a:ext uri="{FF2B5EF4-FFF2-40B4-BE49-F238E27FC236}">
                <a16:creationId xmlns:a16="http://schemas.microsoft.com/office/drawing/2014/main" id="{7CB8E89B-74A4-4AD9-87B9-2F09C8A260D4}"/>
              </a:ext>
            </a:extLst>
          </p:cNvPr>
          <p:cNvSpPr txBox="1"/>
          <p:nvPr/>
        </p:nvSpPr>
        <p:spPr>
          <a:xfrm>
            <a:off x="3278221" y="1021321"/>
            <a:ext cx="6253220" cy="1323439"/>
          </a:xfrm>
          <a:prstGeom prst="rect">
            <a:avLst/>
          </a:prstGeom>
          <a:noFill/>
        </p:spPr>
        <p:txBody>
          <a:bodyPr wrap="square" rtlCol="0">
            <a:spAutoFit/>
          </a:bodyPr>
          <a:lstStyle/>
          <a:p>
            <a:r>
              <a:rPr lang="de-DE" sz="1600" dirty="0">
                <a:solidFill>
                  <a:srgbClr val="3333FF"/>
                </a:solidFill>
              </a:rPr>
              <a:t>Bei der </a:t>
            </a:r>
            <a:r>
              <a:rPr lang="de-DE" sz="1600" u="sng" dirty="0">
                <a:solidFill>
                  <a:srgbClr val="3333FF"/>
                </a:solidFill>
              </a:rPr>
              <a:t>Effizienz</a:t>
            </a:r>
            <a:r>
              <a:rPr lang="de-DE" sz="1600" dirty="0">
                <a:solidFill>
                  <a:srgbClr val="3333FF"/>
                </a:solidFill>
              </a:rPr>
              <a:t>, im energetischen Sinne, geht es darum, Produkte und Prozesse in ihrem Wirkungsgrad maximal zu gestalten. Das bedeutet, dass das Verhältnis von Nutzenergie zur zugeführten Energie möglichst ein Maximum ist.</a:t>
            </a:r>
            <a:br>
              <a:rPr lang="de-DE" sz="1600" dirty="0">
                <a:solidFill>
                  <a:srgbClr val="3333FF"/>
                </a:solidFill>
              </a:rPr>
            </a:br>
            <a:r>
              <a:rPr lang="de-DE" sz="1600" dirty="0">
                <a:solidFill>
                  <a:srgbClr val="3333FF"/>
                </a:solidFill>
              </a:rPr>
              <a:t>Das ist eine klassische Aufgabe der „Ingenieurkunst“. </a:t>
            </a:r>
            <a:endParaRPr lang="de-DE" sz="1600" dirty="0">
              <a:solidFill>
                <a:srgbClr val="FF0000"/>
              </a:solidFill>
            </a:endParaRPr>
          </a:p>
        </p:txBody>
      </p:sp>
      <p:pic>
        <p:nvPicPr>
          <p:cNvPr id="3" name="Grafik 2" descr="Ein Bild, das Text, Gerät enthält.&#10;&#10;Automatisch generierte Beschreibung">
            <a:extLst>
              <a:ext uri="{FF2B5EF4-FFF2-40B4-BE49-F238E27FC236}">
                <a16:creationId xmlns:a16="http://schemas.microsoft.com/office/drawing/2014/main" id="{AFF368FE-7B08-4B74-99E4-312B1972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05" y="927505"/>
            <a:ext cx="2792316" cy="1675390"/>
          </a:xfrm>
          <a:prstGeom prst="rect">
            <a:avLst/>
          </a:prstGeom>
        </p:spPr>
      </p:pic>
      <p:sp>
        <p:nvSpPr>
          <p:cNvPr id="8" name="Textfeld 7">
            <a:extLst>
              <a:ext uri="{FF2B5EF4-FFF2-40B4-BE49-F238E27FC236}">
                <a16:creationId xmlns:a16="http://schemas.microsoft.com/office/drawing/2014/main" id="{FB087E4E-08C7-44E1-9E7A-41EEAAD4B0F4}"/>
              </a:ext>
            </a:extLst>
          </p:cNvPr>
          <p:cNvSpPr txBox="1"/>
          <p:nvPr/>
        </p:nvSpPr>
        <p:spPr>
          <a:xfrm>
            <a:off x="398470" y="2543470"/>
            <a:ext cx="9385890" cy="3539430"/>
          </a:xfrm>
          <a:prstGeom prst="rect">
            <a:avLst/>
          </a:prstGeom>
          <a:noFill/>
        </p:spPr>
        <p:txBody>
          <a:bodyPr wrap="square" rtlCol="0">
            <a:spAutoFit/>
          </a:bodyPr>
          <a:lstStyle/>
          <a:p>
            <a:r>
              <a:rPr lang="de-DE" sz="1600" u="sng" dirty="0">
                <a:solidFill>
                  <a:srgbClr val="3333FF"/>
                </a:solidFill>
              </a:rPr>
              <a:t>Beispiele: </a:t>
            </a:r>
            <a:br>
              <a:rPr lang="de-DE" sz="1600" dirty="0">
                <a:solidFill>
                  <a:srgbClr val="3333FF"/>
                </a:solidFill>
              </a:rPr>
            </a:br>
            <a:r>
              <a:rPr lang="de-DE" sz="1600" dirty="0">
                <a:solidFill>
                  <a:srgbClr val="3333FF"/>
                </a:solidFill>
              </a:rPr>
              <a:t>- Bei der Stromerzeugung in Wärmekraftwerken entstehen große Verluste durch den Verbrennungs- und Wasser-/Dampf-Kreislaufprozess sowie dem großen energetischen Eigenbedarf (Wirkungsgrad beim Braunkohlekraftwerk: ca. 43%). Diese hohen Verluste bei der Primärenergie (fossile Brennstoffe) gibt es bei den Erneuerbaren nicht, zumal der „Brennstoff“ nichts kostet!</a:t>
            </a:r>
            <a:br>
              <a:rPr lang="de-DE" sz="1600" dirty="0">
                <a:solidFill>
                  <a:srgbClr val="FF0000"/>
                </a:solidFill>
              </a:rPr>
            </a:br>
            <a:r>
              <a:rPr lang="de-DE" sz="1600" dirty="0">
                <a:solidFill>
                  <a:srgbClr val="3333FF"/>
                </a:solidFill>
              </a:rPr>
              <a:t>- Beim Umstieg von fossilen Wärmeerzeugern (Öl/Gas) auf eine Wärmepumpe in Gebäuden steigert sich der Nutzen bei der eingesetzten Energie um mehr als das 4-fache (Jahresarbeitszahl, JAZ&gt;4)!. </a:t>
            </a:r>
            <a:br>
              <a:rPr lang="de-DE" sz="1600" dirty="0">
                <a:solidFill>
                  <a:srgbClr val="3333FF"/>
                </a:solidFill>
              </a:rPr>
            </a:br>
            <a:r>
              <a:rPr lang="de-DE" sz="1600" dirty="0">
                <a:solidFill>
                  <a:srgbClr val="3333FF"/>
                </a:solidFill>
              </a:rPr>
              <a:t>- Beim Umstieg in der Mobilität steigert sich der Wirkungsgrad vom Verbrennungsmotor auf den Elektromotor von ca. 20% auf 64%.</a:t>
            </a:r>
          </a:p>
          <a:p>
            <a:r>
              <a:rPr lang="de-DE" sz="1600" dirty="0">
                <a:solidFill>
                  <a:srgbClr val="3333FF"/>
                </a:solidFill>
              </a:rPr>
              <a:t>- Weiterentwicklung der PV-Technologie (z.B. Hetero-Junction)</a:t>
            </a:r>
          </a:p>
          <a:p>
            <a:endParaRPr lang="de-DE" sz="1600" dirty="0">
              <a:solidFill>
                <a:srgbClr val="3333FF"/>
              </a:solidFill>
            </a:endParaRPr>
          </a:p>
          <a:p>
            <a:r>
              <a:rPr lang="de-DE" sz="1600" dirty="0">
                <a:solidFill>
                  <a:srgbClr val="3333FF"/>
                </a:solidFill>
              </a:rPr>
              <a:t>Mit der Effizienz sind die einfachsten Erfolge zu erzielen und in der Gesellschaft ohne großen Widerstand umzusetzen. Neben der Steigerung des Wirkungsgrades sind die erneuerbaren Produkte und Prozesse klimaneutral!</a:t>
            </a:r>
            <a:endParaRPr lang="de-DE" sz="1600" dirty="0">
              <a:solidFill>
                <a:srgbClr val="FF0000"/>
              </a:solidFill>
            </a:endParaRPr>
          </a:p>
        </p:txBody>
      </p:sp>
      <p:sp>
        <p:nvSpPr>
          <p:cNvPr id="9" name="Rectangle 4">
            <a:extLst>
              <a:ext uri="{FF2B5EF4-FFF2-40B4-BE49-F238E27FC236}">
                <a16:creationId xmlns:a16="http://schemas.microsoft.com/office/drawing/2014/main" id="{8C73CB7B-ED59-48BC-86F4-0E4C39B8433B}"/>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Effizienzmaßnahmen sind einfach in unserer Gesellschaft umzusetzen!</a:t>
            </a:r>
          </a:p>
        </p:txBody>
      </p:sp>
      <p:sp>
        <p:nvSpPr>
          <p:cNvPr id="10" name="Textfeld 9">
            <a:extLst>
              <a:ext uri="{FF2B5EF4-FFF2-40B4-BE49-F238E27FC236}">
                <a16:creationId xmlns:a16="http://schemas.microsoft.com/office/drawing/2014/main" id="{A2CF3F9A-2845-4BAE-8622-B0EB2C191879}"/>
              </a:ext>
            </a:extLst>
          </p:cNvPr>
          <p:cNvSpPr txBox="1"/>
          <p:nvPr/>
        </p:nvSpPr>
        <p:spPr>
          <a:xfrm>
            <a:off x="194780" y="4525994"/>
            <a:ext cx="407379" cy="246221"/>
          </a:xfrm>
          <a:prstGeom prst="rect">
            <a:avLst/>
          </a:prstGeom>
          <a:noFill/>
        </p:spPr>
        <p:txBody>
          <a:bodyPr wrap="square">
            <a:spAutoFit/>
          </a:bodyPr>
          <a:lstStyle/>
          <a:p>
            <a:r>
              <a:rPr lang="de-DE" altLang="de-DE" sz="1000" dirty="0">
                <a:solidFill>
                  <a:srgbClr val="000000"/>
                </a:solidFill>
                <a:ea typeface="Microsoft YaHei" panose="020B0503020204020204" pitchFamily="34" charset="-122"/>
              </a:rPr>
              <a:t>2) </a:t>
            </a:r>
            <a:endParaRPr lang="de-DE" sz="1000" dirty="0"/>
          </a:p>
        </p:txBody>
      </p:sp>
      <p:sp>
        <p:nvSpPr>
          <p:cNvPr id="11" name="Text Box 14">
            <a:extLst>
              <a:ext uri="{FF2B5EF4-FFF2-40B4-BE49-F238E27FC236}">
                <a16:creationId xmlns:a16="http://schemas.microsoft.com/office/drawing/2014/main" id="{229B7438-7489-422D-83D3-70FF9CD9C8B2}"/>
              </a:ext>
            </a:extLst>
          </p:cNvPr>
          <p:cNvSpPr txBox="1">
            <a:spLocks noChangeArrowheads="1"/>
          </p:cNvSpPr>
          <p:nvPr/>
        </p:nvSpPr>
        <p:spPr bwMode="auto">
          <a:xfrm>
            <a:off x="7310494" y="5882921"/>
            <a:ext cx="15517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2) Quellenliste</a:t>
            </a:r>
          </a:p>
        </p:txBody>
      </p:sp>
    </p:spTree>
    <p:extLst>
      <p:ext uri="{BB962C8B-B14F-4D97-AF65-F5344CB8AC3E}">
        <p14:creationId xmlns:p14="http://schemas.microsoft.com/office/powerpoint/2010/main" val="29048059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EA74343-99B9-4578-8785-D28A45EF18D0}"/>
              </a:ext>
            </a:extLst>
          </p:cNvPr>
          <p:cNvSpPr>
            <a:spLocks noChangeArrowheads="1"/>
          </p:cNvSpPr>
          <p:nvPr/>
        </p:nvSpPr>
        <p:spPr bwMode="auto">
          <a:xfrm>
            <a:off x="1330324" y="4801"/>
            <a:ext cx="842949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Suffizienz und Effizienz (3) </a:t>
            </a:r>
          </a:p>
          <a:p>
            <a:r>
              <a:rPr lang="de-DE" altLang="de-DE" dirty="0">
                <a:solidFill>
                  <a:schemeClr val="bg1"/>
                </a:solidFill>
              </a:rPr>
              <a:t>Effizienzsteigerungen bei der Wärme- und Mobilitätswende</a:t>
            </a:r>
            <a:endParaRPr lang="de-DE" altLang="de-DE" sz="1800" dirty="0">
              <a:solidFill>
                <a:schemeClr val="bg1"/>
              </a:solidFill>
            </a:endParaRPr>
          </a:p>
        </p:txBody>
      </p:sp>
      <p:sp>
        <p:nvSpPr>
          <p:cNvPr id="2" name="Text Box 5">
            <a:extLst>
              <a:ext uri="{FF2B5EF4-FFF2-40B4-BE49-F238E27FC236}">
                <a16:creationId xmlns:a16="http://schemas.microsoft.com/office/drawing/2014/main" id="{E265E46E-B928-BDC5-97A4-D7AE945AB27C}"/>
              </a:ext>
            </a:extLst>
          </p:cNvPr>
          <p:cNvSpPr txBox="1">
            <a:spLocks noChangeArrowheads="1"/>
          </p:cNvSpPr>
          <p:nvPr/>
        </p:nvSpPr>
        <p:spPr bwMode="auto">
          <a:xfrm>
            <a:off x="350043" y="842367"/>
            <a:ext cx="940977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600" dirty="0">
                <a:solidFill>
                  <a:srgbClr val="0000FF"/>
                </a:solidFill>
              </a:rPr>
              <a:t>Der pauschale Ansatz der  </a:t>
            </a:r>
            <a:r>
              <a:rPr lang="de-DE" altLang="de-DE" sz="1600" dirty="0">
                <a:solidFill>
                  <a:srgbClr val="3333FF"/>
                </a:solidFill>
              </a:rPr>
              <a:t>EU-Energie-Effizienz-Richtlinie von 2018 mit dem Einsparwert von 1,5%/a des Endenergieverbrauchs kann mittleiweile (2023) für die Wärme- und Mobilitätswende bei den Endenergiesektoren bis 2040 gut abgeschätzt werden:</a:t>
            </a:r>
            <a:endParaRPr lang="de-DE" altLang="de-DE" sz="1600" dirty="0">
              <a:solidFill>
                <a:srgbClr val="0000FF"/>
              </a:solidFill>
            </a:endParaRPr>
          </a:p>
        </p:txBody>
      </p:sp>
      <p:graphicFrame>
        <p:nvGraphicFramePr>
          <p:cNvPr id="7" name="Tabelle 6">
            <a:extLst>
              <a:ext uri="{FF2B5EF4-FFF2-40B4-BE49-F238E27FC236}">
                <a16:creationId xmlns:a16="http://schemas.microsoft.com/office/drawing/2014/main" id="{6EA97DFE-6F37-0B8C-126A-6BAD591036A8}"/>
              </a:ext>
            </a:extLst>
          </p:cNvPr>
          <p:cNvGraphicFramePr>
            <a:graphicFrameLocks noGrp="1"/>
          </p:cNvGraphicFramePr>
          <p:nvPr>
            <p:extLst>
              <p:ext uri="{D42A27DB-BD31-4B8C-83A1-F6EECF244321}">
                <p14:modId xmlns:p14="http://schemas.microsoft.com/office/powerpoint/2010/main" val="909135433"/>
              </p:ext>
            </p:extLst>
          </p:nvPr>
        </p:nvGraphicFramePr>
        <p:xfrm>
          <a:off x="283151" y="1772266"/>
          <a:ext cx="4189676" cy="3087370"/>
        </p:xfrm>
        <a:graphic>
          <a:graphicData uri="http://schemas.openxmlformats.org/drawingml/2006/table">
            <a:tbl>
              <a:tblPr>
                <a:tableStyleId>{5C22544A-7EE6-4342-B048-85BDC9FD1C3A}</a:tableStyleId>
              </a:tblPr>
              <a:tblGrid>
                <a:gridCol w="1019756">
                  <a:extLst>
                    <a:ext uri="{9D8B030D-6E8A-4147-A177-3AD203B41FA5}">
                      <a16:colId xmlns:a16="http://schemas.microsoft.com/office/drawing/2014/main" val="3435240682"/>
                    </a:ext>
                  </a:extLst>
                </a:gridCol>
                <a:gridCol w="716280">
                  <a:extLst>
                    <a:ext uri="{9D8B030D-6E8A-4147-A177-3AD203B41FA5}">
                      <a16:colId xmlns:a16="http://schemas.microsoft.com/office/drawing/2014/main" val="25746206"/>
                    </a:ext>
                  </a:extLst>
                </a:gridCol>
                <a:gridCol w="1127760">
                  <a:extLst>
                    <a:ext uri="{9D8B030D-6E8A-4147-A177-3AD203B41FA5}">
                      <a16:colId xmlns:a16="http://schemas.microsoft.com/office/drawing/2014/main" val="2284639779"/>
                    </a:ext>
                  </a:extLst>
                </a:gridCol>
                <a:gridCol w="583182">
                  <a:extLst>
                    <a:ext uri="{9D8B030D-6E8A-4147-A177-3AD203B41FA5}">
                      <a16:colId xmlns:a16="http://schemas.microsoft.com/office/drawing/2014/main" val="2954782151"/>
                    </a:ext>
                  </a:extLst>
                </a:gridCol>
                <a:gridCol w="742698">
                  <a:extLst>
                    <a:ext uri="{9D8B030D-6E8A-4147-A177-3AD203B41FA5}">
                      <a16:colId xmlns:a16="http://schemas.microsoft.com/office/drawing/2014/main" val="3763105147"/>
                    </a:ext>
                  </a:extLst>
                </a:gridCol>
              </a:tblGrid>
              <a:tr h="184150">
                <a:tc>
                  <a:txBody>
                    <a:bodyPr/>
                    <a:lstStyle/>
                    <a:p>
                      <a:pPr algn="ctr" fontAlgn="b"/>
                      <a:r>
                        <a:rPr lang="de-DE" sz="1200" b="1" i="0" u="none" strike="noStrike" dirty="0" err="1">
                          <a:solidFill>
                            <a:schemeClr val="bg1"/>
                          </a:solidFill>
                          <a:effectLst/>
                          <a:latin typeface="+mn-lt"/>
                        </a:rPr>
                        <a:t>Wärmeart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gridSpan="2">
                  <a:txBody>
                    <a:bodyPr/>
                    <a:lstStyle/>
                    <a:p>
                      <a:pPr algn="ctr" fontAlgn="b"/>
                      <a:r>
                        <a:rPr lang="de-DE" sz="1200" b="1" u="none" strike="noStrike" dirty="0">
                          <a:solidFill>
                            <a:schemeClr val="bg1"/>
                          </a:solidFill>
                          <a:effectLst/>
                          <a:latin typeface="+mn-lt"/>
                        </a:rPr>
                        <a:t>Verbräuche 2017</a:t>
                      </a:r>
                      <a:endParaRPr lang="de-DE" sz="10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tc gridSpan="2">
                  <a:txBody>
                    <a:bodyPr/>
                    <a:lstStyle/>
                    <a:p>
                      <a:pPr algn="ctr" fontAlgn="b"/>
                      <a:r>
                        <a:rPr lang="de-DE" sz="1200" b="1" u="none" strike="noStrike" dirty="0">
                          <a:solidFill>
                            <a:schemeClr val="bg1"/>
                          </a:solidFill>
                          <a:effectLst/>
                          <a:latin typeface="+mn-lt"/>
                        </a:rPr>
                        <a:t>Einsparung 2040</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extLst>
                  <a:ext uri="{0D108BD9-81ED-4DB2-BD59-A6C34878D82A}">
                    <a16:rowId xmlns:a16="http://schemas.microsoft.com/office/drawing/2014/main" val="2073660798"/>
                  </a:ext>
                </a:extLst>
              </a:tr>
              <a:tr h="438150">
                <a:tc>
                  <a:txBody>
                    <a:bodyPr/>
                    <a:lstStyle/>
                    <a:p>
                      <a:pPr algn="ctr" fontAlgn="t"/>
                      <a:r>
                        <a:rPr lang="de-DE" sz="1200" b="1" u="none" strike="noStrike">
                          <a:solidFill>
                            <a:schemeClr val="bg1"/>
                          </a:solidFill>
                          <a:effectLst/>
                          <a:latin typeface="+mn-lt"/>
                        </a:rPr>
                        <a:t> Endenergie</a:t>
                      </a:r>
                      <a:br>
                        <a:rPr lang="de-DE" sz="1200" b="1" u="none" strike="noStrike">
                          <a:solidFill>
                            <a:schemeClr val="bg1"/>
                          </a:solidFill>
                          <a:effectLst/>
                          <a:latin typeface="+mn-lt"/>
                        </a:rPr>
                      </a:br>
                      <a:r>
                        <a:rPr lang="de-DE" sz="1200" b="1" u="none" strike="noStrike">
                          <a:solidFill>
                            <a:schemeClr val="bg1"/>
                          </a:solidFill>
                          <a:effectLst/>
                          <a:latin typeface="+mn-lt"/>
                        </a:rPr>
                        <a:t>-sektoren</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a:solidFill>
                            <a:schemeClr val="bg1"/>
                          </a:solidFill>
                          <a:effectLst/>
                          <a:latin typeface="+mn-lt"/>
                        </a:rPr>
                        <a:t>Gesamt</a:t>
                      </a:r>
                      <a:br>
                        <a:rPr lang="de-DE" sz="1200" b="1" u="none" strike="noStrike">
                          <a:solidFill>
                            <a:schemeClr val="bg1"/>
                          </a:solidFill>
                          <a:effectLst/>
                          <a:latin typeface="+mn-lt"/>
                        </a:rPr>
                      </a:br>
                      <a:r>
                        <a:rPr lang="de-DE" sz="1200" b="1" u="none" strike="noStrike">
                          <a:solidFill>
                            <a:schemeClr val="bg1"/>
                          </a:solidFill>
                          <a:effectLst/>
                          <a:latin typeface="+mn-lt"/>
                        </a:rPr>
                        <a:t>(TWh)</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davon Fossile</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a:t>
                      </a:r>
                    </a:p>
                    <a:p>
                      <a:pPr algn="ctr" fontAlgn="t"/>
                      <a:r>
                        <a:rPr lang="de-DE" sz="1000" b="1" i="0" u="none" strike="noStrike" dirty="0">
                          <a:solidFill>
                            <a:schemeClr val="bg1"/>
                          </a:solidFill>
                          <a:effectLst/>
                          <a:latin typeface="+mn-lt"/>
                        </a:rPr>
                        <a:t>*)</a:t>
                      </a: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extLst>
                  <a:ext uri="{0D108BD9-81ED-4DB2-BD59-A6C34878D82A}">
                    <a16:rowId xmlns:a16="http://schemas.microsoft.com/office/drawing/2014/main" val="3452903599"/>
                  </a:ext>
                </a:extLst>
              </a:tr>
              <a:tr h="184150">
                <a:tc>
                  <a:txBody>
                    <a:bodyPr/>
                    <a:lstStyle/>
                    <a:p>
                      <a:pPr algn="l" fontAlgn="b"/>
                      <a:r>
                        <a:rPr lang="de-DE" sz="1200" b="1" u="none" strike="noStrike" dirty="0">
                          <a:solidFill>
                            <a:srgbClr val="0000FF"/>
                          </a:solidFill>
                          <a:effectLst/>
                          <a:latin typeface="+mn-lt"/>
                        </a:rPr>
                        <a:t>Industrie</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545,5</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34,5</a:t>
                      </a:r>
                      <a:endParaRPr lang="de-DE" sz="1200" b="1" i="0" u="none" strike="noStrike">
                        <a:solidFill>
                          <a:srgbClr val="0000FF"/>
                        </a:solidFill>
                        <a:effectLst/>
                        <a:latin typeface="+mn-lt"/>
                      </a:endParaRPr>
                    </a:p>
                  </a:txBody>
                  <a:tcPr marL="6350" marR="6350" marT="6350" marB="0" anchor="b"/>
                </a:tc>
                <a:tc>
                  <a:txBody>
                    <a:bodyPr/>
                    <a:lstStyle/>
                    <a:p>
                      <a:pPr algn="r" fontAlgn="b"/>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25,5</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653651114"/>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42,6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31,5</a:t>
                      </a:r>
                      <a:endParaRPr lang="de-DE" sz="1200" b="0" i="0" u="none" strike="noStrike" dirty="0">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23,6</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57698934"/>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042332510"/>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498,2</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3840511499"/>
                  </a:ext>
                </a:extLst>
              </a:tr>
              <a:tr h="184150">
                <a:tc>
                  <a:txBody>
                    <a:bodyPr/>
                    <a:lstStyle/>
                    <a:p>
                      <a:pPr algn="l" fontAlgn="b"/>
                      <a:r>
                        <a:rPr lang="de-DE" sz="1200" b="1" u="none" strike="noStrike" dirty="0">
                          <a:solidFill>
                            <a:srgbClr val="0000FF"/>
                          </a:solidFill>
                          <a:effectLst/>
                          <a:latin typeface="+mn-lt"/>
                        </a:rPr>
                        <a:t>Haushalte</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583,5</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383,3</a:t>
                      </a:r>
                      <a:endParaRPr lang="de-DE" sz="1200" b="1" i="0" u="none" strike="noStrike" dirty="0">
                        <a:solidFill>
                          <a:srgbClr val="0000FF"/>
                        </a:solidFill>
                        <a:effectLst/>
                        <a:latin typeface="+mn-lt"/>
                      </a:endParaRPr>
                    </a:p>
                  </a:txBody>
                  <a:tcPr marL="6350" marR="6350" marT="6350" marB="0" anchor="b">
                    <a:solidFill>
                      <a:schemeClr val="bg1"/>
                    </a:solidFill>
                  </a:tcPr>
                </a:tc>
                <a:tc>
                  <a:txBody>
                    <a:bodyPr/>
                    <a:lstStyle/>
                    <a:p>
                      <a:pPr algn="r" fontAlgn="b"/>
                      <a:endParaRPr lang="de-DE" sz="1200" b="1"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b="1" u="none" strike="noStrike" dirty="0">
                          <a:solidFill>
                            <a:srgbClr val="0000FF"/>
                          </a:solidFill>
                          <a:effectLst/>
                          <a:latin typeface="+mn-lt"/>
                        </a:rPr>
                        <a:t>280,6</a:t>
                      </a:r>
                      <a:endParaRPr lang="de-DE" sz="1200" b="1"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338876465"/>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445,3</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314,7</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dirty="0">
                          <a:solidFill>
                            <a:srgbClr val="0000FF"/>
                          </a:solidFill>
                          <a:effectLst/>
                          <a:latin typeface="+mn-lt"/>
                        </a:rPr>
                        <a:t>236,0</a:t>
                      </a:r>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140067826"/>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98,6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67,6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dirty="0">
                          <a:solidFill>
                            <a:srgbClr val="0000FF"/>
                          </a:solidFill>
                          <a:effectLst/>
                          <a:latin typeface="+mn-lt"/>
                        </a:rPr>
                        <a:t>44,6</a:t>
                      </a:r>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979121040"/>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39,5</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r" fontAlgn="b"/>
                      <a:r>
                        <a:rPr lang="de-DE" sz="1200" u="none" strike="noStrike">
                          <a:solidFill>
                            <a:srgbClr val="0000FF"/>
                          </a:solidFill>
                          <a:effectLst/>
                          <a:latin typeface="+mn-lt"/>
                        </a:rPr>
                        <a:t>1,0</a:t>
                      </a:r>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l" fontAlgn="b"/>
                      <a:endParaRPr lang="de-DE" sz="1200" b="0" i="0" u="none" strike="noStrike">
                        <a:solidFill>
                          <a:srgbClr val="0000FF"/>
                        </a:solidFill>
                        <a:effectLst/>
                        <a:latin typeface="+mn-lt"/>
                      </a:endParaRPr>
                    </a:p>
                  </a:txBody>
                  <a:tcPr marL="6350" marR="6350" marT="6350" marB="0" anchor="b">
                    <a:solidFill>
                      <a:schemeClr val="bg1"/>
                    </a:solidFill>
                  </a:tcPr>
                </a:tc>
                <a:tc>
                  <a:txBody>
                    <a:bodyPr/>
                    <a:lstStyle/>
                    <a:p>
                      <a:pPr algn="l" fontAlgn="b"/>
                      <a:endParaRPr lang="de-DE" sz="1200" b="0" i="0" u="none" strike="noStrike" dirty="0">
                        <a:solidFill>
                          <a:srgbClr val="0000FF"/>
                        </a:solidFill>
                        <a:effectLst/>
                        <a:latin typeface="+mn-lt"/>
                      </a:endParaRPr>
                    </a:p>
                  </a:txBody>
                  <a:tcPr marL="6350" marR="6350" marT="6350" marB="0" anchor="b">
                    <a:solidFill>
                      <a:schemeClr val="bg1"/>
                    </a:solidFill>
                  </a:tcPr>
                </a:tc>
                <a:extLst>
                  <a:ext uri="{0D108BD9-81ED-4DB2-BD59-A6C34878D82A}">
                    <a16:rowId xmlns:a16="http://schemas.microsoft.com/office/drawing/2014/main" val="1989164549"/>
                  </a:ext>
                </a:extLst>
              </a:tr>
              <a:tr h="184150">
                <a:tc>
                  <a:txBody>
                    <a:bodyPr/>
                    <a:lstStyle/>
                    <a:p>
                      <a:pPr algn="l" fontAlgn="b"/>
                      <a:r>
                        <a:rPr lang="de-DE" sz="1200" b="1" u="none" strike="noStrike" dirty="0">
                          <a:solidFill>
                            <a:srgbClr val="0000FF"/>
                          </a:solidFill>
                          <a:effectLst/>
                          <a:latin typeface="+mn-lt"/>
                        </a:rPr>
                        <a:t>GHD</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233,8</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163,7</a:t>
                      </a:r>
                      <a:endParaRPr lang="de-DE" sz="1200" b="1" i="0" u="none" strike="noStrike" dirty="0">
                        <a:solidFill>
                          <a:srgbClr val="0000FF"/>
                        </a:solidFill>
                        <a:effectLst/>
                        <a:latin typeface="+mn-lt"/>
                      </a:endParaRPr>
                    </a:p>
                  </a:txBody>
                  <a:tcPr marL="6350" marR="6350" marT="6350" marB="0" anchor="b"/>
                </a:tc>
                <a:tc>
                  <a:txBody>
                    <a:bodyPr/>
                    <a:lstStyle/>
                    <a:p>
                      <a:pPr algn="r" fontAlgn="b"/>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110,8</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482998909"/>
                  </a:ext>
                </a:extLst>
              </a:tr>
              <a:tr h="184150">
                <a:tc>
                  <a:txBody>
                    <a:bodyPr/>
                    <a:lstStyle/>
                    <a:p>
                      <a:pPr algn="r" fontAlgn="b"/>
                      <a:r>
                        <a:rPr lang="de-DE" sz="1200" u="none" strike="noStrike">
                          <a:solidFill>
                            <a:srgbClr val="0000FF"/>
                          </a:solidFill>
                          <a:effectLst/>
                          <a:latin typeface="+mn-lt"/>
                        </a:rPr>
                        <a:t>Raumwärme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187,2</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139,8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75</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104,8</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905174763"/>
                  </a:ext>
                </a:extLst>
              </a:tr>
              <a:tr h="184150">
                <a:tc>
                  <a:txBody>
                    <a:bodyPr/>
                    <a:lstStyle/>
                    <a:p>
                      <a:pPr algn="r" fontAlgn="b"/>
                      <a:r>
                        <a:rPr lang="de-DE" sz="1200" u="none" strike="noStrike">
                          <a:solidFill>
                            <a:srgbClr val="0000FF"/>
                          </a:solidFill>
                          <a:effectLst/>
                          <a:latin typeface="+mn-lt"/>
                        </a:rPr>
                        <a:t>Warmwasser</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18,8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9,1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6,0</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476828392"/>
                  </a:ext>
                </a:extLst>
              </a:tr>
              <a:tr h="184150">
                <a:tc>
                  <a:txBody>
                    <a:bodyPr/>
                    <a:lstStyle/>
                    <a:p>
                      <a:pPr algn="r" fontAlgn="b"/>
                      <a:r>
                        <a:rPr lang="de-DE" sz="1200" u="none" strike="noStrike">
                          <a:solidFill>
                            <a:srgbClr val="0000FF"/>
                          </a:solidFill>
                          <a:effectLst/>
                          <a:latin typeface="+mn-lt"/>
                        </a:rPr>
                        <a:t>Prozesswärme</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27,8</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14,8</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0,0</a:t>
                      </a:r>
                      <a:endParaRPr lang="de-DE" sz="1200" b="0" i="0" u="none" strike="noStrike">
                        <a:solidFill>
                          <a:srgbClr val="0000FF"/>
                        </a:solidFill>
                        <a:effectLst/>
                        <a:latin typeface="+mn-lt"/>
                      </a:endParaRPr>
                    </a:p>
                  </a:txBody>
                  <a:tcPr marL="6350" marR="6350" marT="6350" marB="0" anchor="b"/>
                </a:tc>
                <a:extLst>
                  <a:ext uri="{0D108BD9-81ED-4DB2-BD59-A6C34878D82A}">
                    <a16:rowId xmlns:a16="http://schemas.microsoft.com/office/drawing/2014/main" val="1627468883"/>
                  </a:ext>
                </a:extLst>
              </a:tr>
              <a:tr h="184150">
                <a:tc>
                  <a:txBody>
                    <a:bodyPr/>
                    <a:lstStyle/>
                    <a:p>
                      <a:pPr algn="r" fontAlgn="b"/>
                      <a:r>
                        <a:rPr lang="de-DE" sz="1200" b="1" u="none" strike="noStrike">
                          <a:solidFill>
                            <a:schemeClr val="bg1"/>
                          </a:solidFill>
                          <a:effectLst/>
                          <a:latin typeface="+mn-lt"/>
                        </a:rPr>
                        <a:t>Summe</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r>
                        <a:rPr lang="de-DE" sz="1200" b="1" u="none" strike="noStrike">
                          <a:solidFill>
                            <a:schemeClr val="bg1"/>
                          </a:solidFill>
                          <a:effectLst/>
                          <a:latin typeface="+mn-lt"/>
                        </a:rPr>
                        <a:t>1.362,8</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l" fontAlgn="b"/>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b"/>
                      <a:r>
                        <a:rPr lang="de-DE" sz="1200" b="1" u="none" strike="noStrike" dirty="0">
                          <a:solidFill>
                            <a:schemeClr val="bg1"/>
                          </a:solidFill>
                          <a:effectLst/>
                          <a:latin typeface="+mn-lt"/>
                        </a:rPr>
                        <a:t>416,9</a:t>
                      </a:r>
                      <a:endParaRPr lang="de-DE" sz="1200" b="1" i="0" u="none" strike="noStrike" dirty="0">
                        <a:solidFill>
                          <a:schemeClr val="bg1"/>
                        </a:solidFill>
                        <a:effectLst/>
                        <a:latin typeface="+mn-lt"/>
                      </a:endParaRPr>
                    </a:p>
                  </a:txBody>
                  <a:tcPr marL="6350" marR="6350" marT="6350" marB="0" anchor="b">
                    <a:solidFill>
                      <a:schemeClr val="bg1">
                        <a:lumMod val="65000"/>
                      </a:schemeClr>
                    </a:solidFill>
                  </a:tcPr>
                </a:tc>
                <a:extLst>
                  <a:ext uri="{0D108BD9-81ED-4DB2-BD59-A6C34878D82A}">
                    <a16:rowId xmlns:a16="http://schemas.microsoft.com/office/drawing/2014/main" val="2954155006"/>
                  </a:ext>
                </a:extLst>
              </a:tr>
            </a:tbl>
          </a:graphicData>
        </a:graphic>
      </p:graphicFrame>
      <p:sp>
        <p:nvSpPr>
          <p:cNvPr id="8" name="Text Box 14">
            <a:extLst>
              <a:ext uri="{FF2B5EF4-FFF2-40B4-BE49-F238E27FC236}">
                <a16:creationId xmlns:a16="http://schemas.microsoft.com/office/drawing/2014/main" id="{AA92FB84-FDD2-4862-C0FE-3A436769F1FD}"/>
              </a:ext>
            </a:extLst>
          </p:cNvPr>
          <p:cNvSpPr txBox="1">
            <a:spLocks noChangeArrowheads="1"/>
          </p:cNvSpPr>
          <p:nvPr/>
        </p:nvSpPr>
        <p:spPr bwMode="auto">
          <a:xfrm>
            <a:off x="7786688" y="5585610"/>
            <a:ext cx="15084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x) Quellenliste</a:t>
            </a:r>
          </a:p>
        </p:txBody>
      </p:sp>
      <p:sp>
        <p:nvSpPr>
          <p:cNvPr id="9" name="Text Box 5">
            <a:extLst>
              <a:ext uri="{FF2B5EF4-FFF2-40B4-BE49-F238E27FC236}">
                <a16:creationId xmlns:a16="http://schemas.microsoft.com/office/drawing/2014/main" id="{D184A7E3-AA9D-B172-BF18-BFBF70C6AAF3}"/>
              </a:ext>
            </a:extLst>
          </p:cNvPr>
          <p:cNvSpPr txBox="1">
            <a:spLocks noChangeArrowheads="1"/>
          </p:cNvSpPr>
          <p:nvPr/>
        </p:nvSpPr>
        <p:spPr bwMode="auto">
          <a:xfrm>
            <a:off x="323545" y="5141754"/>
            <a:ext cx="5172907" cy="73866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400" dirty="0">
                <a:solidFill>
                  <a:srgbClr val="0000FF"/>
                </a:solidFill>
              </a:rPr>
              <a:t>*) %</a:t>
            </a:r>
            <a:r>
              <a:rPr lang="de-DE" altLang="de-DE" sz="1400" dirty="0" err="1">
                <a:solidFill>
                  <a:srgbClr val="0000FF"/>
                </a:solidFill>
              </a:rPr>
              <a:t>tuale</a:t>
            </a:r>
            <a:r>
              <a:rPr lang="de-DE" altLang="de-DE" sz="1400" dirty="0">
                <a:solidFill>
                  <a:srgbClr val="0000FF"/>
                </a:solidFill>
              </a:rPr>
              <a:t> Einsparwerte Wärme, Schätzung</a:t>
            </a:r>
            <a:br>
              <a:rPr lang="de-DE" altLang="de-DE" sz="1400" dirty="0">
                <a:solidFill>
                  <a:srgbClr val="0000FF"/>
                </a:solidFill>
              </a:rPr>
            </a:br>
            <a:r>
              <a:rPr lang="de-DE" altLang="de-DE" sz="1400" dirty="0">
                <a:solidFill>
                  <a:srgbClr val="0000FF"/>
                </a:solidFill>
              </a:rPr>
              <a:t>    JAZ Wärmepumpe, Raumwärme: 4,0 entspricht 75%</a:t>
            </a:r>
            <a:br>
              <a:rPr lang="de-DE" altLang="de-DE" sz="1400" dirty="0">
                <a:solidFill>
                  <a:srgbClr val="0000FF"/>
                </a:solidFill>
              </a:rPr>
            </a:br>
            <a:r>
              <a:rPr lang="de-DE" altLang="de-DE" sz="1400" dirty="0">
                <a:solidFill>
                  <a:srgbClr val="0000FF"/>
                </a:solidFill>
              </a:rPr>
              <a:t>    JAZ Wärmepumpe, Warmwasser: 3,0 entspricht 66%</a:t>
            </a:r>
          </a:p>
        </p:txBody>
      </p:sp>
      <p:graphicFrame>
        <p:nvGraphicFramePr>
          <p:cNvPr id="10" name="Tabelle 9">
            <a:extLst>
              <a:ext uri="{FF2B5EF4-FFF2-40B4-BE49-F238E27FC236}">
                <a16:creationId xmlns:a16="http://schemas.microsoft.com/office/drawing/2014/main" id="{C9F37C71-9B13-16A4-D8AB-4CE39D0E771B}"/>
              </a:ext>
            </a:extLst>
          </p:cNvPr>
          <p:cNvGraphicFramePr>
            <a:graphicFrameLocks noGrp="1"/>
          </p:cNvGraphicFramePr>
          <p:nvPr>
            <p:extLst>
              <p:ext uri="{D42A27DB-BD31-4B8C-83A1-F6EECF244321}">
                <p14:modId xmlns:p14="http://schemas.microsoft.com/office/powerpoint/2010/main" val="4029413273"/>
              </p:ext>
            </p:extLst>
          </p:nvPr>
        </p:nvGraphicFramePr>
        <p:xfrm>
          <a:off x="4826000" y="1772266"/>
          <a:ext cx="4882364" cy="2502131"/>
        </p:xfrm>
        <a:graphic>
          <a:graphicData uri="http://schemas.openxmlformats.org/drawingml/2006/table">
            <a:tbl>
              <a:tblPr>
                <a:tableStyleId>{5C22544A-7EE6-4342-B048-85BDC9FD1C3A}</a:tableStyleId>
              </a:tblPr>
              <a:tblGrid>
                <a:gridCol w="1613760">
                  <a:extLst>
                    <a:ext uri="{9D8B030D-6E8A-4147-A177-3AD203B41FA5}">
                      <a16:colId xmlns:a16="http://schemas.microsoft.com/office/drawing/2014/main" val="3783663518"/>
                    </a:ext>
                  </a:extLst>
                </a:gridCol>
                <a:gridCol w="753716">
                  <a:extLst>
                    <a:ext uri="{9D8B030D-6E8A-4147-A177-3AD203B41FA5}">
                      <a16:colId xmlns:a16="http://schemas.microsoft.com/office/drawing/2014/main" val="1548514319"/>
                    </a:ext>
                  </a:extLst>
                </a:gridCol>
                <a:gridCol w="1213924">
                  <a:extLst>
                    <a:ext uri="{9D8B030D-6E8A-4147-A177-3AD203B41FA5}">
                      <a16:colId xmlns:a16="http://schemas.microsoft.com/office/drawing/2014/main" val="3368888576"/>
                    </a:ext>
                  </a:extLst>
                </a:gridCol>
                <a:gridCol w="541867">
                  <a:extLst>
                    <a:ext uri="{9D8B030D-6E8A-4147-A177-3AD203B41FA5}">
                      <a16:colId xmlns:a16="http://schemas.microsoft.com/office/drawing/2014/main" val="1686027130"/>
                    </a:ext>
                  </a:extLst>
                </a:gridCol>
                <a:gridCol w="759097">
                  <a:extLst>
                    <a:ext uri="{9D8B030D-6E8A-4147-A177-3AD203B41FA5}">
                      <a16:colId xmlns:a16="http://schemas.microsoft.com/office/drawing/2014/main" val="3652414928"/>
                    </a:ext>
                  </a:extLst>
                </a:gridCol>
              </a:tblGrid>
              <a:tr h="19200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1" u="none" strike="noStrike" dirty="0">
                          <a:solidFill>
                            <a:schemeClr val="bg1"/>
                          </a:solidFill>
                          <a:effectLst/>
                          <a:latin typeface="+mn-lt"/>
                        </a:rPr>
                        <a:t>Verkehrsart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gridSpan="2">
                  <a:txBody>
                    <a:bodyPr/>
                    <a:lstStyle/>
                    <a:p>
                      <a:pPr algn="ctr" fontAlgn="ctr"/>
                      <a:r>
                        <a:rPr lang="de-DE" sz="1200" b="1" u="none" strike="noStrike" dirty="0">
                          <a:solidFill>
                            <a:schemeClr val="bg1"/>
                          </a:solidFill>
                          <a:effectLst/>
                          <a:latin typeface="+mn-lt"/>
                        </a:rPr>
                        <a:t>Verbrauch 2017</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tc gridSpan="2">
                  <a:txBody>
                    <a:bodyPr/>
                    <a:lstStyle/>
                    <a:p>
                      <a:pPr algn="ctr" fontAlgn="ctr"/>
                      <a:r>
                        <a:rPr lang="de-DE" sz="1200" b="1" u="none" strike="noStrike" dirty="0">
                          <a:solidFill>
                            <a:schemeClr val="bg1"/>
                          </a:solidFill>
                          <a:effectLst/>
                          <a:latin typeface="+mn-lt"/>
                        </a:rPr>
                        <a:t>Einsparung 2040</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hMerge="1">
                  <a:txBody>
                    <a:bodyPr/>
                    <a:lstStyle/>
                    <a:p>
                      <a:endParaRPr lang="de-DE"/>
                    </a:p>
                  </a:txBody>
                  <a:tcPr/>
                </a:tc>
                <a:extLst>
                  <a:ext uri="{0D108BD9-81ED-4DB2-BD59-A6C34878D82A}">
                    <a16:rowId xmlns:a16="http://schemas.microsoft.com/office/drawing/2014/main" val="1369741540"/>
                  </a:ext>
                </a:extLst>
              </a:tr>
              <a:tr h="317500">
                <a:tc>
                  <a:txBody>
                    <a:bodyPr/>
                    <a:lstStyle/>
                    <a:p>
                      <a:pPr algn="ctr" fontAlgn="t"/>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Gesamt</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davon Fossile</a:t>
                      </a:r>
                      <a:br>
                        <a:rPr lang="de-DE" sz="1200" b="1" u="none" strike="noStrike" dirty="0">
                          <a:solidFill>
                            <a:schemeClr val="bg1"/>
                          </a:solidFill>
                          <a:effectLst/>
                          <a:latin typeface="+mn-lt"/>
                        </a:rPr>
                      </a:br>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a:t>
                      </a:r>
                      <a:br>
                        <a:rPr lang="de-DE" sz="1200" b="1" u="none" strike="noStrike" dirty="0">
                          <a:solidFill>
                            <a:schemeClr val="bg1"/>
                          </a:solidFill>
                          <a:effectLst/>
                          <a:latin typeface="+mn-lt"/>
                        </a:rPr>
                      </a:br>
                      <a:r>
                        <a:rPr lang="de-DE" sz="1200" b="1" u="none" strike="noStrike" dirty="0">
                          <a:solidFill>
                            <a:schemeClr val="bg1"/>
                          </a:solidFill>
                          <a:effectLst/>
                          <a:latin typeface="+mn-lt"/>
                        </a:rPr>
                        <a:t>**)</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tc>
                  <a:txBody>
                    <a:bodyPr/>
                    <a:lstStyle/>
                    <a:p>
                      <a:pPr algn="ctr" fontAlgn="t"/>
                      <a:r>
                        <a:rPr lang="de-DE" sz="1200" b="1" u="none" strike="noStrike" dirty="0">
                          <a:solidFill>
                            <a:schemeClr val="bg1"/>
                          </a:solidFill>
                          <a:effectLst/>
                          <a:latin typeface="+mn-lt"/>
                        </a:rPr>
                        <a:t>(TWh)</a:t>
                      </a:r>
                      <a:endParaRPr lang="de-DE" sz="1200" b="1" i="0" u="none" strike="noStrike" dirty="0">
                        <a:solidFill>
                          <a:schemeClr val="bg1"/>
                        </a:solidFill>
                        <a:effectLst/>
                        <a:latin typeface="+mn-lt"/>
                      </a:endParaRPr>
                    </a:p>
                  </a:txBody>
                  <a:tcPr marL="6350" marR="6350" marT="6350" marB="0">
                    <a:solidFill>
                      <a:schemeClr val="bg1">
                        <a:lumMod val="65000"/>
                      </a:schemeClr>
                    </a:solidFill>
                  </a:tcPr>
                </a:tc>
                <a:extLst>
                  <a:ext uri="{0D108BD9-81ED-4DB2-BD59-A6C34878D82A}">
                    <a16:rowId xmlns:a16="http://schemas.microsoft.com/office/drawing/2014/main" val="2605624038"/>
                  </a:ext>
                </a:extLst>
              </a:tr>
              <a:tr h="241300">
                <a:tc>
                  <a:txBody>
                    <a:bodyPr/>
                    <a:lstStyle/>
                    <a:p>
                      <a:pPr algn="l" fontAlgn="b"/>
                      <a:r>
                        <a:rPr lang="de-DE" sz="1200" b="1" u="none" strike="noStrike">
                          <a:solidFill>
                            <a:srgbClr val="0000FF"/>
                          </a:solidFill>
                          <a:effectLst/>
                          <a:latin typeface="+mn-lt"/>
                        </a:rPr>
                        <a:t>Schienenverkehr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15,0</a:t>
                      </a:r>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2374927832"/>
                  </a:ext>
                </a:extLst>
              </a:tr>
              <a:tr h="184150">
                <a:tc>
                  <a:txBody>
                    <a:bodyPr/>
                    <a:lstStyle/>
                    <a:p>
                      <a:pPr algn="r" fontAlgn="b"/>
                      <a:r>
                        <a:rPr lang="de-DE" sz="1200" u="none" strike="noStrike">
                          <a:solidFill>
                            <a:srgbClr val="0000FF"/>
                          </a:solidFill>
                          <a:effectLst/>
                          <a:latin typeface="+mn-lt"/>
                        </a:rPr>
                        <a:t>Strom</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11,7</a:t>
                      </a:r>
                      <a:endParaRPr lang="de-DE" sz="1200" b="0" i="0" u="none" strike="noStrike" dirty="0">
                        <a:solidFill>
                          <a:srgbClr val="0000FF"/>
                        </a:solidFill>
                        <a:effectLst/>
                        <a:latin typeface="+mn-lt"/>
                      </a:endParaRPr>
                    </a:p>
                  </a:txBody>
                  <a:tcPr marL="6350" marR="6350" marT="6350" marB="0" anchor="b"/>
                </a:tc>
                <a:tc>
                  <a:txBody>
                    <a:bodyPr/>
                    <a:lstStyle/>
                    <a:p>
                      <a:pPr algn="l" fontAlgn="b"/>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0,0</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301948129"/>
                  </a:ext>
                </a:extLst>
              </a:tr>
              <a:tr h="184150">
                <a:tc>
                  <a:txBody>
                    <a:bodyPr/>
                    <a:lstStyle/>
                    <a:p>
                      <a:pPr algn="r" fontAlgn="b"/>
                      <a:r>
                        <a:rPr lang="de-DE" sz="1200" u="none" strike="noStrike">
                          <a:solidFill>
                            <a:srgbClr val="0000FF"/>
                          </a:solidFill>
                          <a:effectLst/>
                          <a:latin typeface="+mn-lt"/>
                        </a:rPr>
                        <a:t>Diesel</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3,1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3,1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2,0</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3120534875"/>
                  </a:ext>
                </a:extLst>
              </a:tr>
              <a:tr h="184150">
                <a:tc>
                  <a:txBody>
                    <a:bodyPr/>
                    <a:lstStyle/>
                    <a:p>
                      <a:pPr algn="l" fontAlgn="b"/>
                      <a:r>
                        <a:rPr lang="de-DE" sz="1200" b="1" u="none" strike="noStrike">
                          <a:solidFill>
                            <a:srgbClr val="0000FF"/>
                          </a:solidFill>
                          <a:effectLst/>
                          <a:latin typeface="+mn-lt"/>
                        </a:rPr>
                        <a:t>Straßenverkehr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631,9</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631,9</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66</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417,1</a:t>
                      </a:r>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2219474112"/>
                  </a:ext>
                </a:extLst>
              </a:tr>
              <a:tr h="184150">
                <a:tc>
                  <a:txBody>
                    <a:bodyPr/>
                    <a:lstStyle/>
                    <a:p>
                      <a:pPr algn="l" fontAlgn="b"/>
                      <a:r>
                        <a:rPr lang="de-DE" sz="1200" b="1" u="none" strike="noStrike">
                          <a:solidFill>
                            <a:srgbClr val="0000FF"/>
                          </a:solidFill>
                          <a:effectLst/>
                          <a:latin typeface="+mn-lt"/>
                        </a:rPr>
                        <a:t>Luftverkehr</a:t>
                      </a:r>
                      <a:endParaRPr lang="de-DE" sz="1200" b="1" i="0" u="none" strike="noStrike">
                        <a:solidFill>
                          <a:srgbClr val="0000FF"/>
                        </a:solidFill>
                        <a:effectLst/>
                        <a:latin typeface="+mn-lt"/>
                      </a:endParaRPr>
                    </a:p>
                  </a:txBody>
                  <a:tcPr marL="6350" marR="6350" marT="6350" marB="0" anchor="b"/>
                </a:tc>
                <a:tc>
                  <a:txBody>
                    <a:bodyPr/>
                    <a:lstStyle/>
                    <a:p>
                      <a:pPr algn="r" fontAlgn="b"/>
                      <a:r>
                        <a:rPr lang="de-DE" sz="1200" b="1" u="none" strike="noStrike" dirty="0">
                          <a:solidFill>
                            <a:srgbClr val="0000FF"/>
                          </a:solidFill>
                          <a:effectLst/>
                          <a:latin typeface="+mn-lt"/>
                        </a:rPr>
                        <a:t>118,3</a:t>
                      </a:r>
                      <a:endParaRPr lang="de-DE" sz="1200" b="1" i="0" u="none" strike="noStrike" dirty="0">
                        <a:solidFill>
                          <a:srgbClr val="0000FF"/>
                        </a:solidFill>
                        <a:effectLst/>
                        <a:latin typeface="+mn-lt"/>
                      </a:endParaRPr>
                    </a:p>
                  </a:txBody>
                  <a:tcPr marL="6350" marR="6350" marT="6350" marB="0" anchor="b"/>
                </a:tc>
                <a:tc>
                  <a:txBody>
                    <a:bodyPr/>
                    <a:lstStyle/>
                    <a:p>
                      <a:pPr algn="r" fontAlgn="b"/>
                      <a:r>
                        <a:rPr lang="de-DE" sz="1200" b="1" u="none" strike="noStrike">
                          <a:solidFill>
                            <a:srgbClr val="0000FF"/>
                          </a:solidFill>
                          <a:effectLst/>
                          <a:latin typeface="+mn-lt"/>
                        </a:rPr>
                        <a:t>118,3</a:t>
                      </a:r>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a:solidFill>
                          <a:srgbClr val="0000FF"/>
                        </a:solidFill>
                        <a:effectLst/>
                        <a:latin typeface="+mn-lt"/>
                      </a:endParaRPr>
                    </a:p>
                  </a:txBody>
                  <a:tcPr marL="6350" marR="6350" marT="6350" marB="0" anchor="b"/>
                </a:tc>
                <a:tc>
                  <a:txBody>
                    <a:bodyPr/>
                    <a:lstStyle/>
                    <a:p>
                      <a:pPr algn="l" fontAlgn="b"/>
                      <a:endParaRPr lang="de-DE" sz="1200" b="1"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08346434"/>
                  </a:ext>
                </a:extLst>
              </a:tr>
              <a:tr h="184150">
                <a:tc>
                  <a:txBody>
                    <a:bodyPr/>
                    <a:lstStyle/>
                    <a:p>
                      <a:pPr algn="r" fontAlgn="b"/>
                      <a:r>
                        <a:rPr lang="de-DE" sz="1200" u="none" strike="noStrike">
                          <a:solidFill>
                            <a:srgbClr val="0000FF"/>
                          </a:solidFill>
                          <a:effectLst/>
                          <a:latin typeface="+mn-lt"/>
                        </a:rPr>
                        <a:t>Flugturbinenkraftstoff</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118,1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118,1</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a:t>
                      </a:r>
                      <a:endParaRPr lang="de-DE" sz="1200" b="0" i="0" u="none" strike="noStrike">
                        <a:solidFill>
                          <a:srgbClr val="0000FF"/>
                        </a:solidFill>
                        <a:effectLst/>
                        <a:latin typeface="+mn-lt"/>
                      </a:endParaRPr>
                    </a:p>
                  </a:txBody>
                  <a:tcPr marL="6350" marR="6350" marT="6350" marB="0" anchor="b"/>
                </a:tc>
                <a:tc>
                  <a:txBody>
                    <a:bodyPr/>
                    <a:lstStyle/>
                    <a:p>
                      <a:pPr algn="l" fontAlgn="b"/>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4026878982"/>
                  </a:ext>
                </a:extLst>
              </a:tr>
              <a:tr h="184150">
                <a:tc>
                  <a:txBody>
                    <a:bodyPr/>
                    <a:lstStyle/>
                    <a:p>
                      <a:pPr algn="r" fontAlgn="b"/>
                      <a:r>
                        <a:rPr lang="de-DE" sz="1200" u="none" strike="noStrike">
                          <a:solidFill>
                            <a:srgbClr val="0000FF"/>
                          </a:solidFill>
                          <a:effectLst/>
                          <a:latin typeface="+mn-lt"/>
                        </a:rPr>
                        <a:t>Benzin</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0,3</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a:solidFill>
                            <a:srgbClr val="0000FF"/>
                          </a:solidFill>
                          <a:effectLst/>
                          <a:latin typeface="+mn-lt"/>
                        </a:rPr>
                        <a:t>66</a:t>
                      </a:r>
                      <a:endParaRPr lang="de-DE" sz="1200" b="0" i="0" u="none" strike="noStrike">
                        <a:solidFill>
                          <a:srgbClr val="0000FF"/>
                        </a:solidFill>
                        <a:effectLst/>
                        <a:latin typeface="+mn-lt"/>
                      </a:endParaRPr>
                    </a:p>
                  </a:txBody>
                  <a:tcPr marL="6350" marR="6350" marT="6350" marB="0" anchor="b"/>
                </a:tc>
                <a:tc>
                  <a:txBody>
                    <a:bodyPr/>
                    <a:lstStyle/>
                    <a:p>
                      <a:pPr algn="r" fontAlgn="b"/>
                      <a:r>
                        <a:rPr lang="de-DE" sz="1200" u="none" strike="noStrike" dirty="0">
                          <a:solidFill>
                            <a:srgbClr val="0000FF"/>
                          </a:solidFill>
                          <a:effectLst/>
                          <a:latin typeface="+mn-lt"/>
                        </a:rPr>
                        <a:t>0,2</a:t>
                      </a:r>
                      <a:endParaRPr lang="de-DE" sz="1200" b="0" i="0" u="none" strike="noStrike" dirty="0">
                        <a:solidFill>
                          <a:srgbClr val="0000FF"/>
                        </a:solidFill>
                        <a:effectLst/>
                        <a:latin typeface="+mn-lt"/>
                      </a:endParaRPr>
                    </a:p>
                  </a:txBody>
                  <a:tcPr marL="6350" marR="6350" marT="6350" marB="0" anchor="b"/>
                </a:tc>
                <a:extLst>
                  <a:ext uri="{0D108BD9-81ED-4DB2-BD59-A6C34878D82A}">
                    <a16:rowId xmlns:a16="http://schemas.microsoft.com/office/drawing/2014/main" val="1763347924"/>
                  </a:ext>
                </a:extLst>
              </a:tr>
              <a:tr h="184150">
                <a:tc>
                  <a:txBody>
                    <a:bodyPr/>
                    <a:lstStyle/>
                    <a:p>
                      <a:pPr algn="l" fontAlgn="b"/>
                      <a:r>
                        <a:rPr lang="de-DE" sz="1200" b="1" u="none" strike="noStrike">
                          <a:solidFill>
                            <a:srgbClr val="0000FF"/>
                          </a:solidFill>
                          <a:effectLst/>
                          <a:latin typeface="+mn-lt"/>
                        </a:rPr>
                        <a:t>Küsten-/Binnenschifffahrt</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2,8</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2,8</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a:solidFill>
                            <a:srgbClr val="0000FF"/>
                          </a:solidFill>
                          <a:effectLst/>
                          <a:latin typeface="+mn-lt"/>
                        </a:rPr>
                        <a:t>66</a:t>
                      </a:r>
                      <a:endParaRPr lang="de-DE" sz="1200" b="1" i="0" u="none" strike="noStrike">
                        <a:solidFill>
                          <a:srgbClr val="0000FF"/>
                        </a:solidFill>
                        <a:effectLst/>
                        <a:latin typeface="+mn-lt"/>
                      </a:endParaRPr>
                    </a:p>
                  </a:txBody>
                  <a:tcPr marL="6350" marR="6350" marT="6350" marB="0" anchor="ctr"/>
                </a:tc>
                <a:tc>
                  <a:txBody>
                    <a:bodyPr/>
                    <a:lstStyle/>
                    <a:p>
                      <a:pPr algn="r" fontAlgn="b"/>
                      <a:r>
                        <a:rPr lang="de-DE" sz="1200" b="1" u="none" strike="noStrike" dirty="0">
                          <a:solidFill>
                            <a:srgbClr val="0000FF"/>
                          </a:solidFill>
                          <a:effectLst/>
                          <a:latin typeface="+mn-lt"/>
                        </a:rPr>
                        <a:t>1,8</a:t>
                      </a:r>
                      <a:endParaRPr lang="de-DE" sz="1200" b="1" i="0" u="none" strike="noStrike" dirty="0">
                        <a:solidFill>
                          <a:srgbClr val="0000FF"/>
                        </a:solidFill>
                        <a:effectLst/>
                        <a:latin typeface="+mn-lt"/>
                      </a:endParaRPr>
                    </a:p>
                  </a:txBody>
                  <a:tcPr marL="6350" marR="6350" marT="6350" marB="0" anchor="ctr"/>
                </a:tc>
                <a:extLst>
                  <a:ext uri="{0D108BD9-81ED-4DB2-BD59-A6C34878D82A}">
                    <a16:rowId xmlns:a16="http://schemas.microsoft.com/office/drawing/2014/main" val="1389231039"/>
                  </a:ext>
                </a:extLst>
              </a:tr>
              <a:tr h="184150">
                <a:tc>
                  <a:txBody>
                    <a:bodyPr/>
                    <a:lstStyle/>
                    <a:p>
                      <a:pPr algn="r" fontAlgn="b"/>
                      <a:r>
                        <a:rPr lang="de-DE" sz="1200" b="1" u="none" strike="noStrike">
                          <a:solidFill>
                            <a:schemeClr val="bg1"/>
                          </a:solidFill>
                          <a:effectLst/>
                          <a:latin typeface="+mn-lt"/>
                        </a:rPr>
                        <a:t>Summe</a:t>
                      </a:r>
                      <a:endParaRPr lang="de-DE" sz="1200" b="1" i="0" u="none" strike="noStrike">
                        <a:solidFill>
                          <a:schemeClr val="bg1"/>
                        </a:solidFill>
                        <a:effectLst/>
                        <a:latin typeface="+mn-lt"/>
                      </a:endParaRPr>
                    </a:p>
                  </a:txBody>
                  <a:tcPr marL="6350" marR="6350" marT="6350" marB="0" anchor="b">
                    <a:solidFill>
                      <a:schemeClr val="bg1">
                        <a:lumMod val="65000"/>
                      </a:schemeClr>
                    </a:solidFill>
                  </a:tcPr>
                </a:tc>
                <a:tc>
                  <a:txBody>
                    <a:bodyPr/>
                    <a:lstStyle/>
                    <a:p>
                      <a:pPr algn="r" fontAlgn="t"/>
                      <a:r>
                        <a:rPr lang="de-DE" sz="1200" b="1" u="none" strike="noStrike">
                          <a:solidFill>
                            <a:schemeClr val="bg1"/>
                          </a:solidFill>
                          <a:effectLst/>
                          <a:latin typeface="+mn-lt"/>
                        </a:rPr>
                        <a:t>768</a:t>
                      </a:r>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l" fontAlgn="t"/>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l" fontAlgn="t"/>
                      <a:endParaRPr lang="de-DE" sz="1200" b="1" i="0" u="none" strike="noStrike">
                        <a:solidFill>
                          <a:schemeClr val="bg1"/>
                        </a:solidFill>
                        <a:effectLst/>
                        <a:latin typeface="+mn-lt"/>
                      </a:endParaRPr>
                    </a:p>
                  </a:txBody>
                  <a:tcPr marL="6350" marR="6350" marT="6350" marB="0">
                    <a:solidFill>
                      <a:schemeClr val="bg1">
                        <a:lumMod val="65000"/>
                      </a:schemeClr>
                    </a:solidFill>
                  </a:tcPr>
                </a:tc>
                <a:tc>
                  <a:txBody>
                    <a:bodyPr/>
                    <a:lstStyle/>
                    <a:p>
                      <a:pPr algn="r" fontAlgn="b"/>
                      <a:r>
                        <a:rPr lang="de-DE" sz="1200" b="1" u="none" strike="noStrike" dirty="0">
                          <a:solidFill>
                            <a:schemeClr val="bg1"/>
                          </a:solidFill>
                          <a:effectLst/>
                          <a:latin typeface="+mn-lt"/>
                        </a:rPr>
                        <a:t>421,1</a:t>
                      </a:r>
                      <a:endParaRPr lang="de-DE" sz="1200" b="1" i="0" u="none" strike="noStrike" dirty="0">
                        <a:solidFill>
                          <a:schemeClr val="bg1"/>
                        </a:solidFill>
                        <a:effectLst/>
                        <a:latin typeface="+mn-lt"/>
                      </a:endParaRPr>
                    </a:p>
                  </a:txBody>
                  <a:tcPr marL="6350" marR="6350" marT="6350" marB="0" anchor="b">
                    <a:solidFill>
                      <a:schemeClr val="bg1">
                        <a:lumMod val="65000"/>
                      </a:schemeClr>
                    </a:solidFill>
                  </a:tcPr>
                </a:tc>
                <a:extLst>
                  <a:ext uri="{0D108BD9-81ED-4DB2-BD59-A6C34878D82A}">
                    <a16:rowId xmlns:a16="http://schemas.microsoft.com/office/drawing/2014/main" val="3646989675"/>
                  </a:ext>
                </a:extLst>
              </a:tr>
            </a:tbl>
          </a:graphicData>
        </a:graphic>
      </p:graphicFrame>
      <p:sp>
        <p:nvSpPr>
          <p:cNvPr id="11" name="Text Box 5">
            <a:extLst>
              <a:ext uri="{FF2B5EF4-FFF2-40B4-BE49-F238E27FC236}">
                <a16:creationId xmlns:a16="http://schemas.microsoft.com/office/drawing/2014/main" id="{D616C489-EBA8-B359-E93F-80417C5527C9}"/>
              </a:ext>
            </a:extLst>
          </p:cNvPr>
          <p:cNvSpPr txBox="1">
            <a:spLocks noChangeArrowheads="1"/>
          </p:cNvSpPr>
          <p:nvPr/>
        </p:nvSpPr>
        <p:spPr bwMode="auto">
          <a:xfrm>
            <a:off x="5044078" y="4490304"/>
            <a:ext cx="4606957" cy="738664"/>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400" dirty="0">
                <a:solidFill>
                  <a:srgbClr val="0000FF"/>
                </a:solidFill>
              </a:rPr>
              <a:t>**) %</a:t>
            </a:r>
            <a:r>
              <a:rPr lang="de-DE" altLang="de-DE" sz="1400" dirty="0" err="1">
                <a:solidFill>
                  <a:srgbClr val="0000FF"/>
                </a:solidFill>
              </a:rPr>
              <a:t>tuale</a:t>
            </a:r>
            <a:r>
              <a:rPr lang="de-DE" altLang="de-DE" sz="1400" dirty="0">
                <a:solidFill>
                  <a:srgbClr val="0000FF"/>
                </a:solidFill>
              </a:rPr>
              <a:t> Einsparwerte Verkehr, Schätzung</a:t>
            </a:r>
            <a:br>
              <a:rPr lang="de-DE" altLang="de-DE" sz="1400" dirty="0">
                <a:solidFill>
                  <a:srgbClr val="0000FF"/>
                </a:solidFill>
              </a:rPr>
            </a:br>
            <a:r>
              <a:rPr lang="de-DE" altLang="de-DE" sz="1400" dirty="0">
                <a:solidFill>
                  <a:srgbClr val="0000FF"/>
                </a:solidFill>
              </a:rPr>
              <a:t>    Wirkungsgradunterschied: Verbrenner (ca. 20%)</a:t>
            </a:r>
            <a:br>
              <a:rPr lang="de-DE" altLang="de-DE" sz="1400" dirty="0">
                <a:solidFill>
                  <a:srgbClr val="0000FF"/>
                </a:solidFill>
              </a:rPr>
            </a:br>
            <a:r>
              <a:rPr lang="de-DE" altLang="de-DE" sz="1400" dirty="0">
                <a:solidFill>
                  <a:srgbClr val="0000FF"/>
                </a:solidFill>
              </a:rPr>
              <a:t>    </a:t>
            </a:r>
            <a:r>
              <a:rPr lang="de-DE" altLang="de-DE" sz="1400" dirty="0" err="1">
                <a:solidFill>
                  <a:srgbClr val="0000FF"/>
                </a:solidFill>
              </a:rPr>
              <a:t>ggü</a:t>
            </a:r>
            <a:r>
              <a:rPr lang="de-DE" altLang="de-DE" sz="1400" dirty="0">
                <a:solidFill>
                  <a:srgbClr val="0000FF"/>
                </a:solidFill>
              </a:rPr>
              <a:t>. E-Auto mit Akku (</a:t>
            </a:r>
            <a:r>
              <a:rPr lang="de-DE" altLang="de-DE" sz="1400" dirty="0" err="1">
                <a:solidFill>
                  <a:srgbClr val="0000FF"/>
                </a:solidFill>
              </a:rPr>
              <a:t>ca</a:t>
            </a:r>
            <a:r>
              <a:rPr lang="de-DE" altLang="de-DE" sz="1400" dirty="0">
                <a:solidFill>
                  <a:srgbClr val="0000FF"/>
                </a:solidFill>
              </a:rPr>
              <a:t> 60 %): 66 %</a:t>
            </a:r>
          </a:p>
        </p:txBody>
      </p:sp>
      <p:sp>
        <p:nvSpPr>
          <p:cNvPr id="3" name="Text Box 14">
            <a:extLst>
              <a:ext uri="{FF2B5EF4-FFF2-40B4-BE49-F238E27FC236}">
                <a16:creationId xmlns:a16="http://schemas.microsoft.com/office/drawing/2014/main" id="{98102CF2-E38B-E1F4-91ED-A414F47533B6}"/>
              </a:ext>
            </a:extLst>
          </p:cNvPr>
          <p:cNvSpPr txBox="1">
            <a:spLocks noChangeArrowheads="1"/>
          </p:cNvSpPr>
          <p:nvPr/>
        </p:nvSpPr>
        <p:spPr bwMode="auto">
          <a:xfrm>
            <a:off x="2950528" y="1772266"/>
            <a:ext cx="113814"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sp>
        <p:nvSpPr>
          <p:cNvPr id="4" name="Text Box 14">
            <a:extLst>
              <a:ext uri="{FF2B5EF4-FFF2-40B4-BE49-F238E27FC236}">
                <a16:creationId xmlns:a16="http://schemas.microsoft.com/office/drawing/2014/main" id="{5E5F5A78-8DDB-10B4-023B-6ED31FADE008}"/>
              </a:ext>
            </a:extLst>
          </p:cNvPr>
          <p:cNvSpPr txBox="1">
            <a:spLocks noChangeArrowheads="1"/>
          </p:cNvSpPr>
          <p:nvPr/>
        </p:nvSpPr>
        <p:spPr bwMode="auto">
          <a:xfrm>
            <a:off x="8193088" y="1772266"/>
            <a:ext cx="113814"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4)</a:t>
            </a:r>
          </a:p>
        </p:txBody>
      </p:sp>
      <p:sp>
        <p:nvSpPr>
          <p:cNvPr id="27674" name="Rectangle 4">
            <a:extLst>
              <a:ext uri="{FF2B5EF4-FFF2-40B4-BE49-F238E27FC236}">
                <a16:creationId xmlns:a16="http://schemas.microsoft.com/office/drawing/2014/main" id="{73C3106A-C787-4D2A-865D-5866C5662B57}"/>
              </a:ext>
            </a:extLst>
          </p:cNvPr>
          <p:cNvSpPr>
            <a:spLocks noChangeArrowheads="1"/>
          </p:cNvSpPr>
          <p:nvPr/>
        </p:nvSpPr>
        <p:spPr bwMode="auto">
          <a:xfrm>
            <a:off x="0" y="610088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Einsparpotenziale bei Wärme-/Mobilitätswende können heute (2023) gut abgeschätzt werden!</a:t>
            </a:r>
          </a:p>
        </p:txBody>
      </p:sp>
    </p:spTree>
    <p:extLst>
      <p:ext uri="{BB962C8B-B14F-4D97-AF65-F5344CB8AC3E}">
        <p14:creationId xmlns:p14="http://schemas.microsoft.com/office/powerpoint/2010/main" val="30348896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7674"/>
                                        </p:tgtEl>
                                        <p:attrNameLst>
                                          <p:attrName>style.visibility</p:attrName>
                                        </p:attrNameLst>
                                      </p:cBhvr>
                                      <p:to>
                                        <p:strVal val="visible"/>
                                      </p:to>
                                    </p:set>
                                    <p:anim calcmode="lin" valueType="num">
                                      <p:cBhvr additive="base">
                                        <p:cTn id="35" dur="1000" fill="hold"/>
                                        <p:tgtEl>
                                          <p:spTgt spid="27674"/>
                                        </p:tgtEl>
                                        <p:attrNameLst>
                                          <p:attrName>ppt_x</p:attrName>
                                        </p:attrNameLst>
                                      </p:cBhvr>
                                      <p:tavLst>
                                        <p:tav tm="0">
                                          <p:val>
                                            <p:strVal val="#ppt_x"/>
                                          </p:val>
                                        </p:tav>
                                        <p:tav tm="100000">
                                          <p:val>
                                            <p:strVal val="#ppt_x"/>
                                          </p:val>
                                        </p:tav>
                                      </p:tavLst>
                                    </p:anim>
                                    <p:anim calcmode="lin" valueType="num">
                                      <p:cBhvr additive="base">
                                        <p:cTn id="36" dur="1000" fill="hold"/>
                                        <p:tgtEl>
                                          <p:spTgt spid="276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p:bldP spid="4" grpId="0"/>
      <p:bldP spid="27674"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3243</Words>
  <Application>Microsoft Office PowerPoint</Application>
  <PresentationFormat>A4-Papier (210 x 297 mm)</PresentationFormat>
  <Paragraphs>436</Paragraphs>
  <Slides>23</Slides>
  <Notes>20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23</vt:i4>
      </vt:variant>
    </vt:vector>
  </HeadingPairs>
  <TitlesOfParts>
    <vt:vector size="35" baseType="lpstr">
      <vt:lpstr>Microsoft YaHei</vt:lpstr>
      <vt:lpstr>Aptos</vt:lpstr>
      <vt:lpstr>Arial</vt:lpstr>
      <vt:lpstr>Arial Rounded MT Bold</vt:lpstr>
      <vt:lpstr>Bahnschrift Light Condensed</vt:lpstr>
      <vt:lpstr>Calibri</vt:lpstr>
      <vt:lpstr>Calibri Light</vt:lpstr>
      <vt:lpstr>Courier New</vt:lpstr>
      <vt:lpstr>Symbol</vt:lpstr>
      <vt:lpstr>Times New Roman</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2308</cp:revision>
  <cp:lastPrinted>2019-03-23T07:11:31Z</cp:lastPrinted>
  <dcterms:created xsi:type="dcterms:W3CDTF">2003-01-24T08:17:53Z</dcterms:created>
  <dcterms:modified xsi:type="dcterms:W3CDTF">2025-08-16T11:35:57Z</dcterms:modified>
</cp:coreProperties>
</file>