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png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78" r:id="rId2"/>
    <p:sldId id="959" r:id="rId3"/>
    <p:sldId id="934" r:id="rId4"/>
    <p:sldId id="958" r:id="rId5"/>
    <p:sldId id="973" r:id="rId6"/>
    <p:sldId id="898" r:id="rId7"/>
    <p:sldId id="978" r:id="rId8"/>
    <p:sldId id="972" r:id="rId9"/>
    <p:sldId id="908" r:id="rId10"/>
    <p:sldId id="967" r:id="rId11"/>
    <p:sldId id="983" r:id="rId12"/>
    <p:sldId id="928" r:id="rId13"/>
    <p:sldId id="957" r:id="rId14"/>
    <p:sldId id="755" r:id="rId15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008000"/>
    <a:srgbClr val="FF9900"/>
    <a:srgbClr val="006600"/>
    <a:srgbClr val="BFBFBF"/>
    <a:srgbClr val="FFFFFF"/>
    <a:srgbClr val="000000"/>
    <a:srgbClr val="CC66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135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2EE-Ausbaupfad\Berechnungen\EE-Ausbaupfad-D-RLP_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2069329896158E-2"/>
          <c:y val="4.8536033482474414E-2"/>
          <c:w val="0.98377793067010388"/>
          <c:h val="0.91579647885727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632-4942-8A7F-8F4CC110E3D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32-4942-8A7F-8F4CC110E3D4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632-4942-8A7F-8F4CC110E3D4}"/>
              </c:ext>
            </c:extLst>
          </c:dPt>
          <c:dLbls>
            <c:dLbl>
              <c:idx val="1"/>
              <c:layout>
                <c:manualLayout>
                  <c:x val="-8.5979175208071842E-2"/>
                  <c:y val="-1.183364550057252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2-4942-8A7F-8F4CC110E3D4}"/>
                </c:ext>
              </c:extLst>
            </c:dLbl>
            <c:dLbl>
              <c:idx val="2"/>
              <c:layout>
                <c:manualLayout>
                  <c:x val="8.897129906288298E-2"/>
                  <c:y val="8.4078168236170838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D_Tabelle'!$A$80:$C$80</c:f>
              <c:numCache>
                <c:formatCode>0</c:formatCode>
                <c:ptCount val="3"/>
                <c:pt idx="0" formatCode="General">
                  <c:v>2000</c:v>
                </c:pt>
                <c:pt idx="1">
                  <c:v>25</c:v>
                </c:pt>
                <c:pt idx="2" formatCode="0.0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2-4942-8A7F-8F4CC110E3D4}"/>
            </c:ext>
          </c:extLst>
        </c:ser>
        <c:ser>
          <c:idx val="1"/>
          <c:order val="1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9477578036220353E-2"/>
                  <c:y val="-6.46306331417297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D_Tabelle'!$A$81:$C$81</c:f>
              <c:numCache>
                <c:formatCode>0</c:formatCode>
                <c:ptCount val="3"/>
                <c:pt idx="1">
                  <c:v>100</c:v>
                </c:pt>
                <c:pt idx="2" formatCode="0.0">
                  <c:v>3.6111111399999998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2-4942-8A7F-8F4CC110E3D4}"/>
            </c:ext>
          </c:extLst>
        </c:ser>
        <c:ser>
          <c:idx val="2"/>
          <c:order val="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D_Tabelle'!$A$82:$C$82</c:f>
              <c:numCache>
                <c:formatCode>0</c:formatCode>
                <c:ptCount val="3"/>
                <c:pt idx="1">
                  <c:v>300</c:v>
                </c:pt>
                <c:pt idx="2" formatCode="0.0">
                  <c:v>307.50000002460001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2-4942-8A7F-8F4CC110E3D4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32-4942-8A7F-8F4CC110E3D4}"/>
                </c:ext>
              </c:extLst>
            </c:dLbl>
            <c:dLbl>
              <c:idx val="2"/>
              <c:layout>
                <c:manualLayout>
                  <c:x val="8.7436449364140689E-2"/>
                  <c:y val="3.2273951465059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D_Tabelle'!$A$83:$C$83</c:f>
              <c:numCache>
                <c:formatCode>0</c:formatCode>
                <c:ptCount val="3"/>
                <c:pt idx="1">
                  <c:v>200</c:v>
                </c:pt>
                <c:pt idx="2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32-4942-8A7F-8F4CC110E3D4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D_Tabelle'!$A$84:$C$84</c:f>
              <c:numCache>
                <c:formatCode>0</c:formatCode>
                <c:ptCount val="3"/>
                <c:pt idx="1">
                  <c:v>500</c:v>
                </c:pt>
                <c:pt idx="2" formatCode="0.0">
                  <c:v>101.8333333434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2-4942-8A7F-8F4CC110E3D4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869280442772672E-2"/>
                  <c:y val="-5.91682275028626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32-4942-8A7F-8F4CC110E3D4}"/>
                </c:ext>
              </c:extLst>
            </c:dLbl>
            <c:dLbl>
              <c:idx val="2"/>
              <c:layout>
                <c:manualLayout>
                  <c:x val="-8.1607352739864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D_Tabelle'!$A$85:$C$85</c:f>
              <c:numCache>
                <c:formatCode>0</c:formatCode>
                <c:ptCount val="3"/>
                <c:pt idx="1">
                  <c:v>50</c:v>
                </c:pt>
                <c:pt idx="2" formatCode="0.0">
                  <c:v>8.6111111117999997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32-4942-8A7F-8F4CC110E3D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55013466115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D_Tabelle'!$A$86:$C$86</c:f>
              <c:numCache>
                <c:formatCode>0</c:formatCode>
                <c:ptCount val="3"/>
                <c:pt idx="1">
                  <c:v>825</c:v>
                </c:pt>
                <c:pt idx="2" formatCode="0.0">
                  <c:v>46.388888892600001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32-4942-8A7F-8F4CC110E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118272"/>
        <c:axId val="594122536"/>
      </c:barChart>
      <c:catAx>
        <c:axId val="59411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122536"/>
        <c:crosses val="autoZero"/>
        <c:auto val="1"/>
        <c:lblAlgn val="ctr"/>
        <c:lblOffset val="100"/>
        <c:noMultiLvlLbl val="0"/>
      </c:catAx>
      <c:valAx>
        <c:axId val="594122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4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B2-421B-9691-703CD787D197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B2-421B-9691-703CD787D197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B2-421B-9691-703CD787D19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B2-421B-9691-703CD787D19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B2-421B-9691-703CD787D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'F-Imp-Subv-Schäden-Invest'!$C$2:$H$2</c:f>
              <c:numCache>
                <c:formatCode>0</c:formatCode>
                <c:ptCount val="6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2-421B-9691-703CD787D19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B2-421B-9691-703CD787D197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B2-421B-9691-703CD787D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'F-Imp-Subv-Schäden-Invest'!$C$3:$H$3</c:f>
              <c:numCache>
                <c:formatCode>0</c:formatCode>
                <c:ptCount val="6"/>
                <c:pt idx="1">
                  <c:v>57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2-421B-9691-703CD787D19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B2-421B-9691-703CD787D197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B2-421B-9691-703CD787D197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B2-421B-9691-703CD787D19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B2-421B-9691-703CD787D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'F-Imp-Subv-Schäden-Invest'!$C$4:$H$4</c:f>
              <c:numCache>
                <c:formatCode>General</c:formatCode>
                <c:ptCount val="6"/>
                <c:pt idx="2" formatCode="0">
                  <c:v>164</c:v>
                </c:pt>
                <c:pt idx="4" formatCode="0">
                  <c:v>223.84567989269539</c:v>
                </c:pt>
                <c:pt idx="5" formatCode="0">
                  <c:v>223.84567989269539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B2-421B-9691-703CD787D19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B2-421B-9691-703CD787D1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'F-Imp-Subv-Schäden-Invest'!$C$5:$H$5</c:f>
              <c:numCache>
                <c:formatCode>General</c:formatCode>
                <c:ptCount val="6"/>
                <c:pt idx="4" formatCode="0.0">
                  <c:v>72.154320107304599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B2-421B-9691-703CD787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646624"/>
        <c:axId val="408642688"/>
      </c:barChart>
      <c:catAx>
        <c:axId val="408646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08642688"/>
        <c:crosses val="autoZero"/>
        <c:auto val="1"/>
        <c:lblAlgn val="ctr"/>
        <c:lblOffset val="100"/>
        <c:noMultiLvlLbl val="0"/>
      </c:catAx>
      <c:valAx>
        <c:axId val="4086426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0864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6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>
            <a:extLst>
              <a:ext uri="{FF2B5EF4-FFF2-40B4-BE49-F238E27FC236}">
                <a16:creationId xmlns:a16="http://schemas.microsoft.com/office/drawing/2014/main" id="{E9B42B6D-79EA-4CDB-8D48-4822D0E1C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>
            <a:extLst>
              <a:ext uri="{FF2B5EF4-FFF2-40B4-BE49-F238E27FC236}">
                <a16:creationId xmlns:a16="http://schemas.microsoft.com/office/drawing/2014/main" id="{D402FFFE-9C0E-4B4C-B015-86E80BA7D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5780" name="Foliennummernplatzhalter 3">
            <a:extLst>
              <a:ext uri="{FF2B5EF4-FFF2-40B4-BE49-F238E27FC236}">
                <a16:creationId xmlns:a16="http://schemas.microsoft.com/office/drawing/2014/main" id="{446E7305-B2B4-4977-92D0-EA27D788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748" indent="-292979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919" indent="-234384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687" indent="-2343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454" indent="-2343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222" indent="-234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989" indent="-234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5757" indent="-234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525" indent="-234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BFD8AF-EB9F-46FD-B163-63AB001E8882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31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0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636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A68C2735-AD34-4A6F-BEA8-EFF9545D6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DA42703A-CBCA-49C8-AFC0-1F6C2AC02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532C55E5-0D04-4F1C-87CC-24F46B3BE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E190D-9903-40BA-9F4C-9F49158EB8BA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705FA8AD-F2BF-49A3-9822-D8110BA4F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8C7964AC-0E96-4375-A9CB-A68D5B523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4BA1D7CF-CAA1-4D4C-BE9A-0AD11CC7E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AD785-5606-4A92-9A6D-AA214B2C2A2E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219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2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6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8637C5-2C0C-4358-9719-E475948B4B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802257" cy="802257"/>
          </a:xfrm>
          <a:prstGeom prst="rect">
            <a:avLst/>
          </a:prstGeom>
        </p:spPr>
      </p:pic>
      <p:sp>
        <p:nvSpPr>
          <p:cNvPr id="6" name="Rectangle 75">
            <a:extLst>
              <a:ext uri="{FF2B5EF4-FFF2-40B4-BE49-F238E27FC236}">
                <a16:creationId xmlns:a16="http://schemas.microsoft.com/office/drawing/2014/main" id="{6DA6178D-F126-498F-9C68-551BDEF21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Podiumsdiskussion mit den Bundestagskandidaten der Südpfalz 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>
            <a:extLst>
              <a:ext uri="{FF2B5EF4-FFF2-40B4-BE49-F238E27FC236}">
                <a16:creationId xmlns:a16="http://schemas.microsoft.com/office/drawing/2014/main" id="{037FFEE7-6551-4F42-B30F-5272EFEE5C15}"/>
              </a:ext>
            </a:extLst>
          </p:cNvPr>
          <p:cNvSpPr/>
          <p:nvPr/>
        </p:nvSpPr>
        <p:spPr bwMode="auto">
          <a:xfrm>
            <a:off x="-15189" y="1350963"/>
            <a:ext cx="9906000" cy="5034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5161"/>
            <a:ext cx="9920288" cy="47284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3" y="81090"/>
            <a:ext cx="79898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Podiumsdiskussion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mit</a:t>
            </a:r>
            <a:r>
              <a:rPr lang="en-US" altLang="de-DE" sz="2800" b="1" dirty="0">
                <a:solidFill>
                  <a:schemeClr val="bg1"/>
                </a:solidFill>
              </a:rPr>
              <a:t> den </a:t>
            </a:r>
            <a:r>
              <a:rPr lang="en-US" altLang="de-DE" sz="2800" b="1" dirty="0" err="1">
                <a:solidFill>
                  <a:schemeClr val="bg1"/>
                </a:solidFill>
              </a:rPr>
              <a:t>Bundestagskandidaten</a:t>
            </a:r>
            <a:r>
              <a:rPr lang="en-US" altLang="de-DE" sz="2800" b="1" dirty="0">
                <a:solidFill>
                  <a:schemeClr val="bg1"/>
                </a:solidFill>
              </a:rPr>
              <a:t> der Südpfalz (WK 211)</a:t>
            </a:r>
          </a:p>
        </p:txBody>
      </p:sp>
      <p:pic>
        <p:nvPicPr>
          <p:cNvPr id="6149" name="Grafik 1">
            <a:extLst>
              <a:ext uri="{FF2B5EF4-FFF2-40B4-BE49-F238E27FC236}">
                <a16:creationId xmlns:a16="http://schemas.microsoft.com/office/drawing/2014/main" id="{138D18D5-0FFD-4E9D-A46D-CA1B832F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70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75">
            <a:extLst>
              <a:ext uri="{FF2B5EF4-FFF2-40B4-BE49-F238E27FC236}">
                <a16:creationId xmlns:a16="http://schemas.microsoft.com/office/drawing/2014/main" id="{461A909F-36A1-4F51-8627-A7A64F07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335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Podiumsdiskussion mit den Bundestagskandidaten der Südpfalz                                             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75CC1C-62E3-4A4B-AFA7-E0F145C7BC37}"/>
              </a:ext>
            </a:extLst>
          </p:cNvPr>
          <p:cNvSpPr txBox="1"/>
          <p:nvPr/>
        </p:nvSpPr>
        <p:spPr>
          <a:xfrm>
            <a:off x="-30378" y="5458904"/>
            <a:ext cx="992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„EE-Ausbaupfad für Deutschland bis 2040“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4954784-9825-4F8A-946F-C0079900B016}"/>
              </a:ext>
            </a:extLst>
          </p:cNvPr>
          <p:cNvGrpSpPr/>
          <p:nvPr/>
        </p:nvGrpSpPr>
        <p:grpSpPr>
          <a:xfrm>
            <a:off x="3279049" y="2720976"/>
            <a:ext cx="3754049" cy="2547470"/>
            <a:chOff x="2867727" y="1993004"/>
            <a:chExt cx="1155292" cy="654451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63AC54E5-46F1-407C-B7ED-3C48C16C5AD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15707" y="2339833"/>
              <a:ext cx="1007312" cy="307622"/>
            </a:xfrm>
            <a:prstGeom prst="line">
              <a:avLst/>
            </a:prstGeom>
            <a:solidFill>
              <a:srgbClr val="FF0000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99270D3-29DE-4B17-BE83-06E914091BC7}"/>
                </a:ext>
              </a:extLst>
            </p:cNvPr>
            <p:cNvCxnSpPr/>
            <p:nvPr/>
          </p:nvCxnSpPr>
          <p:spPr bwMode="auto">
            <a:xfrm>
              <a:off x="2867727" y="2647455"/>
              <a:ext cx="147980" cy="0"/>
            </a:xfrm>
            <a:prstGeom prst="line">
              <a:avLst/>
            </a:prstGeom>
            <a:solidFill>
              <a:srgbClr val="FF0000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15C82AFC-E137-41A2-98DC-D29874C694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7727" y="1993004"/>
              <a:ext cx="1155292" cy="346829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1DBFB5F9-46C9-4488-99CE-D58B3FACC9A8}"/>
              </a:ext>
            </a:extLst>
          </p:cNvPr>
          <p:cNvSpPr txBox="1"/>
          <p:nvPr/>
        </p:nvSpPr>
        <p:spPr>
          <a:xfrm>
            <a:off x="-15188" y="1469356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</a:rPr>
              <a:t>Meta-Studie der ISE e.V.</a:t>
            </a:r>
            <a:br>
              <a:rPr lang="de-DE" sz="3200" dirty="0">
                <a:solidFill>
                  <a:schemeClr val="accent2"/>
                </a:solidFill>
              </a:rPr>
            </a:br>
            <a:r>
              <a:rPr lang="de-DE" sz="3200" b="1" dirty="0">
                <a:solidFill>
                  <a:schemeClr val="accent2"/>
                </a:solidFill>
              </a:rPr>
              <a:t>„Klimaschutz –Energiewende 2.0“</a:t>
            </a: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40" y="0"/>
            <a:ext cx="82714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Maßnahmen zur Umsetzung in D und RLP (3)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Flächenfindung/-akquisition, Synergien für EE-Komponenten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6F5741F-F44F-4E11-A4A2-9F3807CB73C3}"/>
              </a:ext>
            </a:extLst>
          </p:cNvPr>
          <p:cNvGrpSpPr/>
          <p:nvPr/>
        </p:nvGrpSpPr>
        <p:grpSpPr>
          <a:xfrm>
            <a:off x="410499" y="984065"/>
            <a:ext cx="8576746" cy="2514959"/>
            <a:chOff x="410499" y="1288874"/>
            <a:chExt cx="8576746" cy="2514959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E247E480-BDA6-40F4-8CC2-E64AC1BE632E}"/>
                </a:ext>
              </a:extLst>
            </p:cNvPr>
            <p:cNvSpPr/>
            <p:nvPr/>
          </p:nvSpPr>
          <p:spPr bwMode="auto">
            <a:xfrm>
              <a:off x="410499" y="1288874"/>
              <a:ext cx="1557638" cy="2514959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CB58EF1-2168-4E2A-AEFA-F303BA34691A}"/>
                </a:ext>
              </a:extLst>
            </p:cNvPr>
            <p:cNvSpPr txBox="1"/>
            <p:nvPr/>
          </p:nvSpPr>
          <p:spPr>
            <a:xfrm>
              <a:off x="2272936" y="1732956"/>
              <a:ext cx="6714309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Bund und Länder ermitteln die potenziellen Flächen und Standorte für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PV-Freiflächen/AGRI-PV/PV-Autobahnüberdachung,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Wind-</a:t>
              </a:r>
              <a:r>
                <a:rPr lang="de-DE" sz="1600" dirty="0" err="1">
                  <a:solidFill>
                    <a:srgbClr val="3333FF"/>
                  </a:solidFill>
                </a:rPr>
                <a:t>onshore</a:t>
              </a:r>
              <a:r>
                <a:rPr lang="de-DE" sz="1600" dirty="0">
                  <a:solidFill>
                    <a:srgbClr val="3333FF"/>
                  </a:solidFill>
                </a:rPr>
                <a:t>/offshore,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Biogasanlagen,</a:t>
              </a:r>
            </a:p>
            <a:p>
              <a:r>
                <a:rPr lang="de-DE" sz="1600" dirty="0">
                  <a:solidFill>
                    <a:srgbClr val="3333FF"/>
                  </a:solidFill>
                </a:rPr>
                <a:t>- Tiefe-Geothermie,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Wasserkraft,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und stellen diese in einem EE-Komponenten-Atlas zur Verfügung</a:t>
              </a:r>
            </a:p>
            <a:p>
              <a:pPr marL="285750" indent="-285750">
                <a:buFontTx/>
                <a:buChar char="-"/>
              </a:pPr>
              <a:endParaRPr lang="de-DE" sz="1600" dirty="0"/>
            </a:p>
          </p:txBody>
        </p:sp>
        <p:pic>
          <p:nvPicPr>
            <p:cNvPr id="6" name="Grafik 5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7B3ACEFC-9782-43B5-8C3C-C87EACF7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10" y="1817396"/>
              <a:ext cx="1381459" cy="192894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C6551D8-BD6D-41C2-AE87-36DF977231E3}"/>
                </a:ext>
              </a:extLst>
            </p:cNvPr>
            <p:cNvSpPr txBox="1"/>
            <p:nvPr/>
          </p:nvSpPr>
          <p:spPr>
            <a:xfrm>
              <a:off x="593864" y="1292368"/>
              <a:ext cx="11897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EE-</a:t>
              </a:r>
            </a:p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Komponenten-</a:t>
              </a:r>
            </a:p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Atlas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A37B9ED-83F5-4FB6-992C-23E1D9942EEC}"/>
              </a:ext>
            </a:extLst>
          </p:cNvPr>
          <p:cNvGrpSpPr/>
          <p:nvPr/>
        </p:nvGrpSpPr>
        <p:grpSpPr>
          <a:xfrm>
            <a:off x="229402" y="3675016"/>
            <a:ext cx="8757844" cy="914400"/>
            <a:chOff x="229402" y="4554583"/>
            <a:chExt cx="8757844" cy="91440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72F6FAA-CF48-4F6C-A43F-AEBCC4D13AD2}"/>
                </a:ext>
              </a:extLst>
            </p:cNvPr>
            <p:cNvSpPr txBox="1"/>
            <p:nvPr/>
          </p:nvSpPr>
          <p:spPr>
            <a:xfrm>
              <a:off x="2272936" y="4772796"/>
              <a:ext cx="67143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Länder und Kommunen weisen konkrete Flächen und Standorte in Abstimmung mit den Eigentümern aus</a:t>
              </a:r>
              <a:endParaRPr lang="de-DE" sz="1600"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FC8C26C-D54E-4388-87D7-69C1AF261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8" b="15175"/>
            <a:stretch/>
          </p:blipFill>
          <p:spPr>
            <a:xfrm>
              <a:off x="229402" y="4554583"/>
              <a:ext cx="1918672" cy="914400"/>
            </a:xfrm>
            <a:prstGeom prst="rect">
              <a:avLst/>
            </a:prstGeom>
          </p:spPr>
        </p:pic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id="{8522353E-4C7F-4FA1-AF5F-FF1E3454E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88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Systematisches Flächen- und Standortmanagement ist die Voraussetzung für den Erfolg!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8210444-BA53-40B7-8E22-82EAEA82E52F}"/>
              </a:ext>
            </a:extLst>
          </p:cNvPr>
          <p:cNvGrpSpPr/>
          <p:nvPr/>
        </p:nvGrpSpPr>
        <p:grpSpPr>
          <a:xfrm>
            <a:off x="701421" y="4884480"/>
            <a:ext cx="8285824" cy="980297"/>
            <a:chOff x="701421" y="4884480"/>
            <a:chExt cx="8285824" cy="98029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D75D5F9-FDE5-4328-B3C5-FEC161F3C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9" r="16669"/>
            <a:stretch/>
          </p:blipFill>
          <p:spPr>
            <a:xfrm>
              <a:off x="701421" y="4884480"/>
              <a:ext cx="974634" cy="980297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D8EB3A2-7DA8-4581-AF58-493A5788570C}"/>
                </a:ext>
              </a:extLst>
            </p:cNvPr>
            <p:cNvSpPr txBox="1"/>
            <p:nvPr/>
          </p:nvSpPr>
          <p:spPr>
            <a:xfrm>
              <a:off x="2272935" y="5013846"/>
              <a:ext cx="67143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Synergetische Nutzung von Flächen und Standorten. 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z.B. Windpark mit AGRI-PV und Abfallbiogasanlage.</a:t>
              </a:r>
            </a:p>
            <a:p>
              <a:r>
                <a:rPr lang="de-DE" sz="1600" dirty="0">
                  <a:solidFill>
                    <a:srgbClr val="3333FF"/>
                  </a:solidFill>
                </a:rPr>
                <a:t> 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05495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ACBD9A5E-7C6F-4E55-B77B-85460346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56" y="0"/>
            <a:ext cx="91253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Maßnahmen zur Umsetzung D und RLP (4) 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Fertigungskapazitäten und Fachpersonal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9EB262-92C8-40DC-B53C-F0B905F7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0229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Fertigungskapazitäten und Fachpersonal müssen aufgebaut werden!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94F5C2A-91BD-4790-8403-0C3F1F07E822}"/>
              </a:ext>
            </a:extLst>
          </p:cNvPr>
          <p:cNvGrpSpPr/>
          <p:nvPr/>
        </p:nvGrpSpPr>
        <p:grpSpPr>
          <a:xfrm>
            <a:off x="345857" y="1091464"/>
            <a:ext cx="9080245" cy="1823267"/>
            <a:chOff x="345857" y="877063"/>
            <a:chExt cx="9080245" cy="182326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DA50E5-42BE-4FD9-806C-D29A9815BA04}"/>
                </a:ext>
              </a:extLst>
            </p:cNvPr>
            <p:cNvSpPr txBox="1"/>
            <p:nvPr/>
          </p:nvSpPr>
          <p:spPr>
            <a:xfrm>
              <a:off x="2091447" y="1041873"/>
              <a:ext cx="73346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Politik und Wirtschaft müssen dafür sorgen, dass die in D über die Forschung und industrielle Entwicklung geschaffenen EE-Komponenten (insbesondere PV und Windräder) auch hier und im EU-Raum gefertigt werden. Das bringt nicht nur Wertschöpfung sondern auch gute und langfristig sichere Arbeitsplätze nach D und EU.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E346B85-60FB-4225-BA78-AEE44455D8A4}"/>
                </a:ext>
              </a:extLst>
            </p:cNvPr>
            <p:cNvSpPr txBox="1"/>
            <p:nvPr/>
          </p:nvSpPr>
          <p:spPr>
            <a:xfrm>
              <a:off x="479898" y="2361776"/>
              <a:ext cx="1375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3333FF"/>
                  </a:solidFill>
                </a:rPr>
                <a:t>Fertigung</a:t>
              </a: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8BD4FC8-6912-41A5-B35A-8C12BC6B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57" y="877063"/>
              <a:ext cx="1509785" cy="1509785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1C0A34A-A628-4E6D-B111-055680C7773D}"/>
              </a:ext>
            </a:extLst>
          </p:cNvPr>
          <p:cNvGrpSpPr/>
          <p:nvPr/>
        </p:nvGrpSpPr>
        <p:grpSpPr>
          <a:xfrm>
            <a:off x="220213" y="3342024"/>
            <a:ext cx="9339930" cy="2072135"/>
            <a:chOff x="220213" y="3342024"/>
            <a:chExt cx="9339930" cy="207213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A355CCA-32AF-4635-A387-C11E81284F9B}"/>
                </a:ext>
              </a:extLst>
            </p:cNvPr>
            <p:cNvSpPr txBox="1"/>
            <p:nvPr/>
          </p:nvSpPr>
          <p:spPr>
            <a:xfrm>
              <a:off x="2091447" y="3342024"/>
              <a:ext cx="74686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Alle Energieberater und Handwerker im EE-Bereich müssen ständig auf den neuesten Stand der EE-Technik aus- und weitergebildet werden.</a:t>
              </a:r>
            </a:p>
            <a:p>
              <a:endParaRPr lang="de-DE" sz="1600" dirty="0">
                <a:solidFill>
                  <a:srgbClr val="3333FF"/>
                </a:solidFill>
              </a:endParaRPr>
            </a:p>
            <a:p>
              <a:r>
                <a:rPr lang="de-DE" sz="1600" dirty="0">
                  <a:solidFill>
                    <a:srgbClr val="3333FF"/>
                  </a:solidFill>
                </a:rPr>
                <a:t>Der Personalbestand der Energieberater und Handwerker für EE-Komponenten muss kräftig aufgestockt werden. Hierzu muss ein gemeinsames Weiterbildungs- und Rekrutierungsprogramm der Bundesagentur für Arbeit mit den Energieagenturen, den Verbraucherzentralen und den Handwerkskammern entwickelt werden!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4C3F1F6-E1C5-4A1B-A48C-02729C64C514}"/>
                </a:ext>
              </a:extLst>
            </p:cNvPr>
            <p:cNvSpPr txBox="1"/>
            <p:nvPr/>
          </p:nvSpPr>
          <p:spPr>
            <a:xfrm>
              <a:off x="220213" y="5075605"/>
              <a:ext cx="17610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3333FF"/>
                  </a:solidFill>
                </a:rPr>
                <a:t>Fachpersonal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B82AC5B-9EE1-461A-9B2C-4353A41C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57" y="3427421"/>
              <a:ext cx="1509785" cy="1509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13286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>
            <a:extLst>
              <a:ext uri="{FF2B5EF4-FFF2-40B4-BE49-F238E27FC236}">
                <a16:creationId xmlns:a16="http://schemas.microsoft.com/office/drawing/2014/main" id="{52741859-5C77-497D-A7E3-07613105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16326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sozial-ökologisch/ökonomische Transformation –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vom Widerspruch zur Synergie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03F490F-FB31-44BB-A639-76758A160F40}"/>
              </a:ext>
            </a:extLst>
          </p:cNvPr>
          <p:cNvGrpSpPr/>
          <p:nvPr/>
        </p:nvGrpSpPr>
        <p:grpSpPr>
          <a:xfrm>
            <a:off x="3752936" y="821440"/>
            <a:ext cx="2203597" cy="2203597"/>
            <a:chOff x="3822504" y="880168"/>
            <a:chExt cx="2203597" cy="2203597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87AA66E-508E-4834-87A8-AD0524D90C66}"/>
                </a:ext>
              </a:extLst>
            </p:cNvPr>
            <p:cNvSpPr/>
            <p:nvPr/>
          </p:nvSpPr>
          <p:spPr bwMode="auto">
            <a:xfrm>
              <a:off x="3822504" y="880168"/>
              <a:ext cx="2203597" cy="220359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 descr="Ein Bild, das Person, Ei, klein, Essen enthält.&#10;&#10;Automatisch generierte Beschreibung">
              <a:extLst>
                <a:ext uri="{FF2B5EF4-FFF2-40B4-BE49-F238E27FC236}">
                  <a16:creationId xmlns:a16="http://schemas.microsoft.com/office/drawing/2014/main" id="{6B3136F5-8415-4F89-B220-DB48607DC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0" r="7671"/>
            <a:stretch/>
          </p:blipFill>
          <p:spPr>
            <a:xfrm>
              <a:off x="4040993" y="1415282"/>
              <a:ext cx="1783466" cy="1103983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E3FD977-1C8F-4196-817A-36F1F6F5695B}"/>
              </a:ext>
            </a:extLst>
          </p:cNvPr>
          <p:cNvGrpSpPr/>
          <p:nvPr/>
        </p:nvGrpSpPr>
        <p:grpSpPr>
          <a:xfrm>
            <a:off x="346751" y="2996935"/>
            <a:ext cx="3439560" cy="3067057"/>
            <a:chOff x="584200" y="3055663"/>
            <a:chExt cx="3439560" cy="306705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BD28E6C-1859-4C33-BD8B-5299C82472EF}"/>
                </a:ext>
              </a:extLst>
            </p:cNvPr>
            <p:cNvGrpSpPr/>
            <p:nvPr/>
          </p:nvGrpSpPr>
          <p:grpSpPr>
            <a:xfrm>
              <a:off x="584200" y="3537867"/>
              <a:ext cx="2205028" cy="2205028"/>
              <a:chOff x="584200" y="3537867"/>
              <a:chExt cx="2205028" cy="2205028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EE7AE660-2017-45AE-9EA6-E58B58093368}"/>
                  </a:ext>
                </a:extLst>
              </p:cNvPr>
              <p:cNvSpPr/>
              <p:nvPr/>
            </p:nvSpPr>
            <p:spPr bwMode="auto">
              <a:xfrm>
                <a:off x="584200" y="3537867"/>
                <a:ext cx="2205028" cy="220502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6" name="Grafik 25" descr="Ein Bild, das Bett, Zeichnung enthält.&#10;&#10;Automatisch generierte Beschreibung">
                <a:extLst>
                  <a:ext uri="{FF2B5EF4-FFF2-40B4-BE49-F238E27FC236}">
                    <a16:creationId xmlns:a16="http://schemas.microsoft.com/office/drawing/2014/main" id="{661A2446-334F-4070-9EC0-DD1F50E7A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543"/>
              <a:stretch/>
            </p:blipFill>
            <p:spPr>
              <a:xfrm>
                <a:off x="929331" y="4034182"/>
                <a:ext cx="1515289" cy="1204000"/>
              </a:xfrm>
              <a:prstGeom prst="rect">
                <a:avLst/>
              </a:prstGeom>
            </p:spPr>
          </p:pic>
        </p:grpSp>
        <p:sp>
          <p:nvSpPr>
            <p:cNvPr id="29" name="Pfeil: nach oben und unten 28">
              <a:extLst>
                <a:ext uri="{FF2B5EF4-FFF2-40B4-BE49-F238E27FC236}">
                  <a16:creationId xmlns:a16="http://schemas.microsoft.com/office/drawing/2014/main" id="{CF7453A7-5AAC-43EA-9E75-E326B1A2B95A}"/>
                </a:ext>
              </a:extLst>
            </p:cNvPr>
            <p:cNvSpPr/>
            <p:nvPr/>
          </p:nvSpPr>
          <p:spPr bwMode="auto">
            <a:xfrm rot="2919368">
              <a:off x="3277311" y="2514488"/>
              <a:ext cx="205273" cy="1287624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253C2B6-8CEF-48F7-975E-F3ACB3BE929E}"/>
                </a:ext>
              </a:extLst>
            </p:cNvPr>
            <p:cNvSpPr txBox="1"/>
            <p:nvPr/>
          </p:nvSpPr>
          <p:spPr>
            <a:xfrm>
              <a:off x="642182" y="5784166"/>
              <a:ext cx="2087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soziale Gerechtigkeit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59CD6CE6-5877-4E10-8616-7DEC47269D80}"/>
              </a:ext>
            </a:extLst>
          </p:cNvPr>
          <p:cNvSpPr txBox="1"/>
          <p:nvPr/>
        </p:nvSpPr>
        <p:spPr>
          <a:xfrm>
            <a:off x="59133" y="2226905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Energiewende: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bezahlbare Energie für Alle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Klimaschutzkosten gerecht aufteilen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Energie-Solidarpakt in Gemeinden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Teilhabe bei Investitionen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(z.B. Bürgergenossenschaften)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267963C-0968-4C2C-9464-1AE108B916AF}"/>
              </a:ext>
            </a:extLst>
          </p:cNvPr>
          <p:cNvSpPr txBox="1"/>
          <p:nvPr/>
        </p:nvSpPr>
        <p:spPr>
          <a:xfrm>
            <a:off x="7574855" y="2500610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Erneuerbare: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sind preiswerter als Fossile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schaffen viele  Arbeitsplätze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behalten Wertschöpfung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in den Regionen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612273F-670B-4420-A789-237D768FB90E}"/>
              </a:ext>
            </a:extLst>
          </p:cNvPr>
          <p:cNvGrpSpPr/>
          <p:nvPr/>
        </p:nvGrpSpPr>
        <p:grpSpPr>
          <a:xfrm>
            <a:off x="6122046" y="2938629"/>
            <a:ext cx="3553133" cy="3099421"/>
            <a:chOff x="6144882" y="2997357"/>
            <a:chExt cx="3553133" cy="3099421"/>
          </a:xfrm>
        </p:grpSpPr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50EFE300-B95A-4D3F-ADCA-9873E614CF71}"/>
                </a:ext>
              </a:extLst>
            </p:cNvPr>
            <p:cNvSpPr txBox="1"/>
            <p:nvPr/>
          </p:nvSpPr>
          <p:spPr>
            <a:xfrm>
              <a:off x="7974466" y="5758224"/>
              <a:ext cx="17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Wirtschaftlichkeit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01EAE5B6-EFCA-4BE0-BF84-D500B706D814}"/>
                </a:ext>
              </a:extLst>
            </p:cNvPr>
            <p:cNvSpPr/>
            <p:nvPr/>
          </p:nvSpPr>
          <p:spPr bwMode="auto">
            <a:xfrm>
              <a:off x="7477687" y="3542532"/>
              <a:ext cx="2205028" cy="2205028"/>
            </a:xfrm>
            <a:prstGeom prst="ellipse">
              <a:avLst/>
            </a:prstGeom>
            <a:solidFill>
              <a:srgbClr val="BFBFB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Pfeil: nach oben und unten 95">
              <a:extLst>
                <a:ext uri="{FF2B5EF4-FFF2-40B4-BE49-F238E27FC236}">
                  <a16:creationId xmlns:a16="http://schemas.microsoft.com/office/drawing/2014/main" id="{62BFBFBE-91F5-4F87-BA8B-68AE4DD1AAED}"/>
                </a:ext>
              </a:extLst>
            </p:cNvPr>
            <p:cNvSpPr/>
            <p:nvPr/>
          </p:nvSpPr>
          <p:spPr bwMode="auto">
            <a:xfrm rot="18188183">
              <a:off x="6686057" y="2456182"/>
              <a:ext cx="205273" cy="1287624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Grafik 2" descr="Ein Bild, das Schild, Zeichnung, Teller enthält.&#10;&#10;Automatisch generierte Beschreibung">
              <a:extLst>
                <a:ext uri="{FF2B5EF4-FFF2-40B4-BE49-F238E27FC236}">
                  <a16:creationId xmlns:a16="http://schemas.microsoft.com/office/drawing/2014/main" id="{94B5056A-F149-45FA-8B12-B69261329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287" y="4016242"/>
              <a:ext cx="1234839" cy="1234839"/>
            </a:xfrm>
            <a:prstGeom prst="rect">
              <a:avLst/>
            </a:prstGeom>
          </p:spPr>
        </p:pic>
      </p:grpSp>
      <p:sp>
        <p:nvSpPr>
          <p:cNvPr id="113" name="Textfeld 112">
            <a:extLst>
              <a:ext uri="{FF2B5EF4-FFF2-40B4-BE49-F238E27FC236}">
                <a16:creationId xmlns:a16="http://schemas.microsoft.com/office/drawing/2014/main" id="{635F3523-02F0-4B3B-AD08-2A0A0DB0AE05}"/>
              </a:ext>
            </a:extLst>
          </p:cNvPr>
          <p:cNvSpPr txBox="1"/>
          <p:nvPr/>
        </p:nvSpPr>
        <p:spPr>
          <a:xfrm>
            <a:off x="5564137" y="3480790"/>
            <a:ext cx="2294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Erhaltung der Klimazonen: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- Erhaltung der Artenvielfalt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- Gesunder Wald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- Ökologische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 Landwirtschaft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- sauberes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  Trinkwasser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ADBD01-AFC5-44CF-BC97-60DC98C4B69B}"/>
              </a:ext>
            </a:extLst>
          </p:cNvPr>
          <p:cNvSpPr txBox="1"/>
          <p:nvPr/>
        </p:nvSpPr>
        <p:spPr>
          <a:xfrm>
            <a:off x="7548655" y="2253395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„Erneuerbare sind zu teuer“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E46507E-A67E-4CB0-B9F1-F115F3DA445A}"/>
              </a:ext>
            </a:extLst>
          </p:cNvPr>
          <p:cNvSpPr txBox="1"/>
          <p:nvPr/>
        </p:nvSpPr>
        <p:spPr>
          <a:xfrm>
            <a:off x="77329" y="1794567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„Klimaschutzkosten bezahlen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die Schwachen“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4A27319-8E02-41A5-9C36-825B7C102478}"/>
              </a:ext>
            </a:extLst>
          </p:cNvPr>
          <p:cNvGrpSpPr/>
          <p:nvPr/>
        </p:nvGrpSpPr>
        <p:grpSpPr>
          <a:xfrm>
            <a:off x="3752220" y="2986062"/>
            <a:ext cx="2205028" cy="3077930"/>
            <a:chOff x="3890470" y="3044790"/>
            <a:chExt cx="2205028" cy="3077930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1523BC-A3CB-4738-8C12-A90A215DE84C}"/>
                </a:ext>
              </a:extLst>
            </p:cNvPr>
            <p:cNvGrpSpPr/>
            <p:nvPr/>
          </p:nvGrpSpPr>
          <p:grpSpPr>
            <a:xfrm>
              <a:off x="3890470" y="3537867"/>
              <a:ext cx="2205028" cy="2205028"/>
              <a:chOff x="3958436" y="3537867"/>
              <a:chExt cx="2205028" cy="2205028"/>
            </a:xfrm>
          </p:grpSpPr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7D79B5E8-D274-4C12-8D50-466DDCD7E1E5}"/>
                  </a:ext>
                </a:extLst>
              </p:cNvPr>
              <p:cNvSpPr/>
              <p:nvPr/>
            </p:nvSpPr>
            <p:spPr bwMode="auto">
              <a:xfrm>
                <a:off x="3958436" y="3537867"/>
                <a:ext cx="2205028" cy="2205028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4" name="Grafik 23" descr="Ein Bild, das Baum, Obst, Blume enthält.&#10;&#10;Automatisch generierte Beschreibung">
                <a:extLst>
                  <a:ext uri="{FF2B5EF4-FFF2-40B4-BE49-F238E27FC236}">
                    <a16:creationId xmlns:a16="http://schemas.microsoft.com/office/drawing/2014/main" id="{54DB8084-3E32-44B5-8DCD-4176F542D3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6" r="15660"/>
              <a:stretch/>
            </p:blipFill>
            <p:spPr>
              <a:xfrm>
                <a:off x="4507948" y="4072724"/>
                <a:ext cx="1176370" cy="1187885"/>
              </a:xfrm>
              <a:prstGeom prst="rect">
                <a:avLst/>
              </a:prstGeom>
            </p:spPr>
          </p:pic>
        </p:grpSp>
        <p:sp>
          <p:nvSpPr>
            <p:cNvPr id="104" name="Pfeil: nach oben und unten 103">
              <a:extLst>
                <a:ext uri="{FF2B5EF4-FFF2-40B4-BE49-F238E27FC236}">
                  <a16:creationId xmlns:a16="http://schemas.microsoft.com/office/drawing/2014/main" id="{9474E832-1F04-498D-A205-E41CDA5607E9}"/>
                </a:ext>
              </a:extLst>
            </p:cNvPr>
            <p:cNvSpPr/>
            <p:nvPr/>
          </p:nvSpPr>
          <p:spPr bwMode="auto">
            <a:xfrm>
              <a:off x="4905613" y="3044790"/>
              <a:ext cx="174742" cy="494699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18481FBB-86F3-40AF-A877-02045A4C5E59}"/>
                </a:ext>
              </a:extLst>
            </p:cNvPr>
            <p:cNvSpPr txBox="1"/>
            <p:nvPr/>
          </p:nvSpPr>
          <p:spPr>
            <a:xfrm>
              <a:off x="4458139" y="5784166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Naturschutz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DAFBD167-E0E8-4E48-A578-B6C5D1111480}"/>
              </a:ext>
            </a:extLst>
          </p:cNvPr>
          <p:cNvSpPr txBox="1"/>
          <p:nvPr/>
        </p:nvSpPr>
        <p:spPr>
          <a:xfrm>
            <a:off x="4986061" y="2984567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„Klimaschutz vs.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Naturschutz“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8213AF0D-C6A0-4B1A-8563-C2951F10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328" y="5499501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C76DCAD-1CF3-4D19-946E-CD54820FE766}"/>
              </a:ext>
            </a:extLst>
          </p:cNvPr>
          <p:cNvSpPr txBox="1"/>
          <p:nvPr/>
        </p:nvSpPr>
        <p:spPr>
          <a:xfrm>
            <a:off x="5868029" y="971492"/>
            <a:ext cx="403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6600"/>
                </a:solidFill>
              </a:rPr>
              <a:t>Deshalb:</a:t>
            </a:r>
          </a:p>
          <a:p>
            <a:r>
              <a:rPr lang="de-DE" sz="1200" dirty="0">
                <a:solidFill>
                  <a:srgbClr val="006600"/>
                </a:solidFill>
              </a:rPr>
              <a:t>- Ausstieg aus den Fossilen bis 2040</a:t>
            </a:r>
          </a:p>
          <a:p>
            <a:r>
              <a:rPr lang="de-DE" sz="1200" dirty="0">
                <a:solidFill>
                  <a:srgbClr val="006600"/>
                </a:solidFill>
              </a:rPr>
              <a:t>  - Energieeinsparung (1,5%/a)</a:t>
            </a:r>
          </a:p>
          <a:p>
            <a:r>
              <a:rPr lang="de-DE" sz="1200" dirty="0">
                <a:solidFill>
                  <a:srgbClr val="006600"/>
                </a:solidFill>
              </a:rPr>
              <a:t>  - Deckung des gesamten Energiebedarfes mit 100% </a:t>
            </a:r>
            <a:br>
              <a:rPr lang="de-DE" sz="1200" dirty="0">
                <a:solidFill>
                  <a:srgbClr val="006600"/>
                </a:solidFill>
              </a:rPr>
            </a:br>
            <a:r>
              <a:rPr lang="de-DE" sz="1200" dirty="0">
                <a:solidFill>
                  <a:srgbClr val="006600"/>
                </a:solidFill>
              </a:rPr>
              <a:t>    Erneuerbaren bis 2040 aus vorrangig regionalen</a:t>
            </a:r>
            <a:br>
              <a:rPr lang="de-DE" sz="1200" dirty="0">
                <a:solidFill>
                  <a:srgbClr val="006600"/>
                </a:solidFill>
              </a:rPr>
            </a:br>
            <a:r>
              <a:rPr lang="de-DE" sz="1200" dirty="0">
                <a:solidFill>
                  <a:srgbClr val="006600"/>
                </a:solidFill>
              </a:rPr>
              <a:t>    Quellen mit ausreichenden Energiespeichern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3ADAC083-E736-4575-A6F0-2D3CFAF7F3D8}"/>
              </a:ext>
            </a:extLst>
          </p:cNvPr>
          <p:cNvSpPr txBox="1"/>
          <p:nvPr/>
        </p:nvSpPr>
        <p:spPr>
          <a:xfrm>
            <a:off x="177552" y="5967579"/>
            <a:ext cx="97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2"/>
                </a:solidFill>
              </a:rPr>
              <a:t>Klimaschutz nutzt allen Menschen und muss von der Gesellschaft als gemeinschaftliche Aufgabe begriffen werden.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D3853D7-896F-4FE6-B217-78E3C0DC60EC}"/>
              </a:ext>
            </a:extLst>
          </p:cNvPr>
          <p:cNvSpPr txBox="1"/>
          <p:nvPr/>
        </p:nvSpPr>
        <p:spPr>
          <a:xfrm>
            <a:off x="2691908" y="863745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Klimaschutz</a:t>
            </a:r>
          </a:p>
        </p:txBody>
      </p:sp>
    </p:spTree>
    <p:extLst>
      <p:ext uri="{BB962C8B-B14F-4D97-AF65-F5344CB8AC3E}">
        <p14:creationId xmlns:p14="http://schemas.microsoft.com/office/powerpoint/2010/main" val="72801686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0" grpId="0"/>
      <p:bldP spid="113" grpId="0"/>
      <p:bldP spid="7" grpId="0"/>
      <p:bldP spid="7" grpId="1"/>
      <p:bldP spid="38" grpId="0"/>
      <p:bldP spid="38" grpId="1"/>
      <p:bldP spid="40" grpId="0"/>
      <p:bldP spid="40" grpId="1"/>
      <p:bldP spid="42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40" y="0"/>
            <a:ext cx="44868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Klimaschutz – Energiewende 2.0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ISE e.V.-Konzept-Team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B9D4566-8602-4138-824D-FA3CB309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20" y="1037051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sz="1800" dirty="0">
                <a:solidFill>
                  <a:srgbClr val="3333FF"/>
                </a:solidFill>
              </a:rPr>
              <a:t>Wolfgang Thiel (Vorsitzender ISE e.V.)</a:t>
            </a: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Michael Linder (Stellvertreter)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altLang="de-DE" sz="1800" dirty="0">
                <a:solidFill>
                  <a:srgbClr val="3333FF"/>
                </a:solidFill>
              </a:rPr>
              <a:t>Wolfgang </a:t>
            </a:r>
            <a:r>
              <a:rPr lang="de-DE" altLang="de-DE" sz="1800" dirty="0" err="1">
                <a:solidFill>
                  <a:srgbClr val="3333FF"/>
                </a:solidFill>
              </a:rPr>
              <a:t>Fedderken</a:t>
            </a:r>
            <a:endParaRPr lang="de-DE" altLang="de-DE" sz="1800" dirty="0">
              <a:solidFill>
                <a:srgbClr val="3333FF"/>
              </a:solidFill>
            </a:endParaRP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</a:t>
            </a:r>
            <a:r>
              <a:rPr lang="de-DE" altLang="de-DE" sz="1800" dirty="0" err="1">
                <a:solidFill>
                  <a:srgbClr val="3333FF"/>
                </a:solidFill>
              </a:rPr>
              <a:t>Lausterer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5116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6805" name="Gruppieren 1">
            <a:extLst>
              <a:ext uri="{FF2B5EF4-FFF2-40B4-BE49-F238E27FC236}">
                <a16:creationId xmlns:a16="http://schemas.microsoft.com/office/drawing/2014/main" id="{B8892F78-F9B6-4880-86C3-F1B67924C30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744538"/>
            <a:ext cx="8880475" cy="1671637"/>
            <a:chOff x="666532" y="352681"/>
            <a:chExt cx="8880140" cy="1670880"/>
          </a:xfrm>
        </p:grpSpPr>
        <p:sp>
          <p:nvSpPr>
            <p:cNvPr id="76808" name="AutoShape 4">
              <a:extLst>
                <a:ext uri="{FF2B5EF4-FFF2-40B4-BE49-F238E27FC236}">
                  <a16:creationId xmlns:a16="http://schemas.microsoft.com/office/drawing/2014/main" id="{5DCD0B21-EDF5-4AF5-B2EC-248FBBA9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352681"/>
              <a:ext cx="8880140" cy="1670880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76809" name="Text Box 5">
              <a:extLst>
                <a:ext uri="{FF2B5EF4-FFF2-40B4-BE49-F238E27FC236}">
                  <a16:creationId xmlns:a16="http://schemas.microsoft.com/office/drawing/2014/main" id="{7DDBB3B6-69D4-4E7C-8774-BD0CF9D3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>
                  <a:solidFill>
                    <a:schemeClr val="bg1"/>
                  </a:solidFill>
                </a:rPr>
                <a:t>Vielen Dank für Ihre Aufmerksamkeit</a:t>
              </a:r>
            </a:p>
          </p:txBody>
        </p: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84734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Meta-Studie „Klimaschutz – Energiewende 2.0„ für D und RLP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Struktur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8C5F728-DB6A-4428-AE1C-328D70E01613}"/>
              </a:ext>
            </a:extLst>
          </p:cNvPr>
          <p:cNvGrpSpPr/>
          <p:nvPr/>
        </p:nvGrpSpPr>
        <p:grpSpPr>
          <a:xfrm>
            <a:off x="461081" y="3122455"/>
            <a:ext cx="1457450" cy="1276278"/>
            <a:chOff x="461081" y="3122455"/>
            <a:chExt cx="1457450" cy="127627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6ECE0F3-B277-4F9F-ADFC-B7646112D6D8}"/>
                </a:ext>
              </a:extLst>
            </p:cNvPr>
            <p:cNvSpPr txBox="1"/>
            <p:nvPr/>
          </p:nvSpPr>
          <p:spPr>
            <a:xfrm>
              <a:off x="461081" y="3875513"/>
              <a:ext cx="1457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Klimakrise</a:t>
              </a:r>
              <a:b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Klimaschutz-Ziele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9F865FB-B1FF-4161-91C4-0558DD186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5" b="9863"/>
            <a:stretch/>
          </p:blipFill>
          <p:spPr>
            <a:xfrm>
              <a:off x="461081" y="3122455"/>
              <a:ext cx="1457081" cy="742950"/>
            </a:xfrm>
            <a:prstGeom prst="rect">
              <a:avLst/>
            </a:prstGeom>
          </p:spPr>
        </p:pic>
      </p:grpSp>
      <p:grpSp>
        <p:nvGrpSpPr>
          <p:cNvPr id="8218" name="Gruppieren 8217">
            <a:extLst>
              <a:ext uri="{FF2B5EF4-FFF2-40B4-BE49-F238E27FC236}">
                <a16:creationId xmlns:a16="http://schemas.microsoft.com/office/drawing/2014/main" id="{A1124D18-3366-4179-B9CE-6C3FBFDA7CBD}"/>
              </a:ext>
            </a:extLst>
          </p:cNvPr>
          <p:cNvGrpSpPr/>
          <p:nvPr/>
        </p:nvGrpSpPr>
        <p:grpSpPr>
          <a:xfrm>
            <a:off x="1974445" y="811903"/>
            <a:ext cx="7413416" cy="2572153"/>
            <a:chOff x="615887" y="969425"/>
            <a:chExt cx="7413416" cy="2418827"/>
          </a:xfrm>
        </p:grpSpPr>
        <p:grpSp>
          <p:nvGrpSpPr>
            <p:cNvPr id="8216" name="Gruppieren 8215">
              <a:extLst>
                <a:ext uri="{FF2B5EF4-FFF2-40B4-BE49-F238E27FC236}">
                  <a16:creationId xmlns:a16="http://schemas.microsoft.com/office/drawing/2014/main" id="{088AF49A-1984-4FB6-B77B-8376C14D3F49}"/>
                </a:ext>
              </a:extLst>
            </p:cNvPr>
            <p:cNvGrpSpPr/>
            <p:nvPr/>
          </p:nvGrpSpPr>
          <p:grpSpPr>
            <a:xfrm>
              <a:off x="2086305" y="969425"/>
              <a:ext cx="5942998" cy="1423229"/>
              <a:chOff x="2086305" y="969425"/>
              <a:chExt cx="5942998" cy="1423229"/>
            </a:xfrm>
          </p:grpSpPr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7C11641A-2F22-493F-BFBD-536C86FE2307}"/>
                  </a:ext>
                </a:extLst>
              </p:cNvPr>
              <p:cNvSpPr/>
              <p:nvPr/>
            </p:nvSpPr>
            <p:spPr bwMode="auto">
              <a:xfrm>
                <a:off x="2086305" y="1031195"/>
                <a:ext cx="5942998" cy="13216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9812F1B-7A2E-4054-BA35-2CBC7B0A451D}"/>
                  </a:ext>
                </a:extLst>
              </p:cNvPr>
              <p:cNvSpPr txBox="1"/>
              <p:nvPr/>
            </p:nvSpPr>
            <p:spPr>
              <a:xfrm>
                <a:off x="2166997" y="1053250"/>
                <a:ext cx="1065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Energie-</a:t>
                </a:r>
              </a:p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Erzeugung</a:t>
                </a:r>
              </a:p>
            </p:txBody>
          </p: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3ECC2B34-630D-4DFE-84F5-F33359FD64CC}"/>
                  </a:ext>
                </a:extLst>
              </p:cNvPr>
              <p:cNvGrpSpPr/>
              <p:nvPr/>
            </p:nvGrpSpPr>
            <p:grpSpPr>
              <a:xfrm>
                <a:off x="3287983" y="969425"/>
                <a:ext cx="1363642" cy="1423229"/>
                <a:chOff x="2645299" y="864050"/>
                <a:chExt cx="1363642" cy="1423229"/>
              </a:xfrm>
            </p:grpSpPr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71C90A6B-40BF-4D38-9F57-D538F36C0482}"/>
                    </a:ext>
                  </a:extLst>
                </p:cNvPr>
                <p:cNvSpPr/>
                <p:nvPr/>
              </p:nvSpPr>
              <p:spPr bwMode="auto">
                <a:xfrm>
                  <a:off x="2686419" y="1006767"/>
                  <a:ext cx="1162569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9E426740-CA36-4E3A-A276-04B12B10E227}"/>
                    </a:ext>
                  </a:extLst>
                </p:cNvPr>
                <p:cNvSpPr txBox="1"/>
                <p:nvPr/>
              </p:nvSpPr>
              <p:spPr>
                <a:xfrm>
                  <a:off x="2645299" y="1764059"/>
                  <a:ext cx="13636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P-Energiebedarf</a:t>
                  </a:r>
                </a:p>
                <a:p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EE-Potenziale</a:t>
                  </a:r>
                </a:p>
              </p:txBody>
            </p: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16DA47D5-6C0E-4DD0-BF98-285C57809F8B}"/>
                    </a:ext>
                  </a:extLst>
                </p:cNvPr>
                <p:cNvGrpSpPr/>
                <p:nvPr/>
              </p:nvGrpSpPr>
              <p:grpSpPr>
                <a:xfrm>
                  <a:off x="2757305" y="864050"/>
                  <a:ext cx="916325" cy="934014"/>
                  <a:chOff x="6979377" y="3019973"/>
                  <a:chExt cx="1255488" cy="1279724"/>
                </a:xfrm>
              </p:grpSpPr>
              <p:pic>
                <p:nvPicPr>
                  <p:cNvPr id="32" name="Grafik 31">
                    <a:extLst>
                      <a:ext uri="{FF2B5EF4-FFF2-40B4-BE49-F238E27FC236}">
                        <a16:creationId xmlns:a16="http://schemas.microsoft.com/office/drawing/2014/main" id="{5FC0434A-8479-465D-98DA-117D71C541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282" r="68143"/>
                  <a:stretch/>
                </p:blipFill>
                <p:spPr>
                  <a:xfrm>
                    <a:off x="6979377" y="3019973"/>
                    <a:ext cx="494269" cy="1279724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fik 32">
                    <a:extLst>
                      <a:ext uri="{FF2B5EF4-FFF2-40B4-BE49-F238E27FC236}">
                        <a16:creationId xmlns:a16="http://schemas.microsoft.com/office/drawing/2014/main" id="{5C852259-CE83-4A38-862E-D2A16A8362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973" r="7847"/>
                  <a:stretch/>
                </p:blipFill>
                <p:spPr>
                  <a:xfrm>
                    <a:off x="7801077" y="3019973"/>
                    <a:ext cx="433788" cy="1279724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afik 33">
                    <a:extLst>
                      <a:ext uri="{FF2B5EF4-FFF2-40B4-BE49-F238E27FC236}">
                        <a16:creationId xmlns:a16="http://schemas.microsoft.com/office/drawing/2014/main" id="{1FD9D174-0783-4DE6-9269-72369167E3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68" r="39152"/>
                  <a:stretch/>
                </p:blipFill>
                <p:spPr>
                  <a:xfrm>
                    <a:off x="7390227" y="3019973"/>
                    <a:ext cx="433788" cy="127972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8B64445E-213C-4A2A-8B94-1DEBEF9580A9}"/>
                  </a:ext>
                </a:extLst>
              </p:cNvPr>
              <p:cNvSpPr/>
              <p:nvPr/>
            </p:nvSpPr>
            <p:spPr bwMode="auto">
              <a:xfrm>
                <a:off x="4874636" y="1112142"/>
                <a:ext cx="1285737" cy="81602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BAA12B6-309A-4C6B-808C-DACD6881CE64}"/>
                  </a:ext>
                </a:extLst>
              </p:cNvPr>
              <p:cNvSpPr txBox="1"/>
              <p:nvPr/>
            </p:nvSpPr>
            <p:spPr>
              <a:xfrm>
                <a:off x="4776310" y="1876480"/>
                <a:ext cx="12857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EE-Ausbaupfad</a:t>
                </a:r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7137D478-92BF-4BD4-A426-CB004A5A987C}"/>
                  </a:ext>
                </a:extLst>
              </p:cNvPr>
              <p:cNvGrpSpPr/>
              <p:nvPr/>
            </p:nvGrpSpPr>
            <p:grpSpPr>
              <a:xfrm>
                <a:off x="4922610" y="1183880"/>
                <a:ext cx="1164340" cy="672546"/>
                <a:chOff x="6003204" y="1963871"/>
                <a:chExt cx="2823210" cy="1630743"/>
              </a:xfrm>
            </p:grpSpPr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96121A43-EEE2-4666-AD6E-2008345E48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6383955" y="2826776"/>
                  <a:ext cx="2442459" cy="745901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367DC54A-FB90-474E-937D-9A209EB8E27B}"/>
                    </a:ext>
                  </a:extLst>
                </p:cNvPr>
                <p:cNvCxnSpPr/>
                <p:nvPr/>
              </p:nvCxnSpPr>
              <p:spPr bwMode="auto">
                <a:xfrm>
                  <a:off x="6025142" y="3572677"/>
                  <a:ext cx="358812" cy="0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1B1C0327-6F0D-4A69-BF95-632EF4ABEF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25142" y="1985809"/>
                  <a:ext cx="2801272" cy="840967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22A6372E-715B-4CF4-941B-014C0FF30DE9}"/>
                    </a:ext>
                  </a:extLst>
                </p:cNvPr>
                <p:cNvSpPr/>
                <p:nvPr/>
              </p:nvSpPr>
              <p:spPr bwMode="auto">
                <a:xfrm>
                  <a:off x="8782538" y="2804838"/>
                  <a:ext cx="43876" cy="43876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06759849-5FA4-48CF-9F24-054808EBCB58}"/>
                    </a:ext>
                  </a:extLst>
                </p:cNvPr>
                <p:cNvSpPr/>
                <p:nvPr/>
              </p:nvSpPr>
              <p:spPr bwMode="auto">
                <a:xfrm>
                  <a:off x="6003204" y="1963871"/>
                  <a:ext cx="43876" cy="43876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164B8188-DABE-47B8-BBD6-3B3CB5C82821}"/>
                    </a:ext>
                  </a:extLst>
                </p:cNvPr>
                <p:cNvSpPr/>
                <p:nvPr/>
              </p:nvSpPr>
              <p:spPr bwMode="auto">
                <a:xfrm>
                  <a:off x="6003204" y="3550738"/>
                  <a:ext cx="43876" cy="43876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28287A11-3475-4287-83E5-DEA51A53C67A}"/>
                    </a:ext>
                  </a:extLst>
                </p:cNvPr>
                <p:cNvSpPr/>
                <p:nvPr/>
              </p:nvSpPr>
              <p:spPr bwMode="auto">
                <a:xfrm>
                  <a:off x="6359091" y="3550738"/>
                  <a:ext cx="43876" cy="43876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4AAECE73-CD5D-4241-9B52-2677839BED4E}"/>
                  </a:ext>
                </a:extLst>
              </p:cNvPr>
              <p:cNvGrpSpPr/>
              <p:nvPr/>
            </p:nvGrpSpPr>
            <p:grpSpPr>
              <a:xfrm>
                <a:off x="6508353" y="1112142"/>
                <a:ext cx="1342020" cy="1272326"/>
                <a:chOff x="5570284" y="1006767"/>
                <a:chExt cx="1342020" cy="1272326"/>
              </a:xfrm>
            </p:grpSpPr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E09B942C-E287-4DA7-A1D0-EE98E95CE0AF}"/>
                    </a:ext>
                  </a:extLst>
                </p:cNvPr>
                <p:cNvSpPr/>
                <p:nvPr/>
              </p:nvSpPr>
              <p:spPr bwMode="auto">
                <a:xfrm>
                  <a:off x="5626567" y="1006767"/>
                  <a:ext cx="1285737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9" name="Gruppieren 48">
                  <a:extLst>
                    <a:ext uri="{FF2B5EF4-FFF2-40B4-BE49-F238E27FC236}">
                      <a16:creationId xmlns:a16="http://schemas.microsoft.com/office/drawing/2014/main" id="{2FAEC7EA-C923-48FB-9318-1EA9F519A990}"/>
                    </a:ext>
                  </a:extLst>
                </p:cNvPr>
                <p:cNvGrpSpPr/>
                <p:nvPr/>
              </p:nvGrpSpPr>
              <p:grpSpPr>
                <a:xfrm>
                  <a:off x="5925576" y="1108013"/>
                  <a:ext cx="636654" cy="595744"/>
                  <a:chOff x="2369533" y="887240"/>
                  <a:chExt cx="5116092" cy="5069714"/>
                </a:xfrm>
              </p:grpSpPr>
              <p:sp>
                <p:nvSpPr>
                  <p:cNvPr id="69" name="Sechseck 68">
                    <a:extLst>
                      <a:ext uri="{FF2B5EF4-FFF2-40B4-BE49-F238E27FC236}">
                        <a16:creationId xmlns:a16="http://schemas.microsoft.com/office/drawing/2014/main" id="{27AB1FBA-C8FA-442A-A9AE-BDE23BB6E6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2577146"/>
                    <a:ext cx="1989532" cy="1689905"/>
                  </a:xfrm>
                  <a:prstGeom prst="hexagon">
                    <a:avLst/>
                  </a:prstGeom>
                  <a:solidFill>
                    <a:srgbClr val="FFFF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Sechseck 69">
                    <a:extLst>
                      <a:ext uri="{FF2B5EF4-FFF2-40B4-BE49-F238E27FC236}">
                        <a16:creationId xmlns:a16="http://schemas.microsoft.com/office/drawing/2014/main" id="{2069A516-499F-45DD-952D-9F5B4F2AB3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Sechseck 70">
                    <a:extLst>
                      <a:ext uri="{FF2B5EF4-FFF2-40B4-BE49-F238E27FC236}">
                        <a16:creationId xmlns:a16="http://schemas.microsoft.com/office/drawing/2014/main" id="{D9AC4721-7B08-42CE-9809-205D557D65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Sechseck 71">
                    <a:extLst>
                      <a:ext uri="{FF2B5EF4-FFF2-40B4-BE49-F238E27FC236}">
                        <a16:creationId xmlns:a16="http://schemas.microsoft.com/office/drawing/2014/main" id="{D8CC9418-D705-4F56-9498-7B6BC075BA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Sechseck 72">
                    <a:extLst>
                      <a:ext uri="{FF2B5EF4-FFF2-40B4-BE49-F238E27FC236}">
                        <a16:creationId xmlns:a16="http://schemas.microsoft.com/office/drawing/2014/main" id="{1AE73608-3635-4D9E-A179-9F5D4F1B45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Sechseck 73">
                    <a:extLst>
                      <a:ext uri="{FF2B5EF4-FFF2-40B4-BE49-F238E27FC236}">
                        <a16:creationId xmlns:a16="http://schemas.microsoft.com/office/drawing/2014/main" id="{6E6129F5-4862-4DF9-B895-EB6C469292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887240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Sechseck 74">
                    <a:extLst>
                      <a:ext uri="{FF2B5EF4-FFF2-40B4-BE49-F238E27FC236}">
                        <a16:creationId xmlns:a16="http://schemas.microsoft.com/office/drawing/2014/main" id="{57DBD40A-2C8D-4B95-A2E6-55DA56DDF7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4267049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19C5265E-E960-4D72-8C8A-1C7E34391EDB}"/>
                    </a:ext>
                  </a:extLst>
                </p:cNvPr>
                <p:cNvSpPr txBox="1"/>
                <p:nvPr/>
              </p:nvSpPr>
              <p:spPr>
                <a:xfrm>
                  <a:off x="5570284" y="1755873"/>
                  <a:ext cx="1136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Versorgungs-</a:t>
                  </a:r>
                </a:p>
                <a:p>
                  <a:r>
                    <a:rPr lang="de-DE" sz="1400" dirty="0" err="1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sicherheit</a:t>
                  </a:r>
                  <a:endPara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27" name="Gerade Verbindung mit Pfeil 126">
              <a:extLst>
                <a:ext uri="{FF2B5EF4-FFF2-40B4-BE49-F238E27FC236}">
                  <a16:creationId xmlns:a16="http://schemas.microsoft.com/office/drawing/2014/main" id="{1D409724-7C69-49D1-B44F-C384023B9F9C}"/>
                </a:ext>
              </a:extLst>
            </p:cNvPr>
            <p:cNvCxnSpPr/>
            <p:nvPr/>
          </p:nvCxnSpPr>
          <p:spPr bwMode="auto">
            <a:xfrm flipV="1">
              <a:off x="615887" y="1838332"/>
              <a:ext cx="1439416" cy="1549920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15" name="Gruppieren 8214">
            <a:extLst>
              <a:ext uri="{FF2B5EF4-FFF2-40B4-BE49-F238E27FC236}">
                <a16:creationId xmlns:a16="http://schemas.microsoft.com/office/drawing/2014/main" id="{B8B5FB88-6E89-41F6-A7D9-F9723BB82D7C}"/>
              </a:ext>
            </a:extLst>
          </p:cNvPr>
          <p:cNvGrpSpPr/>
          <p:nvPr/>
        </p:nvGrpSpPr>
        <p:grpSpPr>
          <a:xfrm>
            <a:off x="536143" y="4695922"/>
            <a:ext cx="1307327" cy="1339242"/>
            <a:chOff x="8446273" y="4498609"/>
            <a:chExt cx="1307327" cy="1339242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32B37A2-1056-449E-9687-048694B78EB5}"/>
                </a:ext>
              </a:extLst>
            </p:cNvPr>
            <p:cNvSpPr txBox="1"/>
            <p:nvPr/>
          </p:nvSpPr>
          <p:spPr>
            <a:xfrm>
              <a:off x="8487884" y="5314631"/>
              <a:ext cx="1165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Methoden/</a:t>
              </a:r>
              <a:b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Werkzeuge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66BF6911-7C3D-4906-A761-F44479A4CC34}"/>
                </a:ext>
              </a:extLst>
            </p:cNvPr>
            <p:cNvSpPr/>
            <p:nvPr/>
          </p:nvSpPr>
          <p:spPr bwMode="auto">
            <a:xfrm>
              <a:off x="8446273" y="4498609"/>
              <a:ext cx="1307327" cy="8160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E234B0A9-F58A-473D-B096-6D5275ED488C}"/>
                </a:ext>
              </a:extLst>
            </p:cNvPr>
            <p:cNvGrpSpPr/>
            <p:nvPr/>
          </p:nvGrpSpPr>
          <p:grpSpPr>
            <a:xfrm>
              <a:off x="8505302" y="4655031"/>
              <a:ext cx="1182584" cy="456908"/>
              <a:chOff x="1152525" y="1714500"/>
              <a:chExt cx="8382000" cy="3238500"/>
            </a:xfrm>
          </p:grpSpPr>
          <p:grpSp>
            <p:nvGrpSpPr>
              <p:cNvPr id="146" name="Gruppieren 11">
                <a:extLst>
                  <a:ext uri="{FF2B5EF4-FFF2-40B4-BE49-F238E27FC236}">
                    <a16:creationId xmlns:a16="http://schemas.microsoft.com/office/drawing/2014/main" id="{EE50747F-F536-4A01-968E-C6EA02E86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525" y="1714500"/>
                <a:ext cx="2617788" cy="3238500"/>
                <a:chOff x="1173297" y="1885245"/>
                <a:chExt cx="2619021" cy="3239912"/>
              </a:xfrm>
            </p:grpSpPr>
            <p:sp>
              <p:nvSpPr>
                <p:cNvPr id="154" name="Gleichschenkliges Dreieck 1">
                  <a:extLst>
                    <a:ext uri="{FF2B5EF4-FFF2-40B4-BE49-F238E27FC236}">
                      <a16:creationId xmlns:a16="http://schemas.microsoft.com/office/drawing/2014/main" id="{009F216A-CBD0-4628-B5DC-859D43D4C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297" y="1885245"/>
                  <a:ext cx="2619021" cy="3239912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07400"/>
                    </a:gs>
                    <a:gs pos="50000">
                      <a:srgbClr val="E6A900"/>
                    </a:gs>
                    <a:gs pos="100000">
                      <a:srgbClr val="FFCA00"/>
                    </a:gs>
                  </a:gsLst>
                  <a:lin ang="540000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de-DE" altLang="de-DE"/>
                </a:p>
              </p:txBody>
            </p:sp>
            <p:cxnSp>
              <p:nvCxnSpPr>
                <p:cNvPr id="155" name="Gerade Verbindung 5">
                  <a:extLst>
                    <a:ext uri="{FF2B5EF4-FFF2-40B4-BE49-F238E27FC236}">
                      <a16:creationId xmlns:a16="http://schemas.microsoft.com/office/drawing/2014/main" id="{0220DC95-FB7D-43FC-8F96-1FFAA39D51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077156" y="2867378"/>
                  <a:ext cx="8128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Gerade Verbindung 9">
                  <a:extLst>
                    <a:ext uri="{FF2B5EF4-FFF2-40B4-BE49-F238E27FC236}">
                      <a16:creationId xmlns:a16="http://schemas.microsoft.com/office/drawing/2014/main" id="{4A11C1A8-FBAC-4AE8-B8CE-6ACC8CE13B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59467" y="3939822"/>
                  <a:ext cx="165946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uppieren 54">
                <a:extLst>
                  <a:ext uri="{FF2B5EF4-FFF2-40B4-BE49-F238E27FC236}">
                    <a16:creationId xmlns:a16="http://schemas.microsoft.com/office/drawing/2014/main" id="{4B480AE9-9EDD-4FB1-8AAF-066F7FC26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15150" y="1714500"/>
                <a:ext cx="2619375" cy="3238500"/>
                <a:chOff x="1173297" y="1885245"/>
                <a:chExt cx="2619021" cy="3239912"/>
              </a:xfrm>
            </p:grpSpPr>
            <p:sp>
              <p:nvSpPr>
                <p:cNvPr id="151" name="Gleichschenkliges Dreieck 55">
                  <a:extLst>
                    <a:ext uri="{FF2B5EF4-FFF2-40B4-BE49-F238E27FC236}">
                      <a16:creationId xmlns:a16="http://schemas.microsoft.com/office/drawing/2014/main" id="{381FA83A-0786-41E9-87E0-E576FFD32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297" y="1885245"/>
                  <a:ext cx="2619021" cy="3239912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F00"/>
                    </a:gs>
                    <a:gs pos="50000">
                      <a:srgbClr val="00B800"/>
                    </a:gs>
                    <a:gs pos="100000">
                      <a:srgbClr val="00DB00"/>
                    </a:gs>
                  </a:gsLst>
                  <a:lin ang="1620000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cxnSp>
              <p:nvCxnSpPr>
                <p:cNvPr id="152" name="Gerade Verbindung 56">
                  <a:extLst>
                    <a:ext uri="{FF2B5EF4-FFF2-40B4-BE49-F238E27FC236}">
                      <a16:creationId xmlns:a16="http://schemas.microsoft.com/office/drawing/2014/main" id="{7AFA8F5B-1985-42F8-AC67-D484D9FAD5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077156" y="2867378"/>
                  <a:ext cx="8128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Gerade Verbindung 57">
                  <a:extLst>
                    <a:ext uri="{FF2B5EF4-FFF2-40B4-BE49-F238E27FC236}">
                      <a16:creationId xmlns:a16="http://schemas.microsoft.com/office/drawing/2014/main" id="{63E60942-4CD4-4253-9789-BAFA5F499B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59467" y="3939822"/>
                  <a:ext cx="165946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8" name="Gleichschenkliges Dreieck 51">
                <a:extLst>
                  <a:ext uri="{FF2B5EF4-FFF2-40B4-BE49-F238E27FC236}">
                    <a16:creationId xmlns:a16="http://schemas.microsoft.com/office/drawing/2014/main" id="{1E1AA94C-9A70-4292-B006-A892BB78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838" y="1714500"/>
                <a:ext cx="2617787" cy="3238500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cxnSp>
            <p:nvCxnSpPr>
              <p:cNvPr id="149" name="Gerade Verbindung 52">
                <a:extLst>
                  <a:ext uri="{FF2B5EF4-FFF2-40B4-BE49-F238E27FC236}">
                    <a16:creationId xmlns:a16="http://schemas.microsoft.com/office/drawing/2014/main" id="{DE6468FF-EE68-4EFE-858D-49AE998677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37271" y="2696205"/>
                <a:ext cx="812417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53">
                <a:extLst>
                  <a:ext uri="{FF2B5EF4-FFF2-40B4-BE49-F238E27FC236}">
                    <a16:creationId xmlns:a16="http://schemas.microsoft.com/office/drawing/2014/main" id="{00718CD8-521B-4C21-84FA-454189AA1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19779" y="3768182"/>
                <a:ext cx="1658684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219" name="Gruppieren 8218">
            <a:extLst>
              <a:ext uri="{FF2B5EF4-FFF2-40B4-BE49-F238E27FC236}">
                <a16:creationId xmlns:a16="http://schemas.microsoft.com/office/drawing/2014/main" id="{E68E01CF-2883-4EFD-A16B-3C5E0966370E}"/>
              </a:ext>
            </a:extLst>
          </p:cNvPr>
          <p:cNvGrpSpPr/>
          <p:nvPr/>
        </p:nvGrpSpPr>
        <p:grpSpPr>
          <a:xfrm>
            <a:off x="2006703" y="2340624"/>
            <a:ext cx="7381158" cy="1243967"/>
            <a:chOff x="648145" y="2713531"/>
            <a:chExt cx="7381158" cy="1155303"/>
          </a:xfrm>
        </p:grpSpPr>
        <p:cxnSp>
          <p:nvCxnSpPr>
            <p:cNvPr id="129" name="Gerade Verbindung mit Pfeil 128">
              <a:extLst>
                <a:ext uri="{FF2B5EF4-FFF2-40B4-BE49-F238E27FC236}">
                  <a16:creationId xmlns:a16="http://schemas.microsoft.com/office/drawing/2014/main" id="{A5928F0C-7717-463F-B689-A83119EC36EC}"/>
                </a:ext>
              </a:extLst>
            </p:cNvPr>
            <p:cNvCxnSpPr>
              <a:endCxn id="118" idx="1"/>
            </p:cNvCxnSpPr>
            <p:nvPr/>
          </p:nvCxnSpPr>
          <p:spPr bwMode="auto">
            <a:xfrm flipV="1">
              <a:off x="648145" y="3267100"/>
              <a:ext cx="1438160" cy="499334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17" name="Gruppieren 8216">
              <a:extLst>
                <a:ext uri="{FF2B5EF4-FFF2-40B4-BE49-F238E27FC236}">
                  <a16:creationId xmlns:a16="http://schemas.microsoft.com/office/drawing/2014/main" id="{2C835CC3-9FAB-4999-BC2C-5D9DAC30590D}"/>
                </a:ext>
              </a:extLst>
            </p:cNvPr>
            <p:cNvGrpSpPr/>
            <p:nvPr/>
          </p:nvGrpSpPr>
          <p:grpSpPr>
            <a:xfrm>
              <a:off x="2086305" y="2713531"/>
              <a:ext cx="5942998" cy="1155303"/>
              <a:chOff x="2086305" y="2713531"/>
              <a:chExt cx="5942998" cy="1155303"/>
            </a:xfrm>
          </p:grpSpPr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5CF8D831-D9B0-4C67-8DDD-6042531384F9}"/>
                  </a:ext>
                </a:extLst>
              </p:cNvPr>
              <p:cNvSpPr/>
              <p:nvPr/>
            </p:nvSpPr>
            <p:spPr bwMode="auto">
              <a:xfrm>
                <a:off x="2086305" y="2715291"/>
                <a:ext cx="5942998" cy="1103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B593C77-FC48-4E3C-AFBB-D955E26DC2EF}"/>
                  </a:ext>
                </a:extLst>
              </p:cNvPr>
              <p:cNvSpPr txBox="1"/>
              <p:nvPr/>
            </p:nvSpPr>
            <p:spPr>
              <a:xfrm>
                <a:off x="2153042" y="2713531"/>
                <a:ext cx="10609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Energie-</a:t>
                </a:r>
              </a:p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Verbrauch</a:t>
                </a: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5CE89397-37CA-44DA-8CA0-45E1B1475163}"/>
                  </a:ext>
                </a:extLst>
              </p:cNvPr>
              <p:cNvSpPr txBox="1"/>
              <p:nvPr/>
            </p:nvSpPr>
            <p:spPr>
              <a:xfrm>
                <a:off x="3208079" y="3561057"/>
                <a:ext cx="1547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Energieeinsparung</a:t>
                </a:r>
              </a:p>
            </p:txBody>
          </p:sp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4319102A-1D50-48B4-A84A-3E99046D8C0F}"/>
                  </a:ext>
                </a:extLst>
              </p:cNvPr>
              <p:cNvSpPr/>
              <p:nvPr/>
            </p:nvSpPr>
            <p:spPr bwMode="auto">
              <a:xfrm>
                <a:off x="3308338" y="2798469"/>
                <a:ext cx="1382786" cy="81602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6AFAE435-0585-491E-9B50-D218E8CACF3C}"/>
                  </a:ext>
                </a:extLst>
              </p:cNvPr>
              <p:cNvGrpSpPr/>
              <p:nvPr/>
            </p:nvGrpSpPr>
            <p:grpSpPr>
              <a:xfrm>
                <a:off x="4856850" y="2798469"/>
                <a:ext cx="1462692" cy="1070365"/>
                <a:chOff x="4764658" y="3002841"/>
                <a:chExt cx="1462692" cy="1070365"/>
              </a:xfrm>
            </p:grpSpPr>
            <p:sp>
              <p:nvSpPr>
                <p:cNvPr id="116" name="Rechteck 115">
                  <a:extLst>
                    <a:ext uri="{FF2B5EF4-FFF2-40B4-BE49-F238E27FC236}">
                      <a16:creationId xmlns:a16="http://schemas.microsoft.com/office/drawing/2014/main" id="{8D627727-65F5-4DBA-B671-27EB74767EBD}"/>
                    </a:ext>
                  </a:extLst>
                </p:cNvPr>
                <p:cNvSpPr/>
                <p:nvPr/>
              </p:nvSpPr>
              <p:spPr bwMode="auto">
                <a:xfrm>
                  <a:off x="4844564" y="3002841"/>
                  <a:ext cx="1382786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800921C7-C5C7-4EA1-8141-8E8A18CDF7AB}"/>
                    </a:ext>
                  </a:extLst>
                </p:cNvPr>
                <p:cNvSpPr txBox="1"/>
                <p:nvPr/>
              </p:nvSpPr>
              <p:spPr>
                <a:xfrm>
                  <a:off x="4764658" y="3765429"/>
                  <a:ext cx="12146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Wärmewende</a:t>
                  </a:r>
                </a:p>
              </p:txBody>
            </p:sp>
            <p:grpSp>
              <p:nvGrpSpPr>
                <p:cNvPr id="92" name="Gruppieren 91">
                  <a:extLst>
                    <a:ext uri="{FF2B5EF4-FFF2-40B4-BE49-F238E27FC236}">
                      <a16:creationId xmlns:a16="http://schemas.microsoft.com/office/drawing/2014/main" id="{D52F6125-B7B1-4B59-BAFD-4E0E364C0BAE}"/>
                    </a:ext>
                  </a:extLst>
                </p:cNvPr>
                <p:cNvGrpSpPr/>
                <p:nvPr/>
              </p:nvGrpSpPr>
              <p:grpSpPr>
                <a:xfrm>
                  <a:off x="5111100" y="3086430"/>
                  <a:ext cx="884780" cy="711345"/>
                  <a:chOff x="3355786" y="2432596"/>
                  <a:chExt cx="2495286" cy="2006158"/>
                </a:xfrm>
              </p:grpSpPr>
              <p:grpSp>
                <p:nvGrpSpPr>
                  <p:cNvPr id="93" name="Gruppieren 92">
                    <a:extLst>
                      <a:ext uri="{FF2B5EF4-FFF2-40B4-BE49-F238E27FC236}">
                        <a16:creationId xmlns:a16="http://schemas.microsoft.com/office/drawing/2014/main" id="{7FD7DD7F-7BC7-4C44-BB92-74F7A1962EE3}"/>
                      </a:ext>
                    </a:extLst>
                  </p:cNvPr>
                  <p:cNvGrpSpPr/>
                  <p:nvPr/>
                </p:nvGrpSpPr>
                <p:grpSpPr>
                  <a:xfrm>
                    <a:off x="3355786" y="2432596"/>
                    <a:ext cx="2495286" cy="1954150"/>
                    <a:chOff x="2379234" y="2470777"/>
                    <a:chExt cx="4832140" cy="3347910"/>
                  </a:xfrm>
                </p:grpSpPr>
                <p:sp>
                  <p:nvSpPr>
                    <p:cNvPr id="109" name="Freihandform: Form 108">
                      <a:extLst>
                        <a:ext uri="{FF2B5EF4-FFF2-40B4-BE49-F238E27FC236}">
                          <a16:creationId xmlns:a16="http://schemas.microsoft.com/office/drawing/2014/main" id="{9D1556B6-F992-410C-963C-0E7D9F4329F0}"/>
                        </a:ext>
                      </a:extLst>
                    </p:cNvPr>
                    <p:cNvSpPr/>
                    <p:nvPr/>
                  </p:nvSpPr>
                  <p:spPr>
                    <a:xfrm rot="10800000" flipH="1" flipV="1">
                      <a:off x="2379234" y="2470777"/>
                      <a:ext cx="4832140" cy="3347910"/>
                    </a:xfrm>
                    <a:custGeom>
                      <a:avLst/>
                      <a:gdLst>
                        <a:gd name="connsiteX0" fmla="*/ 497198 w 3607783"/>
                        <a:gd name="connsiteY0" fmla="*/ 32132 h 3347910"/>
                        <a:gd name="connsiteX1" fmla="*/ 242962 w 3607783"/>
                        <a:gd name="connsiteY1" fmla="*/ 742414 h 3347910"/>
                        <a:gd name="connsiteX2" fmla="*/ 0 w 3607783"/>
                        <a:gd name="connsiteY2" fmla="*/ 1446496 h 3347910"/>
                        <a:gd name="connsiteX3" fmla="*/ 10147 w 3607783"/>
                        <a:gd name="connsiteY3" fmla="*/ 1468481 h 3347910"/>
                        <a:gd name="connsiteX4" fmla="*/ 197301 w 3607783"/>
                        <a:gd name="connsiteY4" fmla="*/ 1403653 h 3347910"/>
                        <a:gd name="connsiteX5" fmla="*/ 202938 w 3607783"/>
                        <a:gd name="connsiteY5" fmla="*/ 1478064 h 3347910"/>
                        <a:gd name="connsiteX6" fmla="*/ 214212 w 3607783"/>
                        <a:gd name="connsiteY6" fmla="*/ 2043471 h 3347910"/>
                        <a:gd name="connsiteX7" fmla="*/ 225486 w 3607783"/>
                        <a:gd name="connsiteY7" fmla="*/ 2580129 h 3347910"/>
                        <a:gd name="connsiteX8" fmla="*/ 225486 w 3607783"/>
                        <a:gd name="connsiteY8" fmla="*/ 2626354 h 3347910"/>
                        <a:gd name="connsiteX9" fmla="*/ 421660 w 3607783"/>
                        <a:gd name="connsiteY9" fmla="*/ 2780812 h 3347910"/>
                        <a:gd name="connsiteX10" fmla="*/ 879961 w 3607783"/>
                        <a:gd name="connsiteY10" fmla="*/ 3141590 h 3347910"/>
                        <a:gd name="connsiteX11" fmla="*/ 1142653 w 3607783"/>
                        <a:gd name="connsiteY11" fmla="*/ 3347910 h 3347910"/>
                        <a:gd name="connsiteX12" fmla="*/ 2246973 w 3607783"/>
                        <a:gd name="connsiteY12" fmla="*/ 3325362 h 3347910"/>
                        <a:gd name="connsiteX13" fmla="*/ 3351856 w 3607783"/>
                        <a:gd name="connsiteY13" fmla="*/ 3301686 h 3347910"/>
                        <a:gd name="connsiteX14" fmla="*/ 3359748 w 3607783"/>
                        <a:gd name="connsiteY14" fmla="*/ 2686108 h 3347910"/>
                        <a:gd name="connsiteX15" fmla="*/ 3368768 w 3607783"/>
                        <a:gd name="connsiteY15" fmla="*/ 2047417 h 3347910"/>
                        <a:gd name="connsiteX16" fmla="*/ 3371586 w 3607783"/>
                        <a:gd name="connsiteY16" fmla="*/ 2023741 h 3347910"/>
                        <a:gd name="connsiteX17" fmla="*/ 3421193 w 3607783"/>
                        <a:gd name="connsiteY17" fmla="*/ 2023741 h 3347910"/>
                        <a:gd name="connsiteX18" fmla="*/ 3539010 w 3607783"/>
                        <a:gd name="connsiteY18" fmla="*/ 2019795 h 3347910"/>
                        <a:gd name="connsiteX19" fmla="*/ 3607783 w 3607783"/>
                        <a:gd name="connsiteY19" fmla="*/ 2016413 h 3347910"/>
                        <a:gd name="connsiteX20" fmla="*/ 3607783 w 3607783"/>
                        <a:gd name="connsiteY20" fmla="*/ 1997810 h 3347910"/>
                        <a:gd name="connsiteX21" fmla="*/ 3484329 w 3607783"/>
                        <a:gd name="connsiteY21" fmla="*/ 1712570 h 3347910"/>
                        <a:gd name="connsiteX22" fmla="*/ 2955564 w 3607783"/>
                        <a:gd name="connsiteY22" fmla="*/ 569353 h 3347910"/>
                        <a:gd name="connsiteX23" fmla="*/ 2761082 w 3607783"/>
                        <a:gd name="connsiteY23" fmla="*/ 148257 h 3347910"/>
                        <a:gd name="connsiteX24" fmla="*/ 2727259 w 3607783"/>
                        <a:gd name="connsiteY24" fmla="*/ 73847 h 3347910"/>
                        <a:gd name="connsiteX25" fmla="*/ 2692308 w 3607783"/>
                        <a:gd name="connsiteY25" fmla="*/ 71028 h 3347910"/>
                        <a:gd name="connsiteX26" fmla="*/ 2367608 w 3607783"/>
                        <a:gd name="connsiteY26" fmla="*/ 59190 h 3347910"/>
                        <a:gd name="connsiteX27" fmla="*/ 1296547 w 3607783"/>
                        <a:gd name="connsiteY27" fmla="*/ 25367 h 3347910"/>
                        <a:gd name="connsiteX28" fmla="*/ 511854 w 3607783"/>
                        <a:gd name="connsiteY28" fmla="*/ 0 h 3347910"/>
                        <a:gd name="connsiteX29" fmla="*/ 497198 w 3607783"/>
                        <a:gd name="connsiteY29" fmla="*/ 32132 h 3347910"/>
                        <a:gd name="connsiteX30" fmla="*/ 1519215 w 3607783"/>
                        <a:gd name="connsiteY30" fmla="*/ 99214 h 3347910"/>
                        <a:gd name="connsiteX31" fmla="*/ 2581820 w 3607783"/>
                        <a:gd name="connsiteY31" fmla="*/ 133601 h 3347910"/>
                        <a:gd name="connsiteX32" fmla="*/ 2681034 w 3607783"/>
                        <a:gd name="connsiteY32" fmla="*/ 136983 h 3347910"/>
                        <a:gd name="connsiteX33" fmla="*/ 2709783 w 3607783"/>
                        <a:gd name="connsiteY33" fmla="*/ 199556 h 3347910"/>
                        <a:gd name="connsiteX34" fmla="*/ 3062670 w 3607783"/>
                        <a:gd name="connsiteY34" fmla="*/ 961136 h 3347910"/>
                        <a:gd name="connsiteX35" fmla="*/ 3454452 w 3607783"/>
                        <a:gd name="connsiteY35" fmla="*/ 1806710 h 3347910"/>
                        <a:gd name="connsiteX36" fmla="*/ 3522098 w 3607783"/>
                        <a:gd name="connsiteY36" fmla="*/ 1953277 h 3347910"/>
                        <a:gd name="connsiteX37" fmla="*/ 3414429 w 3607783"/>
                        <a:gd name="connsiteY37" fmla="*/ 1957786 h 3347910"/>
                        <a:gd name="connsiteX38" fmla="*/ 3305631 w 3607783"/>
                        <a:gd name="connsiteY38" fmla="*/ 1963423 h 3347910"/>
                        <a:gd name="connsiteX39" fmla="*/ 3295485 w 3607783"/>
                        <a:gd name="connsiteY39" fmla="*/ 2598168 h 3347910"/>
                        <a:gd name="connsiteX40" fmla="*/ 3283646 w 3607783"/>
                        <a:gd name="connsiteY40" fmla="*/ 3234603 h 3347910"/>
                        <a:gd name="connsiteX41" fmla="*/ 1211990 w 3607783"/>
                        <a:gd name="connsiteY41" fmla="*/ 3280264 h 3347910"/>
                        <a:gd name="connsiteX42" fmla="*/ 1164074 w 3607783"/>
                        <a:gd name="connsiteY42" fmla="*/ 3280828 h 3347910"/>
                        <a:gd name="connsiteX43" fmla="*/ 730012 w 3607783"/>
                        <a:gd name="connsiteY43" fmla="*/ 2939216 h 3347910"/>
                        <a:gd name="connsiteX44" fmla="*/ 295951 w 3607783"/>
                        <a:gd name="connsiteY44" fmla="*/ 2597041 h 3347910"/>
                        <a:gd name="connsiteX45" fmla="*/ 292005 w 3607783"/>
                        <a:gd name="connsiteY45" fmla="*/ 2523194 h 3347910"/>
                        <a:gd name="connsiteX46" fmla="*/ 276221 w 3607783"/>
                        <a:gd name="connsiteY46" fmla="*/ 1879993 h 3347910"/>
                        <a:gd name="connsiteX47" fmla="*/ 264383 w 3607783"/>
                        <a:gd name="connsiteY47" fmla="*/ 1310640 h 3347910"/>
                        <a:gd name="connsiteX48" fmla="*/ 379945 w 3607783"/>
                        <a:gd name="connsiteY48" fmla="*/ 963955 h 3347910"/>
                        <a:gd name="connsiteX49" fmla="*/ 555260 w 3607783"/>
                        <a:gd name="connsiteY49" fmla="*/ 443645 h 3347910"/>
                        <a:gd name="connsiteX50" fmla="*/ 615578 w 3607783"/>
                        <a:gd name="connsiteY50" fmla="*/ 270020 h 3347910"/>
                        <a:gd name="connsiteX51" fmla="*/ 584010 w 3607783"/>
                        <a:gd name="connsiteY51" fmla="*/ 178134 h 3347910"/>
                        <a:gd name="connsiteX52" fmla="*/ 554133 w 3607783"/>
                        <a:gd name="connsiteY52" fmla="*/ 67646 h 3347910"/>
                        <a:gd name="connsiteX53" fmla="*/ 1519215 w 3607783"/>
                        <a:gd name="connsiteY53" fmla="*/ 99214 h 3347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3607783" h="3347910">
                          <a:moveTo>
                            <a:pt x="497198" y="32132"/>
                          </a:moveTo>
                          <a:cubicBezTo>
                            <a:pt x="490997" y="50171"/>
                            <a:pt x="376562" y="369798"/>
                            <a:pt x="242962" y="742414"/>
                          </a:cubicBezTo>
                          <a:cubicBezTo>
                            <a:pt x="55244" y="1265543"/>
                            <a:pt x="0" y="1426202"/>
                            <a:pt x="0" y="1446496"/>
                          </a:cubicBezTo>
                          <a:cubicBezTo>
                            <a:pt x="0" y="1469044"/>
                            <a:pt x="1127" y="1471863"/>
                            <a:pt x="10147" y="1468481"/>
                          </a:cubicBezTo>
                          <a:cubicBezTo>
                            <a:pt x="47352" y="1453824"/>
                            <a:pt x="192227" y="1403653"/>
                            <a:pt x="197301" y="1403653"/>
                          </a:cubicBezTo>
                          <a:cubicBezTo>
                            <a:pt x="200683" y="1403653"/>
                            <a:pt x="202938" y="1430712"/>
                            <a:pt x="202938" y="1478064"/>
                          </a:cubicBezTo>
                          <a:cubicBezTo>
                            <a:pt x="202938" y="1519215"/>
                            <a:pt x="208011" y="1773451"/>
                            <a:pt x="214212" y="2043471"/>
                          </a:cubicBezTo>
                          <a:cubicBezTo>
                            <a:pt x="220413" y="2312928"/>
                            <a:pt x="225486" y="2554762"/>
                            <a:pt x="225486" y="2580129"/>
                          </a:cubicBezTo>
                          <a:lnTo>
                            <a:pt x="225486" y="2626354"/>
                          </a:lnTo>
                          <a:lnTo>
                            <a:pt x="421660" y="2780812"/>
                          </a:lnTo>
                          <a:cubicBezTo>
                            <a:pt x="529329" y="2865369"/>
                            <a:pt x="735650" y="3027720"/>
                            <a:pt x="879961" y="3141590"/>
                          </a:cubicBezTo>
                          <a:lnTo>
                            <a:pt x="1142653" y="3347910"/>
                          </a:lnTo>
                          <a:lnTo>
                            <a:pt x="2246973" y="3325362"/>
                          </a:lnTo>
                          <a:cubicBezTo>
                            <a:pt x="2854095" y="3312960"/>
                            <a:pt x="3351856" y="3302249"/>
                            <a:pt x="3351856" y="3301686"/>
                          </a:cubicBezTo>
                          <a:cubicBezTo>
                            <a:pt x="3352420" y="3301122"/>
                            <a:pt x="3355802" y="3024337"/>
                            <a:pt x="3359748" y="2686108"/>
                          </a:cubicBezTo>
                          <a:cubicBezTo>
                            <a:pt x="3363130" y="2347878"/>
                            <a:pt x="3367076" y="2060946"/>
                            <a:pt x="3368768" y="2047417"/>
                          </a:cubicBezTo>
                          <a:lnTo>
                            <a:pt x="3371586" y="2023741"/>
                          </a:lnTo>
                          <a:lnTo>
                            <a:pt x="3421193" y="2023741"/>
                          </a:lnTo>
                          <a:cubicBezTo>
                            <a:pt x="3448252" y="2023741"/>
                            <a:pt x="3501805" y="2022050"/>
                            <a:pt x="3539010" y="2019795"/>
                          </a:cubicBezTo>
                          <a:lnTo>
                            <a:pt x="3607783" y="2016413"/>
                          </a:lnTo>
                          <a:lnTo>
                            <a:pt x="3607783" y="1997810"/>
                          </a:lnTo>
                          <a:cubicBezTo>
                            <a:pt x="3607783" y="1985972"/>
                            <a:pt x="3565505" y="1887886"/>
                            <a:pt x="3484329" y="1712570"/>
                          </a:cubicBezTo>
                          <a:cubicBezTo>
                            <a:pt x="3347910" y="1417183"/>
                            <a:pt x="3196834" y="1090791"/>
                            <a:pt x="2955564" y="569353"/>
                          </a:cubicBezTo>
                          <a:cubicBezTo>
                            <a:pt x="2867060" y="378817"/>
                            <a:pt x="2779684" y="189409"/>
                            <a:pt x="2761082" y="148257"/>
                          </a:cubicBezTo>
                          <a:lnTo>
                            <a:pt x="2727259" y="73847"/>
                          </a:lnTo>
                          <a:lnTo>
                            <a:pt x="2692308" y="71028"/>
                          </a:lnTo>
                          <a:cubicBezTo>
                            <a:pt x="2673706" y="69337"/>
                            <a:pt x="2527139" y="64264"/>
                            <a:pt x="2367608" y="59190"/>
                          </a:cubicBezTo>
                          <a:cubicBezTo>
                            <a:pt x="2208076" y="54117"/>
                            <a:pt x="1726099" y="38896"/>
                            <a:pt x="1296547" y="25367"/>
                          </a:cubicBezTo>
                          <a:cubicBezTo>
                            <a:pt x="866995" y="11274"/>
                            <a:pt x="514109" y="0"/>
                            <a:pt x="511854" y="0"/>
                          </a:cubicBezTo>
                          <a:cubicBezTo>
                            <a:pt x="510163" y="0"/>
                            <a:pt x="503399" y="14657"/>
                            <a:pt x="497198" y="32132"/>
                          </a:cubicBezTo>
                          <a:close/>
                          <a:moveTo>
                            <a:pt x="1519215" y="99214"/>
                          </a:moveTo>
                          <a:cubicBezTo>
                            <a:pt x="2049672" y="116126"/>
                            <a:pt x="2527703" y="131910"/>
                            <a:pt x="2581820" y="133601"/>
                          </a:cubicBezTo>
                          <a:lnTo>
                            <a:pt x="2681034" y="136983"/>
                          </a:lnTo>
                          <a:lnTo>
                            <a:pt x="2709783" y="199556"/>
                          </a:lnTo>
                          <a:cubicBezTo>
                            <a:pt x="2725568" y="233942"/>
                            <a:pt x="2883972" y="576682"/>
                            <a:pt x="3062670" y="961136"/>
                          </a:cubicBezTo>
                          <a:cubicBezTo>
                            <a:pt x="3240804" y="1345591"/>
                            <a:pt x="3417247" y="1726099"/>
                            <a:pt x="3454452" y="1806710"/>
                          </a:cubicBezTo>
                          <a:lnTo>
                            <a:pt x="3522098" y="1953277"/>
                          </a:lnTo>
                          <a:lnTo>
                            <a:pt x="3414429" y="1957786"/>
                          </a:lnTo>
                          <a:cubicBezTo>
                            <a:pt x="3355238" y="1960041"/>
                            <a:pt x="3306195" y="1962860"/>
                            <a:pt x="3305631" y="1963423"/>
                          </a:cubicBezTo>
                          <a:cubicBezTo>
                            <a:pt x="3304504" y="1963987"/>
                            <a:pt x="3299994" y="2249791"/>
                            <a:pt x="3295485" y="2598168"/>
                          </a:cubicBezTo>
                          <a:cubicBezTo>
                            <a:pt x="3290975" y="2945981"/>
                            <a:pt x="3285901" y="3232349"/>
                            <a:pt x="3283646" y="3234603"/>
                          </a:cubicBezTo>
                          <a:cubicBezTo>
                            <a:pt x="3280828" y="3237986"/>
                            <a:pt x="1391815" y="3279137"/>
                            <a:pt x="1211990" y="3280264"/>
                          </a:cubicBezTo>
                          <a:lnTo>
                            <a:pt x="1164074" y="3280828"/>
                          </a:lnTo>
                          <a:lnTo>
                            <a:pt x="730012" y="2939216"/>
                          </a:lnTo>
                          <a:lnTo>
                            <a:pt x="295951" y="2597041"/>
                          </a:lnTo>
                          <a:lnTo>
                            <a:pt x="292005" y="2523194"/>
                          </a:lnTo>
                          <a:cubicBezTo>
                            <a:pt x="289750" y="2482606"/>
                            <a:pt x="282422" y="2192856"/>
                            <a:pt x="276221" y="1879993"/>
                          </a:cubicBezTo>
                          <a:lnTo>
                            <a:pt x="264383" y="1310640"/>
                          </a:lnTo>
                          <a:lnTo>
                            <a:pt x="379945" y="963955"/>
                          </a:lnTo>
                          <a:cubicBezTo>
                            <a:pt x="443081" y="773419"/>
                            <a:pt x="522001" y="538913"/>
                            <a:pt x="555260" y="443645"/>
                          </a:cubicBezTo>
                          <a:lnTo>
                            <a:pt x="615578" y="270020"/>
                          </a:lnTo>
                          <a:lnTo>
                            <a:pt x="584010" y="178134"/>
                          </a:lnTo>
                          <a:cubicBezTo>
                            <a:pt x="556952" y="99214"/>
                            <a:pt x="547932" y="67646"/>
                            <a:pt x="554133" y="67646"/>
                          </a:cubicBezTo>
                          <a:cubicBezTo>
                            <a:pt x="554697" y="67646"/>
                            <a:pt x="989322" y="81739"/>
                            <a:pt x="1519215" y="99214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905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0" name="Freihandform: Form 109">
                      <a:extLst>
                        <a:ext uri="{FF2B5EF4-FFF2-40B4-BE49-F238E27FC236}">
                          <a16:creationId xmlns:a16="http://schemas.microsoft.com/office/drawing/2014/main" id="{3A1F6D38-A579-4553-93A8-B6F3E9CB0D12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3694133" y="5551094"/>
                      <a:ext cx="7323" cy="19320"/>
                    </a:xfrm>
                    <a:custGeom>
                      <a:avLst/>
                      <a:gdLst>
                        <a:gd name="connsiteX0" fmla="*/ 1435 w 7323"/>
                        <a:gd name="connsiteY0" fmla="*/ 8217 h 19320"/>
                        <a:gd name="connsiteX1" fmla="*/ 1999 w 7323"/>
                        <a:gd name="connsiteY1" fmla="*/ 18928 h 19320"/>
                        <a:gd name="connsiteX2" fmla="*/ 7073 w 7323"/>
                        <a:gd name="connsiteY2" fmla="*/ 10472 h 19320"/>
                        <a:gd name="connsiteX3" fmla="*/ 1435 w 7323"/>
                        <a:gd name="connsiteY3" fmla="*/ 8217 h 19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23" h="19320">
                          <a:moveTo>
                            <a:pt x="1435" y="8217"/>
                          </a:moveTo>
                          <a:cubicBezTo>
                            <a:pt x="-819" y="12727"/>
                            <a:pt x="-256" y="17237"/>
                            <a:pt x="1999" y="18928"/>
                          </a:cubicBezTo>
                          <a:cubicBezTo>
                            <a:pt x="4254" y="20619"/>
                            <a:pt x="7073" y="16673"/>
                            <a:pt x="7073" y="10472"/>
                          </a:cubicBezTo>
                          <a:cubicBezTo>
                            <a:pt x="8200" y="-2494"/>
                            <a:pt x="5381" y="-3621"/>
                            <a:pt x="1435" y="8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Freihandform: Form 110">
                      <a:extLst>
                        <a:ext uri="{FF2B5EF4-FFF2-40B4-BE49-F238E27FC236}">
                          <a16:creationId xmlns:a16="http://schemas.microsoft.com/office/drawing/2014/main" id="{DC39F617-E4C3-4F7A-8BA1-DA4AB67D9733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5053292" y="4798362"/>
                      <a:ext cx="16876" cy="22548"/>
                    </a:xfrm>
                    <a:custGeom>
                      <a:avLst/>
                      <a:gdLst>
                        <a:gd name="connsiteX0" fmla="*/ 5954 w 16876"/>
                        <a:gd name="connsiteY0" fmla="*/ 11274 h 22548"/>
                        <a:gd name="connsiteX1" fmla="*/ 4263 w 16876"/>
                        <a:gd name="connsiteY1" fmla="*/ 22549 h 22548"/>
                        <a:gd name="connsiteX2" fmla="*/ 14974 w 16876"/>
                        <a:gd name="connsiteY2" fmla="*/ 11274 h 22548"/>
                        <a:gd name="connsiteX3" fmla="*/ 16665 w 16876"/>
                        <a:gd name="connsiteY3" fmla="*/ 0 h 22548"/>
                        <a:gd name="connsiteX4" fmla="*/ 5954 w 16876"/>
                        <a:gd name="connsiteY4" fmla="*/ 11274 h 2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876" h="22548">
                          <a:moveTo>
                            <a:pt x="5954" y="11274"/>
                          </a:moveTo>
                          <a:cubicBezTo>
                            <a:pt x="-1374" y="19730"/>
                            <a:pt x="-1938" y="22549"/>
                            <a:pt x="4263" y="22549"/>
                          </a:cubicBezTo>
                          <a:cubicBezTo>
                            <a:pt x="8209" y="22549"/>
                            <a:pt x="13283" y="17475"/>
                            <a:pt x="14974" y="11274"/>
                          </a:cubicBezTo>
                          <a:cubicBezTo>
                            <a:pt x="16665" y="5073"/>
                            <a:pt x="17229" y="0"/>
                            <a:pt x="16665" y="0"/>
                          </a:cubicBezTo>
                          <a:cubicBezTo>
                            <a:pt x="16101" y="0"/>
                            <a:pt x="11591" y="5073"/>
                            <a:pt x="5954" y="1127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Freihandform: Form 111">
                      <a:extLst>
                        <a:ext uri="{FF2B5EF4-FFF2-40B4-BE49-F238E27FC236}">
                          <a16:creationId xmlns:a16="http://schemas.microsoft.com/office/drawing/2014/main" id="{E2EC572A-50A6-44A7-AEE3-C4F4E7A45DDF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4314114" y="3767607"/>
                      <a:ext cx="34984" cy="3100"/>
                    </a:xfrm>
                    <a:custGeom>
                      <a:avLst/>
                      <a:gdLst>
                        <a:gd name="connsiteX0" fmla="*/ 4187 w 34984"/>
                        <a:gd name="connsiteY0" fmla="*/ 2255 h 3100"/>
                        <a:gd name="connsiteX1" fmla="*/ 32372 w 34984"/>
                        <a:gd name="connsiteY1" fmla="*/ 2255 h 3100"/>
                        <a:gd name="connsiteX2" fmla="*/ 16588 w 34984"/>
                        <a:gd name="connsiteY2" fmla="*/ 0 h 3100"/>
                        <a:gd name="connsiteX3" fmla="*/ 4187 w 34984"/>
                        <a:gd name="connsiteY3" fmla="*/ 2255 h 3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984" h="3100">
                          <a:moveTo>
                            <a:pt x="4187" y="2255"/>
                          </a:moveTo>
                          <a:cubicBezTo>
                            <a:pt x="12642" y="3382"/>
                            <a:pt x="25044" y="3382"/>
                            <a:pt x="32372" y="2255"/>
                          </a:cubicBezTo>
                          <a:cubicBezTo>
                            <a:pt x="39137" y="1127"/>
                            <a:pt x="32372" y="0"/>
                            <a:pt x="16588" y="0"/>
                          </a:cubicBezTo>
                          <a:cubicBezTo>
                            <a:pt x="1368" y="0"/>
                            <a:pt x="-4833" y="1127"/>
                            <a:pt x="4187" y="22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cxnSp>
                  <p:nvCxnSpPr>
                    <p:cNvPr id="113" name="Gerader Verbinder 112">
                      <a:extLst>
                        <a:ext uri="{FF2B5EF4-FFF2-40B4-BE49-F238E27FC236}">
                          <a16:creationId xmlns:a16="http://schemas.microsoft.com/office/drawing/2014/main" id="{DF2FED5F-DC00-49E1-8057-24A74602E0C4}"/>
                        </a:ext>
                      </a:extLst>
                    </p:cNvPr>
                    <p:cNvCxnSpPr>
                      <a:stCxn id="109" idx="42"/>
                    </p:cNvCxnSpPr>
                    <p:nvPr/>
                  </p:nvCxnSpPr>
                  <p:spPr bwMode="auto">
                    <a:xfrm flipH="1" flipV="1">
                      <a:off x="3934292" y="4248912"/>
                      <a:ext cx="4063" cy="150269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14" name="Rechteck 23562">
                      <a:extLst>
                        <a:ext uri="{FF2B5EF4-FFF2-40B4-BE49-F238E27FC236}">
                          <a16:creationId xmlns:a16="http://schemas.microsoft.com/office/drawing/2014/main" id="{B58F9612-DEE3-40E9-8FF9-148759247B8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34292" y="4188058"/>
                      <a:ext cx="2877352" cy="1565894"/>
                    </a:xfrm>
                    <a:custGeom>
                      <a:avLst/>
                      <a:gdLst>
                        <a:gd name="connsiteX0" fmla="*/ 0 w 2852968"/>
                        <a:gd name="connsiteY0" fmla="*/ 0 h 1529318"/>
                        <a:gd name="connsiteX1" fmla="*/ 2852968 w 2852968"/>
                        <a:gd name="connsiteY1" fmla="*/ 0 h 1529318"/>
                        <a:gd name="connsiteX2" fmla="*/ 2852968 w 2852968"/>
                        <a:gd name="connsiteY2" fmla="*/ 1529318 h 1529318"/>
                        <a:gd name="connsiteX3" fmla="*/ 0 w 2852968"/>
                        <a:gd name="connsiteY3" fmla="*/ 1529318 h 1529318"/>
                        <a:gd name="connsiteX4" fmla="*/ 0 w 2852968"/>
                        <a:gd name="connsiteY4" fmla="*/ 0 h 1529318"/>
                        <a:gd name="connsiteX0" fmla="*/ 0 w 2877352"/>
                        <a:gd name="connsiteY0" fmla="*/ 0 h 1529318"/>
                        <a:gd name="connsiteX1" fmla="*/ 2877352 w 2877352"/>
                        <a:gd name="connsiteY1" fmla="*/ 0 h 1529318"/>
                        <a:gd name="connsiteX2" fmla="*/ 2852968 w 2877352"/>
                        <a:gd name="connsiteY2" fmla="*/ 1529318 h 1529318"/>
                        <a:gd name="connsiteX3" fmla="*/ 0 w 2877352"/>
                        <a:gd name="connsiteY3" fmla="*/ 1529318 h 1529318"/>
                        <a:gd name="connsiteX4" fmla="*/ 0 w 2877352"/>
                        <a:gd name="connsiteY4" fmla="*/ 0 h 1529318"/>
                        <a:gd name="connsiteX0" fmla="*/ 0 w 2877352"/>
                        <a:gd name="connsiteY0" fmla="*/ 0 h 1565894"/>
                        <a:gd name="connsiteX1" fmla="*/ 2877352 w 2877352"/>
                        <a:gd name="connsiteY1" fmla="*/ 0 h 1565894"/>
                        <a:gd name="connsiteX2" fmla="*/ 2852968 w 2877352"/>
                        <a:gd name="connsiteY2" fmla="*/ 1529318 h 1565894"/>
                        <a:gd name="connsiteX3" fmla="*/ 12192 w 2877352"/>
                        <a:gd name="connsiteY3" fmla="*/ 1565894 h 1565894"/>
                        <a:gd name="connsiteX4" fmla="*/ 0 w 2877352"/>
                        <a:gd name="connsiteY4" fmla="*/ 0 h 1565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77352" h="1565894">
                          <a:moveTo>
                            <a:pt x="0" y="0"/>
                          </a:moveTo>
                          <a:lnTo>
                            <a:pt x="2877352" y="0"/>
                          </a:lnTo>
                          <a:lnTo>
                            <a:pt x="2852968" y="1529318"/>
                          </a:lnTo>
                          <a:lnTo>
                            <a:pt x="12192" y="15658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5" name="Freihandform: Form 114">
                      <a:extLst>
                        <a:ext uri="{FF2B5EF4-FFF2-40B4-BE49-F238E27FC236}">
                          <a16:creationId xmlns:a16="http://schemas.microsoft.com/office/drawing/2014/main" id="{E23BDBE3-FDD8-4F7F-8672-61982F93E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122234" y="2541761"/>
                      <a:ext cx="3956992" cy="1882754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rgbClr val="FFCC99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pic>
                <p:nvPicPr>
                  <p:cNvPr id="94" name="Grafik 93" descr="Ein Bild, das Zeichnung enthält.&#10;&#10;Automatisch generierte Beschreibung">
                    <a:extLst>
                      <a:ext uri="{FF2B5EF4-FFF2-40B4-BE49-F238E27FC236}">
                        <a16:creationId xmlns:a16="http://schemas.microsoft.com/office/drawing/2014/main" id="{4CA7DD55-BE6F-45AA-88C5-22E5A367C2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009870" y="3599515"/>
                    <a:ext cx="387700" cy="387700"/>
                  </a:xfrm>
                  <a:prstGeom prst="rect">
                    <a:avLst/>
                  </a:prstGeom>
                </p:spPr>
              </p:pic>
              <p:cxnSp>
                <p:nvCxnSpPr>
                  <p:cNvPr id="95" name="Gerader Verbinder 94">
                    <a:extLst>
                      <a:ext uri="{FF2B5EF4-FFF2-40B4-BE49-F238E27FC236}">
                        <a16:creationId xmlns:a16="http://schemas.microsoft.com/office/drawing/2014/main" id="{05698E1B-12BE-408E-B56F-16BA3D8BE29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754460" y="3793365"/>
                    <a:ext cx="0" cy="500201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6" name="Gerader Verbinder 95">
                    <a:extLst>
                      <a:ext uri="{FF2B5EF4-FFF2-40B4-BE49-F238E27FC236}">
                        <a16:creationId xmlns:a16="http://schemas.microsoft.com/office/drawing/2014/main" id="{35EA84D4-3435-465B-A56A-0A5AF977320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756365" y="4294504"/>
                    <a:ext cx="312944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7" name="Gerader Verbinder 96">
                    <a:extLst>
                      <a:ext uri="{FF2B5EF4-FFF2-40B4-BE49-F238E27FC236}">
                        <a16:creationId xmlns:a16="http://schemas.microsoft.com/office/drawing/2014/main" id="{BAB5B747-0F87-480B-ABDD-FF78DCE114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639164" y="3919040"/>
                    <a:ext cx="121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98" name="Grafik 97">
                    <a:extLst>
                      <a:ext uri="{FF2B5EF4-FFF2-40B4-BE49-F238E27FC236}">
                        <a16:creationId xmlns:a16="http://schemas.microsoft.com/office/drawing/2014/main" id="{A1AF7207-96AD-43AA-A891-010B74E2D6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65418" y="3909035"/>
                    <a:ext cx="516368" cy="516368"/>
                  </a:xfrm>
                  <a:prstGeom prst="rect">
                    <a:avLst/>
                  </a:prstGeom>
                </p:spPr>
              </p:pic>
              <p:cxnSp>
                <p:nvCxnSpPr>
                  <p:cNvPr id="99" name="Gerader Verbinder 98">
                    <a:extLst>
                      <a:ext uri="{FF2B5EF4-FFF2-40B4-BE49-F238E27FC236}">
                        <a16:creationId xmlns:a16="http://schemas.microsoft.com/office/drawing/2014/main" id="{786DFD4E-885D-40FE-B58A-541B4BB82D9A}"/>
                      </a:ext>
                    </a:extLst>
                  </p:cNvPr>
                  <p:cNvCxnSpPr>
                    <a:endCxn id="94" idx="3"/>
                  </p:cNvCxnSpPr>
                  <p:nvPr/>
                </p:nvCxnSpPr>
                <p:spPr bwMode="auto">
                  <a:xfrm flipV="1">
                    <a:off x="4756365" y="3793365"/>
                    <a:ext cx="253505" cy="5853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00" name="Gruppieren 99">
                    <a:extLst>
                      <a:ext uri="{FF2B5EF4-FFF2-40B4-BE49-F238E27FC236}">
                        <a16:creationId xmlns:a16="http://schemas.microsoft.com/office/drawing/2014/main" id="{E87C27B7-7740-43B0-9829-9EEC6FBC7FC4}"/>
                      </a:ext>
                    </a:extLst>
                  </p:cNvPr>
                  <p:cNvGrpSpPr/>
                  <p:nvPr/>
                </p:nvGrpSpPr>
                <p:grpSpPr>
                  <a:xfrm>
                    <a:off x="4176240" y="3787455"/>
                    <a:ext cx="520984" cy="651299"/>
                    <a:chOff x="6471969" y="3318885"/>
                    <a:chExt cx="573833" cy="577299"/>
                  </a:xfrm>
                </p:grpSpPr>
                <p:sp>
                  <p:nvSpPr>
                    <p:cNvPr id="107" name="Rechteck: abgerundete Ecken 106">
                      <a:extLst>
                        <a:ext uri="{FF2B5EF4-FFF2-40B4-BE49-F238E27FC236}">
                          <a16:creationId xmlns:a16="http://schemas.microsoft.com/office/drawing/2014/main" id="{2F6E43BE-E5A9-44A3-9EA0-0F1C434E853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517661" y="3318885"/>
                      <a:ext cx="458785" cy="228034"/>
                    </a:xfrm>
                    <a:prstGeom prst="roundRect">
                      <a:avLst/>
                    </a:prstGeom>
                    <a:solidFill>
                      <a:srgbClr val="3399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Textfeld 107">
                      <a:extLst>
                        <a:ext uri="{FF2B5EF4-FFF2-40B4-BE49-F238E27FC236}">
                          <a16:creationId xmlns:a16="http://schemas.microsoft.com/office/drawing/2014/main" id="{36D4FE0E-DE08-4D6D-867D-BBDDBB190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1969" y="3319150"/>
                      <a:ext cx="573833" cy="5770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de-DE" sz="900" dirty="0"/>
                    </a:p>
                  </p:txBody>
                </p:sp>
              </p:grpSp>
              <p:grpSp>
                <p:nvGrpSpPr>
                  <p:cNvPr id="101" name="Gruppieren 100">
                    <a:extLst>
                      <a:ext uri="{FF2B5EF4-FFF2-40B4-BE49-F238E27FC236}">
                        <a16:creationId xmlns:a16="http://schemas.microsoft.com/office/drawing/2014/main" id="{FE834ADD-9069-4BB9-8810-C3F0D5AA4C55}"/>
                      </a:ext>
                    </a:extLst>
                  </p:cNvPr>
                  <p:cNvGrpSpPr/>
                  <p:nvPr/>
                </p:nvGrpSpPr>
                <p:grpSpPr>
                  <a:xfrm>
                    <a:off x="4034790" y="2629858"/>
                    <a:ext cx="1442800" cy="801645"/>
                    <a:chOff x="8364915" y="3815016"/>
                    <a:chExt cx="897300" cy="528571"/>
                  </a:xfrm>
                </p:grpSpPr>
                <p:sp>
                  <p:nvSpPr>
                    <p:cNvPr id="103" name="Freihandform: Form 102">
                      <a:extLst>
                        <a:ext uri="{FF2B5EF4-FFF2-40B4-BE49-F238E27FC236}">
                          <a16:creationId xmlns:a16="http://schemas.microsoft.com/office/drawing/2014/main" id="{E61AD6D8-77D5-416B-96CA-95AF4B45B8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64915" y="381501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ihandform: Form 103">
                      <a:extLst>
                        <a:ext uri="{FF2B5EF4-FFF2-40B4-BE49-F238E27FC236}">
                          <a16:creationId xmlns:a16="http://schemas.microsoft.com/office/drawing/2014/main" id="{17F00A32-9BCF-49C9-A21C-AE6681C2B8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764049" y="381501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5" name="Freihandform: Form 104">
                      <a:extLst>
                        <a:ext uri="{FF2B5EF4-FFF2-40B4-BE49-F238E27FC236}">
                          <a16:creationId xmlns:a16="http://schemas.microsoft.com/office/drawing/2014/main" id="{7554A15A-D1B4-49CA-A346-BBD9FCACDE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12535" y="4117607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ihandform: Form 105">
                      <a:extLst>
                        <a:ext uri="{FF2B5EF4-FFF2-40B4-BE49-F238E27FC236}">
                          <a16:creationId xmlns:a16="http://schemas.microsoft.com/office/drawing/2014/main" id="{8EB71A5E-99D4-4314-82AA-A5D1CF4C75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911668" y="4117607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2" name="Freihandform: Form 101">
                    <a:extLst>
                      <a:ext uri="{FF2B5EF4-FFF2-40B4-BE49-F238E27FC236}">
                        <a16:creationId xmlns:a16="http://schemas.microsoft.com/office/drawing/2014/main" id="{426FCF2A-C685-454B-9C58-6651B78441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63349" y="2629858"/>
                    <a:ext cx="570157" cy="1663708"/>
                  </a:xfrm>
                  <a:custGeom>
                    <a:avLst/>
                    <a:gdLst>
                      <a:gd name="connsiteX0" fmla="*/ 0 w 381000"/>
                      <a:gd name="connsiteY0" fmla="*/ 369094 h 1066800"/>
                      <a:gd name="connsiteX1" fmla="*/ 150019 w 381000"/>
                      <a:gd name="connsiteY1" fmla="*/ 0 h 1066800"/>
                      <a:gd name="connsiteX2" fmla="*/ 381000 w 381000"/>
                      <a:gd name="connsiteY2" fmla="*/ 550069 h 1066800"/>
                      <a:gd name="connsiteX3" fmla="*/ 381000 w 381000"/>
                      <a:gd name="connsiteY3" fmla="*/ 1066800 h 1066800"/>
                      <a:gd name="connsiteX4" fmla="*/ 16669 w 381000"/>
                      <a:gd name="connsiteY4" fmla="*/ 833437 h 1066800"/>
                      <a:gd name="connsiteX5" fmla="*/ 0 w 381000"/>
                      <a:gd name="connsiteY5" fmla="*/ 369094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00" h="1066800">
                        <a:moveTo>
                          <a:pt x="0" y="369094"/>
                        </a:moveTo>
                        <a:lnTo>
                          <a:pt x="150019" y="0"/>
                        </a:lnTo>
                        <a:lnTo>
                          <a:pt x="381000" y="550069"/>
                        </a:lnTo>
                        <a:lnTo>
                          <a:pt x="381000" y="1066800"/>
                        </a:lnTo>
                        <a:lnTo>
                          <a:pt x="16669" y="833437"/>
                        </a:lnTo>
                        <a:lnTo>
                          <a:pt x="0" y="36909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id="{EE0D28DC-B1B8-4E0E-A210-C7078EC2E8A1}"/>
                  </a:ext>
                </a:extLst>
              </p:cNvPr>
              <p:cNvGrpSpPr/>
              <p:nvPr/>
            </p:nvGrpSpPr>
            <p:grpSpPr>
              <a:xfrm>
                <a:off x="6466224" y="2802555"/>
                <a:ext cx="1422249" cy="1066279"/>
                <a:chOff x="6374032" y="3006927"/>
                <a:chExt cx="1422249" cy="1066279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BED5AA99-C79B-49BE-AE9D-48814FE605BD}"/>
                    </a:ext>
                  </a:extLst>
                </p:cNvPr>
                <p:cNvSpPr txBox="1"/>
                <p:nvPr/>
              </p:nvSpPr>
              <p:spPr>
                <a:xfrm>
                  <a:off x="6374032" y="3765429"/>
                  <a:ext cx="1422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Mobilitätswende</a:t>
                  </a:r>
                </a:p>
              </p:txBody>
            </p:sp>
            <p:sp>
              <p:nvSpPr>
                <p:cNvPr id="119" name="Rechteck 118">
                  <a:extLst>
                    <a:ext uri="{FF2B5EF4-FFF2-40B4-BE49-F238E27FC236}">
                      <a16:creationId xmlns:a16="http://schemas.microsoft.com/office/drawing/2014/main" id="{FCF130E7-1B53-409B-9391-5BA6CB6EC819}"/>
                    </a:ext>
                  </a:extLst>
                </p:cNvPr>
                <p:cNvSpPr/>
                <p:nvPr/>
              </p:nvSpPr>
              <p:spPr bwMode="auto">
                <a:xfrm>
                  <a:off x="6479542" y="3006927"/>
                  <a:ext cx="1285737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20" name="Grafik 119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8061C29E-272C-4555-B5B6-ADE2030BA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0055" y="3125120"/>
                  <a:ext cx="617616" cy="621174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uppieren 167">
                <a:extLst>
                  <a:ext uri="{FF2B5EF4-FFF2-40B4-BE49-F238E27FC236}">
                    <a16:creationId xmlns:a16="http://schemas.microsoft.com/office/drawing/2014/main" id="{F4039F40-4184-45AE-99EE-F0805A7DE720}"/>
                  </a:ext>
                </a:extLst>
              </p:cNvPr>
              <p:cNvGrpSpPr/>
              <p:nvPr/>
            </p:nvGrpSpPr>
            <p:grpSpPr>
              <a:xfrm>
                <a:off x="3430128" y="2856102"/>
                <a:ext cx="1164340" cy="672546"/>
                <a:chOff x="4370830" y="2315994"/>
                <a:chExt cx="1164340" cy="672546"/>
              </a:xfrm>
            </p:grpSpPr>
            <p:cxnSp>
              <p:nvCxnSpPr>
                <p:cNvPr id="169" name="Gerader Verbinder 168">
                  <a:extLst>
                    <a:ext uri="{FF2B5EF4-FFF2-40B4-BE49-F238E27FC236}">
                      <a16:creationId xmlns:a16="http://schemas.microsoft.com/office/drawing/2014/main" id="{4CEAA315-6A79-4BAD-A999-8D6B8C8914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527858" y="2671871"/>
                  <a:ext cx="1007312" cy="307622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0" name="Gerader Verbinder 169">
                  <a:extLst>
                    <a:ext uri="{FF2B5EF4-FFF2-40B4-BE49-F238E27FC236}">
                      <a16:creationId xmlns:a16="http://schemas.microsoft.com/office/drawing/2014/main" id="{96761FDB-D4F6-4FDD-A239-D5C78C57385E}"/>
                    </a:ext>
                  </a:extLst>
                </p:cNvPr>
                <p:cNvCxnSpPr/>
                <p:nvPr/>
              </p:nvCxnSpPr>
              <p:spPr bwMode="auto">
                <a:xfrm>
                  <a:off x="4379878" y="2979493"/>
                  <a:ext cx="147980" cy="0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1" name="Gerader Verbinder 170">
                  <a:extLst>
                    <a:ext uri="{FF2B5EF4-FFF2-40B4-BE49-F238E27FC236}">
                      <a16:creationId xmlns:a16="http://schemas.microsoft.com/office/drawing/2014/main" id="{16F9C065-1ABE-43A7-B977-E88985536AC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79878" y="2325042"/>
                  <a:ext cx="1155292" cy="346829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2" name="Ellipse 171">
                  <a:extLst>
                    <a:ext uri="{FF2B5EF4-FFF2-40B4-BE49-F238E27FC236}">
                      <a16:creationId xmlns:a16="http://schemas.microsoft.com/office/drawing/2014/main" id="{85C94741-50B3-468E-B697-9E29DCD2633F}"/>
                    </a:ext>
                  </a:extLst>
                </p:cNvPr>
                <p:cNvSpPr/>
                <p:nvPr/>
              </p:nvSpPr>
              <p:spPr bwMode="auto">
                <a:xfrm>
                  <a:off x="5517075" y="2662823"/>
                  <a:ext cx="18095" cy="18095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Ellipse 172">
                  <a:extLst>
                    <a:ext uri="{FF2B5EF4-FFF2-40B4-BE49-F238E27FC236}">
                      <a16:creationId xmlns:a16="http://schemas.microsoft.com/office/drawing/2014/main" id="{0521D82B-D396-463A-881E-5A36E64A6F58}"/>
                    </a:ext>
                  </a:extLst>
                </p:cNvPr>
                <p:cNvSpPr/>
                <p:nvPr/>
              </p:nvSpPr>
              <p:spPr bwMode="auto">
                <a:xfrm>
                  <a:off x="4370830" y="2315994"/>
                  <a:ext cx="18095" cy="18095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Ellipse 173">
                  <a:extLst>
                    <a:ext uri="{FF2B5EF4-FFF2-40B4-BE49-F238E27FC236}">
                      <a16:creationId xmlns:a16="http://schemas.microsoft.com/office/drawing/2014/main" id="{698652D0-A407-4CC6-841E-0648D75102A4}"/>
                    </a:ext>
                  </a:extLst>
                </p:cNvPr>
                <p:cNvSpPr/>
                <p:nvPr/>
              </p:nvSpPr>
              <p:spPr bwMode="auto">
                <a:xfrm>
                  <a:off x="4370830" y="2970445"/>
                  <a:ext cx="18095" cy="180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Ellipse 174">
                  <a:extLst>
                    <a:ext uri="{FF2B5EF4-FFF2-40B4-BE49-F238E27FC236}">
                      <a16:creationId xmlns:a16="http://schemas.microsoft.com/office/drawing/2014/main" id="{1D1EB6EF-5056-408F-AF41-D9496FA791B1}"/>
                    </a:ext>
                  </a:extLst>
                </p:cNvPr>
                <p:cNvSpPr/>
                <p:nvPr/>
              </p:nvSpPr>
              <p:spPr bwMode="auto">
                <a:xfrm>
                  <a:off x="4517604" y="2970445"/>
                  <a:ext cx="18095" cy="18095"/>
                </a:xfrm>
                <a:prstGeom prst="ellips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E15063F-AD5E-4480-8241-2A683BB6A148}"/>
              </a:ext>
            </a:extLst>
          </p:cNvPr>
          <p:cNvGrpSpPr/>
          <p:nvPr/>
        </p:nvGrpSpPr>
        <p:grpSpPr>
          <a:xfrm>
            <a:off x="1994242" y="3582630"/>
            <a:ext cx="7393619" cy="1164433"/>
            <a:chOff x="722774" y="3565212"/>
            <a:chExt cx="7393619" cy="1164433"/>
          </a:xfrm>
        </p:grpSpPr>
        <p:grpSp>
          <p:nvGrpSpPr>
            <p:cNvPr id="8212" name="Gruppieren 8211">
              <a:extLst>
                <a:ext uri="{FF2B5EF4-FFF2-40B4-BE49-F238E27FC236}">
                  <a16:creationId xmlns:a16="http://schemas.microsoft.com/office/drawing/2014/main" id="{49696C4E-1939-4B52-93E0-BD4069B5B43E}"/>
                </a:ext>
              </a:extLst>
            </p:cNvPr>
            <p:cNvGrpSpPr/>
            <p:nvPr/>
          </p:nvGrpSpPr>
          <p:grpSpPr>
            <a:xfrm>
              <a:off x="722774" y="3565212"/>
              <a:ext cx="7393619" cy="1164433"/>
              <a:chOff x="635684" y="3512545"/>
              <a:chExt cx="7393619" cy="1164433"/>
            </a:xfrm>
          </p:grpSpPr>
          <p:grpSp>
            <p:nvGrpSpPr>
              <p:cNvPr id="8208" name="Gruppieren 8207">
                <a:extLst>
                  <a:ext uri="{FF2B5EF4-FFF2-40B4-BE49-F238E27FC236}">
                    <a16:creationId xmlns:a16="http://schemas.microsoft.com/office/drawing/2014/main" id="{3712FCEB-00EA-4CFA-A473-79EDFC7E4BBA}"/>
                  </a:ext>
                </a:extLst>
              </p:cNvPr>
              <p:cNvGrpSpPr/>
              <p:nvPr/>
            </p:nvGrpSpPr>
            <p:grpSpPr>
              <a:xfrm>
                <a:off x="2086305" y="3512545"/>
                <a:ext cx="5942998" cy="1164433"/>
                <a:chOff x="2086305" y="3512545"/>
                <a:chExt cx="5942998" cy="1164433"/>
              </a:xfrm>
            </p:grpSpPr>
            <p:sp>
              <p:nvSpPr>
                <p:cNvPr id="124" name="Rechteck 123">
                  <a:extLst>
                    <a:ext uri="{FF2B5EF4-FFF2-40B4-BE49-F238E27FC236}">
                      <a16:creationId xmlns:a16="http://schemas.microsoft.com/office/drawing/2014/main" id="{A5F0E9AC-BBEF-4F76-8C04-7EF66371CC57}"/>
                    </a:ext>
                  </a:extLst>
                </p:cNvPr>
                <p:cNvSpPr/>
                <p:nvPr/>
              </p:nvSpPr>
              <p:spPr bwMode="auto">
                <a:xfrm>
                  <a:off x="2086305" y="3512545"/>
                  <a:ext cx="5942998" cy="116443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C6AC8C6-A8D2-4268-9CA9-C0420E72C11F}"/>
                    </a:ext>
                  </a:extLst>
                </p:cNvPr>
                <p:cNvSpPr txBox="1"/>
                <p:nvPr/>
              </p:nvSpPr>
              <p:spPr>
                <a:xfrm>
                  <a:off x="2086305" y="3534147"/>
                  <a:ext cx="19365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Klimaneutrale</a:t>
                  </a:r>
                </a:p>
                <a:p>
                  <a:r>
                    <a:rPr lang="de-DE" sz="1600" b="1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Grundstoff</a:t>
                  </a:r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-Industrie</a:t>
                  </a:r>
                </a:p>
              </p:txBody>
            </p:sp>
          </p:grp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660C31A3-DB7C-446E-A539-179BDC75556D}"/>
                  </a:ext>
                </a:extLst>
              </p:cNvPr>
              <p:cNvCxnSpPr/>
              <p:nvPr/>
            </p:nvCxnSpPr>
            <p:spPr bwMode="auto">
              <a:xfrm>
                <a:off x="635684" y="3519730"/>
                <a:ext cx="1450621" cy="52322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B0F7B48F-9B9C-4065-8319-9622C2C918EE}"/>
                </a:ext>
              </a:extLst>
            </p:cNvPr>
            <p:cNvGrpSpPr/>
            <p:nvPr/>
          </p:nvGrpSpPr>
          <p:grpSpPr>
            <a:xfrm>
              <a:off x="5136518" y="3723996"/>
              <a:ext cx="1214693" cy="885691"/>
              <a:chOff x="8457588" y="2531048"/>
              <a:chExt cx="1214693" cy="885691"/>
            </a:xfrm>
          </p:grpSpPr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4905CDB8-7298-430C-A48A-725EDF75EF29}"/>
                  </a:ext>
                </a:extLst>
              </p:cNvPr>
              <p:cNvSpPr/>
              <p:nvPr/>
            </p:nvSpPr>
            <p:spPr bwMode="auto">
              <a:xfrm>
                <a:off x="8457588" y="2531048"/>
                <a:ext cx="1214693" cy="885691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D362DC9-8921-4F0D-92A0-2685AF54DB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" t="39877" r="70489" b="39649"/>
              <a:stretch/>
            </p:blipFill>
            <p:spPr>
              <a:xfrm>
                <a:off x="8523712" y="2730135"/>
                <a:ext cx="486686" cy="449725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17782181-C70E-42C8-82BA-1E8A3B1AA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" t="39877" r="70489" b="39649"/>
              <a:stretch/>
            </p:blipFill>
            <p:spPr>
              <a:xfrm>
                <a:off x="9101794" y="2730135"/>
                <a:ext cx="486686" cy="449725"/>
              </a:xfrm>
              <a:prstGeom prst="rect">
                <a:avLst/>
              </a:prstGeom>
            </p:spPr>
          </p:pic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id="{7B32168E-811B-4161-BD10-BAA245A140A6}"/>
                  </a:ext>
                </a:extLst>
              </p:cNvPr>
              <p:cNvSpPr/>
              <p:nvPr/>
            </p:nvSpPr>
            <p:spPr bwMode="auto">
              <a:xfrm>
                <a:off x="9172467" y="2742680"/>
                <a:ext cx="317211" cy="119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Rechteck 175">
                <a:extLst>
                  <a:ext uri="{FF2B5EF4-FFF2-40B4-BE49-F238E27FC236}">
                    <a16:creationId xmlns:a16="http://schemas.microsoft.com/office/drawing/2014/main" id="{87A9B404-90A6-4915-9B17-7C1E01A75642}"/>
                  </a:ext>
                </a:extLst>
              </p:cNvPr>
              <p:cNvSpPr/>
              <p:nvPr/>
            </p:nvSpPr>
            <p:spPr bwMode="auto">
              <a:xfrm>
                <a:off x="9196016" y="2837651"/>
                <a:ext cx="101120" cy="13094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Pfeil: nach rechts 176">
                <a:extLst>
                  <a:ext uri="{FF2B5EF4-FFF2-40B4-BE49-F238E27FC236}">
                    <a16:creationId xmlns:a16="http://schemas.microsoft.com/office/drawing/2014/main" id="{9621FA73-D87F-4DAE-AE60-FF48B061FDE2}"/>
                  </a:ext>
                </a:extLst>
              </p:cNvPr>
              <p:cNvSpPr/>
              <p:nvPr/>
            </p:nvSpPr>
            <p:spPr bwMode="auto">
              <a:xfrm>
                <a:off x="9032563" y="2968595"/>
                <a:ext cx="54023" cy="56119"/>
              </a:xfrm>
              <a:prstGeom prst="rightArrow">
                <a:avLst/>
              </a:prstGeom>
              <a:solidFill>
                <a:srgbClr val="0066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35" name="Text Box 14">
            <a:extLst>
              <a:ext uri="{FF2B5EF4-FFF2-40B4-BE49-F238E27FC236}">
                <a16:creationId xmlns:a16="http://schemas.microsoft.com/office/drawing/2014/main" id="{AAA7BD42-A73A-443B-B10A-9C27DE7A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715" y="5823453"/>
            <a:ext cx="105157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8C721D5-115F-4374-8FC8-D29B9B796E25}"/>
              </a:ext>
            </a:extLst>
          </p:cNvPr>
          <p:cNvGrpSpPr/>
          <p:nvPr/>
        </p:nvGrpSpPr>
        <p:grpSpPr>
          <a:xfrm>
            <a:off x="2006703" y="3702563"/>
            <a:ext cx="7381158" cy="2315183"/>
            <a:chOff x="2006703" y="3702563"/>
            <a:chExt cx="7381158" cy="2315183"/>
          </a:xfrm>
        </p:grpSpPr>
        <p:grpSp>
          <p:nvGrpSpPr>
            <p:cNvPr id="8213" name="Gruppieren 8212">
              <a:extLst>
                <a:ext uri="{FF2B5EF4-FFF2-40B4-BE49-F238E27FC236}">
                  <a16:creationId xmlns:a16="http://schemas.microsoft.com/office/drawing/2014/main" id="{8CC3E8D5-EF62-4971-B94B-CDBF4BBDC6D9}"/>
                </a:ext>
              </a:extLst>
            </p:cNvPr>
            <p:cNvGrpSpPr/>
            <p:nvPr/>
          </p:nvGrpSpPr>
          <p:grpSpPr>
            <a:xfrm>
              <a:off x="2006703" y="3702563"/>
              <a:ext cx="7381158" cy="2293775"/>
              <a:chOff x="648145" y="3571928"/>
              <a:chExt cx="7381158" cy="2293775"/>
            </a:xfrm>
          </p:grpSpPr>
          <p:grpSp>
            <p:nvGrpSpPr>
              <p:cNvPr id="8209" name="Gruppieren 8208">
                <a:extLst>
                  <a:ext uri="{FF2B5EF4-FFF2-40B4-BE49-F238E27FC236}">
                    <a16:creationId xmlns:a16="http://schemas.microsoft.com/office/drawing/2014/main" id="{523F7D7F-15F5-4A0B-92D4-DA62D7C99E0B}"/>
                  </a:ext>
                </a:extLst>
              </p:cNvPr>
              <p:cNvGrpSpPr/>
              <p:nvPr/>
            </p:nvGrpSpPr>
            <p:grpSpPr>
              <a:xfrm>
                <a:off x="2086305" y="4669247"/>
                <a:ext cx="5942998" cy="1196456"/>
                <a:chOff x="2086305" y="4669247"/>
                <a:chExt cx="5942998" cy="1196456"/>
              </a:xfrm>
            </p:grpSpPr>
            <p:sp>
              <p:nvSpPr>
                <p:cNvPr id="125" name="Rechteck 124">
                  <a:extLst>
                    <a:ext uri="{FF2B5EF4-FFF2-40B4-BE49-F238E27FC236}">
                      <a16:creationId xmlns:a16="http://schemas.microsoft.com/office/drawing/2014/main" id="{77F4F18A-EC10-4DE7-9304-A7A983578E85}"/>
                    </a:ext>
                  </a:extLst>
                </p:cNvPr>
                <p:cNvSpPr/>
                <p:nvPr/>
              </p:nvSpPr>
              <p:spPr bwMode="auto">
                <a:xfrm>
                  <a:off x="2086305" y="4669247"/>
                  <a:ext cx="5942998" cy="119645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67CB102-AA07-4E06-BFF8-332369490F58}"/>
                    </a:ext>
                  </a:extLst>
                </p:cNvPr>
                <p:cNvSpPr txBox="1"/>
                <p:nvPr/>
              </p:nvSpPr>
              <p:spPr>
                <a:xfrm>
                  <a:off x="2166997" y="4706723"/>
                  <a:ext cx="145103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Klimaneutrale</a:t>
                  </a:r>
                  <a:b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Landnutzung</a:t>
                  </a:r>
                  <a:b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und Ernährung</a:t>
                  </a:r>
                </a:p>
              </p:txBody>
            </p:sp>
          </p:grpSp>
          <p:cxnSp>
            <p:nvCxnSpPr>
              <p:cNvPr id="134" name="Gerade Verbindung mit Pfeil 133">
                <a:extLst>
                  <a:ext uri="{FF2B5EF4-FFF2-40B4-BE49-F238E27FC236}">
                    <a16:creationId xmlns:a16="http://schemas.microsoft.com/office/drawing/2014/main" id="{6AEB3B86-B17C-4EC5-972A-D68463ABB2B6}"/>
                  </a:ext>
                </a:extLst>
              </p:cNvPr>
              <p:cNvCxnSpPr>
                <a:endCxn id="125" idx="1"/>
              </p:cNvCxnSpPr>
              <p:nvPr/>
            </p:nvCxnSpPr>
            <p:spPr bwMode="auto">
              <a:xfrm>
                <a:off x="648145" y="3571928"/>
                <a:ext cx="1438160" cy="1695547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3D0A83B-6BD9-49F9-8B52-5FFD1C9AA3C4}"/>
                </a:ext>
              </a:extLst>
            </p:cNvPr>
            <p:cNvGrpSpPr/>
            <p:nvPr/>
          </p:nvGrpSpPr>
          <p:grpSpPr>
            <a:xfrm>
              <a:off x="7896763" y="4874209"/>
              <a:ext cx="1284601" cy="1143537"/>
              <a:chOff x="7896763" y="4874209"/>
              <a:chExt cx="1284601" cy="1143537"/>
            </a:xfrm>
          </p:grpSpPr>
          <p:sp>
            <p:nvSpPr>
              <p:cNvPr id="162" name="Textfeld 161">
                <a:extLst>
                  <a:ext uri="{FF2B5EF4-FFF2-40B4-BE49-F238E27FC236}">
                    <a16:creationId xmlns:a16="http://schemas.microsoft.com/office/drawing/2014/main" id="{80040B72-A3D4-4B1F-A7F2-FD93D1DAD030}"/>
                  </a:ext>
                </a:extLst>
              </p:cNvPr>
              <p:cNvSpPr txBox="1"/>
              <p:nvPr/>
            </p:nvSpPr>
            <p:spPr>
              <a:xfrm>
                <a:off x="7896763" y="5709969"/>
                <a:ext cx="947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Ernährung</a:t>
                </a:r>
              </a:p>
            </p:txBody>
          </p: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A3D1CF54-08CF-4526-87FB-1516F9EDFA88}"/>
                  </a:ext>
                </a:extLst>
              </p:cNvPr>
              <p:cNvGrpSpPr/>
              <p:nvPr/>
            </p:nvGrpSpPr>
            <p:grpSpPr>
              <a:xfrm>
                <a:off x="7966671" y="4874209"/>
                <a:ext cx="1214693" cy="885691"/>
                <a:chOff x="7966671" y="4874209"/>
                <a:chExt cx="1214693" cy="885691"/>
              </a:xfrm>
            </p:grpSpPr>
            <p:sp>
              <p:nvSpPr>
                <p:cNvPr id="160" name="Rechteck 159">
                  <a:extLst>
                    <a:ext uri="{FF2B5EF4-FFF2-40B4-BE49-F238E27FC236}">
                      <a16:creationId xmlns:a16="http://schemas.microsoft.com/office/drawing/2014/main" id="{307399B4-0917-4C05-A6AD-B696B511B3F1}"/>
                    </a:ext>
                  </a:extLst>
                </p:cNvPr>
                <p:cNvSpPr/>
                <p:nvPr/>
              </p:nvSpPr>
              <p:spPr bwMode="auto">
                <a:xfrm>
                  <a:off x="7966671" y="4874209"/>
                  <a:ext cx="1214693" cy="885691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4" name="Grafik 3">
                  <a:extLst>
                    <a:ext uri="{FF2B5EF4-FFF2-40B4-BE49-F238E27FC236}">
                      <a16:creationId xmlns:a16="http://schemas.microsoft.com/office/drawing/2014/main" id="{0A0B89FD-5342-4B35-964D-B9E78D9BE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2438" y="4975707"/>
                  <a:ext cx="681443" cy="68144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D5FE630-4316-4C3A-8883-886FD25D4C2D}"/>
                </a:ext>
              </a:extLst>
            </p:cNvPr>
            <p:cNvGrpSpPr/>
            <p:nvPr/>
          </p:nvGrpSpPr>
          <p:grpSpPr>
            <a:xfrm>
              <a:off x="6190057" y="4872831"/>
              <a:ext cx="1736822" cy="1144915"/>
              <a:chOff x="6190057" y="4872831"/>
              <a:chExt cx="1736822" cy="1144915"/>
            </a:xfrm>
          </p:grpSpPr>
          <p:sp>
            <p:nvSpPr>
              <p:cNvPr id="131" name="Textfeld 130">
                <a:extLst>
                  <a:ext uri="{FF2B5EF4-FFF2-40B4-BE49-F238E27FC236}">
                    <a16:creationId xmlns:a16="http://schemas.microsoft.com/office/drawing/2014/main" id="{D608F61D-23D4-44BB-BD2E-C90E5B652574}"/>
                  </a:ext>
                </a:extLst>
              </p:cNvPr>
              <p:cNvSpPr txBox="1"/>
              <p:nvPr/>
            </p:nvSpPr>
            <p:spPr>
              <a:xfrm>
                <a:off x="6190057" y="5709969"/>
                <a:ext cx="17368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Wald-/Holzwirtschaft</a:t>
                </a:r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0DB82591-4048-4171-8E38-75167BCB937F}"/>
                  </a:ext>
                </a:extLst>
              </p:cNvPr>
              <p:cNvGrpSpPr/>
              <p:nvPr/>
            </p:nvGrpSpPr>
            <p:grpSpPr>
              <a:xfrm>
                <a:off x="6508538" y="4872831"/>
                <a:ext cx="1214693" cy="885691"/>
                <a:chOff x="6508538" y="4872831"/>
                <a:chExt cx="1214693" cy="885691"/>
              </a:xfrm>
            </p:grpSpPr>
            <p:sp>
              <p:nvSpPr>
                <p:cNvPr id="130" name="Rechteck 129">
                  <a:extLst>
                    <a:ext uri="{FF2B5EF4-FFF2-40B4-BE49-F238E27FC236}">
                      <a16:creationId xmlns:a16="http://schemas.microsoft.com/office/drawing/2014/main" id="{A877AEB9-6D86-47AE-91B9-83E32C55DF78}"/>
                    </a:ext>
                  </a:extLst>
                </p:cNvPr>
                <p:cNvSpPr/>
                <p:nvPr/>
              </p:nvSpPr>
              <p:spPr bwMode="auto">
                <a:xfrm>
                  <a:off x="6508538" y="4872831"/>
                  <a:ext cx="1214693" cy="885691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36" name="Gruppieren 135">
                  <a:extLst>
                    <a:ext uri="{FF2B5EF4-FFF2-40B4-BE49-F238E27FC236}">
                      <a16:creationId xmlns:a16="http://schemas.microsoft.com/office/drawing/2014/main" id="{0589A860-0C73-49CA-BD49-AAF7E92A554A}"/>
                    </a:ext>
                  </a:extLst>
                </p:cNvPr>
                <p:cNvGrpSpPr/>
                <p:nvPr/>
              </p:nvGrpSpPr>
              <p:grpSpPr>
                <a:xfrm>
                  <a:off x="6618620" y="5009645"/>
                  <a:ext cx="982783" cy="612297"/>
                  <a:chOff x="2521339" y="2089206"/>
                  <a:chExt cx="4453393" cy="2933448"/>
                </a:xfrm>
              </p:grpSpPr>
              <p:pic>
                <p:nvPicPr>
                  <p:cNvPr id="137" name="Grafik 136">
                    <a:extLst>
                      <a:ext uri="{FF2B5EF4-FFF2-40B4-BE49-F238E27FC236}">
                        <a16:creationId xmlns:a16="http://schemas.microsoft.com/office/drawing/2014/main" id="{37C8A855-4AE3-4C40-AAF9-BFC36CF9CC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52605" y="3500527"/>
                    <a:ext cx="1522127" cy="1522127"/>
                  </a:xfrm>
                  <a:prstGeom prst="rect">
                    <a:avLst/>
                  </a:prstGeom>
                </p:spPr>
              </p:pic>
              <p:pic>
                <p:nvPicPr>
                  <p:cNvPr id="138" name="Grafik 137">
                    <a:extLst>
                      <a:ext uri="{FF2B5EF4-FFF2-40B4-BE49-F238E27FC236}">
                        <a16:creationId xmlns:a16="http://schemas.microsoft.com/office/drawing/2014/main" id="{58CE557D-C34E-44B5-93B8-33E7DA3B74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21339" y="2089206"/>
                    <a:ext cx="2822643" cy="2822643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31173D2-573A-4123-814E-5EF0E615A84B}"/>
                </a:ext>
              </a:extLst>
            </p:cNvPr>
            <p:cNvGrpSpPr/>
            <p:nvPr/>
          </p:nvGrpSpPr>
          <p:grpSpPr>
            <a:xfrm>
              <a:off x="4961284" y="4874209"/>
              <a:ext cx="1312168" cy="1143537"/>
              <a:chOff x="4961284" y="4874209"/>
              <a:chExt cx="1312168" cy="1143537"/>
            </a:xfrm>
          </p:grpSpPr>
          <p:sp>
            <p:nvSpPr>
              <p:cNvPr id="161" name="Textfeld 160">
                <a:extLst>
                  <a:ext uri="{FF2B5EF4-FFF2-40B4-BE49-F238E27FC236}">
                    <a16:creationId xmlns:a16="http://schemas.microsoft.com/office/drawing/2014/main" id="{DECE2623-DC4C-4A99-95C1-1BEE94B16B56}"/>
                  </a:ext>
                </a:extLst>
              </p:cNvPr>
              <p:cNvSpPr txBox="1"/>
              <p:nvPr/>
            </p:nvSpPr>
            <p:spPr>
              <a:xfrm>
                <a:off x="4961284" y="5709969"/>
                <a:ext cx="12704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Landwirtschaft</a:t>
                </a:r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14B58C1-C2F3-46FE-BFF4-68226AFF55CD}"/>
                  </a:ext>
                </a:extLst>
              </p:cNvPr>
              <p:cNvGrpSpPr/>
              <p:nvPr/>
            </p:nvGrpSpPr>
            <p:grpSpPr>
              <a:xfrm>
                <a:off x="5058759" y="4874209"/>
                <a:ext cx="1214693" cy="885691"/>
                <a:chOff x="5058759" y="4874209"/>
                <a:chExt cx="1214693" cy="885691"/>
              </a:xfrm>
            </p:grpSpPr>
            <p:sp>
              <p:nvSpPr>
                <p:cNvPr id="159" name="Rechteck 158">
                  <a:extLst>
                    <a:ext uri="{FF2B5EF4-FFF2-40B4-BE49-F238E27FC236}">
                      <a16:creationId xmlns:a16="http://schemas.microsoft.com/office/drawing/2014/main" id="{040764EC-94CF-45C6-9BAA-1FCBF4772933}"/>
                    </a:ext>
                  </a:extLst>
                </p:cNvPr>
                <p:cNvSpPr/>
                <p:nvPr/>
              </p:nvSpPr>
              <p:spPr bwMode="auto">
                <a:xfrm>
                  <a:off x="5058759" y="4874209"/>
                  <a:ext cx="1214693" cy="885691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41" name="Gruppieren 140">
                  <a:extLst>
                    <a:ext uri="{FF2B5EF4-FFF2-40B4-BE49-F238E27FC236}">
                      <a16:creationId xmlns:a16="http://schemas.microsoft.com/office/drawing/2014/main" id="{17ADEE36-8416-4C55-961B-41B0C987324B}"/>
                    </a:ext>
                  </a:extLst>
                </p:cNvPr>
                <p:cNvGrpSpPr/>
                <p:nvPr/>
              </p:nvGrpSpPr>
              <p:grpSpPr>
                <a:xfrm>
                  <a:off x="5295571" y="4939805"/>
                  <a:ext cx="709852" cy="704568"/>
                  <a:chOff x="3237927" y="2178611"/>
                  <a:chExt cx="2967660" cy="2889868"/>
                </a:xfrm>
              </p:grpSpPr>
              <p:pic>
                <p:nvPicPr>
                  <p:cNvPr id="142" name="Grafik 141">
                    <a:extLst>
                      <a:ext uri="{FF2B5EF4-FFF2-40B4-BE49-F238E27FC236}">
                        <a16:creationId xmlns:a16="http://schemas.microsoft.com/office/drawing/2014/main" id="{B6C1B547-F2EF-498B-880D-62833BE97A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1527" y="3871912"/>
                    <a:ext cx="1173197" cy="1196567"/>
                  </a:xfrm>
                  <a:prstGeom prst="rect">
                    <a:avLst/>
                  </a:prstGeom>
                </p:spPr>
              </p:pic>
              <p:pic>
                <p:nvPicPr>
                  <p:cNvPr id="143" name="Grafik 142">
                    <a:extLst>
                      <a:ext uri="{FF2B5EF4-FFF2-40B4-BE49-F238E27FC236}">
                        <a16:creationId xmlns:a16="http://schemas.microsoft.com/office/drawing/2014/main" id="{B9ED8000-2584-40B9-8D3A-B12297E4C1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04804" y="4033453"/>
                    <a:ext cx="1400783" cy="942246"/>
                  </a:xfrm>
                  <a:prstGeom prst="rect">
                    <a:avLst/>
                  </a:prstGeom>
                </p:spPr>
              </p:pic>
              <p:pic>
                <p:nvPicPr>
                  <p:cNvPr id="144" name="Grafik 143">
                    <a:extLst>
                      <a:ext uri="{FF2B5EF4-FFF2-40B4-BE49-F238E27FC236}">
                        <a16:creationId xmlns:a16="http://schemas.microsoft.com/office/drawing/2014/main" id="{611D4E84-922D-4EDB-82C2-D0443000A9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53000" y="2509736"/>
                    <a:ext cx="1158007" cy="1158007"/>
                  </a:xfrm>
                  <a:prstGeom prst="rect">
                    <a:avLst/>
                  </a:prstGeom>
                </p:spPr>
              </p:pic>
              <p:pic>
                <p:nvPicPr>
                  <p:cNvPr id="157" name="Grafik 156">
                    <a:extLst>
                      <a:ext uri="{FF2B5EF4-FFF2-40B4-BE49-F238E27FC236}">
                        <a16:creationId xmlns:a16="http://schemas.microsoft.com/office/drawing/2014/main" id="{0457793E-120A-4DB0-8AEE-8E2B75995F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37927" y="2178611"/>
                    <a:ext cx="1427075" cy="1427075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166" name="Rectangle 4">
            <a:extLst>
              <a:ext uri="{FF2B5EF4-FFF2-40B4-BE49-F238E27FC236}">
                <a16:creationId xmlns:a16="http://schemas.microsoft.com/office/drawing/2014/main" id="{2895A75C-D2F3-4B27-A589-091F2D22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168066"/>
            <a:ext cx="96551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Das Konzept umfasst viele Aspekte des Klimaschutzes und der Energiewende!</a:t>
            </a:r>
          </a:p>
        </p:txBody>
      </p:sp>
    </p:spTree>
    <p:extLst>
      <p:ext uri="{BB962C8B-B14F-4D97-AF65-F5344CB8AC3E}">
        <p14:creationId xmlns:p14="http://schemas.microsoft.com/office/powerpoint/2010/main" val="340483918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D4CCF871-E006-4BCA-B701-D97F3326E640}"/>
              </a:ext>
            </a:extLst>
          </p:cNvPr>
          <p:cNvGraphicFramePr>
            <a:graphicFrameLocks/>
          </p:cNvGraphicFramePr>
          <p:nvPr/>
        </p:nvGraphicFramePr>
        <p:xfrm>
          <a:off x="342538" y="1709818"/>
          <a:ext cx="9277711" cy="39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83551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Primärenergiebedarf und EE-Potenziale in 2040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Bestand 2019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542B37-BDBA-4781-BEC2-175E83ECDBF4}"/>
              </a:ext>
            </a:extLst>
          </p:cNvPr>
          <p:cNvSpPr txBox="1"/>
          <p:nvPr/>
        </p:nvSpPr>
        <p:spPr>
          <a:xfrm>
            <a:off x="853783" y="9202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Primärenergiebedarf </a:t>
            </a:r>
            <a:r>
              <a:rPr lang="de-DE" sz="1200" dirty="0"/>
              <a:t>*)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096BD-56CD-4536-9986-4C26936458BD}"/>
              </a:ext>
            </a:extLst>
          </p:cNvPr>
          <p:cNvSpPr txBox="1"/>
          <p:nvPr/>
        </p:nvSpPr>
        <p:spPr>
          <a:xfrm>
            <a:off x="4237200" y="92025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EE-Potenziale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C3062C-70DF-40CF-98EA-B9945CEC5FAE}"/>
              </a:ext>
            </a:extLst>
          </p:cNvPr>
          <p:cNvSpPr txBox="1"/>
          <p:nvPr/>
        </p:nvSpPr>
        <p:spPr>
          <a:xfrm>
            <a:off x="7451110" y="92025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Bestand 2019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B675E-589C-419D-BD49-60918BE2463C}"/>
              </a:ext>
            </a:extLst>
          </p:cNvPr>
          <p:cNvSpPr txBox="1"/>
          <p:nvPr/>
        </p:nvSpPr>
        <p:spPr>
          <a:xfrm>
            <a:off x="178797" y="1242778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 </a:t>
            </a:r>
            <a:r>
              <a:rPr lang="de-DE" sz="1600" baseline="-25000" dirty="0" err="1">
                <a:solidFill>
                  <a:srgbClr val="3333FF"/>
                </a:solidFill>
              </a:rPr>
              <a:t>el</a:t>
            </a:r>
            <a:r>
              <a:rPr lang="de-DE" sz="1600" baseline="-25000" dirty="0">
                <a:solidFill>
                  <a:srgbClr val="3333FF"/>
                </a:solidFill>
              </a:rPr>
              <a:t>., </a:t>
            </a:r>
            <a:r>
              <a:rPr lang="de-DE" sz="1600" baseline="-25000" dirty="0" err="1">
                <a:solidFill>
                  <a:srgbClr val="3333FF"/>
                </a:solidFill>
              </a:rPr>
              <a:t>th</a:t>
            </a:r>
            <a:r>
              <a:rPr lang="de-DE" sz="1600" baseline="-25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3A2E7-7EA8-4781-8D43-E9581F98EA41}"/>
              </a:ext>
            </a:extLst>
          </p:cNvPr>
          <p:cNvSpPr txBox="1"/>
          <p:nvPr/>
        </p:nvSpPr>
        <p:spPr>
          <a:xfrm>
            <a:off x="1387463" y="1223263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2000 TWh/a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42B1C4-A342-4653-9FA3-5409E46233A1}"/>
              </a:ext>
            </a:extLst>
          </p:cNvPr>
          <p:cNvSpPr txBox="1"/>
          <p:nvPr/>
        </p:nvSpPr>
        <p:spPr>
          <a:xfrm>
            <a:off x="4271491" y="1223263"/>
            <a:ext cx="15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&gt;&gt;2000 TWh/a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F6F305-41D2-4749-8B26-51831810C748}"/>
              </a:ext>
            </a:extLst>
          </p:cNvPr>
          <p:cNvSpPr txBox="1"/>
          <p:nvPr/>
        </p:nvSpPr>
        <p:spPr>
          <a:xfrm>
            <a:off x="7681456" y="1223263"/>
            <a:ext cx="116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511,9 TWh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2696C14-B508-47B4-BDBD-B6FD2A76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31" y="5753080"/>
            <a:ext cx="1586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2AECD-04DB-4205-B9F1-CFCACF6A5EAE}"/>
              </a:ext>
            </a:extLst>
          </p:cNvPr>
          <p:cNvSpPr txBox="1"/>
          <p:nvPr/>
        </p:nvSpPr>
        <p:spPr>
          <a:xfrm>
            <a:off x="5614450" y="281367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F59CD1-4597-478D-AC24-0EBA86C8A3DC}"/>
              </a:ext>
            </a:extLst>
          </p:cNvPr>
          <p:cNvSpPr txBox="1"/>
          <p:nvPr/>
        </p:nvSpPr>
        <p:spPr>
          <a:xfrm>
            <a:off x="5614450" y="369142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D64A6A-FC26-4A88-B2DB-5CC6E63E8B28}"/>
              </a:ext>
            </a:extLst>
          </p:cNvPr>
          <p:cNvSpPr txBox="1"/>
          <p:nvPr/>
        </p:nvSpPr>
        <p:spPr>
          <a:xfrm>
            <a:off x="5614450" y="4076326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</a:t>
            </a:r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739919-6837-4762-92CA-9AEEA2B788DB}"/>
              </a:ext>
            </a:extLst>
          </p:cNvPr>
          <p:cNvSpPr txBox="1"/>
          <p:nvPr/>
        </p:nvSpPr>
        <p:spPr>
          <a:xfrm>
            <a:off x="5614450" y="4595466"/>
            <a:ext cx="128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offshore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96EFD1-03E4-4F7B-BCD7-980426FC3FEE}"/>
              </a:ext>
            </a:extLst>
          </p:cNvPr>
          <p:cNvSpPr txBox="1"/>
          <p:nvPr/>
        </p:nvSpPr>
        <p:spPr>
          <a:xfrm>
            <a:off x="5614450" y="493530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A26018-2436-46BA-9279-100A6E41FAA1}"/>
              </a:ext>
            </a:extLst>
          </p:cNvPr>
          <p:cNvSpPr txBox="1"/>
          <p:nvPr/>
        </p:nvSpPr>
        <p:spPr>
          <a:xfrm>
            <a:off x="5614450" y="5406074"/>
            <a:ext cx="113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27ED39-D16A-4993-88E4-3711437ACAE5}"/>
              </a:ext>
            </a:extLst>
          </p:cNvPr>
          <p:cNvSpPr txBox="1"/>
          <p:nvPr/>
        </p:nvSpPr>
        <p:spPr>
          <a:xfrm>
            <a:off x="5614450" y="5201369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Tiefe-Geothermie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CFD04A-5BA6-4E72-A241-FA2F915EA180}"/>
              </a:ext>
            </a:extLst>
          </p:cNvPr>
          <p:cNvCxnSpPr/>
          <p:nvPr/>
        </p:nvCxnSpPr>
        <p:spPr bwMode="auto">
          <a:xfrm flipV="1">
            <a:off x="4450080" y="1651001"/>
            <a:ext cx="0" cy="970279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4CA30B9-4B55-4692-ADBF-CFDB7DF70588}"/>
              </a:ext>
            </a:extLst>
          </p:cNvPr>
          <p:cNvCxnSpPr/>
          <p:nvPr/>
        </p:nvCxnSpPr>
        <p:spPr bwMode="auto">
          <a:xfrm flipV="1">
            <a:off x="5640880" y="1651000"/>
            <a:ext cx="0" cy="97028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4">
            <a:extLst>
              <a:ext uri="{FF2B5EF4-FFF2-40B4-BE49-F238E27FC236}">
                <a16:creationId xmlns:a16="http://schemas.microsoft.com/office/drawing/2014/main" id="{205C9C19-1690-4F17-839C-521B8000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574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Der EE-Bestand von 2019  muss um ca. das 4-fache ausgebaut werden!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6E3480A-4ECC-4022-A6FE-E645FDC5B27E}"/>
              </a:ext>
            </a:extLst>
          </p:cNvPr>
          <p:cNvSpPr txBox="1"/>
          <p:nvPr/>
        </p:nvSpPr>
        <p:spPr>
          <a:xfrm>
            <a:off x="602689" y="5799246"/>
            <a:ext cx="302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*) ohne klimaneutrale Grundstoffindustrie</a:t>
            </a:r>
          </a:p>
        </p:txBody>
      </p:sp>
    </p:spTree>
    <p:extLst>
      <p:ext uri="{BB962C8B-B14F-4D97-AF65-F5344CB8AC3E}">
        <p14:creationId xmlns:p14="http://schemas.microsoft.com/office/powerpoint/2010/main" val="19536189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/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71" y="1922371"/>
            <a:ext cx="4342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Einsparung: -1,5%/a des Endenergieverbrauchs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72509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Einsparung und Ausbau sind die Aufgaben der Zukunft für die Energiewende!</a:t>
            </a:r>
            <a:endParaRPr lang="de-DE" altLang="de-DE" sz="1000" dirty="0"/>
          </a:p>
        </p:txBody>
      </p:sp>
      <p:grpSp>
        <p:nvGrpSpPr>
          <p:cNvPr id="30" name="Gruppieren 2">
            <a:extLst>
              <a:ext uri="{FF2B5EF4-FFF2-40B4-BE49-F238E27FC236}">
                <a16:creationId xmlns:a16="http://schemas.microsoft.com/office/drawing/2014/main" id="{87168A2D-AF8D-4D21-B652-DD606755D949}"/>
              </a:ext>
            </a:extLst>
          </p:cNvPr>
          <p:cNvGrpSpPr>
            <a:grpSpLocks/>
          </p:cNvGrpSpPr>
          <p:nvPr/>
        </p:nvGrpSpPr>
        <p:grpSpPr bwMode="auto">
          <a:xfrm>
            <a:off x="4807926" y="827127"/>
            <a:ext cx="1895071" cy="5137749"/>
            <a:chOff x="8428738" y="766165"/>
            <a:chExt cx="1895071" cy="5138410"/>
          </a:xfrm>
        </p:grpSpPr>
        <p:grpSp>
          <p:nvGrpSpPr>
            <p:cNvPr id="31" name="Gruppieren 5">
              <a:extLst>
                <a:ext uri="{FF2B5EF4-FFF2-40B4-BE49-F238E27FC236}">
                  <a16:creationId xmlns:a16="http://schemas.microsoft.com/office/drawing/2014/main" id="{4C84C571-0C9C-424F-A46E-6D5C8A519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8738" y="766165"/>
              <a:ext cx="1895071" cy="4597991"/>
              <a:chOff x="8428738" y="766032"/>
              <a:chExt cx="1895071" cy="4598131"/>
            </a:xfrm>
          </p:grpSpPr>
          <p:cxnSp>
            <p:nvCxnSpPr>
              <p:cNvPr id="34" name="Gerader Verbinder 20">
                <a:extLst>
                  <a:ext uri="{FF2B5EF4-FFF2-40B4-BE49-F238E27FC236}">
                    <a16:creationId xmlns:a16="http://schemas.microsoft.com/office/drawing/2014/main" id="{DD69677F-6CB9-4E3C-AF2C-E1D9741A0B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feld 21">
                <a:extLst>
                  <a:ext uri="{FF2B5EF4-FFF2-40B4-BE49-F238E27FC236}">
                    <a16:creationId xmlns:a16="http://schemas.microsoft.com/office/drawing/2014/main" id="{013CC9C6-3BB0-48F7-9D7F-55AAF6999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8738" y="766032"/>
                <a:ext cx="1895071" cy="523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b="1" dirty="0">
                    <a:solidFill>
                      <a:srgbClr val="FF0000"/>
                    </a:solidFill>
                  </a:rPr>
                  <a:t>IPCC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Budget aufgebraucht!</a:t>
                </a:r>
              </a:p>
            </p:txBody>
          </p:sp>
          <p:sp>
            <p:nvSpPr>
              <p:cNvPr id="36" name="Gleichschenkliges Dreieck 22">
                <a:extLst>
                  <a:ext uri="{FF2B5EF4-FFF2-40B4-BE49-F238E27FC236}">
                    <a16:creationId xmlns:a16="http://schemas.microsoft.com/office/drawing/2014/main" id="{3ADBCAA4-0909-4300-93C6-ABAB57EDA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32" name="Ellipse 2">
              <a:extLst>
                <a:ext uri="{FF2B5EF4-FFF2-40B4-BE49-F238E27FC236}">
                  <a16:creationId xmlns:a16="http://schemas.microsoft.com/office/drawing/2014/main" id="{C293EE49-65B4-49CD-94BD-DEDDBD4AD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E6904FDB-5D24-4416-A9C2-6BFE8E9C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83" y="9525"/>
            <a:ext cx="87042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Ausbaupfad D: zu installierende EE-Leistung bis 2040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Investitionskosten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997306D-EDE5-47FB-8182-97943BE7137B}"/>
              </a:ext>
            </a:extLst>
          </p:cNvPr>
          <p:cNvGraphicFramePr>
            <a:graphicFrameLocks noGrp="1"/>
          </p:cNvGraphicFramePr>
          <p:nvPr/>
        </p:nvGraphicFramePr>
        <p:xfrm>
          <a:off x="357048" y="1681515"/>
          <a:ext cx="9185438" cy="3946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891">
                  <a:extLst>
                    <a:ext uri="{9D8B030D-6E8A-4147-A177-3AD203B41FA5}">
                      <a16:colId xmlns:a16="http://schemas.microsoft.com/office/drawing/2014/main" val="3363280341"/>
                    </a:ext>
                  </a:extLst>
                </a:gridCol>
                <a:gridCol w="1490004">
                  <a:extLst>
                    <a:ext uri="{9D8B030D-6E8A-4147-A177-3AD203B41FA5}">
                      <a16:colId xmlns:a16="http://schemas.microsoft.com/office/drawing/2014/main" val="144139203"/>
                    </a:ext>
                  </a:extLst>
                </a:gridCol>
                <a:gridCol w="929062">
                  <a:extLst>
                    <a:ext uri="{9D8B030D-6E8A-4147-A177-3AD203B41FA5}">
                      <a16:colId xmlns:a16="http://schemas.microsoft.com/office/drawing/2014/main" val="1050861295"/>
                    </a:ext>
                  </a:extLst>
                </a:gridCol>
                <a:gridCol w="1086827">
                  <a:extLst>
                    <a:ext uri="{9D8B030D-6E8A-4147-A177-3AD203B41FA5}">
                      <a16:colId xmlns:a16="http://schemas.microsoft.com/office/drawing/2014/main" val="561445008"/>
                    </a:ext>
                  </a:extLst>
                </a:gridCol>
                <a:gridCol w="1086827">
                  <a:extLst>
                    <a:ext uri="{9D8B030D-6E8A-4147-A177-3AD203B41FA5}">
                      <a16:colId xmlns:a16="http://schemas.microsoft.com/office/drawing/2014/main" val="364793095"/>
                    </a:ext>
                  </a:extLst>
                </a:gridCol>
                <a:gridCol w="1086827">
                  <a:extLst>
                    <a:ext uri="{9D8B030D-6E8A-4147-A177-3AD203B41FA5}">
                      <a16:colId xmlns:a16="http://schemas.microsoft.com/office/drawing/2014/main" val="2622482962"/>
                    </a:ext>
                  </a:extLst>
                </a:gridCol>
              </a:tblGrid>
              <a:tr h="3259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 install.</a:t>
                      </a:r>
                      <a:b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Leistung bis 2040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 install.</a:t>
                      </a:r>
                      <a:b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Leistung/a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spez. Kosten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Kosten</a:t>
                      </a:r>
                      <a:b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 2040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Kosten/a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GW/19a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GW/a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Mio €/ MW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Mrd €/19a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Mrd</a:t>
                      </a:r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€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58364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PV-gesamt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924,0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48,6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948,0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49,9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3689351885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PV-Dächer: privat/Industrie/Gewerbe etc.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350,6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39799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PV-Fassaden: privat/Industrie/Gewerbe etc.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178,0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79599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PV-Parkplätze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50380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PV-Freiflächen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181,7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47366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AGRI-PV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00939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PV-Autobahnüberdachung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5054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1,33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2327264683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Wind-gesamt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278,9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1980199847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onshore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138,5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73831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offshore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140,4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94254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2019195798"/>
                  </a:ext>
                </a:extLst>
              </a:tr>
              <a:tr h="28959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Geothermie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40,9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959181247"/>
                  </a:ext>
                </a:extLst>
              </a:tr>
              <a:tr h="1667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Wasserkraft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6,97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3190985865"/>
                  </a:ext>
                </a:extLst>
              </a:tr>
              <a:tr h="317715"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1.370,9</a:t>
                      </a:r>
                      <a:endParaRPr lang="de-DE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72,2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val="4266359955"/>
                  </a:ext>
                </a:extLst>
              </a:tr>
            </a:tbl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F8C64145-5E01-47CA-9652-2E16AD730BE6}"/>
              </a:ext>
            </a:extLst>
          </p:cNvPr>
          <p:cNvSpPr/>
          <p:nvPr/>
        </p:nvSpPr>
        <p:spPr bwMode="auto">
          <a:xfrm>
            <a:off x="5371082" y="1580735"/>
            <a:ext cx="942632" cy="41233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EFB3FD-9603-4E92-AAC0-5AB075FACB19}"/>
              </a:ext>
            </a:extLst>
          </p:cNvPr>
          <p:cNvGrpSpPr/>
          <p:nvPr/>
        </p:nvGrpSpPr>
        <p:grpSpPr>
          <a:xfrm>
            <a:off x="7423709" y="1580735"/>
            <a:ext cx="2190554" cy="4123379"/>
            <a:chOff x="7423709" y="1580735"/>
            <a:chExt cx="2190554" cy="4123379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C6EC117-76A0-4F46-8CCC-A7CC2CD6B639}"/>
                </a:ext>
              </a:extLst>
            </p:cNvPr>
            <p:cNvSpPr/>
            <p:nvPr/>
          </p:nvSpPr>
          <p:spPr bwMode="auto">
            <a:xfrm>
              <a:off x="7423709" y="1580735"/>
              <a:ext cx="2190554" cy="412337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52DE3E9-F04F-4873-AD34-5305C0BB0DDC}"/>
                </a:ext>
              </a:extLst>
            </p:cNvPr>
            <p:cNvSpPr/>
            <p:nvPr/>
          </p:nvSpPr>
          <p:spPr bwMode="auto">
            <a:xfrm>
              <a:off x="7778759" y="2217288"/>
              <a:ext cx="748936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969A5FA-BEA4-4AF5-BA55-620A575AA804}"/>
                </a:ext>
              </a:extLst>
            </p:cNvPr>
            <p:cNvSpPr/>
            <p:nvPr/>
          </p:nvSpPr>
          <p:spPr bwMode="auto">
            <a:xfrm>
              <a:off x="9067634" y="2217288"/>
              <a:ext cx="546629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C7DD0292-D773-4B69-AF51-D818915A082B}"/>
                </a:ext>
              </a:extLst>
            </p:cNvPr>
            <p:cNvSpPr/>
            <p:nvPr/>
          </p:nvSpPr>
          <p:spPr bwMode="auto">
            <a:xfrm>
              <a:off x="7778759" y="3882684"/>
              <a:ext cx="748936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4244C00-8645-4EDF-BA4B-83D9BE9D5276}"/>
                </a:ext>
              </a:extLst>
            </p:cNvPr>
            <p:cNvSpPr/>
            <p:nvPr/>
          </p:nvSpPr>
          <p:spPr bwMode="auto">
            <a:xfrm>
              <a:off x="9067634" y="3882684"/>
              <a:ext cx="546629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10A1EF0-B4D4-4AF7-9A52-1FC37B232FC7}"/>
                </a:ext>
              </a:extLst>
            </p:cNvPr>
            <p:cNvSpPr/>
            <p:nvPr/>
          </p:nvSpPr>
          <p:spPr bwMode="auto">
            <a:xfrm>
              <a:off x="7715794" y="5321721"/>
              <a:ext cx="811901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CB79719-2CDC-4A7F-B8CA-4D814A22A628}"/>
                </a:ext>
              </a:extLst>
            </p:cNvPr>
            <p:cNvSpPr/>
            <p:nvPr/>
          </p:nvSpPr>
          <p:spPr bwMode="auto">
            <a:xfrm>
              <a:off x="9067634" y="5321721"/>
              <a:ext cx="546629" cy="3097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68443F9F-869D-447C-B74F-AF1AA7A2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175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Die Investitionskosten für die EE sind beachtlich, doch . . . 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13B09F5A-D779-45A7-A91E-9E988DDAD407}"/>
              </a:ext>
            </a:extLst>
          </p:cNvPr>
          <p:cNvGraphicFramePr>
            <a:graphicFrameLocks/>
          </p:cNvGraphicFramePr>
          <p:nvPr/>
        </p:nvGraphicFramePr>
        <p:xfrm>
          <a:off x="409305" y="2054124"/>
          <a:ext cx="9350600" cy="365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0" name="Rectangle 4">
            <a:extLst>
              <a:ext uri="{FF2B5EF4-FFF2-40B4-BE49-F238E27FC236}">
                <a16:creationId xmlns:a16="http://schemas.microsoft.com/office/drawing/2014/main" id="{1BC3C47C-D6BE-41E6-8598-4C41AF80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665" y="9525"/>
            <a:ext cx="87583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Ausbaupfad D: Volkswirtschaftliche jährliche Kosten für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Brennstoff und </a:t>
            </a:r>
            <a:r>
              <a:rPr lang="de-DE" altLang="de-DE" dirty="0" err="1">
                <a:solidFill>
                  <a:schemeClr val="bg1"/>
                </a:solidFill>
              </a:rPr>
              <a:t>Subvent</a:t>
            </a:r>
            <a:r>
              <a:rPr lang="de-DE" altLang="de-DE" dirty="0">
                <a:solidFill>
                  <a:schemeClr val="bg1"/>
                </a:solidFill>
              </a:rPr>
              <a:t>. /Schäden vs. </a:t>
            </a:r>
            <a:r>
              <a:rPr lang="de-DE" altLang="de-DE" dirty="0" err="1">
                <a:solidFill>
                  <a:schemeClr val="bg1"/>
                </a:solidFill>
              </a:rPr>
              <a:t>Invest</a:t>
            </a:r>
            <a:r>
              <a:rPr lang="de-DE" altLang="de-DE" dirty="0">
                <a:solidFill>
                  <a:schemeClr val="bg1"/>
                </a:solidFill>
              </a:rPr>
              <a:t> für Erneuerbare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5E03BFE5-48AB-4195-AFDC-BF20DE92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801" y="5839732"/>
            <a:ext cx="29982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/>
              <a:t>Quelle:</a:t>
            </a:r>
            <a:r>
              <a:rPr lang="de-DE" altLang="de-DE" sz="1200" dirty="0"/>
              <a:t> x) Quellenliste</a:t>
            </a:r>
            <a:endParaRPr lang="en-US" altLang="de-DE" sz="1200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C4A3849-07EA-48D1-B402-2E7138C70953}"/>
              </a:ext>
            </a:extLst>
          </p:cNvPr>
          <p:cNvCxnSpPr/>
          <p:nvPr/>
        </p:nvCxnSpPr>
        <p:spPr bwMode="auto">
          <a:xfrm>
            <a:off x="6492979" y="849086"/>
            <a:ext cx="0" cy="4902137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5523121-B799-4FCD-84EF-4402CBC3750A}"/>
              </a:ext>
            </a:extLst>
          </p:cNvPr>
          <p:cNvGrpSpPr/>
          <p:nvPr/>
        </p:nvGrpSpPr>
        <p:grpSpPr>
          <a:xfrm>
            <a:off x="720371" y="853795"/>
            <a:ext cx="5545517" cy="369332"/>
            <a:chOff x="1035698" y="853795"/>
            <a:chExt cx="4525016" cy="369332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981994-8662-4E13-A854-45E0F101C904}"/>
                </a:ext>
              </a:extLst>
            </p:cNvPr>
            <p:cNvCxnSpPr/>
            <p:nvPr/>
          </p:nvCxnSpPr>
          <p:spPr bwMode="auto">
            <a:xfrm>
              <a:off x="1035698" y="1057123"/>
              <a:ext cx="4525016" cy="0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2AA2073-8502-491F-A8D9-E2F5C01080B0}"/>
                </a:ext>
              </a:extLst>
            </p:cNvPr>
            <p:cNvSpPr txBox="1"/>
            <p:nvPr/>
          </p:nvSpPr>
          <p:spPr>
            <a:xfrm>
              <a:off x="2635736" y="853795"/>
              <a:ext cx="13249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solidFill>
                    <a:srgbClr val="3333FF"/>
                  </a:solidFill>
                </a:rPr>
                <a:t>Start-Jahr</a:t>
              </a:r>
            </a:p>
          </p:txBody>
        </p:sp>
      </p:grp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67EA601-D426-4B80-9133-2A1AEEE49510}"/>
              </a:ext>
            </a:extLst>
          </p:cNvPr>
          <p:cNvCxnSpPr/>
          <p:nvPr/>
        </p:nvCxnSpPr>
        <p:spPr bwMode="auto">
          <a:xfrm>
            <a:off x="6644640" y="1057123"/>
            <a:ext cx="2982322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FA3AB93-138B-4B57-9B77-4E61AE7328CC}"/>
              </a:ext>
            </a:extLst>
          </p:cNvPr>
          <p:cNvSpPr txBox="1"/>
          <p:nvPr/>
        </p:nvSpPr>
        <p:spPr>
          <a:xfrm>
            <a:off x="7463971" y="853795"/>
            <a:ext cx="1324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</a:rPr>
              <a:t>Ziel-Jahr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0714B07-37C6-4E16-87B4-AF5D95352190}"/>
              </a:ext>
            </a:extLst>
          </p:cNvPr>
          <p:cNvSpPr txBox="1"/>
          <p:nvPr/>
        </p:nvSpPr>
        <p:spPr>
          <a:xfrm>
            <a:off x="150777" y="258690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Mrd. €/a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8632D9-09C4-4DFA-9E1A-3FA9DE3B3069}"/>
              </a:ext>
            </a:extLst>
          </p:cNvPr>
          <p:cNvSpPr txBox="1"/>
          <p:nvPr/>
        </p:nvSpPr>
        <p:spPr>
          <a:xfrm>
            <a:off x="5418509" y="1315460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Gesamt-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kosten/a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193A69-4D08-46BC-8EFF-3D138F678301}"/>
              </a:ext>
            </a:extLst>
          </p:cNvPr>
          <p:cNvSpPr txBox="1"/>
          <p:nvPr/>
        </p:nvSpPr>
        <p:spPr>
          <a:xfrm>
            <a:off x="6763885" y="131546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3333FF"/>
                </a:solidFill>
              </a:rPr>
              <a:t>Invest</a:t>
            </a:r>
            <a:r>
              <a:rPr lang="de-DE" sz="1400" dirty="0">
                <a:solidFill>
                  <a:srgbClr val="3333FF"/>
                </a:solidFill>
              </a:rPr>
              <a:t>/a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Erneuerbare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0E91F89-C6CA-457C-973F-C60251FFFCA8}"/>
              </a:ext>
            </a:extLst>
          </p:cNvPr>
          <p:cNvCxnSpPr/>
          <p:nvPr/>
        </p:nvCxnSpPr>
        <p:spPr bwMode="auto">
          <a:xfrm>
            <a:off x="1586038" y="4844404"/>
            <a:ext cx="94121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FE0E1B3-8B04-4472-A199-484F06EB16DD}"/>
              </a:ext>
            </a:extLst>
          </p:cNvPr>
          <p:cNvSpPr txBox="1"/>
          <p:nvPr/>
        </p:nvSpPr>
        <p:spPr>
          <a:xfrm>
            <a:off x="7955463" y="1259474"/>
            <a:ext cx="1904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3333FF"/>
                </a:solidFill>
              </a:rPr>
              <a:t>Einsparungs-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potenzial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(sehr, sehr langfristig)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39E52DE-7364-47EF-8F51-E36FBEDB190A}"/>
              </a:ext>
            </a:extLst>
          </p:cNvPr>
          <p:cNvSpPr txBox="1"/>
          <p:nvPr/>
        </p:nvSpPr>
        <p:spPr>
          <a:xfrm>
            <a:off x="7653791" y="2786758"/>
            <a:ext cx="218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Die Wertschöpfung bleibt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in den Regionen von D!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786910D-37C4-4948-9921-543A33F1059F}"/>
              </a:ext>
            </a:extLst>
          </p:cNvPr>
          <p:cNvSpPr txBox="1"/>
          <p:nvPr/>
        </p:nvSpPr>
        <p:spPr>
          <a:xfrm>
            <a:off x="1637157" y="5080878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Das Geld ist weg!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00E491-CD2E-48D1-B2D3-75B015AA624E}"/>
              </a:ext>
            </a:extLst>
          </p:cNvPr>
          <p:cNvGrpSpPr/>
          <p:nvPr/>
        </p:nvGrpSpPr>
        <p:grpSpPr>
          <a:xfrm>
            <a:off x="720371" y="1315460"/>
            <a:ext cx="1236236" cy="909608"/>
            <a:chOff x="720371" y="1315460"/>
            <a:chExt cx="1236236" cy="909608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DAF78F8-53DF-4C63-9F88-10B437322087}"/>
                </a:ext>
              </a:extLst>
            </p:cNvPr>
            <p:cNvSpPr txBox="1"/>
            <p:nvPr/>
          </p:nvSpPr>
          <p:spPr>
            <a:xfrm>
              <a:off x="720371" y="1315460"/>
              <a:ext cx="12362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Fossile</a:t>
              </a:r>
            </a:p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Importe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  <a:sym typeface="Symbol" panose="05050102010706020507" pitchFamily="18" charset="2"/>
                </a:rPr>
                <a:t> </a:t>
              </a:r>
              <a:r>
                <a:rPr lang="de-DE" sz="1400" dirty="0">
                  <a:solidFill>
                    <a:srgbClr val="3333FF"/>
                  </a:solidFill>
                </a:rPr>
                <a:t>2006-2015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26346C87-21FE-4234-9081-37DBB8EA6490}"/>
                </a:ext>
              </a:extLst>
            </p:cNvPr>
            <p:cNvSpPr txBox="1"/>
            <p:nvPr/>
          </p:nvSpPr>
          <p:spPr>
            <a:xfrm>
              <a:off x="1217026" y="19788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18)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98BAC8-F33F-4B8B-A59F-7292A77D8855}"/>
              </a:ext>
            </a:extLst>
          </p:cNvPr>
          <p:cNvGrpSpPr/>
          <p:nvPr/>
        </p:nvGrpSpPr>
        <p:grpSpPr>
          <a:xfrm>
            <a:off x="2196089" y="1315460"/>
            <a:ext cx="1279516" cy="909608"/>
            <a:chOff x="2007180" y="1315460"/>
            <a:chExt cx="1279516" cy="909608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C3218AF-BF7D-4DBC-BE93-858091949703}"/>
                </a:ext>
              </a:extLst>
            </p:cNvPr>
            <p:cNvSpPr txBox="1"/>
            <p:nvPr/>
          </p:nvSpPr>
          <p:spPr>
            <a:xfrm>
              <a:off x="2007180" y="1315460"/>
              <a:ext cx="12795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U-schädliche</a:t>
              </a:r>
            </a:p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Subventionen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2016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CA02E7B-65D5-4B22-973F-17B1F35404CA}"/>
                </a:ext>
              </a:extLst>
            </p:cNvPr>
            <p:cNvSpPr txBox="1"/>
            <p:nvPr/>
          </p:nvSpPr>
          <p:spPr>
            <a:xfrm>
              <a:off x="2545907" y="19788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19)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A8A50A-8742-4218-B4CF-6A8DC71D0DF9}"/>
              </a:ext>
            </a:extLst>
          </p:cNvPr>
          <p:cNvGrpSpPr/>
          <p:nvPr/>
        </p:nvGrpSpPr>
        <p:grpSpPr>
          <a:xfrm>
            <a:off x="3776050" y="1315460"/>
            <a:ext cx="1080744" cy="909608"/>
            <a:chOff x="3674070" y="1315460"/>
            <a:chExt cx="1080744" cy="90960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0081869-7FB5-489B-A453-AE8B5DFC031F}"/>
                </a:ext>
              </a:extLst>
            </p:cNvPr>
            <p:cNvSpPr txBox="1"/>
            <p:nvPr/>
          </p:nvSpPr>
          <p:spPr>
            <a:xfrm>
              <a:off x="3674070" y="1315460"/>
              <a:ext cx="1080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3333FF"/>
                  </a:solidFill>
                </a:rPr>
                <a:t>U-Schäden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2016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24F08C4B-21BF-4172-802E-EBC22A0707F0}"/>
                </a:ext>
              </a:extLst>
            </p:cNvPr>
            <p:cNvSpPr txBox="1"/>
            <p:nvPr/>
          </p:nvSpPr>
          <p:spPr>
            <a:xfrm>
              <a:off x="4114317" y="19788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20)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65BA3F4-8EA6-4C35-8B03-99D54D635DB3}"/>
              </a:ext>
            </a:extLst>
          </p:cNvPr>
          <p:cNvCxnSpPr/>
          <p:nvPr/>
        </p:nvCxnSpPr>
        <p:spPr bwMode="auto">
          <a:xfrm>
            <a:off x="822960" y="5573759"/>
            <a:ext cx="846328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DEB9F9-6EC1-4190-9EA7-2D6FBE52FDC2}"/>
              </a:ext>
            </a:extLst>
          </p:cNvPr>
          <p:cNvCxnSpPr/>
          <p:nvPr/>
        </p:nvCxnSpPr>
        <p:spPr bwMode="auto">
          <a:xfrm>
            <a:off x="3103828" y="4294335"/>
            <a:ext cx="94121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D52623B-FD85-4994-B03B-4C0272649A2B}"/>
              </a:ext>
            </a:extLst>
          </p:cNvPr>
          <p:cNvCxnSpPr/>
          <p:nvPr/>
        </p:nvCxnSpPr>
        <p:spPr bwMode="auto">
          <a:xfrm>
            <a:off x="4613996" y="2717948"/>
            <a:ext cx="94121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70195A0-A33C-4466-A890-193C457D1107}"/>
              </a:ext>
            </a:extLst>
          </p:cNvPr>
          <p:cNvCxnSpPr/>
          <p:nvPr/>
        </p:nvCxnSpPr>
        <p:spPr bwMode="auto">
          <a:xfrm>
            <a:off x="6116697" y="2717948"/>
            <a:ext cx="941218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0ED6011-FACB-4EF1-9BF0-49795D2C5953}"/>
              </a:ext>
            </a:extLst>
          </p:cNvPr>
          <p:cNvCxnSpPr/>
          <p:nvPr/>
        </p:nvCxnSpPr>
        <p:spPr bwMode="auto">
          <a:xfrm>
            <a:off x="7655831" y="3405393"/>
            <a:ext cx="924289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79384D68-D22B-431B-9BC5-D9FB2E82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 Einsparprogramm – Investitionsprogramm – Klimaschutzprogramm </a:t>
            </a:r>
            <a:r>
              <a:rPr lang="de-DE" altLang="de-DE" sz="1800" b="1" dirty="0">
                <a:solidFill>
                  <a:srgbClr val="3333FF"/>
                </a:solidFill>
                <a:sym typeface="Wingdings" panose="05000000000000000000" pitchFamily="2" charset="2"/>
              </a:rPr>
              <a:t> Zukunftsprogramm</a:t>
            </a:r>
            <a:r>
              <a:rPr lang="de-DE" altLang="de-DE" sz="1800" b="1" dirty="0">
                <a:solidFill>
                  <a:srgbClr val="3333FF"/>
                </a:solidFill>
              </a:rPr>
              <a:t>!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3EBCA20-D500-4F65-A201-AA11B10608B9}"/>
              </a:ext>
            </a:extLst>
          </p:cNvPr>
          <p:cNvSpPr txBox="1"/>
          <p:nvPr/>
        </p:nvSpPr>
        <p:spPr>
          <a:xfrm>
            <a:off x="10261087" y="342900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20)</a:t>
            </a:r>
          </a:p>
        </p:txBody>
      </p:sp>
    </p:spTree>
    <p:extLst>
      <p:ext uri="{BB962C8B-B14F-4D97-AF65-F5344CB8AC3E}">
        <p14:creationId xmlns:p14="http://schemas.microsoft.com/office/powerpoint/2010/main" val="1629281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03" y="58442"/>
            <a:ext cx="87491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Ausbaupfad D: zu installierende EE-Komponenten bis 2040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Zusammenfassende Fakten-Diskussion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73F28183-E197-4B0F-A8AF-DC799A5C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68" y="805174"/>
            <a:ext cx="8999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600" u="sng" dirty="0">
                <a:solidFill>
                  <a:srgbClr val="0000FF"/>
                </a:solidFill>
              </a:rPr>
              <a:t>PV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Energie PV-gesamt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dirty="0">
                <a:solidFill>
                  <a:srgbClr val="0000FF"/>
                </a:solidFill>
              </a:rPr>
              <a:t>(</a:t>
            </a:r>
            <a:r>
              <a:rPr lang="de-DE" altLang="de-DE" sz="1600" dirty="0" err="1">
                <a:solidFill>
                  <a:srgbClr val="0000FF"/>
                </a:solidFill>
              </a:rPr>
              <a:t>inkl</a:t>
            </a:r>
            <a:r>
              <a:rPr lang="de-DE" altLang="de-DE" sz="1600" dirty="0">
                <a:solidFill>
                  <a:srgbClr val="0000FF"/>
                </a:solidFill>
              </a:rPr>
              <a:t> Dächer etc.):  Bestand: 46,4 TWh; Zubau: 778,6 TWh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1600" b="1" dirty="0" err="1">
                <a:solidFill>
                  <a:srgbClr val="0000FF"/>
                </a:solidFill>
              </a:rPr>
              <a:t>Zubaufaktor</a:t>
            </a:r>
            <a:r>
              <a:rPr lang="de-DE" altLang="de-DE" sz="1600" b="1" dirty="0">
                <a:solidFill>
                  <a:srgbClr val="0000FF"/>
                </a:solidFill>
              </a:rPr>
              <a:t>: 16,8</a:t>
            </a: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DC29E1AD-A9FD-4D89-849E-F1A8D48B5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68" y="1798752"/>
            <a:ext cx="8999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600" u="sng" dirty="0">
                <a:solidFill>
                  <a:srgbClr val="0000FF"/>
                </a:solidFill>
              </a:rPr>
              <a:t>Wind-</a:t>
            </a:r>
            <a:r>
              <a:rPr lang="de-DE" sz="1600" u="sng" dirty="0" err="1">
                <a:solidFill>
                  <a:srgbClr val="0000FF"/>
                </a:solidFill>
              </a:rPr>
              <a:t>onshore</a:t>
            </a:r>
            <a:endParaRPr lang="de-DE" sz="16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rgbClr val="0000FF"/>
                </a:solidFill>
              </a:rPr>
              <a:t>Energie: Bestand 2019: 101,8 TWh; Zubau bis 2040: 398,2 TWh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de-DE" sz="16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Zubaufaktor</a:t>
            </a:r>
            <a:r>
              <a:rPr lang="de-DE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: 3,9</a:t>
            </a:r>
            <a:r>
              <a:rPr lang="de-DE" sz="1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ECE9F31-B933-4645-9152-8D4EB16DF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36" y="2674404"/>
            <a:ext cx="8929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600" u="sng" dirty="0">
                <a:solidFill>
                  <a:srgbClr val="0000FF"/>
                </a:solidFill>
              </a:rPr>
              <a:t>Wind-offshore</a:t>
            </a:r>
            <a:endParaRPr lang="de-DE" sz="1600" dirty="0">
              <a:solidFill>
                <a:srgbClr val="0000FF"/>
              </a:solidFill>
            </a:endParaRPr>
          </a:p>
          <a:p>
            <a:r>
              <a:rPr lang="de-DE" sz="1600" dirty="0">
                <a:solidFill>
                  <a:srgbClr val="0000FF"/>
                </a:solidFill>
              </a:rPr>
              <a:t>- Energie:	 Bestand 2019: 24 TWh; Zubau bis 2040: 176 TWh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de-DE" sz="16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Zubaufaktor</a:t>
            </a:r>
            <a:r>
              <a:rPr lang="de-DE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: 7,3  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88F33776-959C-4E2E-AE12-F3D47E25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36" y="3637022"/>
            <a:ext cx="89294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600" u="sng" dirty="0">
                <a:solidFill>
                  <a:srgbClr val="0000FF"/>
                </a:solidFill>
              </a:rPr>
              <a:t>Kostenzusammenstellung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FF"/>
                </a:solidFill>
              </a:rPr>
              <a:t>Gegenwart</a:t>
            </a:r>
          </a:p>
          <a:p>
            <a:pPr marL="447675" lvl="1" indent="-174625">
              <a:buFontTx/>
              <a:buChar char="-"/>
            </a:pPr>
            <a:r>
              <a:rPr lang="de-DE" altLang="de-DE" sz="1600" dirty="0">
                <a:solidFill>
                  <a:srgbClr val="0000FF"/>
                </a:solidFill>
              </a:rPr>
              <a:t> </a:t>
            </a:r>
            <a:r>
              <a:rPr lang="de-DE" altLang="de-DE" sz="1600" dirty="0" err="1">
                <a:solidFill>
                  <a:srgbClr val="0000FF"/>
                </a:solidFill>
              </a:rPr>
              <a:t>Brennstoffk</a:t>
            </a:r>
            <a:r>
              <a:rPr lang="de-DE" altLang="de-DE" sz="1600" dirty="0">
                <a:solidFill>
                  <a:srgbClr val="0000FF"/>
                </a:solidFill>
              </a:rPr>
              <a:t>./a 		75    </a:t>
            </a:r>
            <a:r>
              <a:rPr lang="de-DE" sz="1600" dirty="0">
                <a:solidFill>
                  <a:srgbClr val="0000FF"/>
                </a:solidFill>
              </a:rPr>
              <a:t>Mrd. €</a:t>
            </a:r>
          </a:p>
          <a:p>
            <a:pPr marL="447675" lvl="1" indent="-174625">
              <a:buFontTx/>
              <a:buChar char="-"/>
            </a:pPr>
            <a:r>
              <a:rPr lang="de-DE" altLang="de-DE" sz="1600" dirty="0">
                <a:solidFill>
                  <a:srgbClr val="0000FF"/>
                </a:solidFill>
              </a:rPr>
              <a:t> Subventionen/a 	57    </a:t>
            </a:r>
            <a:r>
              <a:rPr lang="de-DE" sz="1600" dirty="0">
                <a:solidFill>
                  <a:srgbClr val="0000FF"/>
                </a:solidFill>
              </a:rPr>
              <a:t>Mrd. €</a:t>
            </a:r>
          </a:p>
          <a:p>
            <a:pPr marL="447675" lvl="1" indent="-174625">
              <a:buFontTx/>
              <a:buChar char="-"/>
            </a:pPr>
            <a:r>
              <a:rPr lang="de-DE" altLang="de-DE" sz="1600" dirty="0">
                <a:solidFill>
                  <a:srgbClr val="0000FF"/>
                </a:solidFill>
              </a:rPr>
              <a:t> Umweltschäden/a         </a:t>
            </a:r>
            <a:r>
              <a:rPr lang="de-DE" altLang="de-DE" sz="1600" u="sng" dirty="0">
                <a:solidFill>
                  <a:srgbClr val="0000FF"/>
                </a:solidFill>
              </a:rPr>
              <a:t>164    Mrd. €</a:t>
            </a:r>
            <a:br>
              <a:rPr lang="de-DE" altLang="de-DE" sz="1600" dirty="0">
                <a:solidFill>
                  <a:srgbClr val="0000FF"/>
                </a:solidFill>
              </a:rPr>
            </a:br>
            <a:r>
              <a:rPr lang="de-DE" altLang="de-DE" sz="1600" dirty="0">
                <a:solidFill>
                  <a:srgbClr val="0000FF"/>
                </a:solidFill>
              </a:rPr>
              <a:t>                    Summe/a   296    Mrd. €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00FF"/>
                </a:solidFill>
              </a:rPr>
              <a:t>Zukunft</a:t>
            </a:r>
          </a:p>
          <a:p>
            <a:pPr marL="447675" lvl="1" indent="-174625">
              <a:buFontTx/>
              <a:buChar char="-"/>
            </a:pPr>
            <a:r>
              <a:rPr lang="de-DE" sz="1600" dirty="0">
                <a:solidFill>
                  <a:srgbClr val="0000FF"/>
                </a:solidFill>
              </a:rPr>
              <a:t> I-Kosten/a	              72,2 Mrd. €; dies entspricht bei einem BIP von 3.340 Mrd. €   </a:t>
            </a:r>
            <a:r>
              <a:rPr lang="de-DE" sz="1600" b="1" dirty="0">
                <a:solidFill>
                  <a:srgbClr val="0000FF"/>
                </a:solidFill>
              </a:rPr>
              <a:t>2,2 %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</a:p>
          <a:p>
            <a:r>
              <a:rPr lang="de-DE" altLang="de-DE" sz="16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1600" b="1" dirty="0">
                <a:solidFill>
                  <a:srgbClr val="0000FF"/>
                </a:solidFill>
              </a:rPr>
              <a:t>Umweltfaktor: 4,1</a:t>
            </a:r>
            <a:r>
              <a:rPr lang="de-DE" altLang="de-DE" sz="16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B18B12-DEEA-4108-95F9-D8023BF3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6967"/>
            <a:ext cx="9906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3333FF"/>
                </a:solidFill>
              </a:rPr>
              <a:t> Jeder ehrbare Kaufmann würde sofort dieses „Geschäft“ machen und das Projekt starten!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9D7FB3B-F908-480A-ABBC-980BA094F057}"/>
              </a:ext>
            </a:extLst>
          </p:cNvPr>
          <p:cNvGrpSpPr/>
          <p:nvPr/>
        </p:nvGrpSpPr>
        <p:grpSpPr>
          <a:xfrm>
            <a:off x="582667" y="1269762"/>
            <a:ext cx="8890027" cy="4675584"/>
            <a:chOff x="582667" y="1269762"/>
            <a:chExt cx="8890027" cy="4675584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4B78DAC-1BE0-4CC8-81F6-4B440CB4B2BF}"/>
                </a:ext>
              </a:extLst>
            </p:cNvPr>
            <p:cNvSpPr/>
            <p:nvPr/>
          </p:nvSpPr>
          <p:spPr bwMode="auto">
            <a:xfrm>
              <a:off x="582667" y="5606779"/>
              <a:ext cx="2432907" cy="3385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F9C8B14-4F1E-4AE4-8162-95ACFBF12158}"/>
                </a:ext>
              </a:extLst>
            </p:cNvPr>
            <p:cNvSpPr/>
            <p:nvPr/>
          </p:nvSpPr>
          <p:spPr bwMode="auto">
            <a:xfrm>
              <a:off x="582667" y="1269762"/>
              <a:ext cx="2306462" cy="40481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C0CC9A8-3B21-45F7-A61B-DB84E15CBA94}"/>
                </a:ext>
              </a:extLst>
            </p:cNvPr>
            <p:cNvSpPr/>
            <p:nvPr/>
          </p:nvSpPr>
          <p:spPr bwMode="auto">
            <a:xfrm>
              <a:off x="582667" y="2269592"/>
              <a:ext cx="2306462" cy="40481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0BCCFF4-AF33-4C18-A91B-CD1FEEDEB7DF}"/>
                </a:ext>
              </a:extLst>
            </p:cNvPr>
            <p:cNvSpPr/>
            <p:nvPr/>
          </p:nvSpPr>
          <p:spPr bwMode="auto">
            <a:xfrm>
              <a:off x="582667" y="3145244"/>
              <a:ext cx="2306462" cy="40481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AAAD307-B40A-4FBD-8762-148911F5B9D8}"/>
                </a:ext>
              </a:extLst>
            </p:cNvPr>
            <p:cNvSpPr/>
            <p:nvPr/>
          </p:nvSpPr>
          <p:spPr bwMode="auto">
            <a:xfrm>
              <a:off x="8824994" y="5363320"/>
              <a:ext cx="647700" cy="3385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61110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uppieren 8197">
            <a:extLst>
              <a:ext uri="{FF2B5EF4-FFF2-40B4-BE49-F238E27FC236}">
                <a16:creationId xmlns:a16="http://schemas.microsoft.com/office/drawing/2014/main" id="{79EA60A6-DAFE-4FC5-9345-00136B90B826}"/>
              </a:ext>
            </a:extLst>
          </p:cNvPr>
          <p:cNvGrpSpPr/>
          <p:nvPr/>
        </p:nvGrpSpPr>
        <p:grpSpPr>
          <a:xfrm>
            <a:off x="205449" y="3979939"/>
            <a:ext cx="9493630" cy="1935243"/>
            <a:chOff x="205449" y="3979939"/>
            <a:chExt cx="9493630" cy="1935243"/>
          </a:xfrm>
        </p:grpSpPr>
        <p:sp>
          <p:nvSpPr>
            <p:cNvPr id="66" name="Rechteck 62">
              <a:extLst>
                <a:ext uri="{FF2B5EF4-FFF2-40B4-BE49-F238E27FC236}">
                  <a16:creationId xmlns:a16="http://schemas.microsoft.com/office/drawing/2014/main" id="{62BC7606-D71D-4595-9839-4F9A6A3E324A}"/>
                </a:ext>
              </a:extLst>
            </p:cNvPr>
            <p:cNvSpPr/>
            <p:nvPr/>
          </p:nvSpPr>
          <p:spPr bwMode="auto">
            <a:xfrm flipV="1">
              <a:off x="205449" y="3979939"/>
              <a:ext cx="9279273" cy="717690"/>
            </a:xfrm>
            <a:custGeom>
              <a:avLst/>
              <a:gdLst>
                <a:gd name="connsiteX0" fmla="*/ 0 w 9302133"/>
                <a:gd name="connsiteY0" fmla="*/ 0 h 967954"/>
                <a:gd name="connsiteX1" fmla="*/ 9302133 w 9302133"/>
                <a:gd name="connsiteY1" fmla="*/ 0 h 967954"/>
                <a:gd name="connsiteX2" fmla="*/ 9302133 w 9302133"/>
                <a:gd name="connsiteY2" fmla="*/ 967954 h 967954"/>
                <a:gd name="connsiteX3" fmla="*/ 0 w 9302133"/>
                <a:gd name="connsiteY3" fmla="*/ 967954 h 967954"/>
                <a:gd name="connsiteX4" fmla="*/ 0 w 9302133"/>
                <a:gd name="connsiteY4" fmla="*/ 0 h 967954"/>
                <a:gd name="connsiteX0" fmla="*/ 0 w 9302133"/>
                <a:gd name="connsiteY0" fmla="*/ 0 h 967954"/>
                <a:gd name="connsiteX1" fmla="*/ 9302133 w 9302133"/>
                <a:gd name="connsiteY1" fmla="*/ 0 h 967954"/>
                <a:gd name="connsiteX2" fmla="*/ 9302133 w 9302133"/>
                <a:gd name="connsiteY2" fmla="*/ 967954 h 967954"/>
                <a:gd name="connsiteX3" fmla="*/ 2844800 w 9302133"/>
                <a:gd name="connsiteY3" fmla="*/ 967954 h 967954"/>
                <a:gd name="connsiteX4" fmla="*/ 0 w 9302133"/>
                <a:gd name="connsiteY4" fmla="*/ 0 h 967954"/>
                <a:gd name="connsiteX0" fmla="*/ 0 w 9302133"/>
                <a:gd name="connsiteY0" fmla="*/ 0 h 974304"/>
                <a:gd name="connsiteX1" fmla="*/ 9302133 w 9302133"/>
                <a:gd name="connsiteY1" fmla="*/ 0 h 974304"/>
                <a:gd name="connsiteX2" fmla="*/ 4107833 w 9302133"/>
                <a:gd name="connsiteY2" fmla="*/ 974304 h 974304"/>
                <a:gd name="connsiteX3" fmla="*/ 2844800 w 9302133"/>
                <a:gd name="connsiteY3" fmla="*/ 967954 h 974304"/>
                <a:gd name="connsiteX4" fmla="*/ 0 w 9302133"/>
                <a:gd name="connsiteY4" fmla="*/ 0 h 974304"/>
                <a:gd name="connsiteX0" fmla="*/ 0 w 9302133"/>
                <a:gd name="connsiteY0" fmla="*/ 0 h 979066"/>
                <a:gd name="connsiteX1" fmla="*/ 9302133 w 9302133"/>
                <a:gd name="connsiteY1" fmla="*/ 0 h 979066"/>
                <a:gd name="connsiteX2" fmla="*/ 7741621 w 9302133"/>
                <a:gd name="connsiteY2" fmla="*/ 979066 h 979066"/>
                <a:gd name="connsiteX3" fmla="*/ 2844800 w 9302133"/>
                <a:gd name="connsiteY3" fmla="*/ 967954 h 979066"/>
                <a:gd name="connsiteX4" fmla="*/ 0 w 9302133"/>
                <a:gd name="connsiteY4" fmla="*/ 0 h 979066"/>
                <a:gd name="connsiteX0" fmla="*/ 0 w 9302133"/>
                <a:gd name="connsiteY0" fmla="*/ 0 h 979066"/>
                <a:gd name="connsiteX1" fmla="*/ 9302133 w 9302133"/>
                <a:gd name="connsiteY1" fmla="*/ 0 h 979066"/>
                <a:gd name="connsiteX2" fmla="*/ 7741621 w 9302133"/>
                <a:gd name="connsiteY2" fmla="*/ 979066 h 979066"/>
                <a:gd name="connsiteX3" fmla="*/ 4044950 w 9302133"/>
                <a:gd name="connsiteY3" fmla="*/ 972717 h 979066"/>
                <a:gd name="connsiteX4" fmla="*/ 0 w 9302133"/>
                <a:gd name="connsiteY4" fmla="*/ 0 h 979066"/>
                <a:gd name="connsiteX0" fmla="*/ 0 w 8913513"/>
                <a:gd name="connsiteY0" fmla="*/ 10507 h 979066"/>
                <a:gd name="connsiteX1" fmla="*/ 8913513 w 8913513"/>
                <a:gd name="connsiteY1" fmla="*/ 0 h 979066"/>
                <a:gd name="connsiteX2" fmla="*/ 7353001 w 8913513"/>
                <a:gd name="connsiteY2" fmla="*/ 979066 h 979066"/>
                <a:gd name="connsiteX3" fmla="*/ 3656330 w 8913513"/>
                <a:gd name="connsiteY3" fmla="*/ 972717 h 979066"/>
                <a:gd name="connsiteX4" fmla="*/ 0 w 8913513"/>
                <a:gd name="connsiteY4" fmla="*/ 10507 h 979066"/>
                <a:gd name="connsiteX0" fmla="*/ 0 w 8281053"/>
                <a:gd name="connsiteY0" fmla="*/ 10507 h 979066"/>
                <a:gd name="connsiteX1" fmla="*/ 8281053 w 8281053"/>
                <a:gd name="connsiteY1" fmla="*/ 0 h 979066"/>
                <a:gd name="connsiteX2" fmla="*/ 7353001 w 8281053"/>
                <a:gd name="connsiteY2" fmla="*/ 979066 h 979066"/>
                <a:gd name="connsiteX3" fmla="*/ 3656330 w 8281053"/>
                <a:gd name="connsiteY3" fmla="*/ 972717 h 979066"/>
                <a:gd name="connsiteX4" fmla="*/ 0 w 8281053"/>
                <a:gd name="connsiteY4" fmla="*/ 10507 h 979066"/>
                <a:gd name="connsiteX0" fmla="*/ 0 w 8806833"/>
                <a:gd name="connsiteY0" fmla="*/ 10507 h 979066"/>
                <a:gd name="connsiteX1" fmla="*/ 8806833 w 8806833"/>
                <a:gd name="connsiteY1" fmla="*/ 0 h 979066"/>
                <a:gd name="connsiteX2" fmla="*/ 7878781 w 8806833"/>
                <a:gd name="connsiteY2" fmla="*/ 979066 h 979066"/>
                <a:gd name="connsiteX3" fmla="*/ 4182110 w 8806833"/>
                <a:gd name="connsiteY3" fmla="*/ 972717 h 979066"/>
                <a:gd name="connsiteX4" fmla="*/ 0 w 8806833"/>
                <a:gd name="connsiteY4" fmla="*/ 10507 h 979066"/>
                <a:gd name="connsiteX0" fmla="*/ 0 w 9279273"/>
                <a:gd name="connsiteY0" fmla="*/ 21014 h 989573"/>
                <a:gd name="connsiteX1" fmla="*/ 9279273 w 9279273"/>
                <a:gd name="connsiteY1" fmla="*/ 0 h 989573"/>
                <a:gd name="connsiteX2" fmla="*/ 7878781 w 9279273"/>
                <a:gd name="connsiteY2" fmla="*/ 989573 h 989573"/>
                <a:gd name="connsiteX3" fmla="*/ 4182110 w 9279273"/>
                <a:gd name="connsiteY3" fmla="*/ 983224 h 989573"/>
                <a:gd name="connsiteX4" fmla="*/ 0 w 9279273"/>
                <a:gd name="connsiteY4" fmla="*/ 21014 h 9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273" h="989573">
                  <a:moveTo>
                    <a:pt x="0" y="21014"/>
                  </a:moveTo>
                  <a:lnTo>
                    <a:pt x="9279273" y="0"/>
                  </a:lnTo>
                  <a:lnTo>
                    <a:pt x="7878781" y="989573"/>
                  </a:lnTo>
                  <a:lnTo>
                    <a:pt x="4182110" y="983224"/>
                  </a:lnTo>
                  <a:lnTo>
                    <a:pt x="0" y="2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Pfeil: Chevron 16">
              <a:extLst>
                <a:ext uri="{FF2B5EF4-FFF2-40B4-BE49-F238E27FC236}">
                  <a16:creationId xmlns:a16="http://schemas.microsoft.com/office/drawing/2014/main" id="{FF7AE530-A5A6-41AF-BB34-E14E055444A4}"/>
                </a:ext>
              </a:extLst>
            </p:cNvPr>
            <p:cNvSpPr/>
            <p:nvPr/>
          </p:nvSpPr>
          <p:spPr bwMode="auto">
            <a:xfrm>
              <a:off x="1802172" y="4722495"/>
              <a:ext cx="7896907" cy="895350"/>
            </a:xfrm>
            <a:prstGeom prst="chevron">
              <a:avLst>
                <a:gd name="adj" fmla="val 2127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0BAD45D-02A5-4935-BF94-A42F947F4F41}"/>
                </a:ext>
              </a:extLst>
            </p:cNvPr>
            <p:cNvSpPr txBox="1"/>
            <p:nvPr/>
          </p:nvSpPr>
          <p:spPr>
            <a:xfrm>
              <a:off x="4734986" y="5081576"/>
              <a:ext cx="1632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FF"/>
                  </a:solidFill>
                </a:rPr>
                <a:t>Teilprojekt abwickeln</a:t>
              </a:r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AE602470-D536-49C4-A670-56ECA5A3325C}"/>
                </a:ext>
              </a:extLst>
            </p:cNvPr>
            <p:cNvGrpSpPr/>
            <p:nvPr/>
          </p:nvGrpSpPr>
          <p:grpSpPr>
            <a:xfrm>
              <a:off x="206902" y="4722495"/>
              <a:ext cx="1677520" cy="895350"/>
              <a:chOff x="703504" y="4676775"/>
              <a:chExt cx="1677520" cy="895350"/>
            </a:xfrm>
          </p:grpSpPr>
          <p:sp>
            <p:nvSpPr>
              <p:cNvPr id="47" name="Pfeil: Chevron 46">
                <a:extLst>
                  <a:ext uri="{FF2B5EF4-FFF2-40B4-BE49-F238E27FC236}">
                    <a16:creationId xmlns:a16="http://schemas.microsoft.com/office/drawing/2014/main" id="{3F5DAB2B-B53C-4A39-BD86-90C5BD82CBE3}"/>
                  </a:ext>
                </a:extLst>
              </p:cNvPr>
              <p:cNvSpPr/>
              <p:nvPr/>
            </p:nvSpPr>
            <p:spPr bwMode="auto">
              <a:xfrm>
                <a:off x="703504" y="4676775"/>
                <a:ext cx="1677520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2BE106B-2685-4F3D-A3B7-8388426A78A9}"/>
                  </a:ext>
                </a:extLst>
              </p:cNvPr>
              <p:cNvSpPr txBox="1"/>
              <p:nvPr/>
            </p:nvSpPr>
            <p:spPr>
              <a:xfrm>
                <a:off x="1040389" y="4915633"/>
                <a:ext cx="874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Teilprojekt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planen</a:t>
                </a:r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4C8EF268-C0B0-475D-9B05-801364B34A18}"/>
                </a:ext>
              </a:extLst>
            </p:cNvPr>
            <p:cNvGrpSpPr/>
            <p:nvPr/>
          </p:nvGrpSpPr>
          <p:grpSpPr>
            <a:xfrm>
              <a:off x="206902" y="5638183"/>
              <a:ext cx="9492172" cy="276999"/>
              <a:chOff x="751222" y="5678188"/>
              <a:chExt cx="8451833" cy="276999"/>
            </a:xfrm>
          </p:grpSpPr>
          <p:sp>
            <p:nvSpPr>
              <p:cNvPr id="49" name="Pfeil: Chevron 48">
                <a:extLst>
                  <a:ext uri="{FF2B5EF4-FFF2-40B4-BE49-F238E27FC236}">
                    <a16:creationId xmlns:a16="http://schemas.microsoft.com/office/drawing/2014/main" id="{D12E0D9C-BDE9-4A99-9DDF-52A8BCE97213}"/>
                  </a:ext>
                </a:extLst>
              </p:cNvPr>
              <p:cNvSpPr/>
              <p:nvPr/>
            </p:nvSpPr>
            <p:spPr bwMode="auto">
              <a:xfrm>
                <a:off x="751222" y="5688428"/>
                <a:ext cx="8451833" cy="245010"/>
              </a:xfrm>
              <a:prstGeom prst="chevron">
                <a:avLst>
                  <a:gd name="adj" fmla="val 74408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27C8B4C9-3602-406B-9021-91AD95AD53E2}"/>
                  </a:ext>
                </a:extLst>
              </p:cNvPr>
              <p:cNvSpPr txBox="1"/>
              <p:nvPr/>
            </p:nvSpPr>
            <p:spPr>
              <a:xfrm>
                <a:off x="3251613" y="5678188"/>
                <a:ext cx="3299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>
                    <a:solidFill>
                      <a:srgbClr val="0000FF"/>
                    </a:solidFill>
                  </a:rPr>
                  <a:t>Teilprojekt-Controlling</a:t>
                </a:r>
              </a:p>
            </p:txBody>
          </p:sp>
        </p:grpSp>
      </p:grp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40" y="0"/>
            <a:ext cx="62589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Maßnahmen zur Umsetzung in D und RLP (1)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Projektmanagement Energieerzeugung</a:t>
            </a:r>
          </a:p>
        </p:txBody>
      </p:sp>
      <p:sp>
        <p:nvSpPr>
          <p:cNvPr id="2" name="Pfeil: Fünfeck 1">
            <a:extLst>
              <a:ext uri="{FF2B5EF4-FFF2-40B4-BE49-F238E27FC236}">
                <a16:creationId xmlns:a16="http://schemas.microsoft.com/office/drawing/2014/main" id="{986C7FA8-3FD2-4F7B-B648-F13AD26FFC29}"/>
              </a:ext>
            </a:extLst>
          </p:cNvPr>
          <p:cNvSpPr/>
          <p:nvPr/>
        </p:nvSpPr>
        <p:spPr bwMode="auto">
          <a:xfrm>
            <a:off x="1697129" y="3076575"/>
            <a:ext cx="1463226" cy="895350"/>
          </a:xfrm>
          <a:prstGeom prst="homePlate">
            <a:avLst>
              <a:gd name="adj" fmla="val 20213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2B7A07-94E0-49B8-AF77-D9915103DD40}"/>
              </a:ext>
            </a:extLst>
          </p:cNvPr>
          <p:cNvSpPr txBox="1"/>
          <p:nvPr/>
        </p:nvSpPr>
        <p:spPr>
          <a:xfrm>
            <a:off x="1697129" y="3237615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Ziele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definieren</a:t>
            </a: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33CA788F-9641-4BDC-ABA8-33CB906E7854}"/>
              </a:ext>
            </a:extLst>
          </p:cNvPr>
          <p:cNvSpPr/>
          <p:nvPr/>
        </p:nvSpPr>
        <p:spPr bwMode="auto">
          <a:xfrm>
            <a:off x="3034479" y="3076575"/>
            <a:ext cx="1463226" cy="895350"/>
          </a:xfrm>
          <a:prstGeom prst="chevron">
            <a:avLst>
              <a:gd name="adj" fmla="val 21277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859C74-06A5-48EB-AA97-1A6D799E2B77}"/>
              </a:ext>
            </a:extLst>
          </p:cNvPr>
          <p:cNvSpPr txBox="1"/>
          <p:nvPr/>
        </p:nvSpPr>
        <p:spPr>
          <a:xfrm>
            <a:off x="3181928" y="323761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Gesamtprojekt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vorbereiten</a:t>
            </a: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1A4EF617-F3F1-4C83-8C84-B23826F01B46}"/>
              </a:ext>
            </a:extLst>
          </p:cNvPr>
          <p:cNvSpPr/>
          <p:nvPr/>
        </p:nvSpPr>
        <p:spPr bwMode="auto">
          <a:xfrm>
            <a:off x="4386838" y="3076575"/>
            <a:ext cx="3879183" cy="895350"/>
          </a:xfrm>
          <a:prstGeom prst="chevron">
            <a:avLst>
              <a:gd name="adj" fmla="val 21277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B8C549C-35B1-4431-9F68-269EF15F9E52}"/>
              </a:ext>
            </a:extLst>
          </p:cNvPr>
          <p:cNvSpPr txBox="1"/>
          <p:nvPr/>
        </p:nvSpPr>
        <p:spPr>
          <a:xfrm>
            <a:off x="5347831" y="3389795"/>
            <a:ext cx="1820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Teilprojekte durchführen</a:t>
            </a:r>
          </a:p>
        </p:txBody>
      </p:sp>
      <p:grpSp>
        <p:nvGrpSpPr>
          <p:cNvPr id="8192" name="Gruppieren 8191">
            <a:extLst>
              <a:ext uri="{FF2B5EF4-FFF2-40B4-BE49-F238E27FC236}">
                <a16:creationId xmlns:a16="http://schemas.microsoft.com/office/drawing/2014/main" id="{0EAC33F1-D965-48AD-8DAD-E04B319604A3}"/>
              </a:ext>
            </a:extLst>
          </p:cNvPr>
          <p:cNvGrpSpPr/>
          <p:nvPr/>
        </p:nvGrpSpPr>
        <p:grpSpPr>
          <a:xfrm>
            <a:off x="190209" y="1150315"/>
            <a:ext cx="9520147" cy="1910861"/>
            <a:chOff x="190209" y="1150315"/>
            <a:chExt cx="9520147" cy="1910861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E192A5C-BC6F-4E16-85E3-6AACC686A760}"/>
                </a:ext>
              </a:extLst>
            </p:cNvPr>
            <p:cNvSpPr/>
            <p:nvPr/>
          </p:nvSpPr>
          <p:spPr bwMode="auto">
            <a:xfrm>
              <a:off x="190209" y="2086872"/>
              <a:ext cx="9302133" cy="974304"/>
            </a:xfrm>
            <a:custGeom>
              <a:avLst/>
              <a:gdLst>
                <a:gd name="connsiteX0" fmla="*/ 0 w 9302133"/>
                <a:gd name="connsiteY0" fmla="*/ 0 h 967954"/>
                <a:gd name="connsiteX1" fmla="*/ 9302133 w 9302133"/>
                <a:gd name="connsiteY1" fmla="*/ 0 h 967954"/>
                <a:gd name="connsiteX2" fmla="*/ 9302133 w 9302133"/>
                <a:gd name="connsiteY2" fmla="*/ 967954 h 967954"/>
                <a:gd name="connsiteX3" fmla="*/ 0 w 9302133"/>
                <a:gd name="connsiteY3" fmla="*/ 967954 h 967954"/>
                <a:gd name="connsiteX4" fmla="*/ 0 w 9302133"/>
                <a:gd name="connsiteY4" fmla="*/ 0 h 967954"/>
                <a:gd name="connsiteX0" fmla="*/ 0 w 9302133"/>
                <a:gd name="connsiteY0" fmla="*/ 0 h 967954"/>
                <a:gd name="connsiteX1" fmla="*/ 9302133 w 9302133"/>
                <a:gd name="connsiteY1" fmla="*/ 0 h 967954"/>
                <a:gd name="connsiteX2" fmla="*/ 9302133 w 9302133"/>
                <a:gd name="connsiteY2" fmla="*/ 967954 h 967954"/>
                <a:gd name="connsiteX3" fmla="*/ 2844800 w 9302133"/>
                <a:gd name="connsiteY3" fmla="*/ 967954 h 967954"/>
                <a:gd name="connsiteX4" fmla="*/ 0 w 9302133"/>
                <a:gd name="connsiteY4" fmla="*/ 0 h 967954"/>
                <a:gd name="connsiteX0" fmla="*/ 0 w 9302133"/>
                <a:gd name="connsiteY0" fmla="*/ 0 h 974304"/>
                <a:gd name="connsiteX1" fmla="*/ 9302133 w 9302133"/>
                <a:gd name="connsiteY1" fmla="*/ 0 h 974304"/>
                <a:gd name="connsiteX2" fmla="*/ 4107833 w 9302133"/>
                <a:gd name="connsiteY2" fmla="*/ 974304 h 974304"/>
                <a:gd name="connsiteX3" fmla="*/ 2844800 w 9302133"/>
                <a:gd name="connsiteY3" fmla="*/ 967954 h 974304"/>
                <a:gd name="connsiteX4" fmla="*/ 0 w 9302133"/>
                <a:gd name="connsiteY4" fmla="*/ 0 h 97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2133" h="974304">
                  <a:moveTo>
                    <a:pt x="0" y="0"/>
                  </a:moveTo>
                  <a:lnTo>
                    <a:pt x="9302133" y="0"/>
                  </a:lnTo>
                  <a:lnTo>
                    <a:pt x="4107833" y="974304"/>
                  </a:lnTo>
                  <a:lnTo>
                    <a:pt x="2844800" y="967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3F4D41E2-8682-4392-BCF4-BFF8A2BF8E19}"/>
                </a:ext>
              </a:extLst>
            </p:cNvPr>
            <p:cNvGrpSpPr/>
            <p:nvPr/>
          </p:nvGrpSpPr>
          <p:grpSpPr>
            <a:xfrm>
              <a:off x="1573106" y="1164669"/>
              <a:ext cx="1677520" cy="895350"/>
              <a:chOff x="2299215" y="1164669"/>
              <a:chExt cx="1677520" cy="895350"/>
            </a:xfrm>
          </p:grpSpPr>
          <p:sp>
            <p:nvSpPr>
              <p:cNvPr id="21" name="Pfeil: Chevron 20">
                <a:extLst>
                  <a:ext uri="{FF2B5EF4-FFF2-40B4-BE49-F238E27FC236}">
                    <a16:creationId xmlns:a16="http://schemas.microsoft.com/office/drawing/2014/main" id="{EA1F1428-EA37-4365-8512-C8AC03062209}"/>
                  </a:ext>
                </a:extLst>
              </p:cNvPr>
              <p:cNvSpPr/>
              <p:nvPr/>
            </p:nvSpPr>
            <p:spPr bwMode="auto">
              <a:xfrm>
                <a:off x="2299215" y="1164669"/>
                <a:ext cx="1677520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159F588-E660-4E29-9424-7D2616346014}"/>
                  </a:ext>
                </a:extLst>
              </p:cNvPr>
              <p:cNvSpPr txBox="1"/>
              <p:nvPr/>
            </p:nvSpPr>
            <p:spPr>
              <a:xfrm>
                <a:off x="2473878" y="1274825"/>
                <a:ext cx="14502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Primär-E-Bedarf und EE-Potenziale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ermitteln</a:t>
                </a:r>
              </a:p>
            </p:txBody>
          </p:sp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D4F12F8A-97BF-48EE-9AFD-9C9D8B33A95E}"/>
                </a:ext>
              </a:extLst>
            </p:cNvPr>
            <p:cNvGrpSpPr/>
            <p:nvPr/>
          </p:nvGrpSpPr>
          <p:grpSpPr>
            <a:xfrm>
              <a:off x="4105451" y="1164669"/>
              <a:ext cx="1242380" cy="895350"/>
              <a:chOff x="4942774" y="1164669"/>
              <a:chExt cx="1242380" cy="895350"/>
            </a:xfrm>
          </p:grpSpPr>
          <p:sp>
            <p:nvSpPr>
              <p:cNvPr id="13" name="Pfeil: Chevron 12">
                <a:extLst>
                  <a:ext uri="{FF2B5EF4-FFF2-40B4-BE49-F238E27FC236}">
                    <a16:creationId xmlns:a16="http://schemas.microsoft.com/office/drawing/2014/main" id="{2C94624C-318E-47BC-B63E-6BF0EED3AB11}"/>
                  </a:ext>
                </a:extLst>
              </p:cNvPr>
              <p:cNvSpPr/>
              <p:nvPr/>
            </p:nvSpPr>
            <p:spPr bwMode="auto">
              <a:xfrm>
                <a:off x="4942774" y="1164669"/>
                <a:ext cx="1242380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13A822E-0231-4D43-8F94-1A46C970DB99}"/>
                  </a:ext>
                </a:extLst>
              </p:cNvPr>
              <p:cNvSpPr txBox="1"/>
              <p:nvPr/>
            </p:nvSpPr>
            <p:spPr>
              <a:xfrm>
                <a:off x="5103146" y="1367158"/>
                <a:ext cx="1045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Investitionen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ermitteln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E0A53689-39EA-439D-905D-34EEBB183BED}"/>
                </a:ext>
              </a:extLst>
            </p:cNvPr>
            <p:cNvGrpSpPr/>
            <p:nvPr/>
          </p:nvGrpSpPr>
          <p:grpSpPr>
            <a:xfrm>
              <a:off x="5293793" y="1164669"/>
              <a:ext cx="1730148" cy="895350"/>
              <a:chOff x="6122809" y="1164669"/>
              <a:chExt cx="1730148" cy="895350"/>
            </a:xfrm>
          </p:grpSpPr>
          <p:sp>
            <p:nvSpPr>
              <p:cNvPr id="15" name="Pfeil: Chevron 14">
                <a:extLst>
                  <a:ext uri="{FF2B5EF4-FFF2-40B4-BE49-F238E27FC236}">
                    <a16:creationId xmlns:a16="http://schemas.microsoft.com/office/drawing/2014/main" id="{D519AE1A-0462-4D7E-AE1A-18DAD73B2560}"/>
                  </a:ext>
                </a:extLst>
              </p:cNvPr>
              <p:cNvSpPr/>
              <p:nvPr/>
            </p:nvSpPr>
            <p:spPr bwMode="auto">
              <a:xfrm>
                <a:off x="6122809" y="1164669"/>
                <a:ext cx="1677520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D7BF2F8-03F9-44E8-8E8C-57EC143B2C66}"/>
                  </a:ext>
                </a:extLst>
              </p:cNvPr>
              <p:cNvSpPr txBox="1"/>
              <p:nvPr/>
            </p:nvSpPr>
            <p:spPr>
              <a:xfrm>
                <a:off x="6303264" y="1274825"/>
                <a:ext cx="1549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Atlas für</a:t>
                </a:r>
                <a:br>
                  <a:rPr lang="de-DE" sz="1200" dirty="0">
                    <a:solidFill>
                      <a:srgbClr val="0000FF"/>
                    </a:solidFill>
                  </a:rPr>
                </a:br>
                <a:r>
                  <a:rPr lang="de-DE" sz="1200" dirty="0">
                    <a:solidFill>
                      <a:srgbClr val="0000FF"/>
                    </a:solidFill>
                  </a:rPr>
                  <a:t>Flächen/Standorte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erstellen</a:t>
                </a:r>
              </a:p>
            </p:txBody>
          </p: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C3B848B2-2B8E-4029-BF5E-432BF6D90434}"/>
                </a:ext>
              </a:extLst>
            </p:cNvPr>
            <p:cNvGrpSpPr/>
            <p:nvPr/>
          </p:nvGrpSpPr>
          <p:grpSpPr>
            <a:xfrm>
              <a:off x="3170018" y="1164669"/>
              <a:ext cx="1010191" cy="895350"/>
              <a:chOff x="4015647" y="1164669"/>
              <a:chExt cx="1010191" cy="895350"/>
            </a:xfrm>
          </p:grpSpPr>
          <p:sp>
            <p:nvSpPr>
              <p:cNvPr id="19" name="Pfeil: Chevron 18">
                <a:extLst>
                  <a:ext uri="{FF2B5EF4-FFF2-40B4-BE49-F238E27FC236}">
                    <a16:creationId xmlns:a16="http://schemas.microsoft.com/office/drawing/2014/main" id="{322A3A81-BB2A-42E1-AC8A-D7374F01185E}"/>
                  </a:ext>
                </a:extLst>
              </p:cNvPr>
              <p:cNvSpPr/>
              <p:nvPr/>
            </p:nvSpPr>
            <p:spPr bwMode="auto">
              <a:xfrm>
                <a:off x="4015647" y="1164669"/>
                <a:ext cx="1010191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D4B63FF-2D8F-4556-B021-607C5BC79A6C}"/>
                  </a:ext>
                </a:extLst>
              </p:cNvPr>
              <p:cNvSpPr txBox="1"/>
              <p:nvPr/>
            </p:nvSpPr>
            <p:spPr>
              <a:xfrm>
                <a:off x="4200316" y="1367158"/>
                <a:ext cx="772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Mengen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ermitteln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E75A3CD-2A13-43D2-B718-689D7F8F5D42}"/>
                </a:ext>
              </a:extLst>
            </p:cNvPr>
            <p:cNvGrpSpPr/>
            <p:nvPr/>
          </p:nvGrpSpPr>
          <p:grpSpPr>
            <a:xfrm>
              <a:off x="190210" y="1164669"/>
              <a:ext cx="1483537" cy="895350"/>
              <a:chOff x="780824" y="1164669"/>
              <a:chExt cx="1483537" cy="895350"/>
            </a:xfrm>
          </p:grpSpPr>
          <p:sp>
            <p:nvSpPr>
              <p:cNvPr id="22" name="Pfeil: Chevron 21">
                <a:extLst>
                  <a:ext uri="{FF2B5EF4-FFF2-40B4-BE49-F238E27FC236}">
                    <a16:creationId xmlns:a16="http://schemas.microsoft.com/office/drawing/2014/main" id="{BC68C033-B395-4145-89DD-F6EC8B187BCF}"/>
                  </a:ext>
                </a:extLst>
              </p:cNvPr>
              <p:cNvSpPr/>
              <p:nvPr/>
            </p:nvSpPr>
            <p:spPr bwMode="auto">
              <a:xfrm>
                <a:off x="780824" y="1164669"/>
                <a:ext cx="1483537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F715D26D-3BB3-4982-A0D4-FE8474F39A63}"/>
                  </a:ext>
                </a:extLst>
              </p:cNvPr>
              <p:cNvSpPr txBox="1"/>
              <p:nvPr/>
            </p:nvSpPr>
            <p:spPr>
              <a:xfrm>
                <a:off x="994110" y="1274825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Gesetze,</a:t>
                </a:r>
                <a:br>
                  <a:rPr lang="de-DE" sz="1200" dirty="0">
                    <a:solidFill>
                      <a:srgbClr val="0000FF"/>
                    </a:solidFill>
                  </a:rPr>
                </a:br>
                <a:r>
                  <a:rPr lang="de-DE" sz="1200" dirty="0">
                    <a:solidFill>
                      <a:srgbClr val="0000FF"/>
                    </a:solidFill>
                  </a:rPr>
                  <a:t>Verordnungen</a:t>
                </a:r>
                <a:br>
                  <a:rPr lang="de-DE" sz="1200" dirty="0">
                    <a:solidFill>
                      <a:srgbClr val="0000FF"/>
                    </a:solidFill>
                  </a:rPr>
                </a:br>
                <a:r>
                  <a:rPr lang="de-DE" sz="1200" dirty="0">
                    <a:solidFill>
                      <a:srgbClr val="0000FF"/>
                    </a:solidFill>
                  </a:rPr>
                  <a:t>anpassen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1C4B77D2-14E9-48F6-9170-0CCD15904C70}"/>
                </a:ext>
              </a:extLst>
            </p:cNvPr>
            <p:cNvGrpSpPr/>
            <p:nvPr/>
          </p:nvGrpSpPr>
          <p:grpSpPr>
            <a:xfrm>
              <a:off x="6867728" y="1150315"/>
              <a:ext cx="2842628" cy="895350"/>
              <a:chOff x="-461604" y="4676775"/>
              <a:chExt cx="2842628" cy="895350"/>
            </a:xfrm>
          </p:grpSpPr>
          <p:sp>
            <p:nvSpPr>
              <p:cNvPr id="26" name="Pfeil: Chevron 25">
                <a:extLst>
                  <a:ext uri="{FF2B5EF4-FFF2-40B4-BE49-F238E27FC236}">
                    <a16:creationId xmlns:a16="http://schemas.microsoft.com/office/drawing/2014/main" id="{BF4364F1-B341-44D1-8AA9-98F24A5B921A}"/>
                  </a:ext>
                </a:extLst>
              </p:cNvPr>
              <p:cNvSpPr/>
              <p:nvPr/>
            </p:nvSpPr>
            <p:spPr bwMode="auto">
              <a:xfrm>
                <a:off x="-461604" y="4676775"/>
                <a:ext cx="2842628" cy="895350"/>
              </a:xfrm>
              <a:prstGeom prst="chevron">
                <a:avLst>
                  <a:gd name="adj" fmla="val 21277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C9467F19-ECAC-455D-8265-A368EE22A573}"/>
                  </a:ext>
                </a:extLst>
              </p:cNvPr>
              <p:cNvSpPr txBox="1"/>
              <p:nvPr/>
            </p:nvSpPr>
            <p:spPr>
              <a:xfrm>
                <a:off x="-355756" y="4705297"/>
                <a:ext cx="2736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solidFill>
                      <a:srgbClr val="0000FF"/>
                    </a:solidFill>
                  </a:rPr>
                  <a:t>- Investoren akquirieren</a:t>
                </a:r>
              </a:p>
              <a:p>
                <a:r>
                  <a:rPr lang="de-DE" sz="1200" dirty="0">
                    <a:solidFill>
                      <a:srgbClr val="0000FF"/>
                    </a:solidFill>
                  </a:rPr>
                  <a:t>- Fertigungskapazitäten in D und EU</a:t>
                </a:r>
                <a:br>
                  <a:rPr lang="de-DE" sz="1200" dirty="0">
                    <a:solidFill>
                      <a:srgbClr val="0000FF"/>
                    </a:solidFill>
                  </a:rPr>
                </a:br>
                <a:r>
                  <a:rPr lang="de-DE" sz="1200" dirty="0">
                    <a:solidFill>
                      <a:srgbClr val="0000FF"/>
                    </a:solidFill>
                  </a:rPr>
                  <a:t>  aufbauen</a:t>
                </a:r>
              </a:p>
              <a:p>
                <a:pPr marL="87313" indent="-87313"/>
                <a:r>
                  <a:rPr lang="de-DE" sz="1200" dirty="0">
                    <a:solidFill>
                      <a:srgbClr val="0000FF"/>
                    </a:solidFill>
                  </a:rPr>
                  <a:t>- Fachpersonal ausbilden/rekrutieren</a:t>
                </a:r>
              </a:p>
            </p:txBody>
          </p:sp>
        </p:grpSp>
      </p:grpSp>
      <p:grpSp>
        <p:nvGrpSpPr>
          <p:cNvPr id="28" name="Gruppieren 11">
            <a:extLst>
              <a:ext uri="{FF2B5EF4-FFF2-40B4-BE49-F238E27FC236}">
                <a16:creationId xmlns:a16="http://schemas.microsoft.com/office/drawing/2014/main" id="{9B13FAFA-D53A-4D26-A311-84EB29922EA8}"/>
              </a:ext>
            </a:extLst>
          </p:cNvPr>
          <p:cNvGrpSpPr>
            <a:grpSpLocks/>
          </p:cNvGrpSpPr>
          <p:nvPr/>
        </p:nvGrpSpPr>
        <p:grpSpPr bwMode="auto">
          <a:xfrm>
            <a:off x="2497229" y="3209210"/>
            <a:ext cx="419100" cy="518474"/>
            <a:chOff x="1173297" y="1885245"/>
            <a:chExt cx="2619021" cy="3239912"/>
          </a:xfrm>
        </p:grpSpPr>
        <p:sp>
          <p:nvSpPr>
            <p:cNvPr id="29" name="Gleichschenkliges Dreieck 1">
              <a:extLst>
                <a:ext uri="{FF2B5EF4-FFF2-40B4-BE49-F238E27FC236}">
                  <a16:creationId xmlns:a16="http://schemas.microsoft.com/office/drawing/2014/main" id="{B879E5C4-DE46-4FE8-A65F-587183D3B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297" y="1885245"/>
              <a:ext cx="2619021" cy="323991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A07400"/>
                </a:gs>
                <a:gs pos="50000">
                  <a:srgbClr val="E6A900"/>
                </a:gs>
                <a:gs pos="100000">
                  <a:srgbClr val="FFCA00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cxnSp>
          <p:nvCxnSpPr>
            <p:cNvPr id="30" name="Gerade Verbindung 5">
              <a:extLst>
                <a:ext uri="{FF2B5EF4-FFF2-40B4-BE49-F238E27FC236}">
                  <a16:creationId xmlns:a16="http://schemas.microsoft.com/office/drawing/2014/main" id="{7C857912-6115-4E9C-BA3D-DA883164C2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7156" y="2867378"/>
              <a:ext cx="8128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3CEC9789-66D4-4A89-BFB3-6FC710DB36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9467" y="3939822"/>
              <a:ext cx="165946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22444A0-F256-4130-A3FD-C1A359B1262E}"/>
              </a:ext>
            </a:extLst>
          </p:cNvPr>
          <p:cNvGrpSpPr/>
          <p:nvPr/>
        </p:nvGrpSpPr>
        <p:grpSpPr>
          <a:xfrm>
            <a:off x="3034478" y="3986567"/>
            <a:ext cx="5231543" cy="276999"/>
            <a:chOff x="3034478" y="3910367"/>
            <a:chExt cx="5231543" cy="27699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Pfeil: Chevron 31">
              <a:extLst>
                <a:ext uri="{FF2B5EF4-FFF2-40B4-BE49-F238E27FC236}">
                  <a16:creationId xmlns:a16="http://schemas.microsoft.com/office/drawing/2014/main" id="{4CF89205-14EF-4660-A6E0-A64F76E40B1D}"/>
                </a:ext>
              </a:extLst>
            </p:cNvPr>
            <p:cNvSpPr/>
            <p:nvPr/>
          </p:nvSpPr>
          <p:spPr bwMode="auto">
            <a:xfrm>
              <a:off x="3034478" y="3920607"/>
              <a:ext cx="5231543" cy="245010"/>
            </a:xfrm>
            <a:prstGeom prst="chevron">
              <a:avLst>
                <a:gd name="adj" fmla="val 74408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6AF0641-CCF3-41C9-A606-89AFE38780C4}"/>
                </a:ext>
              </a:extLst>
            </p:cNvPr>
            <p:cNvSpPr txBox="1"/>
            <p:nvPr/>
          </p:nvSpPr>
          <p:spPr>
            <a:xfrm>
              <a:off x="4325194" y="3910367"/>
              <a:ext cx="2042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Gesamtprojekt-Controlling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78BBF5D-A4CC-4449-B977-70F1C9D08522}"/>
              </a:ext>
            </a:extLst>
          </p:cNvPr>
          <p:cNvGrpSpPr/>
          <p:nvPr/>
        </p:nvGrpSpPr>
        <p:grpSpPr>
          <a:xfrm>
            <a:off x="1439063" y="2526543"/>
            <a:ext cx="524504" cy="452877"/>
            <a:chOff x="1465254" y="2526543"/>
            <a:chExt cx="524504" cy="452877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269C8BA-19B4-4D05-94B6-DAF36D83CA82}"/>
                </a:ext>
              </a:extLst>
            </p:cNvPr>
            <p:cNvSpPr txBox="1"/>
            <p:nvPr/>
          </p:nvSpPr>
          <p:spPr>
            <a:xfrm>
              <a:off x="1465254" y="252654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2015</a:t>
              </a:r>
            </a:p>
          </p:txBody>
        </p:sp>
        <p:sp>
          <p:nvSpPr>
            <p:cNvPr id="52" name="Gleichschenkliges Dreieck 51">
              <a:extLst>
                <a:ext uri="{FF2B5EF4-FFF2-40B4-BE49-F238E27FC236}">
                  <a16:creationId xmlns:a16="http://schemas.microsoft.com/office/drawing/2014/main" id="{2CA8B290-8CCA-4968-B7AE-4040EE6F6562}"/>
                </a:ext>
              </a:extLst>
            </p:cNvPr>
            <p:cNvSpPr/>
            <p:nvPr/>
          </p:nvSpPr>
          <p:spPr bwMode="auto">
            <a:xfrm rot="10800000">
              <a:off x="1603789" y="2803542"/>
              <a:ext cx="247434" cy="17587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DBB5ED7-73D7-4EF1-A5B2-D2EA9F754AD2}"/>
              </a:ext>
            </a:extLst>
          </p:cNvPr>
          <p:cNvGrpSpPr/>
          <p:nvPr/>
        </p:nvGrpSpPr>
        <p:grpSpPr>
          <a:xfrm>
            <a:off x="2654276" y="2526543"/>
            <a:ext cx="652743" cy="452877"/>
            <a:chOff x="2654276" y="2526543"/>
            <a:chExt cx="652743" cy="45287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1FAA2E74-A838-4D4E-A1F4-CB246F4D0116}"/>
                </a:ext>
              </a:extLst>
            </p:cNvPr>
            <p:cNvSpPr txBox="1"/>
            <p:nvPr/>
          </p:nvSpPr>
          <p:spPr>
            <a:xfrm>
              <a:off x="2654276" y="2526543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M2021</a:t>
              </a:r>
            </a:p>
          </p:txBody>
        </p: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1DE13188-33C2-4209-AB61-F731201539F6}"/>
                </a:ext>
              </a:extLst>
            </p:cNvPr>
            <p:cNvSpPr/>
            <p:nvPr/>
          </p:nvSpPr>
          <p:spPr bwMode="auto">
            <a:xfrm rot="10800000">
              <a:off x="2856931" y="2803542"/>
              <a:ext cx="247434" cy="17587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A79631BD-E3C6-4342-82C6-EAD7A5CBEBE9}"/>
              </a:ext>
            </a:extLst>
          </p:cNvPr>
          <p:cNvGrpSpPr/>
          <p:nvPr/>
        </p:nvGrpSpPr>
        <p:grpSpPr>
          <a:xfrm>
            <a:off x="4041674" y="2526543"/>
            <a:ext cx="524504" cy="452877"/>
            <a:chOff x="4055960" y="2526543"/>
            <a:chExt cx="524504" cy="45287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C86FB3D-432A-4939-AEB4-A2B6DF6A7E08}"/>
                </a:ext>
              </a:extLst>
            </p:cNvPr>
            <p:cNvSpPr txBox="1"/>
            <p:nvPr/>
          </p:nvSpPr>
          <p:spPr>
            <a:xfrm>
              <a:off x="4055960" y="252654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2022</a:t>
              </a:r>
            </a:p>
          </p:txBody>
        </p:sp>
        <p:sp>
          <p:nvSpPr>
            <p:cNvPr id="55" name="Gleichschenkliges Dreieck 54">
              <a:extLst>
                <a:ext uri="{FF2B5EF4-FFF2-40B4-BE49-F238E27FC236}">
                  <a16:creationId xmlns:a16="http://schemas.microsoft.com/office/drawing/2014/main" id="{AB3D2595-A134-489C-ADDA-0637E14E8BE6}"/>
                </a:ext>
              </a:extLst>
            </p:cNvPr>
            <p:cNvSpPr/>
            <p:nvPr/>
          </p:nvSpPr>
          <p:spPr bwMode="auto">
            <a:xfrm rot="10800000">
              <a:off x="4194495" y="2803542"/>
              <a:ext cx="247434" cy="17587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8996DB1C-EDAF-460E-8577-2BBC450FAA7F}"/>
              </a:ext>
            </a:extLst>
          </p:cNvPr>
          <p:cNvGrpSpPr/>
          <p:nvPr/>
        </p:nvGrpSpPr>
        <p:grpSpPr>
          <a:xfrm>
            <a:off x="5314835" y="2341877"/>
            <a:ext cx="1694695" cy="637543"/>
            <a:chOff x="5410634" y="2341877"/>
            <a:chExt cx="1694695" cy="63754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38B4D12-3DCC-48D6-8D08-DA3F50CAD1CE}"/>
                </a:ext>
              </a:extLst>
            </p:cNvPr>
            <p:cNvSpPr txBox="1"/>
            <p:nvPr/>
          </p:nvSpPr>
          <p:spPr>
            <a:xfrm>
              <a:off x="5410634" y="2341877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Klimaneutralität Strom</a:t>
              </a:r>
            </a:p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2030</a:t>
              </a:r>
            </a:p>
          </p:txBody>
        </p:sp>
        <p:sp>
          <p:nvSpPr>
            <p:cNvPr id="56" name="Gleichschenkliges Dreieck 55">
              <a:extLst>
                <a:ext uri="{FF2B5EF4-FFF2-40B4-BE49-F238E27FC236}">
                  <a16:creationId xmlns:a16="http://schemas.microsoft.com/office/drawing/2014/main" id="{8A3F36AC-02E4-4E41-89DA-35AA9BE63514}"/>
                </a:ext>
              </a:extLst>
            </p:cNvPr>
            <p:cNvSpPr/>
            <p:nvPr/>
          </p:nvSpPr>
          <p:spPr bwMode="auto">
            <a:xfrm rot="10800000">
              <a:off x="6134264" y="2803542"/>
              <a:ext cx="247434" cy="17587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CAB998A-47E2-4475-A34A-6A09F5F81265}"/>
              </a:ext>
            </a:extLst>
          </p:cNvPr>
          <p:cNvGrpSpPr/>
          <p:nvPr/>
        </p:nvGrpSpPr>
        <p:grpSpPr>
          <a:xfrm>
            <a:off x="7092783" y="2341877"/>
            <a:ext cx="1864613" cy="637543"/>
            <a:chOff x="7179873" y="2341877"/>
            <a:chExt cx="1864613" cy="63754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39C0A5A-7212-4EEA-AF5A-EB9F2DBD816C}"/>
                </a:ext>
              </a:extLst>
            </p:cNvPr>
            <p:cNvSpPr txBox="1"/>
            <p:nvPr/>
          </p:nvSpPr>
          <p:spPr>
            <a:xfrm>
              <a:off x="7179873" y="2341877"/>
              <a:ext cx="1864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Klimaneutralität komplett</a:t>
              </a:r>
            </a:p>
            <a:p>
              <a:pPr algn="ctr"/>
              <a:r>
                <a:rPr lang="de-DE" sz="1200" dirty="0">
                  <a:solidFill>
                    <a:srgbClr val="0000FF"/>
                  </a:solidFill>
                </a:rPr>
                <a:t>2040</a:t>
              </a:r>
            </a:p>
          </p:txBody>
        </p:sp>
        <p:sp>
          <p:nvSpPr>
            <p:cNvPr id="57" name="Gleichschenkliges Dreieck 56">
              <a:extLst>
                <a:ext uri="{FF2B5EF4-FFF2-40B4-BE49-F238E27FC236}">
                  <a16:creationId xmlns:a16="http://schemas.microsoft.com/office/drawing/2014/main" id="{1C386507-ACD2-44E3-AFF9-48E81A7AD845}"/>
                </a:ext>
              </a:extLst>
            </p:cNvPr>
            <p:cNvSpPr/>
            <p:nvPr/>
          </p:nvSpPr>
          <p:spPr bwMode="auto">
            <a:xfrm rot="10800000">
              <a:off x="7988462" y="2803542"/>
              <a:ext cx="247434" cy="17587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F373BE0C-7213-4216-99B7-BC8CF22F2BB5}"/>
              </a:ext>
            </a:extLst>
          </p:cNvPr>
          <p:cNvSpPr/>
          <p:nvPr/>
        </p:nvSpPr>
        <p:spPr>
          <a:xfrm>
            <a:off x="1" y="6127321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  <a:latin typeface="+mn-lt"/>
                <a:ea typeface="Calibri" panose="020F0502020204030204" pitchFamily="34" charset="0"/>
              </a:rPr>
              <a:t>Erfolge darf man nicht dem Zufall überlassen – Erfolge muss man planen!</a:t>
            </a:r>
            <a:endParaRPr lang="de-DE" sz="1800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84886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13A304E-2F87-440E-8128-08BDC73DCFA9}"/>
              </a:ext>
            </a:extLst>
          </p:cNvPr>
          <p:cNvSpPr/>
          <p:nvPr/>
        </p:nvSpPr>
        <p:spPr>
          <a:xfrm>
            <a:off x="338518" y="92104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55D33D-F9EA-4CA1-BA17-F9B6355732D6}"/>
              </a:ext>
            </a:extLst>
          </p:cNvPr>
          <p:cNvSpPr/>
          <p:nvPr/>
        </p:nvSpPr>
        <p:spPr>
          <a:xfrm>
            <a:off x="2443938" y="92104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BB8BFE4-5F4B-49AC-9437-C8A27F14B331}"/>
              </a:ext>
            </a:extLst>
          </p:cNvPr>
          <p:cNvSpPr/>
          <p:nvPr/>
        </p:nvSpPr>
        <p:spPr>
          <a:xfrm>
            <a:off x="4549358" y="92104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2C07D1-6B1B-489B-800B-EC0DC147F300}"/>
              </a:ext>
            </a:extLst>
          </p:cNvPr>
          <p:cNvSpPr/>
          <p:nvPr/>
        </p:nvSpPr>
        <p:spPr>
          <a:xfrm>
            <a:off x="6654778" y="92104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789DA3D-AE72-410F-9BCB-5C48CF1DEDAF}"/>
              </a:ext>
            </a:extLst>
          </p:cNvPr>
          <p:cNvSpPr/>
          <p:nvPr/>
        </p:nvSpPr>
        <p:spPr>
          <a:xfrm>
            <a:off x="8760195" y="92104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34502F-6F34-4155-93EB-9782A438F0D8}"/>
              </a:ext>
            </a:extLst>
          </p:cNvPr>
          <p:cNvSpPr/>
          <p:nvPr/>
        </p:nvSpPr>
        <p:spPr>
          <a:xfrm>
            <a:off x="338518" y="397034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166D94-2B99-47EE-AEA3-66BAEF7AEAA8}"/>
              </a:ext>
            </a:extLst>
          </p:cNvPr>
          <p:cNvSpPr/>
          <p:nvPr/>
        </p:nvSpPr>
        <p:spPr>
          <a:xfrm>
            <a:off x="2443938" y="397034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F7981C8-ADCD-47EF-81C5-C4B68CDA8793}"/>
              </a:ext>
            </a:extLst>
          </p:cNvPr>
          <p:cNvSpPr/>
          <p:nvPr/>
        </p:nvSpPr>
        <p:spPr>
          <a:xfrm>
            <a:off x="4549358" y="397034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5B8071-4AF1-4509-8768-5D249BF9AEDC}"/>
              </a:ext>
            </a:extLst>
          </p:cNvPr>
          <p:cNvSpPr/>
          <p:nvPr/>
        </p:nvSpPr>
        <p:spPr>
          <a:xfrm>
            <a:off x="6654778" y="397034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E086634-096D-480C-9661-40BFC3F8202A}"/>
              </a:ext>
            </a:extLst>
          </p:cNvPr>
          <p:cNvSpPr/>
          <p:nvPr/>
        </p:nvSpPr>
        <p:spPr>
          <a:xfrm>
            <a:off x="8760195" y="397034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EB33DC5-67C2-45D6-8963-43B9BCBA0572}"/>
              </a:ext>
            </a:extLst>
          </p:cNvPr>
          <p:cNvSpPr/>
          <p:nvPr/>
        </p:nvSpPr>
        <p:spPr>
          <a:xfrm>
            <a:off x="1546185" y="253713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4821D36-1FAD-4032-B648-550D6951A61A}"/>
              </a:ext>
            </a:extLst>
          </p:cNvPr>
          <p:cNvSpPr/>
          <p:nvPr/>
        </p:nvSpPr>
        <p:spPr>
          <a:xfrm>
            <a:off x="3651605" y="253713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29243A9-B576-4411-A4E7-FE8426DE7FA0}"/>
              </a:ext>
            </a:extLst>
          </p:cNvPr>
          <p:cNvSpPr/>
          <p:nvPr/>
        </p:nvSpPr>
        <p:spPr>
          <a:xfrm>
            <a:off x="5757025" y="253713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EB5B8A5-6ED6-4B7D-ADF8-2CF8CCA20756}"/>
              </a:ext>
            </a:extLst>
          </p:cNvPr>
          <p:cNvSpPr/>
          <p:nvPr/>
        </p:nvSpPr>
        <p:spPr>
          <a:xfrm>
            <a:off x="7862445" y="253713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4" y="-2453"/>
            <a:ext cx="62589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Maßnahmen zur Umsetzung in D und RLP (2)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Gesetzliche Maßnahmen, Auszug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091EDFA-043B-4021-9F50-BCB2EE12C404}"/>
              </a:ext>
            </a:extLst>
          </p:cNvPr>
          <p:cNvGrpSpPr/>
          <p:nvPr/>
        </p:nvGrpSpPr>
        <p:grpSpPr>
          <a:xfrm>
            <a:off x="0" y="1493739"/>
            <a:ext cx="9906000" cy="1530500"/>
            <a:chOff x="0" y="4485475"/>
            <a:chExt cx="9906000" cy="1345767"/>
          </a:xfrm>
          <a:solidFill>
            <a:schemeClr val="bg1">
              <a:lumMod val="85000"/>
            </a:schemeClr>
          </a:solidFill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0563805-5A5B-46C7-BF5C-495F36574FBC}"/>
                </a:ext>
              </a:extLst>
            </p:cNvPr>
            <p:cNvSpPr/>
            <p:nvPr/>
          </p:nvSpPr>
          <p:spPr bwMode="auto">
            <a:xfrm>
              <a:off x="0" y="4485475"/>
              <a:ext cx="9906000" cy="134576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BB1907B8-F8D4-4377-A0B9-D2F38E0B1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6" y="5304971"/>
              <a:ext cx="17279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/>
              <a:r>
                <a:rPr lang="de-DE" altLang="de-DE" sz="1800" u="sng" dirty="0">
                  <a:solidFill>
                    <a:srgbClr val="563BFB"/>
                  </a:solidFill>
                </a:rPr>
                <a:t>Bundesebene</a:t>
              </a:r>
            </a:p>
          </p:txBody>
        </p:sp>
        <p:pic>
          <p:nvPicPr>
            <p:cNvPr id="38" name="Grafik 37" descr="Ein Bild, das Bett, Flagge, rot, Frau enthält.&#10;&#10;Automatisch generierte Beschreibung">
              <a:extLst>
                <a:ext uri="{FF2B5EF4-FFF2-40B4-BE49-F238E27FC236}">
                  <a16:creationId xmlns:a16="http://schemas.microsoft.com/office/drawing/2014/main" id="{633ED31A-8546-4E9D-AC59-D2E107DEB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90" y="4673975"/>
              <a:ext cx="1070334" cy="601392"/>
            </a:xfrm>
            <a:prstGeom prst="rect">
              <a:avLst/>
            </a:prstGeom>
            <a:grpFill/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E46EAB3-A236-4396-B8BA-BEB39024F465}"/>
                </a:ext>
              </a:extLst>
            </p:cNvPr>
            <p:cNvSpPr txBox="1"/>
            <p:nvPr/>
          </p:nvSpPr>
          <p:spPr>
            <a:xfrm>
              <a:off x="1681317" y="4580131"/>
              <a:ext cx="8153147" cy="11636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EEG-Novellierung: Alle Deckel weg! Direktverbrauch ermöglichen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HGÜ-Leitungen Nord</a:t>
              </a:r>
              <a:r>
                <a:rPr lang="de-DE" sz="1600" dirty="0">
                  <a:solidFill>
                    <a:srgbClr val="3333FF"/>
                  </a:solidFill>
                  <a:sym typeface="Wingdings" panose="05000000000000000000" pitchFamily="2" charset="2"/>
                </a:rPr>
                <a:t> Süd: Beschleunigung gesetzlich</a:t>
              </a:r>
              <a:r>
                <a:rPr lang="de-DE" sz="1600" dirty="0">
                  <a:solidFill>
                    <a:srgbClr val="3333FF"/>
                  </a:solidFill>
                </a:rPr>
                <a:t> unterstützen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Privilegierung: neben Windkraft auch für Freiflächen-PV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EEG entbürokratisieren: Stellungnahme von ISE e.V. zum Entschließungsantrag der Koalitionsfraktionen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BD8BDD-76AC-47B9-AB63-65C271CB44FC}"/>
              </a:ext>
            </a:extLst>
          </p:cNvPr>
          <p:cNvGrpSpPr/>
          <p:nvPr/>
        </p:nvGrpSpPr>
        <p:grpSpPr>
          <a:xfrm>
            <a:off x="-1" y="3024239"/>
            <a:ext cx="9905999" cy="1603159"/>
            <a:chOff x="-1" y="2734978"/>
            <a:chExt cx="9905999" cy="1603159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65342A3-FFEC-4C0C-BD6F-898766E2F23A}"/>
                </a:ext>
              </a:extLst>
            </p:cNvPr>
            <p:cNvSpPr/>
            <p:nvPr/>
          </p:nvSpPr>
          <p:spPr bwMode="auto">
            <a:xfrm>
              <a:off x="-1" y="2734978"/>
              <a:ext cx="9905999" cy="1603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A3DE238F-D90E-446D-AF7A-9A502967B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62" y="3934605"/>
              <a:ext cx="1606744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/>
              <a:r>
                <a:rPr lang="de-DE" altLang="de-DE" sz="1800" dirty="0">
                  <a:solidFill>
                    <a:srgbClr val="563BFB"/>
                  </a:solidFill>
                </a:rPr>
                <a:t>Landesebene</a:t>
              </a:r>
            </a:p>
          </p:txBody>
        </p:sp>
        <p:pic>
          <p:nvPicPr>
            <p:cNvPr id="33" name="Grafik 32" descr="Ein Bild, das Raum enthält.&#10;&#10;Automatisch generierte Beschreibung">
              <a:extLst>
                <a:ext uri="{FF2B5EF4-FFF2-40B4-BE49-F238E27FC236}">
                  <a16:creationId xmlns:a16="http://schemas.microsoft.com/office/drawing/2014/main" id="{872936C2-EC07-4A14-B89D-8A8B8A81C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14" y="2790061"/>
              <a:ext cx="935888" cy="1130864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10C0D70-4AD3-4822-A221-8CE823F82FBF}"/>
                </a:ext>
              </a:extLst>
            </p:cNvPr>
            <p:cNvSpPr txBox="1"/>
            <p:nvPr/>
          </p:nvSpPr>
          <p:spPr>
            <a:xfrm>
              <a:off x="1679507" y="2900316"/>
              <a:ext cx="81531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Neubau und grundlegende Sanierung: fossilenergiefreie Heizungen, PV auf allen Dächern (privat und gewerblich)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Forderungskatalog von ISE e.V. an die Landtagsfraktionen nach der LT-Wahl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Bundesratsinitiative anstoßen: EEG entbürokratisieren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0564051-96C8-49B0-8E62-365EFBC3AEF5}"/>
              </a:ext>
            </a:extLst>
          </p:cNvPr>
          <p:cNvGrpSpPr/>
          <p:nvPr/>
        </p:nvGrpSpPr>
        <p:grpSpPr>
          <a:xfrm>
            <a:off x="1" y="4627307"/>
            <a:ext cx="9905999" cy="1440999"/>
            <a:chOff x="1" y="4338046"/>
            <a:chExt cx="9905999" cy="1440999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81850BFC-6395-4516-A954-41AF1919C218}"/>
                </a:ext>
              </a:extLst>
            </p:cNvPr>
            <p:cNvSpPr/>
            <p:nvPr/>
          </p:nvSpPr>
          <p:spPr bwMode="auto">
            <a:xfrm>
              <a:off x="1" y="4338046"/>
              <a:ext cx="9905999" cy="1440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7ADEB5CB-BE8F-4A23-8066-82704C69B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82" y="5352310"/>
              <a:ext cx="14553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/>
              <a:r>
                <a:rPr lang="de-DE" altLang="de-DE" sz="1800" dirty="0">
                  <a:solidFill>
                    <a:srgbClr val="563BFB"/>
                  </a:solidFill>
                </a:rPr>
                <a:t>Kommunen</a:t>
              </a:r>
            </a:p>
          </p:txBody>
        </p:sp>
        <p:pic>
          <p:nvPicPr>
            <p:cNvPr id="3" name="Grafik 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07F0A273-0606-4205-9B4F-0D1E5D2E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8" y="4558374"/>
              <a:ext cx="1385887" cy="823912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FAEDE80-3DF9-424E-B117-BDB84435EB69}"/>
                </a:ext>
              </a:extLst>
            </p:cNvPr>
            <p:cNvSpPr txBox="1"/>
            <p:nvPr/>
          </p:nvSpPr>
          <p:spPr>
            <a:xfrm>
              <a:off x="1679507" y="4585902"/>
              <a:ext cx="8153147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Im Hauptamt geführte Gebietskörperschaften: Klimaschutzkonzept/-</a:t>
              </a:r>
              <a:r>
                <a:rPr lang="de-DE" sz="1600" dirty="0" err="1">
                  <a:solidFill>
                    <a:srgbClr val="3333FF"/>
                  </a:solidFill>
                </a:rPr>
                <a:t>managerIn</a:t>
              </a:r>
              <a:endParaRPr lang="de-DE" sz="1600" dirty="0">
                <a:solidFill>
                  <a:srgbClr val="3333FF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rgbClr val="3333FF"/>
                  </a:solidFill>
                </a:rPr>
                <a:t>Energetische Bauleitplanung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Flächennutzungsplan: WKA und Freiflächen-PV einbeziehen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- B-Plan: fossilenergiefreie Heizungen, PV auf allen Dächern (privat und gewerblich)</a:t>
              </a: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49A3F38D-7AFD-4340-AD19-59F9000A0785}"/>
              </a:ext>
            </a:extLst>
          </p:cNvPr>
          <p:cNvSpPr/>
          <p:nvPr/>
        </p:nvSpPr>
        <p:spPr bwMode="auto">
          <a:xfrm>
            <a:off x="-1" y="789182"/>
            <a:ext cx="9906001" cy="704557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br>
              <a:rPr lang="de-DE" sz="1600" b="1" dirty="0">
                <a:solidFill>
                  <a:srgbClr val="3333FF"/>
                </a:solidFill>
              </a:rPr>
            </a:br>
            <a:r>
              <a:rPr lang="de-DE" sz="1600" b="1" dirty="0">
                <a:solidFill>
                  <a:srgbClr val="3333FF"/>
                </a:solidFill>
              </a:rPr>
              <a:t>  Prämisse</a:t>
            </a:r>
            <a:r>
              <a:rPr lang="de-DE" sz="1600" dirty="0">
                <a:solidFill>
                  <a:srgbClr val="3333FF"/>
                </a:solidFill>
              </a:rPr>
              <a:t>: Gesetze/Verordnungen sind so zu ergänzen bzw. zu ändern, dass die im Pariser Klimaschutz-	    abkommen beschlossenen Ziele umgesetzt und </a:t>
            </a:r>
            <a:r>
              <a:rPr lang="de-DE" sz="1600" u="sng" dirty="0">
                <a:solidFill>
                  <a:srgbClr val="3333FF"/>
                </a:solidFill>
              </a:rPr>
              <a:t>nicht mehr behindert werden können!</a:t>
            </a:r>
            <a:endParaRPr lang="de-DE" sz="1600" dirty="0">
              <a:solidFill>
                <a:srgbClr val="3333FF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9427FC-B845-4C85-B1E5-B8005B1846E1}"/>
              </a:ext>
            </a:extLst>
          </p:cNvPr>
          <p:cNvSpPr/>
          <p:nvPr/>
        </p:nvSpPr>
        <p:spPr>
          <a:xfrm>
            <a:off x="1" y="6127321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  <a:latin typeface="+mn-lt"/>
                <a:ea typeface="Calibri" panose="020F0502020204030204" pitchFamily="34" charset="0"/>
              </a:rPr>
              <a:t>Die Legislative muss den Weg bereiten, die Exekutive und die Gesellschaft muss umsetzen!</a:t>
            </a:r>
            <a:endParaRPr lang="de-DE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DBC63E7-3A50-43A3-87F6-1CDD5CC567A4}"/>
              </a:ext>
            </a:extLst>
          </p:cNvPr>
          <p:cNvSpPr txBox="1"/>
          <p:nvPr/>
        </p:nvSpPr>
        <p:spPr>
          <a:xfrm>
            <a:off x="5385248" y="2056654"/>
            <a:ext cx="4447406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„Zum Zeitpunkt der Liberalisierung (1998) gab es nur 500 Paragrafen,</a:t>
            </a:r>
            <a:br>
              <a:rPr lang="de-DE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jetzt sind es weit mehr als 10.000; mindestens eine </a:t>
            </a:r>
            <a:r>
              <a:rPr lang="de-DE" sz="1800" b="0" i="0" u="none" strike="noStrike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Verzwanzigfachung</a:t>
            </a:r>
            <a:r>
              <a:rPr lang="de-DE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!“</a:t>
            </a:r>
          </a:p>
          <a:p>
            <a:endParaRPr lang="de-DE" sz="1800" b="0" i="0" u="none" strike="noStrike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RA Dr. Peter Becker am 15.07.2018 in </a:t>
            </a:r>
            <a:r>
              <a:rPr lang="de-DE" sz="1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Pleisweiler</a:t>
            </a:r>
            <a:endParaRPr lang="de-DE" sz="1200" b="0" i="0" u="none" strike="noStrike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2752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1473</Words>
  <Application>Microsoft Office PowerPoint</Application>
  <PresentationFormat>A4-Papier (210 x 297 mm)</PresentationFormat>
  <Paragraphs>347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2226</cp:revision>
  <cp:lastPrinted>2019-03-23T07:11:31Z</cp:lastPrinted>
  <dcterms:created xsi:type="dcterms:W3CDTF">2003-01-24T08:17:53Z</dcterms:created>
  <dcterms:modified xsi:type="dcterms:W3CDTF">2021-08-14T12:59:24Z</dcterms:modified>
</cp:coreProperties>
</file>