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878" r:id="rId2"/>
    <p:sldId id="943" r:id="rId3"/>
    <p:sldId id="879" r:id="rId4"/>
    <p:sldId id="811" r:id="rId5"/>
    <p:sldId id="939" r:id="rId6"/>
    <p:sldId id="823" r:id="rId7"/>
    <p:sldId id="874" r:id="rId8"/>
    <p:sldId id="958" r:id="rId9"/>
    <p:sldId id="956" r:id="rId10"/>
    <p:sldId id="961" r:id="rId11"/>
    <p:sldId id="953" r:id="rId12"/>
    <p:sldId id="962" r:id="rId13"/>
    <p:sldId id="933" r:id="rId14"/>
    <p:sldId id="934" r:id="rId15"/>
    <p:sldId id="944" r:id="rId16"/>
    <p:sldId id="929" r:id="rId17"/>
    <p:sldId id="936" r:id="rId18"/>
    <p:sldId id="945" r:id="rId19"/>
    <p:sldId id="950" r:id="rId20"/>
    <p:sldId id="951" r:id="rId21"/>
    <p:sldId id="947" r:id="rId22"/>
    <p:sldId id="946" r:id="rId23"/>
    <p:sldId id="959" r:id="rId24"/>
    <p:sldId id="952" r:id="rId25"/>
    <p:sldId id="909" r:id="rId26"/>
    <p:sldId id="963" r:id="rId27"/>
    <p:sldId id="957" r:id="rId28"/>
    <p:sldId id="755" r:id="rId29"/>
  </p:sldIdLst>
  <p:sldSz cx="9906000" cy="6858000" type="A4"/>
  <p:notesSz cx="6888163" cy="10021888"/>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gang Thiel" initials="" lastIdx="1" clrIdx="0"/>
  <p:cmAuthor id="2" name="Thielwol" initials="T" lastIdx="5" clrIdx="1">
    <p:extLst>
      <p:ext uri="{19B8F6BF-5375-455C-9EA6-DF929625EA0E}">
        <p15:presenceInfo xmlns:p15="http://schemas.microsoft.com/office/powerpoint/2012/main" userId="Thielwo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8000"/>
    <a:srgbClr val="FF99CC"/>
    <a:srgbClr val="FF9900"/>
    <a:srgbClr val="FF66FF"/>
    <a:srgbClr val="006600"/>
    <a:srgbClr val="7F7F7F"/>
    <a:srgbClr val="D9D9D9"/>
    <a:srgbClr val="BFBF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493" autoAdjust="0"/>
    <p:restoredTop sz="96357" autoAdjust="0"/>
  </p:normalViewPr>
  <p:slideViewPr>
    <p:cSldViewPr snapToGrid="0">
      <p:cViewPr varScale="1">
        <p:scale>
          <a:sx n="106" d="100"/>
          <a:sy n="106" d="100"/>
        </p:scale>
        <p:origin x="2214" y="96"/>
      </p:cViewPr>
      <p:guideLst>
        <p:guide orient="horz" pos="2160"/>
        <p:guide pos="312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3468" y="-708"/>
      </p:cViewPr>
      <p:guideLst>
        <p:guide orient="horz" pos="3155"/>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D:\01%20Daten%20allgemein\WT\Energie\01Initiative%20S&#252;dpfalz-Energie\05Projekte\01Ausbaupfade%20Nullemission\2Ausbaupfad%20bis%202040\Transformation204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01%20Daten%20allgemein\WT\Energie\01Initiative%20S&#252;dpfalz-Energie\05Projekte\01Ausbaupfade%20Nullemission\2Ausbaupfad%20bis%202040\Energiebedarf%202040%20vs.%20EE-Potenziale\00Gesamt-EE-Potenziale\Transformation2040_Soll-Is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01%20Daten%20allgemein\WT\Energie\01Initiative%20S&#252;dpfalz-Energie\05Projekte\01Ausbaupfade%20Nullemission\3Ausbaupfad%20bis%202040_V2\01Energiebedarf%202040%20vs.%20EE-Potenziale\PPT-Pr&#228;sentation\Berechnungen\EE%20Potenziale_V1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01%20Daten%20allgemein\WT\Energie\01Initiative%20S&#252;dpfalz-Energie\05Projekte\01Ausbaupfade%20Nullemission\3Ausbaupfad%20bis%202040_V2\01Energiebedarf%202040%20vs.%20EE-Potenziale\PPT-Pr&#228;sentation\Berechnungen\EE%20Potenziale_V1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01%20Daten%20allgemein\WT\Energie\01Initiative%20S&#252;dpfalz-Energie\10Stammtisch\2021\2021-01-28Videokonferenz\Vortrag\Quellen\Jahresertr&#228;ge%20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01%20Daten%20allgemein\WT\Energie\01Initiative%20S&#252;dpfalz-Energie\10Stammtisch\2021\2021-01-28Videokonferenz\Vortrag\Quellen\Jahresertr&#228;ge%2020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01%20Daten%20allgemein\WT\Energie\01Initiative%20S&#252;dpfalz-Energie\05Projekte\01Ausbaupfade%20Nullemission\3Ausbaupfad%20bis%202040_V2\Energiebedarf%202040%20vs.%20EE-Potenziale\EE%20Potenziale_V8.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01%20Daten%20allgemein\WT\Energie\01Initiative%20S&#252;dpfalz-Energie\05Projekte\01Ausbaupfade%20Nullemission\3Ausbaupfad%20bis%202040_V2\Energiebedarf%202040%20vs.%20EE-Potenziale\EE%20Potenziale_V8.1.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06525454899499E-2"/>
          <c:y val="3.4097636931183353E-2"/>
          <c:w val="0.89019404564367488"/>
          <c:h val="0.83815989118176482"/>
        </c:manualLayout>
      </c:layout>
      <c:lineChart>
        <c:grouping val="standard"/>
        <c:varyColors val="0"/>
        <c:ser>
          <c:idx val="0"/>
          <c:order val="0"/>
          <c:tx>
            <c:strRef>
              <c:f>'Transformation (2)'!$A$2</c:f>
              <c:strCache>
                <c:ptCount val="1"/>
                <c:pt idx="0">
                  <c:v>Bedarf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4143777565387348E-2"/>
                  <c:y val="-4.25555531122413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7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A3-412F-B366-A8450EF5F2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(2)'!$B$2:$Y$2</c:f>
              <c:numCache>
                <c:formatCode>#,##0</c:formatCode>
                <c:ptCount val="24"/>
                <c:pt idx="0">
                  <c:v>3485</c:v>
                </c:pt>
                <c:pt idx="1">
                  <c:v>3416.695652173913</c:v>
                </c:pt>
                <c:pt idx="2">
                  <c:v>3348.391304347826</c:v>
                </c:pt>
                <c:pt idx="3">
                  <c:v>3280.086956521739</c:v>
                </c:pt>
                <c:pt idx="4">
                  <c:v>3211.782608695652</c:v>
                </c:pt>
                <c:pt idx="5">
                  <c:v>3143.478260869565</c:v>
                </c:pt>
                <c:pt idx="6">
                  <c:v>3075.173913043478</c:v>
                </c:pt>
                <c:pt idx="7">
                  <c:v>3006.869565217391</c:v>
                </c:pt>
                <c:pt idx="8">
                  <c:v>2938.565217391304</c:v>
                </c:pt>
                <c:pt idx="9">
                  <c:v>2870.260869565217</c:v>
                </c:pt>
                <c:pt idx="10">
                  <c:v>2801.95652173913</c:v>
                </c:pt>
                <c:pt idx="11">
                  <c:v>2733.652173913043</c:v>
                </c:pt>
                <c:pt idx="12">
                  <c:v>2665.347826086956</c:v>
                </c:pt>
                <c:pt idx="13">
                  <c:v>2597.0434782608691</c:v>
                </c:pt>
                <c:pt idx="14">
                  <c:v>2528.7391304347821</c:v>
                </c:pt>
                <c:pt idx="15">
                  <c:v>2460.4347826086951</c:v>
                </c:pt>
                <c:pt idx="16">
                  <c:v>2392.1304347826081</c:v>
                </c:pt>
                <c:pt idx="17">
                  <c:v>2323.8260869565211</c:v>
                </c:pt>
                <c:pt idx="18">
                  <c:v>2255.5217391304341</c:v>
                </c:pt>
                <c:pt idx="19">
                  <c:v>2187.2173913043471</c:v>
                </c:pt>
                <c:pt idx="20">
                  <c:v>2118.9130434782601</c:v>
                </c:pt>
                <c:pt idx="21">
                  <c:v>2050.6086956521731</c:v>
                </c:pt>
                <c:pt idx="22">
                  <c:v>1982.3043478260861</c:v>
                </c:pt>
                <c:pt idx="23">
                  <c:v>1914</c:v>
                </c:pt>
              </c:numCache>
            </c:numRef>
          </c:val>
          <c:smooth val="0"/>
          <c:extLst>
            <c:ext xmlns:c16="http://schemas.microsoft.com/office/drawing/2014/chart" uri="{C3380CC4-5D6E-409C-BE32-E72D297353CC}">
              <c16:uniqueId val="{00000000-01A3-412F-B366-A8450EF5F225}"/>
            </c:ext>
          </c:extLst>
        </c:ser>
        <c:ser>
          <c:idx val="1"/>
          <c:order val="1"/>
          <c:tx>
            <c:strRef>
              <c:f>'Transformation (2)'!$A$3</c:f>
              <c:strCache>
                <c:ptCount val="1"/>
                <c:pt idx="0">
                  <c:v>Erneuerbare</c:v>
                </c:pt>
              </c:strCache>
            </c:strRef>
          </c:tx>
          <c:spPr>
            <a:ln w="28575" cap="rnd">
              <a:solidFill>
                <a:srgbClr val="008000"/>
              </a:solidFill>
              <a:round/>
            </a:ln>
            <a:effectLst/>
          </c:spPr>
          <c:marker>
            <c:symbol val="circle"/>
            <c:size val="5"/>
            <c:spPr>
              <a:solidFill>
                <a:schemeClr val="accent2"/>
              </a:solidFill>
              <a:ln w="9525">
                <a:solidFill>
                  <a:srgbClr val="008000"/>
                </a:solidFill>
              </a:ln>
              <a:effectLst/>
            </c:spPr>
          </c:marker>
          <c:dLbls>
            <c:dLbl>
              <c:idx val="0"/>
              <c:layout>
                <c:manualLayout>
                  <c:x val="-3.4143777565387362E-2"/>
                  <c:y val="2.3937498625635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A3-412F-B366-A8450EF5F225}"/>
                </c:ext>
              </c:extLst>
            </c:dLbl>
            <c:dLbl>
              <c:idx val="23"/>
              <c:layout>
                <c:manualLayout>
                  <c:x val="0"/>
                  <c:y val="-2.65972206951508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A3-412F-B366-A8450EF5F22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8000"/>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(2)'!$B$3:$Y$3</c:f>
              <c:numCache>
                <c:formatCode>#,##0</c:formatCode>
                <c:ptCount val="24"/>
                <c:pt idx="0">
                  <c:v>496</c:v>
                </c:pt>
                <c:pt idx="1">
                  <c:v>500.96</c:v>
                </c:pt>
                <c:pt idx="2">
                  <c:v>505.96959999999996</c:v>
                </c:pt>
                <c:pt idx="3">
                  <c:v>511.02929599999999</c:v>
                </c:pt>
                <c:pt idx="4">
                  <c:v>581.17783120000001</c:v>
                </c:pt>
                <c:pt idx="5">
                  <c:v>651.32636639999998</c:v>
                </c:pt>
                <c:pt idx="6">
                  <c:v>721.47490159999995</c:v>
                </c:pt>
                <c:pt idx="7">
                  <c:v>791.62343679999992</c:v>
                </c:pt>
                <c:pt idx="8">
                  <c:v>861.77197199999989</c:v>
                </c:pt>
                <c:pt idx="9">
                  <c:v>931.92050719999986</c:v>
                </c:pt>
                <c:pt idx="10">
                  <c:v>1002.0690423999998</c:v>
                </c:pt>
                <c:pt idx="11">
                  <c:v>1072.2175775999999</c:v>
                </c:pt>
                <c:pt idx="12">
                  <c:v>1142.3661127999999</c:v>
                </c:pt>
                <c:pt idx="13">
                  <c:v>1212.5146479999999</c:v>
                </c:pt>
                <c:pt idx="14">
                  <c:v>1282.6631831999998</c:v>
                </c:pt>
                <c:pt idx="15">
                  <c:v>1352.8117183999998</c:v>
                </c:pt>
                <c:pt idx="16">
                  <c:v>1422.9602535999998</c:v>
                </c:pt>
                <c:pt idx="17">
                  <c:v>1493.1087887999997</c:v>
                </c:pt>
                <c:pt idx="18">
                  <c:v>1563.2573239999997</c:v>
                </c:pt>
                <c:pt idx="19">
                  <c:v>1633.4058591999997</c:v>
                </c:pt>
                <c:pt idx="20">
                  <c:v>1703.5543943999996</c:v>
                </c:pt>
                <c:pt idx="21">
                  <c:v>1773.7029295999996</c:v>
                </c:pt>
                <c:pt idx="22">
                  <c:v>1843.8514647999996</c:v>
                </c:pt>
                <c:pt idx="23">
                  <c:v>1914</c:v>
                </c:pt>
              </c:numCache>
            </c:numRef>
          </c:val>
          <c:smooth val="0"/>
          <c:extLst>
            <c:ext xmlns:c16="http://schemas.microsoft.com/office/drawing/2014/chart" uri="{C3380CC4-5D6E-409C-BE32-E72D297353CC}">
              <c16:uniqueId val="{00000001-01A3-412F-B366-A8450EF5F225}"/>
            </c:ext>
          </c:extLst>
        </c:ser>
        <c:ser>
          <c:idx val="2"/>
          <c:order val="2"/>
          <c:tx>
            <c:strRef>
              <c:f>'Transformation (2)'!$A$4</c:f>
              <c:strCache>
                <c:ptCount val="1"/>
                <c:pt idx="0">
                  <c:v>Mineralöl-nichtenergetisch</c:v>
                </c:pt>
              </c:strCache>
            </c:strRef>
          </c:tx>
          <c:spPr>
            <a:ln w="28575" cap="rnd">
              <a:solidFill>
                <a:srgbClr val="FFC000"/>
              </a:solidFill>
              <a:round/>
            </a:ln>
            <a:effectLst/>
          </c:spPr>
          <c:marker>
            <c:symbol val="circle"/>
            <c:size val="5"/>
            <c:spPr>
              <a:solidFill>
                <a:schemeClr val="accent3"/>
              </a:solidFill>
              <a:ln w="9525">
                <a:solidFill>
                  <a:srgbClr val="FFC000"/>
                </a:solidFill>
              </a:ln>
              <a:effectLst/>
            </c:spPr>
          </c:marker>
          <c:dLbls>
            <c:dLbl>
              <c:idx val="0"/>
              <c:layout>
                <c:manualLayout>
                  <c:x val="-1.4445444354586967E-2"/>
                  <c:y val="-6.383332966836197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C000"/>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A3-412F-B366-A8450EF5F2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(2)'!$B$4:$Y$4</c:f>
              <c:numCache>
                <c:formatCode>#,##0</c:formatCode>
                <c:ptCount val="24"/>
                <c:pt idx="0">
                  <c:v>1014.0000104399999</c:v>
                </c:pt>
                <c:pt idx="1">
                  <c:v>969.91305346434774</c:v>
                </c:pt>
                <c:pt idx="2">
                  <c:v>925.82609648869561</c:v>
                </c:pt>
                <c:pt idx="3">
                  <c:v>881.73913951304348</c:v>
                </c:pt>
                <c:pt idx="4">
                  <c:v>837.65218253739135</c:v>
                </c:pt>
                <c:pt idx="5">
                  <c:v>793.56522556173923</c:v>
                </c:pt>
                <c:pt idx="6">
                  <c:v>749.4782685860871</c:v>
                </c:pt>
                <c:pt idx="7">
                  <c:v>705.39131161043497</c:v>
                </c:pt>
                <c:pt idx="8">
                  <c:v>661.30435463478284</c:v>
                </c:pt>
                <c:pt idx="9">
                  <c:v>617.21739765913071</c:v>
                </c:pt>
                <c:pt idx="10">
                  <c:v>573.13044068347858</c:v>
                </c:pt>
                <c:pt idx="11">
                  <c:v>529.04348370782645</c:v>
                </c:pt>
                <c:pt idx="12">
                  <c:v>484.95652673217427</c:v>
                </c:pt>
                <c:pt idx="13">
                  <c:v>440.86956975652208</c:v>
                </c:pt>
                <c:pt idx="14">
                  <c:v>396.7826127808699</c:v>
                </c:pt>
                <c:pt idx="15">
                  <c:v>352.69565580521771</c:v>
                </c:pt>
                <c:pt idx="16">
                  <c:v>308.60869882956553</c:v>
                </c:pt>
                <c:pt idx="17">
                  <c:v>264.52174185391334</c:v>
                </c:pt>
                <c:pt idx="18">
                  <c:v>220.43478487826115</c:v>
                </c:pt>
                <c:pt idx="19">
                  <c:v>176.34782790260897</c:v>
                </c:pt>
                <c:pt idx="20">
                  <c:v>132.26087092695678</c:v>
                </c:pt>
                <c:pt idx="21">
                  <c:v>88.173913951304613</c:v>
                </c:pt>
                <c:pt idx="22">
                  <c:v>44.086956975652441</c:v>
                </c:pt>
                <c:pt idx="23">
                  <c:v>0</c:v>
                </c:pt>
              </c:numCache>
            </c:numRef>
          </c:val>
          <c:smooth val="0"/>
          <c:extLst>
            <c:ext xmlns:c16="http://schemas.microsoft.com/office/drawing/2014/chart" uri="{C3380CC4-5D6E-409C-BE32-E72D297353CC}">
              <c16:uniqueId val="{00000002-01A3-412F-B366-A8450EF5F225}"/>
            </c:ext>
          </c:extLst>
        </c:ser>
        <c:ser>
          <c:idx val="3"/>
          <c:order val="3"/>
          <c:tx>
            <c:strRef>
              <c:f>'Transformation (2)'!$A$5</c:f>
              <c:strCache>
                <c:ptCount val="1"/>
                <c:pt idx="0">
                  <c:v>Kohle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3.4143777565387362E-2"/>
                  <c:y val="3.723610897321105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1A3-412F-B366-A8450EF5F2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(2)'!$B$5:$Y$5</c:f>
              <c:numCache>
                <c:formatCode>#,##0</c:formatCode>
                <c:ptCount val="24"/>
                <c:pt idx="0">
                  <c:v>831.94445109999992</c:v>
                </c:pt>
                <c:pt idx="1">
                  <c:v>785.72531492777773</c:v>
                </c:pt>
                <c:pt idx="2">
                  <c:v>739.50617875555554</c:v>
                </c:pt>
                <c:pt idx="3">
                  <c:v>693.28704258333335</c:v>
                </c:pt>
                <c:pt idx="4">
                  <c:v>647.06790641111115</c:v>
                </c:pt>
                <c:pt idx="5">
                  <c:v>600.84877023888896</c:v>
                </c:pt>
                <c:pt idx="6">
                  <c:v>554.62963406666677</c:v>
                </c:pt>
                <c:pt idx="7">
                  <c:v>508.41049789444457</c:v>
                </c:pt>
                <c:pt idx="8">
                  <c:v>462.19136172222238</c:v>
                </c:pt>
                <c:pt idx="9">
                  <c:v>415.97222555000019</c:v>
                </c:pt>
                <c:pt idx="10">
                  <c:v>369.753089377778</c:v>
                </c:pt>
                <c:pt idx="11">
                  <c:v>323.5339532055558</c:v>
                </c:pt>
                <c:pt idx="12">
                  <c:v>277.31481703333361</c:v>
                </c:pt>
                <c:pt idx="13">
                  <c:v>231.09568086111139</c:v>
                </c:pt>
                <c:pt idx="14">
                  <c:v>184.87654468888917</c:v>
                </c:pt>
                <c:pt idx="15">
                  <c:v>138.65740851666695</c:v>
                </c:pt>
                <c:pt idx="16">
                  <c:v>92.438272344444727</c:v>
                </c:pt>
                <c:pt idx="17">
                  <c:v>46.219136172222505</c:v>
                </c:pt>
                <c:pt idx="18">
                  <c:v>0</c:v>
                </c:pt>
              </c:numCache>
            </c:numRef>
          </c:val>
          <c:smooth val="0"/>
          <c:extLst>
            <c:ext xmlns:c16="http://schemas.microsoft.com/office/drawing/2014/chart" uri="{C3380CC4-5D6E-409C-BE32-E72D297353CC}">
              <c16:uniqueId val="{00000003-01A3-412F-B366-A8450EF5F225}"/>
            </c:ext>
          </c:extLst>
        </c:ser>
        <c:ser>
          <c:idx val="4"/>
          <c:order val="4"/>
          <c:tx>
            <c:strRef>
              <c:f>'Transformation (2)'!$A$6</c:f>
              <c:strCache>
                <c:ptCount val="1"/>
                <c:pt idx="0">
                  <c:v>Kernenergie</c:v>
                </c:pt>
              </c:strCache>
            </c:strRef>
          </c:tx>
          <c:spPr>
            <a:ln w="28575" cap="rnd">
              <a:solidFill>
                <a:srgbClr val="FF66FF"/>
              </a:solidFill>
              <a:round/>
            </a:ln>
            <a:effectLst/>
          </c:spPr>
          <c:marker>
            <c:symbol val="circle"/>
            <c:size val="5"/>
            <c:spPr>
              <a:solidFill>
                <a:schemeClr val="accent5"/>
              </a:solidFill>
              <a:ln w="9525">
                <a:solidFill>
                  <a:srgbClr val="FF66FF"/>
                </a:solidFill>
              </a:ln>
              <a:effectLst/>
            </c:spPr>
          </c:marker>
          <c:dLbls>
            <c:dLbl>
              <c:idx val="0"/>
              <c:layout>
                <c:manualLayout>
                  <c:x val="-3.151733313728064E-2"/>
                  <c:y val="4.255555311224121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66FF"/>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A3-412F-B366-A8450EF5F2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(2)'!$B$6:$Y$6</c:f>
              <c:numCache>
                <c:formatCode>#,##0</c:formatCode>
                <c:ptCount val="24"/>
                <c:pt idx="0">
                  <c:v>231.38889073999997</c:v>
                </c:pt>
                <c:pt idx="1">
                  <c:v>185.11111259199998</c:v>
                </c:pt>
                <c:pt idx="2">
                  <c:v>138.833334444</c:v>
                </c:pt>
                <c:pt idx="3">
                  <c:v>92.555556296000006</c:v>
                </c:pt>
                <c:pt idx="4">
                  <c:v>46.27777814800001</c:v>
                </c:pt>
                <c:pt idx="5">
                  <c:v>0</c:v>
                </c:pt>
              </c:numCache>
            </c:numRef>
          </c:val>
          <c:smooth val="0"/>
          <c:extLst>
            <c:ext xmlns:c16="http://schemas.microsoft.com/office/drawing/2014/chart" uri="{C3380CC4-5D6E-409C-BE32-E72D297353CC}">
              <c16:uniqueId val="{00000004-01A3-412F-B366-A8450EF5F225}"/>
            </c:ext>
          </c:extLst>
        </c:ser>
        <c:ser>
          <c:idx val="5"/>
          <c:order val="5"/>
          <c:tx>
            <c:strRef>
              <c:f>'Transformation (2)'!$A$7</c:f>
              <c:strCache>
                <c:ptCount val="1"/>
                <c:pt idx="0">
                  <c:v>Erdgas</c:v>
                </c:pt>
              </c:strCache>
            </c:strRef>
          </c:tx>
          <c:spPr>
            <a:ln w="28575" cap="rnd">
              <a:solidFill>
                <a:srgbClr val="FFFF00"/>
              </a:solidFill>
              <a:round/>
            </a:ln>
            <a:effectLst/>
          </c:spPr>
          <c:marker>
            <c:symbol val="circle"/>
            <c:size val="5"/>
            <c:spPr>
              <a:solidFill>
                <a:schemeClr val="accent6"/>
              </a:solidFill>
              <a:ln w="9525">
                <a:solidFill>
                  <a:srgbClr val="FFFF00"/>
                </a:solidFill>
              </a:ln>
              <a:effectLst/>
            </c:spPr>
          </c:marker>
          <c:dLbls>
            <c:dLbl>
              <c:idx val="0"/>
              <c:layout>
                <c:manualLayout>
                  <c:x val="-6.0408221846454543E-2"/>
                  <c:y val="-6.915277380739214E-2"/>
                </c:manualLayout>
              </c:layout>
              <c:spPr>
                <a:solidFill>
                  <a:schemeClr val="accent2"/>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00"/>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A3-412F-B366-A8450EF5F225}"/>
                </c:ext>
              </c:extLst>
            </c:dLbl>
            <c:spPr>
              <a:solidFill>
                <a:schemeClr val="accent2"/>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00"/>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'Transformation (2)'!$B$1:$Y$1</c:f>
              <c:numCache>
                <c:formatCode>General</c:formatCode>
                <c:ptCount val="2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numCache>
            </c:numRef>
          </c:cat>
          <c:val>
            <c:numRef>
              <c:f>'Transformation (2)'!$B$7:$Y$7</c:f>
              <c:numCache>
                <c:formatCode>#,##0</c:formatCode>
                <c:ptCount val="24"/>
                <c:pt idx="0">
                  <c:v>900.55556275999993</c:v>
                </c:pt>
                <c:pt idx="1">
                  <c:v>974.98617118978768</c:v>
                </c:pt>
                <c:pt idx="2">
                  <c:v>1038.256094659575</c:v>
                </c:pt>
                <c:pt idx="3">
                  <c:v>1101.4759221293618</c:v>
                </c:pt>
                <c:pt idx="4">
                  <c:v>1099.6069103991495</c:v>
                </c:pt>
                <c:pt idx="5">
                  <c:v>1097.7378986689369</c:v>
                </c:pt>
                <c:pt idx="6">
                  <c:v>1049.5911087907241</c:v>
                </c:pt>
                <c:pt idx="7">
                  <c:v>1001.4443189125114</c:v>
                </c:pt>
                <c:pt idx="8">
                  <c:v>953.2975290342988</c:v>
                </c:pt>
                <c:pt idx="9">
                  <c:v>905.15073915608616</c:v>
                </c:pt>
                <c:pt idx="10">
                  <c:v>857.00394927787352</c:v>
                </c:pt>
                <c:pt idx="11">
                  <c:v>808.85715939966087</c:v>
                </c:pt>
                <c:pt idx="12">
                  <c:v>760.71036952144823</c:v>
                </c:pt>
                <c:pt idx="13">
                  <c:v>712.5635796432357</c:v>
                </c:pt>
                <c:pt idx="14">
                  <c:v>664.41678976502317</c:v>
                </c:pt>
                <c:pt idx="15">
                  <c:v>616.26999988681064</c:v>
                </c:pt>
                <c:pt idx="16">
                  <c:v>568.12321000859799</c:v>
                </c:pt>
                <c:pt idx="17">
                  <c:v>519.97642013038546</c:v>
                </c:pt>
                <c:pt idx="18">
                  <c:v>471.82963025217322</c:v>
                </c:pt>
                <c:pt idx="19">
                  <c:v>377.46370420173844</c:v>
                </c:pt>
                <c:pt idx="20">
                  <c:v>283.09777815130366</c:v>
                </c:pt>
                <c:pt idx="21">
                  <c:v>188.73185210086888</c:v>
                </c:pt>
                <c:pt idx="22">
                  <c:v>94.365926050434069</c:v>
                </c:pt>
                <c:pt idx="23">
                  <c:v>0</c:v>
                </c:pt>
              </c:numCache>
            </c:numRef>
          </c:val>
          <c:smooth val="0"/>
          <c:extLst>
            <c:ext xmlns:c16="http://schemas.microsoft.com/office/drawing/2014/chart" uri="{C3380CC4-5D6E-409C-BE32-E72D297353CC}">
              <c16:uniqueId val="{00000005-01A3-412F-B366-A8450EF5F225}"/>
            </c:ext>
          </c:extLst>
        </c:ser>
        <c:dLbls>
          <c:showLegendKey val="0"/>
          <c:showVal val="0"/>
          <c:showCatName val="0"/>
          <c:showSerName val="0"/>
          <c:showPercent val="0"/>
          <c:showBubbleSize val="0"/>
        </c:dLbls>
        <c:marker val="1"/>
        <c:smooth val="0"/>
        <c:axId val="403084656"/>
        <c:axId val="403078752"/>
      </c:lineChart>
      <c:catAx>
        <c:axId val="40308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403078752"/>
        <c:crosses val="autoZero"/>
        <c:auto val="1"/>
        <c:lblAlgn val="ctr"/>
        <c:lblOffset val="100"/>
        <c:noMultiLvlLbl val="0"/>
      </c:catAx>
      <c:valAx>
        <c:axId val="403078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403084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0"/>
              <c:layout>
                <c:manualLayout>
                  <c:x val="-2.0881195206729861E-2"/>
                  <c:y val="-4.395192578897787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6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2F-40DC-B699-95691A9083D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'Transformation_EEG2021)'!$B$2:$Y$2</c:f>
              <c:numCache>
                <c:formatCode>#,##0</c:formatCode>
                <c:ptCount val="24"/>
                <c:pt idx="0">
                  <c:v>3485</c:v>
                </c:pt>
                <c:pt idx="1">
                  <c:v>3416.695652173913</c:v>
                </c:pt>
                <c:pt idx="2">
                  <c:v>3348.391304347826</c:v>
                </c:pt>
                <c:pt idx="3">
                  <c:v>3280.086956521739</c:v>
                </c:pt>
                <c:pt idx="4">
                  <c:v>3211.782608695652</c:v>
                </c:pt>
                <c:pt idx="5">
                  <c:v>3143.478260869565</c:v>
                </c:pt>
                <c:pt idx="6">
                  <c:v>3075.173913043478</c:v>
                </c:pt>
                <c:pt idx="7">
                  <c:v>3006.869565217391</c:v>
                </c:pt>
                <c:pt idx="8">
                  <c:v>2938.565217391304</c:v>
                </c:pt>
                <c:pt idx="9">
                  <c:v>2870.260869565217</c:v>
                </c:pt>
                <c:pt idx="10">
                  <c:v>2801.95652173913</c:v>
                </c:pt>
                <c:pt idx="11">
                  <c:v>2733.652173913043</c:v>
                </c:pt>
                <c:pt idx="12">
                  <c:v>2665.347826086956</c:v>
                </c:pt>
                <c:pt idx="13">
                  <c:v>2597.0434782608691</c:v>
                </c:pt>
                <c:pt idx="14">
                  <c:v>2528.7391304347821</c:v>
                </c:pt>
                <c:pt idx="15">
                  <c:v>2460.4347826086951</c:v>
                </c:pt>
                <c:pt idx="16">
                  <c:v>2392.1304347826081</c:v>
                </c:pt>
                <c:pt idx="17">
                  <c:v>2323.8260869565211</c:v>
                </c:pt>
                <c:pt idx="18">
                  <c:v>2255.5217391304341</c:v>
                </c:pt>
                <c:pt idx="19">
                  <c:v>2187.2173913043471</c:v>
                </c:pt>
                <c:pt idx="20">
                  <c:v>2118.9130434782601</c:v>
                </c:pt>
                <c:pt idx="21">
                  <c:v>2050.6086956521731</c:v>
                </c:pt>
                <c:pt idx="22">
                  <c:v>1982.3043478260861</c:v>
                </c:pt>
                <c:pt idx="23">
                  <c:v>1914</c:v>
                </c:pt>
              </c:numCache>
            </c:numRef>
          </c:val>
          <c:smooth val="0"/>
          <c:extLst>
            <c:ext xmlns:c16="http://schemas.microsoft.com/office/drawing/2014/chart" uri="{C3380CC4-5D6E-409C-BE32-E72D297353CC}">
              <c16:uniqueId val="{00000000-9E2F-40DC-B699-95691A9083D5}"/>
            </c:ext>
          </c:extLst>
        </c:ser>
        <c:ser>
          <c:idx val="1"/>
          <c:order val="1"/>
          <c:spPr>
            <a:ln w="28575" cap="rnd">
              <a:solidFill>
                <a:schemeClr val="bg1">
                  <a:lumMod val="50000"/>
                </a:schemeClr>
              </a:solidFill>
              <a:round/>
            </a:ln>
            <a:effectLst/>
          </c:spPr>
          <c:marker>
            <c:symbol val="none"/>
          </c:marker>
          <c:dLbls>
            <c:dLbl>
              <c:idx val="2"/>
              <c:layout>
                <c:manualLayout>
                  <c:x val="-2.3665354567627177E-2"/>
                  <c:y val="5.964904214218426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E2F-40DC-B699-95691A9083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'Transformation_EEG2021)'!$B$3:$Y$3</c:f>
              <c:numCache>
                <c:formatCode>#,##0</c:formatCode>
                <c:ptCount val="24"/>
                <c:pt idx="0">
                  <c:v>3485</c:v>
                </c:pt>
                <c:pt idx="1">
                  <c:v>3364</c:v>
                </c:pt>
                <c:pt idx="2">
                  <c:v>3248</c:v>
                </c:pt>
              </c:numCache>
            </c:numRef>
          </c:val>
          <c:smooth val="0"/>
          <c:extLst>
            <c:ext xmlns:c16="http://schemas.microsoft.com/office/drawing/2014/chart" uri="{C3380CC4-5D6E-409C-BE32-E72D297353CC}">
              <c16:uniqueId val="{00000001-9E2F-40DC-B699-95691A9083D5}"/>
            </c:ext>
          </c:extLst>
        </c:ser>
        <c:ser>
          <c:idx val="2"/>
          <c:order val="2"/>
          <c:spPr>
            <a:ln w="28575" cap="rnd">
              <a:solidFill>
                <a:srgbClr val="008000"/>
              </a:solidFill>
              <a:round/>
            </a:ln>
            <a:effectLst/>
          </c:spPr>
          <c:marker>
            <c:symbol val="none"/>
          </c:marker>
          <c:dLbls>
            <c:dLbl>
              <c:idx val="0"/>
              <c:layout>
                <c:manualLayout>
                  <c:x val="-1.8097035845832533E-2"/>
                  <c:y val="-4.395192578897785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8000"/>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2F-40DC-B699-95691A9083D5}"/>
                </c:ext>
              </c:extLst>
            </c:dLbl>
            <c:dLbl>
              <c:idx val="23"/>
              <c:layout>
                <c:manualLayout>
                  <c:x val="-4.1762390413459726E-3"/>
                  <c:y val="-5.023077233026046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8000"/>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E2F-40DC-B699-95691A9083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8000"/>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'Transformation_EEG2021)'!$B$4:$Y$4</c:f>
              <c:numCache>
                <c:formatCode>#,##0</c:formatCode>
                <c:ptCount val="24"/>
                <c:pt idx="0">
                  <c:v>496</c:v>
                </c:pt>
                <c:pt idx="1">
                  <c:v>500.96</c:v>
                </c:pt>
                <c:pt idx="2">
                  <c:v>505.96959999999996</c:v>
                </c:pt>
                <c:pt idx="3">
                  <c:v>511.02929599999999</c:v>
                </c:pt>
                <c:pt idx="4">
                  <c:v>581.17783120000001</c:v>
                </c:pt>
                <c:pt idx="5">
                  <c:v>651.32636639999998</c:v>
                </c:pt>
                <c:pt idx="6">
                  <c:v>721.47490159999995</c:v>
                </c:pt>
                <c:pt idx="7">
                  <c:v>791.62343679999992</c:v>
                </c:pt>
                <c:pt idx="8">
                  <c:v>861.77197199999989</c:v>
                </c:pt>
                <c:pt idx="9">
                  <c:v>931.92050719999986</c:v>
                </c:pt>
                <c:pt idx="10">
                  <c:v>1002.0690423999998</c:v>
                </c:pt>
                <c:pt idx="11">
                  <c:v>1072.2175775999999</c:v>
                </c:pt>
                <c:pt idx="12">
                  <c:v>1142.3661127999999</c:v>
                </c:pt>
                <c:pt idx="13">
                  <c:v>1212.5146479999999</c:v>
                </c:pt>
                <c:pt idx="14">
                  <c:v>1282.6631831999998</c:v>
                </c:pt>
                <c:pt idx="15">
                  <c:v>1352.8117183999998</c:v>
                </c:pt>
                <c:pt idx="16">
                  <c:v>1422.9602535999998</c:v>
                </c:pt>
                <c:pt idx="17">
                  <c:v>1493.1087887999997</c:v>
                </c:pt>
                <c:pt idx="18">
                  <c:v>1563.2573239999997</c:v>
                </c:pt>
                <c:pt idx="19">
                  <c:v>1633.4058591999997</c:v>
                </c:pt>
                <c:pt idx="20">
                  <c:v>1703.5543943999996</c:v>
                </c:pt>
                <c:pt idx="21">
                  <c:v>1773.7029295999996</c:v>
                </c:pt>
                <c:pt idx="22">
                  <c:v>1843.8514647999996</c:v>
                </c:pt>
                <c:pt idx="23">
                  <c:v>1914</c:v>
                </c:pt>
              </c:numCache>
            </c:numRef>
          </c:val>
          <c:smooth val="0"/>
          <c:extLst>
            <c:ext xmlns:c16="http://schemas.microsoft.com/office/drawing/2014/chart" uri="{C3380CC4-5D6E-409C-BE32-E72D297353CC}">
              <c16:uniqueId val="{00000002-9E2F-40DC-B699-95691A9083D5}"/>
            </c:ext>
          </c:extLst>
        </c:ser>
        <c:ser>
          <c:idx val="3"/>
          <c:order val="3"/>
          <c:spPr>
            <a:ln w="28575" cap="rnd">
              <a:solidFill>
                <a:schemeClr val="accent4"/>
              </a:solidFill>
              <a:round/>
            </a:ln>
            <a:effectLst/>
          </c:spPr>
          <c:marker>
            <c:symbol val="none"/>
          </c:marker>
          <c:val>
            <c:numRef>
              <c:f>'Transformation_EEG2021)'!$B$5:$Y$5</c:f>
              <c:numCache>
                <c:formatCode>#,##0</c:formatCode>
                <c:ptCount val="24"/>
                <c:pt idx="0">
                  <c:v>496</c:v>
                </c:pt>
                <c:pt idx="1">
                  <c:v>501.38889289999997</c:v>
                </c:pt>
                <c:pt idx="2">
                  <c:v>523.88889308</c:v>
                </c:pt>
              </c:numCache>
            </c:numRef>
          </c:val>
          <c:smooth val="0"/>
          <c:extLst>
            <c:ext xmlns:c16="http://schemas.microsoft.com/office/drawing/2014/chart" uri="{C3380CC4-5D6E-409C-BE32-E72D297353CC}">
              <c16:uniqueId val="{00000003-9E2F-40DC-B699-95691A9083D5}"/>
            </c:ext>
          </c:extLst>
        </c:ser>
        <c:ser>
          <c:idx val="4"/>
          <c:order val="4"/>
          <c:spPr>
            <a:ln w="28575" cap="rnd">
              <a:solidFill>
                <a:schemeClr val="tx1"/>
              </a:solidFill>
              <a:round/>
            </a:ln>
            <a:effectLst/>
          </c:spPr>
          <c:marker>
            <c:symbol val="none"/>
          </c:marker>
          <c:dLbls>
            <c:dLbl>
              <c:idx val="23"/>
              <c:layout>
                <c:manualLayout>
                  <c:x val="-1.9489115526281409E-2"/>
                  <c:y val="-4.0812502518336582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E2F-40DC-B699-95691A9083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'Transformation_EEG2021)'!$B$14:$Y$14</c:f>
              <c:numCache>
                <c:formatCode>#,##0</c:formatCode>
                <c:ptCount val="24"/>
                <c:pt idx="0">
                  <c:v>496</c:v>
                </c:pt>
                <c:pt idx="1">
                  <c:v>501.38889289999997</c:v>
                </c:pt>
                <c:pt idx="2">
                  <c:v>523.88889308</c:v>
                </c:pt>
                <c:pt idx="3" formatCode="#,##0.0">
                  <c:v>562.13889308</c:v>
                </c:pt>
                <c:pt idx="4" formatCode="#,##0.0">
                  <c:v>574.96389308000005</c:v>
                </c:pt>
                <c:pt idx="5" formatCode="#,##0.0">
                  <c:v>587.78889307999998</c:v>
                </c:pt>
                <c:pt idx="6" formatCode="#,##0.0">
                  <c:v>600.61389308000003</c:v>
                </c:pt>
                <c:pt idx="7" formatCode="#,##0.0">
                  <c:v>613.43889307999996</c:v>
                </c:pt>
                <c:pt idx="8" formatCode="#,##0.0">
                  <c:v>626.26389308</c:v>
                </c:pt>
                <c:pt idx="9" formatCode="#,##0.0">
                  <c:v>639.08889307999993</c:v>
                </c:pt>
                <c:pt idx="10" formatCode="#,##0.0">
                  <c:v>651.91389307999998</c:v>
                </c:pt>
                <c:pt idx="11" formatCode="#,##0.0">
                  <c:v>664.73889308000003</c:v>
                </c:pt>
                <c:pt idx="12" formatCode="#,##0.0">
                  <c:v>677.56389307999996</c:v>
                </c:pt>
                <c:pt idx="13" formatCode="#,##0.0">
                  <c:v>690.38889308</c:v>
                </c:pt>
                <c:pt idx="14" formatCode="#,##0.0">
                  <c:v>703.21389307999993</c:v>
                </c:pt>
                <c:pt idx="15" formatCode="#,##0.0">
                  <c:v>716.03889307999998</c:v>
                </c:pt>
                <c:pt idx="16" formatCode="#,##0.0">
                  <c:v>728.86389308000003</c:v>
                </c:pt>
                <c:pt idx="17" formatCode="#,##0.0">
                  <c:v>741.68889307999996</c:v>
                </c:pt>
                <c:pt idx="18" formatCode="#,##0.0">
                  <c:v>754.51389308</c:v>
                </c:pt>
                <c:pt idx="19" formatCode="#,##0.0">
                  <c:v>767.33889307999993</c:v>
                </c:pt>
                <c:pt idx="20" formatCode="#,##0.0">
                  <c:v>780.16389307999998</c:v>
                </c:pt>
                <c:pt idx="21" formatCode="#,##0.0">
                  <c:v>792.98889308000003</c:v>
                </c:pt>
                <c:pt idx="22" formatCode="#,##0.0">
                  <c:v>805.81389307999996</c:v>
                </c:pt>
                <c:pt idx="23" formatCode="#,##0.0">
                  <c:v>818.63889308</c:v>
                </c:pt>
              </c:numCache>
            </c:numRef>
          </c:val>
          <c:smooth val="0"/>
          <c:extLst>
            <c:ext xmlns:c16="http://schemas.microsoft.com/office/drawing/2014/chart" uri="{C3380CC4-5D6E-409C-BE32-E72D297353CC}">
              <c16:uniqueId val="{00000004-9E2F-40DC-B699-95691A9083D5}"/>
            </c:ext>
          </c:extLst>
        </c:ser>
        <c:ser>
          <c:idx val="5"/>
          <c:order val="5"/>
          <c:spPr>
            <a:ln w="28575" cap="rnd">
              <a:solidFill>
                <a:srgbClr val="C00000"/>
              </a:solidFill>
              <a:round/>
            </a:ln>
            <a:effectLst/>
          </c:spPr>
          <c:marker>
            <c:symbol val="none"/>
          </c:marker>
          <c:dLbls>
            <c:dLbl>
              <c:idx val="13"/>
              <c:layout>
                <c:manualLayout>
                  <c:x val="-2.3665354567627177E-2"/>
                  <c:y val="-4.081250251833669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E2F-40DC-B699-95691A9083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'Transformation_EEG2021)'!$B$20:$Y$20</c:f>
              <c:numCache>
                <c:formatCode>#,##0</c:formatCode>
                <c:ptCount val="24"/>
                <c:pt idx="0">
                  <c:v>496</c:v>
                </c:pt>
                <c:pt idx="1">
                  <c:v>501.38889289999997</c:v>
                </c:pt>
                <c:pt idx="2">
                  <c:v>523.88889308</c:v>
                </c:pt>
                <c:pt idx="3">
                  <c:v>562.13889308</c:v>
                </c:pt>
                <c:pt idx="4" formatCode="#,##0.0">
                  <c:v>575.83896307999998</c:v>
                </c:pt>
                <c:pt idx="5" formatCode="#,##0.0">
                  <c:v>603.23910307999995</c:v>
                </c:pt>
                <c:pt idx="6" formatCode="#,##0.0">
                  <c:v>630.63924307999991</c:v>
                </c:pt>
                <c:pt idx="7" formatCode="#,##0.0">
                  <c:v>658.03938307999988</c:v>
                </c:pt>
                <c:pt idx="8" formatCode="#,##0.0">
                  <c:v>685.43952307999984</c:v>
                </c:pt>
                <c:pt idx="9" formatCode="#,##0.0">
                  <c:v>712.83966307999981</c:v>
                </c:pt>
                <c:pt idx="10" formatCode="#,##0.0">
                  <c:v>740.23980307999977</c:v>
                </c:pt>
                <c:pt idx="11" formatCode="#,##0.0">
                  <c:v>767.63994307999974</c:v>
                </c:pt>
                <c:pt idx="12" formatCode="#,##0.0">
                  <c:v>795.0400830799997</c:v>
                </c:pt>
                <c:pt idx="13">
                  <c:v>822.44022307999967</c:v>
                </c:pt>
              </c:numCache>
            </c:numRef>
          </c:val>
          <c:smooth val="0"/>
          <c:extLst>
            <c:ext xmlns:c16="http://schemas.microsoft.com/office/drawing/2014/chart" uri="{C3380CC4-5D6E-409C-BE32-E72D297353CC}">
              <c16:uniqueId val="{00000005-9E2F-40DC-B699-95691A9083D5}"/>
            </c:ext>
          </c:extLst>
        </c:ser>
        <c:dLbls>
          <c:showLegendKey val="0"/>
          <c:showVal val="0"/>
          <c:showCatName val="0"/>
          <c:showSerName val="0"/>
          <c:showPercent val="0"/>
          <c:showBubbleSize val="0"/>
        </c:dLbls>
        <c:smooth val="0"/>
        <c:axId val="607559064"/>
        <c:axId val="607556112"/>
      </c:lineChart>
      <c:catAx>
        <c:axId val="607559064"/>
        <c:scaling>
          <c:orientation val="minMax"/>
        </c:scaling>
        <c:delete val="1"/>
        <c:axPos val="b"/>
        <c:majorTickMark val="none"/>
        <c:minorTickMark val="none"/>
        <c:tickLblPos val="nextTo"/>
        <c:crossAx val="607556112"/>
        <c:crosses val="autoZero"/>
        <c:auto val="1"/>
        <c:lblAlgn val="ctr"/>
        <c:lblOffset val="100"/>
        <c:noMultiLvlLbl val="0"/>
      </c:catAx>
      <c:valAx>
        <c:axId val="607556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607559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FF0000"/>
            </a:solidFill>
            <a:ln>
              <a:noFill/>
            </a:ln>
            <a:effectLst/>
          </c:spPr>
          <c:invertIfNegative val="0"/>
          <c:dPt>
            <c:idx val="2"/>
            <c:invertIfNegative val="0"/>
            <c:bubble3D val="0"/>
            <c:spPr>
              <a:solidFill>
                <a:srgbClr val="0070C0"/>
              </a:solidFill>
              <a:ln>
                <a:noFill/>
              </a:ln>
              <a:effectLst/>
            </c:spPr>
            <c:extLst>
              <c:ext xmlns:c16="http://schemas.microsoft.com/office/drawing/2014/chart" uri="{C3380CC4-5D6E-409C-BE32-E72D297353CC}">
                <c16:uniqueId val="{00000006-AFE0-4B2E-AC20-B02C1C8D1FBF}"/>
              </c:ext>
            </c:extLst>
          </c:dPt>
          <c:dPt>
            <c:idx val="3"/>
            <c:invertIfNegative val="0"/>
            <c:bubble3D val="0"/>
            <c:spPr>
              <a:solidFill>
                <a:srgbClr val="0070C0"/>
              </a:solidFill>
              <a:ln>
                <a:noFill/>
              </a:ln>
              <a:effectLst/>
            </c:spPr>
            <c:extLst>
              <c:ext xmlns:c16="http://schemas.microsoft.com/office/drawing/2014/chart" uri="{C3380CC4-5D6E-409C-BE32-E72D297353CC}">
                <c16:uniqueId val="{00000008-AFE0-4B2E-AC20-B02C1C8D1FBF}"/>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4-AFE0-4B2E-AC20-B02C1C8D1FBF}"/>
                </c:ext>
              </c:extLst>
            </c:dLbl>
            <c:dLbl>
              <c:idx val="1"/>
              <c:layout>
                <c:manualLayout>
                  <c:x val="-3.82217143191268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FE0-4B2E-AC20-B02C1C8D1FBF}"/>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6-AFE0-4B2E-AC20-B02C1C8D1FBF}"/>
                </c:ext>
              </c:extLst>
            </c:dLbl>
            <c:dLbl>
              <c:idx val="3"/>
              <c:layout>
                <c:manualLayout>
                  <c:x val="-4.2316897996176106E-2"/>
                  <c:y val="-1.358870929527300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FE0-4B2E-AC20-B02C1C8D1FB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('EE-Potenzial_Tabelle'!$B$64:$B$65,'EE-Potenzial_Tabelle'!$B$67:$B$68,'EE-Potenzial_Tabelle'!$B$70:$B$71,'EE-Potenzial_Tabelle'!$B$73:$B$74,'EE-Potenzial_Tabelle'!$B$76:$B$77)</c:f>
              <c:numCache>
                <c:formatCode>0.0</c:formatCode>
                <c:ptCount val="10"/>
                <c:pt idx="0" formatCode="0">
                  <c:v>50</c:v>
                </c:pt>
                <c:pt idx="1">
                  <c:v>8.6111111117999997</c:v>
                </c:pt>
                <c:pt idx="2" formatCode="0">
                  <c:v>200</c:v>
                </c:pt>
                <c:pt idx="3">
                  <c:v>24</c:v>
                </c:pt>
              </c:numCache>
            </c:numRef>
          </c:val>
          <c:extLst>
            <c:ext xmlns:c16="http://schemas.microsoft.com/office/drawing/2014/chart" uri="{C3380CC4-5D6E-409C-BE32-E72D297353CC}">
              <c16:uniqueId val="{00000000-AFE0-4B2E-AC20-B02C1C8D1FBF}"/>
            </c:ext>
          </c:extLst>
        </c:ser>
        <c:ser>
          <c:idx val="1"/>
          <c:order val="1"/>
          <c:spPr>
            <a:solidFill>
              <a:schemeClr val="accent2"/>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3-AFE0-4B2E-AC20-B02C1C8D1FBF}"/>
              </c:ext>
            </c:extLst>
          </c:dPt>
          <c:dPt>
            <c:idx val="1"/>
            <c:invertIfNegative val="0"/>
            <c:bubble3D val="0"/>
            <c:spPr>
              <a:solidFill>
                <a:srgbClr val="FFC000"/>
              </a:solidFill>
              <a:ln>
                <a:noFill/>
              </a:ln>
              <a:effectLst/>
            </c:spPr>
            <c:extLst>
              <c:ext xmlns:c16="http://schemas.microsoft.com/office/drawing/2014/chart" uri="{C3380CC4-5D6E-409C-BE32-E72D297353CC}">
                <c16:uniqueId val="{0000000C-AFE0-4B2E-AC20-B02C1C8D1FBF}"/>
              </c:ext>
            </c:extLst>
          </c:dPt>
          <c:dPt>
            <c:idx val="2"/>
            <c:invertIfNegative val="0"/>
            <c:bubble3D val="0"/>
            <c:spPr>
              <a:solidFill>
                <a:srgbClr val="00B0F0"/>
              </a:solidFill>
              <a:ln>
                <a:noFill/>
              </a:ln>
              <a:effectLst/>
            </c:spPr>
            <c:extLst>
              <c:ext xmlns:c16="http://schemas.microsoft.com/office/drawing/2014/chart" uri="{C3380CC4-5D6E-409C-BE32-E72D297353CC}">
                <c16:uniqueId val="{00000005-AFE0-4B2E-AC20-B02C1C8D1FBF}"/>
              </c:ext>
            </c:extLst>
          </c:dPt>
          <c:dPt>
            <c:idx val="3"/>
            <c:invertIfNegative val="0"/>
            <c:bubble3D val="0"/>
            <c:spPr>
              <a:solidFill>
                <a:srgbClr val="00B0F0"/>
              </a:solidFill>
              <a:ln>
                <a:noFill/>
              </a:ln>
              <a:effectLst/>
            </c:spPr>
            <c:extLst>
              <c:ext xmlns:c16="http://schemas.microsoft.com/office/drawing/2014/chart" uri="{C3380CC4-5D6E-409C-BE32-E72D297353CC}">
                <c16:uniqueId val="{00000007-AFE0-4B2E-AC20-B02C1C8D1FBF}"/>
              </c:ext>
            </c:extLst>
          </c:dPt>
          <c:dPt>
            <c:idx val="4"/>
            <c:invertIfNegative val="0"/>
            <c:bubble3D val="0"/>
            <c:spPr>
              <a:solidFill>
                <a:srgbClr val="008000"/>
              </a:solidFill>
              <a:ln>
                <a:noFill/>
              </a:ln>
              <a:effectLst/>
            </c:spPr>
            <c:extLst>
              <c:ext xmlns:c16="http://schemas.microsoft.com/office/drawing/2014/chart" uri="{C3380CC4-5D6E-409C-BE32-E72D297353CC}">
                <c16:uniqueId val="{00000009-AFE0-4B2E-AC20-B02C1C8D1FBF}"/>
              </c:ext>
            </c:extLst>
          </c:dPt>
          <c:dPt>
            <c:idx val="5"/>
            <c:invertIfNegative val="0"/>
            <c:bubble3D val="0"/>
            <c:spPr>
              <a:solidFill>
                <a:srgbClr val="008000"/>
              </a:solidFill>
              <a:ln>
                <a:noFill/>
              </a:ln>
              <a:effectLst/>
            </c:spPr>
            <c:extLst>
              <c:ext xmlns:c16="http://schemas.microsoft.com/office/drawing/2014/chart" uri="{C3380CC4-5D6E-409C-BE32-E72D297353CC}">
                <c16:uniqueId val="{0000000A-AFE0-4B2E-AC20-B02C1C8D1FBF}"/>
              </c:ext>
            </c:extLst>
          </c:dPt>
          <c:dPt>
            <c:idx val="6"/>
            <c:invertIfNegative val="0"/>
            <c:bubble3D val="0"/>
            <c:spPr>
              <a:solidFill>
                <a:srgbClr val="FF99CC"/>
              </a:solidFill>
              <a:ln>
                <a:noFill/>
              </a:ln>
              <a:effectLst/>
            </c:spPr>
            <c:extLst>
              <c:ext xmlns:c16="http://schemas.microsoft.com/office/drawing/2014/chart" uri="{C3380CC4-5D6E-409C-BE32-E72D297353CC}">
                <c16:uniqueId val="{0000000D-AFE0-4B2E-AC20-B02C1C8D1FBF}"/>
              </c:ext>
            </c:extLst>
          </c:dPt>
          <c:dPt>
            <c:idx val="7"/>
            <c:invertIfNegative val="0"/>
            <c:bubble3D val="0"/>
            <c:spPr>
              <a:solidFill>
                <a:srgbClr val="FF99CC"/>
              </a:solidFill>
              <a:ln>
                <a:noFill/>
              </a:ln>
              <a:effectLst/>
            </c:spPr>
            <c:extLst>
              <c:ext xmlns:c16="http://schemas.microsoft.com/office/drawing/2014/chart" uri="{C3380CC4-5D6E-409C-BE32-E72D297353CC}">
                <c16:uniqueId val="{0000000E-AFE0-4B2E-AC20-B02C1C8D1FBF}"/>
              </c:ext>
            </c:extLst>
          </c:dPt>
          <c:dPt>
            <c:idx val="8"/>
            <c:invertIfNegative val="0"/>
            <c:bubble3D val="0"/>
            <c:spPr>
              <a:solidFill>
                <a:srgbClr val="3333FF"/>
              </a:solidFill>
              <a:ln>
                <a:noFill/>
              </a:ln>
              <a:effectLst/>
            </c:spPr>
            <c:extLst>
              <c:ext xmlns:c16="http://schemas.microsoft.com/office/drawing/2014/chart" uri="{C3380CC4-5D6E-409C-BE32-E72D297353CC}">
                <c16:uniqueId val="{00000010-AFE0-4B2E-AC20-B02C1C8D1FBF}"/>
              </c:ext>
            </c:extLst>
          </c:dPt>
          <c:dPt>
            <c:idx val="9"/>
            <c:invertIfNegative val="0"/>
            <c:bubble3D val="0"/>
            <c:spPr>
              <a:solidFill>
                <a:srgbClr val="3333FF"/>
              </a:solidFill>
              <a:ln>
                <a:noFill/>
              </a:ln>
              <a:effectLst/>
            </c:spPr>
            <c:extLst>
              <c:ext xmlns:c16="http://schemas.microsoft.com/office/drawing/2014/chart" uri="{C3380CC4-5D6E-409C-BE32-E72D297353CC}">
                <c16:uniqueId val="{0000000F-AFE0-4B2E-AC20-B02C1C8D1FBF}"/>
              </c:ext>
            </c:extLst>
          </c:dPt>
          <c:dLbls>
            <c:dLbl>
              <c:idx val="1"/>
              <c:layout>
                <c:manualLayout>
                  <c:x val="0"/>
                  <c:y val="-5.9296871010337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FE0-4B2E-AC20-B02C1C8D1FBF}"/>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5-AFE0-4B2E-AC20-B02C1C8D1FBF}"/>
                </c:ext>
              </c:extLst>
            </c:dLbl>
            <c:dLbl>
              <c:idx val="3"/>
              <c:layout>
                <c:manualLayout>
                  <c:x val="0"/>
                  <c:y val="-8.153319763921428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E0-4B2E-AC20-B02C1C8D1FBF}"/>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9-AFE0-4B2E-AC20-B02C1C8D1FBF}"/>
                </c:ext>
              </c:extLst>
            </c:dLbl>
            <c:dLbl>
              <c:idx val="5"/>
              <c:layout>
                <c:manualLayout>
                  <c:x val="0"/>
                  <c:y val="-0.185302721907304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FE0-4B2E-AC20-B02C1C8D1FBF}"/>
                </c:ext>
              </c:extLst>
            </c:dLbl>
            <c:dLbl>
              <c:idx val="7"/>
              <c:layout>
                <c:manualLayout>
                  <c:x val="0"/>
                  <c:y val="-3.3354489943314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FE0-4B2E-AC20-B02C1C8D1FBF}"/>
                </c:ext>
              </c:extLst>
            </c:dLbl>
            <c:dLbl>
              <c:idx val="8"/>
              <c:layout>
                <c:manualLayout>
                  <c:x val="-1.0010333348117683E-16"/>
                  <c:y val="-4.8178707695899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FE0-4B2E-AC20-B02C1C8D1FBF}"/>
                </c:ext>
              </c:extLst>
            </c:dLbl>
            <c:dLbl>
              <c:idx val="9"/>
              <c:layout>
                <c:manualLayout>
                  <c:x val="0"/>
                  <c:y val="-4.8178707695899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FE0-4B2E-AC20-B02C1C8D1FB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('EE-Potenzial_Tabelle'!$C$64:$C$65,'EE-Potenzial_Tabelle'!$C$67:$C$68,'EE-Potenzial_Tabelle'!$C$70:$C$71,'EE-Potenzial_Tabelle'!$C$73:$C$74,'EE-Potenzial_Tabelle'!$C$76:$C$77)</c:f>
              <c:numCache>
                <c:formatCode>0.0</c:formatCode>
                <c:ptCount val="10"/>
                <c:pt idx="0" formatCode="0">
                  <c:v>725</c:v>
                </c:pt>
                <c:pt idx="1">
                  <c:v>46.388888892600001</c:v>
                </c:pt>
                <c:pt idx="2" formatCode="0">
                  <c:v>500</c:v>
                </c:pt>
                <c:pt idx="3">
                  <c:v>101.8333333434</c:v>
                </c:pt>
                <c:pt idx="4" formatCode="0">
                  <c:v>300</c:v>
                </c:pt>
                <c:pt idx="5">
                  <c:v>307.50000002460001</c:v>
                </c:pt>
                <c:pt idx="6" formatCode="0">
                  <c:v>200</c:v>
                </c:pt>
                <c:pt idx="7">
                  <c:v>3.6111111399999998</c:v>
                </c:pt>
                <c:pt idx="8" formatCode="0">
                  <c:v>25</c:v>
                </c:pt>
                <c:pt idx="9">
                  <c:v>20.0000000016</c:v>
                </c:pt>
              </c:numCache>
            </c:numRef>
          </c:val>
          <c:extLst>
            <c:ext xmlns:c16="http://schemas.microsoft.com/office/drawing/2014/chart" uri="{C3380CC4-5D6E-409C-BE32-E72D297353CC}">
              <c16:uniqueId val="{00000001-AFE0-4B2E-AC20-B02C1C8D1FBF}"/>
            </c:ext>
          </c:extLst>
        </c:ser>
        <c:dLbls>
          <c:showLegendKey val="0"/>
          <c:showVal val="0"/>
          <c:showCatName val="0"/>
          <c:showSerName val="0"/>
          <c:showPercent val="0"/>
          <c:showBubbleSize val="0"/>
        </c:dLbls>
        <c:gapWidth val="150"/>
        <c:overlap val="100"/>
        <c:axId val="594029568"/>
        <c:axId val="594029896"/>
      </c:barChart>
      <c:catAx>
        <c:axId val="594029568"/>
        <c:scaling>
          <c:orientation val="minMax"/>
        </c:scaling>
        <c:delete val="1"/>
        <c:axPos val="b"/>
        <c:majorTickMark val="none"/>
        <c:minorTickMark val="none"/>
        <c:tickLblPos val="nextTo"/>
        <c:crossAx val="594029896"/>
        <c:crosses val="autoZero"/>
        <c:auto val="1"/>
        <c:lblAlgn val="ctr"/>
        <c:lblOffset val="100"/>
        <c:noMultiLvlLbl val="0"/>
      </c:catAx>
      <c:valAx>
        <c:axId val="594029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3333FF"/>
                </a:solidFill>
                <a:latin typeface="+mn-lt"/>
                <a:ea typeface="+mn-ea"/>
                <a:cs typeface="+mn-cs"/>
              </a:defRPr>
            </a:pPr>
            <a:endParaRPr lang="de-DE"/>
          </a:p>
        </c:txPr>
        <c:crossAx val="59402956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16005275645257E-2"/>
          <c:y val="2.5538147662714599E-2"/>
          <c:w val="0.9182691751963229"/>
          <c:h val="0.94892370467457077"/>
        </c:manualLayout>
      </c:layout>
      <c:barChart>
        <c:barDir val="col"/>
        <c:grouping val="stacked"/>
        <c:varyColors val="0"/>
        <c:ser>
          <c:idx val="0"/>
          <c:order val="0"/>
          <c:spPr>
            <a:solidFill>
              <a:srgbClr val="3333FF"/>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8-F0C6-4A8B-A9F1-DF9963EFFAE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8-F0C6-4A8B-A9F1-DF9963EFFAEE}"/>
                </c:ext>
              </c:extLst>
            </c:dLbl>
            <c:dLbl>
              <c:idx val="1"/>
              <c:layout>
                <c:manualLayout>
                  <c:x val="-7.946130474126193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0C6-4A8B-A9F1-DF9963EFFAEE}"/>
                </c:ext>
              </c:extLst>
            </c:dLbl>
            <c:dLbl>
              <c:idx val="2"/>
              <c:layout>
                <c:manualLayout>
                  <c:x val="-8.888891716819136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0C6-4A8B-A9F1-DF9963EFFAE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'EE-Potenzial_Tabelle'!$A$79:$C$79</c:f>
              <c:numCache>
                <c:formatCode>0</c:formatCode>
                <c:ptCount val="3"/>
                <c:pt idx="0" formatCode="General">
                  <c:v>2000</c:v>
                </c:pt>
                <c:pt idx="1">
                  <c:v>25</c:v>
                </c:pt>
                <c:pt idx="2" formatCode="0.0">
                  <c:v>20.0000000016</c:v>
                </c:pt>
              </c:numCache>
            </c:numRef>
          </c:val>
          <c:extLst>
            <c:ext xmlns:c16="http://schemas.microsoft.com/office/drawing/2014/chart" uri="{C3380CC4-5D6E-409C-BE32-E72D297353CC}">
              <c16:uniqueId val="{00000000-F0C6-4A8B-A9F1-DF9963EFFAEE}"/>
            </c:ext>
          </c:extLst>
        </c:ser>
        <c:ser>
          <c:idx val="1"/>
          <c:order val="1"/>
          <c:spPr>
            <a:solidFill>
              <a:srgbClr val="FF99CC"/>
            </a:solidFill>
            <a:ln>
              <a:noFill/>
            </a:ln>
            <a:effectLst/>
          </c:spPr>
          <c:invertIfNegative val="0"/>
          <c:dLbls>
            <c:dLbl>
              <c:idx val="2"/>
              <c:layout>
                <c:manualLayout>
                  <c:x val="8.888891716819125E-2"/>
                  <c:y val="-9.56887328400729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0C6-4A8B-A9F1-DF9963EFFAE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'EE-Potenzial_Tabelle'!$A$80:$C$80</c:f>
              <c:numCache>
                <c:formatCode>0</c:formatCode>
                <c:ptCount val="3"/>
                <c:pt idx="1">
                  <c:v>200</c:v>
                </c:pt>
                <c:pt idx="2" formatCode="0.0">
                  <c:v>3.6111111399999998</c:v>
                </c:pt>
              </c:numCache>
            </c:numRef>
          </c:val>
          <c:extLst>
            <c:ext xmlns:c16="http://schemas.microsoft.com/office/drawing/2014/chart" uri="{C3380CC4-5D6E-409C-BE32-E72D297353CC}">
              <c16:uniqueId val="{00000001-F0C6-4A8B-A9F1-DF9963EFFAEE}"/>
            </c:ext>
          </c:extLst>
        </c:ser>
        <c:ser>
          <c:idx val="2"/>
          <c:order val="2"/>
          <c:spPr>
            <a:solidFill>
              <a:srgbClr val="008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'EE-Potenzial_Tabelle'!$A$81:$C$81</c:f>
              <c:numCache>
                <c:formatCode>0</c:formatCode>
                <c:ptCount val="3"/>
                <c:pt idx="1">
                  <c:v>300</c:v>
                </c:pt>
                <c:pt idx="2" formatCode="0.0">
                  <c:v>307.50000002460001</c:v>
                </c:pt>
              </c:numCache>
            </c:numRef>
          </c:val>
          <c:extLst>
            <c:ext xmlns:c16="http://schemas.microsoft.com/office/drawing/2014/chart" uri="{C3380CC4-5D6E-409C-BE32-E72D297353CC}">
              <c16:uniqueId val="{00000002-F0C6-4A8B-A9F1-DF9963EFFAEE}"/>
            </c:ext>
          </c:extLst>
        </c:ser>
        <c:ser>
          <c:idx val="3"/>
          <c:order val="3"/>
          <c:spPr>
            <a:solidFill>
              <a:srgbClr val="0070C0"/>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A-F0C6-4A8B-A9F1-DF9963EFFAEE}"/>
                </c:ext>
              </c:extLst>
            </c:dLbl>
            <c:dLbl>
              <c:idx val="2"/>
              <c:layout>
                <c:manualLayout>
                  <c:x val="-8.8888917168191153E-2"/>
                  <c:y val="-1.169515446591972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0C6-4A8B-A9F1-DF9963EFFAE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'EE-Potenzial_Tabelle'!$A$82:$C$82</c:f>
              <c:numCache>
                <c:formatCode>0</c:formatCode>
                <c:ptCount val="3"/>
                <c:pt idx="1">
                  <c:v>200</c:v>
                </c:pt>
                <c:pt idx="2" formatCode="0.0">
                  <c:v>24</c:v>
                </c:pt>
              </c:numCache>
            </c:numRef>
          </c:val>
          <c:extLst>
            <c:ext xmlns:c16="http://schemas.microsoft.com/office/drawing/2014/chart" uri="{C3380CC4-5D6E-409C-BE32-E72D297353CC}">
              <c16:uniqueId val="{00000003-F0C6-4A8B-A9F1-DF9963EFFAEE}"/>
            </c:ext>
          </c:extLst>
        </c:ser>
        <c:ser>
          <c:idx val="4"/>
          <c:order val="4"/>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'EE-Potenzial_Tabelle'!$A$83:$C$83</c:f>
              <c:numCache>
                <c:formatCode>0</c:formatCode>
                <c:ptCount val="3"/>
                <c:pt idx="1">
                  <c:v>500</c:v>
                </c:pt>
                <c:pt idx="2" formatCode="0.0">
                  <c:v>101.8333333434</c:v>
                </c:pt>
              </c:numCache>
            </c:numRef>
          </c:val>
          <c:extLst>
            <c:ext xmlns:c16="http://schemas.microsoft.com/office/drawing/2014/chart" uri="{C3380CC4-5D6E-409C-BE32-E72D297353CC}">
              <c16:uniqueId val="{00000004-F0C6-4A8B-A9F1-DF9963EFFAEE}"/>
            </c:ext>
          </c:extLst>
        </c:ser>
        <c:ser>
          <c:idx val="5"/>
          <c:order val="5"/>
          <c:spPr>
            <a:solidFill>
              <a:srgbClr val="FF0000"/>
            </a:solidFill>
            <a:ln>
              <a:noFill/>
            </a:ln>
            <a:effectLst/>
          </c:spPr>
          <c:invertIfNegative val="0"/>
          <c:dLbls>
            <c:dLbl>
              <c:idx val="1"/>
              <c:layout>
                <c:manualLayout>
                  <c:x val="-7.9461304741261937E-2"/>
                  <c:y val="5.8475772329598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C6-4A8B-A9F1-DF9963EFFAEE}"/>
                </c:ext>
              </c:extLst>
            </c:dLbl>
            <c:dLbl>
              <c:idx val="2"/>
              <c:layout>
                <c:manualLayout>
                  <c:x val="8.8888917168191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0C6-4A8B-A9F1-DF9963EFFAE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'EE-Potenzial_Tabelle'!$A$84:$C$84</c:f>
              <c:numCache>
                <c:formatCode>0</c:formatCode>
                <c:ptCount val="3"/>
                <c:pt idx="1">
                  <c:v>50</c:v>
                </c:pt>
                <c:pt idx="2" formatCode="0.0">
                  <c:v>8.6111111117999997</c:v>
                </c:pt>
              </c:numCache>
            </c:numRef>
          </c:val>
          <c:extLst>
            <c:ext xmlns:c16="http://schemas.microsoft.com/office/drawing/2014/chart" uri="{C3380CC4-5D6E-409C-BE32-E72D297353CC}">
              <c16:uniqueId val="{00000005-F0C6-4A8B-A9F1-DF9963EFFAEE}"/>
            </c:ext>
          </c:extLst>
        </c:ser>
        <c:ser>
          <c:idx val="6"/>
          <c:order val="6"/>
          <c:spPr>
            <a:solidFill>
              <a:srgbClr val="FFC000"/>
            </a:solidFill>
            <a:ln>
              <a:noFill/>
            </a:ln>
            <a:effectLst/>
          </c:spPr>
          <c:invertIfNegative val="0"/>
          <c:dLbls>
            <c:dLbl>
              <c:idx val="2"/>
              <c:layout>
                <c:manualLayout>
                  <c:x val="-1.975286451726602E-16"/>
                  <c:y val="-4.1465117564031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0C6-4A8B-A9F1-DF9963EFFAE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'EE-Potenzial_Tabelle'!$A$85:$C$85</c:f>
              <c:numCache>
                <c:formatCode>0</c:formatCode>
                <c:ptCount val="3"/>
                <c:pt idx="1">
                  <c:v>725</c:v>
                </c:pt>
                <c:pt idx="2" formatCode="0.0">
                  <c:v>46.388888892600001</c:v>
                </c:pt>
              </c:numCache>
            </c:numRef>
          </c:val>
          <c:extLst>
            <c:ext xmlns:c16="http://schemas.microsoft.com/office/drawing/2014/chart" uri="{C3380CC4-5D6E-409C-BE32-E72D297353CC}">
              <c16:uniqueId val="{00000006-F0C6-4A8B-A9F1-DF9963EFFAEE}"/>
            </c:ext>
          </c:extLst>
        </c:ser>
        <c:dLbls>
          <c:showLegendKey val="0"/>
          <c:showVal val="0"/>
          <c:showCatName val="0"/>
          <c:showSerName val="0"/>
          <c:showPercent val="0"/>
          <c:showBubbleSize val="0"/>
        </c:dLbls>
        <c:gapWidth val="150"/>
        <c:overlap val="100"/>
        <c:axId val="594118272"/>
        <c:axId val="594122536"/>
      </c:barChart>
      <c:catAx>
        <c:axId val="594118272"/>
        <c:scaling>
          <c:orientation val="minMax"/>
        </c:scaling>
        <c:delete val="1"/>
        <c:axPos val="b"/>
        <c:majorTickMark val="none"/>
        <c:minorTickMark val="none"/>
        <c:tickLblPos val="nextTo"/>
        <c:crossAx val="594122536"/>
        <c:crosses val="autoZero"/>
        <c:auto val="1"/>
        <c:lblAlgn val="ctr"/>
        <c:lblOffset val="100"/>
        <c:noMultiLvlLbl val="0"/>
      </c:catAx>
      <c:valAx>
        <c:axId val="594122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3333FF"/>
                </a:solidFill>
                <a:latin typeface="+mn-lt"/>
                <a:ea typeface="+mn-ea"/>
                <a:cs typeface="+mn-cs"/>
              </a:defRPr>
            </a:pPr>
            <a:endParaRPr lang="de-DE"/>
          </a:p>
        </c:txPr>
        <c:crossAx val="594118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2747408255086"/>
          <c:y val="4.0223562461937402E-2"/>
          <c:w val="0.78442018858009521"/>
          <c:h val="0.91064237022235572"/>
        </c:manualLayout>
      </c:layout>
      <c:doughnut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F4A9-4766-B5F5-74F5D438E28B}"/>
              </c:ext>
            </c:extLst>
          </c:dPt>
          <c:dPt>
            <c:idx val="1"/>
            <c:bubble3D val="0"/>
            <c:spPr>
              <a:solidFill>
                <a:srgbClr val="3333FF"/>
              </a:solidFill>
              <a:ln w="19050">
                <a:solidFill>
                  <a:schemeClr val="lt1"/>
                </a:solidFill>
              </a:ln>
              <a:effectLst/>
            </c:spPr>
            <c:extLst>
              <c:ext xmlns:c16="http://schemas.microsoft.com/office/drawing/2014/chart" uri="{C3380CC4-5D6E-409C-BE32-E72D297353CC}">
                <c16:uniqueId val="{00000003-F4A9-4766-B5F5-74F5D438E28B}"/>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F4A9-4766-B5F5-74F5D438E28B}"/>
              </c:ext>
            </c:extLst>
          </c:dPt>
          <c:dPt>
            <c:idx val="3"/>
            <c:bubble3D val="0"/>
            <c:spPr>
              <a:solidFill>
                <a:srgbClr val="FF9933"/>
              </a:solidFill>
              <a:ln w="19050">
                <a:solidFill>
                  <a:schemeClr val="lt1"/>
                </a:solidFill>
              </a:ln>
              <a:effectLst/>
            </c:spPr>
            <c:extLst>
              <c:ext xmlns:c16="http://schemas.microsoft.com/office/drawing/2014/chart" uri="{C3380CC4-5D6E-409C-BE32-E72D297353CC}">
                <c16:uniqueId val="{00000007-F4A9-4766-B5F5-74F5D438E28B}"/>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3-F4A9-4766-B5F5-74F5D438E28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Endenergieverbrauch!$A$3:$A$6</c:f>
              <c:strCache>
                <c:ptCount val="4"/>
                <c:pt idx="0">
                  <c:v>Industrie</c:v>
                </c:pt>
                <c:pt idx="1">
                  <c:v>Verkehr</c:v>
                </c:pt>
                <c:pt idx="2">
                  <c:v>Haushalte</c:v>
                </c:pt>
                <c:pt idx="3">
                  <c:v>GHD</c:v>
                </c:pt>
              </c:strCache>
            </c:strRef>
          </c:cat>
          <c:val>
            <c:numRef>
              <c:f>Endenergieverbrauch!$D$3:$D$6</c:f>
              <c:numCache>
                <c:formatCode>0.0</c:formatCode>
                <c:ptCount val="4"/>
                <c:pt idx="0">
                  <c:v>28.945111492281306</c:v>
                </c:pt>
                <c:pt idx="1">
                  <c:v>29.534734133790735</c:v>
                </c:pt>
                <c:pt idx="2">
                  <c:v>26.050600343053169</c:v>
                </c:pt>
                <c:pt idx="3">
                  <c:v>15.469554030874786</c:v>
                </c:pt>
              </c:numCache>
            </c:numRef>
          </c:val>
          <c:extLst>
            <c:ext xmlns:c16="http://schemas.microsoft.com/office/drawing/2014/chart" uri="{C3380CC4-5D6E-409C-BE32-E72D297353CC}">
              <c16:uniqueId val="{00000008-F4A9-4766-B5F5-74F5D438E28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1665076595303"/>
          <c:y val="3.118676698819323E-2"/>
          <c:w val="0.81006144431207583"/>
          <c:h val="0.91980545631607458"/>
        </c:manualLayout>
      </c:layout>
      <c:doughnut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1633-4C81-897A-D415B7D02E33}"/>
              </c:ext>
            </c:extLst>
          </c:dPt>
          <c:dPt>
            <c:idx val="1"/>
            <c:bubble3D val="0"/>
            <c:spPr>
              <a:solidFill>
                <a:srgbClr val="3333FF"/>
              </a:solidFill>
              <a:ln w="19050">
                <a:solidFill>
                  <a:schemeClr val="lt1"/>
                </a:solidFill>
              </a:ln>
              <a:effectLst/>
            </c:spPr>
            <c:extLst>
              <c:ext xmlns:c16="http://schemas.microsoft.com/office/drawing/2014/chart" uri="{C3380CC4-5D6E-409C-BE32-E72D297353CC}">
                <c16:uniqueId val="{00000003-1633-4C81-897A-D415B7D02E33}"/>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1633-4C81-897A-D415B7D02E33}"/>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3-1633-4C81-897A-D415B7D02E3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Endenergieverbrauch!$A$11:$A$13</c:f>
              <c:strCache>
                <c:ptCount val="3"/>
                <c:pt idx="0">
                  <c:v>Industrie</c:v>
                </c:pt>
                <c:pt idx="1">
                  <c:v>Verkehr</c:v>
                </c:pt>
                <c:pt idx="2">
                  <c:v>Haushalte/GHD</c:v>
                </c:pt>
              </c:strCache>
            </c:strRef>
          </c:cat>
          <c:val>
            <c:numRef>
              <c:f>Endenergieverbrauch!$D$11:$D$13</c:f>
              <c:numCache>
                <c:formatCode>General</c:formatCode>
                <c:ptCount val="3"/>
                <c:pt idx="0">
                  <c:v>32</c:v>
                </c:pt>
                <c:pt idx="1">
                  <c:v>28</c:v>
                </c:pt>
                <c:pt idx="2">
                  <c:v>40</c:v>
                </c:pt>
              </c:numCache>
            </c:numRef>
          </c:val>
          <c:extLst>
            <c:ext xmlns:c16="http://schemas.microsoft.com/office/drawing/2014/chart" uri="{C3380CC4-5D6E-409C-BE32-E72D297353CC}">
              <c16:uniqueId val="{00000006-1633-4C81-897A-D415B7D02E3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FF0000"/>
            </a:solidFill>
            <a:ln>
              <a:noFill/>
            </a:ln>
            <a:effectLst/>
          </c:spPr>
          <c:invertIfNegative val="0"/>
          <c:dLbls>
            <c:dLbl>
              <c:idx val="0"/>
              <c:layout>
                <c:manualLayout>
                  <c:x val="3.614487320549243E-2"/>
                  <c:y val="-4.0040671232984687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1A0-4FDF-A9A7-2291402F4CF3}"/>
                </c:ext>
              </c:extLst>
            </c:dLbl>
            <c:dLbl>
              <c:idx val="1"/>
              <c:delete val="1"/>
              <c:extLst>
                <c:ext xmlns:c15="http://schemas.microsoft.com/office/drawing/2012/chart" uri="{CE6537A1-D6FC-4f65-9D91-7224C49458BB}"/>
                <c:ext xmlns:c16="http://schemas.microsoft.com/office/drawing/2014/chart" uri="{C3380CC4-5D6E-409C-BE32-E72D297353CC}">
                  <c16:uniqueId val="{0000000C-91A0-4FDF-A9A7-2291402F4C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('EE-Potenzial RLP'!$B$24:$B$25,'EE-Potenzial RLP'!$B$27:$B$28,'EE-Potenzial RLP'!$B$30:$B$31,'EE-Potenzial RLP'!$B$33:$B$34)</c:f>
              <c:numCache>
                <c:formatCode>0</c:formatCode>
                <c:ptCount val="8"/>
                <c:pt idx="0">
                  <c:v>2.4166666668600003</c:v>
                </c:pt>
                <c:pt idx="1">
                  <c:v>0</c:v>
                </c:pt>
              </c:numCache>
            </c:numRef>
          </c:val>
          <c:extLst>
            <c:ext xmlns:c16="http://schemas.microsoft.com/office/drawing/2014/chart" uri="{C3380CC4-5D6E-409C-BE32-E72D297353CC}">
              <c16:uniqueId val="{00000000-91A0-4FDF-A9A7-2291402F4CF3}"/>
            </c:ext>
          </c:extLst>
        </c:ser>
        <c:ser>
          <c:idx val="1"/>
          <c:order val="1"/>
          <c:spPr>
            <a:solidFill>
              <a:schemeClr val="accent2"/>
            </a:solidFill>
            <a:ln>
              <a:noFill/>
            </a:ln>
            <a:effectLst/>
          </c:spPr>
          <c:invertIfNegative val="0"/>
          <c:dPt>
            <c:idx val="0"/>
            <c:invertIfNegative val="0"/>
            <c:bubble3D val="0"/>
            <c:spPr>
              <a:solidFill>
                <a:srgbClr val="FF9900"/>
              </a:solidFill>
              <a:ln>
                <a:noFill/>
              </a:ln>
              <a:effectLst/>
            </c:spPr>
            <c:extLst>
              <c:ext xmlns:c16="http://schemas.microsoft.com/office/drawing/2014/chart" uri="{C3380CC4-5D6E-409C-BE32-E72D297353CC}">
                <c16:uniqueId val="{00000004-91A0-4FDF-A9A7-2291402F4CF3}"/>
              </c:ext>
            </c:extLst>
          </c:dPt>
          <c:dPt>
            <c:idx val="1"/>
            <c:invertIfNegative val="0"/>
            <c:bubble3D val="0"/>
            <c:spPr>
              <a:solidFill>
                <a:srgbClr val="FF9900"/>
              </a:solidFill>
              <a:ln>
                <a:noFill/>
              </a:ln>
              <a:effectLst/>
            </c:spPr>
            <c:extLst>
              <c:ext xmlns:c16="http://schemas.microsoft.com/office/drawing/2014/chart" uri="{C3380CC4-5D6E-409C-BE32-E72D297353CC}">
                <c16:uniqueId val="{00000003-91A0-4FDF-A9A7-2291402F4CF3}"/>
              </c:ext>
            </c:extLst>
          </c:dPt>
          <c:dPt>
            <c:idx val="2"/>
            <c:invertIfNegative val="0"/>
            <c:bubble3D val="0"/>
            <c:spPr>
              <a:solidFill>
                <a:srgbClr val="00B0F0"/>
              </a:solidFill>
              <a:ln>
                <a:noFill/>
              </a:ln>
              <a:effectLst/>
            </c:spPr>
            <c:extLst>
              <c:ext xmlns:c16="http://schemas.microsoft.com/office/drawing/2014/chart" uri="{C3380CC4-5D6E-409C-BE32-E72D297353CC}">
                <c16:uniqueId val="{00000005-91A0-4FDF-A9A7-2291402F4CF3}"/>
              </c:ext>
            </c:extLst>
          </c:dPt>
          <c:dPt>
            <c:idx val="3"/>
            <c:invertIfNegative val="0"/>
            <c:bubble3D val="0"/>
            <c:spPr>
              <a:solidFill>
                <a:srgbClr val="00B0F0"/>
              </a:solidFill>
              <a:ln>
                <a:noFill/>
              </a:ln>
              <a:effectLst/>
            </c:spPr>
            <c:extLst>
              <c:ext xmlns:c16="http://schemas.microsoft.com/office/drawing/2014/chart" uri="{C3380CC4-5D6E-409C-BE32-E72D297353CC}">
                <c16:uniqueId val="{00000006-91A0-4FDF-A9A7-2291402F4CF3}"/>
              </c:ext>
            </c:extLst>
          </c:dPt>
          <c:dPt>
            <c:idx val="4"/>
            <c:invertIfNegative val="0"/>
            <c:bubble3D val="0"/>
            <c:spPr>
              <a:solidFill>
                <a:srgbClr val="008000"/>
              </a:solidFill>
              <a:ln>
                <a:noFill/>
              </a:ln>
              <a:effectLst/>
            </c:spPr>
            <c:extLst>
              <c:ext xmlns:c16="http://schemas.microsoft.com/office/drawing/2014/chart" uri="{C3380CC4-5D6E-409C-BE32-E72D297353CC}">
                <c16:uniqueId val="{00000007-91A0-4FDF-A9A7-2291402F4CF3}"/>
              </c:ext>
            </c:extLst>
          </c:dPt>
          <c:dPt>
            <c:idx val="5"/>
            <c:invertIfNegative val="0"/>
            <c:bubble3D val="0"/>
            <c:spPr>
              <a:solidFill>
                <a:srgbClr val="008000"/>
              </a:solidFill>
              <a:ln>
                <a:noFill/>
              </a:ln>
              <a:effectLst/>
            </c:spPr>
            <c:extLst>
              <c:ext xmlns:c16="http://schemas.microsoft.com/office/drawing/2014/chart" uri="{C3380CC4-5D6E-409C-BE32-E72D297353CC}">
                <c16:uniqueId val="{00000008-91A0-4FDF-A9A7-2291402F4CF3}"/>
              </c:ext>
            </c:extLst>
          </c:dPt>
          <c:dPt>
            <c:idx val="6"/>
            <c:invertIfNegative val="0"/>
            <c:bubble3D val="0"/>
            <c:spPr>
              <a:solidFill>
                <a:srgbClr val="3333FF"/>
              </a:solidFill>
              <a:ln>
                <a:noFill/>
              </a:ln>
              <a:effectLst/>
            </c:spPr>
            <c:extLst>
              <c:ext xmlns:c16="http://schemas.microsoft.com/office/drawing/2014/chart" uri="{C3380CC4-5D6E-409C-BE32-E72D297353CC}">
                <c16:uniqueId val="{00000009-91A0-4FDF-A9A7-2291402F4CF3}"/>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A0-4FDF-A9A7-2291402F4CF3}"/>
                </c:ext>
              </c:extLst>
            </c:dLbl>
            <c:dLbl>
              <c:idx val="1"/>
              <c:layout>
                <c:manualLayout>
                  <c:x val="-2.2258411367363663E-3"/>
                  <c:y val="-6.8318212987995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A0-4FDF-A9A7-2291402F4CF3}"/>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A0-4FDF-A9A7-2291402F4CF3}"/>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A0-4FDF-A9A7-2291402F4CF3}"/>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1A0-4FDF-A9A7-2291402F4CF3}"/>
                </c:ext>
              </c:extLst>
            </c:dLbl>
            <c:dLbl>
              <c:idx val="5"/>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1A0-4FDF-A9A7-2291402F4CF3}"/>
                </c:ext>
              </c:extLst>
            </c:dLbl>
            <c:dLbl>
              <c:idx val="6"/>
              <c:layout>
                <c:manualLayout>
                  <c:x val="-1.4457949282198031E-3"/>
                  <c:y val="-5.2052872602880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1A0-4FDF-A9A7-2291402F4CF3}"/>
                </c:ext>
              </c:extLst>
            </c:dLbl>
            <c:dLbl>
              <c:idx val="7"/>
              <c:layout>
                <c:manualLayout>
                  <c:x val="-1.4457949282196971E-3"/>
                  <c:y val="-4.0040671232984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1A0-4FDF-A9A7-2291402F4CF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('EE-Potenzial RLP'!$C$24:$C$25,'EE-Potenzial RLP'!$C$27:$C$28,'EE-Potenzial RLP'!$C$30:$C$31,'EE-Potenzial RLP'!$C$33:$C$34)</c:f>
              <c:numCache>
                <c:formatCode>0.0</c:formatCode>
                <c:ptCount val="8"/>
                <c:pt idx="0" formatCode="0">
                  <c:v>56.933333333140013</c:v>
                </c:pt>
                <c:pt idx="1">
                  <c:v>2.4680555557530002</c:v>
                </c:pt>
                <c:pt idx="2" formatCode="0">
                  <c:v>24.4</c:v>
                </c:pt>
                <c:pt idx="3">
                  <c:v>6.191666667162</c:v>
                </c:pt>
                <c:pt idx="4" formatCode="0">
                  <c:v>15</c:v>
                </c:pt>
                <c:pt idx="5">
                  <c:v>13.121111112160801</c:v>
                </c:pt>
                <c:pt idx="6" formatCode="0">
                  <c:v>1.25</c:v>
                </c:pt>
                <c:pt idx="7">
                  <c:v>0.82111111117680002</c:v>
                </c:pt>
              </c:numCache>
            </c:numRef>
          </c:val>
          <c:extLst>
            <c:ext xmlns:c16="http://schemas.microsoft.com/office/drawing/2014/chart" uri="{C3380CC4-5D6E-409C-BE32-E72D297353CC}">
              <c16:uniqueId val="{00000001-91A0-4FDF-A9A7-2291402F4CF3}"/>
            </c:ext>
          </c:extLst>
        </c:ser>
        <c:dLbls>
          <c:showLegendKey val="0"/>
          <c:showVal val="0"/>
          <c:showCatName val="0"/>
          <c:showSerName val="0"/>
          <c:showPercent val="0"/>
          <c:showBubbleSize val="0"/>
        </c:dLbls>
        <c:gapWidth val="150"/>
        <c:overlap val="100"/>
        <c:axId val="621093920"/>
        <c:axId val="621094248"/>
      </c:barChart>
      <c:catAx>
        <c:axId val="621093920"/>
        <c:scaling>
          <c:orientation val="minMax"/>
        </c:scaling>
        <c:delete val="1"/>
        <c:axPos val="b"/>
        <c:majorTickMark val="none"/>
        <c:minorTickMark val="none"/>
        <c:tickLblPos val="nextTo"/>
        <c:crossAx val="621094248"/>
        <c:crosses val="autoZero"/>
        <c:auto val="1"/>
        <c:lblAlgn val="ctr"/>
        <c:lblOffset val="100"/>
        <c:noMultiLvlLbl val="0"/>
      </c:catAx>
      <c:valAx>
        <c:axId val="621094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3333FF"/>
                </a:solidFill>
                <a:latin typeface="+mn-lt"/>
                <a:ea typeface="+mn-ea"/>
                <a:cs typeface="+mn-cs"/>
              </a:defRPr>
            </a:pPr>
            <a:endParaRPr lang="de-DE"/>
          </a:p>
        </c:txPr>
        <c:crossAx val="621093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7-CC98-47E7-9A88-9AC0A4AFF04E}"/>
              </c:ext>
            </c:extLst>
          </c:dPt>
          <c:dPt>
            <c:idx val="1"/>
            <c:invertIfNegative val="0"/>
            <c:bubble3D val="0"/>
            <c:spPr>
              <a:solidFill>
                <a:srgbClr val="3333FF"/>
              </a:solidFill>
              <a:ln>
                <a:noFill/>
              </a:ln>
              <a:effectLst/>
            </c:spPr>
            <c:extLst>
              <c:ext xmlns:c16="http://schemas.microsoft.com/office/drawing/2014/chart" uri="{C3380CC4-5D6E-409C-BE32-E72D297353CC}">
                <c16:uniqueId val="{00000008-CC98-47E7-9A88-9AC0A4AFF04E}"/>
              </c:ext>
            </c:extLst>
          </c:dPt>
          <c:dPt>
            <c:idx val="2"/>
            <c:invertIfNegative val="0"/>
            <c:bubble3D val="0"/>
            <c:spPr>
              <a:solidFill>
                <a:srgbClr val="3333FF"/>
              </a:solidFill>
              <a:ln>
                <a:noFill/>
              </a:ln>
              <a:effectLst/>
            </c:spPr>
            <c:extLst>
              <c:ext xmlns:c16="http://schemas.microsoft.com/office/drawing/2014/chart" uri="{C3380CC4-5D6E-409C-BE32-E72D297353CC}">
                <c16:uniqueId val="{0000000C-CC98-47E7-9A88-9AC0A4AFF04E}"/>
              </c:ext>
            </c:extLst>
          </c:dPt>
          <c:dLbls>
            <c:dLbl>
              <c:idx val="1"/>
              <c:layout>
                <c:manualLayout>
                  <c:x val="-8.5197037155635466E-2"/>
                  <c:y val="-1.3155618536784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98-47E7-9A88-9AC0A4AFF04E}"/>
                </c:ext>
              </c:extLst>
            </c:dLbl>
            <c:dLbl>
              <c:idx val="2"/>
              <c:layout>
                <c:manualLayout>
                  <c:x val="8.6616987774895904E-2"/>
                  <c:y val="-1.3155618536784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C98-47E7-9A88-9AC0A4AFF04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'EE-Potenzial RLP'!$A$36:$C$36</c:f>
              <c:numCache>
                <c:formatCode>0</c:formatCode>
                <c:ptCount val="3"/>
                <c:pt idx="0" formatCode="General">
                  <c:v>100</c:v>
                </c:pt>
                <c:pt idx="1">
                  <c:v>1.25</c:v>
                </c:pt>
                <c:pt idx="2" formatCode="0.0">
                  <c:v>0.82111111117680002</c:v>
                </c:pt>
              </c:numCache>
            </c:numRef>
          </c:val>
          <c:extLst>
            <c:ext xmlns:c16="http://schemas.microsoft.com/office/drawing/2014/chart" uri="{C3380CC4-5D6E-409C-BE32-E72D297353CC}">
              <c16:uniqueId val="{00000000-CC98-47E7-9A88-9AC0A4AFF04E}"/>
            </c:ext>
          </c:extLst>
        </c:ser>
        <c:ser>
          <c:idx val="1"/>
          <c:order val="1"/>
          <c:spPr>
            <a:solidFill>
              <a:srgbClr val="008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'EE-Potenzial RLP'!$A$37:$C$37</c:f>
              <c:numCache>
                <c:formatCode>0</c:formatCode>
                <c:ptCount val="3"/>
                <c:pt idx="1">
                  <c:v>15</c:v>
                </c:pt>
                <c:pt idx="2" formatCode="0.0">
                  <c:v>13.121111112160801</c:v>
                </c:pt>
              </c:numCache>
            </c:numRef>
          </c:val>
          <c:extLst>
            <c:ext xmlns:c16="http://schemas.microsoft.com/office/drawing/2014/chart" uri="{C3380CC4-5D6E-409C-BE32-E72D297353CC}">
              <c16:uniqueId val="{00000001-CC98-47E7-9A88-9AC0A4AFF04E}"/>
            </c:ext>
          </c:extLst>
        </c:ser>
        <c:ser>
          <c:idx val="2"/>
          <c:order val="2"/>
          <c:spPr>
            <a:solidFill>
              <a:srgbClr val="00B0F0"/>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D-CC98-47E7-9A88-9AC0A4AFF04E}"/>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E-CC98-47E7-9A88-9AC0A4AFF04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'EE-Potenzial RLP'!$A$38:$C$38</c:f>
              <c:numCache>
                <c:formatCode>0</c:formatCode>
                <c:ptCount val="3"/>
                <c:pt idx="1">
                  <c:v>24.4</c:v>
                </c:pt>
                <c:pt idx="2" formatCode="0.0">
                  <c:v>6.191666667162</c:v>
                </c:pt>
              </c:numCache>
            </c:numRef>
          </c:val>
          <c:extLst>
            <c:ext xmlns:c16="http://schemas.microsoft.com/office/drawing/2014/chart" uri="{C3380CC4-5D6E-409C-BE32-E72D297353CC}">
              <c16:uniqueId val="{00000002-CC98-47E7-9A88-9AC0A4AFF04E}"/>
            </c:ext>
          </c:extLst>
        </c:ser>
        <c:ser>
          <c:idx val="3"/>
          <c:order val="3"/>
          <c:spPr>
            <a:solidFill>
              <a:srgbClr val="FF0000"/>
            </a:solidFill>
            <a:ln>
              <a:noFill/>
            </a:ln>
            <a:effectLst/>
          </c:spPr>
          <c:invertIfNegative val="0"/>
          <c:dLbls>
            <c:dLbl>
              <c:idx val="1"/>
              <c:layout>
                <c:manualLayout>
                  <c:x val="-8.3777086536374834E-2"/>
                  <c:y val="6.5778092683922281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98-47E7-9A88-9AC0A4AFF04E}"/>
                </c:ext>
              </c:extLst>
            </c:dLbl>
            <c:dLbl>
              <c:idx val="2"/>
              <c:delete val="1"/>
              <c:extLst>
                <c:ext xmlns:c15="http://schemas.microsoft.com/office/drawing/2012/chart" uri="{CE6537A1-D6FC-4f65-9D91-7224C49458BB}"/>
                <c:ext xmlns:c16="http://schemas.microsoft.com/office/drawing/2014/chart" uri="{C3380CC4-5D6E-409C-BE32-E72D297353CC}">
                  <c16:uniqueId val="{0000000A-CC98-47E7-9A88-9AC0A4AFF0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'EE-Potenzial RLP'!$A$39:$C$39</c:f>
              <c:numCache>
                <c:formatCode>0</c:formatCode>
                <c:ptCount val="3"/>
                <c:pt idx="1">
                  <c:v>2.4166666668600003</c:v>
                </c:pt>
                <c:pt idx="2" formatCode="0.0">
                  <c:v>0</c:v>
                </c:pt>
              </c:numCache>
            </c:numRef>
          </c:val>
          <c:extLst>
            <c:ext xmlns:c16="http://schemas.microsoft.com/office/drawing/2014/chart" uri="{C3380CC4-5D6E-409C-BE32-E72D297353CC}">
              <c16:uniqueId val="{00000003-CC98-47E7-9A88-9AC0A4AFF04E}"/>
            </c:ext>
          </c:extLst>
        </c:ser>
        <c:ser>
          <c:idx val="4"/>
          <c:order val="4"/>
          <c:spPr>
            <a:solidFill>
              <a:srgbClr val="FF9900"/>
            </a:solidFill>
            <a:ln>
              <a:noFill/>
            </a:ln>
            <a:effectLst/>
          </c:spPr>
          <c:invertIfNegative val="0"/>
          <c:dLbls>
            <c:dLbl>
              <c:idx val="2"/>
              <c:layout>
                <c:manualLayout>
                  <c:x val="8.3777086536374834E-2"/>
                  <c:y val="6.57780926839222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C98-47E7-9A88-9AC0A4AFF04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'EE-Potenzial RLP'!$A$40:$C$40</c:f>
              <c:numCache>
                <c:formatCode>0</c:formatCode>
                <c:ptCount val="3"/>
                <c:pt idx="1">
                  <c:v>56.933333333140013</c:v>
                </c:pt>
                <c:pt idx="2" formatCode="0.0">
                  <c:v>2.4680555557530002</c:v>
                </c:pt>
              </c:numCache>
            </c:numRef>
          </c:val>
          <c:extLst>
            <c:ext xmlns:c16="http://schemas.microsoft.com/office/drawing/2014/chart" uri="{C3380CC4-5D6E-409C-BE32-E72D297353CC}">
              <c16:uniqueId val="{00000004-CC98-47E7-9A88-9AC0A4AFF04E}"/>
            </c:ext>
          </c:extLst>
        </c:ser>
        <c:ser>
          <c:idx val="5"/>
          <c:order val="5"/>
          <c:spPr>
            <a:solidFill>
              <a:schemeClr val="accent6"/>
            </a:solidFill>
            <a:ln>
              <a:noFill/>
            </a:ln>
            <a:effectLst/>
          </c:spPr>
          <c:invertIfNegative val="0"/>
          <c:val>
            <c:numRef>
              <c:f>'EE-Potenzial RLP'!$A$41:$C$41</c:f>
              <c:numCache>
                <c:formatCode>General</c:formatCode>
                <c:ptCount val="3"/>
              </c:numCache>
            </c:numRef>
          </c:val>
          <c:extLst>
            <c:ext xmlns:c16="http://schemas.microsoft.com/office/drawing/2014/chart" uri="{C3380CC4-5D6E-409C-BE32-E72D297353CC}">
              <c16:uniqueId val="{00000005-CC98-47E7-9A88-9AC0A4AFF04E}"/>
            </c:ext>
          </c:extLst>
        </c:ser>
        <c:dLbls>
          <c:showLegendKey val="0"/>
          <c:showVal val="0"/>
          <c:showCatName val="0"/>
          <c:showSerName val="0"/>
          <c:showPercent val="0"/>
          <c:showBubbleSize val="0"/>
        </c:dLbls>
        <c:gapWidth val="150"/>
        <c:overlap val="100"/>
        <c:axId val="575438080"/>
        <c:axId val="575442016"/>
      </c:barChart>
      <c:catAx>
        <c:axId val="575438080"/>
        <c:scaling>
          <c:orientation val="minMax"/>
        </c:scaling>
        <c:delete val="1"/>
        <c:axPos val="b"/>
        <c:majorTickMark val="none"/>
        <c:minorTickMark val="none"/>
        <c:tickLblPos val="nextTo"/>
        <c:crossAx val="575442016"/>
        <c:crosses val="autoZero"/>
        <c:auto val="1"/>
        <c:lblAlgn val="ctr"/>
        <c:lblOffset val="100"/>
        <c:noMultiLvlLbl val="0"/>
      </c:catAx>
      <c:valAx>
        <c:axId val="575442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3333FF"/>
                </a:solidFill>
                <a:latin typeface="+mn-lt"/>
                <a:ea typeface="+mn-ea"/>
                <a:cs typeface="+mn-cs"/>
              </a:defRPr>
            </a:pPr>
            <a:endParaRPr lang="de-DE"/>
          </a:p>
        </c:txPr>
        <c:crossAx val="575438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6501" name="Rectangle 5">
            <a:extLst>
              <a:ext uri="{FF2B5EF4-FFF2-40B4-BE49-F238E27FC236}">
                <a16:creationId xmlns:a16="http://schemas.microsoft.com/office/drawing/2014/main" id="{A7C46796-AE6A-46F3-A5BF-1F01171DA475}"/>
              </a:ext>
            </a:extLst>
          </p:cNvPr>
          <p:cNvSpPr>
            <a:spLocks noGrp="1" noChangeArrowheads="1"/>
          </p:cNvSpPr>
          <p:nvPr>
            <p:ph type="sldNum" sz="quarter" idx="3"/>
          </p:nvPr>
        </p:nvSpPr>
        <p:spPr bwMode="auto">
          <a:xfrm>
            <a:off x="1952575" y="9745006"/>
            <a:ext cx="2983013" cy="27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96" tIns="46398" rIns="92796" bIns="46398" numCol="1" anchor="b" anchorCtr="0" compatLnSpc="1">
            <a:prstTxWarp prst="textNoShape">
              <a:avLst/>
            </a:prstTxWarp>
            <a:spAutoFit/>
          </a:bodyPr>
          <a:lstStyle>
            <a:lvl1pPr algn="ctr">
              <a:buFontTx/>
              <a:buNone/>
              <a:defRPr sz="1200"/>
            </a:lvl1pPr>
          </a:lstStyle>
          <a:p>
            <a:pPr>
              <a:defRPr/>
            </a:pPr>
            <a:fld id="{756BF379-7855-4659-BBCC-EFA696053E22}"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C43C84ED-B8EF-4DF7-A2DF-3474AC570533}"/>
              </a:ext>
            </a:extLst>
          </p:cNvPr>
          <p:cNvSpPr>
            <a:spLocks noGrp="1" noRot="1" noChangeAspect="1" noChangeArrowheads="1" noTextEdit="1"/>
          </p:cNvSpPr>
          <p:nvPr>
            <p:ph type="sldImg" idx="2"/>
          </p:nvPr>
        </p:nvSpPr>
        <p:spPr bwMode="auto">
          <a:xfrm>
            <a:off x="733425" y="750888"/>
            <a:ext cx="5429250" cy="3759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4869" name="Rectangle 5">
            <a:extLst>
              <a:ext uri="{FF2B5EF4-FFF2-40B4-BE49-F238E27FC236}">
                <a16:creationId xmlns:a16="http://schemas.microsoft.com/office/drawing/2014/main" id="{E7E31A47-72D7-49CB-BD22-BD666A78F1AD}"/>
              </a:ext>
            </a:extLst>
          </p:cNvPr>
          <p:cNvSpPr>
            <a:spLocks noGrp="1" noChangeArrowheads="1"/>
          </p:cNvSpPr>
          <p:nvPr>
            <p:ph type="body" sz="quarter" idx="3"/>
          </p:nvPr>
        </p:nvSpPr>
        <p:spPr bwMode="auto">
          <a:xfrm>
            <a:off x="863211" y="4759522"/>
            <a:ext cx="5176076" cy="4511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96" tIns="46398" rIns="92796" bIns="46398"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p:txBody>
      </p:sp>
      <p:sp>
        <p:nvSpPr>
          <p:cNvPr id="164872" name="Rectangle 8">
            <a:extLst>
              <a:ext uri="{FF2B5EF4-FFF2-40B4-BE49-F238E27FC236}">
                <a16:creationId xmlns:a16="http://schemas.microsoft.com/office/drawing/2014/main" id="{4781C312-BF01-4699-9695-A5F6FF06B579}"/>
              </a:ext>
            </a:extLst>
          </p:cNvPr>
          <p:cNvSpPr>
            <a:spLocks noGrp="1" noChangeArrowheads="1"/>
          </p:cNvSpPr>
          <p:nvPr>
            <p:ph type="sldNum" sz="quarter" idx="5"/>
          </p:nvPr>
        </p:nvSpPr>
        <p:spPr bwMode="auto">
          <a:xfrm>
            <a:off x="1927093" y="9552461"/>
            <a:ext cx="3033977" cy="461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96" tIns="46398" rIns="92796" bIns="46398" numCol="1" anchor="b" anchorCtr="0" compatLnSpc="1">
            <a:prstTxWarp prst="textNoShape">
              <a:avLst/>
            </a:prstTxWarp>
          </a:bodyPr>
          <a:lstStyle>
            <a:lvl1pPr algn="ctr">
              <a:buFontTx/>
              <a:buNone/>
              <a:defRPr sz="1200"/>
            </a:lvl1pPr>
          </a:lstStyle>
          <a:p>
            <a:pPr>
              <a:defRPr/>
            </a:pPr>
            <a:fld id="{A41CB4C0-2579-4E3E-81C4-43D022665DC0}"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38113" indent="-136525" algn="l" rtl="0" eaLnBrk="0" fontAlgn="base" hangingPunct="0">
      <a:spcBef>
        <a:spcPct val="30000"/>
      </a:spcBef>
      <a:spcAft>
        <a:spcPct val="0"/>
      </a:spcAft>
      <a:buChar char="•"/>
      <a:defRPr sz="1200" kern="1200">
        <a:solidFill>
          <a:schemeClr val="tx1"/>
        </a:solidFill>
        <a:latin typeface="Arial" charset="0"/>
        <a:ea typeface="+mn-ea"/>
        <a:cs typeface="+mn-cs"/>
      </a:defRPr>
    </a:lvl2pPr>
    <a:lvl3pPr marL="263525" indent="-123825" algn="l" rtl="0" eaLnBrk="0" fontAlgn="base" hangingPunct="0">
      <a:spcBef>
        <a:spcPct val="30000"/>
      </a:spcBef>
      <a:spcAft>
        <a:spcPct val="0"/>
      </a:spcAft>
      <a:buChar char="-"/>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id="{A0CEA5C0-39D4-456D-A2B3-F5CC178B0C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E59E85-3E4F-4610-BEEF-254664E8CB24}" type="slidenum">
              <a:rPr lang="de-DE" altLang="de-DE" smtClean="0"/>
              <a:pPr>
                <a:spcBef>
                  <a:spcPct val="0"/>
                </a:spcBef>
              </a:pPr>
              <a:t>1</a:t>
            </a:fld>
            <a:endParaRPr lang="de-DE" altLang="de-DE"/>
          </a:p>
        </p:txBody>
      </p:sp>
      <p:sp>
        <p:nvSpPr>
          <p:cNvPr id="7171" name="Rectangle 2">
            <a:extLst>
              <a:ext uri="{FF2B5EF4-FFF2-40B4-BE49-F238E27FC236}">
                <a16:creationId xmlns:a16="http://schemas.microsoft.com/office/drawing/2014/main" id="{EB9F6733-1F74-4206-83A0-AFB2AC7DA4E8}"/>
              </a:ext>
            </a:extLst>
          </p:cNvPr>
          <p:cNvSpPr>
            <a:spLocks noGrp="1" noRot="1" noChangeAspect="1" noChangeArrowheads="1" noTextEdit="1"/>
          </p:cNvSpPr>
          <p:nvPr>
            <p:ph type="sldImg"/>
          </p:nvPr>
        </p:nvSpPr>
        <p:spPr>
          <a:ln/>
        </p:spPr>
      </p:sp>
      <p:sp>
        <p:nvSpPr>
          <p:cNvPr id="7172" name="Notizenplatzhalter 2">
            <a:extLst>
              <a:ext uri="{FF2B5EF4-FFF2-40B4-BE49-F238E27FC236}">
                <a16:creationId xmlns:a16="http://schemas.microsoft.com/office/drawing/2014/main" id="{73BAEFAD-3093-40D6-A8BA-BA666C7647BC}"/>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D5F05850-5C02-472A-95AD-CF2786295409}"/>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1EC815D8-FDEC-43C2-B561-553D98239876}"/>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3252" name="Foliennummernplatzhalter 3">
            <a:extLst>
              <a:ext uri="{FF2B5EF4-FFF2-40B4-BE49-F238E27FC236}">
                <a16:creationId xmlns:a16="http://schemas.microsoft.com/office/drawing/2014/main" id="{D4E07BEC-5833-4E40-80F8-523848B4688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FD4A70-FAA4-4A98-A1AB-2FC3067AEF48}" type="slidenum">
              <a:rPr lang="de-DE" altLang="de-DE" smtClean="0"/>
              <a:pPr>
                <a:spcBef>
                  <a:spcPct val="0"/>
                </a:spcBef>
              </a:pPr>
              <a:t>10</a:t>
            </a:fld>
            <a:endParaRPr lang="de-DE" altLang="de-DE"/>
          </a:p>
        </p:txBody>
      </p:sp>
    </p:spTree>
    <p:extLst>
      <p:ext uri="{BB962C8B-B14F-4D97-AF65-F5344CB8AC3E}">
        <p14:creationId xmlns:p14="http://schemas.microsoft.com/office/powerpoint/2010/main" val="517892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D5F05850-5C02-472A-95AD-CF2786295409}"/>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1EC815D8-FDEC-43C2-B561-553D98239876}"/>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3252" name="Foliennummernplatzhalter 3">
            <a:extLst>
              <a:ext uri="{FF2B5EF4-FFF2-40B4-BE49-F238E27FC236}">
                <a16:creationId xmlns:a16="http://schemas.microsoft.com/office/drawing/2014/main" id="{D4E07BEC-5833-4E40-80F8-523848B4688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FD4A70-FAA4-4A98-A1AB-2FC3067AEF48}" type="slidenum">
              <a:rPr lang="de-DE" altLang="de-DE" smtClean="0"/>
              <a:pPr>
                <a:spcBef>
                  <a:spcPct val="0"/>
                </a:spcBef>
              </a:pPr>
              <a:t>11</a:t>
            </a:fld>
            <a:endParaRPr lang="de-DE" altLang="de-DE"/>
          </a:p>
        </p:txBody>
      </p:sp>
    </p:spTree>
    <p:extLst>
      <p:ext uri="{BB962C8B-B14F-4D97-AF65-F5344CB8AC3E}">
        <p14:creationId xmlns:p14="http://schemas.microsoft.com/office/powerpoint/2010/main" val="2984298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D5F05850-5C02-472A-95AD-CF2786295409}"/>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1EC815D8-FDEC-43C2-B561-553D98239876}"/>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3252" name="Foliennummernplatzhalter 3">
            <a:extLst>
              <a:ext uri="{FF2B5EF4-FFF2-40B4-BE49-F238E27FC236}">
                <a16:creationId xmlns:a16="http://schemas.microsoft.com/office/drawing/2014/main" id="{D4E07BEC-5833-4E40-80F8-523848B4688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FD4A70-FAA4-4A98-A1AB-2FC3067AEF48}" type="slidenum">
              <a:rPr lang="de-DE" altLang="de-DE" smtClean="0"/>
              <a:pPr>
                <a:spcBef>
                  <a:spcPct val="0"/>
                </a:spcBef>
              </a:pPr>
              <a:t>12</a:t>
            </a:fld>
            <a:endParaRPr lang="de-DE" altLang="de-DE"/>
          </a:p>
        </p:txBody>
      </p:sp>
    </p:spTree>
    <p:extLst>
      <p:ext uri="{BB962C8B-B14F-4D97-AF65-F5344CB8AC3E}">
        <p14:creationId xmlns:p14="http://schemas.microsoft.com/office/powerpoint/2010/main" val="28169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D5F05850-5C02-472A-95AD-CF2786295409}"/>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1EC815D8-FDEC-43C2-B561-553D98239876}"/>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3252" name="Foliennummernplatzhalter 3">
            <a:extLst>
              <a:ext uri="{FF2B5EF4-FFF2-40B4-BE49-F238E27FC236}">
                <a16:creationId xmlns:a16="http://schemas.microsoft.com/office/drawing/2014/main" id="{D4E07BEC-5833-4E40-80F8-523848B4688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FD4A70-FAA4-4A98-A1AB-2FC3067AEF48}" type="slidenum">
              <a:rPr lang="de-DE" altLang="de-DE" smtClean="0"/>
              <a:pPr>
                <a:spcBef>
                  <a:spcPct val="0"/>
                </a:spcBef>
              </a:pPr>
              <a:t>13</a:t>
            </a:fld>
            <a:endParaRPr lang="de-DE" altLang="de-DE"/>
          </a:p>
        </p:txBody>
      </p:sp>
    </p:spTree>
    <p:extLst>
      <p:ext uri="{BB962C8B-B14F-4D97-AF65-F5344CB8AC3E}">
        <p14:creationId xmlns:p14="http://schemas.microsoft.com/office/powerpoint/2010/main" val="1995933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D5F05850-5C02-472A-95AD-CF2786295409}"/>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1EC815D8-FDEC-43C2-B561-553D98239876}"/>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3252" name="Foliennummernplatzhalter 3">
            <a:extLst>
              <a:ext uri="{FF2B5EF4-FFF2-40B4-BE49-F238E27FC236}">
                <a16:creationId xmlns:a16="http://schemas.microsoft.com/office/drawing/2014/main" id="{D4E07BEC-5833-4E40-80F8-523848B4688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FD4A70-FAA4-4A98-A1AB-2FC3067AEF48}" type="slidenum">
              <a:rPr lang="de-DE" altLang="de-DE" smtClean="0"/>
              <a:pPr>
                <a:spcBef>
                  <a:spcPct val="0"/>
                </a:spcBef>
              </a:pPr>
              <a:t>14</a:t>
            </a:fld>
            <a:endParaRPr lang="de-DE" altLang="de-DE"/>
          </a:p>
        </p:txBody>
      </p:sp>
    </p:spTree>
    <p:extLst>
      <p:ext uri="{BB962C8B-B14F-4D97-AF65-F5344CB8AC3E}">
        <p14:creationId xmlns:p14="http://schemas.microsoft.com/office/powerpoint/2010/main" val="966366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D5F05850-5C02-472A-95AD-CF2786295409}"/>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1EC815D8-FDEC-43C2-B561-553D98239876}"/>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3252" name="Foliennummernplatzhalter 3">
            <a:extLst>
              <a:ext uri="{FF2B5EF4-FFF2-40B4-BE49-F238E27FC236}">
                <a16:creationId xmlns:a16="http://schemas.microsoft.com/office/drawing/2014/main" id="{D4E07BEC-5833-4E40-80F8-523848B4688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FD4A70-FAA4-4A98-A1AB-2FC3067AEF48}" type="slidenum">
              <a:rPr lang="de-DE" altLang="de-DE" smtClean="0"/>
              <a:pPr>
                <a:spcBef>
                  <a:spcPct val="0"/>
                </a:spcBef>
              </a:pPr>
              <a:t>15</a:t>
            </a:fld>
            <a:endParaRPr lang="de-DE" altLang="de-DE"/>
          </a:p>
        </p:txBody>
      </p:sp>
    </p:spTree>
    <p:extLst>
      <p:ext uri="{BB962C8B-B14F-4D97-AF65-F5344CB8AC3E}">
        <p14:creationId xmlns:p14="http://schemas.microsoft.com/office/powerpoint/2010/main" val="4014336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a:extLst>
              <a:ext uri="{FF2B5EF4-FFF2-40B4-BE49-F238E27FC236}">
                <a16:creationId xmlns:a16="http://schemas.microsoft.com/office/drawing/2014/main" id="{543C1D25-5025-4041-B2C1-B1E749714525}"/>
              </a:ext>
            </a:extLst>
          </p:cNvPr>
          <p:cNvSpPr>
            <a:spLocks noGrp="1" noRot="1" noChangeAspect="1" noChangeArrowheads="1" noTextEdit="1"/>
          </p:cNvSpPr>
          <p:nvPr>
            <p:ph type="sldImg"/>
          </p:nvPr>
        </p:nvSpPr>
        <p:spPr>
          <a:ln/>
        </p:spPr>
      </p:sp>
      <p:sp>
        <p:nvSpPr>
          <p:cNvPr id="24579" name="Foliennummernplatzhalter 3">
            <a:extLst>
              <a:ext uri="{FF2B5EF4-FFF2-40B4-BE49-F238E27FC236}">
                <a16:creationId xmlns:a16="http://schemas.microsoft.com/office/drawing/2014/main" id="{BDF9BE83-5023-4FD3-AB5A-D5097B7657D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3365" indent="-284930">
              <a:spcBef>
                <a:spcPct val="30000"/>
              </a:spcBef>
              <a:buChar char="•"/>
              <a:defRPr sz="1200">
                <a:solidFill>
                  <a:schemeClr val="tx1"/>
                </a:solidFill>
                <a:latin typeface="Arial" panose="020B0604020202020204" pitchFamily="34" charset="0"/>
              </a:defRPr>
            </a:lvl2pPr>
            <a:lvl3pPr marL="1144495" indent="-227626">
              <a:spcBef>
                <a:spcPct val="30000"/>
              </a:spcBef>
              <a:buChar char="-"/>
              <a:defRPr sz="1200">
                <a:solidFill>
                  <a:schemeClr val="tx1"/>
                </a:solidFill>
                <a:latin typeface="Arial" panose="020B0604020202020204" pitchFamily="34" charset="0"/>
              </a:defRPr>
            </a:lvl3pPr>
            <a:lvl4pPr marL="1601337" indent="-227626">
              <a:spcBef>
                <a:spcPct val="30000"/>
              </a:spcBef>
              <a:defRPr sz="1200">
                <a:solidFill>
                  <a:schemeClr val="tx1"/>
                </a:solidFill>
                <a:latin typeface="Arial" panose="020B0604020202020204" pitchFamily="34" charset="0"/>
              </a:defRPr>
            </a:lvl4pPr>
            <a:lvl5pPr marL="2061364" indent="-227626">
              <a:spcBef>
                <a:spcPct val="30000"/>
              </a:spcBef>
              <a:defRPr sz="1200">
                <a:solidFill>
                  <a:schemeClr val="tx1"/>
                </a:solidFill>
                <a:latin typeface="Arial" panose="020B0604020202020204" pitchFamily="34" charset="0"/>
              </a:defRPr>
            </a:lvl5pPr>
            <a:lvl6pPr marL="2519798" indent="-227626" eaLnBrk="0" fontAlgn="base" hangingPunct="0">
              <a:spcBef>
                <a:spcPct val="30000"/>
              </a:spcBef>
              <a:spcAft>
                <a:spcPct val="0"/>
              </a:spcAft>
              <a:defRPr sz="1200">
                <a:solidFill>
                  <a:schemeClr val="tx1"/>
                </a:solidFill>
                <a:latin typeface="Arial" panose="020B0604020202020204" pitchFamily="34" charset="0"/>
              </a:defRPr>
            </a:lvl6pPr>
            <a:lvl7pPr marL="2978233" indent="-227626" eaLnBrk="0" fontAlgn="base" hangingPunct="0">
              <a:spcBef>
                <a:spcPct val="30000"/>
              </a:spcBef>
              <a:spcAft>
                <a:spcPct val="0"/>
              </a:spcAft>
              <a:defRPr sz="1200">
                <a:solidFill>
                  <a:schemeClr val="tx1"/>
                </a:solidFill>
                <a:latin typeface="Arial" panose="020B0604020202020204" pitchFamily="34" charset="0"/>
              </a:defRPr>
            </a:lvl7pPr>
            <a:lvl8pPr marL="3436667" indent="-227626" eaLnBrk="0" fontAlgn="base" hangingPunct="0">
              <a:spcBef>
                <a:spcPct val="30000"/>
              </a:spcBef>
              <a:spcAft>
                <a:spcPct val="0"/>
              </a:spcAft>
              <a:defRPr sz="1200">
                <a:solidFill>
                  <a:schemeClr val="tx1"/>
                </a:solidFill>
                <a:latin typeface="Arial" panose="020B0604020202020204" pitchFamily="34" charset="0"/>
              </a:defRPr>
            </a:lvl8pPr>
            <a:lvl9pPr marL="3895101" indent="-22762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3D3D96-BC9C-4B05-BA94-7D2DDA9BEA77}" type="slidenum">
              <a:rPr lang="de-DE" altLang="de-DE" smtClean="0"/>
              <a:pPr>
                <a:spcBef>
                  <a:spcPct val="0"/>
                </a:spcBef>
              </a:pPr>
              <a:t>16</a:t>
            </a:fld>
            <a:endParaRPr lang="de-DE" altLang="de-DE"/>
          </a:p>
        </p:txBody>
      </p:sp>
      <p:sp>
        <p:nvSpPr>
          <p:cNvPr id="2" name="Notizenplatzhalter 1">
            <a:extLst>
              <a:ext uri="{FF2B5EF4-FFF2-40B4-BE49-F238E27FC236}">
                <a16:creationId xmlns:a16="http://schemas.microsoft.com/office/drawing/2014/main" id="{2B7AF8FA-2F33-4A94-A27B-E05C640E6FEC}"/>
              </a:ext>
            </a:extLst>
          </p:cNvPr>
          <p:cNvSpPr>
            <a:spLocks noGrp="1"/>
          </p:cNvSpPr>
          <p:nvPr>
            <p:ph type="body" sz="quarter" idx="10"/>
          </p:nvPr>
        </p:nvSpPr>
        <p:spPr>
          <a:xfrm>
            <a:off x="764467" y="4823174"/>
            <a:ext cx="5368786" cy="4212120"/>
          </a:xfrm>
        </p:spPr>
        <p:txBody>
          <a:bodyPr/>
          <a:lstStyle/>
          <a:p>
            <a:pPr>
              <a:defRPr/>
            </a:pPr>
            <a:r>
              <a:rPr lang="de-DE" b="1" dirty="0"/>
              <a:t>Die Energiewende hat mehrere Dimensionen:</a:t>
            </a:r>
            <a:endParaRPr lang="de-DE" dirty="0"/>
          </a:p>
          <a:p>
            <a:pPr>
              <a:defRPr/>
            </a:pPr>
            <a:r>
              <a:rPr lang="de-DE" dirty="0"/>
              <a:t>- ökologische</a:t>
            </a:r>
          </a:p>
          <a:p>
            <a:pPr>
              <a:defRPr/>
            </a:pPr>
            <a:r>
              <a:rPr lang="de-DE" dirty="0"/>
              <a:t>- klimatische</a:t>
            </a:r>
          </a:p>
          <a:p>
            <a:pPr>
              <a:defRPr/>
            </a:pPr>
            <a:r>
              <a:rPr lang="de-DE" dirty="0"/>
              <a:t>- wirtschaftliche</a:t>
            </a:r>
          </a:p>
          <a:p>
            <a:pPr marL="171886" indent="-171886">
              <a:buFontTx/>
              <a:buChar char="-"/>
              <a:defRPr/>
            </a:pPr>
            <a:r>
              <a:rPr lang="de-DE" dirty="0"/>
              <a:t>Sicherheitstechnische</a:t>
            </a:r>
          </a:p>
          <a:p>
            <a:pPr marL="171886" indent="-171886">
              <a:buFontTx/>
              <a:buChar char="-"/>
              <a:defRPr/>
            </a:pPr>
            <a:r>
              <a:rPr lang="de-DE" dirty="0"/>
              <a:t>Wir kaufen die fossilen Energieträger aus Staaten, die es mit den Menschenrechten nicht so ernst nehmen. Saudi-Arabien z.B. kauft mit den Öl-Dollars Waffen (auch von uns) um diese dann bei ihren Konflikten einzusetzen. Mit all den Folgen, die wir täglich im Fernsehen beobachten können.</a:t>
            </a:r>
            <a:br>
              <a:rPr lang="de-DE" dirty="0"/>
            </a:br>
            <a:r>
              <a:rPr lang="de-DE" dirty="0"/>
              <a:t>Wollen wir das?</a:t>
            </a:r>
          </a:p>
        </p:txBody>
      </p:sp>
    </p:spTree>
    <p:extLst>
      <p:ext uri="{BB962C8B-B14F-4D97-AF65-F5344CB8AC3E}">
        <p14:creationId xmlns:p14="http://schemas.microsoft.com/office/powerpoint/2010/main" val="620757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D5F05850-5C02-472A-95AD-CF2786295409}"/>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1EC815D8-FDEC-43C2-B561-553D98239876}"/>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3252" name="Foliennummernplatzhalter 3">
            <a:extLst>
              <a:ext uri="{FF2B5EF4-FFF2-40B4-BE49-F238E27FC236}">
                <a16:creationId xmlns:a16="http://schemas.microsoft.com/office/drawing/2014/main" id="{D4E07BEC-5833-4E40-80F8-523848B4688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FD4A70-FAA4-4A98-A1AB-2FC3067AEF48}" type="slidenum">
              <a:rPr lang="de-DE" altLang="de-DE" smtClean="0"/>
              <a:pPr>
                <a:spcBef>
                  <a:spcPct val="0"/>
                </a:spcBef>
              </a:pPr>
              <a:t>17</a:t>
            </a:fld>
            <a:endParaRPr lang="de-DE" altLang="de-DE"/>
          </a:p>
        </p:txBody>
      </p:sp>
    </p:spTree>
    <p:extLst>
      <p:ext uri="{BB962C8B-B14F-4D97-AF65-F5344CB8AC3E}">
        <p14:creationId xmlns:p14="http://schemas.microsoft.com/office/powerpoint/2010/main" val="1887437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D5F05850-5C02-472A-95AD-CF2786295409}"/>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1EC815D8-FDEC-43C2-B561-553D98239876}"/>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3252" name="Foliennummernplatzhalter 3">
            <a:extLst>
              <a:ext uri="{FF2B5EF4-FFF2-40B4-BE49-F238E27FC236}">
                <a16:creationId xmlns:a16="http://schemas.microsoft.com/office/drawing/2014/main" id="{D4E07BEC-5833-4E40-80F8-523848B4688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FD4A70-FAA4-4A98-A1AB-2FC3067AEF48}" type="slidenum">
              <a:rPr lang="de-DE" altLang="de-DE" smtClean="0"/>
              <a:pPr>
                <a:spcBef>
                  <a:spcPct val="0"/>
                </a:spcBef>
              </a:pPr>
              <a:t>18</a:t>
            </a:fld>
            <a:endParaRPr lang="de-DE" altLang="de-DE"/>
          </a:p>
        </p:txBody>
      </p:sp>
    </p:spTree>
    <p:extLst>
      <p:ext uri="{BB962C8B-B14F-4D97-AF65-F5344CB8AC3E}">
        <p14:creationId xmlns:p14="http://schemas.microsoft.com/office/powerpoint/2010/main" val="467057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D5F05850-5C02-472A-95AD-CF2786295409}"/>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1EC815D8-FDEC-43C2-B561-553D98239876}"/>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3252" name="Foliennummernplatzhalter 3">
            <a:extLst>
              <a:ext uri="{FF2B5EF4-FFF2-40B4-BE49-F238E27FC236}">
                <a16:creationId xmlns:a16="http://schemas.microsoft.com/office/drawing/2014/main" id="{D4E07BEC-5833-4E40-80F8-523848B4688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FD4A70-FAA4-4A98-A1AB-2FC3067AEF48}" type="slidenum">
              <a:rPr lang="de-DE" altLang="de-DE" smtClean="0"/>
              <a:pPr>
                <a:spcBef>
                  <a:spcPct val="0"/>
                </a:spcBef>
              </a:pPr>
              <a:t>19</a:t>
            </a:fld>
            <a:endParaRPr lang="de-DE" altLang="de-DE"/>
          </a:p>
        </p:txBody>
      </p:sp>
    </p:spTree>
    <p:extLst>
      <p:ext uri="{BB962C8B-B14F-4D97-AF65-F5344CB8AC3E}">
        <p14:creationId xmlns:p14="http://schemas.microsoft.com/office/powerpoint/2010/main" val="98794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572909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D5F05850-5C02-472A-95AD-CF2786295409}"/>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1EC815D8-FDEC-43C2-B561-553D98239876}"/>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3252" name="Foliennummernplatzhalter 3">
            <a:extLst>
              <a:ext uri="{FF2B5EF4-FFF2-40B4-BE49-F238E27FC236}">
                <a16:creationId xmlns:a16="http://schemas.microsoft.com/office/drawing/2014/main" id="{D4E07BEC-5833-4E40-80F8-523848B4688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FD4A70-FAA4-4A98-A1AB-2FC3067AEF48}" type="slidenum">
              <a:rPr lang="de-DE" altLang="de-DE" smtClean="0"/>
              <a:pPr>
                <a:spcBef>
                  <a:spcPct val="0"/>
                </a:spcBef>
              </a:pPr>
              <a:t>20</a:t>
            </a:fld>
            <a:endParaRPr lang="de-DE" altLang="de-DE"/>
          </a:p>
        </p:txBody>
      </p:sp>
    </p:spTree>
    <p:extLst>
      <p:ext uri="{BB962C8B-B14F-4D97-AF65-F5344CB8AC3E}">
        <p14:creationId xmlns:p14="http://schemas.microsoft.com/office/powerpoint/2010/main" val="1832030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D5F05850-5C02-472A-95AD-CF2786295409}"/>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1EC815D8-FDEC-43C2-B561-553D98239876}"/>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3252" name="Foliennummernplatzhalter 3">
            <a:extLst>
              <a:ext uri="{FF2B5EF4-FFF2-40B4-BE49-F238E27FC236}">
                <a16:creationId xmlns:a16="http://schemas.microsoft.com/office/drawing/2014/main" id="{D4E07BEC-5833-4E40-80F8-523848B4688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FD4A70-FAA4-4A98-A1AB-2FC3067AEF48}" type="slidenum">
              <a:rPr lang="de-DE" altLang="de-DE" smtClean="0"/>
              <a:pPr>
                <a:spcBef>
                  <a:spcPct val="0"/>
                </a:spcBef>
              </a:pPr>
              <a:t>21</a:t>
            </a:fld>
            <a:endParaRPr lang="de-DE" altLang="de-DE"/>
          </a:p>
        </p:txBody>
      </p:sp>
    </p:spTree>
    <p:extLst>
      <p:ext uri="{BB962C8B-B14F-4D97-AF65-F5344CB8AC3E}">
        <p14:creationId xmlns:p14="http://schemas.microsoft.com/office/powerpoint/2010/main" val="3788052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D5F05850-5C02-472A-95AD-CF2786295409}"/>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1EC815D8-FDEC-43C2-B561-553D98239876}"/>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3252" name="Foliennummernplatzhalter 3">
            <a:extLst>
              <a:ext uri="{FF2B5EF4-FFF2-40B4-BE49-F238E27FC236}">
                <a16:creationId xmlns:a16="http://schemas.microsoft.com/office/drawing/2014/main" id="{D4E07BEC-5833-4E40-80F8-523848B4688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FD4A70-FAA4-4A98-A1AB-2FC3067AEF48}" type="slidenum">
              <a:rPr lang="de-DE" altLang="de-DE" smtClean="0"/>
              <a:pPr>
                <a:spcBef>
                  <a:spcPct val="0"/>
                </a:spcBef>
              </a:pPr>
              <a:t>22</a:t>
            </a:fld>
            <a:endParaRPr lang="de-DE" altLang="de-DE"/>
          </a:p>
        </p:txBody>
      </p:sp>
    </p:spTree>
    <p:extLst>
      <p:ext uri="{BB962C8B-B14F-4D97-AF65-F5344CB8AC3E}">
        <p14:creationId xmlns:p14="http://schemas.microsoft.com/office/powerpoint/2010/main" val="3708571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D5F05850-5C02-472A-95AD-CF2786295409}"/>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1EC815D8-FDEC-43C2-B561-553D98239876}"/>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3252" name="Foliennummernplatzhalter 3">
            <a:extLst>
              <a:ext uri="{FF2B5EF4-FFF2-40B4-BE49-F238E27FC236}">
                <a16:creationId xmlns:a16="http://schemas.microsoft.com/office/drawing/2014/main" id="{D4E07BEC-5833-4E40-80F8-523848B4688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FD4A70-FAA4-4A98-A1AB-2FC3067AEF48}" type="slidenum">
              <a:rPr lang="de-DE" altLang="de-DE" smtClean="0"/>
              <a:pPr>
                <a:spcBef>
                  <a:spcPct val="0"/>
                </a:spcBef>
              </a:pPr>
              <a:t>23</a:t>
            </a:fld>
            <a:endParaRPr lang="de-DE" altLang="de-DE"/>
          </a:p>
        </p:txBody>
      </p:sp>
    </p:spTree>
    <p:extLst>
      <p:ext uri="{BB962C8B-B14F-4D97-AF65-F5344CB8AC3E}">
        <p14:creationId xmlns:p14="http://schemas.microsoft.com/office/powerpoint/2010/main" val="881513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D5F05850-5C02-472A-95AD-CF2786295409}"/>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1EC815D8-FDEC-43C2-B561-553D98239876}"/>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3252" name="Foliennummernplatzhalter 3">
            <a:extLst>
              <a:ext uri="{FF2B5EF4-FFF2-40B4-BE49-F238E27FC236}">
                <a16:creationId xmlns:a16="http://schemas.microsoft.com/office/drawing/2014/main" id="{D4E07BEC-5833-4E40-80F8-523848B4688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FD4A70-FAA4-4A98-A1AB-2FC3067AEF48}" type="slidenum">
              <a:rPr lang="de-DE" altLang="de-DE" smtClean="0"/>
              <a:pPr>
                <a:spcBef>
                  <a:spcPct val="0"/>
                </a:spcBef>
              </a:pPr>
              <a:t>24</a:t>
            </a:fld>
            <a:endParaRPr lang="de-DE" altLang="de-DE"/>
          </a:p>
        </p:txBody>
      </p:sp>
    </p:spTree>
    <p:extLst>
      <p:ext uri="{BB962C8B-B14F-4D97-AF65-F5344CB8AC3E}">
        <p14:creationId xmlns:p14="http://schemas.microsoft.com/office/powerpoint/2010/main" val="3112193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25</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995085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26</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148599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27</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995085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a:extLst>
              <a:ext uri="{FF2B5EF4-FFF2-40B4-BE49-F238E27FC236}">
                <a16:creationId xmlns:a16="http://schemas.microsoft.com/office/drawing/2014/main" id="{F7C1479A-67D7-4369-8C04-1EA516D4267F}"/>
              </a:ext>
            </a:extLst>
          </p:cNvPr>
          <p:cNvSpPr>
            <a:spLocks noGrp="1" noRot="1" noChangeAspect="1" noChangeArrowheads="1" noTextEdit="1"/>
          </p:cNvSpPr>
          <p:nvPr>
            <p:ph type="sldImg"/>
          </p:nvPr>
        </p:nvSpPr>
        <p:spPr>
          <a:ln/>
        </p:spPr>
      </p:sp>
      <p:sp>
        <p:nvSpPr>
          <p:cNvPr id="77827" name="Notizenplatzhalter 2">
            <a:extLst>
              <a:ext uri="{FF2B5EF4-FFF2-40B4-BE49-F238E27FC236}">
                <a16:creationId xmlns:a16="http://schemas.microsoft.com/office/drawing/2014/main" id="{907013C7-A1D2-4C96-942B-196A13106B68}"/>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77828" name="Foliennummernplatzhalter 3">
            <a:extLst>
              <a:ext uri="{FF2B5EF4-FFF2-40B4-BE49-F238E27FC236}">
                <a16:creationId xmlns:a16="http://schemas.microsoft.com/office/drawing/2014/main" id="{2057C458-B291-42C0-9F68-3F4C6CCF302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D3AB0-E2D8-4CFB-95C2-D2ED3D11D116}" type="slidenum">
              <a:rPr lang="de-DE" altLang="de-DE" smtClean="0"/>
              <a:pPr>
                <a:spcBef>
                  <a:spcPct val="0"/>
                </a:spcBef>
              </a:pPr>
              <a:t>28</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a:extLst>
              <a:ext uri="{FF2B5EF4-FFF2-40B4-BE49-F238E27FC236}">
                <a16:creationId xmlns:a16="http://schemas.microsoft.com/office/drawing/2014/main" id="{FA4D206C-30A3-4C60-9DC7-0A7FD705F6B6}"/>
              </a:ext>
            </a:extLst>
          </p:cNvPr>
          <p:cNvSpPr>
            <a:spLocks noGrp="1" noRot="1" noChangeAspect="1" noChangeArrowheads="1" noTextEdit="1"/>
          </p:cNvSpPr>
          <p:nvPr>
            <p:ph type="sldImg"/>
          </p:nvPr>
        </p:nvSpPr>
        <p:spPr>
          <a:ln/>
        </p:spPr>
      </p:sp>
      <p:sp>
        <p:nvSpPr>
          <p:cNvPr id="22531" name="Foliennummernplatzhalter 3">
            <a:extLst>
              <a:ext uri="{FF2B5EF4-FFF2-40B4-BE49-F238E27FC236}">
                <a16:creationId xmlns:a16="http://schemas.microsoft.com/office/drawing/2014/main" id="{35726495-8FCF-4ED4-ADDC-0CF6342C7A21}"/>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3365" indent="-284930">
              <a:spcBef>
                <a:spcPct val="30000"/>
              </a:spcBef>
              <a:buChar char="•"/>
              <a:defRPr sz="1200">
                <a:solidFill>
                  <a:schemeClr val="tx1"/>
                </a:solidFill>
                <a:latin typeface="Arial" panose="020B0604020202020204" pitchFamily="34" charset="0"/>
              </a:defRPr>
            </a:lvl2pPr>
            <a:lvl3pPr marL="1144495" indent="-227626">
              <a:spcBef>
                <a:spcPct val="30000"/>
              </a:spcBef>
              <a:buChar char="-"/>
              <a:defRPr sz="1200">
                <a:solidFill>
                  <a:schemeClr val="tx1"/>
                </a:solidFill>
                <a:latin typeface="Arial" panose="020B0604020202020204" pitchFamily="34" charset="0"/>
              </a:defRPr>
            </a:lvl3pPr>
            <a:lvl4pPr marL="1601337" indent="-227626">
              <a:spcBef>
                <a:spcPct val="30000"/>
              </a:spcBef>
              <a:defRPr sz="1200">
                <a:solidFill>
                  <a:schemeClr val="tx1"/>
                </a:solidFill>
                <a:latin typeface="Arial" panose="020B0604020202020204" pitchFamily="34" charset="0"/>
              </a:defRPr>
            </a:lvl4pPr>
            <a:lvl5pPr marL="2061364" indent="-227626">
              <a:spcBef>
                <a:spcPct val="30000"/>
              </a:spcBef>
              <a:defRPr sz="1200">
                <a:solidFill>
                  <a:schemeClr val="tx1"/>
                </a:solidFill>
                <a:latin typeface="Arial" panose="020B0604020202020204" pitchFamily="34" charset="0"/>
              </a:defRPr>
            </a:lvl5pPr>
            <a:lvl6pPr marL="2519798" indent="-227626" eaLnBrk="0" fontAlgn="base" hangingPunct="0">
              <a:spcBef>
                <a:spcPct val="30000"/>
              </a:spcBef>
              <a:spcAft>
                <a:spcPct val="0"/>
              </a:spcAft>
              <a:defRPr sz="1200">
                <a:solidFill>
                  <a:schemeClr val="tx1"/>
                </a:solidFill>
                <a:latin typeface="Arial" panose="020B0604020202020204" pitchFamily="34" charset="0"/>
              </a:defRPr>
            </a:lvl6pPr>
            <a:lvl7pPr marL="2978233" indent="-227626" eaLnBrk="0" fontAlgn="base" hangingPunct="0">
              <a:spcBef>
                <a:spcPct val="30000"/>
              </a:spcBef>
              <a:spcAft>
                <a:spcPct val="0"/>
              </a:spcAft>
              <a:defRPr sz="1200">
                <a:solidFill>
                  <a:schemeClr val="tx1"/>
                </a:solidFill>
                <a:latin typeface="Arial" panose="020B0604020202020204" pitchFamily="34" charset="0"/>
              </a:defRPr>
            </a:lvl7pPr>
            <a:lvl8pPr marL="3436667" indent="-227626" eaLnBrk="0" fontAlgn="base" hangingPunct="0">
              <a:spcBef>
                <a:spcPct val="30000"/>
              </a:spcBef>
              <a:spcAft>
                <a:spcPct val="0"/>
              </a:spcAft>
              <a:defRPr sz="1200">
                <a:solidFill>
                  <a:schemeClr val="tx1"/>
                </a:solidFill>
                <a:latin typeface="Arial" panose="020B0604020202020204" pitchFamily="34" charset="0"/>
              </a:defRPr>
            </a:lvl8pPr>
            <a:lvl9pPr marL="3895101" indent="-22762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C1B5C0-F1D2-4752-AFC5-26A8288E6A9F}" type="slidenum">
              <a:rPr lang="de-DE" altLang="de-DE" smtClean="0"/>
              <a:pPr>
                <a:spcBef>
                  <a:spcPct val="0"/>
                </a:spcBef>
              </a:pPr>
              <a:t>4</a:t>
            </a:fld>
            <a:endParaRPr lang="de-DE" altLang="de-DE"/>
          </a:p>
        </p:txBody>
      </p:sp>
      <p:sp>
        <p:nvSpPr>
          <p:cNvPr id="22532" name="Notizenplatzhalter 1">
            <a:extLst>
              <a:ext uri="{FF2B5EF4-FFF2-40B4-BE49-F238E27FC236}">
                <a16:creationId xmlns:a16="http://schemas.microsoft.com/office/drawing/2014/main" id="{5681BC40-3E09-484B-B8AF-55413CD35021}"/>
              </a:ext>
            </a:extLst>
          </p:cNvPr>
          <p:cNvSpPr>
            <a:spLocks noGrp="1"/>
          </p:cNvSpPr>
          <p:nvPr/>
        </p:nvSpPr>
        <p:spPr bwMode="auto">
          <a:xfrm>
            <a:off x="863211" y="4759522"/>
            <a:ext cx="5176076" cy="451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81" tIns="46390" rIns="92781" bIns="46390"/>
          <a:lstStyle>
            <a:lvl1pPr>
              <a:spcBef>
                <a:spcPct val="30000"/>
              </a:spcBef>
              <a:defRPr sz="1200">
                <a:solidFill>
                  <a:schemeClr val="tx1"/>
                </a:solidFill>
                <a:latin typeface="Arial" panose="020B0604020202020204" pitchFamily="34" charset="0"/>
              </a:defRPr>
            </a:lvl1pPr>
            <a:lvl2pPr marL="138113" indent="-136525">
              <a:spcBef>
                <a:spcPct val="30000"/>
              </a:spcBef>
              <a:buChar char="•"/>
              <a:defRPr sz="1200">
                <a:solidFill>
                  <a:schemeClr val="tx1"/>
                </a:solidFill>
                <a:latin typeface="Arial" panose="020B0604020202020204" pitchFamily="34" charset="0"/>
              </a:defRPr>
            </a:lvl2pPr>
            <a:lvl3pPr marL="263525" indent="-123825">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endParaRPr lang="de-DE" altLang="de-DE"/>
          </a:p>
        </p:txBody>
      </p:sp>
      <p:sp>
        <p:nvSpPr>
          <p:cNvPr id="22533" name="Notizenplatzhalter 2">
            <a:extLst>
              <a:ext uri="{FF2B5EF4-FFF2-40B4-BE49-F238E27FC236}">
                <a16:creationId xmlns:a16="http://schemas.microsoft.com/office/drawing/2014/main" id="{586E86FF-9E95-4CBC-B0C1-945507426726}"/>
              </a:ext>
            </a:extLst>
          </p:cNvPr>
          <p:cNvSpPr txBox="1">
            <a:spLocks/>
          </p:cNvSpPr>
          <p:nvPr/>
        </p:nvSpPr>
        <p:spPr bwMode="auto">
          <a:xfrm>
            <a:off x="732614" y="4759522"/>
            <a:ext cx="5430898" cy="4511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42" tIns="45521" rIns="91042" bIns="45521"/>
          <a:lstStyle>
            <a:lvl1pPr>
              <a:spcBef>
                <a:spcPct val="30000"/>
              </a:spcBef>
              <a:defRPr sz="1200">
                <a:solidFill>
                  <a:schemeClr val="tx1"/>
                </a:solidFill>
                <a:latin typeface="Arial" panose="020B0604020202020204" pitchFamily="34" charset="0"/>
              </a:defRPr>
            </a:lvl1pPr>
            <a:lvl2pPr marL="138113" indent="-136525">
              <a:spcBef>
                <a:spcPct val="30000"/>
              </a:spcBef>
              <a:buChar char="•"/>
              <a:defRPr sz="1200">
                <a:solidFill>
                  <a:schemeClr val="tx1"/>
                </a:solidFill>
                <a:latin typeface="Arial" panose="020B0604020202020204" pitchFamily="34" charset="0"/>
              </a:defRPr>
            </a:lvl2pPr>
            <a:lvl3pPr marL="263525" indent="-123825">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r>
              <a:rPr lang="de-DE" altLang="de-DE" sz="1600"/>
              <a:t>Ein </a:t>
            </a:r>
            <a:r>
              <a:rPr lang="de-DE" altLang="de-DE" sz="1600" b="1"/>
              <a:t>Schobbe Rieslingschorle </a:t>
            </a:r>
            <a:r>
              <a:rPr lang="de-DE" altLang="de-DE" sz="1600"/>
              <a:t>(0,5l) = 3/8 Wein +1/8 Wasser= </a:t>
            </a:r>
            <a:r>
              <a:rPr lang="de-DE" altLang="de-DE" sz="1600" b="1"/>
              <a:t>1.110kJ</a:t>
            </a:r>
          </a:p>
          <a:p>
            <a:r>
              <a:rPr lang="de-DE" altLang="de-DE" sz="1600" b="1"/>
              <a:t>Ein m³ Schorle </a:t>
            </a:r>
            <a:r>
              <a:rPr lang="de-DE" altLang="de-DE" sz="1600"/>
              <a:t>=1.100*2*1000= </a:t>
            </a:r>
            <a:r>
              <a:rPr lang="de-DE" altLang="de-DE" sz="1600" b="1"/>
              <a:t>2.220 MJ</a:t>
            </a:r>
          </a:p>
          <a:p>
            <a:r>
              <a:rPr lang="de-DE" altLang="de-DE" sz="1600"/>
              <a:t>Chiemsee hat 2.047.840.000 m³</a:t>
            </a:r>
          </a:p>
          <a:p>
            <a:r>
              <a:rPr lang="de-DE" altLang="de-DE" sz="1600"/>
              <a:t>Primärenergieverbrauch in Deutschland 2010: 15.892 PJ</a:t>
            </a:r>
          </a:p>
          <a:p>
            <a:r>
              <a:rPr lang="de-DE" altLang="de-DE" sz="1600"/>
              <a:t>Der Chiemsee muss 3,5 mal mit Riesling-Schorle gefüllt werden, um den Energiebedarf von Deutschland (2011) zu befriedigen!</a:t>
            </a:r>
          </a:p>
          <a:p>
            <a:r>
              <a:rPr lang="de-DE" altLang="de-DE" sz="1600" b="1"/>
              <a:t>Eine „Halbe Bier“ hat 880 kJ</a:t>
            </a:r>
          </a:p>
          <a:p>
            <a:r>
              <a:rPr lang="de-DE" altLang="de-DE" sz="1600"/>
              <a:t>Der Chiemsee muss 3,5 x 1,11/0,88 = 4,4 </a:t>
            </a:r>
            <a:r>
              <a:rPr lang="de-DE" altLang="de-DE" sz="1600">
                <a:sym typeface="Symbol" panose="05050102010706020507" pitchFamily="18" charset="2"/>
              </a:rPr>
              <a:t> 4,5 m</a:t>
            </a:r>
            <a:r>
              <a:rPr lang="de-DE" altLang="de-DE" sz="1600"/>
              <a:t>al gefüllt werden.</a:t>
            </a:r>
          </a:p>
          <a:p>
            <a:r>
              <a:rPr lang="de-DE" altLang="de-DE" sz="1600" b="1"/>
              <a:t>0,5 l Cola hat 900 kJ</a:t>
            </a:r>
          </a:p>
          <a:p>
            <a:r>
              <a:rPr lang="de-DE" altLang="de-DE" sz="1600"/>
              <a:t>Der Chiemsee muss 3,5 x 1,11/0,9 = 4,3 mal gefüllt werden.</a:t>
            </a:r>
          </a:p>
          <a:p>
            <a:endParaRPr lang="de-DE" altLang="de-DE" sz="16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a:extLst>
              <a:ext uri="{FF2B5EF4-FFF2-40B4-BE49-F238E27FC236}">
                <a16:creationId xmlns:a16="http://schemas.microsoft.com/office/drawing/2014/main" id="{A5558E50-818C-410A-8220-557267955519}"/>
              </a:ext>
            </a:extLst>
          </p:cNvPr>
          <p:cNvSpPr>
            <a:spLocks noGrp="1" noRot="1" noChangeAspect="1" noChangeArrowheads="1" noTextEdit="1"/>
          </p:cNvSpPr>
          <p:nvPr>
            <p:ph type="sldImg"/>
          </p:nvPr>
        </p:nvSpPr>
        <p:spPr>
          <a:ln/>
        </p:spPr>
      </p:sp>
      <p:sp>
        <p:nvSpPr>
          <p:cNvPr id="57347" name="Notizenplatzhalter 2">
            <a:extLst>
              <a:ext uri="{FF2B5EF4-FFF2-40B4-BE49-F238E27FC236}">
                <a16:creationId xmlns:a16="http://schemas.microsoft.com/office/drawing/2014/main" id="{A3749414-8715-4F2D-A72C-C11DEAA2F43F}"/>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7348" name="Foliennummernplatzhalter 3">
            <a:extLst>
              <a:ext uri="{FF2B5EF4-FFF2-40B4-BE49-F238E27FC236}">
                <a16:creationId xmlns:a16="http://schemas.microsoft.com/office/drawing/2014/main" id="{3CF421A9-429D-427D-AA02-A219B0DC75F5}"/>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734F5-D7EB-4F81-8E65-CC351AFA1141}" type="slidenum">
              <a:rPr lang="de-DE" altLang="de-DE" smtClean="0"/>
              <a:pPr>
                <a:spcBef>
                  <a:spcPct val="0"/>
                </a:spcBef>
              </a:pPr>
              <a:t>5</a:t>
            </a:fld>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a:extLst>
              <a:ext uri="{FF2B5EF4-FFF2-40B4-BE49-F238E27FC236}">
                <a16:creationId xmlns:a16="http://schemas.microsoft.com/office/drawing/2014/main" id="{543C1D25-5025-4041-B2C1-B1E749714525}"/>
              </a:ext>
            </a:extLst>
          </p:cNvPr>
          <p:cNvSpPr>
            <a:spLocks noGrp="1" noRot="1" noChangeAspect="1" noChangeArrowheads="1" noTextEdit="1"/>
          </p:cNvSpPr>
          <p:nvPr>
            <p:ph type="sldImg"/>
          </p:nvPr>
        </p:nvSpPr>
        <p:spPr>
          <a:ln/>
        </p:spPr>
      </p:sp>
      <p:sp>
        <p:nvSpPr>
          <p:cNvPr id="24579" name="Foliennummernplatzhalter 3">
            <a:extLst>
              <a:ext uri="{FF2B5EF4-FFF2-40B4-BE49-F238E27FC236}">
                <a16:creationId xmlns:a16="http://schemas.microsoft.com/office/drawing/2014/main" id="{BDF9BE83-5023-4FD3-AB5A-D5097B7657D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3365" indent="-284930">
              <a:spcBef>
                <a:spcPct val="30000"/>
              </a:spcBef>
              <a:buChar char="•"/>
              <a:defRPr sz="1200">
                <a:solidFill>
                  <a:schemeClr val="tx1"/>
                </a:solidFill>
                <a:latin typeface="Arial" panose="020B0604020202020204" pitchFamily="34" charset="0"/>
              </a:defRPr>
            </a:lvl2pPr>
            <a:lvl3pPr marL="1144495" indent="-227626">
              <a:spcBef>
                <a:spcPct val="30000"/>
              </a:spcBef>
              <a:buChar char="-"/>
              <a:defRPr sz="1200">
                <a:solidFill>
                  <a:schemeClr val="tx1"/>
                </a:solidFill>
                <a:latin typeface="Arial" panose="020B0604020202020204" pitchFamily="34" charset="0"/>
              </a:defRPr>
            </a:lvl3pPr>
            <a:lvl4pPr marL="1601337" indent="-227626">
              <a:spcBef>
                <a:spcPct val="30000"/>
              </a:spcBef>
              <a:defRPr sz="1200">
                <a:solidFill>
                  <a:schemeClr val="tx1"/>
                </a:solidFill>
                <a:latin typeface="Arial" panose="020B0604020202020204" pitchFamily="34" charset="0"/>
              </a:defRPr>
            </a:lvl4pPr>
            <a:lvl5pPr marL="2061364" indent="-227626">
              <a:spcBef>
                <a:spcPct val="30000"/>
              </a:spcBef>
              <a:defRPr sz="1200">
                <a:solidFill>
                  <a:schemeClr val="tx1"/>
                </a:solidFill>
                <a:latin typeface="Arial" panose="020B0604020202020204" pitchFamily="34" charset="0"/>
              </a:defRPr>
            </a:lvl5pPr>
            <a:lvl6pPr marL="2519798" indent="-227626" eaLnBrk="0" fontAlgn="base" hangingPunct="0">
              <a:spcBef>
                <a:spcPct val="30000"/>
              </a:spcBef>
              <a:spcAft>
                <a:spcPct val="0"/>
              </a:spcAft>
              <a:defRPr sz="1200">
                <a:solidFill>
                  <a:schemeClr val="tx1"/>
                </a:solidFill>
                <a:latin typeface="Arial" panose="020B0604020202020204" pitchFamily="34" charset="0"/>
              </a:defRPr>
            </a:lvl6pPr>
            <a:lvl7pPr marL="2978233" indent="-227626" eaLnBrk="0" fontAlgn="base" hangingPunct="0">
              <a:spcBef>
                <a:spcPct val="30000"/>
              </a:spcBef>
              <a:spcAft>
                <a:spcPct val="0"/>
              </a:spcAft>
              <a:defRPr sz="1200">
                <a:solidFill>
                  <a:schemeClr val="tx1"/>
                </a:solidFill>
                <a:latin typeface="Arial" panose="020B0604020202020204" pitchFamily="34" charset="0"/>
              </a:defRPr>
            </a:lvl7pPr>
            <a:lvl8pPr marL="3436667" indent="-227626" eaLnBrk="0" fontAlgn="base" hangingPunct="0">
              <a:spcBef>
                <a:spcPct val="30000"/>
              </a:spcBef>
              <a:spcAft>
                <a:spcPct val="0"/>
              </a:spcAft>
              <a:defRPr sz="1200">
                <a:solidFill>
                  <a:schemeClr val="tx1"/>
                </a:solidFill>
                <a:latin typeface="Arial" panose="020B0604020202020204" pitchFamily="34" charset="0"/>
              </a:defRPr>
            </a:lvl8pPr>
            <a:lvl9pPr marL="3895101" indent="-22762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3D3D96-BC9C-4B05-BA94-7D2DDA9BEA77}" type="slidenum">
              <a:rPr lang="de-DE" altLang="de-DE" smtClean="0"/>
              <a:pPr>
                <a:spcBef>
                  <a:spcPct val="0"/>
                </a:spcBef>
              </a:pPr>
              <a:t>6</a:t>
            </a:fld>
            <a:endParaRPr lang="de-DE" altLang="de-DE"/>
          </a:p>
        </p:txBody>
      </p:sp>
      <p:sp>
        <p:nvSpPr>
          <p:cNvPr id="2" name="Notizenplatzhalter 1">
            <a:extLst>
              <a:ext uri="{FF2B5EF4-FFF2-40B4-BE49-F238E27FC236}">
                <a16:creationId xmlns:a16="http://schemas.microsoft.com/office/drawing/2014/main" id="{2B7AF8FA-2F33-4A94-A27B-E05C640E6FEC}"/>
              </a:ext>
            </a:extLst>
          </p:cNvPr>
          <p:cNvSpPr>
            <a:spLocks noGrp="1"/>
          </p:cNvSpPr>
          <p:nvPr>
            <p:ph type="body" sz="quarter" idx="10"/>
          </p:nvPr>
        </p:nvSpPr>
        <p:spPr>
          <a:xfrm>
            <a:off x="764467" y="4823174"/>
            <a:ext cx="5368786" cy="4212120"/>
          </a:xfrm>
        </p:spPr>
        <p:txBody>
          <a:bodyPr/>
          <a:lstStyle/>
          <a:p>
            <a:pPr>
              <a:defRPr/>
            </a:pPr>
            <a:r>
              <a:rPr lang="de-DE" b="1" dirty="0"/>
              <a:t>Die Energiewende hat mehrere Dimensionen:</a:t>
            </a:r>
            <a:endParaRPr lang="de-DE" dirty="0"/>
          </a:p>
          <a:p>
            <a:pPr>
              <a:defRPr/>
            </a:pPr>
            <a:r>
              <a:rPr lang="de-DE" dirty="0"/>
              <a:t>- ökologische</a:t>
            </a:r>
          </a:p>
          <a:p>
            <a:pPr>
              <a:defRPr/>
            </a:pPr>
            <a:r>
              <a:rPr lang="de-DE" dirty="0"/>
              <a:t>- klimatische</a:t>
            </a:r>
          </a:p>
          <a:p>
            <a:pPr>
              <a:defRPr/>
            </a:pPr>
            <a:r>
              <a:rPr lang="de-DE" dirty="0"/>
              <a:t>- wirtschaftliche</a:t>
            </a:r>
          </a:p>
          <a:p>
            <a:pPr marL="171886" indent="-171886">
              <a:buFontTx/>
              <a:buChar char="-"/>
              <a:defRPr/>
            </a:pPr>
            <a:r>
              <a:rPr lang="de-DE" dirty="0"/>
              <a:t>Sicherheitstechnische</a:t>
            </a:r>
          </a:p>
          <a:p>
            <a:pPr marL="171886" indent="-171886">
              <a:buFontTx/>
              <a:buChar char="-"/>
              <a:defRPr/>
            </a:pPr>
            <a:r>
              <a:rPr lang="de-DE" dirty="0"/>
              <a:t>Wir kaufen die fossilen Energieträger aus Staaten, die es mit den Menschenrechten nicht so ernst nehmen. Saudi-Arabien z.B. kauft mit den Öl-Dollars Waffen (auch von uns) um diese dann bei ihren Konflikten einzusetzen. Mit all den Folgen, die wir täglich im Fernsehen beobachten können.</a:t>
            </a:r>
            <a:br>
              <a:rPr lang="de-DE" dirty="0"/>
            </a:br>
            <a:r>
              <a:rPr lang="de-DE" dirty="0"/>
              <a:t>Wollen wir das?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a:extLst>
              <a:ext uri="{FF2B5EF4-FFF2-40B4-BE49-F238E27FC236}">
                <a16:creationId xmlns:a16="http://schemas.microsoft.com/office/drawing/2014/main" id="{24587FBC-FE02-42EE-9AAB-453D1C398017}"/>
              </a:ext>
            </a:extLst>
          </p:cNvPr>
          <p:cNvSpPr>
            <a:spLocks noGrp="1" noRot="1" noChangeAspect="1" noChangeArrowheads="1" noTextEdit="1"/>
          </p:cNvSpPr>
          <p:nvPr>
            <p:ph type="sldImg"/>
          </p:nvPr>
        </p:nvSpPr>
        <p:spPr>
          <a:ln/>
        </p:spPr>
      </p:sp>
      <p:sp>
        <p:nvSpPr>
          <p:cNvPr id="28675" name="Notizenplatzhalter 2">
            <a:extLst>
              <a:ext uri="{FF2B5EF4-FFF2-40B4-BE49-F238E27FC236}">
                <a16:creationId xmlns:a16="http://schemas.microsoft.com/office/drawing/2014/main" id="{DC8061AF-D8AB-4A9F-B087-8F3EC4E5E22C}"/>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28676" name="Foliennummernplatzhalter 3">
            <a:extLst>
              <a:ext uri="{FF2B5EF4-FFF2-40B4-BE49-F238E27FC236}">
                <a16:creationId xmlns:a16="http://schemas.microsoft.com/office/drawing/2014/main" id="{DA559A71-46A9-46F6-986E-F4C77BFEFFB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10C51E-F2ED-4FDA-8519-D23B8043A92B}" type="slidenum">
              <a:rPr lang="de-DE" altLang="de-DE" smtClean="0"/>
              <a:pPr>
                <a:spcBef>
                  <a:spcPct val="0"/>
                </a:spcBef>
              </a:pPr>
              <a:t>7</a:t>
            </a:fld>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a:extLst>
              <a:ext uri="{FF2B5EF4-FFF2-40B4-BE49-F238E27FC236}">
                <a16:creationId xmlns:a16="http://schemas.microsoft.com/office/drawing/2014/main" id="{58518895-777D-461F-A7DC-C5A07B8E9F66}"/>
              </a:ext>
            </a:extLst>
          </p:cNvPr>
          <p:cNvSpPr>
            <a:spLocks noGrp="1" noRot="1" noChangeAspect="1" noChangeArrowheads="1" noTextEdit="1"/>
          </p:cNvSpPr>
          <p:nvPr>
            <p:ph type="sldImg"/>
          </p:nvPr>
        </p:nvSpPr>
        <p:spPr>
          <a:ln/>
        </p:spPr>
      </p:sp>
      <p:sp>
        <p:nvSpPr>
          <p:cNvPr id="55299" name="Notizenplatzhalter 2">
            <a:extLst>
              <a:ext uri="{FF2B5EF4-FFF2-40B4-BE49-F238E27FC236}">
                <a16:creationId xmlns:a16="http://schemas.microsoft.com/office/drawing/2014/main" id="{D286426D-938B-4B60-8F17-A92FE3509BAE}"/>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5300" name="Foliennummernplatzhalter 3">
            <a:extLst>
              <a:ext uri="{FF2B5EF4-FFF2-40B4-BE49-F238E27FC236}">
                <a16:creationId xmlns:a16="http://schemas.microsoft.com/office/drawing/2014/main" id="{8E91BC5D-251D-491A-930A-BF509B929C13}"/>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FAF046-13B5-4E5E-91DB-9605CF05F3A9}" type="slidenum">
              <a:rPr lang="de-DE" altLang="de-DE" smtClean="0"/>
              <a:pPr>
                <a:spcBef>
                  <a:spcPct val="0"/>
                </a:spcBef>
              </a:pPr>
              <a:t>8</a:t>
            </a:fld>
            <a:endParaRPr lang="de-DE" altLang="de-DE"/>
          </a:p>
        </p:txBody>
      </p:sp>
    </p:spTree>
    <p:extLst>
      <p:ext uri="{BB962C8B-B14F-4D97-AF65-F5344CB8AC3E}">
        <p14:creationId xmlns:p14="http://schemas.microsoft.com/office/powerpoint/2010/main" val="3414161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a:extLst>
              <a:ext uri="{FF2B5EF4-FFF2-40B4-BE49-F238E27FC236}">
                <a16:creationId xmlns:a16="http://schemas.microsoft.com/office/drawing/2014/main" id="{58518895-777D-461F-A7DC-C5A07B8E9F66}"/>
              </a:ext>
            </a:extLst>
          </p:cNvPr>
          <p:cNvSpPr>
            <a:spLocks noGrp="1" noRot="1" noChangeAspect="1" noChangeArrowheads="1" noTextEdit="1"/>
          </p:cNvSpPr>
          <p:nvPr>
            <p:ph type="sldImg"/>
          </p:nvPr>
        </p:nvSpPr>
        <p:spPr>
          <a:ln/>
        </p:spPr>
      </p:sp>
      <p:sp>
        <p:nvSpPr>
          <p:cNvPr id="55299" name="Notizenplatzhalter 2">
            <a:extLst>
              <a:ext uri="{FF2B5EF4-FFF2-40B4-BE49-F238E27FC236}">
                <a16:creationId xmlns:a16="http://schemas.microsoft.com/office/drawing/2014/main" id="{D286426D-938B-4B60-8F17-A92FE3509BAE}"/>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55300" name="Foliennummernplatzhalter 3">
            <a:extLst>
              <a:ext uri="{FF2B5EF4-FFF2-40B4-BE49-F238E27FC236}">
                <a16:creationId xmlns:a16="http://schemas.microsoft.com/office/drawing/2014/main" id="{8E91BC5D-251D-491A-930A-BF509B929C13}"/>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4956" indent="-286522">
              <a:spcBef>
                <a:spcPct val="30000"/>
              </a:spcBef>
              <a:buChar char="•"/>
              <a:defRPr sz="1200">
                <a:solidFill>
                  <a:schemeClr val="tx1"/>
                </a:solidFill>
                <a:latin typeface="Arial" panose="020B0604020202020204" pitchFamily="34" charset="0"/>
              </a:defRPr>
            </a:lvl2pPr>
            <a:lvl3pPr marL="1146086" indent="-229217">
              <a:spcBef>
                <a:spcPct val="30000"/>
              </a:spcBef>
              <a:buChar char="-"/>
              <a:defRPr sz="1200">
                <a:solidFill>
                  <a:schemeClr val="tx1"/>
                </a:solidFill>
                <a:latin typeface="Arial" panose="020B0604020202020204" pitchFamily="34" charset="0"/>
              </a:defRPr>
            </a:lvl3pPr>
            <a:lvl4pPr marL="1604521" indent="-229217">
              <a:spcBef>
                <a:spcPct val="30000"/>
              </a:spcBef>
              <a:defRPr sz="1200">
                <a:solidFill>
                  <a:schemeClr val="tx1"/>
                </a:solidFill>
                <a:latin typeface="Arial" panose="020B0604020202020204" pitchFamily="34" charset="0"/>
              </a:defRPr>
            </a:lvl4pPr>
            <a:lvl5pPr marL="2062955" indent="-229217">
              <a:spcBef>
                <a:spcPct val="30000"/>
              </a:spcBef>
              <a:defRPr sz="1200">
                <a:solidFill>
                  <a:schemeClr val="tx1"/>
                </a:solidFill>
                <a:latin typeface="Arial" panose="020B0604020202020204" pitchFamily="34" charset="0"/>
              </a:defRPr>
            </a:lvl5pPr>
            <a:lvl6pPr marL="2521389" indent="-229217" eaLnBrk="0" fontAlgn="base" hangingPunct="0">
              <a:spcBef>
                <a:spcPct val="30000"/>
              </a:spcBef>
              <a:spcAft>
                <a:spcPct val="0"/>
              </a:spcAft>
              <a:defRPr sz="1200">
                <a:solidFill>
                  <a:schemeClr val="tx1"/>
                </a:solidFill>
                <a:latin typeface="Arial" panose="020B0604020202020204" pitchFamily="34" charset="0"/>
              </a:defRPr>
            </a:lvl6pPr>
            <a:lvl7pPr marL="2979824" indent="-229217" eaLnBrk="0" fontAlgn="base" hangingPunct="0">
              <a:spcBef>
                <a:spcPct val="30000"/>
              </a:spcBef>
              <a:spcAft>
                <a:spcPct val="0"/>
              </a:spcAft>
              <a:defRPr sz="1200">
                <a:solidFill>
                  <a:schemeClr val="tx1"/>
                </a:solidFill>
                <a:latin typeface="Arial" panose="020B0604020202020204" pitchFamily="34" charset="0"/>
              </a:defRPr>
            </a:lvl7pPr>
            <a:lvl8pPr marL="3438258" indent="-229217" eaLnBrk="0" fontAlgn="base" hangingPunct="0">
              <a:spcBef>
                <a:spcPct val="30000"/>
              </a:spcBef>
              <a:spcAft>
                <a:spcPct val="0"/>
              </a:spcAft>
              <a:defRPr sz="1200">
                <a:solidFill>
                  <a:schemeClr val="tx1"/>
                </a:solidFill>
                <a:latin typeface="Arial" panose="020B0604020202020204" pitchFamily="34" charset="0"/>
              </a:defRPr>
            </a:lvl8pPr>
            <a:lvl9pPr marL="3896693" indent="-229217"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FAF046-13B5-4E5E-91DB-9605CF05F3A9}" type="slidenum">
              <a:rPr lang="de-DE" altLang="de-DE" smtClean="0"/>
              <a:pPr>
                <a:spcBef>
                  <a:spcPct val="0"/>
                </a:spcBef>
              </a:pPr>
              <a:t>9</a:t>
            </a:fld>
            <a:endParaRPr lang="de-DE" altLang="de-DE"/>
          </a:p>
        </p:txBody>
      </p:sp>
    </p:spTree>
    <p:extLst>
      <p:ext uri="{BB962C8B-B14F-4D97-AF65-F5344CB8AC3E}">
        <p14:creationId xmlns:p14="http://schemas.microsoft.com/office/powerpoint/2010/main" val="3353967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046603"/>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85800" y="1295400"/>
            <a:ext cx="8940800" cy="47974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29628257"/>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43775" y="274638"/>
            <a:ext cx="2282825" cy="5818187"/>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5300" y="274638"/>
            <a:ext cx="6696075" cy="5818187"/>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1145331"/>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85800" y="1295400"/>
            <a:ext cx="8940800" cy="47974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53127278"/>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881451311"/>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858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2324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07810774"/>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74163475"/>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800205686"/>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855409"/>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285230727"/>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909056211"/>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1">
            <a:extLst>
              <a:ext uri="{FF2B5EF4-FFF2-40B4-BE49-F238E27FC236}">
                <a16:creationId xmlns:a16="http://schemas.microsoft.com/office/drawing/2014/main" id="{89BCC4A8-90E5-4CE1-94B9-4AF5D8AA7CE3}"/>
              </a:ext>
            </a:extLst>
          </p:cNvPr>
          <p:cNvSpPr>
            <a:spLocks noChangeArrowheads="1"/>
          </p:cNvSpPr>
          <p:nvPr/>
        </p:nvSpPr>
        <p:spPr bwMode="auto">
          <a:xfrm>
            <a:off x="-4763" y="0"/>
            <a:ext cx="9910763" cy="798513"/>
          </a:xfrm>
          <a:prstGeom prst="rect">
            <a:avLst/>
          </a:prstGeom>
          <a:solidFill>
            <a:srgbClr val="3333FF"/>
          </a:solidFill>
          <a:ln>
            <a:noFill/>
          </a:ln>
          <a:effectLst/>
        </p:spPr>
        <p:txBody>
          <a:bodyPr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har char="•"/>
              <a:defRPr sz="2400">
                <a:solidFill>
                  <a:schemeClr val="tx1"/>
                </a:solidFill>
                <a:latin typeface="Arial" pitchFamily="34" charset="0"/>
              </a:defRPr>
            </a:lvl6pPr>
            <a:lvl7pPr marL="2971800" indent="-228600" eaLnBrk="0" fontAlgn="base" hangingPunct="0">
              <a:spcBef>
                <a:spcPct val="0"/>
              </a:spcBef>
              <a:spcAft>
                <a:spcPct val="0"/>
              </a:spcAft>
              <a:buChar char="•"/>
              <a:defRPr sz="2400">
                <a:solidFill>
                  <a:schemeClr val="tx1"/>
                </a:solidFill>
                <a:latin typeface="Arial" pitchFamily="34" charset="0"/>
              </a:defRPr>
            </a:lvl7pPr>
            <a:lvl8pPr marL="3429000" indent="-228600" eaLnBrk="0" fontAlgn="base" hangingPunct="0">
              <a:spcBef>
                <a:spcPct val="0"/>
              </a:spcBef>
              <a:spcAft>
                <a:spcPct val="0"/>
              </a:spcAft>
              <a:buChar char="•"/>
              <a:defRPr sz="2400">
                <a:solidFill>
                  <a:schemeClr val="tx1"/>
                </a:solidFill>
                <a:latin typeface="Arial" pitchFamily="34" charset="0"/>
              </a:defRPr>
            </a:lvl8pPr>
            <a:lvl9pPr marL="3886200" indent="-228600" eaLnBrk="0" fontAlgn="base" hangingPunct="0">
              <a:spcBef>
                <a:spcPct val="0"/>
              </a:spcBef>
              <a:spcAft>
                <a:spcPct val="0"/>
              </a:spcAft>
              <a:buChar char="•"/>
              <a:defRPr sz="2400">
                <a:solidFill>
                  <a:schemeClr val="tx1"/>
                </a:solidFill>
                <a:latin typeface="Arial" pitchFamily="34" charset="0"/>
              </a:defRPr>
            </a:lvl9pPr>
          </a:lstStyle>
          <a:p>
            <a:pPr>
              <a:buFontTx/>
              <a:buChar char="•"/>
              <a:defRPr/>
            </a:pPr>
            <a:endParaRPr lang="de-DE" altLang="de-DE"/>
          </a:p>
        </p:txBody>
      </p:sp>
      <p:sp>
        <p:nvSpPr>
          <p:cNvPr id="1028" name="Rectangle 75">
            <a:extLst>
              <a:ext uri="{FF2B5EF4-FFF2-40B4-BE49-F238E27FC236}">
                <a16:creationId xmlns:a16="http://schemas.microsoft.com/office/drawing/2014/main" id="{FDA3C418-3B69-46CF-AAC7-80523E0EB8F9}"/>
              </a:ext>
            </a:extLst>
          </p:cNvPr>
          <p:cNvSpPr>
            <a:spLocks noChangeArrowheads="1"/>
          </p:cNvSpPr>
          <p:nvPr userDrawn="1"/>
        </p:nvSpPr>
        <p:spPr bwMode="auto">
          <a:xfrm>
            <a:off x="320045" y="6502400"/>
            <a:ext cx="68571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a:defRPr/>
            </a:pPr>
            <a:r>
              <a:rPr lang="de-DE" altLang="de-DE" sz="1200" b="1" dirty="0">
                <a:solidFill>
                  <a:srgbClr val="FF9933"/>
                </a:solidFill>
              </a:rPr>
              <a:t>ISE e.V. | Energiewende </a:t>
            </a:r>
            <a:r>
              <a:rPr lang="de-DE" altLang="de-DE" sz="1200" b="1" kern="1200" dirty="0">
                <a:solidFill>
                  <a:srgbClr val="FF9933"/>
                </a:solidFill>
                <a:latin typeface="Arial" panose="020B0604020202020204" pitchFamily="34" charset="0"/>
                <a:ea typeface="+mn-ea"/>
                <a:cs typeface="+mn-cs"/>
              </a:rPr>
              <a:t>| Vortragsreihe | </a:t>
            </a:r>
            <a:r>
              <a:rPr lang="en-US" altLang="de-DE" sz="1200" b="1" kern="1200" dirty="0" err="1">
                <a:solidFill>
                  <a:srgbClr val="FF9933"/>
                </a:solidFill>
                <a:latin typeface="Arial" panose="020B0604020202020204" pitchFamily="34" charset="0"/>
                <a:ea typeface="+mn-ea"/>
                <a:cs typeface="+mn-cs"/>
              </a:rPr>
              <a:t>Energiebedarf</a:t>
            </a:r>
            <a:r>
              <a:rPr lang="en-US" altLang="de-DE" sz="1200" b="1" kern="1200" dirty="0">
                <a:solidFill>
                  <a:srgbClr val="FF9933"/>
                </a:solidFill>
                <a:latin typeface="Arial" panose="020B0604020202020204" pitchFamily="34" charset="0"/>
                <a:ea typeface="+mn-ea"/>
                <a:cs typeface="+mn-cs"/>
              </a:rPr>
              <a:t> 2040 vs. EE-</a:t>
            </a:r>
            <a:r>
              <a:rPr lang="en-US" altLang="de-DE" sz="1200" b="1" kern="1200" dirty="0" err="1">
                <a:solidFill>
                  <a:srgbClr val="FF9933"/>
                </a:solidFill>
                <a:latin typeface="Arial" panose="020B0604020202020204" pitchFamily="34" charset="0"/>
                <a:ea typeface="+mn-ea"/>
                <a:cs typeface="+mn-cs"/>
              </a:rPr>
              <a:t>Potenziale</a:t>
            </a:r>
            <a:r>
              <a:rPr lang="en-US" altLang="de-DE" sz="1200" b="1" kern="1200" dirty="0">
                <a:solidFill>
                  <a:srgbClr val="FF9933"/>
                </a:solidFill>
                <a:latin typeface="Arial" panose="020B0604020202020204" pitchFamily="34" charset="0"/>
                <a:ea typeface="+mn-ea"/>
                <a:cs typeface="+mn-cs"/>
              </a:rPr>
              <a:t> in D und RLP</a:t>
            </a:r>
            <a:endParaRPr lang="de-DE" altLang="de-DE" sz="1200" b="1" kern="1200" dirty="0">
              <a:solidFill>
                <a:srgbClr val="FF9933"/>
              </a:solidFill>
              <a:latin typeface="Arial" panose="020B0604020202020204" pitchFamily="34" charset="0"/>
              <a:ea typeface="+mn-ea"/>
              <a:cs typeface="+mn-cs"/>
            </a:endParaRPr>
          </a:p>
        </p:txBody>
      </p:sp>
      <p:sp>
        <p:nvSpPr>
          <p:cNvPr id="1029" name="Rectangle 66">
            <a:extLst>
              <a:ext uri="{FF2B5EF4-FFF2-40B4-BE49-F238E27FC236}">
                <a16:creationId xmlns:a16="http://schemas.microsoft.com/office/drawing/2014/main" id="{B61620AC-BEE1-4262-BD23-4247278A5FB5}"/>
              </a:ext>
            </a:extLst>
          </p:cNvPr>
          <p:cNvSpPr>
            <a:spLocks noChangeArrowheads="1"/>
          </p:cNvSpPr>
          <p:nvPr userDrawn="1"/>
        </p:nvSpPr>
        <p:spPr bwMode="auto">
          <a:xfrm>
            <a:off x="6090251" y="6502400"/>
            <a:ext cx="3692345"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52588" algn="r"/>
              </a:tabLst>
              <a:defRPr sz="2400">
                <a:solidFill>
                  <a:schemeClr val="tx1"/>
                </a:solidFill>
                <a:latin typeface="Arial" panose="020B0604020202020204" pitchFamily="34" charset="0"/>
              </a:defRPr>
            </a:lvl1pPr>
            <a:lvl2pPr marL="742950" indent="-285750">
              <a:tabLst>
                <a:tab pos="1652588" algn="r"/>
              </a:tabLst>
              <a:defRPr sz="2400">
                <a:solidFill>
                  <a:schemeClr val="tx1"/>
                </a:solidFill>
                <a:latin typeface="Arial" panose="020B0604020202020204" pitchFamily="34" charset="0"/>
              </a:defRPr>
            </a:lvl2pPr>
            <a:lvl3pPr marL="1143000" indent="-228600">
              <a:tabLst>
                <a:tab pos="1652588" algn="r"/>
              </a:tabLst>
              <a:defRPr sz="2400">
                <a:solidFill>
                  <a:schemeClr val="tx1"/>
                </a:solidFill>
                <a:latin typeface="Arial" panose="020B0604020202020204" pitchFamily="34" charset="0"/>
              </a:defRPr>
            </a:lvl3pPr>
            <a:lvl4pPr marL="1600200" indent="-228600">
              <a:tabLst>
                <a:tab pos="1652588" algn="r"/>
              </a:tabLst>
              <a:defRPr sz="2400">
                <a:solidFill>
                  <a:schemeClr val="tx1"/>
                </a:solidFill>
                <a:latin typeface="Arial" panose="020B0604020202020204" pitchFamily="34" charset="0"/>
              </a:defRPr>
            </a:lvl4pPr>
            <a:lvl5pPr marL="2057400" indent="-228600">
              <a:tabLst>
                <a:tab pos="1652588" algn="r"/>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buChar char="•"/>
              <a:tabLst>
                <a:tab pos="1652588" algn="r"/>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buChar char="•"/>
              <a:tabLst>
                <a:tab pos="1652588" algn="r"/>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buChar char="•"/>
              <a:tabLst>
                <a:tab pos="1652588" algn="r"/>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buChar char="•"/>
              <a:tabLst>
                <a:tab pos="1652588" algn="r"/>
              </a:tabLst>
              <a:defRPr sz="2400">
                <a:solidFill>
                  <a:schemeClr val="tx1"/>
                </a:solidFill>
                <a:latin typeface="Arial" panose="020B0604020202020204" pitchFamily="34" charset="0"/>
              </a:defRPr>
            </a:lvl9pPr>
          </a:lstStyle>
          <a:p>
            <a:pPr algn="r">
              <a:lnSpc>
                <a:spcPct val="90000"/>
              </a:lnSpc>
              <a:defRPr/>
            </a:pPr>
            <a:r>
              <a:rPr lang="de-DE" altLang="de-DE" sz="1200" dirty="0"/>
              <a:t>ISE e.V. </a:t>
            </a:r>
            <a:fld id="{B441096D-49BA-4C7B-A571-124674B25D3F}" type="slidenum">
              <a:rPr lang="de-DE" altLang="de-DE" sz="1200" b="1" smtClean="0"/>
              <a:pPr algn="r">
                <a:lnSpc>
                  <a:spcPct val="90000"/>
                </a:lnSpc>
                <a:defRPr/>
              </a:pPr>
              <a:t>‹Nr.›</a:t>
            </a:fld>
            <a:endParaRPr lang="de-DE" altLang="de-DE" sz="1200" b="1" dirty="0"/>
          </a:p>
        </p:txBody>
      </p:sp>
      <p:pic>
        <p:nvPicPr>
          <p:cNvPr id="3" name="Grafik 2">
            <a:extLst>
              <a:ext uri="{FF2B5EF4-FFF2-40B4-BE49-F238E27FC236}">
                <a16:creationId xmlns:a16="http://schemas.microsoft.com/office/drawing/2014/main" id="{49D9E8B6-2008-4E29-8F10-E5534D03CD3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768" y="0"/>
            <a:ext cx="798513" cy="798513"/>
          </a:xfrm>
          <a:prstGeom prst="rect">
            <a:avLst/>
          </a:prstGeom>
        </p:spPr>
      </p:pic>
    </p:spTree>
  </p:cSld>
  <p:clrMap bg1="lt1" tx1="dk1" bg2="lt2" tx2="dk2" accent1="accent1" accent2="accent2" accent3="accent3" accent4="accent4" accent5="accent5" accent6="accent6" hlink="hlink" folHlink="folHlink"/>
  <p:sldLayoutIdLst>
    <p:sldLayoutId id="2147490102" r:id="rId1"/>
    <p:sldLayoutId id="2147490082" r:id="rId2"/>
    <p:sldLayoutId id="2147490083" r:id="rId3"/>
    <p:sldLayoutId id="2147490084" r:id="rId4"/>
    <p:sldLayoutId id="2147490085" r:id="rId5"/>
    <p:sldLayoutId id="2147490086" r:id="rId6"/>
    <p:sldLayoutId id="2147490087" r:id="rId7"/>
    <p:sldLayoutId id="2147490088" r:id="rId8"/>
    <p:sldLayoutId id="2147490089" r:id="rId9"/>
    <p:sldLayoutId id="2147490090" r:id="rId10"/>
    <p:sldLayoutId id="2147490091" r:id="rId11"/>
  </p:sldLayoutIdLst>
  <p:transition>
    <p:randomBar/>
  </p:transition>
  <p:txStyles>
    <p:title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p:titleStyle>
    <p:bodyStyle>
      <a:lvl1pPr marL="284163" indent="-284163" algn="l" rtl="0" eaLnBrk="0" fontAlgn="base" hangingPunct="0">
        <a:spcBef>
          <a:spcPct val="100000"/>
        </a:spcBef>
        <a:spcAft>
          <a:spcPct val="0"/>
        </a:spcAft>
        <a:buFont typeface="Wingdings" panose="05000000000000000000" pitchFamily="2" charset="2"/>
        <a:buChar char="l"/>
        <a:defRPr>
          <a:solidFill>
            <a:schemeClr val="tx1"/>
          </a:solidFill>
          <a:latin typeface="+mn-lt"/>
          <a:ea typeface="+mn-ea"/>
          <a:cs typeface="+mn-cs"/>
        </a:defRPr>
      </a:lvl1pPr>
      <a:lvl2pPr marL="766763" indent="-292100" algn="l" rtl="0" eaLnBrk="0" fontAlgn="base" hangingPunct="0">
        <a:spcBef>
          <a:spcPct val="20000"/>
        </a:spcBef>
        <a:spcAft>
          <a:spcPct val="0"/>
        </a:spcAft>
        <a:buFont typeface="Wingdings" panose="05000000000000000000" pitchFamily="2" charset="2"/>
        <a:buChar char="l"/>
        <a:defRPr>
          <a:solidFill>
            <a:schemeClr val="tx1"/>
          </a:solidFill>
          <a:latin typeface="+mn-lt"/>
        </a:defRPr>
      </a:lvl2pPr>
      <a:lvl3pPr marL="1138238" indent="-180975" algn="l" rtl="0" eaLnBrk="0" fontAlgn="base" hangingPunct="0">
        <a:spcBef>
          <a:spcPct val="20000"/>
        </a:spcBef>
        <a:spcAft>
          <a:spcPct val="0"/>
        </a:spcAft>
        <a:buFont typeface="Wingdings" panose="05000000000000000000" pitchFamily="2" charset="2"/>
        <a:buChar char="l"/>
        <a:defRPr sz="1600">
          <a:solidFill>
            <a:schemeClr val="tx1"/>
          </a:solidFill>
          <a:latin typeface="+mn-lt"/>
        </a:defRPr>
      </a:lvl3pPr>
      <a:lvl4pPr marL="1520825" indent="-184150" algn="l" rtl="0" eaLnBrk="0" fontAlgn="base" hangingPunct="0">
        <a:spcBef>
          <a:spcPct val="20000"/>
        </a:spcBef>
        <a:spcAft>
          <a:spcPct val="0"/>
        </a:spcAft>
        <a:buChar char="–"/>
        <a:defRPr sz="1600">
          <a:solidFill>
            <a:schemeClr val="tx1"/>
          </a:solidFill>
          <a:latin typeface="+mn-lt"/>
        </a:defRPr>
      </a:lvl4pPr>
      <a:lvl5pPr marL="1905000" indent="-185738" algn="l" rtl="0" eaLnBrk="0" fontAlgn="base" hangingPunct="0">
        <a:spcBef>
          <a:spcPct val="20000"/>
        </a:spcBef>
        <a:spcAft>
          <a:spcPct val="0"/>
        </a:spcAft>
        <a:buChar char="»"/>
        <a:defRPr sz="1600">
          <a:solidFill>
            <a:schemeClr val="tx1"/>
          </a:solidFill>
          <a:latin typeface="+mn-lt"/>
        </a:defRPr>
      </a:lvl5pPr>
      <a:lvl6pPr marL="2362200" indent="-185738" algn="l" rtl="0" eaLnBrk="0" fontAlgn="base" hangingPunct="0">
        <a:spcBef>
          <a:spcPct val="20000"/>
        </a:spcBef>
        <a:spcAft>
          <a:spcPct val="0"/>
        </a:spcAft>
        <a:buChar char="»"/>
        <a:defRPr sz="1600">
          <a:solidFill>
            <a:schemeClr val="tx1"/>
          </a:solidFill>
          <a:latin typeface="+mn-lt"/>
        </a:defRPr>
      </a:lvl6pPr>
      <a:lvl7pPr marL="2819400" indent="-185738" algn="l" rtl="0" eaLnBrk="0" fontAlgn="base" hangingPunct="0">
        <a:spcBef>
          <a:spcPct val="20000"/>
        </a:spcBef>
        <a:spcAft>
          <a:spcPct val="0"/>
        </a:spcAft>
        <a:buChar char="»"/>
        <a:defRPr sz="1600">
          <a:solidFill>
            <a:schemeClr val="tx1"/>
          </a:solidFill>
          <a:latin typeface="+mn-lt"/>
        </a:defRPr>
      </a:lvl7pPr>
      <a:lvl8pPr marL="3276600" indent="-185738" algn="l" rtl="0" eaLnBrk="0" fontAlgn="base" hangingPunct="0">
        <a:spcBef>
          <a:spcPct val="20000"/>
        </a:spcBef>
        <a:spcAft>
          <a:spcPct val="0"/>
        </a:spcAft>
        <a:buChar char="»"/>
        <a:defRPr sz="1600">
          <a:solidFill>
            <a:schemeClr val="tx1"/>
          </a:solidFill>
          <a:latin typeface="+mn-lt"/>
        </a:defRPr>
      </a:lvl8pPr>
      <a:lvl9pPr marL="3733800" indent="-185738" algn="l" rtl="0" eaLnBrk="0" fontAlgn="base" hangingPunct="0">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4C2C0FB-44F5-414A-BD92-37F247F7C4A2}"/>
              </a:ext>
            </a:extLst>
          </p:cNvPr>
          <p:cNvSpPr/>
          <p:nvPr/>
        </p:nvSpPr>
        <p:spPr bwMode="auto">
          <a:xfrm>
            <a:off x="-4762" y="1350963"/>
            <a:ext cx="9906000" cy="5119688"/>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6146" name="Rectangle 2">
            <a:extLst>
              <a:ext uri="{FF2B5EF4-FFF2-40B4-BE49-F238E27FC236}">
                <a16:creationId xmlns:a16="http://schemas.microsoft.com/office/drawing/2014/main" id="{5A7087FA-1DFD-4E03-B09C-C0F3ECFAE28E}"/>
              </a:ext>
            </a:extLst>
          </p:cNvPr>
          <p:cNvSpPr txBox="1">
            <a:spLocks noChangeArrowheads="1"/>
          </p:cNvSpPr>
          <p:nvPr/>
        </p:nvSpPr>
        <p:spPr bwMode="auto">
          <a:xfrm>
            <a:off x="0" y="6462713"/>
            <a:ext cx="9920288" cy="3952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800" b="1" dirty="0">
                <a:solidFill>
                  <a:schemeClr val="bg1"/>
                </a:solidFill>
              </a:rPr>
              <a:t>ISE e.V.: Energiewende | </a:t>
            </a:r>
            <a:r>
              <a:rPr lang="en-US" altLang="de-DE" sz="1800" b="1" dirty="0" err="1">
                <a:solidFill>
                  <a:schemeClr val="bg1"/>
                </a:solidFill>
              </a:rPr>
              <a:t>Vortragsreihe</a:t>
            </a:r>
            <a:r>
              <a:rPr lang="en-US" altLang="de-DE" sz="1800" b="1" dirty="0">
                <a:solidFill>
                  <a:schemeClr val="bg1"/>
                </a:solidFill>
              </a:rPr>
              <a:t>					</a:t>
            </a:r>
            <a:r>
              <a:rPr lang="en-US" altLang="de-DE" sz="1400" b="1" dirty="0">
                <a:solidFill>
                  <a:schemeClr val="bg1"/>
                </a:solidFill>
              </a:rPr>
              <a:t>08</a:t>
            </a:r>
            <a:r>
              <a:rPr lang="en-US" altLang="de-DE" sz="1400" dirty="0">
                <a:solidFill>
                  <a:schemeClr val="bg1"/>
                </a:solidFill>
              </a:rPr>
              <a:t>.04.2021</a:t>
            </a:r>
            <a:endParaRPr lang="de-DE" altLang="de-DE" sz="1400" dirty="0">
              <a:solidFill>
                <a:schemeClr val="bg1"/>
              </a:solidFill>
            </a:endParaRPr>
          </a:p>
        </p:txBody>
      </p:sp>
      <p:sp>
        <p:nvSpPr>
          <p:cNvPr id="6147" name="Rechteck 2">
            <a:extLst>
              <a:ext uri="{FF2B5EF4-FFF2-40B4-BE49-F238E27FC236}">
                <a16:creationId xmlns:a16="http://schemas.microsoft.com/office/drawing/2014/main" id="{A4A8ABDA-F51F-4845-9A6D-8A9F58A39844}"/>
              </a:ext>
            </a:extLst>
          </p:cNvPr>
          <p:cNvSpPr>
            <a:spLocks noChangeArrowheads="1"/>
          </p:cNvSpPr>
          <p:nvPr/>
        </p:nvSpPr>
        <p:spPr bwMode="auto">
          <a:xfrm>
            <a:off x="0" y="-19050"/>
            <a:ext cx="9906000" cy="1370013"/>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6148" name="Textfeld 3">
            <a:extLst>
              <a:ext uri="{FF2B5EF4-FFF2-40B4-BE49-F238E27FC236}">
                <a16:creationId xmlns:a16="http://schemas.microsoft.com/office/drawing/2014/main" id="{28204734-5258-44F4-8BDC-43D64AE8A287}"/>
              </a:ext>
            </a:extLst>
          </p:cNvPr>
          <p:cNvSpPr txBox="1">
            <a:spLocks noChangeArrowheads="1"/>
          </p:cNvSpPr>
          <p:nvPr/>
        </p:nvSpPr>
        <p:spPr bwMode="auto">
          <a:xfrm>
            <a:off x="457201" y="74658"/>
            <a:ext cx="9434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de-DE" sz="2800" b="1" dirty="0" err="1">
                <a:solidFill>
                  <a:schemeClr val="bg1"/>
                </a:solidFill>
              </a:rPr>
              <a:t>Primärenergiebedarf</a:t>
            </a:r>
            <a:r>
              <a:rPr lang="en-US" altLang="de-DE" sz="2800" b="1" dirty="0">
                <a:solidFill>
                  <a:schemeClr val="bg1"/>
                </a:solidFill>
              </a:rPr>
              <a:t> in 2040  vs. EE-</a:t>
            </a:r>
            <a:r>
              <a:rPr lang="en-US" altLang="de-DE" sz="2800" b="1" dirty="0" err="1">
                <a:solidFill>
                  <a:schemeClr val="bg1"/>
                </a:solidFill>
              </a:rPr>
              <a:t>Potenziale</a:t>
            </a:r>
            <a:endParaRPr lang="en-US" altLang="de-DE" sz="2800" b="1" dirty="0">
              <a:solidFill>
                <a:schemeClr val="bg1"/>
              </a:solidFill>
            </a:endParaRPr>
          </a:p>
          <a:p>
            <a:r>
              <a:rPr lang="en-US" altLang="de-DE" sz="2800" b="1" dirty="0" err="1">
                <a:solidFill>
                  <a:schemeClr val="bg1"/>
                </a:solidFill>
              </a:rPr>
              <a:t>für</a:t>
            </a:r>
            <a:r>
              <a:rPr lang="en-US" altLang="de-DE" sz="2800" b="1" dirty="0">
                <a:solidFill>
                  <a:schemeClr val="bg1"/>
                </a:solidFill>
              </a:rPr>
              <a:t> D und RLP – </a:t>
            </a:r>
            <a:r>
              <a:rPr lang="en-US" altLang="de-DE" sz="2800" b="1" dirty="0" err="1">
                <a:solidFill>
                  <a:schemeClr val="bg1"/>
                </a:solidFill>
              </a:rPr>
              <a:t>eine</a:t>
            </a:r>
            <a:r>
              <a:rPr lang="en-US" altLang="de-DE" sz="2800" b="1" dirty="0">
                <a:solidFill>
                  <a:schemeClr val="bg1"/>
                </a:solidFill>
              </a:rPr>
              <a:t> </a:t>
            </a:r>
            <a:r>
              <a:rPr lang="en-US" altLang="de-DE" sz="2800" b="1" dirty="0" err="1">
                <a:solidFill>
                  <a:schemeClr val="bg1"/>
                </a:solidFill>
              </a:rPr>
              <a:t>Analyse</a:t>
            </a:r>
            <a:endParaRPr lang="en-US" altLang="de-DE" sz="2800" b="1" dirty="0">
              <a:solidFill>
                <a:schemeClr val="bg1"/>
              </a:solidFill>
            </a:endParaRPr>
          </a:p>
        </p:txBody>
      </p:sp>
      <p:pic>
        <p:nvPicPr>
          <p:cNvPr id="4" name="Grafik 3">
            <a:extLst>
              <a:ext uri="{FF2B5EF4-FFF2-40B4-BE49-F238E27FC236}">
                <a16:creationId xmlns:a16="http://schemas.microsoft.com/office/drawing/2014/main" id="{D438A28F-FF59-4C95-8545-99444DB57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275" y="1838326"/>
            <a:ext cx="4137024" cy="4137024"/>
          </a:xfrm>
          <a:prstGeom prst="rect">
            <a:avLst/>
          </a:prstGeom>
        </p:spPr>
      </p:pic>
      <p:sp>
        <p:nvSpPr>
          <p:cNvPr id="5" name="Textfeld 4">
            <a:extLst>
              <a:ext uri="{FF2B5EF4-FFF2-40B4-BE49-F238E27FC236}">
                <a16:creationId xmlns:a16="http://schemas.microsoft.com/office/drawing/2014/main" id="{543DA440-7F52-41FA-B8CB-6D34CC9D1943}"/>
              </a:ext>
            </a:extLst>
          </p:cNvPr>
          <p:cNvSpPr txBox="1"/>
          <p:nvPr/>
        </p:nvSpPr>
        <p:spPr>
          <a:xfrm>
            <a:off x="9039498" y="5757366"/>
            <a:ext cx="490327" cy="307777"/>
          </a:xfrm>
          <a:prstGeom prst="rect">
            <a:avLst/>
          </a:prstGeom>
          <a:noFill/>
        </p:spPr>
        <p:txBody>
          <a:bodyPr wrap="none" rtlCol="0">
            <a:spAutoFit/>
          </a:bodyPr>
          <a:lstStyle/>
          <a:p>
            <a:r>
              <a:rPr lang="de-DE" sz="1400" dirty="0"/>
              <a:t>V11</a:t>
            </a:r>
          </a:p>
        </p:txBody>
      </p:sp>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F9CE82BC-449F-429D-95DD-730E8A1BE3C5}"/>
              </a:ext>
            </a:extLst>
          </p:cNvPr>
          <p:cNvSpPr>
            <a:spLocks noChangeArrowheads="1"/>
          </p:cNvSpPr>
          <p:nvPr/>
        </p:nvSpPr>
        <p:spPr bwMode="auto">
          <a:xfrm>
            <a:off x="1337446" y="0"/>
            <a:ext cx="7464425"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EE-Potenziale bis 2040 in D (1)</a:t>
            </a:r>
            <a:br>
              <a:rPr lang="de-DE" altLang="de-DE" dirty="0">
                <a:solidFill>
                  <a:schemeClr val="bg1"/>
                </a:solidFill>
              </a:rPr>
            </a:br>
            <a:r>
              <a:rPr lang="de-DE" altLang="de-DE" dirty="0">
                <a:solidFill>
                  <a:schemeClr val="bg1"/>
                </a:solidFill>
              </a:rPr>
              <a:t>Basisdaten: Geothermie, Wasserkraft</a:t>
            </a:r>
            <a:endParaRPr lang="de-DE" altLang="de-DE" dirty="0">
              <a:solidFill>
                <a:schemeClr val="bg1"/>
              </a:solidFill>
              <a:effectLst>
                <a:outerShdw blurRad="38100" dist="38100" dir="2700000" algn="tl">
                  <a:srgbClr val="000000">
                    <a:alpha val="43137"/>
                  </a:srgbClr>
                </a:outerShdw>
              </a:effectLst>
            </a:endParaRPr>
          </a:p>
        </p:txBody>
      </p:sp>
      <p:sp>
        <p:nvSpPr>
          <p:cNvPr id="6" name="Text Box 14">
            <a:extLst>
              <a:ext uri="{FF2B5EF4-FFF2-40B4-BE49-F238E27FC236}">
                <a16:creationId xmlns:a16="http://schemas.microsoft.com/office/drawing/2014/main" id="{5BE8F47D-FBCE-449F-B3C0-594EB95BC07F}"/>
              </a:ext>
            </a:extLst>
          </p:cNvPr>
          <p:cNvSpPr txBox="1">
            <a:spLocks noChangeArrowheads="1"/>
          </p:cNvSpPr>
          <p:nvPr/>
        </p:nvSpPr>
        <p:spPr bwMode="auto">
          <a:xfrm>
            <a:off x="6510054" y="5961018"/>
            <a:ext cx="2790700" cy="184666"/>
          </a:xfrm>
          <a:prstGeom prst="rect">
            <a:avLst/>
          </a:prstGeom>
          <a:solidFill>
            <a:schemeClr val="bg1"/>
          </a:solidFill>
          <a:ln>
            <a:noFill/>
          </a:ln>
          <a:effec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  x) Quellen-Liste,</a:t>
            </a:r>
            <a:r>
              <a:rPr lang="de-DE" altLang="de-DE" sz="1200" dirty="0">
                <a:solidFill>
                  <a:srgbClr val="000000"/>
                </a:solidFill>
                <a:ea typeface="Microsoft YaHei" panose="020B0503020204020204" pitchFamily="34" charset="-122"/>
              </a:rPr>
              <a:t> AGEB, ISE e.V.</a:t>
            </a:r>
          </a:p>
        </p:txBody>
      </p:sp>
      <p:sp>
        <p:nvSpPr>
          <p:cNvPr id="16" name="Rectangle 4">
            <a:extLst>
              <a:ext uri="{FF2B5EF4-FFF2-40B4-BE49-F238E27FC236}">
                <a16:creationId xmlns:a16="http://schemas.microsoft.com/office/drawing/2014/main" id="{D25B0CD8-FE50-44A2-AE54-AC3CB4843727}"/>
              </a:ext>
            </a:extLst>
          </p:cNvPr>
          <p:cNvSpPr>
            <a:spLocks noChangeArrowheads="1"/>
          </p:cNvSpPr>
          <p:nvPr/>
        </p:nvSpPr>
        <p:spPr bwMode="auto">
          <a:xfrm>
            <a:off x="0" y="6150673"/>
            <a:ext cx="99060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Geothermie und Wasserkraft sind die Grundlastsäulen! </a:t>
            </a:r>
          </a:p>
        </p:txBody>
      </p:sp>
      <p:graphicFrame>
        <p:nvGraphicFramePr>
          <p:cNvPr id="2" name="Tabelle 1">
            <a:extLst>
              <a:ext uri="{FF2B5EF4-FFF2-40B4-BE49-F238E27FC236}">
                <a16:creationId xmlns:a16="http://schemas.microsoft.com/office/drawing/2014/main" id="{7B26C0FD-4865-4280-A1C8-3DBBC0CDDDD0}"/>
              </a:ext>
            </a:extLst>
          </p:cNvPr>
          <p:cNvGraphicFramePr>
            <a:graphicFrameLocks noGrp="1"/>
          </p:cNvGraphicFramePr>
          <p:nvPr>
            <p:extLst>
              <p:ext uri="{D42A27DB-BD31-4B8C-83A1-F6EECF244321}">
                <p14:modId xmlns:p14="http://schemas.microsoft.com/office/powerpoint/2010/main" val="1532184829"/>
              </p:ext>
            </p:extLst>
          </p:nvPr>
        </p:nvGraphicFramePr>
        <p:xfrm>
          <a:off x="519249" y="896982"/>
          <a:ext cx="8867502" cy="4101133"/>
        </p:xfrm>
        <a:graphic>
          <a:graphicData uri="http://schemas.openxmlformats.org/drawingml/2006/table">
            <a:tbl>
              <a:tblPr>
                <a:tableStyleId>{5C22544A-7EE6-4342-B048-85BDC9FD1C3A}</a:tableStyleId>
              </a:tblPr>
              <a:tblGrid>
                <a:gridCol w="2596403">
                  <a:extLst>
                    <a:ext uri="{9D8B030D-6E8A-4147-A177-3AD203B41FA5}">
                      <a16:colId xmlns:a16="http://schemas.microsoft.com/office/drawing/2014/main" val="2028647057"/>
                    </a:ext>
                  </a:extLst>
                </a:gridCol>
                <a:gridCol w="662779">
                  <a:extLst>
                    <a:ext uri="{9D8B030D-6E8A-4147-A177-3AD203B41FA5}">
                      <a16:colId xmlns:a16="http://schemas.microsoft.com/office/drawing/2014/main" val="1893887431"/>
                    </a:ext>
                  </a:extLst>
                </a:gridCol>
                <a:gridCol w="469950">
                  <a:extLst>
                    <a:ext uri="{9D8B030D-6E8A-4147-A177-3AD203B41FA5}">
                      <a16:colId xmlns:a16="http://schemas.microsoft.com/office/drawing/2014/main" val="3019626993"/>
                    </a:ext>
                  </a:extLst>
                </a:gridCol>
                <a:gridCol w="662165">
                  <a:extLst>
                    <a:ext uri="{9D8B030D-6E8A-4147-A177-3AD203B41FA5}">
                      <a16:colId xmlns:a16="http://schemas.microsoft.com/office/drawing/2014/main" val="2249642194"/>
                    </a:ext>
                  </a:extLst>
                </a:gridCol>
                <a:gridCol w="3509554">
                  <a:extLst>
                    <a:ext uri="{9D8B030D-6E8A-4147-A177-3AD203B41FA5}">
                      <a16:colId xmlns:a16="http://schemas.microsoft.com/office/drawing/2014/main" val="4065523543"/>
                    </a:ext>
                  </a:extLst>
                </a:gridCol>
                <a:gridCol w="966651">
                  <a:extLst>
                    <a:ext uri="{9D8B030D-6E8A-4147-A177-3AD203B41FA5}">
                      <a16:colId xmlns:a16="http://schemas.microsoft.com/office/drawing/2014/main" val="29686994"/>
                    </a:ext>
                  </a:extLst>
                </a:gridCol>
              </a:tblGrid>
              <a:tr h="112950">
                <a:tc>
                  <a:txBody>
                    <a:bodyPr/>
                    <a:lstStyle/>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Primärenergie</a:t>
                      </a:r>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Vollast-</a:t>
                      </a:r>
                      <a:br>
                        <a:rPr lang="de-DE" sz="1400" b="1" u="none" strike="noStrike">
                          <a:solidFill>
                            <a:schemeClr val="bg1"/>
                          </a:solidFill>
                          <a:effectLst/>
                          <a:latin typeface="Calibri" panose="020F0502020204030204" pitchFamily="34" charset="0"/>
                          <a:cs typeface="Calibri" panose="020F0502020204030204" pitchFamily="34" charset="0"/>
                        </a:rPr>
                      </a:br>
                      <a:r>
                        <a:rPr lang="de-DE" sz="1400" b="1" u="none" strike="noStrike">
                          <a:solidFill>
                            <a:schemeClr val="bg1"/>
                          </a:solidFill>
                          <a:effectLst/>
                          <a:latin typeface="Calibri" panose="020F0502020204030204" pitchFamily="34" charset="0"/>
                          <a:cs typeface="Calibri" panose="020F0502020204030204" pitchFamily="34" charset="0"/>
                        </a:rPr>
                        <a:t>stunden</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gridSpan="2">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EE-Potenzial</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hMerge="1">
                  <a:txBody>
                    <a:bodyPr/>
                    <a:lstStyle/>
                    <a:p>
                      <a:endParaRPr lang="de-DE"/>
                    </a:p>
                  </a:txBody>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Quelle/Kommentar</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Bestand EE </a:t>
                      </a:r>
                      <a:br>
                        <a:rPr lang="de-DE" sz="1400" b="1" u="none" strike="noStrike" dirty="0">
                          <a:solidFill>
                            <a:schemeClr val="bg1"/>
                          </a:solidFill>
                          <a:effectLst/>
                          <a:latin typeface="Calibri" panose="020F0502020204030204" pitchFamily="34" charset="0"/>
                          <a:cs typeface="Calibri" panose="020F0502020204030204" pitchFamily="34" charset="0"/>
                        </a:rPr>
                      </a:br>
                      <a:r>
                        <a:rPr lang="de-DE" sz="1400" b="1" u="none" strike="noStrike" dirty="0">
                          <a:solidFill>
                            <a:schemeClr val="bg1"/>
                          </a:solidFill>
                          <a:effectLst/>
                          <a:latin typeface="Calibri" panose="020F0502020204030204" pitchFamily="34" charset="0"/>
                          <a:cs typeface="Calibri" panose="020F0502020204030204" pitchFamily="34" charset="0"/>
                        </a:rPr>
                        <a:t>(AGEB 2019)</a:t>
                      </a:r>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extLst>
                  <a:ext uri="{0D108BD9-81ED-4DB2-BD59-A6C34878D82A}">
                    <a16:rowId xmlns:a16="http://schemas.microsoft.com/office/drawing/2014/main" val="3118774044"/>
                  </a:ext>
                </a:extLst>
              </a:tr>
              <a:tr h="52131">
                <a:tc>
                  <a:txBody>
                    <a:bodyPr/>
                    <a:lstStyle/>
                    <a:p>
                      <a:pPr algn="ctr" fontAlgn="t"/>
                      <a:endParaRPr lang="de-DE" sz="1200" b="0"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200" u="none" strike="noStrike">
                          <a:solidFill>
                            <a:schemeClr val="bg1"/>
                          </a:solidFill>
                          <a:effectLst/>
                          <a:latin typeface="Calibri" panose="020F0502020204030204" pitchFamily="34" charset="0"/>
                          <a:cs typeface="Calibri" panose="020F0502020204030204" pitchFamily="34" charset="0"/>
                        </a:rPr>
                        <a:t>h</a:t>
                      </a:r>
                      <a:endParaRPr lang="de-DE" sz="12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200" u="none" strike="noStrike">
                          <a:solidFill>
                            <a:schemeClr val="bg1"/>
                          </a:solidFill>
                          <a:effectLst/>
                          <a:latin typeface="Calibri" panose="020F0502020204030204" pitchFamily="34" charset="0"/>
                          <a:cs typeface="Calibri" panose="020F0502020204030204" pitchFamily="34" charset="0"/>
                        </a:rPr>
                        <a:t>GW</a:t>
                      </a:r>
                      <a:endParaRPr lang="de-DE" sz="12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200" u="none" strike="noStrike">
                          <a:solidFill>
                            <a:schemeClr val="bg1"/>
                          </a:solidFill>
                          <a:effectLst/>
                          <a:latin typeface="Calibri" panose="020F0502020204030204" pitchFamily="34" charset="0"/>
                          <a:cs typeface="Calibri" panose="020F0502020204030204" pitchFamily="34" charset="0"/>
                        </a:rPr>
                        <a:t>TWh/a</a:t>
                      </a:r>
                      <a:endParaRPr lang="de-DE" sz="12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endParaRPr lang="de-DE" sz="12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200" u="none" strike="noStrike" dirty="0">
                          <a:solidFill>
                            <a:schemeClr val="bg1"/>
                          </a:solidFill>
                          <a:effectLst/>
                          <a:latin typeface="Calibri" panose="020F0502020204030204" pitchFamily="34" charset="0"/>
                          <a:cs typeface="Calibri" panose="020F0502020204030204" pitchFamily="34" charset="0"/>
                        </a:rPr>
                        <a:t>TWh</a:t>
                      </a:r>
                      <a:endParaRPr lang="de-DE" sz="1200" b="0"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extLst>
                  <a:ext uri="{0D108BD9-81ED-4DB2-BD59-A6C34878D82A}">
                    <a16:rowId xmlns:a16="http://schemas.microsoft.com/office/drawing/2014/main" val="2984267131"/>
                  </a:ext>
                </a:extLst>
              </a:tr>
              <a:tr h="130326">
                <a:tc>
                  <a:txBody>
                    <a:bodyPr/>
                    <a:lstStyle/>
                    <a:p>
                      <a:pPr algn="ctr" fontAlgn="t"/>
                      <a:r>
                        <a:rPr lang="de-DE" sz="1600" b="1" u="none" strike="noStrike" dirty="0">
                          <a:solidFill>
                            <a:srgbClr val="3333FF"/>
                          </a:solidFill>
                          <a:effectLst/>
                          <a:latin typeface="Calibri" panose="020F0502020204030204" pitchFamily="34" charset="0"/>
                          <a:cs typeface="Calibri" panose="020F0502020204030204" pitchFamily="34" charset="0"/>
                        </a:rPr>
                        <a:t>Geothermie/ Umweltwärme</a:t>
                      </a:r>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l"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l"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r" fontAlgn="t"/>
                      <a:r>
                        <a:rPr lang="de-DE" sz="1600" b="1" u="none" strike="noStrike">
                          <a:solidFill>
                            <a:srgbClr val="3333FF"/>
                          </a:solidFill>
                          <a:effectLst/>
                          <a:latin typeface="Calibri" panose="020F0502020204030204" pitchFamily="34" charset="0"/>
                          <a:cs typeface="Calibri" panose="020F0502020204030204" pitchFamily="34" charset="0"/>
                        </a:rPr>
                        <a:t>200</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l"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r" fontAlgn="t"/>
                      <a:r>
                        <a:rPr lang="de-DE" sz="1600" b="1" u="none" strike="noStrike" dirty="0">
                          <a:solidFill>
                            <a:srgbClr val="3333FF"/>
                          </a:solidFill>
                          <a:effectLst/>
                          <a:latin typeface="Calibri" panose="020F0502020204030204" pitchFamily="34" charset="0"/>
                          <a:cs typeface="Calibri" panose="020F0502020204030204" pitchFamily="34" charset="0"/>
                        </a:rPr>
                        <a:t>18,3</a:t>
                      </a:r>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extLst>
                  <a:ext uri="{0D108BD9-81ED-4DB2-BD59-A6C34878D82A}">
                    <a16:rowId xmlns:a16="http://schemas.microsoft.com/office/drawing/2014/main" val="3484626276"/>
                  </a:ext>
                </a:extLst>
              </a:tr>
              <a:tr h="52131">
                <a:tc>
                  <a:txBody>
                    <a:bodyPr/>
                    <a:lstStyle/>
                    <a:p>
                      <a:pPr algn="l" fontAlgn="t"/>
                      <a:r>
                        <a:rPr lang="de-DE" sz="1200" b="1" u="none" strike="noStrike">
                          <a:solidFill>
                            <a:srgbClr val="3333FF"/>
                          </a:solidFill>
                          <a:effectLst/>
                          <a:latin typeface="Calibri" panose="020F0502020204030204" pitchFamily="34" charset="0"/>
                          <a:cs typeface="Calibri" panose="020F0502020204030204" pitchFamily="34" charset="0"/>
                        </a:rPr>
                        <a:t>Geothermie</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b="1" i="0" u="none" strike="noStrike" dirty="0">
                          <a:solidFill>
                            <a:srgbClr val="3333FF"/>
                          </a:solidFill>
                          <a:effectLst/>
                          <a:latin typeface="Calibri" panose="020F0502020204030204" pitchFamily="34" charset="0"/>
                          <a:cs typeface="Calibri" panose="020F0502020204030204" pitchFamily="34" charset="0"/>
                        </a:rPr>
                        <a:t>200</a:t>
                      </a:r>
                    </a:p>
                  </a:txBody>
                  <a:tcPr marL="0" marR="0" marT="0" marB="0">
                    <a:solidFill>
                      <a:schemeClr val="bg1">
                        <a:lumMod val="85000"/>
                      </a:schemeClr>
                    </a:solidFill>
                  </a:tcPr>
                </a:tc>
                <a:tc>
                  <a:txBody>
                    <a:bodyPr/>
                    <a:lstStyle/>
                    <a:p>
                      <a:pPr algn="l"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b="1" u="none" strike="noStrike" dirty="0">
                          <a:solidFill>
                            <a:srgbClr val="3333FF"/>
                          </a:solidFill>
                          <a:effectLst/>
                          <a:latin typeface="Calibri" panose="020F0502020204030204" pitchFamily="34" charset="0"/>
                          <a:cs typeface="Calibri" panose="020F0502020204030204" pitchFamily="34" charset="0"/>
                        </a:rPr>
                        <a:t>3,6</a:t>
                      </a:r>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2396930544"/>
                  </a:ext>
                </a:extLst>
              </a:tr>
              <a:tr h="52131">
                <a:tc>
                  <a:txBody>
                    <a:bodyPr/>
                    <a:lstStyle/>
                    <a:p>
                      <a:pPr algn="l" fontAlgn="t"/>
                      <a:r>
                        <a:rPr lang="de-DE" sz="1200" b="1" u="none" strike="noStrike">
                          <a:solidFill>
                            <a:srgbClr val="3333FF"/>
                          </a:solidFill>
                          <a:effectLst/>
                          <a:latin typeface="Calibri" panose="020F0502020204030204" pitchFamily="34" charset="0"/>
                          <a:cs typeface="Calibri" panose="020F0502020204030204" pitchFamily="34" charset="0"/>
                        </a:rPr>
                        <a:t>Umweltwärme</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b="1" i="0" u="none" strike="noStrike" dirty="0">
                          <a:solidFill>
                            <a:srgbClr val="3333FF"/>
                          </a:solidFill>
                          <a:effectLst/>
                          <a:latin typeface="Calibri" panose="020F0502020204030204" pitchFamily="34" charset="0"/>
                          <a:cs typeface="Calibri" panose="020F0502020204030204" pitchFamily="34" charset="0"/>
                        </a:rPr>
                        <a:t>100</a:t>
                      </a:r>
                    </a:p>
                  </a:txBody>
                  <a:tcPr marL="0" marR="0" marT="0" marB="0">
                    <a:solidFill>
                      <a:schemeClr val="bg1">
                        <a:lumMod val="85000"/>
                      </a:schemeClr>
                    </a:solidFill>
                  </a:tcPr>
                </a:tc>
                <a:tc>
                  <a:txBody>
                    <a:bodyPr/>
                    <a:lstStyle/>
                    <a:p>
                      <a:pPr algn="l" fontAlgn="t"/>
                      <a:r>
                        <a:rPr lang="de-DE" sz="1200" u="none" strike="noStrike" dirty="0">
                          <a:solidFill>
                            <a:srgbClr val="3333FF"/>
                          </a:solidFill>
                          <a:effectLst/>
                          <a:latin typeface="Calibri" panose="020F0502020204030204" pitchFamily="34" charset="0"/>
                          <a:cs typeface="Calibri" panose="020F0502020204030204" pitchFamily="34" charset="0"/>
                        </a:rPr>
                        <a:t>Der Anteil Umweltwärme ist als Einsparung im Endenergieverbrauch bei den Wärmepumpen enthalten</a:t>
                      </a:r>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b="1" u="none" strike="noStrike" dirty="0">
                          <a:solidFill>
                            <a:srgbClr val="3333FF"/>
                          </a:solidFill>
                          <a:effectLst/>
                          <a:latin typeface="Calibri" panose="020F0502020204030204" pitchFamily="34" charset="0"/>
                          <a:cs typeface="Calibri" panose="020F0502020204030204" pitchFamily="34" charset="0"/>
                        </a:rPr>
                        <a:t>14,7</a:t>
                      </a:r>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717487982"/>
                  </a:ext>
                </a:extLst>
              </a:tr>
              <a:tr h="104261">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Szenario 1: </a:t>
                      </a:r>
                      <a:r>
                        <a:rPr lang="de-DE" sz="1200" u="none" strike="noStrike" dirty="0">
                          <a:solidFill>
                            <a:srgbClr val="3333FF"/>
                          </a:solidFill>
                          <a:effectLst/>
                          <a:latin typeface="Calibri" panose="020F0502020204030204" pitchFamily="34" charset="0"/>
                          <a:cs typeface="Calibri" panose="020F0502020204030204" pitchFamily="34" charset="0"/>
                        </a:rPr>
                        <a:t>BWK</a:t>
                      </a:r>
                      <a:endParaRPr lang="de-DE" sz="1200" b="0" i="0" u="sng"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52</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BWK 01.10.2017</a:t>
                      </a:r>
                      <a:r>
                        <a:rPr lang="de-DE" sz="1200" u="none" strike="noStrike">
                          <a:solidFill>
                            <a:srgbClr val="3333FF"/>
                          </a:solidFill>
                          <a:effectLst/>
                          <a:latin typeface="Calibri" panose="020F0502020204030204" pitchFamily="34" charset="0"/>
                          <a:cs typeface="Calibri" panose="020F0502020204030204" pitchFamily="34" charset="0"/>
                        </a:rPr>
                        <a:t>:</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4285148844"/>
                  </a:ext>
                </a:extLst>
              </a:tr>
              <a:tr h="52131">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Strom</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9</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418600011"/>
                  </a:ext>
                </a:extLst>
              </a:tr>
              <a:tr h="52131">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Wärme</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44</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2940753323"/>
                  </a:ext>
                </a:extLst>
              </a:tr>
              <a:tr h="104261">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Szenario 2: </a:t>
                      </a:r>
                      <a:r>
                        <a:rPr lang="de-DE" sz="1200" u="none" strike="noStrike" dirty="0">
                          <a:solidFill>
                            <a:srgbClr val="3333FF"/>
                          </a:solidFill>
                          <a:effectLst/>
                          <a:latin typeface="Calibri" panose="020F0502020204030204" pitchFamily="34" charset="0"/>
                          <a:cs typeface="Calibri" panose="020F0502020204030204" pitchFamily="34" charset="0"/>
                        </a:rPr>
                        <a:t>TAB</a:t>
                      </a:r>
                      <a:endParaRPr lang="de-DE" sz="1200" b="0" i="0" u="sng"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dirty="0">
                          <a:solidFill>
                            <a:srgbClr val="3333FF"/>
                          </a:solidFill>
                          <a:effectLst/>
                          <a:latin typeface="Calibri" panose="020F0502020204030204" pitchFamily="34" charset="0"/>
                          <a:cs typeface="Calibri" panose="020F0502020204030204" pitchFamily="34" charset="0"/>
                        </a:rPr>
                        <a:t>200</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TAB 2003</a:t>
                      </a:r>
                      <a:r>
                        <a:rPr lang="de-DE" sz="1200" u="none" strike="noStrike" dirty="0">
                          <a:solidFill>
                            <a:srgbClr val="3333FF"/>
                          </a:solidFill>
                          <a:effectLst/>
                          <a:latin typeface="Calibri" panose="020F0502020204030204" pitchFamily="34" charset="0"/>
                          <a:cs typeface="Calibri" panose="020F0502020204030204" pitchFamily="34" charset="0"/>
                        </a:rPr>
                        <a:t>:</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3068071876"/>
                  </a:ext>
                </a:extLst>
              </a:tr>
              <a:tr h="52131">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Strom</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dirty="0">
                          <a:solidFill>
                            <a:srgbClr val="3333FF"/>
                          </a:solidFill>
                          <a:effectLst/>
                          <a:latin typeface="Calibri" panose="020F0502020204030204" pitchFamily="34" charset="0"/>
                          <a:cs typeface="Calibri" panose="020F0502020204030204" pitchFamily="34" charset="0"/>
                        </a:rPr>
                        <a:t>10</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2051687099"/>
                  </a:ext>
                </a:extLst>
              </a:tr>
              <a:tr h="52131">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Wärme</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190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61984790"/>
                  </a:ext>
                </a:extLst>
              </a:tr>
              <a:tr h="260653">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Szenario 3: </a:t>
                      </a:r>
                      <a:r>
                        <a:rPr lang="de-DE" sz="1200" u="none" strike="noStrike" dirty="0">
                          <a:solidFill>
                            <a:srgbClr val="3333FF"/>
                          </a:solidFill>
                          <a:effectLst/>
                          <a:latin typeface="Calibri" panose="020F0502020204030204" pitchFamily="34" charset="0"/>
                          <a:cs typeface="Calibri" panose="020F0502020204030204" pitchFamily="34" charset="0"/>
                        </a:rPr>
                        <a:t>Umweltwärme</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100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Fraunhofer-ISE,  2018:</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888780221"/>
                  </a:ext>
                </a:extLst>
              </a:tr>
              <a:tr h="104261">
                <a:tc>
                  <a:txBody>
                    <a:bodyPr/>
                    <a:lstStyle/>
                    <a:p>
                      <a:pPr algn="l" fontAlgn="t"/>
                      <a:r>
                        <a:rPr lang="de-DE" sz="1200" b="1" u="sng" strike="noStrike" dirty="0">
                          <a:solidFill>
                            <a:srgbClr val="3333FF"/>
                          </a:solidFill>
                          <a:effectLst/>
                          <a:latin typeface="Calibri" panose="020F0502020204030204" pitchFamily="34" charset="0"/>
                          <a:cs typeface="Calibri" panose="020F0502020204030204" pitchFamily="34" charset="0"/>
                        </a:rPr>
                        <a:t>Szenario 4: </a:t>
                      </a:r>
                      <a:r>
                        <a:rPr lang="de-DE" sz="1200" b="1" u="none" strike="noStrike" dirty="0">
                          <a:solidFill>
                            <a:srgbClr val="3333FF"/>
                          </a:solidFill>
                          <a:effectLst/>
                          <a:latin typeface="Calibri" panose="020F0502020204030204" pitchFamily="34" charset="0"/>
                          <a:cs typeface="Calibri" panose="020F0502020204030204" pitchFamily="34" charset="0"/>
                        </a:rPr>
                        <a:t>ISE e.V.-Annahme</a:t>
                      </a:r>
                      <a:endParaRPr lang="de-DE" sz="1200" b="1" i="0" u="sng"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b="1" u="none" strike="noStrike">
                          <a:solidFill>
                            <a:srgbClr val="3333FF"/>
                          </a:solidFill>
                          <a:effectLst/>
                          <a:latin typeface="Calibri" panose="020F0502020204030204" pitchFamily="34" charset="0"/>
                          <a:cs typeface="Calibri" panose="020F0502020204030204" pitchFamily="34" charset="0"/>
                        </a:rPr>
                        <a:t>200</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b="1" u="none" strike="noStrike" dirty="0">
                          <a:solidFill>
                            <a:srgbClr val="3333FF"/>
                          </a:solidFill>
                          <a:effectLst/>
                          <a:latin typeface="Calibri" panose="020F0502020204030204" pitchFamily="34" charset="0"/>
                          <a:cs typeface="Calibri" panose="020F0502020204030204" pitchFamily="34" charset="0"/>
                        </a:rPr>
                        <a:t>ISE e.V. schließt sich der hochgerechneten Energie vom TAB an</a:t>
                      </a:r>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714651237"/>
                  </a:ext>
                </a:extLst>
              </a:tr>
              <a:tr h="65163">
                <a:tc>
                  <a:txBody>
                    <a:bodyPr/>
                    <a:lstStyle/>
                    <a:p>
                      <a:pPr algn="ctr" fontAlgn="t"/>
                      <a:r>
                        <a:rPr lang="de-DE" sz="1600" b="1" u="none" strike="noStrike">
                          <a:solidFill>
                            <a:srgbClr val="3333FF"/>
                          </a:solidFill>
                          <a:effectLst/>
                          <a:latin typeface="Calibri" panose="020F0502020204030204" pitchFamily="34" charset="0"/>
                          <a:cs typeface="Calibri" panose="020F0502020204030204" pitchFamily="34" charset="0"/>
                        </a:rPr>
                        <a:t>Wasserkraft</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l"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l"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r" fontAlgn="t"/>
                      <a:r>
                        <a:rPr lang="de-DE" sz="1600" b="1" u="none" strike="noStrike">
                          <a:solidFill>
                            <a:srgbClr val="3333FF"/>
                          </a:solidFill>
                          <a:effectLst/>
                          <a:latin typeface="Calibri" panose="020F0502020204030204" pitchFamily="34" charset="0"/>
                          <a:cs typeface="Calibri" panose="020F0502020204030204" pitchFamily="34" charset="0"/>
                        </a:rPr>
                        <a:t>25</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l" fontAlgn="t"/>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r" fontAlgn="t"/>
                      <a:r>
                        <a:rPr lang="de-DE" sz="1600" b="1" u="none" strike="noStrike" dirty="0">
                          <a:solidFill>
                            <a:srgbClr val="3333FF"/>
                          </a:solidFill>
                          <a:effectLst/>
                          <a:latin typeface="Calibri" panose="020F0502020204030204" pitchFamily="34" charset="0"/>
                          <a:cs typeface="Calibri" panose="020F0502020204030204" pitchFamily="34" charset="0"/>
                        </a:rPr>
                        <a:t>20,0</a:t>
                      </a:r>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extLst>
                  <a:ext uri="{0D108BD9-81ED-4DB2-BD59-A6C34878D82A}">
                    <a16:rowId xmlns:a16="http://schemas.microsoft.com/office/drawing/2014/main" val="1277880287"/>
                  </a:ext>
                </a:extLst>
              </a:tr>
              <a:tr h="65163">
                <a:tc>
                  <a:txBody>
                    <a:bodyPr/>
                    <a:lstStyle/>
                    <a:p>
                      <a:pPr algn="ctr"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322101867"/>
                  </a:ext>
                </a:extLst>
              </a:tr>
              <a:tr h="104261">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Szenario 1: </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25</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dirty="0" err="1">
                          <a:solidFill>
                            <a:srgbClr val="3333FF"/>
                          </a:solidFill>
                          <a:effectLst/>
                          <a:latin typeface="Calibri" panose="020F0502020204030204" pitchFamily="34" charset="0"/>
                          <a:cs typeface="Calibri" panose="020F0502020204030204" pitchFamily="34" charset="0"/>
                        </a:rPr>
                        <a:t>Ing.Büro</a:t>
                      </a:r>
                      <a:r>
                        <a:rPr lang="de-DE" sz="1200" u="sng" strike="noStrike" dirty="0">
                          <a:solidFill>
                            <a:srgbClr val="3333FF"/>
                          </a:solidFill>
                          <a:effectLst/>
                          <a:latin typeface="Calibri" panose="020F0502020204030204" pitchFamily="34" charset="0"/>
                          <a:cs typeface="Calibri" panose="020F0502020204030204" pitchFamily="34" charset="0"/>
                        </a:rPr>
                        <a:t> </a:t>
                      </a:r>
                      <a:r>
                        <a:rPr lang="de-DE" sz="1200" u="sng" strike="noStrike" dirty="0" err="1">
                          <a:solidFill>
                            <a:srgbClr val="3333FF"/>
                          </a:solidFill>
                          <a:effectLst/>
                          <a:latin typeface="Calibri" panose="020F0502020204030204" pitchFamily="34" charset="0"/>
                          <a:cs typeface="Calibri" panose="020F0502020204030204" pitchFamily="34" charset="0"/>
                        </a:rPr>
                        <a:t>Floeksmühle</a:t>
                      </a:r>
                      <a:r>
                        <a:rPr lang="de-DE" sz="1200" u="sng" strike="noStrike" dirty="0">
                          <a:solidFill>
                            <a:srgbClr val="3333FF"/>
                          </a:solidFill>
                          <a:effectLst/>
                          <a:latin typeface="Calibri" panose="020F0502020204030204" pitchFamily="34" charset="0"/>
                          <a:cs typeface="Calibri" panose="020F0502020204030204" pitchFamily="34" charset="0"/>
                        </a:rPr>
                        <a:t>, Uni Stuttgart, etc. 2010</a:t>
                      </a:r>
                      <a:r>
                        <a:rPr lang="de-DE" sz="1200" u="none" strike="noStrike" dirty="0">
                          <a:solidFill>
                            <a:srgbClr val="3333FF"/>
                          </a:solidFill>
                          <a:effectLst/>
                          <a:latin typeface="Calibri" panose="020F0502020204030204" pitchFamily="34" charset="0"/>
                          <a:cs typeface="Calibri" panose="020F0502020204030204" pitchFamily="34" charset="0"/>
                        </a:rPr>
                        <a:t>:</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968792129"/>
                  </a:ext>
                </a:extLst>
              </a:tr>
              <a:tr h="104261">
                <a:tc>
                  <a:txBody>
                    <a:bodyPr/>
                    <a:lstStyle/>
                    <a:p>
                      <a:pPr algn="l" fontAlgn="t"/>
                      <a:r>
                        <a:rPr lang="de-DE" sz="1200" b="1" u="sng" strike="noStrike" dirty="0">
                          <a:solidFill>
                            <a:srgbClr val="3333FF"/>
                          </a:solidFill>
                          <a:effectLst/>
                          <a:latin typeface="Calibri" panose="020F0502020204030204" pitchFamily="34" charset="0"/>
                          <a:cs typeface="Calibri" panose="020F0502020204030204" pitchFamily="34" charset="0"/>
                        </a:rPr>
                        <a:t>Szenario 2: </a:t>
                      </a:r>
                      <a:r>
                        <a:rPr lang="de-DE" sz="1200" b="1" u="none" strike="noStrike" dirty="0">
                          <a:solidFill>
                            <a:srgbClr val="3333FF"/>
                          </a:solidFill>
                          <a:effectLst/>
                          <a:latin typeface="Calibri" panose="020F0502020204030204" pitchFamily="34" charset="0"/>
                          <a:cs typeface="Calibri" panose="020F0502020204030204" pitchFamily="34" charset="0"/>
                        </a:rPr>
                        <a:t>ISE e.V.-Annahme</a:t>
                      </a:r>
                      <a:endParaRPr lang="de-DE" sz="1200" b="1" i="0" u="sng"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b="1" u="none" strike="noStrike">
                          <a:solidFill>
                            <a:srgbClr val="3333FF"/>
                          </a:solidFill>
                          <a:effectLst/>
                          <a:latin typeface="Calibri" panose="020F0502020204030204" pitchFamily="34" charset="0"/>
                          <a:cs typeface="Calibri" panose="020F0502020204030204" pitchFamily="34" charset="0"/>
                        </a:rPr>
                        <a:t>25</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b="1" u="none" strike="noStrike" dirty="0">
                          <a:solidFill>
                            <a:srgbClr val="3333FF"/>
                          </a:solidFill>
                          <a:effectLst/>
                          <a:latin typeface="Calibri" panose="020F0502020204030204" pitchFamily="34" charset="0"/>
                          <a:cs typeface="Calibri" panose="020F0502020204030204" pitchFamily="34" charset="0"/>
                        </a:rPr>
                        <a:t>ISE e.V. schließt sich dem </a:t>
                      </a:r>
                      <a:r>
                        <a:rPr lang="de-DE" sz="1200" b="1" u="none" strike="noStrike" dirty="0" err="1">
                          <a:solidFill>
                            <a:srgbClr val="3333FF"/>
                          </a:solidFill>
                          <a:effectLst/>
                          <a:latin typeface="Calibri" panose="020F0502020204030204" pitchFamily="34" charset="0"/>
                          <a:cs typeface="Calibri" panose="020F0502020204030204" pitchFamily="34" charset="0"/>
                        </a:rPr>
                        <a:t>Ing.Büro</a:t>
                      </a:r>
                      <a:r>
                        <a:rPr lang="de-DE" sz="1200" b="1" u="none" strike="noStrike" dirty="0">
                          <a:solidFill>
                            <a:srgbClr val="3333FF"/>
                          </a:solidFill>
                          <a:effectLst/>
                          <a:latin typeface="Calibri" panose="020F0502020204030204" pitchFamily="34" charset="0"/>
                          <a:cs typeface="Calibri" panose="020F0502020204030204" pitchFamily="34" charset="0"/>
                        </a:rPr>
                        <a:t> </a:t>
                      </a:r>
                      <a:r>
                        <a:rPr lang="de-DE" sz="1200" b="1" u="none" strike="noStrike" dirty="0" err="1">
                          <a:solidFill>
                            <a:srgbClr val="3333FF"/>
                          </a:solidFill>
                          <a:effectLst/>
                          <a:latin typeface="Calibri" panose="020F0502020204030204" pitchFamily="34" charset="0"/>
                          <a:cs typeface="Calibri" panose="020F0502020204030204" pitchFamily="34" charset="0"/>
                        </a:rPr>
                        <a:t>Floeksmühle</a:t>
                      </a:r>
                      <a:r>
                        <a:rPr lang="de-DE" sz="1200" b="1" u="none" strike="noStrike" dirty="0">
                          <a:solidFill>
                            <a:srgbClr val="3333FF"/>
                          </a:solidFill>
                          <a:effectLst/>
                          <a:latin typeface="Calibri" panose="020F0502020204030204" pitchFamily="34" charset="0"/>
                          <a:cs typeface="Calibri" panose="020F0502020204030204" pitchFamily="34" charset="0"/>
                        </a:rPr>
                        <a:t> und Uni Stuttgart an</a:t>
                      </a:r>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304492296"/>
                  </a:ext>
                </a:extLst>
              </a:tr>
            </a:tbl>
          </a:graphicData>
        </a:graphic>
      </p:graphicFrame>
      <p:sp>
        <p:nvSpPr>
          <p:cNvPr id="7" name="Textfeld 6">
            <a:extLst>
              <a:ext uri="{FF2B5EF4-FFF2-40B4-BE49-F238E27FC236}">
                <a16:creationId xmlns:a16="http://schemas.microsoft.com/office/drawing/2014/main" id="{E20CA31B-7A9A-4B94-8688-39E5FAFA22E0}"/>
              </a:ext>
            </a:extLst>
          </p:cNvPr>
          <p:cNvSpPr txBox="1"/>
          <p:nvPr/>
        </p:nvSpPr>
        <p:spPr>
          <a:xfrm>
            <a:off x="8219695" y="2244512"/>
            <a:ext cx="298480" cy="246221"/>
          </a:xfrm>
          <a:prstGeom prst="rect">
            <a:avLst/>
          </a:prstGeom>
          <a:noFill/>
        </p:spPr>
        <p:txBody>
          <a:bodyPr wrap="square" rtlCol="0">
            <a:spAutoFit/>
          </a:bodyPr>
          <a:lstStyle/>
          <a:p>
            <a:r>
              <a:rPr lang="de-DE" sz="1000" dirty="0"/>
              <a:t>2)</a:t>
            </a:r>
          </a:p>
        </p:txBody>
      </p:sp>
      <p:sp>
        <p:nvSpPr>
          <p:cNvPr id="8" name="Textfeld 7">
            <a:extLst>
              <a:ext uri="{FF2B5EF4-FFF2-40B4-BE49-F238E27FC236}">
                <a16:creationId xmlns:a16="http://schemas.microsoft.com/office/drawing/2014/main" id="{848405B5-F699-47BD-B63D-0C4BE8472716}"/>
              </a:ext>
            </a:extLst>
          </p:cNvPr>
          <p:cNvSpPr txBox="1"/>
          <p:nvPr/>
        </p:nvSpPr>
        <p:spPr>
          <a:xfrm>
            <a:off x="8219695" y="2805003"/>
            <a:ext cx="298480" cy="246221"/>
          </a:xfrm>
          <a:prstGeom prst="rect">
            <a:avLst/>
          </a:prstGeom>
          <a:noFill/>
        </p:spPr>
        <p:txBody>
          <a:bodyPr wrap="none" rtlCol="0">
            <a:spAutoFit/>
          </a:bodyPr>
          <a:lstStyle/>
          <a:p>
            <a:r>
              <a:rPr lang="de-DE" sz="1000" dirty="0"/>
              <a:t>3)</a:t>
            </a:r>
          </a:p>
        </p:txBody>
      </p:sp>
      <p:sp>
        <p:nvSpPr>
          <p:cNvPr id="9" name="Textfeld 8">
            <a:extLst>
              <a:ext uri="{FF2B5EF4-FFF2-40B4-BE49-F238E27FC236}">
                <a16:creationId xmlns:a16="http://schemas.microsoft.com/office/drawing/2014/main" id="{B812B0D0-02B6-4E4C-B714-E00D27C7036C}"/>
              </a:ext>
            </a:extLst>
          </p:cNvPr>
          <p:cNvSpPr txBox="1"/>
          <p:nvPr/>
        </p:nvSpPr>
        <p:spPr>
          <a:xfrm>
            <a:off x="8219695" y="3365083"/>
            <a:ext cx="298480" cy="246221"/>
          </a:xfrm>
          <a:prstGeom prst="rect">
            <a:avLst/>
          </a:prstGeom>
          <a:noFill/>
        </p:spPr>
        <p:txBody>
          <a:bodyPr wrap="none" rtlCol="0">
            <a:spAutoFit/>
          </a:bodyPr>
          <a:lstStyle/>
          <a:p>
            <a:r>
              <a:rPr lang="de-DE" sz="1000" dirty="0"/>
              <a:t>4)</a:t>
            </a:r>
          </a:p>
        </p:txBody>
      </p:sp>
      <p:sp>
        <p:nvSpPr>
          <p:cNvPr id="10" name="Textfeld 9">
            <a:extLst>
              <a:ext uri="{FF2B5EF4-FFF2-40B4-BE49-F238E27FC236}">
                <a16:creationId xmlns:a16="http://schemas.microsoft.com/office/drawing/2014/main" id="{858D8B98-6FF2-48FF-8E0E-743F952F392F}"/>
              </a:ext>
            </a:extLst>
          </p:cNvPr>
          <p:cNvSpPr txBox="1"/>
          <p:nvPr/>
        </p:nvSpPr>
        <p:spPr>
          <a:xfrm>
            <a:off x="8219695" y="4386460"/>
            <a:ext cx="298480" cy="246221"/>
          </a:xfrm>
          <a:prstGeom prst="rect">
            <a:avLst/>
          </a:prstGeom>
          <a:noFill/>
        </p:spPr>
        <p:txBody>
          <a:bodyPr wrap="none" rtlCol="0">
            <a:spAutoFit/>
          </a:bodyPr>
          <a:lstStyle/>
          <a:p>
            <a:r>
              <a:rPr lang="de-DE" sz="1000" dirty="0"/>
              <a:t>5)</a:t>
            </a:r>
          </a:p>
        </p:txBody>
      </p:sp>
      <p:graphicFrame>
        <p:nvGraphicFramePr>
          <p:cNvPr id="4" name="Tabelle 3">
            <a:extLst>
              <a:ext uri="{FF2B5EF4-FFF2-40B4-BE49-F238E27FC236}">
                <a16:creationId xmlns:a16="http://schemas.microsoft.com/office/drawing/2014/main" id="{42C7C3B3-40D0-40FD-8362-300D33B7C83F}"/>
              </a:ext>
            </a:extLst>
          </p:cNvPr>
          <p:cNvGraphicFramePr>
            <a:graphicFrameLocks noGrp="1"/>
          </p:cNvGraphicFramePr>
          <p:nvPr>
            <p:extLst>
              <p:ext uri="{D42A27DB-BD31-4B8C-83A1-F6EECF244321}">
                <p14:modId xmlns:p14="http://schemas.microsoft.com/office/powerpoint/2010/main" val="1715443835"/>
              </p:ext>
            </p:extLst>
          </p:nvPr>
        </p:nvGraphicFramePr>
        <p:xfrm>
          <a:off x="433252" y="5103222"/>
          <a:ext cx="8867502" cy="816950"/>
        </p:xfrm>
        <a:graphic>
          <a:graphicData uri="http://schemas.openxmlformats.org/drawingml/2006/table">
            <a:tbl>
              <a:tblPr>
                <a:tableStyleId>{5C22544A-7EE6-4342-B048-85BDC9FD1C3A}</a:tableStyleId>
              </a:tblPr>
              <a:tblGrid>
                <a:gridCol w="2588622">
                  <a:extLst>
                    <a:ext uri="{9D8B030D-6E8A-4147-A177-3AD203B41FA5}">
                      <a16:colId xmlns:a16="http://schemas.microsoft.com/office/drawing/2014/main" val="2661604931"/>
                    </a:ext>
                  </a:extLst>
                </a:gridCol>
                <a:gridCol w="661852">
                  <a:extLst>
                    <a:ext uri="{9D8B030D-6E8A-4147-A177-3AD203B41FA5}">
                      <a16:colId xmlns:a16="http://schemas.microsoft.com/office/drawing/2014/main" val="1541902377"/>
                    </a:ext>
                  </a:extLst>
                </a:gridCol>
                <a:gridCol w="478971">
                  <a:extLst>
                    <a:ext uri="{9D8B030D-6E8A-4147-A177-3AD203B41FA5}">
                      <a16:colId xmlns:a16="http://schemas.microsoft.com/office/drawing/2014/main" val="3039353758"/>
                    </a:ext>
                  </a:extLst>
                </a:gridCol>
                <a:gridCol w="653143">
                  <a:extLst>
                    <a:ext uri="{9D8B030D-6E8A-4147-A177-3AD203B41FA5}">
                      <a16:colId xmlns:a16="http://schemas.microsoft.com/office/drawing/2014/main" val="2377510825"/>
                    </a:ext>
                  </a:extLst>
                </a:gridCol>
                <a:gridCol w="3518263">
                  <a:extLst>
                    <a:ext uri="{9D8B030D-6E8A-4147-A177-3AD203B41FA5}">
                      <a16:colId xmlns:a16="http://schemas.microsoft.com/office/drawing/2014/main" val="1657544414"/>
                    </a:ext>
                  </a:extLst>
                </a:gridCol>
                <a:gridCol w="966651">
                  <a:extLst>
                    <a:ext uri="{9D8B030D-6E8A-4147-A177-3AD203B41FA5}">
                      <a16:colId xmlns:a16="http://schemas.microsoft.com/office/drawing/2014/main" val="3197719942"/>
                    </a:ext>
                  </a:extLst>
                </a:gridCol>
              </a:tblGrid>
              <a:tr h="408475">
                <a:tc>
                  <a:txBody>
                    <a:bodyPr/>
                    <a:lstStyle/>
                    <a:p>
                      <a:pPr algn="l" fontAlgn="t"/>
                      <a:r>
                        <a:rPr lang="de-DE" sz="1300" b="1" u="none" strike="noStrike" dirty="0">
                          <a:solidFill>
                            <a:srgbClr val="3333FF"/>
                          </a:solidFill>
                          <a:effectLst/>
                        </a:rPr>
                        <a:t>Gesamtenergiebedarf in 2019 </a:t>
                      </a:r>
                      <a:endParaRPr lang="de-DE" sz="1300" b="1" i="0" u="none" strike="noStrike" dirty="0">
                        <a:solidFill>
                          <a:srgbClr val="3333FF"/>
                        </a:solidFill>
                        <a:effectLst/>
                        <a:latin typeface="Calibri" panose="020F0502020204030204" pitchFamily="34" charset="0"/>
                      </a:endParaRPr>
                    </a:p>
                  </a:txBody>
                  <a:tcPr marL="0" marR="0" marT="0" marB="0" anchor="ctr"/>
                </a:tc>
                <a:tc>
                  <a:txBody>
                    <a:bodyPr/>
                    <a:lstStyle/>
                    <a:p>
                      <a:pPr algn="l" fontAlgn="t"/>
                      <a:endParaRPr lang="de-DE" sz="1300" b="1" i="0" u="none" strike="noStrike">
                        <a:solidFill>
                          <a:srgbClr val="3333FF"/>
                        </a:solidFill>
                        <a:effectLst/>
                        <a:latin typeface="Calibri" panose="020F0502020204030204" pitchFamily="34" charset="0"/>
                      </a:endParaRPr>
                    </a:p>
                  </a:txBody>
                  <a:tcPr marL="0" marR="0" marT="0" marB="0" anchor="ctr"/>
                </a:tc>
                <a:tc>
                  <a:txBody>
                    <a:bodyPr/>
                    <a:lstStyle/>
                    <a:p>
                      <a:pPr algn="l" fontAlgn="t"/>
                      <a:endParaRPr lang="de-DE" sz="1300" b="1" i="0" u="none" strike="noStrike">
                        <a:solidFill>
                          <a:srgbClr val="3333FF"/>
                        </a:solidFill>
                        <a:effectLst/>
                        <a:latin typeface="Calibri" panose="020F0502020204030204" pitchFamily="34" charset="0"/>
                      </a:endParaRPr>
                    </a:p>
                  </a:txBody>
                  <a:tcPr marL="0" marR="0" marT="0" marB="0" anchor="ctr"/>
                </a:tc>
                <a:tc>
                  <a:txBody>
                    <a:bodyPr/>
                    <a:lstStyle/>
                    <a:p>
                      <a:pPr algn="r" fontAlgn="t"/>
                      <a:r>
                        <a:rPr lang="de-DE" sz="1300" b="1" u="none" strike="noStrike">
                          <a:solidFill>
                            <a:srgbClr val="3333FF"/>
                          </a:solidFill>
                          <a:effectLst/>
                        </a:rPr>
                        <a:t>3.550</a:t>
                      </a:r>
                      <a:endParaRPr lang="de-DE" sz="1300" b="1" i="0" u="none" strike="noStrike">
                        <a:solidFill>
                          <a:srgbClr val="3333FF"/>
                        </a:solidFill>
                        <a:effectLst/>
                        <a:latin typeface="Calibri" panose="020F0502020204030204" pitchFamily="34" charset="0"/>
                      </a:endParaRPr>
                    </a:p>
                  </a:txBody>
                  <a:tcPr marL="0" marR="0" marT="0" marB="0" anchor="ctr"/>
                </a:tc>
                <a:tc>
                  <a:txBody>
                    <a:bodyPr/>
                    <a:lstStyle/>
                    <a:p>
                      <a:pPr algn="l" fontAlgn="t"/>
                      <a:r>
                        <a:rPr lang="de-DE" sz="1300" b="1" u="none" strike="noStrike" dirty="0">
                          <a:solidFill>
                            <a:srgbClr val="3333FF"/>
                          </a:solidFill>
                          <a:effectLst/>
                        </a:rPr>
                        <a:t>AG Energiebilanzen 2019</a:t>
                      </a:r>
                      <a:endParaRPr lang="de-DE" sz="1300" b="1" i="0" u="none" strike="noStrike" dirty="0">
                        <a:solidFill>
                          <a:srgbClr val="3333FF"/>
                        </a:solidFill>
                        <a:effectLst/>
                        <a:latin typeface="Calibri" panose="020F0502020204030204" pitchFamily="34" charset="0"/>
                      </a:endParaRPr>
                    </a:p>
                  </a:txBody>
                  <a:tcPr marL="0" marR="0" marT="0" marB="0" anchor="ctr"/>
                </a:tc>
                <a:tc>
                  <a:txBody>
                    <a:bodyPr/>
                    <a:lstStyle/>
                    <a:p>
                      <a:pPr algn="r" fontAlgn="t"/>
                      <a:r>
                        <a:rPr lang="de-DE" sz="1300" b="1" u="none" strike="noStrike" dirty="0">
                          <a:solidFill>
                            <a:srgbClr val="3333FF"/>
                          </a:solidFill>
                          <a:effectLst/>
                        </a:rPr>
                        <a:t>511,9</a:t>
                      </a:r>
                    </a:p>
                    <a:p>
                      <a:pPr algn="r" fontAlgn="t"/>
                      <a:endParaRPr lang="de-DE" sz="1300" b="1" i="0" u="none" strike="noStrike" dirty="0">
                        <a:solidFill>
                          <a:srgbClr val="3333FF"/>
                        </a:solidFill>
                        <a:effectLst/>
                        <a:latin typeface="Calibri" panose="020F0502020204030204" pitchFamily="34" charset="0"/>
                      </a:endParaRPr>
                    </a:p>
                  </a:txBody>
                  <a:tcPr marL="0" marR="0" marT="0" marB="0" anchor="ctr"/>
                </a:tc>
                <a:extLst>
                  <a:ext uri="{0D108BD9-81ED-4DB2-BD59-A6C34878D82A}">
                    <a16:rowId xmlns:a16="http://schemas.microsoft.com/office/drawing/2014/main" val="2496435488"/>
                  </a:ext>
                </a:extLst>
              </a:tr>
              <a:tr h="408475">
                <a:tc>
                  <a:txBody>
                    <a:bodyPr/>
                    <a:lstStyle/>
                    <a:p>
                      <a:pPr algn="l" fontAlgn="t"/>
                      <a:r>
                        <a:rPr lang="de-DE" sz="1300" b="1" u="none" strike="noStrike" dirty="0">
                          <a:solidFill>
                            <a:srgbClr val="3333FF"/>
                          </a:solidFill>
                          <a:effectLst/>
                        </a:rPr>
                        <a:t>Gesamtenergiebedarf in 2040</a:t>
                      </a:r>
                      <a:endParaRPr lang="de-DE" sz="1300" b="1" i="0" u="none" strike="noStrike" dirty="0">
                        <a:solidFill>
                          <a:srgbClr val="3333FF"/>
                        </a:solidFill>
                        <a:effectLst/>
                        <a:latin typeface="Calibri" panose="020F0502020204030204" pitchFamily="34" charset="0"/>
                      </a:endParaRPr>
                    </a:p>
                  </a:txBody>
                  <a:tcPr marL="0" marR="0" marT="0" marB="0" anchor="ctr"/>
                </a:tc>
                <a:tc>
                  <a:txBody>
                    <a:bodyPr/>
                    <a:lstStyle/>
                    <a:p>
                      <a:pPr algn="l" fontAlgn="t"/>
                      <a:endParaRPr lang="de-DE" sz="1300" b="1" i="0" u="none" strike="noStrike" dirty="0">
                        <a:solidFill>
                          <a:srgbClr val="3333FF"/>
                        </a:solidFill>
                        <a:effectLst/>
                        <a:latin typeface="Calibri" panose="020F0502020204030204" pitchFamily="34" charset="0"/>
                      </a:endParaRPr>
                    </a:p>
                  </a:txBody>
                  <a:tcPr marL="0" marR="0" marT="0" marB="0" anchor="ctr"/>
                </a:tc>
                <a:tc>
                  <a:txBody>
                    <a:bodyPr/>
                    <a:lstStyle/>
                    <a:p>
                      <a:pPr algn="l" fontAlgn="t"/>
                      <a:endParaRPr lang="de-DE" sz="1300" b="1" i="0" u="none" strike="noStrike">
                        <a:solidFill>
                          <a:srgbClr val="3333FF"/>
                        </a:solidFill>
                        <a:effectLst/>
                        <a:latin typeface="Calibri" panose="020F0502020204030204" pitchFamily="34" charset="0"/>
                      </a:endParaRPr>
                    </a:p>
                  </a:txBody>
                  <a:tcPr marL="0" marR="0" marT="0" marB="0" anchor="ctr"/>
                </a:tc>
                <a:tc>
                  <a:txBody>
                    <a:bodyPr/>
                    <a:lstStyle/>
                    <a:p>
                      <a:pPr algn="r" fontAlgn="t"/>
                      <a:r>
                        <a:rPr lang="de-DE" sz="1300" b="1" u="none" strike="noStrike" dirty="0">
                          <a:solidFill>
                            <a:srgbClr val="3333FF"/>
                          </a:solidFill>
                          <a:effectLst/>
                        </a:rPr>
                        <a:t>2.000</a:t>
                      </a:r>
                      <a:endParaRPr lang="de-DE" sz="1300" b="1" i="0" u="none" strike="noStrike" dirty="0">
                        <a:solidFill>
                          <a:srgbClr val="3333FF"/>
                        </a:solidFill>
                        <a:effectLst/>
                        <a:latin typeface="Calibri" panose="020F0502020204030204" pitchFamily="34" charset="0"/>
                      </a:endParaRPr>
                    </a:p>
                  </a:txBody>
                  <a:tcPr marL="0" marR="0" marT="0" marB="0" anchor="ctr"/>
                </a:tc>
                <a:tc>
                  <a:txBody>
                    <a:bodyPr/>
                    <a:lstStyle/>
                    <a:p>
                      <a:pPr algn="l" fontAlgn="t"/>
                      <a:r>
                        <a:rPr lang="de-DE" sz="1300" b="1" u="none" strike="noStrike" dirty="0">
                          <a:solidFill>
                            <a:srgbClr val="3333FF"/>
                          </a:solidFill>
                          <a:effectLst/>
                        </a:rPr>
                        <a:t>ISE e.V.-Ausarbeitung</a:t>
                      </a:r>
                      <a:endParaRPr lang="de-DE" sz="1300" b="1" i="0" u="none" strike="noStrike" dirty="0">
                        <a:solidFill>
                          <a:srgbClr val="3333FF"/>
                        </a:solidFill>
                        <a:effectLst/>
                        <a:latin typeface="Calibri" panose="020F0502020204030204" pitchFamily="34" charset="0"/>
                      </a:endParaRPr>
                    </a:p>
                  </a:txBody>
                  <a:tcPr marL="0" marR="0" marT="0" marB="0" anchor="ctr"/>
                </a:tc>
                <a:tc>
                  <a:txBody>
                    <a:bodyPr/>
                    <a:lstStyle/>
                    <a:p>
                      <a:pPr algn="r" fontAlgn="t"/>
                      <a:endParaRPr lang="de-DE" sz="1300" b="1" i="0" u="none" strike="noStrike" dirty="0">
                        <a:solidFill>
                          <a:srgbClr val="3333FF"/>
                        </a:solidFill>
                        <a:effectLst/>
                        <a:latin typeface="Calibri" panose="020F0502020204030204" pitchFamily="34" charset="0"/>
                      </a:endParaRPr>
                    </a:p>
                  </a:txBody>
                  <a:tcPr marL="0" marR="0" marT="0" marB="0" anchor="ctr"/>
                </a:tc>
                <a:extLst>
                  <a:ext uri="{0D108BD9-81ED-4DB2-BD59-A6C34878D82A}">
                    <a16:rowId xmlns:a16="http://schemas.microsoft.com/office/drawing/2014/main" val="3204355564"/>
                  </a:ext>
                </a:extLst>
              </a:tr>
            </a:tbl>
          </a:graphicData>
        </a:graphic>
      </p:graphicFrame>
    </p:spTree>
    <p:extLst>
      <p:ext uri="{BB962C8B-B14F-4D97-AF65-F5344CB8AC3E}">
        <p14:creationId xmlns:p14="http://schemas.microsoft.com/office/powerpoint/2010/main" val="227507865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F9CE82BC-449F-429D-95DD-730E8A1BE3C5}"/>
              </a:ext>
            </a:extLst>
          </p:cNvPr>
          <p:cNvSpPr>
            <a:spLocks noChangeArrowheads="1"/>
          </p:cNvSpPr>
          <p:nvPr/>
        </p:nvSpPr>
        <p:spPr bwMode="auto">
          <a:xfrm>
            <a:off x="1337446" y="0"/>
            <a:ext cx="7464425"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EE-Potenziale bis 2040 in D (2)</a:t>
            </a:r>
            <a:br>
              <a:rPr lang="de-DE" altLang="de-DE" dirty="0">
                <a:solidFill>
                  <a:schemeClr val="bg1"/>
                </a:solidFill>
              </a:rPr>
            </a:br>
            <a:r>
              <a:rPr lang="de-DE" altLang="de-DE" dirty="0">
                <a:solidFill>
                  <a:schemeClr val="bg1"/>
                </a:solidFill>
              </a:rPr>
              <a:t>Basisdaten: Wind, Biomasse</a:t>
            </a:r>
            <a:endParaRPr lang="de-DE" altLang="de-DE" dirty="0">
              <a:solidFill>
                <a:schemeClr val="bg1"/>
              </a:solidFill>
              <a:effectLst>
                <a:outerShdw blurRad="38100" dist="38100" dir="2700000" algn="tl">
                  <a:srgbClr val="000000">
                    <a:alpha val="43137"/>
                  </a:srgbClr>
                </a:outerShdw>
              </a:effectLst>
            </a:endParaRPr>
          </a:p>
        </p:txBody>
      </p:sp>
      <p:sp>
        <p:nvSpPr>
          <p:cNvPr id="6" name="Text Box 14">
            <a:extLst>
              <a:ext uri="{FF2B5EF4-FFF2-40B4-BE49-F238E27FC236}">
                <a16:creationId xmlns:a16="http://schemas.microsoft.com/office/drawing/2014/main" id="{5BE8F47D-FBCE-449F-B3C0-594EB95BC07F}"/>
              </a:ext>
            </a:extLst>
          </p:cNvPr>
          <p:cNvSpPr txBox="1">
            <a:spLocks noChangeArrowheads="1"/>
          </p:cNvSpPr>
          <p:nvPr/>
        </p:nvSpPr>
        <p:spPr bwMode="auto">
          <a:xfrm>
            <a:off x="6799614" y="5951709"/>
            <a:ext cx="2790700" cy="184666"/>
          </a:xfrm>
          <a:prstGeom prst="rect">
            <a:avLst/>
          </a:prstGeom>
          <a:solidFill>
            <a:schemeClr val="bg1"/>
          </a:solidFill>
          <a:ln>
            <a:noFill/>
          </a:ln>
          <a:effec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  x) Quellen-Liste,</a:t>
            </a:r>
            <a:r>
              <a:rPr lang="de-DE" altLang="de-DE" sz="1200" dirty="0">
                <a:solidFill>
                  <a:srgbClr val="000000"/>
                </a:solidFill>
                <a:ea typeface="Microsoft YaHei" panose="020B0503020204020204" pitchFamily="34" charset="-122"/>
              </a:rPr>
              <a:t> AGEB, ISE e.V.</a:t>
            </a:r>
          </a:p>
        </p:txBody>
      </p:sp>
      <p:graphicFrame>
        <p:nvGraphicFramePr>
          <p:cNvPr id="3" name="Tabelle 2">
            <a:extLst>
              <a:ext uri="{FF2B5EF4-FFF2-40B4-BE49-F238E27FC236}">
                <a16:creationId xmlns:a16="http://schemas.microsoft.com/office/drawing/2014/main" id="{1AF494C1-8BBD-4D76-BAC8-ACD3B57CAEDB}"/>
              </a:ext>
            </a:extLst>
          </p:cNvPr>
          <p:cNvGraphicFramePr>
            <a:graphicFrameLocks noGrp="1"/>
          </p:cNvGraphicFramePr>
          <p:nvPr>
            <p:extLst>
              <p:ext uri="{D42A27DB-BD31-4B8C-83A1-F6EECF244321}">
                <p14:modId xmlns:p14="http://schemas.microsoft.com/office/powerpoint/2010/main" val="1750775957"/>
              </p:ext>
            </p:extLst>
          </p:nvPr>
        </p:nvGraphicFramePr>
        <p:xfrm>
          <a:off x="315686" y="891993"/>
          <a:ext cx="9274628" cy="4998720"/>
        </p:xfrm>
        <a:graphic>
          <a:graphicData uri="http://schemas.openxmlformats.org/drawingml/2006/table">
            <a:tbl>
              <a:tblPr>
                <a:tableStyleId>{5C22544A-7EE6-4342-B048-85BDC9FD1C3A}</a:tableStyleId>
              </a:tblPr>
              <a:tblGrid>
                <a:gridCol w="2193146">
                  <a:extLst>
                    <a:ext uri="{9D8B030D-6E8A-4147-A177-3AD203B41FA5}">
                      <a16:colId xmlns:a16="http://schemas.microsoft.com/office/drawing/2014/main" val="2028852634"/>
                    </a:ext>
                  </a:extLst>
                </a:gridCol>
                <a:gridCol w="845550">
                  <a:extLst>
                    <a:ext uri="{9D8B030D-6E8A-4147-A177-3AD203B41FA5}">
                      <a16:colId xmlns:a16="http://schemas.microsoft.com/office/drawing/2014/main" val="3343197894"/>
                    </a:ext>
                  </a:extLst>
                </a:gridCol>
                <a:gridCol w="880781">
                  <a:extLst>
                    <a:ext uri="{9D8B030D-6E8A-4147-A177-3AD203B41FA5}">
                      <a16:colId xmlns:a16="http://schemas.microsoft.com/office/drawing/2014/main" val="2948762196"/>
                    </a:ext>
                  </a:extLst>
                </a:gridCol>
                <a:gridCol w="511008">
                  <a:extLst>
                    <a:ext uri="{9D8B030D-6E8A-4147-A177-3AD203B41FA5}">
                      <a16:colId xmlns:a16="http://schemas.microsoft.com/office/drawing/2014/main" val="2976661039"/>
                    </a:ext>
                  </a:extLst>
                </a:gridCol>
                <a:gridCol w="618309">
                  <a:extLst>
                    <a:ext uri="{9D8B030D-6E8A-4147-A177-3AD203B41FA5}">
                      <a16:colId xmlns:a16="http://schemas.microsoft.com/office/drawing/2014/main" val="1697720022"/>
                    </a:ext>
                  </a:extLst>
                </a:gridCol>
                <a:gridCol w="3177705">
                  <a:extLst>
                    <a:ext uri="{9D8B030D-6E8A-4147-A177-3AD203B41FA5}">
                      <a16:colId xmlns:a16="http://schemas.microsoft.com/office/drawing/2014/main" val="1643298527"/>
                    </a:ext>
                  </a:extLst>
                </a:gridCol>
                <a:gridCol w="1048129">
                  <a:extLst>
                    <a:ext uri="{9D8B030D-6E8A-4147-A177-3AD203B41FA5}">
                      <a16:colId xmlns:a16="http://schemas.microsoft.com/office/drawing/2014/main" val="2815171712"/>
                    </a:ext>
                  </a:extLst>
                </a:gridCol>
              </a:tblGrid>
              <a:tr h="320605">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Primärenergie</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Flächen-</a:t>
                      </a:r>
                      <a:br>
                        <a:rPr lang="de-DE" sz="1400" b="1" u="none" strike="noStrike">
                          <a:solidFill>
                            <a:schemeClr val="bg1"/>
                          </a:solidFill>
                          <a:effectLst/>
                          <a:latin typeface="Calibri" panose="020F0502020204030204" pitchFamily="34" charset="0"/>
                          <a:cs typeface="Calibri" panose="020F0502020204030204" pitchFamily="34" charset="0"/>
                        </a:rPr>
                      </a:br>
                      <a:r>
                        <a:rPr lang="de-DE" sz="1400" b="1" u="none" strike="noStrike">
                          <a:solidFill>
                            <a:schemeClr val="bg1"/>
                          </a:solidFill>
                          <a:effectLst/>
                          <a:latin typeface="Calibri" panose="020F0502020204030204" pitchFamily="34" charset="0"/>
                          <a:cs typeface="Calibri" panose="020F0502020204030204" pitchFamily="34" charset="0"/>
                        </a:rPr>
                        <a:t>potenzial</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Vollast-</a:t>
                      </a:r>
                      <a:br>
                        <a:rPr lang="de-DE" sz="1400" b="1" u="none" strike="noStrike">
                          <a:solidFill>
                            <a:schemeClr val="bg1"/>
                          </a:solidFill>
                          <a:effectLst/>
                          <a:latin typeface="Calibri" panose="020F0502020204030204" pitchFamily="34" charset="0"/>
                          <a:cs typeface="Calibri" panose="020F0502020204030204" pitchFamily="34" charset="0"/>
                        </a:rPr>
                      </a:br>
                      <a:r>
                        <a:rPr lang="de-DE" sz="1400" b="1" u="none" strike="noStrike">
                          <a:solidFill>
                            <a:schemeClr val="bg1"/>
                          </a:solidFill>
                          <a:effectLst/>
                          <a:latin typeface="Calibri" panose="020F0502020204030204" pitchFamily="34" charset="0"/>
                          <a:cs typeface="Calibri" panose="020F0502020204030204" pitchFamily="34" charset="0"/>
                        </a:rPr>
                        <a:t>stunden</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gridSpan="2">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EE-Potenzial</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hMerge="1">
                  <a:txBody>
                    <a:bodyPr/>
                    <a:lstStyle/>
                    <a:p>
                      <a:endParaRPr lang="de-DE"/>
                    </a:p>
                  </a:txBody>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Quelle/Kommentar</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Bestand EE </a:t>
                      </a:r>
                      <a:br>
                        <a:rPr lang="de-DE" sz="1400" b="1" u="none" strike="noStrike" dirty="0">
                          <a:solidFill>
                            <a:schemeClr val="bg1"/>
                          </a:solidFill>
                          <a:effectLst/>
                          <a:latin typeface="Calibri" panose="020F0502020204030204" pitchFamily="34" charset="0"/>
                          <a:cs typeface="Calibri" panose="020F0502020204030204" pitchFamily="34" charset="0"/>
                        </a:rPr>
                      </a:br>
                      <a:r>
                        <a:rPr lang="de-DE" sz="1400" b="1" u="none" strike="noStrike" dirty="0">
                          <a:solidFill>
                            <a:schemeClr val="bg1"/>
                          </a:solidFill>
                          <a:effectLst/>
                          <a:latin typeface="Calibri" panose="020F0502020204030204" pitchFamily="34" charset="0"/>
                          <a:cs typeface="Calibri" panose="020F0502020204030204" pitchFamily="34" charset="0"/>
                        </a:rPr>
                        <a:t>(AGEB 2019)</a:t>
                      </a:r>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extLst>
                  <a:ext uri="{0D108BD9-81ED-4DB2-BD59-A6C34878D82A}">
                    <a16:rowId xmlns:a16="http://schemas.microsoft.com/office/drawing/2014/main" val="1581411249"/>
                  </a:ext>
                </a:extLst>
              </a:tr>
              <a:tr h="74828">
                <a:tc>
                  <a:txBody>
                    <a:bodyPr/>
                    <a:lstStyle/>
                    <a:p>
                      <a:pPr algn="ctr" fontAlgn="t"/>
                      <a:endParaRPr lang="de-DE" sz="12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200" u="none" strike="noStrike">
                          <a:solidFill>
                            <a:schemeClr val="bg1"/>
                          </a:solidFill>
                          <a:effectLst/>
                          <a:latin typeface="Calibri" panose="020F0502020204030204" pitchFamily="34" charset="0"/>
                          <a:cs typeface="Calibri" panose="020F0502020204030204" pitchFamily="34" charset="0"/>
                        </a:rPr>
                        <a:t>km²</a:t>
                      </a:r>
                      <a:endParaRPr lang="de-DE" sz="12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200" u="none" strike="noStrike">
                          <a:solidFill>
                            <a:schemeClr val="bg1"/>
                          </a:solidFill>
                          <a:effectLst/>
                          <a:latin typeface="Calibri" panose="020F0502020204030204" pitchFamily="34" charset="0"/>
                          <a:cs typeface="Calibri" panose="020F0502020204030204" pitchFamily="34" charset="0"/>
                        </a:rPr>
                        <a:t>h</a:t>
                      </a:r>
                      <a:endParaRPr lang="de-DE" sz="12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200" u="none" strike="noStrike">
                          <a:solidFill>
                            <a:schemeClr val="bg1"/>
                          </a:solidFill>
                          <a:effectLst/>
                          <a:latin typeface="Calibri" panose="020F0502020204030204" pitchFamily="34" charset="0"/>
                          <a:cs typeface="Calibri" panose="020F0502020204030204" pitchFamily="34" charset="0"/>
                        </a:rPr>
                        <a:t>GW</a:t>
                      </a:r>
                      <a:endParaRPr lang="de-DE" sz="12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200" u="none" strike="noStrike">
                          <a:solidFill>
                            <a:schemeClr val="bg1"/>
                          </a:solidFill>
                          <a:effectLst/>
                          <a:latin typeface="Calibri" panose="020F0502020204030204" pitchFamily="34" charset="0"/>
                          <a:cs typeface="Calibri" panose="020F0502020204030204" pitchFamily="34" charset="0"/>
                        </a:rPr>
                        <a:t>TWh/a</a:t>
                      </a:r>
                      <a:endParaRPr lang="de-DE" sz="12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endParaRPr lang="de-DE" sz="1200" b="0"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200" u="none" strike="noStrike" dirty="0">
                          <a:solidFill>
                            <a:schemeClr val="bg1"/>
                          </a:solidFill>
                          <a:effectLst/>
                          <a:latin typeface="Calibri" panose="020F0502020204030204" pitchFamily="34" charset="0"/>
                          <a:cs typeface="Calibri" panose="020F0502020204030204" pitchFamily="34" charset="0"/>
                        </a:rPr>
                        <a:t>TWh</a:t>
                      </a:r>
                      <a:endParaRPr lang="de-DE" sz="1200" b="0"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extLst>
                  <a:ext uri="{0D108BD9-81ED-4DB2-BD59-A6C34878D82A}">
                    <a16:rowId xmlns:a16="http://schemas.microsoft.com/office/drawing/2014/main" val="2356370998"/>
                  </a:ext>
                </a:extLst>
              </a:tr>
              <a:tr h="93535">
                <a:tc>
                  <a:txBody>
                    <a:bodyPr/>
                    <a:lstStyle/>
                    <a:p>
                      <a:pPr algn="ctr" fontAlgn="t"/>
                      <a:r>
                        <a:rPr lang="de-DE" sz="1600" b="1" u="none" strike="noStrike">
                          <a:solidFill>
                            <a:srgbClr val="3333FF"/>
                          </a:solidFill>
                          <a:effectLst/>
                          <a:latin typeface="Calibri" panose="020F0502020204030204" pitchFamily="34" charset="0"/>
                          <a:cs typeface="Calibri" panose="020F0502020204030204" pitchFamily="34" charset="0"/>
                        </a:rPr>
                        <a:t>Wind</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gn="r" fontAlgn="t"/>
                      <a:r>
                        <a:rPr lang="de-DE" sz="1600" b="1" u="none" strike="noStrike">
                          <a:solidFill>
                            <a:srgbClr val="3333FF"/>
                          </a:solidFill>
                          <a:effectLst/>
                          <a:latin typeface="Calibri" panose="020F0502020204030204" pitchFamily="34" charset="0"/>
                          <a:cs typeface="Calibri" panose="020F0502020204030204" pitchFamily="34" charset="0"/>
                        </a:rPr>
                        <a:t>700</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gn="r" fontAlgn="t"/>
                      <a:r>
                        <a:rPr lang="de-DE" sz="1600" b="1" u="none" strike="noStrike" dirty="0">
                          <a:solidFill>
                            <a:srgbClr val="3333FF"/>
                          </a:solidFill>
                          <a:effectLst/>
                          <a:latin typeface="Calibri" panose="020F0502020204030204" pitchFamily="34" charset="0"/>
                          <a:cs typeface="Calibri" panose="020F0502020204030204" pitchFamily="34" charset="0"/>
                        </a:rPr>
                        <a:t>125,8</a:t>
                      </a:r>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extLst>
                  <a:ext uri="{0D108BD9-81ED-4DB2-BD59-A6C34878D82A}">
                    <a16:rowId xmlns:a16="http://schemas.microsoft.com/office/drawing/2014/main" val="485238527"/>
                  </a:ext>
                </a:extLst>
              </a:tr>
              <a:tr h="81063">
                <a:tc>
                  <a:txBody>
                    <a:bodyPr/>
                    <a:lstStyle/>
                    <a:p>
                      <a:pPr algn="l" fontAlgn="t"/>
                      <a:r>
                        <a:rPr lang="de-DE" sz="1400" b="1" u="none" strike="noStrike">
                          <a:solidFill>
                            <a:srgbClr val="3333FF"/>
                          </a:solidFill>
                          <a:effectLst/>
                          <a:latin typeface="Calibri" panose="020F0502020204030204" pitchFamily="34" charset="0"/>
                          <a:cs typeface="Calibri" panose="020F0502020204030204" pitchFamily="34" charset="0"/>
                        </a:rPr>
                        <a:t>Wind onshore</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ctr"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ctr"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ctr"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r" fontAlgn="t"/>
                      <a:r>
                        <a:rPr lang="de-DE" sz="1400" b="1" u="none" strike="noStrike">
                          <a:solidFill>
                            <a:srgbClr val="3333FF"/>
                          </a:solidFill>
                          <a:effectLst/>
                          <a:latin typeface="Calibri" panose="020F0502020204030204" pitchFamily="34" charset="0"/>
                          <a:cs typeface="Calibri" panose="020F0502020204030204" pitchFamily="34" charset="0"/>
                        </a:rPr>
                        <a:t>500</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ctr"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r" fontAlgn="t"/>
                      <a:r>
                        <a:rPr lang="de-DE" sz="1400" b="1" i="0" u="none" strike="noStrike" dirty="0">
                          <a:solidFill>
                            <a:srgbClr val="3333FF"/>
                          </a:solidFill>
                          <a:effectLst/>
                          <a:latin typeface="Calibri" panose="020F0502020204030204" pitchFamily="34" charset="0"/>
                          <a:cs typeface="Calibri" panose="020F0502020204030204" pitchFamily="34" charset="0"/>
                        </a:rPr>
                        <a:t>101,8</a:t>
                      </a:r>
                    </a:p>
                  </a:txBody>
                  <a:tcPr marL="0" marR="0" marT="0" marB="0">
                    <a:solidFill>
                      <a:schemeClr val="bg1">
                        <a:lumMod val="75000"/>
                      </a:schemeClr>
                    </a:solidFill>
                  </a:tcPr>
                </a:tc>
                <a:extLst>
                  <a:ext uri="{0D108BD9-81ED-4DB2-BD59-A6C34878D82A}">
                    <a16:rowId xmlns:a16="http://schemas.microsoft.com/office/drawing/2014/main" val="373059713"/>
                  </a:ext>
                </a:extLst>
              </a:tr>
              <a:tr h="149655">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Szenario 1: </a:t>
                      </a:r>
                      <a:r>
                        <a:rPr lang="de-DE" sz="1200" u="none" strike="noStrike" dirty="0">
                          <a:solidFill>
                            <a:srgbClr val="3333FF"/>
                          </a:solidFill>
                          <a:effectLst/>
                          <a:latin typeface="Calibri" panose="020F0502020204030204" pitchFamily="34" charset="0"/>
                          <a:cs typeface="Calibri" panose="020F0502020204030204" pitchFamily="34" charset="0"/>
                        </a:rPr>
                        <a:t>BWE</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7.154</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2.440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200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488</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BWE, 2. Auflage März 2012:</a:t>
                      </a:r>
                      <a:endParaRPr lang="de-DE" sz="1200" b="0" i="0" u="sng"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715373906"/>
                  </a:ext>
                </a:extLst>
              </a:tr>
              <a:tr h="74828">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Umweltbundesamt, 2013: </a:t>
                      </a:r>
                      <a:endParaRPr lang="de-DE" sz="1200" b="0" i="0" u="sng"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ct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4087941533"/>
                  </a:ext>
                </a:extLst>
              </a:tr>
              <a:tr h="149655">
                <a:tc>
                  <a:txBody>
                    <a:bodyPr/>
                    <a:lstStyle/>
                    <a:p>
                      <a:pPr algn="l" fontAlgn="t"/>
                      <a:r>
                        <a:rPr lang="de-DE" sz="1200" b="1" u="sng" strike="noStrike" dirty="0">
                          <a:solidFill>
                            <a:srgbClr val="3333FF"/>
                          </a:solidFill>
                          <a:effectLst/>
                          <a:latin typeface="Calibri" panose="020F0502020204030204" pitchFamily="34" charset="0"/>
                          <a:cs typeface="Calibri" panose="020F0502020204030204" pitchFamily="34" charset="0"/>
                        </a:rPr>
                        <a:t>Szenario 2: </a:t>
                      </a:r>
                      <a:r>
                        <a:rPr lang="de-DE" sz="1200" b="1" u="none" strike="noStrike" dirty="0">
                          <a:solidFill>
                            <a:srgbClr val="3333FF"/>
                          </a:solidFill>
                          <a:effectLst/>
                          <a:latin typeface="Calibri" panose="020F0502020204030204" pitchFamily="34" charset="0"/>
                          <a:cs typeface="Calibri" panose="020F0502020204030204" pitchFamily="34" charset="0"/>
                        </a:rPr>
                        <a:t>ISE e.V. -Annahme</a:t>
                      </a:r>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b="1" u="none" strike="noStrike">
                          <a:solidFill>
                            <a:srgbClr val="3333FF"/>
                          </a:solidFill>
                          <a:effectLst/>
                          <a:latin typeface="Calibri" panose="020F0502020204030204" pitchFamily="34" charset="0"/>
                          <a:cs typeface="Calibri" panose="020F0502020204030204" pitchFamily="34" charset="0"/>
                        </a:rPr>
                        <a:t>500</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b="1" u="none" strike="noStrike">
                          <a:solidFill>
                            <a:srgbClr val="3333FF"/>
                          </a:solidFill>
                          <a:effectLst/>
                          <a:latin typeface="Calibri" panose="020F0502020204030204" pitchFamily="34" charset="0"/>
                          <a:cs typeface="Calibri" panose="020F0502020204030204" pitchFamily="34" charset="0"/>
                        </a:rPr>
                        <a:t>ISE e.V. schließt sich der BWE-Studie an</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ctr"/>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302939080"/>
                  </a:ext>
                </a:extLst>
              </a:tr>
              <a:tr h="81063">
                <a:tc>
                  <a:txBody>
                    <a:bodyPr/>
                    <a:lstStyle/>
                    <a:p>
                      <a:pPr algn="l" fontAlgn="t"/>
                      <a:r>
                        <a:rPr lang="de-DE" sz="1400" b="1" u="none" strike="noStrike" dirty="0">
                          <a:solidFill>
                            <a:srgbClr val="3333FF"/>
                          </a:solidFill>
                          <a:effectLst/>
                          <a:latin typeface="Calibri" panose="020F0502020204030204" pitchFamily="34" charset="0"/>
                          <a:cs typeface="Calibri" panose="020F0502020204030204" pitchFamily="34" charset="0"/>
                        </a:rPr>
                        <a:t>Wind offshore</a:t>
                      </a:r>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r" fontAlgn="t"/>
                      <a:r>
                        <a:rPr lang="de-DE" sz="1400" b="1" u="none" strike="noStrike">
                          <a:solidFill>
                            <a:srgbClr val="3333FF"/>
                          </a:solidFill>
                          <a:effectLst/>
                          <a:latin typeface="Calibri" panose="020F0502020204030204" pitchFamily="34" charset="0"/>
                          <a:cs typeface="Calibri" panose="020F0502020204030204" pitchFamily="34" charset="0"/>
                        </a:rPr>
                        <a:t>33.000</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l"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l"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r" fontAlgn="t"/>
                      <a:r>
                        <a:rPr lang="de-DE" sz="1400" b="1" u="none" strike="noStrike">
                          <a:solidFill>
                            <a:srgbClr val="3333FF"/>
                          </a:solidFill>
                          <a:effectLst/>
                          <a:latin typeface="Calibri" panose="020F0502020204030204" pitchFamily="34" charset="0"/>
                          <a:cs typeface="Calibri" panose="020F0502020204030204" pitchFamily="34" charset="0"/>
                        </a:rPr>
                        <a:t>200</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l"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r" fontAlgn="ctr"/>
                      <a:r>
                        <a:rPr lang="de-DE" sz="1400" b="1" u="none" strike="noStrike" dirty="0">
                          <a:solidFill>
                            <a:srgbClr val="3333FF"/>
                          </a:solidFill>
                          <a:effectLst/>
                          <a:latin typeface="Calibri" panose="020F0502020204030204" pitchFamily="34" charset="0"/>
                          <a:cs typeface="Calibri" panose="020F0502020204030204" pitchFamily="34" charset="0"/>
                        </a:rPr>
                        <a:t>24,0</a:t>
                      </a:r>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nchor="ctr">
                    <a:solidFill>
                      <a:schemeClr val="bg1">
                        <a:lumMod val="75000"/>
                      </a:schemeClr>
                    </a:solidFill>
                  </a:tcPr>
                </a:tc>
                <a:extLst>
                  <a:ext uri="{0D108BD9-81ED-4DB2-BD59-A6C34878D82A}">
                    <a16:rowId xmlns:a16="http://schemas.microsoft.com/office/drawing/2014/main" val="1015194313"/>
                  </a:ext>
                </a:extLst>
              </a:tr>
              <a:tr h="149655">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Szenario 1: </a:t>
                      </a:r>
                      <a:r>
                        <a:rPr lang="de-DE" sz="1200" u="none" strike="noStrike" dirty="0" err="1">
                          <a:solidFill>
                            <a:srgbClr val="3333FF"/>
                          </a:solidFill>
                          <a:effectLst/>
                          <a:latin typeface="Calibri" panose="020F0502020204030204" pitchFamily="34" charset="0"/>
                          <a:cs typeface="Calibri" panose="020F0502020204030204" pitchFamily="34" charset="0"/>
                        </a:rPr>
                        <a:t>WindEurope</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4.300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35,5</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152</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WindEurope, Nov. 2019:</a:t>
                      </a:r>
                      <a:r>
                        <a:rPr lang="de-DE" sz="1200" u="none" strike="noStrike">
                          <a:solidFill>
                            <a:srgbClr val="3333FF"/>
                          </a:solidFill>
                          <a:effectLst/>
                          <a:latin typeface="Calibri" panose="020F0502020204030204" pitchFamily="34" charset="0"/>
                          <a:cs typeface="Calibri" panose="020F0502020204030204" pitchFamily="34" charset="0"/>
                        </a:rPr>
                        <a:t> </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ct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1265211303"/>
                  </a:ext>
                </a:extLst>
              </a:tr>
              <a:tr h="149655">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Szenario 2: </a:t>
                      </a:r>
                      <a:r>
                        <a:rPr lang="de-DE" sz="1200" u="none" strike="noStrike" dirty="0" err="1">
                          <a:solidFill>
                            <a:srgbClr val="3333FF"/>
                          </a:solidFill>
                          <a:effectLst/>
                          <a:latin typeface="Calibri" panose="020F0502020204030204" pitchFamily="34" charset="0"/>
                          <a:cs typeface="Calibri" panose="020F0502020204030204" pitchFamily="34" charset="0"/>
                        </a:rPr>
                        <a:t>Frauhofer</a:t>
                      </a:r>
                      <a:r>
                        <a:rPr lang="de-DE" sz="1200" u="none" strike="noStrike" dirty="0">
                          <a:solidFill>
                            <a:srgbClr val="3333FF"/>
                          </a:solidFill>
                          <a:effectLst/>
                          <a:latin typeface="Calibri" panose="020F0502020204030204" pitchFamily="34" charset="0"/>
                          <a:cs typeface="Calibri" panose="020F0502020204030204" pitchFamily="34" charset="0"/>
                        </a:rPr>
                        <a:t> IWES</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4.700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54</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258</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Fraunhofer IWES, 2017:</a:t>
                      </a:r>
                      <a:r>
                        <a:rPr lang="de-DE" sz="1200" u="none" strike="noStrike">
                          <a:solidFill>
                            <a:srgbClr val="3333FF"/>
                          </a:solidFill>
                          <a:effectLst/>
                          <a:latin typeface="Calibri" panose="020F0502020204030204" pitchFamily="34" charset="0"/>
                          <a:cs typeface="Calibri" panose="020F0502020204030204" pitchFamily="34" charset="0"/>
                        </a:rPr>
                        <a:t> </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ct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3388094150"/>
                  </a:ext>
                </a:extLst>
              </a:tr>
              <a:tr h="149655">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Szenario 3: </a:t>
                      </a:r>
                      <a:r>
                        <a:rPr lang="de-DE" sz="1200" u="none" strike="noStrike" dirty="0" err="1">
                          <a:solidFill>
                            <a:srgbClr val="3333FF"/>
                          </a:solidFill>
                          <a:effectLst/>
                          <a:latin typeface="Calibri" panose="020F0502020204030204" pitchFamily="34" charset="0"/>
                          <a:cs typeface="Calibri" panose="020F0502020204030204" pitchFamily="34" charset="0"/>
                        </a:rPr>
                        <a:t>WindEurop</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dirty="0" err="1">
                          <a:solidFill>
                            <a:srgbClr val="3333FF"/>
                          </a:solidFill>
                          <a:effectLst/>
                          <a:latin typeface="Calibri" panose="020F0502020204030204" pitchFamily="34" charset="0"/>
                          <a:cs typeface="Calibri" panose="020F0502020204030204" pitchFamily="34" charset="0"/>
                        </a:rPr>
                        <a:t>WindEurope</a:t>
                      </a:r>
                      <a:r>
                        <a:rPr lang="de-DE" sz="1200" u="sng" strike="noStrike" dirty="0">
                          <a:solidFill>
                            <a:srgbClr val="3333FF"/>
                          </a:solidFill>
                          <a:effectLst/>
                          <a:latin typeface="Calibri" panose="020F0502020204030204" pitchFamily="34" charset="0"/>
                          <a:cs typeface="Calibri" panose="020F0502020204030204" pitchFamily="34" charset="0"/>
                        </a:rPr>
                        <a:t>, Floating-offshore 2017:</a:t>
                      </a:r>
                      <a:br>
                        <a:rPr lang="de-DE" sz="1200" u="none" strike="noStrike" dirty="0">
                          <a:solidFill>
                            <a:srgbClr val="3333FF"/>
                          </a:solidFill>
                          <a:effectLst/>
                          <a:latin typeface="Calibri" panose="020F0502020204030204" pitchFamily="34" charset="0"/>
                          <a:cs typeface="Calibri" panose="020F0502020204030204" pitchFamily="34" charset="0"/>
                        </a:rPr>
                      </a:b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ct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506707627"/>
                  </a:ext>
                </a:extLst>
              </a:tr>
              <a:tr h="149655">
                <a:tc>
                  <a:txBody>
                    <a:bodyPr/>
                    <a:lstStyle/>
                    <a:p>
                      <a:pPr algn="l" fontAlgn="t"/>
                      <a:r>
                        <a:rPr lang="de-DE" sz="1200" b="1" u="sng" strike="noStrike" dirty="0">
                          <a:solidFill>
                            <a:srgbClr val="3333FF"/>
                          </a:solidFill>
                          <a:effectLst/>
                          <a:latin typeface="Calibri" panose="020F0502020204030204" pitchFamily="34" charset="0"/>
                          <a:cs typeface="Calibri" panose="020F0502020204030204" pitchFamily="34" charset="0"/>
                        </a:rPr>
                        <a:t>Szenario 4: </a:t>
                      </a:r>
                      <a:r>
                        <a:rPr lang="de-DE" sz="1200" b="1" u="none" strike="noStrike" dirty="0">
                          <a:solidFill>
                            <a:srgbClr val="3333FF"/>
                          </a:solidFill>
                          <a:effectLst/>
                          <a:latin typeface="Calibri" panose="020F0502020204030204" pitchFamily="34" charset="0"/>
                          <a:cs typeface="Calibri" panose="020F0502020204030204" pitchFamily="34" charset="0"/>
                        </a:rPr>
                        <a:t>ISE e.V. -Annahme</a:t>
                      </a:r>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b="1" u="none" strike="noStrike">
                          <a:solidFill>
                            <a:srgbClr val="3333FF"/>
                          </a:solidFill>
                          <a:effectLst/>
                          <a:latin typeface="Calibri" panose="020F0502020204030204" pitchFamily="34" charset="0"/>
                          <a:cs typeface="Calibri" panose="020F0502020204030204" pitchFamily="34" charset="0"/>
                        </a:rPr>
                        <a:t>4.000</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b="1" u="none" strike="noStrike">
                          <a:solidFill>
                            <a:srgbClr val="3333FF"/>
                          </a:solidFill>
                          <a:effectLst/>
                          <a:latin typeface="Calibri" panose="020F0502020204030204" pitchFamily="34" charset="0"/>
                          <a:cs typeface="Calibri" panose="020F0502020204030204" pitchFamily="34" charset="0"/>
                        </a:rPr>
                        <a:t>50</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b="1" u="none" strike="noStrike">
                          <a:solidFill>
                            <a:srgbClr val="3333FF"/>
                          </a:solidFill>
                          <a:effectLst/>
                          <a:latin typeface="Calibri" panose="020F0502020204030204" pitchFamily="34" charset="0"/>
                          <a:cs typeface="Calibri" panose="020F0502020204030204" pitchFamily="34" charset="0"/>
                        </a:rPr>
                        <a:t>200</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b="1" u="none" strike="noStrike">
                          <a:solidFill>
                            <a:srgbClr val="3333FF"/>
                          </a:solidFill>
                          <a:effectLst/>
                          <a:latin typeface="Calibri" panose="020F0502020204030204" pitchFamily="34" charset="0"/>
                          <a:cs typeface="Calibri" panose="020F0502020204030204" pitchFamily="34" charset="0"/>
                        </a:rPr>
                        <a:t>Mittelwert aus den beiden Studien</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ctr"/>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3619299561"/>
                  </a:ext>
                </a:extLst>
              </a:tr>
              <a:tr h="93535">
                <a:tc>
                  <a:txBody>
                    <a:bodyPr/>
                    <a:lstStyle/>
                    <a:p>
                      <a:pPr algn="ctr" fontAlgn="t"/>
                      <a:r>
                        <a:rPr lang="de-DE" sz="1600" b="1" u="none" strike="noStrike" dirty="0">
                          <a:solidFill>
                            <a:srgbClr val="3333FF"/>
                          </a:solidFill>
                          <a:effectLst/>
                          <a:latin typeface="Calibri" panose="020F0502020204030204" pitchFamily="34" charset="0"/>
                          <a:cs typeface="Calibri" panose="020F0502020204030204" pitchFamily="34" charset="0"/>
                        </a:rPr>
                        <a:t>Biomasse</a:t>
                      </a:r>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gn="r" fontAlgn="t"/>
                      <a:r>
                        <a:rPr lang="de-DE" sz="1600" b="1" u="none" strike="noStrike">
                          <a:solidFill>
                            <a:srgbClr val="3333FF"/>
                          </a:solidFill>
                          <a:effectLst/>
                          <a:latin typeface="Calibri" panose="020F0502020204030204" pitchFamily="34" charset="0"/>
                          <a:cs typeface="Calibri" panose="020F0502020204030204" pitchFamily="34" charset="0"/>
                        </a:rPr>
                        <a:t>300</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gn="r" fontAlgn="t"/>
                      <a:r>
                        <a:rPr lang="de-DE" sz="1600" b="1" u="none" strike="noStrike" dirty="0">
                          <a:solidFill>
                            <a:srgbClr val="3333FF"/>
                          </a:solidFill>
                          <a:effectLst/>
                          <a:latin typeface="Calibri" panose="020F0502020204030204" pitchFamily="34" charset="0"/>
                          <a:cs typeface="Calibri" panose="020F0502020204030204" pitchFamily="34" charset="0"/>
                        </a:rPr>
                        <a:t>307,5</a:t>
                      </a:r>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extLst>
                  <a:ext uri="{0D108BD9-81ED-4DB2-BD59-A6C34878D82A}">
                    <a16:rowId xmlns:a16="http://schemas.microsoft.com/office/drawing/2014/main" val="231429294"/>
                  </a:ext>
                </a:extLst>
              </a:tr>
              <a:tr h="74828">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Strom</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dirty="0">
                          <a:solidFill>
                            <a:srgbClr val="3333FF"/>
                          </a:solidFill>
                          <a:effectLst/>
                          <a:latin typeface="Calibri" panose="020F0502020204030204" pitchFamily="34" charset="0"/>
                          <a:cs typeface="Calibri" panose="020F0502020204030204" pitchFamily="34" charset="0"/>
                        </a:rPr>
                        <a:t>46,3</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4165626194"/>
                  </a:ext>
                </a:extLst>
              </a:tr>
              <a:tr h="74828">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Wärme</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dirty="0">
                          <a:solidFill>
                            <a:srgbClr val="3333FF"/>
                          </a:solidFill>
                          <a:effectLst/>
                          <a:latin typeface="Calibri" panose="020F0502020204030204" pitchFamily="34" charset="0"/>
                          <a:cs typeface="Calibri" panose="020F0502020204030204" pitchFamily="34" charset="0"/>
                        </a:rPr>
                        <a:t>261,2</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2425207413"/>
                  </a:ext>
                </a:extLst>
              </a:tr>
              <a:tr h="149655">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Szenario 1: </a:t>
                      </a:r>
                      <a:r>
                        <a:rPr lang="de-DE" sz="1200" u="none" strike="noStrike" dirty="0" err="1">
                          <a:solidFill>
                            <a:srgbClr val="3333FF"/>
                          </a:solidFill>
                          <a:effectLst/>
                          <a:latin typeface="Calibri" panose="020F0502020204030204" pitchFamily="34" charset="0"/>
                          <a:cs typeface="Calibri" panose="020F0502020204030204" pitchFamily="34" charset="0"/>
                        </a:rPr>
                        <a:t>FRN:Biomasse</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505</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FNR: Einheimische Bioenergiepotenziale 2050:</a:t>
                      </a:r>
                      <a:endParaRPr lang="de-DE" sz="1200" b="0" i="0" u="sng"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842629407"/>
                  </a:ext>
                </a:extLst>
              </a:tr>
              <a:tr h="74828">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274</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none" strike="noStrike">
                          <a:solidFill>
                            <a:srgbClr val="3333FF"/>
                          </a:solidFill>
                          <a:effectLst/>
                          <a:latin typeface="Calibri" panose="020F0502020204030204" pitchFamily="34" charset="0"/>
                          <a:cs typeface="Calibri" panose="020F0502020204030204" pitchFamily="34" charset="0"/>
                        </a:rPr>
                        <a:t>Landwirtschaft</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830151434"/>
                  </a:ext>
                </a:extLst>
              </a:tr>
              <a:tr h="74828">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194</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none" strike="noStrike">
                          <a:solidFill>
                            <a:srgbClr val="3333FF"/>
                          </a:solidFill>
                          <a:effectLst/>
                          <a:latin typeface="Calibri" panose="020F0502020204030204" pitchFamily="34" charset="0"/>
                          <a:cs typeface="Calibri" panose="020F0502020204030204" pitchFamily="34" charset="0"/>
                        </a:rPr>
                        <a:t>Holz</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2988499672"/>
                  </a:ext>
                </a:extLst>
              </a:tr>
              <a:tr h="74828">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37</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none" strike="noStrike">
                          <a:solidFill>
                            <a:srgbClr val="3333FF"/>
                          </a:solidFill>
                          <a:effectLst/>
                          <a:latin typeface="Calibri" panose="020F0502020204030204" pitchFamily="34" charset="0"/>
                          <a:cs typeface="Calibri" panose="020F0502020204030204" pitchFamily="34" charset="0"/>
                        </a:rPr>
                        <a:t>Siedlungsabfall</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443086666"/>
                  </a:ext>
                </a:extLst>
              </a:tr>
              <a:tr h="149655">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Szenario 2: </a:t>
                      </a:r>
                      <a:r>
                        <a:rPr lang="de-DE" sz="1200" u="none" strike="noStrike" dirty="0">
                          <a:solidFill>
                            <a:srgbClr val="3333FF"/>
                          </a:solidFill>
                          <a:effectLst/>
                          <a:latin typeface="Calibri" panose="020F0502020204030204" pitchFamily="34" charset="0"/>
                          <a:cs typeface="Calibri" panose="020F0502020204030204" pitchFamily="34" charset="0"/>
                        </a:rPr>
                        <a:t>DVGW: EE-Gase</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305</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DVGW-Forschungsprojekt G201710, 2019</a:t>
                      </a:r>
                      <a:r>
                        <a:rPr lang="de-DE" sz="1200" u="none" strike="noStrike" dirty="0">
                          <a:solidFill>
                            <a:srgbClr val="3333FF"/>
                          </a:solidFill>
                          <a:effectLst/>
                          <a:latin typeface="Calibri" panose="020F0502020204030204" pitchFamily="34" charset="0"/>
                          <a:cs typeface="Calibri" panose="020F0502020204030204" pitchFamily="34" charset="0"/>
                        </a:rPr>
                        <a:t>: </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103380285"/>
                  </a:ext>
                </a:extLst>
              </a:tr>
              <a:tr h="299311">
                <a:tc>
                  <a:txBody>
                    <a:bodyPr/>
                    <a:lstStyle/>
                    <a:p>
                      <a:pPr algn="l" fontAlgn="t"/>
                      <a:r>
                        <a:rPr lang="de-DE" sz="1200" b="1" u="sng" strike="noStrike" dirty="0">
                          <a:solidFill>
                            <a:srgbClr val="3333FF"/>
                          </a:solidFill>
                          <a:effectLst/>
                          <a:latin typeface="Calibri" panose="020F0502020204030204" pitchFamily="34" charset="0"/>
                          <a:cs typeface="Calibri" panose="020F0502020204030204" pitchFamily="34" charset="0"/>
                        </a:rPr>
                        <a:t>Szenario 3: </a:t>
                      </a:r>
                      <a:r>
                        <a:rPr lang="de-DE" sz="1200" b="1" u="none" strike="noStrike" dirty="0">
                          <a:solidFill>
                            <a:srgbClr val="3333FF"/>
                          </a:solidFill>
                          <a:effectLst/>
                          <a:latin typeface="Calibri" panose="020F0502020204030204" pitchFamily="34" charset="0"/>
                          <a:cs typeface="Calibri" panose="020F0502020204030204" pitchFamily="34" charset="0"/>
                        </a:rPr>
                        <a:t>ISE e.V.-Annahme</a:t>
                      </a:r>
                      <a:endParaRPr lang="de-DE" sz="1200" b="1" i="0" u="sng"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b="1" u="none" strike="noStrike">
                          <a:solidFill>
                            <a:srgbClr val="3333FF"/>
                          </a:solidFill>
                          <a:effectLst/>
                          <a:latin typeface="Calibri" panose="020F0502020204030204" pitchFamily="34" charset="0"/>
                          <a:cs typeface="Calibri" panose="020F0502020204030204" pitchFamily="34" charset="0"/>
                        </a:rPr>
                        <a:t>300</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b="1" u="none" strike="noStrike" dirty="0">
                          <a:solidFill>
                            <a:srgbClr val="3333FF"/>
                          </a:solidFill>
                          <a:effectLst/>
                          <a:latin typeface="Calibri" panose="020F0502020204030204" pitchFamily="34" charset="0"/>
                          <a:cs typeface="Calibri" panose="020F0502020204030204" pitchFamily="34" charset="0"/>
                        </a:rPr>
                        <a:t>Eine Steigerung </a:t>
                      </a:r>
                      <a:r>
                        <a:rPr lang="de-DE" sz="1200" b="1" u="none" strike="noStrike" dirty="0" err="1">
                          <a:solidFill>
                            <a:srgbClr val="3333FF"/>
                          </a:solidFill>
                          <a:effectLst/>
                          <a:latin typeface="Calibri" panose="020F0502020204030204" pitchFamily="34" charset="0"/>
                          <a:cs typeface="Calibri" panose="020F0502020204030204" pitchFamily="34" charset="0"/>
                        </a:rPr>
                        <a:t>ggü</a:t>
                      </a:r>
                      <a:r>
                        <a:rPr lang="de-DE" sz="1200" b="1" u="none" strike="noStrike" dirty="0">
                          <a:solidFill>
                            <a:srgbClr val="3333FF"/>
                          </a:solidFill>
                          <a:effectLst/>
                          <a:latin typeface="Calibri" panose="020F0502020204030204" pitchFamily="34" charset="0"/>
                          <a:cs typeface="Calibri" panose="020F0502020204030204" pitchFamily="34" charset="0"/>
                        </a:rPr>
                        <a:t>. dem Bestand ist nur im EE-Gas zu erwarten. Bei Holz und </a:t>
                      </a:r>
                      <a:r>
                        <a:rPr lang="de-DE" sz="1200" b="1" u="none" strike="noStrike" dirty="0" err="1">
                          <a:solidFill>
                            <a:srgbClr val="3333FF"/>
                          </a:solidFill>
                          <a:effectLst/>
                          <a:latin typeface="Calibri" panose="020F0502020204030204" pitchFamily="34" charset="0"/>
                          <a:cs typeface="Calibri" panose="020F0502020204030204" pitchFamily="34" charset="0"/>
                        </a:rPr>
                        <a:t>NaWaRo</a:t>
                      </a:r>
                      <a:r>
                        <a:rPr lang="de-DE" sz="1200" b="1" u="none" strike="noStrike" dirty="0">
                          <a:solidFill>
                            <a:srgbClr val="3333FF"/>
                          </a:solidFill>
                          <a:effectLst/>
                          <a:latin typeface="Calibri" panose="020F0502020204030204" pitchFamily="34" charset="0"/>
                          <a:cs typeface="Calibri" panose="020F0502020204030204" pitchFamily="34" charset="0"/>
                        </a:rPr>
                        <a:t> wird aus Umwelt- und Akzeptanzgründen eher eine Reduzierung erwartet.</a:t>
                      </a:r>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722068643"/>
                  </a:ext>
                </a:extLst>
              </a:tr>
            </a:tbl>
          </a:graphicData>
        </a:graphic>
      </p:graphicFrame>
      <p:sp>
        <p:nvSpPr>
          <p:cNvPr id="16" name="Rectangle 4">
            <a:extLst>
              <a:ext uri="{FF2B5EF4-FFF2-40B4-BE49-F238E27FC236}">
                <a16:creationId xmlns:a16="http://schemas.microsoft.com/office/drawing/2014/main" id="{D25B0CD8-FE50-44A2-AE54-AC3CB4843727}"/>
              </a:ext>
            </a:extLst>
          </p:cNvPr>
          <p:cNvSpPr>
            <a:spLocks noChangeArrowheads="1"/>
          </p:cNvSpPr>
          <p:nvPr/>
        </p:nvSpPr>
        <p:spPr bwMode="auto">
          <a:xfrm>
            <a:off x="0" y="6150673"/>
            <a:ext cx="99060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Wind und Biomasse bilden 2 wichtige Hauptsäulen! </a:t>
            </a:r>
          </a:p>
        </p:txBody>
      </p:sp>
      <p:sp>
        <p:nvSpPr>
          <p:cNvPr id="15" name="Textfeld 14">
            <a:extLst>
              <a:ext uri="{FF2B5EF4-FFF2-40B4-BE49-F238E27FC236}">
                <a16:creationId xmlns:a16="http://schemas.microsoft.com/office/drawing/2014/main" id="{308A31B9-209B-47DE-B617-8377A8E4B92F}"/>
              </a:ext>
            </a:extLst>
          </p:cNvPr>
          <p:cNvSpPr txBox="1"/>
          <p:nvPr/>
        </p:nvSpPr>
        <p:spPr>
          <a:xfrm>
            <a:off x="8324206" y="1895447"/>
            <a:ext cx="298480" cy="246221"/>
          </a:xfrm>
          <a:prstGeom prst="rect">
            <a:avLst/>
          </a:prstGeom>
          <a:noFill/>
        </p:spPr>
        <p:txBody>
          <a:bodyPr wrap="none" rtlCol="0">
            <a:spAutoFit/>
          </a:bodyPr>
          <a:lstStyle/>
          <a:p>
            <a:r>
              <a:rPr lang="de-DE" sz="1000" dirty="0"/>
              <a:t>6)</a:t>
            </a:r>
          </a:p>
        </p:txBody>
      </p:sp>
      <p:sp>
        <p:nvSpPr>
          <p:cNvPr id="17" name="Textfeld 16">
            <a:extLst>
              <a:ext uri="{FF2B5EF4-FFF2-40B4-BE49-F238E27FC236}">
                <a16:creationId xmlns:a16="http://schemas.microsoft.com/office/drawing/2014/main" id="{06740B77-B7A6-4C29-A503-3EDF7DBA0508}"/>
              </a:ext>
            </a:extLst>
          </p:cNvPr>
          <p:cNvSpPr txBox="1"/>
          <p:nvPr/>
        </p:nvSpPr>
        <p:spPr>
          <a:xfrm>
            <a:off x="8324206" y="2096363"/>
            <a:ext cx="298480" cy="246221"/>
          </a:xfrm>
          <a:prstGeom prst="rect">
            <a:avLst/>
          </a:prstGeom>
          <a:noFill/>
        </p:spPr>
        <p:txBody>
          <a:bodyPr wrap="none" rtlCol="0">
            <a:spAutoFit/>
          </a:bodyPr>
          <a:lstStyle/>
          <a:p>
            <a:r>
              <a:rPr lang="de-DE" sz="1000" dirty="0"/>
              <a:t>7)</a:t>
            </a:r>
          </a:p>
        </p:txBody>
      </p:sp>
      <p:sp>
        <p:nvSpPr>
          <p:cNvPr id="18" name="Textfeld 17">
            <a:extLst>
              <a:ext uri="{FF2B5EF4-FFF2-40B4-BE49-F238E27FC236}">
                <a16:creationId xmlns:a16="http://schemas.microsoft.com/office/drawing/2014/main" id="{D50FB9DA-5CD6-4B3D-96D5-2F408B2863BB}"/>
              </a:ext>
            </a:extLst>
          </p:cNvPr>
          <p:cNvSpPr txBox="1"/>
          <p:nvPr/>
        </p:nvSpPr>
        <p:spPr>
          <a:xfrm>
            <a:off x="8324206" y="2660255"/>
            <a:ext cx="298480" cy="246221"/>
          </a:xfrm>
          <a:prstGeom prst="rect">
            <a:avLst/>
          </a:prstGeom>
          <a:noFill/>
        </p:spPr>
        <p:txBody>
          <a:bodyPr wrap="none" rtlCol="0">
            <a:spAutoFit/>
          </a:bodyPr>
          <a:lstStyle/>
          <a:p>
            <a:r>
              <a:rPr lang="de-DE" sz="1000" dirty="0"/>
              <a:t>8)</a:t>
            </a:r>
          </a:p>
        </p:txBody>
      </p:sp>
      <p:sp>
        <p:nvSpPr>
          <p:cNvPr id="19" name="Textfeld 18">
            <a:extLst>
              <a:ext uri="{FF2B5EF4-FFF2-40B4-BE49-F238E27FC236}">
                <a16:creationId xmlns:a16="http://schemas.microsoft.com/office/drawing/2014/main" id="{E2CE8D44-7FE8-46B6-B814-B50923688C6C}"/>
              </a:ext>
            </a:extLst>
          </p:cNvPr>
          <p:cNvSpPr txBox="1"/>
          <p:nvPr/>
        </p:nvSpPr>
        <p:spPr>
          <a:xfrm>
            <a:off x="8324206" y="2844361"/>
            <a:ext cx="298480" cy="246221"/>
          </a:xfrm>
          <a:prstGeom prst="rect">
            <a:avLst/>
          </a:prstGeom>
          <a:noFill/>
        </p:spPr>
        <p:txBody>
          <a:bodyPr wrap="none" rtlCol="0">
            <a:spAutoFit/>
          </a:bodyPr>
          <a:lstStyle/>
          <a:p>
            <a:r>
              <a:rPr lang="de-DE" sz="1000" dirty="0"/>
              <a:t>9)</a:t>
            </a:r>
          </a:p>
        </p:txBody>
      </p:sp>
      <p:sp>
        <p:nvSpPr>
          <p:cNvPr id="20" name="Textfeld 19">
            <a:extLst>
              <a:ext uri="{FF2B5EF4-FFF2-40B4-BE49-F238E27FC236}">
                <a16:creationId xmlns:a16="http://schemas.microsoft.com/office/drawing/2014/main" id="{86131047-4403-4C2C-BF36-996AE266B022}"/>
              </a:ext>
            </a:extLst>
          </p:cNvPr>
          <p:cNvSpPr txBox="1"/>
          <p:nvPr/>
        </p:nvSpPr>
        <p:spPr>
          <a:xfrm>
            <a:off x="8263243" y="3043325"/>
            <a:ext cx="369012" cy="246221"/>
          </a:xfrm>
          <a:prstGeom prst="rect">
            <a:avLst/>
          </a:prstGeom>
          <a:noFill/>
        </p:spPr>
        <p:txBody>
          <a:bodyPr wrap="none" rtlCol="0">
            <a:spAutoFit/>
          </a:bodyPr>
          <a:lstStyle/>
          <a:p>
            <a:r>
              <a:rPr lang="de-DE" sz="1000" dirty="0"/>
              <a:t>10)</a:t>
            </a:r>
          </a:p>
        </p:txBody>
      </p:sp>
      <p:sp>
        <p:nvSpPr>
          <p:cNvPr id="23" name="Textfeld 22">
            <a:extLst>
              <a:ext uri="{FF2B5EF4-FFF2-40B4-BE49-F238E27FC236}">
                <a16:creationId xmlns:a16="http://schemas.microsoft.com/office/drawing/2014/main" id="{5A0A0516-65BA-48A9-8E8F-F41AC1E4A575}"/>
              </a:ext>
            </a:extLst>
          </p:cNvPr>
          <p:cNvSpPr txBox="1"/>
          <p:nvPr/>
        </p:nvSpPr>
        <p:spPr>
          <a:xfrm>
            <a:off x="8263243" y="4191203"/>
            <a:ext cx="369012" cy="246221"/>
          </a:xfrm>
          <a:prstGeom prst="rect">
            <a:avLst/>
          </a:prstGeom>
          <a:noFill/>
        </p:spPr>
        <p:txBody>
          <a:bodyPr wrap="none" rtlCol="0">
            <a:spAutoFit/>
          </a:bodyPr>
          <a:lstStyle/>
          <a:p>
            <a:r>
              <a:rPr lang="de-DE" sz="1000" dirty="0"/>
              <a:t>11)</a:t>
            </a:r>
          </a:p>
        </p:txBody>
      </p:sp>
      <p:sp>
        <p:nvSpPr>
          <p:cNvPr id="24" name="Textfeld 23">
            <a:extLst>
              <a:ext uri="{FF2B5EF4-FFF2-40B4-BE49-F238E27FC236}">
                <a16:creationId xmlns:a16="http://schemas.microsoft.com/office/drawing/2014/main" id="{A04AD7CB-3093-4001-A473-FBBAFCC6A894}"/>
              </a:ext>
            </a:extLst>
          </p:cNvPr>
          <p:cNvSpPr txBox="1"/>
          <p:nvPr/>
        </p:nvSpPr>
        <p:spPr>
          <a:xfrm>
            <a:off x="8263243" y="4934697"/>
            <a:ext cx="369012" cy="246221"/>
          </a:xfrm>
          <a:prstGeom prst="rect">
            <a:avLst/>
          </a:prstGeom>
          <a:noFill/>
        </p:spPr>
        <p:txBody>
          <a:bodyPr wrap="none" rtlCol="0">
            <a:spAutoFit/>
          </a:bodyPr>
          <a:lstStyle/>
          <a:p>
            <a:r>
              <a:rPr lang="de-DE" sz="1000" dirty="0"/>
              <a:t>12)</a:t>
            </a:r>
          </a:p>
        </p:txBody>
      </p:sp>
    </p:spTree>
    <p:extLst>
      <p:ext uri="{BB962C8B-B14F-4D97-AF65-F5344CB8AC3E}">
        <p14:creationId xmlns:p14="http://schemas.microsoft.com/office/powerpoint/2010/main" val="352002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F9CE82BC-449F-429D-95DD-730E8A1BE3C5}"/>
              </a:ext>
            </a:extLst>
          </p:cNvPr>
          <p:cNvSpPr>
            <a:spLocks noChangeArrowheads="1"/>
          </p:cNvSpPr>
          <p:nvPr/>
        </p:nvSpPr>
        <p:spPr bwMode="auto">
          <a:xfrm>
            <a:off x="1337446" y="0"/>
            <a:ext cx="7464425"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EE-Potenziale bis 2040 in D (3)</a:t>
            </a:r>
            <a:br>
              <a:rPr lang="de-DE" altLang="de-DE" dirty="0">
                <a:solidFill>
                  <a:schemeClr val="bg1"/>
                </a:solidFill>
              </a:rPr>
            </a:br>
            <a:r>
              <a:rPr lang="de-DE" altLang="de-DE" dirty="0">
                <a:solidFill>
                  <a:schemeClr val="bg1"/>
                </a:solidFill>
              </a:rPr>
              <a:t>Basisdaten: Solar</a:t>
            </a:r>
            <a:endParaRPr lang="de-DE" altLang="de-DE" dirty="0">
              <a:solidFill>
                <a:schemeClr val="bg1"/>
              </a:solidFill>
              <a:effectLst>
                <a:outerShdw blurRad="38100" dist="38100" dir="2700000" algn="tl">
                  <a:srgbClr val="000000">
                    <a:alpha val="43137"/>
                  </a:srgbClr>
                </a:outerShdw>
              </a:effectLst>
            </a:endParaRPr>
          </a:p>
        </p:txBody>
      </p:sp>
      <p:sp>
        <p:nvSpPr>
          <p:cNvPr id="6" name="Text Box 14">
            <a:extLst>
              <a:ext uri="{FF2B5EF4-FFF2-40B4-BE49-F238E27FC236}">
                <a16:creationId xmlns:a16="http://schemas.microsoft.com/office/drawing/2014/main" id="{5BE8F47D-FBCE-449F-B3C0-594EB95BC07F}"/>
              </a:ext>
            </a:extLst>
          </p:cNvPr>
          <p:cNvSpPr txBox="1">
            <a:spLocks noChangeArrowheads="1"/>
          </p:cNvSpPr>
          <p:nvPr/>
        </p:nvSpPr>
        <p:spPr bwMode="auto">
          <a:xfrm>
            <a:off x="6799614" y="5951709"/>
            <a:ext cx="2790700" cy="184666"/>
          </a:xfrm>
          <a:prstGeom prst="rect">
            <a:avLst/>
          </a:prstGeom>
          <a:solidFill>
            <a:schemeClr val="bg1"/>
          </a:solidFill>
          <a:ln>
            <a:noFill/>
          </a:ln>
          <a:effec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  x) Quellen-Liste,</a:t>
            </a:r>
            <a:r>
              <a:rPr lang="de-DE" altLang="de-DE" sz="1200" dirty="0">
                <a:solidFill>
                  <a:srgbClr val="000000"/>
                </a:solidFill>
                <a:ea typeface="Microsoft YaHei" panose="020B0503020204020204" pitchFamily="34" charset="-122"/>
              </a:rPr>
              <a:t> AGEB, ISE e.V.</a:t>
            </a:r>
          </a:p>
        </p:txBody>
      </p:sp>
      <p:sp>
        <p:nvSpPr>
          <p:cNvPr id="16" name="Rectangle 4">
            <a:extLst>
              <a:ext uri="{FF2B5EF4-FFF2-40B4-BE49-F238E27FC236}">
                <a16:creationId xmlns:a16="http://schemas.microsoft.com/office/drawing/2014/main" id="{D25B0CD8-FE50-44A2-AE54-AC3CB4843727}"/>
              </a:ext>
            </a:extLst>
          </p:cNvPr>
          <p:cNvSpPr>
            <a:spLocks noChangeArrowheads="1"/>
          </p:cNvSpPr>
          <p:nvPr/>
        </p:nvSpPr>
        <p:spPr bwMode="auto">
          <a:xfrm>
            <a:off x="0" y="6150673"/>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Solar, die 3. Hauptsäule, schließt die Lücke zur Deckung des Energiebedarfs in 2040</a:t>
            </a:r>
          </a:p>
        </p:txBody>
      </p:sp>
      <p:graphicFrame>
        <p:nvGraphicFramePr>
          <p:cNvPr id="4" name="Tabelle 3">
            <a:extLst>
              <a:ext uri="{FF2B5EF4-FFF2-40B4-BE49-F238E27FC236}">
                <a16:creationId xmlns:a16="http://schemas.microsoft.com/office/drawing/2014/main" id="{415DF199-9607-4B28-B6EC-FECE7C81C365}"/>
              </a:ext>
            </a:extLst>
          </p:cNvPr>
          <p:cNvGraphicFramePr>
            <a:graphicFrameLocks noGrp="1"/>
          </p:cNvGraphicFramePr>
          <p:nvPr>
            <p:extLst>
              <p:ext uri="{D42A27DB-BD31-4B8C-83A1-F6EECF244321}">
                <p14:modId xmlns:p14="http://schemas.microsoft.com/office/powerpoint/2010/main" val="93724687"/>
              </p:ext>
            </p:extLst>
          </p:nvPr>
        </p:nvGraphicFramePr>
        <p:xfrm>
          <a:off x="313507" y="898166"/>
          <a:ext cx="9276807" cy="5059763"/>
        </p:xfrm>
        <a:graphic>
          <a:graphicData uri="http://schemas.openxmlformats.org/drawingml/2006/table">
            <a:tbl>
              <a:tblPr>
                <a:tableStyleId>{5C22544A-7EE6-4342-B048-85BDC9FD1C3A}</a:tableStyleId>
              </a:tblPr>
              <a:tblGrid>
                <a:gridCol w="2420982">
                  <a:extLst>
                    <a:ext uri="{9D8B030D-6E8A-4147-A177-3AD203B41FA5}">
                      <a16:colId xmlns:a16="http://schemas.microsoft.com/office/drawing/2014/main" val="2775045527"/>
                    </a:ext>
                  </a:extLst>
                </a:gridCol>
                <a:gridCol w="862151">
                  <a:extLst>
                    <a:ext uri="{9D8B030D-6E8A-4147-A177-3AD203B41FA5}">
                      <a16:colId xmlns:a16="http://schemas.microsoft.com/office/drawing/2014/main" val="2453913874"/>
                    </a:ext>
                  </a:extLst>
                </a:gridCol>
                <a:gridCol w="687977">
                  <a:extLst>
                    <a:ext uri="{9D8B030D-6E8A-4147-A177-3AD203B41FA5}">
                      <a16:colId xmlns:a16="http://schemas.microsoft.com/office/drawing/2014/main" val="4056333259"/>
                    </a:ext>
                  </a:extLst>
                </a:gridCol>
                <a:gridCol w="661132">
                  <a:extLst>
                    <a:ext uri="{9D8B030D-6E8A-4147-A177-3AD203B41FA5}">
                      <a16:colId xmlns:a16="http://schemas.microsoft.com/office/drawing/2014/main" val="1833483077"/>
                    </a:ext>
                  </a:extLst>
                </a:gridCol>
                <a:gridCol w="566777">
                  <a:extLst>
                    <a:ext uri="{9D8B030D-6E8A-4147-A177-3AD203B41FA5}">
                      <a16:colId xmlns:a16="http://schemas.microsoft.com/office/drawing/2014/main" val="2406822426"/>
                    </a:ext>
                  </a:extLst>
                </a:gridCol>
                <a:gridCol w="539931">
                  <a:extLst>
                    <a:ext uri="{9D8B030D-6E8A-4147-A177-3AD203B41FA5}">
                      <a16:colId xmlns:a16="http://schemas.microsoft.com/office/drawing/2014/main" val="4171987502"/>
                    </a:ext>
                  </a:extLst>
                </a:gridCol>
                <a:gridCol w="2499360">
                  <a:extLst>
                    <a:ext uri="{9D8B030D-6E8A-4147-A177-3AD203B41FA5}">
                      <a16:colId xmlns:a16="http://schemas.microsoft.com/office/drawing/2014/main" val="1837807321"/>
                    </a:ext>
                  </a:extLst>
                </a:gridCol>
                <a:gridCol w="1038497">
                  <a:extLst>
                    <a:ext uri="{9D8B030D-6E8A-4147-A177-3AD203B41FA5}">
                      <a16:colId xmlns:a16="http://schemas.microsoft.com/office/drawing/2014/main" val="2336146160"/>
                    </a:ext>
                  </a:extLst>
                </a:gridCol>
              </a:tblGrid>
              <a:tr h="428604">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Primärenergie</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Flächen-</a:t>
                      </a:r>
                      <a:br>
                        <a:rPr lang="de-DE" sz="1400" b="1" u="none" strike="noStrike" dirty="0">
                          <a:solidFill>
                            <a:schemeClr val="bg1"/>
                          </a:solidFill>
                          <a:effectLst/>
                          <a:latin typeface="Calibri" panose="020F0502020204030204" pitchFamily="34" charset="0"/>
                          <a:cs typeface="Calibri" panose="020F0502020204030204" pitchFamily="34" charset="0"/>
                        </a:rPr>
                      </a:br>
                      <a:r>
                        <a:rPr lang="de-DE" sz="1400" b="1" u="none" strike="noStrike" dirty="0">
                          <a:solidFill>
                            <a:schemeClr val="bg1"/>
                          </a:solidFill>
                          <a:effectLst/>
                          <a:latin typeface="Calibri" panose="020F0502020204030204" pitchFamily="34" charset="0"/>
                          <a:cs typeface="Calibri" panose="020F0502020204030204" pitchFamily="34" charset="0"/>
                        </a:rPr>
                        <a:t>potenzial</a:t>
                      </a:r>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Vollast-</a:t>
                      </a:r>
                      <a:br>
                        <a:rPr lang="de-DE" sz="1400" b="1" u="none" strike="noStrike">
                          <a:solidFill>
                            <a:schemeClr val="bg1"/>
                          </a:solidFill>
                          <a:effectLst/>
                          <a:latin typeface="Calibri" panose="020F0502020204030204" pitchFamily="34" charset="0"/>
                          <a:cs typeface="Calibri" panose="020F0502020204030204" pitchFamily="34" charset="0"/>
                        </a:rPr>
                      </a:br>
                      <a:r>
                        <a:rPr lang="de-DE" sz="1400" b="1" u="none" strike="noStrike">
                          <a:solidFill>
                            <a:schemeClr val="bg1"/>
                          </a:solidFill>
                          <a:effectLst/>
                          <a:latin typeface="Calibri" panose="020F0502020204030204" pitchFamily="34" charset="0"/>
                          <a:cs typeface="Calibri" panose="020F0502020204030204" pitchFamily="34" charset="0"/>
                        </a:rPr>
                        <a:t>stunden</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gridSpan="2">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EE-Potenzial</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hMerge="1">
                  <a:txBody>
                    <a:bodyPr/>
                    <a:lstStyle/>
                    <a:p>
                      <a:endParaRPr lang="de-DE"/>
                    </a:p>
                  </a:txBody>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Prio</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Quelle/Kommentar</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Bestand EE </a:t>
                      </a:r>
                      <a:br>
                        <a:rPr lang="de-DE" sz="1400" b="1" u="none" strike="noStrike" dirty="0">
                          <a:solidFill>
                            <a:schemeClr val="bg1"/>
                          </a:solidFill>
                          <a:effectLst/>
                          <a:latin typeface="Calibri" panose="020F0502020204030204" pitchFamily="34" charset="0"/>
                          <a:cs typeface="Calibri" panose="020F0502020204030204" pitchFamily="34" charset="0"/>
                        </a:rPr>
                      </a:br>
                      <a:r>
                        <a:rPr lang="de-DE" sz="1400" b="1" u="none" strike="noStrike" dirty="0">
                          <a:solidFill>
                            <a:schemeClr val="bg1"/>
                          </a:solidFill>
                          <a:effectLst/>
                          <a:latin typeface="Calibri" panose="020F0502020204030204" pitchFamily="34" charset="0"/>
                          <a:cs typeface="Calibri" panose="020F0502020204030204" pitchFamily="34" charset="0"/>
                        </a:rPr>
                        <a:t>(AGEB 2019)</a:t>
                      </a:r>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extLst>
                  <a:ext uri="{0D108BD9-81ED-4DB2-BD59-A6C34878D82A}">
                    <a16:rowId xmlns:a16="http://schemas.microsoft.com/office/drawing/2014/main" val="3089945298"/>
                  </a:ext>
                </a:extLst>
              </a:tr>
              <a:tr h="148604">
                <a:tc>
                  <a:txBody>
                    <a:bodyPr/>
                    <a:lstStyle/>
                    <a:p>
                      <a:pPr algn="ctr" fontAlgn="t"/>
                      <a:endParaRPr lang="de-DE" sz="12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200" u="none" strike="noStrike">
                          <a:solidFill>
                            <a:schemeClr val="bg1"/>
                          </a:solidFill>
                          <a:effectLst/>
                          <a:latin typeface="Calibri" panose="020F0502020204030204" pitchFamily="34" charset="0"/>
                          <a:cs typeface="Calibri" panose="020F0502020204030204" pitchFamily="34" charset="0"/>
                        </a:rPr>
                        <a:t>km²</a:t>
                      </a:r>
                      <a:endParaRPr lang="de-DE" sz="12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200" u="none" strike="noStrike">
                          <a:solidFill>
                            <a:schemeClr val="bg1"/>
                          </a:solidFill>
                          <a:effectLst/>
                          <a:latin typeface="Calibri" panose="020F0502020204030204" pitchFamily="34" charset="0"/>
                          <a:cs typeface="Calibri" panose="020F0502020204030204" pitchFamily="34" charset="0"/>
                        </a:rPr>
                        <a:t>h</a:t>
                      </a:r>
                      <a:endParaRPr lang="de-DE" sz="12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200" u="none" strike="noStrike">
                          <a:solidFill>
                            <a:schemeClr val="bg1"/>
                          </a:solidFill>
                          <a:effectLst/>
                          <a:latin typeface="Calibri" panose="020F0502020204030204" pitchFamily="34" charset="0"/>
                          <a:cs typeface="Calibri" panose="020F0502020204030204" pitchFamily="34" charset="0"/>
                        </a:rPr>
                        <a:t>GW</a:t>
                      </a:r>
                      <a:endParaRPr lang="de-DE" sz="12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200" u="none" strike="noStrike">
                          <a:solidFill>
                            <a:schemeClr val="bg1"/>
                          </a:solidFill>
                          <a:effectLst/>
                          <a:latin typeface="Calibri" panose="020F0502020204030204" pitchFamily="34" charset="0"/>
                          <a:cs typeface="Calibri" panose="020F0502020204030204" pitchFamily="34" charset="0"/>
                        </a:rPr>
                        <a:t>TWh/a</a:t>
                      </a:r>
                      <a:endParaRPr lang="de-DE" sz="12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endParaRPr lang="de-DE" sz="12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endParaRPr lang="de-DE" sz="12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200" u="none" strike="noStrike" dirty="0">
                          <a:solidFill>
                            <a:schemeClr val="bg1"/>
                          </a:solidFill>
                          <a:effectLst/>
                          <a:latin typeface="Calibri" panose="020F0502020204030204" pitchFamily="34" charset="0"/>
                          <a:cs typeface="Calibri" panose="020F0502020204030204" pitchFamily="34" charset="0"/>
                        </a:rPr>
                        <a:t>TWh</a:t>
                      </a:r>
                      <a:endParaRPr lang="de-DE" sz="1200" b="0"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extLst>
                  <a:ext uri="{0D108BD9-81ED-4DB2-BD59-A6C34878D82A}">
                    <a16:rowId xmlns:a16="http://schemas.microsoft.com/office/drawing/2014/main" val="1408102902"/>
                  </a:ext>
                </a:extLst>
              </a:tr>
              <a:tr h="185755">
                <a:tc>
                  <a:txBody>
                    <a:bodyPr/>
                    <a:lstStyle/>
                    <a:p>
                      <a:pPr algn="ctr" fontAlgn="t"/>
                      <a:r>
                        <a:rPr lang="de-DE" sz="1600" b="1" u="none" strike="noStrike">
                          <a:solidFill>
                            <a:srgbClr val="3333FF"/>
                          </a:solidFill>
                          <a:effectLst/>
                          <a:latin typeface="Calibri" panose="020F0502020204030204" pitchFamily="34" charset="0"/>
                          <a:cs typeface="Calibri" panose="020F0502020204030204" pitchFamily="34" charset="0"/>
                        </a:rPr>
                        <a:t>Solar</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r" fontAlgn="t"/>
                      <a:r>
                        <a:rPr lang="de-DE" sz="1600" b="1" u="none" strike="noStrike">
                          <a:solidFill>
                            <a:srgbClr val="3333FF"/>
                          </a:solidFill>
                          <a:effectLst/>
                          <a:latin typeface="Calibri" panose="020F0502020204030204" pitchFamily="34" charset="0"/>
                          <a:cs typeface="Calibri" panose="020F0502020204030204" pitchFamily="34" charset="0"/>
                        </a:rPr>
                        <a:t>775</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tc>
                  <a:txBody>
                    <a:bodyPr/>
                    <a:lstStyle/>
                    <a:p>
                      <a:pPr algn="r" fontAlgn="t"/>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solidFill>
                  </a:tcPr>
                </a:tc>
                <a:extLst>
                  <a:ext uri="{0D108BD9-81ED-4DB2-BD59-A6C34878D82A}">
                    <a16:rowId xmlns:a16="http://schemas.microsoft.com/office/drawing/2014/main" val="1918203846"/>
                  </a:ext>
                </a:extLst>
              </a:tr>
              <a:tr h="160988">
                <a:tc>
                  <a:txBody>
                    <a:bodyPr/>
                    <a:lstStyle/>
                    <a:p>
                      <a:pPr algn="l" fontAlgn="t"/>
                      <a:r>
                        <a:rPr lang="de-DE" sz="1400" b="1" u="none" strike="noStrike">
                          <a:solidFill>
                            <a:srgbClr val="3333FF"/>
                          </a:solidFill>
                          <a:effectLst/>
                          <a:latin typeface="Calibri" panose="020F0502020204030204" pitchFamily="34" charset="0"/>
                          <a:cs typeface="Calibri" panose="020F0502020204030204" pitchFamily="34" charset="0"/>
                        </a:rPr>
                        <a:t>Photovoltaik</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l"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l"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l"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r" fontAlgn="t"/>
                      <a:r>
                        <a:rPr lang="de-DE" sz="1400" b="1" u="none" strike="noStrike">
                          <a:solidFill>
                            <a:srgbClr val="3333FF"/>
                          </a:solidFill>
                          <a:effectLst/>
                          <a:latin typeface="Calibri" panose="020F0502020204030204" pitchFamily="34" charset="0"/>
                          <a:cs typeface="Calibri" panose="020F0502020204030204" pitchFamily="34" charset="0"/>
                        </a:rPr>
                        <a:t>725</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ctr"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l"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r" fontAlgn="t"/>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extLst>
                  <a:ext uri="{0D108BD9-81ED-4DB2-BD59-A6C34878D82A}">
                    <a16:rowId xmlns:a16="http://schemas.microsoft.com/office/drawing/2014/main" val="4046464073"/>
                  </a:ext>
                </a:extLst>
              </a:tr>
              <a:tr h="297208">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Szenario 1: </a:t>
                      </a:r>
                      <a:r>
                        <a:rPr lang="de-DE" sz="1200" u="none" strike="noStrike" dirty="0">
                          <a:solidFill>
                            <a:srgbClr val="3333FF"/>
                          </a:solidFill>
                          <a:effectLst/>
                          <a:latin typeface="Calibri" panose="020F0502020204030204" pitchFamily="34" charset="0"/>
                          <a:cs typeface="Calibri" panose="020F0502020204030204" pitchFamily="34" charset="0"/>
                        </a:rPr>
                        <a:t>Dächer und Freifläche</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248</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Fraunhofer IWES, 2017:</a:t>
                      </a:r>
                      <a:endParaRPr lang="de-DE" sz="1200" b="0" i="0" u="sng"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607945202"/>
                  </a:ext>
                </a:extLst>
              </a:tr>
              <a:tr h="428604">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Szenario 2:</a:t>
                      </a:r>
                      <a:r>
                        <a:rPr lang="de-DE" sz="1200" u="none" strike="noStrike" dirty="0">
                          <a:solidFill>
                            <a:srgbClr val="3333FF"/>
                          </a:solidFill>
                          <a:effectLst/>
                          <a:latin typeface="Calibri" panose="020F0502020204030204" pitchFamily="34" charset="0"/>
                          <a:cs typeface="Calibri" panose="020F0502020204030204" pitchFamily="34" charset="0"/>
                        </a:rPr>
                        <a:t> Dächer und Fassaden</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4.973</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975</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3095 bis</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4325</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3015 bis</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4210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r>
                        <a:rPr lang="de-DE" sz="1200" b="0" i="0" u="none" strike="noStrike" dirty="0">
                          <a:solidFill>
                            <a:srgbClr val="3333FF"/>
                          </a:solidFill>
                          <a:effectLst/>
                          <a:latin typeface="Calibri" panose="020F0502020204030204" pitchFamily="34" charset="0"/>
                          <a:cs typeface="Calibri" panose="020F0502020204030204" pitchFamily="34" charset="0"/>
                        </a:rPr>
                        <a:t>1</a:t>
                      </a:r>
                    </a:p>
                  </a:txBody>
                  <a:tcPr marL="0" marR="0" marT="0" marB="0">
                    <a:solidFill>
                      <a:schemeClr val="bg1">
                        <a:lumMod val="85000"/>
                      </a:schemeClr>
                    </a:solidFill>
                  </a:tcPr>
                </a:tc>
                <a:tc>
                  <a:txBody>
                    <a:bodyPr/>
                    <a:lstStyle/>
                    <a:p>
                      <a:pPr algn="l" fontAlgn="t"/>
                      <a:r>
                        <a:rPr lang="en-US" sz="1200" u="sng" strike="noStrike">
                          <a:solidFill>
                            <a:srgbClr val="3333FF"/>
                          </a:solidFill>
                          <a:effectLst/>
                          <a:latin typeface="Calibri" panose="020F0502020204030204" pitchFamily="34" charset="0"/>
                          <a:cs typeface="Calibri" panose="020F0502020204030204" pitchFamily="34" charset="0"/>
                        </a:rPr>
                        <a:t>Fath Karoline, 2018, KIT Band 25</a:t>
                      </a:r>
                      <a:r>
                        <a:rPr lang="en-US" sz="1200" u="none" strike="noStrike">
                          <a:solidFill>
                            <a:srgbClr val="3333FF"/>
                          </a:solidFill>
                          <a:effectLst/>
                          <a:latin typeface="Calibri" panose="020F0502020204030204" pitchFamily="34" charset="0"/>
                          <a:cs typeface="Calibri" panose="020F0502020204030204" pitchFamily="34" charset="0"/>
                        </a:rPr>
                        <a:t>: </a:t>
                      </a:r>
                      <a:endParaRPr lang="en-US"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2477470694"/>
                  </a:ext>
                </a:extLst>
              </a:tr>
              <a:tr h="297208">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Szenario 3: </a:t>
                      </a:r>
                      <a:r>
                        <a:rPr lang="de-DE" sz="1200" u="none" strike="noStrike" dirty="0">
                          <a:solidFill>
                            <a:srgbClr val="3333FF"/>
                          </a:solidFill>
                          <a:effectLst/>
                          <a:latin typeface="Calibri" panose="020F0502020204030204" pitchFamily="34" charset="0"/>
                          <a:cs typeface="Calibri" panose="020F0502020204030204" pitchFamily="34" charset="0"/>
                        </a:rPr>
                        <a:t>Fassadenpotenzial</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theoretisch</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12.000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r>
                        <a:rPr lang="de-DE" sz="1200" b="0" i="0" u="none" strike="noStrike" dirty="0">
                          <a:solidFill>
                            <a:srgbClr val="3333FF"/>
                          </a:solidFill>
                          <a:effectLst/>
                          <a:latin typeface="Calibri" panose="020F0502020204030204" pitchFamily="34" charset="0"/>
                          <a:cs typeface="Calibri" panose="020F0502020204030204" pitchFamily="34" charset="0"/>
                        </a:rPr>
                        <a:t>1</a:t>
                      </a:r>
                    </a:p>
                  </a:txBody>
                  <a:tcPr marL="0" marR="0" marT="0" marB="0">
                    <a:solidFill>
                      <a:schemeClr val="bg1">
                        <a:lumMod val="85000"/>
                      </a:schemeClr>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Leibniz-Institut IÖR, 1/2021:</a:t>
                      </a:r>
                      <a:br>
                        <a:rPr lang="de-DE" sz="1200" u="none" strike="noStrike" dirty="0">
                          <a:solidFill>
                            <a:srgbClr val="3333FF"/>
                          </a:solidFill>
                          <a:effectLst/>
                          <a:latin typeface="Calibri" panose="020F0502020204030204" pitchFamily="34" charset="0"/>
                          <a:cs typeface="Calibri" panose="020F0502020204030204" pitchFamily="34" charset="0"/>
                        </a:rPr>
                      </a:b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3426048078"/>
                  </a:ext>
                </a:extLst>
              </a:tr>
              <a:tr h="297208">
                <a:tc>
                  <a:txBody>
                    <a:bodyPr/>
                    <a:lstStyle/>
                    <a:p>
                      <a:pPr algn="l" fontAlgn="t"/>
                      <a:r>
                        <a:rPr lang="de-DE" sz="1200" b="1" u="sng" strike="noStrike" dirty="0">
                          <a:solidFill>
                            <a:srgbClr val="3333FF"/>
                          </a:solidFill>
                          <a:effectLst/>
                          <a:latin typeface="Calibri" panose="020F0502020204030204" pitchFamily="34" charset="0"/>
                          <a:cs typeface="Calibri" panose="020F0502020204030204" pitchFamily="34" charset="0"/>
                        </a:rPr>
                        <a:t>Szenario 4</a:t>
                      </a:r>
                      <a:r>
                        <a:rPr lang="de-DE" sz="1200" b="1" u="none" strike="noStrike" dirty="0">
                          <a:solidFill>
                            <a:srgbClr val="3333FF"/>
                          </a:solidFill>
                          <a:effectLst/>
                          <a:latin typeface="Calibri" panose="020F0502020204030204" pitchFamily="34" charset="0"/>
                          <a:cs typeface="Calibri" panose="020F0502020204030204" pitchFamily="34" charset="0"/>
                        </a:rPr>
                        <a:t>: ISE e.V.-Annahme</a:t>
                      </a:r>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b="1" u="none" strike="noStrike">
                          <a:solidFill>
                            <a:srgbClr val="3333FF"/>
                          </a:solidFill>
                          <a:effectLst/>
                          <a:latin typeface="Calibri" panose="020F0502020204030204" pitchFamily="34" charset="0"/>
                          <a:cs typeface="Calibri" panose="020F0502020204030204" pitchFamily="34" charset="0"/>
                        </a:rPr>
                        <a:t>990</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b="1" u="none" strike="noStrike">
                          <a:solidFill>
                            <a:srgbClr val="3333FF"/>
                          </a:solidFill>
                          <a:effectLst/>
                          <a:latin typeface="Calibri" panose="020F0502020204030204" pitchFamily="34" charset="0"/>
                          <a:cs typeface="Calibri" panose="020F0502020204030204" pitchFamily="34" charset="0"/>
                        </a:rPr>
                        <a:t>732</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b="1" u="none" strike="noStrike">
                          <a:solidFill>
                            <a:srgbClr val="3333FF"/>
                          </a:solidFill>
                          <a:effectLst/>
                          <a:latin typeface="Calibri" panose="020F0502020204030204" pitchFamily="34" charset="0"/>
                          <a:cs typeface="Calibri" panose="020F0502020204030204" pitchFamily="34" charset="0"/>
                        </a:rPr>
                        <a:t>725</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b="1" u="none" strike="noStrike">
                          <a:solidFill>
                            <a:srgbClr val="3333FF"/>
                          </a:solidFill>
                          <a:effectLst/>
                          <a:latin typeface="Calibri" panose="020F0502020204030204" pitchFamily="34" charset="0"/>
                          <a:cs typeface="Calibri" panose="020F0502020204030204" pitchFamily="34" charset="0"/>
                        </a:rPr>
                        <a:t>PV schließt die Lücke zur vollständigen Deckung des Energiebedarfs in 2040</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b="1" u="none" strike="noStrike" dirty="0">
                          <a:solidFill>
                            <a:srgbClr val="3333FF"/>
                          </a:solidFill>
                          <a:effectLst/>
                          <a:latin typeface="Calibri" panose="020F0502020204030204" pitchFamily="34" charset="0"/>
                          <a:cs typeface="Calibri" panose="020F0502020204030204" pitchFamily="34" charset="0"/>
                        </a:rPr>
                        <a:t>46,4</a:t>
                      </a:r>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969512000"/>
                  </a:ext>
                </a:extLst>
              </a:tr>
              <a:tr h="148604">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Erläuterung Freiflächen</a:t>
                      </a:r>
                      <a:endParaRPr lang="de-DE" sz="1200" b="0" i="0" u="sng"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557781230"/>
                  </a:ext>
                </a:extLst>
              </a:tr>
              <a:tr h="445811">
                <a:tc>
                  <a:txBody>
                    <a:bodyPr/>
                    <a:lstStyle/>
                    <a:p>
                      <a:pPr algn="l" fontAlgn="t"/>
                      <a:r>
                        <a:rPr lang="de-DE" sz="1200" u="none" strike="noStrike" dirty="0">
                          <a:solidFill>
                            <a:srgbClr val="3333FF"/>
                          </a:solidFill>
                          <a:effectLst/>
                          <a:latin typeface="Calibri" panose="020F0502020204030204" pitchFamily="34" charset="0"/>
                          <a:cs typeface="Calibri" panose="020F0502020204030204" pitchFamily="34" charset="0"/>
                          <a:sym typeface="Wingdings" panose="05000000000000000000" pitchFamily="2" charset="2"/>
                        </a:rPr>
                        <a:t> </a:t>
                      </a:r>
                      <a:r>
                        <a:rPr lang="de-DE" sz="1200" u="none" strike="noStrike" dirty="0">
                          <a:solidFill>
                            <a:srgbClr val="3333FF"/>
                          </a:solidFill>
                          <a:effectLst/>
                          <a:latin typeface="Calibri" panose="020F0502020204030204" pitchFamily="34" charset="0"/>
                          <a:cs typeface="Calibri" panose="020F0502020204030204" pitchFamily="34" charset="0"/>
                        </a:rPr>
                        <a:t>versiegelte Flächen: </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sym typeface="Wingdings" panose="05000000000000000000" pitchFamily="2" charset="2"/>
                        </a:rPr>
                        <a:t>- </a:t>
                      </a:r>
                      <a:r>
                        <a:rPr lang="de-DE" sz="1200" u="none" strike="noStrike" dirty="0">
                          <a:solidFill>
                            <a:srgbClr val="3333FF"/>
                          </a:solidFill>
                          <a:effectLst/>
                          <a:latin typeface="Calibri" panose="020F0502020204030204" pitchFamily="34" charset="0"/>
                          <a:cs typeface="Calibri" panose="020F0502020204030204" pitchFamily="34" charset="0"/>
                        </a:rPr>
                        <a:t>Parkplätze, Industrie-brachen, etc.</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2346057374"/>
                  </a:ext>
                </a:extLst>
              </a:tr>
              <a:tr h="148604">
                <a:tc>
                  <a:txBody>
                    <a:bodyPr/>
                    <a:lstStyle/>
                    <a:p>
                      <a:pPr algn="l" fontAlgn="t"/>
                      <a:r>
                        <a:rPr lang="de-DE" sz="1200" u="none" strike="noStrike" dirty="0">
                          <a:solidFill>
                            <a:srgbClr val="3333FF"/>
                          </a:solidFill>
                          <a:effectLst/>
                          <a:latin typeface="Calibri" panose="020F0502020204030204" pitchFamily="34" charset="0"/>
                          <a:cs typeface="Calibri" panose="020F0502020204030204" pitchFamily="34" charset="0"/>
                          <a:sym typeface="Wingdings" panose="05000000000000000000" pitchFamily="2" charset="2"/>
                        </a:rPr>
                        <a:t>- </a:t>
                      </a:r>
                      <a:r>
                        <a:rPr lang="de-DE" sz="1200" u="none" strike="noStrike" dirty="0">
                          <a:solidFill>
                            <a:srgbClr val="3333FF"/>
                          </a:solidFill>
                          <a:effectLst/>
                          <a:latin typeface="Calibri" panose="020F0502020204030204" pitchFamily="34" charset="0"/>
                          <a:cs typeface="Calibri" panose="020F0502020204030204" pitchFamily="34" charset="0"/>
                        </a:rPr>
                        <a:t>Autobahnen Überdachung</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403</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990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97</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96</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218883283"/>
                  </a:ext>
                </a:extLst>
              </a:tr>
              <a:tr h="297208">
                <a:tc>
                  <a:txBody>
                    <a:bodyPr/>
                    <a:lstStyle/>
                    <a:p>
                      <a:pPr algn="l" fontAlgn="t"/>
                      <a:r>
                        <a:rPr lang="de-DE" sz="1200" u="none" strike="noStrike" dirty="0">
                          <a:solidFill>
                            <a:srgbClr val="3333FF"/>
                          </a:solidFill>
                          <a:effectLst/>
                          <a:latin typeface="Calibri" panose="020F0502020204030204" pitchFamily="34" charset="0"/>
                          <a:cs typeface="Calibri" panose="020F0502020204030204" pitchFamily="34" charset="0"/>
                          <a:sym typeface="Wingdings" panose="05000000000000000000" pitchFamily="2" charset="2"/>
                        </a:rPr>
                        <a:t> </a:t>
                      </a:r>
                      <a:r>
                        <a:rPr lang="de-DE" sz="1200" u="none" strike="noStrike" dirty="0" err="1">
                          <a:solidFill>
                            <a:srgbClr val="3333FF"/>
                          </a:solidFill>
                          <a:effectLst/>
                          <a:latin typeface="Calibri" panose="020F0502020204030204" pitchFamily="34" charset="0"/>
                          <a:cs typeface="Calibri" panose="020F0502020204030204" pitchFamily="34" charset="0"/>
                        </a:rPr>
                        <a:t>Ertragsschw</a:t>
                      </a:r>
                      <a:r>
                        <a:rPr lang="de-DE" sz="1200" u="none" strike="noStrike" dirty="0">
                          <a:solidFill>
                            <a:srgbClr val="3333FF"/>
                          </a:solidFill>
                          <a:effectLst/>
                          <a:latin typeface="Calibri" panose="020F0502020204030204" pitchFamily="34" charset="0"/>
                          <a:cs typeface="Calibri" panose="020F0502020204030204" pitchFamily="34" charset="0"/>
                        </a:rPr>
                        <a:t>. </a:t>
                      </a:r>
                      <a:r>
                        <a:rPr lang="de-DE" sz="1200" u="none" strike="noStrike" dirty="0" err="1">
                          <a:solidFill>
                            <a:srgbClr val="3333FF"/>
                          </a:solidFill>
                          <a:effectLst/>
                          <a:latin typeface="Calibri" panose="020F0502020204030204" pitchFamily="34" charset="0"/>
                          <a:cs typeface="Calibri" panose="020F0502020204030204" pitchFamily="34" charset="0"/>
                        </a:rPr>
                        <a:t>landw</a:t>
                      </a:r>
                      <a:r>
                        <a:rPr lang="de-DE" sz="1200" u="none" strike="noStrike" dirty="0">
                          <a:solidFill>
                            <a:srgbClr val="3333FF"/>
                          </a:solidFill>
                          <a:effectLst/>
                          <a:latin typeface="Calibri" panose="020F0502020204030204" pitchFamily="34" charset="0"/>
                          <a:cs typeface="Calibri" panose="020F0502020204030204" pitchFamily="34" charset="0"/>
                        </a:rPr>
                        <a:t>. Flächen</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3</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ct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nchor="ctr">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487923742"/>
                  </a:ext>
                </a:extLst>
              </a:tr>
              <a:tr h="148604">
                <a:tc>
                  <a:txBody>
                    <a:bodyPr/>
                    <a:lstStyle/>
                    <a:p>
                      <a:pPr algn="l" fontAlgn="t"/>
                      <a:r>
                        <a:rPr lang="de-DE" sz="1200" u="none" strike="noStrike" dirty="0">
                          <a:solidFill>
                            <a:srgbClr val="3333FF"/>
                          </a:solidFill>
                          <a:effectLst/>
                          <a:latin typeface="Calibri" panose="020F0502020204030204" pitchFamily="34" charset="0"/>
                          <a:cs typeface="Calibri" panose="020F0502020204030204" pitchFamily="34" charset="0"/>
                          <a:sym typeface="Wingdings" panose="05000000000000000000" pitchFamily="2" charset="2"/>
                        </a:rPr>
                        <a:t>- </a:t>
                      </a:r>
                      <a:r>
                        <a:rPr lang="de-DE" sz="1200" u="none" strike="noStrike" dirty="0">
                          <a:solidFill>
                            <a:srgbClr val="3333FF"/>
                          </a:solidFill>
                          <a:effectLst/>
                          <a:latin typeface="Calibri" panose="020F0502020204030204" pitchFamily="34" charset="0"/>
                          <a:cs typeface="Calibri" panose="020F0502020204030204" pitchFamily="34" charset="0"/>
                        </a:rPr>
                        <a:t>Autobahnen Randstreifen</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72</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energie zukunft, Fraunhofer ISE 2020:</a:t>
                      </a:r>
                      <a:endParaRPr lang="de-DE" sz="1200" b="0" i="0" u="sng"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501820357"/>
                  </a:ext>
                </a:extLst>
              </a:tr>
              <a:tr h="148604">
                <a:tc>
                  <a:txBody>
                    <a:bodyPr/>
                    <a:lstStyle/>
                    <a:p>
                      <a:pPr algn="l" fontAlgn="t"/>
                      <a:r>
                        <a:rPr lang="de-DE" sz="1200" u="none" strike="noStrike" dirty="0">
                          <a:solidFill>
                            <a:srgbClr val="3333FF"/>
                          </a:solidFill>
                          <a:effectLst/>
                          <a:latin typeface="Calibri" panose="020F0502020204030204" pitchFamily="34" charset="0"/>
                          <a:cs typeface="Calibri" panose="020F0502020204030204" pitchFamily="34" charset="0"/>
                          <a:sym typeface="Wingdings" panose="05000000000000000000" pitchFamily="2" charset="2"/>
                        </a:rPr>
                        <a:t> </a:t>
                      </a:r>
                      <a:r>
                        <a:rPr lang="de-DE" sz="1200" u="none" strike="noStrike" dirty="0">
                          <a:solidFill>
                            <a:srgbClr val="3333FF"/>
                          </a:solidFill>
                          <a:effectLst/>
                          <a:latin typeface="Calibri" panose="020F0502020204030204" pitchFamily="34" charset="0"/>
                          <a:cs typeface="Calibri" panose="020F0502020204030204" pitchFamily="34" charset="0"/>
                        </a:rPr>
                        <a:t>Floating PV</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3</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ct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nchor="ctr">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820655780"/>
                  </a:ext>
                </a:extLst>
              </a:tr>
              <a:tr h="148604">
                <a:tc>
                  <a:txBody>
                    <a:bodyPr/>
                    <a:lstStyle/>
                    <a:p>
                      <a:pPr algn="l" fontAlgn="t"/>
                      <a:r>
                        <a:rPr lang="de-DE" sz="1200" u="none" strike="noStrike" dirty="0">
                          <a:solidFill>
                            <a:srgbClr val="3333FF"/>
                          </a:solidFill>
                          <a:effectLst/>
                          <a:latin typeface="Calibri" panose="020F0502020204030204" pitchFamily="34" charset="0"/>
                          <a:cs typeface="Calibri" panose="020F0502020204030204" pitchFamily="34" charset="0"/>
                          <a:sym typeface="Wingdings" panose="05000000000000000000" pitchFamily="2" charset="2"/>
                        </a:rPr>
                        <a:t>  </a:t>
                      </a:r>
                      <a:r>
                        <a:rPr lang="de-DE" sz="1200" u="none" strike="noStrike" dirty="0">
                          <a:solidFill>
                            <a:srgbClr val="3333FF"/>
                          </a:solidFill>
                          <a:effectLst/>
                          <a:latin typeface="Calibri" panose="020F0502020204030204" pitchFamily="34" charset="0"/>
                          <a:cs typeface="Calibri" panose="020F0502020204030204" pitchFamily="34" charset="0"/>
                        </a:rPr>
                        <a:t>AGRI-PV</a:t>
                      </a:r>
                      <a:endParaRPr lang="de-DE" sz="1200" b="0" i="1"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990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1.700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1.683</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2</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ctr"/>
                      <a:r>
                        <a:rPr lang="de-DE" sz="1200" u="sng" strike="noStrike">
                          <a:solidFill>
                            <a:srgbClr val="3333FF"/>
                          </a:solidFill>
                          <a:effectLst/>
                          <a:latin typeface="Calibri" panose="020F0502020204030204" pitchFamily="34" charset="0"/>
                          <a:cs typeface="Calibri" panose="020F0502020204030204" pitchFamily="34" charset="0"/>
                        </a:rPr>
                        <a:t>Fraunhofer ISE, 2020</a:t>
                      </a:r>
                      <a:r>
                        <a:rPr lang="de-DE" sz="1200" u="none" strike="noStrike">
                          <a:solidFill>
                            <a:srgbClr val="3333FF"/>
                          </a:solidFill>
                          <a:effectLst/>
                          <a:latin typeface="Calibri" panose="020F0502020204030204" pitchFamily="34" charset="0"/>
                          <a:cs typeface="Calibri" panose="020F0502020204030204" pitchFamily="34" charset="0"/>
                        </a:rPr>
                        <a:t>:</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nchor="ctr">
                    <a:solidFill>
                      <a:schemeClr val="bg1">
                        <a:lumMod val="85000"/>
                      </a:schemeClr>
                    </a:solidFill>
                  </a:tcPr>
                </a:tc>
                <a:tc>
                  <a:txBody>
                    <a:bodyPr/>
                    <a:lstStyle/>
                    <a:p>
                      <a:pPr algn="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3005323688"/>
                  </a:ext>
                </a:extLst>
              </a:tr>
              <a:tr h="148604">
                <a:tc>
                  <a:txBody>
                    <a:bodyPr/>
                    <a:lstStyle/>
                    <a:p>
                      <a:pPr algn="l" fontAlgn="t"/>
                      <a:r>
                        <a:rPr lang="de-DE" sz="1400" b="1" u="none" strike="noStrike">
                          <a:solidFill>
                            <a:srgbClr val="3333FF"/>
                          </a:solidFill>
                          <a:effectLst/>
                          <a:latin typeface="Calibri" panose="020F0502020204030204" pitchFamily="34" charset="0"/>
                          <a:cs typeface="Calibri" panose="020F0502020204030204" pitchFamily="34" charset="0"/>
                        </a:rPr>
                        <a:t>Solarthermie</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l"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ctr"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ctr"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r" fontAlgn="t"/>
                      <a:r>
                        <a:rPr lang="de-DE" sz="1400" b="1" u="none" strike="noStrike">
                          <a:solidFill>
                            <a:srgbClr val="3333FF"/>
                          </a:solidFill>
                          <a:effectLst/>
                          <a:latin typeface="Calibri" panose="020F0502020204030204" pitchFamily="34" charset="0"/>
                          <a:cs typeface="Calibri" panose="020F0502020204030204" pitchFamily="34" charset="0"/>
                        </a:rPr>
                        <a:t>50</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ctr"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ctr"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tc>
                  <a:txBody>
                    <a:bodyPr/>
                    <a:lstStyle/>
                    <a:p>
                      <a:pPr algn="r" fontAlgn="t"/>
                      <a:r>
                        <a:rPr lang="de-DE" sz="1400" b="1" u="none" strike="noStrike" dirty="0">
                          <a:solidFill>
                            <a:srgbClr val="3333FF"/>
                          </a:solidFill>
                          <a:effectLst/>
                          <a:latin typeface="Calibri" panose="020F0502020204030204" pitchFamily="34" charset="0"/>
                          <a:cs typeface="Calibri" panose="020F0502020204030204" pitchFamily="34" charset="0"/>
                        </a:rPr>
                        <a:t>8,6</a:t>
                      </a:r>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75000"/>
                      </a:schemeClr>
                    </a:solidFill>
                  </a:tcPr>
                </a:tc>
                <a:extLst>
                  <a:ext uri="{0D108BD9-81ED-4DB2-BD59-A6C34878D82A}">
                    <a16:rowId xmlns:a16="http://schemas.microsoft.com/office/drawing/2014/main" val="2855065304"/>
                  </a:ext>
                </a:extLst>
              </a:tr>
              <a:tr h="297208">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Szenario 1: </a:t>
                      </a:r>
                      <a:r>
                        <a:rPr lang="de-DE" sz="1200" u="none" strike="noStrike" dirty="0">
                          <a:solidFill>
                            <a:srgbClr val="3333FF"/>
                          </a:solidFill>
                          <a:effectLst/>
                          <a:latin typeface="Calibri" panose="020F0502020204030204" pitchFamily="34" charset="0"/>
                          <a:cs typeface="Calibri" panose="020F0502020204030204" pitchFamily="34" charset="0"/>
                        </a:rPr>
                        <a:t>Wüstenrot-Stiftung</a:t>
                      </a:r>
                      <a:endParaRPr lang="de-DE" sz="1200" b="0" i="0" u="sng"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u="none" strike="noStrike">
                          <a:solidFill>
                            <a:srgbClr val="3333FF"/>
                          </a:solidFill>
                          <a:effectLst/>
                          <a:latin typeface="Calibri" panose="020F0502020204030204" pitchFamily="34" charset="0"/>
                          <a:cs typeface="Calibri" panose="020F0502020204030204" pitchFamily="34" charset="0"/>
                        </a:rPr>
                        <a:t>48</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Wüstenrot Siftung, 2014:</a:t>
                      </a:r>
                      <a:endParaRPr lang="de-DE" sz="1200" b="0" i="0" u="sng"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392430183"/>
                  </a:ext>
                </a:extLst>
              </a:tr>
              <a:tr h="297208">
                <a:tc>
                  <a:txBody>
                    <a:bodyPr/>
                    <a:lstStyle/>
                    <a:p>
                      <a:pPr algn="l" fontAlgn="t"/>
                      <a:r>
                        <a:rPr lang="de-DE" sz="1200" b="1" u="sng" strike="noStrike" dirty="0">
                          <a:solidFill>
                            <a:srgbClr val="3333FF"/>
                          </a:solidFill>
                          <a:effectLst/>
                          <a:latin typeface="Calibri" panose="020F0502020204030204" pitchFamily="34" charset="0"/>
                          <a:cs typeface="Calibri" panose="020F0502020204030204" pitchFamily="34" charset="0"/>
                        </a:rPr>
                        <a:t>Szenario 2: </a:t>
                      </a:r>
                      <a:r>
                        <a:rPr lang="de-DE" sz="1200" b="1" u="none" strike="noStrike" dirty="0">
                          <a:solidFill>
                            <a:srgbClr val="3333FF"/>
                          </a:solidFill>
                          <a:effectLst/>
                          <a:latin typeface="Calibri" panose="020F0502020204030204" pitchFamily="34" charset="0"/>
                          <a:cs typeface="Calibri" panose="020F0502020204030204" pitchFamily="34" charset="0"/>
                        </a:rPr>
                        <a:t>ISE e.V. -Annahme</a:t>
                      </a:r>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r>
                        <a:rPr lang="de-DE" sz="1200" b="1" u="none" strike="noStrike">
                          <a:solidFill>
                            <a:srgbClr val="3333FF"/>
                          </a:solidFill>
                          <a:effectLst/>
                          <a:latin typeface="Calibri" panose="020F0502020204030204" pitchFamily="34" charset="0"/>
                          <a:cs typeface="Calibri" panose="020F0502020204030204" pitchFamily="34" charset="0"/>
                        </a:rPr>
                        <a:t>50</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ctr" fontAlgn="t"/>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b="1" u="none" strike="noStrike">
                          <a:solidFill>
                            <a:srgbClr val="3333FF"/>
                          </a:solidFill>
                          <a:effectLst/>
                          <a:latin typeface="Calibri" panose="020F0502020204030204" pitchFamily="34" charset="0"/>
                          <a:cs typeface="Calibri" panose="020F0502020204030204" pitchFamily="34" charset="0"/>
                        </a:rPr>
                        <a:t>ISE e.V. schließt sich der Wüstenrot Siftung an</a:t>
                      </a:r>
                      <a:endParaRPr lang="de-DE" sz="1200" b="1"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r" fontAlgn="t"/>
                      <a:endParaRPr lang="de-DE" sz="12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3169410548"/>
                  </a:ext>
                </a:extLst>
              </a:tr>
            </a:tbl>
          </a:graphicData>
        </a:graphic>
      </p:graphicFrame>
      <p:sp>
        <p:nvSpPr>
          <p:cNvPr id="18" name="Textfeld 17">
            <a:extLst>
              <a:ext uri="{FF2B5EF4-FFF2-40B4-BE49-F238E27FC236}">
                <a16:creationId xmlns:a16="http://schemas.microsoft.com/office/drawing/2014/main" id="{D50FB9DA-5CD6-4B3D-96D5-2F408B2863BB}"/>
              </a:ext>
            </a:extLst>
          </p:cNvPr>
          <p:cNvSpPr txBox="1"/>
          <p:nvPr/>
        </p:nvSpPr>
        <p:spPr>
          <a:xfrm>
            <a:off x="8271949" y="1943982"/>
            <a:ext cx="369012" cy="246221"/>
          </a:xfrm>
          <a:prstGeom prst="rect">
            <a:avLst/>
          </a:prstGeom>
          <a:noFill/>
        </p:spPr>
        <p:txBody>
          <a:bodyPr wrap="none" rtlCol="0">
            <a:spAutoFit/>
          </a:bodyPr>
          <a:lstStyle/>
          <a:p>
            <a:r>
              <a:rPr lang="de-DE" sz="1000" dirty="0"/>
              <a:t>13)</a:t>
            </a:r>
          </a:p>
        </p:txBody>
      </p:sp>
      <p:sp>
        <p:nvSpPr>
          <p:cNvPr id="19" name="Textfeld 18">
            <a:extLst>
              <a:ext uri="{FF2B5EF4-FFF2-40B4-BE49-F238E27FC236}">
                <a16:creationId xmlns:a16="http://schemas.microsoft.com/office/drawing/2014/main" id="{1AB9A3AD-9A8C-42FC-9297-C295AD26D072}"/>
              </a:ext>
            </a:extLst>
          </p:cNvPr>
          <p:cNvSpPr txBox="1"/>
          <p:nvPr/>
        </p:nvSpPr>
        <p:spPr>
          <a:xfrm>
            <a:off x="8271949" y="2226594"/>
            <a:ext cx="369012" cy="246221"/>
          </a:xfrm>
          <a:prstGeom prst="rect">
            <a:avLst/>
          </a:prstGeom>
          <a:noFill/>
        </p:spPr>
        <p:txBody>
          <a:bodyPr wrap="none" rtlCol="0">
            <a:spAutoFit/>
          </a:bodyPr>
          <a:lstStyle/>
          <a:p>
            <a:r>
              <a:rPr lang="de-DE" sz="1000" dirty="0"/>
              <a:t>14)</a:t>
            </a:r>
          </a:p>
        </p:txBody>
      </p:sp>
      <p:sp>
        <p:nvSpPr>
          <p:cNvPr id="20" name="Textfeld 19">
            <a:extLst>
              <a:ext uri="{FF2B5EF4-FFF2-40B4-BE49-F238E27FC236}">
                <a16:creationId xmlns:a16="http://schemas.microsoft.com/office/drawing/2014/main" id="{A8F358A8-E152-430B-96E6-52B62B914D80}"/>
              </a:ext>
            </a:extLst>
          </p:cNvPr>
          <p:cNvSpPr txBox="1"/>
          <p:nvPr/>
        </p:nvSpPr>
        <p:spPr>
          <a:xfrm>
            <a:off x="8271949" y="2662021"/>
            <a:ext cx="369012" cy="246221"/>
          </a:xfrm>
          <a:prstGeom prst="rect">
            <a:avLst/>
          </a:prstGeom>
          <a:noFill/>
        </p:spPr>
        <p:txBody>
          <a:bodyPr wrap="none" rtlCol="0">
            <a:spAutoFit/>
          </a:bodyPr>
          <a:lstStyle/>
          <a:p>
            <a:r>
              <a:rPr lang="de-DE" sz="1000" dirty="0"/>
              <a:t>15)</a:t>
            </a:r>
          </a:p>
        </p:txBody>
      </p:sp>
      <p:sp>
        <p:nvSpPr>
          <p:cNvPr id="21" name="Textfeld 20">
            <a:extLst>
              <a:ext uri="{FF2B5EF4-FFF2-40B4-BE49-F238E27FC236}">
                <a16:creationId xmlns:a16="http://schemas.microsoft.com/office/drawing/2014/main" id="{9B004EDC-C496-49DE-BAE8-E492A128F61F}"/>
              </a:ext>
            </a:extLst>
          </p:cNvPr>
          <p:cNvSpPr txBox="1"/>
          <p:nvPr/>
        </p:nvSpPr>
        <p:spPr>
          <a:xfrm>
            <a:off x="8271949" y="4499749"/>
            <a:ext cx="369012" cy="246221"/>
          </a:xfrm>
          <a:prstGeom prst="rect">
            <a:avLst/>
          </a:prstGeom>
          <a:noFill/>
        </p:spPr>
        <p:txBody>
          <a:bodyPr wrap="none" rtlCol="0">
            <a:spAutoFit/>
          </a:bodyPr>
          <a:lstStyle/>
          <a:p>
            <a:r>
              <a:rPr lang="de-DE" sz="1000" dirty="0"/>
              <a:t>16)</a:t>
            </a:r>
          </a:p>
        </p:txBody>
      </p:sp>
      <p:sp>
        <p:nvSpPr>
          <p:cNvPr id="22" name="Textfeld 21">
            <a:extLst>
              <a:ext uri="{FF2B5EF4-FFF2-40B4-BE49-F238E27FC236}">
                <a16:creationId xmlns:a16="http://schemas.microsoft.com/office/drawing/2014/main" id="{DA2E3CEC-16E4-4DD1-B0E4-CD26A1A2C38D}"/>
              </a:ext>
            </a:extLst>
          </p:cNvPr>
          <p:cNvSpPr txBox="1"/>
          <p:nvPr/>
        </p:nvSpPr>
        <p:spPr>
          <a:xfrm>
            <a:off x="8271949" y="4853218"/>
            <a:ext cx="369012" cy="246221"/>
          </a:xfrm>
          <a:prstGeom prst="rect">
            <a:avLst/>
          </a:prstGeom>
          <a:noFill/>
        </p:spPr>
        <p:txBody>
          <a:bodyPr wrap="none" rtlCol="0">
            <a:spAutoFit/>
          </a:bodyPr>
          <a:lstStyle/>
          <a:p>
            <a:r>
              <a:rPr lang="de-DE" sz="1000" dirty="0"/>
              <a:t>17)</a:t>
            </a:r>
          </a:p>
        </p:txBody>
      </p:sp>
      <p:sp>
        <p:nvSpPr>
          <p:cNvPr id="23" name="Textfeld 22">
            <a:extLst>
              <a:ext uri="{FF2B5EF4-FFF2-40B4-BE49-F238E27FC236}">
                <a16:creationId xmlns:a16="http://schemas.microsoft.com/office/drawing/2014/main" id="{D35DDE5F-5598-4AC0-8B40-92E1533DDDFA}"/>
              </a:ext>
            </a:extLst>
          </p:cNvPr>
          <p:cNvSpPr txBox="1"/>
          <p:nvPr/>
        </p:nvSpPr>
        <p:spPr>
          <a:xfrm>
            <a:off x="8271949" y="5274988"/>
            <a:ext cx="369012" cy="246221"/>
          </a:xfrm>
          <a:prstGeom prst="rect">
            <a:avLst/>
          </a:prstGeom>
          <a:noFill/>
        </p:spPr>
        <p:txBody>
          <a:bodyPr wrap="none" rtlCol="0">
            <a:spAutoFit/>
          </a:bodyPr>
          <a:lstStyle/>
          <a:p>
            <a:r>
              <a:rPr lang="de-DE" sz="1000" dirty="0"/>
              <a:t>18)</a:t>
            </a:r>
          </a:p>
        </p:txBody>
      </p:sp>
    </p:spTree>
    <p:extLst>
      <p:ext uri="{BB962C8B-B14F-4D97-AF65-F5344CB8AC3E}">
        <p14:creationId xmlns:p14="http://schemas.microsoft.com/office/powerpoint/2010/main" val="140607057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uppieren 61">
            <a:extLst>
              <a:ext uri="{FF2B5EF4-FFF2-40B4-BE49-F238E27FC236}">
                <a16:creationId xmlns:a16="http://schemas.microsoft.com/office/drawing/2014/main" id="{241E231F-4CE3-4B05-8876-CFE0F72FDD67}"/>
              </a:ext>
            </a:extLst>
          </p:cNvPr>
          <p:cNvGrpSpPr/>
          <p:nvPr/>
        </p:nvGrpSpPr>
        <p:grpSpPr>
          <a:xfrm>
            <a:off x="4509854" y="940886"/>
            <a:ext cx="1466614" cy="5138472"/>
            <a:chOff x="1018251" y="940886"/>
            <a:chExt cx="1466614" cy="5138472"/>
          </a:xfrm>
        </p:grpSpPr>
        <p:sp>
          <p:nvSpPr>
            <p:cNvPr id="63" name="Rechteck 62">
              <a:extLst>
                <a:ext uri="{FF2B5EF4-FFF2-40B4-BE49-F238E27FC236}">
                  <a16:creationId xmlns:a16="http://schemas.microsoft.com/office/drawing/2014/main" id="{EF4ABA04-655C-4D37-B4EF-4F0F1FD43333}"/>
                </a:ext>
              </a:extLst>
            </p:cNvPr>
            <p:cNvSpPr/>
            <p:nvPr/>
          </p:nvSpPr>
          <p:spPr bwMode="auto">
            <a:xfrm>
              <a:off x="1073413" y="940886"/>
              <a:ext cx="1369586" cy="5138472"/>
            </a:xfrm>
            <a:prstGeom prst="rect">
              <a:avLst/>
            </a:prstGeom>
            <a:solidFill>
              <a:srgbClr val="7F7F7F">
                <a:alpha val="20000"/>
              </a:srgb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64" name="Textfeld 63">
              <a:extLst>
                <a:ext uri="{FF2B5EF4-FFF2-40B4-BE49-F238E27FC236}">
                  <a16:creationId xmlns:a16="http://schemas.microsoft.com/office/drawing/2014/main" id="{9ED1E173-B224-4367-B23B-4FE7189D1456}"/>
                </a:ext>
              </a:extLst>
            </p:cNvPr>
            <p:cNvSpPr txBox="1"/>
            <p:nvPr/>
          </p:nvSpPr>
          <p:spPr>
            <a:xfrm>
              <a:off x="1018251" y="973732"/>
              <a:ext cx="814647" cy="276999"/>
            </a:xfrm>
            <a:prstGeom prst="rect">
              <a:avLst/>
            </a:prstGeom>
            <a:noFill/>
          </p:spPr>
          <p:txBody>
            <a:bodyPr wrap="none" rtlCol="0">
              <a:spAutoFit/>
            </a:bodyPr>
            <a:lstStyle/>
            <a:p>
              <a:r>
                <a:rPr lang="de-DE" sz="1200" dirty="0"/>
                <a:t>Potenzial</a:t>
              </a:r>
            </a:p>
          </p:txBody>
        </p:sp>
        <p:sp>
          <p:nvSpPr>
            <p:cNvPr id="65" name="Textfeld 64">
              <a:extLst>
                <a:ext uri="{FF2B5EF4-FFF2-40B4-BE49-F238E27FC236}">
                  <a16:creationId xmlns:a16="http://schemas.microsoft.com/office/drawing/2014/main" id="{DC50F838-06C5-402D-A8B4-C6536FE6DBFB}"/>
                </a:ext>
              </a:extLst>
            </p:cNvPr>
            <p:cNvSpPr txBox="1"/>
            <p:nvPr/>
          </p:nvSpPr>
          <p:spPr>
            <a:xfrm>
              <a:off x="1737545" y="973732"/>
              <a:ext cx="747320" cy="276999"/>
            </a:xfrm>
            <a:prstGeom prst="rect">
              <a:avLst/>
            </a:prstGeom>
            <a:noFill/>
          </p:spPr>
          <p:txBody>
            <a:bodyPr wrap="none" rtlCol="0">
              <a:spAutoFit/>
            </a:bodyPr>
            <a:lstStyle/>
            <a:p>
              <a:r>
                <a:rPr lang="de-DE" sz="1200" dirty="0"/>
                <a:t>Bestand</a:t>
              </a:r>
            </a:p>
          </p:txBody>
        </p:sp>
      </p:grpSp>
      <p:grpSp>
        <p:nvGrpSpPr>
          <p:cNvPr id="66" name="Gruppieren 65">
            <a:extLst>
              <a:ext uri="{FF2B5EF4-FFF2-40B4-BE49-F238E27FC236}">
                <a16:creationId xmlns:a16="http://schemas.microsoft.com/office/drawing/2014/main" id="{CB315C8C-58C8-471F-9305-2B186A8F318B}"/>
              </a:ext>
            </a:extLst>
          </p:cNvPr>
          <p:cNvGrpSpPr/>
          <p:nvPr/>
        </p:nvGrpSpPr>
        <p:grpSpPr>
          <a:xfrm>
            <a:off x="6186106" y="940886"/>
            <a:ext cx="1466614" cy="5138472"/>
            <a:chOff x="1018251" y="940886"/>
            <a:chExt cx="1466614" cy="5138472"/>
          </a:xfrm>
        </p:grpSpPr>
        <p:sp>
          <p:nvSpPr>
            <p:cNvPr id="67" name="Rechteck 66">
              <a:extLst>
                <a:ext uri="{FF2B5EF4-FFF2-40B4-BE49-F238E27FC236}">
                  <a16:creationId xmlns:a16="http://schemas.microsoft.com/office/drawing/2014/main" id="{8C7804AD-E602-4250-8748-0E147AF33751}"/>
                </a:ext>
              </a:extLst>
            </p:cNvPr>
            <p:cNvSpPr/>
            <p:nvPr/>
          </p:nvSpPr>
          <p:spPr bwMode="auto">
            <a:xfrm>
              <a:off x="1073413" y="940886"/>
              <a:ext cx="1369586" cy="5138472"/>
            </a:xfrm>
            <a:prstGeom prst="rect">
              <a:avLst/>
            </a:prstGeom>
            <a:solidFill>
              <a:srgbClr val="7F7F7F">
                <a:alpha val="20000"/>
              </a:srgb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68" name="Textfeld 67">
              <a:extLst>
                <a:ext uri="{FF2B5EF4-FFF2-40B4-BE49-F238E27FC236}">
                  <a16:creationId xmlns:a16="http://schemas.microsoft.com/office/drawing/2014/main" id="{53DDB76B-F335-4796-AEBD-66EC94B9E036}"/>
                </a:ext>
              </a:extLst>
            </p:cNvPr>
            <p:cNvSpPr txBox="1"/>
            <p:nvPr/>
          </p:nvSpPr>
          <p:spPr>
            <a:xfrm>
              <a:off x="1018251" y="973732"/>
              <a:ext cx="814647" cy="276999"/>
            </a:xfrm>
            <a:prstGeom prst="rect">
              <a:avLst/>
            </a:prstGeom>
            <a:noFill/>
          </p:spPr>
          <p:txBody>
            <a:bodyPr wrap="none" rtlCol="0">
              <a:spAutoFit/>
            </a:bodyPr>
            <a:lstStyle/>
            <a:p>
              <a:r>
                <a:rPr lang="de-DE" sz="1200" dirty="0"/>
                <a:t>Potenzial</a:t>
              </a:r>
            </a:p>
          </p:txBody>
        </p:sp>
        <p:sp>
          <p:nvSpPr>
            <p:cNvPr id="69" name="Textfeld 68">
              <a:extLst>
                <a:ext uri="{FF2B5EF4-FFF2-40B4-BE49-F238E27FC236}">
                  <a16:creationId xmlns:a16="http://schemas.microsoft.com/office/drawing/2014/main" id="{51E77874-B65D-409E-B70B-6A2A5662326D}"/>
                </a:ext>
              </a:extLst>
            </p:cNvPr>
            <p:cNvSpPr txBox="1"/>
            <p:nvPr/>
          </p:nvSpPr>
          <p:spPr>
            <a:xfrm>
              <a:off x="1737545" y="973732"/>
              <a:ext cx="747320" cy="276999"/>
            </a:xfrm>
            <a:prstGeom prst="rect">
              <a:avLst/>
            </a:prstGeom>
            <a:noFill/>
          </p:spPr>
          <p:txBody>
            <a:bodyPr wrap="none" rtlCol="0">
              <a:spAutoFit/>
            </a:bodyPr>
            <a:lstStyle/>
            <a:p>
              <a:r>
                <a:rPr lang="de-DE" sz="1200" dirty="0"/>
                <a:t>Bestand</a:t>
              </a:r>
            </a:p>
          </p:txBody>
        </p:sp>
      </p:grpSp>
      <p:grpSp>
        <p:nvGrpSpPr>
          <p:cNvPr id="70" name="Gruppieren 69">
            <a:extLst>
              <a:ext uri="{FF2B5EF4-FFF2-40B4-BE49-F238E27FC236}">
                <a16:creationId xmlns:a16="http://schemas.microsoft.com/office/drawing/2014/main" id="{6FAB971E-4A95-4BA5-AF62-DF898BA854FB}"/>
              </a:ext>
            </a:extLst>
          </p:cNvPr>
          <p:cNvGrpSpPr/>
          <p:nvPr/>
        </p:nvGrpSpPr>
        <p:grpSpPr>
          <a:xfrm>
            <a:off x="7892463" y="940886"/>
            <a:ext cx="1466614" cy="5138472"/>
            <a:chOff x="1018251" y="940886"/>
            <a:chExt cx="1466614" cy="5138472"/>
          </a:xfrm>
        </p:grpSpPr>
        <p:sp>
          <p:nvSpPr>
            <p:cNvPr id="71" name="Rechteck 70">
              <a:extLst>
                <a:ext uri="{FF2B5EF4-FFF2-40B4-BE49-F238E27FC236}">
                  <a16:creationId xmlns:a16="http://schemas.microsoft.com/office/drawing/2014/main" id="{30D31292-D10D-48BF-A3C4-02268A06D0A9}"/>
                </a:ext>
              </a:extLst>
            </p:cNvPr>
            <p:cNvSpPr/>
            <p:nvPr/>
          </p:nvSpPr>
          <p:spPr bwMode="auto">
            <a:xfrm>
              <a:off x="1073413" y="940886"/>
              <a:ext cx="1369586" cy="5138472"/>
            </a:xfrm>
            <a:prstGeom prst="rect">
              <a:avLst/>
            </a:prstGeom>
            <a:solidFill>
              <a:srgbClr val="7F7F7F">
                <a:alpha val="20000"/>
              </a:srgb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72" name="Textfeld 71">
              <a:extLst>
                <a:ext uri="{FF2B5EF4-FFF2-40B4-BE49-F238E27FC236}">
                  <a16:creationId xmlns:a16="http://schemas.microsoft.com/office/drawing/2014/main" id="{15E7D537-9C72-4077-8C54-2CE70931CFAA}"/>
                </a:ext>
              </a:extLst>
            </p:cNvPr>
            <p:cNvSpPr txBox="1"/>
            <p:nvPr/>
          </p:nvSpPr>
          <p:spPr>
            <a:xfrm>
              <a:off x="1018251" y="973732"/>
              <a:ext cx="814647" cy="276999"/>
            </a:xfrm>
            <a:prstGeom prst="rect">
              <a:avLst/>
            </a:prstGeom>
            <a:noFill/>
          </p:spPr>
          <p:txBody>
            <a:bodyPr wrap="none" rtlCol="0">
              <a:spAutoFit/>
            </a:bodyPr>
            <a:lstStyle/>
            <a:p>
              <a:r>
                <a:rPr lang="de-DE" sz="1200" dirty="0"/>
                <a:t>Potenzial</a:t>
              </a:r>
            </a:p>
          </p:txBody>
        </p:sp>
        <p:sp>
          <p:nvSpPr>
            <p:cNvPr id="73" name="Textfeld 72">
              <a:extLst>
                <a:ext uri="{FF2B5EF4-FFF2-40B4-BE49-F238E27FC236}">
                  <a16:creationId xmlns:a16="http://schemas.microsoft.com/office/drawing/2014/main" id="{54E7DF51-540D-4D3E-9030-728009FE1729}"/>
                </a:ext>
              </a:extLst>
            </p:cNvPr>
            <p:cNvSpPr txBox="1"/>
            <p:nvPr/>
          </p:nvSpPr>
          <p:spPr>
            <a:xfrm>
              <a:off x="1737545" y="973732"/>
              <a:ext cx="747320" cy="276999"/>
            </a:xfrm>
            <a:prstGeom prst="rect">
              <a:avLst/>
            </a:prstGeom>
            <a:noFill/>
          </p:spPr>
          <p:txBody>
            <a:bodyPr wrap="none" rtlCol="0">
              <a:spAutoFit/>
            </a:bodyPr>
            <a:lstStyle/>
            <a:p>
              <a:r>
                <a:rPr lang="de-DE" sz="1200" dirty="0"/>
                <a:t>Bestand</a:t>
              </a:r>
            </a:p>
          </p:txBody>
        </p:sp>
      </p:grpSp>
      <p:grpSp>
        <p:nvGrpSpPr>
          <p:cNvPr id="58" name="Gruppieren 57">
            <a:extLst>
              <a:ext uri="{FF2B5EF4-FFF2-40B4-BE49-F238E27FC236}">
                <a16:creationId xmlns:a16="http://schemas.microsoft.com/office/drawing/2014/main" id="{90E22E87-17D2-4B2A-A43D-94D5DE73B805}"/>
              </a:ext>
            </a:extLst>
          </p:cNvPr>
          <p:cNvGrpSpPr/>
          <p:nvPr/>
        </p:nvGrpSpPr>
        <p:grpSpPr>
          <a:xfrm>
            <a:off x="2757850" y="940886"/>
            <a:ext cx="1466614" cy="5138472"/>
            <a:chOff x="1018251" y="940886"/>
            <a:chExt cx="1466614" cy="5138472"/>
          </a:xfrm>
        </p:grpSpPr>
        <p:sp>
          <p:nvSpPr>
            <p:cNvPr id="59" name="Rechteck 58">
              <a:extLst>
                <a:ext uri="{FF2B5EF4-FFF2-40B4-BE49-F238E27FC236}">
                  <a16:creationId xmlns:a16="http://schemas.microsoft.com/office/drawing/2014/main" id="{E8BFCF90-B857-49E9-9955-E3C4017AD7F5}"/>
                </a:ext>
              </a:extLst>
            </p:cNvPr>
            <p:cNvSpPr/>
            <p:nvPr/>
          </p:nvSpPr>
          <p:spPr bwMode="auto">
            <a:xfrm>
              <a:off x="1073413" y="940886"/>
              <a:ext cx="1369586" cy="5138472"/>
            </a:xfrm>
            <a:prstGeom prst="rect">
              <a:avLst/>
            </a:prstGeom>
            <a:solidFill>
              <a:srgbClr val="7F7F7F">
                <a:alpha val="20000"/>
              </a:srgb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60" name="Textfeld 59">
              <a:extLst>
                <a:ext uri="{FF2B5EF4-FFF2-40B4-BE49-F238E27FC236}">
                  <a16:creationId xmlns:a16="http://schemas.microsoft.com/office/drawing/2014/main" id="{F65E7A7E-D4D6-413D-ABCB-0691BC66AC74}"/>
                </a:ext>
              </a:extLst>
            </p:cNvPr>
            <p:cNvSpPr txBox="1"/>
            <p:nvPr/>
          </p:nvSpPr>
          <p:spPr>
            <a:xfrm>
              <a:off x="1018251" y="973732"/>
              <a:ext cx="814647" cy="276999"/>
            </a:xfrm>
            <a:prstGeom prst="rect">
              <a:avLst/>
            </a:prstGeom>
            <a:noFill/>
          </p:spPr>
          <p:txBody>
            <a:bodyPr wrap="none" rtlCol="0">
              <a:spAutoFit/>
            </a:bodyPr>
            <a:lstStyle/>
            <a:p>
              <a:r>
                <a:rPr lang="de-DE" sz="1200" dirty="0"/>
                <a:t>Potenzial</a:t>
              </a:r>
            </a:p>
          </p:txBody>
        </p:sp>
        <p:sp>
          <p:nvSpPr>
            <p:cNvPr id="61" name="Textfeld 60">
              <a:extLst>
                <a:ext uri="{FF2B5EF4-FFF2-40B4-BE49-F238E27FC236}">
                  <a16:creationId xmlns:a16="http://schemas.microsoft.com/office/drawing/2014/main" id="{6D527A1F-5AC8-4789-9E47-728D26DC9500}"/>
                </a:ext>
              </a:extLst>
            </p:cNvPr>
            <p:cNvSpPr txBox="1"/>
            <p:nvPr/>
          </p:nvSpPr>
          <p:spPr>
            <a:xfrm>
              <a:off x="1737545" y="973732"/>
              <a:ext cx="747320" cy="276999"/>
            </a:xfrm>
            <a:prstGeom prst="rect">
              <a:avLst/>
            </a:prstGeom>
            <a:noFill/>
          </p:spPr>
          <p:txBody>
            <a:bodyPr wrap="none" rtlCol="0">
              <a:spAutoFit/>
            </a:bodyPr>
            <a:lstStyle/>
            <a:p>
              <a:r>
                <a:rPr lang="de-DE" sz="1200" dirty="0"/>
                <a:t>Bestand</a:t>
              </a:r>
            </a:p>
          </p:txBody>
        </p:sp>
      </p:grpSp>
      <p:sp>
        <p:nvSpPr>
          <p:cNvPr id="11" name="Rectangle 4">
            <a:extLst>
              <a:ext uri="{FF2B5EF4-FFF2-40B4-BE49-F238E27FC236}">
                <a16:creationId xmlns:a16="http://schemas.microsoft.com/office/drawing/2014/main" id="{A0C2FD77-0A00-4A3F-945B-EC721EA8513D}"/>
              </a:ext>
            </a:extLst>
          </p:cNvPr>
          <p:cNvSpPr>
            <a:spLocks noChangeArrowheads="1"/>
          </p:cNvSpPr>
          <p:nvPr/>
        </p:nvSpPr>
        <p:spPr bwMode="auto">
          <a:xfrm>
            <a:off x="0" y="6079357"/>
            <a:ext cx="99060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Zwischen Potenzialen und Beständen klafft jeweils noch eine sehr große Lücke!</a:t>
            </a:r>
          </a:p>
        </p:txBody>
      </p:sp>
      <p:sp>
        <p:nvSpPr>
          <p:cNvPr id="12" name="Rectangle 4">
            <a:extLst>
              <a:ext uri="{FF2B5EF4-FFF2-40B4-BE49-F238E27FC236}">
                <a16:creationId xmlns:a16="http://schemas.microsoft.com/office/drawing/2014/main" id="{F9CE82BC-449F-429D-95DD-730E8A1BE3C5}"/>
              </a:ext>
            </a:extLst>
          </p:cNvPr>
          <p:cNvSpPr>
            <a:spLocks noChangeArrowheads="1"/>
          </p:cNvSpPr>
          <p:nvPr/>
        </p:nvSpPr>
        <p:spPr bwMode="auto">
          <a:xfrm>
            <a:off x="1337446" y="0"/>
            <a:ext cx="7464425"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EE-Potenziale bis 2040 in D (4)</a:t>
            </a:r>
            <a:br>
              <a:rPr lang="de-DE" altLang="de-DE" dirty="0">
                <a:solidFill>
                  <a:schemeClr val="bg1"/>
                </a:solidFill>
              </a:rPr>
            </a:br>
            <a:r>
              <a:rPr lang="de-DE" altLang="de-DE" dirty="0">
                <a:solidFill>
                  <a:schemeClr val="bg1"/>
                </a:solidFill>
              </a:rPr>
              <a:t>Potenziale vs. Bestand 2019</a:t>
            </a:r>
            <a:endParaRPr lang="de-DE" altLang="de-DE" dirty="0">
              <a:solidFill>
                <a:schemeClr val="bg1"/>
              </a:solidFill>
              <a:effectLst>
                <a:outerShdw blurRad="38100" dist="38100" dir="2700000" algn="tl">
                  <a:srgbClr val="000000">
                    <a:alpha val="43137"/>
                  </a:srgbClr>
                </a:outerShdw>
              </a:effectLst>
            </a:endParaRPr>
          </a:p>
        </p:txBody>
      </p:sp>
      <p:sp>
        <p:nvSpPr>
          <p:cNvPr id="2" name="Textfeld 1">
            <a:extLst>
              <a:ext uri="{FF2B5EF4-FFF2-40B4-BE49-F238E27FC236}">
                <a16:creationId xmlns:a16="http://schemas.microsoft.com/office/drawing/2014/main" id="{FD1019DD-EA9B-4FE8-8E52-863954D2E3FA}"/>
              </a:ext>
            </a:extLst>
          </p:cNvPr>
          <p:cNvSpPr txBox="1"/>
          <p:nvPr/>
        </p:nvSpPr>
        <p:spPr>
          <a:xfrm>
            <a:off x="1434355" y="5016152"/>
            <a:ext cx="662361" cy="338554"/>
          </a:xfrm>
          <a:prstGeom prst="rect">
            <a:avLst/>
          </a:prstGeom>
          <a:noFill/>
        </p:spPr>
        <p:txBody>
          <a:bodyPr wrap="none" rtlCol="0">
            <a:spAutoFit/>
          </a:bodyPr>
          <a:lstStyle/>
          <a:p>
            <a:r>
              <a:rPr lang="de-DE" sz="1600" u="sng" dirty="0"/>
              <a:t>Solar</a:t>
            </a:r>
          </a:p>
        </p:txBody>
      </p:sp>
      <p:sp>
        <p:nvSpPr>
          <p:cNvPr id="6" name="Textfeld 5">
            <a:extLst>
              <a:ext uri="{FF2B5EF4-FFF2-40B4-BE49-F238E27FC236}">
                <a16:creationId xmlns:a16="http://schemas.microsoft.com/office/drawing/2014/main" id="{AB4A38E6-0B42-4739-AE25-F30042E066F2}"/>
              </a:ext>
            </a:extLst>
          </p:cNvPr>
          <p:cNvSpPr txBox="1"/>
          <p:nvPr/>
        </p:nvSpPr>
        <p:spPr>
          <a:xfrm>
            <a:off x="3247752" y="5016152"/>
            <a:ext cx="651140" cy="338554"/>
          </a:xfrm>
          <a:prstGeom prst="rect">
            <a:avLst/>
          </a:prstGeom>
          <a:noFill/>
        </p:spPr>
        <p:txBody>
          <a:bodyPr wrap="none" rtlCol="0">
            <a:spAutoFit/>
          </a:bodyPr>
          <a:lstStyle/>
          <a:p>
            <a:r>
              <a:rPr lang="de-DE" sz="1600" u="sng" dirty="0"/>
              <a:t>Wind</a:t>
            </a:r>
          </a:p>
        </p:txBody>
      </p:sp>
      <p:sp>
        <p:nvSpPr>
          <p:cNvPr id="7" name="Textfeld 6">
            <a:extLst>
              <a:ext uri="{FF2B5EF4-FFF2-40B4-BE49-F238E27FC236}">
                <a16:creationId xmlns:a16="http://schemas.microsoft.com/office/drawing/2014/main" id="{D9F5C12D-4C91-4BB7-B114-B35646742DCA}"/>
              </a:ext>
            </a:extLst>
          </p:cNvPr>
          <p:cNvSpPr txBox="1"/>
          <p:nvPr/>
        </p:nvSpPr>
        <p:spPr>
          <a:xfrm>
            <a:off x="4687172" y="5016152"/>
            <a:ext cx="1083951" cy="338554"/>
          </a:xfrm>
          <a:prstGeom prst="rect">
            <a:avLst/>
          </a:prstGeom>
          <a:noFill/>
        </p:spPr>
        <p:txBody>
          <a:bodyPr wrap="none" rtlCol="0">
            <a:spAutoFit/>
          </a:bodyPr>
          <a:lstStyle/>
          <a:p>
            <a:r>
              <a:rPr lang="de-DE" sz="1600" u="sng" dirty="0"/>
              <a:t>Biomasse</a:t>
            </a:r>
          </a:p>
        </p:txBody>
      </p:sp>
      <p:sp>
        <p:nvSpPr>
          <p:cNvPr id="8" name="Textfeld 7">
            <a:extLst>
              <a:ext uri="{FF2B5EF4-FFF2-40B4-BE49-F238E27FC236}">
                <a16:creationId xmlns:a16="http://schemas.microsoft.com/office/drawing/2014/main" id="{E25C9E97-3923-4920-A731-59524B98D463}"/>
              </a:ext>
            </a:extLst>
          </p:cNvPr>
          <p:cNvSpPr txBox="1"/>
          <p:nvPr/>
        </p:nvSpPr>
        <p:spPr>
          <a:xfrm>
            <a:off x="7995673" y="5016152"/>
            <a:ext cx="1273490" cy="338554"/>
          </a:xfrm>
          <a:prstGeom prst="rect">
            <a:avLst/>
          </a:prstGeom>
          <a:noFill/>
        </p:spPr>
        <p:txBody>
          <a:bodyPr wrap="none" rtlCol="0">
            <a:spAutoFit/>
          </a:bodyPr>
          <a:lstStyle/>
          <a:p>
            <a:r>
              <a:rPr lang="de-DE" sz="1600" u="sng" dirty="0"/>
              <a:t>Wasserkraft</a:t>
            </a:r>
          </a:p>
        </p:txBody>
      </p:sp>
      <p:sp>
        <p:nvSpPr>
          <p:cNvPr id="9" name="Textfeld 8">
            <a:extLst>
              <a:ext uri="{FF2B5EF4-FFF2-40B4-BE49-F238E27FC236}">
                <a16:creationId xmlns:a16="http://schemas.microsoft.com/office/drawing/2014/main" id="{286E35E7-613F-4936-8825-AF1BEF60ED53}"/>
              </a:ext>
            </a:extLst>
          </p:cNvPr>
          <p:cNvSpPr txBox="1"/>
          <p:nvPr/>
        </p:nvSpPr>
        <p:spPr>
          <a:xfrm>
            <a:off x="1312429" y="5377556"/>
            <a:ext cx="425116" cy="307777"/>
          </a:xfrm>
          <a:prstGeom prst="rect">
            <a:avLst/>
          </a:prstGeom>
          <a:noFill/>
        </p:spPr>
        <p:txBody>
          <a:bodyPr wrap="none" rtlCol="0">
            <a:spAutoFit/>
          </a:bodyPr>
          <a:lstStyle/>
          <a:p>
            <a:r>
              <a:rPr lang="de-DE" sz="1400" dirty="0"/>
              <a:t>PV</a:t>
            </a:r>
          </a:p>
        </p:txBody>
      </p:sp>
      <p:sp>
        <p:nvSpPr>
          <p:cNvPr id="10" name="Textfeld 9">
            <a:extLst>
              <a:ext uri="{FF2B5EF4-FFF2-40B4-BE49-F238E27FC236}">
                <a16:creationId xmlns:a16="http://schemas.microsoft.com/office/drawing/2014/main" id="{DE17AF44-998D-48B3-9AF1-8C9F1ADBC6B9}"/>
              </a:ext>
            </a:extLst>
          </p:cNvPr>
          <p:cNvSpPr txBox="1"/>
          <p:nvPr/>
        </p:nvSpPr>
        <p:spPr>
          <a:xfrm>
            <a:off x="1312429" y="5693302"/>
            <a:ext cx="1199367" cy="307777"/>
          </a:xfrm>
          <a:prstGeom prst="rect">
            <a:avLst/>
          </a:prstGeom>
          <a:noFill/>
        </p:spPr>
        <p:txBody>
          <a:bodyPr wrap="none" rtlCol="0">
            <a:spAutoFit/>
          </a:bodyPr>
          <a:lstStyle/>
          <a:p>
            <a:r>
              <a:rPr lang="de-DE" sz="1400" dirty="0"/>
              <a:t>Solarthermie</a:t>
            </a:r>
          </a:p>
        </p:txBody>
      </p:sp>
      <p:sp>
        <p:nvSpPr>
          <p:cNvPr id="13" name="Textfeld 12">
            <a:extLst>
              <a:ext uri="{FF2B5EF4-FFF2-40B4-BE49-F238E27FC236}">
                <a16:creationId xmlns:a16="http://schemas.microsoft.com/office/drawing/2014/main" id="{CC93AB1C-DFF9-4876-A5A0-9D13ED51719E}"/>
              </a:ext>
            </a:extLst>
          </p:cNvPr>
          <p:cNvSpPr txBox="1"/>
          <p:nvPr/>
        </p:nvSpPr>
        <p:spPr>
          <a:xfrm>
            <a:off x="3198250" y="5377556"/>
            <a:ext cx="830677" cy="307777"/>
          </a:xfrm>
          <a:prstGeom prst="rect">
            <a:avLst/>
          </a:prstGeom>
          <a:noFill/>
        </p:spPr>
        <p:txBody>
          <a:bodyPr wrap="none" rtlCol="0">
            <a:spAutoFit/>
          </a:bodyPr>
          <a:lstStyle/>
          <a:p>
            <a:r>
              <a:rPr lang="de-DE" sz="1400" dirty="0" err="1"/>
              <a:t>onshore</a:t>
            </a:r>
            <a:endParaRPr lang="de-DE" sz="1400" dirty="0"/>
          </a:p>
        </p:txBody>
      </p:sp>
      <p:sp>
        <p:nvSpPr>
          <p:cNvPr id="14" name="Textfeld 13">
            <a:extLst>
              <a:ext uri="{FF2B5EF4-FFF2-40B4-BE49-F238E27FC236}">
                <a16:creationId xmlns:a16="http://schemas.microsoft.com/office/drawing/2014/main" id="{E81E844A-A0A7-492B-9BA0-DFE82DA8A4D4}"/>
              </a:ext>
            </a:extLst>
          </p:cNvPr>
          <p:cNvSpPr txBox="1"/>
          <p:nvPr/>
        </p:nvSpPr>
        <p:spPr>
          <a:xfrm>
            <a:off x="3198250" y="5693302"/>
            <a:ext cx="827406" cy="307777"/>
          </a:xfrm>
          <a:prstGeom prst="rect">
            <a:avLst/>
          </a:prstGeom>
          <a:noFill/>
        </p:spPr>
        <p:txBody>
          <a:bodyPr wrap="none" rtlCol="0">
            <a:spAutoFit/>
          </a:bodyPr>
          <a:lstStyle/>
          <a:p>
            <a:r>
              <a:rPr lang="de-DE" sz="1400" dirty="0"/>
              <a:t>offshore</a:t>
            </a:r>
          </a:p>
        </p:txBody>
      </p:sp>
      <p:sp>
        <p:nvSpPr>
          <p:cNvPr id="3" name="Rechteck 2">
            <a:extLst>
              <a:ext uri="{FF2B5EF4-FFF2-40B4-BE49-F238E27FC236}">
                <a16:creationId xmlns:a16="http://schemas.microsoft.com/office/drawing/2014/main" id="{0C399758-FA54-4D49-84EE-AC7FCBDF40A3}"/>
              </a:ext>
            </a:extLst>
          </p:cNvPr>
          <p:cNvSpPr/>
          <p:nvPr/>
        </p:nvSpPr>
        <p:spPr bwMode="auto">
          <a:xfrm>
            <a:off x="1126397" y="5443201"/>
            <a:ext cx="176486" cy="176486"/>
          </a:xfrm>
          <a:prstGeom prst="rect">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5" name="Rechteck 14">
            <a:extLst>
              <a:ext uri="{FF2B5EF4-FFF2-40B4-BE49-F238E27FC236}">
                <a16:creationId xmlns:a16="http://schemas.microsoft.com/office/drawing/2014/main" id="{09A04DB1-77CC-44DA-9AC7-48BF7AD4DA95}"/>
              </a:ext>
            </a:extLst>
          </p:cNvPr>
          <p:cNvSpPr/>
          <p:nvPr/>
        </p:nvSpPr>
        <p:spPr bwMode="auto">
          <a:xfrm>
            <a:off x="1126397" y="5740629"/>
            <a:ext cx="176486" cy="176486"/>
          </a:xfrm>
          <a:prstGeom prst="rect">
            <a:avLst/>
          </a:prstGeom>
          <a:solidFill>
            <a:srgbClr val="FF000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6" name="Rechteck 15">
            <a:extLst>
              <a:ext uri="{FF2B5EF4-FFF2-40B4-BE49-F238E27FC236}">
                <a16:creationId xmlns:a16="http://schemas.microsoft.com/office/drawing/2014/main" id="{3987D205-713F-4A12-AEE3-09046B3CC042}"/>
              </a:ext>
            </a:extLst>
          </p:cNvPr>
          <p:cNvSpPr/>
          <p:nvPr/>
        </p:nvSpPr>
        <p:spPr bwMode="auto">
          <a:xfrm>
            <a:off x="2943542" y="5443201"/>
            <a:ext cx="176486" cy="176486"/>
          </a:xfrm>
          <a:prstGeom prst="rect">
            <a:avLst/>
          </a:prstGeom>
          <a:solidFill>
            <a:srgbClr val="00B0F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7" name="Rechteck 16">
            <a:extLst>
              <a:ext uri="{FF2B5EF4-FFF2-40B4-BE49-F238E27FC236}">
                <a16:creationId xmlns:a16="http://schemas.microsoft.com/office/drawing/2014/main" id="{05E79F8C-71B3-490C-AF74-BD68C5692DCF}"/>
              </a:ext>
            </a:extLst>
          </p:cNvPr>
          <p:cNvSpPr/>
          <p:nvPr/>
        </p:nvSpPr>
        <p:spPr bwMode="auto">
          <a:xfrm>
            <a:off x="2943542" y="5740629"/>
            <a:ext cx="176486" cy="176486"/>
          </a:xfrm>
          <a:prstGeom prst="rect">
            <a:avLst/>
          </a:prstGeom>
          <a:solidFill>
            <a:srgbClr val="0070C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20" name="Gruppieren 19">
            <a:extLst>
              <a:ext uri="{FF2B5EF4-FFF2-40B4-BE49-F238E27FC236}">
                <a16:creationId xmlns:a16="http://schemas.microsoft.com/office/drawing/2014/main" id="{4EFCFF3C-4FCD-49E0-9E9B-270BA9E761B3}"/>
              </a:ext>
            </a:extLst>
          </p:cNvPr>
          <p:cNvGrpSpPr/>
          <p:nvPr/>
        </p:nvGrpSpPr>
        <p:grpSpPr>
          <a:xfrm>
            <a:off x="1018251" y="940886"/>
            <a:ext cx="1466614" cy="5138472"/>
            <a:chOff x="1018251" y="940886"/>
            <a:chExt cx="1466614" cy="5138472"/>
          </a:xfrm>
        </p:grpSpPr>
        <p:sp>
          <p:nvSpPr>
            <p:cNvPr id="45" name="Rechteck 44">
              <a:extLst>
                <a:ext uri="{FF2B5EF4-FFF2-40B4-BE49-F238E27FC236}">
                  <a16:creationId xmlns:a16="http://schemas.microsoft.com/office/drawing/2014/main" id="{90AB3C2F-DA2D-42EE-96FD-E3C30046B269}"/>
                </a:ext>
              </a:extLst>
            </p:cNvPr>
            <p:cNvSpPr/>
            <p:nvPr/>
          </p:nvSpPr>
          <p:spPr bwMode="auto">
            <a:xfrm>
              <a:off x="1073413" y="940886"/>
              <a:ext cx="1369586" cy="5138472"/>
            </a:xfrm>
            <a:prstGeom prst="rect">
              <a:avLst/>
            </a:prstGeom>
            <a:solidFill>
              <a:srgbClr val="7F7F7F">
                <a:alpha val="20000"/>
              </a:srgb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 name="Textfeld 4">
              <a:extLst>
                <a:ext uri="{FF2B5EF4-FFF2-40B4-BE49-F238E27FC236}">
                  <a16:creationId xmlns:a16="http://schemas.microsoft.com/office/drawing/2014/main" id="{B4C6C095-2499-4A1E-B6AF-D8EFFCB89464}"/>
                </a:ext>
              </a:extLst>
            </p:cNvPr>
            <p:cNvSpPr txBox="1"/>
            <p:nvPr/>
          </p:nvSpPr>
          <p:spPr>
            <a:xfrm>
              <a:off x="1018251" y="973732"/>
              <a:ext cx="814647" cy="276999"/>
            </a:xfrm>
            <a:prstGeom prst="rect">
              <a:avLst/>
            </a:prstGeom>
            <a:noFill/>
          </p:spPr>
          <p:txBody>
            <a:bodyPr wrap="none" rtlCol="0">
              <a:spAutoFit/>
            </a:bodyPr>
            <a:lstStyle/>
            <a:p>
              <a:r>
                <a:rPr lang="de-DE" sz="1200" dirty="0"/>
                <a:t>Potenzial</a:t>
              </a:r>
            </a:p>
          </p:txBody>
        </p:sp>
        <p:sp>
          <p:nvSpPr>
            <p:cNvPr id="18" name="Textfeld 17">
              <a:extLst>
                <a:ext uri="{FF2B5EF4-FFF2-40B4-BE49-F238E27FC236}">
                  <a16:creationId xmlns:a16="http://schemas.microsoft.com/office/drawing/2014/main" id="{C71F7D63-7D13-46DC-A214-26ADB483C1EA}"/>
                </a:ext>
              </a:extLst>
            </p:cNvPr>
            <p:cNvSpPr txBox="1"/>
            <p:nvPr/>
          </p:nvSpPr>
          <p:spPr>
            <a:xfrm>
              <a:off x="1737545" y="973732"/>
              <a:ext cx="747320" cy="276999"/>
            </a:xfrm>
            <a:prstGeom prst="rect">
              <a:avLst/>
            </a:prstGeom>
            <a:noFill/>
          </p:spPr>
          <p:txBody>
            <a:bodyPr wrap="none" rtlCol="0">
              <a:spAutoFit/>
            </a:bodyPr>
            <a:lstStyle/>
            <a:p>
              <a:r>
                <a:rPr lang="de-DE" sz="1200" dirty="0"/>
                <a:t>Bestand</a:t>
              </a:r>
            </a:p>
          </p:txBody>
        </p:sp>
      </p:grpSp>
      <p:sp>
        <p:nvSpPr>
          <p:cNvPr id="19" name="Textfeld 18">
            <a:extLst>
              <a:ext uri="{FF2B5EF4-FFF2-40B4-BE49-F238E27FC236}">
                <a16:creationId xmlns:a16="http://schemas.microsoft.com/office/drawing/2014/main" id="{F45A2158-8EA8-416B-BE38-41827EECC64D}"/>
              </a:ext>
            </a:extLst>
          </p:cNvPr>
          <p:cNvSpPr txBox="1"/>
          <p:nvPr/>
        </p:nvSpPr>
        <p:spPr>
          <a:xfrm>
            <a:off x="286692" y="1226398"/>
            <a:ext cx="628698" cy="338554"/>
          </a:xfrm>
          <a:prstGeom prst="rect">
            <a:avLst/>
          </a:prstGeom>
          <a:noFill/>
        </p:spPr>
        <p:txBody>
          <a:bodyPr wrap="none" rtlCol="0">
            <a:spAutoFit/>
          </a:bodyPr>
          <a:lstStyle/>
          <a:p>
            <a:r>
              <a:rPr lang="de-DE" sz="1600" b="1" dirty="0">
                <a:solidFill>
                  <a:srgbClr val="3333FF"/>
                </a:solidFill>
              </a:rPr>
              <a:t>TWh</a:t>
            </a:r>
          </a:p>
        </p:txBody>
      </p:sp>
      <p:sp>
        <p:nvSpPr>
          <p:cNvPr id="35" name="Textfeld 34">
            <a:extLst>
              <a:ext uri="{FF2B5EF4-FFF2-40B4-BE49-F238E27FC236}">
                <a16:creationId xmlns:a16="http://schemas.microsoft.com/office/drawing/2014/main" id="{53441127-BA69-4123-A1D9-53E539749AD8}"/>
              </a:ext>
            </a:extLst>
          </p:cNvPr>
          <p:cNvSpPr txBox="1"/>
          <p:nvPr/>
        </p:nvSpPr>
        <p:spPr>
          <a:xfrm>
            <a:off x="4504823" y="1228514"/>
            <a:ext cx="526106" cy="338554"/>
          </a:xfrm>
          <a:prstGeom prst="rect">
            <a:avLst/>
          </a:prstGeom>
          <a:noFill/>
        </p:spPr>
        <p:txBody>
          <a:bodyPr wrap="none" rtlCol="0">
            <a:spAutoFit/>
          </a:bodyPr>
          <a:lstStyle/>
          <a:p>
            <a:r>
              <a:rPr lang="de-DE" sz="1600" dirty="0">
                <a:solidFill>
                  <a:srgbClr val="3333FF"/>
                </a:solidFill>
              </a:rPr>
              <a:t>300</a:t>
            </a:r>
          </a:p>
        </p:txBody>
      </p:sp>
      <p:sp>
        <p:nvSpPr>
          <p:cNvPr id="36" name="Textfeld 35">
            <a:extLst>
              <a:ext uri="{FF2B5EF4-FFF2-40B4-BE49-F238E27FC236}">
                <a16:creationId xmlns:a16="http://schemas.microsoft.com/office/drawing/2014/main" id="{D545F550-E206-4141-8CA6-5CCC7034CD79}"/>
              </a:ext>
            </a:extLst>
          </p:cNvPr>
          <p:cNvSpPr txBox="1"/>
          <p:nvPr/>
        </p:nvSpPr>
        <p:spPr>
          <a:xfrm>
            <a:off x="5297168" y="1228514"/>
            <a:ext cx="697627" cy="338554"/>
          </a:xfrm>
          <a:prstGeom prst="rect">
            <a:avLst/>
          </a:prstGeom>
          <a:noFill/>
        </p:spPr>
        <p:txBody>
          <a:bodyPr wrap="none" rtlCol="0">
            <a:spAutoFit/>
          </a:bodyPr>
          <a:lstStyle/>
          <a:p>
            <a:r>
              <a:rPr lang="de-DE" sz="1600" dirty="0">
                <a:solidFill>
                  <a:srgbClr val="3333FF"/>
                </a:solidFill>
              </a:rPr>
              <a:t>307,5</a:t>
            </a:r>
          </a:p>
        </p:txBody>
      </p:sp>
      <p:sp>
        <p:nvSpPr>
          <p:cNvPr id="37" name="Textfeld 36">
            <a:extLst>
              <a:ext uri="{FF2B5EF4-FFF2-40B4-BE49-F238E27FC236}">
                <a16:creationId xmlns:a16="http://schemas.microsoft.com/office/drawing/2014/main" id="{72964E6E-16F2-4A73-97F4-AF43C6401F84}"/>
              </a:ext>
            </a:extLst>
          </p:cNvPr>
          <p:cNvSpPr txBox="1"/>
          <p:nvPr/>
        </p:nvSpPr>
        <p:spPr>
          <a:xfrm>
            <a:off x="8022703" y="1228514"/>
            <a:ext cx="412292" cy="338554"/>
          </a:xfrm>
          <a:prstGeom prst="rect">
            <a:avLst/>
          </a:prstGeom>
          <a:noFill/>
        </p:spPr>
        <p:txBody>
          <a:bodyPr wrap="none" rtlCol="0">
            <a:spAutoFit/>
          </a:bodyPr>
          <a:lstStyle/>
          <a:p>
            <a:r>
              <a:rPr lang="de-DE" sz="1600" dirty="0">
                <a:solidFill>
                  <a:srgbClr val="3333FF"/>
                </a:solidFill>
              </a:rPr>
              <a:t>25</a:t>
            </a:r>
          </a:p>
        </p:txBody>
      </p:sp>
      <p:sp>
        <p:nvSpPr>
          <p:cNvPr id="38" name="Textfeld 37">
            <a:extLst>
              <a:ext uri="{FF2B5EF4-FFF2-40B4-BE49-F238E27FC236}">
                <a16:creationId xmlns:a16="http://schemas.microsoft.com/office/drawing/2014/main" id="{A9DE3016-360A-478A-B0E2-7CCEFCD9628D}"/>
              </a:ext>
            </a:extLst>
          </p:cNvPr>
          <p:cNvSpPr txBox="1"/>
          <p:nvPr/>
        </p:nvSpPr>
        <p:spPr>
          <a:xfrm>
            <a:off x="8925852" y="1228514"/>
            <a:ext cx="412292" cy="338554"/>
          </a:xfrm>
          <a:prstGeom prst="rect">
            <a:avLst/>
          </a:prstGeom>
          <a:noFill/>
        </p:spPr>
        <p:txBody>
          <a:bodyPr wrap="none" rtlCol="0">
            <a:spAutoFit/>
          </a:bodyPr>
          <a:lstStyle/>
          <a:p>
            <a:r>
              <a:rPr lang="de-DE" sz="1600" dirty="0">
                <a:solidFill>
                  <a:srgbClr val="3333FF"/>
                </a:solidFill>
              </a:rPr>
              <a:t>20</a:t>
            </a:r>
          </a:p>
        </p:txBody>
      </p:sp>
      <p:sp>
        <p:nvSpPr>
          <p:cNvPr id="39" name="Textfeld 38">
            <a:extLst>
              <a:ext uri="{FF2B5EF4-FFF2-40B4-BE49-F238E27FC236}">
                <a16:creationId xmlns:a16="http://schemas.microsoft.com/office/drawing/2014/main" id="{71A382CC-DCCA-43D9-A855-093F0946E3F8}"/>
              </a:ext>
            </a:extLst>
          </p:cNvPr>
          <p:cNvSpPr txBox="1"/>
          <p:nvPr/>
        </p:nvSpPr>
        <p:spPr>
          <a:xfrm>
            <a:off x="3560433" y="1219783"/>
            <a:ext cx="697627" cy="338554"/>
          </a:xfrm>
          <a:prstGeom prst="rect">
            <a:avLst/>
          </a:prstGeom>
          <a:noFill/>
        </p:spPr>
        <p:txBody>
          <a:bodyPr wrap="none" rtlCol="0">
            <a:spAutoFit/>
          </a:bodyPr>
          <a:lstStyle/>
          <a:p>
            <a:r>
              <a:rPr lang="de-DE" sz="1600" dirty="0">
                <a:solidFill>
                  <a:srgbClr val="3333FF"/>
                </a:solidFill>
              </a:rPr>
              <a:t>125,8</a:t>
            </a:r>
          </a:p>
        </p:txBody>
      </p:sp>
      <p:sp>
        <p:nvSpPr>
          <p:cNvPr id="40" name="Textfeld 39">
            <a:extLst>
              <a:ext uri="{FF2B5EF4-FFF2-40B4-BE49-F238E27FC236}">
                <a16:creationId xmlns:a16="http://schemas.microsoft.com/office/drawing/2014/main" id="{8C7B884B-DE53-4C0C-9771-DCDD427DA25C}"/>
              </a:ext>
            </a:extLst>
          </p:cNvPr>
          <p:cNvSpPr txBox="1"/>
          <p:nvPr/>
        </p:nvSpPr>
        <p:spPr>
          <a:xfrm>
            <a:off x="2794659" y="1228514"/>
            <a:ext cx="526106" cy="338554"/>
          </a:xfrm>
          <a:prstGeom prst="rect">
            <a:avLst/>
          </a:prstGeom>
          <a:noFill/>
        </p:spPr>
        <p:txBody>
          <a:bodyPr wrap="none" rtlCol="0">
            <a:spAutoFit/>
          </a:bodyPr>
          <a:lstStyle/>
          <a:p>
            <a:r>
              <a:rPr lang="de-DE" sz="1600" dirty="0">
                <a:solidFill>
                  <a:srgbClr val="3333FF"/>
                </a:solidFill>
              </a:rPr>
              <a:t>700</a:t>
            </a:r>
          </a:p>
        </p:txBody>
      </p:sp>
      <p:sp>
        <p:nvSpPr>
          <p:cNvPr id="41" name="Textfeld 40">
            <a:extLst>
              <a:ext uri="{FF2B5EF4-FFF2-40B4-BE49-F238E27FC236}">
                <a16:creationId xmlns:a16="http://schemas.microsoft.com/office/drawing/2014/main" id="{03305005-B16A-4E6A-9A4C-7A5CF681DED3}"/>
              </a:ext>
            </a:extLst>
          </p:cNvPr>
          <p:cNvSpPr txBox="1"/>
          <p:nvPr/>
        </p:nvSpPr>
        <p:spPr>
          <a:xfrm>
            <a:off x="1990654" y="1228514"/>
            <a:ext cx="383438" cy="307777"/>
          </a:xfrm>
          <a:prstGeom prst="rect">
            <a:avLst/>
          </a:prstGeom>
          <a:noFill/>
        </p:spPr>
        <p:txBody>
          <a:bodyPr wrap="none" rtlCol="0">
            <a:spAutoFit/>
          </a:bodyPr>
          <a:lstStyle/>
          <a:p>
            <a:r>
              <a:rPr lang="de-DE" sz="1400" dirty="0">
                <a:solidFill>
                  <a:srgbClr val="3333FF"/>
                </a:solidFill>
              </a:rPr>
              <a:t>55</a:t>
            </a:r>
          </a:p>
        </p:txBody>
      </p:sp>
      <p:sp>
        <p:nvSpPr>
          <p:cNvPr id="42" name="Textfeld 41">
            <a:extLst>
              <a:ext uri="{FF2B5EF4-FFF2-40B4-BE49-F238E27FC236}">
                <a16:creationId xmlns:a16="http://schemas.microsoft.com/office/drawing/2014/main" id="{12D0911E-7D2B-4E21-8D85-850A6420666F}"/>
              </a:ext>
            </a:extLst>
          </p:cNvPr>
          <p:cNvSpPr txBox="1"/>
          <p:nvPr/>
        </p:nvSpPr>
        <p:spPr>
          <a:xfrm>
            <a:off x="998979" y="1228514"/>
            <a:ext cx="691215" cy="307777"/>
          </a:xfrm>
          <a:prstGeom prst="rect">
            <a:avLst/>
          </a:prstGeom>
          <a:noFill/>
        </p:spPr>
        <p:txBody>
          <a:bodyPr wrap="none" rtlCol="0">
            <a:spAutoFit/>
          </a:bodyPr>
          <a:lstStyle/>
          <a:p>
            <a:r>
              <a:rPr lang="de-DE" sz="1400" dirty="0">
                <a:solidFill>
                  <a:srgbClr val="3333FF"/>
                </a:solidFill>
              </a:rPr>
              <a:t>&gt;&gt;725</a:t>
            </a:r>
          </a:p>
        </p:txBody>
      </p:sp>
      <p:sp>
        <p:nvSpPr>
          <p:cNvPr id="46" name="Text Box 14">
            <a:extLst>
              <a:ext uri="{FF2B5EF4-FFF2-40B4-BE49-F238E27FC236}">
                <a16:creationId xmlns:a16="http://schemas.microsoft.com/office/drawing/2014/main" id="{94EFCA2B-DA35-4967-8B08-07E6304DD37F}"/>
              </a:ext>
            </a:extLst>
          </p:cNvPr>
          <p:cNvSpPr txBox="1">
            <a:spLocks noChangeArrowheads="1"/>
          </p:cNvSpPr>
          <p:nvPr/>
        </p:nvSpPr>
        <p:spPr bwMode="auto">
          <a:xfrm>
            <a:off x="7006726" y="5816413"/>
            <a:ext cx="1586845" cy="184666"/>
          </a:xfrm>
          <a:prstGeom prst="rect">
            <a:avLst/>
          </a:prstGeom>
          <a:solidFill>
            <a:schemeClr val="bg1"/>
          </a:solidFill>
          <a:ln>
            <a:noFill/>
          </a:ln>
          <a:effec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AGEB, ISE e.V.</a:t>
            </a:r>
          </a:p>
        </p:txBody>
      </p:sp>
      <p:cxnSp>
        <p:nvCxnSpPr>
          <p:cNvPr id="21" name="Gerader Verbinder 20">
            <a:extLst>
              <a:ext uri="{FF2B5EF4-FFF2-40B4-BE49-F238E27FC236}">
                <a16:creationId xmlns:a16="http://schemas.microsoft.com/office/drawing/2014/main" id="{BEF3CCE1-CAC7-4335-BB2E-11BBB236CD74}"/>
              </a:ext>
            </a:extLst>
          </p:cNvPr>
          <p:cNvCxnSpPr/>
          <p:nvPr/>
        </p:nvCxnSpPr>
        <p:spPr bwMode="auto">
          <a:xfrm flipV="1">
            <a:off x="1161587" y="1632666"/>
            <a:ext cx="0" cy="579272"/>
          </a:xfrm>
          <a:prstGeom prst="line">
            <a:avLst/>
          </a:prstGeom>
          <a:solidFill>
            <a:srgbClr val="FF0000"/>
          </a:solidFill>
          <a:ln w="19050" cap="flat" cmpd="sng" algn="ctr">
            <a:solidFill>
              <a:srgbClr val="FFC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r Verbinder 46">
            <a:extLst>
              <a:ext uri="{FF2B5EF4-FFF2-40B4-BE49-F238E27FC236}">
                <a16:creationId xmlns:a16="http://schemas.microsoft.com/office/drawing/2014/main" id="{AC3AC9E2-F5EC-4474-8F70-266CAB18B894}"/>
              </a:ext>
            </a:extLst>
          </p:cNvPr>
          <p:cNvCxnSpPr/>
          <p:nvPr/>
        </p:nvCxnSpPr>
        <p:spPr bwMode="auto">
          <a:xfrm flipV="1">
            <a:off x="1473896" y="1632666"/>
            <a:ext cx="0" cy="579272"/>
          </a:xfrm>
          <a:prstGeom prst="line">
            <a:avLst/>
          </a:prstGeom>
          <a:solidFill>
            <a:srgbClr val="FF0000"/>
          </a:solidFill>
          <a:ln w="19050" cap="flat" cmpd="sng" algn="ctr">
            <a:solidFill>
              <a:srgbClr val="FFC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8" name="Diagramm 47">
            <a:extLst>
              <a:ext uri="{FF2B5EF4-FFF2-40B4-BE49-F238E27FC236}">
                <a16:creationId xmlns:a16="http://schemas.microsoft.com/office/drawing/2014/main" id="{8655237B-1E03-48BB-8B0D-B1223DC887A6}"/>
              </a:ext>
            </a:extLst>
          </p:cNvPr>
          <p:cNvGraphicFramePr>
            <a:graphicFrameLocks/>
          </p:cNvGraphicFramePr>
          <p:nvPr>
            <p:extLst>
              <p:ext uri="{D42A27DB-BD31-4B8C-83A1-F6EECF244321}">
                <p14:modId xmlns:p14="http://schemas.microsoft.com/office/powerpoint/2010/main" val="185022710"/>
              </p:ext>
            </p:extLst>
          </p:nvPr>
        </p:nvGraphicFramePr>
        <p:xfrm>
          <a:off x="362892" y="1642913"/>
          <a:ext cx="9303612" cy="3426825"/>
        </p:xfrm>
        <a:graphic>
          <a:graphicData uri="http://schemas.openxmlformats.org/drawingml/2006/chart">
            <c:chart xmlns:c="http://schemas.openxmlformats.org/drawingml/2006/chart" xmlns:r="http://schemas.openxmlformats.org/officeDocument/2006/relationships" r:id="rId3"/>
          </a:graphicData>
        </a:graphic>
      </p:graphicFrame>
      <p:sp>
        <p:nvSpPr>
          <p:cNvPr id="74" name="Textfeld 73">
            <a:extLst>
              <a:ext uri="{FF2B5EF4-FFF2-40B4-BE49-F238E27FC236}">
                <a16:creationId xmlns:a16="http://schemas.microsoft.com/office/drawing/2014/main" id="{4FD0544A-AB0C-4B9D-A202-65747815F541}"/>
              </a:ext>
            </a:extLst>
          </p:cNvPr>
          <p:cNvSpPr txBox="1"/>
          <p:nvPr/>
        </p:nvSpPr>
        <p:spPr>
          <a:xfrm>
            <a:off x="6289316" y="5016152"/>
            <a:ext cx="1257075" cy="338554"/>
          </a:xfrm>
          <a:prstGeom prst="rect">
            <a:avLst/>
          </a:prstGeom>
          <a:noFill/>
        </p:spPr>
        <p:txBody>
          <a:bodyPr wrap="none" rtlCol="0">
            <a:spAutoFit/>
          </a:bodyPr>
          <a:lstStyle/>
          <a:p>
            <a:r>
              <a:rPr lang="de-DE" sz="1600" u="sng" dirty="0"/>
              <a:t>Geothermie</a:t>
            </a:r>
          </a:p>
        </p:txBody>
      </p:sp>
      <p:sp>
        <p:nvSpPr>
          <p:cNvPr id="75" name="Textfeld 74">
            <a:extLst>
              <a:ext uri="{FF2B5EF4-FFF2-40B4-BE49-F238E27FC236}">
                <a16:creationId xmlns:a16="http://schemas.microsoft.com/office/drawing/2014/main" id="{99E8C833-6C71-48A3-AFF1-FD8DCFCEF242}"/>
              </a:ext>
            </a:extLst>
          </p:cNvPr>
          <p:cNvSpPr txBox="1"/>
          <p:nvPr/>
        </p:nvSpPr>
        <p:spPr>
          <a:xfrm>
            <a:off x="6229507" y="1228514"/>
            <a:ext cx="526106" cy="338554"/>
          </a:xfrm>
          <a:prstGeom prst="rect">
            <a:avLst/>
          </a:prstGeom>
          <a:noFill/>
        </p:spPr>
        <p:txBody>
          <a:bodyPr wrap="none" rtlCol="0">
            <a:spAutoFit/>
          </a:bodyPr>
          <a:lstStyle/>
          <a:p>
            <a:r>
              <a:rPr lang="de-DE" sz="1600" dirty="0">
                <a:solidFill>
                  <a:srgbClr val="3333FF"/>
                </a:solidFill>
              </a:rPr>
              <a:t>200</a:t>
            </a:r>
          </a:p>
        </p:txBody>
      </p:sp>
      <p:sp>
        <p:nvSpPr>
          <p:cNvPr id="76" name="Textfeld 75">
            <a:extLst>
              <a:ext uri="{FF2B5EF4-FFF2-40B4-BE49-F238E27FC236}">
                <a16:creationId xmlns:a16="http://schemas.microsoft.com/office/drawing/2014/main" id="{AA30F60B-1FF8-4A23-9E50-597418CEBE42}"/>
              </a:ext>
            </a:extLst>
          </p:cNvPr>
          <p:cNvSpPr txBox="1"/>
          <p:nvPr/>
        </p:nvSpPr>
        <p:spPr>
          <a:xfrm>
            <a:off x="7177035" y="1228514"/>
            <a:ext cx="470000" cy="338554"/>
          </a:xfrm>
          <a:prstGeom prst="rect">
            <a:avLst/>
          </a:prstGeom>
          <a:noFill/>
        </p:spPr>
        <p:txBody>
          <a:bodyPr wrap="none" rtlCol="0">
            <a:spAutoFit/>
          </a:bodyPr>
          <a:lstStyle/>
          <a:p>
            <a:r>
              <a:rPr lang="de-DE" sz="1600" dirty="0">
                <a:solidFill>
                  <a:srgbClr val="3333FF"/>
                </a:solidFill>
              </a:rPr>
              <a:t>3,6</a:t>
            </a:r>
          </a:p>
        </p:txBody>
      </p:sp>
    </p:spTree>
    <p:extLst>
      <p:ext uri="{BB962C8B-B14F-4D97-AF65-F5344CB8AC3E}">
        <p14:creationId xmlns:p14="http://schemas.microsoft.com/office/powerpoint/2010/main" val="395540319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A0C2FD77-0A00-4A3F-945B-EC721EA8513D}"/>
              </a:ext>
            </a:extLst>
          </p:cNvPr>
          <p:cNvSpPr>
            <a:spLocks noChangeArrowheads="1"/>
          </p:cNvSpPr>
          <p:nvPr/>
        </p:nvSpPr>
        <p:spPr bwMode="auto">
          <a:xfrm>
            <a:off x="0" y="6085747"/>
            <a:ext cx="99060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Mit dem PV-Potenzial kann der Primärenergiebedarf flexibel ausgeglichen werden!</a:t>
            </a:r>
          </a:p>
        </p:txBody>
      </p:sp>
      <p:sp>
        <p:nvSpPr>
          <p:cNvPr id="12" name="Rectangle 4">
            <a:extLst>
              <a:ext uri="{FF2B5EF4-FFF2-40B4-BE49-F238E27FC236}">
                <a16:creationId xmlns:a16="http://schemas.microsoft.com/office/drawing/2014/main" id="{F9CE82BC-449F-429D-95DD-730E8A1BE3C5}"/>
              </a:ext>
            </a:extLst>
          </p:cNvPr>
          <p:cNvSpPr>
            <a:spLocks noChangeArrowheads="1"/>
          </p:cNvSpPr>
          <p:nvPr/>
        </p:nvSpPr>
        <p:spPr bwMode="auto">
          <a:xfrm>
            <a:off x="1337446" y="0"/>
            <a:ext cx="8355194"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EE-Potenziale bis 2040 in D (5)</a:t>
            </a:r>
            <a:br>
              <a:rPr lang="de-DE" altLang="de-DE" dirty="0">
                <a:solidFill>
                  <a:schemeClr val="bg1"/>
                </a:solidFill>
              </a:rPr>
            </a:br>
            <a:r>
              <a:rPr lang="de-DE" altLang="de-DE" dirty="0">
                <a:solidFill>
                  <a:schemeClr val="bg1"/>
                </a:solidFill>
              </a:rPr>
              <a:t>Primärenergiebedarf vs. EE-Potenziale und Bestand 2019</a:t>
            </a:r>
            <a:endParaRPr lang="de-DE" altLang="de-DE" dirty="0">
              <a:solidFill>
                <a:schemeClr val="bg1"/>
              </a:solidFill>
              <a:effectLst>
                <a:outerShdw blurRad="38100" dist="38100" dir="2700000" algn="tl">
                  <a:srgbClr val="000000">
                    <a:alpha val="43137"/>
                  </a:srgbClr>
                </a:outerShdw>
              </a:effectLst>
            </a:endParaRPr>
          </a:p>
        </p:txBody>
      </p:sp>
      <p:sp>
        <p:nvSpPr>
          <p:cNvPr id="3" name="Textfeld 2">
            <a:extLst>
              <a:ext uri="{FF2B5EF4-FFF2-40B4-BE49-F238E27FC236}">
                <a16:creationId xmlns:a16="http://schemas.microsoft.com/office/drawing/2014/main" id="{88542B37-BDBA-4781-BEC2-175E83ECDBF4}"/>
              </a:ext>
            </a:extLst>
          </p:cNvPr>
          <p:cNvSpPr txBox="1"/>
          <p:nvPr/>
        </p:nvSpPr>
        <p:spPr>
          <a:xfrm>
            <a:off x="1317895" y="920254"/>
            <a:ext cx="2287806" cy="369332"/>
          </a:xfrm>
          <a:prstGeom prst="rect">
            <a:avLst/>
          </a:prstGeom>
          <a:noFill/>
        </p:spPr>
        <p:txBody>
          <a:bodyPr wrap="none" rtlCol="0">
            <a:spAutoFit/>
          </a:bodyPr>
          <a:lstStyle/>
          <a:p>
            <a:r>
              <a:rPr lang="de-DE" sz="1800" dirty="0"/>
              <a:t>Primärenergiebedarf</a:t>
            </a:r>
          </a:p>
        </p:txBody>
      </p:sp>
      <p:sp>
        <p:nvSpPr>
          <p:cNvPr id="14" name="Textfeld 13">
            <a:extLst>
              <a:ext uri="{FF2B5EF4-FFF2-40B4-BE49-F238E27FC236}">
                <a16:creationId xmlns:a16="http://schemas.microsoft.com/office/drawing/2014/main" id="{C63096BD-56CD-4536-9986-4C26936458BD}"/>
              </a:ext>
            </a:extLst>
          </p:cNvPr>
          <p:cNvSpPr txBox="1"/>
          <p:nvPr/>
        </p:nvSpPr>
        <p:spPr>
          <a:xfrm>
            <a:off x="4519140" y="920254"/>
            <a:ext cx="1646605" cy="369332"/>
          </a:xfrm>
          <a:prstGeom prst="rect">
            <a:avLst/>
          </a:prstGeom>
          <a:noFill/>
        </p:spPr>
        <p:txBody>
          <a:bodyPr wrap="none" rtlCol="0">
            <a:spAutoFit/>
          </a:bodyPr>
          <a:lstStyle/>
          <a:p>
            <a:r>
              <a:rPr lang="de-DE" sz="1800" dirty="0"/>
              <a:t>EE-Potenziale</a:t>
            </a:r>
          </a:p>
        </p:txBody>
      </p:sp>
      <p:sp>
        <p:nvSpPr>
          <p:cNvPr id="15" name="Textfeld 14">
            <a:extLst>
              <a:ext uri="{FF2B5EF4-FFF2-40B4-BE49-F238E27FC236}">
                <a16:creationId xmlns:a16="http://schemas.microsoft.com/office/drawing/2014/main" id="{14C3062C-70DF-40CF-98EA-B9945CEC5FAE}"/>
              </a:ext>
            </a:extLst>
          </p:cNvPr>
          <p:cNvSpPr txBox="1"/>
          <p:nvPr/>
        </p:nvSpPr>
        <p:spPr>
          <a:xfrm>
            <a:off x="7451110" y="920254"/>
            <a:ext cx="1608133" cy="369332"/>
          </a:xfrm>
          <a:prstGeom prst="rect">
            <a:avLst/>
          </a:prstGeom>
          <a:noFill/>
        </p:spPr>
        <p:txBody>
          <a:bodyPr wrap="none" rtlCol="0">
            <a:spAutoFit/>
          </a:bodyPr>
          <a:lstStyle/>
          <a:p>
            <a:r>
              <a:rPr lang="de-DE" sz="1800" dirty="0"/>
              <a:t>Bestand 2019</a:t>
            </a:r>
          </a:p>
        </p:txBody>
      </p:sp>
      <p:sp>
        <p:nvSpPr>
          <p:cNvPr id="16" name="Textfeld 15">
            <a:extLst>
              <a:ext uri="{FF2B5EF4-FFF2-40B4-BE49-F238E27FC236}">
                <a16:creationId xmlns:a16="http://schemas.microsoft.com/office/drawing/2014/main" id="{6A4B675E-589C-419D-BD49-60918BE2463C}"/>
              </a:ext>
            </a:extLst>
          </p:cNvPr>
          <p:cNvSpPr txBox="1"/>
          <p:nvPr/>
        </p:nvSpPr>
        <p:spPr>
          <a:xfrm>
            <a:off x="342538" y="1213120"/>
            <a:ext cx="628698" cy="338554"/>
          </a:xfrm>
          <a:prstGeom prst="rect">
            <a:avLst/>
          </a:prstGeom>
          <a:noFill/>
        </p:spPr>
        <p:txBody>
          <a:bodyPr wrap="none" rtlCol="0">
            <a:spAutoFit/>
          </a:bodyPr>
          <a:lstStyle/>
          <a:p>
            <a:r>
              <a:rPr lang="de-DE" sz="1600" b="1" dirty="0">
                <a:solidFill>
                  <a:srgbClr val="3333FF"/>
                </a:solidFill>
              </a:rPr>
              <a:t>TWh</a:t>
            </a:r>
          </a:p>
        </p:txBody>
      </p:sp>
      <p:sp>
        <p:nvSpPr>
          <p:cNvPr id="17" name="Textfeld 16">
            <a:extLst>
              <a:ext uri="{FF2B5EF4-FFF2-40B4-BE49-F238E27FC236}">
                <a16:creationId xmlns:a16="http://schemas.microsoft.com/office/drawing/2014/main" id="{A5C3A2E7-7EA8-4781-8D43-E9581F98EA41}"/>
              </a:ext>
            </a:extLst>
          </p:cNvPr>
          <p:cNvSpPr txBox="1"/>
          <p:nvPr/>
        </p:nvSpPr>
        <p:spPr>
          <a:xfrm>
            <a:off x="1785801" y="1223263"/>
            <a:ext cx="1298241" cy="338554"/>
          </a:xfrm>
          <a:prstGeom prst="rect">
            <a:avLst/>
          </a:prstGeom>
          <a:noFill/>
        </p:spPr>
        <p:txBody>
          <a:bodyPr wrap="none" rtlCol="0">
            <a:spAutoFit/>
          </a:bodyPr>
          <a:lstStyle/>
          <a:p>
            <a:r>
              <a:rPr lang="de-DE" sz="1600" dirty="0">
                <a:solidFill>
                  <a:srgbClr val="3333FF"/>
                </a:solidFill>
              </a:rPr>
              <a:t>2000 TWh/a</a:t>
            </a:r>
          </a:p>
        </p:txBody>
      </p:sp>
      <p:sp>
        <p:nvSpPr>
          <p:cNvPr id="18" name="Textfeld 17">
            <a:extLst>
              <a:ext uri="{FF2B5EF4-FFF2-40B4-BE49-F238E27FC236}">
                <a16:creationId xmlns:a16="http://schemas.microsoft.com/office/drawing/2014/main" id="{C642B1C4-A342-4653-9FA3-5409E46233A1}"/>
              </a:ext>
            </a:extLst>
          </p:cNvPr>
          <p:cNvSpPr txBox="1"/>
          <p:nvPr/>
        </p:nvSpPr>
        <p:spPr>
          <a:xfrm>
            <a:off x="4553431" y="1223263"/>
            <a:ext cx="1538691" cy="338554"/>
          </a:xfrm>
          <a:prstGeom prst="rect">
            <a:avLst/>
          </a:prstGeom>
          <a:noFill/>
        </p:spPr>
        <p:txBody>
          <a:bodyPr wrap="none" rtlCol="0">
            <a:spAutoFit/>
          </a:bodyPr>
          <a:lstStyle/>
          <a:p>
            <a:r>
              <a:rPr lang="de-DE" sz="1600" dirty="0">
                <a:solidFill>
                  <a:srgbClr val="3333FF"/>
                </a:solidFill>
              </a:rPr>
              <a:t>&gt;&gt;2000 TWh/a</a:t>
            </a:r>
          </a:p>
        </p:txBody>
      </p:sp>
      <p:sp>
        <p:nvSpPr>
          <p:cNvPr id="19" name="Textfeld 18">
            <a:extLst>
              <a:ext uri="{FF2B5EF4-FFF2-40B4-BE49-F238E27FC236}">
                <a16:creationId xmlns:a16="http://schemas.microsoft.com/office/drawing/2014/main" id="{DBF6F305-41D2-4749-8B26-51831810C748}"/>
              </a:ext>
            </a:extLst>
          </p:cNvPr>
          <p:cNvSpPr txBox="1"/>
          <p:nvPr/>
        </p:nvSpPr>
        <p:spPr>
          <a:xfrm>
            <a:off x="7681456" y="1223263"/>
            <a:ext cx="1169166" cy="338554"/>
          </a:xfrm>
          <a:prstGeom prst="rect">
            <a:avLst/>
          </a:prstGeom>
          <a:noFill/>
        </p:spPr>
        <p:txBody>
          <a:bodyPr wrap="none" rtlCol="0">
            <a:spAutoFit/>
          </a:bodyPr>
          <a:lstStyle/>
          <a:p>
            <a:r>
              <a:rPr lang="de-DE" sz="1600" dirty="0">
                <a:solidFill>
                  <a:srgbClr val="3333FF"/>
                </a:solidFill>
              </a:rPr>
              <a:t>511,9 TWh</a:t>
            </a:r>
          </a:p>
        </p:txBody>
      </p:sp>
      <p:sp>
        <p:nvSpPr>
          <p:cNvPr id="21" name="Text Box 14">
            <a:extLst>
              <a:ext uri="{FF2B5EF4-FFF2-40B4-BE49-F238E27FC236}">
                <a16:creationId xmlns:a16="http://schemas.microsoft.com/office/drawing/2014/main" id="{E2696C14-B508-47B4-BDBD-B6FD2A76EAA7}"/>
              </a:ext>
            </a:extLst>
          </p:cNvPr>
          <p:cNvSpPr txBox="1">
            <a:spLocks noChangeArrowheads="1"/>
          </p:cNvSpPr>
          <p:nvPr/>
        </p:nvSpPr>
        <p:spPr bwMode="auto">
          <a:xfrm>
            <a:off x="7691631" y="5753080"/>
            <a:ext cx="1586845" cy="184666"/>
          </a:xfrm>
          <a:prstGeom prst="rect">
            <a:avLst/>
          </a:prstGeom>
          <a:solidFill>
            <a:schemeClr val="bg1"/>
          </a:solidFill>
          <a:ln>
            <a:noFill/>
          </a:ln>
          <a:effec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AGEB, ISE e.V.</a:t>
            </a:r>
          </a:p>
        </p:txBody>
      </p:sp>
      <p:graphicFrame>
        <p:nvGraphicFramePr>
          <p:cNvPr id="24" name="Diagramm 23">
            <a:extLst>
              <a:ext uri="{FF2B5EF4-FFF2-40B4-BE49-F238E27FC236}">
                <a16:creationId xmlns:a16="http://schemas.microsoft.com/office/drawing/2014/main" id="{D4CCF871-E006-4BCA-B701-D97F3326E640}"/>
              </a:ext>
            </a:extLst>
          </p:cNvPr>
          <p:cNvGraphicFramePr>
            <a:graphicFrameLocks/>
          </p:cNvGraphicFramePr>
          <p:nvPr>
            <p:extLst>
              <p:ext uri="{D42A27DB-BD31-4B8C-83A1-F6EECF244321}">
                <p14:modId xmlns:p14="http://schemas.microsoft.com/office/powerpoint/2010/main" val="2544112668"/>
              </p:ext>
            </p:extLst>
          </p:nvPr>
        </p:nvGraphicFramePr>
        <p:xfrm>
          <a:off x="371478" y="1551675"/>
          <a:ext cx="9429747" cy="398166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feld 1">
            <a:extLst>
              <a:ext uri="{FF2B5EF4-FFF2-40B4-BE49-F238E27FC236}">
                <a16:creationId xmlns:a16="http://schemas.microsoft.com/office/drawing/2014/main" id="{0782AECD-04DB-4205-B9F1-CFCACF6A5EAE}"/>
              </a:ext>
            </a:extLst>
          </p:cNvPr>
          <p:cNvSpPr txBox="1"/>
          <p:nvPr/>
        </p:nvSpPr>
        <p:spPr>
          <a:xfrm>
            <a:off x="5876987" y="2813679"/>
            <a:ext cx="425116" cy="307777"/>
          </a:xfrm>
          <a:prstGeom prst="rect">
            <a:avLst/>
          </a:prstGeom>
          <a:noFill/>
        </p:spPr>
        <p:txBody>
          <a:bodyPr wrap="none" rtlCol="0">
            <a:spAutoFit/>
          </a:bodyPr>
          <a:lstStyle/>
          <a:p>
            <a:r>
              <a:rPr lang="de-DE" sz="1400" dirty="0"/>
              <a:t>PV</a:t>
            </a:r>
          </a:p>
        </p:txBody>
      </p:sp>
      <p:sp>
        <p:nvSpPr>
          <p:cNvPr id="7" name="Textfeld 6">
            <a:extLst>
              <a:ext uri="{FF2B5EF4-FFF2-40B4-BE49-F238E27FC236}">
                <a16:creationId xmlns:a16="http://schemas.microsoft.com/office/drawing/2014/main" id="{EFF59CD1-4597-478D-AC24-0EBA86C8A3DC}"/>
              </a:ext>
            </a:extLst>
          </p:cNvPr>
          <p:cNvSpPr txBox="1"/>
          <p:nvPr/>
        </p:nvSpPr>
        <p:spPr>
          <a:xfrm>
            <a:off x="5876987" y="3393687"/>
            <a:ext cx="1199367" cy="307777"/>
          </a:xfrm>
          <a:prstGeom prst="rect">
            <a:avLst/>
          </a:prstGeom>
          <a:noFill/>
        </p:spPr>
        <p:txBody>
          <a:bodyPr wrap="none" rtlCol="0">
            <a:spAutoFit/>
          </a:bodyPr>
          <a:lstStyle/>
          <a:p>
            <a:r>
              <a:rPr lang="de-DE" sz="1400" dirty="0"/>
              <a:t>Solarthermie</a:t>
            </a:r>
          </a:p>
        </p:txBody>
      </p:sp>
      <p:sp>
        <p:nvSpPr>
          <p:cNvPr id="8" name="Textfeld 7">
            <a:extLst>
              <a:ext uri="{FF2B5EF4-FFF2-40B4-BE49-F238E27FC236}">
                <a16:creationId xmlns:a16="http://schemas.microsoft.com/office/drawing/2014/main" id="{87D64A6A-FC26-4A88-B2DB-5CC6E63E8B28}"/>
              </a:ext>
            </a:extLst>
          </p:cNvPr>
          <p:cNvSpPr txBox="1"/>
          <p:nvPr/>
        </p:nvSpPr>
        <p:spPr>
          <a:xfrm>
            <a:off x="5876987" y="3780578"/>
            <a:ext cx="1289135" cy="307777"/>
          </a:xfrm>
          <a:prstGeom prst="rect">
            <a:avLst/>
          </a:prstGeom>
          <a:noFill/>
        </p:spPr>
        <p:txBody>
          <a:bodyPr wrap="none" rtlCol="0">
            <a:spAutoFit/>
          </a:bodyPr>
          <a:lstStyle/>
          <a:p>
            <a:r>
              <a:rPr lang="de-DE" sz="1400" dirty="0"/>
              <a:t>Wind </a:t>
            </a:r>
            <a:r>
              <a:rPr lang="de-DE" sz="1400" dirty="0" err="1"/>
              <a:t>onshore</a:t>
            </a:r>
            <a:endParaRPr lang="de-DE" sz="1400" dirty="0"/>
          </a:p>
        </p:txBody>
      </p:sp>
      <p:sp>
        <p:nvSpPr>
          <p:cNvPr id="9" name="Textfeld 8">
            <a:extLst>
              <a:ext uri="{FF2B5EF4-FFF2-40B4-BE49-F238E27FC236}">
                <a16:creationId xmlns:a16="http://schemas.microsoft.com/office/drawing/2014/main" id="{4B739919-6837-4762-92CA-9AEEA2B788DB}"/>
              </a:ext>
            </a:extLst>
          </p:cNvPr>
          <p:cNvSpPr txBox="1"/>
          <p:nvPr/>
        </p:nvSpPr>
        <p:spPr>
          <a:xfrm>
            <a:off x="5876987" y="4332990"/>
            <a:ext cx="1285865" cy="307777"/>
          </a:xfrm>
          <a:prstGeom prst="rect">
            <a:avLst/>
          </a:prstGeom>
          <a:noFill/>
        </p:spPr>
        <p:txBody>
          <a:bodyPr wrap="none" rtlCol="0">
            <a:spAutoFit/>
          </a:bodyPr>
          <a:lstStyle/>
          <a:p>
            <a:r>
              <a:rPr lang="de-DE" sz="1400" dirty="0"/>
              <a:t>Wind offshore</a:t>
            </a:r>
          </a:p>
        </p:txBody>
      </p:sp>
      <p:sp>
        <p:nvSpPr>
          <p:cNvPr id="10" name="Textfeld 9">
            <a:extLst>
              <a:ext uri="{FF2B5EF4-FFF2-40B4-BE49-F238E27FC236}">
                <a16:creationId xmlns:a16="http://schemas.microsoft.com/office/drawing/2014/main" id="{B096EFD1-03E4-4F7B-BCD7-980426FC3FEE}"/>
              </a:ext>
            </a:extLst>
          </p:cNvPr>
          <p:cNvSpPr txBox="1"/>
          <p:nvPr/>
        </p:nvSpPr>
        <p:spPr>
          <a:xfrm>
            <a:off x="5876987" y="4697362"/>
            <a:ext cx="971741" cy="307777"/>
          </a:xfrm>
          <a:prstGeom prst="rect">
            <a:avLst/>
          </a:prstGeom>
          <a:noFill/>
        </p:spPr>
        <p:txBody>
          <a:bodyPr wrap="none" rtlCol="0">
            <a:spAutoFit/>
          </a:bodyPr>
          <a:lstStyle/>
          <a:p>
            <a:r>
              <a:rPr lang="de-DE" sz="1400" dirty="0"/>
              <a:t>Biomasse</a:t>
            </a:r>
          </a:p>
        </p:txBody>
      </p:sp>
      <p:sp>
        <p:nvSpPr>
          <p:cNvPr id="13" name="Textfeld 12">
            <a:extLst>
              <a:ext uri="{FF2B5EF4-FFF2-40B4-BE49-F238E27FC236}">
                <a16:creationId xmlns:a16="http://schemas.microsoft.com/office/drawing/2014/main" id="{ADA26018-2436-46BA-9279-100A6E41FAA1}"/>
              </a:ext>
            </a:extLst>
          </p:cNvPr>
          <p:cNvSpPr txBox="1"/>
          <p:nvPr/>
        </p:nvSpPr>
        <p:spPr>
          <a:xfrm>
            <a:off x="5876987" y="5282153"/>
            <a:ext cx="1133387" cy="307777"/>
          </a:xfrm>
          <a:prstGeom prst="rect">
            <a:avLst/>
          </a:prstGeom>
          <a:noFill/>
        </p:spPr>
        <p:txBody>
          <a:bodyPr wrap="none" rtlCol="0">
            <a:spAutoFit/>
          </a:bodyPr>
          <a:lstStyle/>
          <a:p>
            <a:r>
              <a:rPr lang="de-DE" sz="1400" dirty="0"/>
              <a:t>Wasserkraft</a:t>
            </a:r>
          </a:p>
        </p:txBody>
      </p:sp>
      <p:sp>
        <p:nvSpPr>
          <p:cNvPr id="23" name="Textfeld 22">
            <a:extLst>
              <a:ext uri="{FF2B5EF4-FFF2-40B4-BE49-F238E27FC236}">
                <a16:creationId xmlns:a16="http://schemas.microsoft.com/office/drawing/2014/main" id="{0227ED39-D16A-4993-88E4-3711437ACAE5}"/>
              </a:ext>
            </a:extLst>
          </p:cNvPr>
          <p:cNvSpPr txBox="1"/>
          <p:nvPr/>
        </p:nvSpPr>
        <p:spPr>
          <a:xfrm>
            <a:off x="5876987" y="5084253"/>
            <a:ext cx="1119217" cy="307777"/>
          </a:xfrm>
          <a:prstGeom prst="rect">
            <a:avLst/>
          </a:prstGeom>
          <a:noFill/>
        </p:spPr>
        <p:txBody>
          <a:bodyPr wrap="none" rtlCol="0">
            <a:spAutoFit/>
          </a:bodyPr>
          <a:lstStyle/>
          <a:p>
            <a:r>
              <a:rPr lang="de-DE" sz="1400" dirty="0"/>
              <a:t>Geothermie</a:t>
            </a:r>
          </a:p>
        </p:txBody>
      </p:sp>
      <p:sp>
        <p:nvSpPr>
          <p:cNvPr id="4" name="Textfeld 3">
            <a:extLst>
              <a:ext uri="{FF2B5EF4-FFF2-40B4-BE49-F238E27FC236}">
                <a16:creationId xmlns:a16="http://schemas.microsoft.com/office/drawing/2014/main" id="{7A14D807-B47D-4554-8943-893D28E5EB78}"/>
              </a:ext>
            </a:extLst>
          </p:cNvPr>
          <p:cNvSpPr txBox="1"/>
          <p:nvPr/>
        </p:nvSpPr>
        <p:spPr>
          <a:xfrm>
            <a:off x="7487771" y="1749253"/>
            <a:ext cx="2313454" cy="2031325"/>
          </a:xfrm>
          <a:prstGeom prst="rect">
            <a:avLst/>
          </a:prstGeom>
          <a:solidFill>
            <a:schemeClr val="bg1">
              <a:lumMod val="95000"/>
            </a:schemeClr>
          </a:solidFill>
        </p:spPr>
        <p:txBody>
          <a:bodyPr wrap="none" rtlCol="0">
            <a:spAutoFit/>
          </a:bodyPr>
          <a:lstStyle/>
          <a:p>
            <a:r>
              <a:rPr lang="de-DE" sz="1800" dirty="0">
                <a:solidFill>
                  <a:srgbClr val="FF0000"/>
                </a:solidFill>
              </a:rPr>
              <a:t>EE-Potenziale, leicht</a:t>
            </a:r>
          </a:p>
          <a:p>
            <a:r>
              <a:rPr lang="de-DE" sz="1800" dirty="0">
                <a:solidFill>
                  <a:srgbClr val="FF0000"/>
                </a:solidFill>
              </a:rPr>
              <a:t>zu merken (TWh/a):</a:t>
            </a:r>
          </a:p>
          <a:p>
            <a:pPr marL="285750" indent="-285750">
              <a:buFontTx/>
              <a:buChar char="-"/>
            </a:pPr>
            <a:r>
              <a:rPr lang="de-DE" sz="1800" dirty="0">
                <a:solidFill>
                  <a:srgbClr val="FF0000"/>
                </a:solidFill>
              </a:rPr>
              <a:t>775  Solar</a:t>
            </a:r>
          </a:p>
          <a:p>
            <a:pPr marL="285750" indent="-285750">
              <a:buFontTx/>
              <a:buChar char="-"/>
            </a:pPr>
            <a:r>
              <a:rPr lang="de-DE" sz="1800" dirty="0">
                <a:solidFill>
                  <a:srgbClr val="FF0000"/>
                </a:solidFill>
              </a:rPr>
              <a:t>700 Wind</a:t>
            </a:r>
          </a:p>
          <a:p>
            <a:pPr marL="285750" indent="-285750">
              <a:buFontTx/>
              <a:buChar char="-"/>
            </a:pPr>
            <a:r>
              <a:rPr lang="de-DE" sz="1800" dirty="0">
                <a:solidFill>
                  <a:srgbClr val="FF0000"/>
                </a:solidFill>
              </a:rPr>
              <a:t>300 Biomasse</a:t>
            </a:r>
          </a:p>
          <a:p>
            <a:pPr marL="285750" indent="-285750">
              <a:buFontTx/>
              <a:buChar char="-"/>
            </a:pPr>
            <a:r>
              <a:rPr lang="de-DE" sz="1800" dirty="0">
                <a:solidFill>
                  <a:srgbClr val="FF0000"/>
                </a:solidFill>
              </a:rPr>
              <a:t>200 Geothermie</a:t>
            </a:r>
          </a:p>
          <a:p>
            <a:pPr marL="285750" indent="-285750">
              <a:buFontTx/>
              <a:buChar char="-"/>
            </a:pPr>
            <a:r>
              <a:rPr lang="de-DE" sz="1800" dirty="0">
                <a:solidFill>
                  <a:srgbClr val="FF0000"/>
                </a:solidFill>
              </a:rPr>
              <a:t>  25 Wasserkraft</a:t>
            </a:r>
          </a:p>
        </p:txBody>
      </p:sp>
      <p:cxnSp>
        <p:nvCxnSpPr>
          <p:cNvPr id="20" name="Gerader Verbinder 19">
            <a:extLst>
              <a:ext uri="{FF2B5EF4-FFF2-40B4-BE49-F238E27FC236}">
                <a16:creationId xmlns:a16="http://schemas.microsoft.com/office/drawing/2014/main" id="{18CFD04A-5BA6-4E72-A241-FA2F915EA180}"/>
              </a:ext>
            </a:extLst>
          </p:cNvPr>
          <p:cNvCxnSpPr/>
          <p:nvPr/>
        </p:nvCxnSpPr>
        <p:spPr bwMode="auto">
          <a:xfrm flipV="1">
            <a:off x="4762500" y="1651000"/>
            <a:ext cx="0" cy="733427"/>
          </a:xfrm>
          <a:prstGeom prst="line">
            <a:avLst/>
          </a:prstGeom>
          <a:solidFill>
            <a:srgbClr val="FF0000"/>
          </a:solidFill>
          <a:ln w="28575" cap="flat" cmpd="sng" algn="ctr">
            <a:solidFill>
              <a:srgbClr val="FF99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r Verbinder 21">
            <a:extLst>
              <a:ext uri="{FF2B5EF4-FFF2-40B4-BE49-F238E27FC236}">
                <a16:creationId xmlns:a16="http://schemas.microsoft.com/office/drawing/2014/main" id="{84CA30B9-4B55-4692-ADBF-CFDB7DF70588}"/>
              </a:ext>
            </a:extLst>
          </p:cNvPr>
          <p:cNvCxnSpPr/>
          <p:nvPr/>
        </p:nvCxnSpPr>
        <p:spPr bwMode="auto">
          <a:xfrm flipV="1">
            <a:off x="5899960" y="1651000"/>
            <a:ext cx="0" cy="733426"/>
          </a:xfrm>
          <a:prstGeom prst="line">
            <a:avLst/>
          </a:prstGeom>
          <a:solidFill>
            <a:srgbClr val="FF0000"/>
          </a:solidFill>
          <a:ln w="28575" cap="flat" cmpd="sng" algn="ctr">
            <a:solidFill>
              <a:srgbClr val="FF99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3598447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ppt_x"/>
                                          </p:val>
                                        </p:tav>
                                        <p:tav tm="100000">
                                          <p:val>
                                            <p:strVal val="#ppt_x"/>
                                          </p:val>
                                        </p:tav>
                                      </p:tavLst>
                                    </p:anim>
                                    <p:anim calcmode="lin" valueType="num">
                                      <p:cBhvr additive="base">
                                        <p:cTn id="14"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F9CE82BC-449F-429D-95DD-730E8A1BE3C5}"/>
              </a:ext>
            </a:extLst>
          </p:cNvPr>
          <p:cNvSpPr>
            <a:spLocks noChangeArrowheads="1"/>
          </p:cNvSpPr>
          <p:nvPr/>
        </p:nvSpPr>
        <p:spPr bwMode="auto">
          <a:xfrm>
            <a:off x="1337446" y="0"/>
            <a:ext cx="7464425"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Primärenergiebedarf in RLP 2040 (1)</a:t>
            </a:r>
          </a:p>
        </p:txBody>
      </p:sp>
      <p:sp>
        <p:nvSpPr>
          <p:cNvPr id="4" name="Text Box 5">
            <a:extLst>
              <a:ext uri="{FF2B5EF4-FFF2-40B4-BE49-F238E27FC236}">
                <a16:creationId xmlns:a16="http://schemas.microsoft.com/office/drawing/2014/main" id="{7CA8AEF1-64F4-496D-8AE0-90BEEB980FDD}"/>
              </a:ext>
            </a:extLst>
          </p:cNvPr>
          <p:cNvSpPr txBox="1">
            <a:spLocks noChangeArrowheads="1"/>
          </p:cNvSpPr>
          <p:nvPr/>
        </p:nvSpPr>
        <p:spPr bwMode="auto">
          <a:xfrm>
            <a:off x="679253" y="1172298"/>
            <a:ext cx="8697913" cy="1200329"/>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800" b="1" dirty="0">
                <a:solidFill>
                  <a:srgbClr val="563BFB"/>
                </a:solidFill>
              </a:rPr>
              <a:t>Annahme</a:t>
            </a:r>
          </a:p>
          <a:p>
            <a:pPr marL="0" indent="0">
              <a:defRPr/>
            </a:pPr>
            <a:r>
              <a:rPr lang="de-DE" altLang="de-DE" sz="1800" dirty="0">
                <a:solidFill>
                  <a:srgbClr val="563BFB"/>
                </a:solidFill>
              </a:rPr>
              <a:t>In Ermangelung von Primärenergiebedarfsprognosen 2040 für RLP wird folgende Annahme getroffen: Der Primärenergiebedarf von RLP für 2040 kann vom bundesweiten Wert abgeleitet werden:</a:t>
            </a:r>
          </a:p>
        </p:txBody>
      </p:sp>
      <p:grpSp>
        <p:nvGrpSpPr>
          <p:cNvPr id="7" name="Gruppieren 6">
            <a:extLst>
              <a:ext uri="{FF2B5EF4-FFF2-40B4-BE49-F238E27FC236}">
                <a16:creationId xmlns:a16="http://schemas.microsoft.com/office/drawing/2014/main" id="{83DDF550-C1AA-412E-B751-3D514ACBF9AC}"/>
              </a:ext>
            </a:extLst>
          </p:cNvPr>
          <p:cNvGrpSpPr/>
          <p:nvPr/>
        </p:nvGrpSpPr>
        <p:grpSpPr>
          <a:xfrm>
            <a:off x="679253" y="2577251"/>
            <a:ext cx="8697913" cy="1057328"/>
            <a:chOff x="679253" y="2124407"/>
            <a:chExt cx="8697913" cy="1057328"/>
          </a:xfrm>
        </p:grpSpPr>
        <p:sp>
          <p:nvSpPr>
            <p:cNvPr id="5" name="Text Box 5">
              <a:extLst>
                <a:ext uri="{FF2B5EF4-FFF2-40B4-BE49-F238E27FC236}">
                  <a16:creationId xmlns:a16="http://schemas.microsoft.com/office/drawing/2014/main" id="{7D014CE4-A7E5-4121-8D69-7467842A0A63}"/>
                </a:ext>
              </a:extLst>
            </p:cNvPr>
            <p:cNvSpPr txBox="1">
              <a:spLocks noChangeArrowheads="1"/>
            </p:cNvSpPr>
            <p:nvPr/>
          </p:nvSpPr>
          <p:spPr bwMode="auto">
            <a:xfrm>
              <a:off x="679253" y="2208386"/>
              <a:ext cx="8697913"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lgn="ctr">
                <a:defRPr/>
              </a:pPr>
              <a:r>
                <a:rPr lang="de-DE" altLang="de-DE" sz="1800" dirty="0">
                  <a:solidFill>
                    <a:srgbClr val="563BFB"/>
                  </a:solidFill>
                </a:rPr>
                <a:t>Primärenergiebedarf RLP  = 5% vom Primärenergiebedarf D   </a:t>
              </a:r>
              <a:r>
                <a:rPr lang="de-DE" altLang="de-DE" sz="1400" dirty="0">
                  <a:solidFill>
                    <a:srgbClr val="563BFB"/>
                  </a:solidFill>
                </a:rPr>
                <a:t>1)</a:t>
              </a:r>
            </a:p>
          </p:txBody>
        </p:sp>
        <p:sp>
          <p:nvSpPr>
            <p:cNvPr id="3" name="Rechteck 2">
              <a:extLst>
                <a:ext uri="{FF2B5EF4-FFF2-40B4-BE49-F238E27FC236}">
                  <a16:creationId xmlns:a16="http://schemas.microsoft.com/office/drawing/2014/main" id="{12308A77-0F51-447E-B33A-B08EE48D9C86}"/>
                </a:ext>
              </a:extLst>
            </p:cNvPr>
            <p:cNvSpPr/>
            <p:nvPr/>
          </p:nvSpPr>
          <p:spPr bwMode="auto">
            <a:xfrm>
              <a:off x="793102" y="2124407"/>
              <a:ext cx="8322906" cy="1057328"/>
            </a:xfrm>
            <a:prstGeom prst="rect">
              <a:avLst/>
            </a:prstGeom>
            <a:noFill/>
            <a:ln w="19050" cap="flat" cmpd="sng" algn="ctr">
              <a:solidFill>
                <a:srgbClr val="3333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6" name="Text Box 5">
              <a:extLst>
                <a:ext uri="{FF2B5EF4-FFF2-40B4-BE49-F238E27FC236}">
                  <a16:creationId xmlns:a16="http://schemas.microsoft.com/office/drawing/2014/main" id="{79918EA9-A2DD-41DC-8958-39BC26CFE402}"/>
                </a:ext>
              </a:extLst>
            </p:cNvPr>
            <p:cNvSpPr txBox="1">
              <a:spLocks noChangeArrowheads="1"/>
            </p:cNvSpPr>
            <p:nvPr/>
          </p:nvSpPr>
          <p:spPr bwMode="auto">
            <a:xfrm>
              <a:off x="4449436" y="2515623"/>
              <a:ext cx="2549139" cy="646331"/>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defRPr/>
              </a:pPr>
              <a:r>
                <a:rPr lang="de-DE" altLang="de-DE" sz="1800" dirty="0">
                  <a:solidFill>
                    <a:srgbClr val="563BFB"/>
                  </a:solidFill>
                </a:rPr>
                <a:t>= ca. 2.000 TWh * 0,05</a:t>
              </a:r>
              <a:br>
                <a:rPr lang="de-DE" altLang="de-DE" sz="1800" dirty="0">
                  <a:solidFill>
                    <a:srgbClr val="563BFB"/>
                  </a:solidFill>
                </a:rPr>
              </a:br>
              <a:r>
                <a:rPr lang="de-DE" altLang="de-DE" sz="1800" dirty="0">
                  <a:solidFill>
                    <a:srgbClr val="563BFB"/>
                  </a:solidFill>
                </a:rPr>
                <a:t>= </a:t>
              </a:r>
              <a:r>
                <a:rPr lang="de-DE" altLang="de-DE" sz="1800" b="1" dirty="0">
                  <a:solidFill>
                    <a:srgbClr val="563BFB"/>
                  </a:solidFill>
                </a:rPr>
                <a:t>100 TWh</a:t>
              </a:r>
            </a:p>
          </p:txBody>
        </p:sp>
      </p:grpSp>
      <p:sp>
        <p:nvSpPr>
          <p:cNvPr id="2" name="Textfeld 1">
            <a:extLst>
              <a:ext uri="{FF2B5EF4-FFF2-40B4-BE49-F238E27FC236}">
                <a16:creationId xmlns:a16="http://schemas.microsoft.com/office/drawing/2014/main" id="{FBC09812-B5B2-41E8-A18C-4E88FC77AFA9}"/>
              </a:ext>
            </a:extLst>
          </p:cNvPr>
          <p:cNvSpPr txBox="1"/>
          <p:nvPr/>
        </p:nvSpPr>
        <p:spPr>
          <a:xfrm>
            <a:off x="679253" y="3780951"/>
            <a:ext cx="9278181" cy="738664"/>
          </a:xfrm>
          <a:prstGeom prst="rect">
            <a:avLst/>
          </a:prstGeom>
          <a:noFill/>
        </p:spPr>
        <p:txBody>
          <a:bodyPr wrap="none" rtlCol="0">
            <a:spAutoFit/>
          </a:bodyPr>
          <a:lstStyle/>
          <a:p>
            <a:r>
              <a:rPr lang="de-DE" sz="1400" dirty="0">
                <a:solidFill>
                  <a:srgbClr val="3333FF"/>
                </a:solidFill>
              </a:rPr>
              <a:t>1) Der Endenergieverbrauch von RLP 2017 entspricht 5% des Endenergieverbrauch von D 2017</a:t>
            </a:r>
            <a:br>
              <a:rPr lang="de-DE" sz="1400" dirty="0">
                <a:solidFill>
                  <a:srgbClr val="3333FF"/>
                </a:solidFill>
              </a:rPr>
            </a:br>
            <a:r>
              <a:rPr lang="de-DE" sz="1400" dirty="0">
                <a:solidFill>
                  <a:srgbClr val="3333FF"/>
                </a:solidFill>
              </a:rPr>
              <a:t>   </a:t>
            </a:r>
            <a:r>
              <a:rPr lang="de-DE" sz="1400" u="sng" dirty="0">
                <a:solidFill>
                  <a:srgbClr val="3333FF"/>
                </a:solidFill>
              </a:rPr>
              <a:t> Übrigens</a:t>
            </a:r>
            <a:r>
              <a:rPr lang="de-DE" sz="1400" dirty="0">
                <a:solidFill>
                  <a:srgbClr val="3333FF"/>
                </a:solidFill>
              </a:rPr>
              <a:t>. sowohl der %-</a:t>
            </a:r>
            <a:r>
              <a:rPr lang="de-DE" sz="1400" dirty="0" err="1">
                <a:solidFill>
                  <a:srgbClr val="3333FF"/>
                </a:solidFill>
              </a:rPr>
              <a:t>tuale</a:t>
            </a:r>
            <a:r>
              <a:rPr lang="de-DE" sz="1400" dirty="0">
                <a:solidFill>
                  <a:srgbClr val="3333FF"/>
                </a:solidFill>
              </a:rPr>
              <a:t> Anteil der Einwohner als auch der Landesfläche von RLP entspricht ca. 5% von D.</a:t>
            </a:r>
            <a:br>
              <a:rPr lang="de-DE" sz="1400" dirty="0">
                <a:solidFill>
                  <a:srgbClr val="3333FF"/>
                </a:solidFill>
              </a:rPr>
            </a:br>
            <a:r>
              <a:rPr lang="de-DE" sz="1400" dirty="0">
                <a:solidFill>
                  <a:srgbClr val="3333FF"/>
                </a:solidFill>
              </a:rPr>
              <a:t>                     Auch der Königsteiner-Schlüssel beträgt ca. 5% </a:t>
            </a:r>
          </a:p>
        </p:txBody>
      </p:sp>
    </p:spTree>
    <p:extLst>
      <p:ext uri="{BB962C8B-B14F-4D97-AF65-F5344CB8AC3E}">
        <p14:creationId xmlns:p14="http://schemas.microsoft.com/office/powerpoint/2010/main" val="3285465732"/>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a:extLst>
              <a:ext uri="{FF2B5EF4-FFF2-40B4-BE49-F238E27FC236}">
                <a16:creationId xmlns:a16="http://schemas.microsoft.com/office/drawing/2014/main" id="{FCEF51A8-83BB-4A2F-A2C2-5729FF1196D5}"/>
              </a:ext>
            </a:extLst>
          </p:cNvPr>
          <p:cNvSpPr>
            <a:spLocks noChangeArrowheads="1"/>
          </p:cNvSpPr>
          <p:nvPr/>
        </p:nvSpPr>
        <p:spPr bwMode="auto">
          <a:xfrm>
            <a:off x="1306944" y="99784"/>
            <a:ext cx="5047087"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Primärenergiebedarf in RLP 2040 (2)</a:t>
            </a:r>
          </a:p>
        </p:txBody>
      </p:sp>
      <p:grpSp>
        <p:nvGrpSpPr>
          <p:cNvPr id="8" name="Gruppieren 7">
            <a:extLst>
              <a:ext uri="{FF2B5EF4-FFF2-40B4-BE49-F238E27FC236}">
                <a16:creationId xmlns:a16="http://schemas.microsoft.com/office/drawing/2014/main" id="{F1C0EA92-CC85-47C0-9C14-E0443B6C5AEA}"/>
              </a:ext>
            </a:extLst>
          </p:cNvPr>
          <p:cNvGrpSpPr/>
          <p:nvPr/>
        </p:nvGrpSpPr>
        <p:grpSpPr>
          <a:xfrm>
            <a:off x="351480" y="948942"/>
            <a:ext cx="4366826" cy="5068681"/>
            <a:chOff x="516951" y="948942"/>
            <a:chExt cx="4366826" cy="5068681"/>
          </a:xfrm>
        </p:grpSpPr>
        <p:sp>
          <p:nvSpPr>
            <p:cNvPr id="6" name="Rechteck 5">
              <a:extLst>
                <a:ext uri="{FF2B5EF4-FFF2-40B4-BE49-F238E27FC236}">
                  <a16:creationId xmlns:a16="http://schemas.microsoft.com/office/drawing/2014/main" id="{E0DE506F-5F67-466F-80C2-5F7524C66A9D}"/>
                </a:ext>
              </a:extLst>
            </p:cNvPr>
            <p:cNvSpPr/>
            <p:nvPr/>
          </p:nvSpPr>
          <p:spPr bwMode="auto">
            <a:xfrm>
              <a:off x="516951" y="948942"/>
              <a:ext cx="4365725" cy="5068681"/>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23556" name="Text Box 14">
              <a:extLst>
                <a:ext uri="{FF2B5EF4-FFF2-40B4-BE49-F238E27FC236}">
                  <a16:creationId xmlns:a16="http://schemas.microsoft.com/office/drawing/2014/main" id="{DD920DC9-AB50-45C6-8EEB-49037B9B1BC6}"/>
                </a:ext>
              </a:extLst>
            </p:cNvPr>
            <p:cNvSpPr txBox="1">
              <a:spLocks noChangeArrowheads="1"/>
            </p:cNvSpPr>
            <p:nvPr/>
          </p:nvSpPr>
          <p:spPr bwMode="auto">
            <a:xfrm>
              <a:off x="2292350" y="5724392"/>
              <a:ext cx="95699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b="1" dirty="0">
                  <a:solidFill>
                    <a:srgbClr val="000000"/>
                  </a:solidFill>
                  <a:ea typeface="Microsoft YaHei" panose="020B0503020204020204" pitchFamily="34" charset="-122"/>
                </a:rPr>
                <a:t> </a:t>
              </a:r>
              <a:r>
                <a:rPr lang="de-DE" altLang="de-DE" sz="1200" dirty="0">
                  <a:solidFill>
                    <a:srgbClr val="000000"/>
                  </a:solidFill>
                  <a:ea typeface="Microsoft YaHei" panose="020B0503020204020204" pitchFamily="34" charset="-122"/>
                </a:rPr>
                <a:t>AGEB</a:t>
              </a:r>
            </a:p>
          </p:txBody>
        </p:sp>
        <p:graphicFrame>
          <p:nvGraphicFramePr>
            <p:cNvPr id="37" name="Diagramm 36">
              <a:extLst>
                <a:ext uri="{FF2B5EF4-FFF2-40B4-BE49-F238E27FC236}">
                  <a16:creationId xmlns:a16="http://schemas.microsoft.com/office/drawing/2014/main" id="{D3A1A022-DB89-4804-8FC4-94832F9D6BC0}"/>
                </a:ext>
              </a:extLst>
            </p:cNvPr>
            <p:cNvGraphicFramePr>
              <a:graphicFrameLocks/>
            </p:cNvGraphicFramePr>
            <p:nvPr/>
          </p:nvGraphicFramePr>
          <p:xfrm>
            <a:off x="1116217" y="1716828"/>
            <a:ext cx="3309257" cy="285056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feld 2">
              <a:extLst>
                <a:ext uri="{FF2B5EF4-FFF2-40B4-BE49-F238E27FC236}">
                  <a16:creationId xmlns:a16="http://schemas.microsoft.com/office/drawing/2014/main" id="{4B752A14-BCBE-42C6-9FB0-4B8A3E3D62A4}"/>
                </a:ext>
              </a:extLst>
            </p:cNvPr>
            <p:cNvSpPr txBox="1"/>
            <p:nvPr/>
          </p:nvSpPr>
          <p:spPr>
            <a:xfrm>
              <a:off x="4013026" y="2272155"/>
              <a:ext cx="870751" cy="307777"/>
            </a:xfrm>
            <a:prstGeom prst="rect">
              <a:avLst/>
            </a:prstGeom>
            <a:noFill/>
          </p:spPr>
          <p:txBody>
            <a:bodyPr wrap="none" rtlCol="0">
              <a:spAutoFit/>
            </a:bodyPr>
            <a:lstStyle/>
            <a:p>
              <a:r>
                <a:rPr lang="de-DE" sz="1400" dirty="0"/>
                <a:t>Industrie</a:t>
              </a:r>
            </a:p>
          </p:txBody>
        </p:sp>
        <p:sp>
          <p:nvSpPr>
            <p:cNvPr id="38" name="Textfeld 37">
              <a:extLst>
                <a:ext uri="{FF2B5EF4-FFF2-40B4-BE49-F238E27FC236}">
                  <a16:creationId xmlns:a16="http://schemas.microsoft.com/office/drawing/2014/main" id="{F3C32978-7A4D-4D5A-A628-94BC06EFF9D3}"/>
                </a:ext>
              </a:extLst>
            </p:cNvPr>
            <p:cNvSpPr txBox="1"/>
            <p:nvPr/>
          </p:nvSpPr>
          <p:spPr>
            <a:xfrm>
              <a:off x="3249343" y="4278068"/>
              <a:ext cx="801566" cy="307777"/>
            </a:xfrm>
            <a:prstGeom prst="rect">
              <a:avLst/>
            </a:prstGeom>
            <a:noFill/>
          </p:spPr>
          <p:txBody>
            <a:bodyPr wrap="none" rtlCol="0">
              <a:spAutoFit/>
            </a:bodyPr>
            <a:lstStyle/>
            <a:p>
              <a:r>
                <a:rPr lang="de-DE" sz="1400" dirty="0"/>
                <a:t>Verkehr</a:t>
              </a:r>
            </a:p>
          </p:txBody>
        </p:sp>
        <p:sp>
          <p:nvSpPr>
            <p:cNvPr id="39" name="Textfeld 38">
              <a:extLst>
                <a:ext uri="{FF2B5EF4-FFF2-40B4-BE49-F238E27FC236}">
                  <a16:creationId xmlns:a16="http://schemas.microsoft.com/office/drawing/2014/main" id="{AB1A2A0A-61ED-4C9B-8208-EDA29746431A}"/>
                </a:ext>
              </a:extLst>
            </p:cNvPr>
            <p:cNvSpPr txBox="1"/>
            <p:nvPr/>
          </p:nvSpPr>
          <p:spPr>
            <a:xfrm>
              <a:off x="1477409" y="1719099"/>
              <a:ext cx="583814" cy="307777"/>
            </a:xfrm>
            <a:prstGeom prst="rect">
              <a:avLst/>
            </a:prstGeom>
            <a:noFill/>
          </p:spPr>
          <p:txBody>
            <a:bodyPr wrap="none" rtlCol="0">
              <a:spAutoFit/>
            </a:bodyPr>
            <a:lstStyle/>
            <a:p>
              <a:r>
                <a:rPr lang="de-DE" sz="1400" dirty="0"/>
                <a:t>GHD</a:t>
              </a:r>
            </a:p>
          </p:txBody>
        </p:sp>
        <p:sp>
          <p:nvSpPr>
            <p:cNvPr id="40" name="Textfeld 39">
              <a:extLst>
                <a:ext uri="{FF2B5EF4-FFF2-40B4-BE49-F238E27FC236}">
                  <a16:creationId xmlns:a16="http://schemas.microsoft.com/office/drawing/2014/main" id="{8E7EB09B-638A-4E3C-92DC-4E80B29268C2}"/>
                </a:ext>
              </a:extLst>
            </p:cNvPr>
            <p:cNvSpPr txBox="1"/>
            <p:nvPr/>
          </p:nvSpPr>
          <p:spPr>
            <a:xfrm>
              <a:off x="516952" y="3192284"/>
              <a:ext cx="990977" cy="307777"/>
            </a:xfrm>
            <a:prstGeom prst="rect">
              <a:avLst/>
            </a:prstGeom>
            <a:noFill/>
          </p:spPr>
          <p:txBody>
            <a:bodyPr wrap="none" rtlCol="0">
              <a:spAutoFit/>
            </a:bodyPr>
            <a:lstStyle/>
            <a:p>
              <a:r>
                <a:rPr lang="de-DE" sz="1400" dirty="0"/>
                <a:t>Haushalte</a:t>
              </a:r>
            </a:p>
          </p:txBody>
        </p:sp>
        <p:sp>
          <p:nvSpPr>
            <p:cNvPr id="4" name="Textfeld 3">
              <a:extLst>
                <a:ext uri="{FF2B5EF4-FFF2-40B4-BE49-F238E27FC236}">
                  <a16:creationId xmlns:a16="http://schemas.microsoft.com/office/drawing/2014/main" id="{9916555F-FEB2-477F-A0D7-7FFE62E55789}"/>
                </a:ext>
              </a:extLst>
            </p:cNvPr>
            <p:cNvSpPr txBox="1"/>
            <p:nvPr/>
          </p:nvSpPr>
          <p:spPr>
            <a:xfrm>
              <a:off x="889561" y="958769"/>
              <a:ext cx="3762569" cy="646331"/>
            </a:xfrm>
            <a:prstGeom prst="rect">
              <a:avLst/>
            </a:prstGeom>
            <a:noFill/>
          </p:spPr>
          <p:txBody>
            <a:bodyPr wrap="none" rtlCol="0">
              <a:spAutoFit/>
            </a:bodyPr>
            <a:lstStyle/>
            <a:p>
              <a:pPr algn="ctr"/>
              <a:r>
                <a:rPr lang="de-DE" sz="1800" b="1" dirty="0"/>
                <a:t>Endenergieverbrauch 2017 in D</a:t>
              </a:r>
            </a:p>
            <a:p>
              <a:pPr algn="ctr"/>
              <a:r>
                <a:rPr lang="de-DE" sz="1800" b="1" dirty="0"/>
                <a:t>Anteile in %</a:t>
              </a:r>
            </a:p>
          </p:txBody>
        </p:sp>
      </p:grpSp>
      <p:sp>
        <p:nvSpPr>
          <p:cNvPr id="10" name="Textfeld 9">
            <a:extLst>
              <a:ext uri="{FF2B5EF4-FFF2-40B4-BE49-F238E27FC236}">
                <a16:creationId xmlns:a16="http://schemas.microsoft.com/office/drawing/2014/main" id="{0AB25251-4FEA-46D0-BE08-AB1D02FC3529}"/>
              </a:ext>
            </a:extLst>
          </p:cNvPr>
          <p:cNvSpPr txBox="1"/>
          <p:nvPr/>
        </p:nvSpPr>
        <p:spPr>
          <a:xfrm>
            <a:off x="1941723" y="2903126"/>
            <a:ext cx="1433598" cy="400110"/>
          </a:xfrm>
          <a:prstGeom prst="rect">
            <a:avLst/>
          </a:prstGeom>
          <a:noFill/>
        </p:spPr>
        <p:txBody>
          <a:bodyPr wrap="none" rtlCol="0">
            <a:spAutoFit/>
          </a:bodyPr>
          <a:lstStyle/>
          <a:p>
            <a:r>
              <a:rPr lang="de-DE" sz="2000" dirty="0"/>
              <a:t>2.591 TWh</a:t>
            </a:r>
          </a:p>
        </p:txBody>
      </p:sp>
      <p:grpSp>
        <p:nvGrpSpPr>
          <p:cNvPr id="12" name="Gruppieren 11">
            <a:extLst>
              <a:ext uri="{FF2B5EF4-FFF2-40B4-BE49-F238E27FC236}">
                <a16:creationId xmlns:a16="http://schemas.microsoft.com/office/drawing/2014/main" id="{48645FAA-CE50-491A-AAFF-5ADB3DC9B3CF}"/>
              </a:ext>
            </a:extLst>
          </p:cNvPr>
          <p:cNvGrpSpPr/>
          <p:nvPr/>
        </p:nvGrpSpPr>
        <p:grpSpPr>
          <a:xfrm>
            <a:off x="5156750" y="948942"/>
            <a:ext cx="4388307" cy="5068681"/>
            <a:chOff x="5156750" y="948942"/>
            <a:chExt cx="4388307" cy="5068681"/>
          </a:xfrm>
        </p:grpSpPr>
        <p:grpSp>
          <p:nvGrpSpPr>
            <p:cNvPr id="9" name="Gruppieren 8">
              <a:extLst>
                <a:ext uri="{FF2B5EF4-FFF2-40B4-BE49-F238E27FC236}">
                  <a16:creationId xmlns:a16="http://schemas.microsoft.com/office/drawing/2014/main" id="{0DA359BC-07F9-4D9C-9E89-7F56E51241D2}"/>
                </a:ext>
              </a:extLst>
            </p:cNvPr>
            <p:cNvGrpSpPr/>
            <p:nvPr/>
          </p:nvGrpSpPr>
          <p:grpSpPr>
            <a:xfrm>
              <a:off x="5156750" y="948942"/>
              <a:ext cx="4388307" cy="5068681"/>
              <a:chOff x="5322221" y="948942"/>
              <a:chExt cx="4388307" cy="5068681"/>
            </a:xfrm>
          </p:grpSpPr>
          <p:sp>
            <p:nvSpPr>
              <p:cNvPr id="49" name="Rechteck 48">
                <a:extLst>
                  <a:ext uri="{FF2B5EF4-FFF2-40B4-BE49-F238E27FC236}">
                    <a16:creationId xmlns:a16="http://schemas.microsoft.com/office/drawing/2014/main" id="{4229BFB3-274F-44AB-A079-C39B81DC6525}"/>
                  </a:ext>
                </a:extLst>
              </p:cNvPr>
              <p:cNvSpPr/>
              <p:nvPr/>
            </p:nvSpPr>
            <p:spPr bwMode="auto">
              <a:xfrm>
                <a:off x="5342718" y="948942"/>
                <a:ext cx="4365725" cy="5068681"/>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41" name="Text Box 14">
                <a:extLst>
                  <a:ext uri="{FF2B5EF4-FFF2-40B4-BE49-F238E27FC236}">
                    <a16:creationId xmlns:a16="http://schemas.microsoft.com/office/drawing/2014/main" id="{01C2750F-BB51-4293-AF1F-1160D39158C3}"/>
                  </a:ext>
                </a:extLst>
              </p:cNvPr>
              <p:cNvSpPr txBox="1">
                <a:spLocks noChangeArrowheads="1"/>
              </p:cNvSpPr>
              <p:nvPr/>
            </p:nvSpPr>
            <p:spPr bwMode="auto">
              <a:xfrm>
                <a:off x="6725271" y="5693801"/>
                <a:ext cx="2854371"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err="1">
                    <a:solidFill>
                      <a:srgbClr val="000000"/>
                    </a:solidFill>
                    <a:ea typeface="Microsoft YaHei" panose="020B0503020204020204" pitchFamily="34" charset="-122"/>
                  </a:rPr>
                  <a:t>Quelle:MUEEF-RLP</a:t>
                </a:r>
                <a:r>
                  <a:rPr lang="de-DE" altLang="de-DE" sz="1200" u="sng" dirty="0">
                    <a:solidFill>
                      <a:srgbClr val="000000"/>
                    </a:solidFill>
                    <a:ea typeface="Microsoft YaHei" panose="020B0503020204020204" pitchFamily="34" charset="-122"/>
                  </a:rPr>
                  <a:t>, Energiebericht 2017</a:t>
                </a:r>
                <a:r>
                  <a:rPr lang="de-DE" altLang="de-DE" sz="1200" b="1" dirty="0">
                    <a:solidFill>
                      <a:srgbClr val="000000"/>
                    </a:solidFill>
                    <a:ea typeface="Microsoft YaHei" panose="020B0503020204020204" pitchFamily="34" charset="-122"/>
                  </a:rPr>
                  <a:t> </a:t>
                </a:r>
                <a:endParaRPr lang="de-DE" altLang="de-DE" sz="1200" dirty="0">
                  <a:solidFill>
                    <a:srgbClr val="000000"/>
                  </a:solidFill>
                  <a:ea typeface="Microsoft YaHei" panose="020B0503020204020204" pitchFamily="34" charset="-122"/>
                </a:endParaRPr>
              </a:p>
            </p:txBody>
          </p:sp>
          <p:graphicFrame>
            <p:nvGraphicFramePr>
              <p:cNvPr id="43" name="Diagramm 42">
                <a:extLst>
                  <a:ext uri="{FF2B5EF4-FFF2-40B4-BE49-F238E27FC236}">
                    <a16:creationId xmlns:a16="http://schemas.microsoft.com/office/drawing/2014/main" id="{5A114356-6CC7-42FA-B45B-1BF1B8547A05}"/>
                  </a:ext>
                </a:extLst>
              </p:cNvPr>
              <p:cNvGraphicFramePr>
                <a:graphicFrameLocks/>
              </p:cNvGraphicFramePr>
              <p:nvPr/>
            </p:nvGraphicFramePr>
            <p:xfrm>
              <a:off x="6009386" y="1737465"/>
              <a:ext cx="3236752" cy="2850568"/>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feld 43">
                <a:extLst>
                  <a:ext uri="{FF2B5EF4-FFF2-40B4-BE49-F238E27FC236}">
                    <a16:creationId xmlns:a16="http://schemas.microsoft.com/office/drawing/2014/main" id="{B24DAC09-542F-44DD-9C09-A44BDCE892EE}"/>
                  </a:ext>
                </a:extLst>
              </p:cNvPr>
              <p:cNvSpPr txBox="1"/>
              <p:nvPr/>
            </p:nvSpPr>
            <p:spPr>
              <a:xfrm>
                <a:off x="8839777" y="2225319"/>
                <a:ext cx="870751" cy="307777"/>
              </a:xfrm>
              <a:prstGeom prst="rect">
                <a:avLst/>
              </a:prstGeom>
              <a:noFill/>
            </p:spPr>
            <p:txBody>
              <a:bodyPr wrap="none" rtlCol="0">
                <a:spAutoFit/>
              </a:bodyPr>
              <a:lstStyle/>
              <a:p>
                <a:r>
                  <a:rPr lang="de-DE" sz="1400" dirty="0"/>
                  <a:t>Industrie</a:t>
                </a:r>
              </a:p>
            </p:txBody>
          </p:sp>
          <p:sp>
            <p:nvSpPr>
              <p:cNvPr id="45" name="Textfeld 44">
                <a:extLst>
                  <a:ext uri="{FF2B5EF4-FFF2-40B4-BE49-F238E27FC236}">
                    <a16:creationId xmlns:a16="http://schemas.microsoft.com/office/drawing/2014/main" id="{0DE54D52-B752-442A-A479-17135C3F0A53}"/>
                  </a:ext>
                </a:extLst>
              </p:cNvPr>
              <p:cNvSpPr txBox="1"/>
              <p:nvPr/>
            </p:nvSpPr>
            <p:spPr>
              <a:xfrm>
                <a:off x="7751674" y="4531056"/>
                <a:ext cx="801566" cy="307777"/>
              </a:xfrm>
              <a:prstGeom prst="rect">
                <a:avLst/>
              </a:prstGeom>
              <a:noFill/>
            </p:spPr>
            <p:txBody>
              <a:bodyPr wrap="none" rtlCol="0">
                <a:spAutoFit/>
              </a:bodyPr>
              <a:lstStyle/>
              <a:p>
                <a:r>
                  <a:rPr lang="de-DE" sz="1400" dirty="0"/>
                  <a:t>Verkehr</a:t>
                </a:r>
              </a:p>
            </p:txBody>
          </p:sp>
          <p:sp>
            <p:nvSpPr>
              <p:cNvPr id="46" name="Textfeld 45">
                <a:extLst>
                  <a:ext uri="{FF2B5EF4-FFF2-40B4-BE49-F238E27FC236}">
                    <a16:creationId xmlns:a16="http://schemas.microsoft.com/office/drawing/2014/main" id="{E383A133-B120-4E12-B15B-57F0B056F3A0}"/>
                  </a:ext>
                </a:extLst>
              </p:cNvPr>
              <p:cNvSpPr txBox="1"/>
              <p:nvPr/>
            </p:nvSpPr>
            <p:spPr>
              <a:xfrm>
                <a:off x="5322221" y="2908607"/>
                <a:ext cx="1040670" cy="523220"/>
              </a:xfrm>
              <a:prstGeom prst="rect">
                <a:avLst/>
              </a:prstGeom>
              <a:noFill/>
            </p:spPr>
            <p:txBody>
              <a:bodyPr wrap="none" rtlCol="0">
                <a:spAutoFit/>
              </a:bodyPr>
              <a:lstStyle/>
              <a:p>
                <a:pPr algn="ctr"/>
                <a:r>
                  <a:rPr lang="de-DE" sz="1400" dirty="0"/>
                  <a:t>Haushalte/</a:t>
                </a:r>
                <a:br>
                  <a:rPr lang="de-DE" sz="1400" dirty="0"/>
                </a:br>
                <a:r>
                  <a:rPr lang="de-DE" sz="1400" dirty="0"/>
                  <a:t>GHD</a:t>
                </a:r>
              </a:p>
            </p:txBody>
          </p:sp>
          <p:sp>
            <p:nvSpPr>
              <p:cNvPr id="47" name="Textfeld 46">
                <a:extLst>
                  <a:ext uri="{FF2B5EF4-FFF2-40B4-BE49-F238E27FC236}">
                    <a16:creationId xmlns:a16="http://schemas.microsoft.com/office/drawing/2014/main" id="{37606CFC-B642-4EC9-9CCF-E946F157A8EE}"/>
                  </a:ext>
                </a:extLst>
              </p:cNvPr>
              <p:cNvSpPr txBox="1"/>
              <p:nvPr/>
            </p:nvSpPr>
            <p:spPr>
              <a:xfrm>
                <a:off x="5663123" y="958769"/>
                <a:ext cx="3929281" cy="646331"/>
              </a:xfrm>
              <a:prstGeom prst="rect">
                <a:avLst/>
              </a:prstGeom>
              <a:noFill/>
            </p:spPr>
            <p:txBody>
              <a:bodyPr wrap="none" rtlCol="0">
                <a:spAutoFit/>
              </a:bodyPr>
              <a:lstStyle/>
              <a:p>
                <a:pPr algn="ctr"/>
                <a:r>
                  <a:rPr lang="de-DE" sz="1800" b="1" dirty="0"/>
                  <a:t>Endenergieverbrauch 2017 in RLP</a:t>
                </a:r>
              </a:p>
              <a:p>
                <a:pPr algn="ctr"/>
                <a:r>
                  <a:rPr lang="de-DE" sz="1800" b="1" dirty="0"/>
                  <a:t>Anteile in %</a:t>
                </a:r>
              </a:p>
            </p:txBody>
          </p:sp>
        </p:grpSp>
        <p:sp>
          <p:nvSpPr>
            <p:cNvPr id="53" name="Textfeld 52">
              <a:extLst>
                <a:ext uri="{FF2B5EF4-FFF2-40B4-BE49-F238E27FC236}">
                  <a16:creationId xmlns:a16="http://schemas.microsoft.com/office/drawing/2014/main" id="{0EF3694C-1C76-447D-A6FF-B734A0D6EE27}"/>
                </a:ext>
              </a:extLst>
            </p:cNvPr>
            <p:cNvSpPr txBox="1"/>
            <p:nvPr/>
          </p:nvSpPr>
          <p:spPr>
            <a:xfrm>
              <a:off x="6852091" y="2913862"/>
              <a:ext cx="1220399" cy="400110"/>
            </a:xfrm>
            <a:prstGeom prst="rect">
              <a:avLst/>
            </a:prstGeom>
            <a:noFill/>
          </p:spPr>
          <p:txBody>
            <a:bodyPr wrap="none" rtlCol="0">
              <a:spAutoFit/>
            </a:bodyPr>
            <a:lstStyle/>
            <a:p>
              <a:r>
                <a:rPr lang="de-DE" sz="2000" dirty="0"/>
                <a:t>132 TWh</a:t>
              </a:r>
            </a:p>
          </p:txBody>
        </p:sp>
      </p:grpSp>
      <p:sp>
        <p:nvSpPr>
          <p:cNvPr id="11" name="Rectangle 4">
            <a:extLst>
              <a:ext uri="{FF2B5EF4-FFF2-40B4-BE49-F238E27FC236}">
                <a16:creationId xmlns:a16="http://schemas.microsoft.com/office/drawing/2014/main" id="{D841A541-B0B7-4728-9555-E7FD843580AA}"/>
              </a:ext>
            </a:extLst>
          </p:cNvPr>
          <p:cNvSpPr>
            <a:spLocks noChangeArrowheads="1"/>
          </p:cNvSpPr>
          <p:nvPr/>
        </p:nvSpPr>
        <p:spPr bwMode="auto">
          <a:xfrm>
            <a:off x="287338" y="6132513"/>
            <a:ext cx="93345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Auch der Istwert des Endenergieverbrauchs von RLP hat einen Anteil von 5% von D</a:t>
            </a:r>
          </a:p>
        </p:txBody>
      </p:sp>
    </p:spTree>
    <p:extLst>
      <p:ext uri="{BB962C8B-B14F-4D97-AF65-F5344CB8AC3E}">
        <p14:creationId xmlns:p14="http://schemas.microsoft.com/office/powerpoint/2010/main" val="220214477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ppt_x"/>
                                          </p:val>
                                        </p:tav>
                                        <p:tav tm="100000">
                                          <p:val>
                                            <p:strVal val="#ppt_x"/>
                                          </p:val>
                                        </p:tav>
                                      </p:tavLst>
                                    </p:anim>
                                    <p:anim calcmode="lin" valueType="num">
                                      <p:cBhvr additive="base">
                                        <p:cTn id="14"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F9CE82BC-449F-429D-95DD-730E8A1BE3C5}"/>
              </a:ext>
            </a:extLst>
          </p:cNvPr>
          <p:cNvSpPr>
            <a:spLocks noChangeArrowheads="1"/>
          </p:cNvSpPr>
          <p:nvPr/>
        </p:nvSpPr>
        <p:spPr bwMode="auto">
          <a:xfrm>
            <a:off x="1337446" y="0"/>
            <a:ext cx="7464425"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EE-Potenziale bis 2040 in RLP (1)</a:t>
            </a:r>
            <a:br>
              <a:rPr lang="de-DE" altLang="de-DE" dirty="0">
                <a:solidFill>
                  <a:schemeClr val="bg1"/>
                </a:solidFill>
              </a:rPr>
            </a:br>
            <a:r>
              <a:rPr lang="de-DE" altLang="de-DE" dirty="0">
                <a:solidFill>
                  <a:schemeClr val="bg1"/>
                </a:solidFill>
              </a:rPr>
              <a:t>Basisdaten (1)</a:t>
            </a:r>
            <a:endParaRPr lang="de-DE" altLang="de-DE" dirty="0">
              <a:solidFill>
                <a:schemeClr val="bg1"/>
              </a:solidFill>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2A1A99D0-6599-425A-8430-B1EF0A38D7B3}"/>
              </a:ext>
            </a:extLst>
          </p:cNvPr>
          <p:cNvSpPr txBox="1">
            <a:spLocks noChangeArrowheads="1"/>
          </p:cNvSpPr>
          <p:nvPr/>
        </p:nvSpPr>
        <p:spPr bwMode="auto">
          <a:xfrm>
            <a:off x="679253" y="1172298"/>
            <a:ext cx="9030804" cy="1200329"/>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800" b="1" dirty="0">
                <a:solidFill>
                  <a:srgbClr val="563BFB"/>
                </a:solidFill>
              </a:rPr>
              <a:t>Annahme</a:t>
            </a:r>
          </a:p>
          <a:p>
            <a:pPr marL="0" indent="0">
              <a:defRPr/>
            </a:pPr>
            <a:r>
              <a:rPr lang="de-DE" altLang="de-DE" sz="1800" dirty="0">
                <a:solidFill>
                  <a:srgbClr val="563BFB"/>
                </a:solidFill>
              </a:rPr>
              <a:t>In Ermangelung von Studien bei einigen EE-Potenzialen 2040 für RLP werden folgende Annahmen getroffen: Die EE-Potenziale 2040 für RLP können von den  bundesweiten Werten abgeleitet werden (siehe Primärenergiebedarf in RLP 2040 (1,2):</a:t>
            </a:r>
          </a:p>
        </p:txBody>
      </p:sp>
      <p:sp>
        <p:nvSpPr>
          <p:cNvPr id="5" name="Text Box 5">
            <a:extLst>
              <a:ext uri="{FF2B5EF4-FFF2-40B4-BE49-F238E27FC236}">
                <a16:creationId xmlns:a16="http://schemas.microsoft.com/office/drawing/2014/main" id="{5CBE39EF-6917-4106-8059-C8AA5FDCA55A}"/>
              </a:ext>
            </a:extLst>
          </p:cNvPr>
          <p:cNvSpPr txBox="1">
            <a:spLocks noChangeArrowheads="1"/>
          </p:cNvSpPr>
          <p:nvPr/>
        </p:nvSpPr>
        <p:spPr bwMode="auto">
          <a:xfrm>
            <a:off x="679253" y="3059668"/>
            <a:ext cx="8697913"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lgn="ctr">
              <a:defRPr/>
            </a:pPr>
            <a:r>
              <a:rPr lang="de-DE" altLang="de-DE" sz="1800" dirty="0">
                <a:solidFill>
                  <a:srgbClr val="563BFB"/>
                </a:solidFill>
              </a:rPr>
              <a:t>EE-Potenziale RLP = 5% vom EE-Potenziale von D</a:t>
            </a:r>
          </a:p>
        </p:txBody>
      </p:sp>
      <p:sp>
        <p:nvSpPr>
          <p:cNvPr id="2" name="Rechteck 1">
            <a:extLst>
              <a:ext uri="{FF2B5EF4-FFF2-40B4-BE49-F238E27FC236}">
                <a16:creationId xmlns:a16="http://schemas.microsoft.com/office/drawing/2014/main" id="{487CC6F2-69AA-49CB-903D-C8A19D1A8137}"/>
              </a:ext>
            </a:extLst>
          </p:cNvPr>
          <p:cNvSpPr/>
          <p:nvPr/>
        </p:nvSpPr>
        <p:spPr bwMode="auto">
          <a:xfrm>
            <a:off x="2360023" y="2847703"/>
            <a:ext cx="5320937" cy="766354"/>
          </a:xfrm>
          <a:prstGeom prst="rect">
            <a:avLst/>
          </a:prstGeom>
          <a:noFill/>
          <a:ln w="12700" cap="flat" cmpd="sng" algn="ctr">
            <a:solidFill>
              <a:srgbClr val="3333F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noFill/>
              <a:effectLst/>
              <a:latin typeface="Arial" charset="0"/>
            </a:endParaRPr>
          </a:p>
        </p:txBody>
      </p:sp>
    </p:spTree>
    <p:extLst>
      <p:ext uri="{BB962C8B-B14F-4D97-AF65-F5344CB8AC3E}">
        <p14:creationId xmlns:p14="http://schemas.microsoft.com/office/powerpoint/2010/main" val="1742398141"/>
      </p:ext>
    </p:extLst>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F9CE82BC-449F-429D-95DD-730E8A1BE3C5}"/>
              </a:ext>
            </a:extLst>
          </p:cNvPr>
          <p:cNvSpPr>
            <a:spLocks noChangeArrowheads="1"/>
          </p:cNvSpPr>
          <p:nvPr/>
        </p:nvSpPr>
        <p:spPr bwMode="auto">
          <a:xfrm>
            <a:off x="1252946" y="39504"/>
            <a:ext cx="8915400" cy="726848"/>
          </a:xfrm>
          <a:prstGeom prst="rect">
            <a:avLst/>
          </a:prstGeom>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rm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pPr>
              <a:lnSpc>
                <a:spcPct val="90000"/>
              </a:lnSpc>
              <a:spcAft>
                <a:spcPts val="600"/>
              </a:spcAft>
            </a:pPr>
            <a:r>
              <a:rPr lang="de-DE" altLang="de-DE" dirty="0">
                <a:solidFill>
                  <a:schemeClr val="bg1"/>
                </a:solidFill>
                <a:latin typeface="+mj-lt"/>
                <a:ea typeface="+mj-ea"/>
                <a:cs typeface="+mj-cs"/>
              </a:rPr>
              <a:t>EE-Potenziale bis 2040 in RLP (2)</a:t>
            </a:r>
            <a:br>
              <a:rPr lang="de-DE" altLang="de-DE" dirty="0">
                <a:solidFill>
                  <a:schemeClr val="bg1"/>
                </a:solidFill>
                <a:latin typeface="+mj-lt"/>
                <a:ea typeface="+mj-ea"/>
                <a:cs typeface="+mj-cs"/>
              </a:rPr>
            </a:br>
            <a:r>
              <a:rPr lang="de-DE" altLang="de-DE" dirty="0">
                <a:solidFill>
                  <a:schemeClr val="bg1"/>
                </a:solidFill>
                <a:latin typeface="+mj-lt"/>
                <a:ea typeface="+mj-ea"/>
                <a:cs typeface="+mj-cs"/>
              </a:rPr>
              <a:t>Basisdaten (2)</a:t>
            </a:r>
            <a:endParaRPr lang="de-DE" altLang="de-DE" dirty="0">
              <a:solidFill>
                <a:schemeClr val="bg1"/>
              </a:solidFill>
              <a:effectLst>
                <a:outerShdw blurRad="38100" dist="38100" dir="2700000" algn="tl">
                  <a:srgbClr val="000000">
                    <a:alpha val="43137"/>
                  </a:srgbClr>
                </a:outerShdw>
              </a:effectLst>
              <a:latin typeface="+mj-lt"/>
              <a:ea typeface="+mj-ea"/>
              <a:cs typeface="+mj-cs"/>
            </a:endParaRPr>
          </a:p>
        </p:txBody>
      </p:sp>
      <p:sp>
        <p:nvSpPr>
          <p:cNvPr id="5" name="Text Box 14">
            <a:extLst>
              <a:ext uri="{FF2B5EF4-FFF2-40B4-BE49-F238E27FC236}">
                <a16:creationId xmlns:a16="http://schemas.microsoft.com/office/drawing/2014/main" id="{BB116151-FDBA-4A96-923D-58BC8B124E9E}"/>
              </a:ext>
            </a:extLst>
          </p:cNvPr>
          <p:cNvSpPr txBox="1">
            <a:spLocks noChangeArrowheads="1"/>
          </p:cNvSpPr>
          <p:nvPr/>
        </p:nvSpPr>
        <p:spPr bwMode="auto">
          <a:xfrm>
            <a:off x="7505575" y="5975778"/>
            <a:ext cx="1705916" cy="184666"/>
          </a:xfrm>
          <a:prstGeom prst="rect">
            <a:avLst/>
          </a:prstGeom>
          <a:solidFill>
            <a:schemeClr val="bg1"/>
          </a:solidFill>
          <a:ln>
            <a:noFill/>
          </a:ln>
          <a:effec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LAK EB, ISE e.V.</a:t>
            </a:r>
          </a:p>
        </p:txBody>
      </p:sp>
      <p:graphicFrame>
        <p:nvGraphicFramePr>
          <p:cNvPr id="3" name="Tabelle 2">
            <a:extLst>
              <a:ext uri="{FF2B5EF4-FFF2-40B4-BE49-F238E27FC236}">
                <a16:creationId xmlns:a16="http://schemas.microsoft.com/office/drawing/2014/main" id="{A1D0FE37-BAAF-456E-92D8-9D0464F19733}"/>
              </a:ext>
            </a:extLst>
          </p:cNvPr>
          <p:cNvGraphicFramePr>
            <a:graphicFrameLocks noGrp="1"/>
          </p:cNvGraphicFramePr>
          <p:nvPr>
            <p:extLst>
              <p:ext uri="{D42A27DB-BD31-4B8C-83A1-F6EECF244321}">
                <p14:modId xmlns:p14="http://schemas.microsoft.com/office/powerpoint/2010/main" val="4166133972"/>
              </p:ext>
            </p:extLst>
          </p:nvPr>
        </p:nvGraphicFramePr>
        <p:xfrm>
          <a:off x="694509" y="1032255"/>
          <a:ext cx="8516982" cy="4793490"/>
        </p:xfrm>
        <a:graphic>
          <a:graphicData uri="http://schemas.openxmlformats.org/drawingml/2006/table">
            <a:tbl>
              <a:tblPr>
                <a:tableStyleId>{5C22544A-7EE6-4342-B048-85BDC9FD1C3A}</a:tableStyleId>
              </a:tblPr>
              <a:tblGrid>
                <a:gridCol w="2055222">
                  <a:extLst>
                    <a:ext uri="{9D8B030D-6E8A-4147-A177-3AD203B41FA5}">
                      <a16:colId xmlns:a16="http://schemas.microsoft.com/office/drawing/2014/main" val="3749029877"/>
                    </a:ext>
                  </a:extLst>
                </a:gridCol>
                <a:gridCol w="827315">
                  <a:extLst>
                    <a:ext uri="{9D8B030D-6E8A-4147-A177-3AD203B41FA5}">
                      <a16:colId xmlns:a16="http://schemas.microsoft.com/office/drawing/2014/main" val="35917522"/>
                    </a:ext>
                  </a:extLst>
                </a:gridCol>
                <a:gridCol w="836023">
                  <a:extLst>
                    <a:ext uri="{9D8B030D-6E8A-4147-A177-3AD203B41FA5}">
                      <a16:colId xmlns:a16="http://schemas.microsoft.com/office/drawing/2014/main" val="135936916"/>
                    </a:ext>
                  </a:extLst>
                </a:gridCol>
                <a:gridCol w="696685">
                  <a:extLst>
                    <a:ext uri="{9D8B030D-6E8A-4147-A177-3AD203B41FA5}">
                      <a16:colId xmlns:a16="http://schemas.microsoft.com/office/drawing/2014/main" val="912168872"/>
                    </a:ext>
                  </a:extLst>
                </a:gridCol>
                <a:gridCol w="548640">
                  <a:extLst>
                    <a:ext uri="{9D8B030D-6E8A-4147-A177-3AD203B41FA5}">
                      <a16:colId xmlns:a16="http://schemas.microsoft.com/office/drawing/2014/main" val="1228150255"/>
                    </a:ext>
                  </a:extLst>
                </a:gridCol>
                <a:gridCol w="2351315">
                  <a:extLst>
                    <a:ext uri="{9D8B030D-6E8A-4147-A177-3AD203B41FA5}">
                      <a16:colId xmlns:a16="http://schemas.microsoft.com/office/drawing/2014/main" val="969091133"/>
                    </a:ext>
                  </a:extLst>
                </a:gridCol>
                <a:gridCol w="1201782">
                  <a:extLst>
                    <a:ext uri="{9D8B030D-6E8A-4147-A177-3AD203B41FA5}">
                      <a16:colId xmlns:a16="http://schemas.microsoft.com/office/drawing/2014/main" val="3400619092"/>
                    </a:ext>
                  </a:extLst>
                </a:gridCol>
              </a:tblGrid>
              <a:tr h="237800">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Primärenergie</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Flächen-</a:t>
                      </a:r>
                      <a:br>
                        <a:rPr lang="de-DE" sz="1400" b="1" u="none" strike="noStrike" dirty="0">
                          <a:solidFill>
                            <a:schemeClr val="bg1"/>
                          </a:solidFill>
                          <a:effectLst/>
                          <a:latin typeface="Calibri" panose="020F0502020204030204" pitchFamily="34" charset="0"/>
                          <a:cs typeface="Calibri" panose="020F0502020204030204" pitchFamily="34" charset="0"/>
                        </a:rPr>
                      </a:br>
                      <a:r>
                        <a:rPr lang="de-DE" sz="1400" b="1" u="none" strike="noStrike" dirty="0">
                          <a:solidFill>
                            <a:schemeClr val="bg1"/>
                          </a:solidFill>
                          <a:effectLst/>
                          <a:latin typeface="Calibri" panose="020F0502020204030204" pitchFamily="34" charset="0"/>
                          <a:cs typeface="Calibri" panose="020F0502020204030204" pitchFamily="34" charset="0"/>
                        </a:rPr>
                        <a:t>potenzial</a:t>
                      </a:r>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Vollast-</a:t>
                      </a:r>
                      <a:br>
                        <a:rPr lang="de-DE" sz="1400" b="1" u="none" strike="noStrike">
                          <a:solidFill>
                            <a:schemeClr val="bg1"/>
                          </a:solidFill>
                          <a:effectLst/>
                          <a:latin typeface="Calibri" panose="020F0502020204030204" pitchFamily="34" charset="0"/>
                          <a:cs typeface="Calibri" panose="020F0502020204030204" pitchFamily="34" charset="0"/>
                        </a:rPr>
                      </a:br>
                      <a:r>
                        <a:rPr lang="de-DE" sz="1400" b="1" u="none" strike="noStrike">
                          <a:solidFill>
                            <a:schemeClr val="bg1"/>
                          </a:solidFill>
                          <a:effectLst/>
                          <a:latin typeface="Calibri" panose="020F0502020204030204" pitchFamily="34" charset="0"/>
                          <a:cs typeface="Calibri" panose="020F0502020204030204" pitchFamily="34" charset="0"/>
                        </a:rPr>
                        <a:t>stunden</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gridSpan="2">
                  <a:txBody>
                    <a:bodyPr/>
                    <a:lstStyle/>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EE-Potenzial</a:t>
                      </a:r>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hMerge="1">
                  <a:txBody>
                    <a:bodyPr/>
                    <a:lstStyle/>
                    <a:p>
                      <a:endParaRPr lang="de-DE"/>
                    </a:p>
                  </a:txBody>
                  <a:tcPr/>
                </a:tc>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Quelle/Kommentar</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nl-NL" sz="1400" b="1" u="none" strike="noStrike" dirty="0">
                          <a:solidFill>
                            <a:schemeClr val="bg1"/>
                          </a:solidFill>
                          <a:effectLst/>
                          <a:latin typeface="Calibri" panose="020F0502020204030204" pitchFamily="34" charset="0"/>
                          <a:cs typeface="Calibri" panose="020F0502020204030204" pitchFamily="34" charset="0"/>
                        </a:rPr>
                        <a:t>Bestand EE </a:t>
                      </a:r>
                      <a:br>
                        <a:rPr lang="nl-NL" sz="1400" b="1" u="none" strike="noStrike" dirty="0">
                          <a:solidFill>
                            <a:schemeClr val="bg1"/>
                          </a:solidFill>
                          <a:effectLst/>
                          <a:latin typeface="Calibri" panose="020F0502020204030204" pitchFamily="34" charset="0"/>
                          <a:cs typeface="Calibri" panose="020F0502020204030204" pitchFamily="34" charset="0"/>
                        </a:rPr>
                      </a:br>
                      <a:r>
                        <a:rPr lang="nl-NL" sz="1400" b="1" u="none" strike="noStrike" dirty="0">
                          <a:solidFill>
                            <a:schemeClr val="bg1"/>
                          </a:solidFill>
                          <a:effectLst/>
                          <a:latin typeface="Calibri" panose="020F0502020204030204" pitchFamily="34" charset="0"/>
                          <a:cs typeface="Calibri" panose="020F0502020204030204" pitchFamily="34" charset="0"/>
                        </a:rPr>
                        <a:t>(LAK EB 2018)</a:t>
                      </a:r>
                      <a:endParaRPr lang="nl-NL"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extLst>
                  <a:ext uri="{0D108BD9-81ED-4DB2-BD59-A6C34878D82A}">
                    <a16:rowId xmlns:a16="http://schemas.microsoft.com/office/drawing/2014/main" val="3420719229"/>
                  </a:ext>
                </a:extLst>
              </a:tr>
              <a:tr h="144044">
                <a:tc>
                  <a:txBody>
                    <a:bodyPr/>
                    <a:lstStyle/>
                    <a:p>
                      <a:pPr algn="ctr" fontAlgn="t"/>
                      <a:endParaRPr lang="de-DE" sz="11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100" u="none" strike="noStrike">
                          <a:solidFill>
                            <a:schemeClr val="bg1"/>
                          </a:solidFill>
                          <a:effectLst/>
                          <a:latin typeface="Calibri" panose="020F0502020204030204" pitchFamily="34" charset="0"/>
                          <a:cs typeface="Calibri" panose="020F0502020204030204" pitchFamily="34" charset="0"/>
                        </a:rPr>
                        <a:t>km²</a:t>
                      </a:r>
                      <a:endParaRPr lang="de-DE" sz="11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100" u="none" strike="noStrike">
                          <a:solidFill>
                            <a:schemeClr val="bg1"/>
                          </a:solidFill>
                          <a:effectLst/>
                          <a:latin typeface="Calibri" panose="020F0502020204030204" pitchFamily="34" charset="0"/>
                          <a:cs typeface="Calibri" panose="020F0502020204030204" pitchFamily="34" charset="0"/>
                        </a:rPr>
                        <a:t>h</a:t>
                      </a:r>
                      <a:endParaRPr lang="de-DE" sz="11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100" u="none" strike="noStrike">
                          <a:solidFill>
                            <a:schemeClr val="bg1"/>
                          </a:solidFill>
                          <a:effectLst/>
                          <a:latin typeface="Calibri" panose="020F0502020204030204" pitchFamily="34" charset="0"/>
                          <a:cs typeface="Calibri" panose="020F0502020204030204" pitchFamily="34" charset="0"/>
                        </a:rPr>
                        <a:t>GW</a:t>
                      </a:r>
                      <a:endParaRPr lang="de-DE" sz="11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100" u="none" strike="noStrike">
                          <a:solidFill>
                            <a:schemeClr val="bg1"/>
                          </a:solidFill>
                          <a:effectLst/>
                          <a:latin typeface="Calibri" panose="020F0502020204030204" pitchFamily="34" charset="0"/>
                          <a:cs typeface="Calibri" panose="020F0502020204030204" pitchFamily="34" charset="0"/>
                        </a:rPr>
                        <a:t>TWh</a:t>
                      </a:r>
                      <a:endParaRPr lang="de-DE" sz="11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endParaRPr lang="de-DE" sz="1100" b="0" i="0" u="none" strike="noStrike">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tc>
                  <a:txBody>
                    <a:bodyPr/>
                    <a:lstStyle/>
                    <a:p>
                      <a:pPr algn="ctr" fontAlgn="t"/>
                      <a:r>
                        <a:rPr lang="de-DE" sz="1100" u="none" strike="noStrike" dirty="0">
                          <a:solidFill>
                            <a:schemeClr val="bg1"/>
                          </a:solidFill>
                          <a:effectLst/>
                          <a:latin typeface="Calibri" panose="020F0502020204030204" pitchFamily="34" charset="0"/>
                          <a:cs typeface="Calibri" panose="020F0502020204030204" pitchFamily="34" charset="0"/>
                        </a:rPr>
                        <a:t>TWh</a:t>
                      </a:r>
                      <a:endParaRPr lang="de-DE" sz="1100" b="0"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solidFill>
                      <a:schemeClr val="bg1">
                        <a:lumMod val="50000"/>
                      </a:schemeClr>
                    </a:solidFill>
                  </a:tcPr>
                </a:tc>
                <a:extLst>
                  <a:ext uri="{0D108BD9-81ED-4DB2-BD59-A6C34878D82A}">
                    <a16:rowId xmlns:a16="http://schemas.microsoft.com/office/drawing/2014/main" val="870849650"/>
                  </a:ext>
                </a:extLst>
              </a:tr>
              <a:tr h="256266">
                <a:tc>
                  <a:txBody>
                    <a:bodyPr/>
                    <a:lstStyle/>
                    <a:p>
                      <a:pPr algn="l" fontAlgn="t"/>
                      <a:r>
                        <a:rPr lang="de-DE" sz="1600" b="1" u="none" strike="noStrike">
                          <a:solidFill>
                            <a:srgbClr val="3333FF"/>
                          </a:solidFill>
                          <a:effectLst/>
                          <a:latin typeface="Calibri" panose="020F0502020204030204" pitchFamily="34" charset="0"/>
                          <a:cs typeface="Calibri" panose="020F0502020204030204" pitchFamily="34" charset="0"/>
                        </a:rPr>
                        <a:t>Solar</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600" b="1" u="none" strike="noStrike" dirty="0">
                          <a:solidFill>
                            <a:srgbClr val="3333FF"/>
                          </a:solidFill>
                          <a:effectLst/>
                          <a:latin typeface="Calibri" panose="020F0502020204030204" pitchFamily="34" charset="0"/>
                          <a:cs typeface="Calibri" panose="020F0502020204030204" pitchFamily="34" charset="0"/>
                        </a:rPr>
                        <a:t>59</a:t>
                      </a:r>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475245508"/>
                  </a:ext>
                </a:extLst>
              </a:tr>
              <a:tr h="156048">
                <a:tc>
                  <a:txBody>
                    <a:bodyPr/>
                    <a:lstStyle/>
                    <a:p>
                      <a:pPr algn="l" fontAlgn="t"/>
                      <a:r>
                        <a:rPr lang="de-DE" sz="1400" b="1" u="none" strike="noStrike" dirty="0">
                          <a:solidFill>
                            <a:srgbClr val="3333FF"/>
                          </a:solidFill>
                          <a:effectLst/>
                          <a:latin typeface="Calibri" panose="020F0502020204030204" pitchFamily="34" charset="0"/>
                          <a:cs typeface="Calibri" panose="020F0502020204030204" pitchFamily="34" charset="0"/>
                        </a:rPr>
                        <a:t>Photovoltaik</a:t>
                      </a:r>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330825926"/>
                  </a:ext>
                </a:extLst>
              </a:tr>
              <a:tr h="144044">
                <a:tc>
                  <a:txBody>
                    <a:bodyPr/>
                    <a:lstStyle/>
                    <a:p>
                      <a:pPr algn="l" fontAlgn="t"/>
                      <a:r>
                        <a:rPr lang="de-DE" sz="1400" u="none" strike="noStrike">
                          <a:solidFill>
                            <a:srgbClr val="3333FF"/>
                          </a:solidFill>
                          <a:effectLst/>
                          <a:latin typeface="Calibri" panose="020F0502020204030204" pitchFamily="34" charset="0"/>
                          <a:cs typeface="Calibri" panose="020F0502020204030204" pitchFamily="34" charset="0"/>
                        </a:rPr>
                        <a:t>ISE e.V.-Annahme</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400" u="none" strike="noStrike">
                          <a:solidFill>
                            <a:srgbClr val="3333FF"/>
                          </a:solidFill>
                          <a:effectLst/>
                          <a:latin typeface="Calibri" panose="020F0502020204030204" pitchFamily="34" charset="0"/>
                          <a:cs typeface="Calibri" panose="020F0502020204030204" pitchFamily="34" charset="0"/>
                        </a:rPr>
                        <a:t>990</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400" u="none" strike="noStrike">
                          <a:solidFill>
                            <a:srgbClr val="3333FF"/>
                          </a:solidFill>
                          <a:effectLst/>
                          <a:latin typeface="Calibri" panose="020F0502020204030204" pitchFamily="34" charset="0"/>
                          <a:cs typeface="Calibri" panose="020F0502020204030204" pitchFamily="34" charset="0"/>
                        </a:rPr>
                        <a:t>58</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400" b="1" u="none" strike="noStrike" dirty="0">
                          <a:solidFill>
                            <a:srgbClr val="3333FF"/>
                          </a:solidFill>
                          <a:effectLst/>
                          <a:latin typeface="Calibri" panose="020F0502020204030204" pitchFamily="34" charset="0"/>
                          <a:cs typeface="Calibri" panose="020F0502020204030204" pitchFamily="34" charset="0"/>
                        </a:rPr>
                        <a:t>57</a:t>
                      </a:r>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r>
                        <a:rPr lang="de-DE" sz="1400" u="none" strike="noStrike">
                          <a:solidFill>
                            <a:srgbClr val="3333FF"/>
                          </a:solidFill>
                          <a:effectLst/>
                          <a:latin typeface="Calibri" panose="020F0502020204030204" pitchFamily="34" charset="0"/>
                          <a:cs typeface="Calibri" panose="020F0502020204030204" pitchFamily="34" charset="0"/>
                        </a:rPr>
                        <a:t>EE-Potenzial = 5% von Wert D</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400" b="1" u="none" strike="noStrike" dirty="0">
                          <a:solidFill>
                            <a:srgbClr val="3333FF"/>
                          </a:solidFill>
                          <a:effectLst/>
                          <a:latin typeface="Calibri" panose="020F0502020204030204" pitchFamily="34" charset="0"/>
                          <a:cs typeface="Calibri" panose="020F0502020204030204" pitchFamily="34" charset="0"/>
                        </a:rPr>
                        <a:t>2,5</a:t>
                      </a:r>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732844711"/>
                  </a:ext>
                </a:extLst>
              </a:tr>
              <a:tr h="144044">
                <a:tc>
                  <a:txBody>
                    <a:bodyPr/>
                    <a:lstStyle/>
                    <a:p>
                      <a:pPr algn="l" fontAlgn="t"/>
                      <a:r>
                        <a:rPr lang="de-DE" sz="1400" b="1" u="none" strike="noStrike" dirty="0">
                          <a:solidFill>
                            <a:srgbClr val="3333FF"/>
                          </a:solidFill>
                          <a:effectLst/>
                          <a:latin typeface="Calibri" panose="020F0502020204030204" pitchFamily="34" charset="0"/>
                          <a:cs typeface="Calibri" panose="020F0502020204030204" pitchFamily="34" charset="0"/>
                        </a:rPr>
                        <a:t>Solarthermie</a:t>
                      </a:r>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400" b="1" u="none" strike="noStrike" dirty="0">
                          <a:solidFill>
                            <a:srgbClr val="3333FF"/>
                          </a:solidFill>
                          <a:effectLst/>
                          <a:latin typeface="Calibri" panose="020F0502020204030204" pitchFamily="34" charset="0"/>
                          <a:cs typeface="Calibri" panose="020F0502020204030204" pitchFamily="34" charset="0"/>
                        </a:rPr>
                        <a:t>2</a:t>
                      </a:r>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r>
                        <a:rPr lang="de-DE" sz="1400" u="none" strike="noStrike">
                          <a:solidFill>
                            <a:srgbClr val="3333FF"/>
                          </a:solidFill>
                          <a:effectLst/>
                          <a:latin typeface="Calibri" panose="020F0502020204030204" pitchFamily="34" charset="0"/>
                          <a:cs typeface="Calibri" panose="020F0502020204030204" pitchFamily="34" charset="0"/>
                        </a:rPr>
                        <a:t>EE-Potenzial = 5% von Wert D</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97106353"/>
                  </a:ext>
                </a:extLst>
              </a:tr>
              <a:tr h="468144">
                <a:tc>
                  <a:txBody>
                    <a:bodyPr/>
                    <a:lstStyle/>
                    <a:p>
                      <a:pPr algn="l" fontAlgn="t"/>
                      <a:r>
                        <a:rPr lang="de-DE" sz="1600" b="1" u="none" strike="noStrike" dirty="0">
                          <a:solidFill>
                            <a:srgbClr val="3333FF"/>
                          </a:solidFill>
                          <a:effectLst/>
                          <a:latin typeface="Calibri" panose="020F0502020204030204" pitchFamily="34" charset="0"/>
                          <a:cs typeface="Calibri" panose="020F0502020204030204" pitchFamily="34" charset="0"/>
                        </a:rPr>
                        <a:t>Wind </a:t>
                      </a:r>
                      <a:r>
                        <a:rPr lang="de-DE" sz="1600" b="1" u="none" strike="noStrike" dirty="0" err="1">
                          <a:solidFill>
                            <a:srgbClr val="3333FF"/>
                          </a:solidFill>
                          <a:effectLst/>
                          <a:latin typeface="Calibri" panose="020F0502020204030204" pitchFamily="34" charset="0"/>
                          <a:cs typeface="Calibri" panose="020F0502020204030204" pitchFamily="34" charset="0"/>
                        </a:rPr>
                        <a:t>onshore</a:t>
                      </a:r>
                      <a:br>
                        <a:rPr lang="de-DE" sz="1400" u="none" strike="noStrike" dirty="0">
                          <a:solidFill>
                            <a:srgbClr val="3333FF"/>
                          </a:solidFill>
                          <a:effectLst/>
                          <a:latin typeface="Calibri" panose="020F0502020204030204" pitchFamily="34" charset="0"/>
                          <a:cs typeface="Calibri" panose="020F0502020204030204" pitchFamily="34" charset="0"/>
                        </a:rPr>
                      </a:br>
                      <a:r>
                        <a:rPr lang="de-DE" sz="1400" u="none" strike="noStrike" dirty="0">
                          <a:solidFill>
                            <a:srgbClr val="3333FF"/>
                          </a:solidFill>
                          <a:effectLst/>
                          <a:latin typeface="Calibri" panose="020F0502020204030204" pitchFamily="34" charset="0"/>
                          <a:cs typeface="Calibri" panose="020F0502020204030204" pitchFamily="34" charset="0"/>
                        </a:rPr>
                        <a:t>(1,9% Fläche von RLP)</a:t>
                      </a:r>
                      <a:endParaRPr lang="de-DE" sz="14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400" u="none" strike="noStrike">
                          <a:solidFill>
                            <a:srgbClr val="3333FF"/>
                          </a:solidFill>
                          <a:effectLst/>
                          <a:latin typeface="Calibri" panose="020F0502020204030204" pitchFamily="34" charset="0"/>
                          <a:cs typeface="Calibri" panose="020F0502020204030204" pitchFamily="34" charset="0"/>
                        </a:rPr>
                        <a:t>377</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400" u="none" strike="noStrike">
                          <a:solidFill>
                            <a:srgbClr val="3333FF"/>
                          </a:solidFill>
                          <a:effectLst/>
                          <a:latin typeface="Calibri" panose="020F0502020204030204" pitchFamily="34" charset="0"/>
                          <a:cs typeface="Calibri" panose="020F0502020204030204" pitchFamily="34" charset="0"/>
                        </a:rPr>
                        <a:t>2.440</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400" u="none" strike="noStrike">
                          <a:solidFill>
                            <a:srgbClr val="3333FF"/>
                          </a:solidFill>
                          <a:effectLst/>
                          <a:latin typeface="Calibri" panose="020F0502020204030204" pitchFamily="34" charset="0"/>
                          <a:cs typeface="Calibri" panose="020F0502020204030204" pitchFamily="34" charset="0"/>
                        </a:rPr>
                        <a:t>10</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600" b="1" u="none" strike="noStrike" dirty="0">
                          <a:solidFill>
                            <a:srgbClr val="3333FF"/>
                          </a:solidFill>
                          <a:effectLst/>
                          <a:latin typeface="Calibri" panose="020F0502020204030204" pitchFamily="34" charset="0"/>
                          <a:cs typeface="Calibri" panose="020F0502020204030204" pitchFamily="34" charset="0"/>
                        </a:rPr>
                        <a:t>24</a:t>
                      </a:r>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400" b="1" u="none" strike="noStrike" dirty="0">
                          <a:solidFill>
                            <a:srgbClr val="3333FF"/>
                          </a:solidFill>
                          <a:effectLst/>
                          <a:latin typeface="Calibri" panose="020F0502020204030204" pitchFamily="34" charset="0"/>
                          <a:cs typeface="Calibri" panose="020F0502020204030204" pitchFamily="34" charset="0"/>
                        </a:rPr>
                        <a:t>6,2</a:t>
                      </a:r>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726467641"/>
                  </a:ext>
                </a:extLst>
              </a:tr>
              <a:tr h="180055">
                <a:tc>
                  <a:txBody>
                    <a:bodyPr/>
                    <a:lstStyle/>
                    <a:p>
                      <a:pPr algn="l" fontAlgn="t"/>
                      <a:r>
                        <a:rPr lang="de-DE" sz="1600" b="1" u="none" strike="noStrike">
                          <a:solidFill>
                            <a:srgbClr val="3333FF"/>
                          </a:solidFill>
                          <a:effectLst/>
                          <a:latin typeface="Calibri" panose="020F0502020204030204" pitchFamily="34" charset="0"/>
                          <a:cs typeface="Calibri" panose="020F0502020204030204" pitchFamily="34" charset="0"/>
                        </a:rPr>
                        <a:t>Biomasse etc.</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600" b="1" u="none" strike="noStrike">
                          <a:solidFill>
                            <a:srgbClr val="3333FF"/>
                          </a:solidFill>
                          <a:effectLst/>
                          <a:latin typeface="Calibri" panose="020F0502020204030204" pitchFamily="34" charset="0"/>
                          <a:cs typeface="Calibri" panose="020F0502020204030204" pitchFamily="34" charset="0"/>
                        </a:rPr>
                        <a:t>15</a:t>
                      </a:r>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6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600" b="1" u="none" strike="noStrike" dirty="0">
                          <a:solidFill>
                            <a:srgbClr val="3333FF"/>
                          </a:solidFill>
                          <a:effectLst/>
                          <a:latin typeface="Calibri" panose="020F0502020204030204" pitchFamily="34" charset="0"/>
                          <a:cs typeface="Calibri" panose="020F0502020204030204" pitchFamily="34" charset="0"/>
                        </a:rPr>
                        <a:t>13,1</a:t>
                      </a:r>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461470753"/>
                  </a:ext>
                </a:extLst>
              </a:tr>
              <a:tr h="144044">
                <a:tc>
                  <a:txBody>
                    <a:bodyPr/>
                    <a:lstStyle/>
                    <a:p>
                      <a:pPr algn="l" fontAlgn="t"/>
                      <a:r>
                        <a:rPr lang="de-DE" sz="1400" u="sng" strike="noStrike">
                          <a:solidFill>
                            <a:srgbClr val="3333FF"/>
                          </a:solidFill>
                          <a:effectLst/>
                          <a:latin typeface="Calibri" panose="020F0502020204030204" pitchFamily="34" charset="0"/>
                          <a:cs typeface="Calibri" panose="020F0502020204030204" pitchFamily="34" charset="0"/>
                        </a:rPr>
                        <a:t>Szenario 1</a:t>
                      </a:r>
                      <a:endParaRPr lang="de-DE" sz="1400" b="0" i="0" u="sng"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400" u="none" strike="noStrike">
                          <a:solidFill>
                            <a:srgbClr val="3333FF"/>
                          </a:solidFill>
                          <a:effectLst/>
                          <a:latin typeface="Calibri" panose="020F0502020204030204" pitchFamily="34" charset="0"/>
                          <a:cs typeface="Calibri" panose="020F0502020204030204" pitchFamily="34" charset="0"/>
                        </a:rPr>
                        <a:t>25</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r>
                        <a:rPr lang="de-DE" sz="1400" u="none" strike="noStrike">
                          <a:solidFill>
                            <a:srgbClr val="3333FF"/>
                          </a:solidFill>
                          <a:effectLst/>
                          <a:latin typeface="Calibri" panose="020F0502020204030204" pitchFamily="34" charset="0"/>
                          <a:cs typeface="Calibri" panose="020F0502020204030204" pitchFamily="34" charset="0"/>
                        </a:rPr>
                        <a:t>EE-Potenzial = 5% von Wert D</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560314254"/>
                  </a:ext>
                </a:extLst>
              </a:tr>
              <a:tr h="288089">
                <a:tc>
                  <a:txBody>
                    <a:bodyPr/>
                    <a:lstStyle/>
                    <a:p>
                      <a:pPr algn="l" fontAlgn="t"/>
                      <a:r>
                        <a:rPr lang="de-DE" sz="1400" u="sng" strike="noStrike">
                          <a:solidFill>
                            <a:srgbClr val="3333FF"/>
                          </a:solidFill>
                          <a:effectLst/>
                          <a:latin typeface="Calibri" panose="020F0502020204030204" pitchFamily="34" charset="0"/>
                          <a:cs typeface="Calibri" panose="020F0502020204030204" pitchFamily="34" charset="0"/>
                        </a:rPr>
                        <a:t>Szenario 2</a:t>
                      </a:r>
                      <a:br>
                        <a:rPr lang="de-DE" sz="1400" u="sng" strike="noStrike">
                          <a:solidFill>
                            <a:srgbClr val="3333FF"/>
                          </a:solidFill>
                          <a:effectLst/>
                          <a:latin typeface="Calibri" panose="020F0502020204030204" pitchFamily="34" charset="0"/>
                          <a:cs typeface="Calibri" panose="020F0502020204030204" pitchFamily="34" charset="0"/>
                        </a:rPr>
                      </a:br>
                      <a:r>
                        <a:rPr lang="de-DE" sz="1400" u="none" strike="noStrike">
                          <a:solidFill>
                            <a:srgbClr val="3333FF"/>
                          </a:solidFill>
                          <a:effectLst/>
                          <a:latin typeface="Calibri" panose="020F0502020204030204" pitchFamily="34" charset="0"/>
                          <a:cs typeface="Calibri" panose="020F0502020204030204" pitchFamily="34" charset="0"/>
                        </a:rPr>
                        <a:t>Biomasse-Potzeniale RLP</a:t>
                      </a:r>
                      <a:endParaRPr lang="de-DE" sz="1400" b="0" i="0" u="sng"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400" u="none" strike="noStrike">
                          <a:solidFill>
                            <a:srgbClr val="3333FF"/>
                          </a:solidFill>
                          <a:effectLst/>
                          <a:latin typeface="Calibri" panose="020F0502020204030204" pitchFamily="34" charset="0"/>
                          <a:cs typeface="Calibri" panose="020F0502020204030204" pitchFamily="34" charset="0"/>
                        </a:rPr>
                        <a:t>8</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r>
                        <a:rPr lang="de-DE" sz="1400" u="sng" strike="noStrike">
                          <a:solidFill>
                            <a:srgbClr val="3333FF"/>
                          </a:solidFill>
                          <a:effectLst/>
                          <a:latin typeface="Calibri" panose="020F0502020204030204" pitchFamily="34" charset="0"/>
                          <a:cs typeface="Calibri" panose="020F0502020204030204" pitchFamily="34" charset="0"/>
                        </a:rPr>
                        <a:t>IfaS 2004:</a:t>
                      </a:r>
                      <a:endParaRPr lang="de-DE" sz="1400" b="0" i="0" u="sng"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093875362"/>
                  </a:ext>
                </a:extLst>
              </a:tr>
              <a:tr h="288089">
                <a:tc>
                  <a:txBody>
                    <a:bodyPr/>
                    <a:lstStyle/>
                    <a:p>
                      <a:pPr algn="l" fontAlgn="t"/>
                      <a:r>
                        <a:rPr lang="de-DE" sz="1400" u="sng" strike="noStrike">
                          <a:solidFill>
                            <a:srgbClr val="3333FF"/>
                          </a:solidFill>
                          <a:effectLst/>
                          <a:latin typeface="Calibri" panose="020F0502020204030204" pitchFamily="34" charset="0"/>
                          <a:cs typeface="Calibri" panose="020F0502020204030204" pitchFamily="34" charset="0"/>
                        </a:rPr>
                        <a:t>Szenario 3</a:t>
                      </a:r>
                      <a:br>
                        <a:rPr lang="de-DE" sz="1400" u="sng" strike="noStrike">
                          <a:solidFill>
                            <a:srgbClr val="3333FF"/>
                          </a:solidFill>
                          <a:effectLst/>
                          <a:latin typeface="Calibri" panose="020F0502020204030204" pitchFamily="34" charset="0"/>
                          <a:cs typeface="Calibri" panose="020F0502020204030204" pitchFamily="34" charset="0"/>
                        </a:rPr>
                      </a:br>
                      <a:r>
                        <a:rPr lang="de-DE" sz="1400" u="none" strike="noStrike">
                          <a:solidFill>
                            <a:srgbClr val="3333FF"/>
                          </a:solidFill>
                          <a:effectLst/>
                          <a:latin typeface="Calibri" panose="020F0502020204030204" pitchFamily="34" charset="0"/>
                          <a:cs typeface="Calibri" panose="020F0502020204030204" pitchFamily="34" charset="0"/>
                        </a:rPr>
                        <a:t>ISE e.V.-Annahme</a:t>
                      </a:r>
                      <a:endParaRPr lang="de-DE" sz="1400" b="0" i="0" u="sng"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400" u="none" strike="noStrike">
                          <a:solidFill>
                            <a:srgbClr val="3333FF"/>
                          </a:solidFill>
                          <a:effectLst/>
                          <a:latin typeface="Calibri" panose="020F0502020204030204" pitchFamily="34" charset="0"/>
                          <a:cs typeface="Calibri" panose="020F0502020204030204" pitchFamily="34" charset="0"/>
                        </a:rPr>
                        <a:t>15</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4181014065"/>
                  </a:ext>
                </a:extLst>
              </a:tr>
              <a:tr h="180055">
                <a:tc>
                  <a:txBody>
                    <a:bodyPr/>
                    <a:lstStyle/>
                    <a:p>
                      <a:pPr algn="l" fontAlgn="t"/>
                      <a:r>
                        <a:rPr lang="de-DE" sz="1600" b="1" u="none" strike="noStrike" dirty="0">
                          <a:solidFill>
                            <a:srgbClr val="3333FF"/>
                          </a:solidFill>
                          <a:effectLst/>
                          <a:latin typeface="Calibri" panose="020F0502020204030204" pitchFamily="34" charset="0"/>
                          <a:cs typeface="Calibri" panose="020F0502020204030204" pitchFamily="34" charset="0"/>
                        </a:rPr>
                        <a:t>Wasserkraft</a:t>
                      </a:r>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400" u="none" strike="noStrike">
                          <a:solidFill>
                            <a:srgbClr val="3333FF"/>
                          </a:solidFill>
                          <a:effectLst/>
                          <a:latin typeface="Calibri" panose="020F0502020204030204" pitchFamily="34" charset="0"/>
                          <a:cs typeface="Calibri" panose="020F0502020204030204" pitchFamily="34" charset="0"/>
                        </a:rPr>
                        <a:t>1</a:t>
                      </a:r>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r>
                        <a:rPr lang="de-DE" sz="1400" u="none" strike="noStrike">
                          <a:solidFill>
                            <a:srgbClr val="3333FF"/>
                          </a:solidFill>
                          <a:effectLst/>
                          <a:latin typeface="Calibri" panose="020F0502020204030204" pitchFamily="34" charset="0"/>
                          <a:cs typeface="Calibri" panose="020F0502020204030204" pitchFamily="34" charset="0"/>
                        </a:rPr>
                        <a:t>EE-Potenzial = 5% von Wert D</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400" b="1" u="none" strike="noStrike" dirty="0">
                          <a:solidFill>
                            <a:srgbClr val="3333FF"/>
                          </a:solidFill>
                          <a:effectLst/>
                          <a:latin typeface="Calibri" panose="020F0502020204030204" pitchFamily="34" charset="0"/>
                          <a:cs typeface="Calibri" panose="020F0502020204030204" pitchFamily="34" charset="0"/>
                        </a:rPr>
                        <a:t>0,8</a:t>
                      </a:r>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975775108"/>
                  </a:ext>
                </a:extLst>
              </a:tr>
              <a:tr h="144044">
                <a:tc>
                  <a:txBody>
                    <a:bodyPr/>
                    <a:lstStyle/>
                    <a:p>
                      <a:pPr algn="l"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353100337"/>
                  </a:ext>
                </a:extLst>
              </a:tr>
              <a:tr h="360111">
                <a:tc>
                  <a:txBody>
                    <a:bodyPr/>
                    <a:lstStyle/>
                    <a:p>
                      <a:pPr algn="l" fontAlgn="t"/>
                      <a:r>
                        <a:rPr lang="de-DE" sz="1400" b="1" u="none" strike="noStrike" dirty="0">
                          <a:solidFill>
                            <a:srgbClr val="3333FF"/>
                          </a:solidFill>
                          <a:effectLst/>
                          <a:latin typeface="Calibri" panose="020F0502020204030204" pitchFamily="34" charset="0"/>
                          <a:cs typeface="Calibri" panose="020F0502020204030204" pitchFamily="34" charset="0"/>
                        </a:rPr>
                        <a:t>Gesamtenergiebedarf</a:t>
                      </a:r>
                      <a:br>
                        <a:rPr lang="de-DE" sz="1400" b="1" u="none" strike="noStrike" dirty="0">
                          <a:solidFill>
                            <a:srgbClr val="3333FF"/>
                          </a:solidFill>
                          <a:effectLst/>
                          <a:latin typeface="Calibri" panose="020F0502020204030204" pitchFamily="34" charset="0"/>
                          <a:cs typeface="Calibri" panose="020F0502020204030204" pitchFamily="34" charset="0"/>
                        </a:rPr>
                      </a:br>
                      <a:r>
                        <a:rPr lang="de-DE" sz="1400" b="1" u="none" strike="noStrike" dirty="0">
                          <a:solidFill>
                            <a:srgbClr val="3333FF"/>
                          </a:solidFill>
                          <a:effectLst/>
                          <a:latin typeface="Calibri" panose="020F0502020204030204" pitchFamily="34" charset="0"/>
                          <a:cs typeface="Calibri" panose="020F0502020204030204" pitchFamily="34" charset="0"/>
                        </a:rPr>
                        <a:t>in 2018</a:t>
                      </a:r>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1"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400" b="1" u="none" strike="noStrike" dirty="0">
                          <a:solidFill>
                            <a:srgbClr val="3333FF"/>
                          </a:solidFill>
                          <a:effectLst/>
                          <a:latin typeface="Calibri" panose="020F0502020204030204" pitchFamily="34" charset="0"/>
                          <a:cs typeface="Calibri" panose="020F0502020204030204" pitchFamily="34" charset="0"/>
                        </a:rPr>
                        <a:t>179</a:t>
                      </a:r>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r>
                        <a:rPr lang="de-DE" sz="1400" u="none" strike="noStrike">
                          <a:solidFill>
                            <a:srgbClr val="3333FF"/>
                          </a:solidFill>
                          <a:effectLst/>
                          <a:latin typeface="Calibri" panose="020F0502020204030204" pitchFamily="34" charset="0"/>
                          <a:cs typeface="Calibri" panose="020F0502020204030204" pitchFamily="34" charset="0"/>
                        </a:rPr>
                        <a:t>LAK Energiebilanzen 2018</a:t>
                      </a:r>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400" b="1" u="none" strike="noStrike" dirty="0">
                          <a:solidFill>
                            <a:srgbClr val="3333FF"/>
                          </a:solidFill>
                          <a:effectLst/>
                          <a:latin typeface="Calibri" panose="020F0502020204030204" pitchFamily="34" charset="0"/>
                          <a:cs typeface="Calibri" panose="020F0502020204030204" pitchFamily="34" charset="0"/>
                        </a:rPr>
                        <a:t>23,7</a:t>
                      </a:r>
                      <a:endParaRPr lang="de-DE" sz="14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823491056"/>
                  </a:ext>
                </a:extLst>
              </a:tr>
              <a:tr h="360111">
                <a:tc>
                  <a:txBody>
                    <a:bodyPr/>
                    <a:lstStyle/>
                    <a:p>
                      <a:pPr algn="l" fontAlgn="t"/>
                      <a:r>
                        <a:rPr lang="de-DE" sz="1600" b="1" u="none" strike="noStrike" dirty="0">
                          <a:solidFill>
                            <a:srgbClr val="3333FF"/>
                          </a:solidFill>
                          <a:effectLst/>
                          <a:latin typeface="Calibri" panose="020F0502020204030204" pitchFamily="34" charset="0"/>
                          <a:cs typeface="Calibri" panose="020F0502020204030204" pitchFamily="34" charset="0"/>
                        </a:rPr>
                        <a:t>Gesamtenergiebedarf</a:t>
                      </a:r>
                      <a:br>
                        <a:rPr lang="de-DE" sz="1600" b="1" u="none" strike="noStrike" dirty="0">
                          <a:solidFill>
                            <a:srgbClr val="3333FF"/>
                          </a:solidFill>
                          <a:effectLst/>
                          <a:latin typeface="Calibri" panose="020F0502020204030204" pitchFamily="34" charset="0"/>
                          <a:cs typeface="Calibri" panose="020F0502020204030204" pitchFamily="34" charset="0"/>
                        </a:rPr>
                      </a:br>
                      <a:r>
                        <a:rPr lang="de-DE" sz="1600" b="1" u="none" strike="noStrike" dirty="0">
                          <a:solidFill>
                            <a:srgbClr val="3333FF"/>
                          </a:solidFill>
                          <a:effectLst/>
                          <a:latin typeface="Calibri" panose="020F0502020204030204" pitchFamily="34" charset="0"/>
                          <a:cs typeface="Calibri" panose="020F0502020204030204" pitchFamily="34" charset="0"/>
                        </a:rPr>
                        <a:t>in 2040</a:t>
                      </a:r>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r>
                        <a:rPr lang="de-DE" sz="1600" b="1" u="none" strike="noStrike" dirty="0">
                          <a:solidFill>
                            <a:srgbClr val="3333FF"/>
                          </a:solidFill>
                          <a:effectLst/>
                          <a:latin typeface="Calibri" panose="020F0502020204030204" pitchFamily="34" charset="0"/>
                          <a:cs typeface="Calibri" panose="020F0502020204030204" pitchFamily="34" charset="0"/>
                        </a:rPr>
                        <a:t>100</a:t>
                      </a:r>
                      <a:endParaRPr lang="de-DE" sz="1600" b="1"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r>
                        <a:rPr lang="de-DE" sz="1400" u="none" strike="noStrike" dirty="0">
                          <a:solidFill>
                            <a:srgbClr val="3333FF"/>
                          </a:solidFill>
                          <a:effectLst/>
                          <a:latin typeface="Calibri" panose="020F0502020204030204" pitchFamily="34" charset="0"/>
                          <a:cs typeface="Calibri" panose="020F0502020204030204" pitchFamily="34" charset="0"/>
                        </a:rPr>
                        <a:t>Gesamtenergiebedarf</a:t>
                      </a:r>
                      <a:br>
                        <a:rPr lang="de-DE" sz="1400" u="none" strike="noStrike" dirty="0">
                          <a:solidFill>
                            <a:srgbClr val="3333FF"/>
                          </a:solidFill>
                          <a:effectLst/>
                          <a:latin typeface="Calibri" panose="020F0502020204030204" pitchFamily="34" charset="0"/>
                          <a:cs typeface="Calibri" panose="020F0502020204030204" pitchFamily="34" charset="0"/>
                        </a:rPr>
                      </a:br>
                      <a:r>
                        <a:rPr lang="de-DE" sz="1400" u="none" strike="noStrike" dirty="0">
                          <a:solidFill>
                            <a:srgbClr val="3333FF"/>
                          </a:solidFill>
                          <a:effectLst/>
                          <a:latin typeface="Calibri" panose="020F0502020204030204" pitchFamily="34" charset="0"/>
                          <a:cs typeface="Calibri" panose="020F0502020204030204" pitchFamily="34" charset="0"/>
                        </a:rPr>
                        <a:t>= 5% von Wert D,</a:t>
                      </a:r>
                      <a:br>
                        <a:rPr lang="de-DE" sz="1400" u="none" strike="noStrike" dirty="0">
                          <a:solidFill>
                            <a:srgbClr val="3333FF"/>
                          </a:solidFill>
                          <a:effectLst/>
                          <a:latin typeface="Calibri" panose="020F0502020204030204" pitchFamily="34" charset="0"/>
                          <a:cs typeface="Calibri" panose="020F0502020204030204" pitchFamily="34" charset="0"/>
                        </a:rPr>
                      </a:br>
                      <a:r>
                        <a:rPr lang="de-DE" sz="1400" u="none" strike="noStrike" dirty="0">
                          <a:solidFill>
                            <a:srgbClr val="3333FF"/>
                          </a:solidFill>
                          <a:effectLst/>
                          <a:latin typeface="Calibri" panose="020F0502020204030204" pitchFamily="34" charset="0"/>
                          <a:cs typeface="Calibri" panose="020F0502020204030204" pitchFamily="34" charset="0"/>
                        </a:rPr>
                        <a:t> ISE e.V.-Ausarbeitung</a:t>
                      </a:r>
                      <a:endParaRPr lang="de-DE" sz="14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ctr" fontAlgn="t"/>
                      <a:endParaRPr lang="de-DE" sz="14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135452751"/>
                  </a:ext>
                </a:extLst>
              </a:tr>
            </a:tbl>
          </a:graphicData>
        </a:graphic>
      </p:graphicFrame>
      <p:sp>
        <p:nvSpPr>
          <p:cNvPr id="7" name="Textfeld 6">
            <a:extLst>
              <a:ext uri="{FF2B5EF4-FFF2-40B4-BE49-F238E27FC236}">
                <a16:creationId xmlns:a16="http://schemas.microsoft.com/office/drawing/2014/main" id="{4A0227CF-E8C0-48AA-98C4-747DAF4782FB}"/>
              </a:ext>
            </a:extLst>
          </p:cNvPr>
          <p:cNvSpPr txBox="1"/>
          <p:nvPr/>
        </p:nvSpPr>
        <p:spPr>
          <a:xfrm>
            <a:off x="7697173" y="3437709"/>
            <a:ext cx="369012" cy="246221"/>
          </a:xfrm>
          <a:prstGeom prst="rect">
            <a:avLst/>
          </a:prstGeom>
          <a:noFill/>
        </p:spPr>
        <p:txBody>
          <a:bodyPr wrap="none" rtlCol="0">
            <a:spAutoFit/>
          </a:bodyPr>
          <a:lstStyle/>
          <a:p>
            <a:r>
              <a:rPr lang="de-DE" sz="1000" dirty="0"/>
              <a:t>19)</a:t>
            </a:r>
          </a:p>
        </p:txBody>
      </p:sp>
    </p:spTree>
    <p:extLst>
      <p:ext uri="{BB962C8B-B14F-4D97-AF65-F5344CB8AC3E}">
        <p14:creationId xmlns:p14="http://schemas.microsoft.com/office/powerpoint/2010/main" val="1882795431"/>
      </p:ext>
    </p:extLst>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hteck 48">
            <a:extLst>
              <a:ext uri="{FF2B5EF4-FFF2-40B4-BE49-F238E27FC236}">
                <a16:creationId xmlns:a16="http://schemas.microsoft.com/office/drawing/2014/main" id="{F3031591-B539-4B7C-B648-7CA1151E9E35}"/>
              </a:ext>
            </a:extLst>
          </p:cNvPr>
          <p:cNvSpPr/>
          <p:nvPr/>
        </p:nvSpPr>
        <p:spPr bwMode="auto">
          <a:xfrm>
            <a:off x="3087871" y="940886"/>
            <a:ext cx="1889141" cy="5138472"/>
          </a:xfrm>
          <a:prstGeom prst="rect">
            <a:avLst/>
          </a:prstGeom>
          <a:solidFill>
            <a:srgbClr val="7F7F7F">
              <a:alpha val="20000"/>
            </a:srgb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34" name="Rechteck 33">
            <a:extLst>
              <a:ext uri="{FF2B5EF4-FFF2-40B4-BE49-F238E27FC236}">
                <a16:creationId xmlns:a16="http://schemas.microsoft.com/office/drawing/2014/main" id="{5F827EF6-0B59-4ABD-A08B-99C23C6D6687}"/>
              </a:ext>
            </a:extLst>
          </p:cNvPr>
          <p:cNvSpPr/>
          <p:nvPr/>
        </p:nvSpPr>
        <p:spPr bwMode="auto">
          <a:xfrm>
            <a:off x="1016919" y="940886"/>
            <a:ext cx="1889141" cy="5138472"/>
          </a:xfrm>
          <a:prstGeom prst="rect">
            <a:avLst/>
          </a:prstGeom>
          <a:solidFill>
            <a:srgbClr val="7F7F7F">
              <a:alpha val="20000"/>
            </a:srgb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0" name="Rechteck 49">
            <a:extLst>
              <a:ext uri="{FF2B5EF4-FFF2-40B4-BE49-F238E27FC236}">
                <a16:creationId xmlns:a16="http://schemas.microsoft.com/office/drawing/2014/main" id="{D855822A-E7C4-4BAA-86DE-2D0571DE8F13}"/>
              </a:ext>
            </a:extLst>
          </p:cNvPr>
          <p:cNvSpPr/>
          <p:nvPr/>
        </p:nvSpPr>
        <p:spPr bwMode="auto">
          <a:xfrm>
            <a:off x="5145343" y="940886"/>
            <a:ext cx="1889141" cy="5138472"/>
          </a:xfrm>
          <a:prstGeom prst="rect">
            <a:avLst/>
          </a:prstGeom>
          <a:solidFill>
            <a:srgbClr val="7F7F7F">
              <a:alpha val="20000"/>
            </a:srgb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aphicFrame>
        <p:nvGraphicFramePr>
          <p:cNvPr id="43" name="Diagramm 42">
            <a:extLst>
              <a:ext uri="{FF2B5EF4-FFF2-40B4-BE49-F238E27FC236}">
                <a16:creationId xmlns:a16="http://schemas.microsoft.com/office/drawing/2014/main" id="{68CAC52D-76B3-4611-A15E-4D19840542A9}"/>
              </a:ext>
            </a:extLst>
          </p:cNvPr>
          <p:cNvGraphicFramePr>
            <a:graphicFrameLocks/>
          </p:cNvGraphicFramePr>
          <p:nvPr>
            <p:extLst>
              <p:ext uri="{D42A27DB-BD31-4B8C-83A1-F6EECF244321}">
                <p14:modId xmlns:p14="http://schemas.microsoft.com/office/powerpoint/2010/main" val="2970115002"/>
              </p:ext>
            </p:extLst>
          </p:nvPr>
        </p:nvGraphicFramePr>
        <p:xfrm>
          <a:off x="505100" y="1626919"/>
          <a:ext cx="8784095" cy="317177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4">
            <a:extLst>
              <a:ext uri="{FF2B5EF4-FFF2-40B4-BE49-F238E27FC236}">
                <a16:creationId xmlns:a16="http://schemas.microsoft.com/office/drawing/2014/main" id="{A0C2FD77-0A00-4A3F-945B-EC721EA8513D}"/>
              </a:ext>
            </a:extLst>
          </p:cNvPr>
          <p:cNvSpPr>
            <a:spLocks noChangeArrowheads="1"/>
          </p:cNvSpPr>
          <p:nvPr/>
        </p:nvSpPr>
        <p:spPr bwMode="auto">
          <a:xfrm>
            <a:off x="0" y="6079357"/>
            <a:ext cx="99060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Auch in RLP klafft noch eine sehr große Lücke zwischen Potenzial und Bestand!</a:t>
            </a:r>
          </a:p>
        </p:txBody>
      </p:sp>
      <p:sp>
        <p:nvSpPr>
          <p:cNvPr id="12" name="Rectangle 4">
            <a:extLst>
              <a:ext uri="{FF2B5EF4-FFF2-40B4-BE49-F238E27FC236}">
                <a16:creationId xmlns:a16="http://schemas.microsoft.com/office/drawing/2014/main" id="{F9CE82BC-449F-429D-95DD-730E8A1BE3C5}"/>
              </a:ext>
            </a:extLst>
          </p:cNvPr>
          <p:cNvSpPr>
            <a:spLocks noChangeArrowheads="1"/>
          </p:cNvSpPr>
          <p:nvPr/>
        </p:nvSpPr>
        <p:spPr bwMode="auto">
          <a:xfrm>
            <a:off x="1337446" y="0"/>
            <a:ext cx="7464425"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EE-Potenziale bis 2040 in RLP (3)</a:t>
            </a:r>
            <a:br>
              <a:rPr lang="de-DE" altLang="de-DE" dirty="0">
                <a:solidFill>
                  <a:schemeClr val="bg1"/>
                </a:solidFill>
              </a:rPr>
            </a:br>
            <a:r>
              <a:rPr lang="de-DE" altLang="de-DE" dirty="0">
                <a:solidFill>
                  <a:schemeClr val="bg1"/>
                </a:solidFill>
              </a:rPr>
              <a:t>Potenziale vs. Bestand 2018</a:t>
            </a:r>
            <a:endParaRPr lang="de-DE" altLang="de-DE" dirty="0">
              <a:solidFill>
                <a:schemeClr val="bg1"/>
              </a:solidFill>
              <a:effectLst>
                <a:outerShdw blurRad="38100" dist="38100" dir="2700000" algn="tl">
                  <a:srgbClr val="000000">
                    <a:alpha val="43137"/>
                  </a:srgbClr>
                </a:outerShdw>
              </a:effectLst>
            </a:endParaRPr>
          </a:p>
        </p:txBody>
      </p:sp>
      <p:sp>
        <p:nvSpPr>
          <p:cNvPr id="2" name="Textfeld 1">
            <a:extLst>
              <a:ext uri="{FF2B5EF4-FFF2-40B4-BE49-F238E27FC236}">
                <a16:creationId xmlns:a16="http://schemas.microsoft.com/office/drawing/2014/main" id="{FD1019DD-EA9B-4FE8-8E52-863954D2E3FA}"/>
              </a:ext>
            </a:extLst>
          </p:cNvPr>
          <p:cNvSpPr txBox="1"/>
          <p:nvPr/>
        </p:nvSpPr>
        <p:spPr>
          <a:xfrm>
            <a:off x="1648333" y="5016152"/>
            <a:ext cx="723275" cy="369332"/>
          </a:xfrm>
          <a:prstGeom prst="rect">
            <a:avLst/>
          </a:prstGeom>
          <a:noFill/>
        </p:spPr>
        <p:txBody>
          <a:bodyPr wrap="none" rtlCol="0">
            <a:spAutoFit/>
          </a:bodyPr>
          <a:lstStyle/>
          <a:p>
            <a:r>
              <a:rPr lang="de-DE" sz="1800" u="sng" dirty="0"/>
              <a:t>Solar</a:t>
            </a:r>
          </a:p>
        </p:txBody>
      </p:sp>
      <p:sp>
        <p:nvSpPr>
          <p:cNvPr id="6" name="Textfeld 5">
            <a:extLst>
              <a:ext uri="{FF2B5EF4-FFF2-40B4-BE49-F238E27FC236}">
                <a16:creationId xmlns:a16="http://schemas.microsoft.com/office/drawing/2014/main" id="{AB4A38E6-0B42-4739-AE25-F30042E066F2}"/>
              </a:ext>
            </a:extLst>
          </p:cNvPr>
          <p:cNvSpPr txBox="1"/>
          <p:nvPr/>
        </p:nvSpPr>
        <p:spPr>
          <a:xfrm>
            <a:off x="3228376" y="5016152"/>
            <a:ext cx="1608133" cy="369332"/>
          </a:xfrm>
          <a:prstGeom prst="rect">
            <a:avLst/>
          </a:prstGeom>
          <a:noFill/>
        </p:spPr>
        <p:txBody>
          <a:bodyPr wrap="none" rtlCol="0">
            <a:spAutoFit/>
          </a:bodyPr>
          <a:lstStyle/>
          <a:p>
            <a:r>
              <a:rPr lang="de-DE" sz="1800" u="sng" dirty="0"/>
              <a:t>Wind </a:t>
            </a:r>
            <a:r>
              <a:rPr lang="de-DE" sz="1800" u="sng" dirty="0" err="1"/>
              <a:t>onshore</a:t>
            </a:r>
            <a:endParaRPr lang="de-DE" sz="1800" u="sng" dirty="0"/>
          </a:p>
        </p:txBody>
      </p:sp>
      <p:sp>
        <p:nvSpPr>
          <p:cNvPr id="7" name="Textfeld 6">
            <a:extLst>
              <a:ext uri="{FF2B5EF4-FFF2-40B4-BE49-F238E27FC236}">
                <a16:creationId xmlns:a16="http://schemas.microsoft.com/office/drawing/2014/main" id="{D9F5C12D-4C91-4BB7-B114-B35646742DCA}"/>
              </a:ext>
            </a:extLst>
          </p:cNvPr>
          <p:cNvSpPr txBox="1"/>
          <p:nvPr/>
        </p:nvSpPr>
        <p:spPr>
          <a:xfrm>
            <a:off x="5504778" y="5016152"/>
            <a:ext cx="1197764" cy="369332"/>
          </a:xfrm>
          <a:prstGeom prst="rect">
            <a:avLst/>
          </a:prstGeom>
          <a:noFill/>
        </p:spPr>
        <p:txBody>
          <a:bodyPr wrap="none" rtlCol="0">
            <a:spAutoFit/>
          </a:bodyPr>
          <a:lstStyle/>
          <a:p>
            <a:r>
              <a:rPr lang="de-DE" sz="1800" u="sng" dirty="0"/>
              <a:t>Biomasse</a:t>
            </a:r>
          </a:p>
        </p:txBody>
      </p:sp>
      <p:sp>
        <p:nvSpPr>
          <p:cNvPr id="8" name="Textfeld 7">
            <a:extLst>
              <a:ext uri="{FF2B5EF4-FFF2-40B4-BE49-F238E27FC236}">
                <a16:creationId xmlns:a16="http://schemas.microsoft.com/office/drawing/2014/main" id="{E25C9E97-3923-4920-A731-59524B98D463}"/>
              </a:ext>
            </a:extLst>
          </p:cNvPr>
          <p:cNvSpPr txBox="1"/>
          <p:nvPr/>
        </p:nvSpPr>
        <p:spPr>
          <a:xfrm>
            <a:off x="7498076" y="5016152"/>
            <a:ext cx="1407180" cy="369332"/>
          </a:xfrm>
          <a:prstGeom prst="rect">
            <a:avLst/>
          </a:prstGeom>
          <a:noFill/>
        </p:spPr>
        <p:txBody>
          <a:bodyPr wrap="none" rtlCol="0">
            <a:spAutoFit/>
          </a:bodyPr>
          <a:lstStyle/>
          <a:p>
            <a:r>
              <a:rPr lang="de-DE" sz="1800" u="sng" dirty="0"/>
              <a:t>Wasserkraft</a:t>
            </a:r>
          </a:p>
        </p:txBody>
      </p:sp>
      <p:sp>
        <p:nvSpPr>
          <p:cNvPr id="9" name="Textfeld 8">
            <a:extLst>
              <a:ext uri="{FF2B5EF4-FFF2-40B4-BE49-F238E27FC236}">
                <a16:creationId xmlns:a16="http://schemas.microsoft.com/office/drawing/2014/main" id="{286E35E7-613F-4936-8825-AF1BEF60ED53}"/>
              </a:ext>
            </a:extLst>
          </p:cNvPr>
          <p:cNvSpPr txBox="1"/>
          <p:nvPr/>
        </p:nvSpPr>
        <p:spPr>
          <a:xfrm>
            <a:off x="1538863" y="5377556"/>
            <a:ext cx="425116" cy="307777"/>
          </a:xfrm>
          <a:prstGeom prst="rect">
            <a:avLst/>
          </a:prstGeom>
          <a:noFill/>
        </p:spPr>
        <p:txBody>
          <a:bodyPr wrap="none" rtlCol="0">
            <a:spAutoFit/>
          </a:bodyPr>
          <a:lstStyle/>
          <a:p>
            <a:r>
              <a:rPr lang="de-DE" sz="1400" dirty="0"/>
              <a:t>PV</a:t>
            </a:r>
          </a:p>
        </p:txBody>
      </p:sp>
      <p:sp>
        <p:nvSpPr>
          <p:cNvPr id="10" name="Textfeld 9">
            <a:extLst>
              <a:ext uri="{FF2B5EF4-FFF2-40B4-BE49-F238E27FC236}">
                <a16:creationId xmlns:a16="http://schemas.microsoft.com/office/drawing/2014/main" id="{DE17AF44-998D-48B3-9AF1-8C9F1ADBC6B9}"/>
              </a:ext>
            </a:extLst>
          </p:cNvPr>
          <p:cNvSpPr txBox="1"/>
          <p:nvPr/>
        </p:nvSpPr>
        <p:spPr>
          <a:xfrm>
            <a:off x="1538863" y="5693302"/>
            <a:ext cx="1199367" cy="307777"/>
          </a:xfrm>
          <a:prstGeom prst="rect">
            <a:avLst/>
          </a:prstGeom>
          <a:noFill/>
        </p:spPr>
        <p:txBody>
          <a:bodyPr wrap="none" rtlCol="0">
            <a:spAutoFit/>
          </a:bodyPr>
          <a:lstStyle/>
          <a:p>
            <a:r>
              <a:rPr lang="de-DE" sz="1400" dirty="0"/>
              <a:t>Solarthermie</a:t>
            </a:r>
          </a:p>
        </p:txBody>
      </p:sp>
      <p:sp>
        <p:nvSpPr>
          <p:cNvPr id="3" name="Rechteck 2">
            <a:extLst>
              <a:ext uri="{FF2B5EF4-FFF2-40B4-BE49-F238E27FC236}">
                <a16:creationId xmlns:a16="http://schemas.microsoft.com/office/drawing/2014/main" id="{0C399758-FA54-4D49-84EE-AC7FCBDF40A3}"/>
              </a:ext>
            </a:extLst>
          </p:cNvPr>
          <p:cNvSpPr/>
          <p:nvPr/>
        </p:nvSpPr>
        <p:spPr bwMode="auto">
          <a:xfrm>
            <a:off x="1352831" y="5443201"/>
            <a:ext cx="176486" cy="176486"/>
          </a:xfrm>
          <a:prstGeom prst="rect">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5" name="Rechteck 14">
            <a:extLst>
              <a:ext uri="{FF2B5EF4-FFF2-40B4-BE49-F238E27FC236}">
                <a16:creationId xmlns:a16="http://schemas.microsoft.com/office/drawing/2014/main" id="{09A04DB1-77CC-44DA-9AC7-48BF7AD4DA95}"/>
              </a:ext>
            </a:extLst>
          </p:cNvPr>
          <p:cNvSpPr/>
          <p:nvPr/>
        </p:nvSpPr>
        <p:spPr bwMode="auto">
          <a:xfrm>
            <a:off x="1352831" y="5740629"/>
            <a:ext cx="176486" cy="176486"/>
          </a:xfrm>
          <a:prstGeom prst="rect">
            <a:avLst/>
          </a:prstGeom>
          <a:solidFill>
            <a:srgbClr val="FF000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 name="Textfeld 4">
            <a:extLst>
              <a:ext uri="{FF2B5EF4-FFF2-40B4-BE49-F238E27FC236}">
                <a16:creationId xmlns:a16="http://schemas.microsoft.com/office/drawing/2014/main" id="{B4C6C095-2499-4A1E-B6AF-D8EFFCB89464}"/>
              </a:ext>
            </a:extLst>
          </p:cNvPr>
          <p:cNvSpPr txBox="1"/>
          <p:nvPr/>
        </p:nvSpPr>
        <p:spPr>
          <a:xfrm>
            <a:off x="1061796" y="957738"/>
            <a:ext cx="922047" cy="307777"/>
          </a:xfrm>
          <a:prstGeom prst="rect">
            <a:avLst/>
          </a:prstGeom>
          <a:noFill/>
        </p:spPr>
        <p:txBody>
          <a:bodyPr wrap="none" rtlCol="0">
            <a:spAutoFit/>
          </a:bodyPr>
          <a:lstStyle/>
          <a:p>
            <a:r>
              <a:rPr lang="de-DE" sz="1400" dirty="0"/>
              <a:t>Potenzial</a:t>
            </a:r>
          </a:p>
        </p:txBody>
      </p:sp>
      <p:sp>
        <p:nvSpPr>
          <p:cNvPr id="18" name="Textfeld 17">
            <a:extLst>
              <a:ext uri="{FF2B5EF4-FFF2-40B4-BE49-F238E27FC236}">
                <a16:creationId xmlns:a16="http://schemas.microsoft.com/office/drawing/2014/main" id="{C71F7D63-7D13-46DC-A214-26ADB483C1EA}"/>
              </a:ext>
            </a:extLst>
          </p:cNvPr>
          <p:cNvSpPr txBox="1"/>
          <p:nvPr/>
        </p:nvSpPr>
        <p:spPr>
          <a:xfrm>
            <a:off x="2077025" y="973732"/>
            <a:ext cx="841897" cy="307777"/>
          </a:xfrm>
          <a:prstGeom prst="rect">
            <a:avLst/>
          </a:prstGeom>
          <a:noFill/>
        </p:spPr>
        <p:txBody>
          <a:bodyPr wrap="none" rtlCol="0">
            <a:spAutoFit/>
          </a:bodyPr>
          <a:lstStyle/>
          <a:p>
            <a:r>
              <a:rPr lang="de-DE" sz="1400" dirty="0"/>
              <a:t>Bestand</a:t>
            </a:r>
          </a:p>
        </p:txBody>
      </p:sp>
      <p:sp>
        <p:nvSpPr>
          <p:cNvPr id="19" name="Textfeld 18">
            <a:extLst>
              <a:ext uri="{FF2B5EF4-FFF2-40B4-BE49-F238E27FC236}">
                <a16:creationId xmlns:a16="http://schemas.microsoft.com/office/drawing/2014/main" id="{F45A2158-8EA8-416B-BE38-41827EECC64D}"/>
              </a:ext>
            </a:extLst>
          </p:cNvPr>
          <p:cNvSpPr txBox="1"/>
          <p:nvPr/>
        </p:nvSpPr>
        <p:spPr>
          <a:xfrm>
            <a:off x="362892" y="1226398"/>
            <a:ext cx="628698" cy="338554"/>
          </a:xfrm>
          <a:prstGeom prst="rect">
            <a:avLst/>
          </a:prstGeom>
          <a:noFill/>
        </p:spPr>
        <p:txBody>
          <a:bodyPr wrap="none" rtlCol="0">
            <a:spAutoFit/>
          </a:bodyPr>
          <a:lstStyle/>
          <a:p>
            <a:r>
              <a:rPr lang="de-DE" sz="1600" b="1" dirty="0">
                <a:solidFill>
                  <a:srgbClr val="3333FF"/>
                </a:solidFill>
              </a:rPr>
              <a:t>TWh</a:t>
            </a:r>
          </a:p>
        </p:txBody>
      </p:sp>
      <p:sp>
        <p:nvSpPr>
          <p:cNvPr id="24" name="Textfeld 23">
            <a:extLst>
              <a:ext uri="{FF2B5EF4-FFF2-40B4-BE49-F238E27FC236}">
                <a16:creationId xmlns:a16="http://schemas.microsoft.com/office/drawing/2014/main" id="{1C23125E-1107-4F67-AD62-147AEC58284B}"/>
              </a:ext>
            </a:extLst>
          </p:cNvPr>
          <p:cNvSpPr txBox="1"/>
          <p:nvPr/>
        </p:nvSpPr>
        <p:spPr>
          <a:xfrm>
            <a:off x="3094782" y="957738"/>
            <a:ext cx="922047" cy="307777"/>
          </a:xfrm>
          <a:prstGeom prst="rect">
            <a:avLst/>
          </a:prstGeom>
          <a:noFill/>
        </p:spPr>
        <p:txBody>
          <a:bodyPr wrap="none" rtlCol="0">
            <a:spAutoFit/>
          </a:bodyPr>
          <a:lstStyle/>
          <a:p>
            <a:r>
              <a:rPr lang="de-DE" sz="1400" dirty="0"/>
              <a:t>Potenzial</a:t>
            </a:r>
          </a:p>
        </p:txBody>
      </p:sp>
      <p:sp>
        <p:nvSpPr>
          <p:cNvPr id="25" name="Textfeld 24">
            <a:extLst>
              <a:ext uri="{FF2B5EF4-FFF2-40B4-BE49-F238E27FC236}">
                <a16:creationId xmlns:a16="http://schemas.microsoft.com/office/drawing/2014/main" id="{59230DF3-9D6E-47F3-9245-D8D3063199A1}"/>
              </a:ext>
            </a:extLst>
          </p:cNvPr>
          <p:cNvSpPr txBox="1"/>
          <p:nvPr/>
        </p:nvSpPr>
        <p:spPr>
          <a:xfrm>
            <a:off x="4162265" y="973732"/>
            <a:ext cx="841897" cy="307777"/>
          </a:xfrm>
          <a:prstGeom prst="rect">
            <a:avLst/>
          </a:prstGeom>
          <a:noFill/>
        </p:spPr>
        <p:txBody>
          <a:bodyPr wrap="none" rtlCol="0">
            <a:spAutoFit/>
          </a:bodyPr>
          <a:lstStyle/>
          <a:p>
            <a:r>
              <a:rPr lang="de-DE" sz="1400" dirty="0"/>
              <a:t>Bestand</a:t>
            </a:r>
          </a:p>
        </p:txBody>
      </p:sp>
      <p:sp>
        <p:nvSpPr>
          <p:cNvPr id="26" name="Textfeld 25">
            <a:extLst>
              <a:ext uri="{FF2B5EF4-FFF2-40B4-BE49-F238E27FC236}">
                <a16:creationId xmlns:a16="http://schemas.microsoft.com/office/drawing/2014/main" id="{D6CF825D-68DF-4426-BADE-6EB7D7D1EAAE}"/>
              </a:ext>
            </a:extLst>
          </p:cNvPr>
          <p:cNvSpPr txBox="1"/>
          <p:nvPr/>
        </p:nvSpPr>
        <p:spPr>
          <a:xfrm>
            <a:off x="5181613" y="957738"/>
            <a:ext cx="922047" cy="307777"/>
          </a:xfrm>
          <a:prstGeom prst="rect">
            <a:avLst/>
          </a:prstGeom>
          <a:noFill/>
        </p:spPr>
        <p:txBody>
          <a:bodyPr wrap="none" rtlCol="0">
            <a:spAutoFit/>
          </a:bodyPr>
          <a:lstStyle/>
          <a:p>
            <a:r>
              <a:rPr lang="de-DE" sz="1400" dirty="0"/>
              <a:t>Potenzial</a:t>
            </a:r>
          </a:p>
        </p:txBody>
      </p:sp>
      <p:sp>
        <p:nvSpPr>
          <p:cNvPr id="27" name="Textfeld 26">
            <a:extLst>
              <a:ext uri="{FF2B5EF4-FFF2-40B4-BE49-F238E27FC236}">
                <a16:creationId xmlns:a16="http://schemas.microsoft.com/office/drawing/2014/main" id="{2AE5C3A7-0E6D-48D9-9D49-ADE5E96C2404}"/>
              </a:ext>
            </a:extLst>
          </p:cNvPr>
          <p:cNvSpPr txBox="1"/>
          <p:nvPr/>
        </p:nvSpPr>
        <p:spPr>
          <a:xfrm>
            <a:off x="6179424" y="973732"/>
            <a:ext cx="841897" cy="307777"/>
          </a:xfrm>
          <a:prstGeom prst="rect">
            <a:avLst/>
          </a:prstGeom>
          <a:noFill/>
        </p:spPr>
        <p:txBody>
          <a:bodyPr wrap="none" rtlCol="0">
            <a:spAutoFit/>
          </a:bodyPr>
          <a:lstStyle/>
          <a:p>
            <a:r>
              <a:rPr lang="de-DE" sz="1400" dirty="0"/>
              <a:t>Bestand</a:t>
            </a:r>
          </a:p>
        </p:txBody>
      </p:sp>
      <p:sp>
        <p:nvSpPr>
          <p:cNvPr id="28" name="Textfeld 27">
            <a:extLst>
              <a:ext uri="{FF2B5EF4-FFF2-40B4-BE49-F238E27FC236}">
                <a16:creationId xmlns:a16="http://schemas.microsoft.com/office/drawing/2014/main" id="{FA4FF7E3-97B4-4B15-B45B-6A44FB8B6990}"/>
              </a:ext>
            </a:extLst>
          </p:cNvPr>
          <p:cNvSpPr txBox="1"/>
          <p:nvPr/>
        </p:nvSpPr>
        <p:spPr>
          <a:xfrm>
            <a:off x="7233608" y="957738"/>
            <a:ext cx="922047" cy="307777"/>
          </a:xfrm>
          <a:prstGeom prst="rect">
            <a:avLst/>
          </a:prstGeom>
          <a:noFill/>
        </p:spPr>
        <p:txBody>
          <a:bodyPr wrap="none" rtlCol="0">
            <a:spAutoFit/>
          </a:bodyPr>
          <a:lstStyle/>
          <a:p>
            <a:r>
              <a:rPr lang="de-DE" sz="1400" dirty="0"/>
              <a:t>Potenzial</a:t>
            </a:r>
          </a:p>
        </p:txBody>
      </p:sp>
      <p:sp>
        <p:nvSpPr>
          <p:cNvPr id="29" name="Textfeld 28">
            <a:extLst>
              <a:ext uri="{FF2B5EF4-FFF2-40B4-BE49-F238E27FC236}">
                <a16:creationId xmlns:a16="http://schemas.microsoft.com/office/drawing/2014/main" id="{E3005B5C-6C75-40BD-9FD9-A8CD016B67E2}"/>
              </a:ext>
            </a:extLst>
          </p:cNvPr>
          <p:cNvSpPr txBox="1"/>
          <p:nvPr/>
        </p:nvSpPr>
        <p:spPr>
          <a:xfrm>
            <a:off x="8240128" y="973732"/>
            <a:ext cx="841897" cy="307777"/>
          </a:xfrm>
          <a:prstGeom prst="rect">
            <a:avLst/>
          </a:prstGeom>
          <a:noFill/>
        </p:spPr>
        <p:txBody>
          <a:bodyPr wrap="none" rtlCol="0">
            <a:spAutoFit/>
          </a:bodyPr>
          <a:lstStyle/>
          <a:p>
            <a:r>
              <a:rPr lang="de-DE" sz="1400" dirty="0"/>
              <a:t>Bestand</a:t>
            </a:r>
          </a:p>
        </p:txBody>
      </p:sp>
      <p:sp>
        <p:nvSpPr>
          <p:cNvPr id="35" name="Textfeld 34">
            <a:extLst>
              <a:ext uri="{FF2B5EF4-FFF2-40B4-BE49-F238E27FC236}">
                <a16:creationId xmlns:a16="http://schemas.microsoft.com/office/drawing/2014/main" id="{53441127-BA69-4123-A1D9-53E539749AD8}"/>
              </a:ext>
            </a:extLst>
          </p:cNvPr>
          <p:cNvSpPr txBox="1"/>
          <p:nvPr/>
        </p:nvSpPr>
        <p:spPr>
          <a:xfrm>
            <a:off x="5362142" y="1228514"/>
            <a:ext cx="412292" cy="584775"/>
          </a:xfrm>
          <a:prstGeom prst="rect">
            <a:avLst/>
          </a:prstGeom>
          <a:noFill/>
        </p:spPr>
        <p:txBody>
          <a:bodyPr wrap="none" rtlCol="0">
            <a:spAutoFit/>
          </a:bodyPr>
          <a:lstStyle/>
          <a:p>
            <a:r>
              <a:rPr lang="de-DE" sz="1600" dirty="0">
                <a:solidFill>
                  <a:srgbClr val="3333FF"/>
                </a:solidFill>
              </a:rPr>
              <a:t>15</a:t>
            </a:r>
          </a:p>
          <a:p>
            <a:endParaRPr lang="de-DE" sz="1600" dirty="0">
              <a:solidFill>
                <a:srgbClr val="3333FF"/>
              </a:solidFill>
            </a:endParaRPr>
          </a:p>
        </p:txBody>
      </p:sp>
      <p:sp>
        <p:nvSpPr>
          <p:cNvPr id="36" name="Textfeld 35">
            <a:extLst>
              <a:ext uri="{FF2B5EF4-FFF2-40B4-BE49-F238E27FC236}">
                <a16:creationId xmlns:a16="http://schemas.microsoft.com/office/drawing/2014/main" id="{D545F550-E206-4141-8CA6-5CCC7034CD79}"/>
              </a:ext>
            </a:extLst>
          </p:cNvPr>
          <p:cNvSpPr txBox="1"/>
          <p:nvPr/>
        </p:nvSpPr>
        <p:spPr>
          <a:xfrm>
            <a:off x="6360466" y="1228514"/>
            <a:ext cx="583814" cy="338554"/>
          </a:xfrm>
          <a:prstGeom prst="rect">
            <a:avLst/>
          </a:prstGeom>
          <a:noFill/>
        </p:spPr>
        <p:txBody>
          <a:bodyPr wrap="none" rtlCol="0">
            <a:spAutoFit/>
          </a:bodyPr>
          <a:lstStyle/>
          <a:p>
            <a:r>
              <a:rPr lang="de-DE" sz="1600" dirty="0">
                <a:solidFill>
                  <a:srgbClr val="3333FF"/>
                </a:solidFill>
              </a:rPr>
              <a:t>13,1</a:t>
            </a:r>
          </a:p>
        </p:txBody>
      </p:sp>
      <p:sp>
        <p:nvSpPr>
          <p:cNvPr id="37" name="Textfeld 36">
            <a:extLst>
              <a:ext uri="{FF2B5EF4-FFF2-40B4-BE49-F238E27FC236}">
                <a16:creationId xmlns:a16="http://schemas.microsoft.com/office/drawing/2014/main" id="{72964E6E-16F2-4A73-97F4-AF43C6401F84}"/>
              </a:ext>
            </a:extLst>
          </p:cNvPr>
          <p:cNvSpPr txBox="1"/>
          <p:nvPr/>
        </p:nvSpPr>
        <p:spPr>
          <a:xfrm>
            <a:off x="7526266" y="1228514"/>
            <a:ext cx="298480" cy="338554"/>
          </a:xfrm>
          <a:prstGeom prst="rect">
            <a:avLst/>
          </a:prstGeom>
          <a:noFill/>
        </p:spPr>
        <p:txBody>
          <a:bodyPr wrap="none" rtlCol="0">
            <a:spAutoFit/>
          </a:bodyPr>
          <a:lstStyle/>
          <a:p>
            <a:r>
              <a:rPr lang="de-DE" sz="1600" dirty="0">
                <a:solidFill>
                  <a:srgbClr val="3333FF"/>
                </a:solidFill>
              </a:rPr>
              <a:t>1</a:t>
            </a:r>
          </a:p>
        </p:txBody>
      </p:sp>
      <p:sp>
        <p:nvSpPr>
          <p:cNvPr id="38" name="Textfeld 37">
            <a:extLst>
              <a:ext uri="{FF2B5EF4-FFF2-40B4-BE49-F238E27FC236}">
                <a16:creationId xmlns:a16="http://schemas.microsoft.com/office/drawing/2014/main" id="{A9DE3016-360A-478A-B0E2-7CCEFCD9628D}"/>
              </a:ext>
            </a:extLst>
          </p:cNvPr>
          <p:cNvSpPr txBox="1"/>
          <p:nvPr/>
        </p:nvSpPr>
        <p:spPr>
          <a:xfrm>
            <a:off x="8457225" y="1228514"/>
            <a:ext cx="470000" cy="338554"/>
          </a:xfrm>
          <a:prstGeom prst="rect">
            <a:avLst/>
          </a:prstGeom>
          <a:noFill/>
        </p:spPr>
        <p:txBody>
          <a:bodyPr wrap="none" rtlCol="0">
            <a:spAutoFit/>
          </a:bodyPr>
          <a:lstStyle/>
          <a:p>
            <a:r>
              <a:rPr lang="de-DE" sz="1600" dirty="0">
                <a:solidFill>
                  <a:srgbClr val="3333FF"/>
                </a:solidFill>
              </a:rPr>
              <a:t>0,8</a:t>
            </a:r>
          </a:p>
        </p:txBody>
      </p:sp>
      <p:sp>
        <p:nvSpPr>
          <p:cNvPr id="39" name="Textfeld 38">
            <a:extLst>
              <a:ext uri="{FF2B5EF4-FFF2-40B4-BE49-F238E27FC236}">
                <a16:creationId xmlns:a16="http://schemas.microsoft.com/office/drawing/2014/main" id="{71A382CC-DCCA-43D9-A855-093F0946E3F8}"/>
              </a:ext>
            </a:extLst>
          </p:cNvPr>
          <p:cNvSpPr txBox="1"/>
          <p:nvPr/>
        </p:nvSpPr>
        <p:spPr>
          <a:xfrm>
            <a:off x="4317906" y="1228514"/>
            <a:ext cx="470000" cy="338554"/>
          </a:xfrm>
          <a:prstGeom prst="rect">
            <a:avLst/>
          </a:prstGeom>
          <a:noFill/>
        </p:spPr>
        <p:txBody>
          <a:bodyPr wrap="none" rtlCol="0">
            <a:spAutoFit/>
          </a:bodyPr>
          <a:lstStyle/>
          <a:p>
            <a:r>
              <a:rPr lang="de-DE" sz="1600" dirty="0">
                <a:solidFill>
                  <a:srgbClr val="3333FF"/>
                </a:solidFill>
              </a:rPr>
              <a:t>6,2</a:t>
            </a:r>
          </a:p>
        </p:txBody>
      </p:sp>
      <p:sp>
        <p:nvSpPr>
          <p:cNvPr id="40" name="Textfeld 39">
            <a:extLst>
              <a:ext uri="{FF2B5EF4-FFF2-40B4-BE49-F238E27FC236}">
                <a16:creationId xmlns:a16="http://schemas.microsoft.com/office/drawing/2014/main" id="{8C7B884B-DE53-4C0C-9771-DCDD427DA25C}"/>
              </a:ext>
            </a:extLst>
          </p:cNvPr>
          <p:cNvSpPr txBox="1"/>
          <p:nvPr/>
        </p:nvSpPr>
        <p:spPr>
          <a:xfrm>
            <a:off x="3282345" y="1228514"/>
            <a:ext cx="412292" cy="338554"/>
          </a:xfrm>
          <a:prstGeom prst="rect">
            <a:avLst/>
          </a:prstGeom>
          <a:noFill/>
        </p:spPr>
        <p:txBody>
          <a:bodyPr wrap="none" rtlCol="0">
            <a:spAutoFit/>
          </a:bodyPr>
          <a:lstStyle/>
          <a:p>
            <a:r>
              <a:rPr lang="de-DE" sz="1600" dirty="0">
                <a:solidFill>
                  <a:srgbClr val="3333FF"/>
                </a:solidFill>
              </a:rPr>
              <a:t>24</a:t>
            </a:r>
          </a:p>
        </p:txBody>
      </p:sp>
      <p:sp>
        <p:nvSpPr>
          <p:cNvPr id="41" name="Textfeld 40">
            <a:extLst>
              <a:ext uri="{FF2B5EF4-FFF2-40B4-BE49-F238E27FC236}">
                <a16:creationId xmlns:a16="http://schemas.microsoft.com/office/drawing/2014/main" id="{03305005-B16A-4E6A-9A4C-7A5CF681DED3}"/>
              </a:ext>
            </a:extLst>
          </p:cNvPr>
          <p:cNvSpPr txBox="1"/>
          <p:nvPr/>
        </p:nvSpPr>
        <p:spPr>
          <a:xfrm>
            <a:off x="2295453" y="1228514"/>
            <a:ext cx="470000" cy="338554"/>
          </a:xfrm>
          <a:prstGeom prst="rect">
            <a:avLst/>
          </a:prstGeom>
          <a:noFill/>
        </p:spPr>
        <p:txBody>
          <a:bodyPr wrap="none" rtlCol="0">
            <a:spAutoFit/>
          </a:bodyPr>
          <a:lstStyle/>
          <a:p>
            <a:r>
              <a:rPr lang="de-DE" sz="1600" dirty="0">
                <a:solidFill>
                  <a:srgbClr val="3333FF"/>
                </a:solidFill>
              </a:rPr>
              <a:t>2,5</a:t>
            </a:r>
          </a:p>
        </p:txBody>
      </p:sp>
      <p:sp>
        <p:nvSpPr>
          <p:cNvPr id="42" name="Textfeld 41">
            <a:extLst>
              <a:ext uri="{FF2B5EF4-FFF2-40B4-BE49-F238E27FC236}">
                <a16:creationId xmlns:a16="http://schemas.microsoft.com/office/drawing/2014/main" id="{12D0911E-7D2B-4E21-8D85-850A6420666F}"/>
              </a:ext>
            </a:extLst>
          </p:cNvPr>
          <p:cNvSpPr txBox="1"/>
          <p:nvPr/>
        </p:nvSpPr>
        <p:spPr>
          <a:xfrm>
            <a:off x="1132540" y="1228514"/>
            <a:ext cx="710451" cy="338554"/>
          </a:xfrm>
          <a:prstGeom prst="rect">
            <a:avLst/>
          </a:prstGeom>
          <a:noFill/>
        </p:spPr>
        <p:txBody>
          <a:bodyPr wrap="none" rtlCol="0">
            <a:spAutoFit/>
          </a:bodyPr>
          <a:lstStyle/>
          <a:p>
            <a:r>
              <a:rPr lang="de-DE" sz="1600" dirty="0">
                <a:solidFill>
                  <a:srgbClr val="3333FF"/>
                </a:solidFill>
              </a:rPr>
              <a:t>&gt;&gt; 59</a:t>
            </a:r>
          </a:p>
        </p:txBody>
      </p:sp>
      <p:cxnSp>
        <p:nvCxnSpPr>
          <p:cNvPr id="21" name="Gerader Verbinder 20">
            <a:extLst>
              <a:ext uri="{FF2B5EF4-FFF2-40B4-BE49-F238E27FC236}">
                <a16:creationId xmlns:a16="http://schemas.microsoft.com/office/drawing/2014/main" id="{BEF3CCE1-CAC7-4335-BB2E-11BBB236CD74}"/>
              </a:ext>
            </a:extLst>
          </p:cNvPr>
          <p:cNvCxnSpPr/>
          <p:nvPr/>
        </p:nvCxnSpPr>
        <p:spPr bwMode="auto">
          <a:xfrm flipV="1">
            <a:off x="1249760" y="1638927"/>
            <a:ext cx="0" cy="579272"/>
          </a:xfrm>
          <a:prstGeom prst="line">
            <a:avLst/>
          </a:prstGeom>
          <a:solidFill>
            <a:srgbClr val="FF0000"/>
          </a:solidFill>
          <a:ln w="19050" cap="flat" cmpd="sng" algn="ctr">
            <a:solidFill>
              <a:srgbClr val="FFC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r Verbinder 46">
            <a:extLst>
              <a:ext uri="{FF2B5EF4-FFF2-40B4-BE49-F238E27FC236}">
                <a16:creationId xmlns:a16="http://schemas.microsoft.com/office/drawing/2014/main" id="{AC3AC9E2-F5EC-4474-8F70-266CAB18B894}"/>
              </a:ext>
            </a:extLst>
          </p:cNvPr>
          <p:cNvCxnSpPr/>
          <p:nvPr/>
        </p:nvCxnSpPr>
        <p:spPr bwMode="auto">
          <a:xfrm flipV="1">
            <a:off x="1647794" y="1638927"/>
            <a:ext cx="0" cy="579272"/>
          </a:xfrm>
          <a:prstGeom prst="line">
            <a:avLst/>
          </a:prstGeom>
          <a:solidFill>
            <a:srgbClr val="FF0000"/>
          </a:solidFill>
          <a:ln w="19050" cap="flat" cmpd="sng" algn="ctr">
            <a:solidFill>
              <a:srgbClr val="FFC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Rechteck 50">
            <a:extLst>
              <a:ext uri="{FF2B5EF4-FFF2-40B4-BE49-F238E27FC236}">
                <a16:creationId xmlns:a16="http://schemas.microsoft.com/office/drawing/2014/main" id="{2D5D76D8-5F50-4A18-B9F5-A928EA06313D}"/>
              </a:ext>
            </a:extLst>
          </p:cNvPr>
          <p:cNvSpPr/>
          <p:nvPr/>
        </p:nvSpPr>
        <p:spPr bwMode="auto">
          <a:xfrm>
            <a:off x="7178887" y="940886"/>
            <a:ext cx="1889141" cy="5138472"/>
          </a:xfrm>
          <a:prstGeom prst="rect">
            <a:avLst/>
          </a:prstGeom>
          <a:solidFill>
            <a:srgbClr val="7F7F7F">
              <a:alpha val="20000"/>
            </a:srgb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2" name="Text Box 14">
            <a:extLst>
              <a:ext uri="{FF2B5EF4-FFF2-40B4-BE49-F238E27FC236}">
                <a16:creationId xmlns:a16="http://schemas.microsoft.com/office/drawing/2014/main" id="{52EAA18A-F376-4266-BEB1-F4CBE4C3E1CB}"/>
              </a:ext>
            </a:extLst>
          </p:cNvPr>
          <p:cNvSpPr txBox="1">
            <a:spLocks noChangeArrowheads="1"/>
          </p:cNvSpPr>
          <p:nvPr/>
        </p:nvSpPr>
        <p:spPr bwMode="auto">
          <a:xfrm>
            <a:off x="7583281" y="5878324"/>
            <a:ext cx="1705916" cy="184666"/>
          </a:xfrm>
          <a:prstGeom prst="rect">
            <a:avLst/>
          </a:prstGeom>
          <a:solidFill>
            <a:schemeClr val="bg1"/>
          </a:solidFill>
          <a:ln>
            <a:noFill/>
          </a:ln>
          <a:effec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LAK EB, ISE e.V.</a:t>
            </a:r>
          </a:p>
        </p:txBody>
      </p:sp>
    </p:spTree>
    <p:extLst>
      <p:ext uri="{BB962C8B-B14F-4D97-AF65-F5344CB8AC3E}">
        <p14:creationId xmlns:p14="http://schemas.microsoft.com/office/powerpoint/2010/main" val="171262290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1147762" cy="369887"/>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a:solidFill>
                  <a:schemeClr val="bg1"/>
                </a:solidFill>
              </a:rPr>
              <a:t>Agenda </a:t>
            </a:r>
            <a:endParaRPr lang="de-DE" altLang="de-DE" sz="2000">
              <a:solidFill>
                <a:schemeClr val="bg1"/>
              </a:solidFill>
            </a:endParaRPr>
          </a:p>
        </p:txBody>
      </p:sp>
      <p:sp>
        <p:nvSpPr>
          <p:cNvPr id="8196" name="Text Box 5">
            <a:extLst>
              <a:ext uri="{FF2B5EF4-FFF2-40B4-BE49-F238E27FC236}">
                <a16:creationId xmlns:a16="http://schemas.microsoft.com/office/drawing/2014/main" id="{20E8E17E-634F-4655-9793-FCB5F90E29E2}"/>
              </a:ext>
            </a:extLst>
          </p:cNvPr>
          <p:cNvSpPr txBox="1">
            <a:spLocks noChangeArrowheads="1"/>
          </p:cNvSpPr>
          <p:nvPr/>
        </p:nvSpPr>
        <p:spPr bwMode="auto">
          <a:xfrm>
            <a:off x="1127123" y="835266"/>
            <a:ext cx="8697913" cy="369887"/>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Ziel und Randbedingung der Analyse </a:t>
            </a:r>
            <a:endParaRPr lang="de-DE" altLang="de-DE" sz="1600" dirty="0">
              <a:solidFill>
                <a:srgbClr val="3333FF"/>
              </a:solidFill>
            </a:endParaRPr>
          </a:p>
        </p:txBody>
      </p:sp>
      <p:sp>
        <p:nvSpPr>
          <p:cNvPr id="8200" name="Text Box 5">
            <a:extLst>
              <a:ext uri="{FF2B5EF4-FFF2-40B4-BE49-F238E27FC236}">
                <a16:creationId xmlns:a16="http://schemas.microsoft.com/office/drawing/2014/main" id="{B0109D79-F640-48B2-A6EE-4DF1B467DDC8}"/>
              </a:ext>
            </a:extLst>
          </p:cNvPr>
          <p:cNvSpPr txBox="1">
            <a:spLocks noChangeArrowheads="1"/>
          </p:cNvSpPr>
          <p:nvPr/>
        </p:nvSpPr>
        <p:spPr bwMode="auto">
          <a:xfrm>
            <a:off x="1127123" y="5861235"/>
            <a:ext cx="8697913" cy="369888"/>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Fazit</a:t>
            </a:r>
          </a:p>
        </p:txBody>
      </p:sp>
      <p:grpSp>
        <p:nvGrpSpPr>
          <p:cNvPr id="5" name="Gruppieren 4">
            <a:extLst>
              <a:ext uri="{FF2B5EF4-FFF2-40B4-BE49-F238E27FC236}">
                <a16:creationId xmlns:a16="http://schemas.microsoft.com/office/drawing/2014/main" id="{1D67F283-F8A1-40AF-879D-D021177FE459}"/>
              </a:ext>
            </a:extLst>
          </p:cNvPr>
          <p:cNvGrpSpPr/>
          <p:nvPr/>
        </p:nvGrpSpPr>
        <p:grpSpPr>
          <a:xfrm>
            <a:off x="0" y="1534592"/>
            <a:ext cx="9906000" cy="1959589"/>
            <a:chOff x="0" y="1708772"/>
            <a:chExt cx="9906000" cy="1959589"/>
          </a:xfrm>
        </p:grpSpPr>
        <p:sp>
          <p:nvSpPr>
            <p:cNvPr id="2" name="Rechteck 1">
              <a:extLst>
                <a:ext uri="{FF2B5EF4-FFF2-40B4-BE49-F238E27FC236}">
                  <a16:creationId xmlns:a16="http://schemas.microsoft.com/office/drawing/2014/main" id="{AF99B1CF-F2A6-4C2A-BC17-42A4A9CB374B}"/>
                </a:ext>
              </a:extLst>
            </p:cNvPr>
            <p:cNvSpPr/>
            <p:nvPr/>
          </p:nvSpPr>
          <p:spPr bwMode="auto">
            <a:xfrm>
              <a:off x="0" y="1708773"/>
              <a:ext cx="9906000" cy="1959588"/>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3" name="Gruppieren 2">
              <a:extLst>
                <a:ext uri="{FF2B5EF4-FFF2-40B4-BE49-F238E27FC236}">
                  <a16:creationId xmlns:a16="http://schemas.microsoft.com/office/drawing/2014/main" id="{E39817CF-F439-44CB-93D5-6DD6F385A310}"/>
                </a:ext>
              </a:extLst>
            </p:cNvPr>
            <p:cNvGrpSpPr/>
            <p:nvPr/>
          </p:nvGrpSpPr>
          <p:grpSpPr>
            <a:xfrm>
              <a:off x="1127123" y="1708772"/>
              <a:ext cx="8697913" cy="1855559"/>
              <a:chOff x="1127123" y="1530511"/>
              <a:chExt cx="8697913" cy="1855559"/>
            </a:xfrm>
          </p:grpSpPr>
          <p:sp>
            <p:nvSpPr>
              <p:cNvPr id="8197" name="Text Box 5">
                <a:extLst>
                  <a:ext uri="{FF2B5EF4-FFF2-40B4-BE49-F238E27FC236}">
                    <a16:creationId xmlns:a16="http://schemas.microsoft.com/office/drawing/2014/main" id="{E6B98ABA-EBB2-41EB-A790-CB4482241133}"/>
                  </a:ext>
                </a:extLst>
              </p:cNvPr>
              <p:cNvSpPr txBox="1">
                <a:spLocks noChangeArrowheads="1"/>
              </p:cNvSpPr>
              <p:nvPr/>
            </p:nvSpPr>
            <p:spPr bwMode="auto">
              <a:xfrm>
                <a:off x="1127123" y="1530511"/>
                <a:ext cx="8697913" cy="369887"/>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Primärenergiebedarf, Energiebilanz in D bis 2040</a:t>
                </a:r>
              </a:p>
            </p:txBody>
          </p:sp>
          <p:sp>
            <p:nvSpPr>
              <p:cNvPr id="8198" name="Text Box 5">
                <a:extLst>
                  <a:ext uri="{FF2B5EF4-FFF2-40B4-BE49-F238E27FC236}">
                    <a16:creationId xmlns:a16="http://schemas.microsoft.com/office/drawing/2014/main" id="{3928CE88-2F2D-439E-998F-240EFD4E07B2}"/>
                  </a:ext>
                </a:extLst>
              </p:cNvPr>
              <p:cNvSpPr txBox="1">
                <a:spLocks noChangeArrowheads="1"/>
              </p:cNvSpPr>
              <p:nvPr/>
            </p:nvSpPr>
            <p:spPr bwMode="auto">
              <a:xfrm>
                <a:off x="1127123" y="2185741"/>
                <a:ext cx="8697913" cy="1200329"/>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u="sng" dirty="0">
                    <a:solidFill>
                      <a:srgbClr val="563BFB"/>
                    </a:solidFill>
                  </a:rPr>
                  <a:t>EE-Potenziale bis 2040 in D</a:t>
                </a:r>
                <a:br>
                  <a:rPr lang="de-DE" altLang="de-DE" sz="1800" dirty="0">
                    <a:solidFill>
                      <a:srgbClr val="563BFB"/>
                    </a:solidFill>
                  </a:rPr>
                </a:br>
                <a:r>
                  <a:rPr lang="de-DE" altLang="de-DE" sz="1800" dirty="0">
                    <a:solidFill>
                      <a:srgbClr val="563BFB"/>
                    </a:solidFill>
                  </a:rPr>
                  <a:t>- Basisdaten</a:t>
                </a:r>
                <a:br>
                  <a:rPr lang="de-DE" altLang="de-DE" sz="1800" dirty="0">
                    <a:solidFill>
                      <a:srgbClr val="563BFB"/>
                    </a:solidFill>
                  </a:rPr>
                </a:br>
                <a:r>
                  <a:rPr lang="de-DE" altLang="de-DE" sz="1800" dirty="0">
                    <a:solidFill>
                      <a:srgbClr val="563BFB"/>
                    </a:solidFill>
                  </a:rPr>
                  <a:t>- EE-Potenziale vs. Bestand 2019</a:t>
                </a:r>
                <a:br>
                  <a:rPr lang="de-DE" altLang="de-DE" sz="1800" dirty="0">
                    <a:solidFill>
                      <a:srgbClr val="563BFB"/>
                    </a:solidFill>
                  </a:rPr>
                </a:br>
                <a:r>
                  <a:rPr lang="de-DE" altLang="de-DE" sz="1800" dirty="0">
                    <a:solidFill>
                      <a:srgbClr val="563BFB"/>
                    </a:solidFill>
                  </a:rPr>
                  <a:t>- Primärenergiebedarf vs. EE-Potenziale und Bestand 2019</a:t>
                </a:r>
              </a:p>
            </p:txBody>
          </p:sp>
          <p:sp>
            <p:nvSpPr>
              <p:cNvPr id="13" name="Text Box 5">
                <a:extLst>
                  <a:ext uri="{FF2B5EF4-FFF2-40B4-BE49-F238E27FC236}">
                    <a16:creationId xmlns:a16="http://schemas.microsoft.com/office/drawing/2014/main" id="{B7977B4F-B213-4318-BF58-FB6805C8F768}"/>
                  </a:ext>
                </a:extLst>
              </p:cNvPr>
              <p:cNvSpPr txBox="1">
                <a:spLocks noChangeArrowheads="1"/>
              </p:cNvSpPr>
              <p:nvPr/>
            </p:nvSpPr>
            <p:spPr bwMode="auto">
              <a:xfrm>
                <a:off x="1127123" y="1845956"/>
                <a:ext cx="8697913" cy="369887"/>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Transformation zu 100% Erneuerbare in D bis 2040</a:t>
                </a:r>
              </a:p>
            </p:txBody>
          </p:sp>
        </p:grpSp>
      </p:grpSp>
      <p:grpSp>
        <p:nvGrpSpPr>
          <p:cNvPr id="6" name="Gruppieren 5">
            <a:extLst>
              <a:ext uri="{FF2B5EF4-FFF2-40B4-BE49-F238E27FC236}">
                <a16:creationId xmlns:a16="http://schemas.microsoft.com/office/drawing/2014/main" id="{DCB76F68-DCE0-4C5B-9032-1BBA692E178E}"/>
              </a:ext>
            </a:extLst>
          </p:cNvPr>
          <p:cNvGrpSpPr/>
          <p:nvPr/>
        </p:nvGrpSpPr>
        <p:grpSpPr>
          <a:xfrm>
            <a:off x="0" y="3603856"/>
            <a:ext cx="9906000" cy="1577739"/>
            <a:chOff x="0" y="4065415"/>
            <a:chExt cx="9906000" cy="1577739"/>
          </a:xfrm>
        </p:grpSpPr>
        <p:sp>
          <p:nvSpPr>
            <p:cNvPr id="15" name="Rechteck 14">
              <a:extLst>
                <a:ext uri="{FF2B5EF4-FFF2-40B4-BE49-F238E27FC236}">
                  <a16:creationId xmlns:a16="http://schemas.microsoft.com/office/drawing/2014/main" id="{02BD46F9-C21F-445F-8DB5-AE7D9B1E241E}"/>
                </a:ext>
              </a:extLst>
            </p:cNvPr>
            <p:cNvSpPr/>
            <p:nvPr/>
          </p:nvSpPr>
          <p:spPr bwMode="auto">
            <a:xfrm>
              <a:off x="0" y="4065415"/>
              <a:ext cx="9906000" cy="1577739"/>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2" name="Text Box 5">
              <a:extLst>
                <a:ext uri="{FF2B5EF4-FFF2-40B4-BE49-F238E27FC236}">
                  <a16:creationId xmlns:a16="http://schemas.microsoft.com/office/drawing/2014/main" id="{486CA013-C057-4902-8298-43234AC0F4C8}"/>
                </a:ext>
              </a:extLst>
            </p:cNvPr>
            <p:cNvSpPr txBox="1">
              <a:spLocks noChangeArrowheads="1"/>
            </p:cNvSpPr>
            <p:nvPr/>
          </p:nvSpPr>
          <p:spPr bwMode="auto">
            <a:xfrm>
              <a:off x="1127123" y="4075217"/>
              <a:ext cx="8697913" cy="369887"/>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Primärenergiebedarf in RLP 2040</a:t>
              </a:r>
            </a:p>
          </p:txBody>
        </p:sp>
        <p:sp>
          <p:nvSpPr>
            <p:cNvPr id="16" name="Text Box 5">
              <a:extLst>
                <a:ext uri="{FF2B5EF4-FFF2-40B4-BE49-F238E27FC236}">
                  <a16:creationId xmlns:a16="http://schemas.microsoft.com/office/drawing/2014/main" id="{9F7B6AB7-B053-417E-9696-7D7B80ED41F8}"/>
                </a:ext>
              </a:extLst>
            </p:cNvPr>
            <p:cNvSpPr txBox="1">
              <a:spLocks noChangeArrowheads="1"/>
            </p:cNvSpPr>
            <p:nvPr/>
          </p:nvSpPr>
          <p:spPr bwMode="auto">
            <a:xfrm>
              <a:off x="1127123" y="4372626"/>
              <a:ext cx="8697913" cy="1200329"/>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u="sng" dirty="0">
                  <a:solidFill>
                    <a:srgbClr val="563BFB"/>
                  </a:solidFill>
                </a:rPr>
                <a:t>EE-Potenziale bis 2040 in RLP</a:t>
              </a:r>
              <a:br>
                <a:rPr lang="de-DE" altLang="de-DE" sz="1800" dirty="0">
                  <a:solidFill>
                    <a:srgbClr val="563BFB"/>
                  </a:solidFill>
                </a:rPr>
              </a:br>
              <a:r>
                <a:rPr lang="de-DE" altLang="de-DE" sz="1800" dirty="0">
                  <a:solidFill>
                    <a:srgbClr val="563BFB"/>
                  </a:solidFill>
                </a:rPr>
                <a:t>- Basisdaten</a:t>
              </a:r>
              <a:br>
                <a:rPr lang="de-DE" altLang="de-DE" sz="1800" dirty="0">
                  <a:solidFill>
                    <a:srgbClr val="563BFB"/>
                  </a:solidFill>
                </a:rPr>
              </a:br>
              <a:r>
                <a:rPr lang="de-DE" altLang="de-DE" sz="1800" dirty="0">
                  <a:solidFill>
                    <a:srgbClr val="563BFB"/>
                  </a:solidFill>
                </a:rPr>
                <a:t>- EE-Potenziale vs. Bestand 2018</a:t>
              </a:r>
              <a:br>
                <a:rPr lang="de-DE" altLang="de-DE" sz="1800" dirty="0">
                  <a:solidFill>
                    <a:srgbClr val="563BFB"/>
                  </a:solidFill>
                </a:rPr>
              </a:br>
              <a:r>
                <a:rPr lang="de-DE" altLang="de-DE" sz="1800" dirty="0">
                  <a:solidFill>
                    <a:srgbClr val="563BFB"/>
                  </a:solidFill>
                </a:rPr>
                <a:t>- Primärenergiebedarf vs. EE-Potenziale und Bestand 2018</a:t>
              </a:r>
            </a:p>
          </p:txBody>
        </p:sp>
      </p:grpSp>
      <p:sp>
        <p:nvSpPr>
          <p:cNvPr id="14" name="Text Box 5">
            <a:extLst>
              <a:ext uri="{FF2B5EF4-FFF2-40B4-BE49-F238E27FC236}">
                <a16:creationId xmlns:a16="http://schemas.microsoft.com/office/drawing/2014/main" id="{27B1A30E-1541-42BD-863B-4E53560A92A3}"/>
              </a:ext>
            </a:extLst>
          </p:cNvPr>
          <p:cNvSpPr txBox="1">
            <a:spLocks noChangeArrowheads="1"/>
          </p:cNvSpPr>
          <p:nvPr/>
        </p:nvSpPr>
        <p:spPr bwMode="auto">
          <a:xfrm>
            <a:off x="1127123" y="1140358"/>
            <a:ext cx="8697913" cy="369887"/>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Primärenergieverbrauch in Deutschland </a:t>
            </a:r>
            <a:endParaRPr lang="de-DE" altLang="de-DE" sz="1600" dirty="0">
              <a:solidFill>
                <a:srgbClr val="3333FF"/>
              </a:solidFill>
            </a:endParaRPr>
          </a:p>
        </p:txBody>
      </p:sp>
      <p:sp>
        <p:nvSpPr>
          <p:cNvPr id="17" name="Text Box 5">
            <a:extLst>
              <a:ext uri="{FF2B5EF4-FFF2-40B4-BE49-F238E27FC236}">
                <a16:creationId xmlns:a16="http://schemas.microsoft.com/office/drawing/2014/main" id="{B18038F8-7373-4A7B-8E7C-19B71B8A9FDE}"/>
              </a:ext>
            </a:extLst>
          </p:cNvPr>
          <p:cNvSpPr txBox="1">
            <a:spLocks noChangeArrowheads="1"/>
          </p:cNvSpPr>
          <p:nvPr/>
        </p:nvSpPr>
        <p:spPr bwMode="auto">
          <a:xfrm>
            <a:off x="1127123" y="6201054"/>
            <a:ext cx="8697913" cy="369888"/>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Ausblick</a:t>
            </a:r>
          </a:p>
        </p:txBody>
      </p:sp>
      <p:sp>
        <p:nvSpPr>
          <p:cNvPr id="18" name="Text Box 5">
            <a:extLst>
              <a:ext uri="{FF2B5EF4-FFF2-40B4-BE49-F238E27FC236}">
                <a16:creationId xmlns:a16="http://schemas.microsoft.com/office/drawing/2014/main" id="{33EF2414-6E94-4971-B1CC-6C7815B2F503}"/>
              </a:ext>
            </a:extLst>
          </p:cNvPr>
          <p:cNvSpPr txBox="1">
            <a:spLocks noChangeArrowheads="1"/>
          </p:cNvSpPr>
          <p:nvPr/>
        </p:nvSpPr>
        <p:spPr bwMode="auto">
          <a:xfrm>
            <a:off x="1127123" y="5181595"/>
            <a:ext cx="8697913" cy="369888"/>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Wasserstoff im Energiesystem</a:t>
            </a:r>
          </a:p>
        </p:txBody>
      </p:sp>
      <p:sp>
        <p:nvSpPr>
          <p:cNvPr id="19" name="Text Box 5">
            <a:extLst>
              <a:ext uri="{FF2B5EF4-FFF2-40B4-BE49-F238E27FC236}">
                <a16:creationId xmlns:a16="http://schemas.microsoft.com/office/drawing/2014/main" id="{ECEF4205-BBB2-4BC6-89D1-E3525369F564}"/>
              </a:ext>
            </a:extLst>
          </p:cNvPr>
          <p:cNvSpPr txBox="1">
            <a:spLocks noChangeArrowheads="1"/>
          </p:cNvSpPr>
          <p:nvPr/>
        </p:nvSpPr>
        <p:spPr bwMode="auto">
          <a:xfrm>
            <a:off x="1127123" y="5521415"/>
            <a:ext cx="8697913" cy="369888"/>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Versorgungssicherheit</a:t>
            </a:r>
          </a:p>
        </p:txBody>
      </p:sp>
    </p:spTree>
    <p:extLst>
      <p:ext uri="{BB962C8B-B14F-4D97-AF65-F5344CB8AC3E}">
        <p14:creationId xmlns:p14="http://schemas.microsoft.com/office/powerpoint/2010/main" val="1687644896"/>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m 24">
            <a:extLst>
              <a:ext uri="{FF2B5EF4-FFF2-40B4-BE49-F238E27FC236}">
                <a16:creationId xmlns:a16="http://schemas.microsoft.com/office/drawing/2014/main" id="{D8E2B780-A098-47EC-8770-7E5718BF8839}"/>
              </a:ext>
            </a:extLst>
          </p:cNvPr>
          <p:cNvGraphicFramePr>
            <a:graphicFrameLocks/>
          </p:cNvGraphicFramePr>
          <p:nvPr>
            <p:extLst>
              <p:ext uri="{D42A27DB-BD31-4B8C-83A1-F6EECF244321}">
                <p14:modId xmlns:p14="http://schemas.microsoft.com/office/powerpoint/2010/main" val="779666893"/>
              </p:ext>
            </p:extLst>
          </p:nvPr>
        </p:nvGraphicFramePr>
        <p:xfrm>
          <a:off x="628650" y="1561818"/>
          <a:ext cx="8943973" cy="386146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4">
            <a:extLst>
              <a:ext uri="{FF2B5EF4-FFF2-40B4-BE49-F238E27FC236}">
                <a16:creationId xmlns:a16="http://schemas.microsoft.com/office/drawing/2014/main" id="{A0C2FD77-0A00-4A3F-945B-EC721EA8513D}"/>
              </a:ext>
            </a:extLst>
          </p:cNvPr>
          <p:cNvSpPr>
            <a:spLocks noChangeArrowheads="1"/>
          </p:cNvSpPr>
          <p:nvPr/>
        </p:nvSpPr>
        <p:spPr bwMode="auto">
          <a:xfrm>
            <a:off x="0" y="5860886"/>
            <a:ext cx="9906000" cy="68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Auch in RLP kann der Primärenergiebedarf mit dem PV-Potenzial flexibel</a:t>
            </a:r>
          </a:p>
          <a:p>
            <a:pPr algn="ctr"/>
            <a:r>
              <a:rPr lang="de-DE" altLang="de-DE" sz="1800" b="1" dirty="0">
                <a:solidFill>
                  <a:srgbClr val="3333FF"/>
                </a:solidFill>
              </a:rPr>
              <a:t>ausgeglichen werden!</a:t>
            </a:r>
          </a:p>
        </p:txBody>
      </p:sp>
      <p:sp>
        <p:nvSpPr>
          <p:cNvPr id="12" name="Rectangle 4">
            <a:extLst>
              <a:ext uri="{FF2B5EF4-FFF2-40B4-BE49-F238E27FC236}">
                <a16:creationId xmlns:a16="http://schemas.microsoft.com/office/drawing/2014/main" id="{F9CE82BC-449F-429D-95DD-730E8A1BE3C5}"/>
              </a:ext>
            </a:extLst>
          </p:cNvPr>
          <p:cNvSpPr>
            <a:spLocks noChangeArrowheads="1"/>
          </p:cNvSpPr>
          <p:nvPr/>
        </p:nvSpPr>
        <p:spPr bwMode="auto">
          <a:xfrm>
            <a:off x="1337446" y="0"/>
            <a:ext cx="8363903"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EE-Potenziale bis 2040 in RLP (4)</a:t>
            </a:r>
            <a:br>
              <a:rPr lang="de-DE" altLang="de-DE" dirty="0">
                <a:solidFill>
                  <a:schemeClr val="bg1"/>
                </a:solidFill>
              </a:rPr>
            </a:br>
            <a:r>
              <a:rPr lang="de-DE" altLang="de-DE" dirty="0">
                <a:solidFill>
                  <a:schemeClr val="bg1"/>
                </a:solidFill>
              </a:rPr>
              <a:t>Primärenergiebedarf vs. EE-Potenziale und Bestand 2018</a:t>
            </a:r>
            <a:endParaRPr lang="de-DE" altLang="de-DE" dirty="0">
              <a:solidFill>
                <a:schemeClr val="bg1"/>
              </a:solidFill>
              <a:effectLst>
                <a:outerShdw blurRad="38100" dist="38100" dir="2700000" algn="tl">
                  <a:srgbClr val="000000">
                    <a:alpha val="43137"/>
                  </a:srgbClr>
                </a:outerShdw>
              </a:effectLst>
            </a:endParaRPr>
          </a:p>
        </p:txBody>
      </p:sp>
      <p:sp>
        <p:nvSpPr>
          <p:cNvPr id="3" name="Textfeld 2">
            <a:extLst>
              <a:ext uri="{FF2B5EF4-FFF2-40B4-BE49-F238E27FC236}">
                <a16:creationId xmlns:a16="http://schemas.microsoft.com/office/drawing/2014/main" id="{88542B37-BDBA-4781-BEC2-175E83ECDBF4}"/>
              </a:ext>
            </a:extLst>
          </p:cNvPr>
          <p:cNvSpPr txBox="1"/>
          <p:nvPr/>
        </p:nvSpPr>
        <p:spPr>
          <a:xfrm>
            <a:off x="1367243" y="920254"/>
            <a:ext cx="2287806" cy="369332"/>
          </a:xfrm>
          <a:prstGeom prst="rect">
            <a:avLst/>
          </a:prstGeom>
          <a:noFill/>
        </p:spPr>
        <p:txBody>
          <a:bodyPr wrap="none" rtlCol="0">
            <a:spAutoFit/>
          </a:bodyPr>
          <a:lstStyle/>
          <a:p>
            <a:r>
              <a:rPr lang="de-DE" sz="1800" dirty="0"/>
              <a:t>Primärenergiebedarf</a:t>
            </a:r>
          </a:p>
        </p:txBody>
      </p:sp>
      <p:sp>
        <p:nvSpPr>
          <p:cNvPr id="14" name="Textfeld 13">
            <a:extLst>
              <a:ext uri="{FF2B5EF4-FFF2-40B4-BE49-F238E27FC236}">
                <a16:creationId xmlns:a16="http://schemas.microsoft.com/office/drawing/2014/main" id="{C63096BD-56CD-4536-9986-4C26936458BD}"/>
              </a:ext>
            </a:extLst>
          </p:cNvPr>
          <p:cNvSpPr txBox="1"/>
          <p:nvPr/>
        </p:nvSpPr>
        <p:spPr>
          <a:xfrm>
            <a:off x="4442940" y="920254"/>
            <a:ext cx="1646605" cy="369332"/>
          </a:xfrm>
          <a:prstGeom prst="rect">
            <a:avLst/>
          </a:prstGeom>
          <a:noFill/>
        </p:spPr>
        <p:txBody>
          <a:bodyPr wrap="none" rtlCol="0">
            <a:spAutoFit/>
          </a:bodyPr>
          <a:lstStyle/>
          <a:p>
            <a:r>
              <a:rPr lang="de-DE" sz="1800" dirty="0"/>
              <a:t>EE-Potenziale</a:t>
            </a:r>
          </a:p>
        </p:txBody>
      </p:sp>
      <p:sp>
        <p:nvSpPr>
          <p:cNvPr id="15" name="Textfeld 14">
            <a:extLst>
              <a:ext uri="{FF2B5EF4-FFF2-40B4-BE49-F238E27FC236}">
                <a16:creationId xmlns:a16="http://schemas.microsoft.com/office/drawing/2014/main" id="{14C3062C-70DF-40CF-98EA-B9945CEC5FAE}"/>
              </a:ext>
            </a:extLst>
          </p:cNvPr>
          <p:cNvSpPr txBox="1"/>
          <p:nvPr/>
        </p:nvSpPr>
        <p:spPr>
          <a:xfrm>
            <a:off x="7342250" y="920254"/>
            <a:ext cx="1608133" cy="369332"/>
          </a:xfrm>
          <a:prstGeom prst="rect">
            <a:avLst/>
          </a:prstGeom>
          <a:noFill/>
        </p:spPr>
        <p:txBody>
          <a:bodyPr wrap="none" rtlCol="0">
            <a:spAutoFit/>
          </a:bodyPr>
          <a:lstStyle/>
          <a:p>
            <a:r>
              <a:rPr lang="de-DE" sz="1800" dirty="0"/>
              <a:t>Bestand 2018</a:t>
            </a:r>
          </a:p>
        </p:txBody>
      </p:sp>
      <p:sp>
        <p:nvSpPr>
          <p:cNvPr id="16" name="Textfeld 15">
            <a:extLst>
              <a:ext uri="{FF2B5EF4-FFF2-40B4-BE49-F238E27FC236}">
                <a16:creationId xmlns:a16="http://schemas.microsoft.com/office/drawing/2014/main" id="{6A4B675E-589C-419D-BD49-60918BE2463C}"/>
              </a:ext>
            </a:extLst>
          </p:cNvPr>
          <p:cNvSpPr txBox="1"/>
          <p:nvPr/>
        </p:nvSpPr>
        <p:spPr>
          <a:xfrm>
            <a:off x="583482" y="1213120"/>
            <a:ext cx="628698" cy="338554"/>
          </a:xfrm>
          <a:prstGeom prst="rect">
            <a:avLst/>
          </a:prstGeom>
          <a:noFill/>
        </p:spPr>
        <p:txBody>
          <a:bodyPr wrap="none" rtlCol="0">
            <a:spAutoFit/>
          </a:bodyPr>
          <a:lstStyle/>
          <a:p>
            <a:r>
              <a:rPr lang="de-DE" sz="1600" b="1" dirty="0">
                <a:solidFill>
                  <a:srgbClr val="3333FF"/>
                </a:solidFill>
              </a:rPr>
              <a:t>TWh</a:t>
            </a:r>
          </a:p>
        </p:txBody>
      </p:sp>
      <p:sp>
        <p:nvSpPr>
          <p:cNvPr id="17" name="Textfeld 16">
            <a:extLst>
              <a:ext uri="{FF2B5EF4-FFF2-40B4-BE49-F238E27FC236}">
                <a16:creationId xmlns:a16="http://schemas.microsoft.com/office/drawing/2014/main" id="{A5C3A2E7-7EA8-4781-8D43-E9581F98EA41}"/>
              </a:ext>
            </a:extLst>
          </p:cNvPr>
          <p:cNvSpPr txBox="1"/>
          <p:nvPr/>
        </p:nvSpPr>
        <p:spPr>
          <a:xfrm>
            <a:off x="1897149" y="1223263"/>
            <a:ext cx="1184427" cy="338554"/>
          </a:xfrm>
          <a:prstGeom prst="rect">
            <a:avLst/>
          </a:prstGeom>
          <a:noFill/>
        </p:spPr>
        <p:txBody>
          <a:bodyPr wrap="none" rtlCol="0">
            <a:spAutoFit/>
          </a:bodyPr>
          <a:lstStyle/>
          <a:p>
            <a:r>
              <a:rPr lang="de-DE" sz="1600" dirty="0">
                <a:solidFill>
                  <a:srgbClr val="3333FF"/>
                </a:solidFill>
              </a:rPr>
              <a:t>100 TWh/a</a:t>
            </a:r>
          </a:p>
        </p:txBody>
      </p:sp>
      <p:sp>
        <p:nvSpPr>
          <p:cNvPr id="18" name="Textfeld 17">
            <a:extLst>
              <a:ext uri="{FF2B5EF4-FFF2-40B4-BE49-F238E27FC236}">
                <a16:creationId xmlns:a16="http://schemas.microsoft.com/office/drawing/2014/main" id="{C642B1C4-A342-4653-9FA3-5409E46233A1}"/>
              </a:ext>
            </a:extLst>
          </p:cNvPr>
          <p:cNvSpPr txBox="1"/>
          <p:nvPr/>
        </p:nvSpPr>
        <p:spPr>
          <a:xfrm>
            <a:off x="4581987" y="1223263"/>
            <a:ext cx="1540293" cy="338554"/>
          </a:xfrm>
          <a:prstGeom prst="rect">
            <a:avLst/>
          </a:prstGeom>
          <a:noFill/>
        </p:spPr>
        <p:txBody>
          <a:bodyPr wrap="none" rtlCol="0">
            <a:spAutoFit/>
          </a:bodyPr>
          <a:lstStyle/>
          <a:p>
            <a:r>
              <a:rPr lang="de-DE" sz="1600" dirty="0">
                <a:solidFill>
                  <a:srgbClr val="3333FF"/>
                </a:solidFill>
              </a:rPr>
              <a:t>&gt;&gt; 100 TWh/a </a:t>
            </a:r>
          </a:p>
        </p:txBody>
      </p:sp>
      <p:sp>
        <p:nvSpPr>
          <p:cNvPr id="19" name="Textfeld 18">
            <a:extLst>
              <a:ext uri="{FF2B5EF4-FFF2-40B4-BE49-F238E27FC236}">
                <a16:creationId xmlns:a16="http://schemas.microsoft.com/office/drawing/2014/main" id="{DBF6F305-41D2-4749-8B26-51831810C748}"/>
              </a:ext>
            </a:extLst>
          </p:cNvPr>
          <p:cNvSpPr txBox="1"/>
          <p:nvPr/>
        </p:nvSpPr>
        <p:spPr>
          <a:xfrm>
            <a:off x="7569227" y="1223263"/>
            <a:ext cx="1070614" cy="338554"/>
          </a:xfrm>
          <a:prstGeom prst="rect">
            <a:avLst/>
          </a:prstGeom>
          <a:noFill/>
        </p:spPr>
        <p:txBody>
          <a:bodyPr wrap="none" rtlCol="0">
            <a:spAutoFit/>
          </a:bodyPr>
          <a:lstStyle/>
          <a:p>
            <a:r>
              <a:rPr lang="de-DE" sz="1600" dirty="0">
                <a:solidFill>
                  <a:srgbClr val="3333FF"/>
                </a:solidFill>
              </a:rPr>
              <a:t>22,6 TWh</a:t>
            </a:r>
          </a:p>
        </p:txBody>
      </p:sp>
      <p:cxnSp>
        <p:nvCxnSpPr>
          <p:cNvPr id="20" name="Gerader Verbinder 19">
            <a:extLst>
              <a:ext uri="{FF2B5EF4-FFF2-40B4-BE49-F238E27FC236}">
                <a16:creationId xmlns:a16="http://schemas.microsoft.com/office/drawing/2014/main" id="{18CFD04A-5BA6-4E72-A241-FA2F915EA180}"/>
              </a:ext>
            </a:extLst>
          </p:cNvPr>
          <p:cNvCxnSpPr/>
          <p:nvPr/>
        </p:nvCxnSpPr>
        <p:spPr bwMode="auto">
          <a:xfrm flipV="1">
            <a:off x="4743272" y="1680754"/>
            <a:ext cx="0" cy="610071"/>
          </a:xfrm>
          <a:prstGeom prst="line">
            <a:avLst/>
          </a:prstGeom>
          <a:solidFill>
            <a:srgbClr val="FF0000"/>
          </a:solidFill>
          <a:ln w="28575" cap="flat" cmpd="sng" algn="ctr">
            <a:solidFill>
              <a:srgbClr val="FF99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r Verbinder 21">
            <a:extLst>
              <a:ext uri="{FF2B5EF4-FFF2-40B4-BE49-F238E27FC236}">
                <a16:creationId xmlns:a16="http://schemas.microsoft.com/office/drawing/2014/main" id="{84CA30B9-4B55-4692-ADBF-CFDB7DF70588}"/>
              </a:ext>
            </a:extLst>
          </p:cNvPr>
          <p:cNvCxnSpPr/>
          <p:nvPr/>
        </p:nvCxnSpPr>
        <p:spPr bwMode="auto">
          <a:xfrm flipV="1">
            <a:off x="5841041" y="1680754"/>
            <a:ext cx="0" cy="610071"/>
          </a:xfrm>
          <a:prstGeom prst="line">
            <a:avLst/>
          </a:prstGeom>
          <a:solidFill>
            <a:srgbClr val="FF0000"/>
          </a:solidFill>
          <a:ln w="28575" cap="flat" cmpd="sng" algn="ctr">
            <a:solidFill>
              <a:srgbClr val="FF99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 Box 14">
            <a:extLst>
              <a:ext uri="{FF2B5EF4-FFF2-40B4-BE49-F238E27FC236}">
                <a16:creationId xmlns:a16="http://schemas.microsoft.com/office/drawing/2014/main" id="{097E605F-BBA5-42F7-B023-9DD0913874BA}"/>
              </a:ext>
            </a:extLst>
          </p:cNvPr>
          <p:cNvSpPr txBox="1">
            <a:spLocks noChangeArrowheads="1"/>
          </p:cNvSpPr>
          <p:nvPr/>
        </p:nvSpPr>
        <p:spPr bwMode="auto">
          <a:xfrm>
            <a:off x="7583281" y="5695516"/>
            <a:ext cx="1705916" cy="184666"/>
          </a:xfrm>
          <a:prstGeom prst="rect">
            <a:avLst/>
          </a:prstGeom>
          <a:solidFill>
            <a:schemeClr val="bg1"/>
          </a:solidFill>
          <a:ln>
            <a:noFill/>
          </a:ln>
          <a:effec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LAK EB, ISE e.V.</a:t>
            </a:r>
          </a:p>
        </p:txBody>
      </p:sp>
      <p:sp>
        <p:nvSpPr>
          <p:cNvPr id="2" name="Textfeld 1">
            <a:extLst>
              <a:ext uri="{FF2B5EF4-FFF2-40B4-BE49-F238E27FC236}">
                <a16:creationId xmlns:a16="http://schemas.microsoft.com/office/drawing/2014/main" id="{0782AECD-04DB-4205-B9F1-CFCACF6A5EAE}"/>
              </a:ext>
            </a:extLst>
          </p:cNvPr>
          <p:cNvSpPr txBox="1"/>
          <p:nvPr/>
        </p:nvSpPr>
        <p:spPr>
          <a:xfrm>
            <a:off x="5953808" y="2970178"/>
            <a:ext cx="425116" cy="307777"/>
          </a:xfrm>
          <a:prstGeom prst="rect">
            <a:avLst/>
          </a:prstGeom>
          <a:noFill/>
        </p:spPr>
        <p:txBody>
          <a:bodyPr wrap="none" rtlCol="0">
            <a:spAutoFit/>
          </a:bodyPr>
          <a:lstStyle/>
          <a:p>
            <a:r>
              <a:rPr lang="de-DE" sz="1400" dirty="0"/>
              <a:t>PV</a:t>
            </a:r>
          </a:p>
        </p:txBody>
      </p:sp>
      <p:sp>
        <p:nvSpPr>
          <p:cNvPr id="7" name="Textfeld 6">
            <a:extLst>
              <a:ext uri="{FF2B5EF4-FFF2-40B4-BE49-F238E27FC236}">
                <a16:creationId xmlns:a16="http://schemas.microsoft.com/office/drawing/2014/main" id="{EFF59CD1-4597-478D-AC24-0EBA86C8A3DC}"/>
              </a:ext>
            </a:extLst>
          </p:cNvPr>
          <p:cNvSpPr txBox="1"/>
          <p:nvPr/>
        </p:nvSpPr>
        <p:spPr>
          <a:xfrm>
            <a:off x="5953808" y="3890780"/>
            <a:ext cx="1199367" cy="307777"/>
          </a:xfrm>
          <a:prstGeom prst="rect">
            <a:avLst/>
          </a:prstGeom>
          <a:noFill/>
        </p:spPr>
        <p:txBody>
          <a:bodyPr wrap="none" rtlCol="0">
            <a:spAutoFit/>
          </a:bodyPr>
          <a:lstStyle/>
          <a:p>
            <a:r>
              <a:rPr lang="de-DE" sz="1400" dirty="0"/>
              <a:t>Solarthermie</a:t>
            </a:r>
          </a:p>
        </p:txBody>
      </p:sp>
      <p:sp>
        <p:nvSpPr>
          <p:cNvPr id="8" name="Textfeld 7">
            <a:extLst>
              <a:ext uri="{FF2B5EF4-FFF2-40B4-BE49-F238E27FC236}">
                <a16:creationId xmlns:a16="http://schemas.microsoft.com/office/drawing/2014/main" id="{87D64A6A-FC26-4A88-B2DB-5CC6E63E8B28}"/>
              </a:ext>
            </a:extLst>
          </p:cNvPr>
          <p:cNvSpPr txBox="1"/>
          <p:nvPr/>
        </p:nvSpPr>
        <p:spPr>
          <a:xfrm>
            <a:off x="5953808" y="4242267"/>
            <a:ext cx="1289135" cy="307777"/>
          </a:xfrm>
          <a:prstGeom prst="rect">
            <a:avLst/>
          </a:prstGeom>
          <a:noFill/>
        </p:spPr>
        <p:txBody>
          <a:bodyPr wrap="none" rtlCol="0">
            <a:spAutoFit/>
          </a:bodyPr>
          <a:lstStyle/>
          <a:p>
            <a:r>
              <a:rPr lang="de-DE" sz="1400" dirty="0"/>
              <a:t>Wind </a:t>
            </a:r>
            <a:r>
              <a:rPr lang="de-DE" sz="1400" dirty="0" err="1"/>
              <a:t>onshore</a:t>
            </a:r>
            <a:endParaRPr lang="de-DE" sz="1400" dirty="0"/>
          </a:p>
        </p:txBody>
      </p:sp>
      <p:sp>
        <p:nvSpPr>
          <p:cNvPr id="10" name="Textfeld 9">
            <a:extLst>
              <a:ext uri="{FF2B5EF4-FFF2-40B4-BE49-F238E27FC236}">
                <a16:creationId xmlns:a16="http://schemas.microsoft.com/office/drawing/2014/main" id="{B096EFD1-03E4-4F7B-BCD7-980426FC3FEE}"/>
              </a:ext>
            </a:extLst>
          </p:cNvPr>
          <p:cNvSpPr txBox="1"/>
          <p:nvPr/>
        </p:nvSpPr>
        <p:spPr>
          <a:xfrm>
            <a:off x="5953808" y="4869337"/>
            <a:ext cx="971741" cy="307777"/>
          </a:xfrm>
          <a:prstGeom prst="rect">
            <a:avLst/>
          </a:prstGeom>
          <a:noFill/>
        </p:spPr>
        <p:txBody>
          <a:bodyPr wrap="none" rtlCol="0">
            <a:spAutoFit/>
          </a:bodyPr>
          <a:lstStyle/>
          <a:p>
            <a:r>
              <a:rPr lang="de-DE" sz="1400" dirty="0"/>
              <a:t>Biomasse</a:t>
            </a:r>
          </a:p>
        </p:txBody>
      </p:sp>
      <p:sp>
        <p:nvSpPr>
          <p:cNvPr id="13" name="Textfeld 12">
            <a:extLst>
              <a:ext uri="{FF2B5EF4-FFF2-40B4-BE49-F238E27FC236}">
                <a16:creationId xmlns:a16="http://schemas.microsoft.com/office/drawing/2014/main" id="{ADA26018-2436-46BA-9279-100A6E41FAA1}"/>
              </a:ext>
            </a:extLst>
          </p:cNvPr>
          <p:cNvSpPr txBox="1"/>
          <p:nvPr/>
        </p:nvSpPr>
        <p:spPr>
          <a:xfrm>
            <a:off x="5953808" y="5103834"/>
            <a:ext cx="1133387" cy="307777"/>
          </a:xfrm>
          <a:prstGeom prst="rect">
            <a:avLst/>
          </a:prstGeom>
          <a:solidFill>
            <a:schemeClr val="bg1"/>
          </a:solidFill>
        </p:spPr>
        <p:txBody>
          <a:bodyPr wrap="none" rtlCol="0">
            <a:spAutoFit/>
          </a:bodyPr>
          <a:lstStyle/>
          <a:p>
            <a:r>
              <a:rPr lang="de-DE" sz="1400" dirty="0"/>
              <a:t>Wasserkraft</a:t>
            </a:r>
          </a:p>
        </p:txBody>
      </p:sp>
      <p:sp>
        <p:nvSpPr>
          <p:cNvPr id="21" name="Textfeld 20">
            <a:extLst>
              <a:ext uri="{FF2B5EF4-FFF2-40B4-BE49-F238E27FC236}">
                <a16:creationId xmlns:a16="http://schemas.microsoft.com/office/drawing/2014/main" id="{AC35BAC6-3126-419B-B75B-87D4D74F42FF}"/>
              </a:ext>
            </a:extLst>
          </p:cNvPr>
          <p:cNvSpPr txBox="1"/>
          <p:nvPr/>
        </p:nvSpPr>
        <p:spPr>
          <a:xfrm>
            <a:off x="7145383" y="1674674"/>
            <a:ext cx="2313454" cy="1754326"/>
          </a:xfrm>
          <a:prstGeom prst="rect">
            <a:avLst/>
          </a:prstGeom>
          <a:solidFill>
            <a:schemeClr val="bg1">
              <a:lumMod val="95000"/>
            </a:schemeClr>
          </a:solidFill>
        </p:spPr>
        <p:txBody>
          <a:bodyPr wrap="none" rtlCol="0">
            <a:spAutoFit/>
          </a:bodyPr>
          <a:lstStyle/>
          <a:p>
            <a:r>
              <a:rPr lang="de-DE" sz="1800" dirty="0">
                <a:solidFill>
                  <a:srgbClr val="FF0000"/>
                </a:solidFill>
              </a:rPr>
              <a:t>EE-Potenziale, leicht</a:t>
            </a:r>
          </a:p>
          <a:p>
            <a:r>
              <a:rPr lang="de-DE" sz="1800" dirty="0">
                <a:solidFill>
                  <a:srgbClr val="FF0000"/>
                </a:solidFill>
              </a:rPr>
              <a:t>zu merken (TWh):</a:t>
            </a:r>
          </a:p>
          <a:p>
            <a:pPr marL="285750" indent="-285750">
              <a:buFontTx/>
              <a:buChar char="-"/>
            </a:pPr>
            <a:r>
              <a:rPr lang="de-DE" sz="1800" dirty="0">
                <a:solidFill>
                  <a:srgbClr val="FF0000"/>
                </a:solidFill>
              </a:rPr>
              <a:t>60  Solar</a:t>
            </a:r>
          </a:p>
          <a:p>
            <a:pPr marL="285750" indent="-285750">
              <a:buFontTx/>
              <a:buChar char="-"/>
            </a:pPr>
            <a:r>
              <a:rPr lang="de-DE" sz="1800" dirty="0">
                <a:solidFill>
                  <a:srgbClr val="FF0000"/>
                </a:solidFill>
              </a:rPr>
              <a:t>25 Wind</a:t>
            </a:r>
          </a:p>
          <a:p>
            <a:pPr marL="285750" indent="-285750">
              <a:buFontTx/>
              <a:buChar char="-"/>
            </a:pPr>
            <a:r>
              <a:rPr lang="de-DE" sz="1800" dirty="0">
                <a:solidFill>
                  <a:srgbClr val="FF0000"/>
                </a:solidFill>
              </a:rPr>
              <a:t>15 Biomasse</a:t>
            </a:r>
          </a:p>
          <a:p>
            <a:pPr marL="285750" indent="-285750">
              <a:buFontTx/>
              <a:buChar char="-"/>
            </a:pPr>
            <a:r>
              <a:rPr lang="de-DE" sz="1800" dirty="0">
                <a:solidFill>
                  <a:srgbClr val="FF0000"/>
                </a:solidFill>
              </a:rPr>
              <a:t>  1 Wasserkraft</a:t>
            </a:r>
          </a:p>
        </p:txBody>
      </p:sp>
    </p:spTree>
    <p:extLst>
      <p:ext uri="{BB962C8B-B14F-4D97-AF65-F5344CB8AC3E}">
        <p14:creationId xmlns:p14="http://schemas.microsoft.com/office/powerpoint/2010/main" val="284867528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000" fill="hold"/>
                                        <p:tgtEl>
                                          <p:spTgt spid="21"/>
                                        </p:tgtEl>
                                        <p:attrNameLst>
                                          <p:attrName>ppt_x</p:attrName>
                                        </p:attrNameLst>
                                      </p:cBhvr>
                                      <p:tavLst>
                                        <p:tav tm="0">
                                          <p:val>
                                            <p:strVal val="0-#ppt_w/2"/>
                                          </p:val>
                                        </p:tav>
                                        <p:tav tm="100000">
                                          <p:val>
                                            <p:strVal val="#ppt_x"/>
                                          </p:val>
                                        </p:tav>
                                      </p:tavLst>
                                    </p:anim>
                                    <p:anim calcmode="lin" valueType="num">
                                      <p:cBhvr additive="base">
                                        <p:cTn id="14"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A0C2FD77-0A00-4A3F-945B-EC721EA8513D}"/>
              </a:ext>
            </a:extLst>
          </p:cNvPr>
          <p:cNvSpPr>
            <a:spLocks noChangeArrowheads="1"/>
          </p:cNvSpPr>
          <p:nvPr/>
        </p:nvSpPr>
        <p:spPr bwMode="auto">
          <a:xfrm>
            <a:off x="0" y="5966007"/>
            <a:ext cx="99060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Wasserstoff muss emissionsfrei, klimaneutral und wirtschaftlich eingesetzt werden</a:t>
            </a:r>
          </a:p>
        </p:txBody>
      </p:sp>
      <p:sp>
        <p:nvSpPr>
          <p:cNvPr id="12" name="Rectangle 4">
            <a:extLst>
              <a:ext uri="{FF2B5EF4-FFF2-40B4-BE49-F238E27FC236}">
                <a16:creationId xmlns:a16="http://schemas.microsoft.com/office/drawing/2014/main" id="{F9CE82BC-449F-429D-95DD-730E8A1BE3C5}"/>
              </a:ext>
            </a:extLst>
          </p:cNvPr>
          <p:cNvSpPr>
            <a:spLocks noChangeArrowheads="1"/>
          </p:cNvSpPr>
          <p:nvPr/>
        </p:nvSpPr>
        <p:spPr bwMode="auto">
          <a:xfrm>
            <a:off x="1337446" y="43545"/>
            <a:ext cx="7464425"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effectLst>
                  <a:outerShdw blurRad="38100" dist="38100" dir="2700000" algn="tl">
                    <a:srgbClr val="000000">
                      <a:alpha val="43137"/>
                    </a:srgbClr>
                  </a:outerShdw>
                </a:effectLst>
              </a:rPr>
              <a:t>Wasserstoff im Energiesystem</a:t>
            </a:r>
          </a:p>
        </p:txBody>
      </p:sp>
      <p:sp>
        <p:nvSpPr>
          <p:cNvPr id="2" name="Textfeld 1">
            <a:extLst>
              <a:ext uri="{FF2B5EF4-FFF2-40B4-BE49-F238E27FC236}">
                <a16:creationId xmlns:a16="http://schemas.microsoft.com/office/drawing/2014/main" id="{A82B3EFE-BDA7-41AE-8469-F2EA9C221A03}"/>
              </a:ext>
            </a:extLst>
          </p:cNvPr>
          <p:cNvSpPr txBox="1"/>
          <p:nvPr/>
        </p:nvSpPr>
        <p:spPr>
          <a:xfrm>
            <a:off x="394063" y="2765720"/>
            <a:ext cx="9117874" cy="369332"/>
          </a:xfrm>
          <a:prstGeom prst="rect">
            <a:avLst/>
          </a:prstGeom>
          <a:noFill/>
        </p:spPr>
        <p:txBody>
          <a:bodyPr wrap="square" rtlCol="0">
            <a:spAutoFit/>
          </a:bodyPr>
          <a:lstStyle/>
          <a:p>
            <a:r>
              <a:rPr lang="de-DE" sz="1800" dirty="0">
                <a:solidFill>
                  <a:srgbClr val="3333FF"/>
                </a:solidFill>
              </a:rPr>
              <a:t>Wasserstoff ist in allen Sektoren einsetzbar.</a:t>
            </a:r>
          </a:p>
        </p:txBody>
      </p:sp>
      <p:sp>
        <p:nvSpPr>
          <p:cNvPr id="5" name="Textfeld 4">
            <a:extLst>
              <a:ext uri="{FF2B5EF4-FFF2-40B4-BE49-F238E27FC236}">
                <a16:creationId xmlns:a16="http://schemas.microsoft.com/office/drawing/2014/main" id="{BCC3A664-EEAF-4B4E-9BD2-E8525E390531}"/>
              </a:ext>
            </a:extLst>
          </p:cNvPr>
          <p:cNvSpPr txBox="1"/>
          <p:nvPr/>
        </p:nvSpPr>
        <p:spPr>
          <a:xfrm>
            <a:off x="394063" y="3564440"/>
            <a:ext cx="9117874" cy="369332"/>
          </a:xfrm>
          <a:prstGeom prst="rect">
            <a:avLst/>
          </a:prstGeom>
          <a:noFill/>
        </p:spPr>
        <p:txBody>
          <a:bodyPr wrap="square" rtlCol="0">
            <a:spAutoFit/>
          </a:bodyPr>
          <a:lstStyle/>
          <a:p>
            <a:r>
              <a:rPr lang="de-DE" sz="1800" dirty="0">
                <a:solidFill>
                  <a:srgbClr val="3333FF"/>
                </a:solidFill>
              </a:rPr>
              <a:t>Wasserstoff ist vorrangig im stofflichen Bereich einzusetzen.</a:t>
            </a:r>
          </a:p>
        </p:txBody>
      </p:sp>
      <p:sp>
        <p:nvSpPr>
          <p:cNvPr id="7" name="Textfeld 6">
            <a:extLst>
              <a:ext uri="{FF2B5EF4-FFF2-40B4-BE49-F238E27FC236}">
                <a16:creationId xmlns:a16="http://schemas.microsoft.com/office/drawing/2014/main" id="{0296E42B-8618-4CA6-971D-23E1308C4604}"/>
              </a:ext>
            </a:extLst>
          </p:cNvPr>
          <p:cNvSpPr txBox="1"/>
          <p:nvPr/>
        </p:nvSpPr>
        <p:spPr>
          <a:xfrm>
            <a:off x="394063" y="4363159"/>
            <a:ext cx="9117874" cy="646331"/>
          </a:xfrm>
          <a:prstGeom prst="rect">
            <a:avLst/>
          </a:prstGeom>
          <a:noFill/>
        </p:spPr>
        <p:txBody>
          <a:bodyPr wrap="square" rtlCol="0">
            <a:spAutoFit/>
          </a:bodyPr>
          <a:lstStyle/>
          <a:p>
            <a:r>
              <a:rPr lang="de-DE" sz="1800" dirty="0">
                <a:solidFill>
                  <a:srgbClr val="3333FF"/>
                </a:solidFill>
              </a:rPr>
              <a:t>Wasserstoff ist im Energiesystem der Lückenfüller, soweit Einsparung, Effizienz und EE im Direktverbrauch die Funktion nicht wirtschaftlicher leisten können.</a:t>
            </a:r>
          </a:p>
        </p:txBody>
      </p:sp>
      <p:sp>
        <p:nvSpPr>
          <p:cNvPr id="8" name="Textfeld 7">
            <a:extLst>
              <a:ext uri="{FF2B5EF4-FFF2-40B4-BE49-F238E27FC236}">
                <a16:creationId xmlns:a16="http://schemas.microsoft.com/office/drawing/2014/main" id="{F42D4ACA-5630-42EC-A661-93736842557E}"/>
              </a:ext>
            </a:extLst>
          </p:cNvPr>
          <p:cNvSpPr txBox="1"/>
          <p:nvPr/>
        </p:nvSpPr>
        <p:spPr>
          <a:xfrm>
            <a:off x="394063" y="1136003"/>
            <a:ext cx="9117874" cy="1200329"/>
          </a:xfrm>
          <a:prstGeom prst="rect">
            <a:avLst/>
          </a:prstGeom>
          <a:noFill/>
        </p:spPr>
        <p:txBody>
          <a:bodyPr wrap="square" rtlCol="0">
            <a:spAutoFit/>
          </a:bodyPr>
          <a:lstStyle/>
          <a:p>
            <a:r>
              <a:rPr lang="de-DE" sz="1800" dirty="0">
                <a:solidFill>
                  <a:srgbClr val="3333FF"/>
                </a:solidFill>
              </a:rPr>
              <a:t>Voraussetzungen:</a:t>
            </a:r>
          </a:p>
          <a:p>
            <a:pPr marL="285750" indent="-285750">
              <a:buFontTx/>
              <a:buChar char="-"/>
            </a:pPr>
            <a:r>
              <a:rPr lang="de-DE" sz="1800" dirty="0">
                <a:solidFill>
                  <a:srgbClr val="3333FF"/>
                </a:solidFill>
              </a:rPr>
              <a:t>Wasserstoff muss emissionsfrei nur aus regenerativen Quellen erzeugt werden</a:t>
            </a:r>
          </a:p>
          <a:p>
            <a:pPr marL="285750" indent="-285750">
              <a:buFontTx/>
              <a:buChar char="-"/>
            </a:pPr>
            <a:r>
              <a:rPr lang="de-DE" sz="1800" dirty="0">
                <a:solidFill>
                  <a:srgbClr val="3333FF"/>
                </a:solidFill>
              </a:rPr>
              <a:t>Wasserstoff darf nur aus Überschussstrom erzeugt werden</a:t>
            </a:r>
          </a:p>
          <a:p>
            <a:pPr marL="285750" indent="-285750">
              <a:buFontTx/>
              <a:buChar char="-"/>
            </a:pPr>
            <a:r>
              <a:rPr lang="de-DE" sz="1800" dirty="0">
                <a:solidFill>
                  <a:srgbClr val="3333FF"/>
                </a:solidFill>
              </a:rPr>
              <a:t>Wasserstoff ist nur bei positivem Klimaschutzbeitrag einzusetzen</a:t>
            </a:r>
          </a:p>
        </p:txBody>
      </p:sp>
    </p:spTree>
    <p:extLst>
      <p:ext uri="{BB962C8B-B14F-4D97-AF65-F5344CB8AC3E}">
        <p14:creationId xmlns:p14="http://schemas.microsoft.com/office/powerpoint/2010/main" val="100317208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A0C2FD77-0A00-4A3F-945B-EC721EA8513D}"/>
              </a:ext>
            </a:extLst>
          </p:cNvPr>
          <p:cNvSpPr>
            <a:spLocks noChangeArrowheads="1"/>
          </p:cNvSpPr>
          <p:nvPr/>
        </p:nvSpPr>
        <p:spPr bwMode="auto">
          <a:xfrm>
            <a:off x="0" y="5966007"/>
            <a:ext cx="99060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Versorgungssicherheit ist mit Energiemanagement- und Speichersystemen gewährleistet!</a:t>
            </a:r>
          </a:p>
        </p:txBody>
      </p:sp>
      <p:sp>
        <p:nvSpPr>
          <p:cNvPr id="12" name="Rectangle 4">
            <a:extLst>
              <a:ext uri="{FF2B5EF4-FFF2-40B4-BE49-F238E27FC236}">
                <a16:creationId xmlns:a16="http://schemas.microsoft.com/office/drawing/2014/main" id="{F9CE82BC-449F-429D-95DD-730E8A1BE3C5}"/>
              </a:ext>
            </a:extLst>
          </p:cNvPr>
          <p:cNvSpPr>
            <a:spLocks noChangeArrowheads="1"/>
          </p:cNvSpPr>
          <p:nvPr/>
        </p:nvSpPr>
        <p:spPr bwMode="auto">
          <a:xfrm>
            <a:off x="1337446" y="43545"/>
            <a:ext cx="7464425"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Versorgungssicherheit</a:t>
            </a:r>
            <a:endParaRPr lang="de-DE" altLang="de-DE" dirty="0">
              <a:solidFill>
                <a:schemeClr val="bg1"/>
              </a:solidFill>
              <a:effectLst>
                <a:outerShdw blurRad="38100" dist="38100" dir="2700000" algn="tl">
                  <a:srgbClr val="000000">
                    <a:alpha val="43137"/>
                  </a:srgbClr>
                </a:outerShdw>
              </a:effectLst>
            </a:endParaRPr>
          </a:p>
        </p:txBody>
      </p:sp>
      <p:sp>
        <p:nvSpPr>
          <p:cNvPr id="2" name="Textfeld 1">
            <a:extLst>
              <a:ext uri="{FF2B5EF4-FFF2-40B4-BE49-F238E27FC236}">
                <a16:creationId xmlns:a16="http://schemas.microsoft.com/office/drawing/2014/main" id="{A82B3EFE-BDA7-41AE-8469-F2EA9C221A03}"/>
              </a:ext>
            </a:extLst>
          </p:cNvPr>
          <p:cNvSpPr txBox="1"/>
          <p:nvPr/>
        </p:nvSpPr>
        <p:spPr>
          <a:xfrm>
            <a:off x="496388" y="776947"/>
            <a:ext cx="9117874" cy="1200329"/>
          </a:xfrm>
          <a:prstGeom prst="rect">
            <a:avLst/>
          </a:prstGeom>
          <a:noFill/>
        </p:spPr>
        <p:txBody>
          <a:bodyPr wrap="square" rtlCol="0">
            <a:spAutoFit/>
          </a:bodyPr>
          <a:lstStyle/>
          <a:p>
            <a:r>
              <a:rPr lang="de-DE" sz="1800" dirty="0">
                <a:solidFill>
                  <a:srgbClr val="3333FF"/>
                </a:solidFill>
              </a:rPr>
              <a:t>Es ist allseits bekannt, dass einige Erneuerbare sogenannte volatile Energieträger sind. Es gibt deshalb nicht nur sogenannte „Dunkelflauten“, sondern auch Zeiträume, wo (viel) mehr erneuerbare Energie zur Verfügung steht, als für den aktuellen Verbrauch notwendig wäre. Folgende Maßnahmen sehen wir für diese Zeiträume vor:</a:t>
            </a:r>
          </a:p>
        </p:txBody>
      </p:sp>
      <p:sp>
        <p:nvSpPr>
          <p:cNvPr id="5" name="Textfeld 4">
            <a:extLst>
              <a:ext uri="{FF2B5EF4-FFF2-40B4-BE49-F238E27FC236}">
                <a16:creationId xmlns:a16="http://schemas.microsoft.com/office/drawing/2014/main" id="{52CAC1CF-7D0A-45E3-9421-06D2C390917B}"/>
              </a:ext>
            </a:extLst>
          </p:cNvPr>
          <p:cNvSpPr txBox="1"/>
          <p:nvPr/>
        </p:nvSpPr>
        <p:spPr>
          <a:xfrm>
            <a:off x="496387" y="1977276"/>
            <a:ext cx="9274629" cy="1569660"/>
          </a:xfrm>
          <a:prstGeom prst="rect">
            <a:avLst/>
          </a:prstGeom>
          <a:noFill/>
        </p:spPr>
        <p:txBody>
          <a:bodyPr wrap="square" rtlCol="0">
            <a:spAutoFit/>
          </a:bodyPr>
          <a:lstStyle/>
          <a:p>
            <a:r>
              <a:rPr lang="de-DE" sz="1600" b="1" dirty="0">
                <a:solidFill>
                  <a:srgbClr val="3333FF"/>
                </a:solidFill>
              </a:rPr>
              <a:t>Mangel an EE</a:t>
            </a:r>
            <a:br>
              <a:rPr lang="de-DE" sz="1600" dirty="0">
                <a:solidFill>
                  <a:srgbClr val="3333FF"/>
                </a:solidFill>
              </a:rPr>
            </a:br>
            <a:r>
              <a:rPr lang="de-DE" sz="1600" dirty="0">
                <a:solidFill>
                  <a:srgbClr val="3333FF"/>
                </a:solidFill>
              </a:rPr>
              <a:t>- </a:t>
            </a:r>
            <a:r>
              <a:rPr lang="de-DE" sz="1600" u="sng" dirty="0">
                <a:solidFill>
                  <a:srgbClr val="3333FF"/>
                </a:solidFill>
              </a:rPr>
              <a:t>Energiemanagement</a:t>
            </a:r>
            <a:r>
              <a:rPr lang="de-DE" sz="1600" dirty="0">
                <a:solidFill>
                  <a:srgbClr val="3333FF"/>
                </a:solidFill>
              </a:rPr>
              <a:t>, (Anpassung Verbrauch an Erzeugung):</a:t>
            </a:r>
            <a:br>
              <a:rPr lang="de-DE" sz="1600" u="sng" dirty="0">
                <a:solidFill>
                  <a:srgbClr val="3333FF"/>
                </a:solidFill>
              </a:rPr>
            </a:br>
            <a:r>
              <a:rPr lang="de-DE" sz="1600" dirty="0">
                <a:solidFill>
                  <a:srgbClr val="3333FF"/>
                </a:solidFill>
              </a:rPr>
              <a:t>Abschaltung bzw. zeitliche Verschiebung von Verbrauchern, Beispiel: Alu, (Smart –Meter-Gateway)</a:t>
            </a:r>
          </a:p>
          <a:p>
            <a:r>
              <a:rPr lang="de-DE" sz="1600" dirty="0">
                <a:solidFill>
                  <a:srgbClr val="3333FF"/>
                </a:solidFill>
              </a:rPr>
              <a:t>- </a:t>
            </a:r>
            <a:r>
              <a:rPr lang="de-DE" sz="1600" u="sng" dirty="0">
                <a:solidFill>
                  <a:srgbClr val="3333FF"/>
                </a:solidFill>
              </a:rPr>
              <a:t>Speicherung</a:t>
            </a:r>
            <a:r>
              <a:rPr lang="de-DE" sz="1600" dirty="0">
                <a:solidFill>
                  <a:srgbClr val="3333FF"/>
                </a:solidFill>
              </a:rPr>
              <a:t>: </a:t>
            </a:r>
            <a:br>
              <a:rPr lang="de-DE" sz="1600" dirty="0">
                <a:solidFill>
                  <a:srgbClr val="3333FF"/>
                </a:solidFill>
              </a:rPr>
            </a:br>
            <a:r>
              <a:rPr lang="de-DE" sz="1600" dirty="0">
                <a:solidFill>
                  <a:srgbClr val="3333FF"/>
                </a:solidFill>
              </a:rPr>
              <a:t>Ausspeicherung von gespeicherter Energie P2X: Biomasse-Anlagen </a:t>
            </a:r>
            <a:r>
              <a:rPr lang="de-DE" sz="1600" dirty="0">
                <a:solidFill>
                  <a:srgbClr val="3333FF"/>
                </a:solidFill>
                <a:sym typeface="Wingdings" panose="05000000000000000000" pitchFamily="2" charset="2"/>
              </a:rPr>
              <a:t> </a:t>
            </a:r>
            <a:r>
              <a:rPr lang="de-DE" sz="1600" dirty="0">
                <a:solidFill>
                  <a:srgbClr val="3333FF"/>
                </a:solidFill>
              </a:rPr>
              <a:t>Akkus </a:t>
            </a:r>
            <a:r>
              <a:rPr lang="de-DE" sz="1600" dirty="0">
                <a:solidFill>
                  <a:srgbClr val="3333FF"/>
                </a:solidFill>
                <a:sym typeface="Wingdings" panose="05000000000000000000" pitchFamily="2" charset="2"/>
              </a:rPr>
              <a:t> </a:t>
            </a:r>
            <a:r>
              <a:rPr lang="de-DE" sz="1600" dirty="0">
                <a:solidFill>
                  <a:srgbClr val="3333FF"/>
                </a:solidFill>
              </a:rPr>
              <a:t>Pumpspeicher </a:t>
            </a:r>
            <a:r>
              <a:rPr lang="de-DE" sz="1600" dirty="0">
                <a:solidFill>
                  <a:srgbClr val="3333FF"/>
                </a:solidFill>
                <a:sym typeface="Wingdings" panose="05000000000000000000" pitchFamily="2" charset="2"/>
              </a:rPr>
              <a:t></a:t>
            </a:r>
            <a:r>
              <a:rPr lang="de-DE" sz="1600" dirty="0">
                <a:solidFill>
                  <a:srgbClr val="3333FF"/>
                </a:solidFill>
              </a:rPr>
              <a:t> Wärmespeicher </a:t>
            </a:r>
            <a:r>
              <a:rPr lang="de-DE" sz="1600" dirty="0">
                <a:solidFill>
                  <a:srgbClr val="3333FF"/>
                </a:solidFill>
                <a:sym typeface="Wingdings" panose="05000000000000000000" pitchFamily="2" charset="2"/>
              </a:rPr>
              <a:t> </a:t>
            </a:r>
            <a:r>
              <a:rPr lang="de-DE" sz="1600" dirty="0">
                <a:solidFill>
                  <a:srgbClr val="3333FF"/>
                </a:solidFill>
              </a:rPr>
              <a:t>gespeicherter grüner Wasserstoff (</a:t>
            </a:r>
            <a:r>
              <a:rPr lang="de-DE" sz="1600" dirty="0" err="1">
                <a:solidFill>
                  <a:srgbClr val="3333FF"/>
                </a:solidFill>
              </a:rPr>
              <a:t>methanisierter</a:t>
            </a:r>
            <a:r>
              <a:rPr lang="de-DE" sz="1600" dirty="0">
                <a:solidFill>
                  <a:srgbClr val="3333FF"/>
                </a:solidFill>
              </a:rPr>
              <a:t> grüner Wasserstoff) </a:t>
            </a:r>
            <a:r>
              <a:rPr lang="de-DE" sz="1600" dirty="0">
                <a:solidFill>
                  <a:srgbClr val="3333FF"/>
                </a:solidFill>
                <a:sym typeface="Wingdings" panose="05000000000000000000" pitchFamily="2" charset="2"/>
              </a:rPr>
              <a:t> </a:t>
            </a:r>
            <a:r>
              <a:rPr lang="de-DE" sz="1600" dirty="0">
                <a:solidFill>
                  <a:srgbClr val="3333FF"/>
                </a:solidFill>
              </a:rPr>
              <a:t>etc.</a:t>
            </a:r>
          </a:p>
        </p:txBody>
      </p:sp>
      <p:sp>
        <p:nvSpPr>
          <p:cNvPr id="6" name="Textfeld 5">
            <a:extLst>
              <a:ext uri="{FF2B5EF4-FFF2-40B4-BE49-F238E27FC236}">
                <a16:creationId xmlns:a16="http://schemas.microsoft.com/office/drawing/2014/main" id="{9729D215-AE19-4DF0-AEC5-C297FB99C32C}"/>
              </a:ext>
            </a:extLst>
          </p:cNvPr>
          <p:cNvSpPr txBox="1"/>
          <p:nvPr/>
        </p:nvSpPr>
        <p:spPr>
          <a:xfrm>
            <a:off x="496388" y="3611517"/>
            <a:ext cx="9117874" cy="1569660"/>
          </a:xfrm>
          <a:prstGeom prst="rect">
            <a:avLst/>
          </a:prstGeom>
          <a:noFill/>
        </p:spPr>
        <p:txBody>
          <a:bodyPr wrap="square" rtlCol="0">
            <a:spAutoFit/>
          </a:bodyPr>
          <a:lstStyle/>
          <a:p>
            <a:r>
              <a:rPr lang="de-DE" sz="1600" b="1" dirty="0">
                <a:solidFill>
                  <a:srgbClr val="3333FF"/>
                </a:solidFill>
              </a:rPr>
              <a:t>Überschuss an EE</a:t>
            </a:r>
            <a:br>
              <a:rPr lang="de-DE" sz="1600" dirty="0">
                <a:solidFill>
                  <a:srgbClr val="3333FF"/>
                </a:solidFill>
              </a:rPr>
            </a:br>
            <a:r>
              <a:rPr lang="de-DE" sz="1600" dirty="0">
                <a:solidFill>
                  <a:srgbClr val="3333FF"/>
                </a:solidFill>
              </a:rPr>
              <a:t>- </a:t>
            </a:r>
            <a:r>
              <a:rPr lang="de-DE" sz="1600" u="sng" dirty="0">
                <a:solidFill>
                  <a:srgbClr val="3333FF"/>
                </a:solidFill>
              </a:rPr>
              <a:t>Energiemanagement:</a:t>
            </a:r>
            <a:br>
              <a:rPr lang="de-DE" sz="1600" u="sng" dirty="0">
                <a:solidFill>
                  <a:srgbClr val="3333FF"/>
                </a:solidFill>
              </a:rPr>
            </a:br>
            <a:r>
              <a:rPr lang="de-DE" sz="1600" dirty="0">
                <a:solidFill>
                  <a:srgbClr val="3333FF"/>
                </a:solidFill>
              </a:rPr>
              <a:t>Einschaltung bzw. zeitliche Vorverlegung von Verbrauchern (Smart –Meter-Gateway)</a:t>
            </a:r>
          </a:p>
          <a:p>
            <a:r>
              <a:rPr lang="de-DE" sz="1600" dirty="0">
                <a:solidFill>
                  <a:srgbClr val="3333FF"/>
                </a:solidFill>
              </a:rPr>
              <a:t>- </a:t>
            </a:r>
            <a:r>
              <a:rPr lang="de-DE" sz="1600" u="sng" dirty="0">
                <a:solidFill>
                  <a:srgbClr val="3333FF"/>
                </a:solidFill>
              </a:rPr>
              <a:t>Speicherung</a:t>
            </a:r>
            <a:r>
              <a:rPr lang="de-DE" sz="1600" dirty="0">
                <a:solidFill>
                  <a:srgbClr val="3333FF"/>
                </a:solidFill>
              </a:rPr>
              <a:t>: Einspeicherung von überschüssiger Energie P2X: Akkus </a:t>
            </a:r>
            <a:r>
              <a:rPr lang="de-DE" sz="1600" dirty="0">
                <a:solidFill>
                  <a:srgbClr val="3333FF"/>
                </a:solidFill>
                <a:sym typeface="Wingdings" panose="05000000000000000000" pitchFamily="2" charset="2"/>
              </a:rPr>
              <a:t> </a:t>
            </a:r>
            <a:r>
              <a:rPr lang="de-DE" sz="1600" dirty="0">
                <a:solidFill>
                  <a:srgbClr val="3333FF"/>
                </a:solidFill>
              </a:rPr>
              <a:t>Pumpspeicher-kraftwerke </a:t>
            </a:r>
            <a:r>
              <a:rPr lang="de-DE" sz="1600" dirty="0">
                <a:solidFill>
                  <a:srgbClr val="3333FF"/>
                </a:solidFill>
                <a:sym typeface="Wingdings" panose="05000000000000000000" pitchFamily="2" charset="2"/>
              </a:rPr>
              <a:t> </a:t>
            </a:r>
            <a:r>
              <a:rPr lang="de-DE" sz="1600" dirty="0">
                <a:solidFill>
                  <a:srgbClr val="3333FF"/>
                </a:solidFill>
              </a:rPr>
              <a:t>Wärmespeicher </a:t>
            </a:r>
            <a:r>
              <a:rPr lang="de-DE" sz="1600" dirty="0">
                <a:solidFill>
                  <a:srgbClr val="3333FF"/>
                </a:solidFill>
                <a:sym typeface="Wingdings" panose="05000000000000000000" pitchFamily="2" charset="2"/>
              </a:rPr>
              <a:t> </a:t>
            </a:r>
            <a:r>
              <a:rPr lang="de-DE" sz="1600" dirty="0">
                <a:solidFill>
                  <a:srgbClr val="3333FF"/>
                </a:solidFill>
              </a:rPr>
              <a:t>Produktion von grünem Wasserstoff (</a:t>
            </a:r>
            <a:r>
              <a:rPr lang="de-DE" sz="1600" dirty="0" err="1">
                <a:solidFill>
                  <a:srgbClr val="3333FF"/>
                </a:solidFill>
              </a:rPr>
              <a:t>methanisierter</a:t>
            </a:r>
            <a:r>
              <a:rPr lang="de-DE" sz="1600" dirty="0">
                <a:solidFill>
                  <a:srgbClr val="3333FF"/>
                </a:solidFill>
              </a:rPr>
              <a:t> grüner Wasserstoff) </a:t>
            </a:r>
            <a:r>
              <a:rPr lang="de-DE" sz="1600" dirty="0">
                <a:solidFill>
                  <a:srgbClr val="3333FF"/>
                </a:solidFill>
                <a:sym typeface="Wingdings" panose="05000000000000000000" pitchFamily="2" charset="2"/>
              </a:rPr>
              <a:t> </a:t>
            </a:r>
            <a:r>
              <a:rPr lang="de-DE" sz="1600" dirty="0">
                <a:solidFill>
                  <a:srgbClr val="3333FF"/>
                </a:solidFill>
              </a:rPr>
              <a:t>etc.</a:t>
            </a:r>
          </a:p>
        </p:txBody>
      </p:sp>
      <p:sp>
        <p:nvSpPr>
          <p:cNvPr id="9" name="Textfeld 8">
            <a:extLst>
              <a:ext uri="{FF2B5EF4-FFF2-40B4-BE49-F238E27FC236}">
                <a16:creationId xmlns:a16="http://schemas.microsoft.com/office/drawing/2014/main" id="{DD6978D7-7E4D-4BFD-A450-92C0E4C72C9F}"/>
              </a:ext>
            </a:extLst>
          </p:cNvPr>
          <p:cNvSpPr txBox="1"/>
          <p:nvPr/>
        </p:nvSpPr>
        <p:spPr>
          <a:xfrm>
            <a:off x="496388" y="5158094"/>
            <a:ext cx="9117874" cy="584775"/>
          </a:xfrm>
          <a:prstGeom prst="rect">
            <a:avLst/>
          </a:prstGeom>
          <a:noFill/>
        </p:spPr>
        <p:txBody>
          <a:bodyPr wrap="square" rtlCol="0">
            <a:spAutoFit/>
          </a:bodyPr>
          <a:lstStyle/>
          <a:p>
            <a:r>
              <a:rPr lang="de-DE" sz="1600" dirty="0">
                <a:solidFill>
                  <a:srgbClr val="3333FF"/>
                </a:solidFill>
              </a:rPr>
              <a:t>In unserem Konzept haben wir für die saisonale Speicherung P2X mit 100 TWh Verluste einkalkuliert.</a:t>
            </a:r>
          </a:p>
        </p:txBody>
      </p:sp>
    </p:spTree>
    <p:extLst>
      <p:ext uri="{BB962C8B-B14F-4D97-AF65-F5344CB8AC3E}">
        <p14:creationId xmlns:p14="http://schemas.microsoft.com/office/powerpoint/2010/main" val="176560971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A0C2FD77-0A00-4A3F-945B-EC721EA8513D}"/>
              </a:ext>
            </a:extLst>
          </p:cNvPr>
          <p:cNvSpPr>
            <a:spLocks noChangeArrowheads="1"/>
          </p:cNvSpPr>
          <p:nvPr/>
        </p:nvSpPr>
        <p:spPr bwMode="auto">
          <a:xfrm>
            <a:off x="0" y="6070782"/>
            <a:ext cx="99060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Die Gesellschaft, insbesondere die Politik,  müssen es „nur noch“ anpacken!</a:t>
            </a:r>
          </a:p>
        </p:txBody>
      </p:sp>
      <p:sp>
        <p:nvSpPr>
          <p:cNvPr id="12" name="Rectangle 4">
            <a:extLst>
              <a:ext uri="{FF2B5EF4-FFF2-40B4-BE49-F238E27FC236}">
                <a16:creationId xmlns:a16="http://schemas.microsoft.com/office/drawing/2014/main" id="{F9CE82BC-449F-429D-95DD-730E8A1BE3C5}"/>
              </a:ext>
            </a:extLst>
          </p:cNvPr>
          <p:cNvSpPr>
            <a:spLocks noChangeArrowheads="1"/>
          </p:cNvSpPr>
          <p:nvPr/>
        </p:nvSpPr>
        <p:spPr bwMode="auto">
          <a:xfrm>
            <a:off x="1337446" y="0"/>
            <a:ext cx="7464425"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Fazit</a:t>
            </a:r>
            <a:endParaRPr lang="de-DE" altLang="de-DE" dirty="0">
              <a:solidFill>
                <a:schemeClr val="bg1"/>
              </a:solidFill>
              <a:effectLst>
                <a:outerShdw blurRad="38100" dist="38100" dir="2700000" algn="tl">
                  <a:srgbClr val="000000">
                    <a:alpha val="43137"/>
                  </a:srgbClr>
                </a:outerShdw>
              </a:effectLst>
            </a:endParaRPr>
          </a:p>
        </p:txBody>
      </p:sp>
      <p:sp>
        <p:nvSpPr>
          <p:cNvPr id="5" name="Textfeld 4">
            <a:extLst>
              <a:ext uri="{FF2B5EF4-FFF2-40B4-BE49-F238E27FC236}">
                <a16:creationId xmlns:a16="http://schemas.microsoft.com/office/drawing/2014/main" id="{D85BF177-6460-45C2-9D14-3956BE13F490}"/>
              </a:ext>
            </a:extLst>
          </p:cNvPr>
          <p:cNvSpPr txBox="1"/>
          <p:nvPr/>
        </p:nvSpPr>
        <p:spPr>
          <a:xfrm>
            <a:off x="437379" y="1470228"/>
            <a:ext cx="9300623"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Die EE-Potenziale reichen sehr gut aus, um den Primärenergiebedarf in 2040 für D und RLP zu decken</a:t>
            </a:r>
          </a:p>
        </p:txBody>
      </p:sp>
      <p:sp>
        <p:nvSpPr>
          <p:cNvPr id="6" name="Textfeld 5">
            <a:extLst>
              <a:ext uri="{FF2B5EF4-FFF2-40B4-BE49-F238E27FC236}">
                <a16:creationId xmlns:a16="http://schemas.microsoft.com/office/drawing/2014/main" id="{4E5C635A-4746-43AB-9405-315F1EC9260E}"/>
              </a:ext>
            </a:extLst>
          </p:cNvPr>
          <p:cNvSpPr txBox="1"/>
          <p:nvPr/>
        </p:nvSpPr>
        <p:spPr>
          <a:xfrm>
            <a:off x="437379" y="3237462"/>
            <a:ext cx="8488221" cy="646331"/>
          </a:xfrm>
          <a:prstGeom prst="rect">
            <a:avLst/>
          </a:prstGeom>
          <a:noFill/>
        </p:spPr>
        <p:txBody>
          <a:bodyPr wrap="none" rtlCol="0">
            <a:spAutoFit/>
          </a:bodyPr>
          <a:lstStyle/>
          <a:p>
            <a:pPr marL="285750" indent="-285750">
              <a:buFont typeface="Wingdings" panose="05000000000000000000" pitchFamily="2" charset="2"/>
              <a:buChar char="Ø"/>
            </a:pPr>
            <a:r>
              <a:rPr lang="de-DE" sz="1800" dirty="0">
                <a:solidFill>
                  <a:srgbClr val="3333FF"/>
                </a:solidFill>
              </a:rPr>
              <a:t>Die Energie der Biomasse sollte vorzugsweise  eingespeichert werden und bei</a:t>
            </a:r>
            <a:br>
              <a:rPr lang="de-DE" sz="1800" dirty="0">
                <a:solidFill>
                  <a:srgbClr val="3333FF"/>
                </a:solidFill>
              </a:rPr>
            </a:br>
            <a:r>
              <a:rPr lang="de-DE" sz="1800" dirty="0">
                <a:solidFill>
                  <a:srgbClr val="3333FF"/>
                </a:solidFill>
              </a:rPr>
              <a:t>„</a:t>
            </a:r>
            <a:r>
              <a:rPr lang="de-DE" sz="1800" dirty="0" err="1">
                <a:solidFill>
                  <a:srgbClr val="3333FF"/>
                </a:solidFill>
              </a:rPr>
              <a:t>Dunkelfllauten</a:t>
            </a:r>
            <a:r>
              <a:rPr lang="de-DE" sz="1800" dirty="0">
                <a:solidFill>
                  <a:srgbClr val="3333FF"/>
                </a:solidFill>
              </a:rPr>
              <a:t>“ zum Einsatz kommen, d.h. keine Grundlastnutzung</a:t>
            </a:r>
          </a:p>
        </p:txBody>
      </p:sp>
      <p:sp>
        <p:nvSpPr>
          <p:cNvPr id="7" name="Textfeld 6">
            <a:extLst>
              <a:ext uri="{FF2B5EF4-FFF2-40B4-BE49-F238E27FC236}">
                <a16:creationId xmlns:a16="http://schemas.microsoft.com/office/drawing/2014/main" id="{5F5E40EC-ACAB-4B60-ADBC-A6D0D6920FE8}"/>
              </a:ext>
            </a:extLst>
          </p:cNvPr>
          <p:cNvSpPr txBox="1"/>
          <p:nvPr/>
        </p:nvSpPr>
        <p:spPr>
          <a:xfrm>
            <a:off x="437379" y="3918873"/>
            <a:ext cx="8539517" cy="646331"/>
          </a:xfrm>
          <a:prstGeom prst="rect">
            <a:avLst/>
          </a:prstGeom>
          <a:noFill/>
        </p:spPr>
        <p:txBody>
          <a:bodyPr wrap="none" rtlCol="0">
            <a:spAutoFit/>
          </a:bodyPr>
          <a:lstStyle/>
          <a:p>
            <a:pPr marL="285750" indent="-285750">
              <a:buFont typeface="Wingdings" panose="05000000000000000000" pitchFamily="2" charset="2"/>
              <a:buChar char="Ø"/>
            </a:pPr>
            <a:r>
              <a:rPr lang="de-DE" sz="1800" dirty="0">
                <a:solidFill>
                  <a:srgbClr val="3333FF"/>
                </a:solidFill>
              </a:rPr>
              <a:t>Einfach erreichbare Ziele müssen schnell und wirtschaftlich umgesetzt werden:</a:t>
            </a:r>
            <a:br>
              <a:rPr lang="de-DE" sz="1800" dirty="0">
                <a:solidFill>
                  <a:srgbClr val="3333FF"/>
                </a:solidFill>
              </a:rPr>
            </a:br>
            <a:r>
              <a:rPr lang="de-DE" sz="1800" dirty="0">
                <a:solidFill>
                  <a:srgbClr val="3333FF"/>
                </a:solidFill>
              </a:rPr>
              <a:t>z.B. Wind offshore (</a:t>
            </a:r>
            <a:r>
              <a:rPr lang="de-DE" sz="1800" dirty="0" err="1">
                <a:solidFill>
                  <a:srgbClr val="3333FF"/>
                </a:solidFill>
              </a:rPr>
              <a:t>low</a:t>
            </a:r>
            <a:r>
              <a:rPr lang="de-DE" sz="1800" dirty="0">
                <a:solidFill>
                  <a:srgbClr val="3333FF"/>
                </a:solidFill>
              </a:rPr>
              <a:t> </a:t>
            </a:r>
            <a:r>
              <a:rPr lang="de-DE" sz="1800" dirty="0" err="1">
                <a:solidFill>
                  <a:srgbClr val="3333FF"/>
                </a:solidFill>
              </a:rPr>
              <a:t>hanging</a:t>
            </a:r>
            <a:r>
              <a:rPr lang="de-DE" sz="1800" dirty="0">
                <a:solidFill>
                  <a:srgbClr val="3333FF"/>
                </a:solidFill>
              </a:rPr>
              <a:t> </a:t>
            </a:r>
            <a:r>
              <a:rPr lang="de-DE" sz="1800" dirty="0" err="1">
                <a:solidFill>
                  <a:srgbClr val="3333FF"/>
                </a:solidFill>
              </a:rPr>
              <a:t>fruits</a:t>
            </a:r>
            <a:r>
              <a:rPr lang="de-DE" sz="1800" dirty="0">
                <a:solidFill>
                  <a:srgbClr val="3333FF"/>
                </a:solidFill>
              </a:rPr>
              <a:t>)</a:t>
            </a:r>
          </a:p>
        </p:txBody>
      </p:sp>
      <p:sp>
        <p:nvSpPr>
          <p:cNvPr id="9" name="Textfeld 8">
            <a:extLst>
              <a:ext uri="{FF2B5EF4-FFF2-40B4-BE49-F238E27FC236}">
                <a16:creationId xmlns:a16="http://schemas.microsoft.com/office/drawing/2014/main" id="{FE4C5540-04FE-40B2-922B-194D9D5DCA7F}"/>
              </a:ext>
            </a:extLst>
          </p:cNvPr>
          <p:cNvSpPr txBox="1"/>
          <p:nvPr/>
        </p:nvSpPr>
        <p:spPr>
          <a:xfrm>
            <a:off x="437379" y="5646811"/>
            <a:ext cx="9385903" cy="369332"/>
          </a:xfrm>
          <a:prstGeom prst="rect">
            <a:avLst/>
          </a:prstGeom>
          <a:noFill/>
        </p:spPr>
        <p:txBody>
          <a:bodyPr wrap="none" rtlCol="0">
            <a:spAutoFit/>
          </a:bodyPr>
          <a:lstStyle/>
          <a:p>
            <a:pPr marL="285750" indent="-285750">
              <a:buFont typeface="Wingdings" panose="05000000000000000000" pitchFamily="2" charset="2"/>
              <a:buChar char="Ø"/>
            </a:pPr>
            <a:r>
              <a:rPr lang="de-DE" sz="1800" dirty="0">
                <a:solidFill>
                  <a:srgbClr val="3333FF"/>
                </a:solidFill>
              </a:rPr>
              <a:t>Die Gesellschaft muss aufgeklärt werden, dass die ambitionierten Ziele erreichbar sind!</a:t>
            </a:r>
          </a:p>
        </p:txBody>
      </p:sp>
      <p:sp>
        <p:nvSpPr>
          <p:cNvPr id="10" name="Textfeld 9">
            <a:extLst>
              <a:ext uri="{FF2B5EF4-FFF2-40B4-BE49-F238E27FC236}">
                <a16:creationId xmlns:a16="http://schemas.microsoft.com/office/drawing/2014/main" id="{97933CA9-DFDA-41C9-838E-8E9F3D9045BD}"/>
              </a:ext>
            </a:extLst>
          </p:cNvPr>
          <p:cNvSpPr txBox="1"/>
          <p:nvPr/>
        </p:nvSpPr>
        <p:spPr>
          <a:xfrm>
            <a:off x="437379" y="2151639"/>
            <a:ext cx="7013458" cy="369332"/>
          </a:xfrm>
          <a:prstGeom prst="rect">
            <a:avLst/>
          </a:prstGeom>
          <a:noFill/>
        </p:spPr>
        <p:txBody>
          <a:bodyPr wrap="none" rtlCol="0">
            <a:spAutoFit/>
          </a:bodyPr>
          <a:lstStyle/>
          <a:p>
            <a:pPr marL="285750" indent="-285750">
              <a:buFont typeface="Wingdings" panose="05000000000000000000" pitchFamily="2" charset="2"/>
              <a:buChar char="Ø"/>
            </a:pPr>
            <a:r>
              <a:rPr lang="de-DE" sz="1800" dirty="0">
                <a:solidFill>
                  <a:srgbClr val="3333FF"/>
                </a:solidFill>
              </a:rPr>
              <a:t>Alle EE werden gebraucht um die Klimaschutzziele zu erreichen</a:t>
            </a:r>
          </a:p>
        </p:txBody>
      </p:sp>
      <p:sp>
        <p:nvSpPr>
          <p:cNvPr id="13" name="Textfeld 12">
            <a:extLst>
              <a:ext uri="{FF2B5EF4-FFF2-40B4-BE49-F238E27FC236}">
                <a16:creationId xmlns:a16="http://schemas.microsoft.com/office/drawing/2014/main" id="{1336CA68-0A3D-433B-A7FF-43C753C7075D}"/>
              </a:ext>
            </a:extLst>
          </p:cNvPr>
          <p:cNvSpPr txBox="1"/>
          <p:nvPr/>
        </p:nvSpPr>
        <p:spPr>
          <a:xfrm>
            <a:off x="437379" y="2556051"/>
            <a:ext cx="9300623"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rPr>
              <a:t>Mit den großen PV-Potenzialen sind flexible Anpassungen an den Primärenergie- bedarf möglich </a:t>
            </a:r>
          </a:p>
        </p:txBody>
      </p:sp>
      <p:sp>
        <p:nvSpPr>
          <p:cNvPr id="14" name="Textfeld 13">
            <a:extLst>
              <a:ext uri="{FF2B5EF4-FFF2-40B4-BE49-F238E27FC236}">
                <a16:creationId xmlns:a16="http://schemas.microsoft.com/office/drawing/2014/main" id="{722311B4-7F9E-4C3D-A41F-19A824D599E0}"/>
              </a:ext>
            </a:extLst>
          </p:cNvPr>
          <p:cNvSpPr txBox="1"/>
          <p:nvPr/>
        </p:nvSpPr>
        <p:spPr>
          <a:xfrm>
            <a:off x="437379" y="849619"/>
            <a:ext cx="9300623" cy="646331"/>
          </a:xfrm>
          <a:prstGeom prst="rect">
            <a:avLst/>
          </a:prstGeom>
          <a:noFill/>
        </p:spPr>
        <p:txBody>
          <a:bodyPr wrap="none" rtlCol="0">
            <a:spAutoFit/>
          </a:bodyPr>
          <a:lstStyle/>
          <a:p>
            <a:pPr marL="285750" indent="-285750">
              <a:buFont typeface="Wingdings" panose="05000000000000000000" pitchFamily="2" charset="2"/>
              <a:buChar char="Ø"/>
            </a:pPr>
            <a:r>
              <a:rPr lang="de-DE" sz="1800" dirty="0">
                <a:solidFill>
                  <a:srgbClr val="3333FF"/>
                </a:solidFill>
              </a:rPr>
              <a:t>Die geplanten Einsparungen (Suffizienz und Effizienz) müssen vorranging erschlossen</a:t>
            </a:r>
            <a:br>
              <a:rPr lang="de-DE" sz="1800" dirty="0">
                <a:solidFill>
                  <a:srgbClr val="3333FF"/>
                </a:solidFill>
              </a:rPr>
            </a:br>
            <a:r>
              <a:rPr lang="de-DE" sz="1800" dirty="0">
                <a:solidFill>
                  <a:srgbClr val="3333FF"/>
                </a:solidFill>
              </a:rPr>
              <a:t>werden.</a:t>
            </a:r>
          </a:p>
        </p:txBody>
      </p:sp>
      <p:sp>
        <p:nvSpPr>
          <p:cNvPr id="15" name="Textfeld 14">
            <a:extLst>
              <a:ext uri="{FF2B5EF4-FFF2-40B4-BE49-F238E27FC236}">
                <a16:creationId xmlns:a16="http://schemas.microsoft.com/office/drawing/2014/main" id="{B2A513E9-B7D4-431B-B70B-155F16AC4A93}"/>
              </a:ext>
            </a:extLst>
          </p:cNvPr>
          <p:cNvSpPr txBox="1"/>
          <p:nvPr/>
        </p:nvSpPr>
        <p:spPr>
          <a:xfrm>
            <a:off x="437379" y="4534471"/>
            <a:ext cx="9033242" cy="646331"/>
          </a:xfrm>
          <a:prstGeom prst="rect">
            <a:avLst/>
          </a:prstGeom>
          <a:noFill/>
        </p:spPr>
        <p:txBody>
          <a:bodyPr wrap="none" rtlCol="0">
            <a:spAutoFit/>
          </a:bodyPr>
          <a:lstStyle/>
          <a:p>
            <a:pPr marL="285750" indent="-285750">
              <a:buFont typeface="Wingdings" panose="05000000000000000000" pitchFamily="2" charset="2"/>
              <a:buChar char="Ø"/>
            </a:pPr>
            <a:r>
              <a:rPr lang="de-DE" sz="1800" dirty="0">
                <a:solidFill>
                  <a:srgbClr val="3333FF"/>
                </a:solidFill>
              </a:rPr>
              <a:t>Umsetzungskriterien: Klimaneutralität – möglichst emissionsfrei </a:t>
            </a:r>
            <a:r>
              <a:rPr lang="de-DE" sz="1800" dirty="0">
                <a:solidFill>
                  <a:srgbClr val="3333FF"/>
                </a:solidFill>
                <a:sym typeface="Wingdings" panose="05000000000000000000" pitchFamily="2" charset="2"/>
              </a:rPr>
              <a:t></a:t>
            </a:r>
            <a:r>
              <a:rPr lang="de-DE" sz="1800" dirty="0">
                <a:solidFill>
                  <a:srgbClr val="3333FF"/>
                </a:solidFill>
              </a:rPr>
              <a:t>Schnelligkeit und</a:t>
            </a:r>
            <a:br>
              <a:rPr lang="de-DE" sz="1800" dirty="0">
                <a:solidFill>
                  <a:srgbClr val="3333FF"/>
                </a:solidFill>
              </a:rPr>
            </a:br>
            <a:r>
              <a:rPr lang="de-DE" sz="1800" dirty="0">
                <a:solidFill>
                  <a:srgbClr val="3333FF"/>
                </a:solidFill>
              </a:rPr>
              <a:t>Wirtschaftlichkeit</a:t>
            </a:r>
          </a:p>
        </p:txBody>
      </p:sp>
      <p:sp>
        <p:nvSpPr>
          <p:cNvPr id="16" name="Textfeld 15">
            <a:extLst>
              <a:ext uri="{FF2B5EF4-FFF2-40B4-BE49-F238E27FC236}">
                <a16:creationId xmlns:a16="http://schemas.microsoft.com/office/drawing/2014/main" id="{0BE8FB5E-741E-483B-8779-04813A509A54}"/>
              </a:ext>
            </a:extLst>
          </p:cNvPr>
          <p:cNvSpPr txBox="1"/>
          <p:nvPr/>
        </p:nvSpPr>
        <p:spPr>
          <a:xfrm>
            <a:off x="437379" y="5203106"/>
            <a:ext cx="7346883" cy="369332"/>
          </a:xfrm>
          <a:prstGeom prst="rect">
            <a:avLst/>
          </a:prstGeom>
          <a:noFill/>
        </p:spPr>
        <p:txBody>
          <a:bodyPr wrap="none" rtlCol="0">
            <a:spAutoFit/>
          </a:bodyPr>
          <a:lstStyle/>
          <a:p>
            <a:pPr marL="285750" indent="-285750">
              <a:buFont typeface="Wingdings" panose="05000000000000000000" pitchFamily="2" charset="2"/>
              <a:buChar char="Ø"/>
            </a:pPr>
            <a:r>
              <a:rPr lang="de-DE" sz="1800" dirty="0">
                <a:solidFill>
                  <a:srgbClr val="3333FF"/>
                </a:solidFill>
              </a:rPr>
              <a:t>Alle Maßnahmen müssen im Einklang mit dem Naturschutz stehen!</a:t>
            </a:r>
          </a:p>
        </p:txBody>
      </p:sp>
    </p:spTree>
    <p:extLst>
      <p:ext uri="{BB962C8B-B14F-4D97-AF65-F5344CB8AC3E}">
        <p14:creationId xmlns:p14="http://schemas.microsoft.com/office/powerpoint/2010/main" val="20970172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A0C2FD77-0A00-4A3F-945B-EC721EA8513D}"/>
              </a:ext>
            </a:extLst>
          </p:cNvPr>
          <p:cNvSpPr>
            <a:spLocks noChangeArrowheads="1"/>
          </p:cNvSpPr>
          <p:nvPr/>
        </p:nvSpPr>
        <p:spPr bwMode="auto">
          <a:xfrm>
            <a:off x="0" y="5894985"/>
            <a:ext cx="9906000" cy="68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Wir wollen Transparenz und Berechenbarkeit für die</a:t>
            </a:r>
            <a:br>
              <a:rPr lang="de-DE" altLang="de-DE" sz="1800" b="1" dirty="0">
                <a:solidFill>
                  <a:srgbClr val="3333FF"/>
                </a:solidFill>
              </a:rPr>
            </a:br>
            <a:r>
              <a:rPr lang="de-DE" altLang="de-DE" sz="1800" b="1" dirty="0">
                <a:solidFill>
                  <a:srgbClr val="3333FF"/>
                </a:solidFill>
              </a:rPr>
              <a:t>Energiewende-Transformation schaffen!</a:t>
            </a:r>
          </a:p>
        </p:txBody>
      </p:sp>
      <p:sp>
        <p:nvSpPr>
          <p:cNvPr id="12" name="Rectangle 4">
            <a:extLst>
              <a:ext uri="{FF2B5EF4-FFF2-40B4-BE49-F238E27FC236}">
                <a16:creationId xmlns:a16="http://schemas.microsoft.com/office/drawing/2014/main" id="{F9CE82BC-449F-429D-95DD-730E8A1BE3C5}"/>
              </a:ext>
            </a:extLst>
          </p:cNvPr>
          <p:cNvSpPr>
            <a:spLocks noChangeArrowheads="1"/>
          </p:cNvSpPr>
          <p:nvPr/>
        </p:nvSpPr>
        <p:spPr bwMode="auto">
          <a:xfrm>
            <a:off x="1337446" y="0"/>
            <a:ext cx="7464425"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effectLst>
                  <a:outerShdw blurRad="38100" dist="38100" dir="2700000" algn="tl">
                    <a:srgbClr val="000000">
                      <a:alpha val="43137"/>
                    </a:srgbClr>
                  </a:outerShdw>
                </a:effectLst>
              </a:rPr>
              <a:t>Ausblick</a:t>
            </a:r>
          </a:p>
        </p:txBody>
      </p:sp>
      <p:sp>
        <p:nvSpPr>
          <p:cNvPr id="14" name="Textfeld 13">
            <a:extLst>
              <a:ext uri="{FF2B5EF4-FFF2-40B4-BE49-F238E27FC236}">
                <a16:creationId xmlns:a16="http://schemas.microsoft.com/office/drawing/2014/main" id="{722311B4-7F9E-4C3D-A41F-19A824D599E0}"/>
              </a:ext>
            </a:extLst>
          </p:cNvPr>
          <p:cNvSpPr txBox="1"/>
          <p:nvPr/>
        </p:nvSpPr>
        <p:spPr>
          <a:xfrm>
            <a:off x="551680" y="1026523"/>
            <a:ext cx="8982938" cy="2862322"/>
          </a:xfrm>
          <a:prstGeom prst="rect">
            <a:avLst/>
          </a:prstGeom>
          <a:noFill/>
        </p:spPr>
        <p:txBody>
          <a:bodyPr wrap="square" rtlCol="0">
            <a:spAutoFit/>
          </a:bodyPr>
          <a:lstStyle/>
          <a:p>
            <a:r>
              <a:rPr lang="de-DE" sz="1800" dirty="0">
                <a:solidFill>
                  <a:srgbClr val="3333FF"/>
                </a:solidFill>
              </a:rPr>
              <a:t>An Hand der identifizierten EE-Potenziale wird der bereits 2018 von ISE e.V. ermittelte Ausbaupfad von D und RLP für die notwendige installierte </a:t>
            </a:r>
            <a:r>
              <a:rPr lang="de-DE" sz="1800" b="1" dirty="0">
                <a:solidFill>
                  <a:srgbClr val="3333FF"/>
                </a:solidFill>
              </a:rPr>
              <a:t>Leistung</a:t>
            </a:r>
            <a:r>
              <a:rPr lang="de-DE" sz="1800" dirty="0">
                <a:solidFill>
                  <a:srgbClr val="3333FF"/>
                </a:solidFill>
              </a:rPr>
              <a:t>, die erforderlichen </a:t>
            </a:r>
            <a:r>
              <a:rPr lang="de-DE" sz="1800" b="1" dirty="0">
                <a:solidFill>
                  <a:srgbClr val="3333FF"/>
                </a:solidFill>
              </a:rPr>
              <a:t>Kosten</a:t>
            </a:r>
            <a:r>
              <a:rPr lang="de-DE" sz="1800" dirty="0">
                <a:solidFill>
                  <a:srgbClr val="3333FF"/>
                </a:solidFill>
              </a:rPr>
              <a:t> und die benötigten </a:t>
            </a:r>
            <a:r>
              <a:rPr lang="de-DE" sz="1800" b="1" dirty="0">
                <a:solidFill>
                  <a:srgbClr val="3333FF"/>
                </a:solidFill>
              </a:rPr>
              <a:t>Flächen</a:t>
            </a:r>
            <a:r>
              <a:rPr lang="de-DE" sz="1800" dirty="0">
                <a:solidFill>
                  <a:srgbClr val="3333FF"/>
                </a:solidFill>
              </a:rPr>
              <a:t> der unterschiedlichen EE überabeitet mit</a:t>
            </a:r>
          </a:p>
          <a:p>
            <a:endParaRPr lang="de-DE" sz="1800" dirty="0">
              <a:solidFill>
                <a:srgbClr val="3333FF"/>
              </a:solidFill>
            </a:endParaRPr>
          </a:p>
          <a:p>
            <a:pPr marL="285750" indent="-285750">
              <a:buFontTx/>
              <a:buChar char="-"/>
            </a:pPr>
            <a:r>
              <a:rPr lang="de-DE" sz="1800" u="sng" dirty="0">
                <a:solidFill>
                  <a:srgbClr val="3333FF"/>
                </a:solidFill>
              </a:rPr>
              <a:t>Meilenstein 2030 </a:t>
            </a:r>
            <a:r>
              <a:rPr lang="de-DE" sz="1800" dirty="0">
                <a:solidFill>
                  <a:srgbClr val="3333FF"/>
                </a:solidFill>
              </a:rPr>
              <a:t>für die Gesamtprimärenergie und die Energieträger Strom, Biomasse und Wärme</a:t>
            </a:r>
            <a:br>
              <a:rPr lang="de-DE" sz="1800" dirty="0">
                <a:solidFill>
                  <a:srgbClr val="3333FF"/>
                </a:solidFill>
              </a:rPr>
            </a:br>
            <a:br>
              <a:rPr lang="de-DE" sz="1800" dirty="0">
                <a:solidFill>
                  <a:srgbClr val="3333FF"/>
                </a:solidFill>
              </a:rPr>
            </a:br>
            <a:endParaRPr lang="de-DE" sz="1800" dirty="0">
              <a:solidFill>
                <a:srgbClr val="3333FF"/>
              </a:solidFill>
            </a:endParaRPr>
          </a:p>
          <a:p>
            <a:pPr marL="285750" indent="-285750">
              <a:buFontTx/>
              <a:buChar char="-"/>
            </a:pPr>
            <a:r>
              <a:rPr lang="de-DE" sz="1800" u="sng" dirty="0">
                <a:solidFill>
                  <a:srgbClr val="3333FF"/>
                </a:solidFill>
              </a:rPr>
              <a:t>Meilenstein 2040 </a:t>
            </a:r>
            <a:r>
              <a:rPr lang="de-DE" sz="1800" dirty="0">
                <a:solidFill>
                  <a:srgbClr val="3333FF"/>
                </a:solidFill>
              </a:rPr>
              <a:t>für die Gesamtprimärenergie und die Energieträger Strom, Biomasse und Wärme</a:t>
            </a:r>
          </a:p>
        </p:txBody>
      </p:sp>
    </p:spTree>
    <p:extLst>
      <p:ext uri="{BB962C8B-B14F-4D97-AF65-F5344CB8AC3E}">
        <p14:creationId xmlns:p14="http://schemas.microsoft.com/office/powerpoint/2010/main" val="198821354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0032" y="78377"/>
            <a:ext cx="1524456"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Quellen (1)</a:t>
            </a:r>
          </a:p>
        </p:txBody>
      </p:sp>
      <p:graphicFrame>
        <p:nvGraphicFramePr>
          <p:cNvPr id="3" name="Tabelle 2">
            <a:extLst>
              <a:ext uri="{FF2B5EF4-FFF2-40B4-BE49-F238E27FC236}">
                <a16:creationId xmlns:a16="http://schemas.microsoft.com/office/drawing/2014/main" id="{4C0E4A1E-BF12-4411-B60A-3BF722F15D5E}"/>
              </a:ext>
            </a:extLst>
          </p:cNvPr>
          <p:cNvGraphicFramePr>
            <a:graphicFrameLocks noGrp="1"/>
          </p:cNvGraphicFramePr>
          <p:nvPr>
            <p:extLst>
              <p:ext uri="{D42A27DB-BD31-4B8C-83A1-F6EECF244321}">
                <p14:modId xmlns:p14="http://schemas.microsoft.com/office/powerpoint/2010/main" val="910932927"/>
              </p:ext>
            </p:extLst>
          </p:nvPr>
        </p:nvGraphicFramePr>
        <p:xfrm>
          <a:off x="522514" y="1254125"/>
          <a:ext cx="8839199" cy="4389120"/>
        </p:xfrm>
        <a:graphic>
          <a:graphicData uri="http://schemas.openxmlformats.org/drawingml/2006/table">
            <a:tbl>
              <a:tblPr>
                <a:tableStyleId>{5C22544A-7EE6-4342-B048-85BDC9FD1C3A}</a:tableStyleId>
              </a:tblPr>
              <a:tblGrid>
                <a:gridCol w="668842">
                  <a:extLst>
                    <a:ext uri="{9D8B030D-6E8A-4147-A177-3AD203B41FA5}">
                      <a16:colId xmlns:a16="http://schemas.microsoft.com/office/drawing/2014/main" val="3898117343"/>
                    </a:ext>
                  </a:extLst>
                </a:gridCol>
                <a:gridCol w="8170357">
                  <a:extLst>
                    <a:ext uri="{9D8B030D-6E8A-4147-A177-3AD203B41FA5}">
                      <a16:colId xmlns:a16="http://schemas.microsoft.com/office/drawing/2014/main" val="169350446"/>
                    </a:ext>
                  </a:extLst>
                </a:gridCol>
              </a:tblGrid>
              <a:tr h="207207">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dirty="0" err="1">
                          <a:solidFill>
                            <a:srgbClr val="3333FF"/>
                          </a:solidFill>
                          <a:effectLst/>
                          <a:latin typeface="Calibri" panose="020F0502020204030204" pitchFamily="34" charset="0"/>
                          <a:cs typeface="Calibri" panose="020F0502020204030204" pitchFamily="34" charset="0"/>
                        </a:rPr>
                        <a:t>Frauhofer</a:t>
                      </a:r>
                      <a:r>
                        <a:rPr lang="de-DE" sz="1200" u="sng" strike="noStrike" dirty="0">
                          <a:solidFill>
                            <a:srgbClr val="3333FF"/>
                          </a:solidFill>
                          <a:effectLst/>
                          <a:latin typeface="Calibri" panose="020F0502020204030204" pitchFamily="34" charset="0"/>
                          <a:cs typeface="Calibri" panose="020F0502020204030204" pitchFamily="34" charset="0"/>
                        </a:rPr>
                        <a:t> ISE, 2/2020 und Update 12/2020:</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Studie: "Wege zu einem klimaneutralen Energiesystem"</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3355744714"/>
                  </a:ext>
                </a:extLst>
              </a:tr>
              <a:tr h="207207">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2</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tc>
                  <a:txBody>
                    <a:bodyPr/>
                    <a:lstStyle/>
                    <a:p>
                      <a:pPr algn="l" fontAlgn="t"/>
                      <a:r>
                        <a:rPr lang="de-DE" sz="1200" u="none" strike="noStrike" dirty="0">
                          <a:solidFill>
                            <a:srgbClr val="3333FF"/>
                          </a:solidFill>
                          <a:effectLst/>
                          <a:latin typeface="Calibri" panose="020F0502020204030204" pitchFamily="34" charset="0"/>
                          <a:cs typeface="Calibri" panose="020F0502020204030204" pitchFamily="34" charset="0"/>
                        </a:rPr>
                        <a:t>BWK 01.10.2017:</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"Potenzial der Geothermie im deutschen Energiesystem"</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95000"/>
                      </a:schemeClr>
                    </a:solidFill>
                  </a:tcPr>
                </a:tc>
                <a:extLst>
                  <a:ext uri="{0D108BD9-81ED-4DB2-BD59-A6C34878D82A}">
                    <a16:rowId xmlns:a16="http://schemas.microsoft.com/office/drawing/2014/main" val="315022555"/>
                  </a:ext>
                </a:extLst>
              </a:tr>
              <a:tr h="310810">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3</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TAB 2003:</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Sachstandsbericht: "Möglichkeiten geothermischer Stromerzeugung in Deutschland"</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"nur" Versorgung der bestehenden Fernwärmenetze</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482504046"/>
                  </a:ext>
                </a:extLst>
              </a:tr>
              <a:tr h="310810">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4</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Fraunhofer-ISE 2018:</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Technologiebericht: "1.7 Umweltwärme"</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Zusammenfassung: B) Multikriterielle Bewertung: Beitrag zur Energie- und Ressourceneffizienz: 540-570 PJ/a in 2050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900454365"/>
                  </a:ext>
                </a:extLst>
              </a:tr>
              <a:tr h="310810">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5</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dirty="0" err="1">
                          <a:solidFill>
                            <a:srgbClr val="3333FF"/>
                          </a:solidFill>
                          <a:effectLst/>
                          <a:latin typeface="Calibri" panose="020F0502020204030204" pitchFamily="34" charset="0"/>
                          <a:cs typeface="Calibri" panose="020F0502020204030204" pitchFamily="34" charset="0"/>
                        </a:rPr>
                        <a:t>Ing.Büro</a:t>
                      </a:r>
                      <a:r>
                        <a:rPr lang="de-DE" sz="1200" u="sng" strike="noStrike" dirty="0">
                          <a:solidFill>
                            <a:srgbClr val="3333FF"/>
                          </a:solidFill>
                          <a:effectLst/>
                          <a:latin typeface="Calibri" panose="020F0502020204030204" pitchFamily="34" charset="0"/>
                          <a:cs typeface="Calibri" panose="020F0502020204030204" pitchFamily="34" charset="0"/>
                        </a:rPr>
                        <a:t> </a:t>
                      </a:r>
                      <a:r>
                        <a:rPr lang="de-DE" sz="1200" u="sng" strike="noStrike" dirty="0" err="1">
                          <a:solidFill>
                            <a:srgbClr val="3333FF"/>
                          </a:solidFill>
                          <a:effectLst/>
                          <a:latin typeface="Calibri" panose="020F0502020204030204" pitchFamily="34" charset="0"/>
                          <a:cs typeface="Calibri" panose="020F0502020204030204" pitchFamily="34" charset="0"/>
                        </a:rPr>
                        <a:t>Floeksmühle</a:t>
                      </a:r>
                      <a:r>
                        <a:rPr lang="de-DE" sz="1200" u="sng" strike="noStrike" dirty="0">
                          <a:solidFill>
                            <a:srgbClr val="3333FF"/>
                          </a:solidFill>
                          <a:effectLst/>
                          <a:latin typeface="Calibri" panose="020F0502020204030204" pitchFamily="34" charset="0"/>
                          <a:cs typeface="Calibri" panose="020F0502020204030204" pitchFamily="34" charset="0"/>
                        </a:rPr>
                        <a:t>, Uni Stuttgart, etc. 2010</a:t>
                      </a:r>
                      <a:r>
                        <a:rPr lang="de-DE" sz="1200" u="none" strike="noStrike" dirty="0">
                          <a:solidFill>
                            <a:srgbClr val="3333FF"/>
                          </a:solidFill>
                          <a:effectLst/>
                          <a:latin typeface="Calibri" panose="020F0502020204030204" pitchFamily="34" charset="0"/>
                          <a:cs typeface="Calibri" panose="020F0502020204030204" pitchFamily="34" charset="0"/>
                        </a:rPr>
                        <a:t>:</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Studie: "Potentialermittlung für den Ausbau der Wasserkraftnutzung in Deutschland als Grundlage für die Entwicklung einer geeigneten Ausbaustrategie"</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246655564"/>
                  </a:ext>
                </a:extLst>
              </a:tr>
              <a:tr h="207207">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6</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BWE, 2. Auflage März 2012:</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Kurzstudie: "Potenzial der Windenergienutzung an Land"</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421016972"/>
                  </a:ext>
                </a:extLst>
              </a:tr>
              <a:tr h="207207">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7</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Umweltbundesamt, 2013:</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Studie: "Potenzial der Windenergie an Land"</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2241044130"/>
                  </a:ext>
                </a:extLst>
              </a:tr>
              <a:tr h="207207">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8</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r>
                        <a:rPr lang="en-US" sz="1200" u="sng" strike="noStrike">
                          <a:solidFill>
                            <a:srgbClr val="3333FF"/>
                          </a:solidFill>
                          <a:effectLst/>
                          <a:latin typeface="Calibri" panose="020F0502020204030204" pitchFamily="34" charset="0"/>
                          <a:cs typeface="Calibri" panose="020F0502020204030204" pitchFamily="34" charset="0"/>
                        </a:rPr>
                        <a:t>WindEurope, Nov. 2019:</a:t>
                      </a:r>
                      <a:br>
                        <a:rPr lang="en-US" sz="1200" u="none" strike="noStrike">
                          <a:solidFill>
                            <a:srgbClr val="3333FF"/>
                          </a:solidFill>
                          <a:effectLst/>
                          <a:latin typeface="Calibri" panose="020F0502020204030204" pitchFamily="34" charset="0"/>
                          <a:cs typeface="Calibri" panose="020F0502020204030204" pitchFamily="34" charset="0"/>
                        </a:rPr>
                      </a:br>
                      <a:r>
                        <a:rPr lang="en-US" sz="1200" u="none" strike="noStrike">
                          <a:solidFill>
                            <a:srgbClr val="3333FF"/>
                          </a:solidFill>
                          <a:effectLst/>
                          <a:latin typeface="Calibri" panose="020F0502020204030204" pitchFamily="34" charset="0"/>
                          <a:cs typeface="Calibri" panose="020F0502020204030204" pitchFamily="34" charset="0"/>
                        </a:rPr>
                        <a:t>„Our energy, our future“</a:t>
                      </a:r>
                      <a:endParaRPr lang="en-US"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475272139"/>
                  </a:ext>
                </a:extLst>
              </a:tr>
              <a:tr h="207207">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9</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Fraunhofer IWES, 2017:</a:t>
                      </a:r>
                      <a:br>
                        <a:rPr lang="de-DE" sz="1200" u="sng"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„Energiewirtschaftliche Bedeutung der Offshore-Windenergie für die Energiewende"</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1934809515"/>
                  </a:ext>
                </a:extLst>
              </a:tr>
              <a:tr h="310810">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r>
                        <a:rPr lang="en-US" sz="1200" u="sng" strike="noStrike" dirty="0" err="1">
                          <a:solidFill>
                            <a:srgbClr val="3333FF"/>
                          </a:solidFill>
                          <a:effectLst/>
                          <a:latin typeface="Calibri" panose="020F0502020204030204" pitchFamily="34" charset="0"/>
                          <a:cs typeface="Calibri" panose="020F0502020204030204" pitchFamily="34" charset="0"/>
                        </a:rPr>
                        <a:t>WindEurope</a:t>
                      </a:r>
                      <a:r>
                        <a:rPr lang="en-US" sz="1200" u="sng" strike="noStrike" dirty="0">
                          <a:solidFill>
                            <a:srgbClr val="3333FF"/>
                          </a:solidFill>
                          <a:effectLst/>
                          <a:latin typeface="Calibri" panose="020F0502020204030204" pitchFamily="34" charset="0"/>
                          <a:cs typeface="Calibri" panose="020F0502020204030204" pitchFamily="34" charset="0"/>
                        </a:rPr>
                        <a:t> 2017:</a:t>
                      </a:r>
                      <a:br>
                        <a:rPr lang="en-US" sz="1200" u="none" strike="noStrike" dirty="0">
                          <a:solidFill>
                            <a:srgbClr val="3333FF"/>
                          </a:solidFill>
                          <a:effectLst/>
                          <a:latin typeface="Calibri" panose="020F0502020204030204" pitchFamily="34" charset="0"/>
                          <a:cs typeface="Calibri" panose="020F0502020204030204" pitchFamily="34" charset="0"/>
                        </a:rPr>
                      </a:br>
                      <a:r>
                        <a:rPr lang="en-US" sz="1200" u="none" strike="noStrike" dirty="0">
                          <a:solidFill>
                            <a:srgbClr val="3333FF"/>
                          </a:solidFill>
                          <a:effectLst/>
                          <a:latin typeface="Calibri" panose="020F0502020204030204" pitchFamily="34" charset="0"/>
                          <a:cs typeface="Calibri" panose="020F0502020204030204" pitchFamily="34" charset="0"/>
                        </a:rPr>
                        <a:t>FLOATING OFFSHORE WIND ENERGY </a:t>
                      </a:r>
                      <a:br>
                        <a:rPr lang="en-US" sz="1200" u="none" strike="noStrike" dirty="0">
                          <a:solidFill>
                            <a:srgbClr val="3333FF"/>
                          </a:solidFill>
                          <a:effectLst/>
                          <a:latin typeface="Calibri" panose="020F0502020204030204" pitchFamily="34" charset="0"/>
                          <a:cs typeface="Calibri" panose="020F0502020204030204" pitchFamily="34" charset="0"/>
                        </a:rPr>
                      </a:br>
                      <a:r>
                        <a:rPr lang="en-US" sz="1200" u="none" strike="noStrike" dirty="0">
                          <a:solidFill>
                            <a:srgbClr val="3333FF"/>
                          </a:solidFill>
                          <a:effectLst/>
                          <a:latin typeface="Calibri" panose="020F0502020204030204" pitchFamily="34" charset="0"/>
                          <a:cs typeface="Calibri" panose="020F0502020204030204" pitchFamily="34" charset="0"/>
                        </a:rPr>
                        <a:t>-A POLICY BLUEPRINT FOR EUROPEFLOATING OFFSHORE WIND ENERGYA POLICY BLUEPRINT FOR EUROPE</a:t>
                      </a:r>
                      <a:endParaRPr lang="en-US"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978835376"/>
                  </a:ext>
                </a:extLst>
              </a:tr>
            </a:tbl>
          </a:graphicData>
        </a:graphic>
      </p:graphicFrame>
    </p:spTree>
    <p:extLst>
      <p:ext uri="{BB962C8B-B14F-4D97-AF65-F5344CB8AC3E}">
        <p14:creationId xmlns:p14="http://schemas.microsoft.com/office/powerpoint/2010/main" val="511306146"/>
      </p:ext>
    </p:extLst>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0032" y="78377"/>
            <a:ext cx="1524456"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Quellen (2)</a:t>
            </a:r>
          </a:p>
        </p:txBody>
      </p:sp>
      <p:graphicFrame>
        <p:nvGraphicFramePr>
          <p:cNvPr id="3" name="Tabelle 2">
            <a:extLst>
              <a:ext uri="{FF2B5EF4-FFF2-40B4-BE49-F238E27FC236}">
                <a16:creationId xmlns:a16="http://schemas.microsoft.com/office/drawing/2014/main" id="{4C0E4A1E-BF12-4411-B60A-3BF722F15D5E}"/>
              </a:ext>
            </a:extLst>
          </p:cNvPr>
          <p:cNvGraphicFramePr>
            <a:graphicFrameLocks noGrp="1"/>
          </p:cNvGraphicFramePr>
          <p:nvPr>
            <p:extLst>
              <p:ext uri="{D42A27DB-BD31-4B8C-83A1-F6EECF244321}">
                <p14:modId xmlns:p14="http://schemas.microsoft.com/office/powerpoint/2010/main" val="465133761"/>
              </p:ext>
            </p:extLst>
          </p:nvPr>
        </p:nvGraphicFramePr>
        <p:xfrm>
          <a:off x="533400" y="1245426"/>
          <a:ext cx="8839199" cy="3291840"/>
        </p:xfrm>
        <a:graphic>
          <a:graphicData uri="http://schemas.openxmlformats.org/drawingml/2006/table">
            <a:tbl>
              <a:tblPr>
                <a:tableStyleId>{5C22544A-7EE6-4342-B048-85BDC9FD1C3A}</a:tableStyleId>
              </a:tblPr>
              <a:tblGrid>
                <a:gridCol w="668842">
                  <a:extLst>
                    <a:ext uri="{9D8B030D-6E8A-4147-A177-3AD203B41FA5}">
                      <a16:colId xmlns:a16="http://schemas.microsoft.com/office/drawing/2014/main" val="3898117343"/>
                    </a:ext>
                  </a:extLst>
                </a:gridCol>
                <a:gridCol w="8170357">
                  <a:extLst>
                    <a:ext uri="{9D8B030D-6E8A-4147-A177-3AD203B41FA5}">
                      <a16:colId xmlns:a16="http://schemas.microsoft.com/office/drawing/2014/main" val="169350446"/>
                    </a:ext>
                  </a:extLst>
                </a:gridCol>
              </a:tblGrid>
              <a:tr h="207207">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none" strike="noStrike" dirty="0">
                          <a:solidFill>
                            <a:srgbClr val="3333FF"/>
                          </a:solidFill>
                          <a:effectLst/>
                          <a:latin typeface="Calibri" panose="020F0502020204030204" pitchFamily="34" charset="0"/>
                          <a:cs typeface="Calibri" panose="020F0502020204030204" pitchFamily="34" charset="0"/>
                        </a:rPr>
                        <a:t>FNR, Einheimische Bioenergiepotenziale 2050:</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"Was kann Bioenergie 2050 leisten?"</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3710988058"/>
                  </a:ext>
                </a:extLst>
              </a:tr>
              <a:tr h="207207">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12</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DVGW-Forschungsprojekt G201710, 2019:</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"Ermittlung des Gesamtpotentials erneuerbarer Gase zur Einspeisung ins deutsche Erdgasnetz"</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677008007"/>
                  </a:ext>
                </a:extLst>
              </a:tr>
              <a:tr h="207207">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13</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Fraunhofer IWES, 2017:</a:t>
                      </a:r>
                      <a:br>
                        <a:rPr lang="de-DE" sz="1200" u="sng"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Studie: „Energiewirtschaftliche Bedeutung der Offshore-Windenergie für die Energiewende"</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491246077"/>
                  </a:ext>
                </a:extLst>
              </a:tr>
              <a:tr h="310810">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14</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r>
                        <a:rPr lang="en-US" sz="1200" u="sng" strike="noStrike">
                          <a:solidFill>
                            <a:srgbClr val="3333FF"/>
                          </a:solidFill>
                          <a:effectLst/>
                          <a:latin typeface="Calibri" panose="020F0502020204030204" pitchFamily="34" charset="0"/>
                          <a:cs typeface="Calibri" panose="020F0502020204030204" pitchFamily="34" charset="0"/>
                        </a:rPr>
                        <a:t>Fath Karoline, 2018, KIT Band 25</a:t>
                      </a:r>
                      <a:r>
                        <a:rPr lang="en-US" sz="1200" u="none" strike="noStrike">
                          <a:solidFill>
                            <a:srgbClr val="3333FF"/>
                          </a:solidFill>
                          <a:effectLst/>
                          <a:latin typeface="Calibri" panose="020F0502020204030204" pitchFamily="34" charset="0"/>
                          <a:cs typeface="Calibri" panose="020F0502020204030204" pitchFamily="34" charset="0"/>
                        </a:rPr>
                        <a:t>:</a:t>
                      </a:r>
                      <a:br>
                        <a:rPr lang="en-US" sz="1200" u="none" strike="noStrike">
                          <a:solidFill>
                            <a:srgbClr val="3333FF"/>
                          </a:solidFill>
                          <a:effectLst/>
                          <a:latin typeface="Calibri" panose="020F0502020204030204" pitchFamily="34" charset="0"/>
                          <a:cs typeface="Calibri" panose="020F0502020204030204" pitchFamily="34" charset="0"/>
                        </a:rPr>
                      </a:br>
                      <a:r>
                        <a:rPr lang="en-US" sz="1200" u="none" strike="noStrike">
                          <a:solidFill>
                            <a:srgbClr val="3333FF"/>
                          </a:solidFill>
                          <a:effectLst/>
                          <a:latin typeface="Calibri" panose="020F0502020204030204" pitchFamily="34" charset="0"/>
                          <a:cs typeface="Calibri" panose="020F0502020204030204" pitchFamily="34" charset="0"/>
                        </a:rPr>
                        <a:t>PRODUKTION UND ENERGIE,</a:t>
                      </a:r>
                      <a:br>
                        <a:rPr lang="en-US" sz="1200" u="none" strike="noStrike">
                          <a:solidFill>
                            <a:srgbClr val="3333FF"/>
                          </a:solidFill>
                          <a:effectLst/>
                          <a:latin typeface="Calibri" panose="020F0502020204030204" pitchFamily="34" charset="0"/>
                          <a:cs typeface="Calibri" panose="020F0502020204030204" pitchFamily="34" charset="0"/>
                        </a:rPr>
                      </a:br>
                      <a:r>
                        <a:rPr lang="en-US" sz="1200" u="none" strike="noStrike">
                          <a:solidFill>
                            <a:srgbClr val="3333FF"/>
                          </a:solidFill>
                          <a:effectLst/>
                          <a:latin typeface="Calibri" panose="020F0502020204030204" pitchFamily="34" charset="0"/>
                          <a:cs typeface="Calibri" panose="020F0502020204030204" pitchFamily="34" charset="0"/>
                        </a:rPr>
                        <a:t>Diss.: „Technical and economic potential for photovoltaic systems on buildings"</a:t>
                      </a:r>
                      <a:endParaRPr lang="en-US"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68601304"/>
                  </a:ext>
                </a:extLst>
              </a:tr>
              <a:tr h="207207">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15</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Leibniz-Institut IÖR, 1/2021:</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PM: Strom von der Hauswand – Gebäudefassaden bieten großes Potenzial für die Gewinnung von Solarenergie</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3882918513"/>
                  </a:ext>
                </a:extLst>
              </a:tr>
              <a:tr h="207207">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17</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Fraunhofer ISE, 2020</a:t>
                      </a:r>
                      <a:r>
                        <a:rPr lang="de-DE" sz="1200" u="none" strike="noStrike">
                          <a:solidFill>
                            <a:srgbClr val="3333FF"/>
                          </a:solidFill>
                          <a:effectLst/>
                          <a:latin typeface="Calibri" panose="020F0502020204030204" pitchFamily="34" charset="0"/>
                          <a:cs typeface="Calibri" panose="020F0502020204030204" pitchFamily="34" charset="0"/>
                        </a:rPr>
                        <a:t>:</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Leitfaden: "AGRI-PV, Chance für Landwirtschaft und Energiewende"</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831303011"/>
                  </a:ext>
                </a:extLst>
              </a:tr>
              <a:tr h="310810">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18</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Wüstenrot </a:t>
                      </a:r>
                      <a:r>
                        <a:rPr lang="de-DE" sz="1200" u="sng" strike="noStrike" dirty="0" err="1">
                          <a:solidFill>
                            <a:srgbClr val="3333FF"/>
                          </a:solidFill>
                          <a:effectLst/>
                          <a:latin typeface="Calibri" panose="020F0502020204030204" pitchFamily="34" charset="0"/>
                          <a:cs typeface="Calibri" panose="020F0502020204030204" pitchFamily="34" charset="0"/>
                        </a:rPr>
                        <a:t>Siftung</a:t>
                      </a:r>
                      <a:r>
                        <a:rPr lang="de-DE" sz="1200" u="sng" strike="noStrike" dirty="0">
                          <a:solidFill>
                            <a:srgbClr val="3333FF"/>
                          </a:solidFill>
                          <a:effectLst/>
                          <a:latin typeface="Calibri" panose="020F0502020204030204" pitchFamily="34" charset="0"/>
                          <a:cs typeface="Calibri" panose="020F0502020204030204" pitchFamily="34" charset="0"/>
                        </a:rPr>
                        <a:t>, 2014,</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Studie: "Solarthermie: Technik, Potenziale, Wirtschaftlichkeit und Ökobilanz</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für solarthermische Systeme in Einfamilienhäusern"</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solidFill>
                      <a:schemeClr val="bg1">
                        <a:lumMod val="85000"/>
                      </a:schemeClr>
                    </a:solidFill>
                  </a:tcPr>
                </a:tc>
                <a:extLst>
                  <a:ext uri="{0D108BD9-81ED-4DB2-BD59-A6C34878D82A}">
                    <a16:rowId xmlns:a16="http://schemas.microsoft.com/office/drawing/2014/main" val="4029842984"/>
                  </a:ext>
                </a:extLst>
              </a:tr>
              <a:tr h="207207">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19</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0" marR="0" marT="0" marB="0"/>
                </a:tc>
                <a:tc>
                  <a:txBody>
                    <a:bodyPr/>
                    <a:lstStyle/>
                    <a:p>
                      <a:pPr algn="l" fontAlgn="t"/>
                      <a:r>
                        <a:rPr lang="de-DE" sz="1200" u="sng" strike="noStrike" dirty="0" err="1">
                          <a:solidFill>
                            <a:srgbClr val="3333FF"/>
                          </a:solidFill>
                          <a:effectLst/>
                          <a:latin typeface="Calibri" panose="020F0502020204030204" pitchFamily="34" charset="0"/>
                          <a:cs typeface="Calibri" panose="020F0502020204030204" pitchFamily="34" charset="0"/>
                        </a:rPr>
                        <a:t>IfaS</a:t>
                      </a:r>
                      <a:r>
                        <a:rPr lang="de-DE" sz="1200" u="sng" strike="noStrike" dirty="0">
                          <a:solidFill>
                            <a:srgbClr val="3333FF"/>
                          </a:solidFill>
                          <a:effectLst/>
                          <a:latin typeface="Calibri" panose="020F0502020204030204" pitchFamily="34" charset="0"/>
                          <a:cs typeface="Calibri" panose="020F0502020204030204" pitchFamily="34" charset="0"/>
                        </a:rPr>
                        <a:t> 2004:</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Studie: "Weiterentwicklung der energetischen </a:t>
                      </a:r>
                      <a:r>
                        <a:rPr lang="de-DE" sz="1200" u="none" strike="noStrike" dirty="0" err="1">
                          <a:solidFill>
                            <a:srgbClr val="3333FF"/>
                          </a:solidFill>
                          <a:effectLst/>
                          <a:latin typeface="Calibri" panose="020F0502020204030204" pitchFamily="34" charset="0"/>
                          <a:cs typeface="Calibri" panose="020F0502020204030204" pitchFamily="34" charset="0"/>
                        </a:rPr>
                        <a:t>Verwertungvon</a:t>
                      </a:r>
                      <a:r>
                        <a:rPr lang="de-DE" sz="1200" u="none" strike="noStrike" dirty="0">
                          <a:solidFill>
                            <a:srgbClr val="3333FF"/>
                          </a:solidFill>
                          <a:effectLst/>
                          <a:latin typeface="Calibri" panose="020F0502020204030204" pitchFamily="34" charset="0"/>
                          <a:cs typeface="Calibri" panose="020F0502020204030204" pitchFamily="34" charset="0"/>
                        </a:rPr>
                        <a:t> Biomasse in Rheinland-Pfalz</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907503288"/>
                  </a:ext>
                </a:extLst>
              </a:tr>
            </a:tbl>
          </a:graphicData>
        </a:graphic>
      </p:graphicFrame>
    </p:spTree>
    <p:extLst>
      <p:ext uri="{BB962C8B-B14F-4D97-AF65-F5344CB8AC3E}">
        <p14:creationId xmlns:p14="http://schemas.microsoft.com/office/powerpoint/2010/main" val="3475010413"/>
      </p:ext>
    </p:extLst>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3186898"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dirty="0">
                <a:solidFill>
                  <a:schemeClr val="bg1"/>
                </a:solidFill>
              </a:rPr>
              <a:t>ISE e.V.-Konzept-Team</a:t>
            </a:r>
            <a:endParaRPr lang="de-DE" altLang="de-DE" sz="2000" dirty="0">
              <a:solidFill>
                <a:schemeClr val="bg1"/>
              </a:solidFill>
            </a:endParaRPr>
          </a:p>
        </p:txBody>
      </p:sp>
      <p:sp>
        <p:nvSpPr>
          <p:cNvPr id="4" name="Text Box 5">
            <a:extLst>
              <a:ext uri="{FF2B5EF4-FFF2-40B4-BE49-F238E27FC236}">
                <a16:creationId xmlns:a16="http://schemas.microsoft.com/office/drawing/2014/main" id="{0B9D4566-8602-4138-824D-FA3CB309377F}"/>
              </a:ext>
            </a:extLst>
          </p:cNvPr>
          <p:cNvSpPr txBox="1">
            <a:spLocks noChangeArrowheads="1"/>
          </p:cNvSpPr>
          <p:nvPr/>
        </p:nvSpPr>
        <p:spPr bwMode="auto">
          <a:xfrm>
            <a:off x="948120" y="1037051"/>
            <a:ext cx="8697913" cy="193899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dirty="0">
                <a:solidFill>
                  <a:srgbClr val="3333FF"/>
                </a:solidFill>
              </a:rPr>
              <a:t>Wolfgang Thiel (Vorsitzender ISE e.V.)</a:t>
            </a:r>
          </a:p>
          <a:p>
            <a:pPr marL="0" indent="0"/>
            <a:r>
              <a:rPr lang="de-DE" dirty="0">
                <a:solidFill>
                  <a:srgbClr val="3333FF"/>
                </a:solidFill>
              </a:rPr>
              <a:t>Michael Linder (Stellvertreter)</a:t>
            </a:r>
            <a:br>
              <a:rPr lang="de-DE" dirty="0">
                <a:solidFill>
                  <a:srgbClr val="3333FF"/>
                </a:solidFill>
              </a:rPr>
            </a:br>
            <a:r>
              <a:rPr lang="de-DE" altLang="de-DE" dirty="0">
                <a:solidFill>
                  <a:srgbClr val="3333FF"/>
                </a:solidFill>
              </a:rPr>
              <a:t>Wolfgang </a:t>
            </a:r>
            <a:r>
              <a:rPr lang="de-DE" altLang="de-DE" dirty="0" err="1">
                <a:solidFill>
                  <a:srgbClr val="3333FF"/>
                </a:solidFill>
              </a:rPr>
              <a:t>Fedderken</a:t>
            </a:r>
            <a:endParaRPr lang="de-DE" altLang="de-DE" dirty="0">
              <a:solidFill>
                <a:srgbClr val="3333FF"/>
              </a:solidFill>
            </a:endParaRPr>
          </a:p>
          <a:p>
            <a:pPr marL="0" indent="0"/>
            <a:r>
              <a:rPr lang="de-DE" dirty="0">
                <a:solidFill>
                  <a:srgbClr val="3333FF"/>
                </a:solidFill>
              </a:rPr>
              <a:t>Prof. Dr. Karl Keilen</a:t>
            </a:r>
          </a:p>
          <a:p>
            <a:pPr marL="0" indent="0"/>
            <a:r>
              <a:rPr lang="de-DE" altLang="de-DE" dirty="0">
                <a:solidFill>
                  <a:srgbClr val="3333FF"/>
                </a:solidFill>
              </a:rPr>
              <a:t>Dr. Gerhard </a:t>
            </a:r>
            <a:r>
              <a:rPr lang="de-DE" altLang="de-DE" dirty="0" err="1">
                <a:solidFill>
                  <a:srgbClr val="3333FF"/>
                </a:solidFill>
              </a:rPr>
              <a:t>Lausterer</a:t>
            </a:r>
            <a:endParaRPr lang="de-DE" altLang="de-DE" dirty="0">
              <a:solidFill>
                <a:srgbClr val="3333FF"/>
              </a:solidFill>
            </a:endParaRPr>
          </a:p>
        </p:txBody>
      </p:sp>
    </p:spTree>
    <p:extLst>
      <p:ext uri="{BB962C8B-B14F-4D97-AF65-F5344CB8AC3E}">
        <p14:creationId xmlns:p14="http://schemas.microsoft.com/office/powerpoint/2010/main" val="1866545116"/>
      </p:ext>
    </p:extLst>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feld 53">
            <a:extLst>
              <a:ext uri="{FF2B5EF4-FFF2-40B4-BE49-F238E27FC236}">
                <a16:creationId xmlns:a16="http://schemas.microsoft.com/office/drawing/2014/main" id="{C509B89D-5FB6-43D9-BE31-B22E18A7231E}"/>
              </a:ext>
            </a:extLst>
          </p:cNvPr>
          <p:cNvSpPr txBox="1">
            <a:spLocks noChangeArrowheads="1"/>
          </p:cNvSpPr>
          <p:nvPr/>
        </p:nvSpPr>
        <p:spPr bwMode="auto">
          <a:xfrm>
            <a:off x="8916988" y="1779588"/>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chemeClr val="accent2"/>
                </a:solidFill>
              </a:rPr>
              <a:t>2040</a:t>
            </a:r>
          </a:p>
        </p:txBody>
      </p:sp>
      <p:sp>
        <p:nvSpPr>
          <p:cNvPr id="9" name="Rechteck 8">
            <a:extLst>
              <a:ext uri="{FF2B5EF4-FFF2-40B4-BE49-F238E27FC236}">
                <a16:creationId xmlns:a16="http://schemas.microsoft.com/office/drawing/2014/main" id="{68D378A7-2158-4E9F-844C-91876B078FBA}"/>
              </a:ext>
            </a:extLst>
          </p:cNvPr>
          <p:cNvSpPr/>
          <p:nvPr/>
        </p:nvSpPr>
        <p:spPr bwMode="auto">
          <a:xfrm>
            <a:off x="0" y="0"/>
            <a:ext cx="9906000" cy="6243638"/>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dirty="0">
              <a:latin typeface="Arial" charset="0"/>
            </a:endParaRPr>
          </a:p>
        </p:txBody>
      </p:sp>
      <p:grpSp>
        <p:nvGrpSpPr>
          <p:cNvPr id="76804" name="Gruppieren 2">
            <a:extLst>
              <a:ext uri="{FF2B5EF4-FFF2-40B4-BE49-F238E27FC236}">
                <a16:creationId xmlns:a16="http://schemas.microsoft.com/office/drawing/2014/main" id="{A36E783A-CC43-4E52-A92A-8CB1D1312BE2}"/>
              </a:ext>
            </a:extLst>
          </p:cNvPr>
          <p:cNvGrpSpPr>
            <a:grpSpLocks/>
          </p:cNvGrpSpPr>
          <p:nvPr/>
        </p:nvGrpSpPr>
        <p:grpSpPr bwMode="auto">
          <a:xfrm>
            <a:off x="830263" y="704850"/>
            <a:ext cx="8154987" cy="5046663"/>
            <a:chOff x="1960546" y="2930858"/>
            <a:chExt cx="5987996" cy="2821360"/>
          </a:xfrm>
        </p:grpSpPr>
        <p:sp>
          <p:nvSpPr>
            <p:cNvPr id="76810" name="Freihandform: Form 10">
              <a:extLst>
                <a:ext uri="{FF2B5EF4-FFF2-40B4-BE49-F238E27FC236}">
                  <a16:creationId xmlns:a16="http://schemas.microsoft.com/office/drawing/2014/main" id="{42264575-E63E-475A-8149-D927FC922643}"/>
                </a:ext>
              </a:extLst>
            </p:cNvPr>
            <p:cNvSpPr>
              <a:spLocks/>
            </p:cNvSpPr>
            <p:nvPr/>
          </p:nvSpPr>
          <p:spPr bwMode="auto">
            <a:xfrm rot="286618">
              <a:off x="1960546" y="2930858"/>
              <a:ext cx="5987996" cy="2788920"/>
            </a:xfrm>
            <a:custGeom>
              <a:avLst/>
              <a:gdLst>
                <a:gd name="T0" fmla="*/ 1 w 8519160"/>
                <a:gd name="T1" fmla="*/ 2766060 h 2788920"/>
                <a:gd name="T2" fmla="*/ 1 w 8519160"/>
                <a:gd name="T3" fmla="*/ 2727960 h 2788920"/>
                <a:gd name="T4" fmla="*/ 1 w 8519160"/>
                <a:gd name="T5" fmla="*/ 2636520 h 2788920"/>
                <a:gd name="T6" fmla="*/ 1 w 8519160"/>
                <a:gd name="T7" fmla="*/ 2560320 h 2788920"/>
                <a:gd name="T8" fmla="*/ 1 w 8519160"/>
                <a:gd name="T9" fmla="*/ 2514600 h 2788920"/>
                <a:gd name="T10" fmla="*/ 1 w 8519160"/>
                <a:gd name="T11" fmla="*/ 2461260 h 2788920"/>
                <a:gd name="T12" fmla="*/ 1 w 8519160"/>
                <a:gd name="T13" fmla="*/ 2362200 h 2788920"/>
                <a:gd name="T14" fmla="*/ 1 w 8519160"/>
                <a:gd name="T15" fmla="*/ 2247900 h 2788920"/>
                <a:gd name="T16" fmla="*/ 1 w 8519160"/>
                <a:gd name="T17" fmla="*/ 2186940 h 2788920"/>
                <a:gd name="T18" fmla="*/ 1 w 8519160"/>
                <a:gd name="T19" fmla="*/ 2148840 h 2788920"/>
                <a:gd name="T20" fmla="*/ 1 w 8519160"/>
                <a:gd name="T21" fmla="*/ 2095500 h 2788920"/>
                <a:gd name="T22" fmla="*/ 1 w 8519160"/>
                <a:gd name="T23" fmla="*/ 2057400 h 2788920"/>
                <a:gd name="T24" fmla="*/ 1 w 8519160"/>
                <a:gd name="T25" fmla="*/ 2034540 h 2788920"/>
                <a:gd name="T26" fmla="*/ 1 w 8519160"/>
                <a:gd name="T27" fmla="*/ 2004060 h 2788920"/>
                <a:gd name="T28" fmla="*/ 1 w 8519160"/>
                <a:gd name="T29" fmla="*/ 1973580 h 2788920"/>
                <a:gd name="T30" fmla="*/ 1 w 8519160"/>
                <a:gd name="T31" fmla="*/ 1920240 h 2788920"/>
                <a:gd name="T32" fmla="*/ 1 w 8519160"/>
                <a:gd name="T33" fmla="*/ 1866900 h 2788920"/>
                <a:gd name="T34" fmla="*/ 1 w 8519160"/>
                <a:gd name="T35" fmla="*/ 1790700 h 2788920"/>
                <a:gd name="T36" fmla="*/ 1 w 8519160"/>
                <a:gd name="T37" fmla="*/ 1691640 h 2788920"/>
                <a:gd name="T38" fmla="*/ 1 w 8519160"/>
                <a:gd name="T39" fmla="*/ 1630680 h 2788920"/>
                <a:gd name="T40" fmla="*/ 1 w 8519160"/>
                <a:gd name="T41" fmla="*/ 1584960 h 2788920"/>
                <a:gd name="T42" fmla="*/ 1 w 8519160"/>
                <a:gd name="T43" fmla="*/ 1554480 h 2788920"/>
                <a:gd name="T44" fmla="*/ 1 w 8519160"/>
                <a:gd name="T45" fmla="*/ 1516380 h 2788920"/>
                <a:gd name="T46" fmla="*/ 1 w 8519160"/>
                <a:gd name="T47" fmla="*/ 1424940 h 2788920"/>
                <a:gd name="T48" fmla="*/ 1 w 8519160"/>
                <a:gd name="T49" fmla="*/ 1386840 h 2788920"/>
                <a:gd name="T50" fmla="*/ 1 w 8519160"/>
                <a:gd name="T51" fmla="*/ 1341120 h 2788920"/>
                <a:gd name="T52" fmla="*/ 1 w 8519160"/>
                <a:gd name="T53" fmla="*/ 1318260 h 2788920"/>
                <a:gd name="T54" fmla="*/ 1 w 8519160"/>
                <a:gd name="T55" fmla="*/ 1287780 h 2788920"/>
                <a:gd name="T56" fmla="*/ 1 w 8519160"/>
                <a:gd name="T57" fmla="*/ 1234440 h 2788920"/>
                <a:gd name="T58" fmla="*/ 1 w 8519160"/>
                <a:gd name="T59" fmla="*/ 1158240 h 2788920"/>
                <a:gd name="T60" fmla="*/ 1 w 8519160"/>
                <a:gd name="T61" fmla="*/ 1097280 h 2788920"/>
                <a:gd name="T62" fmla="*/ 1 w 8519160"/>
                <a:gd name="T63" fmla="*/ 1059180 h 2788920"/>
                <a:gd name="T64" fmla="*/ 1 w 8519160"/>
                <a:gd name="T65" fmla="*/ 1005840 h 2788920"/>
                <a:gd name="T66" fmla="*/ 1 w 8519160"/>
                <a:gd name="T67" fmla="*/ 967740 h 2788920"/>
                <a:gd name="T68" fmla="*/ 1 w 8519160"/>
                <a:gd name="T69" fmla="*/ 899160 h 2788920"/>
                <a:gd name="T70" fmla="*/ 1 w 8519160"/>
                <a:gd name="T71" fmla="*/ 861060 h 2788920"/>
                <a:gd name="T72" fmla="*/ 1 w 8519160"/>
                <a:gd name="T73" fmla="*/ 830580 h 2788920"/>
                <a:gd name="T74" fmla="*/ 1 w 8519160"/>
                <a:gd name="T75" fmla="*/ 800100 h 2788920"/>
                <a:gd name="T76" fmla="*/ 1 w 8519160"/>
                <a:gd name="T77" fmla="*/ 723900 h 2788920"/>
                <a:gd name="T78" fmla="*/ 1 w 8519160"/>
                <a:gd name="T79" fmla="*/ 655320 h 2788920"/>
                <a:gd name="T80" fmla="*/ 1 w 8519160"/>
                <a:gd name="T81" fmla="*/ 617220 h 2788920"/>
                <a:gd name="T82" fmla="*/ 1 w 8519160"/>
                <a:gd name="T83" fmla="*/ 541020 h 2788920"/>
                <a:gd name="T84" fmla="*/ 1 w 8519160"/>
                <a:gd name="T85" fmla="*/ 502920 h 2788920"/>
                <a:gd name="T86" fmla="*/ 1 w 8519160"/>
                <a:gd name="T87" fmla="*/ 464820 h 2788920"/>
                <a:gd name="T88" fmla="*/ 1 w 8519160"/>
                <a:gd name="T89" fmla="*/ 434340 h 2788920"/>
                <a:gd name="T90" fmla="*/ 1 w 8519160"/>
                <a:gd name="T91" fmla="*/ 411480 h 2788920"/>
                <a:gd name="T92" fmla="*/ 1 w 8519160"/>
                <a:gd name="T93" fmla="*/ 381000 h 2788920"/>
                <a:gd name="T94" fmla="*/ 1 w 8519160"/>
                <a:gd name="T95" fmla="*/ 304800 h 2788920"/>
                <a:gd name="T96" fmla="*/ 1 w 8519160"/>
                <a:gd name="T97" fmla="*/ 274320 h 2788920"/>
                <a:gd name="T98" fmla="*/ 1 w 8519160"/>
                <a:gd name="T99" fmla="*/ 243840 h 2788920"/>
                <a:gd name="T100" fmla="*/ 1 w 8519160"/>
                <a:gd name="T101" fmla="*/ 220980 h 2788920"/>
                <a:gd name="T102" fmla="*/ 1 w 8519160"/>
                <a:gd name="T103" fmla="*/ 190500 h 2788920"/>
                <a:gd name="T104" fmla="*/ 1 w 8519160"/>
                <a:gd name="T105" fmla="*/ 129540 h 2788920"/>
                <a:gd name="T106" fmla="*/ 1 w 8519160"/>
                <a:gd name="T107" fmla="*/ 22860 h 2788920"/>
                <a:gd name="T108" fmla="*/ 1 w 8519160"/>
                <a:gd name="T109" fmla="*/ 30480 h 27889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519160" h="2788920">
                  <a:moveTo>
                    <a:pt x="0" y="2788920"/>
                  </a:moveTo>
                  <a:cubicBezTo>
                    <a:pt x="12700" y="2783840"/>
                    <a:pt x="25124" y="2778005"/>
                    <a:pt x="38100" y="2773680"/>
                  </a:cubicBezTo>
                  <a:cubicBezTo>
                    <a:pt x="48035" y="2770368"/>
                    <a:pt x="58549" y="2769069"/>
                    <a:pt x="68580" y="2766060"/>
                  </a:cubicBezTo>
                  <a:cubicBezTo>
                    <a:pt x="83967" y="2761444"/>
                    <a:pt x="99060" y="2755900"/>
                    <a:pt x="114300" y="2750820"/>
                  </a:cubicBezTo>
                  <a:cubicBezTo>
                    <a:pt x="121920" y="2748280"/>
                    <a:pt x="130477" y="2747655"/>
                    <a:pt x="137160" y="2743200"/>
                  </a:cubicBezTo>
                  <a:cubicBezTo>
                    <a:pt x="144780" y="2738120"/>
                    <a:pt x="151602" y="2731568"/>
                    <a:pt x="160020" y="2727960"/>
                  </a:cubicBezTo>
                  <a:cubicBezTo>
                    <a:pt x="194200" y="2713311"/>
                    <a:pt x="183703" y="2727548"/>
                    <a:pt x="213360" y="2712720"/>
                  </a:cubicBezTo>
                  <a:cubicBezTo>
                    <a:pt x="265983" y="2686408"/>
                    <a:pt x="203265" y="2705719"/>
                    <a:pt x="266700" y="2689860"/>
                  </a:cubicBezTo>
                  <a:cubicBezTo>
                    <a:pt x="321578" y="2634982"/>
                    <a:pt x="291286" y="2648367"/>
                    <a:pt x="350520" y="2636520"/>
                  </a:cubicBezTo>
                  <a:cubicBezTo>
                    <a:pt x="360680" y="2628900"/>
                    <a:pt x="369395" y="2618818"/>
                    <a:pt x="381000" y="2613660"/>
                  </a:cubicBezTo>
                  <a:cubicBezTo>
                    <a:pt x="439306" y="2587746"/>
                    <a:pt x="401289" y="2628919"/>
                    <a:pt x="464820" y="2590800"/>
                  </a:cubicBezTo>
                  <a:cubicBezTo>
                    <a:pt x="547136" y="2541410"/>
                    <a:pt x="463636" y="2586482"/>
                    <a:pt x="533400" y="2560320"/>
                  </a:cubicBezTo>
                  <a:cubicBezTo>
                    <a:pt x="544036" y="2556332"/>
                    <a:pt x="553500" y="2549693"/>
                    <a:pt x="563880" y="2545080"/>
                  </a:cubicBezTo>
                  <a:cubicBezTo>
                    <a:pt x="576379" y="2539525"/>
                    <a:pt x="589481" y="2535395"/>
                    <a:pt x="601980" y="2529840"/>
                  </a:cubicBezTo>
                  <a:cubicBezTo>
                    <a:pt x="612360" y="2525227"/>
                    <a:pt x="621824" y="2518588"/>
                    <a:pt x="632460" y="2514600"/>
                  </a:cubicBezTo>
                  <a:cubicBezTo>
                    <a:pt x="642266" y="2510923"/>
                    <a:pt x="653273" y="2511008"/>
                    <a:pt x="662940" y="2506980"/>
                  </a:cubicBezTo>
                  <a:cubicBezTo>
                    <a:pt x="683911" y="2498242"/>
                    <a:pt x="702347" y="2483684"/>
                    <a:pt x="723900" y="2476500"/>
                  </a:cubicBezTo>
                  <a:cubicBezTo>
                    <a:pt x="739140" y="2471420"/>
                    <a:pt x="755252" y="2468444"/>
                    <a:pt x="769620" y="2461260"/>
                  </a:cubicBezTo>
                  <a:cubicBezTo>
                    <a:pt x="839947" y="2426096"/>
                    <a:pt x="808540" y="2436290"/>
                    <a:pt x="861060" y="2423160"/>
                  </a:cubicBezTo>
                  <a:cubicBezTo>
                    <a:pt x="876300" y="2413000"/>
                    <a:pt x="893828" y="2405632"/>
                    <a:pt x="906780" y="2392680"/>
                  </a:cubicBezTo>
                  <a:cubicBezTo>
                    <a:pt x="935320" y="2364140"/>
                    <a:pt x="919417" y="2373228"/>
                    <a:pt x="952500" y="2362200"/>
                  </a:cubicBezTo>
                  <a:cubicBezTo>
                    <a:pt x="960120" y="2354580"/>
                    <a:pt x="967020" y="2346164"/>
                    <a:pt x="975360" y="2339340"/>
                  </a:cubicBezTo>
                  <a:lnTo>
                    <a:pt x="1066800" y="2270760"/>
                  </a:lnTo>
                  <a:cubicBezTo>
                    <a:pt x="1076960" y="2263140"/>
                    <a:pt x="1086713" y="2254945"/>
                    <a:pt x="1097280" y="2247900"/>
                  </a:cubicBezTo>
                  <a:cubicBezTo>
                    <a:pt x="1112520" y="2237740"/>
                    <a:pt x="1128347" y="2228410"/>
                    <a:pt x="1143000" y="2217420"/>
                  </a:cubicBezTo>
                  <a:cubicBezTo>
                    <a:pt x="1153160" y="2209800"/>
                    <a:pt x="1162453" y="2200861"/>
                    <a:pt x="1173480" y="2194560"/>
                  </a:cubicBezTo>
                  <a:cubicBezTo>
                    <a:pt x="1180454" y="2190575"/>
                    <a:pt x="1188617" y="2189147"/>
                    <a:pt x="1196340" y="2186940"/>
                  </a:cubicBezTo>
                  <a:cubicBezTo>
                    <a:pt x="1215674" y="2181416"/>
                    <a:pt x="1231410" y="2179530"/>
                    <a:pt x="1249680" y="2171700"/>
                  </a:cubicBezTo>
                  <a:cubicBezTo>
                    <a:pt x="1260121" y="2167225"/>
                    <a:pt x="1269719" y="2160935"/>
                    <a:pt x="1280160" y="2156460"/>
                  </a:cubicBezTo>
                  <a:cubicBezTo>
                    <a:pt x="1287543" y="2153296"/>
                    <a:pt x="1295523" y="2151723"/>
                    <a:pt x="1303020" y="2148840"/>
                  </a:cubicBezTo>
                  <a:cubicBezTo>
                    <a:pt x="1328553" y="2139020"/>
                    <a:pt x="1352031" y="2121381"/>
                    <a:pt x="1379220" y="2118360"/>
                  </a:cubicBezTo>
                  <a:lnTo>
                    <a:pt x="1447800" y="2110740"/>
                  </a:lnTo>
                  <a:cubicBezTo>
                    <a:pt x="1478670" y="2100450"/>
                    <a:pt x="1469680" y="2102396"/>
                    <a:pt x="1508760" y="2095500"/>
                  </a:cubicBezTo>
                  <a:cubicBezTo>
                    <a:pt x="1539190" y="2090130"/>
                    <a:pt x="1570885" y="2090032"/>
                    <a:pt x="1600200" y="2080260"/>
                  </a:cubicBezTo>
                  <a:cubicBezTo>
                    <a:pt x="1617270" y="2074570"/>
                    <a:pt x="1635771" y="2067754"/>
                    <a:pt x="1653540" y="2065020"/>
                  </a:cubicBezTo>
                  <a:cubicBezTo>
                    <a:pt x="1676273" y="2061523"/>
                    <a:pt x="1699321" y="2060440"/>
                    <a:pt x="1722120" y="2057400"/>
                  </a:cubicBezTo>
                  <a:cubicBezTo>
                    <a:pt x="1737435" y="2055358"/>
                    <a:pt x="1752758" y="2053132"/>
                    <a:pt x="1767840" y="2049780"/>
                  </a:cubicBezTo>
                  <a:cubicBezTo>
                    <a:pt x="1775681" y="2048038"/>
                    <a:pt x="1782738" y="2043222"/>
                    <a:pt x="1790700" y="2042160"/>
                  </a:cubicBezTo>
                  <a:cubicBezTo>
                    <a:pt x="1821017" y="2038118"/>
                    <a:pt x="1851660" y="2037080"/>
                    <a:pt x="1882140" y="2034540"/>
                  </a:cubicBezTo>
                  <a:cubicBezTo>
                    <a:pt x="1889760" y="2032000"/>
                    <a:pt x="1897208" y="2028868"/>
                    <a:pt x="1905000" y="2026920"/>
                  </a:cubicBezTo>
                  <a:cubicBezTo>
                    <a:pt x="1949990" y="2015673"/>
                    <a:pt x="1974869" y="2016412"/>
                    <a:pt x="2026920" y="2011680"/>
                  </a:cubicBezTo>
                  <a:cubicBezTo>
                    <a:pt x="2039620" y="2009140"/>
                    <a:pt x="2052455" y="2007201"/>
                    <a:pt x="2065020" y="2004060"/>
                  </a:cubicBezTo>
                  <a:cubicBezTo>
                    <a:pt x="2072812" y="2002112"/>
                    <a:pt x="2080004" y="1998015"/>
                    <a:pt x="2087880" y="1996440"/>
                  </a:cubicBezTo>
                  <a:cubicBezTo>
                    <a:pt x="2105492" y="1992918"/>
                    <a:pt x="2123549" y="1992033"/>
                    <a:pt x="2141220" y="1988820"/>
                  </a:cubicBezTo>
                  <a:cubicBezTo>
                    <a:pt x="2224652" y="1973651"/>
                    <a:pt x="2111484" y="1988706"/>
                    <a:pt x="2209800" y="1973580"/>
                  </a:cubicBezTo>
                  <a:cubicBezTo>
                    <a:pt x="2350627" y="1951914"/>
                    <a:pt x="2182166" y="1983679"/>
                    <a:pt x="2346960" y="1950720"/>
                  </a:cubicBezTo>
                  <a:cubicBezTo>
                    <a:pt x="2359660" y="1948180"/>
                    <a:pt x="2372773" y="1947196"/>
                    <a:pt x="2385060" y="1943100"/>
                  </a:cubicBezTo>
                  <a:cubicBezTo>
                    <a:pt x="2432013" y="1927449"/>
                    <a:pt x="2381904" y="1945349"/>
                    <a:pt x="2438400" y="1920240"/>
                  </a:cubicBezTo>
                  <a:cubicBezTo>
                    <a:pt x="2450899" y="1914685"/>
                    <a:pt x="2463693" y="1909803"/>
                    <a:pt x="2476500" y="1905000"/>
                  </a:cubicBezTo>
                  <a:cubicBezTo>
                    <a:pt x="2484021" y="1902180"/>
                    <a:pt x="2492339" y="1901281"/>
                    <a:pt x="2499360" y="1897380"/>
                  </a:cubicBezTo>
                  <a:cubicBezTo>
                    <a:pt x="2515371" y="1888485"/>
                    <a:pt x="2529840" y="1877060"/>
                    <a:pt x="2545080" y="1866900"/>
                  </a:cubicBezTo>
                  <a:cubicBezTo>
                    <a:pt x="2552700" y="1861820"/>
                    <a:pt x="2561464" y="1858136"/>
                    <a:pt x="2567940" y="1851660"/>
                  </a:cubicBezTo>
                  <a:cubicBezTo>
                    <a:pt x="2588721" y="1830879"/>
                    <a:pt x="2595213" y="1822232"/>
                    <a:pt x="2621280" y="1805940"/>
                  </a:cubicBezTo>
                  <a:cubicBezTo>
                    <a:pt x="2630913" y="1799920"/>
                    <a:pt x="2642517" y="1797302"/>
                    <a:pt x="2651760" y="1790700"/>
                  </a:cubicBezTo>
                  <a:cubicBezTo>
                    <a:pt x="2660529" y="1784436"/>
                    <a:pt x="2666114" y="1774456"/>
                    <a:pt x="2674620" y="1767840"/>
                  </a:cubicBezTo>
                  <a:cubicBezTo>
                    <a:pt x="2689078" y="1756595"/>
                    <a:pt x="2705435" y="1748006"/>
                    <a:pt x="2720340" y="1737360"/>
                  </a:cubicBezTo>
                  <a:cubicBezTo>
                    <a:pt x="2741009" y="1722597"/>
                    <a:pt x="2760980" y="1706880"/>
                    <a:pt x="2781300" y="1691640"/>
                  </a:cubicBezTo>
                  <a:lnTo>
                    <a:pt x="2811780" y="1668780"/>
                  </a:lnTo>
                  <a:cubicBezTo>
                    <a:pt x="2821940" y="1661160"/>
                    <a:pt x="2831693" y="1652965"/>
                    <a:pt x="2842260" y="1645920"/>
                  </a:cubicBezTo>
                  <a:cubicBezTo>
                    <a:pt x="2849880" y="1640840"/>
                    <a:pt x="2856702" y="1634288"/>
                    <a:pt x="2865120" y="1630680"/>
                  </a:cubicBezTo>
                  <a:cubicBezTo>
                    <a:pt x="2874746" y="1626555"/>
                    <a:pt x="2885794" y="1626737"/>
                    <a:pt x="2895600" y="1623060"/>
                  </a:cubicBezTo>
                  <a:cubicBezTo>
                    <a:pt x="2932080" y="1609380"/>
                    <a:pt x="2916141" y="1607769"/>
                    <a:pt x="2948940" y="1600200"/>
                  </a:cubicBezTo>
                  <a:cubicBezTo>
                    <a:pt x="2974180" y="1594375"/>
                    <a:pt x="2999343" y="1587305"/>
                    <a:pt x="3025140" y="1584960"/>
                  </a:cubicBezTo>
                  <a:cubicBezTo>
                    <a:pt x="3157088" y="1572965"/>
                    <a:pt x="3080944" y="1578815"/>
                    <a:pt x="3253740" y="1569720"/>
                  </a:cubicBezTo>
                  <a:cubicBezTo>
                    <a:pt x="3266440" y="1567180"/>
                    <a:pt x="3279065" y="1564229"/>
                    <a:pt x="3291840" y="1562100"/>
                  </a:cubicBezTo>
                  <a:cubicBezTo>
                    <a:pt x="3309556" y="1559147"/>
                    <a:pt x="3327509" y="1557693"/>
                    <a:pt x="3345180" y="1554480"/>
                  </a:cubicBezTo>
                  <a:cubicBezTo>
                    <a:pt x="3355484" y="1552607"/>
                    <a:pt x="3365309" y="1548452"/>
                    <a:pt x="3375660" y="1546860"/>
                  </a:cubicBezTo>
                  <a:cubicBezTo>
                    <a:pt x="3398393" y="1543363"/>
                    <a:pt x="3421380" y="1541780"/>
                    <a:pt x="3444240" y="1539240"/>
                  </a:cubicBezTo>
                  <a:cubicBezTo>
                    <a:pt x="3496128" y="1521944"/>
                    <a:pt x="3432308" y="1543715"/>
                    <a:pt x="3505200" y="1516380"/>
                  </a:cubicBezTo>
                  <a:cubicBezTo>
                    <a:pt x="3558099" y="1496543"/>
                    <a:pt x="3536085" y="1516178"/>
                    <a:pt x="3627120" y="1470660"/>
                  </a:cubicBezTo>
                  <a:cubicBezTo>
                    <a:pt x="3728209" y="1420115"/>
                    <a:pt x="3601975" y="1481436"/>
                    <a:pt x="3680460" y="1447800"/>
                  </a:cubicBezTo>
                  <a:cubicBezTo>
                    <a:pt x="3736246" y="1423892"/>
                    <a:pt x="3685225" y="1438989"/>
                    <a:pt x="3741420" y="1424940"/>
                  </a:cubicBezTo>
                  <a:cubicBezTo>
                    <a:pt x="3749040" y="1419860"/>
                    <a:pt x="3755862" y="1413308"/>
                    <a:pt x="3764280" y="1409700"/>
                  </a:cubicBezTo>
                  <a:cubicBezTo>
                    <a:pt x="3773906" y="1405575"/>
                    <a:pt x="3784467" y="1404010"/>
                    <a:pt x="3794760" y="1402080"/>
                  </a:cubicBezTo>
                  <a:cubicBezTo>
                    <a:pt x="3825131" y="1396385"/>
                    <a:pt x="3855720" y="1391920"/>
                    <a:pt x="3886200" y="1386840"/>
                  </a:cubicBezTo>
                  <a:cubicBezTo>
                    <a:pt x="4050851" y="1359398"/>
                    <a:pt x="3798965" y="1401015"/>
                    <a:pt x="3985260" y="1371600"/>
                  </a:cubicBezTo>
                  <a:cubicBezTo>
                    <a:pt x="4175290" y="1341595"/>
                    <a:pt x="4010432" y="1367716"/>
                    <a:pt x="4114800" y="1348740"/>
                  </a:cubicBezTo>
                  <a:cubicBezTo>
                    <a:pt x="4130001" y="1345976"/>
                    <a:pt x="4145319" y="1343884"/>
                    <a:pt x="4160520" y="1341120"/>
                  </a:cubicBezTo>
                  <a:cubicBezTo>
                    <a:pt x="4173263" y="1338803"/>
                    <a:pt x="4185845" y="1335629"/>
                    <a:pt x="4198620" y="1333500"/>
                  </a:cubicBezTo>
                  <a:cubicBezTo>
                    <a:pt x="4216336" y="1330547"/>
                    <a:pt x="4234244" y="1328833"/>
                    <a:pt x="4251960" y="1325880"/>
                  </a:cubicBezTo>
                  <a:cubicBezTo>
                    <a:pt x="4264735" y="1323751"/>
                    <a:pt x="4277655" y="1321982"/>
                    <a:pt x="4290060" y="1318260"/>
                  </a:cubicBezTo>
                  <a:cubicBezTo>
                    <a:pt x="4303161" y="1314330"/>
                    <a:pt x="4314607" y="1304868"/>
                    <a:pt x="4328160" y="1303020"/>
                  </a:cubicBezTo>
                  <a:cubicBezTo>
                    <a:pt x="4371018" y="1297176"/>
                    <a:pt x="4414520" y="1297940"/>
                    <a:pt x="4457700" y="1295400"/>
                  </a:cubicBezTo>
                  <a:cubicBezTo>
                    <a:pt x="4472940" y="1292860"/>
                    <a:pt x="4488270" y="1290810"/>
                    <a:pt x="4503420" y="1287780"/>
                  </a:cubicBezTo>
                  <a:cubicBezTo>
                    <a:pt x="4551013" y="1278261"/>
                    <a:pt x="4516816" y="1283434"/>
                    <a:pt x="4556760" y="1272540"/>
                  </a:cubicBezTo>
                  <a:cubicBezTo>
                    <a:pt x="4607308" y="1258754"/>
                    <a:pt x="4611389" y="1258566"/>
                    <a:pt x="4655820" y="1249680"/>
                  </a:cubicBezTo>
                  <a:cubicBezTo>
                    <a:pt x="4663440" y="1244600"/>
                    <a:pt x="4670489" y="1238536"/>
                    <a:pt x="4678680" y="1234440"/>
                  </a:cubicBezTo>
                  <a:cubicBezTo>
                    <a:pt x="4702869" y="1222345"/>
                    <a:pt x="4767723" y="1202219"/>
                    <a:pt x="4785360" y="1196340"/>
                  </a:cubicBezTo>
                  <a:cubicBezTo>
                    <a:pt x="4792980" y="1193800"/>
                    <a:pt x="4801036" y="1192312"/>
                    <a:pt x="4808220" y="1188720"/>
                  </a:cubicBezTo>
                  <a:cubicBezTo>
                    <a:pt x="4842728" y="1171466"/>
                    <a:pt x="4846448" y="1166912"/>
                    <a:pt x="4876800" y="1158240"/>
                  </a:cubicBezTo>
                  <a:cubicBezTo>
                    <a:pt x="4888193" y="1154985"/>
                    <a:pt x="4917960" y="1149090"/>
                    <a:pt x="4930140" y="1143000"/>
                  </a:cubicBezTo>
                  <a:cubicBezTo>
                    <a:pt x="4943387" y="1136376"/>
                    <a:pt x="4954757" y="1126269"/>
                    <a:pt x="4968240" y="1120140"/>
                  </a:cubicBezTo>
                  <a:cubicBezTo>
                    <a:pt x="4990914" y="1109833"/>
                    <a:pt x="5019876" y="1103421"/>
                    <a:pt x="5044440" y="1097280"/>
                  </a:cubicBezTo>
                  <a:cubicBezTo>
                    <a:pt x="5052060" y="1092200"/>
                    <a:pt x="5058931" y="1085759"/>
                    <a:pt x="5067300" y="1082040"/>
                  </a:cubicBezTo>
                  <a:cubicBezTo>
                    <a:pt x="5081980" y="1075516"/>
                    <a:pt x="5097780" y="1071880"/>
                    <a:pt x="5113020" y="1066800"/>
                  </a:cubicBezTo>
                  <a:cubicBezTo>
                    <a:pt x="5120640" y="1064260"/>
                    <a:pt x="5128696" y="1062772"/>
                    <a:pt x="5135880" y="1059180"/>
                  </a:cubicBezTo>
                  <a:cubicBezTo>
                    <a:pt x="5156200" y="1049020"/>
                    <a:pt x="5175746" y="1037137"/>
                    <a:pt x="5196840" y="1028700"/>
                  </a:cubicBezTo>
                  <a:cubicBezTo>
                    <a:pt x="5209540" y="1023620"/>
                    <a:pt x="5222133" y="1018263"/>
                    <a:pt x="5234940" y="1013460"/>
                  </a:cubicBezTo>
                  <a:cubicBezTo>
                    <a:pt x="5242461" y="1010640"/>
                    <a:pt x="5250417" y="1009004"/>
                    <a:pt x="5257800" y="1005840"/>
                  </a:cubicBezTo>
                  <a:cubicBezTo>
                    <a:pt x="5268241" y="1001365"/>
                    <a:pt x="5277839" y="995075"/>
                    <a:pt x="5288280" y="990600"/>
                  </a:cubicBezTo>
                  <a:cubicBezTo>
                    <a:pt x="5295663" y="987436"/>
                    <a:pt x="5303956" y="986572"/>
                    <a:pt x="5311140" y="982980"/>
                  </a:cubicBezTo>
                  <a:cubicBezTo>
                    <a:pt x="5319331" y="978884"/>
                    <a:pt x="5325960" y="972125"/>
                    <a:pt x="5334000" y="967740"/>
                  </a:cubicBezTo>
                  <a:cubicBezTo>
                    <a:pt x="5353944" y="956861"/>
                    <a:pt x="5376057" y="949862"/>
                    <a:pt x="5394960" y="937260"/>
                  </a:cubicBezTo>
                  <a:cubicBezTo>
                    <a:pt x="5410200" y="927100"/>
                    <a:pt x="5422719" y="910372"/>
                    <a:pt x="5440680" y="906780"/>
                  </a:cubicBezTo>
                  <a:lnTo>
                    <a:pt x="5478780" y="899160"/>
                  </a:lnTo>
                  <a:cubicBezTo>
                    <a:pt x="5486400" y="894080"/>
                    <a:pt x="5493222" y="887528"/>
                    <a:pt x="5501640" y="883920"/>
                  </a:cubicBezTo>
                  <a:cubicBezTo>
                    <a:pt x="5511266" y="879795"/>
                    <a:pt x="5521880" y="878494"/>
                    <a:pt x="5532120" y="876300"/>
                  </a:cubicBezTo>
                  <a:cubicBezTo>
                    <a:pt x="5557448" y="870873"/>
                    <a:pt x="5583746" y="869251"/>
                    <a:pt x="5608320" y="861060"/>
                  </a:cubicBezTo>
                  <a:cubicBezTo>
                    <a:pt x="5615940" y="858520"/>
                    <a:pt x="5623304" y="855015"/>
                    <a:pt x="5631180" y="853440"/>
                  </a:cubicBezTo>
                  <a:cubicBezTo>
                    <a:pt x="5658362" y="848004"/>
                    <a:pt x="5729327" y="840841"/>
                    <a:pt x="5753100" y="838200"/>
                  </a:cubicBezTo>
                  <a:cubicBezTo>
                    <a:pt x="5763260" y="835660"/>
                    <a:pt x="5773276" y="832453"/>
                    <a:pt x="5783580" y="830580"/>
                  </a:cubicBezTo>
                  <a:cubicBezTo>
                    <a:pt x="5801251" y="827367"/>
                    <a:pt x="5819592" y="827686"/>
                    <a:pt x="5836920" y="822960"/>
                  </a:cubicBezTo>
                  <a:cubicBezTo>
                    <a:pt x="5847879" y="819971"/>
                    <a:pt x="5856764" y="811708"/>
                    <a:pt x="5867400" y="807720"/>
                  </a:cubicBezTo>
                  <a:cubicBezTo>
                    <a:pt x="5877206" y="804043"/>
                    <a:pt x="5888213" y="804128"/>
                    <a:pt x="5897880" y="800100"/>
                  </a:cubicBezTo>
                  <a:cubicBezTo>
                    <a:pt x="5918851" y="791362"/>
                    <a:pt x="5936297" y="772438"/>
                    <a:pt x="5958840" y="769620"/>
                  </a:cubicBezTo>
                  <a:lnTo>
                    <a:pt x="6019800" y="762000"/>
                  </a:lnTo>
                  <a:cubicBezTo>
                    <a:pt x="6088984" y="727408"/>
                    <a:pt x="6003393" y="769458"/>
                    <a:pt x="6103620" y="723900"/>
                  </a:cubicBezTo>
                  <a:cubicBezTo>
                    <a:pt x="6113961" y="719200"/>
                    <a:pt x="6123425" y="712542"/>
                    <a:pt x="6134100" y="708660"/>
                  </a:cubicBezTo>
                  <a:cubicBezTo>
                    <a:pt x="6183795" y="690589"/>
                    <a:pt x="6182696" y="699602"/>
                    <a:pt x="6225540" y="678180"/>
                  </a:cubicBezTo>
                  <a:cubicBezTo>
                    <a:pt x="6238787" y="671556"/>
                    <a:pt x="6250393" y="661944"/>
                    <a:pt x="6263640" y="655320"/>
                  </a:cubicBezTo>
                  <a:cubicBezTo>
                    <a:pt x="6270824" y="651728"/>
                    <a:pt x="6278979" y="650520"/>
                    <a:pt x="6286500" y="647700"/>
                  </a:cubicBezTo>
                  <a:cubicBezTo>
                    <a:pt x="6299307" y="642897"/>
                    <a:pt x="6312101" y="638015"/>
                    <a:pt x="6324600" y="632460"/>
                  </a:cubicBezTo>
                  <a:cubicBezTo>
                    <a:pt x="6334980" y="627847"/>
                    <a:pt x="6344639" y="621695"/>
                    <a:pt x="6355080" y="617220"/>
                  </a:cubicBezTo>
                  <a:cubicBezTo>
                    <a:pt x="6378955" y="606988"/>
                    <a:pt x="6396259" y="606547"/>
                    <a:pt x="6423660" y="601980"/>
                  </a:cubicBezTo>
                  <a:cubicBezTo>
                    <a:pt x="6449663" y="588979"/>
                    <a:pt x="6491939" y="565731"/>
                    <a:pt x="6522720" y="556260"/>
                  </a:cubicBezTo>
                  <a:cubicBezTo>
                    <a:pt x="6542739" y="550100"/>
                    <a:pt x="6563809" y="547644"/>
                    <a:pt x="6583680" y="541020"/>
                  </a:cubicBezTo>
                  <a:cubicBezTo>
                    <a:pt x="6594456" y="537428"/>
                    <a:pt x="6603780" y="530393"/>
                    <a:pt x="6614160" y="525780"/>
                  </a:cubicBezTo>
                  <a:cubicBezTo>
                    <a:pt x="6626659" y="520225"/>
                    <a:pt x="6639453" y="515343"/>
                    <a:pt x="6652260" y="510540"/>
                  </a:cubicBezTo>
                  <a:cubicBezTo>
                    <a:pt x="6659781" y="507720"/>
                    <a:pt x="6667737" y="506084"/>
                    <a:pt x="6675120" y="502920"/>
                  </a:cubicBezTo>
                  <a:cubicBezTo>
                    <a:pt x="6685561" y="498445"/>
                    <a:pt x="6695159" y="492155"/>
                    <a:pt x="6705600" y="487680"/>
                  </a:cubicBezTo>
                  <a:cubicBezTo>
                    <a:pt x="6712983" y="484516"/>
                    <a:pt x="6721276" y="483652"/>
                    <a:pt x="6728460" y="480060"/>
                  </a:cubicBezTo>
                  <a:cubicBezTo>
                    <a:pt x="6736651" y="475964"/>
                    <a:pt x="6742632" y="467716"/>
                    <a:pt x="6751320" y="464820"/>
                  </a:cubicBezTo>
                  <a:cubicBezTo>
                    <a:pt x="6765977" y="459934"/>
                    <a:pt x="6781890" y="460230"/>
                    <a:pt x="6797040" y="457200"/>
                  </a:cubicBezTo>
                  <a:cubicBezTo>
                    <a:pt x="6807309" y="455146"/>
                    <a:pt x="6817280" y="451774"/>
                    <a:pt x="6827520" y="449580"/>
                  </a:cubicBezTo>
                  <a:cubicBezTo>
                    <a:pt x="6852848" y="444153"/>
                    <a:pt x="6879146" y="442531"/>
                    <a:pt x="6903720" y="434340"/>
                  </a:cubicBezTo>
                  <a:cubicBezTo>
                    <a:pt x="6911340" y="431800"/>
                    <a:pt x="6918704" y="428295"/>
                    <a:pt x="6926580" y="426720"/>
                  </a:cubicBezTo>
                  <a:cubicBezTo>
                    <a:pt x="6944192" y="423198"/>
                    <a:pt x="6962204" y="422053"/>
                    <a:pt x="6979920" y="419100"/>
                  </a:cubicBezTo>
                  <a:cubicBezTo>
                    <a:pt x="6992695" y="416971"/>
                    <a:pt x="7005122" y="412653"/>
                    <a:pt x="7018020" y="411480"/>
                  </a:cubicBezTo>
                  <a:cubicBezTo>
                    <a:pt x="7061097" y="407564"/>
                    <a:pt x="7104380" y="406400"/>
                    <a:pt x="7147560" y="403860"/>
                  </a:cubicBezTo>
                  <a:lnTo>
                    <a:pt x="7193280" y="388620"/>
                  </a:lnTo>
                  <a:lnTo>
                    <a:pt x="7216140" y="381000"/>
                  </a:lnTo>
                  <a:cubicBezTo>
                    <a:pt x="7234077" y="363063"/>
                    <a:pt x="7260415" y="333736"/>
                    <a:pt x="7284720" y="327660"/>
                  </a:cubicBezTo>
                  <a:cubicBezTo>
                    <a:pt x="7294880" y="325120"/>
                    <a:pt x="7305169" y="323049"/>
                    <a:pt x="7315200" y="320040"/>
                  </a:cubicBezTo>
                  <a:cubicBezTo>
                    <a:pt x="7330587" y="315424"/>
                    <a:pt x="7345680" y="309880"/>
                    <a:pt x="7360920" y="304800"/>
                  </a:cubicBezTo>
                  <a:cubicBezTo>
                    <a:pt x="7368540" y="302260"/>
                    <a:pt x="7375763" y="297681"/>
                    <a:pt x="7383780" y="297180"/>
                  </a:cubicBezTo>
                  <a:lnTo>
                    <a:pt x="7505700" y="289560"/>
                  </a:lnTo>
                  <a:cubicBezTo>
                    <a:pt x="7568205" y="268725"/>
                    <a:pt x="7469535" y="299841"/>
                    <a:pt x="7597140" y="274320"/>
                  </a:cubicBezTo>
                  <a:cubicBezTo>
                    <a:pt x="7612892" y="271170"/>
                    <a:pt x="7626894" y="260854"/>
                    <a:pt x="7642860" y="259080"/>
                  </a:cubicBezTo>
                  <a:cubicBezTo>
                    <a:pt x="7665720" y="256540"/>
                    <a:pt x="7688670" y="254713"/>
                    <a:pt x="7711440" y="251460"/>
                  </a:cubicBezTo>
                  <a:cubicBezTo>
                    <a:pt x="7724261" y="249628"/>
                    <a:pt x="7736797" y="246157"/>
                    <a:pt x="7749540" y="243840"/>
                  </a:cubicBezTo>
                  <a:cubicBezTo>
                    <a:pt x="7764741" y="241076"/>
                    <a:pt x="7780059" y="238984"/>
                    <a:pt x="7795260" y="236220"/>
                  </a:cubicBezTo>
                  <a:cubicBezTo>
                    <a:pt x="7808003" y="233903"/>
                    <a:pt x="7820522" y="230312"/>
                    <a:pt x="7833360" y="228600"/>
                  </a:cubicBezTo>
                  <a:cubicBezTo>
                    <a:pt x="7858663" y="225226"/>
                    <a:pt x="7884189" y="223799"/>
                    <a:pt x="7909560" y="220980"/>
                  </a:cubicBezTo>
                  <a:cubicBezTo>
                    <a:pt x="7929913" y="218719"/>
                    <a:pt x="7950200" y="215900"/>
                    <a:pt x="7970520" y="213360"/>
                  </a:cubicBezTo>
                  <a:lnTo>
                    <a:pt x="8016240" y="198120"/>
                  </a:lnTo>
                  <a:cubicBezTo>
                    <a:pt x="8023860" y="195580"/>
                    <a:pt x="8032417" y="194955"/>
                    <a:pt x="8039100" y="190500"/>
                  </a:cubicBezTo>
                  <a:cubicBezTo>
                    <a:pt x="8046720" y="185420"/>
                    <a:pt x="8053645" y="179098"/>
                    <a:pt x="8061960" y="175260"/>
                  </a:cubicBezTo>
                  <a:cubicBezTo>
                    <a:pt x="8086799" y="163796"/>
                    <a:pt x="8112207" y="153431"/>
                    <a:pt x="8138160" y="144780"/>
                  </a:cubicBezTo>
                  <a:cubicBezTo>
                    <a:pt x="8153400" y="139700"/>
                    <a:pt x="8170514" y="138451"/>
                    <a:pt x="8183880" y="129540"/>
                  </a:cubicBezTo>
                  <a:cubicBezTo>
                    <a:pt x="8215706" y="108322"/>
                    <a:pt x="8200264" y="120776"/>
                    <a:pt x="8229600" y="91440"/>
                  </a:cubicBezTo>
                  <a:cubicBezTo>
                    <a:pt x="8242991" y="51266"/>
                    <a:pt x="8228369" y="83773"/>
                    <a:pt x="8260080" y="45720"/>
                  </a:cubicBezTo>
                  <a:cubicBezTo>
                    <a:pt x="8265943" y="38685"/>
                    <a:pt x="8268844" y="29336"/>
                    <a:pt x="8275320" y="22860"/>
                  </a:cubicBezTo>
                  <a:cubicBezTo>
                    <a:pt x="8290092" y="8088"/>
                    <a:pt x="8302447" y="6198"/>
                    <a:pt x="8321040" y="0"/>
                  </a:cubicBezTo>
                  <a:cubicBezTo>
                    <a:pt x="8374892" y="10770"/>
                    <a:pt x="8346853" y="3524"/>
                    <a:pt x="8404860" y="22860"/>
                  </a:cubicBezTo>
                  <a:lnTo>
                    <a:pt x="8427720" y="30480"/>
                  </a:lnTo>
                  <a:cubicBezTo>
                    <a:pt x="8450580" y="27940"/>
                    <a:pt x="8473612" y="26641"/>
                    <a:pt x="8496300" y="22860"/>
                  </a:cubicBezTo>
                  <a:cubicBezTo>
                    <a:pt x="8504223" y="21540"/>
                    <a:pt x="8519160" y="15240"/>
                    <a:pt x="8519160" y="15240"/>
                  </a:cubicBezTo>
                </a:path>
              </a:pathLst>
            </a:custGeom>
            <a:noFill/>
            <a:ln w="10160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nvGrpSpPr>
            <p:cNvPr id="76811" name="Gruppieren 11">
              <a:extLst>
                <a:ext uri="{FF2B5EF4-FFF2-40B4-BE49-F238E27FC236}">
                  <a16:creationId xmlns:a16="http://schemas.microsoft.com/office/drawing/2014/main" id="{F126ADBB-12CE-4809-8B8E-95AD0EF1E696}"/>
                </a:ext>
              </a:extLst>
            </p:cNvPr>
            <p:cNvGrpSpPr>
              <a:grpSpLocks/>
            </p:cNvGrpSpPr>
            <p:nvPr/>
          </p:nvGrpSpPr>
          <p:grpSpPr bwMode="auto">
            <a:xfrm rot="286618">
              <a:off x="2018625" y="2954951"/>
              <a:ext cx="5757650" cy="2797267"/>
              <a:chOff x="814131" y="2773552"/>
              <a:chExt cx="8209754" cy="2797267"/>
            </a:xfrm>
          </p:grpSpPr>
          <p:pic>
            <p:nvPicPr>
              <p:cNvPr id="76812" name="Grafik 12">
                <a:extLst>
                  <a:ext uri="{FF2B5EF4-FFF2-40B4-BE49-F238E27FC236}">
                    <a16:creationId xmlns:a16="http://schemas.microsoft.com/office/drawing/2014/main" id="{A81D5F72-CFAF-48EB-9B55-499E1368D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52986" y="529176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Grafik 13">
                <a:extLst>
                  <a:ext uri="{FF2B5EF4-FFF2-40B4-BE49-F238E27FC236}">
                    <a16:creationId xmlns:a16="http://schemas.microsoft.com/office/drawing/2014/main" id="{113FE199-3833-405A-8F51-AD816509A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1163407" y="515604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Grafik 14">
                <a:extLst>
                  <a:ext uri="{FF2B5EF4-FFF2-40B4-BE49-F238E27FC236}">
                    <a16:creationId xmlns:a16="http://schemas.microsoft.com/office/drawing/2014/main" id="{4D39E20C-199A-45A3-BC4C-10EFC758C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1477219" y="50479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Grafik 15">
                <a:extLst>
                  <a:ext uri="{FF2B5EF4-FFF2-40B4-BE49-F238E27FC236}">
                    <a16:creationId xmlns:a16="http://schemas.microsoft.com/office/drawing/2014/main" id="{F162784C-E927-468F-A829-DC6F63CC7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1786346" y="496029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16" name="Gruppieren 16">
                <a:extLst>
                  <a:ext uri="{FF2B5EF4-FFF2-40B4-BE49-F238E27FC236}">
                    <a16:creationId xmlns:a16="http://schemas.microsoft.com/office/drawing/2014/main" id="{BD8AC127-CF86-4B0F-8899-DAB5806CCFA5}"/>
                  </a:ext>
                </a:extLst>
              </p:cNvPr>
              <p:cNvGrpSpPr>
                <a:grpSpLocks/>
              </p:cNvGrpSpPr>
              <p:nvPr/>
            </p:nvGrpSpPr>
            <p:grpSpPr bwMode="auto">
              <a:xfrm rot="-320531">
                <a:off x="2074080" y="4525204"/>
                <a:ext cx="1333392" cy="512874"/>
                <a:chOff x="2092741" y="4611956"/>
                <a:chExt cx="1333392" cy="512874"/>
              </a:xfrm>
            </p:grpSpPr>
            <p:pic>
              <p:nvPicPr>
                <p:cNvPr id="76837" name="Grafik 37">
                  <a:extLst>
                    <a:ext uri="{FF2B5EF4-FFF2-40B4-BE49-F238E27FC236}">
                      <a16:creationId xmlns:a16="http://schemas.microsoft.com/office/drawing/2014/main" id="{051F210A-DC83-4581-A7F8-D5B801468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131596" y="4845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8" name="Grafik 38">
                  <a:extLst>
                    <a:ext uri="{FF2B5EF4-FFF2-40B4-BE49-F238E27FC236}">
                      <a16:creationId xmlns:a16="http://schemas.microsoft.com/office/drawing/2014/main" id="{4F00012B-A6DD-4A59-91F2-9A90D3B7A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416558" y="4771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9" name="Grafik 39">
                  <a:extLst>
                    <a:ext uri="{FF2B5EF4-FFF2-40B4-BE49-F238E27FC236}">
                      <a16:creationId xmlns:a16="http://schemas.microsoft.com/office/drawing/2014/main" id="{12242401-54D8-4ABA-B4FB-B1CB8D549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764650" y="4684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40" name="Grafik 40">
                  <a:extLst>
                    <a:ext uri="{FF2B5EF4-FFF2-40B4-BE49-F238E27FC236}">
                      <a16:creationId xmlns:a16="http://schemas.microsoft.com/office/drawing/2014/main" id="{517F6E30-CBB7-474A-8F89-88E22ED26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3147078" y="457310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7" name="Gruppieren 17">
                <a:extLst>
                  <a:ext uri="{FF2B5EF4-FFF2-40B4-BE49-F238E27FC236}">
                    <a16:creationId xmlns:a16="http://schemas.microsoft.com/office/drawing/2014/main" id="{450F1073-1A95-476A-9D1A-A4660FEE5339}"/>
                  </a:ext>
                </a:extLst>
              </p:cNvPr>
              <p:cNvGrpSpPr>
                <a:grpSpLocks/>
              </p:cNvGrpSpPr>
              <p:nvPr/>
            </p:nvGrpSpPr>
            <p:grpSpPr bwMode="auto">
              <a:xfrm rot="165854">
                <a:off x="3426592" y="3777148"/>
                <a:ext cx="2333399" cy="839147"/>
                <a:chOff x="3418644" y="3877288"/>
                <a:chExt cx="2333399" cy="839147"/>
              </a:xfrm>
            </p:grpSpPr>
            <p:pic>
              <p:nvPicPr>
                <p:cNvPr id="76830" name="Grafik 30">
                  <a:extLst>
                    <a:ext uri="{FF2B5EF4-FFF2-40B4-BE49-F238E27FC236}">
                      <a16:creationId xmlns:a16="http://schemas.microsoft.com/office/drawing/2014/main" id="{537B7692-E2C2-4F8B-898A-532513CBA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3457499" y="443738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1" name="Grafik 31">
                  <a:extLst>
                    <a:ext uri="{FF2B5EF4-FFF2-40B4-BE49-F238E27FC236}">
                      <a16:creationId xmlns:a16="http://schemas.microsoft.com/office/drawing/2014/main" id="{77AAF6E0-5F65-465C-8FE4-E430C20A9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3771311" y="43293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2" name="Grafik 32">
                  <a:extLst>
                    <a:ext uri="{FF2B5EF4-FFF2-40B4-BE49-F238E27FC236}">
                      <a16:creationId xmlns:a16="http://schemas.microsoft.com/office/drawing/2014/main" id="{E14A1771-7DF4-4D22-B47A-9B0427A7E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080438" y="424162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3" name="Grafik 33">
                  <a:extLst>
                    <a:ext uri="{FF2B5EF4-FFF2-40B4-BE49-F238E27FC236}">
                      <a16:creationId xmlns:a16="http://schemas.microsoft.com/office/drawing/2014/main" id="{DAF25138-E82F-4F66-8630-E9C0E67BE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425688" y="41271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4" name="Grafik 34">
                  <a:extLst>
                    <a:ext uri="{FF2B5EF4-FFF2-40B4-BE49-F238E27FC236}">
                      <a16:creationId xmlns:a16="http://schemas.microsoft.com/office/drawing/2014/main" id="{9C6684AE-D824-4B8F-BF47-333C42522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710650" y="405310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5" name="Grafik 35">
                  <a:extLst>
                    <a:ext uri="{FF2B5EF4-FFF2-40B4-BE49-F238E27FC236}">
                      <a16:creationId xmlns:a16="http://schemas.microsoft.com/office/drawing/2014/main" id="{23BD8AEA-3304-4EE0-B3CF-DB13D1C6A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5058742" y="396622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6" name="Grafik 36">
                  <a:extLst>
                    <a:ext uri="{FF2B5EF4-FFF2-40B4-BE49-F238E27FC236}">
                      <a16:creationId xmlns:a16="http://schemas.microsoft.com/office/drawing/2014/main" id="{0A762B1A-0706-4FC5-8B65-E101586E9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5472988" y="3838433"/>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8" name="Gruppieren 18">
                <a:extLst>
                  <a:ext uri="{FF2B5EF4-FFF2-40B4-BE49-F238E27FC236}">
                    <a16:creationId xmlns:a16="http://schemas.microsoft.com/office/drawing/2014/main" id="{831F0398-D4C5-4A8B-8289-64B7466A23C6}"/>
                  </a:ext>
                </a:extLst>
              </p:cNvPr>
              <p:cNvGrpSpPr>
                <a:grpSpLocks/>
              </p:cNvGrpSpPr>
              <p:nvPr/>
            </p:nvGrpSpPr>
            <p:grpSpPr bwMode="auto">
              <a:xfrm rot="-220020">
                <a:off x="5785888" y="3322688"/>
                <a:ext cx="1605340" cy="603286"/>
                <a:chOff x="5747946" y="3406132"/>
                <a:chExt cx="1605340" cy="603286"/>
              </a:xfrm>
            </p:grpSpPr>
            <p:pic>
              <p:nvPicPr>
                <p:cNvPr id="76825" name="Grafik 25">
                  <a:extLst>
                    <a:ext uri="{FF2B5EF4-FFF2-40B4-BE49-F238E27FC236}">
                      <a16:creationId xmlns:a16="http://schemas.microsoft.com/office/drawing/2014/main" id="{E1066D86-C250-4BD0-886A-B8DE2B6B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5786801" y="37303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6" name="Grafik 26">
                  <a:extLst>
                    <a:ext uri="{FF2B5EF4-FFF2-40B4-BE49-F238E27FC236}">
                      <a16:creationId xmlns:a16="http://schemas.microsoft.com/office/drawing/2014/main" id="{0F4F6BD5-8729-4AE1-804D-493FDF0DD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095928" y="364268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7" name="Grafik 27">
                  <a:extLst>
                    <a:ext uri="{FF2B5EF4-FFF2-40B4-BE49-F238E27FC236}">
                      <a16:creationId xmlns:a16="http://schemas.microsoft.com/office/drawing/2014/main" id="{DD723995-5639-4EED-B5B5-50FB22F2A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441178" y="35281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8" name="Grafik 28">
                  <a:extLst>
                    <a:ext uri="{FF2B5EF4-FFF2-40B4-BE49-F238E27FC236}">
                      <a16:creationId xmlns:a16="http://schemas.microsoft.com/office/drawing/2014/main" id="{95C6F2A9-4E56-4465-9811-0F55E38A4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726139" y="3454158"/>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9" name="Grafik 29">
                  <a:extLst>
                    <a:ext uri="{FF2B5EF4-FFF2-40B4-BE49-F238E27FC236}">
                      <a16:creationId xmlns:a16="http://schemas.microsoft.com/office/drawing/2014/main" id="{B0151603-5CCD-4C3C-A326-ADFDF8E09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074231" y="33672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9" name="Gruppieren 19">
                <a:extLst>
                  <a:ext uri="{FF2B5EF4-FFF2-40B4-BE49-F238E27FC236}">
                    <a16:creationId xmlns:a16="http://schemas.microsoft.com/office/drawing/2014/main" id="{806D6A9B-F126-4C72-A513-BE97B9452128}"/>
                  </a:ext>
                </a:extLst>
              </p:cNvPr>
              <p:cNvGrpSpPr>
                <a:grpSpLocks/>
              </p:cNvGrpSpPr>
              <p:nvPr/>
            </p:nvGrpSpPr>
            <p:grpSpPr bwMode="auto">
              <a:xfrm>
                <a:off x="7418545" y="2773552"/>
                <a:ext cx="1605340" cy="603287"/>
                <a:chOff x="7372905" y="2866744"/>
                <a:chExt cx="1605340" cy="603287"/>
              </a:xfrm>
            </p:grpSpPr>
            <p:pic>
              <p:nvPicPr>
                <p:cNvPr id="76820" name="Grafik 20">
                  <a:extLst>
                    <a:ext uri="{FF2B5EF4-FFF2-40B4-BE49-F238E27FC236}">
                      <a16:creationId xmlns:a16="http://schemas.microsoft.com/office/drawing/2014/main" id="{24DE8321-4ECF-40F7-8404-01553CB5A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7411760" y="31909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1" name="Grafik 21">
                  <a:extLst>
                    <a:ext uri="{FF2B5EF4-FFF2-40B4-BE49-F238E27FC236}">
                      <a16:creationId xmlns:a16="http://schemas.microsoft.com/office/drawing/2014/main" id="{CF1574E7-43EB-4EC0-B8E8-62B094EC7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720887" y="310329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2" name="Grafik 22">
                  <a:extLst>
                    <a:ext uri="{FF2B5EF4-FFF2-40B4-BE49-F238E27FC236}">
                      <a16:creationId xmlns:a16="http://schemas.microsoft.com/office/drawing/2014/main" id="{68B113FD-0270-4178-8A51-0F2B11500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066137" y="2988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3" name="Grafik 23">
                  <a:extLst>
                    <a:ext uri="{FF2B5EF4-FFF2-40B4-BE49-F238E27FC236}">
                      <a16:creationId xmlns:a16="http://schemas.microsoft.com/office/drawing/2014/main" id="{08A175A6-B1D5-4349-9EBA-C3E1BCA89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351098" y="2914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4" name="Grafik 24">
                  <a:extLst>
                    <a:ext uri="{FF2B5EF4-FFF2-40B4-BE49-F238E27FC236}">
                      <a16:creationId xmlns:a16="http://schemas.microsoft.com/office/drawing/2014/main" id="{681EAA42-5F43-428F-958A-438D8E092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699190" y="2827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76805" name="Gruppieren 1">
            <a:extLst>
              <a:ext uri="{FF2B5EF4-FFF2-40B4-BE49-F238E27FC236}">
                <a16:creationId xmlns:a16="http://schemas.microsoft.com/office/drawing/2014/main" id="{B8892F78-F9B6-4880-86C3-F1B67924C304}"/>
              </a:ext>
            </a:extLst>
          </p:cNvPr>
          <p:cNvGrpSpPr>
            <a:grpSpLocks/>
          </p:cNvGrpSpPr>
          <p:nvPr/>
        </p:nvGrpSpPr>
        <p:grpSpPr bwMode="auto">
          <a:xfrm>
            <a:off x="512763" y="744538"/>
            <a:ext cx="8880475" cy="1671637"/>
            <a:chOff x="666532" y="352681"/>
            <a:chExt cx="8880140" cy="1670880"/>
          </a:xfrm>
        </p:grpSpPr>
        <p:sp>
          <p:nvSpPr>
            <p:cNvPr id="76808" name="AutoShape 4">
              <a:extLst>
                <a:ext uri="{FF2B5EF4-FFF2-40B4-BE49-F238E27FC236}">
                  <a16:creationId xmlns:a16="http://schemas.microsoft.com/office/drawing/2014/main" id="{5DCD0B21-EDF5-4AF5-B2EC-248FBBA9A673}"/>
                </a:ext>
              </a:extLst>
            </p:cNvPr>
            <p:cNvSpPr>
              <a:spLocks noChangeArrowheads="1"/>
            </p:cNvSpPr>
            <p:nvPr/>
          </p:nvSpPr>
          <p:spPr bwMode="auto">
            <a:xfrm>
              <a:off x="666532" y="352681"/>
              <a:ext cx="8880140" cy="1670880"/>
            </a:xfrm>
            <a:prstGeom prst="bevel">
              <a:avLst>
                <a:gd name="adj" fmla="val 5111"/>
              </a:avLst>
            </a:prstGeom>
            <a:solidFill>
              <a:srgbClr val="F6601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76809" name="Text Box 5">
              <a:extLst>
                <a:ext uri="{FF2B5EF4-FFF2-40B4-BE49-F238E27FC236}">
                  <a16:creationId xmlns:a16="http://schemas.microsoft.com/office/drawing/2014/main" id="{7DDBB3B6-69D4-4E7C-8774-BD0CF9D32EA7}"/>
                </a:ext>
              </a:extLst>
            </p:cNvPr>
            <p:cNvSpPr txBox="1">
              <a:spLocks noChangeArrowheads="1"/>
            </p:cNvSpPr>
            <p:nvPr/>
          </p:nvSpPr>
          <p:spPr bwMode="auto">
            <a:xfrm flipH="1">
              <a:off x="952037" y="997425"/>
              <a:ext cx="8398561" cy="498372"/>
            </a:xfrm>
            <a:prstGeom prst="rect">
              <a:avLst/>
            </a:prstGeom>
            <a:noFill/>
            <a:ln>
              <a:noFill/>
            </a:ln>
            <a:effectLst/>
            <a:extLst>
              <a:ext uri="{909E8E84-426E-40DD-AFC4-6F175D3DCCD1}">
                <a14:hiddenFill xmlns:a14="http://schemas.microsoft.com/office/drawing/2010/main">
                  <a:solidFill>
                    <a:srgbClr val="BBD2E9">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7E8C"/>
                    </a:outerShdw>
                  </a:effectLst>
                </a14:hiddenEffects>
              </a:ext>
            </a:extLst>
          </p:spPr>
          <p:txBody>
            <a:bodyPr lIns="0" tIns="0" rIns="0" bIns="0" anchor="ctr">
              <a:spAutoFit/>
            </a:bodyPr>
            <a:lstStyle>
              <a:lvl1pPr marL="290513" indent="-290513">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lnSpc>
                  <a:spcPct val="90000"/>
                </a:lnSpc>
                <a:spcBef>
                  <a:spcPct val="10000"/>
                </a:spcBef>
                <a:buClr>
                  <a:srgbClr val="FC0128"/>
                </a:buClr>
                <a:buSzPct val="120000"/>
              </a:pPr>
              <a:r>
                <a:rPr lang="de-DE" altLang="de-DE" sz="3600" b="1">
                  <a:solidFill>
                    <a:schemeClr val="bg1"/>
                  </a:solidFill>
                </a:rPr>
                <a:t>Vielen Dank für Ihre Aufmerksamkeit</a:t>
              </a:r>
            </a:p>
          </p:txBody>
        </p:sp>
      </p:grpSp>
      <p:sp>
        <p:nvSpPr>
          <p:cNvPr id="76806" name="Textfeld 56">
            <a:extLst>
              <a:ext uri="{FF2B5EF4-FFF2-40B4-BE49-F238E27FC236}">
                <a16:creationId xmlns:a16="http://schemas.microsoft.com/office/drawing/2014/main" id="{E7BC9CE0-08EF-4288-9856-C13CD2F3221B}"/>
              </a:ext>
            </a:extLst>
          </p:cNvPr>
          <p:cNvSpPr txBox="1">
            <a:spLocks noChangeArrowheads="1"/>
          </p:cNvSpPr>
          <p:nvPr/>
        </p:nvSpPr>
        <p:spPr bwMode="auto">
          <a:xfrm>
            <a:off x="8797925" y="144463"/>
            <a:ext cx="105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rgbClr val="00B050"/>
                </a:solidFill>
              </a:rPr>
              <a:t>!100% !</a:t>
            </a:r>
          </a:p>
        </p:txBody>
      </p:sp>
      <p:sp>
        <p:nvSpPr>
          <p:cNvPr id="76807" name="Textfeld 1">
            <a:extLst>
              <a:ext uri="{FF2B5EF4-FFF2-40B4-BE49-F238E27FC236}">
                <a16:creationId xmlns:a16="http://schemas.microsoft.com/office/drawing/2014/main" id="{4DD3F373-2CC7-4B7C-98C2-D4B501435339}"/>
              </a:ext>
            </a:extLst>
          </p:cNvPr>
          <p:cNvSpPr txBox="1">
            <a:spLocks noChangeArrowheads="1"/>
          </p:cNvSpPr>
          <p:nvPr/>
        </p:nvSpPr>
        <p:spPr bwMode="auto">
          <a:xfrm>
            <a:off x="3849833" y="3690456"/>
            <a:ext cx="59324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dirty="0">
                <a:solidFill>
                  <a:schemeClr val="accent2"/>
                </a:solidFill>
              </a:rPr>
              <a:t>Wolfgang Thiel, Vorsitzender</a:t>
            </a:r>
          </a:p>
          <a:p>
            <a:pPr algn="ctr"/>
            <a:r>
              <a:rPr lang="de-DE" altLang="de-DE" dirty="0">
                <a:solidFill>
                  <a:schemeClr val="accent2"/>
                </a:solidFill>
              </a:rPr>
              <a:t>Prof. Karl Keilen</a:t>
            </a:r>
          </a:p>
          <a:p>
            <a:pPr algn="ctr"/>
            <a:r>
              <a:rPr lang="de-DE" altLang="de-DE" b="1" dirty="0">
                <a:solidFill>
                  <a:schemeClr val="accent2"/>
                </a:solidFill>
              </a:rPr>
              <a:t>Initiative Südpfalz-Energie (ISE e.V.)</a:t>
            </a:r>
          </a:p>
          <a:p>
            <a:pPr algn="ctr"/>
            <a:r>
              <a:rPr lang="de-DE" altLang="de-DE" dirty="0">
                <a:solidFill>
                  <a:schemeClr val="accent2"/>
                </a:solidFill>
              </a:rPr>
              <a:t>www.i-suedpfalz-energie.de/</a:t>
            </a:r>
          </a:p>
          <a:p>
            <a:pPr algn="ctr"/>
            <a:r>
              <a:rPr lang="de-DE" altLang="de-DE" dirty="0">
                <a:solidFill>
                  <a:schemeClr val="accent2"/>
                </a:solidFill>
              </a:rPr>
              <a:t>Tel.: +49 172 7419812</a:t>
            </a:r>
          </a:p>
          <a:p>
            <a:pPr algn="ctr"/>
            <a:r>
              <a:rPr lang="de-DE" altLang="de-DE" dirty="0" err="1">
                <a:solidFill>
                  <a:schemeClr val="accent2"/>
                </a:solidFill>
              </a:rPr>
              <a:t>eMail</a:t>
            </a:r>
            <a:r>
              <a:rPr lang="de-DE" altLang="de-DE" dirty="0">
                <a:solidFill>
                  <a:schemeClr val="accent2"/>
                </a:solidFill>
              </a:rPr>
              <a:t>: wolfgang@thiel-wt.de</a:t>
            </a: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5139869"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Ziel und Randbedingung der Analyse </a:t>
            </a:r>
            <a:endParaRPr lang="de-DE" altLang="de-DE" sz="2000" dirty="0">
              <a:solidFill>
                <a:schemeClr val="bg1"/>
              </a:solidFill>
            </a:endParaRPr>
          </a:p>
        </p:txBody>
      </p:sp>
      <p:sp>
        <p:nvSpPr>
          <p:cNvPr id="8196" name="Text Box 5">
            <a:extLst>
              <a:ext uri="{FF2B5EF4-FFF2-40B4-BE49-F238E27FC236}">
                <a16:creationId xmlns:a16="http://schemas.microsoft.com/office/drawing/2014/main" id="{20E8E17E-634F-4655-9793-FCB5F90E29E2}"/>
              </a:ext>
            </a:extLst>
          </p:cNvPr>
          <p:cNvSpPr txBox="1">
            <a:spLocks noChangeArrowheads="1"/>
          </p:cNvSpPr>
          <p:nvPr/>
        </p:nvSpPr>
        <p:spPr bwMode="auto">
          <a:xfrm>
            <a:off x="679253" y="1172298"/>
            <a:ext cx="8697913" cy="341632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800" b="1" dirty="0">
                <a:solidFill>
                  <a:srgbClr val="563BFB"/>
                </a:solidFill>
              </a:rPr>
              <a:t>Ziel der Analyse</a:t>
            </a:r>
          </a:p>
          <a:p>
            <a:pPr marL="0" indent="0">
              <a:defRPr/>
            </a:pPr>
            <a:r>
              <a:rPr lang="de-DE" altLang="de-DE" sz="1800" dirty="0">
                <a:solidFill>
                  <a:srgbClr val="563BFB"/>
                </a:solidFill>
              </a:rPr>
              <a:t>An Hand von Datenquellen und konzeptionellen Überlegungen soll überschlägig nachgewiesen werden, dass mit den vorhandenen EE-Potenzialen in D und RLP die Klimaschutzziele</a:t>
            </a:r>
            <a:br>
              <a:rPr lang="de-DE" altLang="de-DE" sz="1800" dirty="0">
                <a:solidFill>
                  <a:srgbClr val="563BFB"/>
                </a:solidFill>
              </a:rPr>
            </a:br>
            <a:r>
              <a:rPr lang="de-DE" altLang="de-DE" sz="1800" dirty="0">
                <a:solidFill>
                  <a:srgbClr val="563BFB"/>
                </a:solidFill>
              </a:rPr>
              <a:t>     - Klimaneutralität bis 2040</a:t>
            </a:r>
            <a:endParaRPr lang="de-DE" sz="1800" dirty="0">
              <a:solidFill>
                <a:srgbClr val="3333FF"/>
              </a:solidFill>
            </a:endParaRPr>
          </a:p>
          <a:p>
            <a:pPr marL="0" indent="0">
              <a:defRPr/>
            </a:pPr>
            <a:r>
              <a:rPr lang="de-DE" sz="1800" dirty="0">
                <a:solidFill>
                  <a:srgbClr val="3333FF"/>
                </a:solidFill>
              </a:rPr>
              <a:t>     - bis 2040 muss der gesamte Energiebedarf zu 100 % von Erneuerbaren,</a:t>
            </a:r>
            <a:br>
              <a:rPr lang="de-DE" sz="1800" dirty="0">
                <a:solidFill>
                  <a:srgbClr val="3333FF"/>
                </a:solidFill>
              </a:rPr>
            </a:br>
            <a:r>
              <a:rPr lang="de-DE" sz="1800" dirty="0">
                <a:solidFill>
                  <a:srgbClr val="3333FF"/>
                </a:solidFill>
              </a:rPr>
              <a:t>        vorrangig aus regionalen Quellen kommen</a:t>
            </a:r>
          </a:p>
          <a:p>
            <a:pPr marL="0" indent="0"/>
            <a:r>
              <a:rPr lang="de-DE" altLang="de-DE" sz="1800" dirty="0">
                <a:solidFill>
                  <a:srgbClr val="563BFB"/>
                </a:solidFill>
              </a:rPr>
              <a:t>erreicht werden können.</a:t>
            </a:r>
          </a:p>
          <a:p>
            <a:pPr marL="0" indent="0"/>
            <a:endParaRPr lang="de-DE" altLang="de-DE" sz="1800" dirty="0">
              <a:solidFill>
                <a:srgbClr val="563BFB"/>
              </a:solidFill>
            </a:endParaRPr>
          </a:p>
          <a:p>
            <a:pPr marL="0" indent="0"/>
            <a:r>
              <a:rPr lang="de-DE" altLang="de-DE" sz="1800" dirty="0">
                <a:solidFill>
                  <a:srgbClr val="563BFB"/>
                </a:solidFill>
              </a:rPr>
              <a:t>Wir wollen damit der Politik die Sicherheit für das Gelingen des Energiewende-Transformationsprozesses geben und darüber hinaus Argumente liefern, wie die Politik glaubwürdige Botschaften an die Bürger*innen vermitteln kann.</a:t>
            </a:r>
          </a:p>
        </p:txBody>
      </p:sp>
      <p:sp>
        <p:nvSpPr>
          <p:cNvPr id="14" name="Text Box 5">
            <a:extLst>
              <a:ext uri="{FF2B5EF4-FFF2-40B4-BE49-F238E27FC236}">
                <a16:creationId xmlns:a16="http://schemas.microsoft.com/office/drawing/2014/main" id="{D55FCFC0-3C8D-4EC3-855E-AF056DDBE979}"/>
              </a:ext>
            </a:extLst>
          </p:cNvPr>
          <p:cNvSpPr txBox="1">
            <a:spLocks noChangeArrowheads="1"/>
          </p:cNvSpPr>
          <p:nvPr/>
        </p:nvSpPr>
        <p:spPr bwMode="auto">
          <a:xfrm>
            <a:off x="679253" y="5030336"/>
            <a:ext cx="8697913" cy="92333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800" b="1" dirty="0">
                <a:solidFill>
                  <a:srgbClr val="563BFB"/>
                </a:solidFill>
              </a:rPr>
              <a:t>Randbedingung</a:t>
            </a:r>
          </a:p>
          <a:p>
            <a:pPr marL="0" indent="0">
              <a:defRPr/>
            </a:pPr>
            <a:r>
              <a:rPr lang="de-DE" altLang="de-DE" sz="1800" dirty="0">
                <a:solidFill>
                  <a:srgbClr val="563BFB"/>
                </a:solidFill>
              </a:rPr>
              <a:t>Für die Analyse wurden die einschlägigen Datenquellen genutzt und nur in Ausnahmefällen wurden plausible Annahmen getroffen.</a:t>
            </a:r>
          </a:p>
        </p:txBody>
      </p:sp>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60C5DE6-2A84-4779-BE31-396F98644C57}"/>
              </a:ext>
            </a:extLst>
          </p:cNvPr>
          <p:cNvPicPr>
            <a:picLocks noChangeAspect="1"/>
          </p:cNvPicPr>
          <p:nvPr/>
        </p:nvPicPr>
        <p:blipFill rotWithShape="1">
          <a:blip r:embed="rId3">
            <a:extLst>
              <a:ext uri="{28A0092B-C50C-407E-A947-70E740481C1C}">
                <a14:useLocalDpi xmlns:a14="http://schemas.microsoft.com/office/drawing/2010/main" val="0"/>
              </a:ext>
            </a:extLst>
          </a:blip>
          <a:srcRect l="15300" t="42743" r="28785" b="29618"/>
          <a:stretch/>
        </p:blipFill>
        <p:spPr>
          <a:xfrm>
            <a:off x="1403287" y="1211046"/>
            <a:ext cx="6729679" cy="4704470"/>
          </a:xfrm>
          <a:prstGeom prst="rect">
            <a:avLst/>
          </a:prstGeom>
        </p:spPr>
      </p:pic>
      <p:sp>
        <p:nvSpPr>
          <p:cNvPr id="21506" name="Rectangle 4">
            <a:extLst>
              <a:ext uri="{FF2B5EF4-FFF2-40B4-BE49-F238E27FC236}">
                <a16:creationId xmlns:a16="http://schemas.microsoft.com/office/drawing/2014/main" id="{2505A362-F58E-44AA-AF42-17221A6D7734}"/>
              </a:ext>
            </a:extLst>
          </p:cNvPr>
          <p:cNvSpPr>
            <a:spLocks noChangeArrowheads="1"/>
          </p:cNvSpPr>
          <p:nvPr/>
        </p:nvSpPr>
        <p:spPr bwMode="auto">
          <a:xfrm>
            <a:off x="1328738" y="6350"/>
            <a:ext cx="6202019"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Primärenergieverbrauch in Deutschland 2020</a:t>
            </a:r>
          </a:p>
          <a:p>
            <a:r>
              <a:rPr lang="de-DE" altLang="de-DE" dirty="0">
                <a:solidFill>
                  <a:schemeClr val="bg1"/>
                </a:solidFill>
              </a:rPr>
              <a:t>anteilige Energieträger</a:t>
            </a:r>
          </a:p>
        </p:txBody>
      </p:sp>
      <p:sp>
        <p:nvSpPr>
          <p:cNvPr id="21507" name="Text Box 2">
            <a:extLst>
              <a:ext uri="{FF2B5EF4-FFF2-40B4-BE49-F238E27FC236}">
                <a16:creationId xmlns:a16="http://schemas.microsoft.com/office/drawing/2014/main" id="{800B645E-C605-4CE3-81E4-9BD2AE121E91}"/>
              </a:ext>
            </a:extLst>
          </p:cNvPr>
          <p:cNvSpPr txBox="1">
            <a:spLocks noChangeArrowheads="1"/>
          </p:cNvSpPr>
          <p:nvPr/>
        </p:nvSpPr>
        <p:spPr bwMode="auto">
          <a:xfrm>
            <a:off x="5242249" y="892175"/>
            <a:ext cx="4570413" cy="371513"/>
          </a:xfrm>
          <a:prstGeom prst="rect">
            <a:avLst/>
          </a:prstGeom>
          <a:solidFill>
            <a:srgbClr val="F2F2F2"/>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pPr algn="ctr"/>
            <a:r>
              <a:rPr lang="de-DE" altLang="de-DE" sz="1800" b="1" dirty="0">
                <a:solidFill>
                  <a:srgbClr val="3333FF"/>
                </a:solidFill>
                <a:ea typeface="Microsoft YaHei" panose="020B0503020204020204" pitchFamily="34" charset="-122"/>
              </a:rPr>
              <a:t> 11.784</a:t>
            </a:r>
            <a:r>
              <a:rPr lang="de-DE" sz="1800" b="1" dirty="0">
                <a:solidFill>
                  <a:srgbClr val="3333FF"/>
                </a:solidFill>
                <a:ea typeface="Microsoft YaHei" panose="020B0503020204020204" pitchFamily="34" charset="-122"/>
              </a:rPr>
              <a:t> (12.805)</a:t>
            </a:r>
            <a:r>
              <a:rPr lang="de-DE" altLang="de-DE" sz="1800" b="1" dirty="0">
                <a:solidFill>
                  <a:srgbClr val="3333FF"/>
                </a:solidFill>
                <a:ea typeface="Microsoft YaHei" panose="020B0503020204020204" pitchFamily="34" charset="-122"/>
              </a:rPr>
              <a:t> PJ = 3.273 (3.556) TWh</a:t>
            </a:r>
          </a:p>
        </p:txBody>
      </p:sp>
      <p:sp>
        <p:nvSpPr>
          <p:cNvPr id="11" name="Rectangle 4">
            <a:extLst>
              <a:ext uri="{FF2B5EF4-FFF2-40B4-BE49-F238E27FC236}">
                <a16:creationId xmlns:a16="http://schemas.microsoft.com/office/drawing/2014/main" id="{A9711B69-0043-4E9D-A87A-1FE2F70FB2F9}"/>
              </a:ext>
            </a:extLst>
          </p:cNvPr>
          <p:cNvSpPr>
            <a:spLocks noChangeArrowheads="1"/>
          </p:cNvSpPr>
          <p:nvPr/>
        </p:nvSpPr>
        <p:spPr bwMode="auto">
          <a:xfrm>
            <a:off x="287338" y="6151175"/>
            <a:ext cx="93345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Erneuerbare wuchsen um nur ca. 2% in 2020! In 42 Jahren haben wir‘s geschafft!!!</a:t>
            </a:r>
          </a:p>
        </p:txBody>
      </p:sp>
      <p:sp>
        <p:nvSpPr>
          <p:cNvPr id="21" name="Text Box 14">
            <a:extLst>
              <a:ext uri="{FF2B5EF4-FFF2-40B4-BE49-F238E27FC236}">
                <a16:creationId xmlns:a16="http://schemas.microsoft.com/office/drawing/2014/main" id="{193C33CE-73D0-43D5-9540-141323CC91A7}"/>
              </a:ext>
            </a:extLst>
          </p:cNvPr>
          <p:cNvSpPr txBox="1">
            <a:spLocks noChangeArrowheads="1"/>
          </p:cNvSpPr>
          <p:nvPr/>
        </p:nvSpPr>
        <p:spPr bwMode="auto">
          <a:xfrm>
            <a:off x="7377113" y="5921864"/>
            <a:ext cx="2277868"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b="1" dirty="0">
                <a:solidFill>
                  <a:srgbClr val="000000"/>
                </a:solidFill>
                <a:ea typeface="Microsoft YaHei" panose="020B0503020204020204" pitchFamily="34" charset="-122"/>
              </a:rPr>
              <a:t> </a:t>
            </a:r>
            <a:r>
              <a:rPr lang="de-DE" altLang="de-DE" sz="1200" dirty="0">
                <a:solidFill>
                  <a:srgbClr val="000000"/>
                </a:solidFill>
                <a:ea typeface="Microsoft YaHei" panose="020B0503020204020204" pitchFamily="34" charset="-122"/>
              </a:rPr>
              <a:t>AGEB Bericht </a:t>
            </a:r>
            <a:r>
              <a:rPr lang="de-DE" altLang="de-DE" sz="1200" dirty="0" err="1">
                <a:solidFill>
                  <a:srgbClr val="000000"/>
                </a:solidFill>
                <a:ea typeface="Microsoft YaHei" panose="020B0503020204020204" pitchFamily="34" charset="-122"/>
              </a:rPr>
              <a:t>Nr</a:t>
            </a:r>
            <a:r>
              <a:rPr lang="de-DE" altLang="de-DE" sz="1200" dirty="0">
                <a:solidFill>
                  <a:srgbClr val="000000"/>
                </a:solidFill>
                <a:ea typeface="Microsoft YaHei" panose="020B0503020204020204" pitchFamily="34" charset="-122"/>
              </a:rPr>
              <a:t> 1 | 2021</a:t>
            </a:r>
          </a:p>
        </p:txBody>
      </p:sp>
      <p:sp>
        <p:nvSpPr>
          <p:cNvPr id="3" name="Textfeld 2">
            <a:extLst>
              <a:ext uri="{FF2B5EF4-FFF2-40B4-BE49-F238E27FC236}">
                <a16:creationId xmlns:a16="http://schemas.microsoft.com/office/drawing/2014/main" id="{27A77CE4-79C2-44B9-9B9A-A2E4D06DFDEE}"/>
              </a:ext>
            </a:extLst>
          </p:cNvPr>
          <p:cNvSpPr txBox="1"/>
          <p:nvPr/>
        </p:nvSpPr>
        <p:spPr>
          <a:xfrm>
            <a:off x="2789853" y="5393093"/>
            <a:ext cx="1495409" cy="338554"/>
          </a:xfrm>
          <a:prstGeom prst="rect">
            <a:avLst/>
          </a:prstGeom>
          <a:noFill/>
        </p:spPr>
        <p:txBody>
          <a:bodyPr wrap="none" rtlCol="0">
            <a:spAutoFit/>
          </a:bodyPr>
          <a:lstStyle/>
          <a:p>
            <a:r>
              <a:rPr lang="de-DE" sz="1600" dirty="0"/>
              <a:t>( ) Werte 2019</a:t>
            </a:r>
          </a:p>
        </p:txBody>
      </p:sp>
      <p:sp>
        <p:nvSpPr>
          <p:cNvPr id="5" name="Textfeld 4">
            <a:extLst>
              <a:ext uri="{FF2B5EF4-FFF2-40B4-BE49-F238E27FC236}">
                <a16:creationId xmlns:a16="http://schemas.microsoft.com/office/drawing/2014/main" id="{FBAAA2CB-E14B-491A-B4BE-0F66B8E22B80}"/>
              </a:ext>
            </a:extLst>
          </p:cNvPr>
          <p:cNvSpPr txBox="1"/>
          <p:nvPr/>
        </p:nvSpPr>
        <p:spPr>
          <a:xfrm>
            <a:off x="7377113" y="2900101"/>
            <a:ext cx="2390398" cy="923330"/>
          </a:xfrm>
          <a:prstGeom prst="rect">
            <a:avLst/>
          </a:prstGeom>
          <a:noFill/>
        </p:spPr>
        <p:txBody>
          <a:bodyPr wrap="none" rtlCol="0">
            <a:spAutoFit/>
          </a:bodyPr>
          <a:lstStyle/>
          <a:p>
            <a:pPr>
              <a:tabLst>
                <a:tab pos="625475" algn="l"/>
                <a:tab pos="719138" algn="l"/>
              </a:tabLst>
            </a:pPr>
            <a:r>
              <a:rPr lang="de-DE" sz="1800" dirty="0">
                <a:solidFill>
                  <a:srgbClr val="FF0000"/>
                </a:solidFill>
              </a:rPr>
              <a:t>   76,1%	Fossil</a:t>
            </a:r>
          </a:p>
          <a:p>
            <a:r>
              <a:rPr lang="de-DE" sz="1800" dirty="0">
                <a:solidFill>
                  <a:srgbClr val="FF0000"/>
                </a:solidFill>
              </a:rPr>
              <a:t>     6,0%	Atom</a:t>
            </a:r>
          </a:p>
          <a:p>
            <a:r>
              <a:rPr lang="de-DE" sz="1800" dirty="0">
                <a:solidFill>
                  <a:srgbClr val="FF0000"/>
                </a:solidFill>
              </a:rPr>
              <a:t>   16,6% 	Erneuerbare</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ppt_x"/>
                                          </p:val>
                                        </p:tav>
                                        <p:tav tm="100000">
                                          <p:val>
                                            <p:strVal val="#ppt_x"/>
                                          </p:val>
                                        </p:tav>
                                      </p:tavLst>
                                    </p:anim>
                                    <p:anim calcmode="lin" valueType="num">
                                      <p:cBhvr additive="base">
                                        <p:cTn id="14"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5E98518-26D7-40A5-AA46-9AA93B1C23F3}"/>
              </a:ext>
            </a:extLst>
          </p:cNvPr>
          <p:cNvPicPr>
            <a:picLocks noChangeAspect="1"/>
          </p:cNvPicPr>
          <p:nvPr/>
        </p:nvPicPr>
        <p:blipFill rotWithShape="1">
          <a:blip r:embed="rId3">
            <a:extLst>
              <a:ext uri="{28A0092B-C50C-407E-A947-70E740481C1C}">
                <a14:useLocalDpi xmlns:a14="http://schemas.microsoft.com/office/drawing/2010/main" val="0"/>
              </a:ext>
            </a:extLst>
          </a:blip>
          <a:srcRect l="13456" t="39076" r="28732" b="24356"/>
          <a:stretch/>
        </p:blipFill>
        <p:spPr>
          <a:xfrm>
            <a:off x="389299" y="925482"/>
            <a:ext cx="8673220" cy="4754138"/>
          </a:xfrm>
          <a:prstGeom prst="rect">
            <a:avLst/>
          </a:prstGeom>
        </p:spPr>
      </p:pic>
      <p:sp>
        <p:nvSpPr>
          <p:cNvPr id="56322" name="Rectangle 4">
            <a:extLst>
              <a:ext uri="{FF2B5EF4-FFF2-40B4-BE49-F238E27FC236}">
                <a16:creationId xmlns:a16="http://schemas.microsoft.com/office/drawing/2014/main" id="{EF3BFF5B-B7BA-481C-96FD-B4EB5596984F}"/>
              </a:ext>
            </a:extLst>
          </p:cNvPr>
          <p:cNvSpPr>
            <a:spLocks noChangeArrowheads="1"/>
          </p:cNvSpPr>
          <p:nvPr/>
        </p:nvSpPr>
        <p:spPr bwMode="auto">
          <a:xfrm>
            <a:off x="1328738" y="9525"/>
            <a:ext cx="7464425" cy="1107996"/>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Entwicklung des Primärenergieverbrauchs in Deutschland 1995 - 2020</a:t>
            </a:r>
            <a:br>
              <a:rPr lang="de-DE" altLang="de-DE" dirty="0">
                <a:solidFill>
                  <a:schemeClr val="bg1"/>
                </a:solidFill>
              </a:rPr>
            </a:br>
            <a:r>
              <a:rPr lang="de-DE" altLang="de-DE" dirty="0">
                <a:solidFill>
                  <a:schemeClr val="bg1"/>
                </a:solidFill>
              </a:rPr>
              <a:t>1995 bis 2020</a:t>
            </a:r>
          </a:p>
        </p:txBody>
      </p:sp>
      <p:cxnSp>
        <p:nvCxnSpPr>
          <p:cNvPr id="56327" name="Gerade Verbindung mit Pfeil 6">
            <a:extLst>
              <a:ext uri="{FF2B5EF4-FFF2-40B4-BE49-F238E27FC236}">
                <a16:creationId xmlns:a16="http://schemas.microsoft.com/office/drawing/2014/main" id="{006843BA-78EF-47A8-84EA-F2B7620A8536}"/>
              </a:ext>
            </a:extLst>
          </p:cNvPr>
          <p:cNvCxnSpPr>
            <a:cxnSpLocks/>
          </p:cNvCxnSpPr>
          <p:nvPr/>
        </p:nvCxnSpPr>
        <p:spPr bwMode="auto">
          <a:xfrm>
            <a:off x="4725909" y="3429000"/>
            <a:ext cx="3762978" cy="1449206"/>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328" name="Textfeld 7">
            <a:extLst>
              <a:ext uri="{FF2B5EF4-FFF2-40B4-BE49-F238E27FC236}">
                <a16:creationId xmlns:a16="http://schemas.microsoft.com/office/drawing/2014/main" id="{C2350089-A7B6-4FB3-A13B-0CB3A924964D}"/>
              </a:ext>
            </a:extLst>
          </p:cNvPr>
          <p:cNvSpPr txBox="1">
            <a:spLocks noChangeArrowheads="1"/>
          </p:cNvSpPr>
          <p:nvPr/>
        </p:nvSpPr>
        <p:spPr bwMode="auto">
          <a:xfrm>
            <a:off x="5683747" y="4231395"/>
            <a:ext cx="113685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dirty="0">
                <a:solidFill>
                  <a:srgbClr val="FF0000"/>
                </a:solidFill>
              </a:rPr>
              <a:t>- 20,6 %</a:t>
            </a:r>
          </a:p>
        </p:txBody>
      </p:sp>
      <p:sp>
        <p:nvSpPr>
          <p:cNvPr id="6" name="Rectangle 4">
            <a:extLst>
              <a:ext uri="{FF2B5EF4-FFF2-40B4-BE49-F238E27FC236}">
                <a16:creationId xmlns:a16="http://schemas.microsoft.com/office/drawing/2014/main" id="{8496754B-8D37-45CF-8795-58AAA424F7F0}"/>
              </a:ext>
            </a:extLst>
          </p:cNvPr>
          <p:cNvSpPr>
            <a:spLocks noChangeArrowheads="1"/>
          </p:cNvSpPr>
          <p:nvPr/>
        </p:nvSpPr>
        <p:spPr bwMode="auto">
          <a:xfrm>
            <a:off x="0" y="6000750"/>
            <a:ext cx="99060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-1,47 %/a seit 2006: Corona lässt grüßen! EU-Richtline: - 1,5 %/a!</a:t>
            </a:r>
          </a:p>
        </p:txBody>
      </p:sp>
      <p:sp>
        <p:nvSpPr>
          <p:cNvPr id="8" name="Text Box 14">
            <a:extLst>
              <a:ext uri="{FF2B5EF4-FFF2-40B4-BE49-F238E27FC236}">
                <a16:creationId xmlns:a16="http://schemas.microsoft.com/office/drawing/2014/main" id="{BD6C738D-8BBC-49A6-B8B0-2A0D0EE72CCC}"/>
              </a:ext>
            </a:extLst>
          </p:cNvPr>
          <p:cNvSpPr txBox="1">
            <a:spLocks noChangeArrowheads="1"/>
          </p:cNvSpPr>
          <p:nvPr/>
        </p:nvSpPr>
        <p:spPr bwMode="auto">
          <a:xfrm>
            <a:off x="7349953" y="5747852"/>
            <a:ext cx="2277868"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b="1" dirty="0">
                <a:solidFill>
                  <a:srgbClr val="000000"/>
                </a:solidFill>
                <a:ea typeface="Microsoft YaHei" panose="020B0503020204020204" pitchFamily="34" charset="-122"/>
              </a:rPr>
              <a:t> </a:t>
            </a:r>
            <a:r>
              <a:rPr lang="de-DE" altLang="de-DE" sz="1200" dirty="0">
                <a:solidFill>
                  <a:srgbClr val="000000"/>
                </a:solidFill>
                <a:ea typeface="Microsoft YaHei" panose="020B0503020204020204" pitchFamily="34" charset="-122"/>
              </a:rPr>
              <a:t>AGEB Bericht </a:t>
            </a:r>
            <a:r>
              <a:rPr lang="de-DE" altLang="de-DE" sz="1200" dirty="0" err="1">
                <a:solidFill>
                  <a:srgbClr val="000000"/>
                </a:solidFill>
                <a:ea typeface="Microsoft YaHei" panose="020B0503020204020204" pitchFamily="34" charset="-122"/>
              </a:rPr>
              <a:t>Nr</a:t>
            </a:r>
            <a:r>
              <a:rPr lang="de-DE" altLang="de-DE" sz="1200" dirty="0">
                <a:solidFill>
                  <a:srgbClr val="000000"/>
                </a:solidFill>
                <a:ea typeface="Microsoft YaHei" panose="020B0503020204020204" pitchFamily="34" charset="-122"/>
              </a:rPr>
              <a:t> 1 | 2021</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rafik 3">
            <a:extLst>
              <a:ext uri="{FF2B5EF4-FFF2-40B4-BE49-F238E27FC236}">
                <a16:creationId xmlns:a16="http://schemas.microsoft.com/office/drawing/2014/main" id="{C9809C80-F04E-4FA5-BD70-5258EFA30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305" b="12709"/>
          <a:stretch>
            <a:fillRect/>
          </a:stretch>
        </p:blipFill>
        <p:spPr bwMode="auto">
          <a:xfrm>
            <a:off x="142875" y="1135063"/>
            <a:ext cx="9698038"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4">
            <a:extLst>
              <a:ext uri="{FF2B5EF4-FFF2-40B4-BE49-F238E27FC236}">
                <a16:creationId xmlns:a16="http://schemas.microsoft.com/office/drawing/2014/main" id="{FCEF51A8-83BB-4A2F-A2C2-5729FF1196D5}"/>
              </a:ext>
            </a:extLst>
          </p:cNvPr>
          <p:cNvSpPr>
            <a:spLocks noChangeArrowheads="1"/>
          </p:cNvSpPr>
          <p:nvPr/>
        </p:nvSpPr>
        <p:spPr bwMode="auto">
          <a:xfrm>
            <a:off x="1319213" y="17718"/>
            <a:ext cx="8117607"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Ermittlung Primärenergiebedarf bis 2040 in Deutschland (1)</a:t>
            </a:r>
            <a:br>
              <a:rPr lang="de-DE" altLang="de-DE" dirty="0">
                <a:solidFill>
                  <a:schemeClr val="bg1"/>
                </a:solidFill>
              </a:rPr>
            </a:br>
            <a:r>
              <a:rPr lang="de-DE" altLang="de-DE" dirty="0">
                <a:solidFill>
                  <a:schemeClr val="bg1"/>
                </a:solidFill>
              </a:rPr>
              <a:t>Energieflussbild 2017</a:t>
            </a:r>
          </a:p>
        </p:txBody>
      </p:sp>
      <p:sp>
        <p:nvSpPr>
          <p:cNvPr id="23556" name="Text Box 14">
            <a:extLst>
              <a:ext uri="{FF2B5EF4-FFF2-40B4-BE49-F238E27FC236}">
                <a16:creationId xmlns:a16="http://schemas.microsoft.com/office/drawing/2014/main" id="{DD920DC9-AB50-45C6-8EEB-49037B9B1BC6}"/>
              </a:ext>
            </a:extLst>
          </p:cNvPr>
          <p:cNvSpPr txBox="1">
            <a:spLocks noChangeArrowheads="1"/>
          </p:cNvSpPr>
          <p:nvPr/>
        </p:nvSpPr>
        <p:spPr bwMode="auto">
          <a:xfrm>
            <a:off x="2292350" y="5672138"/>
            <a:ext cx="950913"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b="1" dirty="0">
                <a:solidFill>
                  <a:srgbClr val="000000"/>
                </a:solidFill>
                <a:ea typeface="Microsoft YaHei" panose="020B0503020204020204" pitchFamily="34" charset="-122"/>
              </a:rPr>
              <a:t> </a:t>
            </a:r>
            <a:r>
              <a:rPr lang="de-DE" altLang="de-DE" sz="1200" dirty="0">
                <a:solidFill>
                  <a:srgbClr val="000000"/>
                </a:solidFill>
                <a:ea typeface="Microsoft YaHei" panose="020B0503020204020204" pitchFamily="34" charset="-122"/>
              </a:rPr>
              <a:t>AGEB</a:t>
            </a:r>
          </a:p>
        </p:txBody>
      </p:sp>
      <p:sp>
        <p:nvSpPr>
          <p:cNvPr id="23557" name="Rectangle 15">
            <a:extLst>
              <a:ext uri="{FF2B5EF4-FFF2-40B4-BE49-F238E27FC236}">
                <a16:creationId xmlns:a16="http://schemas.microsoft.com/office/drawing/2014/main" id="{02756285-366B-4466-9C13-4621415D023E}"/>
              </a:ext>
            </a:extLst>
          </p:cNvPr>
          <p:cNvSpPr>
            <a:spLocks noChangeArrowheads="1"/>
          </p:cNvSpPr>
          <p:nvPr/>
        </p:nvSpPr>
        <p:spPr bwMode="auto">
          <a:xfrm>
            <a:off x="188913" y="5643563"/>
            <a:ext cx="11303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400">
                <a:solidFill>
                  <a:srgbClr val="FF0000"/>
                </a:solidFill>
                <a:ea typeface="Microsoft YaHei" panose="020B0503020204020204" pitchFamily="34" charset="-122"/>
              </a:rPr>
              <a:t>Anteile in %</a:t>
            </a:r>
          </a:p>
        </p:txBody>
      </p:sp>
      <p:grpSp>
        <p:nvGrpSpPr>
          <p:cNvPr id="5" name="Gruppieren 4">
            <a:extLst>
              <a:ext uri="{FF2B5EF4-FFF2-40B4-BE49-F238E27FC236}">
                <a16:creationId xmlns:a16="http://schemas.microsoft.com/office/drawing/2014/main" id="{AFFB6BCB-F6DD-4C90-82A8-E2BA4EF4A01F}"/>
              </a:ext>
            </a:extLst>
          </p:cNvPr>
          <p:cNvGrpSpPr>
            <a:grpSpLocks/>
          </p:cNvGrpSpPr>
          <p:nvPr/>
        </p:nvGrpSpPr>
        <p:grpSpPr bwMode="auto">
          <a:xfrm>
            <a:off x="238125" y="2728913"/>
            <a:ext cx="3470275" cy="2868612"/>
            <a:chOff x="282454" y="2943356"/>
            <a:chExt cx="3470839" cy="3090359"/>
          </a:xfrm>
        </p:grpSpPr>
        <p:sp>
          <p:nvSpPr>
            <p:cNvPr id="23585" name="Textfeld 2">
              <a:extLst>
                <a:ext uri="{FF2B5EF4-FFF2-40B4-BE49-F238E27FC236}">
                  <a16:creationId xmlns:a16="http://schemas.microsoft.com/office/drawing/2014/main" id="{E39D8770-A7C9-41F9-A9B3-FE0807B4D40A}"/>
                </a:ext>
              </a:extLst>
            </p:cNvPr>
            <p:cNvSpPr txBox="1">
              <a:spLocks noChangeArrowheads="1"/>
            </p:cNvSpPr>
            <p:nvPr/>
          </p:nvSpPr>
          <p:spPr bwMode="auto">
            <a:xfrm>
              <a:off x="282454" y="2943356"/>
              <a:ext cx="643161" cy="33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a:solidFill>
                    <a:srgbClr val="FF0000"/>
                  </a:solidFill>
                </a:rPr>
                <a:t>0,5 %</a:t>
              </a:r>
            </a:p>
          </p:txBody>
        </p:sp>
        <p:sp>
          <p:nvSpPr>
            <p:cNvPr id="23586" name="Textfeld 35">
              <a:extLst>
                <a:ext uri="{FF2B5EF4-FFF2-40B4-BE49-F238E27FC236}">
                  <a16:creationId xmlns:a16="http://schemas.microsoft.com/office/drawing/2014/main" id="{75C1C9D4-072D-4971-97CC-649EC2355A8E}"/>
                </a:ext>
              </a:extLst>
            </p:cNvPr>
            <p:cNvSpPr txBox="1">
              <a:spLocks noChangeArrowheads="1"/>
            </p:cNvSpPr>
            <p:nvPr/>
          </p:nvSpPr>
          <p:spPr bwMode="auto">
            <a:xfrm>
              <a:off x="311335" y="3953422"/>
              <a:ext cx="742553" cy="33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a:solidFill>
                    <a:srgbClr val="FF0000"/>
                  </a:solidFill>
                </a:rPr>
                <a:t>74,8 %</a:t>
              </a:r>
            </a:p>
          </p:txBody>
        </p:sp>
        <p:sp>
          <p:nvSpPr>
            <p:cNvPr id="23587" name="Textfeld 36">
              <a:extLst>
                <a:ext uri="{FF2B5EF4-FFF2-40B4-BE49-F238E27FC236}">
                  <a16:creationId xmlns:a16="http://schemas.microsoft.com/office/drawing/2014/main" id="{9AEA73CB-4D6D-4B59-9974-C1A312F2DBB4}"/>
                </a:ext>
              </a:extLst>
            </p:cNvPr>
            <p:cNvSpPr txBox="1">
              <a:spLocks noChangeArrowheads="1"/>
            </p:cNvSpPr>
            <p:nvPr/>
          </p:nvSpPr>
          <p:spPr bwMode="auto">
            <a:xfrm>
              <a:off x="304751" y="5702086"/>
              <a:ext cx="742553" cy="33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a:solidFill>
                    <a:srgbClr val="FF0000"/>
                  </a:solidFill>
                </a:rPr>
                <a:t>24,7 %</a:t>
              </a:r>
            </a:p>
          </p:txBody>
        </p:sp>
        <p:sp>
          <p:nvSpPr>
            <p:cNvPr id="23588" name="Ellipse 3">
              <a:extLst>
                <a:ext uri="{FF2B5EF4-FFF2-40B4-BE49-F238E27FC236}">
                  <a16:creationId xmlns:a16="http://schemas.microsoft.com/office/drawing/2014/main" id="{75B4B659-03A8-4540-BE68-C27D22BC6C44}"/>
                </a:ext>
              </a:extLst>
            </p:cNvPr>
            <p:cNvSpPr>
              <a:spLocks noChangeArrowheads="1"/>
            </p:cNvSpPr>
            <p:nvPr/>
          </p:nvSpPr>
          <p:spPr bwMode="auto">
            <a:xfrm>
              <a:off x="1711842" y="3394485"/>
              <a:ext cx="2041451" cy="1329481"/>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grpSp>
        <p:nvGrpSpPr>
          <p:cNvPr id="2" name="Gruppieren 1">
            <a:extLst>
              <a:ext uri="{FF2B5EF4-FFF2-40B4-BE49-F238E27FC236}">
                <a16:creationId xmlns:a16="http://schemas.microsoft.com/office/drawing/2014/main" id="{8A90D2B3-64B6-4D56-961C-257D953B977C}"/>
              </a:ext>
            </a:extLst>
          </p:cNvPr>
          <p:cNvGrpSpPr>
            <a:grpSpLocks/>
          </p:cNvGrpSpPr>
          <p:nvPr/>
        </p:nvGrpSpPr>
        <p:grpSpPr bwMode="auto">
          <a:xfrm>
            <a:off x="4635500" y="2598738"/>
            <a:ext cx="5295900" cy="2489200"/>
            <a:chOff x="4635499" y="2598086"/>
            <a:chExt cx="5296893" cy="2490123"/>
          </a:xfrm>
        </p:grpSpPr>
        <p:sp>
          <p:nvSpPr>
            <p:cNvPr id="23579" name="Textfeld 38">
              <a:extLst>
                <a:ext uri="{FF2B5EF4-FFF2-40B4-BE49-F238E27FC236}">
                  <a16:creationId xmlns:a16="http://schemas.microsoft.com/office/drawing/2014/main" id="{83026E72-0D6A-4B48-B472-2406D7A61192}"/>
                </a:ext>
              </a:extLst>
            </p:cNvPr>
            <p:cNvSpPr txBox="1">
              <a:spLocks noChangeArrowheads="1"/>
            </p:cNvSpPr>
            <p:nvPr/>
          </p:nvSpPr>
          <p:spPr bwMode="auto">
            <a:xfrm>
              <a:off x="7987721" y="2598086"/>
              <a:ext cx="1776364" cy="3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a:solidFill>
                    <a:srgbClr val="FF0000"/>
                  </a:solidFill>
                </a:rPr>
                <a:t>Verbrauchssektoren</a:t>
              </a:r>
            </a:p>
          </p:txBody>
        </p:sp>
        <p:sp>
          <p:nvSpPr>
            <p:cNvPr id="23580" name="Textfeld 39">
              <a:extLst>
                <a:ext uri="{FF2B5EF4-FFF2-40B4-BE49-F238E27FC236}">
                  <a16:creationId xmlns:a16="http://schemas.microsoft.com/office/drawing/2014/main" id="{C3174E42-6243-46A8-8251-070CB811DD13}"/>
                </a:ext>
              </a:extLst>
            </p:cNvPr>
            <p:cNvSpPr txBox="1">
              <a:spLocks noChangeArrowheads="1"/>
            </p:cNvSpPr>
            <p:nvPr/>
          </p:nvSpPr>
          <p:spPr bwMode="auto">
            <a:xfrm>
              <a:off x="8022294" y="2871142"/>
              <a:ext cx="742583" cy="3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a:solidFill>
                    <a:srgbClr val="FF0000"/>
                  </a:solidFill>
                </a:rPr>
                <a:t>28,9 %</a:t>
              </a:r>
            </a:p>
          </p:txBody>
        </p:sp>
        <p:sp>
          <p:nvSpPr>
            <p:cNvPr id="23581" name="Textfeld 40">
              <a:extLst>
                <a:ext uri="{FF2B5EF4-FFF2-40B4-BE49-F238E27FC236}">
                  <a16:creationId xmlns:a16="http://schemas.microsoft.com/office/drawing/2014/main" id="{ADE8CE63-E16D-4DA2-8198-92A6566C23C3}"/>
                </a:ext>
              </a:extLst>
            </p:cNvPr>
            <p:cNvSpPr txBox="1">
              <a:spLocks noChangeArrowheads="1"/>
            </p:cNvSpPr>
            <p:nvPr/>
          </p:nvSpPr>
          <p:spPr bwMode="auto">
            <a:xfrm>
              <a:off x="8560182" y="3347512"/>
              <a:ext cx="742583" cy="3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a:solidFill>
                    <a:srgbClr val="FF0000"/>
                  </a:solidFill>
                </a:rPr>
                <a:t>29,5 %</a:t>
              </a:r>
            </a:p>
          </p:txBody>
        </p:sp>
        <p:sp>
          <p:nvSpPr>
            <p:cNvPr id="23582" name="Textfeld 41">
              <a:extLst>
                <a:ext uri="{FF2B5EF4-FFF2-40B4-BE49-F238E27FC236}">
                  <a16:creationId xmlns:a16="http://schemas.microsoft.com/office/drawing/2014/main" id="{B626880C-2579-4B64-9970-0A3B20C966A5}"/>
                </a:ext>
              </a:extLst>
            </p:cNvPr>
            <p:cNvSpPr txBox="1">
              <a:spLocks noChangeArrowheads="1"/>
            </p:cNvSpPr>
            <p:nvPr/>
          </p:nvSpPr>
          <p:spPr bwMode="auto">
            <a:xfrm>
              <a:off x="9021797" y="4008305"/>
              <a:ext cx="742583" cy="3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a:solidFill>
                    <a:srgbClr val="FF0000"/>
                  </a:solidFill>
                </a:rPr>
                <a:t>26,1 %</a:t>
              </a:r>
            </a:p>
          </p:txBody>
        </p:sp>
        <p:sp>
          <p:nvSpPr>
            <p:cNvPr id="23583" name="Textfeld 42">
              <a:extLst>
                <a:ext uri="{FF2B5EF4-FFF2-40B4-BE49-F238E27FC236}">
                  <a16:creationId xmlns:a16="http://schemas.microsoft.com/office/drawing/2014/main" id="{1DBFBB94-50B4-46FE-B45E-A339F0320AEB}"/>
                </a:ext>
              </a:extLst>
            </p:cNvPr>
            <p:cNvSpPr txBox="1">
              <a:spLocks noChangeArrowheads="1"/>
            </p:cNvSpPr>
            <p:nvPr/>
          </p:nvSpPr>
          <p:spPr bwMode="auto">
            <a:xfrm>
              <a:off x="9189809" y="4780440"/>
              <a:ext cx="742583" cy="3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a:solidFill>
                    <a:srgbClr val="FF0000"/>
                  </a:solidFill>
                </a:rPr>
                <a:t>15,5 %</a:t>
              </a:r>
            </a:p>
          </p:txBody>
        </p:sp>
        <p:sp>
          <p:nvSpPr>
            <p:cNvPr id="23584" name="Ellipse 43">
              <a:extLst>
                <a:ext uri="{FF2B5EF4-FFF2-40B4-BE49-F238E27FC236}">
                  <a16:creationId xmlns:a16="http://schemas.microsoft.com/office/drawing/2014/main" id="{B64C722A-7BA3-4DF0-8272-652F56F15F1A}"/>
                </a:ext>
              </a:extLst>
            </p:cNvPr>
            <p:cNvSpPr>
              <a:spLocks noChangeArrowheads="1"/>
            </p:cNvSpPr>
            <p:nvPr/>
          </p:nvSpPr>
          <p:spPr bwMode="auto">
            <a:xfrm>
              <a:off x="4635499" y="3824819"/>
              <a:ext cx="2041565" cy="119173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sp>
        <p:nvSpPr>
          <p:cNvPr id="7179" name="Textfeld 38">
            <a:extLst>
              <a:ext uri="{FF2B5EF4-FFF2-40B4-BE49-F238E27FC236}">
                <a16:creationId xmlns:a16="http://schemas.microsoft.com/office/drawing/2014/main" id="{55637051-00C5-4969-840F-F81756CBC99C}"/>
              </a:ext>
            </a:extLst>
          </p:cNvPr>
          <p:cNvSpPr txBox="1">
            <a:spLocks noChangeArrowheads="1"/>
          </p:cNvSpPr>
          <p:nvPr/>
        </p:nvSpPr>
        <p:spPr bwMode="auto">
          <a:xfrm>
            <a:off x="7920038" y="5437188"/>
            <a:ext cx="16367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a:solidFill>
                  <a:srgbClr val="FF0000"/>
                </a:solidFill>
              </a:rPr>
              <a:t>darin sind 47 % </a:t>
            </a:r>
            <a:br>
              <a:rPr lang="de-DE" altLang="de-DE" sz="1400">
                <a:solidFill>
                  <a:srgbClr val="FF0000"/>
                </a:solidFill>
              </a:rPr>
            </a:br>
            <a:r>
              <a:rPr lang="de-DE" altLang="de-DE" sz="1400">
                <a:solidFill>
                  <a:srgbClr val="FF0000"/>
                </a:solidFill>
              </a:rPr>
              <a:t>(Prozess-)Wärme </a:t>
            </a:r>
          </a:p>
          <a:p>
            <a:r>
              <a:rPr lang="de-DE" altLang="de-DE" sz="1400">
                <a:solidFill>
                  <a:srgbClr val="FF0000"/>
                </a:solidFill>
              </a:rPr>
              <a:t>enthalten</a:t>
            </a:r>
          </a:p>
        </p:txBody>
      </p:sp>
      <p:sp>
        <p:nvSpPr>
          <p:cNvPr id="23561" name="Textfeld 1">
            <a:extLst>
              <a:ext uri="{FF2B5EF4-FFF2-40B4-BE49-F238E27FC236}">
                <a16:creationId xmlns:a16="http://schemas.microsoft.com/office/drawing/2014/main" id="{4A3B46FA-9924-46CA-AAD3-0A3BB908572B}"/>
              </a:ext>
            </a:extLst>
          </p:cNvPr>
          <p:cNvSpPr txBox="1">
            <a:spLocks noChangeArrowheads="1"/>
          </p:cNvSpPr>
          <p:nvPr/>
        </p:nvSpPr>
        <p:spPr bwMode="auto">
          <a:xfrm>
            <a:off x="293688" y="1308100"/>
            <a:ext cx="1998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b="1"/>
              <a:t>Energieeinheit: PJ </a:t>
            </a:r>
            <a:r>
              <a:rPr lang="de-DE" altLang="de-DE" sz="1200" b="1">
                <a:solidFill>
                  <a:schemeClr val="accent2"/>
                </a:solidFill>
              </a:rPr>
              <a:t>(TWh)</a:t>
            </a:r>
          </a:p>
        </p:txBody>
      </p:sp>
      <p:sp>
        <p:nvSpPr>
          <p:cNvPr id="11" name="Rectangle 4">
            <a:extLst>
              <a:ext uri="{FF2B5EF4-FFF2-40B4-BE49-F238E27FC236}">
                <a16:creationId xmlns:a16="http://schemas.microsoft.com/office/drawing/2014/main" id="{D841A541-B0B7-4728-9555-E7FD843580AA}"/>
              </a:ext>
            </a:extLst>
          </p:cNvPr>
          <p:cNvSpPr>
            <a:spLocks noChangeArrowheads="1"/>
          </p:cNvSpPr>
          <p:nvPr/>
        </p:nvSpPr>
        <p:spPr bwMode="auto">
          <a:xfrm>
            <a:off x="287338" y="6132513"/>
            <a:ext cx="93345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Fast ¾ unseres Energieaufkommens importieren wir!</a:t>
            </a:r>
          </a:p>
        </p:txBody>
      </p:sp>
      <p:sp>
        <p:nvSpPr>
          <p:cNvPr id="23563" name="Textfeld 5">
            <a:extLst>
              <a:ext uri="{FF2B5EF4-FFF2-40B4-BE49-F238E27FC236}">
                <a16:creationId xmlns:a16="http://schemas.microsoft.com/office/drawing/2014/main" id="{3053CB1A-2590-48A0-92FD-7EB11A472BC8}"/>
              </a:ext>
            </a:extLst>
          </p:cNvPr>
          <p:cNvSpPr txBox="1">
            <a:spLocks noChangeArrowheads="1"/>
          </p:cNvSpPr>
          <p:nvPr/>
        </p:nvSpPr>
        <p:spPr bwMode="auto">
          <a:xfrm>
            <a:off x="260350" y="2497138"/>
            <a:ext cx="45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b="1">
                <a:solidFill>
                  <a:schemeClr val="accent2"/>
                </a:solidFill>
              </a:rPr>
              <a:t>(21)</a:t>
            </a:r>
          </a:p>
        </p:txBody>
      </p:sp>
      <p:sp>
        <p:nvSpPr>
          <p:cNvPr id="23564" name="Textfeld 23">
            <a:extLst>
              <a:ext uri="{FF2B5EF4-FFF2-40B4-BE49-F238E27FC236}">
                <a16:creationId xmlns:a16="http://schemas.microsoft.com/office/drawing/2014/main" id="{2978A52A-F6E4-4298-9029-A300347E1B71}"/>
              </a:ext>
            </a:extLst>
          </p:cNvPr>
          <p:cNvSpPr txBox="1">
            <a:spLocks noChangeArrowheads="1"/>
          </p:cNvSpPr>
          <p:nvPr/>
        </p:nvSpPr>
        <p:spPr bwMode="auto">
          <a:xfrm>
            <a:off x="360363" y="3451225"/>
            <a:ext cx="6699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b="1">
                <a:solidFill>
                  <a:schemeClr val="accent2"/>
                </a:solidFill>
              </a:rPr>
              <a:t>(3.389)</a:t>
            </a:r>
          </a:p>
        </p:txBody>
      </p:sp>
      <p:sp>
        <p:nvSpPr>
          <p:cNvPr id="23565" name="Textfeld 24">
            <a:extLst>
              <a:ext uri="{FF2B5EF4-FFF2-40B4-BE49-F238E27FC236}">
                <a16:creationId xmlns:a16="http://schemas.microsoft.com/office/drawing/2014/main" id="{B7B8E6FB-1A8C-4D82-9111-9F87DB22B0FD}"/>
              </a:ext>
            </a:extLst>
          </p:cNvPr>
          <p:cNvSpPr txBox="1">
            <a:spLocks noChangeArrowheads="1"/>
          </p:cNvSpPr>
          <p:nvPr/>
        </p:nvSpPr>
        <p:spPr bwMode="auto">
          <a:xfrm>
            <a:off x="266700" y="5100638"/>
            <a:ext cx="661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b="1">
                <a:solidFill>
                  <a:schemeClr val="accent2"/>
                </a:solidFill>
              </a:rPr>
              <a:t>(1.118)</a:t>
            </a:r>
          </a:p>
        </p:txBody>
      </p:sp>
      <p:sp>
        <p:nvSpPr>
          <p:cNvPr id="26" name="Textfeld 25">
            <a:extLst>
              <a:ext uri="{FF2B5EF4-FFF2-40B4-BE49-F238E27FC236}">
                <a16:creationId xmlns:a16="http://schemas.microsoft.com/office/drawing/2014/main" id="{19435C8A-49E4-4DEB-ACB4-EAB1771D5A00}"/>
              </a:ext>
            </a:extLst>
          </p:cNvPr>
          <p:cNvSpPr txBox="1"/>
          <p:nvPr/>
        </p:nvSpPr>
        <p:spPr>
          <a:xfrm>
            <a:off x="2163340" y="3959738"/>
            <a:ext cx="670376" cy="276999"/>
          </a:xfrm>
          <a:prstGeom prst="rect">
            <a:avLst/>
          </a:prstGeom>
          <a:noFill/>
        </p:spPr>
        <p:txBody>
          <a:bodyPr wrap="none">
            <a:spAutoFit/>
          </a:bodyPr>
          <a:lstStyle/>
          <a:p>
            <a:pPr>
              <a:defRPr/>
            </a:pPr>
            <a:r>
              <a:rPr lang="de-DE" sz="1200" b="1" dirty="0">
                <a:solidFill>
                  <a:schemeClr val="accent2"/>
                </a:solidFill>
                <a:highlight>
                  <a:srgbClr val="C0C0C0"/>
                </a:highlight>
              </a:rPr>
              <a:t>(4.528)</a:t>
            </a:r>
          </a:p>
        </p:txBody>
      </p:sp>
      <p:sp>
        <p:nvSpPr>
          <p:cNvPr id="27" name="Textfeld 26">
            <a:extLst>
              <a:ext uri="{FF2B5EF4-FFF2-40B4-BE49-F238E27FC236}">
                <a16:creationId xmlns:a16="http://schemas.microsoft.com/office/drawing/2014/main" id="{39722936-65E1-4E41-9C50-097AD35D01DA}"/>
              </a:ext>
            </a:extLst>
          </p:cNvPr>
          <p:cNvSpPr txBox="1"/>
          <p:nvPr/>
        </p:nvSpPr>
        <p:spPr>
          <a:xfrm>
            <a:off x="5242100" y="4587681"/>
            <a:ext cx="670376" cy="276999"/>
          </a:xfrm>
          <a:prstGeom prst="rect">
            <a:avLst/>
          </a:prstGeom>
          <a:noFill/>
        </p:spPr>
        <p:txBody>
          <a:bodyPr wrap="none">
            <a:spAutoFit/>
          </a:bodyPr>
          <a:lstStyle/>
          <a:p>
            <a:pPr>
              <a:defRPr/>
            </a:pPr>
            <a:r>
              <a:rPr lang="de-DE" sz="1200" b="1" dirty="0">
                <a:solidFill>
                  <a:schemeClr val="accent2"/>
                </a:solidFill>
                <a:highlight>
                  <a:srgbClr val="C0C0C0"/>
                </a:highlight>
              </a:rPr>
              <a:t>(2.591)</a:t>
            </a:r>
          </a:p>
        </p:txBody>
      </p:sp>
      <p:sp>
        <p:nvSpPr>
          <p:cNvPr id="23568" name="Textfeld 27">
            <a:extLst>
              <a:ext uri="{FF2B5EF4-FFF2-40B4-BE49-F238E27FC236}">
                <a16:creationId xmlns:a16="http://schemas.microsoft.com/office/drawing/2014/main" id="{7D55EA1F-43F8-4361-AE9E-1DA8859F3209}"/>
              </a:ext>
            </a:extLst>
          </p:cNvPr>
          <p:cNvSpPr txBox="1">
            <a:spLocks noChangeArrowheads="1"/>
          </p:cNvSpPr>
          <p:nvPr/>
        </p:nvSpPr>
        <p:spPr bwMode="auto">
          <a:xfrm>
            <a:off x="7478713" y="3148013"/>
            <a:ext cx="542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b="1">
                <a:solidFill>
                  <a:schemeClr val="accent2"/>
                </a:solidFill>
              </a:rPr>
              <a:t>(</a:t>
            </a:r>
            <a:r>
              <a:rPr lang="de-DE" altLang="de-DE" sz="1200" b="1" u="sng">
                <a:solidFill>
                  <a:schemeClr val="accent2"/>
                </a:solidFill>
              </a:rPr>
              <a:t>750</a:t>
            </a:r>
            <a:r>
              <a:rPr lang="de-DE" altLang="de-DE" sz="1200" b="1">
                <a:solidFill>
                  <a:schemeClr val="accent2"/>
                </a:solidFill>
              </a:rPr>
              <a:t>)</a:t>
            </a:r>
          </a:p>
        </p:txBody>
      </p:sp>
      <p:sp>
        <p:nvSpPr>
          <p:cNvPr id="23569" name="Textfeld 28">
            <a:extLst>
              <a:ext uri="{FF2B5EF4-FFF2-40B4-BE49-F238E27FC236}">
                <a16:creationId xmlns:a16="http://schemas.microsoft.com/office/drawing/2014/main" id="{CE87408F-A4F4-424D-ABB9-1EDCD14FE1E1}"/>
              </a:ext>
            </a:extLst>
          </p:cNvPr>
          <p:cNvSpPr txBox="1">
            <a:spLocks noChangeArrowheads="1"/>
          </p:cNvSpPr>
          <p:nvPr/>
        </p:nvSpPr>
        <p:spPr bwMode="auto">
          <a:xfrm>
            <a:off x="8078788" y="3643313"/>
            <a:ext cx="5413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b="1">
                <a:solidFill>
                  <a:schemeClr val="accent2"/>
                </a:solidFill>
              </a:rPr>
              <a:t>(</a:t>
            </a:r>
            <a:r>
              <a:rPr lang="de-DE" altLang="de-DE" sz="1200" b="1" u="sng">
                <a:solidFill>
                  <a:schemeClr val="accent2"/>
                </a:solidFill>
              </a:rPr>
              <a:t>765</a:t>
            </a:r>
            <a:r>
              <a:rPr lang="de-DE" altLang="de-DE" sz="1200" b="1">
                <a:solidFill>
                  <a:schemeClr val="accent2"/>
                </a:solidFill>
              </a:rPr>
              <a:t>)</a:t>
            </a:r>
          </a:p>
        </p:txBody>
      </p:sp>
      <p:sp>
        <p:nvSpPr>
          <p:cNvPr id="23570" name="Textfeld 29">
            <a:extLst>
              <a:ext uri="{FF2B5EF4-FFF2-40B4-BE49-F238E27FC236}">
                <a16:creationId xmlns:a16="http://schemas.microsoft.com/office/drawing/2014/main" id="{D3FB902A-3560-4E61-B5FD-521453A10620}"/>
              </a:ext>
            </a:extLst>
          </p:cNvPr>
          <p:cNvSpPr txBox="1">
            <a:spLocks noChangeArrowheads="1"/>
          </p:cNvSpPr>
          <p:nvPr/>
        </p:nvSpPr>
        <p:spPr bwMode="auto">
          <a:xfrm>
            <a:off x="8466138" y="4287838"/>
            <a:ext cx="541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b="1">
                <a:solidFill>
                  <a:schemeClr val="accent2"/>
                </a:solidFill>
              </a:rPr>
              <a:t>(</a:t>
            </a:r>
            <a:r>
              <a:rPr lang="de-DE" altLang="de-DE" sz="1200" b="1" u="sng">
                <a:solidFill>
                  <a:schemeClr val="accent2"/>
                </a:solidFill>
              </a:rPr>
              <a:t>675</a:t>
            </a:r>
            <a:r>
              <a:rPr lang="de-DE" altLang="de-DE" sz="1200" b="1">
                <a:solidFill>
                  <a:schemeClr val="accent2"/>
                </a:solidFill>
              </a:rPr>
              <a:t>)</a:t>
            </a:r>
          </a:p>
        </p:txBody>
      </p:sp>
      <p:sp>
        <p:nvSpPr>
          <p:cNvPr id="23571" name="Textfeld 30">
            <a:extLst>
              <a:ext uri="{FF2B5EF4-FFF2-40B4-BE49-F238E27FC236}">
                <a16:creationId xmlns:a16="http://schemas.microsoft.com/office/drawing/2014/main" id="{2DE48791-D76A-4499-9AB1-782C8FB2C249}"/>
              </a:ext>
            </a:extLst>
          </p:cNvPr>
          <p:cNvSpPr txBox="1">
            <a:spLocks noChangeArrowheads="1"/>
          </p:cNvSpPr>
          <p:nvPr/>
        </p:nvSpPr>
        <p:spPr bwMode="auto">
          <a:xfrm>
            <a:off x="8764588" y="4860925"/>
            <a:ext cx="5413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b="1">
                <a:solidFill>
                  <a:schemeClr val="accent2"/>
                </a:solidFill>
              </a:rPr>
              <a:t>(</a:t>
            </a:r>
            <a:r>
              <a:rPr lang="de-DE" altLang="de-DE" sz="1200" b="1" u="sng">
                <a:solidFill>
                  <a:schemeClr val="accent2"/>
                </a:solidFill>
              </a:rPr>
              <a:t>401</a:t>
            </a:r>
            <a:r>
              <a:rPr lang="de-DE" altLang="de-DE" sz="1200" b="1">
                <a:solidFill>
                  <a:schemeClr val="accent2"/>
                </a:solidFill>
              </a:rPr>
              <a:t>)</a:t>
            </a:r>
          </a:p>
        </p:txBody>
      </p:sp>
      <p:sp>
        <p:nvSpPr>
          <p:cNvPr id="23572" name="Textfeld 27">
            <a:extLst>
              <a:ext uri="{FF2B5EF4-FFF2-40B4-BE49-F238E27FC236}">
                <a16:creationId xmlns:a16="http://schemas.microsoft.com/office/drawing/2014/main" id="{9969093B-24B4-4DD5-A523-614DF4112959}"/>
              </a:ext>
            </a:extLst>
          </p:cNvPr>
          <p:cNvSpPr txBox="1">
            <a:spLocks noChangeArrowheads="1"/>
          </p:cNvSpPr>
          <p:nvPr/>
        </p:nvSpPr>
        <p:spPr bwMode="auto">
          <a:xfrm>
            <a:off x="7237413" y="1622425"/>
            <a:ext cx="5413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b="1">
                <a:solidFill>
                  <a:schemeClr val="accent2"/>
                </a:solidFill>
              </a:rPr>
              <a:t>(</a:t>
            </a:r>
            <a:r>
              <a:rPr lang="de-DE" altLang="de-DE" sz="1200" b="1" u="sng">
                <a:solidFill>
                  <a:schemeClr val="accent2"/>
                </a:solidFill>
              </a:rPr>
              <a:t>162</a:t>
            </a:r>
            <a:r>
              <a:rPr lang="de-DE" altLang="de-DE" sz="1200" b="1">
                <a:solidFill>
                  <a:schemeClr val="accent2"/>
                </a:solidFill>
              </a:rPr>
              <a:t>)</a:t>
            </a:r>
          </a:p>
        </p:txBody>
      </p:sp>
      <p:sp>
        <p:nvSpPr>
          <p:cNvPr id="23573" name="Textfeld 27">
            <a:extLst>
              <a:ext uri="{FF2B5EF4-FFF2-40B4-BE49-F238E27FC236}">
                <a16:creationId xmlns:a16="http://schemas.microsoft.com/office/drawing/2014/main" id="{2BE26716-CBA0-4184-9415-BEC4B8AC663E}"/>
              </a:ext>
            </a:extLst>
          </p:cNvPr>
          <p:cNvSpPr txBox="1">
            <a:spLocks noChangeArrowheads="1"/>
          </p:cNvSpPr>
          <p:nvPr/>
        </p:nvSpPr>
        <p:spPr bwMode="auto">
          <a:xfrm>
            <a:off x="6621463" y="1622425"/>
            <a:ext cx="5413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b="1">
                <a:solidFill>
                  <a:schemeClr val="accent2"/>
                </a:solidFill>
              </a:rPr>
              <a:t>(</a:t>
            </a:r>
            <a:r>
              <a:rPr lang="de-DE" altLang="de-DE" sz="1200" b="1" u="sng">
                <a:solidFill>
                  <a:schemeClr val="accent2"/>
                </a:solidFill>
              </a:rPr>
              <a:t>731</a:t>
            </a:r>
            <a:r>
              <a:rPr lang="de-DE" altLang="de-DE" sz="1200" b="1">
                <a:solidFill>
                  <a:schemeClr val="accent2"/>
                </a:solidFill>
              </a:rPr>
              <a:t>)</a:t>
            </a:r>
          </a:p>
        </p:txBody>
      </p:sp>
      <p:sp>
        <p:nvSpPr>
          <p:cNvPr id="23574" name="Textfeld 27">
            <a:extLst>
              <a:ext uri="{FF2B5EF4-FFF2-40B4-BE49-F238E27FC236}">
                <a16:creationId xmlns:a16="http://schemas.microsoft.com/office/drawing/2014/main" id="{FC5861E3-21A5-4670-B785-9B012CABC72C}"/>
              </a:ext>
            </a:extLst>
          </p:cNvPr>
          <p:cNvSpPr txBox="1">
            <a:spLocks noChangeArrowheads="1"/>
          </p:cNvSpPr>
          <p:nvPr/>
        </p:nvSpPr>
        <p:spPr bwMode="auto">
          <a:xfrm>
            <a:off x="8020050" y="1249363"/>
            <a:ext cx="18859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b="1">
                <a:solidFill>
                  <a:schemeClr val="accent2"/>
                </a:solidFill>
              </a:rPr>
              <a:t>Primärenergie-verbrauch  </a:t>
            </a:r>
            <a:r>
              <a:rPr lang="de-DE" altLang="de-DE" sz="900" b="1">
                <a:solidFill>
                  <a:schemeClr val="accent2"/>
                </a:solidFill>
              </a:rPr>
              <a:t>1)</a:t>
            </a:r>
            <a:br>
              <a:rPr lang="de-DE" altLang="de-DE" sz="900" b="1">
                <a:solidFill>
                  <a:schemeClr val="accent2"/>
                </a:solidFill>
              </a:rPr>
            </a:br>
            <a:r>
              <a:rPr lang="de-DE" altLang="de-DE" sz="1200" b="1">
                <a:solidFill>
                  <a:schemeClr val="accent2"/>
                </a:solidFill>
              </a:rPr>
              <a:t>(Summe </a:t>
            </a:r>
            <a:r>
              <a:rPr lang="de-DE" altLang="de-DE" sz="1200" b="1" u="sng">
                <a:solidFill>
                  <a:schemeClr val="accent2"/>
                </a:solidFill>
              </a:rPr>
              <a:t>3.485</a:t>
            </a:r>
            <a:r>
              <a:rPr lang="de-DE" altLang="de-DE" sz="1200" b="1">
                <a:solidFill>
                  <a:schemeClr val="accent2"/>
                </a:solidFill>
              </a:rPr>
              <a:t>)</a:t>
            </a:r>
          </a:p>
          <a:p>
            <a:r>
              <a:rPr lang="de-DE" altLang="de-DE" sz="900" b="1">
                <a:solidFill>
                  <a:schemeClr val="accent2"/>
                </a:solidFill>
              </a:rPr>
              <a:t>1) ohne nichtenerg. Verbrauch</a:t>
            </a:r>
          </a:p>
        </p:txBody>
      </p:sp>
      <p:sp>
        <p:nvSpPr>
          <p:cNvPr id="33" name="Textfeld 32">
            <a:extLst>
              <a:ext uri="{FF2B5EF4-FFF2-40B4-BE49-F238E27FC236}">
                <a16:creationId xmlns:a16="http://schemas.microsoft.com/office/drawing/2014/main" id="{95DAF141-B43D-4BD5-AD68-E3999055F7E0}"/>
              </a:ext>
            </a:extLst>
          </p:cNvPr>
          <p:cNvSpPr txBox="1"/>
          <p:nvPr/>
        </p:nvSpPr>
        <p:spPr>
          <a:xfrm>
            <a:off x="3869271" y="3974335"/>
            <a:ext cx="670376" cy="276999"/>
          </a:xfrm>
          <a:prstGeom prst="rect">
            <a:avLst/>
          </a:prstGeom>
          <a:noFill/>
        </p:spPr>
        <p:txBody>
          <a:bodyPr wrap="none">
            <a:spAutoFit/>
          </a:bodyPr>
          <a:lstStyle/>
          <a:p>
            <a:pPr>
              <a:defRPr/>
            </a:pPr>
            <a:r>
              <a:rPr lang="de-DE" sz="1200" b="1" dirty="0">
                <a:solidFill>
                  <a:schemeClr val="accent2"/>
                </a:solidFill>
                <a:highlight>
                  <a:srgbClr val="C0C0C0"/>
                </a:highlight>
              </a:rPr>
              <a:t>(3.776)</a:t>
            </a:r>
          </a:p>
        </p:txBody>
      </p:sp>
      <p:sp>
        <p:nvSpPr>
          <p:cNvPr id="23576" name="Textfeld 27">
            <a:extLst>
              <a:ext uri="{FF2B5EF4-FFF2-40B4-BE49-F238E27FC236}">
                <a16:creationId xmlns:a16="http://schemas.microsoft.com/office/drawing/2014/main" id="{2BC33D8C-8B96-4CF9-8647-BADCA2D17A0C}"/>
              </a:ext>
            </a:extLst>
          </p:cNvPr>
          <p:cNvSpPr txBox="1">
            <a:spLocks noChangeArrowheads="1"/>
          </p:cNvSpPr>
          <p:nvPr/>
        </p:nvSpPr>
        <p:spPr bwMode="auto">
          <a:xfrm>
            <a:off x="4911725" y="1622425"/>
            <a:ext cx="457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b="1">
                <a:solidFill>
                  <a:schemeClr val="accent2"/>
                </a:solidFill>
              </a:rPr>
              <a:t>(15)</a:t>
            </a:r>
          </a:p>
        </p:txBody>
      </p:sp>
      <p:sp>
        <p:nvSpPr>
          <p:cNvPr id="23577" name="Textfeld 27">
            <a:extLst>
              <a:ext uri="{FF2B5EF4-FFF2-40B4-BE49-F238E27FC236}">
                <a16:creationId xmlns:a16="http://schemas.microsoft.com/office/drawing/2014/main" id="{8448FA11-DB46-447E-BD9B-1B532B288F3C}"/>
              </a:ext>
            </a:extLst>
          </p:cNvPr>
          <p:cNvSpPr txBox="1">
            <a:spLocks noChangeArrowheads="1"/>
          </p:cNvSpPr>
          <p:nvPr/>
        </p:nvSpPr>
        <p:spPr bwMode="auto">
          <a:xfrm>
            <a:off x="5434013" y="1622425"/>
            <a:ext cx="5413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b="1">
                <a:solidFill>
                  <a:schemeClr val="accent2"/>
                </a:solidFill>
              </a:rPr>
              <a:t>(276)</a:t>
            </a:r>
          </a:p>
        </p:txBody>
      </p:sp>
      <p:sp>
        <p:nvSpPr>
          <p:cNvPr id="36" name="Ellipse 3">
            <a:extLst>
              <a:ext uri="{FF2B5EF4-FFF2-40B4-BE49-F238E27FC236}">
                <a16:creationId xmlns:a16="http://schemas.microsoft.com/office/drawing/2014/main" id="{20C72A8E-50F2-48CC-B5FB-37B227AA9CDA}"/>
              </a:ext>
            </a:extLst>
          </p:cNvPr>
          <p:cNvSpPr>
            <a:spLocks noChangeArrowheads="1"/>
          </p:cNvSpPr>
          <p:nvPr/>
        </p:nvSpPr>
        <p:spPr bwMode="auto">
          <a:xfrm>
            <a:off x="7750175" y="966788"/>
            <a:ext cx="2155825" cy="13890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179"/>
                                        </p:tgtEl>
                                        <p:attrNameLst>
                                          <p:attrName>style.visibility</p:attrName>
                                        </p:attrNameLst>
                                      </p:cBhvr>
                                      <p:to>
                                        <p:strVal val="visible"/>
                                      </p:to>
                                    </p:set>
                                    <p:anim calcmode="lin" valueType="num">
                                      <p:cBhvr additive="base">
                                        <p:cTn id="19" dur="1000" fill="hold"/>
                                        <p:tgtEl>
                                          <p:spTgt spid="7179"/>
                                        </p:tgtEl>
                                        <p:attrNameLst>
                                          <p:attrName>ppt_x</p:attrName>
                                        </p:attrNameLst>
                                      </p:cBhvr>
                                      <p:tavLst>
                                        <p:tav tm="0">
                                          <p:val>
                                            <p:strVal val="0-#ppt_w/2"/>
                                          </p:val>
                                        </p:tav>
                                        <p:tav tm="100000">
                                          <p:val>
                                            <p:strVal val="#ppt_x"/>
                                          </p:val>
                                        </p:tav>
                                      </p:tavLst>
                                    </p:anim>
                                    <p:anim calcmode="lin" valueType="num">
                                      <p:cBhvr additive="base">
                                        <p:cTn id="20" dur="1000" fill="hold"/>
                                        <p:tgtEl>
                                          <p:spTgt spid="7179"/>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0-#ppt_w/2"/>
                                          </p:val>
                                        </p:tav>
                                        <p:tav tm="100000">
                                          <p:val>
                                            <p:strVal val="#ppt_x"/>
                                          </p:val>
                                        </p:tav>
                                      </p:tavLst>
                                    </p:anim>
                                    <p:anim calcmode="lin" valueType="num">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P spid="11" grpId="0"/>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BEA74343-99B9-4578-8785-D28A45EF18D0}"/>
              </a:ext>
            </a:extLst>
          </p:cNvPr>
          <p:cNvSpPr>
            <a:spLocks noChangeArrowheads="1"/>
          </p:cNvSpPr>
          <p:nvPr/>
        </p:nvSpPr>
        <p:spPr bwMode="auto">
          <a:xfrm>
            <a:off x="1330324" y="4801"/>
            <a:ext cx="8429495"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Ermittlung Primärenergiebedarf bis 2040 in Deutschland (2) Energiebilanz von 2017 zu 2040</a:t>
            </a:r>
            <a:endParaRPr lang="de-DE" altLang="de-DE" sz="1800" dirty="0">
              <a:solidFill>
                <a:schemeClr val="bg1"/>
              </a:solidFill>
            </a:endParaRPr>
          </a:p>
        </p:txBody>
      </p:sp>
      <p:sp>
        <p:nvSpPr>
          <p:cNvPr id="27651" name="Textfeld 7">
            <a:extLst>
              <a:ext uri="{FF2B5EF4-FFF2-40B4-BE49-F238E27FC236}">
                <a16:creationId xmlns:a16="http://schemas.microsoft.com/office/drawing/2014/main" id="{114C02D5-C9BB-4E02-8FF3-78F599378ED9}"/>
              </a:ext>
            </a:extLst>
          </p:cNvPr>
          <p:cNvSpPr txBox="1">
            <a:spLocks noChangeArrowheads="1"/>
          </p:cNvSpPr>
          <p:nvPr/>
        </p:nvSpPr>
        <p:spPr bwMode="auto">
          <a:xfrm>
            <a:off x="242888" y="3413125"/>
            <a:ext cx="771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de-DE" altLang="de-DE" sz="1200">
                <a:solidFill>
                  <a:srgbClr val="3333FF"/>
                </a:solidFill>
              </a:rPr>
              <a:t>Industrie</a:t>
            </a:r>
          </a:p>
        </p:txBody>
      </p:sp>
      <p:sp>
        <p:nvSpPr>
          <p:cNvPr id="27652" name="Textfeld 7">
            <a:extLst>
              <a:ext uri="{FF2B5EF4-FFF2-40B4-BE49-F238E27FC236}">
                <a16:creationId xmlns:a16="http://schemas.microsoft.com/office/drawing/2014/main" id="{A08C667C-6BFA-4316-8A47-B6A876B25CDE}"/>
              </a:ext>
            </a:extLst>
          </p:cNvPr>
          <p:cNvSpPr txBox="1">
            <a:spLocks noChangeArrowheads="1"/>
          </p:cNvSpPr>
          <p:nvPr/>
        </p:nvSpPr>
        <p:spPr bwMode="auto">
          <a:xfrm>
            <a:off x="301625" y="4165600"/>
            <a:ext cx="7127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de-DE" altLang="de-DE" sz="1200">
                <a:solidFill>
                  <a:srgbClr val="3333FF"/>
                </a:solidFill>
              </a:rPr>
              <a:t>Verkehr</a:t>
            </a:r>
          </a:p>
        </p:txBody>
      </p:sp>
      <p:sp>
        <p:nvSpPr>
          <p:cNvPr id="27653" name="Textfeld 7">
            <a:extLst>
              <a:ext uri="{FF2B5EF4-FFF2-40B4-BE49-F238E27FC236}">
                <a16:creationId xmlns:a16="http://schemas.microsoft.com/office/drawing/2014/main" id="{C4CE32C9-2F77-42E4-ADF5-924C3CE6A976}"/>
              </a:ext>
            </a:extLst>
          </p:cNvPr>
          <p:cNvSpPr txBox="1">
            <a:spLocks noChangeArrowheads="1"/>
          </p:cNvSpPr>
          <p:nvPr/>
        </p:nvSpPr>
        <p:spPr bwMode="auto">
          <a:xfrm>
            <a:off x="141288" y="4891088"/>
            <a:ext cx="873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de-DE" altLang="de-DE" sz="1200">
                <a:solidFill>
                  <a:srgbClr val="3333FF"/>
                </a:solidFill>
              </a:rPr>
              <a:t>Haushalte</a:t>
            </a:r>
          </a:p>
        </p:txBody>
      </p:sp>
      <p:sp>
        <p:nvSpPr>
          <p:cNvPr id="27654" name="Textfeld 7">
            <a:extLst>
              <a:ext uri="{FF2B5EF4-FFF2-40B4-BE49-F238E27FC236}">
                <a16:creationId xmlns:a16="http://schemas.microsoft.com/office/drawing/2014/main" id="{D1C3D530-F87D-4FC7-9293-2951DBC07A3D}"/>
              </a:ext>
            </a:extLst>
          </p:cNvPr>
          <p:cNvSpPr txBox="1">
            <a:spLocks noChangeArrowheads="1"/>
          </p:cNvSpPr>
          <p:nvPr/>
        </p:nvSpPr>
        <p:spPr bwMode="auto">
          <a:xfrm>
            <a:off x="488950" y="5421313"/>
            <a:ext cx="525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de-DE" altLang="de-DE" sz="1200">
                <a:solidFill>
                  <a:srgbClr val="3333FF"/>
                </a:solidFill>
              </a:rPr>
              <a:t>GHD</a:t>
            </a:r>
          </a:p>
        </p:txBody>
      </p:sp>
      <p:sp>
        <p:nvSpPr>
          <p:cNvPr id="27655" name="Textfeld 7">
            <a:extLst>
              <a:ext uri="{FF2B5EF4-FFF2-40B4-BE49-F238E27FC236}">
                <a16:creationId xmlns:a16="http://schemas.microsoft.com/office/drawing/2014/main" id="{AD57B950-9C16-4976-AA12-96989CE67F71}"/>
              </a:ext>
            </a:extLst>
          </p:cNvPr>
          <p:cNvSpPr txBox="1">
            <a:spLocks noChangeArrowheads="1"/>
          </p:cNvSpPr>
          <p:nvPr/>
        </p:nvSpPr>
        <p:spPr bwMode="auto">
          <a:xfrm>
            <a:off x="620713" y="788988"/>
            <a:ext cx="1301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a:solidFill>
                  <a:schemeClr val="accent2"/>
                </a:solidFill>
              </a:rPr>
              <a:t>Endenergie-</a:t>
            </a:r>
            <a:br>
              <a:rPr lang="de-DE" altLang="de-DE" sz="1600">
                <a:solidFill>
                  <a:srgbClr val="3333FF"/>
                </a:solidFill>
              </a:rPr>
            </a:br>
            <a:r>
              <a:rPr lang="de-DE" altLang="de-DE" sz="1600">
                <a:solidFill>
                  <a:srgbClr val="3333FF"/>
                </a:solidFill>
              </a:rPr>
              <a:t>verbrauch</a:t>
            </a:r>
          </a:p>
          <a:p>
            <a:pPr algn="ctr"/>
            <a:r>
              <a:rPr lang="de-DE" altLang="de-DE" sz="1600">
                <a:solidFill>
                  <a:srgbClr val="3333FF"/>
                </a:solidFill>
              </a:rPr>
              <a:t>2017</a:t>
            </a:r>
          </a:p>
        </p:txBody>
      </p:sp>
      <p:sp>
        <p:nvSpPr>
          <p:cNvPr id="27656" name="Textfeld 7">
            <a:extLst>
              <a:ext uri="{FF2B5EF4-FFF2-40B4-BE49-F238E27FC236}">
                <a16:creationId xmlns:a16="http://schemas.microsoft.com/office/drawing/2014/main" id="{FCECC709-3CB1-4785-B04C-DD66CF297E1D}"/>
              </a:ext>
            </a:extLst>
          </p:cNvPr>
          <p:cNvSpPr txBox="1">
            <a:spLocks noChangeArrowheads="1"/>
          </p:cNvSpPr>
          <p:nvPr/>
        </p:nvSpPr>
        <p:spPr bwMode="auto">
          <a:xfrm>
            <a:off x="0" y="1611313"/>
            <a:ext cx="877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a:solidFill>
                  <a:srgbClr val="3333FF"/>
                </a:solidFill>
              </a:rPr>
              <a:t>TWh/a</a:t>
            </a:r>
          </a:p>
        </p:txBody>
      </p:sp>
      <p:sp>
        <p:nvSpPr>
          <p:cNvPr id="27657" name="Textfeld 7">
            <a:extLst>
              <a:ext uri="{FF2B5EF4-FFF2-40B4-BE49-F238E27FC236}">
                <a16:creationId xmlns:a16="http://schemas.microsoft.com/office/drawing/2014/main" id="{012DC2DB-82AD-4056-B7EC-1026DB7635C7}"/>
              </a:ext>
            </a:extLst>
          </p:cNvPr>
          <p:cNvSpPr txBox="1">
            <a:spLocks noChangeArrowheads="1"/>
          </p:cNvSpPr>
          <p:nvPr/>
        </p:nvSpPr>
        <p:spPr bwMode="auto">
          <a:xfrm>
            <a:off x="922338" y="1644650"/>
            <a:ext cx="698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b="1">
                <a:solidFill>
                  <a:srgbClr val="3333FF"/>
                </a:solidFill>
              </a:rPr>
              <a:t>2.591</a:t>
            </a:r>
          </a:p>
        </p:txBody>
      </p:sp>
      <p:sp>
        <p:nvSpPr>
          <p:cNvPr id="27658" name="Textfeld 39">
            <a:extLst>
              <a:ext uri="{FF2B5EF4-FFF2-40B4-BE49-F238E27FC236}">
                <a16:creationId xmlns:a16="http://schemas.microsoft.com/office/drawing/2014/main" id="{079EF976-99C1-4D7D-9E62-5EE26E25AC7F}"/>
              </a:ext>
            </a:extLst>
          </p:cNvPr>
          <p:cNvSpPr txBox="1">
            <a:spLocks noChangeArrowheads="1"/>
          </p:cNvSpPr>
          <p:nvPr/>
        </p:nvSpPr>
        <p:spPr bwMode="auto">
          <a:xfrm>
            <a:off x="1500188" y="3394075"/>
            <a:ext cx="742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a:solidFill>
                  <a:srgbClr val="FF0000"/>
                </a:solidFill>
              </a:rPr>
              <a:t>28,9 %</a:t>
            </a:r>
          </a:p>
        </p:txBody>
      </p:sp>
      <p:sp>
        <p:nvSpPr>
          <p:cNvPr id="27659" name="Textfeld 40">
            <a:extLst>
              <a:ext uri="{FF2B5EF4-FFF2-40B4-BE49-F238E27FC236}">
                <a16:creationId xmlns:a16="http://schemas.microsoft.com/office/drawing/2014/main" id="{0F6080FA-7003-4440-BC96-1381DA9CF1D2}"/>
              </a:ext>
            </a:extLst>
          </p:cNvPr>
          <p:cNvSpPr txBox="1">
            <a:spLocks noChangeArrowheads="1"/>
          </p:cNvSpPr>
          <p:nvPr/>
        </p:nvSpPr>
        <p:spPr bwMode="auto">
          <a:xfrm>
            <a:off x="1500188" y="4140200"/>
            <a:ext cx="742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a:solidFill>
                  <a:srgbClr val="FF0000"/>
                </a:solidFill>
              </a:rPr>
              <a:t>29,5 %</a:t>
            </a:r>
          </a:p>
        </p:txBody>
      </p:sp>
      <p:sp>
        <p:nvSpPr>
          <p:cNvPr id="27660" name="Textfeld 41">
            <a:extLst>
              <a:ext uri="{FF2B5EF4-FFF2-40B4-BE49-F238E27FC236}">
                <a16:creationId xmlns:a16="http://schemas.microsoft.com/office/drawing/2014/main" id="{8EA19A20-895A-40CA-82C8-5886C657CC83}"/>
              </a:ext>
            </a:extLst>
          </p:cNvPr>
          <p:cNvSpPr txBox="1">
            <a:spLocks noChangeArrowheads="1"/>
          </p:cNvSpPr>
          <p:nvPr/>
        </p:nvSpPr>
        <p:spPr bwMode="auto">
          <a:xfrm>
            <a:off x="1500188" y="4835525"/>
            <a:ext cx="742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a:solidFill>
                  <a:srgbClr val="FF0000"/>
                </a:solidFill>
              </a:rPr>
              <a:t>26,1 %</a:t>
            </a:r>
          </a:p>
        </p:txBody>
      </p:sp>
      <p:sp>
        <p:nvSpPr>
          <p:cNvPr id="27661" name="Textfeld 42">
            <a:extLst>
              <a:ext uri="{FF2B5EF4-FFF2-40B4-BE49-F238E27FC236}">
                <a16:creationId xmlns:a16="http://schemas.microsoft.com/office/drawing/2014/main" id="{18A61F49-E72D-4477-9E01-AE863B8D2A56}"/>
              </a:ext>
            </a:extLst>
          </p:cNvPr>
          <p:cNvSpPr txBox="1">
            <a:spLocks noChangeArrowheads="1"/>
          </p:cNvSpPr>
          <p:nvPr/>
        </p:nvSpPr>
        <p:spPr bwMode="auto">
          <a:xfrm>
            <a:off x="1500188" y="5380038"/>
            <a:ext cx="742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a:solidFill>
                  <a:srgbClr val="FF0000"/>
                </a:solidFill>
              </a:rPr>
              <a:t>15,5 %</a:t>
            </a:r>
          </a:p>
        </p:txBody>
      </p:sp>
      <p:pic>
        <p:nvPicPr>
          <p:cNvPr id="27662" name="Grafik 50">
            <a:extLst>
              <a:ext uri="{FF2B5EF4-FFF2-40B4-BE49-F238E27FC236}">
                <a16:creationId xmlns:a16="http://schemas.microsoft.com/office/drawing/2014/main" id="{0884D782-23A0-4B1A-B1A6-A12C3BCE3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56" t="32530" r="84404" b="23174"/>
          <a:stretch>
            <a:fillRect/>
          </a:stretch>
        </p:blipFill>
        <p:spPr bwMode="auto">
          <a:xfrm>
            <a:off x="1027113" y="2035175"/>
            <a:ext cx="536575"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ieren 14">
            <a:extLst>
              <a:ext uri="{FF2B5EF4-FFF2-40B4-BE49-F238E27FC236}">
                <a16:creationId xmlns:a16="http://schemas.microsoft.com/office/drawing/2014/main" id="{D73D6529-592A-40A7-B99D-4325C26C62A5}"/>
              </a:ext>
            </a:extLst>
          </p:cNvPr>
          <p:cNvGrpSpPr>
            <a:grpSpLocks/>
          </p:cNvGrpSpPr>
          <p:nvPr/>
        </p:nvGrpSpPr>
        <p:grpSpPr bwMode="auto">
          <a:xfrm>
            <a:off x="1512888" y="774700"/>
            <a:ext cx="1289050" cy="4948238"/>
            <a:chOff x="1513516" y="774700"/>
            <a:chExt cx="1288422" cy="4948987"/>
          </a:xfrm>
        </p:grpSpPr>
        <p:sp>
          <p:nvSpPr>
            <p:cNvPr id="27709" name="Textfeld 7">
              <a:extLst>
                <a:ext uri="{FF2B5EF4-FFF2-40B4-BE49-F238E27FC236}">
                  <a16:creationId xmlns:a16="http://schemas.microsoft.com/office/drawing/2014/main" id="{61A1BA5B-BA18-4453-8385-F336F7D32917}"/>
                </a:ext>
              </a:extLst>
            </p:cNvPr>
            <p:cNvSpPr txBox="1">
              <a:spLocks noChangeArrowheads="1"/>
            </p:cNvSpPr>
            <p:nvPr/>
          </p:nvSpPr>
          <p:spPr bwMode="auto">
            <a:xfrm>
              <a:off x="1876425" y="774700"/>
              <a:ext cx="925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a:solidFill>
                    <a:srgbClr val="3333FF"/>
                  </a:solidFill>
                </a:rPr>
                <a:t>Verluste</a:t>
              </a:r>
              <a:br>
                <a:rPr lang="de-DE" altLang="de-DE" sz="1600">
                  <a:solidFill>
                    <a:srgbClr val="3333FF"/>
                  </a:solidFill>
                </a:rPr>
              </a:br>
              <a:r>
                <a:rPr lang="de-DE" altLang="de-DE" sz="1600">
                  <a:solidFill>
                    <a:srgbClr val="3333FF"/>
                  </a:solidFill>
                </a:rPr>
                <a:t>fossil</a:t>
              </a:r>
            </a:p>
            <a:p>
              <a:pPr algn="ctr"/>
              <a:r>
                <a:rPr lang="de-DE" altLang="de-DE" sz="1600">
                  <a:solidFill>
                    <a:srgbClr val="3333FF"/>
                  </a:solidFill>
                </a:rPr>
                <a:t>2017</a:t>
              </a:r>
            </a:p>
          </p:txBody>
        </p:sp>
        <p:sp>
          <p:nvSpPr>
            <p:cNvPr id="27710" name="Textfeld 11">
              <a:extLst>
                <a:ext uri="{FF2B5EF4-FFF2-40B4-BE49-F238E27FC236}">
                  <a16:creationId xmlns:a16="http://schemas.microsoft.com/office/drawing/2014/main" id="{902ECDE0-4E2C-4730-BA97-0459A3C53F3B}"/>
                </a:ext>
              </a:extLst>
            </p:cNvPr>
            <p:cNvSpPr txBox="1">
              <a:spLocks noChangeArrowheads="1"/>
            </p:cNvSpPr>
            <p:nvPr/>
          </p:nvSpPr>
          <p:spPr bwMode="auto">
            <a:xfrm>
              <a:off x="2076450" y="1624013"/>
              <a:ext cx="525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b="1">
                  <a:solidFill>
                    <a:srgbClr val="3333FF"/>
                  </a:solidFill>
                </a:rPr>
                <a:t>894</a:t>
              </a:r>
            </a:p>
          </p:txBody>
        </p:sp>
        <p:pic>
          <p:nvPicPr>
            <p:cNvPr id="27711" name="Grafik 52">
              <a:extLst>
                <a:ext uri="{FF2B5EF4-FFF2-40B4-BE49-F238E27FC236}">
                  <a16:creationId xmlns:a16="http://schemas.microsoft.com/office/drawing/2014/main" id="{56654414-8114-463E-9C5C-EB53C26E0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467" t="32530" r="80891" b="23933"/>
            <a:stretch>
              <a:fillRect/>
            </a:stretch>
          </p:blipFill>
          <p:spPr bwMode="auto">
            <a:xfrm>
              <a:off x="2082309" y="2039065"/>
              <a:ext cx="536499" cy="368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712" name="Gerader Verbinder 7">
              <a:extLst>
                <a:ext uri="{FF2B5EF4-FFF2-40B4-BE49-F238E27FC236}">
                  <a16:creationId xmlns:a16="http://schemas.microsoft.com/office/drawing/2014/main" id="{A35A643C-C66B-4CFC-B706-AFEFB8D410A6}"/>
                </a:ext>
              </a:extLst>
            </p:cNvPr>
            <p:cNvCxnSpPr>
              <a:cxnSpLocks/>
            </p:cNvCxnSpPr>
            <p:nvPr/>
          </p:nvCxnSpPr>
          <p:spPr bwMode="auto">
            <a:xfrm>
              <a:off x="1513516" y="3190081"/>
              <a:ext cx="59627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uppieren 15">
            <a:extLst>
              <a:ext uri="{FF2B5EF4-FFF2-40B4-BE49-F238E27FC236}">
                <a16:creationId xmlns:a16="http://schemas.microsoft.com/office/drawing/2014/main" id="{57EA700F-458C-4CAD-AFAB-0F907E7668E9}"/>
              </a:ext>
            </a:extLst>
          </p:cNvPr>
          <p:cNvGrpSpPr>
            <a:grpSpLocks/>
          </p:cNvGrpSpPr>
          <p:nvPr/>
        </p:nvGrpSpPr>
        <p:grpSpPr bwMode="auto">
          <a:xfrm>
            <a:off x="2562225" y="774700"/>
            <a:ext cx="1657350" cy="4945063"/>
            <a:chOff x="2561432" y="774700"/>
            <a:chExt cx="1658143" cy="4945064"/>
          </a:xfrm>
        </p:grpSpPr>
        <p:sp>
          <p:nvSpPr>
            <p:cNvPr id="27705" name="Textfeld 7">
              <a:extLst>
                <a:ext uri="{FF2B5EF4-FFF2-40B4-BE49-F238E27FC236}">
                  <a16:creationId xmlns:a16="http://schemas.microsoft.com/office/drawing/2014/main" id="{E5124F3A-C4D3-497F-A99A-6EE0368B2E2B}"/>
                </a:ext>
              </a:extLst>
            </p:cNvPr>
            <p:cNvSpPr txBox="1">
              <a:spLocks noChangeArrowheads="1"/>
            </p:cNvSpPr>
            <p:nvPr/>
          </p:nvSpPr>
          <p:spPr bwMode="auto">
            <a:xfrm>
              <a:off x="2751138" y="774700"/>
              <a:ext cx="1468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a:solidFill>
                    <a:srgbClr val="3333FF"/>
                  </a:solidFill>
                </a:rPr>
                <a:t>P-Energie-</a:t>
              </a:r>
            </a:p>
            <a:p>
              <a:pPr algn="ctr"/>
              <a:r>
                <a:rPr lang="de-DE" altLang="de-DE" sz="1600">
                  <a:solidFill>
                    <a:srgbClr val="3333FF"/>
                  </a:solidFill>
                </a:rPr>
                <a:t>verbrauch</a:t>
              </a:r>
            </a:p>
            <a:p>
              <a:pPr algn="ctr"/>
              <a:r>
                <a:rPr lang="de-DE" altLang="de-DE" sz="1600">
                  <a:solidFill>
                    <a:srgbClr val="3333FF"/>
                  </a:solidFill>
                </a:rPr>
                <a:t>2017</a:t>
              </a:r>
            </a:p>
          </p:txBody>
        </p:sp>
        <p:sp>
          <p:nvSpPr>
            <p:cNvPr id="27706" name="Textfeld 7">
              <a:extLst>
                <a:ext uri="{FF2B5EF4-FFF2-40B4-BE49-F238E27FC236}">
                  <a16:creationId xmlns:a16="http://schemas.microsoft.com/office/drawing/2014/main" id="{E9DA91C3-E4F4-4794-9917-661FFB348DB7}"/>
                </a:ext>
              </a:extLst>
            </p:cNvPr>
            <p:cNvSpPr txBox="1">
              <a:spLocks noChangeArrowheads="1"/>
            </p:cNvSpPr>
            <p:nvPr/>
          </p:nvSpPr>
          <p:spPr bwMode="auto">
            <a:xfrm>
              <a:off x="3136900" y="1624013"/>
              <a:ext cx="696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b="1">
                  <a:solidFill>
                    <a:srgbClr val="3333FF"/>
                  </a:solidFill>
                </a:rPr>
                <a:t>3.485</a:t>
              </a:r>
            </a:p>
          </p:txBody>
        </p:sp>
        <p:pic>
          <p:nvPicPr>
            <p:cNvPr id="27707" name="Grafik 53">
              <a:extLst>
                <a:ext uri="{FF2B5EF4-FFF2-40B4-BE49-F238E27FC236}">
                  <a16:creationId xmlns:a16="http://schemas.microsoft.com/office/drawing/2014/main" id="{8E59A433-1A35-4F25-87D8-192BAF094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995" t="32530" r="77467" b="23933"/>
            <a:stretch>
              <a:fillRect/>
            </a:stretch>
          </p:blipFill>
          <p:spPr bwMode="auto">
            <a:xfrm>
              <a:off x="3285130" y="2035142"/>
              <a:ext cx="502912" cy="368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708" name="Gerader Verbinder 7">
              <a:extLst>
                <a:ext uri="{FF2B5EF4-FFF2-40B4-BE49-F238E27FC236}">
                  <a16:creationId xmlns:a16="http://schemas.microsoft.com/office/drawing/2014/main" id="{A9E8C8E0-B038-49B4-A428-AAE578060D2A}"/>
                </a:ext>
              </a:extLst>
            </p:cNvPr>
            <p:cNvCxnSpPr>
              <a:cxnSpLocks/>
            </p:cNvCxnSpPr>
            <p:nvPr/>
          </p:nvCxnSpPr>
          <p:spPr bwMode="auto">
            <a:xfrm>
              <a:off x="2561432" y="2318544"/>
              <a:ext cx="74136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 name="Gruppieren 16">
            <a:extLst>
              <a:ext uri="{FF2B5EF4-FFF2-40B4-BE49-F238E27FC236}">
                <a16:creationId xmlns:a16="http://schemas.microsoft.com/office/drawing/2014/main" id="{32B8E471-37E7-469E-9A63-6D28E334E353}"/>
              </a:ext>
            </a:extLst>
          </p:cNvPr>
          <p:cNvGrpSpPr>
            <a:grpSpLocks/>
          </p:cNvGrpSpPr>
          <p:nvPr/>
        </p:nvGrpSpPr>
        <p:grpSpPr bwMode="auto">
          <a:xfrm>
            <a:off x="3683000" y="774700"/>
            <a:ext cx="1643063" cy="4945063"/>
            <a:chOff x="3682657" y="774700"/>
            <a:chExt cx="1643406" cy="4945061"/>
          </a:xfrm>
        </p:grpSpPr>
        <p:sp>
          <p:nvSpPr>
            <p:cNvPr id="27696" name="Textfeld 7">
              <a:extLst>
                <a:ext uri="{FF2B5EF4-FFF2-40B4-BE49-F238E27FC236}">
                  <a16:creationId xmlns:a16="http://schemas.microsoft.com/office/drawing/2014/main" id="{0AAF17B9-D05E-4FC8-BC35-D3C749716855}"/>
                </a:ext>
              </a:extLst>
            </p:cNvPr>
            <p:cNvSpPr txBox="1">
              <a:spLocks noChangeArrowheads="1"/>
            </p:cNvSpPr>
            <p:nvPr/>
          </p:nvSpPr>
          <p:spPr bwMode="auto">
            <a:xfrm>
              <a:off x="3760445" y="2681329"/>
              <a:ext cx="781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de-DE" altLang="de-DE" sz="1200">
                  <a:solidFill>
                    <a:srgbClr val="3333FF"/>
                  </a:solidFill>
                </a:rPr>
                <a:t>Sonstige</a:t>
              </a:r>
            </a:p>
          </p:txBody>
        </p:sp>
        <p:sp>
          <p:nvSpPr>
            <p:cNvPr id="27697" name="Textfeld 7">
              <a:extLst>
                <a:ext uri="{FF2B5EF4-FFF2-40B4-BE49-F238E27FC236}">
                  <a16:creationId xmlns:a16="http://schemas.microsoft.com/office/drawing/2014/main" id="{476A143E-42D3-4230-968C-584083931CF5}"/>
                </a:ext>
              </a:extLst>
            </p:cNvPr>
            <p:cNvSpPr txBox="1">
              <a:spLocks noChangeArrowheads="1"/>
            </p:cNvSpPr>
            <p:nvPr/>
          </p:nvSpPr>
          <p:spPr bwMode="auto">
            <a:xfrm>
              <a:off x="4000500" y="774700"/>
              <a:ext cx="1325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a:solidFill>
                    <a:srgbClr val="3333FF"/>
                  </a:solidFill>
                </a:rPr>
                <a:t>Erneuerbare</a:t>
              </a:r>
              <a:br>
                <a:rPr lang="de-DE" altLang="de-DE" sz="1600">
                  <a:solidFill>
                    <a:srgbClr val="3333FF"/>
                  </a:solidFill>
                </a:rPr>
              </a:br>
              <a:r>
                <a:rPr lang="de-DE" altLang="de-DE" sz="1600">
                  <a:solidFill>
                    <a:srgbClr val="3333FF"/>
                  </a:solidFill>
                </a:rPr>
                <a:t>Bestand</a:t>
              </a:r>
            </a:p>
            <a:p>
              <a:pPr algn="ctr"/>
              <a:r>
                <a:rPr lang="de-DE" altLang="de-DE" sz="1600">
                  <a:solidFill>
                    <a:srgbClr val="3333FF"/>
                  </a:solidFill>
                </a:rPr>
                <a:t>2017</a:t>
              </a:r>
            </a:p>
          </p:txBody>
        </p:sp>
        <p:sp>
          <p:nvSpPr>
            <p:cNvPr id="27698" name="Textfeld 7">
              <a:extLst>
                <a:ext uri="{FF2B5EF4-FFF2-40B4-BE49-F238E27FC236}">
                  <a16:creationId xmlns:a16="http://schemas.microsoft.com/office/drawing/2014/main" id="{07D291A3-AD81-431C-BFD9-847FB4CB4DA2}"/>
                </a:ext>
              </a:extLst>
            </p:cNvPr>
            <p:cNvSpPr txBox="1">
              <a:spLocks noChangeArrowheads="1"/>
            </p:cNvSpPr>
            <p:nvPr/>
          </p:nvSpPr>
          <p:spPr bwMode="auto">
            <a:xfrm>
              <a:off x="4400550" y="1624013"/>
              <a:ext cx="525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b="1">
                  <a:solidFill>
                    <a:srgbClr val="3333FF"/>
                  </a:solidFill>
                </a:rPr>
                <a:t>496</a:t>
              </a:r>
            </a:p>
          </p:txBody>
        </p:sp>
        <p:sp>
          <p:nvSpPr>
            <p:cNvPr id="27699" name="Textfeld 7">
              <a:extLst>
                <a:ext uri="{FF2B5EF4-FFF2-40B4-BE49-F238E27FC236}">
                  <a16:creationId xmlns:a16="http://schemas.microsoft.com/office/drawing/2014/main" id="{A25D2231-E426-49C4-91C8-0B7E4DEE6FA4}"/>
                </a:ext>
              </a:extLst>
            </p:cNvPr>
            <p:cNvSpPr txBox="1">
              <a:spLocks noChangeArrowheads="1"/>
            </p:cNvSpPr>
            <p:nvPr/>
          </p:nvSpPr>
          <p:spPr bwMode="auto">
            <a:xfrm>
              <a:off x="3682657" y="2488430"/>
              <a:ext cx="858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de-DE" altLang="de-DE" sz="1200">
                  <a:solidFill>
                    <a:srgbClr val="3333FF"/>
                  </a:solidFill>
                </a:rPr>
                <a:t>Biomasse</a:t>
              </a:r>
            </a:p>
          </p:txBody>
        </p:sp>
        <p:sp>
          <p:nvSpPr>
            <p:cNvPr id="27700" name="Textfeld 7">
              <a:extLst>
                <a:ext uri="{FF2B5EF4-FFF2-40B4-BE49-F238E27FC236}">
                  <a16:creationId xmlns:a16="http://schemas.microsoft.com/office/drawing/2014/main" id="{DE1A8BEB-FFE5-4A71-9F6D-E43150BA3592}"/>
                </a:ext>
              </a:extLst>
            </p:cNvPr>
            <p:cNvSpPr txBox="1">
              <a:spLocks noChangeArrowheads="1"/>
            </p:cNvSpPr>
            <p:nvPr/>
          </p:nvSpPr>
          <p:spPr bwMode="auto">
            <a:xfrm>
              <a:off x="3841407" y="1903805"/>
              <a:ext cx="700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de-DE" altLang="de-DE" sz="1200">
                  <a:solidFill>
                    <a:srgbClr val="3333FF"/>
                  </a:solidFill>
                </a:rPr>
                <a:t>Wasser</a:t>
              </a:r>
            </a:p>
          </p:txBody>
        </p:sp>
        <p:sp>
          <p:nvSpPr>
            <p:cNvPr id="27701" name="Textfeld 7">
              <a:extLst>
                <a:ext uri="{FF2B5EF4-FFF2-40B4-BE49-F238E27FC236}">
                  <a16:creationId xmlns:a16="http://schemas.microsoft.com/office/drawing/2014/main" id="{FCFD2E66-D695-4C47-A5BC-1D55935F5E8B}"/>
                </a:ext>
              </a:extLst>
            </p:cNvPr>
            <p:cNvSpPr txBox="1">
              <a:spLocks noChangeArrowheads="1"/>
            </p:cNvSpPr>
            <p:nvPr/>
          </p:nvSpPr>
          <p:spPr bwMode="auto">
            <a:xfrm>
              <a:off x="4150970" y="2341562"/>
              <a:ext cx="3905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a:solidFill>
                    <a:srgbClr val="3333FF"/>
                  </a:solidFill>
                </a:rPr>
                <a:t>PV</a:t>
              </a:r>
            </a:p>
          </p:txBody>
        </p:sp>
        <p:sp>
          <p:nvSpPr>
            <p:cNvPr id="27702" name="Textfeld 7">
              <a:extLst>
                <a:ext uri="{FF2B5EF4-FFF2-40B4-BE49-F238E27FC236}">
                  <a16:creationId xmlns:a16="http://schemas.microsoft.com/office/drawing/2014/main" id="{53D8FAD9-40EE-4650-ABA4-62CFB9062D74}"/>
                </a:ext>
              </a:extLst>
            </p:cNvPr>
            <p:cNvSpPr txBox="1">
              <a:spLocks noChangeArrowheads="1"/>
            </p:cNvSpPr>
            <p:nvPr/>
          </p:nvSpPr>
          <p:spPr bwMode="auto">
            <a:xfrm>
              <a:off x="4006507" y="2072872"/>
              <a:ext cx="5349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de-DE" altLang="de-DE" sz="1200">
                  <a:solidFill>
                    <a:srgbClr val="3333FF"/>
                  </a:solidFill>
                </a:rPr>
                <a:t>Wind</a:t>
              </a:r>
            </a:p>
          </p:txBody>
        </p:sp>
        <p:pic>
          <p:nvPicPr>
            <p:cNvPr id="27703" name="Grafik 54">
              <a:extLst>
                <a:ext uri="{FF2B5EF4-FFF2-40B4-BE49-F238E27FC236}">
                  <a16:creationId xmlns:a16="http://schemas.microsoft.com/office/drawing/2014/main" id="{0F4A3BEA-399B-4AB7-BAEE-5463B83BE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42" t="32530" r="73048" b="23933"/>
            <a:stretch>
              <a:fillRect/>
            </a:stretch>
          </p:blipFill>
          <p:spPr bwMode="auto">
            <a:xfrm>
              <a:off x="4479893" y="2035139"/>
              <a:ext cx="787532" cy="368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704" name="Gerader Verbinder 7">
              <a:extLst>
                <a:ext uri="{FF2B5EF4-FFF2-40B4-BE49-F238E27FC236}">
                  <a16:creationId xmlns:a16="http://schemas.microsoft.com/office/drawing/2014/main" id="{92C20727-B752-451D-B371-E5412DDB88E9}"/>
                </a:ext>
              </a:extLst>
            </p:cNvPr>
            <p:cNvCxnSpPr>
              <a:cxnSpLocks/>
            </p:cNvCxnSpPr>
            <p:nvPr/>
          </p:nvCxnSpPr>
          <p:spPr bwMode="auto">
            <a:xfrm>
              <a:off x="3747295" y="2311401"/>
              <a:ext cx="73259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 name="Gruppieren 18">
            <a:extLst>
              <a:ext uri="{FF2B5EF4-FFF2-40B4-BE49-F238E27FC236}">
                <a16:creationId xmlns:a16="http://schemas.microsoft.com/office/drawing/2014/main" id="{8F2732BB-47FF-4A52-8AA9-5B436A397C8B}"/>
              </a:ext>
            </a:extLst>
          </p:cNvPr>
          <p:cNvGrpSpPr>
            <a:grpSpLocks/>
          </p:cNvGrpSpPr>
          <p:nvPr/>
        </p:nvGrpSpPr>
        <p:grpSpPr bwMode="auto">
          <a:xfrm>
            <a:off x="6002338" y="774700"/>
            <a:ext cx="1390650" cy="4902200"/>
            <a:chOff x="6002443" y="774700"/>
            <a:chExt cx="1390545" cy="4901438"/>
          </a:xfrm>
        </p:grpSpPr>
        <p:sp>
          <p:nvSpPr>
            <p:cNvPr id="27692" name="Textfeld 7">
              <a:extLst>
                <a:ext uri="{FF2B5EF4-FFF2-40B4-BE49-F238E27FC236}">
                  <a16:creationId xmlns:a16="http://schemas.microsoft.com/office/drawing/2014/main" id="{FA1180B5-4A04-4489-90FB-8B420E5B3537}"/>
                </a:ext>
              </a:extLst>
            </p:cNvPr>
            <p:cNvSpPr txBox="1">
              <a:spLocks noChangeArrowheads="1"/>
            </p:cNvSpPr>
            <p:nvPr/>
          </p:nvSpPr>
          <p:spPr bwMode="auto">
            <a:xfrm>
              <a:off x="6467475" y="774700"/>
              <a:ext cx="925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a:solidFill>
                    <a:srgbClr val="3333FF"/>
                  </a:solidFill>
                </a:rPr>
                <a:t>Verluste</a:t>
              </a:r>
              <a:br>
                <a:rPr lang="de-DE" altLang="de-DE" sz="1600">
                  <a:solidFill>
                    <a:srgbClr val="3333FF"/>
                  </a:solidFill>
                </a:rPr>
              </a:br>
              <a:r>
                <a:rPr lang="de-DE" altLang="de-DE" sz="1600">
                  <a:solidFill>
                    <a:srgbClr val="3333FF"/>
                  </a:solidFill>
                </a:rPr>
                <a:t>fossil</a:t>
              </a:r>
            </a:p>
            <a:p>
              <a:pPr algn="ctr"/>
              <a:r>
                <a:rPr lang="de-DE" altLang="de-DE" sz="1600">
                  <a:solidFill>
                    <a:srgbClr val="3333FF"/>
                  </a:solidFill>
                </a:rPr>
                <a:t>2040</a:t>
              </a:r>
            </a:p>
          </p:txBody>
        </p:sp>
        <p:sp>
          <p:nvSpPr>
            <p:cNvPr id="27693" name="Textfeld 9">
              <a:extLst>
                <a:ext uri="{FF2B5EF4-FFF2-40B4-BE49-F238E27FC236}">
                  <a16:creationId xmlns:a16="http://schemas.microsoft.com/office/drawing/2014/main" id="{11D774B4-7782-479B-A302-EC6A7FA6DD96}"/>
                </a:ext>
              </a:extLst>
            </p:cNvPr>
            <p:cNvSpPr txBox="1">
              <a:spLocks noChangeArrowheads="1"/>
            </p:cNvSpPr>
            <p:nvPr/>
          </p:nvSpPr>
          <p:spPr bwMode="auto">
            <a:xfrm>
              <a:off x="6667500" y="1624013"/>
              <a:ext cx="525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b="1">
                  <a:solidFill>
                    <a:srgbClr val="3333FF"/>
                  </a:solidFill>
                </a:rPr>
                <a:t>894</a:t>
              </a:r>
            </a:p>
          </p:txBody>
        </p:sp>
        <p:pic>
          <p:nvPicPr>
            <p:cNvPr id="27694" name="Grafik 56">
              <a:extLst>
                <a:ext uri="{FF2B5EF4-FFF2-40B4-BE49-F238E27FC236}">
                  <a16:creationId xmlns:a16="http://schemas.microsoft.com/office/drawing/2014/main" id="{D6FCB71C-FA97-4D1D-B412-F902FC402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374" t="32530" r="67178" b="24365"/>
            <a:stretch>
              <a:fillRect/>
            </a:stretch>
          </p:blipFill>
          <p:spPr bwMode="auto">
            <a:xfrm>
              <a:off x="6686160" y="2027994"/>
              <a:ext cx="473344" cy="364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95" name="Gerader Verbinder 7">
              <a:extLst>
                <a:ext uri="{FF2B5EF4-FFF2-40B4-BE49-F238E27FC236}">
                  <a16:creationId xmlns:a16="http://schemas.microsoft.com/office/drawing/2014/main" id="{DE9D029C-1C9B-4F00-9EE2-FD0B8C1B6985}"/>
                </a:ext>
              </a:extLst>
            </p:cNvPr>
            <p:cNvCxnSpPr>
              <a:cxnSpLocks/>
            </p:cNvCxnSpPr>
            <p:nvPr/>
          </p:nvCxnSpPr>
          <p:spPr bwMode="auto">
            <a:xfrm>
              <a:off x="6002443" y="3542505"/>
              <a:ext cx="710301"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uppieren 21">
            <a:extLst>
              <a:ext uri="{FF2B5EF4-FFF2-40B4-BE49-F238E27FC236}">
                <a16:creationId xmlns:a16="http://schemas.microsoft.com/office/drawing/2014/main" id="{70B7E47F-6538-4A8E-AFC8-E0E59B741AE4}"/>
              </a:ext>
            </a:extLst>
          </p:cNvPr>
          <p:cNvGrpSpPr>
            <a:grpSpLocks/>
          </p:cNvGrpSpPr>
          <p:nvPr/>
        </p:nvGrpSpPr>
        <p:grpSpPr bwMode="auto">
          <a:xfrm>
            <a:off x="7159625" y="774700"/>
            <a:ext cx="1458913" cy="4972050"/>
            <a:chOff x="7159504" y="774700"/>
            <a:chExt cx="1459516" cy="4972797"/>
          </a:xfrm>
        </p:grpSpPr>
        <p:sp>
          <p:nvSpPr>
            <p:cNvPr id="27688" name="Textfeld 7">
              <a:extLst>
                <a:ext uri="{FF2B5EF4-FFF2-40B4-BE49-F238E27FC236}">
                  <a16:creationId xmlns:a16="http://schemas.microsoft.com/office/drawing/2014/main" id="{18C9CBD8-F712-4C79-A5FD-C313B032CA41}"/>
                </a:ext>
              </a:extLst>
            </p:cNvPr>
            <p:cNvSpPr txBox="1">
              <a:spLocks noChangeArrowheads="1"/>
            </p:cNvSpPr>
            <p:nvPr/>
          </p:nvSpPr>
          <p:spPr bwMode="auto">
            <a:xfrm>
              <a:off x="7604125" y="774700"/>
              <a:ext cx="925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dirty="0">
                  <a:solidFill>
                    <a:srgbClr val="3333FF"/>
                  </a:solidFill>
                </a:rPr>
                <a:t>Verluste</a:t>
              </a:r>
              <a:br>
                <a:rPr lang="de-DE" altLang="de-DE" sz="1600" dirty="0">
                  <a:solidFill>
                    <a:srgbClr val="3333FF"/>
                  </a:solidFill>
                </a:rPr>
              </a:br>
              <a:r>
                <a:rPr lang="de-DE" altLang="de-DE" sz="1600" dirty="0">
                  <a:solidFill>
                    <a:srgbClr val="3333FF"/>
                  </a:solidFill>
                </a:rPr>
                <a:t>P2X</a:t>
              </a:r>
            </a:p>
            <a:p>
              <a:pPr algn="ctr"/>
              <a:r>
                <a:rPr lang="de-DE" altLang="de-DE" sz="1600" dirty="0">
                  <a:solidFill>
                    <a:srgbClr val="3333FF"/>
                  </a:solidFill>
                </a:rPr>
                <a:t>2040</a:t>
              </a:r>
            </a:p>
          </p:txBody>
        </p:sp>
        <p:sp>
          <p:nvSpPr>
            <p:cNvPr id="27689" name="Textfeld 9">
              <a:extLst>
                <a:ext uri="{FF2B5EF4-FFF2-40B4-BE49-F238E27FC236}">
                  <a16:creationId xmlns:a16="http://schemas.microsoft.com/office/drawing/2014/main" id="{A7B73BC6-99B3-4673-89DF-F541F6802D5B}"/>
                </a:ext>
              </a:extLst>
            </p:cNvPr>
            <p:cNvSpPr txBox="1">
              <a:spLocks noChangeArrowheads="1"/>
            </p:cNvSpPr>
            <p:nvPr/>
          </p:nvSpPr>
          <p:spPr bwMode="auto">
            <a:xfrm>
              <a:off x="7804150" y="1624013"/>
              <a:ext cx="525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b="1">
                  <a:solidFill>
                    <a:srgbClr val="3333FF"/>
                  </a:solidFill>
                </a:rPr>
                <a:t>100</a:t>
              </a:r>
            </a:p>
          </p:txBody>
        </p:sp>
        <p:pic>
          <p:nvPicPr>
            <p:cNvPr id="27690" name="Grafik 57">
              <a:extLst>
                <a:ext uri="{FF2B5EF4-FFF2-40B4-BE49-F238E27FC236}">
                  <a16:creationId xmlns:a16="http://schemas.microsoft.com/office/drawing/2014/main" id="{89A807D9-C1FC-4344-B255-FAD9630D0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605" t="31750" r="62473" b="23521"/>
            <a:stretch>
              <a:fillRect/>
            </a:stretch>
          </p:blipFill>
          <p:spPr bwMode="auto">
            <a:xfrm>
              <a:off x="7663475" y="1962150"/>
              <a:ext cx="955545" cy="378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91" name="Gerader Verbinder 7">
              <a:extLst>
                <a:ext uri="{FF2B5EF4-FFF2-40B4-BE49-F238E27FC236}">
                  <a16:creationId xmlns:a16="http://schemas.microsoft.com/office/drawing/2014/main" id="{C50B073A-5B62-408F-ACCD-A0D956E73B0F}"/>
                </a:ext>
              </a:extLst>
            </p:cNvPr>
            <p:cNvCxnSpPr>
              <a:cxnSpLocks/>
            </p:cNvCxnSpPr>
            <p:nvPr/>
          </p:nvCxnSpPr>
          <p:spPr bwMode="auto">
            <a:xfrm>
              <a:off x="7159504" y="4425948"/>
              <a:ext cx="617659"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Gruppieren 22">
            <a:extLst>
              <a:ext uri="{FF2B5EF4-FFF2-40B4-BE49-F238E27FC236}">
                <a16:creationId xmlns:a16="http://schemas.microsoft.com/office/drawing/2014/main" id="{03787FA4-C854-4D71-9039-28489ACA13B9}"/>
              </a:ext>
            </a:extLst>
          </p:cNvPr>
          <p:cNvGrpSpPr>
            <a:grpSpLocks/>
          </p:cNvGrpSpPr>
          <p:nvPr/>
        </p:nvGrpSpPr>
        <p:grpSpPr bwMode="auto">
          <a:xfrm>
            <a:off x="8226425" y="774700"/>
            <a:ext cx="1304925" cy="4941888"/>
            <a:chOff x="8225830" y="774700"/>
            <a:chExt cx="1305520" cy="4942678"/>
          </a:xfrm>
        </p:grpSpPr>
        <p:sp>
          <p:nvSpPr>
            <p:cNvPr id="27684" name="Textfeld 7">
              <a:extLst>
                <a:ext uri="{FF2B5EF4-FFF2-40B4-BE49-F238E27FC236}">
                  <a16:creationId xmlns:a16="http://schemas.microsoft.com/office/drawing/2014/main" id="{3A1C1F82-5EB1-4347-8638-72FF2A75AFD2}"/>
                </a:ext>
              </a:extLst>
            </p:cNvPr>
            <p:cNvSpPr txBox="1">
              <a:spLocks noChangeArrowheads="1"/>
            </p:cNvSpPr>
            <p:nvPr/>
          </p:nvSpPr>
          <p:spPr bwMode="auto">
            <a:xfrm>
              <a:off x="8766175" y="774700"/>
              <a:ext cx="765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a:solidFill>
                    <a:srgbClr val="3333FF"/>
                  </a:solidFill>
                </a:rPr>
                <a:t>Zubau</a:t>
              </a:r>
            </a:p>
            <a:p>
              <a:pPr algn="ctr"/>
              <a:r>
                <a:rPr lang="de-DE" altLang="de-DE" sz="1600">
                  <a:solidFill>
                    <a:srgbClr val="3333FF"/>
                  </a:solidFill>
                </a:rPr>
                <a:t>bis</a:t>
              </a:r>
            </a:p>
            <a:p>
              <a:pPr algn="ctr"/>
              <a:r>
                <a:rPr lang="de-DE" altLang="de-DE" sz="1600">
                  <a:solidFill>
                    <a:srgbClr val="3333FF"/>
                  </a:solidFill>
                </a:rPr>
                <a:t>2040</a:t>
              </a:r>
            </a:p>
          </p:txBody>
        </p:sp>
        <p:sp>
          <p:nvSpPr>
            <p:cNvPr id="27685" name="Textfeld 11">
              <a:extLst>
                <a:ext uri="{FF2B5EF4-FFF2-40B4-BE49-F238E27FC236}">
                  <a16:creationId xmlns:a16="http://schemas.microsoft.com/office/drawing/2014/main" id="{4B689A42-58D5-4440-ADF9-F9B27F802A3E}"/>
                </a:ext>
              </a:extLst>
            </p:cNvPr>
            <p:cNvSpPr txBox="1">
              <a:spLocks noChangeArrowheads="1"/>
            </p:cNvSpPr>
            <p:nvPr/>
          </p:nvSpPr>
          <p:spPr bwMode="auto">
            <a:xfrm>
              <a:off x="8799513" y="1624013"/>
              <a:ext cx="698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b="1">
                  <a:solidFill>
                    <a:srgbClr val="3333FF"/>
                  </a:solidFill>
                </a:rPr>
                <a:t>1.418</a:t>
              </a:r>
            </a:p>
          </p:txBody>
        </p:sp>
        <p:pic>
          <p:nvPicPr>
            <p:cNvPr id="27686" name="Grafik 51">
              <a:extLst>
                <a:ext uri="{FF2B5EF4-FFF2-40B4-BE49-F238E27FC236}">
                  <a16:creationId xmlns:a16="http://schemas.microsoft.com/office/drawing/2014/main" id="{8C3FFEB0-9BC8-4674-822B-C08F0B06C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243" t="32530" r="60181" b="23933"/>
            <a:stretch>
              <a:fillRect/>
            </a:stretch>
          </p:blipFill>
          <p:spPr bwMode="auto">
            <a:xfrm>
              <a:off x="8927374" y="2032756"/>
              <a:ext cx="515636" cy="368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87" name="Gerader Verbinder 7">
              <a:extLst>
                <a:ext uri="{FF2B5EF4-FFF2-40B4-BE49-F238E27FC236}">
                  <a16:creationId xmlns:a16="http://schemas.microsoft.com/office/drawing/2014/main" id="{2972306D-7CAD-432C-BCC7-8A70A34CF618}"/>
                </a:ext>
              </a:extLst>
            </p:cNvPr>
            <p:cNvCxnSpPr>
              <a:cxnSpLocks/>
            </p:cNvCxnSpPr>
            <p:nvPr/>
          </p:nvCxnSpPr>
          <p:spPr bwMode="auto">
            <a:xfrm>
              <a:off x="8225830" y="4335459"/>
              <a:ext cx="75624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669" name="Text Box 14">
            <a:extLst>
              <a:ext uri="{FF2B5EF4-FFF2-40B4-BE49-F238E27FC236}">
                <a16:creationId xmlns:a16="http://schemas.microsoft.com/office/drawing/2014/main" id="{DFB11214-1539-4FC1-9814-0932F373D4D3}"/>
              </a:ext>
            </a:extLst>
          </p:cNvPr>
          <p:cNvSpPr txBox="1">
            <a:spLocks noChangeArrowheads="1"/>
          </p:cNvSpPr>
          <p:nvPr/>
        </p:nvSpPr>
        <p:spPr bwMode="auto">
          <a:xfrm>
            <a:off x="4111625" y="5514975"/>
            <a:ext cx="950913"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a:solidFill>
                  <a:srgbClr val="000000"/>
                </a:solidFill>
                <a:ea typeface="Microsoft YaHei" panose="020B0503020204020204" pitchFamily="34" charset="-122"/>
              </a:rPr>
              <a:t>Quelle:</a:t>
            </a:r>
            <a:r>
              <a:rPr lang="de-DE" altLang="de-DE" sz="1200" b="1">
                <a:solidFill>
                  <a:srgbClr val="000000"/>
                </a:solidFill>
                <a:ea typeface="Microsoft YaHei" panose="020B0503020204020204" pitchFamily="34" charset="-122"/>
              </a:rPr>
              <a:t> </a:t>
            </a:r>
            <a:r>
              <a:rPr lang="de-DE" altLang="de-DE" sz="1200">
                <a:solidFill>
                  <a:srgbClr val="000000"/>
                </a:solidFill>
                <a:ea typeface="Microsoft YaHei" panose="020B0503020204020204" pitchFamily="34" charset="-122"/>
              </a:rPr>
              <a:t>AGEB</a:t>
            </a:r>
          </a:p>
        </p:txBody>
      </p:sp>
      <p:grpSp>
        <p:nvGrpSpPr>
          <p:cNvPr id="18" name="Gruppieren 17">
            <a:extLst>
              <a:ext uri="{FF2B5EF4-FFF2-40B4-BE49-F238E27FC236}">
                <a16:creationId xmlns:a16="http://schemas.microsoft.com/office/drawing/2014/main" id="{A5E6351C-DEF4-4B9F-B9B8-C0F6675E2441}"/>
              </a:ext>
            </a:extLst>
          </p:cNvPr>
          <p:cNvGrpSpPr>
            <a:grpSpLocks/>
          </p:cNvGrpSpPr>
          <p:nvPr/>
        </p:nvGrpSpPr>
        <p:grpSpPr bwMode="auto">
          <a:xfrm>
            <a:off x="4926013" y="774700"/>
            <a:ext cx="1528762" cy="4902200"/>
            <a:chOff x="4926013" y="774700"/>
            <a:chExt cx="1528604" cy="4901438"/>
          </a:xfrm>
        </p:grpSpPr>
        <p:cxnSp>
          <p:nvCxnSpPr>
            <p:cNvPr id="27678" name="Gerader Verbinder 3">
              <a:extLst>
                <a:ext uri="{FF2B5EF4-FFF2-40B4-BE49-F238E27FC236}">
                  <a16:creationId xmlns:a16="http://schemas.microsoft.com/office/drawing/2014/main" id="{1C1A0D22-40A3-4758-8F75-F22A53B0FA9A}"/>
                </a:ext>
              </a:extLst>
            </p:cNvPr>
            <p:cNvCxnSpPr>
              <a:cxnSpLocks noChangeShapeType="1"/>
            </p:cNvCxnSpPr>
            <p:nvPr/>
          </p:nvCxnSpPr>
          <p:spPr bwMode="auto">
            <a:xfrm>
              <a:off x="5326063" y="1722120"/>
              <a:ext cx="0" cy="3811793"/>
            </a:xfrm>
            <a:prstGeom prst="line">
              <a:avLst/>
            </a:prstGeom>
            <a:noFill/>
            <a:ln w="12700" algn="ctr">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79" name="Textfeld 7">
              <a:extLst>
                <a:ext uri="{FF2B5EF4-FFF2-40B4-BE49-F238E27FC236}">
                  <a16:creationId xmlns:a16="http://schemas.microsoft.com/office/drawing/2014/main" id="{9EF31666-0A03-4E7C-AF52-7523FB851606}"/>
                </a:ext>
              </a:extLst>
            </p:cNvPr>
            <p:cNvSpPr txBox="1">
              <a:spLocks noChangeArrowheads="1"/>
            </p:cNvSpPr>
            <p:nvPr/>
          </p:nvSpPr>
          <p:spPr bwMode="auto">
            <a:xfrm>
              <a:off x="5199063" y="774700"/>
              <a:ext cx="11318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a:solidFill>
                    <a:srgbClr val="3333FF"/>
                  </a:solidFill>
                </a:rPr>
                <a:t>Ein-</a:t>
              </a:r>
              <a:br>
                <a:rPr lang="de-DE" altLang="de-DE" sz="1600">
                  <a:solidFill>
                    <a:srgbClr val="3333FF"/>
                  </a:solidFill>
                </a:rPr>
              </a:br>
              <a:r>
                <a:rPr lang="de-DE" altLang="de-DE" sz="1600">
                  <a:solidFill>
                    <a:srgbClr val="3333FF"/>
                  </a:solidFill>
                </a:rPr>
                <a:t>sparung *)</a:t>
              </a:r>
            </a:p>
            <a:p>
              <a:pPr algn="ctr"/>
              <a:r>
                <a:rPr lang="de-DE" altLang="de-DE" sz="1600">
                  <a:solidFill>
                    <a:srgbClr val="3333FF"/>
                  </a:solidFill>
                </a:rPr>
                <a:t>2040</a:t>
              </a:r>
            </a:p>
          </p:txBody>
        </p:sp>
        <p:sp>
          <p:nvSpPr>
            <p:cNvPr id="27680" name="Textfeld 9">
              <a:extLst>
                <a:ext uri="{FF2B5EF4-FFF2-40B4-BE49-F238E27FC236}">
                  <a16:creationId xmlns:a16="http://schemas.microsoft.com/office/drawing/2014/main" id="{7A2220CE-5580-4CF1-860B-B0A55411D057}"/>
                </a:ext>
              </a:extLst>
            </p:cNvPr>
            <p:cNvSpPr txBox="1">
              <a:spLocks noChangeArrowheads="1"/>
            </p:cNvSpPr>
            <p:nvPr/>
          </p:nvSpPr>
          <p:spPr bwMode="auto">
            <a:xfrm>
              <a:off x="5502275" y="1624013"/>
              <a:ext cx="525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600" b="1">
                  <a:solidFill>
                    <a:srgbClr val="3333FF"/>
                  </a:solidFill>
                </a:rPr>
                <a:t>777</a:t>
              </a:r>
            </a:p>
          </p:txBody>
        </p:sp>
        <p:pic>
          <p:nvPicPr>
            <p:cNvPr id="27681" name="Grafik 55">
              <a:extLst>
                <a:ext uri="{FF2B5EF4-FFF2-40B4-BE49-F238E27FC236}">
                  <a16:creationId xmlns:a16="http://schemas.microsoft.com/office/drawing/2014/main" id="{AB10BEF6-5846-4C40-B8C3-4FBFA5874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012" t="32530" r="70631" b="24365"/>
            <a:stretch>
              <a:fillRect/>
            </a:stretch>
          </p:blipFill>
          <p:spPr bwMode="auto">
            <a:xfrm>
              <a:off x="5559025" y="2027994"/>
              <a:ext cx="443418" cy="364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82" name="Gerader Verbinder 7">
              <a:extLst>
                <a:ext uri="{FF2B5EF4-FFF2-40B4-BE49-F238E27FC236}">
                  <a16:creationId xmlns:a16="http://schemas.microsoft.com/office/drawing/2014/main" id="{27A91D76-F78C-48A0-A237-000FBE03CC3E}"/>
                </a:ext>
              </a:extLst>
            </p:cNvPr>
            <p:cNvCxnSpPr>
              <a:cxnSpLocks/>
            </p:cNvCxnSpPr>
            <p:nvPr/>
          </p:nvCxnSpPr>
          <p:spPr bwMode="auto">
            <a:xfrm>
              <a:off x="4926013" y="2790031"/>
              <a:ext cx="63301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83" name="Textfeld 7">
              <a:extLst>
                <a:ext uri="{FF2B5EF4-FFF2-40B4-BE49-F238E27FC236}">
                  <a16:creationId xmlns:a16="http://schemas.microsoft.com/office/drawing/2014/main" id="{6E99E053-9D6A-4B49-B6C3-17532F9DFA59}"/>
                </a:ext>
              </a:extLst>
            </p:cNvPr>
            <p:cNvSpPr txBox="1">
              <a:spLocks noChangeArrowheads="1"/>
            </p:cNvSpPr>
            <p:nvPr/>
          </p:nvSpPr>
          <p:spPr bwMode="auto">
            <a:xfrm>
              <a:off x="5427505" y="3689414"/>
              <a:ext cx="10271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200">
                  <a:solidFill>
                    <a:srgbClr val="3333FF"/>
                  </a:solidFill>
                </a:rPr>
                <a:t>*)</a:t>
              </a:r>
            </a:p>
            <a:p>
              <a:r>
                <a:rPr lang="de-DE" altLang="de-DE" sz="1200">
                  <a:solidFill>
                    <a:srgbClr val="3333FF"/>
                  </a:solidFill>
                </a:rPr>
                <a:t>EU-Energie-</a:t>
              </a:r>
            </a:p>
            <a:p>
              <a:r>
                <a:rPr lang="de-DE" altLang="de-DE" sz="1200">
                  <a:solidFill>
                    <a:srgbClr val="3333FF"/>
                  </a:solidFill>
                </a:rPr>
                <a:t>Effizienz-</a:t>
              </a:r>
            </a:p>
            <a:p>
              <a:r>
                <a:rPr lang="de-DE" altLang="de-DE" sz="1200">
                  <a:solidFill>
                    <a:srgbClr val="3333FF"/>
                  </a:solidFill>
                </a:rPr>
                <a:t>Richtlinie</a:t>
              </a:r>
            </a:p>
            <a:p>
              <a:r>
                <a:rPr lang="de-DE" altLang="de-DE" sz="1200">
                  <a:solidFill>
                    <a:srgbClr val="3333FF"/>
                  </a:solidFill>
                </a:rPr>
                <a:t>- 1,5%/a</a:t>
              </a:r>
            </a:p>
          </p:txBody>
        </p:sp>
      </p:grpSp>
      <p:cxnSp>
        <p:nvCxnSpPr>
          <p:cNvPr id="27671" name="Gerader Verbinder 3">
            <a:extLst>
              <a:ext uri="{FF2B5EF4-FFF2-40B4-BE49-F238E27FC236}">
                <a16:creationId xmlns:a16="http://schemas.microsoft.com/office/drawing/2014/main" id="{BE8774D2-837B-45FC-9806-886C584B0714}"/>
              </a:ext>
            </a:extLst>
          </p:cNvPr>
          <p:cNvCxnSpPr>
            <a:cxnSpLocks/>
          </p:cNvCxnSpPr>
          <p:nvPr/>
        </p:nvCxnSpPr>
        <p:spPr bwMode="auto">
          <a:xfrm>
            <a:off x="1549400" y="5713413"/>
            <a:ext cx="7473950" cy="0"/>
          </a:xfrm>
          <a:prstGeom prst="line">
            <a:avLst/>
          </a:prstGeom>
          <a:noFill/>
          <a:ln w="31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 name="Gruppieren 23">
            <a:extLst>
              <a:ext uri="{FF2B5EF4-FFF2-40B4-BE49-F238E27FC236}">
                <a16:creationId xmlns:a16="http://schemas.microsoft.com/office/drawing/2014/main" id="{83531CDD-A3A8-4488-9230-8D6569959808}"/>
              </a:ext>
            </a:extLst>
          </p:cNvPr>
          <p:cNvGrpSpPr>
            <a:grpSpLocks/>
          </p:cNvGrpSpPr>
          <p:nvPr/>
        </p:nvGrpSpPr>
        <p:grpSpPr bwMode="auto">
          <a:xfrm>
            <a:off x="0" y="2614613"/>
            <a:ext cx="9906000" cy="3565525"/>
            <a:chOff x="0" y="2615300"/>
            <a:chExt cx="9906000" cy="3565061"/>
          </a:xfrm>
        </p:grpSpPr>
        <p:sp>
          <p:nvSpPr>
            <p:cNvPr id="27676" name="Rectangle 4">
              <a:extLst>
                <a:ext uri="{FF2B5EF4-FFF2-40B4-BE49-F238E27FC236}">
                  <a16:creationId xmlns:a16="http://schemas.microsoft.com/office/drawing/2014/main" id="{3D4F68C3-DE41-4E8D-9B24-F0E316E03A11}"/>
                </a:ext>
              </a:extLst>
            </p:cNvPr>
            <p:cNvSpPr>
              <a:spLocks noChangeArrowheads="1"/>
            </p:cNvSpPr>
            <p:nvPr/>
          </p:nvSpPr>
          <p:spPr bwMode="auto">
            <a:xfrm>
              <a:off x="0" y="5775583"/>
              <a:ext cx="9906000" cy="40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u="sng" dirty="0">
                  <a:solidFill>
                    <a:srgbClr val="3333FF"/>
                  </a:solidFill>
                </a:rPr>
                <a:t>Aufgabe 1</a:t>
              </a:r>
              <a:r>
                <a:rPr lang="de-DE" altLang="de-DE" sz="1800" b="1" dirty="0">
                  <a:solidFill>
                    <a:srgbClr val="3333FF"/>
                  </a:solidFill>
                </a:rPr>
                <a:t>: 30 % des Endenergieverbrauchs von 2017 muss eingespart werden!</a:t>
              </a:r>
            </a:p>
          </p:txBody>
        </p:sp>
        <p:sp>
          <p:nvSpPr>
            <p:cNvPr id="27677" name="Ellipse 6">
              <a:extLst>
                <a:ext uri="{FF2B5EF4-FFF2-40B4-BE49-F238E27FC236}">
                  <a16:creationId xmlns:a16="http://schemas.microsoft.com/office/drawing/2014/main" id="{98F45111-3453-41B3-8262-50FA2FA13FE1}"/>
                </a:ext>
              </a:extLst>
            </p:cNvPr>
            <p:cNvSpPr>
              <a:spLocks noChangeArrowheads="1"/>
            </p:cNvSpPr>
            <p:nvPr/>
          </p:nvSpPr>
          <p:spPr bwMode="auto">
            <a:xfrm>
              <a:off x="5399591" y="2615300"/>
              <a:ext cx="776919" cy="1086887"/>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grpSp>
        <p:nvGrpSpPr>
          <p:cNvPr id="25" name="Gruppieren 24">
            <a:extLst>
              <a:ext uri="{FF2B5EF4-FFF2-40B4-BE49-F238E27FC236}">
                <a16:creationId xmlns:a16="http://schemas.microsoft.com/office/drawing/2014/main" id="{DCC95601-A7ED-4A2B-A2C1-5B1DB83C4745}"/>
              </a:ext>
            </a:extLst>
          </p:cNvPr>
          <p:cNvGrpSpPr>
            <a:grpSpLocks/>
          </p:cNvGrpSpPr>
          <p:nvPr/>
        </p:nvGrpSpPr>
        <p:grpSpPr bwMode="auto">
          <a:xfrm>
            <a:off x="0" y="4140200"/>
            <a:ext cx="9906000" cy="2365375"/>
            <a:chOff x="0" y="4139881"/>
            <a:chExt cx="9906000" cy="2365459"/>
          </a:xfrm>
        </p:grpSpPr>
        <p:sp>
          <p:nvSpPr>
            <p:cNvPr id="27674" name="Rectangle 4">
              <a:extLst>
                <a:ext uri="{FF2B5EF4-FFF2-40B4-BE49-F238E27FC236}">
                  <a16:creationId xmlns:a16="http://schemas.microsoft.com/office/drawing/2014/main" id="{73C3106A-C787-4D2A-865D-5866C5662B57}"/>
                </a:ext>
              </a:extLst>
            </p:cNvPr>
            <p:cNvSpPr>
              <a:spLocks noChangeArrowheads="1"/>
            </p:cNvSpPr>
            <p:nvPr/>
          </p:nvSpPr>
          <p:spPr bwMode="auto">
            <a:xfrm>
              <a:off x="0" y="6100634"/>
              <a:ext cx="9906000" cy="40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u="sng" dirty="0">
                  <a:solidFill>
                    <a:srgbClr val="3333FF"/>
                  </a:solidFill>
                </a:rPr>
                <a:t>Aufgabe 2: </a:t>
              </a:r>
              <a:r>
                <a:rPr lang="de-DE" altLang="de-DE" sz="1800" b="1" dirty="0">
                  <a:solidFill>
                    <a:srgbClr val="3333FF"/>
                  </a:solidFill>
                </a:rPr>
                <a:t>Fast das Dreifache des EE-Bestandes von 2017 muss zugebaut werden!</a:t>
              </a:r>
            </a:p>
          </p:txBody>
        </p:sp>
        <p:sp>
          <p:nvSpPr>
            <p:cNvPr id="27675" name="Ellipse 70">
              <a:extLst>
                <a:ext uri="{FF2B5EF4-FFF2-40B4-BE49-F238E27FC236}">
                  <a16:creationId xmlns:a16="http://schemas.microsoft.com/office/drawing/2014/main" id="{DC69EBCC-5913-4281-A9BF-6C335A636EE1}"/>
                </a:ext>
              </a:extLst>
            </p:cNvPr>
            <p:cNvSpPr>
              <a:spLocks noChangeArrowheads="1"/>
            </p:cNvSpPr>
            <p:nvPr/>
          </p:nvSpPr>
          <p:spPr bwMode="auto">
            <a:xfrm>
              <a:off x="8772647" y="4139881"/>
              <a:ext cx="875248" cy="1765969"/>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1+#ppt_w/2"/>
                                          </p:val>
                                        </p:tav>
                                        <p:tav tm="100000">
                                          <p:val>
                                            <p:strVal val="#ppt_x"/>
                                          </p:val>
                                        </p:tav>
                                      </p:tavLst>
                                    </p:anim>
                                    <p:anim calcmode="lin" valueType="num">
                                      <p:cBhvr additive="base">
                                        <p:cTn id="1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1+#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1+#ppt_w/2"/>
                                          </p:val>
                                        </p:tav>
                                        <p:tav tm="100000">
                                          <p:val>
                                            <p:strVal val="#ppt_x"/>
                                          </p:val>
                                        </p:tav>
                                      </p:tavLst>
                                    </p:anim>
                                    <p:anim calcmode="lin" valueType="num">
                                      <p:cBhvr additive="base">
                                        <p:cTn id="32"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1000" fill="hold"/>
                                        <p:tgtEl>
                                          <p:spTgt spid="22"/>
                                        </p:tgtEl>
                                        <p:attrNameLst>
                                          <p:attrName>ppt_x</p:attrName>
                                        </p:attrNameLst>
                                      </p:cBhvr>
                                      <p:tavLst>
                                        <p:tav tm="0">
                                          <p:val>
                                            <p:strVal val="1+#ppt_w/2"/>
                                          </p:val>
                                        </p:tav>
                                        <p:tav tm="100000">
                                          <p:val>
                                            <p:strVal val="#ppt_x"/>
                                          </p:val>
                                        </p:tav>
                                      </p:tavLst>
                                    </p:anim>
                                    <p:anim calcmode="lin" valueType="num">
                                      <p:cBhvr additive="base">
                                        <p:cTn id="3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000" fill="hold"/>
                                        <p:tgtEl>
                                          <p:spTgt spid="23"/>
                                        </p:tgtEl>
                                        <p:attrNameLst>
                                          <p:attrName>ppt_x</p:attrName>
                                        </p:attrNameLst>
                                      </p:cBhvr>
                                      <p:tavLst>
                                        <p:tav tm="0">
                                          <p:val>
                                            <p:strVal val="1+#ppt_w/2"/>
                                          </p:val>
                                        </p:tav>
                                        <p:tav tm="100000">
                                          <p:val>
                                            <p:strVal val="#ppt_x"/>
                                          </p:val>
                                        </p:tav>
                                      </p:tavLst>
                                    </p:anim>
                                    <p:anim calcmode="lin" valueType="num">
                                      <p:cBhvr additive="base">
                                        <p:cTn id="44"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1000" fill="hold"/>
                                        <p:tgtEl>
                                          <p:spTgt spid="24"/>
                                        </p:tgtEl>
                                        <p:attrNameLst>
                                          <p:attrName>ppt_x</p:attrName>
                                        </p:attrNameLst>
                                      </p:cBhvr>
                                      <p:tavLst>
                                        <p:tav tm="0">
                                          <p:val>
                                            <p:strVal val="#ppt_x"/>
                                          </p:val>
                                        </p:tav>
                                        <p:tav tm="100000">
                                          <p:val>
                                            <p:strVal val="#ppt_x"/>
                                          </p:val>
                                        </p:tav>
                                      </p:tavLst>
                                    </p:anim>
                                    <p:anim calcmode="lin" valueType="num">
                                      <p:cBhvr additive="base">
                                        <p:cTn id="50"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m 28">
            <a:extLst>
              <a:ext uri="{FF2B5EF4-FFF2-40B4-BE49-F238E27FC236}">
                <a16:creationId xmlns:a16="http://schemas.microsoft.com/office/drawing/2014/main" id="{B8B10EE8-76E9-4143-9F03-7FCD08E8C344}"/>
              </a:ext>
            </a:extLst>
          </p:cNvPr>
          <p:cNvGraphicFramePr>
            <a:graphicFrameLocks/>
          </p:cNvGraphicFramePr>
          <p:nvPr>
            <p:extLst>
              <p:ext uri="{D42A27DB-BD31-4B8C-83A1-F6EECF244321}">
                <p14:modId xmlns:p14="http://schemas.microsoft.com/office/powerpoint/2010/main" val="1630871347"/>
              </p:ext>
            </p:extLst>
          </p:nvPr>
        </p:nvGraphicFramePr>
        <p:xfrm>
          <a:off x="235130" y="1182055"/>
          <a:ext cx="9670869" cy="4774935"/>
        </p:xfrm>
        <a:graphic>
          <a:graphicData uri="http://schemas.openxmlformats.org/drawingml/2006/chart">
            <c:chart xmlns:c="http://schemas.openxmlformats.org/drawingml/2006/chart" xmlns:r="http://schemas.openxmlformats.org/officeDocument/2006/relationships" r:id="rId3"/>
          </a:graphicData>
        </a:graphic>
      </p:graphicFrame>
      <p:sp>
        <p:nvSpPr>
          <p:cNvPr id="54274" name="Rectangle 4">
            <a:extLst>
              <a:ext uri="{FF2B5EF4-FFF2-40B4-BE49-F238E27FC236}">
                <a16:creationId xmlns:a16="http://schemas.microsoft.com/office/drawing/2014/main" id="{A4DAD6E2-F606-4CBD-923D-62DBA07791B4}"/>
              </a:ext>
            </a:extLst>
          </p:cNvPr>
          <p:cNvSpPr>
            <a:spLocks noChangeArrowheads="1"/>
          </p:cNvSpPr>
          <p:nvPr/>
        </p:nvSpPr>
        <p:spPr bwMode="auto">
          <a:xfrm>
            <a:off x="1328738" y="9525"/>
            <a:ext cx="8353425" cy="738188"/>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Transformation zu 100% Erneuerbare bis 2040 in D (1)</a:t>
            </a:r>
            <a:br>
              <a:rPr lang="de-DE" altLang="de-DE" dirty="0">
                <a:solidFill>
                  <a:schemeClr val="bg1"/>
                </a:solidFill>
              </a:rPr>
            </a:br>
            <a:r>
              <a:rPr lang="de-DE" altLang="de-DE" dirty="0">
                <a:solidFill>
                  <a:schemeClr val="bg1"/>
                </a:solidFill>
              </a:rPr>
              <a:t>zeitlicher Verlauf</a:t>
            </a:r>
          </a:p>
        </p:txBody>
      </p:sp>
      <p:sp>
        <p:nvSpPr>
          <p:cNvPr id="54275" name="Textfeld 7">
            <a:extLst>
              <a:ext uri="{FF2B5EF4-FFF2-40B4-BE49-F238E27FC236}">
                <a16:creationId xmlns:a16="http://schemas.microsoft.com/office/drawing/2014/main" id="{92E30087-84D5-4ACF-8F94-D46EFAF789E1}"/>
              </a:ext>
            </a:extLst>
          </p:cNvPr>
          <p:cNvSpPr txBox="1">
            <a:spLocks noChangeArrowheads="1"/>
          </p:cNvSpPr>
          <p:nvPr/>
        </p:nvSpPr>
        <p:spPr bwMode="auto">
          <a:xfrm>
            <a:off x="307975" y="868363"/>
            <a:ext cx="573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b="1"/>
              <a:t>TWh</a:t>
            </a:r>
          </a:p>
        </p:txBody>
      </p:sp>
      <p:sp>
        <p:nvSpPr>
          <p:cNvPr id="54277" name="Textfeld 1">
            <a:extLst>
              <a:ext uri="{FF2B5EF4-FFF2-40B4-BE49-F238E27FC236}">
                <a16:creationId xmlns:a16="http://schemas.microsoft.com/office/drawing/2014/main" id="{00FCC825-45F1-4291-B52D-28B4A9E7D824}"/>
              </a:ext>
            </a:extLst>
          </p:cNvPr>
          <p:cNvSpPr txBox="1">
            <a:spLocks noChangeArrowheads="1"/>
          </p:cNvSpPr>
          <p:nvPr/>
        </p:nvSpPr>
        <p:spPr bwMode="auto">
          <a:xfrm>
            <a:off x="5789613" y="2219325"/>
            <a:ext cx="316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chemeClr val="bg1">
                    <a:lumMod val="50000"/>
                  </a:schemeClr>
                </a:solidFill>
              </a:rPr>
              <a:t>Primärenergieverbrauch inkl. Verluste</a:t>
            </a:r>
            <a:br>
              <a:rPr lang="de-DE" altLang="de-DE" sz="1400" dirty="0">
                <a:solidFill>
                  <a:schemeClr val="bg1">
                    <a:lumMod val="50000"/>
                  </a:schemeClr>
                </a:solidFill>
              </a:rPr>
            </a:br>
            <a:r>
              <a:rPr lang="de-DE" altLang="de-DE" sz="1400" dirty="0">
                <a:solidFill>
                  <a:schemeClr val="bg1">
                    <a:lumMod val="50000"/>
                  </a:schemeClr>
                </a:solidFill>
              </a:rPr>
              <a:t>und Einsparung</a:t>
            </a:r>
          </a:p>
        </p:txBody>
      </p:sp>
      <p:sp>
        <p:nvSpPr>
          <p:cNvPr id="54278" name="Textfeld 5">
            <a:extLst>
              <a:ext uri="{FF2B5EF4-FFF2-40B4-BE49-F238E27FC236}">
                <a16:creationId xmlns:a16="http://schemas.microsoft.com/office/drawing/2014/main" id="{3DDF245F-D9E7-4D56-B10D-8F7BE784C3A4}"/>
              </a:ext>
            </a:extLst>
          </p:cNvPr>
          <p:cNvSpPr txBox="1">
            <a:spLocks noChangeArrowheads="1"/>
          </p:cNvSpPr>
          <p:nvPr/>
        </p:nvSpPr>
        <p:spPr bwMode="auto">
          <a:xfrm>
            <a:off x="6137275" y="3530600"/>
            <a:ext cx="1177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rgbClr val="00B050"/>
                </a:solidFill>
              </a:rPr>
              <a:t>Erneuerbare</a:t>
            </a:r>
          </a:p>
        </p:txBody>
      </p:sp>
      <p:sp>
        <p:nvSpPr>
          <p:cNvPr id="54279" name="Textfeld 6">
            <a:extLst>
              <a:ext uri="{FF2B5EF4-FFF2-40B4-BE49-F238E27FC236}">
                <a16:creationId xmlns:a16="http://schemas.microsoft.com/office/drawing/2014/main" id="{7171BD2A-C2E1-4A41-B40B-242254CC30C1}"/>
              </a:ext>
            </a:extLst>
          </p:cNvPr>
          <p:cNvSpPr txBox="1">
            <a:spLocks noChangeArrowheads="1"/>
          </p:cNvSpPr>
          <p:nvPr/>
        </p:nvSpPr>
        <p:spPr bwMode="auto">
          <a:xfrm>
            <a:off x="1880639" y="3838575"/>
            <a:ext cx="752475" cy="307975"/>
          </a:xfrm>
          <a:prstGeom prst="rect">
            <a:avLst/>
          </a:prstGeom>
          <a:solidFill>
            <a:schemeClr val="accent2"/>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rgbClr val="FFFF00"/>
                </a:solidFill>
              </a:rPr>
              <a:t>Erdgas</a:t>
            </a:r>
          </a:p>
        </p:txBody>
      </p:sp>
      <p:sp>
        <p:nvSpPr>
          <p:cNvPr id="54280" name="Textfeld 7">
            <a:extLst>
              <a:ext uri="{FF2B5EF4-FFF2-40B4-BE49-F238E27FC236}">
                <a16:creationId xmlns:a16="http://schemas.microsoft.com/office/drawing/2014/main" id="{FDC6F750-745F-43C8-A2FF-FCD5B0E1AA6C}"/>
              </a:ext>
            </a:extLst>
          </p:cNvPr>
          <p:cNvSpPr txBox="1">
            <a:spLocks noChangeArrowheads="1"/>
          </p:cNvSpPr>
          <p:nvPr/>
        </p:nvSpPr>
        <p:spPr bwMode="auto">
          <a:xfrm>
            <a:off x="7772180" y="5172167"/>
            <a:ext cx="909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rgbClr val="FFC000"/>
                </a:solidFill>
              </a:rPr>
              <a:t>Mineralöl</a:t>
            </a:r>
          </a:p>
        </p:txBody>
      </p:sp>
      <p:sp>
        <p:nvSpPr>
          <p:cNvPr id="54281" name="Textfeld 8">
            <a:extLst>
              <a:ext uri="{FF2B5EF4-FFF2-40B4-BE49-F238E27FC236}">
                <a16:creationId xmlns:a16="http://schemas.microsoft.com/office/drawing/2014/main" id="{1967067E-A4D8-4D92-B2A6-5A533726CD36}"/>
              </a:ext>
            </a:extLst>
          </p:cNvPr>
          <p:cNvSpPr txBox="1">
            <a:spLocks noChangeArrowheads="1"/>
          </p:cNvSpPr>
          <p:nvPr/>
        </p:nvSpPr>
        <p:spPr bwMode="auto">
          <a:xfrm>
            <a:off x="3570288" y="4873625"/>
            <a:ext cx="644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t>Kohle</a:t>
            </a:r>
          </a:p>
        </p:txBody>
      </p:sp>
      <p:sp>
        <p:nvSpPr>
          <p:cNvPr id="54282" name="Textfeld 9">
            <a:extLst>
              <a:ext uri="{FF2B5EF4-FFF2-40B4-BE49-F238E27FC236}">
                <a16:creationId xmlns:a16="http://schemas.microsoft.com/office/drawing/2014/main" id="{93C92B43-F7E6-4FBC-81A0-4517AA732BC0}"/>
              </a:ext>
            </a:extLst>
          </p:cNvPr>
          <p:cNvSpPr txBox="1">
            <a:spLocks noChangeArrowheads="1"/>
          </p:cNvSpPr>
          <p:nvPr/>
        </p:nvSpPr>
        <p:spPr bwMode="auto">
          <a:xfrm>
            <a:off x="1765524" y="4892563"/>
            <a:ext cx="91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rgbClr val="FF66FF"/>
                </a:solidFill>
              </a:rPr>
              <a:t>Kernkraft</a:t>
            </a:r>
          </a:p>
        </p:txBody>
      </p:sp>
      <p:grpSp>
        <p:nvGrpSpPr>
          <p:cNvPr id="4" name="Gruppieren 3">
            <a:extLst>
              <a:ext uri="{FF2B5EF4-FFF2-40B4-BE49-F238E27FC236}">
                <a16:creationId xmlns:a16="http://schemas.microsoft.com/office/drawing/2014/main" id="{C0E05432-EDDA-44AB-963F-EA1587D3D17C}"/>
              </a:ext>
            </a:extLst>
          </p:cNvPr>
          <p:cNvGrpSpPr>
            <a:grpSpLocks/>
          </p:cNvGrpSpPr>
          <p:nvPr/>
        </p:nvGrpSpPr>
        <p:grpSpPr bwMode="auto">
          <a:xfrm>
            <a:off x="2472509" y="808676"/>
            <a:ext cx="873125" cy="5170487"/>
            <a:chOff x="1968885" y="747713"/>
            <a:chExt cx="872354" cy="5170830"/>
          </a:xfrm>
        </p:grpSpPr>
        <p:cxnSp>
          <p:nvCxnSpPr>
            <p:cNvPr id="54297" name="Gerader Verbinder 3">
              <a:extLst>
                <a:ext uri="{FF2B5EF4-FFF2-40B4-BE49-F238E27FC236}">
                  <a16:creationId xmlns:a16="http://schemas.microsoft.com/office/drawing/2014/main" id="{D17740A1-3DBE-45E6-B3B3-657011498BEC}"/>
                </a:ext>
              </a:extLst>
            </p:cNvPr>
            <p:cNvCxnSpPr>
              <a:cxnSpLocks noChangeShapeType="1"/>
            </p:cNvCxnSpPr>
            <p:nvPr/>
          </p:nvCxnSpPr>
          <p:spPr bwMode="auto">
            <a:xfrm flipV="1">
              <a:off x="2405065" y="1426040"/>
              <a:ext cx="0" cy="3938123"/>
            </a:xfrm>
            <a:prstGeom prst="line">
              <a:avLst/>
            </a:prstGeom>
            <a:noFill/>
            <a:ln w="127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8" name="Textfeld 12">
              <a:extLst>
                <a:ext uri="{FF2B5EF4-FFF2-40B4-BE49-F238E27FC236}">
                  <a16:creationId xmlns:a16="http://schemas.microsoft.com/office/drawing/2014/main" id="{BA284499-E651-463D-9F32-023063BD45B8}"/>
                </a:ext>
              </a:extLst>
            </p:cNvPr>
            <p:cNvSpPr txBox="1">
              <a:spLocks noChangeArrowheads="1"/>
            </p:cNvSpPr>
            <p:nvPr/>
          </p:nvSpPr>
          <p:spPr bwMode="auto">
            <a:xfrm>
              <a:off x="1968885" y="747713"/>
              <a:ext cx="8723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dirty="0">
                  <a:solidFill>
                    <a:srgbClr val="FF0000"/>
                  </a:solidFill>
                </a:rPr>
                <a:t>Atom-</a:t>
              </a:r>
              <a:br>
                <a:rPr lang="de-DE" altLang="de-DE" sz="1400" dirty="0">
                  <a:solidFill>
                    <a:srgbClr val="FF0000"/>
                  </a:solidFill>
                </a:rPr>
              </a:br>
              <a:r>
                <a:rPr lang="de-DE" altLang="de-DE" sz="1400" dirty="0">
                  <a:solidFill>
                    <a:srgbClr val="FF0000"/>
                  </a:solidFill>
                </a:rPr>
                <a:t>Ausstieg</a:t>
              </a:r>
            </a:p>
          </p:txBody>
        </p:sp>
        <p:sp>
          <p:nvSpPr>
            <p:cNvPr id="54299" name="Gleichschenkliges Dreieck 4">
              <a:extLst>
                <a:ext uri="{FF2B5EF4-FFF2-40B4-BE49-F238E27FC236}">
                  <a16:creationId xmlns:a16="http://schemas.microsoft.com/office/drawing/2014/main" id="{1335676D-0F8C-4A68-BD3D-325A1848DC4E}"/>
                </a:ext>
              </a:extLst>
            </p:cNvPr>
            <p:cNvSpPr>
              <a:spLocks noChangeArrowheads="1"/>
            </p:cNvSpPr>
            <p:nvPr/>
          </p:nvSpPr>
          <p:spPr bwMode="auto">
            <a:xfrm rot="10800000">
              <a:off x="2269958" y="1262536"/>
              <a:ext cx="270209" cy="225592"/>
            </a:xfrm>
            <a:prstGeom prst="triangle">
              <a:avLst>
                <a:gd name="adj" fmla="val 50000"/>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54300" name="Ellipse 2">
              <a:extLst>
                <a:ext uri="{FF2B5EF4-FFF2-40B4-BE49-F238E27FC236}">
                  <a16:creationId xmlns:a16="http://schemas.microsoft.com/office/drawing/2014/main" id="{7AA9E6BA-3D8E-4122-8F14-A1227433E589}"/>
                </a:ext>
              </a:extLst>
            </p:cNvPr>
            <p:cNvSpPr>
              <a:spLocks noChangeArrowheads="1"/>
            </p:cNvSpPr>
            <p:nvPr/>
          </p:nvSpPr>
          <p:spPr bwMode="auto">
            <a:xfrm rot="2696413">
              <a:off x="2132919" y="5314289"/>
              <a:ext cx="270204" cy="604254"/>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grpSp>
        <p:nvGrpSpPr>
          <p:cNvPr id="69645" name="Gruppieren 1">
            <a:extLst>
              <a:ext uri="{FF2B5EF4-FFF2-40B4-BE49-F238E27FC236}">
                <a16:creationId xmlns:a16="http://schemas.microsoft.com/office/drawing/2014/main" id="{5C6822F3-1EFC-4A82-AA55-79C6A733A820}"/>
              </a:ext>
            </a:extLst>
          </p:cNvPr>
          <p:cNvGrpSpPr>
            <a:grpSpLocks/>
          </p:cNvGrpSpPr>
          <p:nvPr/>
        </p:nvGrpSpPr>
        <p:grpSpPr bwMode="auto">
          <a:xfrm>
            <a:off x="7135857" y="808676"/>
            <a:ext cx="871538" cy="5156200"/>
            <a:chOff x="7170420" y="747713"/>
            <a:chExt cx="871538" cy="5156862"/>
          </a:xfrm>
        </p:grpSpPr>
        <p:grpSp>
          <p:nvGrpSpPr>
            <p:cNvPr id="54292" name="Gruppieren 4">
              <a:extLst>
                <a:ext uri="{FF2B5EF4-FFF2-40B4-BE49-F238E27FC236}">
                  <a16:creationId xmlns:a16="http://schemas.microsoft.com/office/drawing/2014/main" id="{0171B2F4-3013-42FA-B0FE-7EC3AA6D6448}"/>
                </a:ext>
              </a:extLst>
            </p:cNvPr>
            <p:cNvGrpSpPr>
              <a:grpSpLocks/>
            </p:cNvGrpSpPr>
            <p:nvPr/>
          </p:nvGrpSpPr>
          <p:grpSpPr bwMode="auto">
            <a:xfrm>
              <a:off x="7170420" y="747713"/>
              <a:ext cx="871538" cy="4616428"/>
              <a:chOff x="5219291" y="747713"/>
              <a:chExt cx="872354" cy="4616450"/>
            </a:xfrm>
          </p:grpSpPr>
          <p:cxnSp>
            <p:nvCxnSpPr>
              <p:cNvPr id="54294" name="Gerader Verbinder 16">
                <a:extLst>
                  <a:ext uri="{FF2B5EF4-FFF2-40B4-BE49-F238E27FC236}">
                    <a16:creationId xmlns:a16="http://schemas.microsoft.com/office/drawing/2014/main" id="{E85AB86C-A20B-4649-B1C7-6DFDC4B77B97}"/>
                  </a:ext>
                </a:extLst>
              </p:cNvPr>
              <p:cNvCxnSpPr>
                <a:cxnSpLocks noChangeShapeType="1"/>
              </p:cNvCxnSpPr>
              <p:nvPr/>
            </p:nvCxnSpPr>
            <p:spPr bwMode="auto">
              <a:xfrm flipV="1">
                <a:off x="5655471" y="1426040"/>
                <a:ext cx="0" cy="3938123"/>
              </a:xfrm>
              <a:prstGeom prst="line">
                <a:avLst/>
              </a:prstGeom>
              <a:noFill/>
              <a:ln w="127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5" name="Textfeld 17">
                <a:extLst>
                  <a:ext uri="{FF2B5EF4-FFF2-40B4-BE49-F238E27FC236}">
                    <a16:creationId xmlns:a16="http://schemas.microsoft.com/office/drawing/2014/main" id="{D9B6E3CC-AD24-483B-9403-EBE2BC3FB8A6}"/>
                  </a:ext>
                </a:extLst>
              </p:cNvPr>
              <p:cNvSpPr txBox="1">
                <a:spLocks noChangeArrowheads="1"/>
              </p:cNvSpPr>
              <p:nvPr/>
            </p:nvSpPr>
            <p:spPr bwMode="auto">
              <a:xfrm>
                <a:off x="5219291" y="747713"/>
                <a:ext cx="8723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dirty="0">
                    <a:solidFill>
                      <a:srgbClr val="FF0000"/>
                    </a:solidFill>
                  </a:rPr>
                  <a:t>Kohle-</a:t>
                </a:r>
                <a:br>
                  <a:rPr lang="de-DE" altLang="de-DE" sz="1400" dirty="0">
                    <a:solidFill>
                      <a:srgbClr val="FF0000"/>
                    </a:solidFill>
                  </a:rPr>
                </a:br>
                <a:r>
                  <a:rPr lang="de-DE" altLang="de-DE" sz="1400" dirty="0">
                    <a:solidFill>
                      <a:srgbClr val="FF0000"/>
                    </a:solidFill>
                  </a:rPr>
                  <a:t>Ausstieg</a:t>
                </a:r>
              </a:p>
            </p:txBody>
          </p:sp>
          <p:sp>
            <p:nvSpPr>
              <p:cNvPr id="54296" name="Gleichschenkliges Dreieck 18">
                <a:extLst>
                  <a:ext uri="{FF2B5EF4-FFF2-40B4-BE49-F238E27FC236}">
                    <a16:creationId xmlns:a16="http://schemas.microsoft.com/office/drawing/2014/main" id="{21865F43-FCB4-4778-8B6B-20455AE35D3D}"/>
                  </a:ext>
                </a:extLst>
              </p:cNvPr>
              <p:cNvSpPr>
                <a:spLocks noChangeArrowheads="1"/>
              </p:cNvSpPr>
              <p:nvPr/>
            </p:nvSpPr>
            <p:spPr bwMode="auto">
              <a:xfrm rot="10800000">
                <a:off x="5520518" y="1262536"/>
                <a:ext cx="269903" cy="225592"/>
              </a:xfrm>
              <a:prstGeom prst="triangle">
                <a:avLst>
                  <a:gd name="adj" fmla="val 50000"/>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sp>
          <p:nvSpPr>
            <p:cNvPr id="54293" name="Ellipse 2">
              <a:extLst>
                <a:ext uri="{FF2B5EF4-FFF2-40B4-BE49-F238E27FC236}">
                  <a16:creationId xmlns:a16="http://schemas.microsoft.com/office/drawing/2014/main" id="{20ACCA31-D336-4822-B595-7AAB69BD76DB}"/>
                </a:ext>
              </a:extLst>
            </p:cNvPr>
            <p:cNvSpPr>
              <a:spLocks noChangeArrowheads="1"/>
            </p:cNvSpPr>
            <p:nvPr/>
          </p:nvSpPr>
          <p:spPr bwMode="auto">
            <a:xfrm rot="2696413">
              <a:off x="7338675" y="5300324"/>
              <a:ext cx="270443" cy="604251"/>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grpSp>
        <p:nvGrpSpPr>
          <p:cNvPr id="69646" name="Gruppieren 2">
            <a:extLst>
              <a:ext uri="{FF2B5EF4-FFF2-40B4-BE49-F238E27FC236}">
                <a16:creationId xmlns:a16="http://schemas.microsoft.com/office/drawing/2014/main" id="{F2585EB0-E79F-40D4-BC8B-514312B00E5E}"/>
              </a:ext>
            </a:extLst>
          </p:cNvPr>
          <p:cNvGrpSpPr>
            <a:grpSpLocks/>
          </p:cNvGrpSpPr>
          <p:nvPr/>
        </p:nvGrpSpPr>
        <p:grpSpPr bwMode="auto">
          <a:xfrm>
            <a:off x="8681311" y="818201"/>
            <a:ext cx="1100137" cy="5146675"/>
            <a:chOff x="8732838" y="757238"/>
            <a:chExt cx="1100137" cy="5147337"/>
          </a:xfrm>
        </p:grpSpPr>
        <p:grpSp>
          <p:nvGrpSpPr>
            <p:cNvPr id="54287" name="Gruppieren 5">
              <a:extLst>
                <a:ext uri="{FF2B5EF4-FFF2-40B4-BE49-F238E27FC236}">
                  <a16:creationId xmlns:a16="http://schemas.microsoft.com/office/drawing/2014/main" id="{F5A2CD70-B9FC-4DE6-8651-6056790BC3E1}"/>
                </a:ext>
              </a:extLst>
            </p:cNvPr>
            <p:cNvGrpSpPr>
              <a:grpSpLocks/>
            </p:cNvGrpSpPr>
            <p:nvPr/>
          </p:nvGrpSpPr>
          <p:grpSpPr bwMode="auto">
            <a:xfrm>
              <a:off x="8732838" y="757238"/>
              <a:ext cx="1100137" cy="4606918"/>
              <a:chOff x="8732838" y="757105"/>
              <a:chExt cx="1100137" cy="4607058"/>
            </a:xfrm>
          </p:grpSpPr>
          <p:cxnSp>
            <p:nvCxnSpPr>
              <p:cNvPr id="54289" name="Gerader Verbinder 20">
                <a:extLst>
                  <a:ext uri="{FF2B5EF4-FFF2-40B4-BE49-F238E27FC236}">
                    <a16:creationId xmlns:a16="http://schemas.microsoft.com/office/drawing/2014/main" id="{DBBF97C8-E5FB-4880-A9E9-A10DDE382B45}"/>
                  </a:ext>
                </a:extLst>
              </p:cNvPr>
              <p:cNvCxnSpPr>
                <a:cxnSpLocks noChangeShapeType="1"/>
              </p:cNvCxnSpPr>
              <p:nvPr/>
            </p:nvCxnSpPr>
            <p:spPr bwMode="auto">
              <a:xfrm flipV="1">
                <a:off x="9410234" y="1425400"/>
                <a:ext cx="0" cy="3938763"/>
              </a:xfrm>
              <a:prstGeom prst="line">
                <a:avLst/>
              </a:prstGeom>
              <a:noFill/>
              <a:ln w="127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290" name="Textfeld 21">
                <a:extLst>
                  <a:ext uri="{FF2B5EF4-FFF2-40B4-BE49-F238E27FC236}">
                    <a16:creationId xmlns:a16="http://schemas.microsoft.com/office/drawing/2014/main" id="{263FFD35-DE0F-4025-AF76-4E92241D672A}"/>
                  </a:ext>
                </a:extLst>
              </p:cNvPr>
              <p:cNvSpPr txBox="1">
                <a:spLocks noChangeArrowheads="1"/>
              </p:cNvSpPr>
              <p:nvPr/>
            </p:nvSpPr>
            <p:spPr bwMode="auto">
              <a:xfrm>
                <a:off x="8732838" y="757105"/>
                <a:ext cx="1100137" cy="50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a:solidFill>
                      <a:srgbClr val="FF0000"/>
                    </a:solidFill>
                  </a:rPr>
                  <a:t>Öl-/Erdgas-</a:t>
                </a:r>
                <a:br>
                  <a:rPr lang="de-DE" altLang="de-DE" sz="1400">
                    <a:solidFill>
                      <a:srgbClr val="FF0000"/>
                    </a:solidFill>
                  </a:rPr>
                </a:br>
                <a:r>
                  <a:rPr lang="de-DE" altLang="de-DE" sz="1400">
                    <a:solidFill>
                      <a:srgbClr val="FF0000"/>
                    </a:solidFill>
                  </a:rPr>
                  <a:t>Ausstieg</a:t>
                </a:r>
              </a:p>
            </p:txBody>
          </p:sp>
          <p:sp>
            <p:nvSpPr>
              <p:cNvPr id="54291" name="Gleichschenkliges Dreieck 22">
                <a:extLst>
                  <a:ext uri="{FF2B5EF4-FFF2-40B4-BE49-F238E27FC236}">
                    <a16:creationId xmlns:a16="http://schemas.microsoft.com/office/drawing/2014/main" id="{96A3E81E-B573-4201-BB8B-5DB698ED0794}"/>
                  </a:ext>
                </a:extLst>
              </p:cNvPr>
              <p:cNvSpPr>
                <a:spLocks noChangeArrowheads="1"/>
              </p:cNvSpPr>
              <p:nvPr/>
            </p:nvSpPr>
            <p:spPr bwMode="auto">
              <a:xfrm rot="10800000">
                <a:off x="9275284" y="1261869"/>
                <a:ext cx="269896" cy="225628"/>
              </a:xfrm>
              <a:prstGeom prst="triangle">
                <a:avLst>
                  <a:gd name="adj" fmla="val 50000"/>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sp>
          <p:nvSpPr>
            <p:cNvPr id="54288" name="Ellipse 2">
              <a:extLst>
                <a:ext uri="{FF2B5EF4-FFF2-40B4-BE49-F238E27FC236}">
                  <a16:creationId xmlns:a16="http://schemas.microsoft.com/office/drawing/2014/main" id="{A1F91921-2210-4A5A-B08F-3451E239AE56}"/>
                </a:ext>
              </a:extLst>
            </p:cNvPr>
            <p:cNvSpPr>
              <a:spLocks noChangeArrowheads="1"/>
            </p:cNvSpPr>
            <p:nvPr/>
          </p:nvSpPr>
          <p:spPr bwMode="auto">
            <a:xfrm rot="2696413">
              <a:off x="9132853" y="5300324"/>
              <a:ext cx="270443" cy="604251"/>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grpSp>
      <p:sp>
        <p:nvSpPr>
          <p:cNvPr id="33" name="Rectangle 4">
            <a:extLst>
              <a:ext uri="{FF2B5EF4-FFF2-40B4-BE49-F238E27FC236}">
                <a16:creationId xmlns:a16="http://schemas.microsoft.com/office/drawing/2014/main" id="{FC120142-C81D-41FD-86A4-9489616CDADA}"/>
              </a:ext>
            </a:extLst>
          </p:cNvPr>
          <p:cNvSpPr>
            <a:spLocks noChangeArrowheads="1"/>
          </p:cNvSpPr>
          <p:nvPr/>
        </p:nvSpPr>
        <p:spPr bwMode="auto">
          <a:xfrm>
            <a:off x="0" y="6051550"/>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Die Studie von Fraunhofer-ISE 2/2020 </a:t>
            </a:r>
            <a:r>
              <a:rPr lang="de-DE" altLang="de-DE" sz="1200" b="1" dirty="0">
                <a:solidFill>
                  <a:srgbClr val="3333FF"/>
                </a:solidFill>
              </a:rPr>
              <a:t>1)   </a:t>
            </a:r>
            <a:r>
              <a:rPr lang="de-DE" altLang="de-DE" sz="1800" b="1" dirty="0">
                <a:solidFill>
                  <a:srgbClr val="3333FF"/>
                </a:solidFill>
              </a:rPr>
              <a:t>stützt ISE e.V.-Berechnungen!</a:t>
            </a:r>
            <a:endParaRPr lang="de-DE" altLang="de-DE" sz="1200" dirty="0">
              <a:solidFill>
                <a:srgbClr val="3333FF"/>
              </a:solidFill>
            </a:endParaRPr>
          </a:p>
        </p:txBody>
      </p:sp>
    </p:spTree>
    <p:extLst>
      <p:ext uri="{BB962C8B-B14F-4D97-AF65-F5344CB8AC3E}">
        <p14:creationId xmlns:p14="http://schemas.microsoft.com/office/powerpoint/2010/main" val="111801340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9645"/>
                                        </p:tgtEl>
                                        <p:attrNameLst>
                                          <p:attrName>style.visibility</p:attrName>
                                        </p:attrNameLst>
                                      </p:cBhvr>
                                      <p:to>
                                        <p:strVal val="visible"/>
                                      </p:to>
                                    </p:set>
                                    <p:anim calcmode="lin" valueType="num">
                                      <p:cBhvr additive="base">
                                        <p:cTn id="13" dur="1000" fill="hold"/>
                                        <p:tgtEl>
                                          <p:spTgt spid="69645"/>
                                        </p:tgtEl>
                                        <p:attrNameLst>
                                          <p:attrName>ppt_x</p:attrName>
                                        </p:attrNameLst>
                                      </p:cBhvr>
                                      <p:tavLst>
                                        <p:tav tm="0">
                                          <p:val>
                                            <p:strVal val="1+#ppt_w/2"/>
                                          </p:val>
                                        </p:tav>
                                        <p:tav tm="100000">
                                          <p:val>
                                            <p:strVal val="#ppt_x"/>
                                          </p:val>
                                        </p:tav>
                                      </p:tavLst>
                                    </p:anim>
                                    <p:anim calcmode="lin" valueType="num">
                                      <p:cBhvr additive="base">
                                        <p:cTn id="14" dur="1000" fill="hold"/>
                                        <p:tgtEl>
                                          <p:spTgt spid="696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9646"/>
                                        </p:tgtEl>
                                        <p:attrNameLst>
                                          <p:attrName>style.visibility</p:attrName>
                                        </p:attrNameLst>
                                      </p:cBhvr>
                                      <p:to>
                                        <p:strVal val="visible"/>
                                      </p:to>
                                    </p:set>
                                    <p:anim calcmode="lin" valueType="num">
                                      <p:cBhvr additive="base">
                                        <p:cTn id="19" dur="1000" fill="hold"/>
                                        <p:tgtEl>
                                          <p:spTgt spid="69646"/>
                                        </p:tgtEl>
                                        <p:attrNameLst>
                                          <p:attrName>ppt_x</p:attrName>
                                        </p:attrNameLst>
                                      </p:cBhvr>
                                      <p:tavLst>
                                        <p:tav tm="0">
                                          <p:val>
                                            <p:strVal val="1+#ppt_w/2"/>
                                          </p:val>
                                        </p:tav>
                                        <p:tav tm="100000">
                                          <p:val>
                                            <p:strVal val="#ppt_x"/>
                                          </p:val>
                                        </p:tav>
                                      </p:tavLst>
                                    </p:anim>
                                    <p:anim calcmode="lin" valueType="num">
                                      <p:cBhvr additive="base">
                                        <p:cTn id="20" dur="1000" fill="hold"/>
                                        <p:tgtEl>
                                          <p:spTgt spid="6964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1000" fill="hold"/>
                                        <p:tgtEl>
                                          <p:spTgt spid="33"/>
                                        </p:tgtEl>
                                        <p:attrNameLst>
                                          <p:attrName>ppt_x</p:attrName>
                                        </p:attrNameLst>
                                      </p:cBhvr>
                                      <p:tavLst>
                                        <p:tav tm="0">
                                          <p:val>
                                            <p:strVal val="#ppt_x"/>
                                          </p:val>
                                        </p:tav>
                                        <p:tav tm="100000">
                                          <p:val>
                                            <p:strVal val="#ppt_x"/>
                                          </p:val>
                                        </p:tav>
                                      </p:tavLst>
                                    </p:anim>
                                    <p:anim calcmode="lin" valueType="num">
                                      <p:cBhvr additive="base">
                                        <p:cTn id="26"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m 16">
            <a:extLst>
              <a:ext uri="{FF2B5EF4-FFF2-40B4-BE49-F238E27FC236}">
                <a16:creationId xmlns:a16="http://schemas.microsoft.com/office/drawing/2014/main" id="{2C5F2C1B-45FC-457F-B48C-8D5142B447C3}"/>
              </a:ext>
            </a:extLst>
          </p:cNvPr>
          <p:cNvGraphicFramePr>
            <a:graphicFrameLocks/>
          </p:cNvGraphicFramePr>
          <p:nvPr>
            <p:extLst>
              <p:ext uri="{D42A27DB-BD31-4B8C-83A1-F6EECF244321}">
                <p14:modId xmlns:p14="http://schemas.microsoft.com/office/powerpoint/2010/main" val="3308211321"/>
              </p:ext>
            </p:extLst>
          </p:nvPr>
        </p:nvGraphicFramePr>
        <p:xfrm>
          <a:off x="307975" y="1336567"/>
          <a:ext cx="9123041" cy="4045329"/>
        </p:xfrm>
        <a:graphic>
          <a:graphicData uri="http://schemas.openxmlformats.org/drawingml/2006/chart">
            <c:chart xmlns:c="http://schemas.openxmlformats.org/drawingml/2006/chart" xmlns:r="http://schemas.openxmlformats.org/officeDocument/2006/relationships" r:id="rId3"/>
          </a:graphicData>
        </a:graphic>
      </p:graphicFrame>
      <p:sp>
        <p:nvSpPr>
          <p:cNvPr id="54274" name="Rectangle 4">
            <a:extLst>
              <a:ext uri="{FF2B5EF4-FFF2-40B4-BE49-F238E27FC236}">
                <a16:creationId xmlns:a16="http://schemas.microsoft.com/office/drawing/2014/main" id="{A4DAD6E2-F606-4CBD-923D-62DBA07791B4}"/>
              </a:ext>
            </a:extLst>
          </p:cNvPr>
          <p:cNvSpPr>
            <a:spLocks noChangeArrowheads="1"/>
          </p:cNvSpPr>
          <p:nvPr/>
        </p:nvSpPr>
        <p:spPr bwMode="auto">
          <a:xfrm>
            <a:off x="1328738" y="9525"/>
            <a:ext cx="8353425" cy="738188"/>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Transformation zu 100% Erneuerbare bis 2040 in D (2)</a:t>
            </a:r>
            <a:br>
              <a:rPr lang="de-DE" altLang="de-DE" dirty="0">
                <a:solidFill>
                  <a:schemeClr val="bg1"/>
                </a:solidFill>
              </a:rPr>
            </a:br>
            <a:r>
              <a:rPr lang="de-DE" altLang="de-DE" dirty="0">
                <a:solidFill>
                  <a:schemeClr val="bg1"/>
                </a:solidFill>
              </a:rPr>
              <a:t>Stand 2020: </a:t>
            </a:r>
            <a:r>
              <a:rPr lang="de-DE" dirty="0">
                <a:solidFill>
                  <a:schemeClr val="bg1"/>
                </a:solidFill>
              </a:rPr>
              <a:t>EEG 2017, EEG 2021 vs. Forderung ISE e.V.</a:t>
            </a:r>
            <a:endParaRPr lang="de-DE" altLang="de-DE" dirty="0">
              <a:solidFill>
                <a:schemeClr val="bg1"/>
              </a:solidFill>
            </a:endParaRPr>
          </a:p>
        </p:txBody>
      </p:sp>
      <p:sp>
        <p:nvSpPr>
          <p:cNvPr id="54275" name="Textfeld 7">
            <a:extLst>
              <a:ext uri="{FF2B5EF4-FFF2-40B4-BE49-F238E27FC236}">
                <a16:creationId xmlns:a16="http://schemas.microsoft.com/office/drawing/2014/main" id="{92E30087-84D5-4ACF-8F94-D46EFAF789E1}"/>
              </a:ext>
            </a:extLst>
          </p:cNvPr>
          <p:cNvSpPr txBox="1">
            <a:spLocks noChangeArrowheads="1"/>
          </p:cNvSpPr>
          <p:nvPr/>
        </p:nvSpPr>
        <p:spPr bwMode="auto">
          <a:xfrm>
            <a:off x="307975" y="868363"/>
            <a:ext cx="573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400" b="1"/>
              <a:t>TWh</a:t>
            </a:r>
          </a:p>
        </p:txBody>
      </p:sp>
      <p:sp>
        <p:nvSpPr>
          <p:cNvPr id="54277" name="Textfeld 1">
            <a:extLst>
              <a:ext uri="{FF2B5EF4-FFF2-40B4-BE49-F238E27FC236}">
                <a16:creationId xmlns:a16="http://schemas.microsoft.com/office/drawing/2014/main" id="{00FCC825-45F1-4291-B52D-28B4A9E7D824}"/>
              </a:ext>
            </a:extLst>
          </p:cNvPr>
          <p:cNvSpPr txBox="1">
            <a:spLocks noChangeArrowheads="1"/>
          </p:cNvSpPr>
          <p:nvPr/>
        </p:nvSpPr>
        <p:spPr bwMode="auto">
          <a:xfrm>
            <a:off x="4271807" y="2000126"/>
            <a:ext cx="3698192" cy="523220"/>
          </a:xfrm>
          <a:prstGeom prst="rect">
            <a:avLst/>
          </a:prstGeom>
          <a:solidFill>
            <a:schemeClr val="bg1"/>
          </a:solidFill>
          <a:ln>
            <a:noFill/>
          </a:ln>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chemeClr val="bg1">
                    <a:lumMod val="50000"/>
                  </a:schemeClr>
                </a:solidFill>
              </a:rPr>
              <a:t>Primärenergieverbrauch (PEV) inkl. Verluste</a:t>
            </a:r>
            <a:br>
              <a:rPr lang="de-DE" altLang="de-DE" sz="1400" dirty="0">
                <a:solidFill>
                  <a:schemeClr val="bg1">
                    <a:lumMod val="50000"/>
                  </a:schemeClr>
                </a:solidFill>
              </a:rPr>
            </a:br>
            <a:r>
              <a:rPr lang="de-DE" altLang="de-DE" sz="1400" dirty="0">
                <a:solidFill>
                  <a:schemeClr val="bg1">
                    <a:lumMod val="50000"/>
                  </a:schemeClr>
                </a:solidFill>
              </a:rPr>
              <a:t>und Einsparung</a:t>
            </a:r>
          </a:p>
        </p:txBody>
      </p:sp>
      <p:sp>
        <p:nvSpPr>
          <p:cNvPr id="54278" name="Textfeld 5">
            <a:extLst>
              <a:ext uri="{FF2B5EF4-FFF2-40B4-BE49-F238E27FC236}">
                <a16:creationId xmlns:a16="http://schemas.microsoft.com/office/drawing/2014/main" id="{3DDF245F-D9E7-4D56-B10D-8F7BE784C3A4}"/>
              </a:ext>
            </a:extLst>
          </p:cNvPr>
          <p:cNvSpPr txBox="1">
            <a:spLocks noChangeArrowheads="1"/>
          </p:cNvSpPr>
          <p:nvPr/>
        </p:nvSpPr>
        <p:spPr bwMode="auto">
          <a:xfrm>
            <a:off x="3133834" y="3857797"/>
            <a:ext cx="21318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400" dirty="0">
                <a:solidFill>
                  <a:srgbClr val="006600"/>
                </a:solidFill>
              </a:rPr>
              <a:t>EE-Ausbaupfad ISE e.V.</a:t>
            </a:r>
          </a:p>
        </p:txBody>
      </p:sp>
      <p:sp>
        <p:nvSpPr>
          <p:cNvPr id="33" name="Rectangle 4">
            <a:extLst>
              <a:ext uri="{FF2B5EF4-FFF2-40B4-BE49-F238E27FC236}">
                <a16:creationId xmlns:a16="http://schemas.microsoft.com/office/drawing/2014/main" id="{FC120142-C81D-41FD-86A4-9489616CDADA}"/>
              </a:ext>
            </a:extLst>
          </p:cNvPr>
          <p:cNvSpPr>
            <a:spLocks noChangeArrowheads="1"/>
          </p:cNvSpPr>
          <p:nvPr/>
        </p:nvSpPr>
        <p:spPr bwMode="auto">
          <a:xfrm>
            <a:off x="0" y="6051550"/>
            <a:ext cx="990600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b="1" dirty="0">
                <a:solidFill>
                  <a:srgbClr val="3333FF"/>
                </a:solidFill>
              </a:rPr>
              <a:t>Auch mit dem EEG 2021 wird das 2040-Ziel nicht erreicht !</a:t>
            </a:r>
          </a:p>
        </p:txBody>
      </p:sp>
      <p:sp>
        <p:nvSpPr>
          <p:cNvPr id="30" name="Textfeld 1">
            <a:extLst>
              <a:ext uri="{FF2B5EF4-FFF2-40B4-BE49-F238E27FC236}">
                <a16:creationId xmlns:a16="http://schemas.microsoft.com/office/drawing/2014/main" id="{2B543852-49AA-4A7A-8D96-BEC4FCED40E5}"/>
              </a:ext>
            </a:extLst>
          </p:cNvPr>
          <p:cNvSpPr txBox="1">
            <a:spLocks noChangeArrowheads="1"/>
          </p:cNvSpPr>
          <p:nvPr/>
        </p:nvSpPr>
        <p:spPr bwMode="auto">
          <a:xfrm>
            <a:off x="6580545" y="4613635"/>
            <a:ext cx="23166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altLang="de-DE" sz="1400" dirty="0"/>
              <a:t>EE-Ausbaupfad EEG 2017</a:t>
            </a:r>
          </a:p>
        </p:txBody>
      </p:sp>
      <p:sp>
        <p:nvSpPr>
          <p:cNvPr id="31" name="Textfeld 1">
            <a:extLst>
              <a:ext uri="{FF2B5EF4-FFF2-40B4-BE49-F238E27FC236}">
                <a16:creationId xmlns:a16="http://schemas.microsoft.com/office/drawing/2014/main" id="{EF46A22E-CA78-4764-AC12-9B0AB45249F9}"/>
              </a:ext>
            </a:extLst>
          </p:cNvPr>
          <p:cNvSpPr txBox="1">
            <a:spLocks noChangeArrowheads="1"/>
          </p:cNvSpPr>
          <p:nvPr/>
        </p:nvSpPr>
        <p:spPr bwMode="auto">
          <a:xfrm>
            <a:off x="5977110" y="4124920"/>
            <a:ext cx="2375971" cy="307777"/>
          </a:xfrm>
          <a:prstGeom prst="rect">
            <a:avLst/>
          </a:prstGeom>
          <a:solidFill>
            <a:schemeClr val="bg1"/>
          </a:solidFill>
          <a:ln>
            <a:noFill/>
          </a:ln>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altLang="de-DE" sz="1400" dirty="0">
                <a:solidFill>
                  <a:srgbClr val="C00000"/>
                </a:solidFill>
              </a:rPr>
              <a:t>EE-Ausbaupfad EEG 2021</a:t>
            </a:r>
          </a:p>
        </p:txBody>
      </p:sp>
      <p:grpSp>
        <p:nvGrpSpPr>
          <p:cNvPr id="32" name="Gruppieren 31">
            <a:extLst>
              <a:ext uri="{FF2B5EF4-FFF2-40B4-BE49-F238E27FC236}">
                <a16:creationId xmlns:a16="http://schemas.microsoft.com/office/drawing/2014/main" id="{29D20388-1CD4-45CB-BD51-AC8547954BCB}"/>
              </a:ext>
            </a:extLst>
          </p:cNvPr>
          <p:cNvGrpSpPr/>
          <p:nvPr/>
        </p:nvGrpSpPr>
        <p:grpSpPr>
          <a:xfrm>
            <a:off x="9267029" y="3429000"/>
            <a:ext cx="384090" cy="1040140"/>
            <a:chOff x="9615340" y="3429000"/>
            <a:chExt cx="384090" cy="1040140"/>
          </a:xfrm>
        </p:grpSpPr>
        <p:sp>
          <p:nvSpPr>
            <p:cNvPr id="34" name="Geschweifte Klammer rechts 33">
              <a:extLst>
                <a:ext uri="{FF2B5EF4-FFF2-40B4-BE49-F238E27FC236}">
                  <a16:creationId xmlns:a16="http://schemas.microsoft.com/office/drawing/2014/main" id="{1D92A732-78FE-42CA-80D4-C638D9E83F3A}"/>
                </a:ext>
              </a:extLst>
            </p:cNvPr>
            <p:cNvSpPr/>
            <p:nvPr/>
          </p:nvSpPr>
          <p:spPr bwMode="auto">
            <a:xfrm>
              <a:off x="9615340" y="3429000"/>
              <a:ext cx="163986" cy="1040140"/>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35" name="Textfeld 34">
              <a:extLst>
                <a:ext uri="{FF2B5EF4-FFF2-40B4-BE49-F238E27FC236}">
                  <a16:creationId xmlns:a16="http://schemas.microsoft.com/office/drawing/2014/main" id="{9BA591C9-5C40-47F6-9708-EB624E768AD0}"/>
                </a:ext>
              </a:extLst>
            </p:cNvPr>
            <p:cNvSpPr txBox="1"/>
            <p:nvPr/>
          </p:nvSpPr>
          <p:spPr>
            <a:xfrm>
              <a:off x="9707855" y="3673935"/>
              <a:ext cx="291575" cy="461665"/>
            </a:xfrm>
            <a:prstGeom prst="rect">
              <a:avLst/>
            </a:prstGeom>
            <a:noFill/>
          </p:spPr>
          <p:txBody>
            <a:bodyPr wrap="none" rtlCol="0">
              <a:spAutoFit/>
            </a:bodyPr>
            <a:lstStyle/>
            <a:p>
              <a:r>
                <a:rPr lang="de-DE" dirty="0">
                  <a:solidFill>
                    <a:srgbClr val="FF0000"/>
                  </a:solidFill>
                </a:rPr>
                <a:t>?</a:t>
              </a:r>
            </a:p>
          </p:txBody>
        </p:sp>
      </p:grpSp>
      <p:sp>
        <p:nvSpPr>
          <p:cNvPr id="36" name="Textfeld 35">
            <a:extLst>
              <a:ext uri="{FF2B5EF4-FFF2-40B4-BE49-F238E27FC236}">
                <a16:creationId xmlns:a16="http://schemas.microsoft.com/office/drawing/2014/main" id="{1C493CA2-21EA-4CC6-9875-F40FA74F91FC}"/>
              </a:ext>
            </a:extLst>
          </p:cNvPr>
          <p:cNvSpPr txBox="1"/>
          <p:nvPr/>
        </p:nvSpPr>
        <p:spPr>
          <a:xfrm>
            <a:off x="881063" y="5266310"/>
            <a:ext cx="582211" cy="307777"/>
          </a:xfrm>
          <a:prstGeom prst="rect">
            <a:avLst/>
          </a:prstGeom>
          <a:noFill/>
        </p:spPr>
        <p:txBody>
          <a:bodyPr wrap="none" rtlCol="0">
            <a:spAutoFit/>
          </a:bodyPr>
          <a:lstStyle/>
          <a:p>
            <a:r>
              <a:rPr lang="de-DE" sz="1400" dirty="0"/>
              <a:t>2017</a:t>
            </a:r>
          </a:p>
        </p:txBody>
      </p:sp>
      <p:sp>
        <p:nvSpPr>
          <p:cNvPr id="37" name="Textfeld 36">
            <a:extLst>
              <a:ext uri="{FF2B5EF4-FFF2-40B4-BE49-F238E27FC236}">
                <a16:creationId xmlns:a16="http://schemas.microsoft.com/office/drawing/2014/main" id="{88787B15-DC5D-49AC-86E7-A4C2840ABA85}"/>
              </a:ext>
            </a:extLst>
          </p:cNvPr>
          <p:cNvSpPr txBox="1"/>
          <p:nvPr/>
        </p:nvSpPr>
        <p:spPr>
          <a:xfrm>
            <a:off x="1880898" y="5266310"/>
            <a:ext cx="582211" cy="307777"/>
          </a:xfrm>
          <a:prstGeom prst="rect">
            <a:avLst/>
          </a:prstGeom>
          <a:noFill/>
        </p:spPr>
        <p:txBody>
          <a:bodyPr wrap="none" rtlCol="0">
            <a:spAutoFit/>
          </a:bodyPr>
          <a:lstStyle/>
          <a:p>
            <a:r>
              <a:rPr lang="de-DE" sz="1400" dirty="0"/>
              <a:t>2020</a:t>
            </a:r>
          </a:p>
        </p:txBody>
      </p:sp>
      <p:sp>
        <p:nvSpPr>
          <p:cNvPr id="38" name="Textfeld 37">
            <a:extLst>
              <a:ext uri="{FF2B5EF4-FFF2-40B4-BE49-F238E27FC236}">
                <a16:creationId xmlns:a16="http://schemas.microsoft.com/office/drawing/2014/main" id="{32C7FD94-E807-406A-B98C-46249722447B}"/>
              </a:ext>
            </a:extLst>
          </p:cNvPr>
          <p:cNvSpPr txBox="1"/>
          <p:nvPr/>
        </p:nvSpPr>
        <p:spPr>
          <a:xfrm>
            <a:off x="5346640" y="5266310"/>
            <a:ext cx="582211" cy="307777"/>
          </a:xfrm>
          <a:prstGeom prst="rect">
            <a:avLst/>
          </a:prstGeom>
          <a:noFill/>
        </p:spPr>
        <p:txBody>
          <a:bodyPr wrap="none" rtlCol="0">
            <a:spAutoFit/>
          </a:bodyPr>
          <a:lstStyle/>
          <a:p>
            <a:r>
              <a:rPr lang="de-DE" sz="1400" dirty="0"/>
              <a:t>2030</a:t>
            </a:r>
          </a:p>
        </p:txBody>
      </p:sp>
      <p:sp>
        <p:nvSpPr>
          <p:cNvPr id="39" name="Textfeld 38">
            <a:extLst>
              <a:ext uri="{FF2B5EF4-FFF2-40B4-BE49-F238E27FC236}">
                <a16:creationId xmlns:a16="http://schemas.microsoft.com/office/drawing/2014/main" id="{7A2C5B12-649A-4389-8C22-3F86250C43BD}"/>
              </a:ext>
            </a:extLst>
          </p:cNvPr>
          <p:cNvSpPr txBox="1"/>
          <p:nvPr/>
        </p:nvSpPr>
        <p:spPr>
          <a:xfrm>
            <a:off x="8812382" y="5266310"/>
            <a:ext cx="582211" cy="307777"/>
          </a:xfrm>
          <a:prstGeom prst="rect">
            <a:avLst/>
          </a:prstGeom>
          <a:noFill/>
        </p:spPr>
        <p:txBody>
          <a:bodyPr wrap="none" rtlCol="0">
            <a:spAutoFit/>
          </a:bodyPr>
          <a:lstStyle/>
          <a:p>
            <a:r>
              <a:rPr lang="de-DE" sz="1400" dirty="0"/>
              <a:t>2040</a:t>
            </a:r>
          </a:p>
        </p:txBody>
      </p:sp>
      <p:sp>
        <p:nvSpPr>
          <p:cNvPr id="3" name="Textfeld 2">
            <a:extLst>
              <a:ext uri="{FF2B5EF4-FFF2-40B4-BE49-F238E27FC236}">
                <a16:creationId xmlns:a16="http://schemas.microsoft.com/office/drawing/2014/main" id="{DDAD3FE0-153C-4137-AC00-55E67D769DB6}"/>
              </a:ext>
            </a:extLst>
          </p:cNvPr>
          <p:cNvSpPr txBox="1"/>
          <p:nvPr/>
        </p:nvSpPr>
        <p:spPr>
          <a:xfrm>
            <a:off x="1510386" y="2538623"/>
            <a:ext cx="875561" cy="276999"/>
          </a:xfrm>
          <a:prstGeom prst="rect">
            <a:avLst/>
          </a:prstGeom>
          <a:noFill/>
        </p:spPr>
        <p:txBody>
          <a:bodyPr wrap="none" rtlCol="0">
            <a:spAutoFit/>
          </a:bodyPr>
          <a:lstStyle/>
          <a:p>
            <a:r>
              <a:rPr lang="de-DE" sz="1200" dirty="0">
                <a:solidFill>
                  <a:schemeClr val="bg1">
                    <a:lumMod val="50000"/>
                  </a:schemeClr>
                </a:solidFill>
              </a:rPr>
              <a:t>PEV 2019</a:t>
            </a:r>
          </a:p>
        </p:txBody>
      </p:sp>
    </p:spTree>
    <p:extLst>
      <p:ext uri="{BB962C8B-B14F-4D97-AF65-F5344CB8AC3E}">
        <p14:creationId xmlns:p14="http://schemas.microsoft.com/office/powerpoint/2010/main" val="274833139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0-#ppt_w/2"/>
                                          </p:val>
                                        </p:tav>
                                        <p:tav tm="100000">
                                          <p:val>
                                            <p:strVal val="#ppt_x"/>
                                          </p:val>
                                        </p:tav>
                                      </p:tavLst>
                                    </p:anim>
                                    <p:anim calcmode="lin" valueType="num">
                                      <p:cBhvr additive="base">
                                        <p:cTn id="8"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1000" fill="hold"/>
                                        <p:tgtEl>
                                          <p:spTgt spid="33"/>
                                        </p:tgtEl>
                                        <p:attrNameLst>
                                          <p:attrName>ppt_x</p:attrName>
                                        </p:attrNameLst>
                                      </p:cBhvr>
                                      <p:tavLst>
                                        <p:tav tm="0">
                                          <p:val>
                                            <p:strVal val="#ppt_x"/>
                                          </p:val>
                                        </p:tav>
                                        <p:tav tm="100000">
                                          <p:val>
                                            <p:strVal val="#ppt_x"/>
                                          </p:val>
                                        </p:tav>
                                      </p:tavLst>
                                    </p:anim>
                                    <p:anim calcmode="lin" valueType="num">
                                      <p:cBhvr additive="base">
                                        <p:cTn id="14"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utoUpdateAnimBg="0"/>
    </p:bldLst>
  </p:timing>
</p:sld>
</file>

<file path=ppt/theme/theme1.xml><?xml version="1.0" encoding="utf-8"?>
<a:theme xmlns:a="http://schemas.openxmlformats.org/drawingml/2006/main" name="pg_blau_basisversion">
  <a:themeElements>
    <a:clrScheme name="">
      <a:dk1>
        <a:srgbClr val="000000"/>
      </a:dk1>
      <a:lt1>
        <a:srgbClr val="FFFFFF"/>
      </a:lt1>
      <a:dk2>
        <a:srgbClr val="FFFFFF"/>
      </a:dk2>
      <a:lt2>
        <a:srgbClr val="808080"/>
      </a:lt2>
      <a:accent1>
        <a:srgbClr val="B2B2B2"/>
      </a:accent1>
      <a:accent2>
        <a:srgbClr val="3333CC"/>
      </a:accent2>
      <a:accent3>
        <a:srgbClr val="FFFFFF"/>
      </a:accent3>
      <a:accent4>
        <a:srgbClr val="000000"/>
      </a:accent4>
      <a:accent5>
        <a:srgbClr val="D5D5D5"/>
      </a:accent5>
      <a:accent6>
        <a:srgbClr val="2D2DB9"/>
      </a:accent6>
      <a:hlink>
        <a:srgbClr val="0000CC"/>
      </a:hlink>
      <a:folHlink>
        <a:srgbClr val="000099"/>
      </a:folHlink>
    </a:clrScheme>
    <a:fontScheme name="pg_blau_basisvers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pg_blau_basisver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g_blau_basisver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g_blau_basisver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g_blau_basisver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g_blau_basisver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g_blau_basisver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8">
        <a:dk1>
          <a:srgbClr val="000000"/>
        </a:dk1>
        <a:lt1>
          <a:srgbClr val="FFFFFF"/>
        </a:lt1>
        <a:dk2>
          <a:srgbClr val="000000"/>
        </a:dk2>
        <a:lt2>
          <a:srgbClr val="808080"/>
        </a:lt2>
        <a:accent1>
          <a:srgbClr val="99FF33"/>
        </a:accent1>
        <a:accent2>
          <a:srgbClr val="3333CC"/>
        </a:accent2>
        <a:accent3>
          <a:srgbClr val="FFFFFF"/>
        </a:accent3>
        <a:accent4>
          <a:srgbClr val="000000"/>
        </a:accent4>
        <a:accent5>
          <a:srgbClr val="CAFFAD"/>
        </a:accent5>
        <a:accent6>
          <a:srgbClr val="2D2DB9"/>
        </a:accent6>
        <a:hlink>
          <a:srgbClr val="0000CC"/>
        </a:hlink>
        <a:folHlink>
          <a:srgbClr val="99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Settings\janke00s\Application Data\Microsoft\Templates\PG Folienvorlagen\pg_blau_basisversion.pot</Template>
  <TotalTime>0</TotalTime>
  <Words>3328</Words>
  <Application>Microsoft Office PowerPoint</Application>
  <PresentationFormat>A4-Papier (210 x 297 mm)</PresentationFormat>
  <Paragraphs>735</Paragraphs>
  <Slides>28</Slides>
  <Notes>28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28</vt:i4>
      </vt:variant>
    </vt:vector>
  </HeadingPairs>
  <TitlesOfParts>
    <vt:vector size="33" baseType="lpstr">
      <vt:lpstr>Arial</vt:lpstr>
      <vt:lpstr>Calibri</vt:lpstr>
      <vt:lpstr>Courier New</vt:lpstr>
      <vt:lpstr>Wingdings</vt:lpstr>
      <vt:lpstr>pg_blau_basisversion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Siemens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janke00s</dc:creator>
  <cp:lastModifiedBy>Wolfgang Thiel</cp:lastModifiedBy>
  <cp:revision>2446</cp:revision>
  <cp:lastPrinted>2021-03-14T12:15:22Z</cp:lastPrinted>
  <dcterms:created xsi:type="dcterms:W3CDTF">2003-01-24T08:17:53Z</dcterms:created>
  <dcterms:modified xsi:type="dcterms:W3CDTF">2021-04-13T11:17:06Z</dcterms:modified>
</cp:coreProperties>
</file>