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6"/>
  </p:notesMasterIdLst>
  <p:handoutMasterIdLst>
    <p:handoutMasterId r:id="rId27"/>
  </p:handoutMasterIdLst>
  <p:sldIdLst>
    <p:sldId id="878" r:id="rId3"/>
    <p:sldId id="879" r:id="rId4"/>
    <p:sldId id="811" r:id="rId5"/>
    <p:sldId id="882" r:id="rId6"/>
    <p:sldId id="744" r:id="rId7"/>
    <p:sldId id="823" r:id="rId8"/>
    <p:sldId id="867" r:id="rId9"/>
    <p:sldId id="892" r:id="rId10"/>
    <p:sldId id="893" r:id="rId11"/>
    <p:sldId id="881" r:id="rId12"/>
    <p:sldId id="884" r:id="rId13"/>
    <p:sldId id="887" r:id="rId14"/>
    <p:sldId id="888" r:id="rId15"/>
    <p:sldId id="928" r:id="rId16"/>
    <p:sldId id="929" r:id="rId17"/>
    <p:sldId id="927" r:id="rId18"/>
    <p:sldId id="886" r:id="rId19"/>
    <p:sldId id="885" r:id="rId20"/>
    <p:sldId id="883" r:id="rId21"/>
    <p:sldId id="894" r:id="rId22"/>
    <p:sldId id="891" r:id="rId23"/>
    <p:sldId id="926" r:id="rId24"/>
    <p:sldId id="755" r:id="rId25"/>
  </p:sldIdLst>
  <p:sldSz cx="9906000" cy="6858000" type="A4"/>
  <p:notesSz cx="6865938" cy="99980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9900"/>
    <a:srgbClr val="33CCFF"/>
    <a:srgbClr val="0099FF"/>
    <a:srgbClr val="CCECFF"/>
    <a:srgbClr val="3333FF"/>
    <a:srgbClr val="66CCFF"/>
    <a:srgbClr val="BFBFBF"/>
    <a:srgbClr val="FF00FF"/>
    <a:srgbClr val="FFCC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2082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468" y="-1278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05Projekte\Ausbaupfade%20Nullemission\2Ausbaupfad%20bis%202040\Transformation204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1\2021-01-28Videokonferenz\Vortrag\Quellen\Jahresertr&#228;ge%2020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S:\Daten%20allgemein\WT\Energie\01Initiative%20S&#252;dpfalz-Energie\10Stammtisch\2021\2021-01-28Videokonferenz\Vortrag\Quellen\Jahresertr&#228;ge%2020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1\2021-01-28Videokonferenz\Vortrag\Quellen\Transformation2040_Soll-I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1\2021-01-28Videokonferenz\Vortrag\Quellen\Transformation2040_Soll-I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1\2021-01-28Videokonferenz\Vortrag\Quellen\Jahresertr&#228;ge%20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1\2021-01-28Videokonferenz\Vortrag\Quellen\Jahresertr&#228;ge%20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1\2021-01-28Videokonferenz\Vortrag\Quellen\Jahresertr&#228;ge%20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1\2021-01-28Videokonferenz\Vortrag\Quellen\Jahresertr&#228;ge%20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S:\Daten%20allgemein\WT\Energie\01Initiative%20S&#252;dpfalz-Energie\10Stammtisch\2021\2021-01-28Videokonferenz\Vortrag\Quellen\Jahresertr&#228;ge%20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S:\Daten%20allgemein\WT\Energie\01Initiative%20S&#252;dpfalz-Energie\10Stammtisch\2020\2020-01-23Rheinzabern\Vortrag\Jahresertr&#228;ge%2020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55848076955569E-2"/>
          <c:y val="3.4475916894774701E-2"/>
          <c:w val="0.89466932956798506"/>
          <c:h val="0.83636443331484756"/>
        </c:manualLayout>
      </c:layout>
      <c:lineChart>
        <c:grouping val="standard"/>
        <c:varyColors val="0"/>
        <c:ser>
          <c:idx val="0"/>
          <c:order val="0"/>
          <c:tx>
            <c:strRef>
              <c:f>Transformation!$A$2</c:f>
              <c:strCache>
                <c:ptCount val="1"/>
                <c:pt idx="0">
                  <c:v>Bedarf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491790197781799E-2"/>
                  <c:y val="-5.10953526521621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333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46-46BC-9C8F-B06B49126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Transformation!$B$2:$Y$2</c:f>
              <c:numCache>
                <c:formatCode>#,##0</c:formatCode>
                <c:ptCount val="24"/>
                <c:pt idx="0">
                  <c:v>3485</c:v>
                </c:pt>
                <c:pt idx="1">
                  <c:v>3416.695652173913</c:v>
                </c:pt>
                <c:pt idx="2">
                  <c:v>3348.391304347826</c:v>
                </c:pt>
                <c:pt idx="3">
                  <c:v>3280.086956521739</c:v>
                </c:pt>
                <c:pt idx="4">
                  <c:v>3211.782608695652</c:v>
                </c:pt>
                <c:pt idx="5">
                  <c:v>3143.478260869565</c:v>
                </c:pt>
                <c:pt idx="6">
                  <c:v>3075.173913043478</c:v>
                </c:pt>
                <c:pt idx="7">
                  <c:v>3006.869565217391</c:v>
                </c:pt>
                <c:pt idx="8">
                  <c:v>2938.565217391304</c:v>
                </c:pt>
                <c:pt idx="9">
                  <c:v>2870.260869565217</c:v>
                </c:pt>
                <c:pt idx="10">
                  <c:v>2801.95652173913</c:v>
                </c:pt>
                <c:pt idx="11">
                  <c:v>2733.652173913043</c:v>
                </c:pt>
                <c:pt idx="12">
                  <c:v>2665.347826086956</c:v>
                </c:pt>
                <c:pt idx="13">
                  <c:v>2597.0434782608691</c:v>
                </c:pt>
                <c:pt idx="14">
                  <c:v>2528.7391304347821</c:v>
                </c:pt>
                <c:pt idx="15">
                  <c:v>2460.4347826086951</c:v>
                </c:pt>
                <c:pt idx="16">
                  <c:v>2392.1304347826081</c:v>
                </c:pt>
                <c:pt idx="17">
                  <c:v>2323.8260869565211</c:v>
                </c:pt>
                <c:pt idx="18">
                  <c:v>2255.5217391304341</c:v>
                </c:pt>
                <c:pt idx="19">
                  <c:v>2187.2173913043471</c:v>
                </c:pt>
                <c:pt idx="20">
                  <c:v>2118.9130434782601</c:v>
                </c:pt>
                <c:pt idx="21">
                  <c:v>2050.6086956521731</c:v>
                </c:pt>
                <c:pt idx="22">
                  <c:v>1982.3043478260861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46-46BC-9C8F-B06B49126CED}"/>
            </c:ext>
          </c:extLst>
        </c:ser>
        <c:ser>
          <c:idx val="1"/>
          <c:order val="1"/>
          <c:tx>
            <c:strRef>
              <c:f>Transformation!$A$3</c:f>
              <c:strCache>
                <c:ptCount val="1"/>
                <c:pt idx="0">
                  <c:v>Erneuerbare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491790197781785E-2"/>
                  <c:y val="2.42030617826030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333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46-46BC-9C8F-B06B49126CED}"/>
                </c:ext>
              </c:extLst>
            </c:dLbl>
            <c:dLbl>
              <c:idx val="23"/>
              <c:layout>
                <c:manualLayout>
                  <c:x val="-3.9732538487898469E-3"/>
                  <c:y val="2.68922908695590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333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22-4025-9A24-3D90C5FA1D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Transformation!$B$3:$Y$3</c:f>
              <c:numCache>
                <c:formatCode>#,##0</c:formatCode>
                <c:ptCount val="24"/>
                <c:pt idx="0">
                  <c:v>496</c:v>
                </c:pt>
                <c:pt idx="1">
                  <c:v>500.96</c:v>
                </c:pt>
                <c:pt idx="2">
                  <c:v>505.96959999999996</c:v>
                </c:pt>
                <c:pt idx="3">
                  <c:v>511.02929599999999</c:v>
                </c:pt>
                <c:pt idx="4">
                  <c:v>581.17783120000001</c:v>
                </c:pt>
                <c:pt idx="5">
                  <c:v>651.32636639999998</c:v>
                </c:pt>
                <c:pt idx="6">
                  <c:v>721.47490159999995</c:v>
                </c:pt>
                <c:pt idx="7">
                  <c:v>791.62343679999992</c:v>
                </c:pt>
                <c:pt idx="8">
                  <c:v>861.77197199999989</c:v>
                </c:pt>
                <c:pt idx="9">
                  <c:v>931.92050719999986</c:v>
                </c:pt>
                <c:pt idx="10">
                  <c:v>1002.0690423999998</c:v>
                </c:pt>
                <c:pt idx="11">
                  <c:v>1072.2175775999999</c:v>
                </c:pt>
                <c:pt idx="12">
                  <c:v>1142.3661127999999</c:v>
                </c:pt>
                <c:pt idx="13">
                  <c:v>1212.5146479999999</c:v>
                </c:pt>
                <c:pt idx="14">
                  <c:v>1282.6631831999998</c:v>
                </c:pt>
                <c:pt idx="15">
                  <c:v>1352.8117183999998</c:v>
                </c:pt>
                <c:pt idx="16">
                  <c:v>1422.9602535999998</c:v>
                </c:pt>
                <c:pt idx="17">
                  <c:v>1493.1087887999997</c:v>
                </c:pt>
                <c:pt idx="18">
                  <c:v>1563.2573239999997</c:v>
                </c:pt>
                <c:pt idx="19">
                  <c:v>1633.4058591999997</c:v>
                </c:pt>
                <c:pt idx="20">
                  <c:v>1703.5543943999996</c:v>
                </c:pt>
                <c:pt idx="21">
                  <c:v>1773.7029295999996</c:v>
                </c:pt>
                <c:pt idx="22">
                  <c:v>1843.8514647999996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46-46BC-9C8F-B06B49126CED}"/>
            </c:ext>
          </c:extLst>
        </c:ser>
        <c:ser>
          <c:idx val="2"/>
          <c:order val="2"/>
          <c:tx>
            <c:strRef>
              <c:f>Transformation!$A$4</c:f>
              <c:strCache>
                <c:ptCount val="1"/>
                <c:pt idx="0">
                  <c:v>Mineralöl-nichtenergetisch</c:v>
                </c:pt>
              </c:strCache>
            </c:strRef>
          </c:tx>
          <c:spPr>
            <a:ln w="28575" cap="rnd">
              <a:solidFill>
                <a:srgbClr val="FFCC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CC6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179869954238792E-2"/>
                  <c:y val="-6.99199562608535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333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46-46BC-9C8F-B06B49126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Transformation!$B$4:$Y$4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969.91305346434774</c:v>
                </c:pt>
                <c:pt idx="2">
                  <c:v>925.82609648869561</c:v>
                </c:pt>
                <c:pt idx="3">
                  <c:v>881.73913951304348</c:v>
                </c:pt>
                <c:pt idx="4">
                  <c:v>837.65218253739135</c:v>
                </c:pt>
                <c:pt idx="5">
                  <c:v>793.56522556173923</c:v>
                </c:pt>
                <c:pt idx="6">
                  <c:v>749.4782685860871</c:v>
                </c:pt>
                <c:pt idx="7">
                  <c:v>705.39131161043497</c:v>
                </c:pt>
                <c:pt idx="8">
                  <c:v>661.30435463478284</c:v>
                </c:pt>
                <c:pt idx="9">
                  <c:v>617.21739765913071</c:v>
                </c:pt>
                <c:pt idx="10">
                  <c:v>573.13044068347858</c:v>
                </c:pt>
                <c:pt idx="11">
                  <c:v>529.04348370782645</c:v>
                </c:pt>
                <c:pt idx="12">
                  <c:v>484.95652673217427</c:v>
                </c:pt>
                <c:pt idx="13">
                  <c:v>440.86956975652208</c:v>
                </c:pt>
                <c:pt idx="14">
                  <c:v>396.7826127808699</c:v>
                </c:pt>
                <c:pt idx="15">
                  <c:v>352.69565580521771</c:v>
                </c:pt>
                <c:pt idx="16">
                  <c:v>308.60869882956553</c:v>
                </c:pt>
                <c:pt idx="17">
                  <c:v>264.52174185391334</c:v>
                </c:pt>
                <c:pt idx="18">
                  <c:v>220.43478487826115</c:v>
                </c:pt>
                <c:pt idx="19">
                  <c:v>176.34782790260897</c:v>
                </c:pt>
                <c:pt idx="20">
                  <c:v>132.26087092695678</c:v>
                </c:pt>
                <c:pt idx="21">
                  <c:v>88.173913951304613</c:v>
                </c:pt>
                <c:pt idx="22">
                  <c:v>44.086956975652441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46-46BC-9C8F-B06B49126CED}"/>
            </c:ext>
          </c:extLst>
        </c:ser>
        <c:ser>
          <c:idx val="3"/>
          <c:order val="3"/>
          <c:tx>
            <c:strRef>
              <c:f>Transformation!$A$5</c:f>
              <c:strCache>
                <c:ptCount val="1"/>
                <c:pt idx="0">
                  <c:v>Kohle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141326392616184E-2"/>
                  <c:y val="1.34461454347793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333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22-4025-9A24-3D90C5FA1D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Transformation!$B$5:$Y$5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785.72531492777773</c:v>
                </c:pt>
                <c:pt idx="2">
                  <c:v>739.50617875555554</c:v>
                </c:pt>
                <c:pt idx="3">
                  <c:v>693.28704258333335</c:v>
                </c:pt>
                <c:pt idx="4">
                  <c:v>647.06790641111115</c:v>
                </c:pt>
                <c:pt idx="5">
                  <c:v>600.84877023888896</c:v>
                </c:pt>
                <c:pt idx="6">
                  <c:v>554.62963406666677</c:v>
                </c:pt>
                <c:pt idx="7">
                  <c:v>508.41049789444457</c:v>
                </c:pt>
                <c:pt idx="8">
                  <c:v>462.19136172222238</c:v>
                </c:pt>
                <c:pt idx="9">
                  <c:v>415.97222555000019</c:v>
                </c:pt>
                <c:pt idx="10">
                  <c:v>369.753089377778</c:v>
                </c:pt>
                <c:pt idx="11">
                  <c:v>323.5339532055558</c:v>
                </c:pt>
                <c:pt idx="12">
                  <c:v>277.31481703333361</c:v>
                </c:pt>
                <c:pt idx="13">
                  <c:v>231.09568086111139</c:v>
                </c:pt>
                <c:pt idx="14">
                  <c:v>184.87654468888917</c:v>
                </c:pt>
                <c:pt idx="15">
                  <c:v>138.65740851666695</c:v>
                </c:pt>
                <c:pt idx="16">
                  <c:v>92.438272344444727</c:v>
                </c:pt>
                <c:pt idx="17">
                  <c:v>46.219136172222505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46-46BC-9C8F-B06B49126CED}"/>
            </c:ext>
          </c:extLst>
        </c:ser>
        <c:ser>
          <c:idx val="4"/>
          <c:order val="4"/>
          <c:tx>
            <c:strRef>
              <c:f>Transformation!$A$6</c:f>
              <c:strCache>
                <c:ptCount val="1"/>
                <c:pt idx="0">
                  <c:v>Kernenergie</c:v>
                </c:pt>
              </c:strCache>
            </c:strRef>
          </c:tx>
          <c:spPr>
            <a:ln w="28575" cap="rnd">
              <a:solidFill>
                <a:srgbClr val="FF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00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491790197781785E-2"/>
                  <c:y val="1.34461454347795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333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46-46BC-9C8F-B06B49126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Transformation!$B$6:$Y$6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185.11111259199998</c:v>
                </c:pt>
                <c:pt idx="2">
                  <c:v>138.833334444</c:v>
                </c:pt>
                <c:pt idx="3">
                  <c:v>92.555556296000006</c:v>
                </c:pt>
                <c:pt idx="4">
                  <c:v>46.27777814800001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846-46BC-9C8F-B06B49126CED}"/>
            </c:ext>
          </c:extLst>
        </c:ser>
        <c:ser>
          <c:idx val="5"/>
          <c:order val="5"/>
          <c:tx>
            <c:strRef>
              <c:f>Transformation!$A$7</c:f>
              <c:strCache>
                <c:ptCount val="1"/>
                <c:pt idx="0">
                  <c:v>Erdgas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141326392616184E-2"/>
                  <c:y val="-2.1513832695647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46-46BC-9C8F-B06B49126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33F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Transformation!$B$7:$Y$7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974.98617118978768</c:v>
                </c:pt>
                <c:pt idx="2">
                  <c:v>1038.256094659575</c:v>
                </c:pt>
                <c:pt idx="3">
                  <c:v>1101.4759221293618</c:v>
                </c:pt>
                <c:pt idx="4">
                  <c:v>1099.6069103991495</c:v>
                </c:pt>
                <c:pt idx="5">
                  <c:v>1097.7378986689369</c:v>
                </c:pt>
                <c:pt idx="6">
                  <c:v>1049.5911087907241</c:v>
                </c:pt>
                <c:pt idx="7">
                  <c:v>1001.4443189125114</c:v>
                </c:pt>
                <c:pt idx="8">
                  <c:v>953.2975290342988</c:v>
                </c:pt>
                <c:pt idx="9">
                  <c:v>905.15073915608616</c:v>
                </c:pt>
                <c:pt idx="10">
                  <c:v>857.00394927787352</c:v>
                </c:pt>
                <c:pt idx="11">
                  <c:v>808.85715939966087</c:v>
                </c:pt>
                <c:pt idx="12">
                  <c:v>760.71036952144823</c:v>
                </c:pt>
                <c:pt idx="13">
                  <c:v>712.5635796432357</c:v>
                </c:pt>
                <c:pt idx="14">
                  <c:v>664.41678976502317</c:v>
                </c:pt>
                <c:pt idx="15">
                  <c:v>616.26999988681064</c:v>
                </c:pt>
                <c:pt idx="16">
                  <c:v>568.12321000859799</c:v>
                </c:pt>
                <c:pt idx="17">
                  <c:v>519.97642013038546</c:v>
                </c:pt>
                <c:pt idx="18">
                  <c:v>471.82963025217322</c:v>
                </c:pt>
                <c:pt idx="19">
                  <c:v>377.46370420173844</c:v>
                </c:pt>
                <c:pt idx="20">
                  <c:v>283.09777815130366</c:v>
                </c:pt>
                <c:pt idx="21">
                  <c:v>188.73185210086888</c:v>
                </c:pt>
                <c:pt idx="22">
                  <c:v>94.365926050434069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846-46BC-9C8F-B06B49126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84656"/>
        <c:axId val="403078752"/>
      </c:lineChart>
      <c:catAx>
        <c:axId val="40308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078752"/>
        <c:crosses val="autoZero"/>
        <c:auto val="1"/>
        <c:lblAlgn val="ctr"/>
        <c:lblOffset val="100"/>
        <c:noMultiLvlLbl val="0"/>
      </c:catAx>
      <c:valAx>
        <c:axId val="40307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08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9900"/>
            </a:solidFill>
            <a:ln>
              <a:noFill/>
            </a:ln>
            <a:effectLst/>
          </c:spPr>
          <c:invertIfNegative val="0"/>
          <c:val>
            <c:numRef>
              <c:f>Tabelle1!$Q$4:$Q$15</c:f>
              <c:numCache>
                <c:formatCode>#,##0.0</c:formatCode>
                <c:ptCount val="12"/>
                <c:pt idx="0">
                  <c:v>20.569620253164555</c:v>
                </c:pt>
                <c:pt idx="1">
                  <c:v>36.645569620253163</c:v>
                </c:pt>
                <c:pt idx="2">
                  <c:v>80.949367088607588</c:v>
                </c:pt>
                <c:pt idx="3">
                  <c:v>131.70886075949366</c:v>
                </c:pt>
                <c:pt idx="4">
                  <c:v>147.59493670886076</c:v>
                </c:pt>
                <c:pt idx="5">
                  <c:v>126.20253164556962</c:v>
                </c:pt>
                <c:pt idx="6">
                  <c:v>148.54430379746836</c:v>
                </c:pt>
                <c:pt idx="7">
                  <c:v>113.41772151898734</c:v>
                </c:pt>
                <c:pt idx="8">
                  <c:v>84.430379746835442</c:v>
                </c:pt>
                <c:pt idx="9">
                  <c:v>42.784810126582279</c:v>
                </c:pt>
                <c:pt idx="10">
                  <c:v>24.936708860759492</c:v>
                </c:pt>
                <c:pt idx="11">
                  <c:v>12.531645569620252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6E-45C8-992D-28CA1BBF0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1996880"/>
        <c:axId val="371993600"/>
      </c:barChart>
      <c:catAx>
        <c:axId val="3719968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1993600"/>
        <c:crosses val="autoZero"/>
        <c:auto val="1"/>
        <c:lblAlgn val="ctr"/>
        <c:lblOffset val="100"/>
        <c:noMultiLvlLbl val="0"/>
      </c:catAx>
      <c:valAx>
        <c:axId val="37199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199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Tabelle1!$C$4:$C$15</c:f>
              <c:numCache>
                <c:formatCode>#,##0.0</c:formatCode>
                <c:ptCount val="12"/>
                <c:pt idx="0">
                  <c:v>517.04861111111109</c:v>
                </c:pt>
                <c:pt idx="1">
                  <c:v>503.61111111111114</c:v>
                </c:pt>
                <c:pt idx="2">
                  <c:v>351.5625</c:v>
                </c:pt>
                <c:pt idx="3">
                  <c:v>283.40277777777777</c:v>
                </c:pt>
                <c:pt idx="4">
                  <c:v>289.34027777777777</c:v>
                </c:pt>
                <c:pt idx="5">
                  <c:v>234.13194444444446</c:v>
                </c:pt>
                <c:pt idx="6">
                  <c:v>321.4930555555556</c:v>
                </c:pt>
                <c:pt idx="7">
                  <c:v>143.05555555555557</c:v>
                </c:pt>
                <c:pt idx="8">
                  <c:v>246.04166666666666</c:v>
                </c:pt>
                <c:pt idx="9">
                  <c:v>412.63888888888891</c:v>
                </c:pt>
                <c:pt idx="10">
                  <c:v>389.09722222222223</c:v>
                </c:pt>
                <c:pt idx="11">
                  <c:v>348.29861111111109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12-4528-B2E0-9DD545EE7CB3}"/>
            </c:ext>
          </c:extLst>
        </c:ser>
        <c:ser>
          <c:idx val="1"/>
          <c:order val="1"/>
          <c:spPr>
            <a:solidFill>
              <a:srgbClr val="0099FF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Tabelle1!$E$4:$E$15</c:f>
              <c:numCache>
                <c:formatCode>#,##0.0</c:formatCode>
                <c:ptCount val="12"/>
                <c:pt idx="0">
                  <c:v>314.64646464646466</c:v>
                </c:pt>
                <c:pt idx="1">
                  <c:v>411.11111111111114</c:v>
                </c:pt>
                <c:pt idx="2">
                  <c:v>359.59595959595958</c:v>
                </c:pt>
                <c:pt idx="3">
                  <c:v>175.25252525252523</c:v>
                </c:pt>
                <c:pt idx="4">
                  <c:v>163.63636363636363</c:v>
                </c:pt>
                <c:pt idx="5">
                  <c:v>130.8080808080808</c:v>
                </c:pt>
                <c:pt idx="6">
                  <c:v>131.81818181818181</c:v>
                </c:pt>
                <c:pt idx="7">
                  <c:v>98.484848484848484</c:v>
                </c:pt>
                <c:pt idx="8">
                  <c:v>122.72727272727272</c:v>
                </c:pt>
                <c:pt idx="9">
                  <c:v>266.66666666666669</c:v>
                </c:pt>
                <c:pt idx="10">
                  <c:v>182.82828282828285</c:v>
                </c:pt>
                <c:pt idx="11">
                  <c:v>186.86868686868686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12-4528-B2E0-9DD545EE7CB3}"/>
            </c:ext>
          </c:extLst>
        </c:ser>
        <c:ser>
          <c:idx val="2"/>
          <c:order val="2"/>
          <c:spPr>
            <a:solidFill>
              <a:srgbClr val="0099FF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Tabelle1!$G$4:$G$15</c:f>
              <c:numCache>
                <c:formatCode>#,##0.0</c:formatCode>
                <c:ptCount val="12"/>
                <c:pt idx="0">
                  <c:v>277.90606060606058</c:v>
                </c:pt>
                <c:pt idx="1">
                  <c:v>346.03979797979792</c:v>
                </c:pt>
                <c:pt idx="2">
                  <c:v>291.33409090909089</c:v>
                </c:pt>
                <c:pt idx="3">
                  <c:v>150.79469696969696</c:v>
                </c:pt>
                <c:pt idx="4">
                  <c:v>152.77232323232323</c:v>
                </c:pt>
                <c:pt idx="5">
                  <c:v>123.89469696969697</c:v>
                </c:pt>
                <c:pt idx="6">
                  <c:v>122.13257575757576</c:v>
                </c:pt>
                <c:pt idx="7">
                  <c:v>107.18070707070707</c:v>
                </c:pt>
                <c:pt idx="8">
                  <c:v>127.69813131313131</c:v>
                </c:pt>
                <c:pt idx="9">
                  <c:v>267.42878787878789</c:v>
                </c:pt>
                <c:pt idx="10">
                  <c:v>157.96515151515149</c:v>
                </c:pt>
                <c:pt idx="11">
                  <c:v>171.50873737373738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12-4528-B2E0-9DD545EE7CB3}"/>
            </c:ext>
          </c:extLst>
        </c:ser>
        <c:ser>
          <c:idx val="3"/>
          <c:order val="3"/>
          <c:spPr>
            <a:solidFill>
              <a:srgbClr val="0099FF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Tabelle1!$I$4:$I$15</c:f>
              <c:numCache>
                <c:formatCode>#,##0.0</c:formatCode>
                <c:ptCount val="12"/>
                <c:pt idx="0">
                  <c:v>296.38669301712775</c:v>
                </c:pt>
                <c:pt idx="1">
                  <c:v>366.39196310935438</c:v>
                </c:pt>
                <c:pt idx="2">
                  <c:v>317.81422924901187</c:v>
                </c:pt>
                <c:pt idx="3">
                  <c:v>196.01449275362319</c:v>
                </c:pt>
                <c:pt idx="4">
                  <c:v>156.60671936758894</c:v>
                </c:pt>
                <c:pt idx="5">
                  <c:v>117.09090909090911</c:v>
                </c:pt>
                <c:pt idx="6">
                  <c:v>118.81686429512519</c:v>
                </c:pt>
                <c:pt idx="7">
                  <c:v>118.332674571805</c:v>
                </c:pt>
                <c:pt idx="8">
                  <c:v>131.44795783926219</c:v>
                </c:pt>
                <c:pt idx="9">
                  <c:v>306.47167325428194</c:v>
                </c:pt>
                <c:pt idx="10">
                  <c:v>136.97760210803688</c:v>
                </c:pt>
                <c:pt idx="11">
                  <c:v>197.48155467720684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12-4528-B2E0-9DD545EE7CB3}"/>
            </c:ext>
          </c:extLst>
        </c:ser>
        <c:ser>
          <c:idx val="4"/>
          <c:order val="4"/>
          <c:spPr>
            <a:solidFill>
              <a:srgbClr val="0099FF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Tabelle1!$K$4:$K$15</c:f>
              <c:numCache>
                <c:formatCode>#,##0.0</c:formatCode>
                <c:ptCount val="12"/>
                <c:pt idx="0">
                  <c:v>288.06666666666666</c:v>
                </c:pt>
                <c:pt idx="1">
                  <c:v>395.26666666666671</c:v>
                </c:pt>
                <c:pt idx="2">
                  <c:v>313.79999999999995</c:v>
                </c:pt>
                <c:pt idx="3">
                  <c:v>158.73333333333332</c:v>
                </c:pt>
                <c:pt idx="4">
                  <c:v>142.79999999999998</c:v>
                </c:pt>
                <c:pt idx="5">
                  <c:v>123.53333333333333</c:v>
                </c:pt>
                <c:pt idx="6">
                  <c:v>123.60000000000001</c:v>
                </c:pt>
                <c:pt idx="7">
                  <c:v>103.73333333333333</c:v>
                </c:pt>
                <c:pt idx="8">
                  <c:v>126.73333333333333</c:v>
                </c:pt>
                <c:pt idx="9">
                  <c:v>269.2</c:v>
                </c:pt>
                <c:pt idx="10">
                  <c:v>158.93333333333331</c:v>
                </c:pt>
                <c:pt idx="11">
                  <c:v>177.2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12-4528-B2E0-9DD545EE7CB3}"/>
            </c:ext>
          </c:extLst>
        </c:ser>
        <c:ser>
          <c:idx val="5"/>
          <c:order val="5"/>
          <c:spPr>
            <a:solidFill>
              <a:srgbClr val="0099FF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Tabelle1!$M$4:$M$15</c:f>
              <c:numCache>
                <c:formatCode>#,##0.0</c:formatCode>
                <c:ptCount val="12"/>
                <c:pt idx="0">
                  <c:v>208.35124999999999</c:v>
                </c:pt>
                <c:pt idx="1">
                  <c:v>317.31062500000002</c:v>
                </c:pt>
                <c:pt idx="2">
                  <c:v>269.57862499999999</c:v>
                </c:pt>
                <c:pt idx="3">
                  <c:v>134.2285</c:v>
                </c:pt>
                <c:pt idx="4">
                  <c:v>123.407625</c:v>
                </c:pt>
                <c:pt idx="5">
                  <c:v>98.711500000000001</c:v>
                </c:pt>
                <c:pt idx="6">
                  <c:v>102.1405</c:v>
                </c:pt>
                <c:pt idx="7">
                  <c:v>78.166250000000005</c:v>
                </c:pt>
                <c:pt idx="8">
                  <c:v>99.474125000000001</c:v>
                </c:pt>
                <c:pt idx="9">
                  <c:v>157.61987500000001</c:v>
                </c:pt>
                <c:pt idx="10">
                  <c:v>125.71187500000001</c:v>
                </c:pt>
                <c:pt idx="11">
                  <c:v>122.44012499999999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12-4528-B2E0-9DD545EE7CB3}"/>
            </c:ext>
          </c:extLst>
        </c:ser>
        <c:ser>
          <c:idx val="6"/>
          <c:order val="6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Tabelle1!$Q$4:$Q$15</c:f>
              <c:numCache>
                <c:formatCode>#,##0.0</c:formatCode>
                <c:ptCount val="12"/>
                <c:pt idx="0">
                  <c:v>20.569620253164555</c:v>
                </c:pt>
                <c:pt idx="1">
                  <c:v>36.645569620253163</c:v>
                </c:pt>
                <c:pt idx="2">
                  <c:v>80.949367088607588</c:v>
                </c:pt>
                <c:pt idx="3">
                  <c:v>131.70886075949366</c:v>
                </c:pt>
                <c:pt idx="4">
                  <c:v>147.59493670886076</c:v>
                </c:pt>
                <c:pt idx="5">
                  <c:v>126.20253164556962</c:v>
                </c:pt>
                <c:pt idx="6">
                  <c:v>148.54430379746836</c:v>
                </c:pt>
                <c:pt idx="7">
                  <c:v>113.41772151898734</c:v>
                </c:pt>
                <c:pt idx="8">
                  <c:v>84.430379746835442</c:v>
                </c:pt>
                <c:pt idx="9">
                  <c:v>42.784810126582279</c:v>
                </c:pt>
                <c:pt idx="10">
                  <c:v>24.936708860759492</c:v>
                </c:pt>
                <c:pt idx="11">
                  <c:v>12.531645569620252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12-4528-B2E0-9DD545EE7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971064"/>
        <c:axId val="449977624"/>
      </c:barChart>
      <c:catAx>
        <c:axId val="449971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9977624"/>
        <c:crosses val="autoZero"/>
        <c:auto val="1"/>
        <c:lblAlgn val="ctr"/>
        <c:lblOffset val="100"/>
        <c:noMultiLvlLbl val="0"/>
      </c:catAx>
      <c:valAx>
        <c:axId val="449977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9971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BFBFB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BFBFBF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Transformation!$B$2:$Y$2</c:f>
              <c:numCache>
                <c:formatCode>#,##0</c:formatCode>
                <c:ptCount val="24"/>
                <c:pt idx="0">
                  <c:v>3485</c:v>
                </c:pt>
                <c:pt idx="1">
                  <c:v>3416.695652173913</c:v>
                </c:pt>
                <c:pt idx="2">
                  <c:v>3348.391304347826</c:v>
                </c:pt>
                <c:pt idx="3">
                  <c:v>3280.086956521739</c:v>
                </c:pt>
                <c:pt idx="4">
                  <c:v>3211.782608695652</c:v>
                </c:pt>
                <c:pt idx="5">
                  <c:v>3143.478260869565</c:v>
                </c:pt>
                <c:pt idx="6">
                  <c:v>3075.173913043478</c:v>
                </c:pt>
                <c:pt idx="7">
                  <c:v>3006.869565217391</c:v>
                </c:pt>
                <c:pt idx="8">
                  <c:v>2938.565217391304</c:v>
                </c:pt>
                <c:pt idx="9">
                  <c:v>2870.260869565217</c:v>
                </c:pt>
                <c:pt idx="10">
                  <c:v>2801.95652173913</c:v>
                </c:pt>
                <c:pt idx="11">
                  <c:v>2733.652173913043</c:v>
                </c:pt>
                <c:pt idx="12">
                  <c:v>2665.347826086956</c:v>
                </c:pt>
                <c:pt idx="13">
                  <c:v>2597.0434782608691</c:v>
                </c:pt>
                <c:pt idx="14">
                  <c:v>2528.7391304347821</c:v>
                </c:pt>
                <c:pt idx="15">
                  <c:v>2460.4347826086951</c:v>
                </c:pt>
                <c:pt idx="16">
                  <c:v>2392.1304347826081</c:v>
                </c:pt>
                <c:pt idx="17">
                  <c:v>2323.8260869565211</c:v>
                </c:pt>
                <c:pt idx="18">
                  <c:v>2255.5217391304341</c:v>
                </c:pt>
                <c:pt idx="19">
                  <c:v>2187.2173913043471</c:v>
                </c:pt>
                <c:pt idx="20">
                  <c:v>2118.9130434782601</c:v>
                </c:pt>
                <c:pt idx="21">
                  <c:v>2050.6086956521731</c:v>
                </c:pt>
                <c:pt idx="22">
                  <c:v>1982.3043478260861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13-49EF-8984-6FE8D163FAA7}"/>
            </c:ext>
          </c:extLst>
        </c:ser>
        <c:ser>
          <c:idx val="2"/>
          <c:order val="1"/>
          <c:spPr>
            <a:ln w="28575" cap="rnd">
              <a:solidFill>
                <a:srgbClr val="BFBFBF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3"/>
              </a:solidFill>
              <a:ln w="9525">
                <a:solidFill>
                  <a:srgbClr val="BFBFBF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Transformation!$B$3:$Y$3</c:f>
              <c:numCache>
                <c:formatCode>#,##0</c:formatCode>
                <c:ptCount val="24"/>
                <c:pt idx="0">
                  <c:v>3485</c:v>
                </c:pt>
                <c:pt idx="1">
                  <c:v>3364</c:v>
                </c:pt>
                <c:pt idx="2">
                  <c:v>3341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13-49EF-8984-6FE8D163FAA7}"/>
            </c:ext>
          </c:extLst>
        </c:ser>
        <c:ser>
          <c:idx val="3"/>
          <c:order val="2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Transformation!$B$4:$Y$4</c:f>
              <c:numCache>
                <c:formatCode>#,##0</c:formatCode>
                <c:ptCount val="24"/>
                <c:pt idx="0">
                  <c:v>496</c:v>
                </c:pt>
                <c:pt idx="1">
                  <c:v>500.96</c:v>
                </c:pt>
                <c:pt idx="2">
                  <c:v>505.96959999999996</c:v>
                </c:pt>
                <c:pt idx="3">
                  <c:v>511.02929599999999</c:v>
                </c:pt>
                <c:pt idx="4">
                  <c:v>581.17783120000001</c:v>
                </c:pt>
                <c:pt idx="5">
                  <c:v>651.32636639999998</c:v>
                </c:pt>
                <c:pt idx="6">
                  <c:v>721.47490159999995</c:v>
                </c:pt>
                <c:pt idx="7">
                  <c:v>791.62343679999992</c:v>
                </c:pt>
                <c:pt idx="8">
                  <c:v>861.77197199999989</c:v>
                </c:pt>
                <c:pt idx="9">
                  <c:v>931.92050719999986</c:v>
                </c:pt>
                <c:pt idx="10">
                  <c:v>1002.0690423999998</c:v>
                </c:pt>
                <c:pt idx="11">
                  <c:v>1072.2175775999999</c:v>
                </c:pt>
                <c:pt idx="12">
                  <c:v>1142.3661127999999</c:v>
                </c:pt>
                <c:pt idx="13">
                  <c:v>1212.5146479999999</c:v>
                </c:pt>
                <c:pt idx="14">
                  <c:v>1282.6631831999998</c:v>
                </c:pt>
                <c:pt idx="15">
                  <c:v>1352.8117183999998</c:v>
                </c:pt>
                <c:pt idx="16">
                  <c:v>1422.9602535999998</c:v>
                </c:pt>
                <c:pt idx="17">
                  <c:v>1493.1087887999997</c:v>
                </c:pt>
                <c:pt idx="18">
                  <c:v>1563.2573239999997</c:v>
                </c:pt>
                <c:pt idx="19">
                  <c:v>1633.4058591999997</c:v>
                </c:pt>
                <c:pt idx="20">
                  <c:v>1703.5543943999996</c:v>
                </c:pt>
                <c:pt idx="21">
                  <c:v>1773.7029295999996</c:v>
                </c:pt>
                <c:pt idx="22">
                  <c:v>1843.8514647999996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13-49EF-8984-6FE8D163FAA7}"/>
            </c:ext>
          </c:extLst>
        </c:ser>
        <c:ser>
          <c:idx val="4"/>
          <c:order val="3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5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Transformation!$B$5:$Y$5</c:f>
              <c:numCache>
                <c:formatCode>#,##0</c:formatCode>
                <c:ptCount val="24"/>
                <c:pt idx="0">
                  <c:v>496</c:v>
                </c:pt>
                <c:pt idx="1">
                  <c:v>501.38889289999997</c:v>
                </c:pt>
                <c:pt idx="2">
                  <c:v>523.88889308</c:v>
                </c:pt>
                <c:pt idx="3">
                  <c:v>545.00000435999993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13-49EF-8984-6FE8D163F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001288"/>
        <c:axId val="458007192"/>
      </c:lineChart>
      <c:catAx>
        <c:axId val="4580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007192"/>
        <c:crosses val="autoZero"/>
        <c:auto val="1"/>
        <c:lblAlgn val="ctr"/>
        <c:lblOffset val="100"/>
        <c:noMultiLvlLbl val="0"/>
      </c:catAx>
      <c:valAx>
        <c:axId val="45800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00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9900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Transformation!$B$6:$Y$6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969.91305346434774</c:v>
                </c:pt>
                <c:pt idx="2">
                  <c:v>925.82609648869561</c:v>
                </c:pt>
                <c:pt idx="3">
                  <c:v>881.73913951304348</c:v>
                </c:pt>
                <c:pt idx="4">
                  <c:v>837.65218253739135</c:v>
                </c:pt>
                <c:pt idx="5">
                  <c:v>793.56522556173923</c:v>
                </c:pt>
                <c:pt idx="6">
                  <c:v>749.4782685860871</c:v>
                </c:pt>
                <c:pt idx="7">
                  <c:v>705.39131161043497</c:v>
                </c:pt>
                <c:pt idx="8">
                  <c:v>661.30435463478284</c:v>
                </c:pt>
                <c:pt idx="9">
                  <c:v>617.21739765913071</c:v>
                </c:pt>
                <c:pt idx="10">
                  <c:v>573.13044068347858</c:v>
                </c:pt>
                <c:pt idx="11">
                  <c:v>529.04348370782645</c:v>
                </c:pt>
                <c:pt idx="12">
                  <c:v>484.95652673217427</c:v>
                </c:pt>
                <c:pt idx="13">
                  <c:v>440.86956975652208</c:v>
                </c:pt>
                <c:pt idx="14">
                  <c:v>396.7826127808699</c:v>
                </c:pt>
                <c:pt idx="15">
                  <c:v>352.69565580521771</c:v>
                </c:pt>
                <c:pt idx="16">
                  <c:v>308.60869882956553</c:v>
                </c:pt>
                <c:pt idx="17">
                  <c:v>264.52174185391334</c:v>
                </c:pt>
                <c:pt idx="18">
                  <c:v>220.43478487826115</c:v>
                </c:pt>
                <c:pt idx="19">
                  <c:v>176.34782790260897</c:v>
                </c:pt>
                <c:pt idx="20">
                  <c:v>132.26087092695678</c:v>
                </c:pt>
                <c:pt idx="21">
                  <c:v>88.173913951304613</c:v>
                </c:pt>
                <c:pt idx="22">
                  <c:v>44.086956975652441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E9-4112-8BAB-F1E77B7CD56E}"/>
            </c:ext>
          </c:extLst>
        </c:ser>
        <c:ser>
          <c:idx val="1"/>
          <c:order val="1"/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2"/>
              </a:solidFill>
              <a:ln w="9525">
                <a:solidFill>
                  <a:srgbClr val="FF9900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Transformation!$B$7:$Y$7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1234.1666765399998</c:v>
                </c:pt>
                <c:pt idx="2">
                  <c:v>1255.27778782</c:v>
                </c:pt>
                <c:pt idx="3">
                  <c:v>1101.3888976999999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E9-4112-8BAB-F1E77B7CD56E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Transformation!$B$8:$Y$8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785.72531492777773</c:v>
                </c:pt>
                <c:pt idx="2">
                  <c:v>739.50617875555554</c:v>
                </c:pt>
                <c:pt idx="3">
                  <c:v>693.28704258333335</c:v>
                </c:pt>
                <c:pt idx="4">
                  <c:v>647.06790641111115</c:v>
                </c:pt>
                <c:pt idx="5">
                  <c:v>600.84877023888896</c:v>
                </c:pt>
                <c:pt idx="6">
                  <c:v>554.62963406666677</c:v>
                </c:pt>
                <c:pt idx="7">
                  <c:v>508.41049789444457</c:v>
                </c:pt>
                <c:pt idx="8">
                  <c:v>462.19136172222238</c:v>
                </c:pt>
                <c:pt idx="9">
                  <c:v>415.97222555000019</c:v>
                </c:pt>
                <c:pt idx="10">
                  <c:v>369.753089377778</c:v>
                </c:pt>
                <c:pt idx="11">
                  <c:v>323.5339532055558</c:v>
                </c:pt>
                <c:pt idx="12">
                  <c:v>277.31481703333361</c:v>
                </c:pt>
                <c:pt idx="13">
                  <c:v>231.09568086111139</c:v>
                </c:pt>
                <c:pt idx="14">
                  <c:v>184.87654468888917</c:v>
                </c:pt>
                <c:pt idx="15">
                  <c:v>138.65740851666695</c:v>
                </c:pt>
                <c:pt idx="16">
                  <c:v>92.438272344444727</c:v>
                </c:pt>
                <c:pt idx="17">
                  <c:v>46.219136172222505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E9-4112-8BAB-F1E77B7CD56E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Transformation!$B$9:$Y$9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806.38889533999998</c:v>
                </c:pt>
                <c:pt idx="2">
                  <c:v>640.00000511999997</c:v>
                </c:pt>
                <c:pt idx="3">
                  <c:v>512.22222632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E9-4112-8BAB-F1E77B7CD56E}"/>
            </c:ext>
          </c:extLst>
        </c:ser>
        <c:ser>
          <c:idx val="4"/>
          <c:order val="4"/>
          <c:spPr>
            <a:ln w="28575" cap="rnd">
              <a:solidFill>
                <a:srgbClr val="FF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00FF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Transformation!$B$10:$Y$10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185.11111259199998</c:v>
                </c:pt>
                <c:pt idx="2">
                  <c:v>138.833334444</c:v>
                </c:pt>
                <c:pt idx="3">
                  <c:v>92.555556296000006</c:v>
                </c:pt>
                <c:pt idx="4">
                  <c:v>46.27777814800001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E9-4112-8BAB-F1E77B7CD56E}"/>
            </c:ext>
          </c:extLst>
        </c:ser>
        <c:ser>
          <c:idx val="5"/>
          <c:order val="5"/>
          <c:spPr>
            <a:ln w="28575" cap="rnd">
              <a:solidFill>
                <a:srgbClr val="FF00FF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6"/>
              </a:solidFill>
              <a:ln w="9525">
                <a:solidFill>
                  <a:srgbClr val="FF00FF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Transformation!$B$11:$Y$11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230.27777961999999</c:v>
                </c:pt>
                <c:pt idx="2">
                  <c:v>227.77777959999997</c:v>
                </c:pt>
                <c:pt idx="3">
                  <c:v>194.72222377999998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2E9-4112-8BAB-F1E77B7CD56E}"/>
            </c:ext>
          </c:extLst>
        </c:ser>
        <c:ser>
          <c:idx val="6"/>
          <c:order val="6"/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Transformation!$B$12:$Y$12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974.98617118978768</c:v>
                </c:pt>
                <c:pt idx="2">
                  <c:v>1038.256094659575</c:v>
                </c:pt>
                <c:pt idx="3">
                  <c:v>1101.4759221293618</c:v>
                </c:pt>
                <c:pt idx="4">
                  <c:v>1099.6069103991495</c:v>
                </c:pt>
                <c:pt idx="5">
                  <c:v>1097.7378986689369</c:v>
                </c:pt>
                <c:pt idx="6">
                  <c:v>1049.5911087907241</c:v>
                </c:pt>
                <c:pt idx="7">
                  <c:v>1001.4443189125114</c:v>
                </c:pt>
                <c:pt idx="8">
                  <c:v>953.2975290342988</c:v>
                </c:pt>
                <c:pt idx="9">
                  <c:v>905.15073915608616</c:v>
                </c:pt>
                <c:pt idx="10">
                  <c:v>857.00394927787352</c:v>
                </c:pt>
                <c:pt idx="11">
                  <c:v>808.85715939966087</c:v>
                </c:pt>
                <c:pt idx="12">
                  <c:v>760.71036952144823</c:v>
                </c:pt>
                <c:pt idx="13">
                  <c:v>712.5635796432357</c:v>
                </c:pt>
                <c:pt idx="14">
                  <c:v>664.41678976502317</c:v>
                </c:pt>
                <c:pt idx="15">
                  <c:v>616.26999988681064</c:v>
                </c:pt>
                <c:pt idx="16">
                  <c:v>568.12321000859799</c:v>
                </c:pt>
                <c:pt idx="17">
                  <c:v>519.97642013038546</c:v>
                </c:pt>
                <c:pt idx="18">
                  <c:v>471.82963025217322</c:v>
                </c:pt>
                <c:pt idx="19">
                  <c:v>377.46370420173844</c:v>
                </c:pt>
                <c:pt idx="20">
                  <c:v>283.09777815130366</c:v>
                </c:pt>
                <c:pt idx="21">
                  <c:v>188.73185210086888</c:v>
                </c:pt>
                <c:pt idx="22">
                  <c:v>94.365926050434069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2E9-4112-8BAB-F1E77B7CD56E}"/>
            </c:ext>
          </c:extLst>
        </c:ser>
        <c:ser>
          <c:idx val="7"/>
          <c:order val="7"/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Transformation!$B$13:$Y$13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858.33334019999995</c:v>
                </c:pt>
                <c:pt idx="2">
                  <c:v>888.88889599999993</c:v>
                </c:pt>
                <c:pt idx="3">
                  <c:v>862.5000068999999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2E9-4112-8BAB-F1E77B7CD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921416"/>
        <c:axId val="616927992"/>
      </c:lineChart>
      <c:catAx>
        <c:axId val="60392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16927992"/>
        <c:crosses val="autoZero"/>
        <c:auto val="1"/>
        <c:lblAlgn val="ctr"/>
        <c:lblOffset val="100"/>
        <c:noMultiLvlLbl val="0"/>
      </c:catAx>
      <c:valAx>
        <c:axId val="61692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392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Tabelle1!$B$20:$G$20</c:f>
              <c:numCache>
                <c:formatCode>0.00</c:formatCode>
                <c:ptCount val="6"/>
                <c:pt idx="0">
                  <c:v>3.077</c:v>
                </c:pt>
                <c:pt idx="1">
                  <c:v>4.2169999999999996</c:v>
                </c:pt>
                <c:pt idx="2">
                  <c:v>3.1920000000000002</c:v>
                </c:pt>
                <c:pt idx="3">
                  <c:v>5.452</c:v>
                </c:pt>
                <c:pt idx="4">
                  <c:v>1.782</c:v>
                </c:pt>
                <c:pt idx="5">
                  <c:v>1.659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A-4DE5-99A1-BE64558CAA03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DA-4DE5-99A1-BE64558CAA03}"/>
                </c:ext>
              </c:extLst>
            </c:dLbl>
            <c:dLbl>
              <c:idx val="2"/>
              <c:layout>
                <c:manualLayout>
                  <c:x val="8.3333333333333332E-3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DA-4DE5-99A1-BE64558CAA03}"/>
                </c:ext>
              </c:extLst>
            </c:dLbl>
            <c:dLbl>
              <c:idx val="3"/>
              <c:layout>
                <c:manualLayout>
                  <c:x val="2.7777777777777779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DA-4DE5-99A1-BE64558CAA03}"/>
                </c:ext>
              </c:extLst>
            </c:dLbl>
            <c:dLbl>
              <c:idx val="4"/>
              <c:layout>
                <c:manualLayout>
                  <c:x val="8.3333333333333332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DA-4DE5-99A1-BE64558CAA03}"/>
                </c:ext>
              </c:extLst>
            </c:dLbl>
            <c:dLbl>
              <c:idx val="5"/>
              <c:layout>
                <c:manualLayout>
                  <c:x val="2.7777777777777779E-3"/>
                  <c:y val="-4.1666666666666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DA-4DE5-99A1-BE64558CA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Tabelle1!$B$21:$G$21</c:f>
              <c:numCache>
                <c:formatCode>0.00</c:formatCode>
                <c:ptCount val="6"/>
                <c:pt idx="0">
                  <c:v>13.8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DA-4DE5-99A1-BE64558CA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5794336"/>
        <c:axId val="585795320"/>
      </c:barChart>
      <c:catAx>
        <c:axId val="585794336"/>
        <c:scaling>
          <c:orientation val="minMax"/>
        </c:scaling>
        <c:delete val="1"/>
        <c:axPos val="b"/>
        <c:majorTickMark val="none"/>
        <c:minorTickMark val="none"/>
        <c:tickLblPos val="nextTo"/>
        <c:crossAx val="585795320"/>
        <c:crosses val="autoZero"/>
        <c:auto val="1"/>
        <c:lblAlgn val="ctr"/>
        <c:lblOffset val="100"/>
        <c:noMultiLvlLbl val="0"/>
      </c:catAx>
      <c:valAx>
        <c:axId val="58579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8579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Tabelle1!$B$22:$G$22</c:f>
              <c:numCache>
                <c:formatCode>#,##0</c:formatCode>
                <c:ptCount val="6"/>
                <c:pt idx="0">
                  <c:v>379</c:v>
                </c:pt>
                <c:pt idx="1">
                  <c:v>5434</c:v>
                </c:pt>
                <c:pt idx="2">
                  <c:v>389</c:v>
                </c:pt>
                <c:pt idx="3">
                  <c:v>997</c:v>
                </c:pt>
                <c:pt idx="4">
                  <c:v>113</c:v>
                </c:pt>
                <c:pt idx="5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8-4488-A8AF-C2E3B65FC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7499184"/>
        <c:axId val="587499512"/>
      </c:barChart>
      <c:catAx>
        <c:axId val="587499184"/>
        <c:scaling>
          <c:orientation val="minMax"/>
        </c:scaling>
        <c:delete val="1"/>
        <c:axPos val="b"/>
        <c:majorTickMark val="none"/>
        <c:minorTickMark val="none"/>
        <c:tickLblPos val="nextTo"/>
        <c:crossAx val="587499512"/>
        <c:crosses val="autoZero"/>
        <c:auto val="1"/>
        <c:lblAlgn val="ctr"/>
        <c:lblOffset val="100"/>
        <c:noMultiLvlLbl val="0"/>
      </c:catAx>
      <c:valAx>
        <c:axId val="587499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8749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2747408255086"/>
          <c:y val="4.0223562461937402E-2"/>
          <c:w val="0.78442018858009521"/>
          <c:h val="0.9106423702223557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A9-4766-B5F5-74F5D438E28B}"/>
              </c:ext>
            </c:extLst>
          </c:dPt>
          <c:dPt>
            <c:idx val="1"/>
            <c:bubble3D val="0"/>
            <c:spPr>
              <a:solidFill>
                <a:srgbClr val="333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A9-4766-B5F5-74F5D438E28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A9-4766-B5F5-74F5D438E28B}"/>
              </c:ext>
            </c:extLst>
          </c:dPt>
          <c:dPt>
            <c:idx val="3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A9-4766-B5F5-74F5D438E28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4A9-4766-B5F5-74F5D438E2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Endenergieverbrauch!$A$3:$A$6</c:f>
              <c:strCache>
                <c:ptCount val="4"/>
                <c:pt idx="0">
                  <c:v>Industrie</c:v>
                </c:pt>
                <c:pt idx="1">
                  <c:v>Verkehr</c:v>
                </c:pt>
                <c:pt idx="2">
                  <c:v>Haushalte</c:v>
                </c:pt>
                <c:pt idx="3">
                  <c:v>GHD</c:v>
                </c:pt>
              </c:strCache>
            </c:strRef>
          </c:cat>
          <c:val>
            <c:numRef>
              <c:f>Endenergieverbrauch!$D$3:$D$6</c:f>
              <c:numCache>
                <c:formatCode>0.0</c:formatCode>
                <c:ptCount val="4"/>
                <c:pt idx="0">
                  <c:v>28.945111492281306</c:v>
                </c:pt>
                <c:pt idx="1">
                  <c:v>29.534734133790735</c:v>
                </c:pt>
                <c:pt idx="2">
                  <c:v>26.050600343053169</c:v>
                </c:pt>
                <c:pt idx="3">
                  <c:v>15.469554030874786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A9-4766-B5F5-74F5D438E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1665076595303"/>
          <c:y val="3.118676698819323E-2"/>
          <c:w val="0.81006144431207583"/>
          <c:h val="0.9198054563160745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33-4C81-897A-D415B7D02E33}"/>
              </c:ext>
            </c:extLst>
          </c:dPt>
          <c:dPt>
            <c:idx val="1"/>
            <c:bubble3D val="0"/>
            <c:spPr>
              <a:solidFill>
                <a:srgbClr val="333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33-4C81-897A-D415B7D02E33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33-4C81-897A-D415B7D02E33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633-4C81-897A-D415B7D02E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Endenergieverbrauch!$A$11:$A$13</c:f>
              <c:strCache>
                <c:ptCount val="3"/>
                <c:pt idx="0">
                  <c:v>Industrie</c:v>
                </c:pt>
                <c:pt idx="1">
                  <c:v>Verkehr</c:v>
                </c:pt>
                <c:pt idx="2">
                  <c:v>Haushalte/GHD</c:v>
                </c:pt>
              </c:strCache>
            </c:strRef>
          </c:cat>
          <c:val>
            <c:numRef>
              <c:f>Endenergieverbrauch!$D$11:$D$13</c:f>
              <c:numCache>
                <c:formatCode>General</c:formatCode>
                <c:ptCount val="3"/>
                <c:pt idx="0">
                  <c:v>32</c:v>
                </c:pt>
                <c:pt idx="1">
                  <c:v>28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33-4C81-897A-D415B7D02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33FF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Tabelle1!$E$4:$E$15</c:f>
              <c:numCache>
                <c:formatCode>#,##0.0</c:formatCode>
                <c:ptCount val="12"/>
                <c:pt idx="0">
                  <c:v>314.64646464646466</c:v>
                </c:pt>
                <c:pt idx="1">
                  <c:v>411.11111111111114</c:v>
                </c:pt>
                <c:pt idx="2">
                  <c:v>359.59595959595958</c:v>
                </c:pt>
                <c:pt idx="3">
                  <c:v>175.25252525252523</c:v>
                </c:pt>
                <c:pt idx="4">
                  <c:v>163.63636363636363</c:v>
                </c:pt>
                <c:pt idx="5">
                  <c:v>130.8080808080808</c:v>
                </c:pt>
                <c:pt idx="6">
                  <c:v>131.81818181818181</c:v>
                </c:pt>
                <c:pt idx="7">
                  <c:v>98.484848484848484</c:v>
                </c:pt>
                <c:pt idx="8">
                  <c:v>122.72727272727272</c:v>
                </c:pt>
                <c:pt idx="9">
                  <c:v>266.66666666666669</c:v>
                </c:pt>
                <c:pt idx="10">
                  <c:v>182.82828282828285</c:v>
                </c:pt>
                <c:pt idx="11">
                  <c:v>186.86868686868686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F-46B5-B4CE-E3F5C1BDA93C}"/>
            </c:ext>
          </c:extLst>
        </c:ser>
        <c:ser>
          <c:idx val="1"/>
          <c:order val="1"/>
          <c:spPr>
            <a:solidFill>
              <a:srgbClr val="0099FF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Tabelle1!$G$4:$G$15</c:f>
              <c:numCache>
                <c:formatCode>#,##0.0</c:formatCode>
                <c:ptCount val="12"/>
                <c:pt idx="0">
                  <c:v>277.90606060606058</c:v>
                </c:pt>
                <c:pt idx="1">
                  <c:v>346.03979797979792</c:v>
                </c:pt>
                <c:pt idx="2">
                  <c:v>291.33409090909089</c:v>
                </c:pt>
                <c:pt idx="3">
                  <c:v>150.79469696969696</c:v>
                </c:pt>
                <c:pt idx="4">
                  <c:v>152.77232323232323</c:v>
                </c:pt>
                <c:pt idx="5">
                  <c:v>123.89469696969697</c:v>
                </c:pt>
                <c:pt idx="6">
                  <c:v>122.13257575757576</c:v>
                </c:pt>
                <c:pt idx="7">
                  <c:v>107.18070707070707</c:v>
                </c:pt>
                <c:pt idx="8">
                  <c:v>127.69813131313131</c:v>
                </c:pt>
                <c:pt idx="9">
                  <c:v>267.42878787878789</c:v>
                </c:pt>
                <c:pt idx="10">
                  <c:v>157.96515151515149</c:v>
                </c:pt>
                <c:pt idx="11">
                  <c:v>171.50873737373738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DF-46B5-B4CE-E3F5C1BDA93C}"/>
            </c:ext>
          </c:extLst>
        </c:ser>
        <c:ser>
          <c:idx val="2"/>
          <c:order val="2"/>
          <c:spPr>
            <a:solidFill>
              <a:srgbClr val="66CCFF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Tabelle1!$I$4:$I$15</c:f>
              <c:numCache>
                <c:formatCode>#,##0.0</c:formatCode>
                <c:ptCount val="12"/>
                <c:pt idx="0">
                  <c:v>296.38669301712775</c:v>
                </c:pt>
                <c:pt idx="1">
                  <c:v>366.39196310935438</c:v>
                </c:pt>
                <c:pt idx="2">
                  <c:v>317.81422924901187</c:v>
                </c:pt>
                <c:pt idx="3">
                  <c:v>196.01449275362319</c:v>
                </c:pt>
                <c:pt idx="4">
                  <c:v>156.60671936758894</c:v>
                </c:pt>
                <c:pt idx="5">
                  <c:v>117.09090909090911</c:v>
                </c:pt>
                <c:pt idx="6">
                  <c:v>118.81686429512519</c:v>
                </c:pt>
                <c:pt idx="7">
                  <c:v>118.332674571805</c:v>
                </c:pt>
                <c:pt idx="8">
                  <c:v>131.44795783926219</c:v>
                </c:pt>
                <c:pt idx="9">
                  <c:v>306.47167325428194</c:v>
                </c:pt>
                <c:pt idx="10">
                  <c:v>136.97760210803688</c:v>
                </c:pt>
                <c:pt idx="11">
                  <c:v>197.48155467720684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DF-46B5-B4CE-E3F5C1BDA93C}"/>
            </c:ext>
          </c:extLst>
        </c:ser>
        <c:ser>
          <c:idx val="3"/>
          <c:order val="3"/>
          <c:spPr>
            <a:solidFill>
              <a:srgbClr val="CCECFF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Tabelle1!$K$4:$K$15</c:f>
              <c:numCache>
                <c:formatCode>#,##0.0</c:formatCode>
                <c:ptCount val="12"/>
                <c:pt idx="0">
                  <c:v>288.06666666666666</c:v>
                </c:pt>
                <c:pt idx="1">
                  <c:v>395.26666666666671</c:v>
                </c:pt>
                <c:pt idx="2">
                  <c:v>313.79999999999995</c:v>
                </c:pt>
                <c:pt idx="3">
                  <c:v>158.73333333333332</c:v>
                </c:pt>
                <c:pt idx="4">
                  <c:v>142.79999999999998</c:v>
                </c:pt>
                <c:pt idx="5">
                  <c:v>123.53333333333333</c:v>
                </c:pt>
                <c:pt idx="6">
                  <c:v>123.60000000000001</c:v>
                </c:pt>
                <c:pt idx="7">
                  <c:v>103.73333333333333</c:v>
                </c:pt>
                <c:pt idx="8">
                  <c:v>126.73333333333333</c:v>
                </c:pt>
                <c:pt idx="9">
                  <c:v>269.2</c:v>
                </c:pt>
                <c:pt idx="10">
                  <c:v>158.93333333333331</c:v>
                </c:pt>
                <c:pt idx="11">
                  <c:v>177.2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DF-46B5-B4CE-E3F5C1BDA93C}"/>
            </c:ext>
          </c:extLst>
        </c:ser>
        <c:ser>
          <c:idx val="4"/>
          <c:order val="4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Tabelle1!$M$4:$M$15</c:f>
              <c:numCache>
                <c:formatCode>#,##0.0</c:formatCode>
                <c:ptCount val="12"/>
                <c:pt idx="0">
                  <c:v>208.35124999999999</c:v>
                </c:pt>
                <c:pt idx="1">
                  <c:v>317.31062500000002</c:v>
                </c:pt>
                <c:pt idx="2">
                  <c:v>269.57862499999999</c:v>
                </c:pt>
                <c:pt idx="3">
                  <c:v>134.2285</c:v>
                </c:pt>
                <c:pt idx="4">
                  <c:v>123.407625</c:v>
                </c:pt>
                <c:pt idx="5">
                  <c:v>98.711500000000001</c:v>
                </c:pt>
                <c:pt idx="6">
                  <c:v>102.1405</c:v>
                </c:pt>
                <c:pt idx="7">
                  <c:v>78.166250000000005</c:v>
                </c:pt>
                <c:pt idx="8">
                  <c:v>99.474125000000001</c:v>
                </c:pt>
                <c:pt idx="9">
                  <c:v>157.61987500000001</c:v>
                </c:pt>
                <c:pt idx="10">
                  <c:v>125.71187500000001</c:v>
                </c:pt>
                <c:pt idx="11">
                  <c:v>122.44012499999999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DF-46B5-B4CE-E3F5C1BDA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5822528"/>
        <c:axId val="435823512"/>
      </c:barChart>
      <c:catAx>
        <c:axId val="43582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5823512"/>
        <c:crosses val="autoZero"/>
        <c:auto val="1"/>
        <c:lblAlgn val="ctr"/>
        <c:lblOffset val="100"/>
        <c:noMultiLvlLbl val="0"/>
      </c:catAx>
      <c:valAx>
        <c:axId val="43582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582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Tabelle1!$C$4:$C$15</c:f>
              <c:numCache>
                <c:formatCode>#,##0.0</c:formatCode>
                <c:ptCount val="12"/>
                <c:pt idx="0">
                  <c:v>418.74999999999994</c:v>
                </c:pt>
                <c:pt idx="1">
                  <c:v>402.22222222222229</c:v>
                </c:pt>
                <c:pt idx="2">
                  <c:v>468.15972222222223</c:v>
                </c:pt>
                <c:pt idx="3">
                  <c:v>289.65277777777777</c:v>
                </c:pt>
                <c:pt idx="4">
                  <c:v>275.59027777777777</c:v>
                </c:pt>
                <c:pt idx="5">
                  <c:v>286.90972222222223</c:v>
                </c:pt>
                <c:pt idx="6">
                  <c:v>283.36805555555554</c:v>
                </c:pt>
                <c:pt idx="7">
                  <c:v>173.99305555555554</c:v>
                </c:pt>
                <c:pt idx="8">
                  <c:v>382.97833333333347</c:v>
                </c:pt>
                <c:pt idx="9">
                  <c:v>341.73611111111114</c:v>
                </c:pt>
                <c:pt idx="10">
                  <c:v>340.62499999999994</c:v>
                </c:pt>
                <c:pt idx="11">
                  <c:v>435.65972222222223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09-4E5D-958E-AC6124556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989040"/>
        <c:axId val="489992648"/>
      </c:barChart>
      <c:catAx>
        <c:axId val="48998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9992648"/>
        <c:crosses val="autoZero"/>
        <c:auto val="1"/>
        <c:lblAlgn val="ctr"/>
        <c:lblOffset val="100"/>
        <c:noMultiLvlLbl val="0"/>
      </c:catAx>
      <c:valAx>
        <c:axId val="489992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998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46275" y="9721850"/>
            <a:ext cx="2973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49300"/>
            <a:ext cx="541337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0875" y="9529763"/>
            <a:ext cx="3024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9658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1695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7424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3900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068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0757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3163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2403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5063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847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5798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0874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>
            <a:extLst>
              <a:ext uri="{FF2B5EF4-FFF2-40B4-BE49-F238E27FC236}">
                <a16:creationId xmlns:a16="http://schemas.microsoft.com/office/drawing/2014/main" id="{E9B42B6D-79EA-4CDB-8D48-4822D0E1CA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Notizenplatzhalter 2">
            <a:extLst>
              <a:ext uri="{FF2B5EF4-FFF2-40B4-BE49-F238E27FC236}">
                <a16:creationId xmlns:a16="http://schemas.microsoft.com/office/drawing/2014/main" id="{D402FFFE-9C0E-4B4C-B015-86E80BA7D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5780" name="Foliennummernplatzhalter 3">
            <a:extLst>
              <a:ext uri="{FF2B5EF4-FFF2-40B4-BE49-F238E27FC236}">
                <a16:creationId xmlns:a16="http://schemas.microsoft.com/office/drawing/2014/main" id="{446E7305-B2B4-4977-92D0-EA27D7884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BFD8AF-EB9F-46FD-B163-63AB001E8882}" type="slidenum">
              <a:rPr lang="de-DE" altLang="de-DE" smtClean="0"/>
              <a:pPr>
                <a:spcBef>
                  <a:spcPct val="0"/>
                </a:spcBef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9314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>
            <a:extLst>
              <a:ext uri="{FF2B5EF4-FFF2-40B4-BE49-F238E27FC236}">
                <a16:creationId xmlns:a16="http://schemas.microsoft.com/office/drawing/2014/main" id="{F7C1479A-67D7-4369-8C04-1EA516D42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>
            <a:extLst>
              <a:ext uri="{FF2B5EF4-FFF2-40B4-BE49-F238E27FC236}">
                <a16:creationId xmlns:a16="http://schemas.microsoft.com/office/drawing/2014/main" id="{907013C7-A1D2-4C96-942B-196A1310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7828" name="Foliennummernplatzhalter 3">
            <a:extLst>
              <a:ext uri="{FF2B5EF4-FFF2-40B4-BE49-F238E27FC236}">
                <a16:creationId xmlns:a16="http://schemas.microsoft.com/office/drawing/2014/main" id="{2057C458-B291-42C0-9F68-3F4C6CCF3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3AB0-E2D8-4CFB-95C2-D2ED3D11D116}" type="slidenum">
              <a:rPr lang="de-DE" altLang="de-DE" smtClean="0"/>
              <a:pPr>
                <a:spcBef>
                  <a:spcPct val="0"/>
                </a:spcBef>
              </a:pPr>
              <a:t>23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FA4D206C-30A3-4C60-9DC7-0A7FD705F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Foliennummernplatzhalter 3">
            <a:extLst>
              <a:ext uri="{FF2B5EF4-FFF2-40B4-BE49-F238E27FC236}">
                <a16:creationId xmlns:a16="http://schemas.microsoft.com/office/drawing/2014/main" id="{35726495-8FCF-4ED4-ADDC-0CF6342C7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1B5C0-F1D2-4752-AFC5-26A8288E6A9F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22532" name="Notizenplatzhalter 1">
            <a:extLst>
              <a:ext uri="{FF2B5EF4-FFF2-40B4-BE49-F238E27FC236}">
                <a16:creationId xmlns:a16="http://schemas.microsoft.com/office/drawing/2014/main" id="{5681BC40-3E09-484B-B8AF-55413CD35021}"/>
              </a:ext>
            </a:extLst>
          </p:cNvPr>
          <p:cNvSpPr>
            <a:spLocks noGrp="1"/>
          </p:cNvSpPr>
          <p:nvPr/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1" tIns="46265" rIns="92531" bIns="462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33" name="Notizenplatzhalter 2">
            <a:extLst>
              <a:ext uri="{FF2B5EF4-FFF2-40B4-BE49-F238E27FC236}">
                <a16:creationId xmlns:a16="http://schemas.microsoft.com/office/drawing/2014/main" id="{586E86FF-9E95-4CBC-B0C1-945507426726}"/>
              </a:ext>
            </a:extLst>
          </p:cNvPr>
          <p:cNvSpPr txBox="1">
            <a:spLocks/>
          </p:cNvSpPr>
          <p:nvPr/>
        </p:nvSpPr>
        <p:spPr bwMode="auto">
          <a:xfrm>
            <a:off x="749300" y="4748213"/>
            <a:ext cx="5413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7" tIns="45398" rIns="90797" bIns="4539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6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FA4D206C-30A3-4C60-9DC7-0A7FD705F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Foliennummernplatzhalter 3">
            <a:extLst>
              <a:ext uri="{FF2B5EF4-FFF2-40B4-BE49-F238E27FC236}">
                <a16:creationId xmlns:a16="http://schemas.microsoft.com/office/drawing/2014/main" id="{35726495-8FCF-4ED4-ADDC-0CF6342C7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1B5C0-F1D2-4752-AFC5-26A8288E6A9F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22532" name="Notizenplatzhalter 1">
            <a:extLst>
              <a:ext uri="{FF2B5EF4-FFF2-40B4-BE49-F238E27FC236}">
                <a16:creationId xmlns:a16="http://schemas.microsoft.com/office/drawing/2014/main" id="{5681BC40-3E09-484B-B8AF-55413CD35021}"/>
              </a:ext>
            </a:extLst>
          </p:cNvPr>
          <p:cNvSpPr>
            <a:spLocks noGrp="1"/>
          </p:cNvSpPr>
          <p:nvPr/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1" tIns="46265" rIns="92531" bIns="462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33" name="Notizenplatzhalter 2">
            <a:extLst>
              <a:ext uri="{FF2B5EF4-FFF2-40B4-BE49-F238E27FC236}">
                <a16:creationId xmlns:a16="http://schemas.microsoft.com/office/drawing/2014/main" id="{586E86FF-9E95-4CBC-B0C1-945507426726}"/>
              </a:ext>
            </a:extLst>
          </p:cNvPr>
          <p:cNvSpPr txBox="1">
            <a:spLocks/>
          </p:cNvSpPr>
          <p:nvPr/>
        </p:nvSpPr>
        <p:spPr bwMode="auto">
          <a:xfrm>
            <a:off x="730250" y="4748213"/>
            <a:ext cx="5413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7" tIns="45398" rIns="90797" bIns="4539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399913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58518895-777D-461F-A7DC-C5A07B8E9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D286426D-938B-4B60-8F17-A92FE3509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8E91BC5D-251D-491A-930A-BF509B929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FAF046-13B5-4E5E-91DB-9605CF05F3A9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81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68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7ACF1062-FD45-4AA9-BEF1-68BB35D41E5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1150" y="261938"/>
            <a:ext cx="9594850" cy="971550"/>
          </a:xfrm>
          <a:prstGeom prst="rect">
            <a:avLst/>
          </a:prstGeom>
          <a:solidFill>
            <a:srgbClr val="FE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de-DE" sz="2000">
              <a:solidFill>
                <a:srgbClr val="FFFFFF"/>
              </a:solidFill>
              <a:latin typeface="Siemens Slab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453A7E0-96D8-45E8-BD1A-549DF887C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6272213"/>
            <a:ext cx="88757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de-DE" sz="1200" b="1">
              <a:solidFill>
                <a:schemeClr val="bg2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de-DE" sz="1200" b="1">
                <a:solidFill>
                  <a:schemeClr val="bg2"/>
                </a:solidFill>
              </a:rPr>
              <a:t>Schutzvermerk / Copyright-Vermerk</a:t>
            </a:r>
          </a:p>
        </p:txBody>
      </p:sp>
      <p:pic>
        <p:nvPicPr>
          <p:cNvPr id="6" name="Picture 6" descr="sie_logo_petrol_rgb_2">
            <a:extLst>
              <a:ext uri="{FF2B5EF4-FFF2-40B4-BE49-F238E27FC236}">
                <a16:creationId xmlns:a16="http://schemas.microsoft.com/office/drawing/2014/main" id="{1828B38D-8AE7-481A-A068-0D0F9E5B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423863"/>
            <a:ext cx="1733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20813"/>
            <a:ext cx="8893175" cy="124618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ts val="4800"/>
              </a:lnSpc>
              <a:defRPr sz="4000"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2770188"/>
            <a:ext cx="8893175" cy="15113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8099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5386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704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4200" y="1590675"/>
            <a:ext cx="4370388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590675"/>
            <a:ext cx="4370387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8965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10545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36883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009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61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077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16835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54875" y="258763"/>
            <a:ext cx="2222500" cy="6013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84200" y="258763"/>
            <a:ext cx="6518275" cy="6013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088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1028" name="Rectangle 75">
            <a:extLst>
              <a:ext uri="{FF2B5EF4-FFF2-40B4-BE49-F238E27FC236}">
                <a16:creationId xmlns:a16="http://schemas.microsoft.com/office/drawing/2014/main" id="{FDA3C418-3B69-46CF-AAC7-80523E0EB8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488" y="6483350"/>
            <a:ext cx="60325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Klimaschutz/Energiewende | Vortragsreihe | Energieverbrauch/-erzeugung 2020</a:t>
            </a:r>
          </a:p>
        </p:txBody>
      </p:sp>
      <p:sp>
        <p:nvSpPr>
          <p:cNvPr id="1029" name="Rectangle 66">
            <a:extLst>
              <a:ext uri="{FF2B5EF4-FFF2-40B4-BE49-F238E27FC236}">
                <a16:creationId xmlns:a16="http://schemas.microsoft.com/office/drawing/2014/main" id="{B61620AC-BEE1-4262-BD23-4247278A5F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23138" y="6502400"/>
            <a:ext cx="2493962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de-DE" altLang="de-DE" sz="1200" dirty="0"/>
              <a:t>Wolfgang Thiel </a:t>
            </a:r>
            <a:fld id="{B441096D-49BA-4C7B-A571-124674B25D3F}" type="slidenum">
              <a:rPr lang="de-DE" altLang="de-DE" sz="1200" b="1" smtClean="0"/>
              <a:pPr algn="r">
                <a:lnSpc>
                  <a:spcPct val="90000"/>
                </a:lnSpc>
                <a:defRPr/>
              </a:pPr>
              <a:t>‹Nr.›</a:t>
            </a:fld>
            <a:endParaRPr lang="de-DE" altLang="de-DE" sz="1200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BF47A84-6F10-4909-993F-85B5DB0D5F82}"/>
              </a:ext>
            </a:extLst>
          </p:cNvPr>
          <p:cNvSpPr/>
          <p:nvPr userDrawn="1"/>
        </p:nvSpPr>
        <p:spPr bwMode="auto">
          <a:xfrm>
            <a:off x="-7938" y="0"/>
            <a:ext cx="1079501" cy="7985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buFontTx/>
              <a:buChar char="•"/>
              <a:defRPr/>
            </a:pPr>
            <a:endParaRPr lang="de-DE" dirty="0">
              <a:latin typeface="Arial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2B8D055-F7E8-4DC3-AF85-5CA235D6F94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4" y="88142"/>
            <a:ext cx="605866" cy="605866"/>
          </a:xfrm>
          <a:prstGeom prst="rect">
            <a:avLst/>
          </a:prstGeom>
          <a:ln w="3810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BFC7BB1-CB87-4723-A2F7-76A0E7B5828B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1150" y="261938"/>
            <a:ext cx="9594850" cy="971550"/>
          </a:xfrm>
          <a:prstGeom prst="rect">
            <a:avLst/>
          </a:prstGeom>
          <a:solidFill>
            <a:srgbClr val="FE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de-DE" sz="2000">
              <a:solidFill>
                <a:srgbClr val="FFFFFF"/>
              </a:solidFill>
              <a:latin typeface="Siemens Slab"/>
            </a:endParaRP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2007A40A-962D-41F4-88D4-BD0E343B5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6488113"/>
            <a:ext cx="950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200">
                <a:solidFill>
                  <a:srgbClr val="000000"/>
                </a:solidFill>
              </a:rPr>
              <a:t>Seite </a:t>
            </a:r>
            <a:fld id="{958E4C46-25C6-48BE-A4AF-85D4538F5726}" type="slidenum">
              <a:rPr lang="de-DE" altLang="de-DE" sz="1200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7C18554D-0B48-4064-B537-ADA0C3D63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6488113"/>
            <a:ext cx="10461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000000"/>
                </a:solidFill>
              </a:rPr>
              <a:t>Mai-06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57D77E6-62B4-4619-B368-847EF110F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58763"/>
            <a:ext cx="665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621D7D6-5652-4DED-9CBB-205488E82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590675"/>
            <a:ext cx="88931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B46143DE-B101-4393-8C02-785A91AAF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6488113"/>
            <a:ext cx="28559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de-DE" sz="1200">
                <a:solidFill>
                  <a:srgbClr val="000000"/>
                </a:solidFill>
              </a:rPr>
              <a:t>Bereich / Region / Abteilung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92AFA3D0-D098-4A49-938F-D02D9146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0" y="6488113"/>
            <a:ext cx="270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000000"/>
                </a:solidFill>
              </a:rPr>
              <a:t>Autor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679323D9-0004-4B89-A344-44D85F891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6272213"/>
            <a:ext cx="88757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de-DE" sz="1200" b="1">
              <a:solidFill>
                <a:schemeClr val="bg2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de-DE" sz="1200" b="1">
                <a:solidFill>
                  <a:schemeClr val="bg2"/>
                </a:solidFill>
              </a:rPr>
              <a:t>Schutzvermerk / Copyright-Vermerk</a:t>
            </a:r>
          </a:p>
        </p:txBody>
      </p:sp>
      <p:pic>
        <p:nvPicPr>
          <p:cNvPr id="2058" name="Picture 10" descr="sie_logo_petrol_rgb_2">
            <a:extLst>
              <a:ext uri="{FF2B5EF4-FFF2-40B4-BE49-F238E27FC236}">
                <a16:creationId xmlns:a16="http://schemas.microsoft.com/office/drawing/2014/main" id="{D2A7E226-7EB4-4023-A048-CDB454A2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423863"/>
            <a:ext cx="1733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3" r:id="rId1"/>
    <p:sldLayoutId id="2147490092" r:id="rId2"/>
    <p:sldLayoutId id="2147490093" r:id="rId3"/>
    <p:sldLayoutId id="2147490094" r:id="rId4"/>
    <p:sldLayoutId id="2147490095" r:id="rId5"/>
    <p:sldLayoutId id="2147490096" r:id="rId6"/>
    <p:sldLayoutId id="2147490097" r:id="rId7"/>
    <p:sldLayoutId id="2147490098" r:id="rId8"/>
    <p:sldLayoutId id="2147490099" r:id="rId9"/>
    <p:sldLayoutId id="2147490100" r:id="rId10"/>
    <p:sldLayoutId id="2147490101" r:id="rId11"/>
  </p:sldLayoutIdLst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381000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573088" indent="-1905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763588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12207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6779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1351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5923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E4E9450-94F8-473E-82FA-6DC3BC625AE8}"/>
              </a:ext>
            </a:extLst>
          </p:cNvPr>
          <p:cNvSpPr/>
          <p:nvPr/>
        </p:nvSpPr>
        <p:spPr bwMode="auto">
          <a:xfrm>
            <a:off x="0" y="1343025"/>
            <a:ext cx="9906000" cy="51181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A7087FA-1DFD-4E03-B09C-C0F3ECFAE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sz="1800" b="1" dirty="0">
                <a:solidFill>
                  <a:schemeClr val="bg1"/>
                </a:solidFill>
              </a:rPr>
              <a:t>Stammtisch am 28.01.2021 als Videokonferenz                               Referent: Wolfgang Thiel</a:t>
            </a: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171" y="129935"/>
            <a:ext cx="77835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 err="1">
                <a:solidFill>
                  <a:schemeClr val="bg1"/>
                </a:solidFill>
              </a:rPr>
              <a:t>Herzlich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Willkommen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zum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Vortrag</a:t>
            </a:r>
            <a:endParaRPr lang="en-US" altLang="de-DE" sz="2800" b="1" dirty="0">
              <a:solidFill>
                <a:schemeClr val="bg1"/>
              </a:solidFill>
            </a:endParaRPr>
          </a:p>
          <a:p>
            <a:r>
              <a:rPr lang="en-US" altLang="de-DE" sz="2800" b="1" dirty="0" err="1">
                <a:solidFill>
                  <a:schemeClr val="bg1"/>
                </a:solidFill>
              </a:rPr>
              <a:t>Energieverbrauch</a:t>
            </a:r>
            <a:r>
              <a:rPr lang="en-US" altLang="de-DE" sz="2800" b="1" dirty="0">
                <a:solidFill>
                  <a:schemeClr val="bg1"/>
                </a:solidFill>
              </a:rPr>
              <a:t>/-</a:t>
            </a:r>
            <a:r>
              <a:rPr lang="en-US" altLang="de-DE" sz="2800" b="1" dirty="0" err="1">
                <a:solidFill>
                  <a:schemeClr val="bg1"/>
                </a:solidFill>
              </a:rPr>
              <a:t>erzeugung</a:t>
            </a:r>
            <a:r>
              <a:rPr lang="en-US" altLang="de-DE" sz="2800" b="1" dirty="0">
                <a:solidFill>
                  <a:schemeClr val="bg1"/>
                </a:solidFill>
              </a:rPr>
              <a:t> 2020</a:t>
            </a:r>
          </a:p>
        </p:txBody>
      </p:sp>
      <p:pic>
        <p:nvPicPr>
          <p:cNvPr id="6149" name="Grafik 1">
            <a:extLst>
              <a:ext uri="{FF2B5EF4-FFF2-40B4-BE49-F238E27FC236}">
                <a16:creationId xmlns:a16="http://schemas.microsoft.com/office/drawing/2014/main" id="{138D18D5-0FFD-4E9D-A46D-CA1B832F1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3700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73F0F3C-78BE-414D-A2E1-ED15C3CCC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45" y="1701282"/>
            <a:ext cx="4049486" cy="40494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Öffentliche Nettostromversorgung Jahr 2020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anteilige Energieträger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822" y="5697455"/>
            <a:ext cx="344280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Energy-Charts, </a:t>
            </a:r>
            <a:r>
              <a:rPr lang="de-DE" sz="1200" dirty="0"/>
              <a:t>B. Burger, Fraunhofer ISE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AB8D0E-7FA3-49C3-B881-A773C39A0A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32" t="33570" r="32099" b="15474"/>
          <a:stretch/>
        </p:blipFill>
        <p:spPr>
          <a:xfrm>
            <a:off x="217721" y="975879"/>
            <a:ext cx="4659085" cy="457148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3B3E17D-E9CB-4DE1-A849-20191BE7A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42" t="33570" r="14989" b="15474"/>
          <a:stretch/>
        </p:blipFill>
        <p:spPr>
          <a:xfrm>
            <a:off x="5037909" y="975879"/>
            <a:ext cx="4659084" cy="4571487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Beim Strom erreichen die Erneuerbaren mehr als 50%!</a:t>
            </a:r>
          </a:p>
        </p:txBody>
      </p:sp>
    </p:spTree>
    <p:extLst>
      <p:ext uri="{BB962C8B-B14F-4D97-AF65-F5344CB8AC3E}">
        <p14:creationId xmlns:p14="http://schemas.microsoft.com/office/powerpoint/2010/main" val="348117484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Nettostromerzeugung zur öffentlichen Stromversorgung in D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2002 - 2020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973541D8-7B72-4E43-8478-0E715FCAB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822" y="5697455"/>
            <a:ext cx="344280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Energy-Charts, </a:t>
            </a:r>
            <a:r>
              <a:rPr lang="de-DE" sz="1200" dirty="0"/>
              <a:t>B. Burger, Fraunhofer ISE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DC1A555-ED25-4FAC-81BE-122DCCC45A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42" t="31833" r="13904" b="14027"/>
          <a:stretch/>
        </p:blipFill>
        <p:spPr>
          <a:xfrm>
            <a:off x="22969" y="897032"/>
            <a:ext cx="9897729" cy="4681794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Die Erneuerbaren müssen weiter gesteigert werden!</a:t>
            </a:r>
          </a:p>
        </p:txBody>
      </p:sp>
    </p:spTree>
    <p:extLst>
      <p:ext uri="{BB962C8B-B14F-4D97-AF65-F5344CB8AC3E}">
        <p14:creationId xmlns:p14="http://schemas.microsoft.com/office/powerpoint/2010/main" val="165898792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Wöchentliche Wind- und Solarstromerzeugung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Jahr 2020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90E505-5AEC-4A84-8B77-A2E803FAB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41" t="32701" r="14022" b="14316"/>
          <a:stretch/>
        </p:blipFill>
        <p:spPr>
          <a:xfrm>
            <a:off x="59911" y="922644"/>
            <a:ext cx="9732047" cy="4520213"/>
          </a:xfrm>
          <a:prstGeom prst="rect">
            <a:avLst/>
          </a:prstGeom>
        </p:spPr>
      </p:pic>
      <p:sp>
        <p:nvSpPr>
          <p:cNvPr id="11" name="Text Box 14">
            <a:extLst>
              <a:ext uri="{FF2B5EF4-FFF2-40B4-BE49-F238E27FC236}">
                <a16:creationId xmlns:a16="http://schemas.microsoft.com/office/drawing/2014/main" id="{A3421722-F94D-4E49-A872-BFF28DBFA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114" y="5555757"/>
            <a:ext cx="344280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Energy-Charts, </a:t>
            </a:r>
            <a:r>
              <a:rPr lang="de-DE" sz="1200" dirty="0"/>
              <a:t>B. Burger, Fraunhofer ISE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140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Es gibt nur wenige Wochen mit „Dunkelflaute“!</a:t>
            </a:r>
          </a:p>
        </p:txBody>
      </p:sp>
    </p:spTree>
    <p:extLst>
      <p:ext uri="{BB962C8B-B14F-4D97-AF65-F5344CB8AC3E}">
        <p14:creationId xmlns:p14="http://schemas.microsoft.com/office/powerpoint/2010/main" val="44009472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Jährlicher Zubau an installierter Leistung in D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Wind und Solar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6430A7-9047-4656-8EFD-BC7A03EF0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65" t="32122" r="13846" b="14895"/>
          <a:stretch/>
        </p:blipFill>
        <p:spPr>
          <a:xfrm>
            <a:off x="-7523" y="1097279"/>
            <a:ext cx="9810903" cy="4511041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048D144E-E1B9-4A58-8B67-7AD4B42FE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114" y="5555757"/>
            <a:ext cx="344280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Energy-Charts, </a:t>
            </a:r>
            <a:r>
              <a:rPr lang="de-DE" sz="1200" dirty="0"/>
              <a:t>B. Burger, Fraunhofer ISE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140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Der Zubau stagniert! ISE e.V. fordert rund 36 GW/a!</a:t>
            </a:r>
          </a:p>
        </p:txBody>
      </p:sp>
    </p:spTree>
    <p:extLst>
      <p:ext uri="{BB962C8B-B14F-4D97-AF65-F5344CB8AC3E}">
        <p14:creationId xmlns:p14="http://schemas.microsoft.com/office/powerpoint/2010/main" val="367275081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26968"/>
            <a:ext cx="768960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400" dirty="0">
                <a:solidFill>
                  <a:schemeClr val="bg1"/>
                </a:solidFill>
              </a:rPr>
              <a:t>Jährlicher Zubau an installierter Leistung in der Südpfalz</a:t>
            </a:r>
          </a:p>
          <a:p>
            <a:r>
              <a:rPr lang="de-DE" altLang="de-DE" sz="2400" dirty="0">
                <a:solidFill>
                  <a:schemeClr val="bg1"/>
                </a:solidFill>
              </a:rPr>
              <a:t>Wind, Solar und Speicher</a:t>
            </a:r>
          </a:p>
        </p:txBody>
      </p:sp>
      <p:sp>
        <p:nvSpPr>
          <p:cNvPr id="23556" name="Text Box 14">
            <a:extLst>
              <a:ext uri="{FF2B5EF4-FFF2-40B4-BE49-F238E27FC236}">
                <a16:creationId xmlns:a16="http://schemas.microsoft.com/office/drawing/2014/main" id="{DD920DC9-AB50-45C6-8EEB-49037B9B1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5049" y="5671922"/>
            <a:ext cx="19171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Energieagentur RLP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D2A8E6D-3DA0-49BF-89A2-7FF7B4708A46}"/>
              </a:ext>
            </a:extLst>
          </p:cNvPr>
          <p:cNvGrpSpPr/>
          <p:nvPr/>
        </p:nvGrpSpPr>
        <p:grpSpPr>
          <a:xfrm>
            <a:off x="165412" y="975360"/>
            <a:ext cx="4665662" cy="4476206"/>
            <a:chOff x="287338" y="975360"/>
            <a:chExt cx="4665662" cy="447620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7DD0758-F455-49D6-9111-9434132D6E9A}"/>
                </a:ext>
              </a:extLst>
            </p:cNvPr>
            <p:cNvSpPr/>
            <p:nvPr/>
          </p:nvSpPr>
          <p:spPr bwMode="auto">
            <a:xfrm>
              <a:off x="287338" y="975360"/>
              <a:ext cx="4652930" cy="4476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B22447A-1A3A-48CC-9518-34D8D78317AD}"/>
                </a:ext>
              </a:extLst>
            </p:cNvPr>
            <p:cNvSpPr txBox="1"/>
            <p:nvPr/>
          </p:nvSpPr>
          <p:spPr>
            <a:xfrm>
              <a:off x="468086" y="162845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/>
                <a:t>MW</a:t>
              </a:r>
            </a:p>
          </p:txBody>
        </p:sp>
        <p:graphicFrame>
          <p:nvGraphicFramePr>
            <p:cNvPr id="30" name="Diagramm 29">
              <a:extLst>
                <a:ext uri="{FF2B5EF4-FFF2-40B4-BE49-F238E27FC236}">
                  <a16:creationId xmlns:a16="http://schemas.microsoft.com/office/drawing/2014/main" id="{66D9B6A6-6A3B-4082-9603-099537ACF58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78800599"/>
                </p:ext>
              </p:extLst>
            </p:nvPr>
          </p:nvGraphicFramePr>
          <p:xfrm>
            <a:off x="381000" y="1982644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F5B428FC-BDB6-4875-8406-445DE5DCC4D3}"/>
                </a:ext>
              </a:extLst>
            </p:cNvPr>
            <p:cNvSpPr txBox="1"/>
            <p:nvPr/>
          </p:nvSpPr>
          <p:spPr>
            <a:xfrm>
              <a:off x="1037632" y="464152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2019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11B4FBAE-7BFA-4F37-AE2A-ABB3A7A2AF1C}"/>
                </a:ext>
              </a:extLst>
            </p:cNvPr>
            <p:cNvSpPr txBox="1"/>
            <p:nvPr/>
          </p:nvSpPr>
          <p:spPr>
            <a:xfrm>
              <a:off x="1706933" y="464152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2020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D0F182C8-EFE0-4F8E-BD9E-AB7DED361659}"/>
                </a:ext>
              </a:extLst>
            </p:cNvPr>
            <p:cNvSpPr txBox="1"/>
            <p:nvPr/>
          </p:nvSpPr>
          <p:spPr>
            <a:xfrm>
              <a:off x="2301877" y="464152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2019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99A23364-AA89-4C06-9749-D81DD6208527}"/>
                </a:ext>
              </a:extLst>
            </p:cNvPr>
            <p:cNvSpPr txBox="1"/>
            <p:nvPr/>
          </p:nvSpPr>
          <p:spPr>
            <a:xfrm>
              <a:off x="2971178" y="464152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2020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080CD559-7F0D-415F-A291-7882CF5448CB}"/>
                </a:ext>
              </a:extLst>
            </p:cNvPr>
            <p:cNvSpPr txBox="1"/>
            <p:nvPr/>
          </p:nvSpPr>
          <p:spPr>
            <a:xfrm>
              <a:off x="3553389" y="464152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2019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FEDDAE38-EA79-4CFF-8E39-AED95F0AECD6}"/>
                </a:ext>
              </a:extLst>
            </p:cNvPr>
            <p:cNvSpPr txBox="1"/>
            <p:nvPr/>
          </p:nvSpPr>
          <p:spPr>
            <a:xfrm>
              <a:off x="4222690" y="464152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2020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68B1F491-8C36-4ECB-9BBF-ED2C8C2EA2FF}"/>
                </a:ext>
              </a:extLst>
            </p:cNvPr>
            <p:cNvSpPr txBox="1"/>
            <p:nvPr/>
          </p:nvSpPr>
          <p:spPr>
            <a:xfrm>
              <a:off x="1419835" y="4969693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/>
                <a:t>GER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ACE48786-B450-44E4-8402-E762808398A3}"/>
                </a:ext>
              </a:extLst>
            </p:cNvPr>
            <p:cNvSpPr txBox="1"/>
            <p:nvPr/>
          </p:nvSpPr>
          <p:spPr>
            <a:xfrm>
              <a:off x="2667000" y="4969693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/>
                <a:t>SÜW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E0DF5995-49B0-4D75-A2F4-0B0D694F9307}"/>
                </a:ext>
              </a:extLst>
            </p:cNvPr>
            <p:cNvSpPr txBox="1"/>
            <p:nvPr/>
          </p:nvSpPr>
          <p:spPr>
            <a:xfrm>
              <a:off x="3944622" y="4969693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/>
                <a:t>LD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D133807-37A4-4539-8EBE-4EE9FF6EBA35}"/>
                </a:ext>
              </a:extLst>
            </p:cNvPr>
            <p:cNvSpPr txBox="1"/>
            <p:nvPr/>
          </p:nvSpPr>
          <p:spPr>
            <a:xfrm>
              <a:off x="1671256" y="1177888"/>
              <a:ext cx="2425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Zubau Wind, PV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7BB06EC-CAAC-44F7-A961-975D32B5AED6}"/>
              </a:ext>
            </a:extLst>
          </p:cNvPr>
          <p:cNvGrpSpPr/>
          <p:nvPr/>
        </p:nvGrpSpPr>
        <p:grpSpPr>
          <a:xfrm>
            <a:off x="5070241" y="975360"/>
            <a:ext cx="4665662" cy="4476206"/>
            <a:chOff x="4965733" y="975360"/>
            <a:chExt cx="4665662" cy="4476206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55FDDC15-D10D-43E6-ABC8-2C43AA52B0A0}"/>
                </a:ext>
              </a:extLst>
            </p:cNvPr>
            <p:cNvSpPr/>
            <p:nvPr/>
          </p:nvSpPr>
          <p:spPr bwMode="auto">
            <a:xfrm>
              <a:off x="4978465" y="975360"/>
              <a:ext cx="4652930" cy="4476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50" name="Diagramm 49">
              <a:extLst>
                <a:ext uri="{FF2B5EF4-FFF2-40B4-BE49-F238E27FC236}">
                  <a16:creationId xmlns:a16="http://schemas.microsoft.com/office/drawing/2014/main" id="{ADC937DF-1F0C-4A04-93D9-DFFB0029DF4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48952019"/>
                </p:ext>
              </p:extLst>
            </p:nvPr>
          </p:nvGraphicFramePr>
          <p:xfrm>
            <a:off x="4965733" y="1898322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307452F5-CF60-43B2-A4F2-B1819591B9B2}"/>
                </a:ext>
              </a:extLst>
            </p:cNvPr>
            <p:cNvSpPr txBox="1"/>
            <p:nvPr/>
          </p:nvSpPr>
          <p:spPr>
            <a:xfrm>
              <a:off x="4965733" y="1680665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/>
                <a:t>kW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55374F52-48A8-4E90-9313-50C20435B99F}"/>
                </a:ext>
              </a:extLst>
            </p:cNvPr>
            <p:cNvSpPr txBox="1"/>
            <p:nvPr/>
          </p:nvSpPr>
          <p:spPr>
            <a:xfrm>
              <a:off x="5625969" y="464152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2019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72E80FCF-383C-4B02-9F90-9426CCC8CBED}"/>
                </a:ext>
              </a:extLst>
            </p:cNvPr>
            <p:cNvSpPr txBox="1"/>
            <p:nvPr/>
          </p:nvSpPr>
          <p:spPr>
            <a:xfrm>
              <a:off x="6295270" y="464152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2020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4F48103E-FC53-4365-AB5F-9C45101F7D3C}"/>
                </a:ext>
              </a:extLst>
            </p:cNvPr>
            <p:cNvSpPr txBox="1"/>
            <p:nvPr/>
          </p:nvSpPr>
          <p:spPr>
            <a:xfrm>
              <a:off x="6890214" y="464152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2019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7C4D800E-31C3-417F-9279-23D228591AF3}"/>
                </a:ext>
              </a:extLst>
            </p:cNvPr>
            <p:cNvSpPr txBox="1"/>
            <p:nvPr/>
          </p:nvSpPr>
          <p:spPr>
            <a:xfrm>
              <a:off x="7559515" y="464152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2020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CE87EBC2-4C3A-4493-B706-8142AC3BDB16}"/>
                </a:ext>
              </a:extLst>
            </p:cNvPr>
            <p:cNvSpPr txBox="1"/>
            <p:nvPr/>
          </p:nvSpPr>
          <p:spPr>
            <a:xfrm>
              <a:off x="8141726" y="464152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2019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B437072-0432-4701-8ED5-37EF3912A2FA}"/>
                </a:ext>
              </a:extLst>
            </p:cNvPr>
            <p:cNvSpPr txBox="1"/>
            <p:nvPr/>
          </p:nvSpPr>
          <p:spPr>
            <a:xfrm>
              <a:off x="8811027" y="464152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2020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705642D7-4B55-4A5E-9984-C445A52D0EA7}"/>
                </a:ext>
              </a:extLst>
            </p:cNvPr>
            <p:cNvSpPr txBox="1"/>
            <p:nvPr/>
          </p:nvSpPr>
          <p:spPr>
            <a:xfrm>
              <a:off x="6008172" y="4969693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/>
                <a:t>GER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FB7D7C37-DDBF-4446-8E81-3513868C033F}"/>
                </a:ext>
              </a:extLst>
            </p:cNvPr>
            <p:cNvSpPr txBox="1"/>
            <p:nvPr/>
          </p:nvSpPr>
          <p:spPr>
            <a:xfrm>
              <a:off x="7255337" y="4969693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/>
                <a:t>SÜW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6986C540-B09E-4ACE-ABB8-C069203F909F}"/>
                </a:ext>
              </a:extLst>
            </p:cNvPr>
            <p:cNvSpPr txBox="1"/>
            <p:nvPr/>
          </p:nvSpPr>
          <p:spPr>
            <a:xfrm>
              <a:off x="8532959" y="4969693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/>
                <a:t>LD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DBCF1669-26A4-4FCF-99FA-5DD198F5B37F}"/>
                </a:ext>
              </a:extLst>
            </p:cNvPr>
            <p:cNvSpPr txBox="1"/>
            <p:nvPr/>
          </p:nvSpPr>
          <p:spPr>
            <a:xfrm>
              <a:off x="6346683" y="1177888"/>
              <a:ext cx="2359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Zubau Speicher</a:t>
              </a:r>
            </a:p>
          </p:txBody>
        </p:sp>
      </p:grp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chemeClr val="accent2"/>
                </a:solidFill>
              </a:rPr>
              <a:t>Auch in der Südpfalz ist der Zubau von EE dürftig!</a:t>
            </a:r>
          </a:p>
        </p:txBody>
      </p:sp>
    </p:spTree>
    <p:extLst>
      <p:ext uri="{BB962C8B-B14F-4D97-AF65-F5344CB8AC3E}">
        <p14:creationId xmlns:p14="http://schemas.microsoft.com/office/powerpoint/2010/main" val="254386058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90500"/>
            <a:ext cx="7736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Energiebedarf: Endenergieverbrauch in D und RLP 2017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1C0EA92-CC85-47C0-9C14-E0443B6C5AEA}"/>
              </a:ext>
            </a:extLst>
          </p:cNvPr>
          <p:cNvGrpSpPr/>
          <p:nvPr/>
        </p:nvGrpSpPr>
        <p:grpSpPr>
          <a:xfrm>
            <a:off x="351480" y="948942"/>
            <a:ext cx="4366826" cy="5068681"/>
            <a:chOff x="516951" y="948942"/>
            <a:chExt cx="4366826" cy="506868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E0DE506F-5F67-466F-80C2-5F7524C66A9D}"/>
                </a:ext>
              </a:extLst>
            </p:cNvPr>
            <p:cNvSpPr/>
            <p:nvPr/>
          </p:nvSpPr>
          <p:spPr bwMode="auto">
            <a:xfrm>
              <a:off x="516951" y="948942"/>
              <a:ext cx="4365725" cy="50686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56" name="Text Box 14">
              <a:extLst>
                <a:ext uri="{FF2B5EF4-FFF2-40B4-BE49-F238E27FC236}">
                  <a16:creationId xmlns:a16="http://schemas.microsoft.com/office/drawing/2014/main" id="{DD920DC9-AB50-45C6-8EEB-49037B9B1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350" y="5724392"/>
              <a:ext cx="95699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u="sng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Quelle:</a:t>
              </a:r>
              <a:r>
                <a:rPr lang="de-DE" altLang="de-DE" sz="1200" b="1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 </a:t>
              </a:r>
              <a:r>
                <a:rPr lang="de-DE" altLang="de-DE" sz="1200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AGEB</a:t>
              </a:r>
            </a:p>
          </p:txBody>
        </p:sp>
        <p:graphicFrame>
          <p:nvGraphicFramePr>
            <p:cNvPr id="37" name="Diagramm 36">
              <a:extLst>
                <a:ext uri="{FF2B5EF4-FFF2-40B4-BE49-F238E27FC236}">
                  <a16:creationId xmlns:a16="http://schemas.microsoft.com/office/drawing/2014/main" id="{D3A1A022-DB89-4804-8FC4-94832F9D6BC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16217" y="1716828"/>
            <a:ext cx="3309257" cy="28505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4B752A14-BCBE-42C6-9FB0-4B8A3E3D62A4}"/>
                </a:ext>
              </a:extLst>
            </p:cNvPr>
            <p:cNvSpPr txBox="1"/>
            <p:nvPr/>
          </p:nvSpPr>
          <p:spPr>
            <a:xfrm>
              <a:off x="4013026" y="2272155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Industrie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F3C32978-7A4D-4D5A-A628-94BC06EFF9D3}"/>
                </a:ext>
              </a:extLst>
            </p:cNvPr>
            <p:cNvSpPr txBox="1"/>
            <p:nvPr/>
          </p:nvSpPr>
          <p:spPr>
            <a:xfrm>
              <a:off x="3249343" y="4278068"/>
              <a:ext cx="8015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Verkehr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AB1A2A0A-61ED-4C9B-8208-EDA29746431A}"/>
                </a:ext>
              </a:extLst>
            </p:cNvPr>
            <p:cNvSpPr txBox="1"/>
            <p:nvPr/>
          </p:nvSpPr>
          <p:spPr>
            <a:xfrm>
              <a:off x="1477409" y="1719099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GHD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8E7EB09B-638A-4E3C-92DC-4E80B29268C2}"/>
                </a:ext>
              </a:extLst>
            </p:cNvPr>
            <p:cNvSpPr txBox="1"/>
            <p:nvPr/>
          </p:nvSpPr>
          <p:spPr>
            <a:xfrm>
              <a:off x="516952" y="3192284"/>
              <a:ext cx="990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Haushalte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9916555F-FEB2-477F-A0D7-7FFE62E55789}"/>
                </a:ext>
              </a:extLst>
            </p:cNvPr>
            <p:cNvSpPr txBox="1"/>
            <p:nvPr/>
          </p:nvSpPr>
          <p:spPr>
            <a:xfrm>
              <a:off x="1242221" y="958769"/>
              <a:ext cx="30572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b="1" dirty="0"/>
                <a:t>Endenergieverbrauch in D</a:t>
              </a:r>
            </a:p>
            <a:p>
              <a:pPr algn="ctr"/>
              <a:r>
                <a:rPr lang="de-DE" sz="1800" b="1" dirty="0"/>
                <a:t>Anteile in %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0AB25251-4FEA-46D0-BE08-AB1D02FC3529}"/>
              </a:ext>
            </a:extLst>
          </p:cNvPr>
          <p:cNvSpPr txBox="1"/>
          <p:nvPr/>
        </p:nvSpPr>
        <p:spPr>
          <a:xfrm>
            <a:off x="1941723" y="2903126"/>
            <a:ext cx="143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2.591 TWh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8645FAA-CE50-491A-AAFF-5ADB3DC9B3CF}"/>
              </a:ext>
            </a:extLst>
          </p:cNvPr>
          <p:cNvGrpSpPr/>
          <p:nvPr/>
        </p:nvGrpSpPr>
        <p:grpSpPr>
          <a:xfrm>
            <a:off x="5156750" y="948942"/>
            <a:ext cx="4388307" cy="5068681"/>
            <a:chOff x="5156750" y="948942"/>
            <a:chExt cx="4388307" cy="5068681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0DA359BC-07F9-4D9C-9E89-7F56E51241D2}"/>
                </a:ext>
              </a:extLst>
            </p:cNvPr>
            <p:cNvGrpSpPr/>
            <p:nvPr/>
          </p:nvGrpSpPr>
          <p:grpSpPr>
            <a:xfrm>
              <a:off x="5156750" y="948942"/>
              <a:ext cx="4388307" cy="5068681"/>
              <a:chOff x="5322221" y="948942"/>
              <a:chExt cx="4388307" cy="5068681"/>
            </a:xfrm>
          </p:grpSpPr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4229BFB3-274F-44AB-A079-C39B81DC6525}"/>
                  </a:ext>
                </a:extLst>
              </p:cNvPr>
              <p:cNvSpPr/>
              <p:nvPr/>
            </p:nvSpPr>
            <p:spPr bwMode="auto">
              <a:xfrm>
                <a:off x="5342718" y="948942"/>
                <a:ext cx="4365725" cy="506868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 Box 14">
                <a:extLst>
                  <a:ext uri="{FF2B5EF4-FFF2-40B4-BE49-F238E27FC236}">
                    <a16:creationId xmlns:a16="http://schemas.microsoft.com/office/drawing/2014/main" id="{01C2750F-BB51-4293-AF1F-1160D39158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1401" y="5724392"/>
                <a:ext cx="1417055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 u="sng" dirty="0" err="1">
                    <a:solidFill>
                      <a:srgbClr val="000000"/>
                    </a:solidFill>
                    <a:ea typeface="Microsoft YaHei" panose="020B0503020204020204" pitchFamily="34" charset="-122"/>
                  </a:rPr>
                  <a:t>Quelle:MUEEF-RLP</a:t>
                </a:r>
                <a:r>
                  <a:rPr lang="de-DE" altLang="de-DE" sz="1200" b="1" dirty="0">
                    <a:solidFill>
                      <a:srgbClr val="000000"/>
                    </a:solidFill>
                    <a:ea typeface="Microsoft YaHei" panose="020B0503020204020204" pitchFamily="34" charset="-122"/>
                  </a:rPr>
                  <a:t> </a:t>
                </a:r>
                <a:endParaRPr lang="de-DE" altLang="de-DE" sz="1200" dirty="0">
                  <a:solidFill>
                    <a:srgbClr val="000000"/>
                  </a:solidFill>
                  <a:ea typeface="Microsoft YaHei" panose="020B0503020204020204" pitchFamily="34" charset="-122"/>
                </a:endParaRPr>
              </a:p>
            </p:txBody>
          </p:sp>
          <p:graphicFrame>
            <p:nvGraphicFramePr>
              <p:cNvPr id="43" name="Diagramm 42">
                <a:extLst>
                  <a:ext uri="{FF2B5EF4-FFF2-40B4-BE49-F238E27FC236}">
                    <a16:creationId xmlns:a16="http://schemas.microsoft.com/office/drawing/2014/main" id="{5A114356-6CC7-42FA-B45B-1BF1B8547A0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009386" y="1737465"/>
              <a:ext cx="3236752" cy="285056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B24DAC09-542F-44DD-9C09-A44BDCE892EE}"/>
                  </a:ext>
                </a:extLst>
              </p:cNvPr>
              <p:cNvSpPr txBox="1"/>
              <p:nvPr/>
            </p:nvSpPr>
            <p:spPr>
              <a:xfrm>
                <a:off x="8839777" y="222531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Industrie</a:t>
                </a:r>
              </a:p>
            </p:txBody>
          </p:sp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0DE54D52-B752-442A-A479-17135C3F0A53}"/>
                  </a:ext>
                </a:extLst>
              </p:cNvPr>
              <p:cNvSpPr txBox="1"/>
              <p:nvPr/>
            </p:nvSpPr>
            <p:spPr>
              <a:xfrm>
                <a:off x="7751674" y="4531056"/>
                <a:ext cx="8015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Verkehr</a:t>
                </a:r>
              </a:p>
            </p:txBody>
          </p:sp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E383A133-B120-4E12-B15B-57F0B056F3A0}"/>
                  </a:ext>
                </a:extLst>
              </p:cNvPr>
              <p:cNvSpPr txBox="1"/>
              <p:nvPr/>
            </p:nvSpPr>
            <p:spPr>
              <a:xfrm>
                <a:off x="5322221" y="2908607"/>
                <a:ext cx="10406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/>
                  <a:t>Haushalte/</a:t>
                </a:r>
                <a:br>
                  <a:rPr lang="de-DE" sz="1400" dirty="0"/>
                </a:br>
                <a:r>
                  <a:rPr lang="de-DE" sz="1400" dirty="0"/>
                  <a:t>GHD</a:t>
                </a:r>
              </a:p>
            </p:txBody>
          </p: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37606CFC-B642-4EC9-9CCF-E946F157A8EE}"/>
                  </a:ext>
                </a:extLst>
              </p:cNvPr>
              <p:cNvSpPr txBox="1"/>
              <p:nvPr/>
            </p:nvSpPr>
            <p:spPr>
              <a:xfrm>
                <a:off x="5951662" y="958769"/>
                <a:ext cx="33522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800" b="1" dirty="0"/>
                  <a:t>Endenergieverbrauch in RLP</a:t>
                </a:r>
              </a:p>
              <a:p>
                <a:pPr algn="ctr"/>
                <a:r>
                  <a:rPr lang="de-DE" sz="1800" b="1" dirty="0"/>
                  <a:t>Anteile in %</a:t>
                </a:r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0EF3694C-1C76-447D-A6FF-B734A0D6EE27}"/>
                </a:ext>
              </a:extLst>
            </p:cNvPr>
            <p:cNvSpPr txBox="1"/>
            <p:nvPr/>
          </p:nvSpPr>
          <p:spPr>
            <a:xfrm>
              <a:off x="6852091" y="2913862"/>
              <a:ext cx="122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132 TWh</a:t>
              </a:r>
            </a:p>
          </p:txBody>
        </p:sp>
      </p:grp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chemeClr val="accent2"/>
                </a:solidFill>
              </a:rPr>
              <a:t>RLP hat einen Anteil von 5% am Endenergieverbrauch von D</a:t>
            </a:r>
          </a:p>
        </p:txBody>
      </p:sp>
    </p:spTree>
    <p:extLst>
      <p:ext uri="{BB962C8B-B14F-4D97-AF65-F5344CB8AC3E}">
        <p14:creationId xmlns:p14="http://schemas.microsoft.com/office/powerpoint/2010/main" val="220214477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2020 der Südpfalz-Windparks (</a:t>
            </a:r>
            <a:r>
              <a:rPr lang="de-DE" altLang="de-DE" sz="2000" dirty="0" err="1">
                <a:solidFill>
                  <a:schemeClr val="bg1"/>
                </a:solidFill>
              </a:rPr>
              <a:t>onshore</a:t>
            </a:r>
            <a:r>
              <a:rPr lang="de-DE" altLang="de-DE" sz="2000" dirty="0">
                <a:solidFill>
                  <a:schemeClr val="bg1"/>
                </a:solidFill>
              </a:rPr>
              <a:t>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 err="1">
                <a:solidFill>
                  <a:schemeClr val="bg1"/>
                </a:solidFill>
              </a:rPr>
              <a:t>Freckenfeld</a:t>
            </a:r>
            <a:r>
              <a:rPr lang="de-DE" altLang="de-DE" sz="2000" dirty="0">
                <a:solidFill>
                  <a:schemeClr val="bg1"/>
                </a:solidFill>
              </a:rPr>
              <a:t>, </a:t>
            </a:r>
            <a:r>
              <a:rPr lang="de-DE" altLang="de-DE" sz="2000" dirty="0" err="1">
                <a:solidFill>
                  <a:schemeClr val="bg1"/>
                </a:solidFill>
              </a:rPr>
              <a:t>Gollenberg</a:t>
            </a:r>
            <a:r>
              <a:rPr lang="de-DE" altLang="de-DE" sz="2000" dirty="0">
                <a:solidFill>
                  <a:schemeClr val="bg1"/>
                </a:solidFill>
              </a:rPr>
              <a:t>, Offenbach II, </a:t>
            </a:r>
            <a:r>
              <a:rPr lang="de-DE" altLang="de-DE" sz="2000" dirty="0" err="1">
                <a:solidFill>
                  <a:schemeClr val="bg1"/>
                </a:solidFill>
              </a:rPr>
              <a:t>Hatzenbühl</a:t>
            </a:r>
            <a:r>
              <a:rPr lang="de-DE" altLang="de-DE" sz="2000" dirty="0">
                <a:solidFill>
                  <a:schemeClr val="bg1"/>
                </a:solidFill>
              </a:rPr>
              <a:t>, </a:t>
            </a:r>
            <a:r>
              <a:rPr lang="de-DE" altLang="de-DE" sz="2000" dirty="0" err="1">
                <a:solidFill>
                  <a:schemeClr val="bg1"/>
                </a:solidFill>
              </a:rPr>
              <a:t>Minfeld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10" y="4569972"/>
            <a:ext cx="606852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EnBW, CEE-Group, Energie Südwest, </a:t>
            </a:r>
            <a:r>
              <a:rPr lang="de-DE" sz="1200" dirty="0"/>
              <a:t>Speyer </a:t>
            </a:r>
            <a:r>
              <a:rPr lang="de-DE" sz="1200" dirty="0" err="1"/>
              <a:t>Hatzenbühl</a:t>
            </a:r>
            <a:r>
              <a:rPr lang="de-DE" sz="1200" dirty="0"/>
              <a:t> GmbH &amp; Co, pfalzwind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graphicFrame>
        <p:nvGraphicFramePr>
          <p:cNvPr id="17" name="Tabelle 4">
            <a:extLst>
              <a:ext uri="{FF2B5EF4-FFF2-40B4-BE49-F238E27FC236}">
                <a16:creationId xmlns:a16="http://schemas.microsoft.com/office/drawing/2014/main" id="{D4C00BB4-81F1-4E0D-8AA4-FF79A9170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175120"/>
              </p:ext>
            </p:extLst>
          </p:nvPr>
        </p:nvGraphicFramePr>
        <p:xfrm>
          <a:off x="508832" y="1253557"/>
          <a:ext cx="8888335" cy="30520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844978">
                  <a:extLst>
                    <a:ext uri="{9D8B030D-6E8A-4147-A177-3AD203B41FA5}">
                      <a16:colId xmlns:a16="http://schemas.microsoft.com/office/drawing/2014/main" val="978953545"/>
                    </a:ext>
                  </a:extLst>
                </a:gridCol>
                <a:gridCol w="1330953">
                  <a:extLst>
                    <a:ext uri="{9D8B030D-6E8A-4147-A177-3AD203B41FA5}">
                      <a16:colId xmlns:a16="http://schemas.microsoft.com/office/drawing/2014/main" val="448564456"/>
                    </a:ext>
                  </a:extLst>
                </a:gridCol>
                <a:gridCol w="1184089">
                  <a:extLst>
                    <a:ext uri="{9D8B030D-6E8A-4147-A177-3AD203B41FA5}">
                      <a16:colId xmlns:a16="http://schemas.microsoft.com/office/drawing/2014/main" val="4257059500"/>
                    </a:ext>
                  </a:extLst>
                </a:gridCol>
                <a:gridCol w="1383828">
                  <a:extLst>
                    <a:ext uri="{9D8B030D-6E8A-4147-A177-3AD203B41FA5}">
                      <a16:colId xmlns:a16="http://schemas.microsoft.com/office/drawing/2014/main" val="486699915"/>
                    </a:ext>
                  </a:extLst>
                </a:gridCol>
                <a:gridCol w="1360689">
                  <a:extLst>
                    <a:ext uri="{9D8B030D-6E8A-4147-A177-3AD203B41FA5}">
                      <a16:colId xmlns:a16="http://schemas.microsoft.com/office/drawing/2014/main" val="2387965379"/>
                    </a:ext>
                  </a:extLst>
                </a:gridCol>
                <a:gridCol w="1783798">
                  <a:extLst>
                    <a:ext uri="{9D8B030D-6E8A-4147-A177-3AD203B41FA5}">
                      <a16:colId xmlns:a16="http://schemas.microsoft.com/office/drawing/2014/main" val="3302316301"/>
                    </a:ext>
                  </a:extLst>
                </a:gridCol>
              </a:tblGrid>
              <a:tr h="26761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Windpark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Freckenfeld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Gollenberg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Offenbach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Hatzenbühl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Minfeld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98623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Hersteller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6xNordex N131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6xVestas 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6xGE 2,5-120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5xEnercon E115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4xGE 1,5/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1x Vestas V90/2000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220972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Eigner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EnBW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CEE-Group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EnergieSüdwest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Stadt Speyer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pfalzwind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532284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Baujahr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2004/2009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1715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Nabenhöhe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070650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Rotordurchmesser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115,7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77/90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557092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Nennleistung (MW)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8: 6/2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480229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Energie (</a:t>
                      </a:r>
                      <a:r>
                        <a:rPr lang="de-DE" sz="1200" dirty="0" err="1"/>
                        <a:t>GWh</a:t>
                      </a:r>
                      <a:r>
                        <a:rPr lang="de-DE" sz="1200" dirty="0"/>
                        <a:t>) 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50,4 (46,8)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45,5 (42,9)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37,3 (36,5)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35,7 (33,7)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810"/>
                  </a:ext>
                </a:extLst>
              </a:tr>
              <a:tr h="441911">
                <a:tc>
                  <a:txBody>
                    <a:bodyPr/>
                    <a:lstStyle/>
                    <a:p>
                      <a:r>
                        <a:rPr lang="de-DE" sz="1200" b="1" dirty="0"/>
                        <a:t>Volllaststunden (h/a) </a:t>
                      </a:r>
                      <a:r>
                        <a:rPr lang="de-DE" sz="1200" dirty="0"/>
                        <a:t>*)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*) Vorjahreswerte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2544 (2362)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2297 (2165)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2460 (2405)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2382 (2248)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1.837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446758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22081"/>
            <a:ext cx="9906000" cy="68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Mit 2.421 (2.295 </a:t>
            </a:r>
            <a:r>
              <a:rPr lang="de-DE" altLang="de-DE" sz="1800" b="1" dirty="0" err="1">
                <a:solidFill>
                  <a:srgbClr val="3333FF"/>
                </a:solidFill>
              </a:rPr>
              <a:t>i.VJ</a:t>
            </a:r>
            <a:r>
              <a:rPr lang="de-DE" altLang="de-DE" sz="1800" b="1" dirty="0">
                <a:solidFill>
                  <a:srgbClr val="3333FF"/>
                </a:solidFill>
              </a:rPr>
              <a:t>) Volllaststunden im </a:t>
            </a:r>
            <a:r>
              <a:rPr lang="de-DE" altLang="de-DE" sz="1800" b="1" dirty="0">
                <a:solidFill>
                  <a:srgbClr val="3333FF"/>
                </a:solidFill>
                <a:sym typeface="Symbol" panose="05050102010706020507" pitchFamily="18" charset="2"/>
              </a:rPr>
              <a:t></a:t>
            </a:r>
            <a:r>
              <a:rPr lang="de-DE" altLang="de-DE" sz="1800" b="1" dirty="0">
                <a:solidFill>
                  <a:srgbClr val="3333FF"/>
                </a:solidFill>
              </a:rPr>
              <a:t> bei den neueren Anlagen ist </a:t>
            </a:r>
            <a:br>
              <a:rPr lang="de-DE" altLang="de-DE" sz="1800" b="1" dirty="0">
                <a:solidFill>
                  <a:srgbClr val="3333FF"/>
                </a:solidFill>
              </a:rPr>
            </a:br>
            <a:r>
              <a:rPr lang="de-DE" altLang="de-DE" sz="1800" b="1" dirty="0">
                <a:solidFill>
                  <a:srgbClr val="3333FF"/>
                </a:solidFill>
              </a:rPr>
              <a:t>die Windkraft in der Südpfalz sehr gut unterwegs!</a:t>
            </a:r>
          </a:p>
        </p:txBody>
      </p:sp>
    </p:spTree>
    <p:extLst>
      <p:ext uri="{BB962C8B-B14F-4D97-AF65-F5344CB8AC3E}">
        <p14:creationId xmlns:p14="http://schemas.microsoft.com/office/powerpoint/2010/main" val="174517972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2020 der Südpfalz-Windparks (</a:t>
            </a:r>
            <a:r>
              <a:rPr lang="de-DE" altLang="de-DE" sz="2000" dirty="0" err="1">
                <a:solidFill>
                  <a:schemeClr val="bg1"/>
                </a:solidFill>
              </a:rPr>
              <a:t>onshore</a:t>
            </a:r>
            <a:r>
              <a:rPr lang="de-DE" altLang="de-DE" sz="2000" dirty="0">
                <a:solidFill>
                  <a:schemeClr val="bg1"/>
                </a:solidFill>
              </a:rPr>
              <a:t>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 err="1">
                <a:solidFill>
                  <a:schemeClr val="bg1"/>
                </a:solidFill>
              </a:rPr>
              <a:t>Freckenfeld</a:t>
            </a:r>
            <a:r>
              <a:rPr lang="de-DE" altLang="de-DE" sz="2000" dirty="0">
                <a:solidFill>
                  <a:schemeClr val="bg1"/>
                </a:solidFill>
              </a:rPr>
              <a:t>, </a:t>
            </a:r>
            <a:r>
              <a:rPr lang="de-DE" altLang="de-DE" sz="2000" dirty="0" err="1">
                <a:solidFill>
                  <a:schemeClr val="bg1"/>
                </a:solidFill>
              </a:rPr>
              <a:t>Gollenberg</a:t>
            </a:r>
            <a:r>
              <a:rPr lang="de-DE" altLang="de-DE" sz="2000" dirty="0">
                <a:solidFill>
                  <a:schemeClr val="bg1"/>
                </a:solidFill>
              </a:rPr>
              <a:t>, Offenbach II, </a:t>
            </a:r>
            <a:r>
              <a:rPr lang="de-DE" altLang="de-DE" sz="2000" dirty="0" err="1">
                <a:solidFill>
                  <a:schemeClr val="bg1"/>
                </a:solidFill>
              </a:rPr>
              <a:t>Hatzenbühl</a:t>
            </a:r>
            <a:r>
              <a:rPr lang="de-DE" altLang="de-DE" sz="2000" dirty="0">
                <a:solidFill>
                  <a:schemeClr val="bg1"/>
                </a:solidFill>
              </a:rPr>
              <a:t>, </a:t>
            </a:r>
            <a:r>
              <a:rPr lang="de-DE" altLang="de-DE" sz="2000" dirty="0" err="1">
                <a:solidFill>
                  <a:schemeClr val="bg1"/>
                </a:solidFill>
              </a:rPr>
              <a:t>Minfeld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10" y="5937218"/>
            <a:ext cx="606852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EnBW, CEE-Group, Energie Südwest, </a:t>
            </a:r>
            <a:r>
              <a:rPr lang="de-DE" sz="1200" dirty="0"/>
              <a:t>Speyer </a:t>
            </a:r>
            <a:r>
              <a:rPr lang="de-DE" sz="1200" dirty="0" err="1"/>
              <a:t>Hatzenbühl</a:t>
            </a:r>
            <a:r>
              <a:rPr lang="de-DE" sz="1200" dirty="0"/>
              <a:t> GmbH &amp; Co, pfalzwind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17692" y="1272173"/>
            <a:ext cx="1501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Volllaststunden</a:t>
            </a:r>
            <a:br>
              <a:rPr lang="de-DE" sz="1400" b="1" dirty="0"/>
            </a:br>
            <a:r>
              <a:rPr lang="de-DE" sz="1400" b="1" dirty="0"/>
              <a:t>(h/m)</a:t>
            </a: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045B421F-86CA-432B-8BDC-A91EAA550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600258"/>
              </p:ext>
            </p:extLst>
          </p:nvPr>
        </p:nvGraphicFramePr>
        <p:xfrm>
          <a:off x="315684" y="1780027"/>
          <a:ext cx="9274631" cy="394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933D7E0-8C4B-4615-ACB8-9F1FAD817AE1}"/>
              </a:ext>
            </a:extLst>
          </p:cNvPr>
          <p:cNvGrpSpPr/>
          <p:nvPr/>
        </p:nvGrpSpPr>
        <p:grpSpPr>
          <a:xfrm>
            <a:off x="1766956" y="1002709"/>
            <a:ext cx="1119740" cy="1708741"/>
            <a:chOff x="1793082" y="934803"/>
            <a:chExt cx="1119740" cy="1708741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4799766F-0446-490C-B025-B4DD771DF597}"/>
                </a:ext>
              </a:extLst>
            </p:cNvPr>
            <p:cNvSpPr txBox="1"/>
            <p:nvPr/>
          </p:nvSpPr>
          <p:spPr>
            <a:xfrm>
              <a:off x="1793082" y="934803"/>
              <a:ext cx="8515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Freckenfeld</a:t>
              </a:r>
              <a:endParaRPr lang="de-DE" sz="1000" dirty="0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881E3E6-F78A-4389-B31E-B226BF5BD8BD}"/>
                </a:ext>
              </a:extLst>
            </p:cNvPr>
            <p:cNvSpPr txBox="1"/>
            <p:nvPr/>
          </p:nvSpPr>
          <p:spPr>
            <a:xfrm>
              <a:off x="1833179" y="1098177"/>
              <a:ext cx="8082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Gollenberg</a:t>
              </a:r>
              <a:endParaRPr lang="de-DE" sz="1000" dirty="0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1970A4A-4C57-43EE-A579-F47F5DA8EEBB}"/>
                </a:ext>
              </a:extLst>
            </p:cNvPr>
            <p:cNvSpPr txBox="1"/>
            <p:nvPr/>
          </p:nvSpPr>
          <p:spPr>
            <a:xfrm>
              <a:off x="1970271" y="1278559"/>
              <a:ext cx="8771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Offenbach II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2B61A2F-622D-4FE9-914E-ED243E64A49F}"/>
                </a:ext>
              </a:extLst>
            </p:cNvPr>
            <p:cNvSpPr txBox="1"/>
            <p:nvPr/>
          </p:nvSpPr>
          <p:spPr>
            <a:xfrm>
              <a:off x="2083749" y="1439509"/>
              <a:ext cx="8290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Hatzenbühl</a:t>
              </a:r>
              <a:endParaRPr lang="de-DE" sz="1000" dirty="0"/>
            </a:p>
          </p:txBody>
        </p: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37A828D5-351D-4D2F-822D-B796ECF67B17}"/>
                </a:ext>
              </a:extLst>
            </p:cNvPr>
            <p:cNvCxnSpPr/>
            <p:nvPr/>
          </p:nvCxnSpPr>
          <p:spPr bwMode="auto">
            <a:xfrm flipV="1">
              <a:off x="1850571" y="1203342"/>
              <a:ext cx="0" cy="793608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C197AF41-9413-488C-B670-DD5D5A2F7F72}"/>
                </a:ext>
              </a:extLst>
            </p:cNvPr>
            <p:cNvCxnSpPr/>
            <p:nvPr/>
          </p:nvCxnSpPr>
          <p:spPr bwMode="auto">
            <a:xfrm flipV="1">
              <a:off x="2193439" y="1708248"/>
              <a:ext cx="0" cy="420946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C36E11DE-34FA-4E85-8484-9396C173F166}"/>
                </a:ext>
              </a:extLst>
            </p:cNvPr>
            <p:cNvCxnSpPr/>
            <p:nvPr/>
          </p:nvCxnSpPr>
          <p:spPr bwMode="auto">
            <a:xfrm flipV="1">
              <a:off x="2090640" y="1465877"/>
              <a:ext cx="0" cy="809367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4BBDBD6E-0571-44E4-B3FF-E1AC36FBD3FA}"/>
                </a:ext>
              </a:extLst>
            </p:cNvPr>
            <p:cNvCxnSpPr>
              <a:endCxn id="13" idx="1"/>
            </p:cNvCxnSpPr>
            <p:nvPr/>
          </p:nvCxnSpPr>
          <p:spPr bwMode="auto">
            <a:xfrm flipV="1">
              <a:off x="1970271" y="1401670"/>
              <a:ext cx="0" cy="1003162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040045F-CCE1-4624-A32A-DC0FEAF018AE}"/>
                </a:ext>
              </a:extLst>
            </p:cNvPr>
            <p:cNvSpPr txBox="1"/>
            <p:nvPr/>
          </p:nvSpPr>
          <p:spPr>
            <a:xfrm>
              <a:off x="2180739" y="1616173"/>
              <a:ext cx="5966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Minfeld</a:t>
              </a:r>
              <a:endParaRPr lang="de-DE" sz="1000" dirty="0"/>
            </a:p>
          </p:txBody>
        </p: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F6318167-2B9F-46EC-A75B-4259FD33B615}"/>
                </a:ext>
              </a:extLst>
            </p:cNvPr>
            <p:cNvCxnSpPr/>
            <p:nvPr/>
          </p:nvCxnSpPr>
          <p:spPr bwMode="auto">
            <a:xfrm flipV="1">
              <a:off x="2307739" y="1854298"/>
              <a:ext cx="0" cy="789246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2267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Die ersten und letzten 3 Monate im Jahr gibt’s mehr Wind!</a:t>
            </a:r>
          </a:p>
        </p:txBody>
      </p:sp>
    </p:spTree>
    <p:extLst>
      <p:ext uri="{BB962C8B-B14F-4D97-AF65-F5344CB8AC3E}">
        <p14:creationId xmlns:p14="http://schemas.microsoft.com/office/powerpoint/2010/main" val="119619529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2020 des Windparks Baltic 2 (offshore) 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10" y="5797874"/>
            <a:ext cx="96500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EnBW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0" y="1250854"/>
            <a:ext cx="1501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Volllaststunden</a:t>
            </a:r>
            <a:br>
              <a:rPr lang="de-DE" sz="1400" b="1" dirty="0"/>
            </a:br>
            <a:r>
              <a:rPr lang="de-DE" sz="1400" b="1" dirty="0"/>
              <a:t>(h/m)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E0F8F947-BB28-4C07-9ACD-36C5CF634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656188"/>
              </p:ext>
            </p:extLst>
          </p:nvPr>
        </p:nvGraphicFramePr>
        <p:xfrm>
          <a:off x="391884" y="2108018"/>
          <a:ext cx="8917577" cy="391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7D19E506-7591-4C3A-93DE-51092D59A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4486"/>
              </p:ext>
            </p:extLst>
          </p:nvPr>
        </p:nvGraphicFramePr>
        <p:xfrm>
          <a:off x="3074127" y="452770"/>
          <a:ext cx="4328160" cy="268697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918181">
                  <a:extLst>
                    <a:ext uri="{9D8B030D-6E8A-4147-A177-3AD203B41FA5}">
                      <a16:colId xmlns:a16="http://schemas.microsoft.com/office/drawing/2014/main" val="978953545"/>
                    </a:ext>
                  </a:extLst>
                </a:gridCol>
                <a:gridCol w="2409979">
                  <a:extLst>
                    <a:ext uri="{9D8B030D-6E8A-4147-A177-3AD203B41FA5}">
                      <a16:colId xmlns:a16="http://schemas.microsoft.com/office/drawing/2014/main" val="4485644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Windpark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Baltic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98623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Hersteller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80xSIEMENS SWT 3,6-120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220972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Eigner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EnBW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958328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Baujahr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56965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Nabenhöhe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057542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Rotordurchmesser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869750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Nennleistung (MW)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998817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Energie (</a:t>
                      </a:r>
                      <a:r>
                        <a:rPr lang="de-DE" sz="1200" dirty="0" err="1"/>
                        <a:t>GWh</a:t>
                      </a:r>
                      <a:r>
                        <a:rPr lang="de-DE" sz="1200" dirty="0"/>
                        <a:t>) 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1.163 (1.181)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243359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b="1" dirty="0"/>
                        <a:t>Volllaststunden (h/a) *)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*) Vorjahreswerte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4.040 (4.100)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421815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Auch dieser Offshore-Windpark hat mit 4.040 Volllaststunden ein annehmbares Ergebnis!</a:t>
            </a:r>
          </a:p>
        </p:txBody>
      </p:sp>
    </p:spTree>
    <p:extLst>
      <p:ext uri="{BB962C8B-B14F-4D97-AF65-F5344CB8AC3E}">
        <p14:creationId xmlns:p14="http://schemas.microsoft.com/office/powerpoint/2010/main" val="149816458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2020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für PV-Anlage Süd und Ost/West 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36" y="5811842"/>
            <a:ext cx="123604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W.T, M.B.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0" y="828482"/>
            <a:ext cx="1501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Volllaststunden</a:t>
            </a:r>
          </a:p>
          <a:p>
            <a:pPr algn="ctr"/>
            <a:r>
              <a:rPr lang="de-DE" sz="1400" b="1" dirty="0"/>
              <a:t>(h/a)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C82ECA1-5AC8-4525-A798-86D7741E0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801798"/>
              </p:ext>
            </p:extLst>
          </p:nvPr>
        </p:nvGraphicFramePr>
        <p:xfrm>
          <a:off x="488454" y="1491449"/>
          <a:ext cx="8929092" cy="424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elle 4">
            <a:extLst>
              <a:ext uri="{FF2B5EF4-FFF2-40B4-BE49-F238E27FC236}">
                <a16:creationId xmlns:a16="http://schemas.microsoft.com/office/drawing/2014/main" id="{4333365E-29E8-454E-B45B-152E063D3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18976"/>
              </p:ext>
            </p:extLst>
          </p:nvPr>
        </p:nvGraphicFramePr>
        <p:xfrm>
          <a:off x="5207726" y="95206"/>
          <a:ext cx="4624252" cy="204486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909349">
                  <a:extLst>
                    <a:ext uri="{9D8B030D-6E8A-4147-A177-3AD203B41FA5}">
                      <a16:colId xmlns:a16="http://schemas.microsoft.com/office/drawing/2014/main" val="978953545"/>
                    </a:ext>
                  </a:extLst>
                </a:gridCol>
                <a:gridCol w="1449143">
                  <a:extLst>
                    <a:ext uri="{9D8B030D-6E8A-4147-A177-3AD203B41FA5}">
                      <a16:colId xmlns:a16="http://schemas.microsoft.com/office/drawing/2014/main" val="448564456"/>
                    </a:ext>
                  </a:extLst>
                </a:gridCol>
                <a:gridCol w="1265760">
                  <a:extLst>
                    <a:ext uri="{9D8B030D-6E8A-4147-A177-3AD203B41FA5}">
                      <a16:colId xmlns:a16="http://schemas.microsoft.com/office/drawing/2014/main" val="1375307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PV-Anlage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Süd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Ost/West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98623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Nennleistung (kWp)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32917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Baujahr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73216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Energie (MWh) 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16,044 (16,440)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15,331 (15,016)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72836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b="1" dirty="0"/>
                        <a:t>Volllaststunden (h/a) 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1.138 (1.166,0)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970,3 (950,4)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958328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b="1" dirty="0"/>
                        <a:t>Anteil </a:t>
                      </a:r>
                      <a:r>
                        <a:rPr lang="de-DE" sz="1200" b="1" dirty="0" err="1"/>
                        <a:t>ggü</a:t>
                      </a:r>
                      <a:r>
                        <a:rPr lang="de-DE" sz="1200" b="1" dirty="0"/>
                        <a:t>. Süd (%)</a:t>
                      </a:r>
                    </a:p>
                    <a:p>
                      <a:endParaRPr lang="de-DE" sz="1200" b="1" dirty="0"/>
                    </a:p>
                    <a:p>
                      <a:r>
                        <a:rPr lang="de-DE" sz="1200" b="0" dirty="0"/>
                        <a:t>*) Vorjahreswerte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85,3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947526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Solarstrom hat in der Südpfalz gute spezifische Erträge!</a:t>
            </a:r>
          </a:p>
        </p:txBody>
      </p:sp>
    </p:spTree>
    <p:extLst>
      <p:ext uri="{BB962C8B-B14F-4D97-AF65-F5344CB8AC3E}">
        <p14:creationId xmlns:p14="http://schemas.microsoft.com/office/powerpoint/2010/main" val="74945499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11477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Agenda </a:t>
            </a:r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8198" name="Text Box 5">
            <a:extLst>
              <a:ext uri="{FF2B5EF4-FFF2-40B4-BE49-F238E27FC236}">
                <a16:creationId xmlns:a16="http://schemas.microsoft.com/office/drawing/2014/main" id="{3928CE88-2F2D-439E-998F-240EFD4E0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810725"/>
            <a:ext cx="869791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</a:rPr>
              <a:t>Primärenergieverbrauch 2020 in D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anteilige Energieträger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Änderung 2020 </a:t>
            </a:r>
            <a:r>
              <a:rPr lang="de-DE" altLang="de-DE" sz="1800" dirty="0" err="1">
                <a:solidFill>
                  <a:srgbClr val="563BFB"/>
                </a:solidFill>
              </a:rPr>
              <a:t>ggü</a:t>
            </a:r>
            <a:r>
              <a:rPr lang="de-DE" altLang="de-DE" sz="1800" dirty="0">
                <a:solidFill>
                  <a:srgbClr val="563BFB"/>
                </a:solidFill>
              </a:rPr>
              <a:t>. 2019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Verlauf von 1995 bis 2020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Energiefluss 2019</a:t>
            </a:r>
          </a:p>
        </p:txBody>
      </p:sp>
      <p:sp>
        <p:nvSpPr>
          <p:cNvPr id="8199" name="Text Box 5">
            <a:extLst>
              <a:ext uri="{FF2B5EF4-FFF2-40B4-BE49-F238E27FC236}">
                <a16:creationId xmlns:a16="http://schemas.microsoft.com/office/drawing/2014/main" id="{F533B080-5829-4307-B09E-0A1B1669C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875769"/>
            <a:ext cx="86979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 err="1">
                <a:solidFill>
                  <a:srgbClr val="563BFB"/>
                </a:solidFill>
              </a:rPr>
              <a:t>Nettostronerzeugung</a:t>
            </a:r>
            <a:r>
              <a:rPr lang="de-DE" altLang="de-DE" sz="1800" u="sng" dirty="0">
                <a:solidFill>
                  <a:srgbClr val="563BFB"/>
                </a:solidFill>
              </a:rPr>
              <a:t> in D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anteilige Energieträger 2020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Entwicklung aller Energieträger 2002 - 2020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Jahresverlauf Wind – PV 2020</a:t>
            </a:r>
          </a:p>
        </p:txBody>
      </p:sp>
      <p:sp>
        <p:nvSpPr>
          <p:cNvPr id="8200" name="Text Box 5">
            <a:extLst>
              <a:ext uri="{FF2B5EF4-FFF2-40B4-BE49-F238E27FC236}">
                <a16:creationId xmlns:a16="http://schemas.microsoft.com/office/drawing/2014/main" id="{B0109D79-F640-48B2-A6EE-4DF1B467D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697884"/>
            <a:ext cx="8697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</a:rPr>
              <a:t>Fazit</a:t>
            </a:r>
          </a:p>
        </p:txBody>
      </p:sp>
      <p:sp>
        <p:nvSpPr>
          <p:cNvPr id="8202" name="Text Box 5">
            <a:extLst>
              <a:ext uri="{FF2B5EF4-FFF2-40B4-BE49-F238E27FC236}">
                <a16:creationId xmlns:a16="http://schemas.microsoft.com/office/drawing/2014/main" id="{7CEB5AAC-DDC0-46F2-9775-A9D0F6590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397761"/>
            <a:ext cx="8697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</a:rPr>
              <a:t>Stand der Transformation</a:t>
            </a:r>
            <a:r>
              <a:rPr lang="de-DE" altLang="de-DE" sz="1800" dirty="0">
                <a:solidFill>
                  <a:srgbClr val="563BFB"/>
                </a:solidFill>
              </a:rPr>
              <a:t> zu 100% Erneuerbare bis 2040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06874E8-3D35-4D09-B9A6-ED376FEFB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185806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sz="1800" u="sng" dirty="0">
                <a:solidFill>
                  <a:srgbClr val="3333FF"/>
                </a:solidFill>
              </a:rPr>
              <a:t>Jährlicher Zubau an installierter Leistung bei den EE</a:t>
            </a:r>
            <a:endParaRPr lang="de-DE" altLang="de-DE" sz="1800" u="sng" dirty="0">
              <a:solidFill>
                <a:srgbClr val="563BFB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1C81F70-130C-4397-8B28-37E9BC0E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64846"/>
            <a:ext cx="86979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sz="1800" u="sng" dirty="0">
                <a:solidFill>
                  <a:srgbClr val="3333FF"/>
                </a:solidFill>
              </a:rPr>
              <a:t>Spezifische Stromerträge 2020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Wind </a:t>
            </a:r>
            <a:r>
              <a:rPr lang="de-DE" altLang="de-DE" sz="1800" dirty="0" err="1">
                <a:solidFill>
                  <a:srgbClr val="563BFB"/>
                </a:solidFill>
              </a:rPr>
              <a:t>onshore</a:t>
            </a:r>
            <a:r>
              <a:rPr lang="de-DE" altLang="de-DE" sz="1800" dirty="0">
                <a:solidFill>
                  <a:srgbClr val="563BFB"/>
                </a:solidFill>
              </a:rPr>
              <a:t> (Südpfalz) und offshore (Baltic 2)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Solar (Südpfalz)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8E5F7A7-778F-4FF5-8644-7CA8CB72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6177479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3333FF"/>
                </a:solidFill>
              </a:rPr>
              <a:t>sozial-ökologisch/ökonomische Transformation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2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2020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Volllaststunden für Wind und PV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36" y="5811842"/>
            <a:ext cx="690381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EnBW, CEE-Group, Energie Südwest, </a:t>
            </a:r>
            <a:r>
              <a:rPr lang="de-DE" sz="1200" dirty="0"/>
              <a:t>Speyer </a:t>
            </a:r>
            <a:r>
              <a:rPr lang="de-DE" sz="1200" dirty="0" err="1"/>
              <a:t>Hatzenbühl</a:t>
            </a:r>
            <a:r>
              <a:rPr lang="de-DE" sz="1200" dirty="0"/>
              <a:t> GmbH &amp; Co , pfalzwind, 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W.T, M.B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.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-105670" y="839458"/>
            <a:ext cx="178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Volllaststunden (h/m)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Wind und Sonne ergänzen sich gut, aber es fehlt nach wie vor der Zubau!</a:t>
            </a: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51763584-DEC1-4667-83F9-1F71FB458D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297813"/>
              </p:ext>
            </p:extLst>
          </p:nvPr>
        </p:nvGraphicFramePr>
        <p:xfrm>
          <a:off x="335187" y="1386449"/>
          <a:ext cx="9244236" cy="442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0607839D-5BB1-4B1A-B6A7-77CE09598374}"/>
              </a:ext>
            </a:extLst>
          </p:cNvPr>
          <p:cNvSpPr txBox="1"/>
          <p:nvPr/>
        </p:nvSpPr>
        <p:spPr>
          <a:xfrm>
            <a:off x="1679588" y="1325486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Wind offshore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19F89BD-1695-4E82-9438-FB2821B0BB7E}"/>
              </a:ext>
            </a:extLst>
          </p:cNvPr>
          <p:cNvGrpSpPr/>
          <p:nvPr/>
        </p:nvGrpSpPr>
        <p:grpSpPr>
          <a:xfrm>
            <a:off x="1828517" y="1614334"/>
            <a:ext cx="1040637" cy="2908558"/>
            <a:chOff x="2486025" y="1120518"/>
            <a:chExt cx="1040637" cy="2908558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2D69E805-0B06-4AEA-B841-77D6A2BA1DA6}"/>
                </a:ext>
              </a:extLst>
            </p:cNvPr>
            <p:cNvCxnSpPr/>
            <p:nvPr/>
          </p:nvCxnSpPr>
          <p:spPr bwMode="auto">
            <a:xfrm flipV="1">
              <a:off x="2486025" y="1162624"/>
              <a:ext cx="0" cy="266126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6BFDEEB0-DC1C-424E-8E13-A75EE110A342}"/>
                </a:ext>
              </a:extLst>
            </p:cNvPr>
            <p:cNvCxnSpPr/>
            <p:nvPr/>
          </p:nvCxnSpPr>
          <p:spPr bwMode="auto">
            <a:xfrm flipV="1">
              <a:off x="2705100" y="1428750"/>
              <a:ext cx="0" cy="64770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614B78AC-A86B-4E5C-85C0-E2F4B4258AB8}"/>
                </a:ext>
              </a:extLst>
            </p:cNvPr>
            <p:cNvCxnSpPr/>
            <p:nvPr/>
          </p:nvCxnSpPr>
          <p:spPr bwMode="auto">
            <a:xfrm flipV="1">
              <a:off x="2990850" y="1695450"/>
              <a:ext cx="0" cy="2333626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664145C5-7BFB-4089-B540-154534678646}"/>
                </a:ext>
              </a:extLst>
            </p:cNvPr>
            <p:cNvSpPr txBox="1"/>
            <p:nvPr/>
          </p:nvSpPr>
          <p:spPr>
            <a:xfrm>
              <a:off x="2519655" y="1120518"/>
              <a:ext cx="10070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Wind </a:t>
              </a:r>
              <a:r>
                <a:rPr lang="de-DE" sz="1000" dirty="0" err="1"/>
                <a:t>onshore</a:t>
              </a:r>
              <a:endParaRPr lang="de-DE" sz="1000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A20EF79-0809-4F99-8BB6-4B0330676892}"/>
                </a:ext>
              </a:extLst>
            </p:cNvPr>
            <p:cNvSpPr txBox="1"/>
            <p:nvPr/>
          </p:nvSpPr>
          <p:spPr>
            <a:xfrm>
              <a:off x="2831363" y="1380386"/>
              <a:ext cx="4828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Solar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94607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Fazit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FDB85E-F0AD-4A4C-A2F2-3314DE34C915}"/>
              </a:ext>
            </a:extLst>
          </p:cNvPr>
          <p:cNvSpPr txBox="1"/>
          <p:nvPr/>
        </p:nvSpPr>
        <p:spPr>
          <a:xfrm>
            <a:off x="1022825" y="2986037"/>
            <a:ext cx="85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mehr als 50 % Erneuerbare bei der Nettostromerzeugung in 2020 ist die  Energiewende beim Strom recht gut unterwegs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897FD0-7627-4E6F-B37E-660935ABB4A4}"/>
              </a:ext>
            </a:extLst>
          </p:cNvPr>
          <p:cNvSpPr txBox="1"/>
          <p:nvPr/>
        </p:nvSpPr>
        <p:spPr>
          <a:xfrm>
            <a:off x="1022826" y="980943"/>
            <a:ext cx="85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knapp 17 % Erneuerbare beim Primärenergieverbrauch stehen wir noch ganz am Anfang der gesamten Energiewende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4696ED6-ABC5-48C6-A6BE-84945A7B8E76}"/>
              </a:ext>
            </a:extLst>
          </p:cNvPr>
          <p:cNvSpPr txBox="1"/>
          <p:nvPr/>
        </p:nvSpPr>
        <p:spPr>
          <a:xfrm>
            <a:off x="1022826" y="1983490"/>
            <a:ext cx="85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 knapp 1,34 %/a Einsparung (Corona-bedingt) beim Primärenergieverbrauch liegen wir noch weit weg vom „Pfad der Tugend“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2DCBE37-33A7-45B1-87A2-CA64191623C9}"/>
              </a:ext>
            </a:extLst>
          </p:cNvPr>
          <p:cNvSpPr txBox="1"/>
          <p:nvPr/>
        </p:nvSpPr>
        <p:spPr>
          <a:xfrm>
            <a:off x="1022826" y="3988584"/>
            <a:ext cx="85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sz="1800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Zubaurate</a:t>
            </a: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 installierten Leistung bei Solar und Wind  ist um Größenordnungen zu klein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B94267A-844F-443E-95CC-7EDCC4B98CF3}"/>
              </a:ext>
            </a:extLst>
          </p:cNvPr>
          <p:cNvSpPr txBox="1"/>
          <p:nvPr/>
        </p:nvSpPr>
        <p:spPr>
          <a:xfrm>
            <a:off x="1022825" y="4991130"/>
            <a:ext cx="8520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spezifischen Energieerträge bei Wind und Sonne in der Südpfalz sind ermutigend.</a:t>
            </a:r>
            <a:b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Klimaskeptiker verbreiten nach wie vor eine andere Botschaft. Hier müssen wir weiter aufklären und uns mit den Naturschützern verbünden!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C726F62-2335-4C7C-B7AB-F2D4D33E6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Es ist noch sehr viel zu tun!</a:t>
            </a:r>
          </a:p>
        </p:txBody>
      </p:sp>
    </p:spTree>
    <p:extLst>
      <p:ext uri="{BB962C8B-B14F-4D97-AF65-F5344CB8AC3E}">
        <p14:creationId xmlns:p14="http://schemas.microsoft.com/office/powerpoint/2010/main" val="18997666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>
            <a:extLst>
              <a:ext uri="{FF2B5EF4-FFF2-40B4-BE49-F238E27FC236}">
                <a16:creationId xmlns:a16="http://schemas.microsoft.com/office/drawing/2014/main" id="{52741859-5C77-497D-A7E3-076131050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16326"/>
            <a:ext cx="7464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sozial-ökologisch/ökonomische Transformation –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vom Widerspruch zur Synergie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903F490F-FB31-44BB-A639-76758A160F40}"/>
              </a:ext>
            </a:extLst>
          </p:cNvPr>
          <p:cNvGrpSpPr/>
          <p:nvPr/>
        </p:nvGrpSpPr>
        <p:grpSpPr>
          <a:xfrm>
            <a:off x="3775772" y="880168"/>
            <a:ext cx="2203597" cy="2203597"/>
            <a:chOff x="3822504" y="880168"/>
            <a:chExt cx="2203597" cy="2203597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887AA66E-508E-4834-87A8-AD0524D90C66}"/>
                </a:ext>
              </a:extLst>
            </p:cNvPr>
            <p:cNvSpPr/>
            <p:nvPr/>
          </p:nvSpPr>
          <p:spPr bwMode="auto">
            <a:xfrm>
              <a:off x="3822504" y="880168"/>
              <a:ext cx="2203597" cy="2203597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Grafik 7" descr="Ein Bild, das Person, Ei, klein, Essen enthält.&#10;&#10;Automatisch generierte Beschreibung">
              <a:extLst>
                <a:ext uri="{FF2B5EF4-FFF2-40B4-BE49-F238E27FC236}">
                  <a16:creationId xmlns:a16="http://schemas.microsoft.com/office/drawing/2014/main" id="{6B3136F5-8415-4F89-B220-DB48607DCB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0" r="7671"/>
            <a:stretch/>
          </p:blipFill>
          <p:spPr>
            <a:xfrm>
              <a:off x="4040993" y="1415282"/>
              <a:ext cx="1783466" cy="1103983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E3FD977-1C8F-4196-817A-36F1F6F5695B}"/>
              </a:ext>
            </a:extLst>
          </p:cNvPr>
          <p:cNvGrpSpPr/>
          <p:nvPr/>
        </p:nvGrpSpPr>
        <p:grpSpPr>
          <a:xfrm>
            <a:off x="369587" y="3055663"/>
            <a:ext cx="3439560" cy="3067057"/>
            <a:chOff x="584200" y="3055663"/>
            <a:chExt cx="3439560" cy="3067057"/>
          </a:xfrm>
        </p:grpSpPr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9BD28E6C-1859-4C33-BD8B-5299C82472EF}"/>
                </a:ext>
              </a:extLst>
            </p:cNvPr>
            <p:cNvGrpSpPr/>
            <p:nvPr/>
          </p:nvGrpSpPr>
          <p:grpSpPr>
            <a:xfrm>
              <a:off x="584200" y="3537867"/>
              <a:ext cx="2205028" cy="2205028"/>
              <a:chOff x="584200" y="3537867"/>
              <a:chExt cx="2205028" cy="2205028"/>
            </a:xfrm>
          </p:grpSpPr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EE7AE660-2017-45AE-9EA6-E58B58093368}"/>
                  </a:ext>
                </a:extLst>
              </p:cNvPr>
              <p:cNvSpPr/>
              <p:nvPr/>
            </p:nvSpPr>
            <p:spPr bwMode="auto">
              <a:xfrm>
                <a:off x="584200" y="3537867"/>
                <a:ext cx="2205028" cy="220502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6" name="Grafik 25" descr="Ein Bild, das Bett, Zeichnung enthält.&#10;&#10;Automatisch generierte Beschreibung">
                <a:extLst>
                  <a:ext uri="{FF2B5EF4-FFF2-40B4-BE49-F238E27FC236}">
                    <a16:creationId xmlns:a16="http://schemas.microsoft.com/office/drawing/2014/main" id="{661A2446-334F-4070-9EC0-DD1F50E7A8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543"/>
              <a:stretch/>
            </p:blipFill>
            <p:spPr>
              <a:xfrm>
                <a:off x="929331" y="4034182"/>
                <a:ext cx="1515289" cy="1204000"/>
              </a:xfrm>
              <a:prstGeom prst="rect">
                <a:avLst/>
              </a:prstGeom>
            </p:spPr>
          </p:pic>
        </p:grpSp>
        <p:sp>
          <p:nvSpPr>
            <p:cNvPr id="29" name="Pfeil: nach oben und unten 28">
              <a:extLst>
                <a:ext uri="{FF2B5EF4-FFF2-40B4-BE49-F238E27FC236}">
                  <a16:creationId xmlns:a16="http://schemas.microsoft.com/office/drawing/2014/main" id="{CF7453A7-5AAC-43EA-9E75-E326B1A2B95A}"/>
                </a:ext>
              </a:extLst>
            </p:cNvPr>
            <p:cNvSpPr/>
            <p:nvPr/>
          </p:nvSpPr>
          <p:spPr bwMode="auto">
            <a:xfrm rot="2919368">
              <a:off x="3277311" y="2514488"/>
              <a:ext cx="205273" cy="1287624"/>
            </a:xfrm>
            <a:prstGeom prst="upDownArrow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E253C2B6-8CEF-48F7-975E-F3ACB3BE929E}"/>
                </a:ext>
              </a:extLst>
            </p:cNvPr>
            <p:cNvSpPr txBox="1"/>
            <p:nvPr/>
          </p:nvSpPr>
          <p:spPr>
            <a:xfrm>
              <a:off x="642182" y="5784166"/>
              <a:ext cx="20874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soziale Gerechtigkeit</a:t>
              </a:r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59CD6CE6-5877-4E10-8616-7DEC47269D80}"/>
              </a:ext>
            </a:extLst>
          </p:cNvPr>
          <p:cNvSpPr txBox="1"/>
          <p:nvPr/>
        </p:nvSpPr>
        <p:spPr>
          <a:xfrm>
            <a:off x="81969" y="2285633"/>
            <a:ext cx="2813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008000"/>
                </a:solidFill>
              </a:rPr>
              <a:t>Energiewende: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rgbClr val="008000"/>
                </a:solidFill>
              </a:rPr>
              <a:t>bezahlbare Energie für Alle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rgbClr val="008000"/>
                </a:solidFill>
              </a:rPr>
              <a:t>Klimaschutzkosten gerecht aufteilen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rgbClr val="008000"/>
                </a:solidFill>
              </a:rPr>
              <a:t>Energie-Solidarpakt in Gemeinden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rgbClr val="008000"/>
                </a:solidFill>
              </a:rPr>
              <a:t>Teilhabe bei Investitionen</a:t>
            </a:r>
            <a:br>
              <a:rPr lang="de-DE" sz="1200" dirty="0">
                <a:solidFill>
                  <a:srgbClr val="008000"/>
                </a:solidFill>
              </a:rPr>
            </a:br>
            <a:r>
              <a:rPr lang="de-DE" sz="1200" dirty="0">
                <a:solidFill>
                  <a:srgbClr val="008000"/>
                </a:solidFill>
              </a:rPr>
              <a:t>(z.B. Bürgergenossenschaften)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9267963C-0968-4C2C-9464-1AE108B916AF}"/>
              </a:ext>
            </a:extLst>
          </p:cNvPr>
          <p:cNvSpPr txBox="1"/>
          <p:nvPr/>
        </p:nvSpPr>
        <p:spPr>
          <a:xfrm>
            <a:off x="7597691" y="2559338"/>
            <a:ext cx="21788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008000"/>
                </a:solidFill>
              </a:rPr>
              <a:t>Erneuerbare:</a:t>
            </a:r>
          </a:p>
          <a:p>
            <a:r>
              <a:rPr lang="de-DE" sz="1200" dirty="0">
                <a:solidFill>
                  <a:srgbClr val="008000"/>
                </a:solidFill>
              </a:rPr>
              <a:t>- sind preiswerter als Fossile</a:t>
            </a:r>
          </a:p>
          <a:p>
            <a:r>
              <a:rPr lang="de-DE" sz="1200" dirty="0">
                <a:solidFill>
                  <a:srgbClr val="008000"/>
                </a:solidFill>
              </a:rPr>
              <a:t>- schaffen viele  Arbeitsplätze</a:t>
            </a:r>
          </a:p>
          <a:p>
            <a:r>
              <a:rPr lang="de-DE" sz="1200" dirty="0">
                <a:solidFill>
                  <a:srgbClr val="008000"/>
                </a:solidFill>
              </a:rPr>
              <a:t>- behalten Wertschöpfung</a:t>
            </a:r>
            <a:br>
              <a:rPr lang="de-DE" sz="1200" dirty="0">
                <a:solidFill>
                  <a:srgbClr val="008000"/>
                </a:solidFill>
              </a:rPr>
            </a:br>
            <a:r>
              <a:rPr lang="de-DE" sz="1200" dirty="0">
                <a:solidFill>
                  <a:srgbClr val="008000"/>
                </a:solidFill>
              </a:rPr>
              <a:t>   in den Regionen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3ADAC083-E736-4575-A6F0-2D3CFAF7F3D8}"/>
              </a:ext>
            </a:extLst>
          </p:cNvPr>
          <p:cNvSpPr txBox="1"/>
          <p:nvPr/>
        </p:nvSpPr>
        <p:spPr>
          <a:xfrm>
            <a:off x="2674377" y="906536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Klimaschutz</a:t>
            </a: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34B55E74-434F-49D5-BF8E-7580BFA90723}"/>
              </a:ext>
            </a:extLst>
          </p:cNvPr>
          <p:cNvSpPr txBox="1"/>
          <p:nvPr/>
        </p:nvSpPr>
        <p:spPr>
          <a:xfrm>
            <a:off x="5637208" y="766571"/>
            <a:ext cx="403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Das Treibhausgas-Budget in der Welt und in D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ist bis 2040 aufgebraucht!</a:t>
            </a:r>
            <a:endParaRPr lang="de-DE" sz="1200" dirty="0">
              <a:solidFill>
                <a:srgbClr val="006600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612273F-670B-4420-A789-237D768FB90E}"/>
              </a:ext>
            </a:extLst>
          </p:cNvPr>
          <p:cNvGrpSpPr/>
          <p:nvPr/>
        </p:nvGrpSpPr>
        <p:grpSpPr>
          <a:xfrm>
            <a:off x="6144882" y="2997357"/>
            <a:ext cx="3553133" cy="3099421"/>
            <a:chOff x="6144882" y="2997357"/>
            <a:chExt cx="3553133" cy="3099421"/>
          </a:xfrm>
        </p:grpSpPr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50EFE300-B95A-4D3F-ADCA-9873E614CF71}"/>
                </a:ext>
              </a:extLst>
            </p:cNvPr>
            <p:cNvSpPr txBox="1"/>
            <p:nvPr/>
          </p:nvSpPr>
          <p:spPr>
            <a:xfrm>
              <a:off x="7974466" y="5758224"/>
              <a:ext cx="1723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Wirtschaftlichkeit</a:t>
              </a: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01EAE5B6-EFCA-4BE0-BF84-D500B706D814}"/>
                </a:ext>
              </a:extLst>
            </p:cNvPr>
            <p:cNvSpPr/>
            <p:nvPr/>
          </p:nvSpPr>
          <p:spPr bwMode="auto">
            <a:xfrm>
              <a:off x="7477687" y="3542532"/>
              <a:ext cx="2205028" cy="2205028"/>
            </a:xfrm>
            <a:prstGeom prst="ellipse">
              <a:avLst/>
            </a:prstGeom>
            <a:solidFill>
              <a:srgbClr val="BFBFB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Pfeil: nach oben und unten 95">
              <a:extLst>
                <a:ext uri="{FF2B5EF4-FFF2-40B4-BE49-F238E27FC236}">
                  <a16:creationId xmlns:a16="http://schemas.microsoft.com/office/drawing/2014/main" id="{62BFBFBE-91F5-4F87-BA8B-68AE4DD1AAED}"/>
                </a:ext>
              </a:extLst>
            </p:cNvPr>
            <p:cNvSpPr/>
            <p:nvPr/>
          </p:nvSpPr>
          <p:spPr bwMode="auto">
            <a:xfrm rot="18188183">
              <a:off x="6686057" y="2456182"/>
              <a:ext cx="205273" cy="1287624"/>
            </a:xfrm>
            <a:prstGeom prst="upDownArrow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" name="Grafik 2" descr="Ein Bild, das Schild, Zeichnung, Teller enthält.&#10;&#10;Automatisch generierte Beschreibung">
              <a:extLst>
                <a:ext uri="{FF2B5EF4-FFF2-40B4-BE49-F238E27FC236}">
                  <a16:creationId xmlns:a16="http://schemas.microsoft.com/office/drawing/2014/main" id="{94B5056A-F149-45FA-8B12-B69261329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287" y="4016242"/>
              <a:ext cx="1234839" cy="1234839"/>
            </a:xfrm>
            <a:prstGeom prst="rect">
              <a:avLst/>
            </a:prstGeom>
          </p:spPr>
        </p:pic>
      </p:grpSp>
      <p:sp>
        <p:nvSpPr>
          <p:cNvPr id="113" name="Textfeld 112">
            <a:extLst>
              <a:ext uri="{FF2B5EF4-FFF2-40B4-BE49-F238E27FC236}">
                <a16:creationId xmlns:a16="http://schemas.microsoft.com/office/drawing/2014/main" id="{635F3523-02F0-4B3B-AD08-2A0A0DB0AE05}"/>
              </a:ext>
            </a:extLst>
          </p:cNvPr>
          <p:cNvSpPr txBox="1"/>
          <p:nvPr/>
        </p:nvSpPr>
        <p:spPr>
          <a:xfrm>
            <a:off x="5586973" y="3539518"/>
            <a:ext cx="2294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8000"/>
                </a:solidFill>
              </a:rPr>
              <a:t>Erhaltung der Klimazonen:</a:t>
            </a:r>
            <a:br>
              <a:rPr lang="de-DE" sz="1200" dirty="0">
                <a:solidFill>
                  <a:srgbClr val="008000"/>
                </a:solidFill>
              </a:rPr>
            </a:br>
            <a:r>
              <a:rPr lang="de-DE" sz="1200" dirty="0">
                <a:solidFill>
                  <a:srgbClr val="008000"/>
                </a:solidFill>
              </a:rPr>
              <a:t>  - Erhaltung der Artenvielfalt</a:t>
            </a:r>
            <a:br>
              <a:rPr lang="de-DE" sz="1200" dirty="0">
                <a:solidFill>
                  <a:srgbClr val="008000"/>
                </a:solidFill>
              </a:rPr>
            </a:br>
            <a:r>
              <a:rPr lang="de-DE" sz="1200" dirty="0">
                <a:solidFill>
                  <a:srgbClr val="008000"/>
                </a:solidFill>
              </a:rPr>
              <a:t>      - Gesunder Wald</a:t>
            </a:r>
            <a:br>
              <a:rPr lang="de-DE" sz="1200" dirty="0">
                <a:solidFill>
                  <a:srgbClr val="008000"/>
                </a:solidFill>
              </a:rPr>
            </a:br>
            <a:r>
              <a:rPr lang="de-DE" sz="1200" dirty="0">
                <a:solidFill>
                  <a:srgbClr val="008000"/>
                </a:solidFill>
              </a:rPr>
              <a:t>        - Ökologische</a:t>
            </a:r>
            <a:br>
              <a:rPr lang="de-DE" sz="1200" dirty="0">
                <a:solidFill>
                  <a:srgbClr val="008000"/>
                </a:solidFill>
              </a:rPr>
            </a:br>
            <a:r>
              <a:rPr lang="de-DE" sz="1200" dirty="0">
                <a:solidFill>
                  <a:srgbClr val="008000"/>
                </a:solidFill>
              </a:rPr>
              <a:t>          Landwirtschaft</a:t>
            </a:r>
            <a:br>
              <a:rPr lang="de-DE" sz="1200" dirty="0">
                <a:solidFill>
                  <a:srgbClr val="008000"/>
                </a:solidFill>
              </a:rPr>
            </a:br>
            <a:r>
              <a:rPr lang="de-DE" sz="1200" dirty="0">
                <a:solidFill>
                  <a:srgbClr val="008000"/>
                </a:solidFill>
              </a:rPr>
              <a:t>         - sauberes</a:t>
            </a:r>
            <a:br>
              <a:rPr lang="de-DE" sz="1200" dirty="0">
                <a:solidFill>
                  <a:srgbClr val="008000"/>
                </a:solidFill>
              </a:rPr>
            </a:br>
            <a:r>
              <a:rPr lang="de-DE" sz="1200" dirty="0">
                <a:solidFill>
                  <a:srgbClr val="008000"/>
                </a:solidFill>
              </a:rPr>
              <a:t>           Trinkwasser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7ADBD01-AFC5-44CF-BC97-60DC98C4B69B}"/>
              </a:ext>
            </a:extLst>
          </p:cNvPr>
          <p:cNvSpPr txBox="1"/>
          <p:nvPr/>
        </p:nvSpPr>
        <p:spPr>
          <a:xfrm>
            <a:off x="7571491" y="2312123"/>
            <a:ext cx="2375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„Erneuerbare sind zu teuer“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E46507E-A67E-4CB0-B9F1-F115F3DA445A}"/>
              </a:ext>
            </a:extLst>
          </p:cNvPr>
          <p:cNvSpPr txBox="1"/>
          <p:nvPr/>
        </p:nvSpPr>
        <p:spPr>
          <a:xfrm>
            <a:off x="100165" y="1853295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„Klimaschutzkosten bezahlen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die Schwachen“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4A27319-8E02-41A5-9C36-825B7C102478}"/>
              </a:ext>
            </a:extLst>
          </p:cNvPr>
          <p:cNvGrpSpPr/>
          <p:nvPr/>
        </p:nvGrpSpPr>
        <p:grpSpPr>
          <a:xfrm>
            <a:off x="3775056" y="3044790"/>
            <a:ext cx="2205028" cy="3077930"/>
            <a:chOff x="3890470" y="3044790"/>
            <a:chExt cx="2205028" cy="3077930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4E1523BC-A3CB-4738-8C12-A90A215DE84C}"/>
                </a:ext>
              </a:extLst>
            </p:cNvPr>
            <p:cNvGrpSpPr/>
            <p:nvPr/>
          </p:nvGrpSpPr>
          <p:grpSpPr>
            <a:xfrm>
              <a:off x="3890470" y="3537867"/>
              <a:ext cx="2205028" cy="2205028"/>
              <a:chOff x="3958436" y="3537867"/>
              <a:chExt cx="2205028" cy="2205028"/>
            </a:xfrm>
          </p:grpSpPr>
          <p:sp>
            <p:nvSpPr>
              <p:cNvPr id="95" name="Ellipse 94">
                <a:extLst>
                  <a:ext uri="{FF2B5EF4-FFF2-40B4-BE49-F238E27FC236}">
                    <a16:creationId xmlns:a16="http://schemas.microsoft.com/office/drawing/2014/main" id="{7D79B5E8-D274-4C12-8D50-466DDCD7E1E5}"/>
                  </a:ext>
                </a:extLst>
              </p:cNvPr>
              <p:cNvSpPr/>
              <p:nvPr/>
            </p:nvSpPr>
            <p:spPr bwMode="auto">
              <a:xfrm>
                <a:off x="3958436" y="3537867"/>
                <a:ext cx="2205028" cy="2205028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4" name="Grafik 23" descr="Ein Bild, das Baum, Obst, Blume enthält.&#10;&#10;Automatisch generierte Beschreibung">
                <a:extLst>
                  <a:ext uri="{FF2B5EF4-FFF2-40B4-BE49-F238E27FC236}">
                    <a16:creationId xmlns:a16="http://schemas.microsoft.com/office/drawing/2014/main" id="{54DB8084-3E32-44B5-8DCD-4176F542D3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36" r="15660"/>
              <a:stretch/>
            </p:blipFill>
            <p:spPr>
              <a:xfrm>
                <a:off x="4507948" y="4072724"/>
                <a:ext cx="1176370" cy="1187885"/>
              </a:xfrm>
              <a:prstGeom prst="rect">
                <a:avLst/>
              </a:prstGeom>
            </p:spPr>
          </p:pic>
        </p:grpSp>
        <p:sp>
          <p:nvSpPr>
            <p:cNvPr id="104" name="Pfeil: nach oben und unten 103">
              <a:extLst>
                <a:ext uri="{FF2B5EF4-FFF2-40B4-BE49-F238E27FC236}">
                  <a16:creationId xmlns:a16="http://schemas.microsoft.com/office/drawing/2014/main" id="{9474E832-1F04-498D-A205-E41CDA5607E9}"/>
                </a:ext>
              </a:extLst>
            </p:cNvPr>
            <p:cNvSpPr/>
            <p:nvPr/>
          </p:nvSpPr>
          <p:spPr bwMode="auto">
            <a:xfrm>
              <a:off x="4905613" y="3044790"/>
              <a:ext cx="174742" cy="494699"/>
            </a:xfrm>
            <a:prstGeom prst="upDownArrow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18481FBB-86F3-40AF-A877-02045A4C5E59}"/>
                </a:ext>
              </a:extLst>
            </p:cNvPr>
            <p:cNvSpPr txBox="1"/>
            <p:nvPr/>
          </p:nvSpPr>
          <p:spPr>
            <a:xfrm>
              <a:off x="4458139" y="5784166"/>
              <a:ext cx="1279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Naturschutz</a:t>
              </a:r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DAFBD167-E0E8-4E48-A578-B6C5D1111480}"/>
              </a:ext>
            </a:extLst>
          </p:cNvPr>
          <p:cNvSpPr txBox="1"/>
          <p:nvPr/>
        </p:nvSpPr>
        <p:spPr>
          <a:xfrm>
            <a:off x="5008897" y="3043295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„Klimaschutz vs.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Naturschutz“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569EFE18-0022-4A0E-9B40-F399612458DB}"/>
              </a:ext>
            </a:extLst>
          </p:cNvPr>
          <p:cNvSpPr txBox="1"/>
          <p:nvPr/>
        </p:nvSpPr>
        <p:spPr>
          <a:xfrm>
            <a:off x="5868028" y="1200793"/>
            <a:ext cx="4037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6600"/>
                </a:solidFill>
              </a:rPr>
              <a:t>Deshalb:</a:t>
            </a:r>
          </a:p>
          <a:p>
            <a:r>
              <a:rPr lang="de-DE" sz="1200" dirty="0">
                <a:solidFill>
                  <a:srgbClr val="006600"/>
                </a:solidFill>
              </a:rPr>
              <a:t>- Ausstieg aus den Fossilen bis 2040</a:t>
            </a:r>
          </a:p>
          <a:p>
            <a:r>
              <a:rPr lang="de-DE" sz="1200" dirty="0">
                <a:solidFill>
                  <a:srgbClr val="006600"/>
                </a:solidFill>
              </a:rPr>
              <a:t>  - Energieeinsparung (1,5%/a)</a:t>
            </a:r>
          </a:p>
          <a:p>
            <a:r>
              <a:rPr lang="de-DE" sz="1200" dirty="0">
                <a:solidFill>
                  <a:srgbClr val="006600"/>
                </a:solidFill>
              </a:rPr>
              <a:t>  - Deckung des gesamten Energiebedarfes aus</a:t>
            </a:r>
            <a:br>
              <a:rPr lang="de-DE" sz="1200" dirty="0">
                <a:solidFill>
                  <a:srgbClr val="006600"/>
                </a:solidFill>
              </a:rPr>
            </a:br>
            <a:r>
              <a:rPr lang="de-DE" sz="1200" dirty="0">
                <a:solidFill>
                  <a:srgbClr val="006600"/>
                </a:solidFill>
              </a:rPr>
              <a:t>    heimischen Erneuerbaren bis 2040 mit ausreichenden</a:t>
            </a:r>
            <a:br>
              <a:rPr lang="de-DE" sz="1200" dirty="0">
                <a:solidFill>
                  <a:srgbClr val="006600"/>
                </a:solidFill>
              </a:rPr>
            </a:br>
            <a:r>
              <a:rPr lang="de-DE" sz="1200" dirty="0">
                <a:solidFill>
                  <a:srgbClr val="006600"/>
                </a:solidFill>
              </a:rPr>
              <a:t>    Energiespeichern</a:t>
            </a:r>
          </a:p>
        </p:txBody>
      </p:sp>
      <p:sp>
        <p:nvSpPr>
          <p:cNvPr id="59" name="Text Box 5">
            <a:extLst>
              <a:ext uri="{FF2B5EF4-FFF2-40B4-BE49-F238E27FC236}">
                <a16:creationId xmlns:a16="http://schemas.microsoft.com/office/drawing/2014/main" id="{2FBE1707-6D2A-4C76-A852-B29B9C7DD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2739"/>
            <a:ext cx="990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chemeClr val="accent2"/>
                </a:solidFill>
              </a:rPr>
              <a:t>Klimaschutz im Einklang mit Naturschutz, sozialer Gerechtigkeit und Wirtschaftlichkeit</a:t>
            </a:r>
            <a:endParaRPr lang="de-DE" altLang="de-DE" sz="18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1686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0" grpId="0"/>
      <p:bldP spid="112" grpId="0"/>
      <p:bldP spid="113" grpId="0"/>
      <p:bldP spid="7" grpId="0"/>
      <p:bldP spid="7" grpId="1"/>
      <p:bldP spid="38" grpId="0"/>
      <p:bldP spid="38" grpId="1"/>
      <p:bldP spid="40" grpId="0"/>
      <p:bldP spid="40" grpId="1"/>
      <p:bldP spid="41" grpId="0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feld 53">
            <a:extLst>
              <a:ext uri="{FF2B5EF4-FFF2-40B4-BE49-F238E27FC236}">
                <a16:creationId xmlns:a16="http://schemas.microsoft.com/office/drawing/2014/main" id="{C509B89D-5FB6-43D9-BE31-B22E18A7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988" y="1779588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2040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D378A7-2158-4E9F-844C-91876B078FBA}"/>
              </a:ext>
            </a:extLst>
          </p:cNvPr>
          <p:cNvSpPr/>
          <p:nvPr/>
        </p:nvSpPr>
        <p:spPr bwMode="auto">
          <a:xfrm>
            <a:off x="0" y="0"/>
            <a:ext cx="9906000" cy="62436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buFontTx/>
              <a:buChar char="•"/>
              <a:defRPr/>
            </a:pPr>
            <a:endParaRPr lang="de-DE" dirty="0">
              <a:latin typeface="Arial" charset="0"/>
            </a:endParaRPr>
          </a:p>
        </p:txBody>
      </p:sp>
      <p:grpSp>
        <p:nvGrpSpPr>
          <p:cNvPr id="76804" name="Gruppieren 2">
            <a:extLst>
              <a:ext uri="{FF2B5EF4-FFF2-40B4-BE49-F238E27FC236}">
                <a16:creationId xmlns:a16="http://schemas.microsoft.com/office/drawing/2014/main" id="{A36E783A-CC43-4E52-A92A-8CB1D1312BE2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704850"/>
            <a:ext cx="8154987" cy="5046663"/>
            <a:chOff x="1960546" y="2930858"/>
            <a:chExt cx="5987996" cy="2821360"/>
          </a:xfrm>
        </p:grpSpPr>
        <p:sp>
          <p:nvSpPr>
            <p:cNvPr id="76810" name="Freihandform: Form 10">
              <a:extLst>
                <a:ext uri="{FF2B5EF4-FFF2-40B4-BE49-F238E27FC236}">
                  <a16:creationId xmlns:a16="http://schemas.microsoft.com/office/drawing/2014/main" id="{42264575-E63E-475A-8149-D927FC922643}"/>
                </a:ext>
              </a:extLst>
            </p:cNvPr>
            <p:cNvSpPr>
              <a:spLocks/>
            </p:cNvSpPr>
            <p:nvPr/>
          </p:nvSpPr>
          <p:spPr bwMode="auto">
            <a:xfrm rot="286618">
              <a:off x="1960546" y="2930858"/>
              <a:ext cx="5987996" cy="2788920"/>
            </a:xfrm>
            <a:custGeom>
              <a:avLst/>
              <a:gdLst>
                <a:gd name="T0" fmla="*/ 1 w 8519160"/>
                <a:gd name="T1" fmla="*/ 2766060 h 2788920"/>
                <a:gd name="T2" fmla="*/ 1 w 8519160"/>
                <a:gd name="T3" fmla="*/ 2727960 h 2788920"/>
                <a:gd name="T4" fmla="*/ 1 w 8519160"/>
                <a:gd name="T5" fmla="*/ 2636520 h 2788920"/>
                <a:gd name="T6" fmla="*/ 1 w 8519160"/>
                <a:gd name="T7" fmla="*/ 2560320 h 2788920"/>
                <a:gd name="T8" fmla="*/ 1 w 8519160"/>
                <a:gd name="T9" fmla="*/ 2514600 h 2788920"/>
                <a:gd name="T10" fmla="*/ 1 w 8519160"/>
                <a:gd name="T11" fmla="*/ 2461260 h 2788920"/>
                <a:gd name="T12" fmla="*/ 1 w 8519160"/>
                <a:gd name="T13" fmla="*/ 2362200 h 2788920"/>
                <a:gd name="T14" fmla="*/ 1 w 8519160"/>
                <a:gd name="T15" fmla="*/ 2247900 h 2788920"/>
                <a:gd name="T16" fmla="*/ 1 w 8519160"/>
                <a:gd name="T17" fmla="*/ 2186940 h 2788920"/>
                <a:gd name="T18" fmla="*/ 1 w 8519160"/>
                <a:gd name="T19" fmla="*/ 2148840 h 2788920"/>
                <a:gd name="T20" fmla="*/ 1 w 8519160"/>
                <a:gd name="T21" fmla="*/ 2095500 h 2788920"/>
                <a:gd name="T22" fmla="*/ 1 w 8519160"/>
                <a:gd name="T23" fmla="*/ 2057400 h 2788920"/>
                <a:gd name="T24" fmla="*/ 1 w 8519160"/>
                <a:gd name="T25" fmla="*/ 2034540 h 2788920"/>
                <a:gd name="T26" fmla="*/ 1 w 8519160"/>
                <a:gd name="T27" fmla="*/ 2004060 h 2788920"/>
                <a:gd name="T28" fmla="*/ 1 w 8519160"/>
                <a:gd name="T29" fmla="*/ 1973580 h 2788920"/>
                <a:gd name="T30" fmla="*/ 1 w 8519160"/>
                <a:gd name="T31" fmla="*/ 1920240 h 2788920"/>
                <a:gd name="T32" fmla="*/ 1 w 8519160"/>
                <a:gd name="T33" fmla="*/ 1866900 h 2788920"/>
                <a:gd name="T34" fmla="*/ 1 w 8519160"/>
                <a:gd name="T35" fmla="*/ 1790700 h 2788920"/>
                <a:gd name="T36" fmla="*/ 1 w 8519160"/>
                <a:gd name="T37" fmla="*/ 1691640 h 2788920"/>
                <a:gd name="T38" fmla="*/ 1 w 8519160"/>
                <a:gd name="T39" fmla="*/ 1630680 h 2788920"/>
                <a:gd name="T40" fmla="*/ 1 w 8519160"/>
                <a:gd name="T41" fmla="*/ 1584960 h 2788920"/>
                <a:gd name="T42" fmla="*/ 1 w 8519160"/>
                <a:gd name="T43" fmla="*/ 1554480 h 2788920"/>
                <a:gd name="T44" fmla="*/ 1 w 8519160"/>
                <a:gd name="T45" fmla="*/ 1516380 h 2788920"/>
                <a:gd name="T46" fmla="*/ 1 w 8519160"/>
                <a:gd name="T47" fmla="*/ 1424940 h 2788920"/>
                <a:gd name="T48" fmla="*/ 1 w 8519160"/>
                <a:gd name="T49" fmla="*/ 1386840 h 2788920"/>
                <a:gd name="T50" fmla="*/ 1 w 8519160"/>
                <a:gd name="T51" fmla="*/ 1341120 h 2788920"/>
                <a:gd name="T52" fmla="*/ 1 w 8519160"/>
                <a:gd name="T53" fmla="*/ 1318260 h 2788920"/>
                <a:gd name="T54" fmla="*/ 1 w 8519160"/>
                <a:gd name="T55" fmla="*/ 1287780 h 2788920"/>
                <a:gd name="T56" fmla="*/ 1 w 8519160"/>
                <a:gd name="T57" fmla="*/ 1234440 h 2788920"/>
                <a:gd name="T58" fmla="*/ 1 w 8519160"/>
                <a:gd name="T59" fmla="*/ 1158240 h 2788920"/>
                <a:gd name="T60" fmla="*/ 1 w 8519160"/>
                <a:gd name="T61" fmla="*/ 1097280 h 2788920"/>
                <a:gd name="T62" fmla="*/ 1 w 8519160"/>
                <a:gd name="T63" fmla="*/ 1059180 h 2788920"/>
                <a:gd name="T64" fmla="*/ 1 w 8519160"/>
                <a:gd name="T65" fmla="*/ 1005840 h 2788920"/>
                <a:gd name="T66" fmla="*/ 1 w 8519160"/>
                <a:gd name="T67" fmla="*/ 967740 h 2788920"/>
                <a:gd name="T68" fmla="*/ 1 w 8519160"/>
                <a:gd name="T69" fmla="*/ 899160 h 2788920"/>
                <a:gd name="T70" fmla="*/ 1 w 8519160"/>
                <a:gd name="T71" fmla="*/ 861060 h 2788920"/>
                <a:gd name="T72" fmla="*/ 1 w 8519160"/>
                <a:gd name="T73" fmla="*/ 830580 h 2788920"/>
                <a:gd name="T74" fmla="*/ 1 w 8519160"/>
                <a:gd name="T75" fmla="*/ 800100 h 2788920"/>
                <a:gd name="T76" fmla="*/ 1 w 8519160"/>
                <a:gd name="T77" fmla="*/ 723900 h 2788920"/>
                <a:gd name="T78" fmla="*/ 1 w 8519160"/>
                <a:gd name="T79" fmla="*/ 655320 h 2788920"/>
                <a:gd name="T80" fmla="*/ 1 w 8519160"/>
                <a:gd name="T81" fmla="*/ 617220 h 2788920"/>
                <a:gd name="T82" fmla="*/ 1 w 8519160"/>
                <a:gd name="T83" fmla="*/ 541020 h 2788920"/>
                <a:gd name="T84" fmla="*/ 1 w 8519160"/>
                <a:gd name="T85" fmla="*/ 502920 h 2788920"/>
                <a:gd name="T86" fmla="*/ 1 w 8519160"/>
                <a:gd name="T87" fmla="*/ 464820 h 2788920"/>
                <a:gd name="T88" fmla="*/ 1 w 8519160"/>
                <a:gd name="T89" fmla="*/ 434340 h 2788920"/>
                <a:gd name="T90" fmla="*/ 1 w 8519160"/>
                <a:gd name="T91" fmla="*/ 411480 h 2788920"/>
                <a:gd name="T92" fmla="*/ 1 w 8519160"/>
                <a:gd name="T93" fmla="*/ 381000 h 2788920"/>
                <a:gd name="T94" fmla="*/ 1 w 8519160"/>
                <a:gd name="T95" fmla="*/ 304800 h 2788920"/>
                <a:gd name="T96" fmla="*/ 1 w 8519160"/>
                <a:gd name="T97" fmla="*/ 274320 h 2788920"/>
                <a:gd name="T98" fmla="*/ 1 w 8519160"/>
                <a:gd name="T99" fmla="*/ 243840 h 2788920"/>
                <a:gd name="T100" fmla="*/ 1 w 8519160"/>
                <a:gd name="T101" fmla="*/ 220980 h 2788920"/>
                <a:gd name="T102" fmla="*/ 1 w 8519160"/>
                <a:gd name="T103" fmla="*/ 190500 h 2788920"/>
                <a:gd name="T104" fmla="*/ 1 w 8519160"/>
                <a:gd name="T105" fmla="*/ 129540 h 2788920"/>
                <a:gd name="T106" fmla="*/ 1 w 8519160"/>
                <a:gd name="T107" fmla="*/ 22860 h 2788920"/>
                <a:gd name="T108" fmla="*/ 1 w 8519160"/>
                <a:gd name="T109" fmla="*/ 30480 h 27889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519160" h="2788920">
                  <a:moveTo>
                    <a:pt x="0" y="2788920"/>
                  </a:moveTo>
                  <a:cubicBezTo>
                    <a:pt x="12700" y="2783840"/>
                    <a:pt x="25124" y="2778005"/>
                    <a:pt x="38100" y="2773680"/>
                  </a:cubicBezTo>
                  <a:cubicBezTo>
                    <a:pt x="48035" y="2770368"/>
                    <a:pt x="58549" y="2769069"/>
                    <a:pt x="68580" y="2766060"/>
                  </a:cubicBezTo>
                  <a:cubicBezTo>
                    <a:pt x="83967" y="2761444"/>
                    <a:pt x="99060" y="2755900"/>
                    <a:pt x="114300" y="2750820"/>
                  </a:cubicBezTo>
                  <a:cubicBezTo>
                    <a:pt x="121920" y="2748280"/>
                    <a:pt x="130477" y="2747655"/>
                    <a:pt x="137160" y="2743200"/>
                  </a:cubicBezTo>
                  <a:cubicBezTo>
                    <a:pt x="144780" y="2738120"/>
                    <a:pt x="151602" y="2731568"/>
                    <a:pt x="160020" y="2727960"/>
                  </a:cubicBezTo>
                  <a:cubicBezTo>
                    <a:pt x="194200" y="2713311"/>
                    <a:pt x="183703" y="2727548"/>
                    <a:pt x="213360" y="2712720"/>
                  </a:cubicBezTo>
                  <a:cubicBezTo>
                    <a:pt x="265983" y="2686408"/>
                    <a:pt x="203265" y="2705719"/>
                    <a:pt x="266700" y="2689860"/>
                  </a:cubicBezTo>
                  <a:cubicBezTo>
                    <a:pt x="321578" y="2634982"/>
                    <a:pt x="291286" y="2648367"/>
                    <a:pt x="350520" y="2636520"/>
                  </a:cubicBezTo>
                  <a:cubicBezTo>
                    <a:pt x="360680" y="2628900"/>
                    <a:pt x="369395" y="2618818"/>
                    <a:pt x="381000" y="2613660"/>
                  </a:cubicBezTo>
                  <a:cubicBezTo>
                    <a:pt x="439306" y="2587746"/>
                    <a:pt x="401289" y="2628919"/>
                    <a:pt x="464820" y="2590800"/>
                  </a:cubicBezTo>
                  <a:cubicBezTo>
                    <a:pt x="547136" y="2541410"/>
                    <a:pt x="463636" y="2586482"/>
                    <a:pt x="533400" y="2560320"/>
                  </a:cubicBezTo>
                  <a:cubicBezTo>
                    <a:pt x="544036" y="2556332"/>
                    <a:pt x="553500" y="2549693"/>
                    <a:pt x="563880" y="2545080"/>
                  </a:cubicBezTo>
                  <a:cubicBezTo>
                    <a:pt x="576379" y="2539525"/>
                    <a:pt x="589481" y="2535395"/>
                    <a:pt x="601980" y="2529840"/>
                  </a:cubicBezTo>
                  <a:cubicBezTo>
                    <a:pt x="612360" y="2525227"/>
                    <a:pt x="621824" y="2518588"/>
                    <a:pt x="632460" y="2514600"/>
                  </a:cubicBezTo>
                  <a:cubicBezTo>
                    <a:pt x="642266" y="2510923"/>
                    <a:pt x="653273" y="2511008"/>
                    <a:pt x="662940" y="2506980"/>
                  </a:cubicBezTo>
                  <a:cubicBezTo>
                    <a:pt x="683911" y="2498242"/>
                    <a:pt x="702347" y="2483684"/>
                    <a:pt x="723900" y="2476500"/>
                  </a:cubicBezTo>
                  <a:cubicBezTo>
                    <a:pt x="739140" y="2471420"/>
                    <a:pt x="755252" y="2468444"/>
                    <a:pt x="769620" y="2461260"/>
                  </a:cubicBezTo>
                  <a:cubicBezTo>
                    <a:pt x="839947" y="2426096"/>
                    <a:pt x="808540" y="2436290"/>
                    <a:pt x="861060" y="2423160"/>
                  </a:cubicBezTo>
                  <a:cubicBezTo>
                    <a:pt x="876300" y="2413000"/>
                    <a:pt x="893828" y="2405632"/>
                    <a:pt x="906780" y="2392680"/>
                  </a:cubicBezTo>
                  <a:cubicBezTo>
                    <a:pt x="935320" y="2364140"/>
                    <a:pt x="919417" y="2373228"/>
                    <a:pt x="952500" y="2362200"/>
                  </a:cubicBezTo>
                  <a:cubicBezTo>
                    <a:pt x="960120" y="2354580"/>
                    <a:pt x="967020" y="2346164"/>
                    <a:pt x="975360" y="2339340"/>
                  </a:cubicBezTo>
                  <a:lnTo>
                    <a:pt x="1066800" y="2270760"/>
                  </a:lnTo>
                  <a:cubicBezTo>
                    <a:pt x="1076960" y="2263140"/>
                    <a:pt x="1086713" y="2254945"/>
                    <a:pt x="1097280" y="2247900"/>
                  </a:cubicBezTo>
                  <a:cubicBezTo>
                    <a:pt x="1112520" y="2237740"/>
                    <a:pt x="1128347" y="2228410"/>
                    <a:pt x="1143000" y="2217420"/>
                  </a:cubicBezTo>
                  <a:cubicBezTo>
                    <a:pt x="1153160" y="2209800"/>
                    <a:pt x="1162453" y="2200861"/>
                    <a:pt x="1173480" y="2194560"/>
                  </a:cubicBezTo>
                  <a:cubicBezTo>
                    <a:pt x="1180454" y="2190575"/>
                    <a:pt x="1188617" y="2189147"/>
                    <a:pt x="1196340" y="2186940"/>
                  </a:cubicBezTo>
                  <a:cubicBezTo>
                    <a:pt x="1215674" y="2181416"/>
                    <a:pt x="1231410" y="2179530"/>
                    <a:pt x="1249680" y="2171700"/>
                  </a:cubicBezTo>
                  <a:cubicBezTo>
                    <a:pt x="1260121" y="2167225"/>
                    <a:pt x="1269719" y="2160935"/>
                    <a:pt x="1280160" y="2156460"/>
                  </a:cubicBezTo>
                  <a:cubicBezTo>
                    <a:pt x="1287543" y="2153296"/>
                    <a:pt x="1295523" y="2151723"/>
                    <a:pt x="1303020" y="2148840"/>
                  </a:cubicBezTo>
                  <a:cubicBezTo>
                    <a:pt x="1328553" y="2139020"/>
                    <a:pt x="1352031" y="2121381"/>
                    <a:pt x="1379220" y="2118360"/>
                  </a:cubicBezTo>
                  <a:lnTo>
                    <a:pt x="1447800" y="2110740"/>
                  </a:lnTo>
                  <a:cubicBezTo>
                    <a:pt x="1478670" y="2100450"/>
                    <a:pt x="1469680" y="2102396"/>
                    <a:pt x="1508760" y="2095500"/>
                  </a:cubicBezTo>
                  <a:cubicBezTo>
                    <a:pt x="1539190" y="2090130"/>
                    <a:pt x="1570885" y="2090032"/>
                    <a:pt x="1600200" y="2080260"/>
                  </a:cubicBezTo>
                  <a:cubicBezTo>
                    <a:pt x="1617270" y="2074570"/>
                    <a:pt x="1635771" y="2067754"/>
                    <a:pt x="1653540" y="2065020"/>
                  </a:cubicBezTo>
                  <a:cubicBezTo>
                    <a:pt x="1676273" y="2061523"/>
                    <a:pt x="1699321" y="2060440"/>
                    <a:pt x="1722120" y="2057400"/>
                  </a:cubicBezTo>
                  <a:cubicBezTo>
                    <a:pt x="1737435" y="2055358"/>
                    <a:pt x="1752758" y="2053132"/>
                    <a:pt x="1767840" y="2049780"/>
                  </a:cubicBezTo>
                  <a:cubicBezTo>
                    <a:pt x="1775681" y="2048038"/>
                    <a:pt x="1782738" y="2043222"/>
                    <a:pt x="1790700" y="2042160"/>
                  </a:cubicBezTo>
                  <a:cubicBezTo>
                    <a:pt x="1821017" y="2038118"/>
                    <a:pt x="1851660" y="2037080"/>
                    <a:pt x="1882140" y="2034540"/>
                  </a:cubicBezTo>
                  <a:cubicBezTo>
                    <a:pt x="1889760" y="2032000"/>
                    <a:pt x="1897208" y="2028868"/>
                    <a:pt x="1905000" y="2026920"/>
                  </a:cubicBezTo>
                  <a:cubicBezTo>
                    <a:pt x="1949990" y="2015673"/>
                    <a:pt x="1974869" y="2016412"/>
                    <a:pt x="2026920" y="2011680"/>
                  </a:cubicBezTo>
                  <a:cubicBezTo>
                    <a:pt x="2039620" y="2009140"/>
                    <a:pt x="2052455" y="2007201"/>
                    <a:pt x="2065020" y="2004060"/>
                  </a:cubicBezTo>
                  <a:cubicBezTo>
                    <a:pt x="2072812" y="2002112"/>
                    <a:pt x="2080004" y="1998015"/>
                    <a:pt x="2087880" y="1996440"/>
                  </a:cubicBezTo>
                  <a:cubicBezTo>
                    <a:pt x="2105492" y="1992918"/>
                    <a:pt x="2123549" y="1992033"/>
                    <a:pt x="2141220" y="1988820"/>
                  </a:cubicBezTo>
                  <a:cubicBezTo>
                    <a:pt x="2224652" y="1973651"/>
                    <a:pt x="2111484" y="1988706"/>
                    <a:pt x="2209800" y="1973580"/>
                  </a:cubicBezTo>
                  <a:cubicBezTo>
                    <a:pt x="2350627" y="1951914"/>
                    <a:pt x="2182166" y="1983679"/>
                    <a:pt x="2346960" y="1950720"/>
                  </a:cubicBezTo>
                  <a:cubicBezTo>
                    <a:pt x="2359660" y="1948180"/>
                    <a:pt x="2372773" y="1947196"/>
                    <a:pt x="2385060" y="1943100"/>
                  </a:cubicBezTo>
                  <a:cubicBezTo>
                    <a:pt x="2432013" y="1927449"/>
                    <a:pt x="2381904" y="1945349"/>
                    <a:pt x="2438400" y="1920240"/>
                  </a:cubicBezTo>
                  <a:cubicBezTo>
                    <a:pt x="2450899" y="1914685"/>
                    <a:pt x="2463693" y="1909803"/>
                    <a:pt x="2476500" y="1905000"/>
                  </a:cubicBezTo>
                  <a:cubicBezTo>
                    <a:pt x="2484021" y="1902180"/>
                    <a:pt x="2492339" y="1901281"/>
                    <a:pt x="2499360" y="1897380"/>
                  </a:cubicBezTo>
                  <a:cubicBezTo>
                    <a:pt x="2515371" y="1888485"/>
                    <a:pt x="2529840" y="1877060"/>
                    <a:pt x="2545080" y="1866900"/>
                  </a:cubicBezTo>
                  <a:cubicBezTo>
                    <a:pt x="2552700" y="1861820"/>
                    <a:pt x="2561464" y="1858136"/>
                    <a:pt x="2567940" y="1851660"/>
                  </a:cubicBezTo>
                  <a:cubicBezTo>
                    <a:pt x="2588721" y="1830879"/>
                    <a:pt x="2595213" y="1822232"/>
                    <a:pt x="2621280" y="1805940"/>
                  </a:cubicBezTo>
                  <a:cubicBezTo>
                    <a:pt x="2630913" y="1799920"/>
                    <a:pt x="2642517" y="1797302"/>
                    <a:pt x="2651760" y="1790700"/>
                  </a:cubicBezTo>
                  <a:cubicBezTo>
                    <a:pt x="2660529" y="1784436"/>
                    <a:pt x="2666114" y="1774456"/>
                    <a:pt x="2674620" y="1767840"/>
                  </a:cubicBezTo>
                  <a:cubicBezTo>
                    <a:pt x="2689078" y="1756595"/>
                    <a:pt x="2705435" y="1748006"/>
                    <a:pt x="2720340" y="1737360"/>
                  </a:cubicBezTo>
                  <a:cubicBezTo>
                    <a:pt x="2741009" y="1722597"/>
                    <a:pt x="2760980" y="1706880"/>
                    <a:pt x="2781300" y="1691640"/>
                  </a:cubicBezTo>
                  <a:lnTo>
                    <a:pt x="2811780" y="1668780"/>
                  </a:lnTo>
                  <a:cubicBezTo>
                    <a:pt x="2821940" y="1661160"/>
                    <a:pt x="2831693" y="1652965"/>
                    <a:pt x="2842260" y="1645920"/>
                  </a:cubicBezTo>
                  <a:cubicBezTo>
                    <a:pt x="2849880" y="1640840"/>
                    <a:pt x="2856702" y="1634288"/>
                    <a:pt x="2865120" y="1630680"/>
                  </a:cubicBezTo>
                  <a:cubicBezTo>
                    <a:pt x="2874746" y="1626555"/>
                    <a:pt x="2885794" y="1626737"/>
                    <a:pt x="2895600" y="1623060"/>
                  </a:cubicBezTo>
                  <a:cubicBezTo>
                    <a:pt x="2932080" y="1609380"/>
                    <a:pt x="2916141" y="1607769"/>
                    <a:pt x="2948940" y="1600200"/>
                  </a:cubicBezTo>
                  <a:cubicBezTo>
                    <a:pt x="2974180" y="1594375"/>
                    <a:pt x="2999343" y="1587305"/>
                    <a:pt x="3025140" y="1584960"/>
                  </a:cubicBezTo>
                  <a:cubicBezTo>
                    <a:pt x="3157088" y="1572965"/>
                    <a:pt x="3080944" y="1578815"/>
                    <a:pt x="3253740" y="1569720"/>
                  </a:cubicBezTo>
                  <a:cubicBezTo>
                    <a:pt x="3266440" y="1567180"/>
                    <a:pt x="3279065" y="1564229"/>
                    <a:pt x="3291840" y="1562100"/>
                  </a:cubicBezTo>
                  <a:cubicBezTo>
                    <a:pt x="3309556" y="1559147"/>
                    <a:pt x="3327509" y="1557693"/>
                    <a:pt x="3345180" y="1554480"/>
                  </a:cubicBezTo>
                  <a:cubicBezTo>
                    <a:pt x="3355484" y="1552607"/>
                    <a:pt x="3365309" y="1548452"/>
                    <a:pt x="3375660" y="1546860"/>
                  </a:cubicBezTo>
                  <a:cubicBezTo>
                    <a:pt x="3398393" y="1543363"/>
                    <a:pt x="3421380" y="1541780"/>
                    <a:pt x="3444240" y="1539240"/>
                  </a:cubicBezTo>
                  <a:cubicBezTo>
                    <a:pt x="3496128" y="1521944"/>
                    <a:pt x="3432308" y="1543715"/>
                    <a:pt x="3505200" y="1516380"/>
                  </a:cubicBezTo>
                  <a:cubicBezTo>
                    <a:pt x="3558099" y="1496543"/>
                    <a:pt x="3536085" y="1516178"/>
                    <a:pt x="3627120" y="1470660"/>
                  </a:cubicBezTo>
                  <a:cubicBezTo>
                    <a:pt x="3728209" y="1420115"/>
                    <a:pt x="3601975" y="1481436"/>
                    <a:pt x="3680460" y="1447800"/>
                  </a:cubicBezTo>
                  <a:cubicBezTo>
                    <a:pt x="3736246" y="1423892"/>
                    <a:pt x="3685225" y="1438989"/>
                    <a:pt x="3741420" y="1424940"/>
                  </a:cubicBezTo>
                  <a:cubicBezTo>
                    <a:pt x="3749040" y="1419860"/>
                    <a:pt x="3755862" y="1413308"/>
                    <a:pt x="3764280" y="1409700"/>
                  </a:cubicBezTo>
                  <a:cubicBezTo>
                    <a:pt x="3773906" y="1405575"/>
                    <a:pt x="3784467" y="1404010"/>
                    <a:pt x="3794760" y="1402080"/>
                  </a:cubicBezTo>
                  <a:cubicBezTo>
                    <a:pt x="3825131" y="1396385"/>
                    <a:pt x="3855720" y="1391920"/>
                    <a:pt x="3886200" y="1386840"/>
                  </a:cubicBezTo>
                  <a:cubicBezTo>
                    <a:pt x="4050851" y="1359398"/>
                    <a:pt x="3798965" y="1401015"/>
                    <a:pt x="3985260" y="1371600"/>
                  </a:cubicBezTo>
                  <a:cubicBezTo>
                    <a:pt x="4175290" y="1341595"/>
                    <a:pt x="4010432" y="1367716"/>
                    <a:pt x="4114800" y="1348740"/>
                  </a:cubicBezTo>
                  <a:cubicBezTo>
                    <a:pt x="4130001" y="1345976"/>
                    <a:pt x="4145319" y="1343884"/>
                    <a:pt x="4160520" y="1341120"/>
                  </a:cubicBezTo>
                  <a:cubicBezTo>
                    <a:pt x="4173263" y="1338803"/>
                    <a:pt x="4185845" y="1335629"/>
                    <a:pt x="4198620" y="1333500"/>
                  </a:cubicBezTo>
                  <a:cubicBezTo>
                    <a:pt x="4216336" y="1330547"/>
                    <a:pt x="4234244" y="1328833"/>
                    <a:pt x="4251960" y="1325880"/>
                  </a:cubicBezTo>
                  <a:cubicBezTo>
                    <a:pt x="4264735" y="1323751"/>
                    <a:pt x="4277655" y="1321982"/>
                    <a:pt x="4290060" y="1318260"/>
                  </a:cubicBezTo>
                  <a:cubicBezTo>
                    <a:pt x="4303161" y="1314330"/>
                    <a:pt x="4314607" y="1304868"/>
                    <a:pt x="4328160" y="1303020"/>
                  </a:cubicBezTo>
                  <a:cubicBezTo>
                    <a:pt x="4371018" y="1297176"/>
                    <a:pt x="4414520" y="1297940"/>
                    <a:pt x="4457700" y="1295400"/>
                  </a:cubicBezTo>
                  <a:cubicBezTo>
                    <a:pt x="4472940" y="1292860"/>
                    <a:pt x="4488270" y="1290810"/>
                    <a:pt x="4503420" y="1287780"/>
                  </a:cubicBezTo>
                  <a:cubicBezTo>
                    <a:pt x="4551013" y="1278261"/>
                    <a:pt x="4516816" y="1283434"/>
                    <a:pt x="4556760" y="1272540"/>
                  </a:cubicBezTo>
                  <a:cubicBezTo>
                    <a:pt x="4607308" y="1258754"/>
                    <a:pt x="4611389" y="1258566"/>
                    <a:pt x="4655820" y="1249680"/>
                  </a:cubicBezTo>
                  <a:cubicBezTo>
                    <a:pt x="4663440" y="1244600"/>
                    <a:pt x="4670489" y="1238536"/>
                    <a:pt x="4678680" y="1234440"/>
                  </a:cubicBezTo>
                  <a:cubicBezTo>
                    <a:pt x="4702869" y="1222345"/>
                    <a:pt x="4767723" y="1202219"/>
                    <a:pt x="4785360" y="1196340"/>
                  </a:cubicBezTo>
                  <a:cubicBezTo>
                    <a:pt x="4792980" y="1193800"/>
                    <a:pt x="4801036" y="1192312"/>
                    <a:pt x="4808220" y="1188720"/>
                  </a:cubicBezTo>
                  <a:cubicBezTo>
                    <a:pt x="4842728" y="1171466"/>
                    <a:pt x="4846448" y="1166912"/>
                    <a:pt x="4876800" y="1158240"/>
                  </a:cubicBezTo>
                  <a:cubicBezTo>
                    <a:pt x="4888193" y="1154985"/>
                    <a:pt x="4917960" y="1149090"/>
                    <a:pt x="4930140" y="1143000"/>
                  </a:cubicBezTo>
                  <a:cubicBezTo>
                    <a:pt x="4943387" y="1136376"/>
                    <a:pt x="4954757" y="1126269"/>
                    <a:pt x="4968240" y="1120140"/>
                  </a:cubicBezTo>
                  <a:cubicBezTo>
                    <a:pt x="4990914" y="1109833"/>
                    <a:pt x="5019876" y="1103421"/>
                    <a:pt x="5044440" y="1097280"/>
                  </a:cubicBezTo>
                  <a:cubicBezTo>
                    <a:pt x="5052060" y="1092200"/>
                    <a:pt x="5058931" y="1085759"/>
                    <a:pt x="5067300" y="1082040"/>
                  </a:cubicBezTo>
                  <a:cubicBezTo>
                    <a:pt x="5081980" y="1075516"/>
                    <a:pt x="5097780" y="1071880"/>
                    <a:pt x="5113020" y="1066800"/>
                  </a:cubicBezTo>
                  <a:cubicBezTo>
                    <a:pt x="5120640" y="1064260"/>
                    <a:pt x="5128696" y="1062772"/>
                    <a:pt x="5135880" y="1059180"/>
                  </a:cubicBezTo>
                  <a:cubicBezTo>
                    <a:pt x="5156200" y="1049020"/>
                    <a:pt x="5175746" y="1037137"/>
                    <a:pt x="5196840" y="1028700"/>
                  </a:cubicBezTo>
                  <a:cubicBezTo>
                    <a:pt x="5209540" y="1023620"/>
                    <a:pt x="5222133" y="1018263"/>
                    <a:pt x="5234940" y="1013460"/>
                  </a:cubicBezTo>
                  <a:cubicBezTo>
                    <a:pt x="5242461" y="1010640"/>
                    <a:pt x="5250417" y="1009004"/>
                    <a:pt x="5257800" y="1005840"/>
                  </a:cubicBezTo>
                  <a:cubicBezTo>
                    <a:pt x="5268241" y="1001365"/>
                    <a:pt x="5277839" y="995075"/>
                    <a:pt x="5288280" y="990600"/>
                  </a:cubicBezTo>
                  <a:cubicBezTo>
                    <a:pt x="5295663" y="987436"/>
                    <a:pt x="5303956" y="986572"/>
                    <a:pt x="5311140" y="982980"/>
                  </a:cubicBezTo>
                  <a:cubicBezTo>
                    <a:pt x="5319331" y="978884"/>
                    <a:pt x="5325960" y="972125"/>
                    <a:pt x="5334000" y="967740"/>
                  </a:cubicBezTo>
                  <a:cubicBezTo>
                    <a:pt x="5353944" y="956861"/>
                    <a:pt x="5376057" y="949862"/>
                    <a:pt x="5394960" y="937260"/>
                  </a:cubicBezTo>
                  <a:cubicBezTo>
                    <a:pt x="5410200" y="927100"/>
                    <a:pt x="5422719" y="910372"/>
                    <a:pt x="5440680" y="906780"/>
                  </a:cubicBezTo>
                  <a:lnTo>
                    <a:pt x="5478780" y="899160"/>
                  </a:lnTo>
                  <a:cubicBezTo>
                    <a:pt x="5486400" y="894080"/>
                    <a:pt x="5493222" y="887528"/>
                    <a:pt x="5501640" y="883920"/>
                  </a:cubicBezTo>
                  <a:cubicBezTo>
                    <a:pt x="5511266" y="879795"/>
                    <a:pt x="5521880" y="878494"/>
                    <a:pt x="5532120" y="876300"/>
                  </a:cubicBezTo>
                  <a:cubicBezTo>
                    <a:pt x="5557448" y="870873"/>
                    <a:pt x="5583746" y="869251"/>
                    <a:pt x="5608320" y="861060"/>
                  </a:cubicBezTo>
                  <a:cubicBezTo>
                    <a:pt x="5615940" y="858520"/>
                    <a:pt x="5623304" y="855015"/>
                    <a:pt x="5631180" y="853440"/>
                  </a:cubicBezTo>
                  <a:cubicBezTo>
                    <a:pt x="5658362" y="848004"/>
                    <a:pt x="5729327" y="840841"/>
                    <a:pt x="5753100" y="838200"/>
                  </a:cubicBezTo>
                  <a:cubicBezTo>
                    <a:pt x="5763260" y="835660"/>
                    <a:pt x="5773276" y="832453"/>
                    <a:pt x="5783580" y="830580"/>
                  </a:cubicBezTo>
                  <a:cubicBezTo>
                    <a:pt x="5801251" y="827367"/>
                    <a:pt x="5819592" y="827686"/>
                    <a:pt x="5836920" y="822960"/>
                  </a:cubicBezTo>
                  <a:cubicBezTo>
                    <a:pt x="5847879" y="819971"/>
                    <a:pt x="5856764" y="811708"/>
                    <a:pt x="5867400" y="807720"/>
                  </a:cubicBezTo>
                  <a:cubicBezTo>
                    <a:pt x="5877206" y="804043"/>
                    <a:pt x="5888213" y="804128"/>
                    <a:pt x="5897880" y="800100"/>
                  </a:cubicBezTo>
                  <a:cubicBezTo>
                    <a:pt x="5918851" y="791362"/>
                    <a:pt x="5936297" y="772438"/>
                    <a:pt x="5958840" y="769620"/>
                  </a:cubicBezTo>
                  <a:lnTo>
                    <a:pt x="6019800" y="762000"/>
                  </a:lnTo>
                  <a:cubicBezTo>
                    <a:pt x="6088984" y="727408"/>
                    <a:pt x="6003393" y="769458"/>
                    <a:pt x="6103620" y="723900"/>
                  </a:cubicBezTo>
                  <a:cubicBezTo>
                    <a:pt x="6113961" y="719200"/>
                    <a:pt x="6123425" y="712542"/>
                    <a:pt x="6134100" y="708660"/>
                  </a:cubicBezTo>
                  <a:cubicBezTo>
                    <a:pt x="6183795" y="690589"/>
                    <a:pt x="6182696" y="699602"/>
                    <a:pt x="6225540" y="678180"/>
                  </a:cubicBezTo>
                  <a:cubicBezTo>
                    <a:pt x="6238787" y="671556"/>
                    <a:pt x="6250393" y="661944"/>
                    <a:pt x="6263640" y="655320"/>
                  </a:cubicBezTo>
                  <a:cubicBezTo>
                    <a:pt x="6270824" y="651728"/>
                    <a:pt x="6278979" y="650520"/>
                    <a:pt x="6286500" y="647700"/>
                  </a:cubicBezTo>
                  <a:cubicBezTo>
                    <a:pt x="6299307" y="642897"/>
                    <a:pt x="6312101" y="638015"/>
                    <a:pt x="6324600" y="632460"/>
                  </a:cubicBezTo>
                  <a:cubicBezTo>
                    <a:pt x="6334980" y="627847"/>
                    <a:pt x="6344639" y="621695"/>
                    <a:pt x="6355080" y="617220"/>
                  </a:cubicBezTo>
                  <a:cubicBezTo>
                    <a:pt x="6378955" y="606988"/>
                    <a:pt x="6396259" y="606547"/>
                    <a:pt x="6423660" y="601980"/>
                  </a:cubicBezTo>
                  <a:cubicBezTo>
                    <a:pt x="6449663" y="588979"/>
                    <a:pt x="6491939" y="565731"/>
                    <a:pt x="6522720" y="556260"/>
                  </a:cubicBezTo>
                  <a:cubicBezTo>
                    <a:pt x="6542739" y="550100"/>
                    <a:pt x="6563809" y="547644"/>
                    <a:pt x="6583680" y="541020"/>
                  </a:cubicBezTo>
                  <a:cubicBezTo>
                    <a:pt x="6594456" y="537428"/>
                    <a:pt x="6603780" y="530393"/>
                    <a:pt x="6614160" y="525780"/>
                  </a:cubicBezTo>
                  <a:cubicBezTo>
                    <a:pt x="6626659" y="520225"/>
                    <a:pt x="6639453" y="515343"/>
                    <a:pt x="6652260" y="510540"/>
                  </a:cubicBezTo>
                  <a:cubicBezTo>
                    <a:pt x="6659781" y="507720"/>
                    <a:pt x="6667737" y="506084"/>
                    <a:pt x="6675120" y="502920"/>
                  </a:cubicBezTo>
                  <a:cubicBezTo>
                    <a:pt x="6685561" y="498445"/>
                    <a:pt x="6695159" y="492155"/>
                    <a:pt x="6705600" y="487680"/>
                  </a:cubicBezTo>
                  <a:cubicBezTo>
                    <a:pt x="6712983" y="484516"/>
                    <a:pt x="6721276" y="483652"/>
                    <a:pt x="6728460" y="480060"/>
                  </a:cubicBezTo>
                  <a:cubicBezTo>
                    <a:pt x="6736651" y="475964"/>
                    <a:pt x="6742632" y="467716"/>
                    <a:pt x="6751320" y="464820"/>
                  </a:cubicBezTo>
                  <a:cubicBezTo>
                    <a:pt x="6765977" y="459934"/>
                    <a:pt x="6781890" y="460230"/>
                    <a:pt x="6797040" y="457200"/>
                  </a:cubicBezTo>
                  <a:cubicBezTo>
                    <a:pt x="6807309" y="455146"/>
                    <a:pt x="6817280" y="451774"/>
                    <a:pt x="6827520" y="449580"/>
                  </a:cubicBezTo>
                  <a:cubicBezTo>
                    <a:pt x="6852848" y="444153"/>
                    <a:pt x="6879146" y="442531"/>
                    <a:pt x="6903720" y="434340"/>
                  </a:cubicBezTo>
                  <a:cubicBezTo>
                    <a:pt x="6911340" y="431800"/>
                    <a:pt x="6918704" y="428295"/>
                    <a:pt x="6926580" y="426720"/>
                  </a:cubicBezTo>
                  <a:cubicBezTo>
                    <a:pt x="6944192" y="423198"/>
                    <a:pt x="6962204" y="422053"/>
                    <a:pt x="6979920" y="419100"/>
                  </a:cubicBezTo>
                  <a:cubicBezTo>
                    <a:pt x="6992695" y="416971"/>
                    <a:pt x="7005122" y="412653"/>
                    <a:pt x="7018020" y="411480"/>
                  </a:cubicBezTo>
                  <a:cubicBezTo>
                    <a:pt x="7061097" y="407564"/>
                    <a:pt x="7104380" y="406400"/>
                    <a:pt x="7147560" y="403860"/>
                  </a:cubicBezTo>
                  <a:lnTo>
                    <a:pt x="7193280" y="388620"/>
                  </a:lnTo>
                  <a:lnTo>
                    <a:pt x="7216140" y="381000"/>
                  </a:lnTo>
                  <a:cubicBezTo>
                    <a:pt x="7234077" y="363063"/>
                    <a:pt x="7260415" y="333736"/>
                    <a:pt x="7284720" y="327660"/>
                  </a:cubicBezTo>
                  <a:cubicBezTo>
                    <a:pt x="7294880" y="325120"/>
                    <a:pt x="7305169" y="323049"/>
                    <a:pt x="7315200" y="320040"/>
                  </a:cubicBezTo>
                  <a:cubicBezTo>
                    <a:pt x="7330587" y="315424"/>
                    <a:pt x="7345680" y="309880"/>
                    <a:pt x="7360920" y="304800"/>
                  </a:cubicBezTo>
                  <a:cubicBezTo>
                    <a:pt x="7368540" y="302260"/>
                    <a:pt x="7375763" y="297681"/>
                    <a:pt x="7383780" y="297180"/>
                  </a:cubicBezTo>
                  <a:lnTo>
                    <a:pt x="7505700" y="289560"/>
                  </a:lnTo>
                  <a:cubicBezTo>
                    <a:pt x="7568205" y="268725"/>
                    <a:pt x="7469535" y="299841"/>
                    <a:pt x="7597140" y="274320"/>
                  </a:cubicBezTo>
                  <a:cubicBezTo>
                    <a:pt x="7612892" y="271170"/>
                    <a:pt x="7626894" y="260854"/>
                    <a:pt x="7642860" y="259080"/>
                  </a:cubicBezTo>
                  <a:cubicBezTo>
                    <a:pt x="7665720" y="256540"/>
                    <a:pt x="7688670" y="254713"/>
                    <a:pt x="7711440" y="251460"/>
                  </a:cubicBezTo>
                  <a:cubicBezTo>
                    <a:pt x="7724261" y="249628"/>
                    <a:pt x="7736797" y="246157"/>
                    <a:pt x="7749540" y="243840"/>
                  </a:cubicBezTo>
                  <a:cubicBezTo>
                    <a:pt x="7764741" y="241076"/>
                    <a:pt x="7780059" y="238984"/>
                    <a:pt x="7795260" y="236220"/>
                  </a:cubicBezTo>
                  <a:cubicBezTo>
                    <a:pt x="7808003" y="233903"/>
                    <a:pt x="7820522" y="230312"/>
                    <a:pt x="7833360" y="228600"/>
                  </a:cubicBezTo>
                  <a:cubicBezTo>
                    <a:pt x="7858663" y="225226"/>
                    <a:pt x="7884189" y="223799"/>
                    <a:pt x="7909560" y="220980"/>
                  </a:cubicBezTo>
                  <a:cubicBezTo>
                    <a:pt x="7929913" y="218719"/>
                    <a:pt x="7950200" y="215900"/>
                    <a:pt x="7970520" y="213360"/>
                  </a:cubicBezTo>
                  <a:lnTo>
                    <a:pt x="8016240" y="198120"/>
                  </a:lnTo>
                  <a:cubicBezTo>
                    <a:pt x="8023860" y="195580"/>
                    <a:pt x="8032417" y="194955"/>
                    <a:pt x="8039100" y="190500"/>
                  </a:cubicBezTo>
                  <a:cubicBezTo>
                    <a:pt x="8046720" y="185420"/>
                    <a:pt x="8053645" y="179098"/>
                    <a:pt x="8061960" y="175260"/>
                  </a:cubicBezTo>
                  <a:cubicBezTo>
                    <a:pt x="8086799" y="163796"/>
                    <a:pt x="8112207" y="153431"/>
                    <a:pt x="8138160" y="144780"/>
                  </a:cubicBezTo>
                  <a:cubicBezTo>
                    <a:pt x="8153400" y="139700"/>
                    <a:pt x="8170514" y="138451"/>
                    <a:pt x="8183880" y="129540"/>
                  </a:cubicBezTo>
                  <a:cubicBezTo>
                    <a:pt x="8215706" y="108322"/>
                    <a:pt x="8200264" y="120776"/>
                    <a:pt x="8229600" y="91440"/>
                  </a:cubicBezTo>
                  <a:cubicBezTo>
                    <a:pt x="8242991" y="51266"/>
                    <a:pt x="8228369" y="83773"/>
                    <a:pt x="8260080" y="45720"/>
                  </a:cubicBezTo>
                  <a:cubicBezTo>
                    <a:pt x="8265943" y="38685"/>
                    <a:pt x="8268844" y="29336"/>
                    <a:pt x="8275320" y="22860"/>
                  </a:cubicBezTo>
                  <a:cubicBezTo>
                    <a:pt x="8290092" y="8088"/>
                    <a:pt x="8302447" y="6198"/>
                    <a:pt x="8321040" y="0"/>
                  </a:cubicBezTo>
                  <a:cubicBezTo>
                    <a:pt x="8374892" y="10770"/>
                    <a:pt x="8346853" y="3524"/>
                    <a:pt x="8404860" y="22860"/>
                  </a:cubicBezTo>
                  <a:lnTo>
                    <a:pt x="8427720" y="30480"/>
                  </a:lnTo>
                  <a:cubicBezTo>
                    <a:pt x="8450580" y="27940"/>
                    <a:pt x="8473612" y="26641"/>
                    <a:pt x="8496300" y="22860"/>
                  </a:cubicBezTo>
                  <a:cubicBezTo>
                    <a:pt x="8504223" y="21540"/>
                    <a:pt x="8519160" y="15240"/>
                    <a:pt x="8519160" y="15240"/>
                  </a:cubicBezTo>
                </a:path>
              </a:pathLst>
            </a:custGeom>
            <a:noFill/>
            <a:ln w="10160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76811" name="Gruppieren 11">
              <a:extLst>
                <a:ext uri="{FF2B5EF4-FFF2-40B4-BE49-F238E27FC236}">
                  <a16:creationId xmlns:a16="http://schemas.microsoft.com/office/drawing/2014/main" id="{F126ADBB-12CE-4809-8B8E-95AD0EF1E696}"/>
                </a:ext>
              </a:extLst>
            </p:cNvPr>
            <p:cNvGrpSpPr>
              <a:grpSpLocks/>
            </p:cNvGrpSpPr>
            <p:nvPr/>
          </p:nvGrpSpPr>
          <p:grpSpPr bwMode="auto">
            <a:xfrm rot="286618">
              <a:off x="2018625" y="2954951"/>
              <a:ext cx="5757650" cy="2797267"/>
              <a:chOff x="814131" y="2773552"/>
              <a:chExt cx="8209754" cy="2797267"/>
            </a:xfrm>
          </p:grpSpPr>
          <p:pic>
            <p:nvPicPr>
              <p:cNvPr id="76812" name="Grafik 12">
                <a:extLst>
                  <a:ext uri="{FF2B5EF4-FFF2-40B4-BE49-F238E27FC236}">
                    <a16:creationId xmlns:a16="http://schemas.microsoft.com/office/drawing/2014/main" id="{A81D5F72-CFAF-48EB-9B55-499E1368D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852986" y="529176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3" name="Grafik 13">
                <a:extLst>
                  <a:ext uri="{FF2B5EF4-FFF2-40B4-BE49-F238E27FC236}">
                    <a16:creationId xmlns:a16="http://schemas.microsoft.com/office/drawing/2014/main" id="{113FE199-3833-405A-8F51-AD816509AB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19304">
                <a:off x="1163407" y="515604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4" name="Grafik 14">
                <a:extLst>
                  <a:ext uri="{FF2B5EF4-FFF2-40B4-BE49-F238E27FC236}">
                    <a16:creationId xmlns:a16="http://schemas.microsoft.com/office/drawing/2014/main" id="{4D39E20C-199A-45A3-BC4C-10EFC758C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02988">
                <a:off x="1477219" y="5047976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5" name="Grafik 15">
                <a:extLst>
                  <a:ext uri="{FF2B5EF4-FFF2-40B4-BE49-F238E27FC236}">
                    <a16:creationId xmlns:a16="http://schemas.microsoft.com/office/drawing/2014/main" id="{F162784C-E927-468F-A829-DC6F63CC7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1786346" y="4960291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816" name="Gruppieren 16">
                <a:extLst>
                  <a:ext uri="{FF2B5EF4-FFF2-40B4-BE49-F238E27FC236}">
                    <a16:creationId xmlns:a16="http://schemas.microsoft.com/office/drawing/2014/main" id="{BD8AC127-CF86-4B0F-8899-DAB5806CC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0531">
                <a:off x="2074080" y="4525204"/>
                <a:ext cx="1333392" cy="512874"/>
                <a:chOff x="2092741" y="4611956"/>
                <a:chExt cx="1333392" cy="512874"/>
              </a:xfrm>
            </p:grpSpPr>
            <p:pic>
              <p:nvPicPr>
                <p:cNvPr id="76837" name="Grafik 37">
                  <a:extLst>
                    <a:ext uri="{FF2B5EF4-FFF2-40B4-BE49-F238E27FC236}">
                      <a16:creationId xmlns:a16="http://schemas.microsoft.com/office/drawing/2014/main" id="{051F210A-DC83-4581-A7F8-D5B801468B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131596" y="4845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8" name="Grafik 38">
                  <a:extLst>
                    <a:ext uri="{FF2B5EF4-FFF2-40B4-BE49-F238E27FC236}">
                      <a16:creationId xmlns:a16="http://schemas.microsoft.com/office/drawing/2014/main" id="{4F00012B-A6DD-4A59-91F2-9A90D3B7A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416558" y="4771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9" name="Grafik 39">
                  <a:extLst>
                    <a:ext uri="{FF2B5EF4-FFF2-40B4-BE49-F238E27FC236}">
                      <a16:creationId xmlns:a16="http://schemas.microsoft.com/office/drawing/2014/main" id="{12242401-54D8-4ABA-B4FB-B1CB8D549C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764650" y="4684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40" name="Grafik 40">
                  <a:extLst>
                    <a:ext uri="{FF2B5EF4-FFF2-40B4-BE49-F238E27FC236}">
                      <a16:creationId xmlns:a16="http://schemas.microsoft.com/office/drawing/2014/main" id="{517F6E30-CBB7-474A-8F89-88E22ED26F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3147078" y="457310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7" name="Gruppieren 17">
                <a:extLst>
                  <a:ext uri="{FF2B5EF4-FFF2-40B4-BE49-F238E27FC236}">
                    <a16:creationId xmlns:a16="http://schemas.microsoft.com/office/drawing/2014/main" id="{450F1073-1A95-476A-9D1A-A4660FEE5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5854">
                <a:off x="3426592" y="3777148"/>
                <a:ext cx="2333399" cy="839147"/>
                <a:chOff x="3418644" y="3877288"/>
                <a:chExt cx="2333399" cy="839147"/>
              </a:xfrm>
            </p:grpSpPr>
            <p:pic>
              <p:nvPicPr>
                <p:cNvPr id="76830" name="Grafik 30">
                  <a:extLst>
                    <a:ext uri="{FF2B5EF4-FFF2-40B4-BE49-F238E27FC236}">
                      <a16:creationId xmlns:a16="http://schemas.microsoft.com/office/drawing/2014/main" id="{537B7692-E2C2-4F8B-898A-532513CBA3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3457499" y="443738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1" name="Grafik 31">
                  <a:extLst>
                    <a:ext uri="{FF2B5EF4-FFF2-40B4-BE49-F238E27FC236}">
                      <a16:creationId xmlns:a16="http://schemas.microsoft.com/office/drawing/2014/main" id="{77AAF6E0-5F65-465C-8FE4-E430C20A94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3771311" y="43293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2" name="Grafik 32">
                  <a:extLst>
                    <a:ext uri="{FF2B5EF4-FFF2-40B4-BE49-F238E27FC236}">
                      <a16:creationId xmlns:a16="http://schemas.microsoft.com/office/drawing/2014/main" id="{E14A1771-7DF4-4D22-B47A-9B0427A7E5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080438" y="424162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3" name="Grafik 33">
                  <a:extLst>
                    <a:ext uri="{FF2B5EF4-FFF2-40B4-BE49-F238E27FC236}">
                      <a16:creationId xmlns:a16="http://schemas.microsoft.com/office/drawing/2014/main" id="{DAF25138-E82F-4F66-8630-E9C0E67BEE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425688" y="41271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4" name="Grafik 34">
                  <a:extLst>
                    <a:ext uri="{FF2B5EF4-FFF2-40B4-BE49-F238E27FC236}">
                      <a16:creationId xmlns:a16="http://schemas.microsoft.com/office/drawing/2014/main" id="{9C6684AE-D824-4B8F-BF47-333C42522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710650" y="405310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5" name="Grafik 35">
                  <a:extLst>
                    <a:ext uri="{FF2B5EF4-FFF2-40B4-BE49-F238E27FC236}">
                      <a16:creationId xmlns:a16="http://schemas.microsoft.com/office/drawing/2014/main" id="{23BD8AEA-3304-4EE0-B3CF-DB13D1C6AB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5058742" y="3966225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6" name="Grafik 36">
                  <a:extLst>
                    <a:ext uri="{FF2B5EF4-FFF2-40B4-BE49-F238E27FC236}">
                      <a16:creationId xmlns:a16="http://schemas.microsoft.com/office/drawing/2014/main" id="{0A762B1A-0706-4FC5-8B65-E101586E9F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5472988" y="3838433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8" name="Gruppieren 18">
                <a:extLst>
                  <a:ext uri="{FF2B5EF4-FFF2-40B4-BE49-F238E27FC236}">
                    <a16:creationId xmlns:a16="http://schemas.microsoft.com/office/drawing/2014/main" id="{831F0398-D4C5-4A8B-8289-64B7466A2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0020">
                <a:off x="5785888" y="3322688"/>
                <a:ext cx="1605340" cy="603286"/>
                <a:chOff x="5747946" y="3406132"/>
                <a:chExt cx="1605340" cy="603286"/>
              </a:xfrm>
            </p:grpSpPr>
            <p:pic>
              <p:nvPicPr>
                <p:cNvPr id="76825" name="Grafik 25">
                  <a:extLst>
                    <a:ext uri="{FF2B5EF4-FFF2-40B4-BE49-F238E27FC236}">
                      <a16:creationId xmlns:a16="http://schemas.microsoft.com/office/drawing/2014/main" id="{E1066D86-C250-4BD0-886A-B8DE2B6B7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5786801" y="37303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6" name="Grafik 26">
                  <a:extLst>
                    <a:ext uri="{FF2B5EF4-FFF2-40B4-BE49-F238E27FC236}">
                      <a16:creationId xmlns:a16="http://schemas.microsoft.com/office/drawing/2014/main" id="{0F4F6BD5-8729-4AE1-804D-493FDF0DDE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095928" y="364268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7" name="Grafik 27">
                  <a:extLst>
                    <a:ext uri="{FF2B5EF4-FFF2-40B4-BE49-F238E27FC236}">
                      <a16:creationId xmlns:a16="http://schemas.microsoft.com/office/drawing/2014/main" id="{DD723995-5639-4EED-B5B5-50FB22F2AA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441178" y="35281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8" name="Grafik 28">
                  <a:extLst>
                    <a:ext uri="{FF2B5EF4-FFF2-40B4-BE49-F238E27FC236}">
                      <a16:creationId xmlns:a16="http://schemas.microsoft.com/office/drawing/2014/main" id="{95C6F2A9-4E56-4465-9811-0F55E38A4E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726139" y="3454158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9" name="Grafik 29">
                  <a:extLst>
                    <a:ext uri="{FF2B5EF4-FFF2-40B4-BE49-F238E27FC236}">
                      <a16:creationId xmlns:a16="http://schemas.microsoft.com/office/drawing/2014/main" id="{B0151603-5CCD-4C3C-A326-ADFDF8E093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074231" y="33672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9" name="Gruppieren 19">
                <a:extLst>
                  <a:ext uri="{FF2B5EF4-FFF2-40B4-BE49-F238E27FC236}">
                    <a16:creationId xmlns:a16="http://schemas.microsoft.com/office/drawing/2014/main" id="{806D6A9B-F126-4C72-A513-BE97B9452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8545" y="2773552"/>
                <a:ext cx="1605340" cy="603287"/>
                <a:chOff x="7372905" y="2866744"/>
                <a:chExt cx="1605340" cy="603287"/>
              </a:xfrm>
            </p:grpSpPr>
            <p:pic>
              <p:nvPicPr>
                <p:cNvPr id="76820" name="Grafik 20">
                  <a:extLst>
                    <a:ext uri="{FF2B5EF4-FFF2-40B4-BE49-F238E27FC236}">
                      <a16:creationId xmlns:a16="http://schemas.microsoft.com/office/drawing/2014/main" id="{24DE8321-4ECF-40F7-8404-01553CB5A6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7411760" y="31909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1" name="Grafik 21">
                  <a:extLst>
                    <a:ext uri="{FF2B5EF4-FFF2-40B4-BE49-F238E27FC236}">
                      <a16:creationId xmlns:a16="http://schemas.microsoft.com/office/drawing/2014/main" id="{CF1574E7-43EB-4EC0-B8E8-62B094EC75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720887" y="310329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2" name="Grafik 22">
                  <a:extLst>
                    <a:ext uri="{FF2B5EF4-FFF2-40B4-BE49-F238E27FC236}">
                      <a16:creationId xmlns:a16="http://schemas.microsoft.com/office/drawing/2014/main" id="{68B113FD-0270-4178-8A51-0F2B115002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066137" y="2988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3" name="Grafik 23">
                  <a:extLst>
                    <a:ext uri="{FF2B5EF4-FFF2-40B4-BE49-F238E27FC236}">
                      <a16:creationId xmlns:a16="http://schemas.microsoft.com/office/drawing/2014/main" id="{08A175A6-B1D5-4349-9EBA-C3E1BCA899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351098" y="2914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4" name="Grafik 24">
                  <a:extLst>
                    <a:ext uri="{FF2B5EF4-FFF2-40B4-BE49-F238E27FC236}">
                      <a16:creationId xmlns:a16="http://schemas.microsoft.com/office/drawing/2014/main" id="{681EAA42-5F43-428F-958A-438D8E0924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699190" y="2827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76805" name="Gruppieren 1">
            <a:extLst>
              <a:ext uri="{FF2B5EF4-FFF2-40B4-BE49-F238E27FC236}">
                <a16:creationId xmlns:a16="http://schemas.microsoft.com/office/drawing/2014/main" id="{B8892F78-F9B6-4880-86C3-F1B67924C304}"/>
              </a:ext>
            </a:extLst>
          </p:cNvPr>
          <p:cNvGrpSpPr>
            <a:grpSpLocks/>
          </p:cNvGrpSpPr>
          <p:nvPr/>
        </p:nvGrpSpPr>
        <p:grpSpPr bwMode="auto">
          <a:xfrm>
            <a:off x="512763" y="744538"/>
            <a:ext cx="8880475" cy="1671637"/>
            <a:chOff x="666532" y="352681"/>
            <a:chExt cx="8880140" cy="1670880"/>
          </a:xfrm>
        </p:grpSpPr>
        <p:sp>
          <p:nvSpPr>
            <p:cNvPr id="76808" name="AutoShape 4">
              <a:extLst>
                <a:ext uri="{FF2B5EF4-FFF2-40B4-BE49-F238E27FC236}">
                  <a16:creationId xmlns:a16="http://schemas.microsoft.com/office/drawing/2014/main" id="{5DCD0B21-EDF5-4AF5-B2EC-248FBBA9A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532" y="352681"/>
              <a:ext cx="8880140" cy="1670880"/>
            </a:xfrm>
            <a:prstGeom prst="bevel">
              <a:avLst>
                <a:gd name="adj" fmla="val 5111"/>
              </a:avLst>
            </a:prstGeom>
            <a:solidFill>
              <a:srgbClr val="F660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  <p:sp>
          <p:nvSpPr>
            <p:cNvPr id="76809" name="Text Box 5">
              <a:extLst>
                <a:ext uri="{FF2B5EF4-FFF2-40B4-BE49-F238E27FC236}">
                  <a16:creationId xmlns:a16="http://schemas.microsoft.com/office/drawing/2014/main" id="{7DDBB3B6-69D4-4E7C-8774-BD0CF9D32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52037" y="997425"/>
              <a:ext cx="8398561" cy="498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D2E9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7E8C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290513" indent="-29051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  <a:buClr>
                  <a:srgbClr val="FC0128"/>
                </a:buClr>
                <a:buSzPct val="120000"/>
              </a:pPr>
              <a:r>
                <a:rPr lang="de-DE" altLang="de-DE" sz="3600" b="1" dirty="0">
                  <a:solidFill>
                    <a:schemeClr val="bg1"/>
                  </a:solidFill>
                </a:rPr>
                <a:t>Vielen Dank für Euere Aufmerksamkeit</a:t>
              </a:r>
            </a:p>
          </p:txBody>
        </p:sp>
      </p:grpSp>
      <p:sp>
        <p:nvSpPr>
          <p:cNvPr id="76806" name="Textfeld 56">
            <a:extLst>
              <a:ext uri="{FF2B5EF4-FFF2-40B4-BE49-F238E27FC236}">
                <a16:creationId xmlns:a16="http://schemas.microsoft.com/office/drawing/2014/main" id="{E7BC9CE0-08EF-4288-9856-C13CD2F3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144463"/>
            <a:ext cx="105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B050"/>
                </a:solidFill>
              </a:rPr>
              <a:t>!100% !</a:t>
            </a:r>
          </a:p>
        </p:txBody>
      </p:sp>
      <p:sp>
        <p:nvSpPr>
          <p:cNvPr id="76807" name="Textfeld 1">
            <a:extLst>
              <a:ext uri="{FF2B5EF4-FFF2-40B4-BE49-F238E27FC236}">
                <a16:creationId xmlns:a16="http://schemas.microsoft.com/office/drawing/2014/main" id="{4DD3F373-2CC7-4B7C-98C2-D4B50143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4294188"/>
            <a:ext cx="59324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solidFill>
                  <a:schemeClr val="accent2"/>
                </a:solidFill>
              </a:rPr>
              <a:t>Wolfgang Thiel, Vorsitzender</a:t>
            </a:r>
          </a:p>
          <a:p>
            <a:pPr algn="ctr"/>
            <a:r>
              <a:rPr lang="de-DE" altLang="de-DE" b="1">
                <a:solidFill>
                  <a:schemeClr val="accent2"/>
                </a:solidFill>
              </a:rPr>
              <a:t>Initiative Südpfalz-Energie (ISE e.V.)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www.i-suedpfalz-energie.de/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Tel.: +49 172 7419812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eMail: wolfgang@thiel-wt.de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F6BCC6C-5CC9-409E-819E-FC0E51F94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66" t="20831" r="68791" b="25029"/>
          <a:stretch/>
        </p:blipFill>
        <p:spPr>
          <a:xfrm>
            <a:off x="963266" y="992778"/>
            <a:ext cx="7605836" cy="4973048"/>
          </a:xfrm>
          <a:prstGeom prst="rect">
            <a:avLst/>
          </a:prstGeom>
        </p:spPr>
      </p:pic>
      <p:sp>
        <p:nvSpPr>
          <p:cNvPr id="21506" name="Rectangle 4">
            <a:extLst>
              <a:ext uri="{FF2B5EF4-FFF2-40B4-BE49-F238E27FC236}">
                <a16:creationId xmlns:a16="http://schemas.microsoft.com/office/drawing/2014/main" id="{2505A362-F58E-44AA-AF42-17221A6D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6350"/>
            <a:ext cx="662040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</a:rPr>
              <a:t>Primärenergieverbrauch in Deutschland 2020</a:t>
            </a:r>
          </a:p>
          <a:p>
            <a:r>
              <a:rPr lang="de-DE" altLang="de-DE" b="1" dirty="0">
                <a:solidFill>
                  <a:schemeClr val="bg1"/>
                </a:solidFill>
              </a:rPr>
              <a:t>anteilige Energieträger</a:t>
            </a: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800B645E-C605-4CE3-81E4-9BD2AE121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249" y="892175"/>
            <a:ext cx="4570413" cy="37151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11.691</a:t>
            </a:r>
            <a:r>
              <a:rPr lang="de-DE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(12.800)</a:t>
            </a:r>
            <a:r>
              <a:rPr lang="de-DE" altLang="de-DE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PJ = </a:t>
            </a:r>
            <a:r>
              <a:rPr lang="de-DE" altLang="de-DE" sz="1800" b="1" dirty="0">
                <a:ea typeface="Microsoft YaHei" panose="020B0503020204020204" pitchFamily="34" charset="-122"/>
              </a:rPr>
              <a:t>3.248 (3.556) </a:t>
            </a:r>
            <a:r>
              <a:rPr lang="de-DE" altLang="de-DE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TWh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9711B69-0043-4E9D-A87A-1FE2F70F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51175"/>
            <a:ext cx="93345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chemeClr val="accent2"/>
                </a:solidFill>
              </a:rPr>
              <a:t>Erneuerbare wuchsen um nur ca. 2% in 2020! In 42 Jahren haben wir‘s geschafft!!!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193C33CE-73D0-43D5-9540-141323CC9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921864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2019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7A77CE4-79C2-44B9-9B9A-A2E4D06DFDEE}"/>
              </a:ext>
            </a:extLst>
          </p:cNvPr>
          <p:cNvSpPr txBox="1"/>
          <p:nvPr/>
        </p:nvSpPr>
        <p:spPr>
          <a:xfrm>
            <a:off x="2789853" y="5393093"/>
            <a:ext cx="1495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( ) Werte 2019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AAA2CB-E14B-491A-B4BE-0F66B8E22B80}"/>
              </a:ext>
            </a:extLst>
          </p:cNvPr>
          <p:cNvSpPr txBox="1"/>
          <p:nvPr/>
        </p:nvSpPr>
        <p:spPr>
          <a:xfrm>
            <a:off x="7377113" y="2900101"/>
            <a:ext cx="2390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25475" algn="l"/>
                <a:tab pos="719138" algn="l"/>
              </a:tabLst>
            </a:pPr>
            <a:r>
              <a:rPr lang="de-DE" sz="1800" dirty="0">
                <a:solidFill>
                  <a:srgbClr val="FF0000"/>
                </a:solidFill>
              </a:rPr>
              <a:t>   76,2%	Fossil</a:t>
            </a:r>
          </a:p>
          <a:p>
            <a:r>
              <a:rPr lang="de-DE" sz="1800" dirty="0">
                <a:solidFill>
                  <a:srgbClr val="FF0000"/>
                </a:solidFill>
              </a:rPr>
              <a:t>     6,0%	Atom</a:t>
            </a:r>
          </a:p>
          <a:p>
            <a:r>
              <a:rPr lang="de-DE" sz="1800" dirty="0">
                <a:solidFill>
                  <a:srgbClr val="FF0000"/>
                </a:solidFill>
              </a:rPr>
              <a:t>   16,8% 	Erneuerbare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2505A362-F58E-44AA-AF42-17221A6D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6350"/>
            <a:ext cx="802142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</a:rPr>
              <a:t>Primärenergieverbrauch, Energieträger in Deutschland</a:t>
            </a:r>
          </a:p>
          <a:p>
            <a:r>
              <a:rPr lang="de-DE" altLang="de-DE" b="1" dirty="0">
                <a:solidFill>
                  <a:schemeClr val="bg1"/>
                </a:solidFill>
              </a:rPr>
              <a:t>Änderungen in 2020 </a:t>
            </a:r>
            <a:r>
              <a:rPr lang="de-DE" altLang="de-DE" b="1" dirty="0" err="1">
                <a:solidFill>
                  <a:schemeClr val="bg1"/>
                </a:solidFill>
              </a:rPr>
              <a:t>ggü</a:t>
            </a:r>
            <a:r>
              <a:rPr lang="de-DE" altLang="de-DE" b="1" dirty="0">
                <a:solidFill>
                  <a:schemeClr val="bg1"/>
                </a:solidFill>
              </a:rPr>
              <a:t>. 2019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26E6FC22-8314-424E-9BB2-0DEB737FB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716588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829C18-561C-4599-BE83-A52ABC0A1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93" t="22857" r="5406" b="20107"/>
          <a:stretch/>
        </p:blipFill>
        <p:spPr>
          <a:xfrm>
            <a:off x="295609" y="991244"/>
            <a:ext cx="9334500" cy="4041533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A9711B69-0043-4E9D-A87A-1FE2F70F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69" y="6132513"/>
            <a:ext cx="93345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chemeClr val="accent2"/>
                </a:solidFill>
              </a:rPr>
              <a:t>Die Grafik ist sehr ermutigend! Hauptgrund: Corona!</a:t>
            </a:r>
          </a:p>
        </p:txBody>
      </p:sp>
    </p:spTree>
    <p:extLst>
      <p:ext uri="{BB962C8B-B14F-4D97-AF65-F5344CB8AC3E}">
        <p14:creationId xmlns:p14="http://schemas.microsoft.com/office/powerpoint/2010/main" val="185519651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25986EB-514D-4DC0-8107-5E4673DED3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98" t="23147" r="16835" b="4473"/>
          <a:stretch/>
        </p:blipFill>
        <p:spPr>
          <a:xfrm>
            <a:off x="278674" y="873433"/>
            <a:ext cx="9117875" cy="4843155"/>
          </a:xfrm>
          <a:prstGeom prst="rect">
            <a:avLst/>
          </a:prstGeom>
        </p:spPr>
      </p:pic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Entwicklung des Primärenergieverbrauch in Deutschland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1995 bis 2020</a:t>
            </a:r>
          </a:p>
        </p:txBody>
      </p:sp>
      <p:cxnSp>
        <p:nvCxnSpPr>
          <p:cNvPr id="56327" name="Gerade Verbindung mit Pfeil 6">
            <a:extLst>
              <a:ext uri="{FF2B5EF4-FFF2-40B4-BE49-F238E27FC236}">
                <a16:creationId xmlns:a16="http://schemas.microsoft.com/office/drawing/2014/main" id="{006843BA-78EF-47A8-84EA-F2B7620A8536}"/>
              </a:ext>
            </a:extLst>
          </p:cNvPr>
          <p:cNvCxnSpPr>
            <a:cxnSpLocks/>
          </p:cNvCxnSpPr>
          <p:nvPr/>
        </p:nvCxnSpPr>
        <p:spPr bwMode="auto">
          <a:xfrm>
            <a:off x="4492874" y="3543799"/>
            <a:ext cx="4450829" cy="15562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28" name="Textfeld 7">
            <a:extLst>
              <a:ext uri="{FF2B5EF4-FFF2-40B4-BE49-F238E27FC236}">
                <a16:creationId xmlns:a16="http://schemas.microsoft.com/office/drawing/2014/main" id="{C2350089-A7B6-4FB3-A13B-0CB3A9249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481" y="4321930"/>
            <a:ext cx="113685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rgbClr val="FF0000"/>
                </a:solidFill>
              </a:rPr>
              <a:t>- 20,2 %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716588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-1,34 %/a seit 2005: Corona lässt grüßen! EU-Richtline: - 1,5 %/a!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D305EA1-4901-46DD-AE72-5153E108F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3" b="12460"/>
          <a:stretch/>
        </p:blipFill>
        <p:spPr>
          <a:xfrm>
            <a:off x="164148" y="966788"/>
            <a:ext cx="9598977" cy="5165725"/>
          </a:xfrm>
          <a:prstGeom prst="rect">
            <a:avLst/>
          </a:prstGeom>
        </p:spPr>
      </p:pic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90500"/>
            <a:ext cx="69373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Energiebedarf: Energieflussbild 2019, Deutschland</a:t>
            </a:r>
          </a:p>
        </p:txBody>
      </p:sp>
      <p:sp>
        <p:nvSpPr>
          <p:cNvPr id="23556" name="Text Box 14">
            <a:extLst>
              <a:ext uri="{FF2B5EF4-FFF2-40B4-BE49-F238E27FC236}">
                <a16:creationId xmlns:a16="http://schemas.microsoft.com/office/drawing/2014/main" id="{DD920DC9-AB50-45C6-8EEB-49037B9B1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5724392"/>
            <a:ext cx="9509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</a:t>
            </a:r>
          </a:p>
        </p:txBody>
      </p:sp>
      <p:sp>
        <p:nvSpPr>
          <p:cNvPr id="23557" name="Rectangle 15">
            <a:extLst>
              <a:ext uri="{FF2B5EF4-FFF2-40B4-BE49-F238E27FC236}">
                <a16:creationId xmlns:a16="http://schemas.microsoft.com/office/drawing/2014/main" id="{02756285-366B-4466-9C13-4621415D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5895490"/>
            <a:ext cx="11303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0000"/>
                </a:solidFill>
                <a:ea typeface="Microsoft YaHei" panose="020B0503020204020204" pitchFamily="34" charset="-122"/>
              </a:rPr>
              <a:t>Anteile in %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FFB6BCB-F6DD-4C90-82A8-E2BA4EF4A01F}"/>
              </a:ext>
            </a:extLst>
          </p:cNvPr>
          <p:cNvGrpSpPr>
            <a:grpSpLocks/>
          </p:cNvGrpSpPr>
          <p:nvPr/>
        </p:nvGrpSpPr>
        <p:grpSpPr bwMode="auto">
          <a:xfrm>
            <a:off x="303102" y="2727349"/>
            <a:ext cx="3448842" cy="3192351"/>
            <a:chOff x="303886" y="2941664"/>
            <a:chExt cx="3449407" cy="3439119"/>
          </a:xfrm>
        </p:grpSpPr>
        <p:sp>
          <p:nvSpPr>
            <p:cNvPr id="23585" name="Textfeld 2">
              <a:extLst>
                <a:ext uri="{FF2B5EF4-FFF2-40B4-BE49-F238E27FC236}">
                  <a16:creationId xmlns:a16="http://schemas.microsoft.com/office/drawing/2014/main" id="{E39D8770-A7C9-41F9-A9B3-FE0807B4D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86" y="2941664"/>
              <a:ext cx="643230" cy="33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0,1 %</a:t>
              </a:r>
            </a:p>
          </p:txBody>
        </p:sp>
        <p:sp>
          <p:nvSpPr>
            <p:cNvPr id="23586" name="Textfeld 35">
              <a:extLst>
                <a:ext uri="{FF2B5EF4-FFF2-40B4-BE49-F238E27FC236}">
                  <a16:creationId xmlns:a16="http://schemas.microsoft.com/office/drawing/2014/main" id="{75C1C9D4-072D-4971-97CC-649EC2355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756" y="4067101"/>
              <a:ext cx="742633" cy="33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78,6 %</a:t>
              </a:r>
            </a:p>
          </p:txBody>
        </p:sp>
        <p:sp>
          <p:nvSpPr>
            <p:cNvPr id="23587" name="Textfeld 36">
              <a:extLst>
                <a:ext uri="{FF2B5EF4-FFF2-40B4-BE49-F238E27FC236}">
                  <a16:creationId xmlns:a16="http://schemas.microsoft.com/office/drawing/2014/main" id="{9AEA73CB-4D6D-4B59-9974-C1A312F2D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51" y="6049215"/>
              <a:ext cx="742633" cy="33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21.3 %</a:t>
              </a:r>
            </a:p>
          </p:txBody>
        </p:sp>
        <p:sp>
          <p:nvSpPr>
            <p:cNvPr id="23588" name="Ellipse 3">
              <a:extLst>
                <a:ext uri="{FF2B5EF4-FFF2-40B4-BE49-F238E27FC236}">
                  <a16:creationId xmlns:a16="http://schemas.microsoft.com/office/drawing/2014/main" id="{75B4B659-03A8-4540-BE68-C27D22BC6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842" y="3555322"/>
              <a:ext cx="2041451" cy="132948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A90D2B3-64B6-4D56-961C-257D953B977C}"/>
              </a:ext>
            </a:extLst>
          </p:cNvPr>
          <p:cNvGrpSpPr>
            <a:grpSpLocks/>
          </p:cNvGrpSpPr>
          <p:nvPr/>
        </p:nvGrpSpPr>
        <p:grpSpPr bwMode="auto">
          <a:xfrm>
            <a:off x="4635500" y="2598738"/>
            <a:ext cx="5247595" cy="2800004"/>
            <a:chOff x="4635499" y="2598086"/>
            <a:chExt cx="5248579" cy="2801031"/>
          </a:xfrm>
        </p:grpSpPr>
        <p:sp>
          <p:nvSpPr>
            <p:cNvPr id="23579" name="Textfeld 38">
              <a:extLst>
                <a:ext uri="{FF2B5EF4-FFF2-40B4-BE49-F238E27FC236}">
                  <a16:creationId xmlns:a16="http://schemas.microsoft.com/office/drawing/2014/main" id="{83026E72-0D6A-4B48-B472-2406D7A61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7721" y="2598086"/>
              <a:ext cx="1776364" cy="30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Verbrauchssektoren</a:t>
              </a:r>
            </a:p>
          </p:txBody>
        </p:sp>
        <p:sp>
          <p:nvSpPr>
            <p:cNvPr id="23580" name="Textfeld 39">
              <a:extLst>
                <a:ext uri="{FF2B5EF4-FFF2-40B4-BE49-F238E27FC236}">
                  <a16:creationId xmlns:a16="http://schemas.microsoft.com/office/drawing/2014/main" id="{C3174E42-6243-46A8-8251-070CB811D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5467" y="3145515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28,0 %</a:t>
              </a:r>
            </a:p>
          </p:txBody>
        </p:sp>
        <p:sp>
          <p:nvSpPr>
            <p:cNvPr id="23581" name="Textfeld 40">
              <a:extLst>
                <a:ext uri="{FF2B5EF4-FFF2-40B4-BE49-F238E27FC236}">
                  <a16:creationId xmlns:a16="http://schemas.microsoft.com/office/drawing/2014/main" id="{ADE8CE63-E16D-4DA2-8198-92A6566C2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7159" y="3639592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30,6 %</a:t>
              </a:r>
            </a:p>
          </p:txBody>
        </p:sp>
        <p:sp>
          <p:nvSpPr>
            <p:cNvPr id="23582" name="Textfeld 41">
              <a:extLst>
                <a:ext uri="{FF2B5EF4-FFF2-40B4-BE49-F238E27FC236}">
                  <a16:creationId xmlns:a16="http://schemas.microsoft.com/office/drawing/2014/main" id="{B626880C-2579-4B64-9970-0A3B20C96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5118" y="4393220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26,6 %</a:t>
              </a:r>
            </a:p>
          </p:txBody>
        </p:sp>
        <p:sp>
          <p:nvSpPr>
            <p:cNvPr id="23583" name="Textfeld 42">
              <a:extLst>
                <a:ext uri="{FF2B5EF4-FFF2-40B4-BE49-F238E27FC236}">
                  <a16:creationId xmlns:a16="http://schemas.microsoft.com/office/drawing/2014/main" id="{1DBFBB94-50B4-46FE-B45E-A339F0320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1428" y="5091227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14,8 %</a:t>
              </a:r>
            </a:p>
          </p:txBody>
        </p:sp>
        <p:sp>
          <p:nvSpPr>
            <p:cNvPr id="23584" name="Ellipse 43">
              <a:extLst>
                <a:ext uri="{FF2B5EF4-FFF2-40B4-BE49-F238E27FC236}">
                  <a16:creationId xmlns:a16="http://schemas.microsoft.com/office/drawing/2014/main" id="{B64C722A-7BA3-4DF0-8272-652F56F15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499" y="4082445"/>
              <a:ext cx="2041565" cy="119173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23561" name="Textfeld 1">
            <a:extLst>
              <a:ext uri="{FF2B5EF4-FFF2-40B4-BE49-F238E27FC236}">
                <a16:creationId xmlns:a16="http://schemas.microsoft.com/office/drawing/2014/main" id="{4A3B46FA-9924-46CA-AAD3-0A3BB9085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1056173"/>
            <a:ext cx="1998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/>
              <a:t>Energieeinheit: PJ </a:t>
            </a:r>
            <a:r>
              <a:rPr lang="de-DE" altLang="de-DE" sz="1200" b="1" dirty="0">
                <a:solidFill>
                  <a:schemeClr val="accent2"/>
                </a:solidFill>
              </a:rPr>
              <a:t>(TWh)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chemeClr val="accent2"/>
                </a:solidFill>
              </a:rPr>
              <a:t>Mehr als ¾ unseres Energieaufkommens importieren wir!</a:t>
            </a:r>
          </a:p>
        </p:txBody>
      </p:sp>
      <p:sp>
        <p:nvSpPr>
          <p:cNvPr id="23563" name="Textfeld 5">
            <a:extLst>
              <a:ext uri="{FF2B5EF4-FFF2-40B4-BE49-F238E27FC236}">
                <a16:creationId xmlns:a16="http://schemas.microsoft.com/office/drawing/2014/main" id="{3053CB1A-2590-48A0-92FD-7EB11A472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90" y="2532656"/>
            <a:ext cx="5004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(3,1)</a:t>
            </a:r>
          </a:p>
        </p:txBody>
      </p:sp>
      <p:sp>
        <p:nvSpPr>
          <p:cNvPr id="23564" name="Textfeld 23">
            <a:extLst>
              <a:ext uri="{FF2B5EF4-FFF2-40B4-BE49-F238E27FC236}">
                <a16:creationId xmlns:a16="http://schemas.microsoft.com/office/drawing/2014/main" id="{2978A52A-F6E4-4298-9029-A300347E1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85" y="3588598"/>
            <a:ext cx="7277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(3.682)</a:t>
            </a:r>
          </a:p>
        </p:txBody>
      </p:sp>
      <p:sp>
        <p:nvSpPr>
          <p:cNvPr id="23565" name="Textfeld 24">
            <a:extLst>
              <a:ext uri="{FF2B5EF4-FFF2-40B4-BE49-F238E27FC236}">
                <a16:creationId xmlns:a16="http://schemas.microsoft.com/office/drawing/2014/main" id="{B7B8E6FB-1A8C-4D82-9111-9F87DB22B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3" y="5412282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(998)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9435C8A-49E4-4DEB-ACB4-EAB1771D5A00}"/>
              </a:ext>
            </a:extLst>
          </p:cNvPr>
          <p:cNvSpPr txBox="1"/>
          <p:nvPr/>
        </p:nvSpPr>
        <p:spPr>
          <a:xfrm>
            <a:off x="2163340" y="4121476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(4.682)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9722936-65E1-4E41-9C50-097AD35D01DA}"/>
              </a:ext>
            </a:extLst>
          </p:cNvPr>
          <p:cNvSpPr txBox="1"/>
          <p:nvPr/>
        </p:nvSpPr>
        <p:spPr>
          <a:xfrm>
            <a:off x="5208010" y="4813966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(2.516)</a:t>
            </a:r>
          </a:p>
        </p:txBody>
      </p:sp>
      <p:sp>
        <p:nvSpPr>
          <p:cNvPr id="23568" name="Textfeld 27">
            <a:extLst>
              <a:ext uri="{FF2B5EF4-FFF2-40B4-BE49-F238E27FC236}">
                <a16:creationId xmlns:a16="http://schemas.microsoft.com/office/drawing/2014/main" id="{7D55EA1F-43F8-4361-AE9E-1DA8859F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600" y="3218261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704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69" name="Textfeld 28">
            <a:extLst>
              <a:ext uri="{FF2B5EF4-FFF2-40B4-BE49-F238E27FC236}">
                <a16:creationId xmlns:a16="http://schemas.microsoft.com/office/drawing/2014/main" id="{CE87408F-A4F4-424D-ABB9-1EDCD14F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045" y="3757573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770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0" name="Textfeld 29">
            <a:extLst>
              <a:ext uri="{FF2B5EF4-FFF2-40B4-BE49-F238E27FC236}">
                <a16:creationId xmlns:a16="http://schemas.microsoft.com/office/drawing/2014/main" id="{D3FB902A-3560-4E61-B5FD-521453A1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990" y="4489823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669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1" name="Textfeld 30">
            <a:extLst>
              <a:ext uri="{FF2B5EF4-FFF2-40B4-BE49-F238E27FC236}">
                <a16:creationId xmlns:a16="http://schemas.microsoft.com/office/drawing/2014/main" id="{2DE48791-D76A-4499-9AB1-782C8FB2C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067" y="5140479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373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2" name="Textfeld 27">
            <a:extLst>
              <a:ext uri="{FF2B5EF4-FFF2-40B4-BE49-F238E27FC236}">
                <a16:creationId xmlns:a16="http://schemas.microsoft.com/office/drawing/2014/main" id="{9969093B-24B4-4DD5-A523-614DF4112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645" y="1398929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158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3" name="Textfeld 27">
            <a:extLst>
              <a:ext uri="{FF2B5EF4-FFF2-40B4-BE49-F238E27FC236}">
                <a16:creationId xmlns:a16="http://schemas.microsoft.com/office/drawing/2014/main" id="{2BE26716-CBA0-4184-9415-BEC4B8AC6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123" y="1411159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668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4" name="Textfeld 27">
            <a:extLst>
              <a:ext uri="{FF2B5EF4-FFF2-40B4-BE49-F238E27FC236}">
                <a16:creationId xmlns:a16="http://schemas.microsoft.com/office/drawing/2014/main" id="{FC5861E3-21A5-4670-B785-9B012CAB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1249363"/>
            <a:ext cx="18859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Primärenergie-verbrauch  </a:t>
            </a:r>
            <a:r>
              <a:rPr lang="de-DE" altLang="de-DE" sz="900" b="1" dirty="0">
                <a:solidFill>
                  <a:schemeClr val="accent2"/>
                </a:solidFill>
              </a:rPr>
              <a:t>1)</a:t>
            </a:r>
            <a:br>
              <a:rPr lang="de-DE" altLang="de-DE" sz="900" b="1" dirty="0">
                <a:solidFill>
                  <a:schemeClr val="accent2"/>
                </a:solidFill>
              </a:rPr>
            </a:br>
            <a:r>
              <a:rPr lang="de-DE" altLang="de-DE" sz="1200" b="1" dirty="0">
                <a:solidFill>
                  <a:schemeClr val="accent2"/>
                </a:solidFill>
              </a:rPr>
              <a:t>(Summe </a:t>
            </a:r>
            <a:r>
              <a:rPr lang="de-DE" altLang="de-DE" sz="1200" b="1" u="sng" dirty="0">
                <a:solidFill>
                  <a:schemeClr val="accent2"/>
                </a:solidFill>
              </a:rPr>
              <a:t>3.341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  <a:p>
            <a:r>
              <a:rPr lang="de-DE" altLang="de-DE" sz="900" b="1" dirty="0">
                <a:solidFill>
                  <a:schemeClr val="accent2"/>
                </a:solidFill>
              </a:rPr>
              <a:t>1) ohne </a:t>
            </a:r>
            <a:r>
              <a:rPr lang="de-DE" altLang="de-DE" sz="900" b="1" dirty="0" err="1">
                <a:solidFill>
                  <a:schemeClr val="accent2"/>
                </a:solidFill>
              </a:rPr>
              <a:t>nichtenerg</a:t>
            </a:r>
            <a:r>
              <a:rPr lang="de-DE" altLang="de-DE" sz="900" b="1" dirty="0">
                <a:solidFill>
                  <a:schemeClr val="accent2"/>
                </a:solidFill>
              </a:rPr>
              <a:t>. Verbrauch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5DAF141-B43D-4BD5-AD68-E3999055F7E0}"/>
              </a:ext>
            </a:extLst>
          </p:cNvPr>
          <p:cNvSpPr txBox="1"/>
          <p:nvPr/>
        </p:nvSpPr>
        <p:spPr>
          <a:xfrm>
            <a:off x="3869271" y="4133585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(3.550)</a:t>
            </a:r>
          </a:p>
        </p:txBody>
      </p:sp>
      <p:sp>
        <p:nvSpPr>
          <p:cNvPr id="23576" name="Textfeld 27">
            <a:extLst>
              <a:ext uri="{FF2B5EF4-FFF2-40B4-BE49-F238E27FC236}">
                <a16:creationId xmlns:a16="http://schemas.microsoft.com/office/drawing/2014/main" id="{2BC33D8C-8B96-4CF9-8647-BADCA2D1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393" y="1279066"/>
            <a:ext cx="42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(-7)</a:t>
            </a:r>
          </a:p>
        </p:txBody>
      </p:sp>
      <p:sp>
        <p:nvSpPr>
          <p:cNvPr id="23577" name="Textfeld 27">
            <a:extLst>
              <a:ext uri="{FF2B5EF4-FFF2-40B4-BE49-F238E27FC236}">
                <a16:creationId xmlns:a16="http://schemas.microsoft.com/office/drawing/2014/main" id="{8448FA11-DB46-447E-BD9B-1B532B288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29" y="1410396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(216)</a:t>
            </a:r>
          </a:p>
        </p:txBody>
      </p:sp>
      <p:sp>
        <p:nvSpPr>
          <p:cNvPr id="36" name="Ellipse 3">
            <a:extLst>
              <a:ext uri="{FF2B5EF4-FFF2-40B4-BE49-F238E27FC236}">
                <a16:creationId xmlns:a16="http://schemas.microsoft.com/office/drawing/2014/main" id="{20C72A8E-50F2-48CC-B5FB-37B227AA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5" y="966788"/>
            <a:ext cx="2155825" cy="1389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A4DAD6E2-F606-4CBD-923D-62DBA077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3534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Transformation zu 100% Erneuerbare bis 2040 in D (1)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zeitlicher Verlauf: Plan (soll)</a:t>
            </a:r>
          </a:p>
        </p:txBody>
      </p:sp>
      <p:sp>
        <p:nvSpPr>
          <p:cNvPr id="54275" name="Textfeld 7">
            <a:extLst>
              <a:ext uri="{FF2B5EF4-FFF2-40B4-BE49-F238E27FC236}">
                <a16:creationId xmlns:a16="http://schemas.microsoft.com/office/drawing/2014/main" id="{92E30087-84D5-4ACF-8F94-D46EFAF7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868363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 dirty="0"/>
              <a:t>TWh</a:t>
            </a:r>
          </a:p>
        </p:txBody>
      </p:sp>
      <p:graphicFrame>
        <p:nvGraphicFramePr>
          <p:cNvPr id="27" name="Diagramm 26">
            <a:extLst>
              <a:ext uri="{FF2B5EF4-FFF2-40B4-BE49-F238E27FC236}">
                <a16:creationId xmlns:a16="http://schemas.microsoft.com/office/drawing/2014/main" id="{3E6C89E6-CED9-4D2C-91FF-7432E305673F}"/>
              </a:ext>
            </a:extLst>
          </p:cNvPr>
          <p:cNvGraphicFramePr>
            <a:graphicFrameLocks/>
          </p:cNvGraphicFramePr>
          <p:nvPr/>
        </p:nvGraphicFramePr>
        <p:xfrm>
          <a:off x="243856" y="1175337"/>
          <a:ext cx="9662143" cy="472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7" name="Textfeld 1">
            <a:extLst>
              <a:ext uri="{FF2B5EF4-FFF2-40B4-BE49-F238E27FC236}">
                <a16:creationId xmlns:a16="http://schemas.microsoft.com/office/drawing/2014/main" id="{00FCC825-45F1-4291-B52D-28B4A9E7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2219325"/>
            <a:ext cx="316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Primärenergieverbrauch inkl. Verluste</a:t>
            </a:r>
            <a:br>
              <a:rPr lang="de-DE" altLang="de-DE" sz="1400" dirty="0">
                <a:solidFill>
                  <a:schemeClr val="accent2"/>
                </a:solidFill>
              </a:rPr>
            </a:br>
            <a:r>
              <a:rPr lang="de-DE" altLang="de-DE" sz="1400" dirty="0">
                <a:solidFill>
                  <a:schemeClr val="accent2"/>
                </a:solidFill>
              </a:rPr>
              <a:t>und Einsparung</a:t>
            </a:r>
          </a:p>
        </p:txBody>
      </p:sp>
      <p:sp>
        <p:nvSpPr>
          <p:cNvPr id="54278" name="Textfeld 5">
            <a:extLst>
              <a:ext uri="{FF2B5EF4-FFF2-40B4-BE49-F238E27FC236}">
                <a16:creationId xmlns:a16="http://schemas.microsoft.com/office/drawing/2014/main" id="{3DDF245F-D9E7-4D56-B10D-8F7BE784C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75" y="3530600"/>
            <a:ext cx="117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chemeClr val="accent2"/>
                </a:solidFill>
              </a:rPr>
              <a:t>Erneuerbare</a:t>
            </a:r>
          </a:p>
        </p:txBody>
      </p:sp>
      <p:sp>
        <p:nvSpPr>
          <p:cNvPr id="54279" name="Textfeld 6">
            <a:extLst>
              <a:ext uri="{FF2B5EF4-FFF2-40B4-BE49-F238E27FC236}">
                <a16:creationId xmlns:a16="http://schemas.microsoft.com/office/drawing/2014/main" id="{7171BD2A-C2E1-4A41-B40B-242254CC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4624388"/>
            <a:ext cx="75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Erdgas</a:t>
            </a:r>
          </a:p>
        </p:txBody>
      </p:sp>
      <p:sp>
        <p:nvSpPr>
          <p:cNvPr id="54280" name="Textfeld 7">
            <a:extLst>
              <a:ext uri="{FF2B5EF4-FFF2-40B4-BE49-F238E27FC236}">
                <a16:creationId xmlns:a16="http://schemas.microsoft.com/office/drawing/2014/main" id="{FDC6F750-745F-43C8-A2FF-FCD5B0E1A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4624388"/>
            <a:ext cx="90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chemeClr val="accent2"/>
                </a:solidFill>
              </a:rPr>
              <a:t>Mineralöl</a:t>
            </a:r>
          </a:p>
        </p:txBody>
      </p:sp>
      <p:sp>
        <p:nvSpPr>
          <p:cNvPr id="54281" name="Textfeld 8">
            <a:extLst>
              <a:ext uri="{FF2B5EF4-FFF2-40B4-BE49-F238E27FC236}">
                <a16:creationId xmlns:a16="http://schemas.microsoft.com/office/drawing/2014/main" id="{1967067E-A4D8-4D92-B2A6-5A533726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4873625"/>
            <a:ext cx="64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chemeClr val="accent2"/>
                </a:solidFill>
              </a:rPr>
              <a:t>Kohle</a:t>
            </a:r>
          </a:p>
        </p:txBody>
      </p:sp>
      <p:sp>
        <p:nvSpPr>
          <p:cNvPr id="54282" name="Textfeld 9">
            <a:extLst>
              <a:ext uri="{FF2B5EF4-FFF2-40B4-BE49-F238E27FC236}">
                <a16:creationId xmlns:a16="http://schemas.microsoft.com/office/drawing/2014/main" id="{93C92B43-F7E6-4FBC-81A0-4517AA73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888" y="4846638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chemeClr val="accent2"/>
                </a:solidFill>
              </a:rPr>
              <a:t>Kernkraft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0E05432-EDDA-44AB-963F-EA1587D3D17C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747713"/>
            <a:ext cx="873125" cy="5170487"/>
            <a:chOff x="1968885" y="747713"/>
            <a:chExt cx="872354" cy="5170830"/>
          </a:xfrm>
        </p:grpSpPr>
        <p:cxnSp>
          <p:nvCxnSpPr>
            <p:cNvPr id="54297" name="Gerader Verbinder 3">
              <a:extLst>
                <a:ext uri="{FF2B5EF4-FFF2-40B4-BE49-F238E27FC236}">
                  <a16:creationId xmlns:a16="http://schemas.microsoft.com/office/drawing/2014/main" id="{D17740A1-3DBE-45E6-B3B3-657011498B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05065" y="1426040"/>
              <a:ext cx="0" cy="3938123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298" name="Textfeld 12">
              <a:extLst>
                <a:ext uri="{FF2B5EF4-FFF2-40B4-BE49-F238E27FC236}">
                  <a16:creationId xmlns:a16="http://schemas.microsoft.com/office/drawing/2014/main" id="{BA284499-E651-463D-9F32-023063BD4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85" y="747713"/>
              <a:ext cx="8723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>
                  <a:solidFill>
                    <a:srgbClr val="FF0000"/>
                  </a:solidFill>
                </a:rPr>
                <a:t>Atom-</a:t>
              </a:r>
              <a:br>
                <a:rPr lang="de-DE" altLang="de-DE" sz="1400">
                  <a:solidFill>
                    <a:srgbClr val="FF0000"/>
                  </a:solidFill>
                </a:rPr>
              </a:br>
              <a:r>
                <a:rPr lang="de-DE" altLang="de-DE" sz="1400">
                  <a:solidFill>
                    <a:srgbClr val="FF0000"/>
                  </a:solidFill>
                </a:rPr>
                <a:t>Ausstieg</a:t>
              </a:r>
            </a:p>
          </p:txBody>
        </p:sp>
        <p:sp>
          <p:nvSpPr>
            <p:cNvPr id="54299" name="Gleichschenkliges Dreieck 4">
              <a:extLst>
                <a:ext uri="{FF2B5EF4-FFF2-40B4-BE49-F238E27FC236}">
                  <a16:creationId xmlns:a16="http://schemas.microsoft.com/office/drawing/2014/main" id="{1335676D-0F8C-4A68-BD3D-325A1848D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269958" y="1262536"/>
              <a:ext cx="270209" cy="22559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  <p:sp>
          <p:nvSpPr>
            <p:cNvPr id="54300" name="Ellipse 2">
              <a:extLst>
                <a:ext uri="{FF2B5EF4-FFF2-40B4-BE49-F238E27FC236}">
                  <a16:creationId xmlns:a16="http://schemas.microsoft.com/office/drawing/2014/main" id="{7AA9E6BA-3D8E-4122-8F14-A1227433E5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2132919" y="5314289"/>
              <a:ext cx="270204" cy="604254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69645" name="Gruppieren 1">
            <a:extLst>
              <a:ext uri="{FF2B5EF4-FFF2-40B4-BE49-F238E27FC236}">
                <a16:creationId xmlns:a16="http://schemas.microsoft.com/office/drawing/2014/main" id="{5C6822F3-1EFC-4A82-AA55-79C6A733A820}"/>
              </a:ext>
            </a:extLst>
          </p:cNvPr>
          <p:cNvGrpSpPr>
            <a:grpSpLocks/>
          </p:cNvGrpSpPr>
          <p:nvPr/>
        </p:nvGrpSpPr>
        <p:grpSpPr bwMode="auto">
          <a:xfrm>
            <a:off x="7153275" y="747713"/>
            <a:ext cx="871538" cy="5156200"/>
            <a:chOff x="7170420" y="747713"/>
            <a:chExt cx="871538" cy="5156862"/>
          </a:xfrm>
        </p:grpSpPr>
        <p:grpSp>
          <p:nvGrpSpPr>
            <p:cNvPr id="54292" name="Gruppieren 4">
              <a:extLst>
                <a:ext uri="{FF2B5EF4-FFF2-40B4-BE49-F238E27FC236}">
                  <a16:creationId xmlns:a16="http://schemas.microsoft.com/office/drawing/2014/main" id="{0171B2F4-3013-42FA-B0FE-7EC3AA6D6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0420" y="747713"/>
              <a:ext cx="871538" cy="4616428"/>
              <a:chOff x="5219291" y="747713"/>
              <a:chExt cx="872354" cy="4616450"/>
            </a:xfrm>
          </p:grpSpPr>
          <p:cxnSp>
            <p:nvCxnSpPr>
              <p:cNvPr id="54294" name="Gerader Verbinder 16">
                <a:extLst>
                  <a:ext uri="{FF2B5EF4-FFF2-40B4-BE49-F238E27FC236}">
                    <a16:creationId xmlns:a16="http://schemas.microsoft.com/office/drawing/2014/main" id="{E85AB86C-A20B-4649-B1C7-6DFDC4B77B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655471" y="1426040"/>
                <a:ext cx="0" cy="393812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295" name="Textfeld 17">
                <a:extLst>
                  <a:ext uri="{FF2B5EF4-FFF2-40B4-BE49-F238E27FC236}">
                    <a16:creationId xmlns:a16="http://schemas.microsoft.com/office/drawing/2014/main" id="{D9B6E3CC-AD24-483B-9403-EBE2BC3FB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9291" y="747713"/>
                <a:ext cx="87235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>
                    <a:solidFill>
                      <a:srgbClr val="FF0000"/>
                    </a:solidFill>
                  </a:rPr>
                  <a:t>Kohle-</a:t>
                </a:r>
                <a:br>
                  <a:rPr lang="de-DE" altLang="de-DE" sz="1400">
                    <a:solidFill>
                      <a:srgbClr val="FF0000"/>
                    </a:solidFill>
                  </a:rPr>
                </a:br>
                <a:r>
                  <a:rPr lang="de-DE" altLang="de-DE" sz="1400">
                    <a:solidFill>
                      <a:srgbClr val="FF0000"/>
                    </a:solidFill>
                  </a:rPr>
                  <a:t>Ausstieg</a:t>
                </a:r>
              </a:p>
            </p:txBody>
          </p:sp>
          <p:sp>
            <p:nvSpPr>
              <p:cNvPr id="54296" name="Gleichschenkliges Dreieck 18">
                <a:extLst>
                  <a:ext uri="{FF2B5EF4-FFF2-40B4-BE49-F238E27FC236}">
                    <a16:creationId xmlns:a16="http://schemas.microsoft.com/office/drawing/2014/main" id="{21865F43-FCB4-4778-8B6B-20455AE35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520518" y="1262536"/>
                <a:ext cx="269903" cy="22559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54293" name="Ellipse 2">
              <a:extLst>
                <a:ext uri="{FF2B5EF4-FFF2-40B4-BE49-F238E27FC236}">
                  <a16:creationId xmlns:a16="http://schemas.microsoft.com/office/drawing/2014/main" id="{20ACCA31-D336-4822-B595-7AAB69BD7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7338675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69646" name="Gruppieren 2">
            <a:extLst>
              <a:ext uri="{FF2B5EF4-FFF2-40B4-BE49-F238E27FC236}">
                <a16:creationId xmlns:a16="http://schemas.microsoft.com/office/drawing/2014/main" id="{F2585EB0-E79F-40D4-BC8B-514312B00E5E}"/>
              </a:ext>
            </a:extLst>
          </p:cNvPr>
          <p:cNvGrpSpPr>
            <a:grpSpLocks/>
          </p:cNvGrpSpPr>
          <p:nvPr/>
        </p:nvGrpSpPr>
        <p:grpSpPr bwMode="auto">
          <a:xfrm>
            <a:off x="8707438" y="757238"/>
            <a:ext cx="1100137" cy="5146675"/>
            <a:chOff x="8732838" y="757238"/>
            <a:chExt cx="1100137" cy="5147337"/>
          </a:xfrm>
        </p:grpSpPr>
        <p:grpSp>
          <p:nvGrpSpPr>
            <p:cNvPr id="54287" name="Gruppieren 5">
              <a:extLst>
                <a:ext uri="{FF2B5EF4-FFF2-40B4-BE49-F238E27FC236}">
                  <a16:creationId xmlns:a16="http://schemas.microsoft.com/office/drawing/2014/main" id="{F5A2CD70-B9FC-4DE6-8651-6056790BC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2838" y="757238"/>
              <a:ext cx="1100137" cy="4606918"/>
              <a:chOff x="8732838" y="757105"/>
              <a:chExt cx="1100137" cy="4607058"/>
            </a:xfrm>
          </p:grpSpPr>
          <p:cxnSp>
            <p:nvCxnSpPr>
              <p:cNvPr id="54289" name="Gerader Verbinder 20">
                <a:extLst>
                  <a:ext uri="{FF2B5EF4-FFF2-40B4-BE49-F238E27FC236}">
                    <a16:creationId xmlns:a16="http://schemas.microsoft.com/office/drawing/2014/main" id="{DBBF97C8-E5FB-4880-A9E9-A10DDE382B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410234" y="1425400"/>
                <a:ext cx="0" cy="393876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290" name="Textfeld 21">
                <a:extLst>
                  <a:ext uri="{FF2B5EF4-FFF2-40B4-BE49-F238E27FC236}">
                    <a16:creationId xmlns:a16="http://schemas.microsoft.com/office/drawing/2014/main" id="{263FFD35-DE0F-4025-AF76-4E92241D6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2838" y="757105"/>
                <a:ext cx="1100137" cy="503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>
                    <a:solidFill>
                      <a:srgbClr val="FF0000"/>
                    </a:solidFill>
                  </a:rPr>
                  <a:t>Öl-/Erdgas-</a:t>
                </a:r>
                <a:br>
                  <a:rPr lang="de-DE" altLang="de-DE" sz="1400">
                    <a:solidFill>
                      <a:srgbClr val="FF0000"/>
                    </a:solidFill>
                  </a:rPr>
                </a:br>
                <a:r>
                  <a:rPr lang="de-DE" altLang="de-DE" sz="1400">
                    <a:solidFill>
                      <a:srgbClr val="FF0000"/>
                    </a:solidFill>
                  </a:rPr>
                  <a:t>Ausstieg</a:t>
                </a:r>
              </a:p>
            </p:txBody>
          </p:sp>
          <p:sp>
            <p:nvSpPr>
              <p:cNvPr id="54291" name="Gleichschenkliges Dreieck 22">
                <a:extLst>
                  <a:ext uri="{FF2B5EF4-FFF2-40B4-BE49-F238E27FC236}">
                    <a16:creationId xmlns:a16="http://schemas.microsoft.com/office/drawing/2014/main" id="{96A3E81E-B573-4201-BB8B-5DB698ED0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275284" y="1261869"/>
                <a:ext cx="269896" cy="22562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54288" name="Ellipse 2">
              <a:extLst>
                <a:ext uri="{FF2B5EF4-FFF2-40B4-BE49-F238E27FC236}">
                  <a16:creationId xmlns:a16="http://schemas.microsoft.com/office/drawing/2014/main" id="{A1F91921-2210-4A5A-B08F-3451E239AE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9132853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33" name="Rectangle 4">
            <a:extLst>
              <a:ext uri="{FF2B5EF4-FFF2-40B4-BE49-F238E27FC236}">
                <a16:creationId xmlns:a16="http://schemas.microsoft.com/office/drawing/2014/main" id="{FC120142-C81D-41FD-86A4-9489616CD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1550"/>
            <a:ext cx="99060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>
                <a:solidFill>
                  <a:schemeClr val="accent2"/>
                </a:solidFill>
              </a:rPr>
              <a:t>Mit dem Öl-/Erdgas-Ausstieg ist die Energiewende abgeschlossen!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3D9BEF85-3CBF-40A3-BED4-0F22D4B43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726" y="5908178"/>
            <a:ext cx="9569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366" y="0"/>
            <a:ext cx="87492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Transformation zu 100% Erneuerbare bis 2040 in D (2)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zeitlicher Verlauf: P-Energieverbrauch und Erneuerbare soll -ist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chemeClr val="accent2"/>
                </a:solidFill>
              </a:rPr>
              <a:t>Primärenergieverbrauch wg. Corona ok! Trend bei Erneuerbaren nicht ok!</a:t>
            </a:r>
          </a:p>
        </p:txBody>
      </p:sp>
      <p:sp>
        <p:nvSpPr>
          <p:cNvPr id="41" name="Textfeld 7">
            <a:extLst>
              <a:ext uri="{FF2B5EF4-FFF2-40B4-BE49-F238E27FC236}">
                <a16:creationId xmlns:a16="http://schemas.microsoft.com/office/drawing/2014/main" id="{762421BE-962D-48DB-94D8-B2B4E97B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69" y="922586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 dirty="0"/>
              <a:t>TWh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925D4147-2586-4C7F-99EC-4956F5228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644" y="5864637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2019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9FE3D9A-920F-49FA-943E-BC779D1450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230491"/>
              </p:ext>
            </p:extLst>
          </p:nvPr>
        </p:nvGraphicFramePr>
        <p:xfrm>
          <a:off x="374469" y="1375953"/>
          <a:ext cx="9135291" cy="440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52319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DCE6E3C0-1263-4916-B56E-ED3FE7813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608734"/>
              </p:ext>
            </p:extLst>
          </p:nvPr>
        </p:nvGraphicFramePr>
        <p:xfrm>
          <a:off x="287338" y="1384663"/>
          <a:ext cx="9043044" cy="436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366" y="0"/>
            <a:ext cx="87492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Transformation zu 100% Erneuerbare bis 2040 in D (3)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zeitlicher Verlauf: P-Energieträger soll -ist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chemeClr val="accent2"/>
                </a:solidFill>
              </a:rPr>
              <a:t>Mineralöl geht in die falsche Richtung!</a:t>
            </a:r>
          </a:p>
        </p:txBody>
      </p:sp>
      <p:sp>
        <p:nvSpPr>
          <p:cNvPr id="41" name="Textfeld 7">
            <a:extLst>
              <a:ext uri="{FF2B5EF4-FFF2-40B4-BE49-F238E27FC236}">
                <a16:creationId xmlns:a16="http://schemas.microsoft.com/office/drawing/2014/main" id="{762421BE-962D-48DB-94D8-B2B4E97B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911225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 dirty="0"/>
              <a:t>TWh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6D99B9-2452-4E5E-9E8F-6C72554A9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3121025"/>
            <a:ext cx="75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Erdgas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B4A378E-F20A-4D45-ABEA-4A1444E54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198" y="3275012"/>
            <a:ext cx="90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Mineralöl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97AE0B4-BA50-4C20-A4E8-1571D8715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05" y="3854722"/>
            <a:ext cx="64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Kohle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3E0288-B57D-477B-9AEF-AE978B18A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991" y="4663758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Kernkraft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17FB05F4-4C0A-4A9A-ADF8-FEB52B4BB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478" y="5847222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2019</a:t>
            </a:r>
          </a:p>
        </p:txBody>
      </p:sp>
    </p:spTree>
    <p:extLst>
      <p:ext uri="{BB962C8B-B14F-4D97-AF65-F5344CB8AC3E}">
        <p14:creationId xmlns:p14="http://schemas.microsoft.com/office/powerpoint/2010/main" val="284442924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e_ppt_basic_gray_DE">
  <a:themeElements>
    <a:clrScheme name="">
      <a:dk1>
        <a:srgbClr val="000000"/>
      </a:dk1>
      <a:lt1>
        <a:srgbClr val="D0D3DA"/>
      </a:lt1>
      <a:dk2>
        <a:srgbClr val="949EAA"/>
      </a:dk2>
      <a:lt2>
        <a:srgbClr val="FFFFFF"/>
      </a:lt2>
      <a:accent1>
        <a:srgbClr val="AFB4BE"/>
      </a:accent1>
      <a:accent2>
        <a:srgbClr val="FF9900"/>
      </a:accent2>
      <a:accent3>
        <a:srgbClr val="E4E6EA"/>
      </a:accent3>
      <a:accent4>
        <a:srgbClr val="000000"/>
      </a:accent4>
      <a:accent5>
        <a:srgbClr val="D4D6DB"/>
      </a:accent5>
      <a:accent6>
        <a:srgbClr val="E78A00"/>
      </a:accent6>
      <a:hlink>
        <a:srgbClr val="336699"/>
      </a:hlink>
      <a:folHlink>
        <a:srgbClr val="990000"/>
      </a:folHlink>
    </a:clrScheme>
    <a:fontScheme name="sie_ppt_basic_gray_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e_ppt_basic_gray_DE 1">
        <a:dk1>
          <a:srgbClr val="FFFFFF"/>
        </a:dk1>
        <a:lt1>
          <a:srgbClr val="FFFFFF"/>
        </a:lt1>
        <a:dk2>
          <a:srgbClr val="6699CC"/>
        </a:dk2>
        <a:lt2>
          <a:srgbClr val="FFFFFF"/>
        </a:lt2>
        <a:accent1>
          <a:srgbClr val="333333"/>
        </a:accent1>
        <a:accent2>
          <a:srgbClr val="999999"/>
        </a:accent2>
        <a:accent3>
          <a:srgbClr val="B8CAE2"/>
        </a:accent3>
        <a:accent4>
          <a:srgbClr val="DADADA"/>
        </a:accent4>
        <a:accent5>
          <a:srgbClr val="ADADAD"/>
        </a:accent5>
        <a:accent6>
          <a:srgbClr val="8A8A8A"/>
        </a:accent6>
        <a:hlink>
          <a:srgbClr val="CCCC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_ppt_basic_gray_DE 2">
        <a:dk1>
          <a:srgbClr val="000000"/>
        </a:dk1>
        <a:lt1>
          <a:srgbClr val="D0D3DA"/>
        </a:lt1>
        <a:dk2>
          <a:srgbClr val="949EAA"/>
        </a:dk2>
        <a:lt2>
          <a:srgbClr val="FFFFFF"/>
        </a:lt2>
        <a:accent1>
          <a:srgbClr val="A0B6C0"/>
        </a:accent1>
        <a:accent2>
          <a:srgbClr val="336699"/>
        </a:accent2>
        <a:accent3>
          <a:srgbClr val="E4E6EA"/>
        </a:accent3>
        <a:accent4>
          <a:srgbClr val="000000"/>
        </a:accent4>
        <a:accent5>
          <a:srgbClr val="CDD7DC"/>
        </a:accent5>
        <a:accent6>
          <a:srgbClr val="2D5C8A"/>
        </a:accent6>
        <a:hlink>
          <a:srgbClr val="CC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1508</Words>
  <Application>Microsoft Office PowerPoint</Application>
  <PresentationFormat>A4-Papier (210 x 297 mm)</PresentationFormat>
  <Paragraphs>336</Paragraphs>
  <Slides>23</Slides>
  <Notes>23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Siemens Slab</vt:lpstr>
      <vt:lpstr>Wingdings</vt:lpstr>
      <vt:lpstr>pg_blau_basisversion</vt:lpstr>
      <vt:lpstr>sie_ppt_basic_gray_DE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Thielwol</cp:lastModifiedBy>
  <cp:revision>2209</cp:revision>
  <cp:lastPrinted>2019-03-23T07:11:31Z</cp:lastPrinted>
  <dcterms:created xsi:type="dcterms:W3CDTF">2003-01-24T08:17:53Z</dcterms:created>
  <dcterms:modified xsi:type="dcterms:W3CDTF">2021-02-25T16:07:59Z</dcterms:modified>
</cp:coreProperties>
</file>