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78" r:id="rId2"/>
    <p:sldId id="909" r:id="rId3"/>
    <p:sldId id="870" r:id="rId4"/>
    <p:sldId id="922" r:id="rId5"/>
    <p:sldId id="918" r:id="rId6"/>
    <p:sldId id="811" r:id="rId7"/>
    <p:sldId id="823" r:id="rId8"/>
    <p:sldId id="845" r:id="rId9"/>
    <p:sldId id="874" r:id="rId10"/>
    <p:sldId id="825" r:id="rId11"/>
    <p:sldId id="827" r:id="rId12"/>
    <p:sldId id="862" r:id="rId13"/>
    <p:sldId id="876" r:id="rId14"/>
    <p:sldId id="885" r:id="rId15"/>
    <p:sldId id="894" r:id="rId16"/>
    <p:sldId id="867" r:id="rId17"/>
    <p:sldId id="897" r:id="rId18"/>
    <p:sldId id="896" r:id="rId19"/>
    <p:sldId id="920" r:id="rId20"/>
    <p:sldId id="921" r:id="rId21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A50021"/>
    <a:srgbClr val="FF3300"/>
    <a:srgbClr val="FF7C80"/>
    <a:srgbClr val="3399FF"/>
    <a:srgbClr val="FFCC99"/>
    <a:srgbClr val="F2F2F2"/>
    <a:srgbClr val="DDDDDD"/>
    <a:srgbClr val="00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0" autoAdjust="0"/>
    <p:restoredTop sz="92704" autoAdjust="0"/>
  </p:normalViewPr>
  <p:slideViewPr>
    <p:cSldViewPr snapToGrid="0">
      <p:cViewPr varScale="1">
        <p:scale>
          <a:sx n="76" d="100"/>
          <a:sy n="76" d="100"/>
        </p:scale>
        <p:origin x="1848" y="6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48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enWT\WT\Energie\Vortr&#228;ge%20EnergiewendeWT\Prim&#228;renergiedaten\Prim&#228;renergiedaten\Prim&#228;renergiedaten%202016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enWT\WT\Energie\01Initiative%20S&#252;dpfalz-Energie\08Veranstaltungen\2019\2019-03-23Ausbaupfald2050\Quellen\Transform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enWT\WT\Energie\01Initiative%20S&#252;dpfalz-Energie\08Veranstaltungen\2019\2019-03-23Ausbaupfald2050\Annahmen\Volllaststunde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10Stammtisch\2020\2020-01-23Rheinzabern\Vortrag\Transformation2040_Soll-I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10Stammtisch\2020\2020-01-23Rheinzabern\Vortrag\Transformation2040_Soll-Ist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2Landesverband%20EE%20RLP\EEG-Novellierung\Ausbaupfad%20bis%202040\Transformation2040_Soll-Is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35-487A-9E17-0ABC2E8E2BE6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35-487A-9E17-0ABC2E8E2BE6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35-487A-9E17-0ABC2E8E2BE6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35-487A-9E17-0ABC2E8E2BE6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35-487A-9E17-0ABC2E8E2BE6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735-487A-9E17-0ABC2E8E2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0833333333333332E-2"/>
          <c:w val="1"/>
          <c:h val="0.9791666666666666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79170254467324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8F-4848-9229-8FDFDAB1ED7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8F-4848-9229-8FDFDAB1ED75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8F-4848-9229-8FDFDAB1ED75}"/>
              </c:ext>
            </c:extLst>
          </c:dPt>
          <c:dPt>
            <c:idx val="3"/>
            <c:bubble3D val="0"/>
            <c:spPr>
              <a:solidFill>
                <a:srgbClr val="A5002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8F-4848-9229-8FDFDAB1ED75}"/>
              </c:ext>
            </c:extLst>
          </c:dPt>
          <c:dPt>
            <c:idx val="4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8F-4848-9229-8FDFDAB1ED75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F8F-4848-9229-8FDFDAB1ED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F8F-4848-9229-8FDFDAB1ED75}"/>
              </c:ext>
            </c:extLst>
          </c:dPt>
          <c:dLbls>
            <c:dLbl>
              <c:idx val="0"/>
              <c:layout>
                <c:manualLayout>
                  <c:x val="-0.21893637865108745"/>
                  <c:y val="9.50165998711335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8F-4848-9229-8FDFDAB1ED75}"/>
                </c:ext>
              </c:extLst>
            </c:dLbl>
            <c:dLbl>
              <c:idx val="1"/>
              <c:layout>
                <c:manualLayout>
                  <c:x val="-0.11473877097932017"/>
                  <c:y val="-0.3793385225243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8F-4848-9229-8FDFDAB1ED75}"/>
                </c:ext>
              </c:extLst>
            </c:dLbl>
            <c:dLbl>
              <c:idx val="2"/>
              <c:layout>
                <c:manualLayout>
                  <c:x val="0.16667694777412315"/>
                  <c:y val="-0.254473676843350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8F-4848-9229-8FDFDAB1ED75}"/>
                </c:ext>
              </c:extLst>
            </c:dLbl>
            <c:dLbl>
              <c:idx val="3"/>
              <c:layout>
                <c:manualLayout>
                  <c:x val="0.12053233376548174"/>
                  <c:y val="-0.156279283435773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8F-4848-9229-8FDFDAB1ED75}"/>
                </c:ext>
              </c:extLst>
            </c:dLbl>
            <c:dLbl>
              <c:idx val="4"/>
              <c:layout>
                <c:manualLayout>
                  <c:x val="0.14892196361044749"/>
                  <c:y val="3.6396382038038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8F-4848-9229-8FDFDAB1ED75}"/>
                </c:ext>
              </c:extLst>
            </c:dLbl>
            <c:dLbl>
              <c:idx val="5"/>
              <c:layout>
                <c:manualLayout>
                  <c:x val="0.10493169339656923"/>
                  <c:y val="0.102586564343595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8F-4848-9229-8FDFDAB1ED75}"/>
                </c:ext>
              </c:extLst>
            </c:dLbl>
            <c:dLbl>
              <c:idx val="6"/>
              <c:layout>
                <c:manualLayout>
                  <c:x val="5.0172048594423644E-3"/>
                  <c:y val="6.99881692439580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8F-4848-9229-8FDFDAB1ED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Primärenergieverbrauch!$A$2:$A$8</c:f>
              <c:strCache>
                <c:ptCount val="7"/>
                <c:pt idx="0">
                  <c:v>Mineralöl</c:v>
                </c:pt>
                <c:pt idx="1">
                  <c:v>Erdgas</c:v>
                </c:pt>
                <c:pt idx="2">
                  <c:v>Steinkohle</c:v>
                </c:pt>
                <c:pt idx="3">
                  <c:v>Braunkohle</c:v>
                </c:pt>
                <c:pt idx="4">
                  <c:v>Kernenergie</c:v>
                </c:pt>
                <c:pt idx="5">
                  <c:v>Erneuerbare</c:v>
                </c:pt>
                <c:pt idx="6">
                  <c:v>Übrige</c:v>
                </c:pt>
              </c:strCache>
            </c:strRef>
          </c:cat>
          <c:val>
            <c:numRef>
              <c:f>Primärenergieverbrauch!$D$2:$D$8</c:f>
              <c:numCache>
                <c:formatCode>0.0</c:formatCode>
                <c:ptCount val="7"/>
                <c:pt idx="0">
                  <c:v>34.085467605020675</c:v>
                </c:pt>
                <c:pt idx="1">
                  <c:v>23.521729666981063</c:v>
                </c:pt>
                <c:pt idx="2">
                  <c:v>10.788652688094029</c:v>
                </c:pt>
                <c:pt idx="3">
                  <c:v>10.9410142929696</c:v>
                </c:pt>
                <c:pt idx="4">
                  <c:v>6.0436769933976633</c:v>
                </c:pt>
                <c:pt idx="5">
                  <c:v>12.921715156352025</c:v>
                </c:pt>
                <c:pt idx="6">
                  <c:v>1.6977435971849382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8F-4848-9229-8FDFDAB1E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CD3-44C1-930C-BDB3FF269C5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CD3-44C1-930C-BDB3FF269C51}"/>
              </c:ext>
            </c:extLst>
          </c:dPt>
          <c:dPt>
            <c:idx val="3"/>
            <c:invertIfNegative val="0"/>
            <c:bubble3D val="0"/>
            <c:spPr>
              <a:solidFill>
                <a:srgbClr val="66CC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CD3-44C1-930C-BDB3FF269C51}"/>
              </c:ext>
            </c:extLst>
          </c:dPt>
          <c:dPt>
            <c:idx val="4"/>
            <c:invertIfNegative val="0"/>
            <c:bubble3D val="0"/>
            <c:spPr>
              <a:solidFill>
                <a:srgbClr val="66CC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CCD3-44C1-930C-BDB3FF269C51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CD3-44C1-930C-BDB3FF269C5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CD3-44C1-930C-BDB3FF269C5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CD3-44C1-930C-BDB3FF269C5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CD3-44C1-930C-BDB3FF269C5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CD3-44C1-930C-BDB3FF269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Prognose2025!$A$2:$A$7</c:f>
              <c:strCache>
                <c:ptCount val="6"/>
                <c:pt idx="0">
                  <c:v>Jahr</c:v>
                </c:pt>
                <c:pt idx="1">
                  <c:v>Braunkohle</c:v>
                </c:pt>
                <c:pt idx="2">
                  <c:v>Biomasse</c:v>
                </c:pt>
                <c:pt idx="3">
                  <c:v>Windkraft offshore</c:v>
                </c:pt>
                <c:pt idx="4">
                  <c:v>Windkraft onshore</c:v>
                </c:pt>
                <c:pt idx="5">
                  <c:v>Photovoltaik</c:v>
                </c:pt>
              </c:strCache>
            </c:strRef>
          </c:cat>
          <c:val>
            <c:numRef>
              <c:f>Prognose2025!$B$2:$B$7</c:f>
              <c:numCache>
                <c:formatCode>General</c:formatCode>
                <c:ptCount val="6"/>
                <c:pt idx="0">
                  <c:v>8760</c:v>
                </c:pt>
                <c:pt idx="1">
                  <c:v>6650</c:v>
                </c:pt>
                <c:pt idx="2">
                  <c:v>6000</c:v>
                </c:pt>
                <c:pt idx="3">
                  <c:v>4500</c:v>
                </c:pt>
                <c:pt idx="4">
                  <c:v>2250</c:v>
                </c:pt>
                <c:pt idx="5">
                  <c:v>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D3-44C1-930C-BDB3FF269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106848"/>
        <c:axId val="580103896"/>
        <c:axId val="0"/>
      </c:bar3DChart>
      <c:catAx>
        <c:axId val="5801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80103896"/>
        <c:crosses val="autoZero"/>
        <c:auto val="1"/>
        <c:lblAlgn val="ctr"/>
        <c:lblOffset val="100"/>
        <c:noMultiLvlLbl val="0"/>
      </c:catAx>
      <c:valAx>
        <c:axId val="580103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801068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99E-2"/>
                  <c:y val="-5.1095352652162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6-46BC-9C8F-B06B49126CED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2.4203061782603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46-46BC-9C8F-B06B49126CED}"/>
                </c:ext>
              </c:extLst>
            </c:dLbl>
            <c:dLbl>
              <c:idx val="23"/>
              <c:layout>
                <c:manualLayout>
                  <c:x val="-3.9732538487898469E-3"/>
                  <c:y val="2.68922908695590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46-46BC-9C8F-B06B49126CED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179869954238792E-2"/>
                  <c:y val="-6.9919956260853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46-46BC-9C8F-B06B49126CED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1.3446145434779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46-46BC-9C8F-B06B49126CED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1.3446145434779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46-46BC-9C8F-B06B49126CED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-2.151383269564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46-46BC-9C8F-B06B49126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CC66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EC-4C3D-8BC6-EFD5A6949D80}"/>
            </c:ext>
          </c:extLst>
        </c:ser>
        <c:ser>
          <c:idx val="1"/>
          <c:order val="1"/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2"/>
              </a:solidFill>
              <a:ln w="9525">
                <a:solidFill>
                  <a:srgbClr val="FFCC66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1234.1666765399998</c:v>
                </c:pt>
                <c:pt idx="2">
                  <c:v>1255.27778782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EC-4C3D-8BC6-EFD5A6949D80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Transformation!$B$8:$Y$8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EC-4C3D-8BC6-EFD5A6949D80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  <a:headEnd type="diamond"/>
            </a:ln>
            <a:effectLst/>
          </c:spPr>
          <c:marker>
            <c:symbol val="diamond"/>
            <c:size val="7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headEnd type="diamond"/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Transformation!$B$9:$Y$9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806.38889533999998</c:v>
                </c:pt>
                <c:pt idx="2">
                  <c:v>640.00000511999997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BEC-4C3D-8BC6-EFD5A6949D80}"/>
            </c:ext>
          </c:extLst>
        </c:ser>
        <c:ser>
          <c:idx val="4"/>
          <c:order val="4"/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Transformation!$B$10:$Y$10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BEC-4C3D-8BC6-EFD5A6949D80}"/>
            </c:ext>
          </c:extLst>
        </c:ser>
        <c:ser>
          <c:idx val="5"/>
          <c:order val="5"/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6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Transformation!$B$11:$Y$11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230.27777961999999</c:v>
                </c:pt>
                <c:pt idx="2">
                  <c:v>227.77777959999997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BEC-4C3D-8BC6-EFD5A6949D80}"/>
            </c:ext>
          </c:extLst>
        </c:ser>
        <c:ser>
          <c:idx val="6"/>
          <c:order val="6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Transformation!$B$12:$Y$12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BEC-4C3D-8BC6-EFD5A6949D80}"/>
            </c:ext>
          </c:extLst>
        </c:ser>
        <c:ser>
          <c:idx val="7"/>
          <c:order val="7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Transformation!$B$13:$Y$13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858.33334019999995</c:v>
                </c:pt>
                <c:pt idx="2">
                  <c:v>888.88889599999993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BEC-4C3D-8BC6-EFD5A6949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21416"/>
        <c:axId val="616927992"/>
      </c:lineChart>
      <c:catAx>
        <c:axId val="60392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927992"/>
        <c:crosses val="autoZero"/>
        <c:auto val="1"/>
        <c:lblAlgn val="ctr"/>
        <c:lblOffset val="100"/>
        <c:noMultiLvlLbl val="0"/>
      </c:catAx>
      <c:valAx>
        <c:axId val="6169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392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381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00-47B1-A244-1A9A17DDCF23}"/>
            </c:ext>
          </c:extLst>
        </c:ser>
        <c:ser>
          <c:idx val="2"/>
          <c:order val="1"/>
          <c:spPr>
            <a:ln w="381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3"/>
              </a:solidFill>
              <a:ln w="3810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869693348838892E-2"/>
                  <c:y val="-4.1118421052631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00-47B1-A244-1A9A17DDCF23}"/>
                </c:ext>
              </c:extLst>
            </c:dLbl>
            <c:dLbl>
              <c:idx val="1"/>
              <c:layout>
                <c:manualLayout>
                  <c:x val="-3.0231983715763595E-2"/>
                  <c:y val="3.5635964912280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00-47B1-A244-1A9A17DDCF23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00-47B1-A244-1A9A17DDCF23}"/>
            </c:ext>
          </c:extLst>
        </c:ser>
        <c:ser>
          <c:idx val="3"/>
          <c:order val="2"/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rgbClr val="00B050"/>
                </a:solidFill>
              </a:ln>
              <a:effectLst/>
            </c:spPr>
          </c:marker>
          <c:dLbls>
            <c:dLbl>
              <c:idx val="23"/>
              <c:layout>
                <c:manualLayout>
                  <c:x val="-5.7584730887168725E-3"/>
                  <c:y val="-4.934210526315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00-47B1-A244-1A9A17DDCF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00-47B1-A244-1A9A17DDCF23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5"/>
              </a:solidFill>
              <a:ln w="9525">
                <a:solidFill>
                  <a:srgbClr val="3333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913128899225927E-2"/>
                  <c:y val="4.66008771929824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00-47B1-A244-1A9A17DDCF2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00-47B1-A244-1A9A17DDCF23}"/>
                </c:ext>
              </c:extLst>
            </c:dLbl>
            <c:dLbl>
              <c:idx val="2"/>
              <c:layout>
                <c:manualLayout>
                  <c:x val="-3.3111220260122018E-2"/>
                  <c:y val="-4.1118421052631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00-47B1-A244-1A9A17DDCF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00-47B1-A244-1A9A17DDC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001288"/>
        <c:axId val="458007192"/>
      </c:lineChart>
      <c:catAx>
        <c:axId val="45800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7192"/>
        <c:crosses val="autoZero"/>
        <c:auto val="1"/>
        <c:lblAlgn val="ctr"/>
        <c:lblOffset val="100"/>
        <c:noMultiLvlLbl val="0"/>
      </c:catAx>
      <c:valAx>
        <c:axId val="45800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81889258858852E-2"/>
          <c:y val="4.7906381858552255E-2"/>
          <c:w val="0.90909402288079311"/>
          <c:h val="0.92235653408007079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 soll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37-41CA-9C13-A1AD9A0AFC94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Bedarf ist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586791746217934E-2"/>
                  <c:y val="-4.5423244492938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437-41CA-9C13-A1AD9A0AFC94}"/>
                </c:ext>
              </c:extLst>
            </c:dLbl>
            <c:dLbl>
              <c:idx val="1"/>
              <c:layout>
                <c:manualLayout>
                  <c:x val="-2.2199333408205114E-2"/>
                  <c:y val="4.54232444929383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437-41CA-9C13-A1AD9A0AF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Transformation!$B$3:$Y$3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37-41CA-9C13-A1AD9A0AFC94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Erneuerbare soll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13"/>
              <c:layout>
                <c:manualLayout>
                  <c:x val="-3.7847022995100954E-2"/>
                  <c:y val="-4.23950281934091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37-41CA-9C13-A1AD9A0AFC94}"/>
                </c:ext>
              </c:extLst>
            </c:dLbl>
            <c:dLbl>
              <c:idx val="23"/>
              <c:layout>
                <c:manualLayout>
                  <c:x val="-1.689301538177828E-2"/>
                  <c:y val="-6.359254229011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37-41CA-9C13-A1AD9A0AF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Transformation!$B$4:$Y$4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37-41CA-9C13-A1AD9A0AFC94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Erneuerbare ist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Transformation!$B$5:$Y$5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437-41CA-9C13-A1AD9A0AFC94}"/>
            </c:ext>
          </c:extLst>
        </c:ser>
        <c:ser>
          <c:idx val="4"/>
          <c:order val="4"/>
          <c:tx>
            <c:strRef>
              <c:f>Transformation!$A$14</c:f>
              <c:strCache>
                <c:ptCount val="1"/>
                <c:pt idx="0">
                  <c:v>EEG-Zubau gesamt (TWh)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0811875070192283E-2"/>
                  <c:y val="-3.9366811893879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15-459C-A963-730D8E04C081}"/>
                </c:ext>
              </c:extLst>
            </c:dLbl>
            <c:dLbl>
              <c:idx val="13"/>
              <c:layout>
                <c:manualLayout>
                  <c:x val="-3.4970614287893019E-2"/>
                  <c:y val="6.056432599058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37-41CA-9C13-A1AD9A0AFC94}"/>
                </c:ext>
              </c:extLst>
            </c:dLbl>
            <c:dLbl>
              <c:idx val="23"/>
              <c:layout>
                <c:manualLayout>
                  <c:x val="-1.2669799421445747E-2"/>
                  <c:y val="3.63385955943505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37-41CA-9C13-A1AD9A0AF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Transformation!$B$14:$Y$14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 formatCode="#,##0.0">
                  <c:v>562.13889308</c:v>
                </c:pt>
                <c:pt idx="4" formatCode="#,##0.0">
                  <c:v>574.96389308000005</c:v>
                </c:pt>
                <c:pt idx="5" formatCode="#,##0.0">
                  <c:v>587.78889307999998</c:v>
                </c:pt>
                <c:pt idx="6" formatCode="#,##0.0">
                  <c:v>600.61389308000003</c:v>
                </c:pt>
                <c:pt idx="7" formatCode="#,##0.0">
                  <c:v>613.43889307999996</c:v>
                </c:pt>
                <c:pt idx="8" formatCode="#,##0.0">
                  <c:v>626.26389308</c:v>
                </c:pt>
                <c:pt idx="9" formatCode="#,##0.0">
                  <c:v>639.08889307999993</c:v>
                </c:pt>
                <c:pt idx="10" formatCode="#,##0.0">
                  <c:v>651.91389307999998</c:v>
                </c:pt>
                <c:pt idx="11" formatCode="#,##0.0">
                  <c:v>664.73889308000003</c:v>
                </c:pt>
                <c:pt idx="12" formatCode="#,##0.0">
                  <c:v>677.56389307999996</c:v>
                </c:pt>
                <c:pt idx="13" formatCode="#,##0.0">
                  <c:v>690.38889308</c:v>
                </c:pt>
                <c:pt idx="14" formatCode="#,##0.0">
                  <c:v>703.21389307999993</c:v>
                </c:pt>
                <c:pt idx="15" formatCode="#,##0.0">
                  <c:v>716.03889307999998</c:v>
                </c:pt>
                <c:pt idx="16" formatCode="#,##0.0">
                  <c:v>728.86389308000003</c:v>
                </c:pt>
                <c:pt idx="17" formatCode="#,##0.0">
                  <c:v>741.68889307999996</c:v>
                </c:pt>
                <c:pt idx="18" formatCode="#,##0.0">
                  <c:v>754.51389308</c:v>
                </c:pt>
                <c:pt idx="19" formatCode="#,##0.0">
                  <c:v>767.33889307999993</c:v>
                </c:pt>
                <c:pt idx="20" formatCode="#,##0.0">
                  <c:v>780.16389307999998</c:v>
                </c:pt>
                <c:pt idx="21" formatCode="#,##0.0">
                  <c:v>792.98889308000003</c:v>
                </c:pt>
                <c:pt idx="22" formatCode="#,##0.0">
                  <c:v>805.81389307999996</c:v>
                </c:pt>
                <c:pt idx="23" formatCode="#,##0.0">
                  <c:v>818.63889308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437-41CA-9C13-A1AD9A0AF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8834752"/>
        <c:axId val="598840000"/>
      </c:lineChart>
      <c:catAx>
        <c:axId val="59883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598840000"/>
        <c:crosses val="autoZero"/>
        <c:auto val="1"/>
        <c:lblAlgn val="ctr"/>
        <c:lblOffset val="100"/>
        <c:noMultiLvlLbl val="0"/>
      </c:catAx>
      <c:valAx>
        <c:axId val="59884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883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0.57566</cdr:x>
      <cdr:y>0.19676</cdr:y>
    </cdr:from>
    <cdr:to>
      <cdr:x>0.93485</cdr:x>
      <cdr:y>0.30984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0FCC825-45F1-4291-B52D-28B4A9E7D824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78367" y="911588"/>
          <a:ext cx="3168650" cy="5238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GB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de-DE" altLang="de-DE" sz="1400" dirty="0">
              <a:solidFill>
                <a:schemeClr val="accent2"/>
              </a:solidFill>
            </a:rPr>
            <a:t>Primärenergieverbrauch inkl. Verluste</a:t>
          </a:r>
          <a:br>
            <a:rPr lang="de-DE" altLang="de-DE" sz="1400" dirty="0">
              <a:solidFill>
                <a:schemeClr val="accent2"/>
              </a:solidFill>
            </a:rPr>
          </a:br>
          <a:r>
            <a:rPr lang="de-DE" altLang="de-DE" sz="1400" dirty="0">
              <a:solidFill>
                <a:schemeClr val="accent2"/>
              </a:solidFill>
            </a:rPr>
            <a:t>und Einsparung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47D1DD9D-8742-48BF-AFCC-9E94008B6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04E73DEA-A7A4-4E40-A057-C5F0046BD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4820" name="Foliennummernplatzhalter 3">
            <a:extLst>
              <a:ext uri="{FF2B5EF4-FFF2-40B4-BE49-F238E27FC236}">
                <a16:creationId xmlns:a16="http://schemas.microsoft.com/office/drawing/2014/main" id="{ADC4BB0F-64A1-47AF-9238-D6B8416DC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8FFFE3-C79C-4CFE-80CF-A900184FBBDF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>
            <a:extLst>
              <a:ext uri="{FF2B5EF4-FFF2-40B4-BE49-F238E27FC236}">
                <a16:creationId xmlns:a16="http://schemas.microsoft.com/office/drawing/2014/main" id="{92F1DDCE-DA4D-416C-9E96-9FD64423D3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>
            <a:extLst>
              <a:ext uri="{FF2B5EF4-FFF2-40B4-BE49-F238E27FC236}">
                <a16:creationId xmlns:a16="http://schemas.microsoft.com/office/drawing/2014/main" id="{50D9D653-BF49-4D5D-A431-861B7B032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6868" name="Foliennummernplatzhalter 3">
            <a:extLst>
              <a:ext uri="{FF2B5EF4-FFF2-40B4-BE49-F238E27FC236}">
                <a16:creationId xmlns:a16="http://schemas.microsoft.com/office/drawing/2014/main" id="{BB1AEB72-AEFF-49B8-A2FF-FB7655D49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B62B78-771F-410D-A1C9-D123B243DFCB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>
            <a:extLst>
              <a:ext uri="{FF2B5EF4-FFF2-40B4-BE49-F238E27FC236}">
                <a16:creationId xmlns:a16="http://schemas.microsoft.com/office/drawing/2014/main" id="{A2F55ABE-4BAB-4C92-A3CA-B5685F67D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>
            <a:extLst>
              <a:ext uri="{FF2B5EF4-FFF2-40B4-BE49-F238E27FC236}">
                <a16:creationId xmlns:a16="http://schemas.microsoft.com/office/drawing/2014/main" id="{793E8611-8222-418B-8A2F-A965AF495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7108" name="Foliennummernplatzhalter 3">
            <a:extLst>
              <a:ext uri="{FF2B5EF4-FFF2-40B4-BE49-F238E27FC236}">
                <a16:creationId xmlns:a16="http://schemas.microsoft.com/office/drawing/2014/main" id="{784C7049-62C1-42B0-AF4B-6DC4D30544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B7A01B-821E-40A0-A94E-A3D9DCE4FB5C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1518682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878810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191061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689998D-C232-4883-BA4A-AF3A59F4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0BE65E4-5899-4937-BF6D-27989EFF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CF21647-BA34-406B-9281-5EAC66A4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0E3D3-E89D-403B-B25F-0FD5EF43C461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689998D-C232-4883-BA4A-AF3A59F4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0BE65E4-5899-4937-BF6D-27989EFF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CF21647-BA34-406B-9281-5EAC66A4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0E3D3-E89D-403B-B25F-0FD5EF43C461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48078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544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/>
              <a:t>Ein </a:t>
            </a:r>
            <a:r>
              <a:rPr lang="de-DE" altLang="de-DE" sz="1600" b="1"/>
              <a:t>Schobbe Rieslingschorle </a:t>
            </a:r>
            <a:r>
              <a:rPr lang="de-DE" altLang="de-DE" sz="1600"/>
              <a:t>(0,5l) = 3/8 Wein +1/8 Wasser= </a:t>
            </a:r>
            <a:r>
              <a:rPr lang="de-DE" altLang="de-DE" sz="1600" b="1"/>
              <a:t>1.110kJ</a:t>
            </a:r>
          </a:p>
          <a:p>
            <a:r>
              <a:rPr lang="de-DE" altLang="de-DE" sz="1600" b="1"/>
              <a:t>Ein m³ Schorle </a:t>
            </a:r>
            <a:r>
              <a:rPr lang="de-DE" altLang="de-DE" sz="1600"/>
              <a:t>=1.100*2*1000= </a:t>
            </a:r>
            <a:r>
              <a:rPr lang="de-DE" altLang="de-DE" sz="1600" b="1"/>
              <a:t>2.220 MJ</a:t>
            </a:r>
          </a:p>
          <a:p>
            <a:r>
              <a:rPr lang="de-DE" altLang="de-DE" sz="1600"/>
              <a:t>Chiemsee hat 2.047.840.000 m³</a:t>
            </a:r>
          </a:p>
          <a:p>
            <a:r>
              <a:rPr lang="de-DE" altLang="de-DE" sz="1600"/>
              <a:t>Primärenergieverbrauch in Deutschland 2010: 15.892 PJ</a:t>
            </a:r>
          </a:p>
          <a:p>
            <a:r>
              <a:rPr lang="de-DE" altLang="de-DE" sz="1600"/>
              <a:t>Der Chiemsee muss 3,5 mal mit Riesling-Schorle gefüllt werden, um den Energiebedarf von Deutschland (2011) zu befriedigen!</a:t>
            </a:r>
          </a:p>
          <a:p>
            <a:r>
              <a:rPr lang="de-DE" altLang="de-DE" sz="1600" b="1"/>
              <a:t>Eine „Halbe Bier“ hat 880 kJ</a:t>
            </a:r>
          </a:p>
          <a:p>
            <a:r>
              <a:rPr lang="de-DE" altLang="de-DE" sz="1600"/>
              <a:t>Der Chiemsee muss 3,5 x 1,11/0,88 = 4,4 </a:t>
            </a:r>
            <a:r>
              <a:rPr lang="de-DE" altLang="de-DE" sz="1600">
                <a:sym typeface="Symbol" panose="05050102010706020507" pitchFamily="18" charset="2"/>
              </a:rPr>
              <a:t> 4,5 m</a:t>
            </a:r>
            <a:r>
              <a:rPr lang="de-DE" altLang="de-DE" sz="1600"/>
              <a:t>al gefüllt werden.</a:t>
            </a:r>
          </a:p>
          <a:p>
            <a:r>
              <a:rPr lang="de-DE" altLang="de-DE" sz="1600" b="1"/>
              <a:t>0,5 l Cola hat 900 kJ</a:t>
            </a:r>
          </a:p>
          <a:p>
            <a:r>
              <a:rPr lang="de-DE" altLang="de-DE" sz="1600"/>
              <a:t>Der Chiemsee muss 3,5 x 1,11/0,9 = 4,3 mal gefüllt werden.</a:t>
            </a:r>
          </a:p>
          <a:p>
            <a:endParaRPr lang="de-DE" altLang="de-DE" sz="16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1681318A-84E4-4CC3-A096-B08189AE6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A8CC04FB-967E-4114-B621-CB23B568B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B998A256-79AB-46DF-9DA8-42CB4F750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B65151-022B-4FE9-82BB-0049EF678113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>
            <a:extLst>
              <a:ext uri="{FF2B5EF4-FFF2-40B4-BE49-F238E27FC236}">
                <a16:creationId xmlns:a16="http://schemas.microsoft.com/office/drawing/2014/main" id="{24587FBC-FE02-42EE-9AAB-453D1C3980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>
            <a:extLst>
              <a:ext uri="{FF2B5EF4-FFF2-40B4-BE49-F238E27FC236}">
                <a16:creationId xmlns:a16="http://schemas.microsoft.com/office/drawing/2014/main" id="{DC8061AF-D8AB-4A9F-B087-8F3EC4E5E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28676" name="Foliennummernplatzhalter 3">
            <a:extLst>
              <a:ext uri="{FF2B5EF4-FFF2-40B4-BE49-F238E27FC236}">
                <a16:creationId xmlns:a16="http://schemas.microsoft.com/office/drawing/2014/main" id="{DA559A71-46A9-46F6-986E-F4C77BFEF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10C51E-F2ED-4FDA-8519-D23B8043A92B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1028" name="Rectangle 75">
            <a:extLst>
              <a:ext uri="{FF2B5EF4-FFF2-40B4-BE49-F238E27FC236}">
                <a16:creationId xmlns:a16="http://schemas.microsoft.com/office/drawing/2014/main" id="{FDA3C418-3B69-46CF-AAC7-80523E0EB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488" y="6483350"/>
            <a:ext cx="6597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 | Forderungen EEG 2020 | EE-Ausbaupfad bis 2040</a:t>
            </a:r>
          </a:p>
        </p:txBody>
      </p:sp>
      <p:sp>
        <p:nvSpPr>
          <p:cNvPr id="1029" name="Rectangle 66">
            <a:extLst>
              <a:ext uri="{FF2B5EF4-FFF2-40B4-BE49-F238E27FC236}">
                <a16:creationId xmlns:a16="http://schemas.microsoft.com/office/drawing/2014/main" id="{B61620AC-BEE1-4262-BD23-4247278A5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23138" y="6502400"/>
            <a:ext cx="2493962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de-DE" altLang="de-DE" sz="1200" dirty="0"/>
              <a:t>Referent: Wolfgang Thiel </a:t>
            </a:r>
            <a:fld id="{B441096D-49BA-4C7B-A571-124674B25D3F}" type="slidenum">
              <a:rPr lang="de-DE" altLang="de-DE" sz="1200" b="1" smtClean="0"/>
              <a:pPr algn="r">
                <a:lnSpc>
                  <a:spcPct val="90000"/>
                </a:lnSpc>
                <a:defRPr/>
              </a:pPr>
              <a:t>‹Nr.›</a:t>
            </a:fld>
            <a:endParaRPr lang="de-DE" altLang="de-DE" sz="12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64E2C7-C327-4BCE-A6CC-A2E82C4383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513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7" r:id="rId3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E4E9450-94F8-473E-82FA-6DC3BC625AE8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800" b="1" dirty="0">
                <a:solidFill>
                  <a:schemeClr val="bg1"/>
                </a:solidFill>
              </a:rPr>
              <a:t>ISE e.V. | Novellierung des EEG 2020                                               Referent: Wolfgang Thiel</a:t>
            </a: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381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229" y="0"/>
            <a:ext cx="69642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b="1" dirty="0">
                <a:solidFill>
                  <a:schemeClr val="bg1"/>
                </a:solidFill>
              </a:rPr>
              <a:t>Klimaneutralität bis 2040 in D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Ausbaupfad der Erneuerbaren in D bis 2040</a:t>
            </a:r>
          </a:p>
          <a:p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6149" name="Grafik 1">
            <a:extLst>
              <a:ext uri="{FF2B5EF4-FFF2-40B4-BE49-F238E27FC236}">
                <a16:creationId xmlns:a16="http://schemas.microsoft.com/office/drawing/2014/main" id="{138D18D5-0FFD-4E9D-A46D-CA1B832F1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3700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EFBC78A-DF03-4CD6-89CD-FA72A63FE1B7}"/>
              </a:ext>
            </a:extLst>
          </p:cNvPr>
          <p:cNvGrpSpPr/>
          <p:nvPr/>
        </p:nvGrpSpPr>
        <p:grpSpPr>
          <a:xfrm>
            <a:off x="8473015" y="-27935"/>
            <a:ext cx="1439522" cy="1369372"/>
            <a:chOff x="8473015" y="-27935"/>
            <a:chExt cx="1439522" cy="1369372"/>
          </a:xfrm>
        </p:grpSpPr>
        <p:pic>
          <p:nvPicPr>
            <p:cNvPr id="3" name="Grafik 2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86BB6D8D-FE46-4AE0-B0F3-01742A4DA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5" r="23075"/>
            <a:stretch/>
          </p:blipFill>
          <p:spPr>
            <a:xfrm>
              <a:off x="8473015" y="-27935"/>
              <a:ext cx="1439522" cy="1369372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62DAFA-A024-48DD-9C6E-774E694A4F02}"/>
                </a:ext>
              </a:extLst>
            </p:cNvPr>
            <p:cNvSpPr txBox="1"/>
            <p:nvPr/>
          </p:nvSpPr>
          <p:spPr>
            <a:xfrm>
              <a:off x="8822322" y="452537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>
                  <a:solidFill>
                    <a:srgbClr val="3333FF"/>
                  </a:solidFill>
                </a:rPr>
                <a:t>SDG</a:t>
              </a: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6C6267B5-54A4-4C65-B409-4740EF5F2460}"/>
              </a:ext>
            </a:extLst>
          </p:cNvPr>
          <p:cNvSpPr/>
          <p:nvPr/>
        </p:nvSpPr>
        <p:spPr bwMode="auto">
          <a:xfrm>
            <a:off x="781050" y="1809750"/>
            <a:ext cx="8353425" cy="45624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8952015-8A22-4142-8998-EB3D1340D7F8}"/>
              </a:ext>
            </a:extLst>
          </p:cNvPr>
          <p:cNvGrpSpPr/>
          <p:nvPr/>
        </p:nvGrpSpPr>
        <p:grpSpPr>
          <a:xfrm>
            <a:off x="243856" y="1962150"/>
            <a:ext cx="8823944" cy="4621530"/>
            <a:chOff x="243856" y="594693"/>
            <a:chExt cx="9662143" cy="5303187"/>
          </a:xfrm>
        </p:grpSpPr>
        <p:graphicFrame>
          <p:nvGraphicFramePr>
            <p:cNvPr id="14" name="Diagramm 13">
              <a:extLst>
                <a:ext uri="{FF2B5EF4-FFF2-40B4-BE49-F238E27FC236}">
                  <a16:creationId xmlns:a16="http://schemas.microsoft.com/office/drawing/2014/main" id="{03B7D19F-1B2B-4289-8C2B-E5559EED50A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24074803"/>
                </p:ext>
              </p:extLst>
            </p:nvPr>
          </p:nvGraphicFramePr>
          <p:xfrm>
            <a:off x="243856" y="1175337"/>
            <a:ext cx="9662143" cy="4722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5" name="Textfeld 1">
              <a:extLst>
                <a:ext uri="{FF2B5EF4-FFF2-40B4-BE49-F238E27FC236}">
                  <a16:creationId xmlns:a16="http://schemas.microsoft.com/office/drawing/2014/main" id="{30A36035-AE98-4965-BE4D-66D2196C8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4485" y="1831268"/>
              <a:ext cx="2741809" cy="60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Primärenergieverbrauch</a:t>
              </a:r>
              <a:br>
                <a:rPr lang="de-DE" altLang="de-DE" sz="1400" dirty="0">
                  <a:solidFill>
                    <a:schemeClr val="accent2"/>
                  </a:solidFill>
                </a:rPr>
              </a:br>
              <a:r>
                <a:rPr lang="de-DE" altLang="de-DE" sz="1400" dirty="0">
                  <a:solidFill>
                    <a:schemeClr val="accent2"/>
                  </a:solidFill>
                </a:rPr>
                <a:t>inkl. Verluste und Einsparung</a:t>
              </a:r>
            </a:p>
          </p:txBody>
        </p:sp>
        <p:sp>
          <p:nvSpPr>
            <p:cNvPr id="16" name="Textfeld 5">
              <a:extLst>
                <a:ext uri="{FF2B5EF4-FFF2-40B4-BE49-F238E27FC236}">
                  <a16:creationId xmlns:a16="http://schemas.microsoft.com/office/drawing/2014/main" id="{9AA64484-AC1E-449A-8809-EC9C410C0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850" y="3559652"/>
              <a:ext cx="1177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Erneuerbare</a:t>
              </a:r>
            </a:p>
          </p:txBody>
        </p:sp>
        <p:sp>
          <p:nvSpPr>
            <p:cNvPr id="17" name="Textfeld 6">
              <a:extLst>
                <a:ext uri="{FF2B5EF4-FFF2-40B4-BE49-F238E27FC236}">
                  <a16:creationId xmlns:a16="http://schemas.microsoft.com/office/drawing/2014/main" id="{7F203C9C-32F2-4053-85BB-54097C802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1800" y="4624388"/>
              <a:ext cx="752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accent2"/>
                  </a:solidFill>
                </a:rPr>
                <a:t>Erdgas</a:t>
              </a:r>
            </a:p>
          </p:txBody>
        </p:sp>
        <p:sp>
          <p:nvSpPr>
            <p:cNvPr id="18" name="Textfeld 7">
              <a:extLst>
                <a:ext uri="{FF2B5EF4-FFF2-40B4-BE49-F238E27FC236}">
                  <a16:creationId xmlns:a16="http://schemas.microsoft.com/office/drawing/2014/main" id="{0573C340-F56F-4959-AF86-F14361F8B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113" y="4624388"/>
              <a:ext cx="9096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accent2"/>
                  </a:solidFill>
                </a:rPr>
                <a:t>Mineralöl</a:t>
              </a:r>
            </a:p>
          </p:txBody>
        </p:sp>
        <p:sp>
          <p:nvSpPr>
            <p:cNvPr id="19" name="Textfeld 8">
              <a:extLst>
                <a:ext uri="{FF2B5EF4-FFF2-40B4-BE49-F238E27FC236}">
                  <a16:creationId xmlns:a16="http://schemas.microsoft.com/office/drawing/2014/main" id="{71241607-F591-4187-9E39-16AEDA407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0288" y="4873625"/>
              <a:ext cx="6445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Kohle</a:t>
              </a:r>
            </a:p>
          </p:txBody>
        </p:sp>
        <p:sp>
          <p:nvSpPr>
            <p:cNvPr id="20" name="Textfeld 9">
              <a:extLst>
                <a:ext uri="{FF2B5EF4-FFF2-40B4-BE49-F238E27FC236}">
                  <a16:creationId xmlns:a16="http://schemas.microsoft.com/office/drawing/2014/main" id="{B9F6AC30-5D7D-4494-B56D-4C027C61E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427" y="4849330"/>
              <a:ext cx="911224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Kernkraft</a:t>
              </a:r>
            </a:p>
          </p:txBody>
        </p:sp>
        <p:cxnSp>
          <p:nvCxnSpPr>
            <p:cNvPr id="21" name="Gerader Verbinder 3">
              <a:extLst>
                <a:ext uri="{FF2B5EF4-FFF2-40B4-BE49-F238E27FC236}">
                  <a16:creationId xmlns:a16="http://schemas.microsoft.com/office/drawing/2014/main" id="{5B5C9F3B-BA6E-491E-9214-F600E81A48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00366" y="1425995"/>
              <a:ext cx="0" cy="3937862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feld 12">
              <a:extLst>
                <a:ext uri="{FF2B5EF4-FFF2-40B4-BE49-F238E27FC236}">
                  <a16:creationId xmlns:a16="http://schemas.microsoft.com/office/drawing/2014/main" id="{56871B27-A4AC-4BDE-B5BD-257CC80CF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800" y="594693"/>
              <a:ext cx="873125" cy="52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23" name="Gleichschenkliges Dreieck 4">
              <a:extLst>
                <a:ext uri="{FF2B5EF4-FFF2-40B4-BE49-F238E27FC236}">
                  <a16:creationId xmlns:a16="http://schemas.microsoft.com/office/drawing/2014/main" id="{8CCDF4C3-F625-41D2-A2FB-2162DB4224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765139" y="1262502"/>
              <a:ext cx="270448" cy="2255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24" name="Gruppieren 4">
              <a:extLst>
                <a:ext uri="{FF2B5EF4-FFF2-40B4-BE49-F238E27FC236}">
                  <a16:creationId xmlns:a16="http://schemas.microsoft.com/office/drawing/2014/main" id="{0E291E57-17FF-4DBB-BC38-EB772B02B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3275" y="594693"/>
              <a:ext cx="871538" cy="4768855"/>
              <a:chOff x="5219291" y="594673"/>
              <a:chExt cx="872354" cy="4769490"/>
            </a:xfrm>
          </p:grpSpPr>
          <p:cxnSp>
            <p:nvCxnSpPr>
              <p:cNvPr id="32" name="Gerader Verbinder 16">
                <a:extLst>
                  <a:ext uri="{FF2B5EF4-FFF2-40B4-BE49-F238E27FC236}">
                    <a16:creationId xmlns:a16="http://schemas.microsoft.com/office/drawing/2014/main" id="{C745D56C-181F-4846-8B95-B323F4BC14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Textfeld 17">
                <a:extLst>
                  <a:ext uri="{FF2B5EF4-FFF2-40B4-BE49-F238E27FC236}">
                    <a16:creationId xmlns:a16="http://schemas.microsoft.com/office/drawing/2014/main" id="{D08F81F7-CBD0-4456-BFD9-C003066D72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59467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34" name="Gleichschenkliges Dreieck 18">
                <a:extLst>
                  <a:ext uri="{FF2B5EF4-FFF2-40B4-BE49-F238E27FC236}">
                    <a16:creationId xmlns:a16="http://schemas.microsoft.com/office/drawing/2014/main" id="{FEED5115-4FFD-4C9A-A457-BB3247E3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grpSp>
          <p:nvGrpSpPr>
            <p:cNvPr id="25" name="Gruppieren 5">
              <a:extLst>
                <a:ext uri="{FF2B5EF4-FFF2-40B4-BE49-F238E27FC236}">
                  <a16:creationId xmlns:a16="http://schemas.microsoft.com/office/drawing/2014/main" id="{543A0566-F103-484F-A395-C039536E81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07438" y="594693"/>
              <a:ext cx="1100137" cy="4768871"/>
              <a:chOff x="8732838" y="594534"/>
              <a:chExt cx="1100137" cy="4769629"/>
            </a:xfrm>
          </p:grpSpPr>
          <p:cxnSp>
            <p:nvCxnSpPr>
              <p:cNvPr id="29" name="Gerader Verbinder 20">
                <a:extLst>
                  <a:ext uri="{FF2B5EF4-FFF2-40B4-BE49-F238E27FC236}">
                    <a16:creationId xmlns:a16="http://schemas.microsoft.com/office/drawing/2014/main" id="{AD84AB88-0F5A-498F-A2D7-066A0596B44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Textfeld 21">
                <a:extLst>
                  <a:ext uri="{FF2B5EF4-FFF2-40B4-BE49-F238E27FC236}">
                    <a16:creationId xmlns:a16="http://schemas.microsoft.com/office/drawing/2014/main" id="{5CF56616-8D05-4E89-84DC-9F23A9D9B8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594534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31" name="Gleichschenkliges Dreieck 22">
                <a:extLst>
                  <a:ext uri="{FF2B5EF4-FFF2-40B4-BE49-F238E27FC236}">
                    <a16:creationId xmlns:a16="http://schemas.microsoft.com/office/drawing/2014/main" id="{14E4C486-F931-49B8-A272-EAAEA8199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26" name="Textfeld 8">
              <a:extLst>
                <a:ext uri="{FF2B5EF4-FFF2-40B4-BE49-F238E27FC236}">
                  <a16:creationId xmlns:a16="http://schemas.microsoft.com/office/drawing/2014/main" id="{A828F229-254D-404A-83AC-356A1F799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100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2022</a:t>
              </a:r>
            </a:p>
          </p:txBody>
        </p:sp>
        <p:sp>
          <p:nvSpPr>
            <p:cNvPr id="27" name="Textfeld 8">
              <a:extLst>
                <a:ext uri="{FF2B5EF4-FFF2-40B4-BE49-F238E27FC236}">
                  <a16:creationId xmlns:a16="http://schemas.microsoft.com/office/drawing/2014/main" id="{AFCE34D4-DBA4-4228-8D19-BE355A594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2775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2035</a:t>
              </a:r>
            </a:p>
          </p:txBody>
        </p:sp>
        <p:sp>
          <p:nvSpPr>
            <p:cNvPr id="28" name="Textfeld 8">
              <a:extLst>
                <a:ext uri="{FF2B5EF4-FFF2-40B4-BE49-F238E27FC236}">
                  <a16:creationId xmlns:a16="http://schemas.microsoft.com/office/drawing/2014/main" id="{8897D9AC-2D40-44FD-964D-B6DE54FA9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0557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2040</a:t>
              </a:r>
            </a:p>
          </p:txBody>
        </p:sp>
      </p:grp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Energie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1079500"/>
            <a:ext cx="90090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u="sng" dirty="0">
                <a:solidFill>
                  <a:schemeClr val="accent2"/>
                </a:solidFill>
              </a:rPr>
              <a:t>Zubau-Mix</a:t>
            </a:r>
          </a:p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Wir schließen uns dem Leitfaden „Aktuelle Fakten zur Photovoltaik in Deutschland“ </a:t>
            </a:r>
          </a:p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vom Fraunhofer-Institut ISE in Freiburg an, bei dem der Zubau-Mix wie folgt definiert ist:</a:t>
            </a:r>
          </a:p>
          <a:p>
            <a:pPr>
              <a:defRPr/>
            </a:pPr>
            <a:endParaRPr lang="de-DE" altLang="de-DE" sz="16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de-DE" altLang="de-DE" sz="1600" b="1" dirty="0">
                <a:solidFill>
                  <a:schemeClr val="accent2"/>
                </a:solidFill>
              </a:rPr>
              <a:t>50% Wind </a:t>
            </a:r>
            <a:r>
              <a:rPr lang="de-DE" altLang="de-DE" sz="1600" dirty="0">
                <a:solidFill>
                  <a:schemeClr val="accent2"/>
                </a:solidFill>
              </a:rPr>
              <a:t>mit der Aufteilung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20% offshore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30% </a:t>
            </a:r>
            <a:r>
              <a:rPr lang="de-DE" altLang="de-DE" sz="1600" dirty="0" err="1">
                <a:solidFill>
                  <a:schemeClr val="accent2"/>
                </a:solidFill>
              </a:rPr>
              <a:t>onshore</a:t>
            </a:r>
            <a:endParaRPr lang="de-DE" altLang="de-DE" sz="16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de-DE" altLang="de-DE" sz="1600" b="1" dirty="0">
                <a:solidFill>
                  <a:schemeClr val="accent2"/>
                </a:solidFill>
              </a:rPr>
              <a:t>50% PV </a:t>
            </a:r>
            <a:r>
              <a:rPr lang="de-DE" altLang="de-DE" sz="1600" dirty="0">
                <a:solidFill>
                  <a:schemeClr val="accent2"/>
                </a:solidFill>
              </a:rPr>
              <a:t>mit der Aufteilung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30% Freifläche (6m aufgeständerte PV-Module: AGRO-PV)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20% Dächer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endParaRPr lang="de-DE" altLang="de-DE" sz="1600" dirty="0">
              <a:solidFill>
                <a:schemeClr val="accent2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de-DE" altLang="de-DE" sz="1600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Andere Erneuerbare wie Geothermie, Biogas, Wasser etc. haben geringere </a:t>
            </a:r>
            <a:r>
              <a:rPr lang="de-DE" altLang="de-DE" sz="1600" dirty="0" err="1">
                <a:solidFill>
                  <a:schemeClr val="accent2"/>
                </a:solidFill>
              </a:rPr>
              <a:t>Zubaupotenziale</a:t>
            </a:r>
            <a:r>
              <a:rPr lang="de-DE" altLang="de-DE" sz="1600" dirty="0">
                <a:solidFill>
                  <a:schemeClr val="accent2"/>
                </a:solidFill>
              </a:rPr>
              <a:t> und werden für den Zubau-Mix nicht weiter betrachtet.</a:t>
            </a:r>
          </a:p>
        </p:txBody>
      </p:sp>
      <p:sp>
        <p:nvSpPr>
          <p:cNvPr id="24580" name="Textfeld 1">
            <a:extLst>
              <a:ext uri="{FF2B5EF4-FFF2-40B4-BE49-F238E27FC236}">
                <a16:creationId xmlns:a16="http://schemas.microsoft.com/office/drawing/2014/main" id="{9D262B5E-546C-480C-B08C-99CEEC2F9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4960938"/>
            <a:ext cx="90090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chemeClr val="accent2"/>
                </a:solidFill>
              </a:rPr>
              <a:t>Zubau-Plan</a:t>
            </a:r>
          </a:p>
          <a:p>
            <a:r>
              <a:rPr lang="de-DE" altLang="de-DE" sz="1600">
                <a:solidFill>
                  <a:schemeClr val="accent2"/>
                </a:solidFill>
              </a:rPr>
              <a:t>Der Zubau wird linear-kumulativ geplant.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4FA4AFD1-7173-4E94-B55B-9981B6E6F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Installierte Leistung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Grundlagen, Jahresvollaststunden</a:t>
            </a:r>
          </a:p>
        </p:txBody>
      </p:sp>
      <p:sp>
        <p:nvSpPr>
          <p:cNvPr id="33795" name="Textfeld 1">
            <a:extLst>
              <a:ext uri="{FF2B5EF4-FFF2-40B4-BE49-F238E27FC236}">
                <a16:creationId xmlns:a16="http://schemas.microsoft.com/office/drawing/2014/main" id="{C28D74F5-F731-4458-9F64-D7AEBE8C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927100"/>
            <a:ext cx="9328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>
                <a:solidFill>
                  <a:schemeClr val="accent2"/>
                </a:solidFill>
              </a:rPr>
              <a:t>Um von der benötigten Energie auf die notwendige zu installierende Leistung zu kommen, muss man den Jahresenergiebedarf durch die Jahresvollaststunden des Kraftwerktyps dividieren. Je nach Typ des Kraftwerkes ist der Jahresnutzungsgrad (%) sehr unterschiedlich (siehe Grafik). </a:t>
            </a:r>
          </a:p>
        </p:txBody>
      </p:sp>
      <p:grpSp>
        <p:nvGrpSpPr>
          <p:cNvPr id="33796" name="Gruppieren 8">
            <a:extLst>
              <a:ext uri="{FF2B5EF4-FFF2-40B4-BE49-F238E27FC236}">
                <a16:creationId xmlns:a16="http://schemas.microsoft.com/office/drawing/2014/main" id="{677CC2E4-5BE4-4559-B2CC-74737206E6D3}"/>
              </a:ext>
            </a:extLst>
          </p:cNvPr>
          <p:cNvGrpSpPr>
            <a:grpSpLocks/>
          </p:cNvGrpSpPr>
          <p:nvPr/>
        </p:nvGrpSpPr>
        <p:grpSpPr bwMode="auto">
          <a:xfrm>
            <a:off x="1644650" y="1784350"/>
            <a:ext cx="6005513" cy="1006475"/>
            <a:chOff x="662730" y="2357306"/>
            <a:chExt cx="6006518" cy="1006679"/>
          </a:xfrm>
        </p:grpSpPr>
        <p:sp>
          <p:nvSpPr>
            <p:cNvPr id="33814" name="Textfeld 1">
              <a:extLst>
                <a:ext uri="{FF2B5EF4-FFF2-40B4-BE49-F238E27FC236}">
                  <a16:creationId xmlns:a16="http://schemas.microsoft.com/office/drawing/2014/main" id="{24F5F0EB-AE21-4B27-9D20-93C0F8792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760" y="2685812"/>
              <a:ext cx="329656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>
                  <a:solidFill>
                    <a:schemeClr val="accent2"/>
                  </a:solidFill>
                </a:rPr>
                <a:t>zu installierende Leistung (GW) =</a:t>
              </a:r>
            </a:p>
          </p:txBody>
        </p:sp>
        <p:grpSp>
          <p:nvGrpSpPr>
            <p:cNvPr id="33815" name="Gruppieren 7">
              <a:extLst>
                <a:ext uri="{FF2B5EF4-FFF2-40B4-BE49-F238E27FC236}">
                  <a16:creationId xmlns:a16="http://schemas.microsoft.com/office/drawing/2014/main" id="{02228A18-BA7B-4096-8AED-7E0C69B58F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730" y="2357306"/>
              <a:ext cx="6006518" cy="1006679"/>
              <a:chOff x="662730" y="2357306"/>
              <a:chExt cx="6006518" cy="1006679"/>
            </a:xfrm>
          </p:grpSpPr>
          <p:sp>
            <p:nvSpPr>
              <p:cNvPr id="33816" name="Textfeld 1">
                <a:extLst>
                  <a:ext uri="{FF2B5EF4-FFF2-40B4-BE49-F238E27FC236}">
                    <a16:creationId xmlns:a16="http://schemas.microsoft.com/office/drawing/2014/main" id="{389F3A65-B810-4AEE-A4C2-E9DA795A3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8603" y="2496978"/>
                <a:ext cx="2743376" cy="338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>
                    <a:solidFill>
                      <a:schemeClr val="accent2"/>
                    </a:solidFill>
                  </a:rPr>
                  <a:t>Jahresenergiebedarf (GWh)</a:t>
                </a:r>
              </a:p>
            </p:txBody>
          </p:sp>
          <p:sp>
            <p:nvSpPr>
              <p:cNvPr id="33817" name="Textfeld 5">
                <a:extLst>
                  <a:ext uri="{FF2B5EF4-FFF2-40B4-BE49-F238E27FC236}">
                    <a16:creationId xmlns:a16="http://schemas.microsoft.com/office/drawing/2014/main" id="{3F38DBFC-D3AE-4C4D-9E88-9B5F8D5232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8603" y="2885866"/>
                <a:ext cx="246413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>
                    <a:solidFill>
                      <a:schemeClr val="accent2"/>
                    </a:solidFill>
                  </a:rPr>
                  <a:t>Jahresvolllaststunden (h)</a:t>
                </a:r>
              </a:p>
            </p:txBody>
          </p:sp>
          <p:cxnSp>
            <p:nvCxnSpPr>
              <p:cNvPr id="33818" name="Gerader Verbinder 4">
                <a:extLst>
                  <a:ext uri="{FF2B5EF4-FFF2-40B4-BE49-F238E27FC236}">
                    <a16:creationId xmlns:a16="http://schemas.microsoft.com/office/drawing/2014/main" id="{3CC6FE17-3B5C-4386-9A70-FEE7563F45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0881" y="2869088"/>
                <a:ext cx="2371858" cy="0"/>
              </a:xfrm>
              <a:prstGeom prst="line">
                <a:avLst/>
              </a:prstGeom>
              <a:noFill/>
              <a:ln w="12700" algn="ctr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3819" name="Rechteck 6">
                <a:extLst>
                  <a:ext uri="{FF2B5EF4-FFF2-40B4-BE49-F238E27FC236}">
                    <a16:creationId xmlns:a16="http://schemas.microsoft.com/office/drawing/2014/main" id="{31453BC0-4583-401F-B291-95709CA06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730" y="2357306"/>
                <a:ext cx="6006518" cy="1006679"/>
              </a:xfrm>
              <a:prstGeom prst="rect">
                <a:avLst/>
              </a:prstGeom>
              <a:noFill/>
              <a:ln w="12700" algn="ctr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D92771F-8436-459F-A83C-A19CE95324FD}"/>
              </a:ext>
            </a:extLst>
          </p:cNvPr>
          <p:cNvGrpSpPr>
            <a:grpSpLocks/>
          </p:cNvGrpSpPr>
          <p:nvPr/>
        </p:nvGrpSpPr>
        <p:grpSpPr bwMode="auto">
          <a:xfrm>
            <a:off x="454025" y="2894013"/>
            <a:ext cx="9147175" cy="3221037"/>
            <a:chOff x="454797" y="2893518"/>
            <a:chExt cx="9146766" cy="3222082"/>
          </a:xfrm>
        </p:grpSpPr>
        <p:grpSp>
          <p:nvGrpSpPr>
            <p:cNvPr id="33809" name="Gruppieren 2">
              <a:extLst>
                <a:ext uri="{FF2B5EF4-FFF2-40B4-BE49-F238E27FC236}">
                  <a16:creationId xmlns:a16="http://schemas.microsoft.com/office/drawing/2014/main" id="{2F4688EE-2AA0-4EB0-BB26-A65E160F3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797" y="2893518"/>
              <a:ext cx="9037547" cy="3222082"/>
              <a:chOff x="454797" y="2893518"/>
              <a:chExt cx="9037547" cy="3222082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5873FDBC-9583-4DE0-BA59-63191820D34E}"/>
                  </a:ext>
                </a:extLst>
              </p:cNvPr>
              <p:cNvSpPr/>
              <p:nvPr/>
            </p:nvSpPr>
            <p:spPr bwMode="auto">
              <a:xfrm>
                <a:off x="454797" y="2893518"/>
                <a:ext cx="9037234" cy="315062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graphicFrame>
            <p:nvGraphicFramePr>
              <p:cNvPr id="11" name="Diagramm 10">
                <a:extLst>
                  <a:ext uri="{FF2B5EF4-FFF2-40B4-BE49-F238E27FC236}">
                    <a16:creationId xmlns:a16="http://schemas.microsoft.com/office/drawing/2014/main" id="{5764BC56-AD4F-473E-9C4B-74479D5676A3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036323" y="3233069"/>
              <a:ext cx="7759337" cy="288253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3813" name="Rechteck 27">
                <a:extLst>
                  <a:ext uri="{FF2B5EF4-FFF2-40B4-BE49-F238E27FC236}">
                    <a16:creationId xmlns:a16="http://schemas.microsoft.com/office/drawing/2014/main" id="{7F4AC868-9C5D-479E-BAB8-FD7C16F43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797" y="3511853"/>
                <a:ext cx="1503363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400" b="1">
                    <a:solidFill>
                      <a:schemeClr val="accent2"/>
                    </a:solidFill>
                  </a:rPr>
                  <a:t>Jahres-Volllast-</a:t>
                </a:r>
              </a:p>
              <a:p>
                <a:pPr algn="r"/>
                <a:r>
                  <a:rPr lang="de-DE" altLang="de-DE" sz="1400" b="1">
                    <a:solidFill>
                      <a:schemeClr val="accent2"/>
                    </a:solidFill>
                  </a:rPr>
                  <a:t>Stunden (h)</a:t>
                </a:r>
              </a:p>
            </p:txBody>
          </p:sp>
        </p:grpSp>
        <p:sp>
          <p:nvSpPr>
            <p:cNvPr id="33810" name="Text Box 5">
              <a:extLst>
                <a:ext uri="{FF2B5EF4-FFF2-40B4-BE49-F238E27FC236}">
                  <a16:creationId xmlns:a16="http://schemas.microsoft.com/office/drawing/2014/main" id="{704345C1-CC7B-4C40-B1F6-A6F5547C0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9490" y="5859474"/>
              <a:ext cx="173207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/>
                <a:t>Quelle:</a:t>
              </a:r>
              <a:r>
                <a:rPr lang="de-DE" altLang="de-DE" sz="1200"/>
                <a:t> Falthauser, WID</a:t>
              </a:r>
              <a:endParaRPr lang="en-US" altLang="de-DE" sz="1200"/>
            </a:p>
          </p:txBody>
        </p:sp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09BD7AC6-5403-46D0-B014-05FC9307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Bei Wind/Sonne muss die installierte Leistung deutlich höher sein als bei allen anderen!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66542C9-81DF-4183-A746-669A7823A29E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2943225"/>
            <a:ext cx="7907337" cy="1393825"/>
            <a:chOff x="343989" y="2943526"/>
            <a:chExt cx="7908406" cy="1393208"/>
          </a:xfrm>
        </p:grpSpPr>
        <p:grpSp>
          <p:nvGrpSpPr>
            <p:cNvPr id="33800" name="Gruppieren 3">
              <a:extLst>
                <a:ext uri="{FF2B5EF4-FFF2-40B4-BE49-F238E27FC236}">
                  <a16:creationId xmlns:a16="http://schemas.microsoft.com/office/drawing/2014/main" id="{F40464E1-61B8-4211-B5B7-8C874C21E5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989" y="2943526"/>
              <a:ext cx="7619684" cy="523220"/>
              <a:chOff x="343989" y="2943526"/>
              <a:chExt cx="7619684" cy="523220"/>
            </a:xfrm>
          </p:grpSpPr>
          <p:sp>
            <p:nvSpPr>
              <p:cNvPr id="33803" name="Textfeld 66">
                <a:extLst>
                  <a:ext uri="{FF2B5EF4-FFF2-40B4-BE49-F238E27FC236}">
                    <a16:creationId xmlns:a16="http://schemas.microsoft.com/office/drawing/2014/main" id="{33979768-29E3-4C8C-A51B-8F028E2F4C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4588" y="3015917"/>
                <a:ext cx="72208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>
                    <a:solidFill>
                      <a:srgbClr val="FF0000"/>
                    </a:solidFill>
                  </a:rPr>
                  <a:t>75,9%</a:t>
                </a:r>
              </a:p>
            </p:txBody>
          </p:sp>
          <p:sp>
            <p:nvSpPr>
              <p:cNvPr id="33804" name="Textfeld 67">
                <a:extLst>
                  <a:ext uri="{FF2B5EF4-FFF2-40B4-BE49-F238E27FC236}">
                    <a16:creationId xmlns:a16="http://schemas.microsoft.com/office/drawing/2014/main" id="{6572567C-ACE0-48B2-AEB9-A597394F9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3897" y="3015917"/>
                <a:ext cx="69737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>
                    <a:solidFill>
                      <a:srgbClr val="FF0000"/>
                    </a:solidFill>
                  </a:rPr>
                  <a:t>68,5%</a:t>
                </a:r>
              </a:p>
            </p:txBody>
          </p:sp>
          <p:sp>
            <p:nvSpPr>
              <p:cNvPr id="33805" name="Textfeld 69">
                <a:extLst>
                  <a:ext uri="{FF2B5EF4-FFF2-40B4-BE49-F238E27FC236}">
                    <a16:creationId xmlns:a16="http://schemas.microsoft.com/office/drawing/2014/main" id="{084FD7C7-6EBE-4140-B97F-CCBD671EAD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8490" y="3015917"/>
                <a:ext cx="6969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>
                    <a:solidFill>
                      <a:srgbClr val="FF0000"/>
                    </a:solidFill>
                  </a:rPr>
                  <a:t>51,4%</a:t>
                </a:r>
              </a:p>
            </p:txBody>
          </p:sp>
          <p:sp>
            <p:nvSpPr>
              <p:cNvPr id="33806" name="Textfeld 70">
                <a:extLst>
                  <a:ext uri="{FF2B5EF4-FFF2-40B4-BE49-F238E27FC236}">
                    <a16:creationId xmlns:a16="http://schemas.microsoft.com/office/drawing/2014/main" id="{5D2A78A7-E242-47E4-AAA7-C83F8BABE0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2624" y="3016115"/>
                <a:ext cx="69691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>
                    <a:solidFill>
                      <a:srgbClr val="FF0000"/>
                    </a:solidFill>
                  </a:rPr>
                  <a:t>25,7%</a:t>
                </a:r>
              </a:p>
            </p:txBody>
          </p:sp>
          <p:sp>
            <p:nvSpPr>
              <p:cNvPr id="33807" name="Textfeld 71">
                <a:extLst>
                  <a:ext uri="{FF2B5EF4-FFF2-40B4-BE49-F238E27FC236}">
                    <a16:creationId xmlns:a16="http://schemas.microsoft.com/office/drawing/2014/main" id="{701216A4-6098-471F-9895-10CD54A8D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6759" y="3015917"/>
                <a:ext cx="696914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>
                    <a:solidFill>
                      <a:srgbClr val="FF0000"/>
                    </a:solidFill>
                  </a:rPr>
                  <a:t>11,3%</a:t>
                </a:r>
              </a:p>
            </p:txBody>
          </p:sp>
          <p:sp>
            <p:nvSpPr>
              <p:cNvPr id="33808" name="Rechteck 27">
                <a:extLst>
                  <a:ext uri="{FF2B5EF4-FFF2-40B4-BE49-F238E27FC236}">
                    <a16:creationId xmlns:a16="http://schemas.microsoft.com/office/drawing/2014/main" id="{808CA071-29FF-4D37-8BB9-216B53F07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989" y="2943526"/>
                <a:ext cx="169469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400" b="1">
                    <a:solidFill>
                      <a:srgbClr val="FF0000"/>
                    </a:solidFill>
                  </a:rPr>
                  <a:t>Jahres-</a:t>
                </a:r>
                <a:br>
                  <a:rPr lang="de-DE" altLang="de-DE" sz="1400" b="1">
                    <a:solidFill>
                      <a:srgbClr val="FF0000"/>
                    </a:solidFill>
                  </a:rPr>
                </a:br>
                <a:r>
                  <a:rPr lang="de-DE" altLang="de-DE" sz="1400" b="1">
                    <a:solidFill>
                      <a:srgbClr val="FF0000"/>
                    </a:solidFill>
                  </a:rPr>
                  <a:t>nutzungsgrad (%)</a:t>
                </a:r>
              </a:p>
            </p:txBody>
          </p:sp>
        </p:grpSp>
        <p:sp>
          <p:nvSpPr>
            <p:cNvPr id="33801" name="Geschweifte Klammer rechts 3">
              <a:extLst>
                <a:ext uri="{FF2B5EF4-FFF2-40B4-BE49-F238E27FC236}">
                  <a16:creationId xmlns:a16="http://schemas.microsoft.com/office/drawing/2014/main" id="{9AEE67B9-B399-4F6E-8ECC-375B6AE2DFB9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6298976" y="2591277"/>
              <a:ext cx="522288" cy="2968625"/>
            </a:xfrm>
            <a:prstGeom prst="rightBrace">
              <a:avLst>
                <a:gd name="adj1" fmla="val 8342"/>
                <a:gd name="adj2" fmla="val 56468"/>
              </a:avLst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33802" name="Textfeld 4">
              <a:extLst>
                <a:ext uri="{FF2B5EF4-FFF2-40B4-BE49-F238E27FC236}">
                  <a16:creationId xmlns:a16="http://schemas.microsoft.com/office/drawing/2014/main" id="{22152B64-ABFF-422A-9D15-585B77AA0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4157" y="3439796"/>
              <a:ext cx="24082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Volatile Energieträger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feld 1">
            <a:extLst>
              <a:ext uri="{FF2B5EF4-FFF2-40B4-BE49-F238E27FC236}">
                <a16:creationId xmlns:a16="http://schemas.microsoft.com/office/drawing/2014/main" id="{0ECCE606-5D0D-402F-B671-A8E7E65F8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798513"/>
            <a:ext cx="877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chemeClr val="accent2"/>
                </a:solidFill>
              </a:rPr>
              <a:t>Zu installierende Leistung</a:t>
            </a:r>
          </a:p>
          <a:p>
            <a:r>
              <a:rPr lang="de-DE" altLang="de-DE" sz="1600">
                <a:solidFill>
                  <a:schemeClr val="accent2"/>
                </a:solidFill>
              </a:rPr>
              <a:t>Aus benötigter Energie und Volllaststunden zur notwendigen installierten Leistung in 20 Jahren: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D8BBBBDB-058D-4F9A-96E8-63E5FA547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Ausbaupfad: installierte Leistung (2)</a:t>
            </a:r>
            <a:br>
              <a:rPr lang="de-DE" altLang="de-DE">
                <a:solidFill>
                  <a:schemeClr val="bg1"/>
                </a:solidFill>
              </a:rPr>
            </a:br>
            <a:r>
              <a:rPr lang="de-DE" altLang="de-DE">
                <a:solidFill>
                  <a:schemeClr val="bg1"/>
                </a:solidFill>
              </a:rPr>
              <a:t>Annahmen und Fakten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2AACA27-9932-4A1F-9C04-9B8FAF083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307244"/>
              </p:ext>
            </p:extLst>
          </p:nvPr>
        </p:nvGraphicFramePr>
        <p:xfrm>
          <a:off x="1131888" y="2461035"/>
          <a:ext cx="8405812" cy="2522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3273">
                  <a:extLst>
                    <a:ext uri="{9D8B030D-6E8A-4147-A177-3AD203B41FA5}">
                      <a16:colId xmlns:a16="http://schemas.microsoft.com/office/drawing/2014/main" val="4129373469"/>
                    </a:ext>
                  </a:extLst>
                </a:gridCol>
                <a:gridCol w="1707140">
                  <a:extLst>
                    <a:ext uri="{9D8B030D-6E8A-4147-A177-3AD203B41FA5}">
                      <a16:colId xmlns:a16="http://schemas.microsoft.com/office/drawing/2014/main" val="2986082716"/>
                    </a:ext>
                  </a:extLst>
                </a:gridCol>
                <a:gridCol w="1465915">
                  <a:extLst>
                    <a:ext uri="{9D8B030D-6E8A-4147-A177-3AD203B41FA5}">
                      <a16:colId xmlns:a16="http://schemas.microsoft.com/office/drawing/2014/main" val="3326825113"/>
                    </a:ext>
                  </a:extLst>
                </a:gridCol>
                <a:gridCol w="1169020">
                  <a:extLst>
                    <a:ext uri="{9D8B030D-6E8A-4147-A177-3AD203B41FA5}">
                      <a16:colId xmlns:a16="http://schemas.microsoft.com/office/drawing/2014/main" val="3794777285"/>
                    </a:ext>
                  </a:extLst>
                </a:gridCol>
                <a:gridCol w="1150464">
                  <a:extLst>
                    <a:ext uri="{9D8B030D-6E8A-4147-A177-3AD203B41FA5}">
                      <a16:colId xmlns:a16="http://schemas.microsoft.com/office/drawing/2014/main" val="41437494"/>
                    </a:ext>
                  </a:extLst>
                </a:gridCol>
              </a:tblGrid>
              <a:tr h="261077"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benötigte Energie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Vollaststunden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zu installierende Leistung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242600"/>
                  </a:ext>
                </a:extLst>
              </a:tr>
              <a:tr h="226515">
                <a:tc>
                  <a:txBody>
                    <a:bodyPr/>
                    <a:lstStyle/>
                    <a:p>
                      <a:pPr algn="l" fontAlgn="t"/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TWh/a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h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GW/20a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GW/a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10133570"/>
                  </a:ext>
                </a:extLst>
              </a:tr>
              <a:tr h="27500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Wind (50)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709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252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12,6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9641502"/>
                  </a:ext>
                </a:extLst>
              </a:tr>
              <a:tr h="22836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offshore (20%)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284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4.500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3,2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21411031"/>
                  </a:ext>
                </a:extLst>
              </a:tr>
              <a:tr h="243294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 dirty="0" err="1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onshore</a:t>
                      </a:r>
                      <a:r>
                        <a:rPr lang="de-DE" sz="1400" b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 (30%)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425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2.250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189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9,5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3064725"/>
                  </a:ext>
                </a:extLst>
              </a:tr>
              <a:tr h="27500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PV (50%)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709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716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35,8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10274624"/>
                  </a:ext>
                </a:extLst>
              </a:tr>
              <a:tr h="236751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Freiflächen (30%)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425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990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430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21,5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17638195"/>
                  </a:ext>
                </a:extLst>
              </a:tr>
              <a:tr h="226514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Dächer (20%)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284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990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286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14,3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66461374"/>
                  </a:ext>
                </a:extLst>
              </a:tr>
              <a:tr h="27500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Summen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1.418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968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4078340"/>
                  </a:ext>
                </a:extLst>
              </a:tr>
              <a:tr h="27500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Elektrolyseure (Power to Gas)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400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3.300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121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6,1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6437707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C3689F8-092B-4208-AB64-3EE6BE077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3625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Der bisherige Zubau mit </a:t>
            </a:r>
            <a:r>
              <a:rPr lang="de-DE" altLang="de-DE" sz="1800" b="1">
                <a:solidFill>
                  <a:schemeClr val="accent2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b="1">
                <a:solidFill>
                  <a:schemeClr val="accent2"/>
                </a:solidFill>
              </a:rPr>
              <a:t> 6,25 GW/a ist nicht ausreichend!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C1975EAD-2E2A-4ECD-853B-8DF068354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Investitionen, Flächenbedarf, etc. bis 2040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Annahmen und Fakten</a:t>
            </a:r>
          </a:p>
        </p:txBody>
      </p:sp>
      <p:pic>
        <p:nvPicPr>
          <p:cNvPr id="46083" name="Grafik 2">
            <a:extLst>
              <a:ext uri="{FF2B5EF4-FFF2-40B4-BE49-F238E27FC236}">
                <a16:creationId xmlns:a16="http://schemas.microsoft.com/office/drawing/2014/main" id="{5AD2C340-2332-4AA0-B149-6FC788D5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6891" r="79179" b="27342"/>
          <a:stretch>
            <a:fillRect/>
          </a:stretch>
        </p:blipFill>
        <p:spPr bwMode="auto">
          <a:xfrm>
            <a:off x="209550" y="849313"/>
            <a:ext cx="300355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5D2201F-4D2C-4DAF-92F2-E9A2CECA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t="26891" r="72716" b="27342"/>
          <a:stretch>
            <a:fillRect/>
          </a:stretch>
        </p:blipFill>
        <p:spPr bwMode="auto">
          <a:xfrm>
            <a:off x="3236913" y="849313"/>
            <a:ext cx="213201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C5F26FB-D80D-461A-80ED-8E6CA22FB2DE}"/>
              </a:ext>
            </a:extLst>
          </p:cNvPr>
          <p:cNvGrpSpPr>
            <a:grpSpLocks/>
          </p:cNvGrpSpPr>
          <p:nvPr/>
        </p:nvGrpSpPr>
        <p:grpSpPr bwMode="auto">
          <a:xfrm>
            <a:off x="5392738" y="849313"/>
            <a:ext cx="4462462" cy="4856162"/>
            <a:chOff x="5392723" y="849887"/>
            <a:chExt cx="4461778" cy="4855588"/>
          </a:xfrm>
        </p:grpSpPr>
        <p:sp>
          <p:nvSpPr>
            <p:cNvPr id="46093" name="Textfeld 2">
              <a:extLst>
                <a:ext uri="{FF2B5EF4-FFF2-40B4-BE49-F238E27FC236}">
                  <a16:creationId xmlns:a16="http://schemas.microsoft.com/office/drawing/2014/main" id="{22239006-05AC-420E-8FB3-3071C0C29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9038" y="4967288"/>
              <a:ext cx="3189287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3333FF"/>
                  </a:solidFill>
                </a:rPr>
                <a:t>Überplanter Flächenbedarf</a:t>
              </a:r>
              <a:br>
                <a:rPr lang="de-DE" altLang="de-DE" sz="1400">
                  <a:solidFill>
                    <a:srgbClr val="3333FF"/>
                  </a:solidFill>
                </a:rPr>
              </a:br>
              <a:r>
                <a:rPr lang="de-DE" altLang="de-DE" sz="1400">
                  <a:solidFill>
                    <a:srgbClr val="3333FF"/>
                  </a:solidFill>
                </a:rPr>
                <a:t>1) davon 95% als Ackerfläche nutzbar</a:t>
              </a:r>
              <a:br>
                <a:rPr lang="de-DE" altLang="de-DE" sz="1400">
                  <a:solidFill>
                    <a:srgbClr val="3333FF"/>
                  </a:solidFill>
                </a:rPr>
              </a:br>
              <a:r>
                <a:rPr lang="de-DE" altLang="de-DE" sz="1400">
                  <a:solidFill>
                    <a:srgbClr val="3333FF"/>
                  </a:solidFill>
                </a:rPr>
                <a:t>2) davon 90% als Ackerfläche nutzbar</a:t>
              </a:r>
            </a:p>
          </p:txBody>
        </p:sp>
        <p:pic>
          <p:nvPicPr>
            <p:cNvPr id="46094" name="Grafik 12">
              <a:extLst>
                <a:ext uri="{FF2B5EF4-FFF2-40B4-BE49-F238E27FC236}">
                  <a16:creationId xmlns:a16="http://schemas.microsoft.com/office/drawing/2014/main" id="{0D8D73DA-3F96-4A8B-AB03-C358F8601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6" t="26891" r="59689" b="27342"/>
            <a:stretch>
              <a:fillRect/>
            </a:stretch>
          </p:blipFill>
          <p:spPr bwMode="auto">
            <a:xfrm>
              <a:off x="5392723" y="849887"/>
              <a:ext cx="4262823" cy="419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5" name="Rechteck 3">
              <a:extLst>
                <a:ext uri="{FF2B5EF4-FFF2-40B4-BE49-F238E27FC236}">
                  <a16:creationId xmlns:a16="http://schemas.microsoft.com/office/drawing/2014/main" id="{E194DABB-9CE5-4DD7-B01B-E98D9D1A2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3826" y="2811696"/>
              <a:ext cx="32067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solidFill>
                    <a:srgbClr val="3333FF"/>
                  </a:solidFill>
                </a:rPr>
                <a:t>1)</a:t>
              </a:r>
              <a:endParaRPr lang="de-DE" altLang="de-DE" sz="1200"/>
            </a:p>
          </p:txBody>
        </p:sp>
        <p:sp>
          <p:nvSpPr>
            <p:cNvPr id="46096" name="Rechteck 11">
              <a:extLst>
                <a:ext uri="{FF2B5EF4-FFF2-40B4-BE49-F238E27FC236}">
                  <a16:creationId xmlns:a16="http://schemas.microsoft.com/office/drawing/2014/main" id="{751A90DB-7896-42AF-8253-35E664526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3826" y="3384550"/>
              <a:ext cx="3206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solidFill>
                    <a:srgbClr val="3333FF"/>
                  </a:solidFill>
                </a:rPr>
                <a:t>2)</a:t>
              </a:r>
              <a:endParaRPr lang="de-DE" altLang="de-DE" sz="120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C811D7A-668E-4552-916A-58C75A22F6D0}"/>
              </a:ext>
            </a:extLst>
          </p:cNvPr>
          <p:cNvGrpSpPr>
            <a:grpSpLocks/>
          </p:cNvGrpSpPr>
          <p:nvPr/>
        </p:nvGrpSpPr>
        <p:grpSpPr bwMode="auto">
          <a:xfrm>
            <a:off x="0" y="4602163"/>
            <a:ext cx="9906000" cy="1558925"/>
            <a:chOff x="0" y="4602771"/>
            <a:chExt cx="9906000" cy="1558318"/>
          </a:xfrm>
        </p:grpSpPr>
        <p:sp>
          <p:nvSpPr>
            <p:cNvPr id="46090" name="Rectangle 4">
              <a:extLst>
                <a:ext uri="{FF2B5EF4-FFF2-40B4-BE49-F238E27FC236}">
                  <a16:creationId xmlns:a16="http://schemas.microsoft.com/office/drawing/2014/main" id="{B6BBD94D-B388-4518-9A3E-F96C270AF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756392"/>
              <a:ext cx="9906000" cy="404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dirty="0">
                  <a:solidFill>
                    <a:schemeClr val="accent2"/>
                  </a:solidFill>
                </a:rPr>
                <a:t>EE-Investitionen (60,3 </a:t>
              </a:r>
              <a:r>
                <a:rPr lang="de-DE" altLang="de-DE" sz="1800" b="1" dirty="0" err="1">
                  <a:solidFill>
                    <a:schemeClr val="accent2"/>
                  </a:solidFill>
                </a:rPr>
                <a:t>Mrd</a:t>
              </a:r>
              <a:r>
                <a:rPr lang="de-DE" altLang="de-DE" sz="1800" b="1" dirty="0">
                  <a:solidFill>
                    <a:schemeClr val="accent2"/>
                  </a:solidFill>
                </a:rPr>
                <a:t> €/a) &lt; Brennstoffkosten der Fossilen (ca. 66 </a:t>
              </a:r>
              <a:r>
                <a:rPr lang="de-DE" altLang="de-DE" sz="1800" b="1" dirty="0" err="1">
                  <a:solidFill>
                    <a:schemeClr val="accent2"/>
                  </a:solidFill>
                </a:rPr>
                <a:t>Mrd</a:t>
              </a:r>
              <a:r>
                <a:rPr lang="de-DE" altLang="de-DE" sz="1800" b="1" dirty="0">
                  <a:solidFill>
                    <a:schemeClr val="accent2"/>
                  </a:solidFill>
                </a:rPr>
                <a:t> €/a in 2015)!</a:t>
              </a:r>
            </a:p>
          </p:txBody>
        </p:sp>
        <p:sp>
          <p:nvSpPr>
            <p:cNvPr id="46091" name="Ellipse 3">
              <a:extLst>
                <a:ext uri="{FF2B5EF4-FFF2-40B4-BE49-F238E27FC236}">
                  <a16:creationId xmlns:a16="http://schemas.microsoft.com/office/drawing/2014/main" id="{308C9CCA-EF87-46CD-AFE5-8D0410749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945" y="4602771"/>
              <a:ext cx="833438" cy="40310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46092" name="Ellipse 3">
              <a:extLst>
                <a:ext uri="{FF2B5EF4-FFF2-40B4-BE49-F238E27FC236}">
                  <a16:creationId xmlns:a16="http://schemas.microsoft.com/office/drawing/2014/main" id="{D1127213-CD1C-457E-A7D7-F4FF8130A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383" y="4602771"/>
              <a:ext cx="833438" cy="40310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C7ED69D-CF7C-4466-8C07-DDDEC00754C8}"/>
              </a:ext>
            </a:extLst>
          </p:cNvPr>
          <p:cNvGrpSpPr>
            <a:grpSpLocks/>
          </p:cNvGrpSpPr>
          <p:nvPr/>
        </p:nvGrpSpPr>
        <p:grpSpPr bwMode="auto">
          <a:xfrm>
            <a:off x="0" y="3814763"/>
            <a:ext cx="9906000" cy="2709862"/>
            <a:chOff x="0" y="3814353"/>
            <a:chExt cx="9906000" cy="2710272"/>
          </a:xfrm>
        </p:grpSpPr>
        <p:sp>
          <p:nvSpPr>
            <p:cNvPr id="46088" name="Rectangle 4">
              <a:extLst>
                <a:ext uri="{FF2B5EF4-FFF2-40B4-BE49-F238E27FC236}">
                  <a16:creationId xmlns:a16="http://schemas.microsoft.com/office/drawing/2014/main" id="{669E0C4B-2DBF-439A-A1AF-B4DFFA545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>
                  <a:solidFill>
                    <a:schemeClr val="accent2"/>
                  </a:solidFill>
                </a:rPr>
                <a:t> 10.603 km² überplante Fläche (ca. 3 % von D) </a:t>
              </a:r>
            </a:p>
          </p:txBody>
        </p:sp>
        <p:sp>
          <p:nvSpPr>
            <p:cNvPr id="46089" name="Ellipse 3">
              <a:extLst>
                <a:ext uri="{FF2B5EF4-FFF2-40B4-BE49-F238E27FC236}">
                  <a16:creationId xmlns:a16="http://schemas.microsoft.com/office/drawing/2014/main" id="{61EF57BC-BCDF-439A-87B9-A18B594C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2640" y="3814353"/>
              <a:ext cx="774700" cy="48895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Investitionen, Flächenbedarf, etc. bis 2040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Annahmen und Fakten</a:t>
            </a:r>
          </a:p>
        </p:txBody>
      </p:sp>
      <p:sp>
        <p:nvSpPr>
          <p:cNvPr id="48131" name="Textfeld 2">
            <a:extLst>
              <a:ext uri="{FF2B5EF4-FFF2-40B4-BE49-F238E27FC236}">
                <a16:creationId xmlns:a16="http://schemas.microsoft.com/office/drawing/2014/main" id="{4E1B22D9-EFCF-4FB5-AB6E-2C6B1C91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767263"/>
            <a:ext cx="3190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Überplanter Flächenbedarf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1) davon 95% als Ackerfläche nutzbar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2) davon 90% als Ackerfläche nutzbar</a:t>
            </a:r>
          </a:p>
        </p:txBody>
      </p:sp>
      <p:pic>
        <p:nvPicPr>
          <p:cNvPr id="48132" name="Grafik 5" descr="Ein Bild, das Himmel, Wasser, draußen, Outdoorobjekt enthält.&#10;&#10;Automatisch generierte Beschreibung">
            <a:extLst>
              <a:ext uri="{FF2B5EF4-FFF2-40B4-BE49-F238E27FC236}">
                <a16:creationId xmlns:a16="http://schemas.microsoft.com/office/drawing/2014/main" id="{3701615F-7123-4547-AD62-F4E4979B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11922"/>
          <a:stretch>
            <a:fillRect/>
          </a:stretch>
        </p:blipFill>
        <p:spPr bwMode="auto">
          <a:xfrm>
            <a:off x="288925" y="1136650"/>
            <a:ext cx="27146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feld 15">
            <a:extLst>
              <a:ext uri="{FF2B5EF4-FFF2-40B4-BE49-F238E27FC236}">
                <a16:creationId xmlns:a16="http://schemas.microsoft.com/office/drawing/2014/main" id="{4AFE7A17-3991-4FBB-8B6C-20AE6F8C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762000"/>
            <a:ext cx="70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3333FF"/>
                </a:solidFill>
              </a:rPr>
              <a:t>Wind</a:t>
            </a:r>
          </a:p>
        </p:txBody>
      </p:sp>
      <p:sp>
        <p:nvSpPr>
          <p:cNvPr id="48134" name="Textfeld 31">
            <a:extLst>
              <a:ext uri="{FF2B5EF4-FFF2-40B4-BE49-F238E27FC236}">
                <a16:creationId xmlns:a16="http://schemas.microsoft.com/office/drawing/2014/main" id="{3CE4BF59-7482-49F2-898B-3910E6B1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952500"/>
            <a:ext cx="969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rgbClr val="3333FF"/>
                </a:solidFill>
              </a:rPr>
              <a:t>Offshore</a:t>
            </a:r>
          </a:p>
        </p:txBody>
      </p:sp>
      <p:sp>
        <p:nvSpPr>
          <p:cNvPr id="48135" name="Textfeld 35">
            <a:extLst>
              <a:ext uri="{FF2B5EF4-FFF2-40B4-BE49-F238E27FC236}">
                <a16:creationId xmlns:a16="http://schemas.microsoft.com/office/drawing/2014/main" id="{73D87CB0-1407-4F60-9ED6-972BD1B5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1260475"/>
            <a:ext cx="1344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3333FF"/>
                </a:solidFill>
              </a:rPr>
              <a:t>63 GW/20a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3,2 GW/a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9.000 Windräder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157,5 Mrd. €/20a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7,9 Mrd. €/a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6681608-ED08-4F39-9B4F-56815164908B}"/>
              </a:ext>
            </a:extLst>
          </p:cNvPr>
          <p:cNvGrpSpPr>
            <a:grpSpLocks/>
          </p:cNvGrpSpPr>
          <p:nvPr/>
        </p:nvGrpSpPr>
        <p:grpSpPr bwMode="auto">
          <a:xfrm>
            <a:off x="288925" y="2390775"/>
            <a:ext cx="4095348" cy="1725613"/>
            <a:chOff x="288925" y="2390775"/>
            <a:chExt cx="4095348" cy="1725613"/>
          </a:xfrm>
        </p:grpSpPr>
        <p:pic>
          <p:nvPicPr>
            <p:cNvPr id="48156" name="Grafik 2" descr="Ein Bild, das Gras, Himmel, draußen, Feld enthält.&#10;&#10;Automatisch generierte Beschreibung">
              <a:extLst>
                <a:ext uri="{FF2B5EF4-FFF2-40B4-BE49-F238E27FC236}">
                  <a16:creationId xmlns:a16="http://schemas.microsoft.com/office/drawing/2014/main" id="{2F86092A-4D16-48F7-BDE5-693129D9F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6" t="47707" r="38898" b="16895"/>
            <a:stretch>
              <a:fillRect/>
            </a:stretch>
          </p:blipFill>
          <p:spPr bwMode="auto">
            <a:xfrm>
              <a:off x="288925" y="2568575"/>
              <a:ext cx="27146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feld 32">
              <a:extLst>
                <a:ext uri="{FF2B5EF4-FFF2-40B4-BE49-F238E27FC236}">
                  <a16:creationId xmlns:a16="http://schemas.microsoft.com/office/drawing/2014/main" id="{FEE27494-9695-408B-8006-DFEA333BA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390775"/>
              <a:ext cx="971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u="sng">
                  <a:solidFill>
                    <a:srgbClr val="3333FF"/>
                  </a:solidFill>
                </a:rPr>
                <a:t>Onshore</a:t>
              </a:r>
            </a:p>
          </p:txBody>
        </p:sp>
        <p:sp>
          <p:nvSpPr>
            <p:cNvPr id="48158" name="Textfeld 36">
              <a:extLst>
                <a:ext uri="{FF2B5EF4-FFF2-40B4-BE49-F238E27FC236}">
                  <a16:creationId xmlns:a16="http://schemas.microsoft.com/office/drawing/2014/main" id="{17CC4491-0123-490D-AB60-3B9C8F422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709863"/>
              <a:ext cx="140294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3333FF"/>
                  </a:solidFill>
                </a:rPr>
                <a:t>189 GW/20a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9,5 GW/a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38.000 Windräder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283,5 Mrd. €/20a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14,2 Mrd. €/a</a:t>
              </a:r>
            </a:p>
            <a:p>
              <a:endParaRPr lang="de-DE" altLang="de-DE" sz="1200" dirty="0">
                <a:solidFill>
                  <a:srgbClr val="3333FF"/>
                </a:solidFill>
              </a:endParaRP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4.159 km²  1)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10B804-988E-42C4-B29C-2C231384263D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762000"/>
            <a:ext cx="4140200" cy="1625600"/>
            <a:chOff x="5356225" y="762000"/>
            <a:chExt cx="4140200" cy="1625600"/>
          </a:xfrm>
        </p:grpSpPr>
        <p:pic>
          <p:nvPicPr>
            <p:cNvPr id="48152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2D301965-3104-4A23-B9FB-80E6BDA26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6723063" y="1136650"/>
              <a:ext cx="2773362" cy="12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3" name="Textfeld 30">
              <a:extLst>
                <a:ext uri="{FF2B5EF4-FFF2-40B4-BE49-F238E27FC236}">
                  <a16:creationId xmlns:a16="http://schemas.microsoft.com/office/drawing/2014/main" id="{36579AF0-AB33-4F3B-AFFB-B7696D23E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7027" y="762000"/>
              <a:ext cx="1377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Sonne (PV)</a:t>
              </a:r>
            </a:p>
          </p:txBody>
        </p:sp>
        <p:sp>
          <p:nvSpPr>
            <p:cNvPr id="48154" name="Textfeld 33">
              <a:extLst>
                <a:ext uri="{FF2B5EF4-FFF2-40B4-BE49-F238E27FC236}">
                  <a16:creationId xmlns:a16="http://schemas.microsoft.com/office/drawing/2014/main" id="{90C28C4B-9C98-4C3D-B46E-39F0978FF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513" y="952500"/>
              <a:ext cx="844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Dächer</a:t>
              </a:r>
            </a:p>
          </p:txBody>
        </p:sp>
        <p:sp>
          <p:nvSpPr>
            <p:cNvPr id="48155" name="Textfeld 37">
              <a:extLst>
                <a:ext uri="{FF2B5EF4-FFF2-40B4-BE49-F238E27FC236}">
                  <a16:creationId xmlns:a16="http://schemas.microsoft.com/office/drawing/2014/main" id="{8D61FEF6-D1FB-45BD-AA33-9CC2D716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6225" y="1260475"/>
              <a:ext cx="1344613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286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14,3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343,7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17,2 Mrd. €/a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012CFB-2294-47E7-9251-1FE1EAFFED79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4306888"/>
            <a:ext cx="4711700" cy="1379537"/>
            <a:chOff x="1800225" y="4306888"/>
            <a:chExt cx="4711700" cy="1379537"/>
          </a:xfrm>
        </p:grpSpPr>
        <p:pic>
          <p:nvPicPr>
            <p:cNvPr id="48149" name="Grafik 14" descr="Ein Bild, das Himmel, Gras, LKW enthält.&#10;&#10;Automatisch generierte Beschreibung">
              <a:extLst>
                <a:ext uri="{FF2B5EF4-FFF2-40B4-BE49-F238E27FC236}">
                  <a16:creationId xmlns:a16="http://schemas.microsoft.com/office/drawing/2014/main" id="{8F72955B-B1C2-47B3-B5BF-AD12AC7E9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91" b="24969"/>
            <a:stretch>
              <a:fillRect/>
            </a:stretch>
          </p:blipFill>
          <p:spPr bwMode="auto">
            <a:xfrm>
              <a:off x="3246438" y="4422775"/>
              <a:ext cx="3265487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0" name="Textfeld 39">
              <a:extLst>
                <a:ext uri="{FF2B5EF4-FFF2-40B4-BE49-F238E27FC236}">
                  <a16:creationId xmlns:a16="http://schemas.microsoft.com/office/drawing/2014/main" id="{9B5E58BA-5CBB-4A53-8BCC-FC3C94089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225" y="4306888"/>
              <a:ext cx="14827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Elektrolyseure</a:t>
              </a:r>
            </a:p>
          </p:txBody>
        </p:sp>
        <p:sp>
          <p:nvSpPr>
            <p:cNvPr id="48151" name="Textfeld 40">
              <a:extLst>
                <a:ext uri="{FF2B5EF4-FFF2-40B4-BE49-F238E27FC236}">
                  <a16:creationId xmlns:a16="http://schemas.microsoft.com/office/drawing/2014/main" id="{A1CD825B-D28E-4B93-AA6E-ACB1800E2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488" y="4614863"/>
              <a:ext cx="13462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121,0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4,0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121,2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6,1 Mrd. €/a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CE57310-58E8-4CD8-BB6D-F7640D4B7F0B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2390775"/>
            <a:ext cx="4140200" cy="2020888"/>
            <a:chOff x="5356225" y="2390775"/>
            <a:chExt cx="4140200" cy="2020888"/>
          </a:xfrm>
        </p:grpSpPr>
        <p:grpSp>
          <p:nvGrpSpPr>
            <p:cNvPr id="48142" name="Gruppieren 3">
              <a:extLst>
                <a:ext uri="{FF2B5EF4-FFF2-40B4-BE49-F238E27FC236}">
                  <a16:creationId xmlns:a16="http://schemas.microsoft.com/office/drawing/2014/main" id="{8B96568C-0997-4765-A9CB-D6D77A7B8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6225" y="2390775"/>
              <a:ext cx="4140200" cy="1720850"/>
              <a:chOff x="5356225" y="2390775"/>
              <a:chExt cx="4140200" cy="1720850"/>
            </a:xfrm>
          </p:grpSpPr>
          <p:grpSp>
            <p:nvGrpSpPr>
              <p:cNvPr id="48144" name="Gruppieren 18">
                <a:extLst>
                  <a:ext uri="{FF2B5EF4-FFF2-40B4-BE49-F238E27FC236}">
                    <a16:creationId xmlns:a16="http://schemas.microsoft.com/office/drawing/2014/main" id="{CCA1B694-1E43-4BC5-8E61-75BF9702A3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3063" y="2563813"/>
                <a:ext cx="2773362" cy="1547812"/>
                <a:chOff x="6723196" y="2538765"/>
                <a:chExt cx="2772818" cy="1256365"/>
              </a:xfrm>
            </p:grpSpPr>
            <p:pic>
              <p:nvPicPr>
                <p:cNvPr id="48147" name="Grafik 9" descr="Ein Bild, das Himmel, Solarzelle, draußen, Outdoorobjekt enthält.&#10;&#10;Automatisch generierte Beschreibung">
                  <a:extLst>
                    <a:ext uri="{FF2B5EF4-FFF2-40B4-BE49-F238E27FC236}">
                      <a16:creationId xmlns:a16="http://schemas.microsoft.com/office/drawing/2014/main" id="{1745D052-BF1E-4FDE-822B-B6B2FFB9B9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5196"/>
                <a:stretch>
                  <a:fillRect/>
                </a:stretch>
              </p:blipFill>
              <p:spPr bwMode="auto">
                <a:xfrm>
                  <a:off x="8090278" y="2538765"/>
                  <a:ext cx="1405736" cy="1254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148" name="Grafik 11" descr="Ein Bild, das Gras, Himmel, draußen, Feld enthält.&#10;&#10;Automatisch generierte Beschreibung">
                  <a:extLst>
                    <a:ext uri="{FF2B5EF4-FFF2-40B4-BE49-F238E27FC236}">
                      <a16:creationId xmlns:a16="http://schemas.microsoft.com/office/drawing/2014/main" id="{4D59F647-1EAD-4541-A3F2-B7CACE5A0E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170" t="25302" r="25620" b="19170"/>
                <a:stretch>
                  <a:fillRect/>
                </a:stretch>
              </p:blipFill>
              <p:spPr bwMode="auto">
                <a:xfrm>
                  <a:off x="6723196" y="2538765"/>
                  <a:ext cx="1367081" cy="1256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145" name="Textfeld 34">
                <a:extLst>
                  <a:ext uri="{FF2B5EF4-FFF2-40B4-BE49-F238E27FC236}">
                    <a16:creationId xmlns:a16="http://schemas.microsoft.com/office/drawing/2014/main" id="{794677E2-EB0C-4298-9260-7CFDB6CB11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6088" y="2390775"/>
                <a:ext cx="11969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600" u="sng">
                    <a:solidFill>
                      <a:srgbClr val="3333FF"/>
                    </a:solidFill>
                  </a:rPr>
                  <a:t>Freiflächen</a:t>
                </a:r>
              </a:p>
            </p:txBody>
          </p:sp>
          <p:sp>
            <p:nvSpPr>
              <p:cNvPr id="48146" name="Textfeld 38">
                <a:extLst>
                  <a:ext uri="{FF2B5EF4-FFF2-40B4-BE49-F238E27FC236}">
                    <a16:creationId xmlns:a16="http://schemas.microsoft.com/office/drawing/2014/main" id="{EBE51857-BBAA-4C89-92C0-5F14FCBF57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225" y="2709863"/>
                <a:ext cx="1344613" cy="138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430 GW/20a</a:t>
                </a: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21,5 GW/a</a:t>
                </a:r>
              </a:p>
              <a:p>
                <a:pPr algn="r"/>
                <a:endParaRPr lang="de-DE" altLang="de-DE" sz="1200">
                  <a:solidFill>
                    <a:srgbClr val="3333FF"/>
                  </a:solidFill>
                </a:endParaRP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300,7 Mrd. €/20a</a:t>
                </a: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15,0 Mrd. €/a</a:t>
                </a:r>
              </a:p>
              <a:p>
                <a:pPr algn="r"/>
                <a:endParaRPr lang="de-DE" altLang="de-DE" sz="1200">
                  <a:solidFill>
                    <a:srgbClr val="3333FF"/>
                  </a:solidFill>
                </a:endParaRP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6.444 km²  2)</a:t>
                </a:r>
              </a:p>
            </p:txBody>
          </p:sp>
        </p:grpSp>
        <p:sp>
          <p:nvSpPr>
            <p:cNvPr id="48143" name="Textfeld 41">
              <a:extLst>
                <a:ext uri="{FF2B5EF4-FFF2-40B4-BE49-F238E27FC236}">
                  <a16:creationId xmlns:a16="http://schemas.microsoft.com/office/drawing/2014/main" id="{647019DC-4182-4E86-B71A-CE420FB6F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5313" y="4103688"/>
              <a:ext cx="10144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>
                  <a:solidFill>
                    <a:srgbClr val="3333FF"/>
                  </a:solidFill>
                </a:rPr>
                <a:t>AGRO-PV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D3F0A2D3-1154-4C5F-8DA2-75C58D9E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56275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Wir müssen viel Geld in die Hand nehmen (60,3 </a:t>
            </a:r>
            <a:r>
              <a:rPr lang="de-DE" altLang="de-DE" sz="1800" b="1" dirty="0" err="1">
                <a:solidFill>
                  <a:srgbClr val="3333FF"/>
                </a:solidFill>
              </a:rPr>
              <a:t>Mrd</a:t>
            </a:r>
            <a:r>
              <a:rPr lang="de-DE" altLang="de-DE" sz="1800" b="1" dirty="0">
                <a:solidFill>
                  <a:srgbClr val="3333FF"/>
                </a:solidFill>
              </a:rPr>
              <a:t> €/a) aber es lohnt sich!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 10.603 km² überplante Fläche (ca. 3 % von D)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Volkswirtschaftliche jährliche Kosten für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Brennstoff und Umweltschäden vs. </a:t>
            </a:r>
            <a:r>
              <a:rPr lang="de-DE" altLang="de-DE" dirty="0" err="1">
                <a:solidFill>
                  <a:schemeClr val="bg1"/>
                </a:solidFill>
              </a:rPr>
              <a:t>Invest</a:t>
            </a:r>
            <a:r>
              <a:rPr lang="de-DE" altLang="de-DE" dirty="0">
                <a:solidFill>
                  <a:schemeClr val="bg1"/>
                </a:solidFill>
              </a:rPr>
              <a:t> für Erneuerbare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839732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Bundesumweltamt. </a:t>
            </a:r>
            <a:r>
              <a:rPr lang="de-DE" altLang="de-DE" sz="1200" dirty="0" err="1"/>
              <a:t>BMWi</a:t>
            </a:r>
            <a:endParaRPr lang="en-US" altLang="de-DE" sz="1200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5899980" y="849086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1035698" y="853795"/>
            <a:ext cx="4525016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635736" y="853795"/>
              <a:ext cx="13249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6307827" y="1057123"/>
            <a:ext cx="2929479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7100598" y="853795"/>
            <a:ext cx="1324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060AA6E-4457-457E-9C79-0F45C6A7EBB6}"/>
              </a:ext>
            </a:extLst>
          </p:cNvPr>
          <p:cNvGrpSpPr/>
          <p:nvPr/>
        </p:nvGrpSpPr>
        <p:grpSpPr>
          <a:xfrm>
            <a:off x="240573" y="1315460"/>
            <a:ext cx="8861467" cy="4376250"/>
            <a:chOff x="240573" y="1315460"/>
            <a:chExt cx="8861467" cy="4376250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62EBF7A1-6905-4AB1-AE66-E29A6258CE47}"/>
                </a:ext>
              </a:extLst>
            </p:cNvPr>
            <p:cNvGrpSpPr/>
            <p:nvPr/>
          </p:nvGrpSpPr>
          <p:grpSpPr>
            <a:xfrm>
              <a:off x="240573" y="1315460"/>
              <a:ext cx="1874023" cy="4376250"/>
              <a:chOff x="240573" y="1315460"/>
              <a:chExt cx="1874023" cy="4376250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A12519E7-6BEB-497A-8645-405F2294BA13}"/>
                  </a:ext>
                </a:extLst>
              </p:cNvPr>
              <p:cNvGrpSpPr/>
              <p:nvPr/>
            </p:nvGrpSpPr>
            <p:grpSpPr>
              <a:xfrm>
                <a:off x="1147665" y="1315460"/>
                <a:ext cx="966931" cy="4376250"/>
                <a:chOff x="1147665" y="1315460"/>
                <a:chExt cx="966931" cy="4376250"/>
              </a:xfrm>
            </p:grpSpPr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ADAF78F8-53DF-4C63-9F88-10B437322087}"/>
                    </a:ext>
                  </a:extLst>
                </p:cNvPr>
                <p:cNvSpPr txBox="1"/>
                <p:nvPr/>
              </p:nvSpPr>
              <p:spPr>
                <a:xfrm>
                  <a:off x="1147665" y="1315460"/>
                  <a:ext cx="96693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800" dirty="0">
                      <a:solidFill>
                        <a:srgbClr val="3333FF"/>
                      </a:solidFill>
                    </a:rPr>
                    <a:t>Fossile</a:t>
                  </a:r>
                </a:p>
                <a:p>
                  <a:pPr algn="ctr"/>
                  <a:r>
                    <a:rPr lang="de-DE" sz="1800" dirty="0">
                      <a:solidFill>
                        <a:srgbClr val="3333FF"/>
                      </a:solidFill>
                    </a:rPr>
                    <a:t>Importe</a:t>
                  </a:r>
                </a:p>
              </p:txBody>
            </p:sp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351DAF08-46B6-424A-A829-C97E0DF5F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5300" t="46432" r="32211" b="18205"/>
                <a:stretch/>
              </p:blipFill>
              <p:spPr>
                <a:xfrm>
                  <a:off x="1206885" y="2146041"/>
                  <a:ext cx="901616" cy="3545669"/>
                </a:xfrm>
                <a:prstGeom prst="rect">
                  <a:avLst/>
                </a:prstGeom>
              </p:spPr>
            </p:pic>
          </p:grp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0714B07-37C6-4E16-87B4-AF5D95352190}"/>
                  </a:ext>
                </a:extLst>
              </p:cNvPr>
              <p:cNvSpPr txBox="1"/>
              <p:nvPr/>
            </p:nvSpPr>
            <p:spPr>
              <a:xfrm>
                <a:off x="240573" y="3219136"/>
                <a:ext cx="1031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Mrd. €/a</a:t>
                </a:r>
              </a:p>
            </p:txBody>
          </p:sp>
        </p:grp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46A4B981-DBB5-4443-9FCC-1FC934CF9FDF}"/>
                </a:ext>
              </a:extLst>
            </p:cNvPr>
            <p:cNvCxnSpPr/>
            <p:nvPr/>
          </p:nvCxnSpPr>
          <p:spPr bwMode="auto">
            <a:xfrm>
              <a:off x="1147665" y="5547360"/>
              <a:ext cx="7954375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2BD8745-97F0-4F14-9F5A-C29F142AEC7C}"/>
              </a:ext>
            </a:extLst>
          </p:cNvPr>
          <p:cNvGrpSpPr/>
          <p:nvPr/>
        </p:nvGrpSpPr>
        <p:grpSpPr>
          <a:xfrm>
            <a:off x="1983610" y="1315460"/>
            <a:ext cx="1847633" cy="4132840"/>
            <a:chOff x="1983610" y="1315460"/>
            <a:chExt cx="1847633" cy="4132840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C33351A-1621-433A-9486-2BC6D733EC0E}"/>
                </a:ext>
              </a:extLst>
            </p:cNvPr>
            <p:cNvGrpSpPr/>
            <p:nvPr/>
          </p:nvGrpSpPr>
          <p:grpSpPr>
            <a:xfrm>
              <a:off x="2774543" y="1315460"/>
              <a:ext cx="1056700" cy="4132840"/>
              <a:chOff x="2774543" y="1315460"/>
              <a:chExt cx="1056700" cy="4132840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FB5CAD66-5B5D-4E23-BE36-4628CE7F78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167" t="46432" r="27344" b="20633"/>
              <a:stretch/>
            </p:blipFill>
            <p:spPr>
              <a:xfrm>
                <a:off x="2867397" y="2146042"/>
                <a:ext cx="901616" cy="3302258"/>
              </a:xfrm>
              <a:prstGeom prst="rect">
                <a:avLst/>
              </a:prstGeom>
            </p:spPr>
          </p:pic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0081869-7FB5-489B-A453-AE8B5DFC031F}"/>
                  </a:ext>
                </a:extLst>
              </p:cNvPr>
              <p:cNvSpPr txBox="1"/>
              <p:nvPr/>
            </p:nvSpPr>
            <p:spPr>
              <a:xfrm>
                <a:off x="2774543" y="1315460"/>
                <a:ext cx="10567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Umwelt-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 err="1">
                    <a:solidFill>
                      <a:srgbClr val="3333FF"/>
                    </a:solidFill>
                  </a:rPr>
                  <a:t>schäden</a:t>
                </a:r>
                <a:endParaRPr lang="de-DE" sz="1800" dirty="0">
                  <a:solidFill>
                    <a:srgbClr val="3333FF"/>
                  </a:solidFill>
                </a:endParaRPr>
              </a:p>
            </p:txBody>
          </p:sp>
        </p:grp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8874E742-DF83-4BB5-A8AC-ADE0DFDAAA17}"/>
                </a:ext>
              </a:extLst>
            </p:cNvPr>
            <p:cNvCxnSpPr/>
            <p:nvPr/>
          </p:nvCxnSpPr>
          <p:spPr bwMode="auto">
            <a:xfrm>
              <a:off x="1983610" y="4611422"/>
              <a:ext cx="972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E0220C6B-D708-4519-BB54-7B653A4518BF}"/>
              </a:ext>
            </a:extLst>
          </p:cNvPr>
          <p:cNvGrpSpPr/>
          <p:nvPr/>
        </p:nvGrpSpPr>
        <p:grpSpPr>
          <a:xfrm>
            <a:off x="3660676" y="1315460"/>
            <a:ext cx="1835268" cy="4227080"/>
            <a:chOff x="3660676" y="1315460"/>
            <a:chExt cx="1835268" cy="4227080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DC9C4C5-961B-48DC-90F2-58055B5D6475}"/>
                </a:ext>
              </a:extLst>
            </p:cNvPr>
            <p:cNvGrpSpPr/>
            <p:nvPr/>
          </p:nvGrpSpPr>
          <p:grpSpPr>
            <a:xfrm>
              <a:off x="4426420" y="1315460"/>
              <a:ext cx="1069524" cy="4227080"/>
              <a:chOff x="4491190" y="1315460"/>
              <a:chExt cx="1069524" cy="4227080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08632D9-09C4-4DFA-9E1A-3FA9DE3B3069}"/>
                  </a:ext>
                </a:extLst>
              </p:cNvPr>
              <p:cNvSpPr txBox="1"/>
              <p:nvPr/>
            </p:nvSpPr>
            <p:spPr>
              <a:xfrm>
                <a:off x="4491190" y="1315460"/>
                <a:ext cx="10695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Gesamt-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kosten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38561D80-10E4-4CA1-B1E0-4951B292D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075" t="46432" r="22439" b="19693"/>
              <a:stretch/>
            </p:blipFill>
            <p:spPr>
              <a:xfrm>
                <a:off x="4633626" y="2146042"/>
                <a:ext cx="900692" cy="3396498"/>
              </a:xfrm>
              <a:prstGeom prst="rect">
                <a:avLst/>
              </a:prstGeom>
            </p:spPr>
          </p:pic>
        </p:grp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70A14788-717A-46A3-A3A6-7D846AFD6362}"/>
                </a:ext>
              </a:extLst>
            </p:cNvPr>
            <p:cNvCxnSpPr/>
            <p:nvPr/>
          </p:nvCxnSpPr>
          <p:spPr bwMode="auto">
            <a:xfrm>
              <a:off x="3660676" y="2348282"/>
              <a:ext cx="972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464D85E1-E19C-4932-88B1-AC948F2E6CD1}"/>
              </a:ext>
            </a:extLst>
          </p:cNvPr>
          <p:cNvGrpSpPr/>
          <p:nvPr/>
        </p:nvGrpSpPr>
        <p:grpSpPr>
          <a:xfrm>
            <a:off x="5334877" y="1315460"/>
            <a:ext cx="2167247" cy="4132840"/>
            <a:chOff x="5334877" y="1315460"/>
            <a:chExt cx="2167247" cy="4132840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BE94164B-84B3-48C6-8AB8-3D5B6E2B4EB6}"/>
                </a:ext>
              </a:extLst>
            </p:cNvPr>
            <p:cNvGrpSpPr/>
            <p:nvPr/>
          </p:nvGrpSpPr>
          <p:grpSpPr>
            <a:xfrm>
              <a:off x="6035056" y="1315460"/>
              <a:ext cx="1467068" cy="4132840"/>
              <a:chOff x="6035056" y="1315460"/>
              <a:chExt cx="1467068" cy="4132840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C193A69-4D08-46BC-8EFF-3D138F678301}"/>
                  </a:ext>
                </a:extLst>
              </p:cNvPr>
              <p:cNvSpPr txBox="1"/>
              <p:nvPr/>
            </p:nvSpPr>
            <p:spPr>
              <a:xfrm>
                <a:off x="6035056" y="1315460"/>
                <a:ext cx="14670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 err="1">
                    <a:solidFill>
                      <a:srgbClr val="3333FF"/>
                    </a:solidFill>
                  </a:rPr>
                  <a:t>Invest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Erneuerbare</a:t>
                </a:r>
              </a:p>
            </p:txBody>
          </p: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58CDC386-A756-481D-864E-FF2CD071EA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976" t="46432" r="17698" b="20633"/>
              <a:stretch/>
            </p:blipFill>
            <p:spPr>
              <a:xfrm>
                <a:off x="6396575" y="2146042"/>
                <a:ext cx="842426" cy="3302258"/>
              </a:xfrm>
              <a:prstGeom prst="rect">
                <a:avLst/>
              </a:prstGeom>
            </p:spPr>
          </p:pic>
        </p:grp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00E91F89-C6CA-457C-973F-C60251FFFCA8}"/>
                </a:ext>
              </a:extLst>
            </p:cNvPr>
            <p:cNvCxnSpPr/>
            <p:nvPr/>
          </p:nvCxnSpPr>
          <p:spPr bwMode="auto">
            <a:xfrm>
              <a:off x="5334877" y="2348282"/>
              <a:ext cx="110783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4C075B7-CF1D-4DDC-923E-3354C01A0F57}"/>
              </a:ext>
            </a:extLst>
          </p:cNvPr>
          <p:cNvGrpSpPr/>
          <p:nvPr/>
        </p:nvGrpSpPr>
        <p:grpSpPr>
          <a:xfrm>
            <a:off x="7147086" y="1259474"/>
            <a:ext cx="2424691" cy="4283066"/>
            <a:chOff x="7147086" y="1259474"/>
            <a:chExt cx="2424691" cy="4283066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93EAEF09-B8D5-411F-9394-A7D3CCE5AABB}"/>
                </a:ext>
              </a:extLst>
            </p:cNvPr>
            <p:cNvGrpSpPr/>
            <p:nvPr/>
          </p:nvGrpSpPr>
          <p:grpSpPr>
            <a:xfrm>
              <a:off x="7732811" y="1259474"/>
              <a:ext cx="1838966" cy="4283066"/>
              <a:chOff x="7732811" y="1259474"/>
              <a:chExt cx="1838966" cy="4283066"/>
            </a:xfrm>
          </p:grpSpPr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FE0E1B3-8B04-4472-A199-484F06EB16DD}"/>
                  </a:ext>
                </a:extLst>
              </p:cNvPr>
              <p:cNvSpPr txBox="1"/>
              <p:nvPr/>
            </p:nvSpPr>
            <p:spPr>
              <a:xfrm>
                <a:off x="7732811" y="1259474"/>
                <a:ext cx="18389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Einsparungs-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potenzial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(sehr langfristig)</a:t>
                </a:r>
              </a:p>
            </p:txBody>
          </p: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D30BC803-5D50-4185-B45C-40D6D6AFB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4784" t="46432" r="12890" b="19693"/>
              <a:stretch/>
            </p:blipFill>
            <p:spPr>
              <a:xfrm>
                <a:off x="8259614" y="2146042"/>
                <a:ext cx="842426" cy="3396498"/>
              </a:xfrm>
              <a:prstGeom prst="rect">
                <a:avLst/>
              </a:prstGeom>
            </p:spPr>
          </p:pic>
        </p:grp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AEF10C23-0385-430E-862C-E81C504A3A8E}"/>
                </a:ext>
              </a:extLst>
            </p:cNvPr>
            <p:cNvCxnSpPr/>
            <p:nvPr/>
          </p:nvCxnSpPr>
          <p:spPr bwMode="auto">
            <a:xfrm>
              <a:off x="7147086" y="3182672"/>
              <a:ext cx="1193004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 Prävention (Vorsorge) ist besser und günstiger als Schadensregulierung! 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7130453" y="2383915"/>
            <a:ext cx="275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Die Wertschöpfung bleibt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in den Regionen von D!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2002643" y="487414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Das Geld ist weg!</a:t>
            </a:r>
          </a:p>
        </p:txBody>
      </p: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zeitlicher Verlauf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3E6C89E6-CED9-4D2C-91FF-7432E305673F}"/>
              </a:ext>
            </a:extLst>
          </p:cNvPr>
          <p:cNvGraphicFramePr>
            <a:graphicFrameLocks/>
          </p:cNvGraphicFramePr>
          <p:nvPr/>
        </p:nvGraphicFramePr>
        <p:xfrm>
          <a:off x="243856" y="1175337"/>
          <a:ext cx="9662143" cy="472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4624388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13" y="4624388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4846638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747713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>
                  <a:solidFill>
                    <a:srgbClr val="FF0000"/>
                  </a:solidFill>
                </a:rPr>
                <a:t>Atom-</a:t>
              </a:r>
              <a:br>
                <a:rPr lang="de-DE" altLang="de-DE" sz="1400">
                  <a:solidFill>
                    <a:srgbClr val="FF0000"/>
                  </a:solidFill>
                </a:rPr>
              </a:br>
              <a:r>
                <a:rPr lang="de-DE" altLang="de-DE" sz="140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53275" y="747713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707438" y="757238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104" y="1927612"/>
            <a:ext cx="2254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Einsparung (1,5%/a) beim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Primärenergieverbrauch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53B28F-D89C-4B54-8630-12CD344758A1}"/>
              </a:ext>
            </a:extLst>
          </p:cNvPr>
          <p:cNvGrpSpPr/>
          <p:nvPr/>
        </p:nvGrpSpPr>
        <p:grpSpPr>
          <a:xfrm>
            <a:off x="62144" y="1802167"/>
            <a:ext cx="9906000" cy="4377971"/>
            <a:chOff x="62144" y="1802167"/>
            <a:chExt cx="9906000" cy="4377971"/>
          </a:xfrm>
        </p:grpSpPr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C607789B-812B-4C65-9A00-633F4756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4" y="5775307"/>
              <a:ext cx="9906000" cy="40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rgbClr val="3333FF"/>
                  </a:solidFill>
                </a:rPr>
                <a:t>Aufgabe 1</a:t>
              </a:r>
              <a:r>
                <a:rPr lang="de-DE" altLang="de-DE" sz="1800" b="1" dirty="0">
                  <a:solidFill>
                    <a:srgbClr val="3333FF"/>
                  </a:solidFill>
                </a:rPr>
                <a:t>: 30 % des Endenergieverbrauchs von 2017 muss eingespart werden!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7E4CD90E-7043-4065-A71A-0296711806E2}"/>
                </a:ext>
              </a:extLst>
            </p:cNvPr>
            <p:cNvSpPr/>
            <p:nvPr/>
          </p:nvSpPr>
          <p:spPr bwMode="auto">
            <a:xfrm>
              <a:off x="4441679" y="1802167"/>
              <a:ext cx="2504750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513" y="3350105"/>
            <a:ext cx="1277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Ausbau der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Erneuerbaren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95079E5-4823-4482-A32F-487BB92E0C60}"/>
              </a:ext>
            </a:extLst>
          </p:cNvPr>
          <p:cNvGrpSpPr/>
          <p:nvPr/>
        </p:nvGrpSpPr>
        <p:grpSpPr>
          <a:xfrm>
            <a:off x="0" y="3210633"/>
            <a:ext cx="9906000" cy="3294942"/>
            <a:chOff x="0" y="3210633"/>
            <a:chExt cx="9906000" cy="3294942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87DC3E4-1454-4AE8-9CBF-A721EB58F51E}"/>
                </a:ext>
              </a:extLst>
            </p:cNvPr>
            <p:cNvSpPr/>
            <p:nvPr/>
          </p:nvSpPr>
          <p:spPr bwMode="auto">
            <a:xfrm>
              <a:off x="4846463" y="3210633"/>
              <a:ext cx="1931285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9EBDCF0C-E67D-4AD3-BABF-0632BB9D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00883"/>
              <a:ext cx="9906000" cy="40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rgbClr val="3333FF"/>
                  </a:solidFill>
                </a:rPr>
                <a:t>Aufgabe 2: </a:t>
              </a:r>
              <a:r>
                <a:rPr lang="de-DE" altLang="de-DE" sz="1800" b="1" dirty="0">
                  <a:solidFill>
                    <a:srgbClr val="3333FF"/>
                  </a:solidFill>
                </a:rPr>
                <a:t>Fast das Dreifache des EE-Bestandes von 2017 muss zugebaut werden!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802" y="0"/>
            <a:ext cx="88778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D, Stand 2019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zeitlicher Verlauf, P-Energieträger soll –ist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Mineralöl geht in die falsche Richtung!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CE6E3C0-1263-4916-B56E-ED3FE781371D}"/>
              </a:ext>
            </a:extLst>
          </p:cNvPr>
          <p:cNvGraphicFramePr>
            <a:graphicFrameLocks/>
          </p:cNvGraphicFramePr>
          <p:nvPr/>
        </p:nvGraphicFramePr>
        <p:xfrm>
          <a:off x="409303" y="1219200"/>
          <a:ext cx="8995954" cy="4606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06D99B9-2452-4E5E-9E8F-6C72554A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3121025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Erdgas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4A378E-F20A-4D45-ABEA-4A1444E5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198" y="3275012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Mineralöl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7AE0B4-BA50-4C20-A4E8-1571D871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05" y="3854722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Kohle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E0288-B57D-477B-9AEF-AE978B18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991" y="4663758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Kernkraft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7FB05F4-4C0A-4A9A-ADF8-FEB52B4B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478" y="5847222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Bericht für 2019</a:t>
            </a:r>
          </a:p>
        </p:txBody>
      </p:sp>
    </p:spTree>
    <p:extLst>
      <p:ext uri="{BB962C8B-B14F-4D97-AF65-F5344CB8AC3E}">
        <p14:creationId xmlns:p14="http://schemas.microsoft.com/office/powerpoint/2010/main" val="28444292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814" y="0"/>
            <a:ext cx="89437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D, Stand 2019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zeitlicher Verlauf, P-Energieverbrauch und Erneuerbare soll -ist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Primärenergieverbrauch und Erneuerbare haben die richtige Richtung!</a:t>
            </a:r>
          </a:p>
        </p:txBody>
      </p:sp>
      <p:graphicFrame>
        <p:nvGraphicFramePr>
          <p:cNvPr id="40" name="Diagramm 39">
            <a:extLst>
              <a:ext uri="{FF2B5EF4-FFF2-40B4-BE49-F238E27FC236}">
                <a16:creationId xmlns:a16="http://schemas.microsoft.com/office/drawing/2014/main" id="{19FE3D9A-920F-49FA-943E-BC779D145077}"/>
              </a:ext>
            </a:extLst>
          </p:cNvPr>
          <p:cNvGraphicFramePr>
            <a:graphicFrameLocks/>
          </p:cNvGraphicFramePr>
          <p:nvPr/>
        </p:nvGraphicFramePr>
        <p:xfrm>
          <a:off x="539931" y="1219200"/>
          <a:ext cx="8821783" cy="4632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31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25D4147-2586-4C7F-99EC-4956F5228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644" y="5864637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Bericht für 2019</a:t>
            </a:r>
          </a:p>
        </p:txBody>
      </p:sp>
    </p:spTree>
    <p:extLst>
      <p:ext uri="{BB962C8B-B14F-4D97-AF65-F5344CB8AC3E}">
        <p14:creationId xmlns:p14="http://schemas.microsoft.com/office/powerpoint/2010/main" val="38852319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2B9DE1-A78F-4075-9600-BBC694BBB1B9}"/>
              </a:ext>
            </a:extLst>
          </p:cNvPr>
          <p:cNvSpPr txBox="1"/>
          <p:nvPr/>
        </p:nvSpPr>
        <p:spPr>
          <a:xfrm>
            <a:off x="1155561" y="-14505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Ausbaupfad EEG 2017 §4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B95773C-7BBC-427B-86C9-195DDFC7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75" y="1513547"/>
            <a:ext cx="948564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EEG 2017   § 4 Ausbaupfad</a:t>
            </a:r>
          </a:p>
          <a:p>
            <a:pPr lvl="0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Die Ziele nach § 1 Absatz 2 Satz 1 sollen erreicht werden durch </a:t>
            </a:r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einen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jährlichen Brutto-Zubau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 Windenergieanlagen an Land mit einer installierten Leistung von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2 800 MW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den Jahren 2017 bis 2019 und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2 900 MW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 dem Jahr 2020 </a:t>
            </a:r>
            <a:b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eine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Steigerung der installierten Leistung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 Windenergieanlagen auf See auf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6 500 MW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 Jahr 2020 und</a:t>
            </a:r>
          </a:p>
          <a:p>
            <a:pPr lvl="1"/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15 000 </a:t>
            </a:r>
            <a:r>
              <a:rPr lang="de-DE" alt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im Jahr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2030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jährlicher Zubau: (15-6,5)/10= </a:t>
            </a:r>
            <a:r>
              <a:rPr kumimoji="0" lang="de-DE" altLang="de-DE" sz="1600" b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0,85GW/a</a:t>
            </a:r>
            <a:b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de-DE" altLang="de-DE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einen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jährlichen Brutto-Zubau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 Solaranlagen mit einer installierten Leistung von</a:t>
            </a:r>
            <a:b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2 500 Megawatt</a:t>
            </a:r>
            <a:b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einen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jährlichen Brutto-Zubau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 Biomasseanlagen mit einer installierten Leistung von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150 Megawatt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den Jahren 2017 bis 2019 und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200 Megawatt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den Jahren 2020 bis 2022.</a:t>
            </a:r>
            <a:endParaRPr kumimoji="0" lang="de-DE" altLang="de-DE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B43047-41DD-40AC-B41C-C64B95793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53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Der Netto-Zubau ist relevant, ausgediente Anlagen müssen ersetzt werden!</a:t>
            </a:r>
          </a:p>
        </p:txBody>
      </p:sp>
    </p:spTree>
    <p:extLst>
      <p:ext uri="{BB962C8B-B14F-4D97-AF65-F5344CB8AC3E}">
        <p14:creationId xmlns:p14="http://schemas.microsoft.com/office/powerpoint/2010/main" val="12265303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0706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Konzept-Team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98498"/>
            <a:ext cx="8697913" cy="25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Wolfgang Thiel, Vorsitzender ISE e.V.</a:t>
            </a: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Michael Linder, </a:t>
            </a:r>
            <a:r>
              <a:rPr lang="de-DE" altLang="de-DE" sz="1800" dirty="0" err="1">
                <a:solidFill>
                  <a:srgbClr val="563BFB"/>
                </a:solidFill>
              </a:rPr>
              <a:t>stellvertr</a:t>
            </a:r>
            <a:r>
              <a:rPr lang="de-DE" altLang="de-DE" sz="1800" dirty="0">
                <a:solidFill>
                  <a:srgbClr val="563BFB"/>
                </a:solidFill>
              </a:rPr>
              <a:t>. Vorsitzender ISE </a:t>
            </a:r>
            <a:r>
              <a:rPr lang="de-DE" altLang="de-DE" sz="1800" dirty="0" err="1">
                <a:solidFill>
                  <a:srgbClr val="563BFB"/>
                </a:solidFill>
              </a:rPr>
              <a:t>e.V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Wolfgang </a:t>
            </a:r>
            <a:r>
              <a:rPr lang="de-DE" altLang="de-DE" sz="1800" dirty="0" err="1">
                <a:solidFill>
                  <a:srgbClr val="563BFB"/>
                </a:solidFill>
              </a:rPr>
              <a:t>Fedderken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Prof. Dr. Karl Keilen</a:t>
            </a:r>
          </a:p>
          <a:p>
            <a:pPr marL="0" indent="0">
              <a:lnSpc>
                <a:spcPct val="150000"/>
              </a:lnSpc>
            </a:pPr>
            <a:r>
              <a:rPr lang="de-DE" altLang="de-DE" sz="1800" dirty="0">
                <a:solidFill>
                  <a:srgbClr val="563BFB"/>
                </a:solidFill>
              </a:rPr>
              <a:t>Dr. Gerhard </a:t>
            </a:r>
            <a:r>
              <a:rPr lang="de-DE" altLang="de-DE" sz="1800" dirty="0" err="1">
                <a:solidFill>
                  <a:srgbClr val="563BFB"/>
                </a:solidFill>
              </a:rPr>
              <a:t>Lausterer</a:t>
            </a:r>
            <a:endParaRPr lang="de-DE" altLang="de-DE" sz="1800" dirty="0">
              <a:solidFill>
                <a:srgbClr val="563BFB"/>
              </a:solidFill>
            </a:endParaRPr>
          </a:p>
          <a:p>
            <a:pPr marL="0" indent="0">
              <a:lnSpc>
                <a:spcPct val="150000"/>
              </a:lnSpc>
            </a:pP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009899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Die ISE e.V.-Mitglieder arbeiten ehrenamtlich zum Wohle unserer Gesellschaft! </a:t>
            </a:r>
            <a:endParaRPr lang="de-DE" sz="18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3061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814" y="0"/>
            <a:ext cx="89437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D, Stand 2019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EEG 2017 §4 vs. Forderung ISE e.V.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132513"/>
            <a:ext cx="9903071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Mit dem Ausbaupfad des EEG 2017 ist die Klimaneutralität 2040 in D nicht zu schaffen!!!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26" y="9986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25D4147-2586-4C7F-99EC-4956F5228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322" y="5830845"/>
            <a:ext cx="17953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AGEB, EEG 2017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93DDD9A-2963-4D12-BE53-B10585BED4C6}"/>
              </a:ext>
            </a:extLst>
          </p:cNvPr>
          <p:cNvSpPr txBox="1"/>
          <p:nvPr/>
        </p:nvSpPr>
        <p:spPr>
          <a:xfrm rot="18293445">
            <a:off x="897834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2017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7F984E-C107-47DA-8EBF-93487BFFB6FE}"/>
              </a:ext>
            </a:extLst>
          </p:cNvPr>
          <p:cNvSpPr txBox="1"/>
          <p:nvPr/>
        </p:nvSpPr>
        <p:spPr>
          <a:xfrm rot="18293445">
            <a:off x="1913989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2020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72368F-CD5A-4273-A8E6-A02093602EA9}"/>
              </a:ext>
            </a:extLst>
          </p:cNvPr>
          <p:cNvSpPr txBox="1"/>
          <p:nvPr/>
        </p:nvSpPr>
        <p:spPr>
          <a:xfrm rot="18293445">
            <a:off x="5425639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2030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BA5F43A-D2C8-45F0-A6BB-B0FEF1E0770B}"/>
              </a:ext>
            </a:extLst>
          </p:cNvPr>
          <p:cNvSpPr txBox="1"/>
          <p:nvPr/>
        </p:nvSpPr>
        <p:spPr>
          <a:xfrm rot="18293445">
            <a:off x="8848209" y="56356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910051C4-AD2F-4678-944A-ACB306487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760230"/>
              </p:ext>
            </p:extLst>
          </p:nvPr>
        </p:nvGraphicFramePr>
        <p:xfrm>
          <a:off x="461912" y="1268808"/>
          <a:ext cx="9153428" cy="419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1">
            <a:extLst>
              <a:ext uri="{FF2B5EF4-FFF2-40B4-BE49-F238E27FC236}">
                <a16:creationId xmlns:a16="http://schemas.microsoft.com/office/drawing/2014/main" id="{9B71D07D-28AC-483B-A907-D1CAB094D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709" y="2211682"/>
            <a:ext cx="3168696" cy="52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und Einsparung</a:t>
            </a: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8F7049F2-BA25-494D-9163-42818DE2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709" y="3532533"/>
            <a:ext cx="21318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EE-Ausbaupfad ISE e.V.</a:t>
            </a:r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9442AC3D-82D0-4D93-BCD7-A2FFA56D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642" y="4214836"/>
            <a:ext cx="25651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EE-Ausbaupfad EEG 2017 §4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551957E0-FD56-48E5-A395-5660EE06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469" y="4992925"/>
            <a:ext cx="15392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EE-Ausbau 2019</a:t>
            </a:r>
          </a:p>
        </p:txBody>
      </p:sp>
      <p:sp>
        <p:nvSpPr>
          <p:cNvPr id="24" name="Textfeld 1">
            <a:extLst>
              <a:ext uri="{FF2B5EF4-FFF2-40B4-BE49-F238E27FC236}">
                <a16:creationId xmlns:a16="http://schemas.microsoft.com/office/drawing/2014/main" id="{289D852D-F7D8-40C9-ABEF-ED161E24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19" y="2387440"/>
            <a:ext cx="1426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sz="1400" dirty="0">
                <a:solidFill>
                  <a:schemeClr val="accent2"/>
                </a:solidFill>
              </a:rPr>
              <a:t>P-Energie-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verbrauch 2018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889AB82-04D1-4CF6-BE83-0758DECFA9BF}"/>
              </a:ext>
            </a:extLst>
          </p:cNvPr>
          <p:cNvGrpSpPr/>
          <p:nvPr/>
        </p:nvGrpSpPr>
        <p:grpSpPr>
          <a:xfrm>
            <a:off x="9455081" y="3476625"/>
            <a:ext cx="384090" cy="1040140"/>
            <a:chOff x="9615340" y="3429000"/>
            <a:chExt cx="384090" cy="1040140"/>
          </a:xfrm>
        </p:grpSpPr>
        <p:sp>
          <p:nvSpPr>
            <p:cNvPr id="3" name="Geschweifte Klammer rechts 2">
              <a:extLst>
                <a:ext uri="{FF2B5EF4-FFF2-40B4-BE49-F238E27FC236}">
                  <a16:creationId xmlns:a16="http://schemas.microsoft.com/office/drawing/2014/main" id="{13636247-A016-4B1B-94D9-E31F235AC822}"/>
                </a:ext>
              </a:extLst>
            </p:cNvPr>
            <p:cNvSpPr/>
            <p:nvPr/>
          </p:nvSpPr>
          <p:spPr bwMode="auto">
            <a:xfrm>
              <a:off x="9615340" y="3429000"/>
              <a:ext cx="163986" cy="1040140"/>
            </a:xfrm>
            <a:prstGeom prst="righ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4CD7F5E-D852-4F99-85A3-20355623B275}"/>
                </a:ext>
              </a:extLst>
            </p:cNvPr>
            <p:cNvSpPr txBox="1"/>
            <p:nvPr/>
          </p:nvSpPr>
          <p:spPr>
            <a:xfrm>
              <a:off x="9707855" y="3673935"/>
              <a:ext cx="291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8132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6C4F3EC3-3661-438C-863A-61263ABC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11301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Das Ziel</a:t>
            </a:r>
          </a:p>
        </p:txBody>
      </p:sp>
      <p:pic>
        <p:nvPicPr>
          <p:cNvPr id="17411" name="Grafik 5">
            <a:extLst>
              <a:ext uri="{FF2B5EF4-FFF2-40B4-BE49-F238E27FC236}">
                <a16:creationId xmlns:a16="http://schemas.microsoft.com/office/drawing/2014/main" id="{DB8FD74E-91DD-4BD0-975D-C7C75B98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6515" r="10406" b="10336"/>
          <a:stretch>
            <a:fillRect/>
          </a:stretch>
        </p:blipFill>
        <p:spPr bwMode="auto">
          <a:xfrm>
            <a:off x="1328738" y="869950"/>
            <a:ext cx="7399337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4">
            <a:extLst>
              <a:ext uri="{FF2B5EF4-FFF2-40B4-BE49-F238E27FC236}">
                <a16:creationId xmlns:a16="http://schemas.microsoft.com/office/drawing/2014/main" id="{1B42F645-37C8-4C37-800E-5BD39187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10238"/>
            <a:ext cx="4908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Quelle:</a:t>
            </a:r>
            <a:r>
              <a:rPr lang="de-DE" altLang="de-DE" sz="1200"/>
              <a:t> Prof. Stefan Rahmstorf, Potsdam-Institut: Vortrag 20.03.2019 </a:t>
            </a:r>
          </a:p>
        </p:txBody>
      </p:sp>
      <p:sp>
        <p:nvSpPr>
          <p:cNvPr id="13" name="Textfeld 40">
            <a:extLst>
              <a:ext uri="{FF2B5EF4-FFF2-40B4-BE49-F238E27FC236}">
                <a16:creationId xmlns:a16="http://schemas.microsoft.com/office/drawing/2014/main" id="{8EC346CA-4542-43E5-97CD-8990B0FE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Wir haben keine Wahl mehr! 2040 muss Schluss sein mit fossil!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6C4F3EC3-3661-438C-863A-61263ABC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30136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Das Ziel: Deutschland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B326306-CA41-4118-B85C-A28D6849B587}"/>
              </a:ext>
            </a:extLst>
          </p:cNvPr>
          <p:cNvGrpSpPr/>
          <p:nvPr/>
        </p:nvGrpSpPr>
        <p:grpSpPr>
          <a:xfrm>
            <a:off x="305937" y="827366"/>
            <a:ext cx="9294126" cy="4875850"/>
            <a:chOff x="305937" y="827366"/>
            <a:chExt cx="9294126" cy="487585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C11E972-700B-4697-928F-E0E71FC3B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8" b="8518"/>
            <a:stretch/>
          </p:blipFill>
          <p:spPr>
            <a:xfrm>
              <a:off x="4859076" y="827366"/>
              <a:ext cx="4740987" cy="487585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F9DDB4D-E784-4DEC-9366-91419D6B7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 t="93196" b="1410"/>
            <a:stretch/>
          </p:blipFill>
          <p:spPr>
            <a:xfrm>
              <a:off x="305937" y="5311236"/>
              <a:ext cx="4647063" cy="391980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64090AF-6958-4FBA-9B93-E9E1FA7FEF54}"/>
              </a:ext>
            </a:extLst>
          </p:cNvPr>
          <p:cNvSpPr txBox="1"/>
          <p:nvPr/>
        </p:nvSpPr>
        <p:spPr>
          <a:xfrm>
            <a:off x="493423" y="961531"/>
            <a:ext cx="403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Sachverständigenrat der Bundesregierung</a:t>
            </a:r>
            <a:br>
              <a:rPr lang="de-DE" sz="1600" dirty="0"/>
            </a:br>
            <a:r>
              <a:rPr lang="de-DE" sz="1600" dirty="0"/>
              <a:t>für Umweltfragen (SRU)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C12316-32C0-409C-A6FA-31B586F38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15" t="42557" r="19778" b="18581"/>
          <a:stretch/>
        </p:blipFill>
        <p:spPr>
          <a:xfrm>
            <a:off x="428677" y="2020349"/>
            <a:ext cx="4375694" cy="24008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408576-357D-48D1-9BA5-EF2F163D4514}"/>
              </a:ext>
            </a:extLst>
          </p:cNvPr>
          <p:cNvSpPr txBox="1"/>
          <p:nvPr/>
        </p:nvSpPr>
        <p:spPr>
          <a:xfrm>
            <a:off x="660733" y="4565274"/>
            <a:ext cx="3911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„Deutschland hat sein CO</a:t>
            </a:r>
            <a:r>
              <a:rPr lang="de-DE" sz="1600" i="1" baseline="-25000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-Budget von</a:t>
            </a:r>
            <a:b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</a:br>
            <a:r>
              <a:rPr lang="de-DE" sz="1600" i="1" dirty="0">
                <a:solidFill>
                  <a:srgbClr val="3333FF"/>
                </a:solidFill>
                <a:latin typeface="+mj-lt"/>
                <a:cs typeface="Calibri" panose="020F0502020204030204" pitchFamily="34" charset="0"/>
              </a:rPr>
              <a:t>6,7 Mrd. Tonnen schon 2038 verbraucht“</a:t>
            </a:r>
          </a:p>
        </p:txBody>
      </p:sp>
      <p:sp>
        <p:nvSpPr>
          <p:cNvPr id="13" name="Textfeld 40">
            <a:extLst>
              <a:ext uri="{FF2B5EF4-FFF2-40B4-BE49-F238E27FC236}">
                <a16:creationId xmlns:a16="http://schemas.microsoft.com/office/drawing/2014/main" id="{8EC346CA-4542-43E5-97CD-8990B0FE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3333FF"/>
                </a:solidFill>
              </a:rPr>
              <a:t>Der Grenzwert von 1,5 K wird schon 2032 erreicht!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DFF39EE-030B-4E7B-90A6-9819CF4405DB}"/>
              </a:ext>
            </a:extLst>
          </p:cNvPr>
          <p:cNvSpPr txBox="1"/>
          <p:nvPr/>
        </p:nvSpPr>
        <p:spPr>
          <a:xfrm>
            <a:off x="1371067" y="1719930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Umweltgutachten 2020</a:t>
            </a:r>
          </a:p>
        </p:txBody>
      </p:sp>
    </p:spTree>
    <p:extLst>
      <p:ext uri="{BB962C8B-B14F-4D97-AF65-F5344CB8AC3E}">
        <p14:creationId xmlns:p14="http://schemas.microsoft.com/office/powerpoint/2010/main" val="24259482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Ziel: Klimaneutralität bis 2040 in Deutschland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Weg: Ausbaupfad zu 100% Erneuerbare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8" y="890961"/>
            <a:ext cx="90090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b="1" dirty="0">
                <a:solidFill>
                  <a:schemeClr val="accent2"/>
                </a:solidFill>
              </a:rPr>
              <a:t>Ziel: </a:t>
            </a:r>
            <a:r>
              <a:rPr lang="de-DE" altLang="de-DE" sz="1600" dirty="0">
                <a:solidFill>
                  <a:schemeClr val="accent2"/>
                </a:solidFill>
              </a:rPr>
              <a:t>Klimaneutralität bis 2040 in Deutschland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130BC7FE-3BBC-45AA-ACB3-071D8C26D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6" y="1978646"/>
            <a:ext cx="9009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Ermittlung des Energiebedarfs (TWh) in 2040 inkl. Einsparrichtlinie der EU mit 1,5%/a des Endenergieverbrauchs</a:t>
            </a: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FA5F23D6-2F7C-4B65-96A9-32253FF4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7" y="2654801"/>
            <a:ext cx="9009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Annahme für den Energiemix in 2040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- 50% Wind (20% offshore + 30% </a:t>
            </a:r>
            <a:r>
              <a:rPr lang="de-DE" altLang="de-DE" sz="1600" dirty="0" err="1">
                <a:solidFill>
                  <a:schemeClr val="accent2"/>
                </a:solidFill>
              </a:rPr>
              <a:t>onshore</a:t>
            </a:r>
            <a:r>
              <a:rPr lang="de-DE" altLang="de-DE" sz="1600" dirty="0">
                <a:solidFill>
                  <a:schemeClr val="accent2"/>
                </a:solidFill>
              </a:rPr>
              <a:t>)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- 50% PV (20% Dachflächen + 30 Freifläche inkl. AGRO-PV)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10F8BC47-D721-4DE5-A7B7-5B6FF4EBE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7" y="3603812"/>
            <a:ext cx="9009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Ermittlung der Ausbauleistung (GW/a) bis 2040 mit den Vollaststunden für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PV: 990h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Wind </a:t>
            </a:r>
            <a:r>
              <a:rPr lang="de-DE" altLang="de-DE" sz="1600" dirty="0" err="1">
                <a:solidFill>
                  <a:schemeClr val="accent2"/>
                </a:solidFill>
              </a:rPr>
              <a:t>onshore</a:t>
            </a:r>
            <a:r>
              <a:rPr lang="de-DE" altLang="de-DE" sz="1600" dirty="0">
                <a:solidFill>
                  <a:schemeClr val="accent2"/>
                </a:solidFill>
              </a:rPr>
              <a:t>: 2.250h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Wind offshore: 4.500h</a:t>
            </a: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F9570F19-7218-4E07-8DF4-48ED42BA9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7" y="4790488"/>
            <a:ext cx="9009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Ermittlung des Ausbaupfades bis 2040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Stückzahlen für Wind on- und offshore-Windräder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Flächenbedarf (überplante Fläche) für Wind </a:t>
            </a:r>
            <a:r>
              <a:rPr lang="de-DE" altLang="de-DE" sz="1600" dirty="0" err="1">
                <a:solidFill>
                  <a:schemeClr val="accent2"/>
                </a:solidFill>
              </a:rPr>
              <a:t>onshore</a:t>
            </a:r>
            <a:r>
              <a:rPr lang="de-DE" altLang="de-DE" sz="1600" dirty="0">
                <a:solidFill>
                  <a:schemeClr val="accent2"/>
                </a:solidFill>
              </a:rPr>
              <a:t> und PV-Freiflächen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- Kosten (€/a) für Wind und PV</a:t>
            </a: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37412495-1F86-44FB-B6F8-9B1969F0B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8" y="1306850"/>
            <a:ext cx="9009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b="1" dirty="0">
                <a:solidFill>
                  <a:schemeClr val="accent2"/>
                </a:solidFill>
              </a:rPr>
              <a:t>Lösungsweg: </a:t>
            </a:r>
            <a:r>
              <a:rPr lang="de-DE" altLang="de-DE" sz="1600" dirty="0">
                <a:solidFill>
                  <a:schemeClr val="accent2"/>
                </a:solidFill>
              </a:rPr>
              <a:t>Substituierung aller fossilen Energieträger durch heimische Erneuerbare.</a:t>
            </a:r>
            <a:br>
              <a:rPr lang="de-DE" altLang="de-DE" sz="1600" dirty="0">
                <a:solidFill>
                  <a:schemeClr val="accent2"/>
                </a:solidFill>
              </a:rPr>
            </a:br>
            <a:r>
              <a:rPr lang="de-DE" altLang="de-DE" sz="1600" dirty="0">
                <a:solidFill>
                  <a:schemeClr val="accent2"/>
                </a:solidFill>
              </a:rPr>
              <a:t>                        Machbarkeitsstudie: Plausibilitätsberechnung auf Basis konservativer Annahmen.</a:t>
            </a:r>
            <a:endParaRPr lang="de-DE" altLang="de-DE" sz="1600" b="1" dirty="0">
              <a:solidFill>
                <a:schemeClr val="accent2"/>
              </a:solidFill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8C98573C-BDE6-4B81-81D9-E3C2FACE8A43}"/>
              </a:ext>
            </a:extLst>
          </p:cNvPr>
          <p:cNvSpPr/>
          <p:nvPr/>
        </p:nvSpPr>
        <p:spPr bwMode="auto">
          <a:xfrm>
            <a:off x="546755" y="2057103"/>
            <a:ext cx="273377" cy="3582186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06C534A-BC35-4061-8562-A1EC6DFB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Der Weg zum Ziel ist klar vorgezeichnet!</a:t>
            </a:r>
          </a:p>
        </p:txBody>
      </p:sp>
    </p:spTree>
    <p:extLst>
      <p:ext uri="{BB962C8B-B14F-4D97-AF65-F5344CB8AC3E}">
        <p14:creationId xmlns:p14="http://schemas.microsoft.com/office/powerpoint/2010/main" val="37975844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66198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1">
                <a:solidFill>
                  <a:schemeClr val="bg1"/>
                </a:solidFill>
              </a:rPr>
              <a:t>Primärenergieverbrauch in Deutschland 2017</a:t>
            </a:r>
          </a:p>
          <a:p>
            <a:r>
              <a:rPr lang="de-DE" altLang="de-DE" b="1">
                <a:solidFill>
                  <a:schemeClr val="bg1"/>
                </a:solidFill>
              </a:rPr>
              <a:t>Energieträger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892175"/>
            <a:ext cx="3571875" cy="37147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rgbClr val="000000"/>
                </a:solidFill>
                <a:ea typeface="Microsoft YaHei" panose="020B0503020204020204" pitchFamily="34" charset="-122"/>
              </a:rPr>
              <a:t> 16.301 PJ = 4.528 TWh</a:t>
            </a:r>
          </a:p>
        </p:txBody>
      </p:sp>
      <p:sp>
        <p:nvSpPr>
          <p:cNvPr id="21508" name="Text Box 14">
            <a:extLst>
              <a:ext uri="{FF2B5EF4-FFF2-40B4-BE49-F238E27FC236}">
                <a16:creationId xmlns:a16="http://schemas.microsoft.com/office/drawing/2014/main" id="{75E67D73-9617-4200-8E1D-AC2B15E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238" y="6187542"/>
            <a:ext cx="145392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AGEB,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BMWi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1509" name="Rectangle 15">
            <a:extLst>
              <a:ext uri="{FF2B5EF4-FFF2-40B4-BE49-F238E27FC236}">
                <a16:creationId xmlns:a16="http://schemas.microsoft.com/office/drawing/2014/main" id="{1FF143F7-880C-455D-AA6E-667938B24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5365750"/>
            <a:ext cx="1039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sp>
        <p:nvSpPr>
          <p:cNvPr id="21510" name="Text Box 16">
            <a:extLst>
              <a:ext uri="{FF2B5EF4-FFF2-40B4-BE49-F238E27FC236}">
                <a16:creationId xmlns:a16="http://schemas.microsoft.com/office/drawing/2014/main" id="{1C7926DD-A50E-4DE3-B2CB-5B7F9CBD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2165350"/>
            <a:ext cx="1227138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Kernenergie</a:t>
            </a:r>
          </a:p>
        </p:txBody>
      </p:sp>
      <p:sp>
        <p:nvSpPr>
          <p:cNvPr id="21511" name="Text Box 17">
            <a:extLst>
              <a:ext uri="{FF2B5EF4-FFF2-40B4-BE49-F238E27FC236}">
                <a16:creationId xmlns:a16="http://schemas.microsoft.com/office/drawing/2014/main" id="{257C687E-936B-47ED-BDD2-82906944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5772150"/>
            <a:ext cx="788987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Erdgas</a:t>
            </a:r>
          </a:p>
        </p:txBody>
      </p:sp>
      <p:sp>
        <p:nvSpPr>
          <p:cNvPr id="21512" name="Text Box 18">
            <a:extLst>
              <a:ext uri="{FF2B5EF4-FFF2-40B4-BE49-F238E27FC236}">
                <a16:creationId xmlns:a16="http://schemas.microsoft.com/office/drawing/2014/main" id="{62B7590C-E14E-4FD9-932F-6D3DAD04B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89475"/>
            <a:ext cx="1085850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Steinkohle</a:t>
            </a:r>
          </a:p>
        </p:txBody>
      </p:sp>
      <p:sp>
        <p:nvSpPr>
          <p:cNvPr id="21513" name="Text Box 19">
            <a:extLst>
              <a:ext uri="{FF2B5EF4-FFF2-40B4-BE49-F238E27FC236}">
                <a16:creationId xmlns:a16="http://schemas.microsoft.com/office/drawing/2014/main" id="{E7CC37D8-35CE-49F0-A867-BE2D36D3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973388"/>
            <a:ext cx="1358900" cy="309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Braunkohle</a:t>
            </a:r>
          </a:p>
        </p:txBody>
      </p:sp>
      <p:sp>
        <p:nvSpPr>
          <p:cNvPr id="21514" name="Text Box 20">
            <a:extLst>
              <a:ext uri="{FF2B5EF4-FFF2-40B4-BE49-F238E27FC236}">
                <a16:creationId xmlns:a16="http://schemas.microsoft.com/office/drawing/2014/main" id="{75939639-5EDF-4562-9E04-A92D7397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209675"/>
            <a:ext cx="749300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Übrige</a:t>
            </a:r>
          </a:p>
        </p:txBody>
      </p:sp>
      <p:sp>
        <p:nvSpPr>
          <p:cNvPr id="21515" name="Text Box 21">
            <a:extLst>
              <a:ext uri="{FF2B5EF4-FFF2-40B4-BE49-F238E27FC236}">
                <a16:creationId xmlns:a16="http://schemas.microsoft.com/office/drawing/2014/main" id="{51215300-4CD9-437A-810C-557A93A25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8" y="1547813"/>
            <a:ext cx="2235200" cy="311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Erneuerbare Energien</a:t>
            </a:r>
          </a:p>
        </p:txBody>
      </p:sp>
      <p:sp>
        <p:nvSpPr>
          <p:cNvPr id="21516" name="Text Box 22">
            <a:extLst>
              <a:ext uri="{FF2B5EF4-FFF2-40B4-BE49-F238E27FC236}">
                <a16:creationId xmlns:a16="http://schemas.microsoft.com/office/drawing/2014/main" id="{3A7E6CF6-6AEA-4E21-B8E5-B5DBA0CE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2106613"/>
            <a:ext cx="966788" cy="309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Mineralöl</a:t>
            </a:r>
          </a:p>
        </p:txBody>
      </p:sp>
      <p:graphicFrame>
        <p:nvGraphicFramePr>
          <p:cNvPr id="34" name="Diagramm 33">
            <a:extLst>
              <a:ext uri="{FF2B5EF4-FFF2-40B4-BE49-F238E27FC236}">
                <a16:creationId xmlns:a16="http://schemas.microsoft.com/office/drawing/2014/main" id="{B49C3DDB-E38F-404B-922E-B47D0CDC04D6}"/>
              </a:ext>
            </a:extLst>
          </p:cNvPr>
          <p:cNvGraphicFramePr>
            <a:graphicFrameLocks/>
          </p:cNvGraphicFramePr>
          <p:nvPr/>
        </p:nvGraphicFramePr>
        <p:xfrm>
          <a:off x="1463764" y="1680059"/>
          <a:ext cx="6979063" cy="415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7CF6E20F-DEB0-4313-B625-937586D622F1}"/>
              </a:ext>
            </a:extLst>
          </p:cNvPr>
          <p:cNvGraphicFramePr>
            <a:graphicFrameLocks/>
          </p:cNvGraphicFramePr>
          <p:nvPr/>
        </p:nvGraphicFramePr>
        <p:xfrm>
          <a:off x="1550601" y="1514553"/>
          <a:ext cx="6824816" cy="4617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A9711B69-0043-4E9D-A87A-1FE2F70FB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Die Erneuerbaren sind noch überschaubar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A34A1B7-70AB-4EA6-92A5-41CFD7B915D4}"/>
              </a:ext>
            </a:extLst>
          </p:cNvPr>
          <p:cNvGrpSpPr/>
          <p:nvPr/>
        </p:nvGrpSpPr>
        <p:grpSpPr>
          <a:xfrm>
            <a:off x="3786188" y="2873829"/>
            <a:ext cx="6028372" cy="3258683"/>
            <a:chOff x="3786188" y="2873829"/>
            <a:chExt cx="6028372" cy="3258683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BE598DB-69D4-41CA-908D-AF3F9B5CF8CA}"/>
                </a:ext>
              </a:extLst>
            </p:cNvPr>
            <p:cNvSpPr txBox="1"/>
            <p:nvPr/>
          </p:nvSpPr>
          <p:spPr>
            <a:xfrm>
              <a:off x="7355840" y="5209182"/>
              <a:ext cx="245872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chemeClr val="bg1"/>
                  </a:solidFill>
                </a:rPr>
                <a:t>Kosten für importierte</a:t>
              </a:r>
              <a:br>
                <a:rPr lang="de-DE" sz="1800" dirty="0">
                  <a:solidFill>
                    <a:schemeClr val="bg1"/>
                  </a:solidFill>
                </a:rPr>
              </a:br>
              <a:r>
                <a:rPr lang="de-DE" sz="1800" dirty="0">
                  <a:solidFill>
                    <a:schemeClr val="bg1"/>
                  </a:solidFill>
                </a:rPr>
                <a:t>fossile Energieträger:</a:t>
              </a:r>
              <a:br>
                <a:rPr lang="de-DE" sz="1800" dirty="0">
                  <a:solidFill>
                    <a:schemeClr val="bg1"/>
                  </a:solidFill>
                </a:rPr>
              </a:br>
              <a:r>
                <a:rPr lang="de-DE" sz="1800" dirty="0">
                  <a:solidFill>
                    <a:schemeClr val="bg1"/>
                  </a:solidFill>
                </a:rPr>
                <a:t>66 Mrd. € in 2015</a:t>
              </a: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0B00EE74-D0FC-4842-A806-86B4776E221B}"/>
                </a:ext>
              </a:extLst>
            </p:cNvPr>
            <p:cNvCxnSpPr/>
            <p:nvPr/>
          </p:nvCxnSpPr>
          <p:spPr bwMode="auto">
            <a:xfrm>
              <a:off x="7221894" y="2873829"/>
              <a:ext cx="1660849" cy="2464989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E48E0FE0-E780-45F6-8BBD-C1DCCEE44512}"/>
                </a:ext>
              </a:extLst>
            </p:cNvPr>
            <p:cNvCxnSpPr/>
            <p:nvPr/>
          </p:nvCxnSpPr>
          <p:spPr bwMode="auto">
            <a:xfrm>
              <a:off x="5951538" y="3758921"/>
              <a:ext cx="2912544" cy="157989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AEE75F70-33C0-4EC8-A8DC-24D306579568}"/>
                </a:ext>
              </a:extLst>
            </p:cNvPr>
            <p:cNvCxnSpPr/>
            <p:nvPr/>
          </p:nvCxnSpPr>
          <p:spPr bwMode="auto">
            <a:xfrm>
              <a:off x="3786188" y="3758922"/>
              <a:ext cx="5050513" cy="157989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3">
            <a:extLst>
              <a:ext uri="{FF2B5EF4-FFF2-40B4-BE49-F238E27FC236}">
                <a16:creationId xmlns:a16="http://schemas.microsoft.com/office/drawing/2014/main" id="{C9809C80-F04E-4FA5-BD70-5258EFA3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 b="12709"/>
          <a:stretch>
            <a:fillRect/>
          </a:stretch>
        </p:blipFill>
        <p:spPr bwMode="auto">
          <a:xfrm>
            <a:off x="142875" y="1135063"/>
            <a:ext cx="969803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90500"/>
            <a:ext cx="6937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Energiebedarf: Energieflussbild 2017, Deutschland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5672138"/>
            <a:ext cx="9509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5643563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2728913"/>
            <a:ext cx="3470275" cy="2868612"/>
            <a:chOff x="282454" y="2943356"/>
            <a:chExt cx="3470839" cy="3090359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54" y="2943356"/>
              <a:ext cx="643161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0,5 %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35" y="3953422"/>
              <a:ext cx="742553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74,8 %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51" y="5702086"/>
              <a:ext cx="742553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24,7 %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842" y="3394485"/>
              <a:ext cx="2041451" cy="1329481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598738"/>
            <a:ext cx="5295900" cy="2489200"/>
            <a:chOff x="4635499" y="2598086"/>
            <a:chExt cx="5296893" cy="2490123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7721" y="2598086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2294" y="2871142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28,9 %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0182" y="3347512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29,5 %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797" y="4008305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26,1 %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9809" y="4780440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15,5 %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499" y="3824819"/>
              <a:ext cx="2041565" cy="119173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7179" name="Textfeld 38">
            <a:extLst>
              <a:ext uri="{FF2B5EF4-FFF2-40B4-BE49-F238E27FC236}">
                <a16:creationId xmlns:a16="http://schemas.microsoft.com/office/drawing/2014/main" id="{55637051-00C5-4969-840F-F81756CB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5437188"/>
            <a:ext cx="16367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darin sind 47 % </a:t>
            </a:r>
            <a:br>
              <a:rPr lang="de-DE" altLang="de-DE" sz="1400">
                <a:solidFill>
                  <a:srgbClr val="FF0000"/>
                </a:solidFill>
              </a:rPr>
            </a:br>
            <a:r>
              <a:rPr lang="de-DE" altLang="de-DE" sz="1400">
                <a:solidFill>
                  <a:srgbClr val="FF0000"/>
                </a:solidFill>
              </a:rPr>
              <a:t>(Prozess-)Wärme </a:t>
            </a:r>
          </a:p>
          <a:p>
            <a:r>
              <a:rPr lang="de-DE" altLang="de-DE" sz="1400">
                <a:solidFill>
                  <a:srgbClr val="FF0000"/>
                </a:solidFill>
              </a:rPr>
              <a:t>enthalten</a:t>
            </a:r>
          </a:p>
        </p:txBody>
      </p: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308100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Energieeinheit: PJ </a:t>
            </a:r>
            <a:r>
              <a:rPr lang="de-DE" altLang="de-DE" sz="1200" b="1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Fast ¾ unseres Energieaufkommens importieren wir!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249713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(21)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451225"/>
            <a:ext cx="66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(3.389)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100638"/>
            <a:ext cx="661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(1.118)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163340" y="395973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(4.528)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5242100" y="4587681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(2.591)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713" y="3148013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750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8" y="3643313"/>
            <a:ext cx="541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765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138" y="4287838"/>
            <a:ext cx="541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675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1" name="Textfeld 30">
            <a:extLst>
              <a:ext uri="{FF2B5EF4-FFF2-40B4-BE49-F238E27FC236}">
                <a16:creationId xmlns:a16="http://schemas.microsoft.com/office/drawing/2014/main" id="{2DE48791-D76A-4499-9AB1-782C8FB2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48609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401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162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731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1249363"/>
            <a:ext cx="1885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>
                <a:solidFill>
                  <a:schemeClr val="accent2"/>
                </a:solidFill>
              </a:rPr>
              <a:t>1)</a:t>
            </a:r>
            <a:br>
              <a:rPr lang="de-DE" altLang="de-DE" sz="900" b="1">
                <a:solidFill>
                  <a:schemeClr val="accent2"/>
                </a:solidFill>
              </a:rPr>
            </a:br>
            <a:r>
              <a:rPr lang="de-DE" altLang="de-DE" sz="1200" b="1">
                <a:solidFill>
                  <a:schemeClr val="accent2"/>
                </a:solidFill>
              </a:rPr>
              <a:t>(Summe </a:t>
            </a:r>
            <a:r>
              <a:rPr lang="de-DE" altLang="de-DE" sz="1200" b="1" u="sng">
                <a:solidFill>
                  <a:schemeClr val="accent2"/>
                </a:solidFill>
              </a:rPr>
              <a:t>3.485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  <a:p>
            <a:r>
              <a:rPr lang="de-DE" altLang="de-DE" sz="900" b="1">
                <a:solidFill>
                  <a:schemeClr val="accent2"/>
                </a:solidFill>
              </a:rPr>
              <a:t>1) ohne nichtenerg. Verbrauch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3869271" y="3974335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(3.776)</a:t>
            </a:r>
          </a:p>
        </p:txBody>
      </p:sp>
      <p:sp>
        <p:nvSpPr>
          <p:cNvPr id="23576" name="Textfeld 27">
            <a:extLst>
              <a:ext uri="{FF2B5EF4-FFF2-40B4-BE49-F238E27FC236}">
                <a16:creationId xmlns:a16="http://schemas.microsoft.com/office/drawing/2014/main" id="{2BC33D8C-8B96-4CF9-8647-BADCA2D1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1622425"/>
            <a:ext cx="457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(15)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(276)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966788"/>
            <a:ext cx="2155825" cy="1389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11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856B6B21-8B0E-4090-8985-814776496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288"/>
            <a:ext cx="746442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Energiebilanz von 2017 zu 2040, Deutschland (1)</a:t>
            </a:r>
            <a:br>
              <a:rPr lang="de-DE" altLang="de-DE">
                <a:solidFill>
                  <a:schemeClr val="bg1"/>
                </a:solidFill>
              </a:rPr>
            </a:br>
            <a:r>
              <a:rPr lang="de-DE" altLang="de-DE">
                <a:solidFill>
                  <a:schemeClr val="bg1"/>
                </a:solidFill>
              </a:rPr>
              <a:t>Ermittlung des notwendigen Zubaus der Erneuerbaren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81550D2-EDFD-455E-80DE-C6EAE212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860425"/>
            <a:ext cx="961390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400" u="sng" dirty="0">
                <a:solidFill>
                  <a:schemeClr val="accent2"/>
                </a:solidFill>
              </a:rPr>
              <a:t>Schritt1</a:t>
            </a:r>
            <a:r>
              <a:rPr lang="de-DE" sz="1400" dirty="0">
                <a:solidFill>
                  <a:schemeClr val="accent2"/>
                </a:solidFill>
              </a:rPr>
              <a:t>:</a:t>
            </a:r>
            <a:r>
              <a:rPr lang="de-DE" sz="1400" u="sng" dirty="0">
                <a:solidFill>
                  <a:schemeClr val="accent2"/>
                </a:solidFill>
              </a:rPr>
              <a:t> Feststellung des Primär-Energieverbrauchs (PEV) 2017 (</a:t>
            </a:r>
            <a:r>
              <a:rPr lang="de-DE" sz="1400" b="1" u="sng" dirty="0">
                <a:solidFill>
                  <a:schemeClr val="accent2"/>
                </a:solidFill>
              </a:rPr>
              <a:t>3.485 TWh</a:t>
            </a:r>
            <a:r>
              <a:rPr lang="de-DE" sz="1400" u="sng" dirty="0">
                <a:solidFill>
                  <a:schemeClr val="accent2"/>
                </a:solidFill>
              </a:rPr>
              <a:t>)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200" dirty="0">
                <a:solidFill>
                  <a:schemeClr val="accent2"/>
                </a:solidFill>
              </a:rPr>
              <a:t>ohne nichtenergetischer Verbrauch </a:t>
            </a:r>
            <a:r>
              <a:rPr lang="de-DE" sz="1600" dirty="0">
                <a:solidFill>
                  <a:schemeClr val="accent2"/>
                </a:solidFill>
              </a:rPr>
              <a:t>	</a:t>
            </a:r>
          </a:p>
          <a:p>
            <a:pPr marL="0" indent="0">
              <a:defRPr/>
            </a:pPr>
            <a:r>
              <a:rPr lang="de-DE" sz="1600" dirty="0">
                <a:solidFill>
                  <a:schemeClr val="accent2"/>
                </a:solidFill>
              </a:rPr>
              <a:t>     </a:t>
            </a:r>
            <a:r>
              <a:rPr lang="de-DE" sz="1400" dirty="0">
                <a:solidFill>
                  <a:schemeClr val="accent2"/>
                </a:solidFill>
              </a:rPr>
              <a:t>- Endenergieverbrauch (</a:t>
            </a:r>
            <a:r>
              <a:rPr lang="de-DE" sz="1400" b="1" u="sng" dirty="0">
                <a:solidFill>
                  <a:schemeClr val="accent2"/>
                </a:solidFill>
              </a:rPr>
              <a:t>2.591 TWh</a:t>
            </a:r>
            <a:r>
              <a:rPr lang="de-DE" sz="1400" dirty="0">
                <a:solidFill>
                  <a:schemeClr val="accent2"/>
                </a:solidFill>
              </a:rPr>
              <a:t>)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- Verluste (</a:t>
            </a:r>
            <a:r>
              <a:rPr lang="de-DE" sz="1400" b="1" u="sng" dirty="0">
                <a:solidFill>
                  <a:schemeClr val="accent2"/>
                </a:solidFill>
              </a:rPr>
              <a:t>894 TWh</a:t>
            </a:r>
            <a:r>
              <a:rPr lang="de-DE" sz="1400" dirty="0">
                <a:solidFill>
                  <a:schemeClr val="accent2"/>
                </a:solidFill>
              </a:rPr>
              <a:t>)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   731 TWh Umwandlungsverluste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   162 TWh Verbrauch in den Energiesektoren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CF03E78-5626-42AA-9BC6-1CE4F49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2279650"/>
            <a:ext cx="96139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400" u="sng" dirty="0">
                <a:solidFill>
                  <a:schemeClr val="accent2"/>
                </a:solidFill>
              </a:rPr>
              <a:t>Schritt 2</a:t>
            </a:r>
            <a:r>
              <a:rPr lang="de-DE" sz="1400" dirty="0">
                <a:solidFill>
                  <a:schemeClr val="accent2"/>
                </a:solidFill>
              </a:rPr>
              <a:t>:</a:t>
            </a:r>
            <a:r>
              <a:rPr lang="de-DE" sz="1400" u="sng" dirty="0">
                <a:solidFill>
                  <a:schemeClr val="accent2"/>
                </a:solidFill>
              </a:rPr>
              <a:t> Feststellung des EE-Bestandes 2017 (</a:t>
            </a:r>
            <a:r>
              <a:rPr lang="de-DE" sz="1400" b="1" u="sng" dirty="0">
                <a:solidFill>
                  <a:schemeClr val="accent2"/>
                </a:solidFill>
              </a:rPr>
              <a:t>496 TWh</a:t>
            </a:r>
            <a:r>
              <a:rPr lang="de-DE" sz="1400" u="sng" dirty="0">
                <a:solidFill>
                  <a:schemeClr val="accent2"/>
                </a:solidFill>
              </a:rPr>
              <a:t>)</a:t>
            </a:r>
          </a:p>
          <a:p>
            <a:pPr marL="0" indent="0">
              <a:tabLst>
                <a:tab pos="268288" algn="l"/>
                <a:tab pos="4000500" algn="l"/>
              </a:tabLst>
              <a:defRPr/>
            </a:pPr>
            <a:r>
              <a:rPr lang="de-DE" sz="1600" dirty="0">
                <a:solidFill>
                  <a:schemeClr val="accent2"/>
                </a:solidFill>
              </a:rPr>
              <a:t>	   </a:t>
            </a:r>
            <a:r>
              <a:rPr lang="de-DE" sz="1400" dirty="0">
                <a:solidFill>
                  <a:schemeClr val="accent2"/>
                </a:solidFill>
              </a:rPr>
              <a:t>20 TWh Wasser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 107 TWh Wind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  40 TWh PV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 305 TWh Biomasse</a:t>
            </a:r>
          </a:p>
          <a:p>
            <a:pPr marL="0" indent="0">
              <a:tabLst>
                <a:tab pos="268288" algn="l"/>
                <a:tab pos="4000500" algn="l"/>
              </a:tabLst>
              <a:defRPr/>
            </a:pPr>
            <a:r>
              <a:rPr lang="de-DE" sz="1400" dirty="0">
                <a:solidFill>
                  <a:schemeClr val="accent2"/>
                </a:solidFill>
              </a:rPr>
              <a:t>        24 TWh Sonstige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5DA3270-0D28-4CF8-8A1C-8EA441913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3914775"/>
            <a:ext cx="96139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400" u="sng" dirty="0">
                <a:solidFill>
                  <a:schemeClr val="accent2"/>
                </a:solidFill>
              </a:rPr>
              <a:t>Schritt 3</a:t>
            </a:r>
            <a:r>
              <a:rPr lang="de-DE" sz="1400" dirty="0">
                <a:solidFill>
                  <a:schemeClr val="accent2"/>
                </a:solidFill>
              </a:rPr>
              <a:t>:</a:t>
            </a:r>
            <a:r>
              <a:rPr lang="de-DE" sz="1400" u="sng" dirty="0">
                <a:solidFill>
                  <a:schemeClr val="accent2"/>
                </a:solidFill>
              </a:rPr>
              <a:t> Ermittlung der Einsparungen bis 2040 (</a:t>
            </a:r>
            <a:r>
              <a:rPr lang="de-DE" sz="1400" b="1" u="sng" dirty="0">
                <a:solidFill>
                  <a:schemeClr val="accent2"/>
                </a:solidFill>
              </a:rPr>
              <a:t>777 TWh</a:t>
            </a:r>
            <a:r>
              <a:rPr lang="de-DE" sz="1400" u="sng" dirty="0">
                <a:solidFill>
                  <a:schemeClr val="accent2"/>
                </a:solidFill>
              </a:rPr>
              <a:t>)</a:t>
            </a:r>
          </a:p>
          <a:p>
            <a:pPr marL="0" indent="0">
              <a:tabLst>
                <a:tab pos="268288" algn="l"/>
                <a:tab pos="4000500" algn="l"/>
              </a:tabLst>
              <a:defRPr/>
            </a:pPr>
            <a:r>
              <a:rPr lang="de-DE" sz="1600" dirty="0">
                <a:solidFill>
                  <a:schemeClr val="accent2"/>
                </a:solidFill>
              </a:rPr>
              <a:t>	</a:t>
            </a:r>
            <a:r>
              <a:rPr lang="de-DE" sz="1400" dirty="0">
                <a:solidFill>
                  <a:schemeClr val="accent2"/>
                </a:solidFill>
              </a:rPr>
              <a:t>  Laut EU Energie-Effizienz-Richtline sind 1,5 %/a vom Endenergieverbrauch einzusparen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 2.591 TWh * 1,5 %/a = 38,8 TWh/a  </a:t>
            </a:r>
            <a:r>
              <a:rPr lang="de-DE" sz="1400" dirty="0">
                <a:solidFill>
                  <a:schemeClr val="accent2"/>
                </a:solidFill>
                <a:sym typeface="Wingdings" panose="05000000000000000000" pitchFamily="2" charset="2"/>
              </a:rPr>
              <a:t> bei 20 Jahren sind dies </a:t>
            </a:r>
            <a:r>
              <a:rPr lang="de-DE" sz="1400" b="1" dirty="0">
                <a:solidFill>
                  <a:schemeClr val="accent2"/>
                </a:solidFill>
                <a:sym typeface="Wingdings" panose="05000000000000000000" pitchFamily="2" charset="2"/>
              </a:rPr>
              <a:t>777 TWh</a:t>
            </a:r>
            <a:r>
              <a:rPr lang="de-DE" sz="1400" b="1" dirty="0">
                <a:solidFill>
                  <a:schemeClr val="accent2"/>
                </a:solidFill>
              </a:rPr>
              <a:t>       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463EEBC-4C33-45C0-B4A2-4E4121B25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895850"/>
            <a:ext cx="9613900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400" u="sng" dirty="0">
                <a:solidFill>
                  <a:schemeClr val="accent2"/>
                </a:solidFill>
              </a:rPr>
              <a:t>Schritt 4</a:t>
            </a:r>
            <a:r>
              <a:rPr lang="de-DE" sz="1400" dirty="0">
                <a:solidFill>
                  <a:schemeClr val="accent2"/>
                </a:solidFill>
              </a:rPr>
              <a:t>:</a:t>
            </a:r>
            <a:r>
              <a:rPr lang="de-DE" sz="1400" u="sng" dirty="0">
                <a:solidFill>
                  <a:schemeClr val="accent2"/>
                </a:solidFill>
              </a:rPr>
              <a:t> </a:t>
            </a:r>
            <a:r>
              <a:rPr lang="de-DE" sz="1400" u="sng" dirty="0" err="1">
                <a:solidFill>
                  <a:schemeClr val="accent2"/>
                </a:solidFill>
              </a:rPr>
              <a:t>Ermittlun</a:t>
            </a:r>
            <a:r>
              <a:rPr lang="de-DE" sz="1400" u="sng" dirty="0">
                <a:solidFill>
                  <a:schemeClr val="accent2"/>
                </a:solidFill>
              </a:rPr>
              <a:t> des notwendigen Zubaus (</a:t>
            </a:r>
            <a:r>
              <a:rPr lang="de-DE" sz="1400" b="1" u="sng" dirty="0">
                <a:solidFill>
                  <a:schemeClr val="accent2"/>
                </a:solidFill>
              </a:rPr>
              <a:t>1.418 TWh</a:t>
            </a:r>
            <a:r>
              <a:rPr lang="de-DE" sz="1400" u="sng" dirty="0">
                <a:solidFill>
                  <a:schemeClr val="accent2"/>
                </a:solidFill>
              </a:rPr>
              <a:t>)</a:t>
            </a:r>
          </a:p>
          <a:p>
            <a:pPr marL="0" indent="0">
              <a:tabLst>
                <a:tab pos="268288" algn="l"/>
                <a:tab pos="4000500" algn="l"/>
              </a:tabLst>
              <a:defRPr/>
            </a:pPr>
            <a:r>
              <a:rPr lang="de-DE" sz="1600" dirty="0">
                <a:solidFill>
                  <a:schemeClr val="accent2"/>
                </a:solidFill>
              </a:rPr>
              <a:t>	</a:t>
            </a:r>
            <a:r>
              <a:rPr lang="de-DE" sz="1400" dirty="0">
                <a:solidFill>
                  <a:schemeClr val="accent2"/>
                </a:solidFill>
              </a:rPr>
              <a:t>= PEV – EE-Bestand -  Einsparung – Verluste fossil + Verluste P2G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= 3485 – 496 – 777 – 894 + 100 = </a:t>
            </a:r>
            <a:r>
              <a:rPr lang="de-DE" sz="1400" b="1" dirty="0">
                <a:solidFill>
                  <a:schemeClr val="accent2"/>
                </a:solidFill>
              </a:rPr>
              <a:t> 1.418TWh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      Annahme : Verluste bei Power </a:t>
            </a:r>
            <a:r>
              <a:rPr lang="de-DE" sz="1400" dirty="0" err="1">
                <a:solidFill>
                  <a:schemeClr val="accent2"/>
                </a:solidFill>
              </a:rPr>
              <a:t>to</a:t>
            </a:r>
            <a:r>
              <a:rPr lang="de-DE" sz="1400" dirty="0">
                <a:solidFill>
                  <a:schemeClr val="accent2"/>
                </a:solidFill>
              </a:rPr>
              <a:t> Gas (P2G) = 100 TWh     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21EB748-E457-4649-B5B9-7B9500EF1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825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1.418 TWh Erneuerbare müssen zugebaut werden</a:t>
            </a:r>
          </a:p>
        </p:txBody>
      </p:sp>
      <p:sp>
        <p:nvSpPr>
          <p:cNvPr id="25608" name="Text Box 14">
            <a:extLst>
              <a:ext uri="{FF2B5EF4-FFF2-40B4-BE49-F238E27FC236}">
                <a16:creationId xmlns:a16="http://schemas.microsoft.com/office/drawing/2014/main" id="{5BCAB7FD-C032-40DF-B9EF-449A8C26D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388" y="5700713"/>
            <a:ext cx="950912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BEA74343-99B9-4578-8785-D28A45EF1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7625"/>
            <a:ext cx="74644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Energiebilanz von 2017 zu 2040, Deutschland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sz="1800" dirty="0">
                <a:solidFill>
                  <a:schemeClr val="bg1"/>
                </a:solidFill>
              </a:rPr>
              <a:t>(alle Energiezahlen in TWh pro Jahr)</a:t>
            </a:r>
          </a:p>
        </p:txBody>
      </p:sp>
      <p:sp>
        <p:nvSpPr>
          <p:cNvPr id="27651" name="Textfeld 7">
            <a:extLst>
              <a:ext uri="{FF2B5EF4-FFF2-40B4-BE49-F238E27FC236}">
                <a16:creationId xmlns:a16="http://schemas.microsoft.com/office/drawing/2014/main" id="{114C02D5-C9BB-4E02-8FF3-78F599378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3413125"/>
            <a:ext cx="77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>
                <a:solidFill>
                  <a:srgbClr val="3333FF"/>
                </a:solidFill>
              </a:rPr>
              <a:t>Industrie</a:t>
            </a:r>
          </a:p>
        </p:txBody>
      </p:sp>
      <p:sp>
        <p:nvSpPr>
          <p:cNvPr id="27652" name="Textfeld 7">
            <a:extLst>
              <a:ext uri="{FF2B5EF4-FFF2-40B4-BE49-F238E27FC236}">
                <a16:creationId xmlns:a16="http://schemas.microsoft.com/office/drawing/2014/main" id="{A08C667C-6BFA-4316-8A47-B6A876B2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4165600"/>
            <a:ext cx="7127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>
                <a:solidFill>
                  <a:srgbClr val="3333FF"/>
                </a:solidFill>
              </a:rPr>
              <a:t>Verkehr</a:t>
            </a:r>
          </a:p>
        </p:txBody>
      </p:sp>
      <p:sp>
        <p:nvSpPr>
          <p:cNvPr id="27653" name="Textfeld 7">
            <a:extLst>
              <a:ext uri="{FF2B5EF4-FFF2-40B4-BE49-F238E27FC236}">
                <a16:creationId xmlns:a16="http://schemas.microsoft.com/office/drawing/2014/main" id="{C4CE32C9-2F77-42E4-ADF5-924C3CE6A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4891088"/>
            <a:ext cx="873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>
                <a:solidFill>
                  <a:srgbClr val="3333FF"/>
                </a:solidFill>
              </a:rPr>
              <a:t>Haushalte</a:t>
            </a:r>
          </a:p>
        </p:txBody>
      </p:sp>
      <p:sp>
        <p:nvSpPr>
          <p:cNvPr id="27654" name="Textfeld 7">
            <a:extLst>
              <a:ext uri="{FF2B5EF4-FFF2-40B4-BE49-F238E27FC236}">
                <a16:creationId xmlns:a16="http://schemas.microsoft.com/office/drawing/2014/main" id="{D1C3D530-F87D-4FC7-9293-2951DBC07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5421313"/>
            <a:ext cx="525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>
                <a:solidFill>
                  <a:srgbClr val="3333FF"/>
                </a:solidFill>
              </a:rPr>
              <a:t>GHD</a:t>
            </a:r>
          </a:p>
        </p:txBody>
      </p:sp>
      <p:sp>
        <p:nvSpPr>
          <p:cNvPr id="27655" name="Textfeld 7">
            <a:extLst>
              <a:ext uri="{FF2B5EF4-FFF2-40B4-BE49-F238E27FC236}">
                <a16:creationId xmlns:a16="http://schemas.microsoft.com/office/drawing/2014/main" id="{AD57B950-9C16-4976-AA12-96989CE67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788988"/>
            <a:ext cx="1301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>
                <a:solidFill>
                  <a:schemeClr val="accent2"/>
                </a:solidFill>
              </a:rPr>
              <a:t>Endenergie-</a:t>
            </a:r>
            <a:br>
              <a:rPr lang="de-DE" altLang="de-DE" sz="1600">
                <a:solidFill>
                  <a:srgbClr val="3333FF"/>
                </a:solidFill>
              </a:rPr>
            </a:br>
            <a:r>
              <a:rPr lang="de-DE" altLang="de-DE" sz="1600">
                <a:solidFill>
                  <a:srgbClr val="3333FF"/>
                </a:solidFill>
              </a:rPr>
              <a:t>verbrauch</a:t>
            </a:r>
          </a:p>
          <a:p>
            <a:pPr algn="ctr"/>
            <a:r>
              <a:rPr lang="de-DE" altLang="de-DE" sz="1600">
                <a:solidFill>
                  <a:srgbClr val="3333FF"/>
                </a:solidFill>
              </a:rPr>
              <a:t>2017</a:t>
            </a:r>
          </a:p>
        </p:txBody>
      </p:sp>
      <p:sp>
        <p:nvSpPr>
          <p:cNvPr id="27656" name="Textfeld 7">
            <a:extLst>
              <a:ext uri="{FF2B5EF4-FFF2-40B4-BE49-F238E27FC236}">
                <a16:creationId xmlns:a16="http://schemas.microsoft.com/office/drawing/2014/main" id="{FCECC709-3CB1-4785-B04C-DD66CF297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1313"/>
            <a:ext cx="877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rgbClr val="3333FF"/>
                </a:solidFill>
              </a:rPr>
              <a:t>TWh/a</a:t>
            </a:r>
          </a:p>
        </p:txBody>
      </p:sp>
      <p:sp>
        <p:nvSpPr>
          <p:cNvPr id="27657" name="Textfeld 7">
            <a:extLst>
              <a:ext uri="{FF2B5EF4-FFF2-40B4-BE49-F238E27FC236}">
                <a16:creationId xmlns:a16="http://schemas.microsoft.com/office/drawing/2014/main" id="{012DC2DB-82AD-4056-B7EC-1026DB76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1644650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b="1">
                <a:solidFill>
                  <a:srgbClr val="3333FF"/>
                </a:solidFill>
              </a:rPr>
              <a:t>2.591</a:t>
            </a:r>
          </a:p>
        </p:txBody>
      </p:sp>
      <p:sp>
        <p:nvSpPr>
          <p:cNvPr id="27658" name="Textfeld 39">
            <a:extLst>
              <a:ext uri="{FF2B5EF4-FFF2-40B4-BE49-F238E27FC236}">
                <a16:creationId xmlns:a16="http://schemas.microsoft.com/office/drawing/2014/main" id="{079EF976-99C1-4D7D-9E62-5EE26E25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339407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28,9 %</a:t>
            </a:r>
          </a:p>
        </p:txBody>
      </p:sp>
      <p:sp>
        <p:nvSpPr>
          <p:cNvPr id="27659" name="Textfeld 40">
            <a:extLst>
              <a:ext uri="{FF2B5EF4-FFF2-40B4-BE49-F238E27FC236}">
                <a16:creationId xmlns:a16="http://schemas.microsoft.com/office/drawing/2014/main" id="{0F6080FA-7003-4440-BC96-1381DA9CF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140200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29,5 %</a:t>
            </a:r>
          </a:p>
        </p:txBody>
      </p:sp>
      <p:sp>
        <p:nvSpPr>
          <p:cNvPr id="27660" name="Textfeld 41">
            <a:extLst>
              <a:ext uri="{FF2B5EF4-FFF2-40B4-BE49-F238E27FC236}">
                <a16:creationId xmlns:a16="http://schemas.microsoft.com/office/drawing/2014/main" id="{8EA19A20-895A-40CA-82C8-5886C65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835525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26,1 %</a:t>
            </a:r>
          </a:p>
        </p:txBody>
      </p:sp>
      <p:sp>
        <p:nvSpPr>
          <p:cNvPr id="27661" name="Textfeld 42">
            <a:extLst>
              <a:ext uri="{FF2B5EF4-FFF2-40B4-BE49-F238E27FC236}">
                <a16:creationId xmlns:a16="http://schemas.microsoft.com/office/drawing/2014/main" id="{18A61F49-E72D-4477-9E01-AE863B8D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5380038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15,5 %</a:t>
            </a:r>
          </a:p>
        </p:txBody>
      </p:sp>
      <p:pic>
        <p:nvPicPr>
          <p:cNvPr id="27662" name="Grafik 50">
            <a:extLst>
              <a:ext uri="{FF2B5EF4-FFF2-40B4-BE49-F238E27FC236}">
                <a16:creationId xmlns:a16="http://schemas.microsoft.com/office/drawing/2014/main" id="{0884D782-23A0-4B1A-B1A6-A12C3BCE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32530" r="84404" b="23174"/>
          <a:stretch>
            <a:fillRect/>
          </a:stretch>
        </p:blipFill>
        <p:spPr bwMode="auto">
          <a:xfrm>
            <a:off x="1027113" y="2035175"/>
            <a:ext cx="536575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73D6529-592A-40A7-B99D-4325C26C62A5}"/>
              </a:ext>
            </a:extLst>
          </p:cNvPr>
          <p:cNvGrpSpPr>
            <a:grpSpLocks/>
          </p:cNvGrpSpPr>
          <p:nvPr/>
        </p:nvGrpSpPr>
        <p:grpSpPr bwMode="auto">
          <a:xfrm>
            <a:off x="1512888" y="774700"/>
            <a:ext cx="1289050" cy="4948238"/>
            <a:chOff x="1513516" y="774700"/>
            <a:chExt cx="1288422" cy="4948987"/>
          </a:xfrm>
        </p:grpSpPr>
        <p:sp>
          <p:nvSpPr>
            <p:cNvPr id="27709" name="Textfeld 7">
              <a:extLst>
                <a:ext uri="{FF2B5EF4-FFF2-40B4-BE49-F238E27FC236}">
                  <a16:creationId xmlns:a16="http://schemas.microsoft.com/office/drawing/2014/main" id="{61A1BA5B-BA18-4453-8385-F336F7D32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6425" y="774700"/>
              <a:ext cx="92551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Verluste</a:t>
              </a:r>
              <a:br>
                <a:rPr lang="de-DE" altLang="de-DE" sz="1600">
                  <a:solidFill>
                    <a:srgbClr val="3333FF"/>
                  </a:solidFill>
                </a:rPr>
              </a:br>
              <a:r>
                <a:rPr lang="de-DE" altLang="de-DE" sz="1600">
                  <a:solidFill>
                    <a:srgbClr val="3333FF"/>
                  </a:solidFill>
                </a:rPr>
                <a:t>fossil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2017</a:t>
              </a:r>
            </a:p>
          </p:txBody>
        </p:sp>
        <p:sp>
          <p:nvSpPr>
            <p:cNvPr id="27710" name="Textfeld 11">
              <a:extLst>
                <a:ext uri="{FF2B5EF4-FFF2-40B4-BE49-F238E27FC236}">
                  <a16:creationId xmlns:a16="http://schemas.microsoft.com/office/drawing/2014/main" id="{902ECDE0-4E2C-4730-BA97-0459A3C53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450" y="1624013"/>
              <a:ext cx="525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894</a:t>
              </a:r>
            </a:p>
          </p:txBody>
        </p:sp>
        <p:pic>
          <p:nvPicPr>
            <p:cNvPr id="27711" name="Grafik 52">
              <a:extLst>
                <a:ext uri="{FF2B5EF4-FFF2-40B4-BE49-F238E27FC236}">
                  <a16:creationId xmlns:a16="http://schemas.microsoft.com/office/drawing/2014/main" id="{56654414-8114-463E-9C5C-EB53C26E0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7" t="32530" r="80891" b="23933"/>
            <a:stretch>
              <a:fillRect/>
            </a:stretch>
          </p:blipFill>
          <p:spPr bwMode="auto">
            <a:xfrm>
              <a:off x="2082309" y="2039065"/>
              <a:ext cx="536499" cy="368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712" name="Gerader Verbinder 7">
              <a:extLst>
                <a:ext uri="{FF2B5EF4-FFF2-40B4-BE49-F238E27FC236}">
                  <a16:creationId xmlns:a16="http://schemas.microsoft.com/office/drawing/2014/main" id="{A35A643C-C66B-4CFC-B706-AFEFB8D410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3516" y="3190081"/>
              <a:ext cx="59627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7EA700F-458C-4CAD-AFAB-0F907E7668E9}"/>
              </a:ext>
            </a:extLst>
          </p:cNvPr>
          <p:cNvGrpSpPr>
            <a:grpSpLocks/>
          </p:cNvGrpSpPr>
          <p:nvPr/>
        </p:nvGrpSpPr>
        <p:grpSpPr bwMode="auto">
          <a:xfrm>
            <a:off x="2562225" y="774700"/>
            <a:ext cx="1657350" cy="4945063"/>
            <a:chOff x="2561432" y="774700"/>
            <a:chExt cx="1658143" cy="4945064"/>
          </a:xfrm>
        </p:grpSpPr>
        <p:sp>
          <p:nvSpPr>
            <p:cNvPr id="27705" name="Textfeld 7">
              <a:extLst>
                <a:ext uri="{FF2B5EF4-FFF2-40B4-BE49-F238E27FC236}">
                  <a16:creationId xmlns:a16="http://schemas.microsoft.com/office/drawing/2014/main" id="{E5124F3A-C4D3-497F-A99A-6EE0368B2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138" y="774700"/>
              <a:ext cx="1468437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P-Energie-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verbrauch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2017</a:t>
              </a:r>
            </a:p>
          </p:txBody>
        </p:sp>
        <p:sp>
          <p:nvSpPr>
            <p:cNvPr id="27706" name="Textfeld 7">
              <a:extLst>
                <a:ext uri="{FF2B5EF4-FFF2-40B4-BE49-F238E27FC236}">
                  <a16:creationId xmlns:a16="http://schemas.microsoft.com/office/drawing/2014/main" id="{E9DA91C3-E4F4-4794-9917-661FFB348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6900" y="1624013"/>
              <a:ext cx="69691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3.485</a:t>
              </a:r>
            </a:p>
          </p:txBody>
        </p:sp>
        <p:pic>
          <p:nvPicPr>
            <p:cNvPr id="27707" name="Grafik 53">
              <a:extLst>
                <a:ext uri="{FF2B5EF4-FFF2-40B4-BE49-F238E27FC236}">
                  <a16:creationId xmlns:a16="http://schemas.microsoft.com/office/drawing/2014/main" id="{8E59A433-1A35-4F25-87D8-192BAF094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5" t="32530" r="77467" b="23933"/>
            <a:stretch>
              <a:fillRect/>
            </a:stretch>
          </p:blipFill>
          <p:spPr bwMode="auto">
            <a:xfrm>
              <a:off x="3285130" y="2035142"/>
              <a:ext cx="502912" cy="368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708" name="Gerader Verbinder 7">
              <a:extLst>
                <a:ext uri="{FF2B5EF4-FFF2-40B4-BE49-F238E27FC236}">
                  <a16:creationId xmlns:a16="http://schemas.microsoft.com/office/drawing/2014/main" id="{A9E8C8E0-B038-49B4-A428-AAE578060D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61432" y="2318544"/>
              <a:ext cx="74136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2B8E471-37E7-469E-9A63-6D28E334E353}"/>
              </a:ext>
            </a:extLst>
          </p:cNvPr>
          <p:cNvGrpSpPr>
            <a:grpSpLocks/>
          </p:cNvGrpSpPr>
          <p:nvPr/>
        </p:nvGrpSpPr>
        <p:grpSpPr bwMode="auto">
          <a:xfrm>
            <a:off x="3683000" y="774700"/>
            <a:ext cx="1643063" cy="4945063"/>
            <a:chOff x="3682657" y="774700"/>
            <a:chExt cx="1643406" cy="4945061"/>
          </a:xfrm>
        </p:grpSpPr>
        <p:sp>
          <p:nvSpPr>
            <p:cNvPr id="27696" name="Textfeld 7">
              <a:extLst>
                <a:ext uri="{FF2B5EF4-FFF2-40B4-BE49-F238E27FC236}">
                  <a16:creationId xmlns:a16="http://schemas.microsoft.com/office/drawing/2014/main" id="{0AAF17B9-D05E-4FC8-BC35-D3C7497168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0445" y="2681329"/>
              <a:ext cx="781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Sonstige</a:t>
              </a:r>
            </a:p>
          </p:txBody>
        </p:sp>
        <p:sp>
          <p:nvSpPr>
            <p:cNvPr id="27697" name="Textfeld 7">
              <a:extLst>
                <a:ext uri="{FF2B5EF4-FFF2-40B4-BE49-F238E27FC236}">
                  <a16:creationId xmlns:a16="http://schemas.microsoft.com/office/drawing/2014/main" id="{476A143E-42D3-4230-968C-584083931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500" y="774700"/>
              <a:ext cx="132556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Erneuerbare</a:t>
              </a:r>
              <a:br>
                <a:rPr lang="de-DE" altLang="de-DE" sz="1600">
                  <a:solidFill>
                    <a:srgbClr val="3333FF"/>
                  </a:solidFill>
                </a:rPr>
              </a:br>
              <a:r>
                <a:rPr lang="de-DE" altLang="de-DE" sz="1600">
                  <a:solidFill>
                    <a:srgbClr val="3333FF"/>
                  </a:solidFill>
                </a:rPr>
                <a:t>Bestand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2017</a:t>
              </a:r>
            </a:p>
          </p:txBody>
        </p:sp>
        <p:sp>
          <p:nvSpPr>
            <p:cNvPr id="27698" name="Textfeld 7">
              <a:extLst>
                <a:ext uri="{FF2B5EF4-FFF2-40B4-BE49-F238E27FC236}">
                  <a16:creationId xmlns:a16="http://schemas.microsoft.com/office/drawing/2014/main" id="{07D291A3-AD81-431C-BFD9-847FB4CB4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550" y="1624013"/>
              <a:ext cx="525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496</a:t>
              </a:r>
            </a:p>
          </p:txBody>
        </p:sp>
        <p:sp>
          <p:nvSpPr>
            <p:cNvPr id="27699" name="Textfeld 7">
              <a:extLst>
                <a:ext uri="{FF2B5EF4-FFF2-40B4-BE49-F238E27FC236}">
                  <a16:creationId xmlns:a16="http://schemas.microsoft.com/office/drawing/2014/main" id="{A25D2231-E426-49C4-91C8-0B7E4DEE6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657" y="2488430"/>
              <a:ext cx="8588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Biomasse</a:t>
              </a:r>
            </a:p>
          </p:txBody>
        </p:sp>
        <p:sp>
          <p:nvSpPr>
            <p:cNvPr id="27700" name="Textfeld 7">
              <a:extLst>
                <a:ext uri="{FF2B5EF4-FFF2-40B4-BE49-F238E27FC236}">
                  <a16:creationId xmlns:a16="http://schemas.microsoft.com/office/drawing/2014/main" id="{DE1A8BEB-FFE5-4A71-9F6D-E43150BA3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1407" y="1903805"/>
              <a:ext cx="7000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Wasser</a:t>
              </a:r>
            </a:p>
          </p:txBody>
        </p:sp>
        <p:sp>
          <p:nvSpPr>
            <p:cNvPr id="27701" name="Textfeld 7">
              <a:extLst>
                <a:ext uri="{FF2B5EF4-FFF2-40B4-BE49-F238E27FC236}">
                  <a16:creationId xmlns:a16="http://schemas.microsoft.com/office/drawing/2014/main" id="{FCFD2E66-D695-4C47-A5BC-1D55935F5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0970" y="2341562"/>
              <a:ext cx="390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solidFill>
                    <a:srgbClr val="3333FF"/>
                  </a:solidFill>
                </a:rPr>
                <a:t>PV</a:t>
              </a:r>
            </a:p>
          </p:txBody>
        </p:sp>
        <p:sp>
          <p:nvSpPr>
            <p:cNvPr id="27702" name="Textfeld 7">
              <a:extLst>
                <a:ext uri="{FF2B5EF4-FFF2-40B4-BE49-F238E27FC236}">
                  <a16:creationId xmlns:a16="http://schemas.microsoft.com/office/drawing/2014/main" id="{53D8FAD9-40EE-4650-ABA4-62CFB9062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6507" y="2072872"/>
              <a:ext cx="5349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Wind</a:t>
              </a:r>
            </a:p>
          </p:txBody>
        </p:sp>
        <p:pic>
          <p:nvPicPr>
            <p:cNvPr id="27703" name="Grafik 54">
              <a:extLst>
                <a:ext uri="{FF2B5EF4-FFF2-40B4-BE49-F238E27FC236}">
                  <a16:creationId xmlns:a16="http://schemas.microsoft.com/office/drawing/2014/main" id="{0F4A3BEA-399B-4AB7-BAEE-5463B83BE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42" t="32530" r="73048" b="23933"/>
            <a:stretch>
              <a:fillRect/>
            </a:stretch>
          </p:blipFill>
          <p:spPr bwMode="auto">
            <a:xfrm>
              <a:off x="4479893" y="2035139"/>
              <a:ext cx="787532" cy="368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704" name="Gerader Verbinder 7">
              <a:extLst>
                <a:ext uri="{FF2B5EF4-FFF2-40B4-BE49-F238E27FC236}">
                  <a16:creationId xmlns:a16="http://schemas.microsoft.com/office/drawing/2014/main" id="{92C20727-B752-451D-B371-E5412DDB88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47295" y="2311401"/>
              <a:ext cx="73259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F2732BB-47FF-4A52-8AA9-5B436A397C8B}"/>
              </a:ext>
            </a:extLst>
          </p:cNvPr>
          <p:cNvGrpSpPr>
            <a:grpSpLocks/>
          </p:cNvGrpSpPr>
          <p:nvPr/>
        </p:nvGrpSpPr>
        <p:grpSpPr bwMode="auto">
          <a:xfrm>
            <a:off x="6002338" y="774700"/>
            <a:ext cx="1390650" cy="4902200"/>
            <a:chOff x="6002443" y="774700"/>
            <a:chExt cx="1390545" cy="4901438"/>
          </a:xfrm>
        </p:grpSpPr>
        <p:sp>
          <p:nvSpPr>
            <p:cNvPr id="27692" name="Textfeld 7">
              <a:extLst>
                <a:ext uri="{FF2B5EF4-FFF2-40B4-BE49-F238E27FC236}">
                  <a16:creationId xmlns:a16="http://schemas.microsoft.com/office/drawing/2014/main" id="{FA1180B5-4A04-4489-90FB-8B420E5B3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7475" y="774700"/>
              <a:ext cx="92551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Verluste</a:t>
              </a:r>
              <a:br>
                <a:rPr lang="de-DE" altLang="de-DE" sz="1600">
                  <a:solidFill>
                    <a:srgbClr val="3333FF"/>
                  </a:solidFill>
                </a:rPr>
              </a:br>
              <a:r>
                <a:rPr lang="de-DE" altLang="de-DE" sz="1600">
                  <a:solidFill>
                    <a:srgbClr val="3333FF"/>
                  </a:solidFill>
                </a:rPr>
                <a:t>fossil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2040</a:t>
              </a:r>
            </a:p>
          </p:txBody>
        </p:sp>
        <p:sp>
          <p:nvSpPr>
            <p:cNvPr id="27693" name="Textfeld 9">
              <a:extLst>
                <a:ext uri="{FF2B5EF4-FFF2-40B4-BE49-F238E27FC236}">
                  <a16:creationId xmlns:a16="http://schemas.microsoft.com/office/drawing/2014/main" id="{11D774B4-7782-479B-A302-EC6A7FA6D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7500" y="1624013"/>
              <a:ext cx="525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894</a:t>
              </a:r>
            </a:p>
          </p:txBody>
        </p:sp>
        <p:pic>
          <p:nvPicPr>
            <p:cNvPr id="27694" name="Grafik 56">
              <a:extLst>
                <a:ext uri="{FF2B5EF4-FFF2-40B4-BE49-F238E27FC236}">
                  <a16:creationId xmlns:a16="http://schemas.microsoft.com/office/drawing/2014/main" id="{D6FCB71C-FA97-4D1D-B412-F902FC402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4" t="32530" r="67178" b="24365"/>
            <a:stretch>
              <a:fillRect/>
            </a:stretch>
          </p:blipFill>
          <p:spPr bwMode="auto">
            <a:xfrm>
              <a:off x="6686160" y="2027994"/>
              <a:ext cx="473344" cy="364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695" name="Gerader Verbinder 7">
              <a:extLst>
                <a:ext uri="{FF2B5EF4-FFF2-40B4-BE49-F238E27FC236}">
                  <a16:creationId xmlns:a16="http://schemas.microsoft.com/office/drawing/2014/main" id="{DE9D029C-1C9B-4F00-9EE2-FD0B8C1B69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2443" y="3542505"/>
              <a:ext cx="710301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0B7E47F-6538-4A8E-AFC8-E0E59B741AE4}"/>
              </a:ext>
            </a:extLst>
          </p:cNvPr>
          <p:cNvGrpSpPr>
            <a:grpSpLocks/>
          </p:cNvGrpSpPr>
          <p:nvPr/>
        </p:nvGrpSpPr>
        <p:grpSpPr bwMode="auto">
          <a:xfrm>
            <a:off x="7159625" y="774700"/>
            <a:ext cx="1458913" cy="4972050"/>
            <a:chOff x="7159504" y="774700"/>
            <a:chExt cx="1459516" cy="4972797"/>
          </a:xfrm>
        </p:grpSpPr>
        <p:sp>
          <p:nvSpPr>
            <p:cNvPr id="27688" name="Textfeld 7">
              <a:extLst>
                <a:ext uri="{FF2B5EF4-FFF2-40B4-BE49-F238E27FC236}">
                  <a16:creationId xmlns:a16="http://schemas.microsoft.com/office/drawing/2014/main" id="{18C9CBD8-F712-4C79-A5FD-C313B032C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25" y="774700"/>
              <a:ext cx="92551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Verluste</a:t>
              </a:r>
              <a:br>
                <a:rPr lang="de-DE" altLang="de-DE" sz="1600">
                  <a:solidFill>
                    <a:srgbClr val="3333FF"/>
                  </a:solidFill>
                </a:rPr>
              </a:br>
              <a:r>
                <a:rPr lang="de-DE" altLang="de-DE" sz="1600">
                  <a:solidFill>
                    <a:srgbClr val="3333FF"/>
                  </a:solidFill>
                </a:rPr>
                <a:t>P2G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2040</a:t>
              </a:r>
            </a:p>
          </p:txBody>
        </p:sp>
        <p:sp>
          <p:nvSpPr>
            <p:cNvPr id="27689" name="Textfeld 9">
              <a:extLst>
                <a:ext uri="{FF2B5EF4-FFF2-40B4-BE49-F238E27FC236}">
                  <a16:creationId xmlns:a16="http://schemas.microsoft.com/office/drawing/2014/main" id="{A7B73BC6-99B3-4673-89DF-F541F6802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4150" y="1624013"/>
              <a:ext cx="525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100</a:t>
              </a:r>
            </a:p>
          </p:txBody>
        </p:sp>
        <p:pic>
          <p:nvPicPr>
            <p:cNvPr id="27690" name="Grafik 57">
              <a:extLst>
                <a:ext uri="{FF2B5EF4-FFF2-40B4-BE49-F238E27FC236}">
                  <a16:creationId xmlns:a16="http://schemas.microsoft.com/office/drawing/2014/main" id="{89A807D9-C1FC-4344-B255-FAD9630D0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5" t="31750" r="62473" b="23521"/>
            <a:stretch>
              <a:fillRect/>
            </a:stretch>
          </p:blipFill>
          <p:spPr bwMode="auto">
            <a:xfrm>
              <a:off x="7663475" y="1962150"/>
              <a:ext cx="955545" cy="378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691" name="Gerader Verbinder 7">
              <a:extLst>
                <a:ext uri="{FF2B5EF4-FFF2-40B4-BE49-F238E27FC236}">
                  <a16:creationId xmlns:a16="http://schemas.microsoft.com/office/drawing/2014/main" id="{C50B073A-5B62-408F-ACCD-A0D956E73B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59504" y="4425948"/>
              <a:ext cx="61765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03787FA4-C854-4D71-9039-28489ACA13B9}"/>
              </a:ext>
            </a:extLst>
          </p:cNvPr>
          <p:cNvGrpSpPr>
            <a:grpSpLocks/>
          </p:cNvGrpSpPr>
          <p:nvPr/>
        </p:nvGrpSpPr>
        <p:grpSpPr bwMode="auto">
          <a:xfrm>
            <a:off x="8226425" y="774700"/>
            <a:ext cx="1304925" cy="4941888"/>
            <a:chOff x="8225830" y="774700"/>
            <a:chExt cx="1305520" cy="4942678"/>
          </a:xfrm>
        </p:grpSpPr>
        <p:sp>
          <p:nvSpPr>
            <p:cNvPr id="27684" name="Textfeld 7">
              <a:extLst>
                <a:ext uri="{FF2B5EF4-FFF2-40B4-BE49-F238E27FC236}">
                  <a16:creationId xmlns:a16="http://schemas.microsoft.com/office/drawing/2014/main" id="{3A1C1F82-5EB1-4347-8638-72FF2A75A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6175" y="774700"/>
              <a:ext cx="765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Zubau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bis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2040</a:t>
              </a:r>
            </a:p>
          </p:txBody>
        </p:sp>
        <p:sp>
          <p:nvSpPr>
            <p:cNvPr id="27685" name="Textfeld 11">
              <a:extLst>
                <a:ext uri="{FF2B5EF4-FFF2-40B4-BE49-F238E27FC236}">
                  <a16:creationId xmlns:a16="http://schemas.microsoft.com/office/drawing/2014/main" id="{4B689A42-58D5-4440-ADF9-F9B27F802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99513" y="1624013"/>
              <a:ext cx="6985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1.418</a:t>
              </a:r>
            </a:p>
          </p:txBody>
        </p:sp>
        <p:pic>
          <p:nvPicPr>
            <p:cNvPr id="27686" name="Grafik 51">
              <a:extLst>
                <a:ext uri="{FF2B5EF4-FFF2-40B4-BE49-F238E27FC236}">
                  <a16:creationId xmlns:a16="http://schemas.microsoft.com/office/drawing/2014/main" id="{8C3FFEB0-9BC8-4674-822B-C08F0B06C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3" t="32530" r="60181" b="23933"/>
            <a:stretch>
              <a:fillRect/>
            </a:stretch>
          </p:blipFill>
          <p:spPr bwMode="auto">
            <a:xfrm>
              <a:off x="8927374" y="2032756"/>
              <a:ext cx="515636" cy="3684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687" name="Gerader Verbinder 7">
              <a:extLst>
                <a:ext uri="{FF2B5EF4-FFF2-40B4-BE49-F238E27FC236}">
                  <a16:creationId xmlns:a16="http://schemas.microsoft.com/office/drawing/2014/main" id="{2972306D-7CAD-432C-BCC7-8A70A34CF6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5830" y="4335459"/>
              <a:ext cx="75624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7669" name="Text Box 14">
            <a:extLst>
              <a:ext uri="{FF2B5EF4-FFF2-40B4-BE49-F238E27FC236}">
                <a16:creationId xmlns:a16="http://schemas.microsoft.com/office/drawing/2014/main" id="{DFB11214-1539-4FC1-9814-0932F373D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5514975"/>
            <a:ext cx="9509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5E6351C-DEF4-4B9F-B9B8-C0F6675E2441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774700"/>
            <a:ext cx="1528762" cy="4902200"/>
            <a:chOff x="4926013" y="774700"/>
            <a:chExt cx="1528604" cy="4901438"/>
          </a:xfrm>
        </p:grpSpPr>
        <p:cxnSp>
          <p:nvCxnSpPr>
            <p:cNvPr id="27678" name="Gerader Verbinder 3">
              <a:extLst>
                <a:ext uri="{FF2B5EF4-FFF2-40B4-BE49-F238E27FC236}">
                  <a16:creationId xmlns:a16="http://schemas.microsoft.com/office/drawing/2014/main" id="{1C1A0D22-40A3-4758-8F75-F22A53B0FA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326063" y="1722120"/>
              <a:ext cx="0" cy="381179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679" name="Textfeld 7">
              <a:extLst>
                <a:ext uri="{FF2B5EF4-FFF2-40B4-BE49-F238E27FC236}">
                  <a16:creationId xmlns:a16="http://schemas.microsoft.com/office/drawing/2014/main" id="{9EF31666-0A03-4E7C-AF52-7523FB851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9063" y="774700"/>
              <a:ext cx="1131887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Ein-</a:t>
              </a:r>
              <a:br>
                <a:rPr lang="de-DE" altLang="de-DE" sz="1600">
                  <a:solidFill>
                    <a:srgbClr val="3333FF"/>
                  </a:solidFill>
                </a:rPr>
              </a:br>
              <a:r>
                <a:rPr lang="de-DE" altLang="de-DE" sz="1600">
                  <a:solidFill>
                    <a:srgbClr val="3333FF"/>
                  </a:solidFill>
                </a:rPr>
                <a:t>sparung *)</a:t>
              </a:r>
            </a:p>
            <a:p>
              <a:pPr algn="ctr"/>
              <a:r>
                <a:rPr lang="de-DE" altLang="de-DE" sz="1600">
                  <a:solidFill>
                    <a:srgbClr val="3333FF"/>
                  </a:solidFill>
                </a:rPr>
                <a:t>2040</a:t>
              </a:r>
            </a:p>
          </p:txBody>
        </p:sp>
        <p:sp>
          <p:nvSpPr>
            <p:cNvPr id="27680" name="Textfeld 9">
              <a:extLst>
                <a:ext uri="{FF2B5EF4-FFF2-40B4-BE49-F238E27FC236}">
                  <a16:creationId xmlns:a16="http://schemas.microsoft.com/office/drawing/2014/main" id="{7A2220CE-5580-4CF1-860B-B0A55411D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2275" y="1624013"/>
              <a:ext cx="5254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b="1">
                  <a:solidFill>
                    <a:srgbClr val="3333FF"/>
                  </a:solidFill>
                </a:rPr>
                <a:t>777</a:t>
              </a:r>
            </a:p>
          </p:txBody>
        </p:sp>
        <p:pic>
          <p:nvPicPr>
            <p:cNvPr id="27681" name="Grafik 55">
              <a:extLst>
                <a:ext uri="{FF2B5EF4-FFF2-40B4-BE49-F238E27FC236}">
                  <a16:creationId xmlns:a16="http://schemas.microsoft.com/office/drawing/2014/main" id="{AB10BEF6-5846-4C40-B8C3-4FBFA5874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12" t="32530" r="70631" b="24365"/>
            <a:stretch>
              <a:fillRect/>
            </a:stretch>
          </p:blipFill>
          <p:spPr bwMode="auto">
            <a:xfrm>
              <a:off x="5559025" y="2027994"/>
              <a:ext cx="443418" cy="364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682" name="Gerader Verbinder 7">
              <a:extLst>
                <a:ext uri="{FF2B5EF4-FFF2-40B4-BE49-F238E27FC236}">
                  <a16:creationId xmlns:a16="http://schemas.microsoft.com/office/drawing/2014/main" id="{27A91D76-F78C-48A0-A237-000FBE03CC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26013" y="2790031"/>
              <a:ext cx="633012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683" name="Textfeld 7">
              <a:extLst>
                <a:ext uri="{FF2B5EF4-FFF2-40B4-BE49-F238E27FC236}">
                  <a16:creationId xmlns:a16="http://schemas.microsoft.com/office/drawing/2014/main" id="{6E99E053-9D6A-4B49-B6C3-17532F9DF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7505" y="3689414"/>
              <a:ext cx="1027112" cy="10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>
                  <a:solidFill>
                    <a:srgbClr val="3333FF"/>
                  </a:solidFill>
                </a:rPr>
                <a:t>*)</a:t>
              </a:r>
            </a:p>
            <a:p>
              <a:r>
                <a:rPr lang="de-DE" altLang="de-DE" sz="1200">
                  <a:solidFill>
                    <a:srgbClr val="3333FF"/>
                  </a:solidFill>
                </a:rPr>
                <a:t>EU-Energie-</a:t>
              </a:r>
            </a:p>
            <a:p>
              <a:r>
                <a:rPr lang="de-DE" altLang="de-DE" sz="1200">
                  <a:solidFill>
                    <a:srgbClr val="3333FF"/>
                  </a:solidFill>
                </a:rPr>
                <a:t>Effizienz-</a:t>
              </a:r>
            </a:p>
            <a:p>
              <a:r>
                <a:rPr lang="de-DE" altLang="de-DE" sz="1200">
                  <a:solidFill>
                    <a:srgbClr val="3333FF"/>
                  </a:solidFill>
                </a:rPr>
                <a:t>Richtlinie</a:t>
              </a:r>
            </a:p>
            <a:p>
              <a:r>
                <a:rPr lang="de-DE" altLang="de-DE" sz="1200">
                  <a:solidFill>
                    <a:srgbClr val="3333FF"/>
                  </a:solidFill>
                </a:rPr>
                <a:t>- 1,5%/a</a:t>
              </a:r>
            </a:p>
          </p:txBody>
        </p:sp>
      </p:grpSp>
      <p:cxnSp>
        <p:nvCxnSpPr>
          <p:cNvPr id="27671" name="Gerader Verbinder 3">
            <a:extLst>
              <a:ext uri="{FF2B5EF4-FFF2-40B4-BE49-F238E27FC236}">
                <a16:creationId xmlns:a16="http://schemas.microsoft.com/office/drawing/2014/main" id="{BE8774D2-837B-45FC-9806-886C584B0714}"/>
              </a:ext>
            </a:extLst>
          </p:cNvPr>
          <p:cNvCxnSpPr>
            <a:cxnSpLocks/>
          </p:cNvCxnSpPr>
          <p:nvPr/>
        </p:nvCxnSpPr>
        <p:spPr bwMode="auto">
          <a:xfrm>
            <a:off x="1549400" y="5713413"/>
            <a:ext cx="747395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3531CDD-A3A8-4488-9230-8D6569959808}"/>
              </a:ext>
            </a:extLst>
          </p:cNvPr>
          <p:cNvGrpSpPr>
            <a:grpSpLocks/>
          </p:cNvGrpSpPr>
          <p:nvPr/>
        </p:nvGrpSpPr>
        <p:grpSpPr bwMode="auto">
          <a:xfrm>
            <a:off x="0" y="2614613"/>
            <a:ext cx="9906000" cy="3565525"/>
            <a:chOff x="0" y="2615300"/>
            <a:chExt cx="9906000" cy="3565061"/>
          </a:xfrm>
        </p:grpSpPr>
        <p:sp>
          <p:nvSpPr>
            <p:cNvPr id="27676" name="Rectangle 4">
              <a:extLst>
                <a:ext uri="{FF2B5EF4-FFF2-40B4-BE49-F238E27FC236}">
                  <a16:creationId xmlns:a16="http://schemas.microsoft.com/office/drawing/2014/main" id="{3D4F68C3-DE41-4E8D-9B24-F0E316E03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775583"/>
              <a:ext cx="9906000" cy="404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>
                  <a:solidFill>
                    <a:schemeClr val="accent2"/>
                  </a:solidFill>
                </a:rPr>
                <a:t>Aufgabe 1</a:t>
              </a:r>
              <a:r>
                <a:rPr lang="de-DE" altLang="de-DE" sz="1800" b="1">
                  <a:solidFill>
                    <a:schemeClr val="accent2"/>
                  </a:solidFill>
                </a:rPr>
                <a:t>: 30 % des Endenergieverbrauchs von 2017 muss eingespart werden!</a:t>
              </a:r>
            </a:p>
          </p:txBody>
        </p:sp>
        <p:sp>
          <p:nvSpPr>
            <p:cNvPr id="27677" name="Ellipse 6">
              <a:extLst>
                <a:ext uri="{FF2B5EF4-FFF2-40B4-BE49-F238E27FC236}">
                  <a16:creationId xmlns:a16="http://schemas.microsoft.com/office/drawing/2014/main" id="{98F45111-3453-41B3-8262-50FA2FA13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591" y="2615300"/>
              <a:ext cx="776919" cy="1086887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CC95601-A7ED-4A2B-A2C1-5B1DB83C4745}"/>
              </a:ext>
            </a:extLst>
          </p:cNvPr>
          <p:cNvGrpSpPr>
            <a:grpSpLocks/>
          </p:cNvGrpSpPr>
          <p:nvPr/>
        </p:nvGrpSpPr>
        <p:grpSpPr bwMode="auto">
          <a:xfrm>
            <a:off x="0" y="4140200"/>
            <a:ext cx="9906000" cy="2365375"/>
            <a:chOff x="0" y="4139881"/>
            <a:chExt cx="9906000" cy="2365459"/>
          </a:xfrm>
        </p:grpSpPr>
        <p:sp>
          <p:nvSpPr>
            <p:cNvPr id="27674" name="Rectangle 4">
              <a:extLst>
                <a:ext uri="{FF2B5EF4-FFF2-40B4-BE49-F238E27FC236}">
                  <a16:creationId xmlns:a16="http://schemas.microsoft.com/office/drawing/2014/main" id="{73C3106A-C787-4D2A-865D-5866C5662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00634"/>
              <a:ext cx="9906000" cy="4047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>
                  <a:solidFill>
                    <a:schemeClr val="accent2"/>
                  </a:solidFill>
                </a:rPr>
                <a:t>Aufgabe 2: </a:t>
              </a:r>
              <a:r>
                <a:rPr lang="de-DE" altLang="de-DE" sz="1800" b="1">
                  <a:solidFill>
                    <a:schemeClr val="accent2"/>
                  </a:solidFill>
                </a:rPr>
                <a:t>Fast das Dreifache des EE-Bestandes von 2017 muss zugebaut werden!</a:t>
              </a:r>
            </a:p>
          </p:txBody>
        </p:sp>
        <p:sp>
          <p:nvSpPr>
            <p:cNvPr id="27675" name="Ellipse 70">
              <a:extLst>
                <a:ext uri="{FF2B5EF4-FFF2-40B4-BE49-F238E27FC236}">
                  <a16:creationId xmlns:a16="http://schemas.microsoft.com/office/drawing/2014/main" id="{DC69EBCC-5913-4281-A9BF-6C335A636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647" y="4139881"/>
              <a:ext cx="875248" cy="1765969"/>
            </a:xfrm>
            <a:prstGeom prst="ellips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FFFF"/>
    </a:dk2>
    <a:lt2>
      <a:srgbClr val="808080"/>
    </a:lt2>
    <a:accent1>
      <a:srgbClr val="B2B2B2"/>
    </a:accent1>
    <a:accent2>
      <a:srgbClr val="3333CC"/>
    </a:accent2>
    <a:accent3>
      <a:srgbClr val="FFFFFF"/>
    </a:accent3>
    <a:accent4>
      <a:srgbClr val="000000"/>
    </a:accent4>
    <a:accent5>
      <a:srgbClr val="D5D5D5"/>
    </a:accent5>
    <a:accent6>
      <a:srgbClr val="2D2DB9"/>
    </a:accent6>
    <a:hlink>
      <a:srgbClr val="0000CC"/>
    </a:hlink>
    <a:folHlink>
      <a:srgbClr val="000099"/>
    </a:folHlink>
  </a:clrScheme>
  <a:fontScheme name="pg_blau_basisvers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2274</Words>
  <Application>Microsoft Office PowerPoint</Application>
  <PresentationFormat>A4-Papier (210 x 297 mm)</PresentationFormat>
  <Paragraphs>400</Paragraphs>
  <Slides>20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Thielwol</cp:lastModifiedBy>
  <cp:revision>2290</cp:revision>
  <cp:lastPrinted>2019-10-26T08:54:13Z</cp:lastPrinted>
  <dcterms:created xsi:type="dcterms:W3CDTF">2003-01-24T08:17:53Z</dcterms:created>
  <dcterms:modified xsi:type="dcterms:W3CDTF">2020-06-11T10:46:30Z</dcterms:modified>
</cp:coreProperties>
</file>