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878" r:id="rId3"/>
    <p:sldId id="879" r:id="rId4"/>
    <p:sldId id="811" r:id="rId5"/>
    <p:sldId id="882" r:id="rId6"/>
    <p:sldId id="744" r:id="rId7"/>
    <p:sldId id="823" r:id="rId8"/>
    <p:sldId id="867" r:id="rId9"/>
    <p:sldId id="892" r:id="rId10"/>
    <p:sldId id="893" r:id="rId11"/>
    <p:sldId id="881" r:id="rId12"/>
    <p:sldId id="884" r:id="rId13"/>
    <p:sldId id="887" r:id="rId14"/>
    <p:sldId id="888" r:id="rId15"/>
    <p:sldId id="889" r:id="rId16"/>
    <p:sldId id="890" r:id="rId17"/>
    <p:sldId id="886" r:id="rId18"/>
    <p:sldId id="885" r:id="rId19"/>
    <p:sldId id="883" r:id="rId20"/>
    <p:sldId id="894" r:id="rId21"/>
    <p:sldId id="891" r:id="rId22"/>
    <p:sldId id="895" r:id="rId23"/>
    <p:sldId id="755" r:id="rId24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C66"/>
    <a:srgbClr val="3333FF"/>
    <a:srgbClr val="FF00FF"/>
    <a:srgbClr val="008000"/>
    <a:srgbClr val="FFFFFF"/>
    <a:srgbClr val="000000"/>
    <a:srgbClr val="FF9900"/>
    <a:srgbClr val="BFBFBF"/>
    <a:srgbClr val="CC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102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4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Ausbaupfade%20Nullemission\2Ausbaupfad%20bis%202040\Transformation20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0\2020-01-23Rheinzabern\Vortrag\Transformation2040_Soll-Is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0\2020-01-23Rheinzabern\Vortrag\Transformation2040_Soll-I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0\2020-01-23Rheinzabern\Vortrag\Jahresertr&#228;ge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0\2020-01-23Rheinzabern\Vortrag\Jahresertr&#228;ge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0\2020-01-23Rheinzabern\Jahresertr&#228;ge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0\2020-01-23Rheinzabern\Vortrag\Jahresertr&#228;ge%20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55848076955569E-2"/>
          <c:y val="3.4475916894774701E-2"/>
          <c:w val="0.89466932956798506"/>
          <c:h val="0.83636443331484756"/>
        </c:manualLayout>
      </c:layout>
      <c:lineChart>
        <c:grouping val="standard"/>
        <c:varyColors val="0"/>
        <c:ser>
          <c:idx val="0"/>
          <c:order val="0"/>
          <c:tx>
            <c:strRef>
              <c:f>Transformation!$A$2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491790197781799E-2"/>
                  <c:y val="-5.1095352652162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46-46BC-9C8F-B06B49126CED}"/>
            </c:ext>
          </c:extLst>
        </c:ser>
        <c:ser>
          <c:idx val="1"/>
          <c:order val="1"/>
          <c:tx>
            <c:strRef>
              <c:f>Transformation!$A$3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491790197781785E-2"/>
                  <c:y val="2.4203061782603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46-46BC-9C8F-B06B49126CED}"/>
                </c:ext>
              </c:extLst>
            </c:dLbl>
            <c:dLbl>
              <c:idx val="23"/>
              <c:layout>
                <c:manualLayout>
                  <c:x val="-3.9732538487898469E-3"/>
                  <c:y val="2.68922908695590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2-4025-9A24-3D90C5FA1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46-46BC-9C8F-B06B49126CED}"/>
            </c:ext>
          </c:extLst>
        </c:ser>
        <c:ser>
          <c:idx val="2"/>
          <c:order val="2"/>
          <c:tx>
            <c:strRef>
              <c:f>Transformation!$A$4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C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C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179869954238792E-2"/>
                  <c:y val="-6.9919956260853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46-46BC-9C8F-B06B49126CED}"/>
            </c:ext>
          </c:extLst>
        </c:ser>
        <c:ser>
          <c:idx val="3"/>
          <c:order val="3"/>
          <c:tx>
            <c:strRef>
              <c:f>Transformation!$A$5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41326392616184E-2"/>
                  <c:y val="1.34461454347793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22-4025-9A24-3D90C5FA1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46-46BC-9C8F-B06B49126CED}"/>
            </c:ext>
          </c:extLst>
        </c:ser>
        <c:ser>
          <c:idx val="4"/>
          <c:order val="4"/>
          <c:tx>
            <c:strRef>
              <c:f>Transformation!$A$6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00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491790197781785E-2"/>
                  <c:y val="1.3446145434779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46-46BC-9C8F-B06B49126CED}"/>
            </c:ext>
          </c:extLst>
        </c:ser>
        <c:ser>
          <c:idx val="5"/>
          <c:order val="5"/>
          <c:tx>
            <c:strRef>
              <c:f>Transformation!$A$7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41326392616184E-2"/>
                  <c:y val="-2.151383269564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46-46BC-9C8F-B06B49126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33F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846-46BC-9C8F-B06B49126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00-47B1-A244-1A9A17DDCF23}"/>
            </c:ext>
          </c:extLst>
        </c:ser>
        <c:ser>
          <c:idx val="2"/>
          <c:order val="1"/>
          <c:spPr>
            <a:ln w="381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3"/>
              </a:solidFill>
              <a:ln w="3810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69693348838892E-2"/>
                  <c:y val="-4.1118421052631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00-47B1-A244-1A9A17DDCF23}"/>
                </c:ext>
              </c:extLst>
            </c:dLbl>
            <c:dLbl>
              <c:idx val="1"/>
              <c:layout>
                <c:manualLayout>
                  <c:x val="-3.0231983715763595E-2"/>
                  <c:y val="3.5635964912280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00-47B1-A244-1A9A17DDCF23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Transformation!$B$3:$Y$3</c:f>
              <c:numCache>
                <c:formatCode>#,##0</c:formatCode>
                <c:ptCount val="24"/>
                <c:pt idx="0">
                  <c:v>3485</c:v>
                </c:pt>
                <c:pt idx="1">
                  <c:v>3364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00-47B1-A244-1A9A17DDCF23}"/>
            </c:ext>
          </c:extLst>
        </c:ser>
        <c:ser>
          <c:idx val="3"/>
          <c:order val="2"/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rgbClr val="00B050"/>
                </a:solidFill>
              </a:ln>
              <a:effectLst/>
            </c:spPr>
          </c:marker>
          <c:dLbls>
            <c:dLbl>
              <c:idx val="23"/>
              <c:layout>
                <c:manualLayout>
                  <c:x val="-5.7584730887168725E-3"/>
                  <c:y val="-4.9342105263157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00-47B1-A244-1A9A17DDC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Transformation!$B$4:$Y$4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00-47B1-A244-1A9A17DDCF23}"/>
            </c:ext>
          </c:extLst>
        </c:ser>
        <c:ser>
          <c:idx val="4"/>
          <c:order val="3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5"/>
              </a:solidFill>
              <a:ln w="9525">
                <a:solidFill>
                  <a:srgbClr val="3333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913128899225927E-2"/>
                  <c:y val="4.6600877192982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00-47B1-A244-1A9A17DDCF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0-47B1-A244-1A9A17DDCF23}"/>
                </c:ext>
              </c:extLst>
            </c:dLbl>
            <c:dLbl>
              <c:idx val="2"/>
              <c:layout>
                <c:manualLayout>
                  <c:x val="-3.3111220260122018E-2"/>
                  <c:y val="-4.1118421052631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3333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00-47B1-A244-1A9A17DDC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333F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Transformation!$B$5:$Y$5</c:f>
              <c:numCache>
                <c:formatCode>#,##0</c:formatCode>
                <c:ptCount val="24"/>
                <c:pt idx="0">
                  <c:v>496</c:v>
                </c:pt>
                <c:pt idx="1">
                  <c:v>501.38889289999997</c:v>
                </c:pt>
                <c:pt idx="2">
                  <c:v>523.88889308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00-47B1-A244-1A9A17DDC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01288"/>
        <c:axId val="458007192"/>
      </c:lineChart>
      <c:catAx>
        <c:axId val="4580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7192"/>
        <c:crosses val="autoZero"/>
        <c:auto val="1"/>
        <c:lblAlgn val="ctr"/>
        <c:lblOffset val="100"/>
        <c:noMultiLvlLbl val="0"/>
      </c:catAx>
      <c:valAx>
        <c:axId val="45800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0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C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CC66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Transformation!$B$6:$Y$6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EC-4C3D-8BC6-EFD5A6949D80}"/>
            </c:ext>
          </c:extLst>
        </c:ser>
        <c:ser>
          <c:idx val="1"/>
          <c:order val="1"/>
          <c:spPr>
            <a:ln w="28575" cap="rnd">
              <a:solidFill>
                <a:srgbClr val="FFCC66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2"/>
              </a:solidFill>
              <a:ln w="9525">
                <a:solidFill>
                  <a:srgbClr val="FFCC66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Transformation!$B$7:$Y$7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1234.1666765399998</c:v>
                </c:pt>
                <c:pt idx="2">
                  <c:v>1255.27778782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EC-4C3D-8BC6-EFD5A6949D80}"/>
            </c:ext>
          </c:extLst>
        </c:ser>
        <c:ser>
          <c:idx val="2"/>
          <c:order val="2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Transformation!$B$8:$Y$8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EC-4C3D-8BC6-EFD5A6949D80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  <a:headEnd type="diamond"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headEnd type="diamond"/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Transformation!$B$9:$Y$9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806.38889533999998</c:v>
                </c:pt>
                <c:pt idx="2">
                  <c:v>640.00000511999997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EC-4C3D-8BC6-EFD5A6949D80}"/>
            </c:ext>
          </c:extLst>
        </c:ser>
        <c:ser>
          <c:idx val="4"/>
          <c:order val="4"/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00FF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Transformation!$B$10:$Y$10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EC-4C3D-8BC6-EFD5A6949D80}"/>
            </c:ext>
          </c:extLst>
        </c:ser>
        <c:ser>
          <c:idx val="5"/>
          <c:order val="5"/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6"/>
              </a:solidFill>
              <a:ln w="9525">
                <a:solidFill>
                  <a:srgbClr val="FF00FF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Transformation!$B$11:$Y$11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230.27777961999999</c:v>
                </c:pt>
                <c:pt idx="2">
                  <c:v>227.77777959999997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EC-4C3D-8BC6-EFD5A6949D80}"/>
            </c:ext>
          </c:extLst>
        </c:ser>
        <c:ser>
          <c:idx val="6"/>
          <c:order val="6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Transformation!$B$12:$Y$12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BEC-4C3D-8BC6-EFD5A6949D80}"/>
            </c:ext>
          </c:extLst>
        </c:ser>
        <c:ser>
          <c:idx val="7"/>
          <c:order val="7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Transformation!$B$1:$Y$1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Transformation!$B$13:$Y$13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858.33334019999995</c:v>
                </c:pt>
                <c:pt idx="2">
                  <c:v>888.88889599999993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BEC-4C3D-8BC6-EFD5A6949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921416"/>
        <c:axId val="616927992"/>
      </c:lineChart>
      <c:catAx>
        <c:axId val="60392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6927992"/>
        <c:crosses val="autoZero"/>
        <c:auto val="1"/>
        <c:lblAlgn val="ctr"/>
        <c:lblOffset val="100"/>
        <c:noMultiLvlLbl val="0"/>
      </c:catAx>
      <c:valAx>
        <c:axId val="6169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392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429003531011402E-2"/>
                  <c:y val="8.818585040670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BC-4071-9CE3-DA866B488493}"/>
                </c:ext>
              </c:extLst>
            </c:dLbl>
            <c:dLbl>
              <c:idx val="1"/>
              <c:layout>
                <c:manualLayout>
                  <c:x val="-9.6670027463421973E-3"/>
                  <c:y val="2.057669842823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BC-4071-9CE3-DA866B488493}"/>
                </c:ext>
              </c:extLst>
            </c:dLbl>
            <c:dLbl>
              <c:idx val="2"/>
              <c:layout>
                <c:manualLayout>
                  <c:x val="-2.3477006669688195E-2"/>
                  <c:y val="1.469764173445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BC-4071-9CE3-DA866B488493}"/>
                </c:ext>
              </c:extLst>
            </c:dLbl>
            <c:dLbl>
              <c:idx val="3"/>
              <c:layout>
                <c:manualLayout>
                  <c:x val="-6.9050019616729982E-3"/>
                  <c:y val="5.8790566937805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BC-4071-9CE3-DA866B488493}"/>
                </c:ext>
              </c:extLst>
            </c:dLbl>
            <c:dLbl>
              <c:idx val="4"/>
              <c:layout>
                <c:manualLayout>
                  <c:x val="-6.9050019616730485E-3"/>
                  <c:y val="1.763717008134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BC-4071-9CE3-DA866B488493}"/>
                </c:ext>
              </c:extLst>
            </c:dLbl>
            <c:dLbl>
              <c:idx val="5"/>
              <c:layout>
                <c:manualLayout>
                  <c:x val="-5.5240015693384997E-3"/>
                  <c:y val="-3.233481181579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BC-4071-9CE3-DA866B488493}"/>
                </c:ext>
              </c:extLst>
            </c:dLbl>
            <c:dLbl>
              <c:idx val="6"/>
              <c:layout>
                <c:manualLayout>
                  <c:x val="-6.9050019616729982E-3"/>
                  <c:y val="8.818585040670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BC-4071-9CE3-DA866B488493}"/>
                </c:ext>
              </c:extLst>
            </c:dLbl>
            <c:dLbl>
              <c:idx val="8"/>
              <c:layout>
                <c:manualLayout>
                  <c:x val="-4.1430011770037991E-3"/>
                  <c:y val="2.9395283468902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ABC-4071-9CE3-DA866B488493}"/>
                </c:ext>
              </c:extLst>
            </c:dLbl>
            <c:dLbl>
              <c:idx val="9"/>
              <c:layout>
                <c:manualLayout>
                  <c:x val="-2.9001008239026592E-2"/>
                  <c:y val="2.64557551220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ABC-4071-9CE3-DA866B488493}"/>
                </c:ext>
              </c:extLst>
            </c:dLbl>
            <c:dLbl>
              <c:idx val="10"/>
              <c:layout>
                <c:manualLayout>
                  <c:x val="-6.9050019616729982E-3"/>
                  <c:y val="2.64557551220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ABC-4071-9CE3-DA866B488493}"/>
                </c:ext>
              </c:extLst>
            </c:dLbl>
            <c:dLbl>
              <c:idx val="11"/>
              <c:layout>
                <c:manualLayout>
                  <c:x val="-3.176300902369579E-2"/>
                  <c:y val="3.8213868509573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ABC-4071-9CE3-DA866B488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Tabelle1!$E$4:$E$15</c:f>
              <c:numCache>
                <c:formatCode>#,##0.0</c:formatCode>
                <c:ptCount val="12"/>
                <c:pt idx="0">
                  <c:v>281.81818181818181</c:v>
                </c:pt>
                <c:pt idx="1">
                  <c:v>206.06060606060606</c:v>
                </c:pt>
                <c:pt idx="2">
                  <c:v>322.22222222222217</c:v>
                </c:pt>
                <c:pt idx="3">
                  <c:v>181.81818181818181</c:v>
                </c:pt>
                <c:pt idx="4">
                  <c:v>128.28282828282826</c:v>
                </c:pt>
                <c:pt idx="5">
                  <c:v>134.34343434343435</c:v>
                </c:pt>
                <c:pt idx="6">
                  <c:v>97.979797979797979</c:v>
                </c:pt>
                <c:pt idx="7">
                  <c:v>77.272727272727266</c:v>
                </c:pt>
                <c:pt idx="8">
                  <c:v>156.39747474747489</c:v>
                </c:pt>
                <c:pt idx="9">
                  <c:v>258.08080808080808</c:v>
                </c:pt>
                <c:pt idx="10">
                  <c:v>209.84848484848484</c:v>
                </c:pt>
                <c:pt idx="11">
                  <c:v>307.42424242424238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4-45EF-B2A9-79FB210B1064}"/>
            </c:ext>
          </c:extLst>
        </c:ser>
        <c:ser>
          <c:idx val="1"/>
          <c:order val="1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572004708015207E-2"/>
                  <c:y val="-2.64557551220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BC-4071-9CE3-DA866B488493}"/>
                </c:ext>
              </c:extLst>
            </c:dLbl>
            <c:dLbl>
              <c:idx val="1"/>
              <c:layout>
                <c:manualLayout>
                  <c:x val="-1.1048003138676796E-2"/>
                  <c:y val="-7.9367265366037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BC-4071-9CE3-DA866B488493}"/>
                </c:ext>
              </c:extLst>
            </c:dLbl>
            <c:dLbl>
              <c:idx val="2"/>
              <c:layout>
                <c:manualLayout>
                  <c:x val="-1.5191004315680622E-2"/>
                  <c:y val="-8.8185850406708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BC-4071-9CE3-DA866B488493}"/>
                </c:ext>
              </c:extLst>
            </c:dLbl>
            <c:dLbl>
              <c:idx val="3"/>
              <c:layout>
                <c:manualLayout>
                  <c:x val="-4.1430011770037991E-3"/>
                  <c:y val="-8.2306793712927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BC-4071-9CE3-DA866B488493}"/>
                </c:ext>
              </c:extLst>
            </c:dLbl>
            <c:dLbl>
              <c:idx val="4"/>
              <c:layout>
                <c:manualLayout>
                  <c:x val="-5.5240015693383982E-3"/>
                  <c:y val="-3.5274340162683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BC-4071-9CE3-DA866B488493}"/>
                </c:ext>
              </c:extLst>
            </c:dLbl>
            <c:dLbl>
              <c:idx val="5"/>
              <c:layout>
                <c:manualLayout>
                  <c:x val="-8.2860023540076485E-3"/>
                  <c:y val="-0.13227877561006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BC-4071-9CE3-DA866B488493}"/>
                </c:ext>
              </c:extLst>
            </c:dLbl>
            <c:dLbl>
              <c:idx val="6"/>
              <c:layout>
                <c:manualLayout>
                  <c:x val="-6.9050019616730997E-3"/>
                  <c:y val="-2.939528346890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BC-4071-9CE3-DA866B488493}"/>
                </c:ext>
              </c:extLst>
            </c:dLbl>
            <c:dLbl>
              <c:idx val="7"/>
              <c:layout>
                <c:manualLayout>
                  <c:x val="-2.7620007846691991E-3"/>
                  <c:y val="-2.64557551220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ABC-4071-9CE3-DA866B488493}"/>
                </c:ext>
              </c:extLst>
            </c:dLbl>
            <c:dLbl>
              <c:idx val="8"/>
              <c:layout>
                <c:manualLayout>
                  <c:x val="-9.6670027463422997E-3"/>
                  <c:y val="-3.821386850957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ABC-4071-9CE3-DA866B488493}"/>
                </c:ext>
              </c:extLst>
            </c:dLbl>
            <c:dLbl>
              <c:idx val="9"/>
              <c:layout>
                <c:manualLayout>
                  <c:x val="-5.5240015693384997E-3"/>
                  <c:y val="-4.703245355024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ABC-4071-9CE3-DA866B488493}"/>
                </c:ext>
              </c:extLst>
            </c:dLbl>
            <c:dLbl>
              <c:idx val="10"/>
              <c:layout>
                <c:manualLayout>
                  <c:x val="-8.2860023540075982E-3"/>
                  <c:y val="-7.642773701914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ABC-4071-9CE3-DA866B488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Tabelle1!$G$4:$G$15</c:f>
              <c:numCache>
                <c:formatCode>#,##0.0</c:formatCode>
                <c:ptCount val="12"/>
                <c:pt idx="0">
                  <c:v>280.87803030303024</c:v>
                </c:pt>
                <c:pt idx="1">
                  <c:v>172.47540404040404</c:v>
                </c:pt>
                <c:pt idx="2">
                  <c:v>336.0375252525252</c:v>
                </c:pt>
                <c:pt idx="3">
                  <c:v>150.58297979797976</c:v>
                </c:pt>
                <c:pt idx="4">
                  <c:v>120.42085858585858</c:v>
                </c:pt>
                <c:pt idx="5">
                  <c:v>105.85873737373737</c:v>
                </c:pt>
                <c:pt idx="6">
                  <c:v>97.348484848484844</c:v>
                </c:pt>
                <c:pt idx="7">
                  <c:v>84.268585858585851</c:v>
                </c:pt>
                <c:pt idx="8">
                  <c:v>160.39964646464648</c:v>
                </c:pt>
                <c:pt idx="9">
                  <c:v>234.49924242424242</c:v>
                </c:pt>
                <c:pt idx="10">
                  <c:v>173.56934343434341</c:v>
                </c:pt>
                <c:pt idx="11">
                  <c:v>248.44585858585862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4-45EF-B2A9-79FB210B1064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430011770037991E-3"/>
                  <c:y val="-5.8790566937805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BC-4071-9CE3-DA866B488493}"/>
                </c:ext>
              </c:extLst>
            </c:dLbl>
            <c:dLbl>
              <c:idx val="1"/>
              <c:layout>
                <c:manualLayout>
                  <c:x val="4.1430011770037739E-3"/>
                  <c:y val="-9.4064907100488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BC-4071-9CE3-DA866B488493}"/>
                </c:ext>
              </c:extLst>
            </c:dLbl>
            <c:dLbl>
              <c:idx val="3"/>
              <c:layout>
                <c:manualLayout>
                  <c:x val="8.2860023540075982E-3"/>
                  <c:y val="-4.99719818971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BC-4071-9CE3-DA866B488493}"/>
                </c:ext>
              </c:extLst>
            </c:dLbl>
            <c:dLbl>
              <c:idx val="4"/>
              <c:layout>
                <c:manualLayout>
                  <c:x val="1.381000392334549E-3"/>
                  <c:y val="-4.11533968564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BC-4071-9CE3-DA866B488493}"/>
                </c:ext>
              </c:extLst>
            </c:dLbl>
            <c:dLbl>
              <c:idx val="5"/>
              <c:layout>
                <c:manualLayout>
                  <c:x val="2.7620007846691991E-3"/>
                  <c:y val="-0.15285547403829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BC-4071-9CE3-DA866B488493}"/>
                </c:ext>
              </c:extLst>
            </c:dLbl>
            <c:dLbl>
              <c:idx val="6"/>
              <c:layout>
                <c:manualLayout>
                  <c:x val="1.3810003923345996E-3"/>
                  <c:y val="-5.585103859091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BC-4071-9CE3-DA866B488493}"/>
                </c:ext>
              </c:extLst>
            </c:dLbl>
            <c:dLbl>
              <c:idx val="7"/>
              <c:layout>
                <c:manualLayout>
                  <c:x val="0"/>
                  <c:y val="-6.46696236315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ABC-4071-9CE3-DA866B488493}"/>
                </c:ext>
              </c:extLst>
            </c:dLbl>
            <c:dLbl>
              <c:idx val="8"/>
              <c:layout>
                <c:manualLayout>
                  <c:x val="-2.7620007846691991E-3"/>
                  <c:y val="-7.9367265366037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ABC-4071-9CE3-DA866B488493}"/>
                </c:ext>
              </c:extLst>
            </c:dLbl>
            <c:dLbl>
              <c:idx val="9"/>
              <c:layout>
                <c:manualLayout>
                  <c:x val="-1.3810003923347008E-3"/>
                  <c:y val="-5.8790566937805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ABC-4071-9CE3-DA866B488493}"/>
                </c:ext>
              </c:extLst>
            </c:dLbl>
            <c:dLbl>
              <c:idx val="10"/>
              <c:layout>
                <c:manualLayout>
                  <c:x val="5.5240015693383982E-3"/>
                  <c:y val="-6.760915197847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ABC-4071-9CE3-DA866B488493}"/>
                </c:ext>
              </c:extLst>
            </c:dLbl>
            <c:dLbl>
              <c:idx val="11"/>
              <c:layout>
                <c:manualLayout>
                  <c:x val="2.7620007846691991E-3"/>
                  <c:y val="-5.2911510244024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ABC-4071-9CE3-DA866B488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Tabelle1!$I$4:$I$15</c:f>
              <c:numCache>
                <c:formatCode>#,##0.0</c:formatCode>
                <c:ptCount val="12"/>
                <c:pt idx="0">
                  <c:v>309.72964426877468</c:v>
                </c:pt>
                <c:pt idx="1">
                  <c:v>183.62081686429514</c:v>
                </c:pt>
                <c:pt idx="2">
                  <c:v>366.05118577075103</c:v>
                </c:pt>
                <c:pt idx="3">
                  <c:v>182.87588932806327</c:v>
                </c:pt>
                <c:pt idx="4">
                  <c:v>144.01870882740448</c:v>
                </c:pt>
                <c:pt idx="5">
                  <c:v>122.42951251646903</c:v>
                </c:pt>
                <c:pt idx="6">
                  <c:v>125.58853754940711</c:v>
                </c:pt>
                <c:pt idx="7">
                  <c:v>97.22529644268775</c:v>
                </c:pt>
                <c:pt idx="8">
                  <c:v>165.32569169960476</c:v>
                </c:pt>
                <c:pt idx="9">
                  <c:v>250.87496706192357</c:v>
                </c:pt>
                <c:pt idx="10">
                  <c:v>211.65408432147561</c:v>
                </c:pt>
                <c:pt idx="11">
                  <c:v>245.33293807641635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84-45EF-B2A9-79FB210B1064}"/>
            </c:ext>
          </c:extLst>
        </c:ser>
        <c:ser>
          <c:idx val="3"/>
          <c:order val="3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477006669688195E-2"/>
                  <c:y val="8.818585040670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BC-4071-9CE3-DA866B488493}"/>
                </c:ext>
              </c:extLst>
            </c:dLbl>
            <c:dLbl>
              <c:idx val="1"/>
              <c:layout>
                <c:manualLayout>
                  <c:x val="2.7620007846691991E-3"/>
                  <c:y val="-2.939528346890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BC-4071-9CE3-DA866B488493}"/>
                </c:ext>
              </c:extLst>
            </c:dLbl>
            <c:dLbl>
              <c:idx val="2"/>
              <c:layout>
                <c:manualLayout>
                  <c:x val="1.5191004315680596E-2"/>
                  <c:y val="5.8790566937805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BC-4071-9CE3-DA866B488493}"/>
                </c:ext>
              </c:extLst>
            </c:dLbl>
            <c:dLbl>
              <c:idx val="3"/>
              <c:layout>
                <c:manualLayout>
                  <c:x val="1.1048003138676796E-2"/>
                  <c:y val="-3.233481181579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BC-4071-9CE3-DA866B488493}"/>
                </c:ext>
              </c:extLst>
            </c:dLbl>
            <c:dLbl>
              <c:idx val="4"/>
              <c:layout>
                <c:manualLayout>
                  <c:x val="1.2429003531011397E-2"/>
                  <c:y val="2.9395283468901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BC-4071-9CE3-DA866B488493}"/>
                </c:ext>
              </c:extLst>
            </c:dLbl>
            <c:dLbl>
              <c:idx val="5"/>
              <c:layout>
                <c:manualLayout>
                  <c:x val="8.2860023540074958E-3"/>
                  <c:y val="-7.0548680325366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BC-4071-9CE3-DA866B488493}"/>
                </c:ext>
              </c:extLst>
            </c:dLbl>
            <c:dLbl>
              <c:idx val="6"/>
              <c:layout>
                <c:manualLayout>
                  <c:x val="4.1430011770037991E-3"/>
                  <c:y val="-6.466962363158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BC-4071-9CE3-DA866B488493}"/>
                </c:ext>
              </c:extLst>
            </c:dLbl>
            <c:dLbl>
              <c:idx val="7"/>
              <c:layout>
                <c:manualLayout>
                  <c:x val="1.2429003531011397E-2"/>
                  <c:y val="-2.9395283468903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ABC-4071-9CE3-DA866B488493}"/>
                </c:ext>
              </c:extLst>
            </c:dLbl>
            <c:dLbl>
              <c:idx val="8"/>
              <c:layout>
                <c:manualLayout>
                  <c:x val="6.9050019616728967E-3"/>
                  <c:y val="-5.879056693780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ABC-4071-9CE3-DA866B488493}"/>
                </c:ext>
              </c:extLst>
            </c:dLbl>
            <c:dLbl>
              <c:idx val="9"/>
              <c:layout>
                <c:manualLayout>
                  <c:x val="9.6670027463422997E-3"/>
                  <c:y val="2.9395283468902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ABC-4071-9CE3-DA866B488493}"/>
                </c:ext>
              </c:extLst>
            </c:dLbl>
            <c:dLbl>
              <c:idx val="10"/>
              <c:layout>
                <c:manualLayout>
                  <c:x val="8.2860023540074958E-3"/>
                  <c:y val="-2.939528346890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ABC-4071-9CE3-DA866B488493}"/>
                </c:ext>
              </c:extLst>
            </c:dLbl>
            <c:dLbl>
              <c:idx val="11"/>
              <c:layout>
                <c:manualLayout>
                  <c:x val="6.9050019616729982E-3"/>
                  <c:y val="-4.4092925203354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ABC-4071-9CE3-DA866B488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Tabelle1!$K$4:$K$15</c:f>
              <c:numCache>
                <c:formatCode>#,##0.0</c:formatCode>
                <c:ptCount val="12"/>
                <c:pt idx="0">
                  <c:v>291.87573333333336</c:v>
                </c:pt>
                <c:pt idx="1">
                  <c:v>179.15186666666665</c:v>
                </c:pt>
                <c:pt idx="2">
                  <c:v>340.94659999999999</c:v>
                </c:pt>
                <c:pt idx="3">
                  <c:v>150.27206666666666</c:v>
                </c:pt>
                <c:pt idx="4">
                  <c:v>121.46706666666667</c:v>
                </c:pt>
                <c:pt idx="5">
                  <c:v>100.69193333333332</c:v>
                </c:pt>
                <c:pt idx="6">
                  <c:v>91.066933333333338</c:v>
                </c:pt>
                <c:pt idx="7">
                  <c:v>88.70086666666667</c:v>
                </c:pt>
                <c:pt idx="8">
                  <c:v>163.90366666666668</c:v>
                </c:pt>
                <c:pt idx="9">
                  <c:v>246.69400000000002</c:v>
                </c:pt>
                <c:pt idx="10">
                  <c:v>199.59753333333333</c:v>
                </c:pt>
                <c:pt idx="11">
                  <c:v>273.24366666666668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84-45EF-B2A9-79FB210B1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182200"/>
        <c:axId val="400178592"/>
      </c:barChart>
      <c:catAx>
        <c:axId val="40018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0178592"/>
        <c:crosses val="autoZero"/>
        <c:auto val="1"/>
        <c:lblAlgn val="ctr"/>
        <c:lblOffset val="100"/>
        <c:noMultiLvlLbl val="0"/>
      </c:catAx>
      <c:valAx>
        <c:axId val="40017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018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59453472571251E-2"/>
          <c:y val="0.10827056309757624"/>
          <c:w val="0.90458759144468648"/>
          <c:h val="0.690639860718422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Tabelle1!$C$4:$C$15</c:f>
              <c:numCache>
                <c:formatCode>#,##0.0</c:formatCode>
                <c:ptCount val="12"/>
                <c:pt idx="0">
                  <c:v>418.74999999999994</c:v>
                </c:pt>
                <c:pt idx="1">
                  <c:v>402.22222222222229</c:v>
                </c:pt>
                <c:pt idx="2">
                  <c:v>468.15972222222223</c:v>
                </c:pt>
                <c:pt idx="3">
                  <c:v>289.65277777777777</c:v>
                </c:pt>
                <c:pt idx="4">
                  <c:v>275.59027777777777</c:v>
                </c:pt>
                <c:pt idx="5">
                  <c:v>286.90972222222223</c:v>
                </c:pt>
                <c:pt idx="6">
                  <c:v>283.36805555555554</c:v>
                </c:pt>
                <c:pt idx="7">
                  <c:v>173.99305555555554</c:v>
                </c:pt>
                <c:pt idx="8">
                  <c:v>382.97833333333347</c:v>
                </c:pt>
                <c:pt idx="9">
                  <c:v>341.73611111111114</c:v>
                </c:pt>
                <c:pt idx="10">
                  <c:v>340.62499999999994</c:v>
                </c:pt>
                <c:pt idx="11">
                  <c:v>435.65972222222223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0-47D2-A426-E1A543CAA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622136"/>
        <c:axId val="389620824"/>
      </c:barChart>
      <c:catAx>
        <c:axId val="38962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9620824"/>
        <c:crosses val="autoZero"/>
        <c:auto val="1"/>
        <c:lblAlgn val="ctr"/>
        <c:lblOffset val="100"/>
        <c:noMultiLvlLbl val="0"/>
      </c:catAx>
      <c:valAx>
        <c:axId val="38962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962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Tabelle1!$K$4:$K$15</c:f>
              <c:numCache>
                <c:formatCode>#,##0.0</c:formatCode>
                <c:ptCount val="12"/>
                <c:pt idx="0">
                  <c:v>24.822695035460992</c:v>
                </c:pt>
                <c:pt idx="1">
                  <c:v>80.141843971631204</c:v>
                </c:pt>
                <c:pt idx="2">
                  <c:v>108.51063829787235</c:v>
                </c:pt>
                <c:pt idx="3">
                  <c:v>122.69503546099291</c:v>
                </c:pt>
                <c:pt idx="4">
                  <c:v>141.84397163120568</c:v>
                </c:pt>
                <c:pt idx="5">
                  <c:v>156.02836879432624</c:v>
                </c:pt>
                <c:pt idx="6">
                  <c:v>159.57446808510639</c:v>
                </c:pt>
                <c:pt idx="7">
                  <c:v>146.80851063829789</c:v>
                </c:pt>
                <c:pt idx="8">
                  <c:v>111.34751773049646</c:v>
                </c:pt>
                <c:pt idx="9">
                  <c:v>58.156028368794331</c:v>
                </c:pt>
                <c:pt idx="10">
                  <c:v>26.950354609929079</c:v>
                </c:pt>
                <c:pt idx="11">
                  <c:v>29.078014184397166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A-4B0F-ABA2-82B71E65FD6C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Tabelle1!$M$4:$M$15</c:f>
              <c:numCache>
                <c:formatCode>#,##0.0</c:formatCode>
                <c:ptCount val="12"/>
                <c:pt idx="0">
                  <c:v>16.772151898734176</c:v>
                </c:pt>
                <c:pt idx="1">
                  <c:v>48.670886075949362</c:v>
                </c:pt>
                <c:pt idx="2">
                  <c:v>77.531645569620252</c:v>
                </c:pt>
                <c:pt idx="3">
                  <c:v>101.0759493670886</c:v>
                </c:pt>
                <c:pt idx="4">
                  <c:v>128.29113924050631</c:v>
                </c:pt>
                <c:pt idx="5">
                  <c:v>148.41772151898732</c:v>
                </c:pt>
                <c:pt idx="6">
                  <c:v>147.08860759493669</c:v>
                </c:pt>
                <c:pt idx="7">
                  <c:v>120.25316455696202</c:v>
                </c:pt>
                <c:pt idx="8">
                  <c:v>82.784810126582272</c:v>
                </c:pt>
                <c:pt idx="9">
                  <c:v>44.050632911392405</c:v>
                </c:pt>
                <c:pt idx="10">
                  <c:v>19.367088607594937</c:v>
                </c:pt>
                <c:pt idx="11">
                  <c:v>16.075949367088608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A-4B0F-ABA2-82B71E65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660040"/>
        <c:axId val="375664632"/>
      </c:barChart>
      <c:catAx>
        <c:axId val="37566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5664632"/>
        <c:crosses val="autoZero"/>
        <c:auto val="1"/>
        <c:lblAlgn val="ctr"/>
        <c:lblOffset val="100"/>
        <c:noMultiLvlLbl val="0"/>
      </c:catAx>
      <c:valAx>
        <c:axId val="37566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566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Tabelle1!$C$4:$C$15</c:f>
              <c:numCache>
                <c:formatCode>#,##0.0</c:formatCode>
                <c:ptCount val="12"/>
                <c:pt idx="0">
                  <c:v>418.74999999999994</c:v>
                </c:pt>
                <c:pt idx="1">
                  <c:v>402.22222222222229</c:v>
                </c:pt>
                <c:pt idx="2">
                  <c:v>468.15972222222223</c:v>
                </c:pt>
                <c:pt idx="3">
                  <c:v>289.65277777777777</c:v>
                </c:pt>
                <c:pt idx="4">
                  <c:v>275.59027777777777</c:v>
                </c:pt>
                <c:pt idx="5">
                  <c:v>286.90972222222223</c:v>
                </c:pt>
                <c:pt idx="6">
                  <c:v>283.36805555555554</c:v>
                </c:pt>
                <c:pt idx="7">
                  <c:v>173.99305555555554</c:v>
                </c:pt>
                <c:pt idx="8">
                  <c:v>382.97833333333347</c:v>
                </c:pt>
                <c:pt idx="9">
                  <c:v>341.73611111111114</c:v>
                </c:pt>
                <c:pt idx="10">
                  <c:v>340.62499999999994</c:v>
                </c:pt>
                <c:pt idx="11">
                  <c:v>435.65972222222223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A-4514-BD61-47352B6E26F4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Tabelle1!$E$4:$E$15</c:f>
              <c:numCache>
                <c:formatCode>#,##0.0</c:formatCode>
                <c:ptCount val="12"/>
                <c:pt idx="0">
                  <c:v>281.81818181818181</c:v>
                </c:pt>
                <c:pt idx="1">
                  <c:v>206.06060606060606</c:v>
                </c:pt>
                <c:pt idx="2">
                  <c:v>322.22222222222217</c:v>
                </c:pt>
                <c:pt idx="3">
                  <c:v>181.81818181818181</c:v>
                </c:pt>
                <c:pt idx="4">
                  <c:v>128.28282828282826</c:v>
                </c:pt>
                <c:pt idx="5">
                  <c:v>134.34343434343435</c:v>
                </c:pt>
                <c:pt idx="6">
                  <c:v>97.979797979797979</c:v>
                </c:pt>
                <c:pt idx="7">
                  <c:v>77.272727272727266</c:v>
                </c:pt>
                <c:pt idx="8">
                  <c:v>156.39747474747489</c:v>
                </c:pt>
                <c:pt idx="9">
                  <c:v>258.08080808080808</c:v>
                </c:pt>
                <c:pt idx="10">
                  <c:v>209.84848484848484</c:v>
                </c:pt>
                <c:pt idx="11">
                  <c:v>307.42424242424238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A-4514-BD61-47352B6E26F4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Tabelle1!$G$4:$G$15</c:f>
              <c:numCache>
                <c:formatCode>#,##0.0</c:formatCode>
                <c:ptCount val="12"/>
                <c:pt idx="0">
                  <c:v>280.87803030303024</c:v>
                </c:pt>
                <c:pt idx="1">
                  <c:v>172.47540404040404</c:v>
                </c:pt>
                <c:pt idx="2">
                  <c:v>336.0375252525252</c:v>
                </c:pt>
                <c:pt idx="3">
                  <c:v>150.58297979797976</c:v>
                </c:pt>
                <c:pt idx="4">
                  <c:v>120.42085858585858</c:v>
                </c:pt>
                <c:pt idx="5">
                  <c:v>105.85873737373737</c:v>
                </c:pt>
                <c:pt idx="6">
                  <c:v>97.348484848484844</c:v>
                </c:pt>
                <c:pt idx="7">
                  <c:v>84.268585858585851</c:v>
                </c:pt>
                <c:pt idx="8">
                  <c:v>160.39964646464648</c:v>
                </c:pt>
                <c:pt idx="9">
                  <c:v>234.49924242424242</c:v>
                </c:pt>
                <c:pt idx="10">
                  <c:v>173.56934343434341</c:v>
                </c:pt>
                <c:pt idx="11">
                  <c:v>248.44585858585862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A-4514-BD61-47352B6E26F4}"/>
            </c:ext>
          </c:extLst>
        </c:ser>
        <c:ser>
          <c:idx val="3"/>
          <c:order val="3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Tabelle1!$I$4:$I$15</c:f>
              <c:numCache>
                <c:formatCode>#,##0.0</c:formatCode>
                <c:ptCount val="12"/>
                <c:pt idx="0">
                  <c:v>309.72964426877468</c:v>
                </c:pt>
                <c:pt idx="1">
                  <c:v>183.62081686429514</c:v>
                </c:pt>
                <c:pt idx="2">
                  <c:v>366.05118577075103</c:v>
                </c:pt>
                <c:pt idx="3">
                  <c:v>182.87588932806327</c:v>
                </c:pt>
                <c:pt idx="4">
                  <c:v>144.01870882740448</c:v>
                </c:pt>
                <c:pt idx="5">
                  <c:v>122.42951251646903</c:v>
                </c:pt>
                <c:pt idx="6">
                  <c:v>125.58853754940711</c:v>
                </c:pt>
                <c:pt idx="7">
                  <c:v>97.22529644268775</c:v>
                </c:pt>
                <c:pt idx="8">
                  <c:v>165.32569169960476</c:v>
                </c:pt>
                <c:pt idx="9">
                  <c:v>250.87496706192357</c:v>
                </c:pt>
                <c:pt idx="10">
                  <c:v>211.65408432147561</c:v>
                </c:pt>
                <c:pt idx="11">
                  <c:v>245.33293807641635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EA-4514-BD61-47352B6E26F4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Tabelle1!$K$4:$K$15</c:f>
              <c:numCache>
                <c:formatCode>#,##0.0</c:formatCode>
                <c:ptCount val="12"/>
                <c:pt idx="0">
                  <c:v>291.87573333333336</c:v>
                </c:pt>
                <c:pt idx="1">
                  <c:v>179.15186666666665</c:v>
                </c:pt>
                <c:pt idx="2">
                  <c:v>340.94659999999999</c:v>
                </c:pt>
                <c:pt idx="3">
                  <c:v>150.27206666666666</c:v>
                </c:pt>
                <c:pt idx="4">
                  <c:v>121.46706666666667</c:v>
                </c:pt>
                <c:pt idx="5">
                  <c:v>100.69193333333332</c:v>
                </c:pt>
                <c:pt idx="6">
                  <c:v>91.066933333333338</c:v>
                </c:pt>
                <c:pt idx="7">
                  <c:v>88.70086666666667</c:v>
                </c:pt>
                <c:pt idx="8">
                  <c:v>163.90366666666668</c:v>
                </c:pt>
                <c:pt idx="9">
                  <c:v>246.69400000000002</c:v>
                </c:pt>
                <c:pt idx="10">
                  <c:v>199.59753333333333</c:v>
                </c:pt>
                <c:pt idx="11">
                  <c:v>273.24366666666668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EA-4514-BD61-47352B6E26F4}"/>
            </c:ext>
          </c:extLst>
        </c:ser>
        <c:ser>
          <c:idx val="5"/>
          <c:order val="5"/>
          <c:spPr>
            <a:solidFill>
              <a:srgbClr val="FFCC66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Tabelle1!$M$4:$M$15</c:f>
              <c:numCache>
                <c:formatCode>#,##0.0</c:formatCode>
                <c:ptCount val="12"/>
                <c:pt idx="0">
                  <c:v>24.822695035460992</c:v>
                </c:pt>
                <c:pt idx="1">
                  <c:v>80.141843971631204</c:v>
                </c:pt>
                <c:pt idx="2">
                  <c:v>108.51063829787235</c:v>
                </c:pt>
                <c:pt idx="3">
                  <c:v>122.69503546099291</c:v>
                </c:pt>
                <c:pt idx="4">
                  <c:v>141.84397163120568</c:v>
                </c:pt>
                <c:pt idx="5">
                  <c:v>156.02836879432624</c:v>
                </c:pt>
                <c:pt idx="6">
                  <c:v>159.57446808510639</c:v>
                </c:pt>
                <c:pt idx="7">
                  <c:v>146.80851063829789</c:v>
                </c:pt>
                <c:pt idx="8">
                  <c:v>111.34751773049646</c:v>
                </c:pt>
                <c:pt idx="9">
                  <c:v>58.156028368794331</c:v>
                </c:pt>
                <c:pt idx="10">
                  <c:v>26.950354609929079</c:v>
                </c:pt>
                <c:pt idx="11">
                  <c:v>29.078014184397166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EA-4514-BD61-47352B6E26F4}"/>
            </c:ext>
          </c:extLst>
        </c:ser>
        <c:ser>
          <c:idx val="6"/>
          <c:order val="6"/>
          <c:spPr>
            <a:solidFill>
              <a:srgbClr val="FFCC66"/>
            </a:solidFill>
            <a:ln>
              <a:noFill/>
            </a:ln>
            <a:effectLst/>
          </c:spPr>
          <c:invertIfNegative val="0"/>
          <c:cat>
            <c:strRef>
              <c:f>Tabelle1!$A$4:$A$15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Tabelle1!$O$4:$O$15</c:f>
              <c:numCache>
                <c:formatCode>#,##0.0</c:formatCode>
                <c:ptCount val="12"/>
                <c:pt idx="0">
                  <c:v>16.772151898734176</c:v>
                </c:pt>
                <c:pt idx="1">
                  <c:v>48.670886075949362</c:v>
                </c:pt>
                <c:pt idx="2">
                  <c:v>77.531645569620252</c:v>
                </c:pt>
                <c:pt idx="3">
                  <c:v>101.0759493670886</c:v>
                </c:pt>
                <c:pt idx="4">
                  <c:v>128.29113924050631</c:v>
                </c:pt>
                <c:pt idx="5">
                  <c:v>148.41772151898732</c:v>
                </c:pt>
                <c:pt idx="6">
                  <c:v>147.08860759493669</c:v>
                </c:pt>
                <c:pt idx="7">
                  <c:v>120.25316455696202</c:v>
                </c:pt>
                <c:pt idx="8">
                  <c:v>82.784810126582272</c:v>
                </c:pt>
                <c:pt idx="9">
                  <c:v>44.050632911392405</c:v>
                </c:pt>
                <c:pt idx="10">
                  <c:v>19.367088607594937</c:v>
                </c:pt>
                <c:pt idx="11">
                  <c:v>16.075949367088608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EA-4514-BD61-47352B6E2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771912"/>
        <c:axId val="374764696"/>
      </c:barChart>
      <c:catAx>
        <c:axId val="37477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764696"/>
        <c:crosses val="autoZero"/>
        <c:auto val="1"/>
        <c:lblAlgn val="ctr"/>
        <c:lblOffset val="100"/>
        <c:noMultiLvlLbl val="0"/>
      </c:catAx>
      <c:valAx>
        <c:axId val="37476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77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0.57566</cdr:x>
      <cdr:y>0.19676</cdr:y>
    </cdr:from>
    <cdr:to>
      <cdr:x>0.93485</cdr:x>
      <cdr:y>0.30984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00FCC825-45F1-4291-B52D-28B4A9E7D82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8367" y="911588"/>
          <a:ext cx="3168650" cy="523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DE" altLang="de-DE" sz="1400" dirty="0">
              <a:solidFill>
                <a:schemeClr val="accent2"/>
              </a:solidFill>
            </a:rPr>
            <a:t>Primärenergieverbrauch inkl. Verluste</a:t>
          </a:r>
          <a:br>
            <a:rPr lang="de-DE" altLang="de-DE" sz="1400" dirty="0">
              <a:solidFill>
                <a:schemeClr val="accent2"/>
              </a:solidFill>
            </a:rPr>
          </a:br>
          <a:r>
            <a:rPr lang="de-DE" altLang="de-DE" sz="1400" dirty="0">
              <a:solidFill>
                <a:schemeClr val="accent2"/>
              </a:solidFill>
            </a:rPr>
            <a:t>und Einsparung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9658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169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742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390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226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7629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2403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506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8472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579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874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177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Ein </a:t>
            </a:r>
            <a:r>
              <a:rPr lang="de-DE" altLang="de-DE" sz="1600" b="1"/>
              <a:t>Schobbe Rieslingschorle </a:t>
            </a:r>
            <a:r>
              <a:rPr lang="de-DE" altLang="de-DE" sz="1600"/>
              <a:t>(0,5l) = 3/8 Wein +1/8 Wasser= </a:t>
            </a:r>
            <a:r>
              <a:rPr lang="de-DE" altLang="de-DE" sz="1600" b="1"/>
              <a:t>1.110kJ</a:t>
            </a:r>
          </a:p>
          <a:p>
            <a:r>
              <a:rPr lang="de-DE" altLang="de-DE" sz="1600" b="1"/>
              <a:t>Ein m³ Schorle </a:t>
            </a:r>
            <a:r>
              <a:rPr lang="de-DE" altLang="de-DE" sz="1600"/>
              <a:t>=1.100*2*1000= </a:t>
            </a:r>
            <a:r>
              <a:rPr lang="de-DE" altLang="de-DE" sz="1600" b="1"/>
              <a:t>2.220 MJ</a:t>
            </a:r>
          </a:p>
          <a:p>
            <a:r>
              <a:rPr lang="de-DE" altLang="de-DE" sz="1600"/>
              <a:t>Chiemsee hat 2.047.840.000 m³</a:t>
            </a:r>
          </a:p>
          <a:p>
            <a:r>
              <a:rPr lang="de-DE" altLang="de-DE" sz="1600"/>
              <a:t>Primärenergieverbrauch in Deutschland 2010: 15.892 PJ</a:t>
            </a:r>
          </a:p>
          <a:p>
            <a:r>
              <a:rPr lang="de-DE" altLang="de-DE" sz="1600"/>
              <a:t>Der Chiemsee muss 3,5 mal mit Riesling-Schorle gefüllt werden, um den Energiebedarf von Deutschland (2011) zu befriedigen!</a:t>
            </a:r>
          </a:p>
          <a:p>
            <a:r>
              <a:rPr lang="de-DE" altLang="de-DE" sz="1600" b="1"/>
              <a:t>Eine „Halbe Bier“ hat 880 kJ</a:t>
            </a:r>
          </a:p>
          <a:p>
            <a:r>
              <a:rPr lang="de-DE" altLang="de-DE" sz="1600"/>
              <a:t>Der Chiemsee muss 3,5 x 1,11/0,88 = 4,4 </a:t>
            </a:r>
            <a:r>
              <a:rPr lang="de-DE" altLang="de-DE" sz="1600">
                <a:sym typeface="Symbol" panose="05050102010706020507" pitchFamily="18" charset="2"/>
              </a:rPr>
              <a:t> 4,5 m</a:t>
            </a:r>
            <a:r>
              <a:rPr lang="de-DE" altLang="de-DE" sz="1600"/>
              <a:t>al gefüllt werden.</a:t>
            </a:r>
          </a:p>
          <a:p>
            <a:r>
              <a:rPr lang="de-DE" altLang="de-DE" sz="1600" b="1"/>
              <a:t>0,5 l Cola hat 900 kJ</a:t>
            </a:r>
          </a:p>
          <a:p>
            <a:r>
              <a:rPr lang="de-DE" altLang="de-DE" sz="1600"/>
              <a:t>Der Chiemsee muss 3,5 x 1,11/0,9 = 4,3 mal gefüllt werden.</a:t>
            </a:r>
          </a:p>
          <a:p>
            <a:endParaRPr lang="de-DE" altLang="de-DE" sz="1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Ein </a:t>
            </a:r>
            <a:r>
              <a:rPr lang="de-DE" altLang="de-DE" sz="1600" b="1"/>
              <a:t>Schobbe Rieslingschorle </a:t>
            </a:r>
            <a:r>
              <a:rPr lang="de-DE" altLang="de-DE" sz="1600"/>
              <a:t>(0,5l) = 3/8 Wein +1/8 Wasser= </a:t>
            </a:r>
            <a:r>
              <a:rPr lang="de-DE" altLang="de-DE" sz="1600" b="1"/>
              <a:t>1.110kJ</a:t>
            </a:r>
          </a:p>
          <a:p>
            <a:r>
              <a:rPr lang="de-DE" altLang="de-DE" sz="1600" b="1"/>
              <a:t>Ein m³ Schorle </a:t>
            </a:r>
            <a:r>
              <a:rPr lang="de-DE" altLang="de-DE" sz="1600"/>
              <a:t>=1.100*2*1000= </a:t>
            </a:r>
            <a:r>
              <a:rPr lang="de-DE" altLang="de-DE" sz="1600" b="1"/>
              <a:t>2.220 MJ</a:t>
            </a:r>
          </a:p>
          <a:p>
            <a:r>
              <a:rPr lang="de-DE" altLang="de-DE" sz="1600"/>
              <a:t>Chiemsee hat 2.047.840.000 m³</a:t>
            </a:r>
          </a:p>
          <a:p>
            <a:r>
              <a:rPr lang="de-DE" altLang="de-DE" sz="1600"/>
              <a:t>Primärenergieverbrauch in Deutschland 2010: 15.892 PJ</a:t>
            </a:r>
          </a:p>
          <a:p>
            <a:r>
              <a:rPr lang="de-DE" altLang="de-DE" sz="1600"/>
              <a:t>Der Chiemsee muss 3,5 mal mit Riesling-Schorle gefüllt werden, um den Energiebedarf von Deutschland (2011) zu befriedigen!</a:t>
            </a:r>
          </a:p>
          <a:p>
            <a:r>
              <a:rPr lang="de-DE" altLang="de-DE" sz="1600" b="1"/>
              <a:t>Eine „Halbe Bier“ hat 880 kJ</a:t>
            </a:r>
          </a:p>
          <a:p>
            <a:r>
              <a:rPr lang="de-DE" altLang="de-DE" sz="1600"/>
              <a:t>Der Chiemsee muss 3,5 x 1,11/0,88 = 4,4 </a:t>
            </a:r>
            <a:r>
              <a:rPr lang="de-DE" altLang="de-DE" sz="1600">
                <a:sym typeface="Symbol" panose="05050102010706020507" pitchFamily="18" charset="2"/>
              </a:rPr>
              <a:t> 4,5 m</a:t>
            </a:r>
            <a:r>
              <a:rPr lang="de-DE" altLang="de-DE" sz="1600"/>
              <a:t>al gefüllt werden.</a:t>
            </a:r>
          </a:p>
          <a:p>
            <a:r>
              <a:rPr lang="de-DE" altLang="de-DE" sz="1600" b="1"/>
              <a:t>0,5 l Cola hat 900 kJ</a:t>
            </a:r>
          </a:p>
          <a:p>
            <a:r>
              <a:rPr lang="de-DE" altLang="de-DE" sz="1600"/>
              <a:t>Der Chiemsee muss 3,5 x 1,11/0,9 = 4,3 mal gefüllt werden.</a:t>
            </a:r>
          </a:p>
          <a:p>
            <a:endParaRPr lang="de-DE" altLang="de-DE" sz="1600"/>
          </a:p>
        </p:txBody>
      </p:sp>
    </p:spTree>
    <p:extLst>
      <p:ext uri="{BB962C8B-B14F-4D97-AF65-F5344CB8AC3E}">
        <p14:creationId xmlns:p14="http://schemas.microsoft.com/office/powerpoint/2010/main" val="399913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A5558E50-818C-410A-8220-55726795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3749414-8715-4F2D-A72C-C11DEAA2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3CF421A9-429D-427D-AA02-A219B0DC7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9734F5-D7EB-4F81-8E65-CC351AFA1141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  <p:extLst>
      <p:ext uri="{BB962C8B-B14F-4D97-AF65-F5344CB8AC3E}">
        <p14:creationId xmlns:p14="http://schemas.microsoft.com/office/powerpoint/2010/main" val="287881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423" indent="-171423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  <p:extLst>
      <p:ext uri="{BB962C8B-B14F-4D97-AF65-F5344CB8AC3E}">
        <p14:creationId xmlns:p14="http://schemas.microsoft.com/office/powerpoint/2010/main" val="151868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ACF1062-FD45-4AA9-BEF1-68BB35D41E5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453A7E0-96D8-45E8-BD1A-549DF887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6" name="Picture 6" descr="sie_logo_petrol_rgb_2">
            <a:extLst>
              <a:ext uri="{FF2B5EF4-FFF2-40B4-BE49-F238E27FC236}">
                <a16:creationId xmlns:a16="http://schemas.microsoft.com/office/drawing/2014/main" id="{1828B38D-8AE7-481A-A068-0D0F9E5B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20813"/>
            <a:ext cx="8893175" cy="12461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ts val="4800"/>
              </a:lnSpc>
              <a:defRPr sz="400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2770188"/>
            <a:ext cx="8893175" cy="1511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9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386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04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4200" y="1590675"/>
            <a:ext cx="4370388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0675"/>
            <a:ext cx="4370387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965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054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688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00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6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077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1683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54875" y="258763"/>
            <a:ext cx="2222500" cy="6013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4200" y="258763"/>
            <a:ext cx="6518275" cy="6013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8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1028" name="Rectangle 75">
            <a:extLst>
              <a:ext uri="{FF2B5EF4-FFF2-40B4-BE49-F238E27FC236}">
                <a16:creationId xmlns:a16="http://schemas.microsoft.com/office/drawing/2014/main" id="{FDA3C418-3B69-46CF-AAC7-80523E0EB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488" y="6483350"/>
            <a:ext cx="6032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Klimaschutz/Energiewende | Vortragsreihe | Energieverbrauch/-erzeugung 2019</a:t>
            </a:r>
          </a:p>
        </p:txBody>
      </p:sp>
      <p:sp>
        <p:nvSpPr>
          <p:cNvPr id="1029" name="Rectangle 66">
            <a:extLst>
              <a:ext uri="{FF2B5EF4-FFF2-40B4-BE49-F238E27FC236}">
                <a16:creationId xmlns:a16="http://schemas.microsoft.com/office/drawing/2014/main" id="{B61620AC-BEE1-4262-BD23-4247278A5F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23138" y="6502400"/>
            <a:ext cx="2493962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5258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de-DE" altLang="de-DE" sz="1200" dirty="0"/>
              <a:t>Wolfgang Thiel </a:t>
            </a:r>
            <a:fld id="{B441096D-49BA-4C7B-A571-124674B25D3F}" type="slidenum">
              <a:rPr lang="de-DE" altLang="de-DE" sz="1200" b="1" smtClean="0"/>
              <a:pPr algn="r">
                <a:lnSpc>
                  <a:spcPct val="90000"/>
                </a:lnSpc>
                <a:defRPr/>
              </a:pPr>
              <a:t>‹Nr.›</a:t>
            </a:fld>
            <a:endParaRPr lang="de-DE" altLang="de-DE" sz="1200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BF47A84-6F10-4909-993F-85B5DB0D5F82}"/>
              </a:ext>
            </a:extLst>
          </p:cNvPr>
          <p:cNvSpPr/>
          <p:nvPr userDrawn="1"/>
        </p:nvSpPr>
        <p:spPr bwMode="auto">
          <a:xfrm>
            <a:off x="-7938" y="0"/>
            <a:ext cx="1079501" cy="7985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2B8D055-F7E8-4DC3-AF85-5CA235D6F9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4" y="88142"/>
            <a:ext cx="605866" cy="605866"/>
          </a:xfrm>
          <a:prstGeom prst="rect">
            <a:avLst/>
          </a:prstGeom>
          <a:ln w="381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FC7BB1-CB87-4723-A2F7-76A0E7B5828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de-DE" sz="2000">
              <a:solidFill>
                <a:srgbClr val="FFFFFF"/>
              </a:solidFill>
              <a:latin typeface="Siemens Slab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2007A40A-962D-41F4-88D4-BD0E343B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6488113"/>
            <a:ext cx="95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200">
                <a:solidFill>
                  <a:srgbClr val="000000"/>
                </a:solidFill>
              </a:rPr>
              <a:t>Seite </a:t>
            </a:r>
            <a:fld id="{958E4C46-25C6-48BE-A4AF-85D4538F5726}" type="slidenum">
              <a:rPr lang="de-DE" altLang="de-DE" sz="120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C18554D-0B48-4064-B537-ADA0C3D6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6488113"/>
            <a:ext cx="10461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Mai-06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57D77E6-62B4-4619-B368-847EF110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58763"/>
            <a:ext cx="665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621D7D6-5652-4DED-9CBB-205488E82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590675"/>
            <a:ext cx="88931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B46143DE-B101-4393-8C02-785A91AA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6488113"/>
            <a:ext cx="28559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200">
                <a:solidFill>
                  <a:srgbClr val="000000"/>
                </a:solidFill>
              </a:rPr>
              <a:t>Bereich / Region / Abteilung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92AFA3D0-D098-4A49-938F-D02D914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6488113"/>
            <a:ext cx="270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000000"/>
                </a:solidFill>
              </a:rPr>
              <a:t>Autor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679323D9-0004-4B89-A344-44D85F89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de-DE" sz="12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chemeClr val="bg2"/>
                </a:solidFill>
              </a:rPr>
              <a:t>Schutzvermerk / Copyright-Vermerk</a:t>
            </a:r>
          </a:p>
        </p:txBody>
      </p:sp>
      <p:pic>
        <p:nvPicPr>
          <p:cNvPr id="2058" name="Picture 10" descr="sie_logo_petrol_rgb_2">
            <a:extLst>
              <a:ext uri="{FF2B5EF4-FFF2-40B4-BE49-F238E27FC236}">
                <a16:creationId xmlns:a16="http://schemas.microsoft.com/office/drawing/2014/main" id="{D2A7E226-7EB4-4023-A048-CDB454A2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23863"/>
            <a:ext cx="173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3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3810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573088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763588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2207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6779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1351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5923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E4E9450-94F8-473E-82FA-6DC3BC625AE8}"/>
              </a:ext>
            </a:extLst>
          </p:cNvPr>
          <p:cNvSpPr/>
          <p:nvPr/>
        </p:nvSpPr>
        <p:spPr bwMode="auto">
          <a:xfrm>
            <a:off x="0" y="1343025"/>
            <a:ext cx="9906000" cy="51181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800" b="1" dirty="0">
                <a:solidFill>
                  <a:schemeClr val="bg1"/>
                </a:solidFill>
              </a:rPr>
              <a:t>					                                      Referent: Wolfgang Thiel</a:t>
            </a: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71" y="129935"/>
            <a:ext cx="7783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zum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Vortrag</a:t>
            </a:r>
            <a:endParaRPr lang="en-US" altLang="de-DE" sz="2800" b="1" dirty="0">
              <a:solidFill>
                <a:schemeClr val="bg1"/>
              </a:solidFill>
            </a:endParaRPr>
          </a:p>
          <a:p>
            <a:r>
              <a:rPr lang="en-US" altLang="de-DE" sz="2800" b="1" dirty="0" err="1">
                <a:solidFill>
                  <a:schemeClr val="bg1"/>
                </a:solidFill>
              </a:rPr>
              <a:t>Energieverbrauch</a:t>
            </a:r>
            <a:r>
              <a:rPr lang="en-US" altLang="de-DE" sz="2800" b="1" dirty="0">
                <a:solidFill>
                  <a:schemeClr val="bg1"/>
                </a:solidFill>
              </a:rPr>
              <a:t>/-</a:t>
            </a:r>
            <a:r>
              <a:rPr lang="en-US" altLang="de-DE" sz="2800" b="1" dirty="0" err="1">
                <a:solidFill>
                  <a:schemeClr val="bg1"/>
                </a:solidFill>
              </a:rPr>
              <a:t>erzeugung</a:t>
            </a:r>
            <a:r>
              <a:rPr lang="en-US" altLang="de-DE" sz="2800" b="1" dirty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6149" name="Grafik 1">
            <a:extLst>
              <a:ext uri="{FF2B5EF4-FFF2-40B4-BE49-F238E27FC236}">
                <a16:creationId xmlns:a16="http://schemas.microsoft.com/office/drawing/2014/main" id="{138D18D5-0FFD-4E9D-A46D-CA1B832F1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70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73F0F3C-78BE-414D-A2E1-ED15C3CCC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45" y="1701282"/>
            <a:ext cx="4049486" cy="4049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Nettostromerzeugung zur öffentlichen Stromversorgung Jahr 2019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anteilige Energieträger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3415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7CF0EF-3BC2-488D-BBEC-72ACDCE14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962"/>
          <a:stretch/>
        </p:blipFill>
        <p:spPr>
          <a:xfrm>
            <a:off x="0" y="1119281"/>
            <a:ext cx="4857750" cy="46194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FEE607-FD35-4CEB-A9B9-A85E6ADA5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6"/>
          <a:stretch/>
        </p:blipFill>
        <p:spPr>
          <a:xfrm>
            <a:off x="4753558" y="1119281"/>
            <a:ext cx="5043585" cy="461943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Beim Strom erreichen die Erneuerbaren 46,1 %!</a:t>
            </a:r>
          </a:p>
        </p:txBody>
      </p:sp>
    </p:spTree>
    <p:extLst>
      <p:ext uri="{BB962C8B-B14F-4D97-AF65-F5344CB8AC3E}">
        <p14:creationId xmlns:p14="http://schemas.microsoft.com/office/powerpoint/2010/main" val="34811748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Nettostromerzeugung zur öffentlichen Stromversorgung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2002 - 2019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A3459F-FD01-43CE-A5C8-64ECF3F5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1840"/>
            <a:ext cx="9906000" cy="233274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FE67A5D-AAD4-4537-B44E-11DC50C5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" y="1145537"/>
            <a:ext cx="9906000" cy="233758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343F47-835C-43F3-8C32-9B51DC3D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3415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Wind hat kräftig zugelegt, reicht aber nicht aus!</a:t>
            </a:r>
          </a:p>
        </p:txBody>
      </p:sp>
    </p:spTree>
    <p:extLst>
      <p:ext uri="{BB962C8B-B14F-4D97-AF65-F5344CB8AC3E}">
        <p14:creationId xmlns:p14="http://schemas.microsoft.com/office/powerpoint/2010/main" val="16589879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Monatliche Wind- und Solarstromerzeugung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Jahr 2019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99D42B-859A-4F75-A387-730F993BB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231"/>
            <a:ext cx="9906000" cy="497317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AA81B55-C4A5-4F93-8F79-F36B4E9042A9}"/>
              </a:ext>
            </a:extLst>
          </p:cNvPr>
          <p:cNvGrpSpPr/>
          <p:nvPr/>
        </p:nvGrpSpPr>
        <p:grpSpPr>
          <a:xfrm>
            <a:off x="3013166" y="1793966"/>
            <a:ext cx="4406537" cy="1384663"/>
            <a:chOff x="3013166" y="1793966"/>
            <a:chExt cx="4406537" cy="1384663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BC4BF8D-E544-4A2B-864B-2B8A3741AE90}"/>
                </a:ext>
              </a:extLst>
            </p:cNvPr>
            <p:cNvSpPr/>
            <p:nvPr/>
          </p:nvSpPr>
          <p:spPr bwMode="auto">
            <a:xfrm>
              <a:off x="3013166" y="1793966"/>
              <a:ext cx="4406537" cy="1384663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19AF993-3064-4820-AAF8-203A7D791B6B}"/>
                </a:ext>
              </a:extLst>
            </p:cNvPr>
            <p:cNvSpPr txBox="1"/>
            <p:nvPr/>
          </p:nvSpPr>
          <p:spPr>
            <a:xfrm>
              <a:off x="3476214" y="2301631"/>
              <a:ext cx="3480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solidFill>
                    <a:srgbClr val="FF0000"/>
                  </a:solidFill>
                </a:rPr>
                <a:t>Installierte Solarleistung zu klein</a:t>
              </a:r>
            </a:p>
          </p:txBody>
        </p: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0885F9CB-9816-45B9-BC61-AF1F9074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703" y="5676740"/>
            <a:ext cx="23415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Trotz hoher Einstrahlungsleistung im Sommer ist die Solarstromversorgung zu klein,</a:t>
            </a:r>
          </a:p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um beim Wind zu kompensieren!</a:t>
            </a:r>
          </a:p>
        </p:txBody>
      </p:sp>
    </p:spTree>
    <p:extLst>
      <p:ext uri="{BB962C8B-B14F-4D97-AF65-F5344CB8AC3E}">
        <p14:creationId xmlns:p14="http://schemas.microsoft.com/office/powerpoint/2010/main" val="4400947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Jährlicher Zubau an installierter Leistung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Solar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1D8CFC-87F4-4710-BC94-B6479219C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93" t="22133" r="3230" b="5161"/>
          <a:stretch/>
        </p:blipFill>
        <p:spPr>
          <a:xfrm>
            <a:off x="350520" y="983125"/>
            <a:ext cx="9235440" cy="4777595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0885F9CB-9816-45B9-BC61-AF1F9074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703" y="5676740"/>
            <a:ext cx="23415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Unser ISE e.V.-Transformationsprozess verlangt rund 36 GW/a!</a:t>
            </a:r>
          </a:p>
        </p:txBody>
      </p:sp>
    </p:spTree>
    <p:extLst>
      <p:ext uri="{BB962C8B-B14F-4D97-AF65-F5344CB8AC3E}">
        <p14:creationId xmlns:p14="http://schemas.microsoft.com/office/powerpoint/2010/main" val="36727508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3D88C-517D-493E-B34D-89FB25B41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9" t="21880" r="3077" b="5160"/>
          <a:stretch/>
        </p:blipFill>
        <p:spPr>
          <a:xfrm>
            <a:off x="381001" y="985608"/>
            <a:ext cx="9220200" cy="482083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Jährlicher Zubau an installierter Leistung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Wind 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0885F9CB-9816-45B9-BC61-AF1F9074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703" y="5676740"/>
            <a:ext cx="23415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Unser ISE e.V.-Transformationsprozess verlangt 9,5 GW/a!</a:t>
            </a:r>
          </a:p>
        </p:txBody>
      </p:sp>
    </p:spTree>
    <p:extLst>
      <p:ext uri="{BB962C8B-B14F-4D97-AF65-F5344CB8AC3E}">
        <p14:creationId xmlns:p14="http://schemas.microsoft.com/office/powerpoint/2010/main" val="223100726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A266B37-D7F1-475A-83B4-C3654699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14" t="18840" r="3154" b="8707"/>
          <a:stretch/>
        </p:blipFill>
        <p:spPr>
          <a:xfrm>
            <a:off x="388621" y="958299"/>
            <a:ext cx="9204960" cy="4848141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7F61657-CE12-4F3F-9A7A-6E8FEA9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46840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Jährlicher Zubau an installierter Leistung</a:t>
            </a:r>
          </a:p>
          <a:p>
            <a:r>
              <a:rPr lang="de-DE" altLang="de-DE" sz="2000" dirty="0">
                <a:solidFill>
                  <a:schemeClr val="bg1"/>
                </a:solidFill>
              </a:rPr>
              <a:t>Wind offshore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0885F9CB-9816-45B9-BC61-AF1F9074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703" y="5676740"/>
            <a:ext cx="23415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sz="1200" dirty="0"/>
              <a:t>B. Burger, Fraunhofer ISE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40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Unser ISE e.V.-Transformationsprozess verlangt rund 3 GW/a!</a:t>
            </a:r>
          </a:p>
        </p:txBody>
      </p:sp>
    </p:spTree>
    <p:extLst>
      <p:ext uri="{BB962C8B-B14F-4D97-AF65-F5344CB8AC3E}">
        <p14:creationId xmlns:p14="http://schemas.microsoft.com/office/powerpoint/2010/main" val="171062567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64A7B653-356A-4775-9FA1-F31942F76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90355"/>
              </p:ext>
            </p:extLst>
          </p:nvPr>
        </p:nvGraphicFramePr>
        <p:xfrm>
          <a:off x="287390" y="2178365"/>
          <a:ext cx="9196232" cy="402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2019 der Südpfalz-Windparks (</a:t>
            </a:r>
            <a:r>
              <a:rPr lang="de-DE" altLang="de-DE" sz="2000" dirty="0" err="1">
                <a:solidFill>
                  <a:schemeClr val="bg1"/>
                </a:solidFill>
              </a:rPr>
              <a:t>onshore</a:t>
            </a:r>
            <a:r>
              <a:rPr lang="de-DE" altLang="de-DE" sz="2000" dirty="0">
                <a:solidFill>
                  <a:schemeClr val="bg1"/>
                </a:solidFill>
              </a:rPr>
              <a:t>)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 err="1">
                <a:solidFill>
                  <a:schemeClr val="bg1"/>
                </a:solidFill>
              </a:rPr>
              <a:t>Freckenfeld</a:t>
            </a:r>
            <a:r>
              <a:rPr lang="de-DE" altLang="de-DE" sz="2000" dirty="0">
                <a:solidFill>
                  <a:schemeClr val="bg1"/>
                </a:solidFill>
              </a:rPr>
              <a:t>, Offenbach II, </a:t>
            </a:r>
            <a:r>
              <a:rPr lang="de-DE" altLang="de-DE" sz="2000" dirty="0" err="1">
                <a:solidFill>
                  <a:schemeClr val="bg1"/>
                </a:solidFill>
              </a:rPr>
              <a:t>Gollenberg</a:t>
            </a:r>
            <a:r>
              <a:rPr lang="de-DE" altLang="de-DE" sz="2000" dirty="0">
                <a:solidFill>
                  <a:schemeClr val="bg1"/>
                </a:solidFill>
              </a:rPr>
              <a:t>, </a:t>
            </a:r>
            <a:r>
              <a:rPr lang="de-DE" altLang="de-DE" sz="2000" dirty="0" err="1">
                <a:solidFill>
                  <a:schemeClr val="bg1"/>
                </a:solidFill>
              </a:rPr>
              <a:t>Hatzenbühl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937218"/>
            <a:ext cx="53872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57287" y="1293801"/>
            <a:ext cx="1657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Volllaststunden (h)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9766F-0446-490C-B025-B4DD771DF597}"/>
              </a:ext>
            </a:extLst>
          </p:cNvPr>
          <p:cNvSpPr txBox="1"/>
          <p:nvPr/>
        </p:nvSpPr>
        <p:spPr>
          <a:xfrm>
            <a:off x="1070271" y="1605223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Freckenfeld</a:t>
            </a:r>
            <a:endParaRPr lang="de-DE" sz="1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81E3E6-F78A-4389-B31E-B226BF5BD8BD}"/>
              </a:ext>
            </a:extLst>
          </p:cNvPr>
          <p:cNvSpPr txBox="1"/>
          <p:nvPr/>
        </p:nvSpPr>
        <p:spPr>
          <a:xfrm>
            <a:off x="1110368" y="1768597"/>
            <a:ext cx="808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Gollenberg</a:t>
            </a:r>
            <a:endParaRPr lang="de-DE" sz="1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970A4A-4C57-43EE-A579-F47F5DA8EEBB}"/>
              </a:ext>
            </a:extLst>
          </p:cNvPr>
          <p:cNvSpPr txBox="1"/>
          <p:nvPr/>
        </p:nvSpPr>
        <p:spPr>
          <a:xfrm>
            <a:off x="1247460" y="191722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Offenbach II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B61A2F-622D-4FE9-914E-ED243E64A49F}"/>
              </a:ext>
            </a:extLst>
          </p:cNvPr>
          <p:cNvSpPr txBox="1"/>
          <p:nvPr/>
        </p:nvSpPr>
        <p:spPr>
          <a:xfrm>
            <a:off x="1360938" y="2173429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Hatzenbühl</a:t>
            </a:r>
            <a:endParaRPr lang="de-DE" sz="10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7A828D5-351D-4D2F-822D-B796ECF67B17}"/>
              </a:ext>
            </a:extLst>
          </p:cNvPr>
          <p:cNvCxnSpPr/>
          <p:nvPr/>
        </p:nvCxnSpPr>
        <p:spPr bwMode="auto">
          <a:xfrm flipV="1">
            <a:off x="1127760" y="1873762"/>
            <a:ext cx="0" cy="793608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197AF41-9413-488C-B670-DD5D5A2F7F72}"/>
              </a:ext>
            </a:extLst>
          </p:cNvPr>
          <p:cNvCxnSpPr/>
          <p:nvPr/>
        </p:nvCxnSpPr>
        <p:spPr bwMode="auto">
          <a:xfrm flipV="1">
            <a:off x="1508135" y="2378668"/>
            <a:ext cx="0" cy="288702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2676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Mit 2.295 Volllaststunden im </a:t>
            </a:r>
            <a:r>
              <a:rPr lang="de-DE" altLang="de-DE" sz="1800" b="1" dirty="0">
                <a:solidFill>
                  <a:srgbClr val="3333FF"/>
                </a:solidFill>
                <a:sym typeface="Symbol" panose="05050102010706020507" pitchFamily="18" charset="2"/>
              </a:rPr>
              <a:t></a:t>
            </a:r>
            <a:r>
              <a:rPr lang="de-DE" altLang="de-DE" sz="1800" b="1" dirty="0">
                <a:solidFill>
                  <a:srgbClr val="3333FF"/>
                </a:solidFill>
              </a:rPr>
              <a:t> ist die Windkraft in der Südpfalz sehr gut unterwegs!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36E11DE-34FA-4E85-8484-9396C173F166}"/>
              </a:ext>
            </a:extLst>
          </p:cNvPr>
          <p:cNvCxnSpPr/>
          <p:nvPr/>
        </p:nvCxnSpPr>
        <p:spPr bwMode="auto">
          <a:xfrm flipV="1">
            <a:off x="1386656" y="2129118"/>
            <a:ext cx="0" cy="538252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BBDBD6E-0571-44E4-B3FF-E1AC36FBD3FA}"/>
              </a:ext>
            </a:extLst>
          </p:cNvPr>
          <p:cNvCxnSpPr>
            <a:endCxn id="13" idx="1"/>
          </p:cNvCxnSpPr>
          <p:nvPr/>
        </p:nvCxnSpPr>
        <p:spPr bwMode="auto">
          <a:xfrm flipH="1" flipV="1">
            <a:off x="1247460" y="2040340"/>
            <a:ext cx="8706" cy="627031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Tabelle 4">
            <a:extLst>
              <a:ext uri="{FF2B5EF4-FFF2-40B4-BE49-F238E27FC236}">
                <a16:creationId xmlns:a16="http://schemas.microsoft.com/office/drawing/2014/main" id="{D4C00BB4-81F1-4E0D-8AA4-FF79A9170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84201"/>
              </p:ext>
            </p:extLst>
          </p:nvPr>
        </p:nvGraphicFramePr>
        <p:xfrm>
          <a:off x="3073516" y="338018"/>
          <a:ext cx="6832484" cy="222977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774329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279987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138747">
                  <a:extLst>
                    <a:ext uri="{9D8B030D-6E8A-4147-A177-3AD203B41FA5}">
                      <a16:colId xmlns:a16="http://schemas.microsoft.com/office/drawing/2014/main" val="4257059500"/>
                    </a:ext>
                  </a:extLst>
                </a:gridCol>
                <a:gridCol w="1330837">
                  <a:extLst>
                    <a:ext uri="{9D8B030D-6E8A-4147-A177-3AD203B41FA5}">
                      <a16:colId xmlns:a16="http://schemas.microsoft.com/office/drawing/2014/main" val="486699915"/>
                    </a:ext>
                  </a:extLst>
                </a:gridCol>
                <a:gridCol w="1308584">
                  <a:extLst>
                    <a:ext uri="{9D8B030D-6E8A-4147-A177-3AD203B41FA5}">
                      <a16:colId xmlns:a16="http://schemas.microsoft.com/office/drawing/2014/main" val="2387965379"/>
                    </a:ext>
                  </a:extLst>
                </a:gridCol>
              </a:tblGrid>
              <a:tr h="26761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Windpark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Freckenfeld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Gollenberg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Offenbach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Hatzenbühl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Hersteller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6xNordex N131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6xVestas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6xGE 2,5-120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5xEnercon E115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2097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CEE-Group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EnergieSüdwest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Stadt Speyer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32284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Nabenhöhe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70650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Rotordurchmesser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115,7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5709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(MW)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80229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</a:t>
                      </a:r>
                      <a:r>
                        <a:rPr lang="de-DE" sz="1200" dirty="0" err="1"/>
                        <a:t>GWh</a:t>
                      </a:r>
                      <a:r>
                        <a:rPr lang="de-D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810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Volllaststunden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46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1952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2019 des Windparks Baltic 2 (offshore)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0" y="5797874"/>
            <a:ext cx="9650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EnBW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99483" y="1204688"/>
            <a:ext cx="161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Vollaststunden (h)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C8FAD92-C722-42D3-8F4A-EC9CCEA9E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126575"/>
              </p:ext>
            </p:extLst>
          </p:nvPr>
        </p:nvGraphicFramePr>
        <p:xfrm>
          <a:off x="435429" y="1512465"/>
          <a:ext cx="8943702" cy="448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D19E506-7591-4C3A-93DE-51092D59A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07807"/>
              </p:ext>
            </p:extLst>
          </p:nvPr>
        </p:nvGraphicFramePr>
        <p:xfrm>
          <a:off x="3774480" y="0"/>
          <a:ext cx="4079969" cy="222977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70493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2109476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Windpark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Baltic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Hersteller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80xSIEMENS SWT 3,6-120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2097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Eigner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EnBW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Nabenhöhe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57542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Rotordurchmesser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69750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(MW)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98817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</a:t>
                      </a:r>
                      <a:r>
                        <a:rPr lang="de-DE" sz="1200" dirty="0" err="1"/>
                        <a:t>GWh</a:t>
                      </a:r>
                      <a:r>
                        <a:rPr lang="de-D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1.181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43359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Vollaststunden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4.100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21815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Auch der Offshore-Windpark hat mit 4.100 Vollaststunden ein gutes Ergebnis!</a:t>
            </a:r>
          </a:p>
        </p:txBody>
      </p:sp>
    </p:spTree>
    <p:extLst>
      <p:ext uri="{BB962C8B-B14F-4D97-AF65-F5344CB8AC3E}">
        <p14:creationId xmlns:p14="http://schemas.microsoft.com/office/powerpoint/2010/main" val="14981645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59F7E05-0678-4D28-B940-31D354673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469372"/>
              </p:ext>
            </p:extLst>
          </p:nvPr>
        </p:nvGraphicFramePr>
        <p:xfrm>
          <a:off x="195943" y="1194318"/>
          <a:ext cx="9582539" cy="480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2019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für PV-Anlage Süd und Ost/West 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6" y="5811842"/>
            <a:ext cx="12360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W.T, M.B.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122240" y="854847"/>
            <a:ext cx="161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Vollaststunden (h)</a:t>
            </a:r>
          </a:p>
        </p:txBody>
      </p:sp>
      <p:graphicFrame>
        <p:nvGraphicFramePr>
          <p:cNvPr id="9" name="Tabelle 4">
            <a:extLst>
              <a:ext uri="{FF2B5EF4-FFF2-40B4-BE49-F238E27FC236}">
                <a16:creationId xmlns:a16="http://schemas.microsoft.com/office/drawing/2014/main" id="{4333365E-29E8-454E-B45B-152E063D3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51821"/>
              </p:ext>
            </p:extLst>
          </p:nvPr>
        </p:nvGraphicFramePr>
        <p:xfrm>
          <a:off x="6068360" y="322396"/>
          <a:ext cx="3710122" cy="140478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06497">
                  <a:extLst>
                    <a:ext uri="{9D8B030D-6E8A-4147-A177-3AD203B41FA5}">
                      <a16:colId xmlns:a16="http://schemas.microsoft.com/office/drawing/2014/main" val="978953545"/>
                    </a:ext>
                  </a:extLst>
                </a:gridCol>
                <a:gridCol w="1088082">
                  <a:extLst>
                    <a:ext uri="{9D8B030D-6E8A-4147-A177-3AD203B41FA5}">
                      <a16:colId xmlns:a16="http://schemas.microsoft.com/office/drawing/2014/main" val="448564456"/>
                    </a:ext>
                  </a:extLst>
                </a:gridCol>
                <a:gridCol w="1015543">
                  <a:extLst>
                    <a:ext uri="{9D8B030D-6E8A-4147-A177-3AD203B41FA5}">
                      <a16:colId xmlns:a16="http://schemas.microsoft.com/office/drawing/2014/main" val="137530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PV-Anlage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Süd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Ost/West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98623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Nennleistung (kWp)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32917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dirty="0"/>
                        <a:t>Energie (MWh)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16,44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72836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Vollaststunden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1.166,0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950,4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8328"/>
                  </a:ext>
                </a:extLst>
              </a:tr>
              <a:tr h="274996">
                <a:tc>
                  <a:txBody>
                    <a:bodyPr/>
                    <a:lstStyle/>
                    <a:p>
                      <a:r>
                        <a:rPr lang="de-DE" sz="1200" b="1" dirty="0"/>
                        <a:t>Anteil </a:t>
                      </a:r>
                      <a:r>
                        <a:rPr lang="de-DE" sz="1200" b="1" dirty="0" err="1"/>
                        <a:t>ggü</a:t>
                      </a:r>
                      <a:r>
                        <a:rPr lang="de-DE" sz="1200" b="1" dirty="0"/>
                        <a:t>. Süd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81,5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47526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Solarstrom hat in der Südpfalz gute spezifische Erträge!</a:t>
            </a:r>
          </a:p>
        </p:txBody>
      </p:sp>
    </p:spTree>
    <p:extLst>
      <p:ext uri="{BB962C8B-B14F-4D97-AF65-F5344CB8AC3E}">
        <p14:creationId xmlns:p14="http://schemas.microsoft.com/office/powerpoint/2010/main" val="7494549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Stromerträge in 2019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Vollaststunden für Wind und PV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6" y="5811842"/>
            <a:ext cx="61359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EnBW, CEE-Group, Energie Südwest, </a:t>
            </a:r>
            <a:r>
              <a:rPr lang="de-DE" sz="1200" dirty="0"/>
              <a:t>Speyer </a:t>
            </a:r>
            <a:r>
              <a:rPr lang="de-DE" sz="1200" dirty="0" err="1"/>
              <a:t>Hatzenbühl</a:t>
            </a:r>
            <a:r>
              <a:rPr lang="de-DE" sz="1200" dirty="0"/>
              <a:t> GmbH &amp; Co ,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W.T, M.B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.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96A6B-15EE-4795-AEE1-FCDA9B95E388}"/>
              </a:ext>
            </a:extLst>
          </p:cNvPr>
          <p:cNvSpPr txBox="1"/>
          <p:nvPr/>
        </p:nvSpPr>
        <p:spPr>
          <a:xfrm>
            <a:off x="122240" y="854847"/>
            <a:ext cx="161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Vollaststunden (h)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Wind und Sonne ergänzen sich gut!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8286BB9-F426-4151-8D64-1AD895E7B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907370"/>
              </p:ext>
            </p:extLst>
          </p:nvPr>
        </p:nvGraphicFramePr>
        <p:xfrm>
          <a:off x="304799" y="1162624"/>
          <a:ext cx="9229725" cy="473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D69E805-0B06-4AEA-B841-77D6A2BA1DA6}"/>
              </a:ext>
            </a:extLst>
          </p:cNvPr>
          <p:cNvCxnSpPr/>
          <p:nvPr/>
        </p:nvCxnSpPr>
        <p:spPr bwMode="auto">
          <a:xfrm flipV="1">
            <a:off x="2486025" y="1162624"/>
            <a:ext cx="0" cy="26612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BFDEEB0-DC1C-424E-8E13-A75EE110A342}"/>
              </a:ext>
            </a:extLst>
          </p:cNvPr>
          <p:cNvCxnSpPr/>
          <p:nvPr/>
        </p:nvCxnSpPr>
        <p:spPr bwMode="auto">
          <a:xfrm flipV="1">
            <a:off x="2705100" y="1428750"/>
            <a:ext cx="0" cy="64770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14B78AC-A86B-4E5C-85C0-E2F4B4258AB8}"/>
              </a:ext>
            </a:extLst>
          </p:cNvPr>
          <p:cNvCxnSpPr/>
          <p:nvPr/>
        </p:nvCxnSpPr>
        <p:spPr bwMode="auto">
          <a:xfrm flipV="1">
            <a:off x="2990850" y="1695450"/>
            <a:ext cx="0" cy="2333626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0607839D-5BB1-4B1A-B6A7-77CE09598374}"/>
              </a:ext>
            </a:extLst>
          </p:cNvPr>
          <p:cNvSpPr txBox="1"/>
          <p:nvPr/>
        </p:nvSpPr>
        <p:spPr>
          <a:xfrm>
            <a:off x="2337096" y="892633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Wind offshore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4145C5-7BFB-4089-B540-154534678646}"/>
              </a:ext>
            </a:extLst>
          </p:cNvPr>
          <p:cNvSpPr txBox="1"/>
          <p:nvPr/>
        </p:nvSpPr>
        <p:spPr>
          <a:xfrm>
            <a:off x="2519655" y="1120518"/>
            <a:ext cx="100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Wind </a:t>
            </a:r>
            <a:r>
              <a:rPr lang="de-DE" sz="1000" dirty="0" err="1"/>
              <a:t>onshore</a:t>
            </a:r>
            <a:endParaRPr lang="de-DE" sz="1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A20EF79-0809-4F99-8BB6-4B0330676892}"/>
              </a:ext>
            </a:extLst>
          </p:cNvPr>
          <p:cNvSpPr txBox="1"/>
          <p:nvPr/>
        </p:nvSpPr>
        <p:spPr>
          <a:xfrm>
            <a:off x="2831363" y="1432640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8929460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Agenda 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3928CE88-2F2D-439E-998F-240EFD4E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810725"/>
            <a:ext cx="8697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Primärenergieverbrauch 2019 in D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anteilige Energieträger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Änderung 2019 </a:t>
            </a:r>
            <a:r>
              <a:rPr lang="de-DE" altLang="de-DE" sz="1800" dirty="0" err="1">
                <a:solidFill>
                  <a:srgbClr val="563BFB"/>
                </a:solidFill>
              </a:rPr>
              <a:t>ggü</a:t>
            </a:r>
            <a:r>
              <a:rPr lang="de-DE" altLang="de-DE" sz="1800" dirty="0">
                <a:solidFill>
                  <a:srgbClr val="563BFB"/>
                </a:solidFill>
              </a:rPr>
              <a:t>. 2018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Verlauf von 1995 bis 2019</a:t>
            </a:r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F533B080-5829-4307-B09E-0A1B1669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630384"/>
            <a:ext cx="8697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 err="1">
                <a:solidFill>
                  <a:srgbClr val="563BFB"/>
                </a:solidFill>
              </a:rPr>
              <a:t>Nettostronerzeugung</a:t>
            </a:r>
            <a:r>
              <a:rPr lang="de-DE" altLang="de-DE" sz="1800" u="sng" dirty="0">
                <a:solidFill>
                  <a:srgbClr val="563BFB"/>
                </a:solidFill>
              </a:rPr>
              <a:t> in D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anteilige Energieträger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Entwicklung aller Energieträger 2002 - 2019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Jahresverlauf Wind - PV</a:t>
            </a:r>
          </a:p>
        </p:txBody>
      </p:sp>
      <p:sp>
        <p:nvSpPr>
          <p:cNvPr id="8200" name="Text Box 5">
            <a:extLst>
              <a:ext uri="{FF2B5EF4-FFF2-40B4-BE49-F238E27FC236}">
                <a16:creationId xmlns:a16="http://schemas.microsoft.com/office/drawing/2014/main" id="{B0109D79-F640-48B2-A6EE-4DF1B467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6053916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Fazit</a:t>
            </a:r>
          </a:p>
        </p:txBody>
      </p:sp>
      <p:sp>
        <p:nvSpPr>
          <p:cNvPr id="8202" name="Text Box 5">
            <a:extLst>
              <a:ext uri="{FF2B5EF4-FFF2-40B4-BE49-F238E27FC236}">
                <a16:creationId xmlns:a16="http://schemas.microsoft.com/office/drawing/2014/main" id="{7CEB5AAC-DDC0-46F2-9775-A9D0F659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136569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Stand der Transformation</a:t>
            </a:r>
            <a:r>
              <a:rPr lang="de-DE" altLang="de-DE" sz="1800" dirty="0">
                <a:solidFill>
                  <a:srgbClr val="563BFB"/>
                </a:solidFill>
              </a:rPr>
              <a:t> zu 100% Erneuerbare bis 2040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06874E8-3D35-4D09-B9A6-ED376FEF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956228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u="sng" dirty="0">
                <a:solidFill>
                  <a:srgbClr val="3333FF"/>
                </a:solidFill>
              </a:rPr>
              <a:t>Jährlicher Zubau </a:t>
            </a:r>
            <a:r>
              <a:rPr lang="de-DE" sz="1800" dirty="0">
                <a:solidFill>
                  <a:srgbClr val="3333FF"/>
                </a:solidFill>
              </a:rPr>
              <a:t>an installierter Leistung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Solar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Wind </a:t>
            </a:r>
            <a:r>
              <a:rPr lang="de-DE" altLang="de-DE" sz="1800" dirty="0" err="1">
                <a:solidFill>
                  <a:srgbClr val="563BFB"/>
                </a:solidFill>
              </a:rPr>
              <a:t>onshore</a:t>
            </a:r>
            <a:r>
              <a:rPr lang="de-DE" altLang="de-DE" sz="1800" dirty="0">
                <a:solidFill>
                  <a:srgbClr val="563BFB"/>
                </a:solidFill>
              </a:rPr>
              <a:t>/offshore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1C81F70-130C-4397-8B28-37E9BC0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005073"/>
            <a:ext cx="8697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sz="1800" u="sng" dirty="0">
                <a:solidFill>
                  <a:srgbClr val="3333FF"/>
                </a:solidFill>
              </a:rPr>
              <a:t>Spezifische Stromerträge </a:t>
            </a:r>
            <a:r>
              <a:rPr lang="de-DE" sz="1800" dirty="0">
                <a:solidFill>
                  <a:srgbClr val="3333FF"/>
                </a:solidFill>
              </a:rPr>
              <a:t>in 2019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Wind </a:t>
            </a:r>
            <a:r>
              <a:rPr lang="de-DE" altLang="de-DE" sz="1800" dirty="0" err="1">
                <a:solidFill>
                  <a:srgbClr val="563BFB"/>
                </a:solidFill>
              </a:rPr>
              <a:t>onshore</a:t>
            </a:r>
            <a:r>
              <a:rPr lang="de-DE" altLang="de-DE" sz="1800" dirty="0">
                <a:solidFill>
                  <a:srgbClr val="563BFB"/>
                </a:solidFill>
              </a:rPr>
              <a:t>/offshore</a:t>
            </a:r>
            <a:br>
              <a:rPr lang="de-DE" altLang="de-DE" sz="1800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- Solar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FDB85E-F0AD-4A4C-A2F2-3314DE34C915}"/>
              </a:ext>
            </a:extLst>
          </p:cNvPr>
          <p:cNvSpPr txBox="1"/>
          <p:nvPr/>
        </p:nvSpPr>
        <p:spPr>
          <a:xfrm>
            <a:off x="1022825" y="3204864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46 % Erneuerbare bei der Stromerzeugung in 2018 kommt die  Energiewende in Schwung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897FD0-7627-4E6F-B37E-660935ABB4A4}"/>
              </a:ext>
            </a:extLst>
          </p:cNvPr>
          <p:cNvSpPr txBox="1"/>
          <p:nvPr/>
        </p:nvSpPr>
        <p:spPr>
          <a:xfrm>
            <a:off x="1022826" y="1211349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knapp 15 % Erneuerbare beim Primärenergieverbrauch stehen wir noch ganz am Anfang der gesamten Energiewende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696ED6-ABC5-48C6-A6BE-84945A7B8E76}"/>
              </a:ext>
            </a:extLst>
          </p:cNvPr>
          <p:cNvSpPr txBox="1"/>
          <p:nvPr/>
        </p:nvSpPr>
        <p:spPr>
          <a:xfrm>
            <a:off x="1022826" y="2161940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 knapp 0,9 %/a Einsparung beim Primärenergieverbrauch liegen wir weit weg vom „Pfad der Tugend“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DCBE37-33A7-45B1-87A2-CA64191623C9}"/>
              </a:ext>
            </a:extLst>
          </p:cNvPr>
          <p:cNvSpPr txBox="1"/>
          <p:nvPr/>
        </p:nvSpPr>
        <p:spPr>
          <a:xfrm>
            <a:off x="1022826" y="4310759"/>
            <a:ext cx="85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18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Zubaurate</a:t>
            </a: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installierten Leistung bei Solar und Wind  ist um Größenordnungen zu klein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94267A-844F-443E-95CC-7EDCC4B98CF3}"/>
              </a:ext>
            </a:extLst>
          </p:cNvPr>
          <p:cNvSpPr txBox="1"/>
          <p:nvPr/>
        </p:nvSpPr>
        <p:spPr>
          <a:xfrm>
            <a:off x="1022825" y="5169017"/>
            <a:ext cx="845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spezifischen Energieerträge bei Wind und Sonne in der Südpfalz sind ermutigend.</a:t>
            </a:r>
            <a:b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Klimaskeptiker verbreiten eine andere Botschaft. Hier müssen wir aufklären!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C726F62-2335-4C7C-B7AB-F2D4D33E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Es ist noch sehr viel zu tun!</a:t>
            </a:r>
          </a:p>
        </p:txBody>
      </p:sp>
    </p:spTree>
    <p:extLst>
      <p:ext uri="{BB962C8B-B14F-4D97-AF65-F5344CB8AC3E}">
        <p14:creationId xmlns:p14="http://schemas.microsoft.com/office/powerpoint/2010/main" val="18997666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46849"/>
            <a:ext cx="7464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ISE e.V. und die Ziele für nachhaltige Entwicklung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3B15B8-D5A4-4F74-B189-1F3FA203F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2" y="964751"/>
            <a:ext cx="8339655" cy="4928497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2C726F62-2335-4C7C-B7AB-F2D4D33E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ISE e.V. bekennt sich den UN-Zielen für nachhaltigen Entwicklung (SDG)!</a:t>
            </a:r>
          </a:p>
        </p:txBody>
      </p:sp>
    </p:spTree>
    <p:extLst>
      <p:ext uri="{BB962C8B-B14F-4D97-AF65-F5344CB8AC3E}">
        <p14:creationId xmlns:p14="http://schemas.microsoft.com/office/powerpoint/2010/main" val="14320427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6805" name="Gruppieren 1">
            <a:extLst>
              <a:ext uri="{FF2B5EF4-FFF2-40B4-BE49-F238E27FC236}">
                <a16:creationId xmlns:a16="http://schemas.microsoft.com/office/drawing/2014/main" id="{B8892F78-F9B6-4880-86C3-F1B67924C304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744538"/>
            <a:ext cx="8880475" cy="1671637"/>
            <a:chOff x="666532" y="352681"/>
            <a:chExt cx="8880140" cy="1670880"/>
          </a:xfrm>
        </p:grpSpPr>
        <p:sp>
          <p:nvSpPr>
            <p:cNvPr id="76808" name="AutoShape 4">
              <a:extLst>
                <a:ext uri="{FF2B5EF4-FFF2-40B4-BE49-F238E27FC236}">
                  <a16:creationId xmlns:a16="http://schemas.microsoft.com/office/drawing/2014/main" id="{5DCD0B21-EDF5-4AF5-B2EC-248FBBA9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2" y="352681"/>
              <a:ext cx="8880140" cy="1670880"/>
            </a:xfrm>
            <a:prstGeom prst="bevel">
              <a:avLst>
                <a:gd name="adj" fmla="val 5111"/>
              </a:avLst>
            </a:prstGeom>
            <a:solidFill>
              <a:srgbClr val="F660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76809" name="Text Box 5">
              <a:extLst>
                <a:ext uri="{FF2B5EF4-FFF2-40B4-BE49-F238E27FC236}">
                  <a16:creationId xmlns:a16="http://schemas.microsoft.com/office/drawing/2014/main" id="{7DDBB3B6-69D4-4E7C-8774-BD0CF9D3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2037" y="997425"/>
              <a:ext cx="8398561" cy="49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D2E9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707E8C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290513" indent="-29051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Clr>
                  <a:srgbClr val="FC0128"/>
                </a:buClr>
                <a:buSzPct val="120000"/>
              </a:pPr>
              <a:r>
                <a:rPr lang="de-DE" altLang="de-DE" sz="3600" b="1">
                  <a:solidFill>
                    <a:schemeClr val="bg1"/>
                  </a:solidFill>
                </a:rPr>
                <a:t>Vielen Dank für Ihre Aufmerksamkeit</a:t>
              </a:r>
            </a:p>
          </p:txBody>
        </p: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4294188"/>
            <a:ext cx="5932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accent2"/>
                </a:solidFill>
              </a:rPr>
              <a:t>Wolfgang Thiel, Vorsitzender</a:t>
            </a:r>
          </a:p>
          <a:p>
            <a:pPr algn="ctr"/>
            <a:r>
              <a:rPr lang="de-DE" altLang="de-DE" b="1">
                <a:solidFill>
                  <a:schemeClr val="accent2"/>
                </a:solidFill>
              </a:rPr>
              <a:t>Initiative Südpfalz-Energie (ISE e.V.)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www.i-suedpfalz-energie.de/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Tel.: +49 172 7419812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eMail: wolfgang@thiel-wt.de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8CC387E-2B39-4DDA-A97D-FF99EFF92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4" t="30091" r="15744" b="10294"/>
          <a:stretch/>
        </p:blipFill>
        <p:spPr>
          <a:xfrm>
            <a:off x="1268965" y="1020212"/>
            <a:ext cx="7305479" cy="4997431"/>
          </a:xfrm>
          <a:prstGeom prst="rect">
            <a:avLst/>
          </a:prstGeom>
        </p:spPr>
      </p:pic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66198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</a:rPr>
              <a:t>Primärenergieverbrauch in Deutschland 2019</a:t>
            </a:r>
          </a:p>
          <a:p>
            <a:r>
              <a:rPr lang="de-DE" altLang="de-DE" b="1" dirty="0">
                <a:solidFill>
                  <a:schemeClr val="bg1"/>
                </a:solidFill>
              </a:rPr>
              <a:t>anteilige Energieträger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800B645E-C605-4CE3-81E4-9BD2AE12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249" y="892175"/>
            <a:ext cx="4570413" cy="3715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12.815 (13.106)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PJ = </a:t>
            </a:r>
            <a:r>
              <a:rPr lang="de-DE" altLang="de-DE" sz="1800" b="1" dirty="0">
                <a:ea typeface="Microsoft YaHei" panose="020B0503020204020204" pitchFamily="34" charset="-122"/>
              </a:rPr>
              <a:t>3.560 (3.641) </a:t>
            </a:r>
            <a:r>
              <a:rPr lang="de-DE" altLang="de-DE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TWh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51175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Die Erneuerbaren wachsen um nur ca. 1%/a! In 85 Jahren haben wir‘s geschafft!!!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93C33CE-73D0-43D5-9540-141323CC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921864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7A77CE4-79C2-44B9-9B9A-A2E4D06DFDEE}"/>
              </a:ext>
            </a:extLst>
          </p:cNvPr>
          <p:cNvSpPr txBox="1"/>
          <p:nvPr/>
        </p:nvSpPr>
        <p:spPr>
          <a:xfrm>
            <a:off x="2789853" y="5393093"/>
            <a:ext cx="14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 ) Werte 2018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AAA2CB-E14B-491A-B4BE-0F66B8E22B80}"/>
              </a:ext>
            </a:extLst>
          </p:cNvPr>
          <p:cNvSpPr txBox="1"/>
          <p:nvPr/>
        </p:nvSpPr>
        <p:spPr>
          <a:xfrm>
            <a:off x="7377113" y="2900101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25475" algn="l"/>
                <a:tab pos="719138" algn="l"/>
              </a:tabLst>
            </a:pPr>
            <a:r>
              <a:rPr lang="de-DE" sz="1800" dirty="0">
                <a:solidFill>
                  <a:srgbClr val="FF0000"/>
                </a:solidFill>
              </a:rPr>
              <a:t>   78,2%	Fossil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  6,4%	Atom</a:t>
            </a:r>
          </a:p>
          <a:p>
            <a:r>
              <a:rPr lang="de-DE" sz="1800" dirty="0">
                <a:solidFill>
                  <a:srgbClr val="FF0000"/>
                </a:solidFill>
              </a:rPr>
              <a:t>   14,7% 	Erneuerbare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60208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</a:rPr>
              <a:t>Primärenergieverbrauch in Deutschland</a:t>
            </a:r>
          </a:p>
          <a:p>
            <a:r>
              <a:rPr lang="de-DE" altLang="de-DE" b="1" dirty="0">
                <a:solidFill>
                  <a:schemeClr val="bg1"/>
                </a:solidFill>
              </a:rPr>
              <a:t>Änderungen in 2019 </a:t>
            </a:r>
            <a:r>
              <a:rPr lang="de-DE" altLang="de-DE" b="1" dirty="0" err="1">
                <a:solidFill>
                  <a:schemeClr val="bg1"/>
                </a:solidFill>
              </a:rPr>
              <a:t>ggü</a:t>
            </a:r>
            <a:r>
              <a:rPr lang="de-DE" altLang="de-DE" b="1" dirty="0">
                <a:solidFill>
                  <a:schemeClr val="bg1"/>
                </a:solidFill>
              </a:rPr>
              <a:t>. 2018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DE7071-67A1-48BC-ABB1-41CACFA3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61" t="27787" r="2920" b="7657"/>
          <a:stretch/>
        </p:blipFill>
        <p:spPr>
          <a:xfrm>
            <a:off x="109338" y="923732"/>
            <a:ext cx="9693234" cy="4603430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26E6FC22-8314-424E-9BB2-0DEB737F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69" y="6132513"/>
            <a:ext cx="93345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Ermutigend: Stein-/ Braunkohle </a:t>
            </a:r>
            <a:r>
              <a:rPr lang="de-DE" altLang="de-DE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</a:t>
            </a:r>
            <a:r>
              <a:rPr lang="de-DE" altLang="de-DE" sz="1800" b="1" dirty="0">
                <a:solidFill>
                  <a:schemeClr val="accent2"/>
                </a:solidFill>
              </a:rPr>
              <a:t>, Erneuerbare </a:t>
            </a:r>
            <a:r>
              <a:rPr lang="de-DE" altLang="de-DE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. Eine erfreuliche Entwicklung!</a:t>
            </a:r>
            <a:endParaRPr lang="de-DE" altLang="de-DE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9651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4208E97-A1B4-4B3C-8FF6-54499E1AF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44" t="22735" r="21633" b="15103"/>
          <a:stretch/>
        </p:blipFill>
        <p:spPr>
          <a:xfrm>
            <a:off x="578137" y="907493"/>
            <a:ext cx="8593493" cy="4836205"/>
          </a:xfrm>
          <a:prstGeom prst="rect">
            <a:avLst/>
          </a:prstGeom>
        </p:spPr>
      </p:pic>
      <p:sp>
        <p:nvSpPr>
          <p:cNvPr id="56322" name="Rectangle 4">
            <a:extLst>
              <a:ext uri="{FF2B5EF4-FFF2-40B4-BE49-F238E27FC236}">
                <a16:creationId xmlns:a16="http://schemas.microsoft.com/office/drawing/2014/main" id="{EF3BFF5B-B7BA-481C-96FD-B4EB5596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7464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Entwicklung des Primärenergieverbrauch in Deutschland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1995 bis 2019</a:t>
            </a:r>
          </a:p>
        </p:txBody>
      </p:sp>
      <p:cxnSp>
        <p:nvCxnSpPr>
          <p:cNvPr id="56327" name="Gerade Verbindung mit Pfeil 6">
            <a:extLst>
              <a:ext uri="{FF2B5EF4-FFF2-40B4-BE49-F238E27FC236}">
                <a16:creationId xmlns:a16="http://schemas.microsoft.com/office/drawing/2014/main" id="{006843BA-78EF-47A8-84EA-F2B7620A8536}"/>
              </a:ext>
            </a:extLst>
          </p:cNvPr>
          <p:cNvCxnSpPr>
            <a:cxnSpLocks/>
          </p:cNvCxnSpPr>
          <p:nvPr/>
        </p:nvCxnSpPr>
        <p:spPr bwMode="auto">
          <a:xfrm>
            <a:off x="4492874" y="3543799"/>
            <a:ext cx="4007314" cy="133255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28" name="Textfeld 7">
            <a:extLst>
              <a:ext uri="{FF2B5EF4-FFF2-40B4-BE49-F238E27FC236}">
                <a16:creationId xmlns:a16="http://schemas.microsoft.com/office/drawing/2014/main" id="{C2350089-A7B6-4FB3-A13B-0CB3A924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727" y="4720160"/>
            <a:ext cx="111780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FF0000"/>
                </a:solidFill>
              </a:rPr>
              <a:t>- 11,9 %</a:t>
            </a:r>
          </a:p>
        </p:txBody>
      </p:sp>
      <p:sp>
        <p:nvSpPr>
          <p:cNvPr id="56325" name="Text Box 14">
            <a:extLst>
              <a:ext uri="{FF2B5EF4-FFF2-40B4-BE49-F238E27FC236}">
                <a16:creationId xmlns:a16="http://schemas.microsoft.com/office/drawing/2014/main" id="{AF85E501-FE9E-45EF-AA6B-667EECAE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716588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96754B-8D37-45CF-8795-58AAA424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0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rgbClr val="3333FF"/>
                </a:solidFill>
              </a:rPr>
              <a:t>0,86 % Reduktion pro Jahr seit 2005 ist viel zu wenig! EU-Richtline: 1,5 %/a!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1CF068-6C66-43C5-A0A7-3AFEA26D0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21573" r="1387" b="13195"/>
          <a:stretch/>
        </p:blipFill>
        <p:spPr>
          <a:xfrm>
            <a:off x="260350" y="999222"/>
            <a:ext cx="9407525" cy="4953904"/>
          </a:xfrm>
          <a:prstGeom prst="rect">
            <a:avLst/>
          </a:prstGeom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90500"/>
            <a:ext cx="6937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Energiebedarf: Energieflussbild 2018, Deutschland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5672138"/>
            <a:ext cx="9509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>
                <a:solidFill>
                  <a:srgbClr val="000000"/>
                </a:solidFill>
                <a:ea typeface="Microsoft YaHei" panose="020B0503020204020204" pitchFamily="34" charset="-122"/>
              </a:rPr>
              <a:t>AGEB</a:t>
            </a:r>
          </a:p>
        </p:txBody>
      </p:sp>
      <p:sp>
        <p:nvSpPr>
          <p:cNvPr id="23557" name="Rectangle 15">
            <a:extLst>
              <a:ext uri="{FF2B5EF4-FFF2-40B4-BE49-F238E27FC236}">
                <a16:creationId xmlns:a16="http://schemas.microsoft.com/office/drawing/2014/main" id="{02756285-366B-4466-9C13-4621415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5895490"/>
            <a:ext cx="11303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B6BCB-F6DD-4C90-82A8-E2BA4EF4A01F}"/>
              </a:ext>
            </a:extLst>
          </p:cNvPr>
          <p:cNvGrpSpPr>
            <a:grpSpLocks/>
          </p:cNvGrpSpPr>
          <p:nvPr/>
        </p:nvGrpSpPr>
        <p:grpSpPr bwMode="auto">
          <a:xfrm>
            <a:off x="260422" y="2718938"/>
            <a:ext cx="3447977" cy="3139799"/>
            <a:chOff x="304751" y="2932602"/>
            <a:chExt cx="3448542" cy="3382507"/>
          </a:xfrm>
        </p:grpSpPr>
        <p:sp>
          <p:nvSpPr>
            <p:cNvPr id="23585" name="Textfeld 2">
              <a:extLst>
                <a:ext uri="{FF2B5EF4-FFF2-40B4-BE49-F238E27FC236}">
                  <a16:creationId xmlns:a16="http://schemas.microsoft.com/office/drawing/2014/main" id="{E39D8770-A7C9-41F9-A9B3-FE0807B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28" y="2932602"/>
              <a:ext cx="643230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0,9 %</a:t>
              </a:r>
            </a:p>
          </p:txBody>
        </p:sp>
        <p:sp>
          <p:nvSpPr>
            <p:cNvPr id="23586" name="Textfeld 35">
              <a:extLst>
                <a:ext uri="{FF2B5EF4-FFF2-40B4-BE49-F238E27FC236}">
                  <a16:creationId xmlns:a16="http://schemas.microsoft.com/office/drawing/2014/main" id="{75C1C9D4-072D-4971-97CC-649EC235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35" y="4003682"/>
              <a:ext cx="742632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76,9 %</a:t>
              </a:r>
            </a:p>
          </p:txBody>
        </p:sp>
        <p:sp>
          <p:nvSpPr>
            <p:cNvPr id="23587" name="Textfeld 36">
              <a:extLst>
                <a:ext uri="{FF2B5EF4-FFF2-40B4-BE49-F238E27FC236}">
                  <a16:creationId xmlns:a16="http://schemas.microsoft.com/office/drawing/2014/main" id="{9AEA73CB-4D6D-4B59-9974-C1A312F2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51" y="5983541"/>
              <a:ext cx="742632" cy="33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22,2 %</a:t>
              </a:r>
            </a:p>
          </p:txBody>
        </p:sp>
        <p:sp>
          <p:nvSpPr>
            <p:cNvPr id="23588" name="Ellipse 3">
              <a:extLst>
                <a:ext uri="{FF2B5EF4-FFF2-40B4-BE49-F238E27FC236}">
                  <a16:creationId xmlns:a16="http://schemas.microsoft.com/office/drawing/2014/main" id="{75B4B659-03A8-4540-BE68-C27D22BC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42" y="3555322"/>
              <a:ext cx="2041451" cy="13294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90D2B3-64B6-4D56-961C-257D953B977C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98738"/>
            <a:ext cx="5295967" cy="2703943"/>
            <a:chOff x="4635499" y="2598086"/>
            <a:chExt cx="5296960" cy="2704935"/>
          </a:xfrm>
        </p:grpSpPr>
        <p:sp>
          <p:nvSpPr>
            <p:cNvPr id="23579" name="Textfeld 38">
              <a:extLst>
                <a:ext uri="{FF2B5EF4-FFF2-40B4-BE49-F238E27FC236}">
                  <a16:creationId xmlns:a16="http://schemas.microsoft.com/office/drawing/2014/main" id="{83026E72-0D6A-4B48-B472-2406D7A6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7721" y="2598086"/>
              <a:ext cx="1776364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Verbrauchssektoren</a:t>
              </a:r>
            </a:p>
          </p:txBody>
        </p:sp>
        <p:sp>
          <p:nvSpPr>
            <p:cNvPr id="23580" name="Textfeld 39">
              <a:extLst>
                <a:ext uri="{FF2B5EF4-FFF2-40B4-BE49-F238E27FC236}">
                  <a16:creationId xmlns:a16="http://schemas.microsoft.com/office/drawing/2014/main" id="{C3174E42-6243-46A8-8251-070CB811D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294" y="3048497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29,5 %</a:t>
              </a:r>
            </a:p>
          </p:txBody>
        </p:sp>
        <p:sp>
          <p:nvSpPr>
            <p:cNvPr id="23581" name="Textfeld 40">
              <a:extLst>
                <a:ext uri="{FF2B5EF4-FFF2-40B4-BE49-F238E27FC236}">
                  <a16:creationId xmlns:a16="http://schemas.microsoft.com/office/drawing/2014/main" id="{ADE8CE63-E16D-4DA2-8198-92A6566C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0182" y="3543529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30,1 %</a:t>
              </a:r>
            </a:p>
          </p:txBody>
        </p:sp>
        <p:sp>
          <p:nvSpPr>
            <p:cNvPr id="23582" name="Textfeld 41">
              <a:extLst>
                <a:ext uri="{FF2B5EF4-FFF2-40B4-BE49-F238E27FC236}">
                  <a16:creationId xmlns:a16="http://schemas.microsoft.com/office/drawing/2014/main" id="{B626880C-2579-4B64-9970-0A3B20C9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797" y="4288324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25,5 %</a:t>
              </a:r>
            </a:p>
          </p:txBody>
        </p:sp>
        <p:sp>
          <p:nvSpPr>
            <p:cNvPr id="23583" name="Textfeld 42">
              <a:extLst>
                <a:ext uri="{FF2B5EF4-FFF2-40B4-BE49-F238E27FC236}">
                  <a16:creationId xmlns:a16="http://schemas.microsoft.com/office/drawing/2014/main" id="{1DBFBB94-50B4-46FE-B45E-A339F032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9809" y="4995131"/>
              <a:ext cx="742650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15,0 %</a:t>
              </a:r>
            </a:p>
          </p:txBody>
        </p:sp>
        <p:sp>
          <p:nvSpPr>
            <p:cNvPr id="23584" name="Ellipse 43">
              <a:extLst>
                <a:ext uri="{FF2B5EF4-FFF2-40B4-BE49-F238E27FC236}">
                  <a16:creationId xmlns:a16="http://schemas.microsoft.com/office/drawing/2014/main" id="{B64C722A-7BA3-4DF0-8272-652F56F1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499" y="3899494"/>
              <a:ext cx="2041565" cy="119173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23561" name="Textfeld 1">
            <a:extLst>
              <a:ext uri="{FF2B5EF4-FFF2-40B4-BE49-F238E27FC236}">
                <a16:creationId xmlns:a16="http://schemas.microsoft.com/office/drawing/2014/main" id="{4A3B46FA-9924-46CA-AAD3-0A3BB90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056173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/>
              <a:t>Energieeinheit: PJ </a:t>
            </a:r>
            <a:r>
              <a:rPr lang="de-DE" altLang="de-DE" sz="1200" b="1" dirty="0">
                <a:solidFill>
                  <a:schemeClr val="accent2"/>
                </a:solidFill>
              </a:rPr>
              <a:t>(TWh)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>
                <a:solidFill>
                  <a:schemeClr val="accent2"/>
                </a:solidFill>
              </a:rPr>
              <a:t>Fast ¾ unseres Energieaufkommens importieren wir!</a:t>
            </a:r>
          </a:p>
        </p:txBody>
      </p:sp>
      <p:sp>
        <p:nvSpPr>
          <p:cNvPr id="23563" name="Textfeld 5">
            <a:extLst>
              <a:ext uri="{FF2B5EF4-FFF2-40B4-BE49-F238E27FC236}">
                <a16:creationId xmlns:a16="http://schemas.microsoft.com/office/drawing/2014/main" id="{3053CB1A-2590-48A0-92FD-7EB11A47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90" y="2482441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(42)</a:t>
            </a:r>
          </a:p>
        </p:txBody>
      </p:sp>
      <p:sp>
        <p:nvSpPr>
          <p:cNvPr id="23564" name="Textfeld 23">
            <a:extLst>
              <a:ext uri="{FF2B5EF4-FFF2-40B4-BE49-F238E27FC236}">
                <a16:creationId xmlns:a16="http://schemas.microsoft.com/office/drawing/2014/main" id="{2978A52A-F6E4-4298-9029-A300347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22" y="3497866"/>
            <a:ext cx="727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(3.731)</a:t>
            </a:r>
          </a:p>
        </p:txBody>
      </p:sp>
      <p:sp>
        <p:nvSpPr>
          <p:cNvPr id="23565" name="Textfeld 24">
            <a:extLst>
              <a:ext uri="{FF2B5EF4-FFF2-40B4-BE49-F238E27FC236}">
                <a16:creationId xmlns:a16="http://schemas.microsoft.com/office/drawing/2014/main" id="{B7B8E6FB-1A8C-4D82-9111-9F87DB22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33901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(1.079)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435C8A-49E4-4DEB-ACB4-EAB1771D5A00}"/>
              </a:ext>
            </a:extLst>
          </p:cNvPr>
          <p:cNvSpPr txBox="1"/>
          <p:nvPr/>
        </p:nvSpPr>
        <p:spPr>
          <a:xfrm>
            <a:off x="2163340" y="4034386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(4.853)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722936-65E1-4E41-9C50-097AD35D01DA}"/>
              </a:ext>
            </a:extLst>
          </p:cNvPr>
          <p:cNvSpPr txBox="1"/>
          <p:nvPr/>
        </p:nvSpPr>
        <p:spPr>
          <a:xfrm>
            <a:off x="5242100" y="4690322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(2.499)</a:t>
            </a:r>
          </a:p>
        </p:txBody>
      </p:sp>
      <p:sp>
        <p:nvSpPr>
          <p:cNvPr id="23568" name="Textfeld 27">
            <a:extLst>
              <a:ext uri="{FF2B5EF4-FFF2-40B4-BE49-F238E27FC236}">
                <a16:creationId xmlns:a16="http://schemas.microsoft.com/office/drawing/2014/main" id="{7D55EA1F-43F8-4361-AE9E-1DA8859F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148013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736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69" name="Textfeld 28">
            <a:extLst>
              <a:ext uri="{FF2B5EF4-FFF2-40B4-BE49-F238E27FC236}">
                <a16:creationId xmlns:a16="http://schemas.microsoft.com/office/drawing/2014/main" id="{CE87408F-A4F4-424D-ABB9-1EDCD14F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788" y="367130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751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0" name="Textfeld 29">
            <a:extLst>
              <a:ext uri="{FF2B5EF4-FFF2-40B4-BE49-F238E27FC236}">
                <a16:creationId xmlns:a16="http://schemas.microsoft.com/office/drawing/2014/main" id="{D3FB902A-3560-4E61-B5FD-521453A1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4409141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636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1" name="Textfeld 30">
            <a:extLst>
              <a:ext uri="{FF2B5EF4-FFF2-40B4-BE49-F238E27FC236}">
                <a16:creationId xmlns:a16="http://schemas.microsoft.com/office/drawing/2014/main" id="{2DE48791-D76A-4499-9AB1-782C8FB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588" y="5038214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375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2" name="Textfeld 27">
            <a:extLst>
              <a:ext uri="{FF2B5EF4-FFF2-40B4-BE49-F238E27FC236}">
                <a16:creationId xmlns:a16="http://schemas.microsoft.com/office/drawing/2014/main" id="{9969093B-24B4-4DD5-A523-614DF411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427" y="1435391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144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3" name="Textfeld 27">
            <a:extLst>
              <a:ext uri="{FF2B5EF4-FFF2-40B4-BE49-F238E27FC236}">
                <a16:creationId xmlns:a16="http://schemas.microsoft.com/office/drawing/2014/main" id="{2BE26716-CBA0-4184-9415-BEC4B8AC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6" y="143728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721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4" name="Textfeld 27">
            <a:extLst>
              <a:ext uri="{FF2B5EF4-FFF2-40B4-BE49-F238E27FC236}">
                <a16:creationId xmlns:a16="http://schemas.microsoft.com/office/drawing/2014/main" id="{FC5861E3-21A5-4670-B785-9B012CAB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1249363"/>
            <a:ext cx="1885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Primärenergie-verbrauch  </a:t>
            </a:r>
            <a:r>
              <a:rPr lang="de-DE" altLang="de-DE" sz="900" b="1" dirty="0">
                <a:solidFill>
                  <a:schemeClr val="accent2"/>
                </a:solidFill>
              </a:rPr>
              <a:t>1)</a:t>
            </a:r>
            <a:br>
              <a:rPr lang="de-DE" altLang="de-DE" sz="900" b="1" dirty="0">
                <a:solidFill>
                  <a:schemeClr val="accent2"/>
                </a:solidFill>
              </a:rPr>
            </a:br>
            <a:r>
              <a:rPr lang="de-DE" altLang="de-DE" sz="1200" b="1" dirty="0">
                <a:solidFill>
                  <a:schemeClr val="accent2"/>
                </a:solidFill>
              </a:rPr>
              <a:t>(Summe </a:t>
            </a:r>
            <a:r>
              <a:rPr lang="de-DE" altLang="de-DE" sz="1200" b="1" u="sng" dirty="0">
                <a:solidFill>
                  <a:schemeClr val="accent2"/>
                </a:solidFill>
              </a:rPr>
              <a:t>3.364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  <a:p>
            <a:r>
              <a:rPr lang="de-DE" altLang="de-DE" sz="900" b="1" dirty="0">
                <a:solidFill>
                  <a:schemeClr val="accent2"/>
                </a:solidFill>
              </a:rPr>
              <a:t>1) ohne </a:t>
            </a:r>
            <a:r>
              <a:rPr lang="de-DE" altLang="de-DE" sz="900" b="1" dirty="0" err="1">
                <a:solidFill>
                  <a:schemeClr val="accent2"/>
                </a:solidFill>
              </a:rPr>
              <a:t>nichtenerg</a:t>
            </a:r>
            <a:r>
              <a:rPr lang="de-DE" altLang="de-DE" sz="900" b="1" dirty="0">
                <a:solidFill>
                  <a:schemeClr val="accent2"/>
                </a:solidFill>
              </a:rPr>
              <a:t>. Verbrauch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DAF141-B43D-4BD5-AD68-E3999055F7E0}"/>
              </a:ext>
            </a:extLst>
          </p:cNvPr>
          <p:cNvSpPr txBox="1"/>
          <p:nvPr/>
        </p:nvSpPr>
        <p:spPr>
          <a:xfrm>
            <a:off x="3869271" y="4011659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(3.641)</a:t>
            </a:r>
          </a:p>
        </p:txBody>
      </p:sp>
      <p:sp>
        <p:nvSpPr>
          <p:cNvPr id="23576" name="Textfeld 27">
            <a:extLst>
              <a:ext uri="{FF2B5EF4-FFF2-40B4-BE49-F238E27FC236}">
                <a16:creationId xmlns:a16="http://schemas.microsoft.com/office/drawing/2014/main" id="{2BC33D8C-8B96-4CF9-8647-BADCA2D1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811" y="1296484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(29)</a:t>
            </a:r>
          </a:p>
        </p:txBody>
      </p:sp>
      <p:sp>
        <p:nvSpPr>
          <p:cNvPr id="23577" name="Textfeld 27">
            <a:extLst>
              <a:ext uri="{FF2B5EF4-FFF2-40B4-BE49-F238E27FC236}">
                <a16:creationId xmlns:a16="http://schemas.microsoft.com/office/drawing/2014/main" id="{8448FA11-DB46-447E-BD9B-1B532B28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29" y="1410396"/>
            <a:ext cx="542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(247)</a:t>
            </a:r>
          </a:p>
        </p:txBody>
      </p:sp>
      <p:sp>
        <p:nvSpPr>
          <p:cNvPr id="36" name="Ellipse 3">
            <a:extLst>
              <a:ext uri="{FF2B5EF4-FFF2-40B4-BE49-F238E27FC236}">
                <a16:creationId xmlns:a16="http://schemas.microsoft.com/office/drawing/2014/main" id="{20C72A8E-50F2-48CC-B5FB-37B227AA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966788"/>
            <a:ext cx="2155825" cy="1389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3E6C89E6-CED9-4D2C-91FF-7432E305673F}"/>
              </a:ext>
            </a:extLst>
          </p:cNvPr>
          <p:cNvGraphicFramePr>
            <a:graphicFrameLocks/>
          </p:cNvGraphicFramePr>
          <p:nvPr/>
        </p:nvGraphicFramePr>
        <p:xfrm>
          <a:off x="243856" y="1175337"/>
          <a:ext cx="9662143" cy="472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219325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accent2"/>
                </a:solidFill>
              </a:rPr>
            </a:br>
            <a:r>
              <a:rPr lang="de-DE" altLang="de-DE" sz="1400" dirty="0">
                <a:solidFill>
                  <a:schemeClr val="accent2"/>
                </a:solidFill>
              </a:rPr>
              <a:t>und Einsparung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4624388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4624388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8" y="4846638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chemeClr val="accent2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747713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>
                  <a:solidFill>
                    <a:srgbClr val="FF0000"/>
                  </a:solidFill>
                </a:rPr>
                <a:t>Atom-</a:t>
              </a:r>
              <a:br>
                <a:rPr lang="de-DE" altLang="de-DE" sz="1400">
                  <a:solidFill>
                    <a:srgbClr val="FF0000"/>
                  </a:solidFill>
                </a:rPr>
              </a:br>
              <a:r>
                <a:rPr lang="de-DE" altLang="de-DE" sz="140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747713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707438" y="757238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>
                <a:solidFill>
                  <a:schemeClr val="accent2"/>
                </a:solidFill>
              </a:rPr>
              <a:t>Mit dem Öl-/Erdgas-Ausstieg ist die Energiewende abgeschlossen!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3D9BEF85-3CBF-40A3-BED4-0F22D4B4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726" y="5908178"/>
            <a:ext cx="9569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Verlauf, P-Energieverbrauch und Erneuerbare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Primärenergieverbrauch und Erneuerbare haben die richtige Richtung!</a:t>
            </a:r>
          </a:p>
        </p:txBody>
      </p:sp>
      <p:graphicFrame>
        <p:nvGraphicFramePr>
          <p:cNvPr id="40" name="Diagramm 39">
            <a:extLst>
              <a:ext uri="{FF2B5EF4-FFF2-40B4-BE49-F238E27FC236}">
                <a16:creationId xmlns:a16="http://schemas.microsoft.com/office/drawing/2014/main" id="{19FE3D9A-920F-49FA-943E-BC779D145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172026"/>
              </p:ext>
            </p:extLst>
          </p:nvPr>
        </p:nvGraphicFramePr>
        <p:xfrm>
          <a:off x="539931" y="1219200"/>
          <a:ext cx="8821783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31" y="911225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25D4147-2586-4C7F-99EC-4956F522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644" y="5864637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</p:spTree>
    <p:extLst>
      <p:ext uri="{BB962C8B-B14F-4D97-AF65-F5344CB8AC3E}">
        <p14:creationId xmlns:p14="http://schemas.microsoft.com/office/powerpoint/2010/main" val="38852319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6" y="0"/>
            <a:ext cx="87492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Verlauf, P-Energieträger soll -ist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2"/>
                </a:solidFill>
              </a:rPr>
              <a:t>Mineralöl geht in die falsche Richtung!</a:t>
            </a:r>
          </a:p>
        </p:txBody>
      </p:sp>
      <p:sp>
        <p:nvSpPr>
          <p:cNvPr id="41" name="Textfeld 7">
            <a:extLst>
              <a:ext uri="{FF2B5EF4-FFF2-40B4-BE49-F238E27FC236}">
                <a16:creationId xmlns:a16="http://schemas.microsoft.com/office/drawing/2014/main" id="{762421BE-962D-48DB-94D8-B2B4E97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911225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 dirty="0"/>
              <a:t>TWh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CE6E3C0-1263-4916-B56E-ED3FE7813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694675"/>
              </p:ext>
            </p:extLst>
          </p:nvPr>
        </p:nvGraphicFramePr>
        <p:xfrm>
          <a:off x="409303" y="1219200"/>
          <a:ext cx="8995954" cy="460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806D99B9-2452-4E5E-9E8F-6C72554A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3121025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Erdgas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A378E-F20A-4D45-ABEA-4A1444E5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198" y="3275012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Mineralöl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7AE0B4-BA50-4C20-A4E8-1571D871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05" y="3854722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Kohle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3E0288-B57D-477B-9AEF-AE978B18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991" y="4663758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accent2"/>
                </a:solidFill>
              </a:rPr>
              <a:t>Kernkraft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7FB05F4-4C0A-4A9A-ADF8-FEB52B4B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478" y="5847222"/>
            <a:ext cx="208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 Bericht für 2019</a:t>
            </a:r>
          </a:p>
        </p:txBody>
      </p:sp>
    </p:spTree>
    <p:extLst>
      <p:ext uri="{BB962C8B-B14F-4D97-AF65-F5344CB8AC3E}">
        <p14:creationId xmlns:p14="http://schemas.microsoft.com/office/powerpoint/2010/main" val="284442924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e_ppt_basic_gray_DE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sie_ppt_basic_gray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e_ppt_basic_gray_DE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_ppt_basic_gray_DE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1558</Words>
  <Application>Microsoft Office PowerPoint</Application>
  <PresentationFormat>A4-Papier (210 x 297 mm)</PresentationFormat>
  <Paragraphs>331</Paragraphs>
  <Slides>22</Slides>
  <Notes>22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Siemens Slab</vt:lpstr>
      <vt:lpstr>Wingdings</vt:lpstr>
      <vt:lpstr>pg_blau_basisversion</vt:lpstr>
      <vt:lpstr>sie_ppt_basic_gray_DE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Thielwol</cp:lastModifiedBy>
  <cp:revision>2126</cp:revision>
  <cp:lastPrinted>2019-03-23T07:11:31Z</cp:lastPrinted>
  <dcterms:created xsi:type="dcterms:W3CDTF">2003-01-24T08:17:53Z</dcterms:created>
  <dcterms:modified xsi:type="dcterms:W3CDTF">2020-01-25T15:25:41Z</dcterms:modified>
</cp:coreProperties>
</file>