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0" r:id="rId2"/>
  </p:sldMasterIdLst>
  <p:notesMasterIdLst>
    <p:notesMasterId r:id="rId26"/>
  </p:notesMasterIdLst>
  <p:handoutMasterIdLst>
    <p:handoutMasterId r:id="rId27"/>
  </p:handoutMasterIdLst>
  <p:sldIdLst>
    <p:sldId id="878" r:id="rId3"/>
    <p:sldId id="879" r:id="rId4"/>
    <p:sldId id="887" r:id="rId5"/>
    <p:sldId id="886" r:id="rId6"/>
    <p:sldId id="889" r:id="rId7"/>
    <p:sldId id="861" r:id="rId8"/>
    <p:sldId id="882" r:id="rId9"/>
    <p:sldId id="868" r:id="rId10"/>
    <p:sldId id="714" r:id="rId11"/>
    <p:sldId id="870" r:id="rId12"/>
    <p:sldId id="884" r:id="rId13"/>
    <p:sldId id="811" r:id="rId14"/>
    <p:sldId id="823" r:id="rId15"/>
    <p:sldId id="867" r:id="rId16"/>
    <p:sldId id="885" r:id="rId17"/>
    <p:sldId id="863" r:id="rId18"/>
    <p:sldId id="881" r:id="rId19"/>
    <p:sldId id="691" r:id="rId20"/>
    <p:sldId id="873" r:id="rId21"/>
    <p:sldId id="880" r:id="rId22"/>
    <p:sldId id="883" r:id="rId23"/>
    <p:sldId id="755" r:id="rId24"/>
    <p:sldId id="832" r:id="rId25"/>
  </p:sldIdLst>
  <p:sldSz cx="9906000" cy="6858000" type="A4"/>
  <p:notesSz cx="6865938" cy="999807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8">
          <p15:clr>
            <a:srgbClr val="A4A3A4"/>
          </p15:clr>
        </p15:guide>
        <p15:guide id="2" pos="216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lfgang Thiel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3300"/>
    <a:srgbClr val="3333FF"/>
    <a:srgbClr val="CC6600"/>
    <a:srgbClr val="008000"/>
    <a:srgbClr val="FFCC66"/>
    <a:srgbClr val="FFFF99"/>
    <a:srgbClr val="FF00FF"/>
    <a:srgbClr val="FF000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 snapToGrid="0">
      <p:cViewPr varScale="1">
        <p:scale>
          <a:sx n="82" d="100"/>
          <a:sy n="82" d="100"/>
        </p:scale>
        <p:origin x="758" y="6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1626" y="72"/>
      </p:cViewPr>
      <p:guideLst>
        <p:guide orient="horz" pos="3148"/>
        <p:guide pos="216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%20Daten%20allgemein\WT\Energie\01Initiative%20S&#252;dpfalz-Energie\05Projekte\Ausbaupfade%20Nullemission\2Ausbaupfad%20bis%202040\Transformation204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atenWT\WT\Energie\Vortr&#228;ge%20EnergiewendeWT\Prim&#228;renergiedaten\Prim&#228;renergiedaten\Prim&#228;renergiedaten%202016.xlsx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atenWT\WT\Energie\01Initiative%20S&#252;dpfalz-Energie\08Veranstaltungen\2019\2019-03-23Ausbaupfald2050\Quellen\Transformat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%20Daten%20allgemein\WT\Energie\01Initiative%20S&#252;dpfalz-Energie\05Projekte\Ausbaupfade%20Nullemission\2Ausbaupfad%20bis%202040\Transformation2040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955848076955569E-2"/>
          <c:y val="3.4475916894774701E-2"/>
          <c:w val="0.89466932956798506"/>
          <c:h val="0.83636443331484756"/>
        </c:manualLayout>
      </c:layout>
      <c:lineChart>
        <c:grouping val="standard"/>
        <c:varyColors val="0"/>
        <c:ser>
          <c:idx val="0"/>
          <c:order val="0"/>
          <c:tx>
            <c:strRef>
              <c:f>Transformation!$A$2</c:f>
              <c:strCache>
                <c:ptCount val="1"/>
                <c:pt idx="0">
                  <c:v>Bedarf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Transformation!$B$2:$Y$2</c:f>
              <c:numCache>
                <c:formatCode>#,##0</c:formatCode>
                <c:ptCount val="24"/>
                <c:pt idx="0">
                  <c:v>3485</c:v>
                </c:pt>
                <c:pt idx="1">
                  <c:v>3416.695652173913</c:v>
                </c:pt>
                <c:pt idx="2">
                  <c:v>3348.391304347826</c:v>
                </c:pt>
                <c:pt idx="3">
                  <c:v>3280.086956521739</c:v>
                </c:pt>
                <c:pt idx="4">
                  <c:v>3211.782608695652</c:v>
                </c:pt>
                <c:pt idx="5">
                  <c:v>3143.478260869565</c:v>
                </c:pt>
                <c:pt idx="6">
                  <c:v>3075.173913043478</c:v>
                </c:pt>
                <c:pt idx="7">
                  <c:v>3006.869565217391</c:v>
                </c:pt>
                <c:pt idx="8">
                  <c:v>2938.565217391304</c:v>
                </c:pt>
                <c:pt idx="9">
                  <c:v>2870.260869565217</c:v>
                </c:pt>
                <c:pt idx="10">
                  <c:v>2801.95652173913</c:v>
                </c:pt>
                <c:pt idx="11">
                  <c:v>2733.652173913043</c:v>
                </c:pt>
                <c:pt idx="12">
                  <c:v>2665.347826086956</c:v>
                </c:pt>
                <c:pt idx="13">
                  <c:v>2597.0434782608691</c:v>
                </c:pt>
                <c:pt idx="14">
                  <c:v>2528.7391304347821</c:v>
                </c:pt>
                <c:pt idx="15">
                  <c:v>2460.4347826086951</c:v>
                </c:pt>
                <c:pt idx="16">
                  <c:v>2392.1304347826081</c:v>
                </c:pt>
                <c:pt idx="17">
                  <c:v>2323.8260869565211</c:v>
                </c:pt>
                <c:pt idx="18">
                  <c:v>2255.5217391304341</c:v>
                </c:pt>
                <c:pt idx="19">
                  <c:v>2187.2173913043471</c:v>
                </c:pt>
                <c:pt idx="20">
                  <c:v>2118.9130434782601</c:v>
                </c:pt>
                <c:pt idx="21">
                  <c:v>2050.6086956521731</c:v>
                </c:pt>
                <c:pt idx="22">
                  <c:v>1982.3043478260861</c:v>
                </c:pt>
                <c:pt idx="23">
                  <c:v>1914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8F5-4DB3-AEED-E908BC494597}"/>
            </c:ext>
          </c:extLst>
        </c:ser>
        <c:ser>
          <c:idx val="1"/>
          <c:order val="1"/>
          <c:tx>
            <c:strRef>
              <c:f>Transformation!$A$3</c:f>
              <c:strCache>
                <c:ptCount val="1"/>
                <c:pt idx="0">
                  <c:v>Erneuerbare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00B050"/>
                </a:solidFill>
              </a:ln>
              <a:effectLst/>
            </c:spPr>
          </c:marker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Transformation!$B$3:$Y$3</c:f>
              <c:numCache>
                <c:formatCode>#,##0</c:formatCode>
                <c:ptCount val="24"/>
                <c:pt idx="0">
                  <c:v>496</c:v>
                </c:pt>
                <c:pt idx="1">
                  <c:v>500.96</c:v>
                </c:pt>
                <c:pt idx="2">
                  <c:v>505.96959999999996</c:v>
                </c:pt>
                <c:pt idx="3">
                  <c:v>511.02929599999999</c:v>
                </c:pt>
                <c:pt idx="4">
                  <c:v>581.17783120000001</c:v>
                </c:pt>
                <c:pt idx="5">
                  <c:v>651.32636639999998</c:v>
                </c:pt>
                <c:pt idx="6">
                  <c:v>721.47490159999995</c:v>
                </c:pt>
                <c:pt idx="7">
                  <c:v>791.62343679999992</c:v>
                </c:pt>
                <c:pt idx="8">
                  <c:v>861.77197199999989</c:v>
                </c:pt>
                <c:pt idx="9">
                  <c:v>931.92050719999986</c:v>
                </c:pt>
                <c:pt idx="10">
                  <c:v>1002.0690423999998</c:v>
                </c:pt>
                <c:pt idx="11">
                  <c:v>1072.2175775999999</c:v>
                </c:pt>
                <c:pt idx="12">
                  <c:v>1142.3661127999999</c:v>
                </c:pt>
                <c:pt idx="13">
                  <c:v>1212.5146479999999</c:v>
                </c:pt>
                <c:pt idx="14">
                  <c:v>1282.6631831999998</c:v>
                </c:pt>
                <c:pt idx="15">
                  <c:v>1352.8117183999998</c:v>
                </c:pt>
                <c:pt idx="16">
                  <c:v>1422.9602535999998</c:v>
                </c:pt>
                <c:pt idx="17">
                  <c:v>1493.1087887999997</c:v>
                </c:pt>
                <c:pt idx="18">
                  <c:v>1563.2573239999997</c:v>
                </c:pt>
                <c:pt idx="19">
                  <c:v>1633.4058591999997</c:v>
                </c:pt>
                <c:pt idx="20">
                  <c:v>1703.5543943999996</c:v>
                </c:pt>
                <c:pt idx="21">
                  <c:v>1773.7029295999996</c:v>
                </c:pt>
                <c:pt idx="22">
                  <c:v>1843.8514647999996</c:v>
                </c:pt>
                <c:pt idx="23">
                  <c:v>1914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8F5-4DB3-AEED-E908BC494597}"/>
            </c:ext>
          </c:extLst>
        </c:ser>
        <c:ser>
          <c:idx val="2"/>
          <c:order val="2"/>
          <c:tx>
            <c:strRef>
              <c:f>Transformation!$A$4</c:f>
              <c:strCache>
                <c:ptCount val="1"/>
                <c:pt idx="0">
                  <c:v>Mineralöl-nichtenergetisch</c:v>
                </c:pt>
              </c:strCache>
            </c:strRef>
          </c:tx>
          <c:spPr>
            <a:ln w="28575" cap="rnd">
              <a:solidFill>
                <a:srgbClr val="FFCC6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rgbClr val="FFCC66"/>
                </a:solidFill>
              </a:ln>
              <a:effectLst/>
            </c:spPr>
          </c:marker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Transformation!$B$4:$Y$4</c:f>
              <c:numCache>
                <c:formatCode>#,##0</c:formatCode>
                <c:ptCount val="24"/>
                <c:pt idx="0">
                  <c:v>1014.0000104399999</c:v>
                </c:pt>
                <c:pt idx="1">
                  <c:v>969.91305346434774</c:v>
                </c:pt>
                <c:pt idx="2">
                  <c:v>925.82609648869561</c:v>
                </c:pt>
                <c:pt idx="3">
                  <c:v>881.73913951304348</c:v>
                </c:pt>
                <c:pt idx="4">
                  <c:v>837.65218253739135</c:v>
                </c:pt>
                <c:pt idx="5">
                  <c:v>793.56522556173923</c:v>
                </c:pt>
                <c:pt idx="6">
                  <c:v>749.4782685860871</c:v>
                </c:pt>
                <c:pt idx="7">
                  <c:v>705.39131161043497</c:v>
                </c:pt>
                <c:pt idx="8">
                  <c:v>661.30435463478284</c:v>
                </c:pt>
                <c:pt idx="9">
                  <c:v>617.21739765913071</c:v>
                </c:pt>
                <c:pt idx="10">
                  <c:v>573.13044068347858</c:v>
                </c:pt>
                <c:pt idx="11">
                  <c:v>529.04348370782645</c:v>
                </c:pt>
                <c:pt idx="12">
                  <c:v>484.95652673217427</c:v>
                </c:pt>
                <c:pt idx="13">
                  <c:v>440.86956975652208</c:v>
                </c:pt>
                <c:pt idx="14">
                  <c:v>396.7826127808699</c:v>
                </c:pt>
                <c:pt idx="15">
                  <c:v>352.69565580521771</c:v>
                </c:pt>
                <c:pt idx="16">
                  <c:v>308.60869882956553</c:v>
                </c:pt>
                <c:pt idx="17">
                  <c:v>264.52174185391334</c:v>
                </c:pt>
                <c:pt idx="18">
                  <c:v>220.43478487826115</c:v>
                </c:pt>
                <c:pt idx="19">
                  <c:v>176.34782790260897</c:v>
                </c:pt>
                <c:pt idx="20">
                  <c:v>132.26087092695678</c:v>
                </c:pt>
                <c:pt idx="21">
                  <c:v>88.173913951304613</c:v>
                </c:pt>
                <c:pt idx="22">
                  <c:v>44.086956975652441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8F5-4DB3-AEED-E908BC494597}"/>
            </c:ext>
          </c:extLst>
        </c:ser>
        <c:ser>
          <c:idx val="3"/>
          <c:order val="3"/>
          <c:tx>
            <c:strRef>
              <c:f>Transformation!$A$5</c:f>
              <c:strCache>
                <c:ptCount val="1"/>
                <c:pt idx="0">
                  <c:v>Kohle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Transformation!$B$5:$Y$5</c:f>
              <c:numCache>
                <c:formatCode>#,##0</c:formatCode>
                <c:ptCount val="24"/>
                <c:pt idx="0">
                  <c:v>831.94445109999992</c:v>
                </c:pt>
                <c:pt idx="1">
                  <c:v>785.72531492777773</c:v>
                </c:pt>
                <c:pt idx="2">
                  <c:v>739.50617875555554</c:v>
                </c:pt>
                <c:pt idx="3">
                  <c:v>693.28704258333335</c:v>
                </c:pt>
                <c:pt idx="4">
                  <c:v>647.06790641111115</c:v>
                </c:pt>
                <c:pt idx="5">
                  <c:v>600.84877023888896</c:v>
                </c:pt>
                <c:pt idx="6">
                  <c:v>554.62963406666677</c:v>
                </c:pt>
                <c:pt idx="7">
                  <c:v>508.41049789444457</c:v>
                </c:pt>
                <c:pt idx="8">
                  <c:v>462.19136172222238</c:v>
                </c:pt>
                <c:pt idx="9">
                  <c:v>415.97222555000019</c:v>
                </c:pt>
                <c:pt idx="10">
                  <c:v>369.753089377778</c:v>
                </c:pt>
                <c:pt idx="11">
                  <c:v>323.5339532055558</c:v>
                </c:pt>
                <c:pt idx="12">
                  <c:v>277.31481703333361</c:v>
                </c:pt>
                <c:pt idx="13">
                  <c:v>231.09568086111139</c:v>
                </c:pt>
                <c:pt idx="14">
                  <c:v>184.87654468888917</c:v>
                </c:pt>
                <c:pt idx="15">
                  <c:v>138.65740851666695</c:v>
                </c:pt>
                <c:pt idx="16">
                  <c:v>92.438272344444727</c:v>
                </c:pt>
                <c:pt idx="17">
                  <c:v>46.219136172222505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8F5-4DB3-AEED-E908BC494597}"/>
            </c:ext>
          </c:extLst>
        </c:ser>
        <c:ser>
          <c:idx val="4"/>
          <c:order val="4"/>
          <c:tx>
            <c:strRef>
              <c:f>Transformation!$A$6</c:f>
              <c:strCache>
                <c:ptCount val="1"/>
                <c:pt idx="0">
                  <c:v>Kernenergie</c:v>
                </c:pt>
              </c:strCache>
            </c:strRef>
          </c:tx>
          <c:spPr>
            <a:ln w="28575" cap="rnd">
              <a:solidFill>
                <a:srgbClr val="FF00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rgbClr val="FF00FF"/>
                </a:solidFill>
              </a:ln>
              <a:effectLst/>
            </c:spPr>
          </c:marker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Transformation!$B$6:$Y$6</c:f>
              <c:numCache>
                <c:formatCode>#,##0</c:formatCode>
                <c:ptCount val="24"/>
                <c:pt idx="0">
                  <c:v>231.38889073999997</c:v>
                </c:pt>
                <c:pt idx="1">
                  <c:v>185.11111259199998</c:v>
                </c:pt>
                <c:pt idx="2">
                  <c:v>138.833334444</c:v>
                </c:pt>
                <c:pt idx="3">
                  <c:v>92.555556296000006</c:v>
                </c:pt>
                <c:pt idx="4">
                  <c:v>46.27777814800001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8F5-4DB3-AEED-E908BC494597}"/>
            </c:ext>
          </c:extLst>
        </c:ser>
        <c:ser>
          <c:idx val="5"/>
          <c:order val="5"/>
          <c:tx>
            <c:strRef>
              <c:f>Transformation!$A$7</c:f>
              <c:strCache>
                <c:ptCount val="1"/>
                <c:pt idx="0">
                  <c:v>Erdgas</c:v>
                </c:pt>
              </c:strCache>
            </c:strRef>
          </c:tx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rgbClr val="FFFF00"/>
                </a:solidFill>
              </a:ln>
              <a:effectLst/>
            </c:spPr>
          </c:marker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Transformation!$B$7:$Y$7</c:f>
              <c:numCache>
                <c:formatCode>#,##0</c:formatCode>
                <c:ptCount val="24"/>
                <c:pt idx="0">
                  <c:v>900.55556275999993</c:v>
                </c:pt>
                <c:pt idx="1">
                  <c:v>974.98617118978768</c:v>
                </c:pt>
                <c:pt idx="2">
                  <c:v>1038.256094659575</c:v>
                </c:pt>
                <c:pt idx="3">
                  <c:v>1101.4759221293618</c:v>
                </c:pt>
                <c:pt idx="4">
                  <c:v>1099.6069103991495</c:v>
                </c:pt>
                <c:pt idx="5">
                  <c:v>1097.7378986689369</c:v>
                </c:pt>
                <c:pt idx="6">
                  <c:v>1049.5911087907241</c:v>
                </c:pt>
                <c:pt idx="7">
                  <c:v>1001.4443189125114</c:v>
                </c:pt>
                <c:pt idx="8">
                  <c:v>953.2975290342988</c:v>
                </c:pt>
                <c:pt idx="9">
                  <c:v>905.15073915608616</c:v>
                </c:pt>
                <c:pt idx="10">
                  <c:v>857.00394927787352</c:v>
                </c:pt>
                <c:pt idx="11">
                  <c:v>808.85715939966087</c:v>
                </c:pt>
                <c:pt idx="12">
                  <c:v>760.71036952144823</c:v>
                </c:pt>
                <c:pt idx="13">
                  <c:v>712.5635796432357</c:v>
                </c:pt>
                <c:pt idx="14">
                  <c:v>664.41678976502317</c:v>
                </c:pt>
                <c:pt idx="15">
                  <c:v>616.26999988681064</c:v>
                </c:pt>
                <c:pt idx="16">
                  <c:v>568.12321000859799</c:v>
                </c:pt>
                <c:pt idx="17">
                  <c:v>519.97642013038546</c:v>
                </c:pt>
                <c:pt idx="18">
                  <c:v>471.82963025217322</c:v>
                </c:pt>
                <c:pt idx="19">
                  <c:v>377.46370420173844</c:v>
                </c:pt>
                <c:pt idx="20">
                  <c:v>283.09777815130366</c:v>
                </c:pt>
                <c:pt idx="21">
                  <c:v>188.73185210086888</c:v>
                </c:pt>
                <c:pt idx="22">
                  <c:v>94.365926050434069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8F5-4DB3-AEED-E908BC4945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3084656"/>
        <c:axId val="403078752"/>
      </c:lineChart>
      <c:catAx>
        <c:axId val="4030846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03078752"/>
        <c:crosses val="autoZero"/>
        <c:auto val="1"/>
        <c:lblAlgn val="ctr"/>
        <c:lblOffset val="100"/>
        <c:noMultiLvlLbl val="0"/>
      </c:catAx>
      <c:valAx>
        <c:axId val="40307875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403084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2.0833333333333332E-2"/>
          <c:w val="1"/>
          <c:h val="0.9791666666666666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"/>
          <c:w val="1"/>
          <c:h val="0.9791702544673243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F8F-4848-9229-8FDFDAB1ED75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F8F-4848-9229-8FDFDAB1ED75}"/>
              </c:ext>
            </c:extLst>
          </c:dPt>
          <c:dPt>
            <c:idx val="2"/>
            <c:bubble3D val="0"/>
            <c:spPr>
              <a:solidFill>
                <a:schemeClr val="tx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F8F-4848-9229-8FDFDAB1ED75}"/>
              </c:ext>
            </c:extLst>
          </c:dPt>
          <c:dPt>
            <c:idx val="3"/>
            <c:bubble3D val="0"/>
            <c:spPr>
              <a:solidFill>
                <a:srgbClr val="A5002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F8F-4848-9229-8FDFDAB1ED75}"/>
              </c:ext>
            </c:extLst>
          </c:dPt>
          <c:dPt>
            <c:idx val="4"/>
            <c:bubble3D val="0"/>
            <c:spPr>
              <a:solidFill>
                <a:srgbClr val="FF00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EF8F-4848-9229-8FDFDAB1ED75}"/>
              </c:ext>
            </c:extLst>
          </c:dPt>
          <c:dPt>
            <c:idx val="5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EF8F-4848-9229-8FDFDAB1ED75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EF8F-4848-9229-8FDFDAB1ED75}"/>
              </c:ext>
            </c:extLst>
          </c:dPt>
          <c:dLbls>
            <c:dLbl>
              <c:idx val="0"/>
              <c:layout>
                <c:manualLayout>
                  <c:x val="-0.21893637865108745"/>
                  <c:y val="9.50165998711335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F8F-4848-9229-8FDFDAB1ED75}"/>
                </c:ext>
              </c:extLst>
            </c:dLbl>
            <c:dLbl>
              <c:idx val="1"/>
              <c:layout>
                <c:manualLayout>
                  <c:x val="-0.11473877097932017"/>
                  <c:y val="-0.37933852252439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F8F-4848-9229-8FDFDAB1ED75}"/>
                </c:ext>
              </c:extLst>
            </c:dLbl>
            <c:dLbl>
              <c:idx val="2"/>
              <c:layout>
                <c:manualLayout>
                  <c:x val="0.16667694777412315"/>
                  <c:y val="-0.2544736768433505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F8F-4848-9229-8FDFDAB1ED75}"/>
                </c:ext>
              </c:extLst>
            </c:dLbl>
            <c:dLbl>
              <c:idx val="3"/>
              <c:layout>
                <c:manualLayout>
                  <c:x val="0.12053233376548174"/>
                  <c:y val="-0.1562792834357732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F8F-4848-9229-8FDFDAB1ED75}"/>
                </c:ext>
              </c:extLst>
            </c:dLbl>
            <c:dLbl>
              <c:idx val="4"/>
              <c:layout>
                <c:manualLayout>
                  <c:x val="0.14892196361044749"/>
                  <c:y val="3.63963820380389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F8F-4848-9229-8FDFDAB1ED75}"/>
                </c:ext>
              </c:extLst>
            </c:dLbl>
            <c:dLbl>
              <c:idx val="5"/>
              <c:layout>
                <c:manualLayout>
                  <c:x val="0.10493169339656923"/>
                  <c:y val="0.1025865643435958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F8F-4848-9229-8FDFDAB1ED75}"/>
                </c:ext>
              </c:extLst>
            </c:dLbl>
            <c:dLbl>
              <c:idx val="6"/>
              <c:layout>
                <c:manualLayout>
                  <c:x val="5.0172048594423644E-3"/>
                  <c:y val="6.9988169243958035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F8F-4848-9229-8FDFDAB1ED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Primärenergieverbrauch!$A$2:$A$8</c:f>
              <c:strCache>
                <c:ptCount val="7"/>
                <c:pt idx="0">
                  <c:v>Mineralöl</c:v>
                </c:pt>
                <c:pt idx="1">
                  <c:v>Erdgas</c:v>
                </c:pt>
                <c:pt idx="2">
                  <c:v>Steinkohle</c:v>
                </c:pt>
                <c:pt idx="3">
                  <c:v>Braunkohle</c:v>
                </c:pt>
                <c:pt idx="4">
                  <c:v>Kernenergie</c:v>
                </c:pt>
                <c:pt idx="5">
                  <c:v>Erneuerbare</c:v>
                </c:pt>
                <c:pt idx="6">
                  <c:v>Übrige</c:v>
                </c:pt>
              </c:strCache>
            </c:strRef>
          </c:cat>
          <c:val>
            <c:numRef>
              <c:f>Primärenergieverbrauch!$D$2:$D$8</c:f>
              <c:numCache>
                <c:formatCode>0.0</c:formatCode>
                <c:ptCount val="7"/>
                <c:pt idx="0">
                  <c:v>34.085467605020675</c:v>
                </c:pt>
                <c:pt idx="1">
                  <c:v>23.521729666981063</c:v>
                </c:pt>
                <c:pt idx="2">
                  <c:v>10.788652688094029</c:v>
                </c:pt>
                <c:pt idx="3">
                  <c:v>10.9410142929696</c:v>
                </c:pt>
                <c:pt idx="4">
                  <c:v>6.0436769933976633</c:v>
                </c:pt>
                <c:pt idx="5">
                  <c:v>12.921715156352025</c:v>
                </c:pt>
                <c:pt idx="6">
                  <c:v>1.6977435971849382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F8F-4848-9229-8FDFDAB1ED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955848076955569E-2"/>
          <c:y val="3.4475916894774701E-2"/>
          <c:w val="0.89466932956798506"/>
          <c:h val="0.83636443331484756"/>
        </c:manualLayout>
      </c:layout>
      <c:lineChart>
        <c:grouping val="standard"/>
        <c:varyColors val="0"/>
        <c:ser>
          <c:idx val="0"/>
          <c:order val="0"/>
          <c:tx>
            <c:strRef>
              <c:f>Transformation!$A$2</c:f>
              <c:strCache>
                <c:ptCount val="1"/>
                <c:pt idx="0">
                  <c:v>Bedarf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9491790197781799E-2"/>
                  <c:y val="-5.10953526521621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3333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846-46BC-9C8F-B06B49126C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Transformation!$B$2:$Y$2</c:f>
              <c:numCache>
                <c:formatCode>#,##0</c:formatCode>
                <c:ptCount val="24"/>
                <c:pt idx="0">
                  <c:v>3485</c:v>
                </c:pt>
                <c:pt idx="1">
                  <c:v>3416.695652173913</c:v>
                </c:pt>
                <c:pt idx="2">
                  <c:v>3348.391304347826</c:v>
                </c:pt>
                <c:pt idx="3">
                  <c:v>3280.086956521739</c:v>
                </c:pt>
                <c:pt idx="4">
                  <c:v>3211.782608695652</c:v>
                </c:pt>
                <c:pt idx="5">
                  <c:v>3143.478260869565</c:v>
                </c:pt>
                <c:pt idx="6">
                  <c:v>3075.173913043478</c:v>
                </c:pt>
                <c:pt idx="7">
                  <c:v>3006.869565217391</c:v>
                </c:pt>
                <c:pt idx="8">
                  <c:v>2938.565217391304</c:v>
                </c:pt>
                <c:pt idx="9">
                  <c:v>2870.260869565217</c:v>
                </c:pt>
                <c:pt idx="10">
                  <c:v>2801.95652173913</c:v>
                </c:pt>
                <c:pt idx="11">
                  <c:v>2733.652173913043</c:v>
                </c:pt>
                <c:pt idx="12">
                  <c:v>2665.347826086956</c:v>
                </c:pt>
                <c:pt idx="13">
                  <c:v>2597.0434782608691</c:v>
                </c:pt>
                <c:pt idx="14">
                  <c:v>2528.7391304347821</c:v>
                </c:pt>
                <c:pt idx="15">
                  <c:v>2460.4347826086951</c:v>
                </c:pt>
                <c:pt idx="16">
                  <c:v>2392.1304347826081</c:v>
                </c:pt>
                <c:pt idx="17">
                  <c:v>2323.8260869565211</c:v>
                </c:pt>
                <c:pt idx="18">
                  <c:v>2255.5217391304341</c:v>
                </c:pt>
                <c:pt idx="19">
                  <c:v>2187.2173913043471</c:v>
                </c:pt>
                <c:pt idx="20">
                  <c:v>2118.9130434782601</c:v>
                </c:pt>
                <c:pt idx="21">
                  <c:v>2050.6086956521731</c:v>
                </c:pt>
                <c:pt idx="22">
                  <c:v>1982.3043478260861</c:v>
                </c:pt>
                <c:pt idx="23">
                  <c:v>1914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846-46BC-9C8F-B06B49126CED}"/>
            </c:ext>
          </c:extLst>
        </c:ser>
        <c:ser>
          <c:idx val="1"/>
          <c:order val="1"/>
          <c:tx>
            <c:strRef>
              <c:f>Transformation!$A$3</c:f>
              <c:strCache>
                <c:ptCount val="1"/>
                <c:pt idx="0">
                  <c:v>Erneuerbare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00B05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9491790197781785E-2"/>
                  <c:y val="2.42030617826030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3333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846-46BC-9C8F-B06B49126CED}"/>
                </c:ext>
              </c:extLst>
            </c:dLbl>
            <c:dLbl>
              <c:idx val="23"/>
              <c:layout>
                <c:manualLayout>
                  <c:x val="-3.9732538487898469E-3"/>
                  <c:y val="2.689229086955904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3333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22-4025-9A24-3D90C5FA1D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Transformation!$B$3:$Y$3</c:f>
              <c:numCache>
                <c:formatCode>#,##0</c:formatCode>
                <c:ptCount val="24"/>
                <c:pt idx="0">
                  <c:v>496</c:v>
                </c:pt>
                <c:pt idx="1">
                  <c:v>500.96</c:v>
                </c:pt>
                <c:pt idx="2">
                  <c:v>505.96959999999996</c:v>
                </c:pt>
                <c:pt idx="3">
                  <c:v>511.02929599999999</c:v>
                </c:pt>
                <c:pt idx="4">
                  <c:v>581.17783120000001</c:v>
                </c:pt>
                <c:pt idx="5">
                  <c:v>651.32636639999998</c:v>
                </c:pt>
                <c:pt idx="6">
                  <c:v>721.47490159999995</c:v>
                </c:pt>
                <c:pt idx="7">
                  <c:v>791.62343679999992</c:v>
                </c:pt>
                <c:pt idx="8">
                  <c:v>861.77197199999989</c:v>
                </c:pt>
                <c:pt idx="9">
                  <c:v>931.92050719999986</c:v>
                </c:pt>
                <c:pt idx="10">
                  <c:v>1002.0690423999998</c:v>
                </c:pt>
                <c:pt idx="11">
                  <c:v>1072.2175775999999</c:v>
                </c:pt>
                <c:pt idx="12">
                  <c:v>1142.3661127999999</c:v>
                </c:pt>
                <c:pt idx="13">
                  <c:v>1212.5146479999999</c:v>
                </c:pt>
                <c:pt idx="14">
                  <c:v>1282.6631831999998</c:v>
                </c:pt>
                <c:pt idx="15">
                  <c:v>1352.8117183999998</c:v>
                </c:pt>
                <c:pt idx="16">
                  <c:v>1422.9602535999998</c:v>
                </c:pt>
                <c:pt idx="17">
                  <c:v>1493.1087887999997</c:v>
                </c:pt>
                <c:pt idx="18">
                  <c:v>1563.2573239999997</c:v>
                </c:pt>
                <c:pt idx="19">
                  <c:v>1633.4058591999997</c:v>
                </c:pt>
                <c:pt idx="20">
                  <c:v>1703.5543943999996</c:v>
                </c:pt>
                <c:pt idx="21">
                  <c:v>1773.7029295999996</c:v>
                </c:pt>
                <c:pt idx="22">
                  <c:v>1843.8514647999996</c:v>
                </c:pt>
                <c:pt idx="23">
                  <c:v>1914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846-46BC-9C8F-B06B49126CED}"/>
            </c:ext>
          </c:extLst>
        </c:ser>
        <c:ser>
          <c:idx val="2"/>
          <c:order val="2"/>
          <c:tx>
            <c:strRef>
              <c:f>Transformation!$A$4</c:f>
              <c:strCache>
                <c:ptCount val="1"/>
                <c:pt idx="0">
                  <c:v>Mineralöl-nichtenergetisch</c:v>
                </c:pt>
              </c:strCache>
            </c:strRef>
          </c:tx>
          <c:spPr>
            <a:ln w="28575" cap="rnd">
              <a:solidFill>
                <a:srgbClr val="FFCC6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rgbClr val="FFCC6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6179869954238792E-2"/>
                  <c:y val="-6.991995626085352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3333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846-46BC-9C8F-B06B49126C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Transformation!$B$4:$Y$4</c:f>
              <c:numCache>
                <c:formatCode>#,##0</c:formatCode>
                <c:ptCount val="24"/>
                <c:pt idx="0">
                  <c:v>1014.0000104399999</c:v>
                </c:pt>
                <c:pt idx="1">
                  <c:v>969.91305346434774</c:v>
                </c:pt>
                <c:pt idx="2">
                  <c:v>925.82609648869561</c:v>
                </c:pt>
                <c:pt idx="3">
                  <c:v>881.73913951304348</c:v>
                </c:pt>
                <c:pt idx="4">
                  <c:v>837.65218253739135</c:v>
                </c:pt>
                <c:pt idx="5">
                  <c:v>793.56522556173923</c:v>
                </c:pt>
                <c:pt idx="6">
                  <c:v>749.4782685860871</c:v>
                </c:pt>
                <c:pt idx="7">
                  <c:v>705.39131161043497</c:v>
                </c:pt>
                <c:pt idx="8">
                  <c:v>661.30435463478284</c:v>
                </c:pt>
                <c:pt idx="9">
                  <c:v>617.21739765913071</c:v>
                </c:pt>
                <c:pt idx="10">
                  <c:v>573.13044068347858</c:v>
                </c:pt>
                <c:pt idx="11">
                  <c:v>529.04348370782645</c:v>
                </c:pt>
                <c:pt idx="12">
                  <c:v>484.95652673217427</c:v>
                </c:pt>
                <c:pt idx="13">
                  <c:v>440.86956975652208</c:v>
                </c:pt>
                <c:pt idx="14">
                  <c:v>396.7826127808699</c:v>
                </c:pt>
                <c:pt idx="15">
                  <c:v>352.69565580521771</c:v>
                </c:pt>
                <c:pt idx="16">
                  <c:v>308.60869882956553</c:v>
                </c:pt>
                <c:pt idx="17">
                  <c:v>264.52174185391334</c:v>
                </c:pt>
                <c:pt idx="18">
                  <c:v>220.43478487826115</c:v>
                </c:pt>
                <c:pt idx="19">
                  <c:v>176.34782790260897</c:v>
                </c:pt>
                <c:pt idx="20">
                  <c:v>132.26087092695678</c:v>
                </c:pt>
                <c:pt idx="21">
                  <c:v>88.173913951304613</c:v>
                </c:pt>
                <c:pt idx="22">
                  <c:v>44.086956975652441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846-46BC-9C8F-B06B49126CED}"/>
            </c:ext>
          </c:extLst>
        </c:ser>
        <c:ser>
          <c:idx val="3"/>
          <c:order val="3"/>
          <c:tx>
            <c:strRef>
              <c:f>Transformation!$A$5</c:f>
              <c:strCache>
                <c:ptCount val="1"/>
                <c:pt idx="0">
                  <c:v>Kohle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tx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4141326392616184E-2"/>
                  <c:y val="1.344614543477932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3333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22-4025-9A24-3D90C5FA1D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Transformation!$B$5:$Y$5</c:f>
              <c:numCache>
                <c:formatCode>#,##0</c:formatCode>
                <c:ptCount val="24"/>
                <c:pt idx="0">
                  <c:v>831.94445109999992</c:v>
                </c:pt>
                <c:pt idx="1">
                  <c:v>785.72531492777773</c:v>
                </c:pt>
                <c:pt idx="2">
                  <c:v>739.50617875555554</c:v>
                </c:pt>
                <c:pt idx="3">
                  <c:v>693.28704258333335</c:v>
                </c:pt>
                <c:pt idx="4">
                  <c:v>647.06790641111115</c:v>
                </c:pt>
                <c:pt idx="5">
                  <c:v>600.84877023888896</c:v>
                </c:pt>
                <c:pt idx="6">
                  <c:v>554.62963406666677</c:v>
                </c:pt>
                <c:pt idx="7">
                  <c:v>508.41049789444457</c:v>
                </c:pt>
                <c:pt idx="8">
                  <c:v>462.19136172222238</c:v>
                </c:pt>
                <c:pt idx="9">
                  <c:v>415.97222555000019</c:v>
                </c:pt>
                <c:pt idx="10">
                  <c:v>369.753089377778</c:v>
                </c:pt>
                <c:pt idx="11">
                  <c:v>323.5339532055558</c:v>
                </c:pt>
                <c:pt idx="12">
                  <c:v>277.31481703333361</c:v>
                </c:pt>
                <c:pt idx="13">
                  <c:v>231.09568086111139</c:v>
                </c:pt>
                <c:pt idx="14">
                  <c:v>184.87654468888917</c:v>
                </c:pt>
                <c:pt idx="15">
                  <c:v>138.65740851666695</c:v>
                </c:pt>
                <c:pt idx="16">
                  <c:v>92.438272344444727</c:v>
                </c:pt>
                <c:pt idx="17">
                  <c:v>46.219136172222505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846-46BC-9C8F-B06B49126CED}"/>
            </c:ext>
          </c:extLst>
        </c:ser>
        <c:ser>
          <c:idx val="4"/>
          <c:order val="4"/>
          <c:tx>
            <c:strRef>
              <c:f>Transformation!$A$6</c:f>
              <c:strCache>
                <c:ptCount val="1"/>
                <c:pt idx="0">
                  <c:v>Kernenergie</c:v>
                </c:pt>
              </c:strCache>
            </c:strRef>
          </c:tx>
          <c:spPr>
            <a:ln w="28575" cap="rnd">
              <a:solidFill>
                <a:srgbClr val="FF00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rgbClr val="FF00FF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9491790197781785E-2"/>
                  <c:y val="1.344614543477952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3333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846-46BC-9C8F-B06B49126C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Transformation!$B$6:$Y$6</c:f>
              <c:numCache>
                <c:formatCode>#,##0</c:formatCode>
                <c:ptCount val="24"/>
                <c:pt idx="0">
                  <c:v>231.38889073999997</c:v>
                </c:pt>
                <c:pt idx="1">
                  <c:v>185.11111259199998</c:v>
                </c:pt>
                <c:pt idx="2">
                  <c:v>138.833334444</c:v>
                </c:pt>
                <c:pt idx="3">
                  <c:v>92.555556296000006</c:v>
                </c:pt>
                <c:pt idx="4">
                  <c:v>46.27777814800001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846-46BC-9C8F-B06B49126CED}"/>
            </c:ext>
          </c:extLst>
        </c:ser>
        <c:ser>
          <c:idx val="5"/>
          <c:order val="5"/>
          <c:tx>
            <c:strRef>
              <c:f>Transformation!$A$7</c:f>
              <c:strCache>
                <c:ptCount val="1"/>
                <c:pt idx="0">
                  <c:v>Erdgas</c:v>
                </c:pt>
              </c:strCache>
            </c:strRef>
          </c:tx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rgbClr val="FFFF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4141326392616184E-2"/>
                  <c:y val="-2.15138326956472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846-46BC-9C8F-B06B49126C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3333FF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Transformation!$B$7:$Y$7</c:f>
              <c:numCache>
                <c:formatCode>#,##0</c:formatCode>
                <c:ptCount val="24"/>
                <c:pt idx="0">
                  <c:v>900.55556275999993</c:v>
                </c:pt>
                <c:pt idx="1">
                  <c:v>974.98617118978768</c:v>
                </c:pt>
                <c:pt idx="2">
                  <c:v>1038.256094659575</c:v>
                </c:pt>
                <c:pt idx="3">
                  <c:v>1101.4759221293618</c:v>
                </c:pt>
                <c:pt idx="4">
                  <c:v>1099.6069103991495</c:v>
                </c:pt>
                <c:pt idx="5">
                  <c:v>1097.7378986689369</c:v>
                </c:pt>
                <c:pt idx="6">
                  <c:v>1049.5911087907241</c:v>
                </c:pt>
                <c:pt idx="7">
                  <c:v>1001.4443189125114</c:v>
                </c:pt>
                <c:pt idx="8">
                  <c:v>953.2975290342988</c:v>
                </c:pt>
                <c:pt idx="9">
                  <c:v>905.15073915608616</c:v>
                </c:pt>
                <c:pt idx="10">
                  <c:v>857.00394927787352</c:v>
                </c:pt>
                <c:pt idx="11">
                  <c:v>808.85715939966087</c:v>
                </c:pt>
                <c:pt idx="12">
                  <c:v>760.71036952144823</c:v>
                </c:pt>
                <c:pt idx="13">
                  <c:v>712.5635796432357</c:v>
                </c:pt>
                <c:pt idx="14">
                  <c:v>664.41678976502317</c:v>
                </c:pt>
                <c:pt idx="15">
                  <c:v>616.26999988681064</c:v>
                </c:pt>
                <c:pt idx="16">
                  <c:v>568.12321000859799</c:v>
                </c:pt>
                <c:pt idx="17">
                  <c:v>519.97642013038546</c:v>
                </c:pt>
                <c:pt idx="18">
                  <c:v>471.82963025217322</c:v>
                </c:pt>
                <c:pt idx="19">
                  <c:v>377.46370420173844</c:v>
                </c:pt>
                <c:pt idx="20">
                  <c:v>283.09777815130366</c:v>
                </c:pt>
                <c:pt idx="21">
                  <c:v>188.73185210086888</c:v>
                </c:pt>
                <c:pt idx="22">
                  <c:v>94.365926050434069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846-46BC-9C8F-B06B49126C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3084656"/>
        <c:axId val="403078752"/>
      </c:lineChart>
      <c:catAx>
        <c:axId val="403084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03078752"/>
        <c:crosses val="autoZero"/>
        <c:auto val="1"/>
        <c:lblAlgn val="ctr"/>
        <c:lblOffset val="100"/>
        <c:noMultiLvlLbl val="0"/>
      </c:catAx>
      <c:valAx>
        <c:axId val="403078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03084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501" name="Rectangle 5">
            <a:extLst>
              <a:ext uri="{FF2B5EF4-FFF2-40B4-BE49-F238E27FC236}">
                <a16:creationId xmlns:a16="http://schemas.microsoft.com/office/drawing/2014/main" id="{A7C46796-AE6A-46F3-A5BF-1F01171DA47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946275" y="9721850"/>
            <a:ext cx="297338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  <a:spAutoFit/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756BF379-7855-4659-BBCC-EFA696053E2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C43C84ED-B8EF-4DF7-A2DF-3474AC57053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30250" y="749300"/>
            <a:ext cx="5413375" cy="374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4869" name="Rectangle 5">
            <a:extLst>
              <a:ext uri="{FF2B5EF4-FFF2-40B4-BE49-F238E27FC236}">
                <a16:creationId xmlns:a16="http://schemas.microsoft.com/office/drawing/2014/main" id="{E7E31A47-72D7-49CB-BD22-BD666A78F1A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60425" y="4748213"/>
            <a:ext cx="5159375" cy="450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64872" name="Rectangle 8">
            <a:extLst>
              <a:ext uri="{FF2B5EF4-FFF2-40B4-BE49-F238E27FC236}">
                <a16:creationId xmlns:a16="http://schemas.microsoft.com/office/drawing/2014/main" id="{4781C312-BF01-4699-9695-A5F6FF06B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920875" y="9529763"/>
            <a:ext cx="30241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A41CB4C0-2579-4E3E-81C4-43D022665DC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138113" indent="-136525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263525" indent="-123825" algn="l" rtl="0" eaLnBrk="0" fontAlgn="base" hangingPunct="0">
      <a:spcBef>
        <a:spcPct val="30000"/>
      </a:spcBef>
      <a:spcAft>
        <a:spcPct val="0"/>
      </a:spcAft>
      <a:buChar char="-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A0CEA5C0-39D4-456D-A2B3-F5CC178B0C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E59E85-3E4F-4610-BEEF-254664E8CB24}" type="slidenum">
              <a:rPr lang="de-DE" altLang="de-DE" smtClean="0"/>
              <a:pPr>
                <a:spcBef>
                  <a:spcPct val="0"/>
                </a:spcBef>
              </a:pPr>
              <a:t>1</a:t>
            </a:fld>
            <a:endParaRPr lang="de-DE" altLang="de-DE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B9F6733-1F74-4206-83A0-AFB2AC7DA4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Notizenplatzhalter 2">
            <a:extLst>
              <a:ext uri="{FF2B5EF4-FFF2-40B4-BE49-F238E27FC236}">
                <a16:creationId xmlns:a16="http://schemas.microsoft.com/office/drawing/2014/main" id="{73BAEFAD-3093-40D6-A8BA-BA666C7647B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bildplatzhalter 1">
            <a:extLst>
              <a:ext uri="{FF2B5EF4-FFF2-40B4-BE49-F238E27FC236}">
                <a16:creationId xmlns:a16="http://schemas.microsoft.com/office/drawing/2014/main" id="{FA4D206C-30A3-4C60-9DC7-0A7FD705F6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Foliennummernplatzhalter 3">
            <a:extLst>
              <a:ext uri="{FF2B5EF4-FFF2-40B4-BE49-F238E27FC236}">
                <a16:creationId xmlns:a16="http://schemas.microsoft.com/office/drawing/2014/main" id="{35726495-8FCF-4ED4-ADDC-0CF6342C7A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C1B5C0-F1D2-4752-AFC5-26A8288E6A9F}" type="slidenum">
              <a:rPr lang="de-DE" altLang="de-DE" smtClean="0"/>
              <a:pPr>
                <a:spcBef>
                  <a:spcPct val="0"/>
                </a:spcBef>
              </a:pPr>
              <a:t>12</a:t>
            </a:fld>
            <a:endParaRPr lang="de-DE" altLang="de-DE"/>
          </a:p>
        </p:txBody>
      </p:sp>
      <p:sp>
        <p:nvSpPr>
          <p:cNvPr id="22532" name="Notizenplatzhalter 1">
            <a:extLst>
              <a:ext uri="{FF2B5EF4-FFF2-40B4-BE49-F238E27FC236}">
                <a16:creationId xmlns:a16="http://schemas.microsoft.com/office/drawing/2014/main" id="{5681BC40-3E09-484B-B8AF-55413CD35021}"/>
              </a:ext>
            </a:extLst>
          </p:cNvPr>
          <p:cNvSpPr>
            <a:spLocks noGrp="1"/>
          </p:cNvSpPr>
          <p:nvPr/>
        </p:nvSpPr>
        <p:spPr bwMode="auto">
          <a:xfrm>
            <a:off x="860425" y="4748213"/>
            <a:ext cx="5159375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1" tIns="46265" rIns="92531" bIns="46265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8113" indent="-1365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63525" indent="-123825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22533" name="Notizenplatzhalter 2">
            <a:extLst>
              <a:ext uri="{FF2B5EF4-FFF2-40B4-BE49-F238E27FC236}">
                <a16:creationId xmlns:a16="http://schemas.microsoft.com/office/drawing/2014/main" id="{586E86FF-9E95-4CBC-B0C1-945507426726}"/>
              </a:ext>
            </a:extLst>
          </p:cNvPr>
          <p:cNvSpPr txBox="1">
            <a:spLocks/>
          </p:cNvSpPr>
          <p:nvPr/>
        </p:nvSpPr>
        <p:spPr bwMode="auto">
          <a:xfrm>
            <a:off x="730250" y="4748213"/>
            <a:ext cx="5413375" cy="450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797" tIns="45398" rIns="90797" bIns="45398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8113" indent="-1365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63525" indent="-123825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600"/>
              <a:t>Ein </a:t>
            </a:r>
            <a:r>
              <a:rPr lang="de-DE" altLang="de-DE" sz="1600" b="1"/>
              <a:t>Schobbe Rieslingschorle </a:t>
            </a:r>
            <a:r>
              <a:rPr lang="de-DE" altLang="de-DE" sz="1600"/>
              <a:t>(0,5l) = 3/8 Wein +1/8 Wasser= </a:t>
            </a:r>
            <a:r>
              <a:rPr lang="de-DE" altLang="de-DE" sz="1600" b="1"/>
              <a:t>1.110kJ</a:t>
            </a:r>
          </a:p>
          <a:p>
            <a:r>
              <a:rPr lang="de-DE" altLang="de-DE" sz="1600" b="1"/>
              <a:t>Ein m³ Schorle </a:t>
            </a:r>
            <a:r>
              <a:rPr lang="de-DE" altLang="de-DE" sz="1600"/>
              <a:t>=1.100*2*1000= </a:t>
            </a:r>
            <a:r>
              <a:rPr lang="de-DE" altLang="de-DE" sz="1600" b="1"/>
              <a:t>2.220 MJ</a:t>
            </a:r>
          </a:p>
          <a:p>
            <a:r>
              <a:rPr lang="de-DE" altLang="de-DE" sz="1600"/>
              <a:t>Chiemsee hat 2.047.840.000 m³</a:t>
            </a:r>
          </a:p>
          <a:p>
            <a:r>
              <a:rPr lang="de-DE" altLang="de-DE" sz="1600"/>
              <a:t>Primärenergieverbrauch in Deutschland 2010: 15.892 PJ</a:t>
            </a:r>
          </a:p>
          <a:p>
            <a:r>
              <a:rPr lang="de-DE" altLang="de-DE" sz="1600"/>
              <a:t>Der Chiemsee muss 3,5 mal mit Riesling-Schorle gefüllt werden, um den Energiebedarf von Deutschland (2011) zu befriedigen!</a:t>
            </a:r>
          </a:p>
          <a:p>
            <a:r>
              <a:rPr lang="de-DE" altLang="de-DE" sz="1600" b="1"/>
              <a:t>Eine „Halbe Bier“ hat 880 kJ</a:t>
            </a:r>
          </a:p>
          <a:p>
            <a:r>
              <a:rPr lang="de-DE" altLang="de-DE" sz="1600"/>
              <a:t>Der Chiemsee muss 3,5 x 1,11/0,88 = 4,4 </a:t>
            </a:r>
            <a:r>
              <a:rPr lang="de-DE" altLang="de-DE" sz="1600">
                <a:sym typeface="Symbol" panose="05050102010706020507" pitchFamily="18" charset="2"/>
              </a:rPr>
              <a:t> 4,5 m</a:t>
            </a:r>
            <a:r>
              <a:rPr lang="de-DE" altLang="de-DE" sz="1600"/>
              <a:t>al gefüllt werden.</a:t>
            </a:r>
          </a:p>
          <a:p>
            <a:r>
              <a:rPr lang="de-DE" altLang="de-DE" sz="1600" b="1"/>
              <a:t>0,5 l Cola hat 900 kJ</a:t>
            </a:r>
          </a:p>
          <a:p>
            <a:r>
              <a:rPr lang="de-DE" altLang="de-DE" sz="1600"/>
              <a:t>Der Chiemsee muss 3,5 x 1,11/0,9 = 4,3 mal gefüllt werden.</a:t>
            </a:r>
          </a:p>
          <a:p>
            <a:endParaRPr lang="de-DE" altLang="de-DE" sz="16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13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r>
              <a:rPr lang="de-DE" b="1" dirty="0"/>
              <a:t>Die Energiewende hat mehrere Dimensionen:</a:t>
            </a:r>
            <a:endParaRPr lang="de-DE" dirty="0"/>
          </a:p>
          <a:p>
            <a:pPr>
              <a:defRPr/>
            </a:pPr>
            <a:r>
              <a:rPr lang="de-DE" dirty="0"/>
              <a:t>- ökologische</a:t>
            </a:r>
          </a:p>
          <a:p>
            <a:pPr>
              <a:defRPr/>
            </a:pPr>
            <a:r>
              <a:rPr lang="de-DE" dirty="0"/>
              <a:t>- klimatische</a:t>
            </a:r>
          </a:p>
          <a:p>
            <a:pPr>
              <a:defRPr/>
            </a:pPr>
            <a:r>
              <a:rPr lang="de-DE" dirty="0"/>
              <a:t>- wirtschaftliche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Sicherheitstechnische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Wir kaufen die fossilen Energieträger aus Staaten, die es mit den Menschenrechten nicht so ernst nehmen. Saudi-Arabien z.B. kauft mit den Öl-Dollars Waffen (auch von uns) um diese dann bei ihren Konflikten einzusetzen. Mit all den Folgen, die wir täglich im Fernsehen beobachten können.</a:t>
            </a:r>
            <a:br>
              <a:rPr lang="de-DE" dirty="0"/>
            </a:br>
            <a:r>
              <a:rPr lang="de-DE" dirty="0"/>
              <a:t>Wollen wir das?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lienbildplatzhalter 1">
            <a:extLst>
              <a:ext uri="{FF2B5EF4-FFF2-40B4-BE49-F238E27FC236}">
                <a16:creationId xmlns:a16="http://schemas.microsoft.com/office/drawing/2014/main" id="{58518895-777D-461F-A7DC-C5A07B8E9F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Notizenplatzhalter 2">
            <a:extLst>
              <a:ext uri="{FF2B5EF4-FFF2-40B4-BE49-F238E27FC236}">
                <a16:creationId xmlns:a16="http://schemas.microsoft.com/office/drawing/2014/main" id="{D286426D-938B-4B60-8F17-A92FE3509B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5300" name="Foliennummernplatzhalter 3">
            <a:extLst>
              <a:ext uri="{FF2B5EF4-FFF2-40B4-BE49-F238E27FC236}">
                <a16:creationId xmlns:a16="http://schemas.microsoft.com/office/drawing/2014/main" id="{8E91BC5D-251D-491A-930A-BF509B929C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5FAF046-13B5-4E5E-91DB-9605CF05F3A9}" type="slidenum">
              <a:rPr lang="de-DE" altLang="de-DE" smtClean="0"/>
              <a:pPr>
                <a:spcBef>
                  <a:spcPct val="0"/>
                </a:spcBef>
              </a:pPr>
              <a:t>14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lienbildplatzhalter 1">
            <a:extLst>
              <a:ext uri="{FF2B5EF4-FFF2-40B4-BE49-F238E27FC236}">
                <a16:creationId xmlns:a16="http://schemas.microsoft.com/office/drawing/2014/main" id="{705FA8AD-F2BF-49A3-9822-D8110BA4F1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Notizenplatzhalter 2">
            <a:extLst>
              <a:ext uri="{FF2B5EF4-FFF2-40B4-BE49-F238E27FC236}">
                <a16:creationId xmlns:a16="http://schemas.microsoft.com/office/drawing/2014/main" id="{8C7964AC-0E96-4375-A9CB-A68D5B5236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49156" name="Foliennummernplatzhalter 3">
            <a:extLst>
              <a:ext uri="{FF2B5EF4-FFF2-40B4-BE49-F238E27FC236}">
                <a16:creationId xmlns:a16="http://schemas.microsoft.com/office/drawing/2014/main" id="{4BA1D7CF-CAA1-4D4C-BE9A-0AD11CC7E2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62AD785-5606-4A92-9A6D-AA214B2C2A2E}" type="slidenum">
              <a:rPr lang="de-DE" altLang="de-DE" smtClean="0"/>
              <a:pPr>
                <a:spcBef>
                  <a:spcPct val="0"/>
                </a:spcBef>
              </a:pPr>
              <a:t>15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lienbildplatzhalter 1">
            <a:extLst>
              <a:ext uri="{FF2B5EF4-FFF2-40B4-BE49-F238E27FC236}">
                <a16:creationId xmlns:a16="http://schemas.microsoft.com/office/drawing/2014/main" id="{364BB0C6-5A4E-4FF9-A53D-02F7B172AC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Notizenplatzhalter 2">
            <a:extLst>
              <a:ext uri="{FF2B5EF4-FFF2-40B4-BE49-F238E27FC236}">
                <a16:creationId xmlns:a16="http://schemas.microsoft.com/office/drawing/2014/main" id="{C7FA2780-99F9-49E0-A207-5C19AA49E8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32772" name="Foliennummernplatzhalter 3">
            <a:extLst>
              <a:ext uri="{FF2B5EF4-FFF2-40B4-BE49-F238E27FC236}">
                <a16:creationId xmlns:a16="http://schemas.microsoft.com/office/drawing/2014/main" id="{937ECBAF-6D15-4897-B7B0-CEB1ED82DE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1875FD7-1722-440F-9DE8-15617598C657}" type="slidenum">
              <a:rPr lang="de-DE" altLang="de-DE" smtClean="0"/>
              <a:pPr>
                <a:spcBef>
                  <a:spcPct val="0"/>
                </a:spcBef>
              </a:pPr>
              <a:t>16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olienbildplatzhalter 1">
            <a:extLst>
              <a:ext uri="{FF2B5EF4-FFF2-40B4-BE49-F238E27FC236}">
                <a16:creationId xmlns:a16="http://schemas.microsoft.com/office/drawing/2014/main" id="{3926FAF5-9EE4-4C38-AE23-7A75C3F1E0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Notizenplatzhalter 2">
            <a:extLst>
              <a:ext uri="{FF2B5EF4-FFF2-40B4-BE49-F238E27FC236}">
                <a16:creationId xmlns:a16="http://schemas.microsoft.com/office/drawing/2014/main" id="{D2766476-6126-4CAD-A7C1-F724AE897F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1204" name="Foliennummernplatzhalter 3">
            <a:extLst>
              <a:ext uri="{FF2B5EF4-FFF2-40B4-BE49-F238E27FC236}">
                <a16:creationId xmlns:a16="http://schemas.microsoft.com/office/drawing/2014/main" id="{F1CA2C82-9516-4194-80FB-DD4CC983E3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0A255AE-B646-412E-95F4-46AD1F88AD8E}" type="slidenum">
              <a:rPr lang="de-DE" altLang="de-DE" smtClean="0"/>
              <a:pPr>
                <a:spcBef>
                  <a:spcPct val="0"/>
                </a:spcBef>
              </a:pPr>
              <a:t>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672185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lienbildplatzhalter 1">
            <a:extLst>
              <a:ext uri="{FF2B5EF4-FFF2-40B4-BE49-F238E27FC236}">
                <a16:creationId xmlns:a16="http://schemas.microsoft.com/office/drawing/2014/main" id="{4427401E-7397-4FAC-B705-85709B1878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Foliennummernplatzhalter 3">
            <a:extLst>
              <a:ext uri="{FF2B5EF4-FFF2-40B4-BE49-F238E27FC236}">
                <a16:creationId xmlns:a16="http://schemas.microsoft.com/office/drawing/2014/main" id="{F3EEE42D-907C-426A-B58F-37969702CD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7075" indent="-27781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19188" indent="-22225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527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1612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733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05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877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449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1A7F138-CD02-40A9-86CF-ED80FE1EC932}" type="slidenum">
              <a:rPr lang="de-DE" altLang="de-DE" smtClean="0"/>
              <a:pPr>
                <a:spcBef>
                  <a:spcPct val="0"/>
                </a:spcBef>
              </a:pPr>
              <a:t>18</a:t>
            </a:fld>
            <a:endParaRPr lang="de-DE" altLang="de-DE"/>
          </a:p>
        </p:txBody>
      </p:sp>
      <p:sp>
        <p:nvSpPr>
          <p:cNvPr id="65540" name="Notizenplatzhalter 2">
            <a:extLst>
              <a:ext uri="{FF2B5EF4-FFF2-40B4-BE49-F238E27FC236}">
                <a16:creationId xmlns:a16="http://schemas.microsoft.com/office/drawing/2014/main" id="{B0DDAFDA-360B-48D2-B084-8E3A4CACC00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>
            <a:extLst>
              <a:ext uri="{FF2B5EF4-FFF2-40B4-BE49-F238E27FC236}">
                <a16:creationId xmlns:a16="http://schemas.microsoft.com/office/drawing/2014/main" id="{C9228036-2FC4-464A-8725-AF125720C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izenplatzhalter 2">
            <a:extLst>
              <a:ext uri="{FF2B5EF4-FFF2-40B4-BE49-F238E27FC236}">
                <a16:creationId xmlns:a16="http://schemas.microsoft.com/office/drawing/2014/main" id="{18C443DF-AD38-4EFE-AB44-DC12F7F2A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3732" name="Foliennummernplatzhalter 3">
            <a:extLst>
              <a:ext uri="{FF2B5EF4-FFF2-40B4-BE49-F238E27FC236}">
                <a16:creationId xmlns:a16="http://schemas.microsoft.com/office/drawing/2014/main" id="{8FA7C601-A024-4A2D-9840-EFEC6AFBA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71C8F7-3C8F-491B-8D93-3E2E64DE77CA}" type="slidenum">
              <a:rPr lang="de-DE" altLang="de-DE" smtClean="0"/>
              <a:pPr>
                <a:spcBef>
                  <a:spcPct val="0"/>
                </a:spcBef>
              </a:pPr>
              <a:t>19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Folienbildplatzhalter 1">
            <a:extLst>
              <a:ext uri="{FF2B5EF4-FFF2-40B4-BE49-F238E27FC236}">
                <a16:creationId xmlns:a16="http://schemas.microsoft.com/office/drawing/2014/main" id="{E9B42B6D-79EA-4CDB-8D48-4822D0E1CA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Notizenplatzhalter 2">
            <a:extLst>
              <a:ext uri="{FF2B5EF4-FFF2-40B4-BE49-F238E27FC236}">
                <a16:creationId xmlns:a16="http://schemas.microsoft.com/office/drawing/2014/main" id="{D402FFFE-9C0E-4B4C-B015-86E80BA7DC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5780" name="Foliennummernplatzhalter 3">
            <a:extLst>
              <a:ext uri="{FF2B5EF4-FFF2-40B4-BE49-F238E27FC236}">
                <a16:creationId xmlns:a16="http://schemas.microsoft.com/office/drawing/2014/main" id="{446E7305-B2B4-4977-92D0-EA27D78847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BFD8AF-EB9F-46FD-B163-63AB001E8882}" type="slidenum">
              <a:rPr lang="de-DE" altLang="de-DE" smtClean="0"/>
              <a:pPr>
                <a:spcBef>
                  <a:spcPct val="0"/>
                </a:spcBef>
              </a:pPr>
              <a:t>20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745172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Folienbildplatzhalter 1">
            <a:extLst>
              <a:ext uri="{FF2B5EF4-FFF2-40B4-BE49-F238E27FC236}">
                <a16:creationId xmlns:a16="http://schemas.microsoft.com/office/drawing/2014/main" id="{E9B42B6D-79EA-4CDB-8D48-4822D0E1CA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Notizenplatzhalter 2">
            <a:extLst>
              <a:ext uri="{FF2B5EF4-FFF2-40B4-BE49-F238E27FC236}">
                <a16:creationId xmlns:a16="http://schemas.microsoft.com/office/drawing/2014/main" id="{D402FFFE-9C0E-4B4C-B015-86E80BA7DC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5780" name="Foliennummernplatzhalter 3">
            <a:extLst>
              <a:ext uri="{FF2B5EF4-FFF2-40B4-BE49-F238E27FC236}">
                <a16:creationId xmlns:a16="http://schemas.microsoft.com/office/drawing/2014/main" id="{446E7305-B2B4-4977-92D0-EA27D78847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BFD8AF-EB9F-46FD-B163-63AB001E8882}" type="slidenum">
              <a:rPr lang="de-DE" altLang="de-DE" smtClean="0"/>
              <a:pPr>
                <a:spcBef>
                  <a:spcPct val="0"/>
                </a:spcBef>
              </a:pPr>
              <a:t>21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18867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lienbildplatzhalter 1">
            <a:extLst>
              <a:ext uri="{FF2B5EF4-FFF2-40B4-BE49-F238E27FC236}">
                <a16:creationId xmlns:a16="http://schemas.microsoft.com/office/drawing/2014/main" id="{F7C1479A-67D7-4369-8C04-1EA516D426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Notizenplatzhalter 2">
            <a:extLst>
              <a:ext uri="{FF2B5EF4-FFF2-40B4-BE49-F238E27FC236}">
                <a16:creationId xmlns:a16="http://schemas.microsoft.com/office/drawing/2014/main" id="{907013C7-A1D2-4C96-942B-196A13106B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7828" name="Foliennummernplatzhalter 3">
            <a:extLst>
              <a:ext uri="{FF2B5EF4-FFF2-40B4-BE49-F238E27FC236}">
                <a16:creationId xmlns:a16="http://schemas.microsoft.com/office/drawing/2014/main" id="{2057C458-B291-42C0-9F68-3F4C6CCF30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AD3AB0-E2D8-4CFB-95C2-D2ED3D11D116}" type="slidenum">
              <a:rPr lang="de-DE" altLang="de-DE" smtClean="0"/>
              <a:pPr>
                <a:spcBef>
                  <a:spcPct val="0"/>
                </a:spcBef>
              </a:pPr>
              <a:t>22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lienbildplatzhalter 1">
            <a:extLst>
              <a:ext uri="{FF2B5EF4-FFF2-40B4-BE49-F238E27FC236}">
                <a16:creationId xmlns:a16="http://schemas.microsoft.com/office/drawing/2014/main" id="{E6F47F7A-6643-4D2B-B0AA-751B82EF47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Notizenplatzhalter 2">
            <a:extLst>
              <a:ext uri="{FF2B5EF4-FFF2-40B4-BE49-F238E27FC236}">
                <a16:creationId xmlns:a16="http://schemas.microsoft.com/office/drawing/2014/main" id="{D9EAA819-CCBD-485B-8330-43E5A806FE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33796" name="Foliennummernplatzhalter 3">
            <a:extLst>
              <a:ext uri="{FF2B5EF4-FFF2-40B4-BE49-F238E27FC236}">
                <a16:creationId xmlns:a16="http://schemas.microsoft.com/office/drawing/2014/main" id="{DB47B4BB-A73F-4A04-B0C8-2239DC0D07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2640BC7-3BA6-4F67-A162-4D16C9AAA59B}" type="slidenum">
              <a:rPr lang="de-DE" altLang="de-DE" smtClean="0"/>
              <a:pPr>
                <a:spcBef>
                  <a:spcPct val="0"/>
                </a:spcBef>
              </a:pPr>
              <a:t>23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>
            <a:extLst>
              <a:ext uri="{FF2B5EF4-FFF2-40B4-BE49-F238E27FC236}">
                <a16:creationId xmlns:a16="http://schemas.microsoft.com/office/drawing/2014/main" id="{5C833C42-401B-4406-B1D4-A571D70CBF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izenplatzhalter 2">
            <a:extLst>
              <a:ext uri="{FF2B5EF4-FFF2-40B4-BE49-F238E27FC236}">
                <a16:creationId xmlns:a16="http://schemas.microsoft.com/office/drawing/2014/main" id="{D6C9F043-69EC-4E8C-9F34-B30BBC86DC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b="1">
              <a:latin typeface="Arial" panose="020B0604020202020204" pitchFamily="34" charset="0"/>
            </a:endParaRPr>
          </a:p>
        </p:txBody>
      </p:sp>
      <p:sp>
        <p:nvSpPr>
          <p:cNvPr id="12292" name="Foliennummernplatzhalter 3">
            <a:extLst>
              <a:ext uri="{FF2B5EF4-FFF2-40B4-BE49-F238E27FC236}">
                <a16:creationId xmlns:a16="http://schemas.microsoft.com/office/drawing/2014/main" id="{DD08C16A-7702-45E0-A4EA-B2FEC76C47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7075" indent="-27781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19188" indent="-22225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527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1612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733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05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877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449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E19CB9-7307-42CA-A9BC-2FFCBE957281}" type="slidenum">
              <a:rPr lang="de-DE" altLang="de-DE" smtClean="0"/>
              <a:pPr>
                <a:spcBef>
                  <a:spcPct val="0"/>
                </a:spcBef>
              </a:pPr>
              <a:t>5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>
            <a:extLst>
              <a:ext uri="{FF2B5EF4-FFF2-40B4-BE49-F238E27FC236}">
                <a16:creationId xmlns:a16="http://schemas.microsoft.com/office/drawing/2014/main" id="{5C833C42-401B-4406-B1D4-A571D70CBF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izenplatzhalter 2">
            <a:extLst>
              <a:ext uri="{FF2B5EF4-FFF2-40B4-BE49-F238E27FC236}">
                <a16:creationId xmlns:a16="http://schemas.microsoft.com/office/drawing/2014/main" id="{D6C9F043-69EC-4E8C-9F34-B30BBC86DC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b="1">
              <a:latin typeface="Arial" panose="020B0604020202020204" pitchFamily="34" charset="0"/>
            </a:endParaRPr>
          </a:p>
        </p:txBody>
      </p:sp>
      <p:sp>
        <p:nvSpPr>
          <p:cNvPr id="12292" name="Foliennummernplatzhalter 3">
            <a:extLst>
              <a:ext uri="{FF2B5EF4-FFF2-40B4-BE49-F238E27FC236}">
                <a16:creationId xmlns:a16="http://schemas.microsoft.com/office/drawing/2014/main" id="{DD08C16A-7702-45E0-A4EA-B2FEC76C47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7075" indent="-27781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19188" indent="-22225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527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1612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733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05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877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449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E19CB9-7307-42CA-A9BC-2FFCBE957281}" type="slidenum">
              <a:rPr lang="de-DE" altLang="de-DE" smtClean="0"/>
              <a:pPr>
                <a:spcBef>
                  <a:spcPct val="0"/>
                </a:spcBef>
              </a:pPr>
              <a:t>6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>
            <a:extLst>
              <a:ext uri="{FF2B5EF4-FFF2-40B4-BE49-F238E27FC236}">
                <a16:creationId xmlns:a16="http://schemas.microsoft.com/office/drawing/2014/main" id="{5C833C42-401B-4406-B1D4-A571D70CBF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izenplatzhalter 2">
            <a:extLst>
              <a:ext uri="{FF2B5EF4-FFF2-40B4-BE49-F238E27FC236}">
                <a16:creationId xmlns:a16="http://schemas.microsoft.com/office/drawing/2014/main" id="{D6C9F043-69EC-4E8C-9F34-B30BBC86DC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b="1">
              <a:latin typeface="Arial" panose="020B0604020202020204" pitchFamily="34" charset="0"/>
            </a:endParaRPr>
          </a:p>
        </p:txBody>
      </p:sp>
      <p:sp>
        <p:nvSpPr>
          <p:cNvPr id="12292" name="Foliennummernplatzhalter 3">
            <a:extLst>
              <a:ext uri="{FF2B5EF4-FFF2-40B4-BE49-F238E27FC236}">
                <a16:creationId xmlns:a16="http://schemas.microsoft.com/office/drawing/2014/main" id="{DD08C16A-7702-45E0-A4EA-B2FEC76C47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7075" indent="-27781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19188" indent="-22225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527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1612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733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05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877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449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E19CB9-7307-42CA-A9BC-2FFCBE957281}" type="slidenum">
              <a:rPr lang="de-DE" altLang="de-DE" smtClean="0"/>
              <a:pPr>
                <a:spcBef>
                  <a:spcPct val="0"/>
                </a:spcBef>
              </a:pPr>
              <a:t>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73496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>
            <a:extLst>
              <a:ext uri="{FF2B5EF4-FFF2-40B4-BE49-F238E27FC236}">
                <a16:creationId xmlns:a16="http://schemas.microsoft.com/office/drawing/2014/main" id="{1A9FD791-5980-4650-B44E-CEF95185DE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izenplatzhalter 2">
            <a:extLst>
              <a:ext uri="{FF2B5EF4-FFF2-40B4-BE49-F238E27FC236}">
                <a16:creationId xmlns:a16="http://schemas.microsoft.com/office/drawing/2014/main" id="{E1587DFB-826E-4234-BC7F-0E1293361D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b="1">
              <a:latin typeface="Arial" panose="020B0604020202020204" pitchFamily="34" charset="0"/>
            </a:endParaRPr>
          </a:p>
        </p:txBody>
      </p:sp>
      <p:sp>
        <p:nvSpPr>
          <p:cNvPr id="14340" name="Foliennummernplatzhalter 3">
            <a:extLst>
              <a:ext uri="{FF2B5EF4-FFF2-40B4-BE49-F238E27FC236}">
                <a16:creationId xmlns:a16="http://schemas.microsoft.com/office/drawing/2014/main" id="{DE1C99EB-FE2F-47BE-8F68-5E4ADF0232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7075" indent="-27781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19188" indent="-22225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527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1612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733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05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877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449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500B35B-6A3D-4310-B87E-7307C9C42C06}" type="slidenum">
              <a:rPr lang="de-DE" altLang="de-DE" smtClean="0"/>
              <a:pPr>
                <a:spcBef>
                  <a:spcPct val="0"/>
                </a:spcBef>
              </a:pPr>
              <a:t>8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lienbildplatzhalter 1">
            <a:extLst>
              <a:ext uri="{FF2B5EF4-FFF2-40B4-BE49-F238E27FC236}">
                <a16:creationId xmlns:a16="http://schemas.microsoft.com/office/drawing/2014/main" id="{61F856C6-DCA8-4B60-860F-4953DDE23C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Notizenplatzhalter 2">
            <a:extLst>
              <a:ext uri="{FF2B5EF4-FFF2-40B4-BE49-F238E27FC236}">
                <a16:creationId xmlns:a16="http://schemas.microsoft.com/office/drawing/2014/main" id="{54BE5B90-7110-4126-A8EB-B5AD6C5E33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b="1">
              <a:latin typeface="Arial" panose="020B0604020202020204" pitchFamily="34" charset="0"/>
            </a:endParaRPr>
          </a:p>
        </p:txBody>
      </p:sp>
      <p:sp>
        <p:nvSpPr>
          <p:cNvPr id="16388" name="Foliennummernplatzhalter 3">
            <a:extLst>
              <a:ext uri="{FF2B5EF4-FFF2-40B4-BE49-F238E27FC236}">
                <a16:creationId xmlns:a16="http://schemas.microsoft.com/office/drawing/2014/main" id="{10E26A60-C37A-485C-A4CB-617817907A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7075" indent="-27781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19188" indent="-22225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527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1612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733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05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877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449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CB4ACB5-6083-4EA4-A6B9-949088E97C47}" type="slidenum">
              <a:rPr lang="de-DE" altLang="de-DE" smtClean="0"/>
              <a:pPr>
                <a:spcBef>
                  <a:spcPct val="0"/>
                </a:spcBef>
              </a:pPr>
              <a:t>9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>
            <a:extLst>
              <a:ext uri="{FF2B5EF4-FFF2-40B4-BE49-F238E27FC236}">
                <a16:creationId xmlns:a16="http://schemas.microsoft.com/office/drawing/2014/main" id="{F689998D-C232-4883-BA4A-AF3A59F451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>
            <a:extLst>
              <a:ext uri="{FF2B5EF4-FFF2-40B4-BE49-F238E27FC236}">
                <a16:creationId xmlns:a16="http://schemas.microsoft.com/office/drawing/2014/main" id="{F0BE65E4-5899-4937-BF6D-27989EFF33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b="1">
              <a:latin typeface="Arial" panose="020B0604020202020204" pitchFamily="34" charset="0"/>
            </a:endParaRPr>
          </a:p>
        </p:txBody>
      </p:sp>
      <p:sp>
        <p:nvSpPr>
          <p:cNvPr id="18436" name="Foliennummernplatzhalter 3">
            <a:extLst>
              <a:ext uri="{FF2B5EF4-FFF2-40B4-BE49-F238E27FC236}">
                <a16:creationId xmlns:a16="http://schemas.microsoft.com/office/drawing/2014/main" id="{3CF21647-BA34-406B-9281-5EAC66A4EA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7075" indent="-27781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19188" indent="-22225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527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1612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733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05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877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449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C0E3D3-E89D-403B-B25F-0FD5EF43C461}" type="slidenum">
              <a:rPr lang="de-DE" altLang="de-DE" smtClean="0"/>
              <a:pPr>
                <a:spcBef>
                  <a:spcPct val="0"/>
                </a:spcBef>
              </a:pPr>
              <a:t>10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lienbildplatzhalter 1">
            <a:extLst>
              <a:ext uri="{FF2B5EF4-FFF2-40B4-BE49-F238E27FC236}">
                <a16:creationId xmlns:a16="http://schemas.microsoft.com/office/drawing/2014/main" id="{ED70DD4F-D6CA-470D-88EB-35DE35A14F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Foliennummernplatzhalter 3">
            <a:extLst>
              <a:ext uri="{FF2B5EF4-FFF2-40B4-BE49-F238E27FC236}">
                <a16:creationId xmlns:a16="http://schemas.microsoft.com/office/drawing/2014/main" id="{2BB0E03D-CF85-43E8-A835-FC31DC74EC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7075" indent="-27781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19188" indent="-22225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527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1612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733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05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877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449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4DA037-FD57-4099-8351-B3B369B53500}" type="slidenum">
              <a:rPr lang="de-DE" altLang="de-DE" smtClean="0"/>
              <a:pPr>
                <a:spcBef>
                  <a:spcPct val="0"/>
                </a:spcBef>
              </a:pPr>
              <a:t>11</a:t>
            </a:fld>
            <a:endParaRPr lang="de-DE" altLang="de-DE"/>
          </a:p>
        </p:txBody>
      </p:sp>
      <p:sp>
        <p:nvSpPr>
          <p:cNvPr id="20484" name="Notizenplatzhalter 1">
            <a:extLst>
              <a:ext uri="{FF2B5EF4-FFF2-40B4-BE49-F238E27FC236}">
                <a16:creationId xmlns:a16="http://schemas.microsoft.com/office/drawing/2014/main" id="{AA937975-591E-49F7-9C04-A796ACEE9D2D}"/>
              </a:ext>
            </a:extLst>
          </p:cNvPr>
          <p:cNvSpPr>
            <a:spLocks noGrp="1"/>
          </p:cNvSpPr>
          <p:nvPr/>
        </p:nvSpPr>
        <p:spPr bwMode="auto">
          <a:xfrm>
            <a:off x="858838" y="4602163"/>
            <a:ext cx="5153025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82" tIns="45391" rIns="90782" bIns="45391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8113" indent="-1365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63525" indent="-123825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  <p:sp>
        <p:nvSpPr>
          <p:cNvPr id="20485" name="Notizenplatzhalter 1">
            <a:extLst>
              <a:ext uri="{FF2B5EF4-FFF2-40B4-BE49-F238E27FC236}">
                <a16:creationId xmlns:a16="http://schemas.microsoft.com/office/drawing/2014/main" id="{BF3C91D7-3629-4C78-895F-E0CCF0888E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046603"/>
      </p:ext>
    </p:extLst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29628257"/>
      </p:ext>
    </p:extLst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43775" y="274638"/>
            <a:ext cx="2282825" cy="5818187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696075" cy="58181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1145331"/>
      </p:ext>
    </p:extLst>
  </p:cSld>
  <p:clrMapOvr>
    <a:masterClrMapping/>
  </p:clrMapOvr>
  <p:transition>
    <p:randomBa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7ACF1062-FD45-4AA9-BEF1-68BB35D41E5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11150" y="261938"/>
            <a:ext cx="9594850" cy="971550"/>
          </a:xfrm>
          <a:prstGeom prst="rect">
            <a:avLst/>
          </a:prstGeom>
          <a:solidFill>
            <a:srgbClr val="FE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endParaRPr lang="en-US" altLang="de-DE" sz="2000">
              <a:solidFill>
                <a:srgbClr val="FFFFFF"/>
              </a:solidFill>
              <a:latin typeface="Siemens Slab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5453A7E0-96D8-45E8-BD1A-549DF887C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663" y="6272213"/>
            <a:ext cx="8875712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endParaRPr lang="de-DE" sz="1200" b="1">
              <a:solidFill>
                <a:schemeClr val="bg2"/>
              </a:solidFill>
            </a:endParaRPr>
          </a:p>
          <a:p>
            <a:pPr algn="r" eaLnBrk="1" hangingPunct="1">
              <a:spcBef>
                <a:spcPct val="50000"/>
              </a:spcBef>
              <a:defRPr/>
            </a:pPr>
            <a:r>
              <a:rPr lang="de-DE" sz="1200" b="1">
                <a:solidFill>
                  <a:schemeClr val="bg2"/>
                </a:solidFill>
              </a:rPr>
              <a:t>Schutzvermerk / Copyright-Vermerk</a:t>
            </a:r>
          </a:p>
        </p:txBody>
      </p:sp>
      <p:pic>
        <p:nvPicPr>
          <p:cNvPr id="6" name="Picture 6" descr="sie_logo_petrol_rgb_2">
            <a:extLst>
              <a:ext uri="{FF2B5EF4-FFF2-40B4-BE49-F238E27FC236}">
                <a16:creationId xmlns:a16="http://schemas.microsoft.com/office/drawing/2014/main" id="{1828B38D-8AE7-481A-A068-0D0F9E5B2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423863"/>
            <a:ext cx="17335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8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584200" y="1420813"/>
            <a:ext cx="8893175" cy="1246187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>
            <a:lvl1pPr>
              <a:lnSpc>
                <a:spcPts val="4800"/>
              </a:lnSpc>
              <a:defRPr sz="4000"/>
            </a:lvl1pPr>
          </a:lstStyle>
          <a:p>
            <a:pPr lvl="0"/>
            <a:r>
              <a:rPr lang="de-DE" noProof="0"/>
              <a:t>Mastertitelformat bearbeiten</a:t>
            </a:r>
          </a:p>
        </p:txBody>
      </p:sp>
      <p:sp>
        <p:nvSpPr>
          <p:cNvPr id="123085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84200" y="2770188"/>
            <a:ext cx="8893175" cy="15113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8099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53864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27044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84200" y="1590675"/>
            <a:ext cx="4370388" cy="4681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06988" y="1590675"/>
            <a:ext cx="4370387" cy="4681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89654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105450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1368830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0092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3617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53127278"/>
      </p:ext>
    </p:extLst>
  </p:cSld>
  <p:clrMapOvr>
    <a:masterClrMapping/>
  </p:clrMapOvr>
  <p:transition>
    <p:randomBa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10778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16835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254875" y="258763"/>
            <a:ext cx="2222500" cy="601345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84200" y="258763"/>
            <a:ext cx="6518275" cy="601345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10882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1451311"/>
      </p:ext>
    </p:extLst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324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07810774"/>
      </p:ext>
    </p:extLst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74163475"/>
      </p:ext>
    </p:extLst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00205686"/>
      </p:ext>
    </p:extLst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855409"/>
      </p:ext>
    </p:extLst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5230727"/>
      </p:ext>
    </p:extLst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09056211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1">
            <a:extLst>
              <a:ext uri="{FF2B5EF4-FFF2-40B4-BE49-F238E27FC236}">
                <a16:creationId xmlns:a16="http://schemas.microsoft.com/office/drawing/2014/main" id="{89BCC4A8-90E5-4CE1-94B9-4AF5D8AA7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0"/>
            <a:ext cx="9910763" cy="798513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  <a:defRPr/>
            </a:pPr>
            <a:endParaRPr lang="de-DE" altLang="de-DE"/>
          </a:p>
        </p:txBody>
      </p:sp>
      <p:sp>
        <p:nvSpPr>
          <p:cNvPr id="1028" name="Rectangle 75">
            <a:extLst>
              <a:ext uri="{FF2B5EF4-FFF2-40B4-BE49-F238E27FC236}">
                <a16:creationId xmlns:a16="http://schemas.microsoft.com/office/drawing/2014/main" id="{FDA3C418-3B69-46CF-AAC7-80523E0EB8F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5488" y="6483350"/>
            <a:ext cx="60325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Klimaschutz/Energiewende | Vortragsreihe | Bis 2040: Raus aus den Fossilen</a:t>
            </a:r>
          </a:p>
        </p:txBody>
      </p:sp>
      <p:sp>
        <p:nvSpPr>
          <p:cNvPr id="1029" name="Rectangle 66">
            <a:extLst>
              <a:ext uri="{FF2B5EF4-FFF2-40B4-BE49-F238E27FC236}">
                <a16:creationId xmlns:a16="http://schemas.microsoft.com/office/drawing/2014/main" id="{B61620AC-BEE1-4262-BD23-4247278A5F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23138" y="6502400"/>
            <a:ext cx="2493962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652588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652588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652588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652588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652588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52588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52588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52588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52588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90000"/>
              </a:lnSpc>
              <a:defRPr/>
            </a:pPr>
            <a:r>
              <a:rPr lang="de-DE" altLang="de-DE" sz="1200" dirty="0"/>
              <a:t>Thiel, Dr. </a:t>
            </a:r>
            <a:r>
              <a:rPr lang="de-DE" altLang="de-DE" sz="1200" dirty="0" err="1"/>
              <a:t>Lausterer</a:t>
            </a:r>
            <a:r>
              <a:rPr lang="de-DE" altLang="de-DE" sz="1200" dirty="0"/>
              <a:t>, </a:t>
            </a:r>
            <a:r>
              <a:rPr lang="de-DE" altLang="de-DE" sz="1200" dirty="0" err="1"/>
              <a:t>Fedderken</a:t>
            </a:r>
            <a:r>
              <a:rPr lang="de-DE" altLang="de-DE" sz="1200" dirty="0"/>
              <a:t> </a:t>
            </a:r>
            <a:fld id="{B441096D-49BA-4C7B-A571-124674B25D3F}" type="slidenum">
              <a:rPr lang="de-DE" altLang="de-DE" sz="1200" b="1" smtClean="0"/>
              <a:pPr algn="r">
                <a:lnSpc>
                  <a:spcPct val="90000"/>
                </a:lnSpc>
                <a:defRPr/>
              </a:pPr>
              <a:t>‹Nr.›</a:t>
            </a:fld>
            <a:endParaRPr lang="de-DE" altLang="de-DE" sz="1200" b="1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EB9BE09-A7C8-481D-A717-9C65CDFB6D2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7938" y="0"/>
            <a:ext cx="1079501" cy="798513"/>
            <a:chOff x="90169" y="3129914"/>
            <a:chExt cx="3225338" cy="213892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7BF47A84-6F10-4909-993F-85B5DB0D5F82}"/>
                </a:ext>
              </a:extLst>
            </p:cNvPr>
            <p:cNvSpPr/>
            <p:nvPr/>
          </p:nvSpPr>
          <p:spPr bwMode="auto">
            <a:xfrm>
              <a:off x="90169" y="3129914"/>
              <a:ext cx="3225338" cy="213892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>
                <a:buFontTx/>
                <a:buChar char="•"/>
                <a:defRPr/>
              </a:pPr>
              <a:endParaRPr lang="de-DE" dirty="0">
                <a:latin typeface="Arial" charset="0"/>
              </a:endParaRPr>
            </a:p>
          </p:txBody>
        </p:sp>
        <p:grpSp>
          <p:nvGrpSpPr>
            <p:cNvPr id="1031" name="Gruppieren 15">
              <a:extLst>
                <a:ext uri="{FF2B5EF4-FFF2-40B4-BE49-F238E27FC236}">
                  <a16:creationId xmlns:a16="http://schemas.microsoft.com/office/drawing/2014/main" id="{435E485B-BFFE-4FCF-8DD5-5B80A73B9C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7100" y="3717343"/>
              <a:ext cx="2333399" cy="839147"/>
              <a:chOff x="3418644" y="3877288"/>
              <a:chExt cx="2333399" cy="839147"/>
            </a:xfrm>
          </p:grpSpPr>
          <p:pic>
            <p:nvPicPr>
              <p:cNvPr id="1032" name="Grafik 28">
                <a:extLst>
                  <a:ext uri="{FF2B5EF4-FFF2-40B4-BE49-F238E27FC236}">
                    <a16:creationId xmlns:a16="http://schemas.microsoft.com/office/drawing/2014/main" id="{5FEF3521-9BBE-4AB2-B181-18AD9A9C56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919304">
                <a:off x="3457499" y="4437381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3" name="Grafik 29">
                <a:extLst>
                  <a:ext uri="{FF2B5EF4-FFF2-40B4-BE49-F238E27FC236}">
                    <a16:creationId xmlns:a16="http://schemas.microsoft.com/office/drawing/2014/main" id="{7C49BD36-24CB-41FA-9949-2E27837D32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302988">
                <a:off x="3771311" y="4329312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" name="Grafik 30">
                <a:extLst>
                  <a:ext uri="{FF2B5EF4-FFF2-40B4-BE49-F238E27FC236}">
                    <a16:creationId xmlns:a16="http://schemas.microsoft.com/office/drawing/2014/main" id="{C1052B35-CB2E-4481-A265-D9688E026F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4080438" y="4241627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5" name="Grafik 31">
                <a:extLst>
                  <a:ext uri="{FF2B5EF4-FFF2-40B4-BE49-F238E27FC236}">
                    <a16:creationId xmlns:a16="http://schemas.microsoft.com/office/drawing/2014/main" id="{3253A2F9-62AD-4E6E-8F3B-303FD66CF8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4425688" y="4127112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6" name="Grafik 32">
                <a:extLst>
                  <a:ext uri="{FF2B5EF4-FFF2-40B4-BE49-F238E27FC236}">
                    <a16:creationId xmlns:a16="http://schemas.microsoft.com/office/drawing/2014/main" id="{26D8D330-2E53-4734-87DA-FDA59EA6BC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4710650" y="4053106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7" name="Grafik 33">
                <a:extLst>
                  <a:ext uri="{FF2B5EF4-FFF2-40B4-BE49-F238E27FC236}">
                    <a16:creationId xmlns:a16="http://schemas.microsoft.com/office/drawing/2014/main" id="{CD80F679-2C15-4140-A41E-A5F32843D6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5058742" y="396622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8" name="Grafik 34">
                <a:extLst>
                  <a:ext uri="{FF2B5EF4-FFF2-40B4-BE49-F238E27FC236}">
                    <a16:creationId xmlns:a16="http://schemas.microsoft.com/office/drawing/2014/main" id="{5772358C-F7D2-435E-AC5F-B8BA99A098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919304">
                <a:off x="5472988" y="3838433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90102" r:id="rId1"/>
    <p:sldLayoutId id="2147490082" r:id="rId2"/>
    <p:sldLayoutId id="2147490083" r:id="rId3"/>
    <p:sldLayoutId id="2147490084" r:id="rId4"/>
    <p:sldLayoutId id="2147490085" r:id="rId5"/>
    <p:sldLayoutId id="2147490086" r:id="rId6"/>
    <p:sldLayoutId id="2147490087" r:id="rId7"/>
    <p:sldLayoutId id="2147490088" r:id="rId8"/>
    <p:sldLayoutId id="2147490089" r:id="rId9"/>
    <p:sldLayoutId id="2147490090" r:id="rId10"/>
    <p:sldLayoutId id="2147490091" r:id="rId11"/>
  </p:sldLayoutIdLst>
  <p:transition>
    <p:randomBar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84163" indent="-284163" algn="l" rtl="0" eaLnBrk="0" fontAlgn="base" hangingPunct="0">
        <a:spcBef>
          <a:spcPct val="10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66763" indent="-2921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</a:defRPr>
      </a:lvl2pPr>
      <a:lvl3pPr marL="1138238" indent="-180975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sz="1600">
          <a:solidFill>
            <a:schemeClr val="tx1"/>
          </a:solidFill>
          <a:latin typeface="+mn-lt"/>
        </a:defRPr>
      </a:lvl3pPr>
      <a:lvl4pPr marL="1520825" indent="-1841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9050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3622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8194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2766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7338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BFC7BB1-CB87-4723-A2F7-76A0E7B5828B}"/>
              </a:ext>
            </a:extLst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11150" y="261938"/>
            <a:ext cx="9594850" cy="971550"/>
          </a:xfrm>
          <a:prstGeom prst="rect">
            <a:avLst/>
          </a:prstGeom>
          <a:solidFill>
            <a:srgbClr val="FE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endParaRPr lang="en-US" altLang="de-DE" sz="2000">
              <a:solidFill>
                <a:srgbClr val="FFFFFF"/>
              </a:solidFill>
              <a:latin typeface="Siemens Slab"/>
            </a:endParaRPr>
          </a:p>
        </p:txBody>
      </p:sp>
      <p:sp>
        <p:nvSpPr>
          <p:cNvPr id="2051" name="Text Box 3">
            <a:extLst>
              <a:ext uri="{FF2B5EF4-FFF2-40B4-BE49-F238E27FC236}">
                <a16:creationId xmlns:a16="http://schemas.microsoft.com/office/drawing/2014/main" id="{2007A40A-962D-41F4-88D4-BD0E343B5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75" y="6488113"/>
            <a:ext cx="9509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altLang="de-DE" sz="1200">
                <a:solidFill>
                  <a:srgbClr val="000000"/>
                </a:solidFill>
              </a:rPr>
              <a:t>Seite </a:t>
            </a:r>
            <a:fld id="{958E4C46-25C6-48BE-A4AF-85D4538F5726}" type="slidenum">
              <a:rPr lang="de-DE" altLang="de-DE" sz="1200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 sz="1200">
              <a:solidFill>
                <a:srgbClr val="000000"/>
              </a:solidFill>
            </a:endParaRPr>
          </a:p>
        </p:txBody>
      </p:sp>
      <p:sp>
        <p:nvSpPr>
          <p:cNvPr id="2052" name="Text Box 4">
            <a:extLst>
              <a:ext uri="{FF2B5EF4-FFF2-40B4-BE49-F238E27FC236}">
                <a16:creationId xmlns:a16="http://schemas.microsoft.com/office/drawing/2014/main" id="{7C18554D-0B48-4064-B537-ADA0C3D63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6288" y="6488113"/>
            <a:ext cx="1046162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sz="1200">
                <a:solidFill>
                  <a:srgbClr val="000000"/>
                </a:solidFill>
              </a:rPr>
              <a:t>Mai-06</a:t>
            </a: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857D77E6-62B4-4619-B368-847EF110F6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84200" y="258763"/>
            <a:ext cx="6653213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3621D7D6-5652-4DED-9CBB-205488E82F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84200" y="1590675"/>
            <a:ext cx="8893175" cy="46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2055" name="Text Box 7">
            <a:extLst>
              <a:ext uri="{FF2B5EF4-FFF2-40B4-BE49-F238E27FC236}">
                <a16:creationId xmlns:a16="http://schemas.microsoft.com/office/drawing/2014/main" id="{B46143DE-B101-4393-8C02-785A91AAF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0988" y="6488113"/>
            <a:ext cx="28559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r>
              <a:rPr lang="de-DE" sz="1200">
                <a:solidFill>
                  <a:srgbClr val="000000"/>
                </a:solidFill>
              </a:rPr>
              <a:t>Bereich / Region / Abteilung</a:t>
            </a:r>
          </a:p>
        </p:txBody>
      </p:sp>
      <p:sp>
        <p:nvSpPr>
          <p:cNvPr id="2056" name="Text Box 8">
            <a:extLst>
              <a:ext uri="{FF2B5EF4-FFF2-40B4-BE49-F238E27FC236}">
                <a16:creationId xmlns:a16="http://schemas.microsoft.com/office/drawing/2014/main" id="{92AFA3D0-D098-4A49-938F-D02D9146A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8900" y="6488113"/>
            <a:ext cx="2705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sz="1200">
                <a:solidFill>
                  <a:srgbClr val="000000"/>
                </a:solidFill>
              </a:rPr>
              <a:t>Autor</a:t>
            </a:r>
          </a:p>
        </p:txBody>
      </p:sp>
      <p:sp>
        <p:nvSpPr>
          <p:cNvPr id="2057" name="Text Box 9">
            <a:extLst>
              <a:ext uri="{FF2B5EF4-FFF2-40B4-BE49-F238E27FC236}">
                <a16:creationId xmlns:a16="http://schemas.microsoft.com/office/drawing/2014/main" id="{679323D9-0004-4B89-A344-44D85F891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663" y="6272213"/>
            <a:ext cx="8875712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endParaRPr lang="de-DE" sz="1200" b="1">
              <a:solidFill>
                <a:schemeClr val="bg2"/>
              </a:solidFill>
            </a:endParaRPr>
          </a:p>
          <a:p>
            <a:pPr algn="r" eaLnBrk="1" hangingPunct="1">
              <a:spcBef>
                <a:spcPct val="50000"/>
              </a:spcBef>
              <a:defRPr/>
            </a:pPr>
            <a:r>
              <a:rPr lang="de-DE" sz="1200" b="1">
                <a:solidFill>
                  <a:schemeClr val="bg2"/>
                </a:solidFill>
              </a:rPr>
              <a:t>Schutzvermerk / Copyright-Vermerk</a:t>
            </a:r>
          </a:p>
        </p:txBody>
      </p:sp>
      <p:pic>
        <p:nvPicPr>
          <p:cNvPr id="2058" name="Picture 10" descr="sie_logo_petrol_rgb_2">
            <a:extLst>
              <a:ext uri="{FF2B5EF4-FFF2-40B4-BE49-F238E27FC236}">
                <a16:creationId xmlns:a16="http://schemas.microsoft.com/office/drawing/2014/main" id="{D2A7E226-7EB4-4023-A048-CDB454A22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423863"/>
            <a:ext cx="17335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103" r:id="rId1"/>
    <p:sldLayoutId id="2147490092" r:id="rId2"/>
    <p:sldLayoutId id="2147490093" r:id="rId3"/>
    <p:sldLayoutId id="2147490094" r:id="rId4"/>
    <p:sldLayoutId id="2147490095" r:id="rId5"/>
    <p:sldLayoutId id="2147490096" r:id="rId6"/>
    <p:sldLayoutId id="2147490097" r:id="rId7"/>
    <p:sldLayoutId id="2147490098" r:id="rId8"/>
    <p:sldLayoutId id="2147490099" r:id="rId9"/>
    <p:sldLayoutId id="2147490100" r:id="rId10"/>
    <p:sldLayoutId id="2147490101" r:id="rId11"/>
  </p:sldLayoutIdLst>
  <p:txStyles>
    <p:titleStyle>
      <a:lvl1pPr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5pPr>
      <a:lvl6pPr marL="457200" algn="l" rtl="0" fontAlgn="base">
        <a:lnSpc>
          <a:spcPts val="24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6pPr>
      <a:lvl7pPr marL="914400" algn="l" rtl="0" fontAlgn="base">
        <a:lnSpc>
          <a:spcPts val="24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7pPr>
      <a:lvl8pPr marL="1371600" algn="l" rtl="0" fontAlgn="base">
        <a:lnSpc>
          <a:spcPts val="24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8pPr>
      <a:lvl9pPr marL="1828800" algn="l" rtl="0" fontAlgn="base">
        <a:lnSpc>
          <a:spcPts val="24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Font typeface="Wingdings" panose="05000000000000000000" pitchFamily="2" charset="2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190500" indent="-188913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2pPr>
      <a:lvl3pPr marL="381000" indent="-188913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3pPr>
      <a:lvl4pPr marL="573088" indent="-190500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763588" indent="-188913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1220788" indent="-188913" algn="l" rtl="0" fontAlgn="base">
        <a:lnSpc>
          <a:spcPts val="2400"/>
        </a:lnSpc>
        <a:spcBef>
          <a:spcPct val="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1677988" indent="-188913" algn="l" rtl="0" fontAlgn="base">
        <a:lnSpc>
          <a:spcPts val="2400"/>
        </a:lnSpc>
        <a:spcBef>
          <a:spcPct val="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135188" indent="-188913" algn="l" rtl="0" fontAlgn="base">
        <a:lnSpc>
          <a:spcPts val="2400"/>
        </a:lnSpc>
        <a:spcBef>
          <a:spcPct val="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2592388" indent="-188913" algn="l" rtl="0" fontAlgn="base">
        <a:lnSpc>
          <a:spcPts val="2400"/>
        </a:lnSpc>
        <a:spcBef>
          <a:spcPct val="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3.jp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6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9.jpeg"/><Relationship Id="rId10" Type="http://schemas.openxmlformats.org/officeDocument/2006/relationships/image" Target="../media/image9.jpg"/><Relationship Id="rId4" Type="http://schemas.openxmlformats.org/officeDocument/2006/relationships/image" Target="../media/image38.png"/><Relationship Id="rId9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Svante_Arrhenius" TargetMode="External"/><Relationship Id="rId2" Type="http://schemas.openxmlformats.org/officeDocument/2006/relationships/hyperlink" Target="https://de.wikipedia.org/wiki/Joseph_Fourier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8E4E9450-94F8-473E-82FA-6DC3BC625AE8}"/>
              </a:ext>
            </a:extLst>
          </p:cNvPr>
          <p:cNvSpPr/>
          <p:nvPr/>
        </p:nvSpPr>
        <p:spPr bwMode="auto">
          <a:xfrm>
            <a:off x="0" y="1343025"/>
            <a:ext cx="9906000" cy="51181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235BF938-11AA-4A51-8E01-4DD8EB4379C5}"/>
              </a:ext>
            </a:extLst>
          </p:cNvPr>
          <p:cNvSpPr/>
          <p:nvPr/>
        </p:nvSpPr>
        <p:spPr bwMode="auto">
          <a:xfrm>
            <a:off x="781050" y="1809750"/>
            <a:ext cx="8353425" cy="456247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5A7087FA-1DFD-4E03-B09C-C0F3ECFAE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2713"/>
            <a:ext cx="9920288" cy="3952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altLang="de-DE" sz="1800" b="1" dirty="0">
                <a:solidFill>
                  <a:schemeClr val="bg1"/>
                </a:solidFill>
              </a:rPr>
              <a:t>		     Konzept: Wolfgang Thiel, Dr. Gerhard </a:t>
            </a:r>
            <a:r>
              <a:rPr lang="de-DE" altLang="de-DE" sz="1800" b="1" dirty="0" err="1">
                <a:solidFill>
                  <a:schemeClr val="bg1"/>
                </a:solidFill>
              </a:rPr>
              <a:t>Lausterer</a:t>
            </a:r>
            <a:r>
              <a:rPr lang="de-DE" altLang="de-DE" sz="1800" b="1" dirty="0">
                <a:solidFill>
                  <a:schemeClr val="bg1"/>
                </a:solidFill>
              </a:rPr>
              <a:t>, Wolfgang </a:t>
            </a:r>
            <a:r>
              <a:rPr lang="de-DE" altLang="de-DE" sz="1800" b="1" dirty="0" err="1">
                <a:solidFill>
                  <a:schemeClr val="bg1"/>
                </a:solidFill>
              </a:rPr>
              <a:t>Fedderken</a:t>
            </a:r>
            <a:endParaRPr lang="de-DE" altLang="de-DE" sz="1800" b="1" dirty="0">
              <a:solidFill>
                <a:schemeClr val="bg1"/>
              </a:solidFill>
            </a:endParaRPr>
          </a:p>
        </p:txBody>
      </p:sp>
      <p:sp>
        <p:nvSpPr>
          <p:cNvPr id="6147" name="Rechteck 2">
            <a:extLst>
              <a:ext uri="{FF2B5EF4-FFF2-40B4-BE49-F238E27FC236}">
                <a16:creationId xmlns:a16="http://schemas.microsoft.com/office/drawing/2014/main" id="{A4A8ABDA-F51F-4845-9A6D-8A9F58A39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9050"/>
            <a:ext cx="9906000" cy="13700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  <p:sp>
        <p:nvSpPr>
          <p:cNvPr id="6148" name="Textfeld 3">
            <a:extLst>
              <a:ext uri="{FF2B5EF4-FFF2-40B4-BE49-F238E27FC236}">
                <a16:creationId xmlns:a16="http://schemas.microsoft.com/office/drawing/2014/main" id="{28204734-5258-44F4-8BDC-43D64AE8A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7037" y="-29081"/>
            <a:ext cx="77835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2800" b="1" dirty="0">
                <a:solidFill>
                  <a:schemeClr val="bg1"/>
                </a:solidFill>
              </a:rPr>
              <a:t>Alfred-Grosser-</a:t>
            </a:r>
            <a:r>
              <a:rPr lang="en-US" altLang="de-DE" sz="2800" b="1" dirty="0" err="1">
                <a:solidFill>
                  <a:schemeClr val="bg1"/>
                </a:solidFill>
              </a:rPr>
              <a:t>Schulzentrum</a:t>
            </a:r>
            <a:r>
              <a:rPr lang="en-US" altLang="de-DE" sz="2800" b="1" dirty="0">
                <a:solidFill>
                  <a:schemeClr val="bg1"/>
                </a:solidFill>
              </a:rPr>
              <a:t> BZA</a:t>
            </a:r>
            <a:br>
              <a:rPr lang="en-US" altLang="de-DE" sz="2800" b="1" dirty="0">
                <a:solidFill>
                  <a:schemeClr val="bg1"/>
                </a:solidFill>
              </a:rPr>
            </a:br>
            <a:r>
              <a:rPr lang="en-US" altLang="de-DE" sz="2800" b="1" dirty="0">
                <a:solidFill>
                  <a:schemeClr val="bg1"/>
                </a:solidFill>
              </a:rPr>
              <a:t>Gymnasium</a:t>
            </a:r>
            <a:br>
              <a:rPr lang="en-US" altLang="de-DE" sz="2800" b="1" dirty="0">
                <a:solidFill>
                  <a:schemeClr val="bg1"/>
                </a:solidFill>
              </a:rPr>
            </a:br>
            <a:r>
              <a:rPr lang="en-US" altLang="de-DE" sz="2800" b="1" dirty="0" err="1">
                <a:solidFill>
                  <a:schemeClr val="bg1"/>
                </a:solidFill>
              </a:rPr>
              <a:t>Herzlich</a:t>
            </a:r>
            <a:r>
              <a:rPr lang="en-US" altLang="de-DE" sz="2800" b="1" dirty="0">
                <a:solidFill>
                  <a:schemeClr val="bg1"/>
                </a:solidFill>
              </a:rPr>
              <a:t> </a:t>
            </a:r>
            <a:r>
              <a:rPr lang="en-US" altLang="de-DE" sz="2800" b="1" dirty="0" err="1">
                <a:solidFill>
                  <a:schemeClr val="bg1"/>
                </a:solidFill>
              </a:rPr>
              <a:t>Willkommen</a:t>
            </a:r>
            <a:r>
              <a:rPr lang="en-US" altLang="de-DE" sz="2800" b="1" dirty="0">
                <a:solidFill>
                  <a:schemeClr val="bg1"/>
                </a:solidFill>
              </a:rPr>
              <a:t> </a:t>
            </a:r>
            <a:r>
              <a:rPr lang="en-US" altLang="de-DE" sz="2800" b="1" dirty="0" err="1">
                <a:solidFill>
                  <a:schemeClr val="bg1"/>
                </a:solidFill>
              </a:rPr>
              <a:t>zum</a:t>
            </a:r>
            <a:r>
              <a:rPr lang="en-US" altLang="de-DE" sz="2800" b="1" dirty="0">
                <a:solidFill>
                  <a:schemeClr val="bg1"/>
                </a:solidFill>
              </a:rPr>
              <a:t> </a:t>
            </a:r>
            <a:r>
              <a:rPr lang="en-US" altLang="de-DE" sz="2800" b="1" dirty="0" err="1">
                <a:solidFill>
                  <a:schemeClr val="bg1"/>
                </a:solidFill>
              </a:rPr>
              <a:t>Impulsvortrag</a:t>
            </a:r>
            <a:endParaRPr lang="en-US" altLang="de-DE" sz="2800" b="1" dirty="0">
              <a:solidFill>
                <a:schemeClr val="bg1"/>
              </a:solidFill>
            </a:endParaRPr>
          </a:p>
        </p:txBody>
      </p:sp>
      <p:pic>
        <p:nvPicPr>
          <p:cNvPr id="6149" name="Grafik 1">
            <a:extLst>
              <a:ext uri="{FF2B5EF4-FFF2-40B4-BE49-F238E27FC236}">
                <a16:creationId xmlns:a16="http://schemas.microsoft.com/office/drawing/2014/main" id="{138D18D5-0FFD-4E9D-A46D-CA1B832F1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370013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CEC89008-1F07-4058-9E0B-D1DC28C398C2}"/>
              </a:ext>
            </a:extLst>
          </p:cNvPr>
          <p:cNvGrpSpPr/>
          <p:nvPr/>
        </p:nvGrpSpPr>
        <p:grpSpPr>
          <a:xfrm>
            <a:off x="243856" y="1962150"/>
            <a:ext cx="8823944" cy="4621530"/>
            <a:chOff x="243856" y="594693"/>
            <a:chExt cx="9662143" cy="5303187"/>
          </a:xfrm>
        </p:grpSpPr>
        <p:graphicFrame>
          <p:nvGraphicFramePr>
            <p:cNvPr id="53" name="Diagramm 52">
              <a:extLst>
                <a:ext uri="{FF2B5EF4-FFF2-40B4-BE49-F238E27FC236}">
                  <a16:creationId xmlns:a16="http://schemas.microsoft.com/office/drawing/2014/main" id="{6CDAD2DB-46FB-48A1-AF82-18D6CEE104B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38751921"/>
                </p:ext>
              </p:extLst>
            </p:nvPr>
          </p:nvGraphicFramePr>
          <p:xfrm>
            <a:off x="243856" y="1175337"/>
            <a:ext cx="9662143" cy="47225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54" name="Textfeld 1">
              <a:extLst>
                <a:ext uri="{FF2B5EF4-FFF2-40B4-BE49-F238E27FC236}">
                  <a16:creationId xmlns:a16="http://schemas.microsoft.com/office/drawing/2014/main" id="{EF6DA3BB-0EDF-4A25-AC8B-5FB1F751DD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4485" y="1831268"/>
              <a:ext cx="2741809" cy="600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chemeClr val="accent2"/>
                  </a:solidFill>
                </a:rPr>
                <a:t>Primärenergieverbrauch</a:t>
              </a:r>
              <a:br>
                <a:rPr lang="de-DE" altLang="de-DE" sz="1400" dirty="0">
                  <a:solidFill>
                    <a:schemeClr val="accent2"/>
                  </a:solidFill>
                </a:rPr>
              </a:br>
              <a:r>
                <a:rPr lang="de-DE" altLang="de-DE" sz="1400" dirty="0">
                  <a:solidFill>
                    <a:schemeClr val="accent2"/>
                  </a:solidFill>
                </a:rPr>
                <a:t>inkl. Verluste und Einsparung</a:t>
              </a:r>
            </a:p>
          </p:txBody>
        </p:sp>
        <p:sp>
          <p:nvSpPr>
            <p:cNvPr id="55" name="Textfeld 5">
              <a:extLst>
                <a:ext uri="{FF2B5EF4-FFF2-40B4-BE49-F238E27FC236}">
                  <a16:creationId xmlns:a16="http://schemas.microsoft.com/office/drawing/2014/main" id="{E9A53716-ED06-4503-85E5-3C5563D0B8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68850" y="3559652"/>
              <a:ext cx="11779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chemeClr val="accent2"/>
                  </a:solidFill>
                </a:rPr>
                <a:t>Erneuerbare</a:t>
              </a:r>
            </a:p>
          </p:txBody>
        </p:sp>
        <p:sp>
          <p:nvSpPr>
            <p:cNvPr id="56" name="Textfeld 6">
              <a:extLst>
                <a:ext uri="{FF2B5EF4-FFF2-40B4-BE49-F238E27FC236}">
                  <a16:creationId xmlns:a16="http://schemas.microsoft.com/office/drawing/2014/main" id="{6F490551-6F66-4C95-BAC3-A493C028E7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51800" y="4624388"/>
              <a:ext cx="75247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>
                  <a:solidFill>
                    <a:schemeClr val="accent2"/>
                  </a:solidFill>
                </a:rPr>
                <a:t>Erdgas</a:t>
              </a:r>
            </a:p>
          </p:txBody>
        </p:sp>
        <p:sp>
          <p:nvSpPr>
            <p:cNvPr id="57" name="Textfeld 7">
              <a:extLst>
                <a:ext uri="{FF2B5EF4-FFF2-40B4-BE49-F238E27FC236}">
                  <a16:creationId xmlns:a16="http://schemas.microsoft.com/office/drawing/2014/main" id="{50DA87B8-FFB9-43F7-ABE6-3B1F5CBDEA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6113" y="4624388"/>
              <a:ext cx="90963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>
                  <a:solidFill>
                    <a:schemeClr val="accent2"/>
                  </a:solidFill>
                </a:rPr>
                <a:t>Mineralöl</a:t>
              </a:r>
            </a:p>
          </p:txBody>
        </p:sp>
        <p:sp>
          <p:nvSpPr>
            <p:cNvPr id="58" name="Textfeld 8">
              <a:extLst>
                <a:ext uri="{FF2B5EF4-FFF2-40B4-BE49-F238E27FC236}">
                  <a16:creationId xmlns:a16="http://schemas.microsoft.com/office/drawing/2014/main" id="{F00BE427-F79C-4718-B95D-0FE2023971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0288" y="4873625"/>
              <a:ext cx="6445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chemeClr val="accent2"/>
                  </a:solidFill>
                </a:rPr>
                <a:t>Kohle</a:t>
              </a:r>
            </a:p>
          </p:txBody>
        </p:sp>
        <p:sp>
          <p:nvSpPr>
            <p:cNvPr id="59" name="Textfeld 9">
              <a:extLst>
                <a:ext uri="{FF2B5EF4-FFF2-40B4-BE49-F238E27FC236}">
                  <a16:creationId xmlns:a16="http://schemas.microsoft.com/office/drawing/2014/main" id="{DB655038-391D-480C-90A1-EB940AC80B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6427" y="4849330"/>
              <a:ext cx="911224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chemeClr val="accent2"/>
                  </a:solidFill>
                </a:rPr>
                <a:t>Kernkraft</a:t>
              </a:r>
            </a:p>
          </p:txBody>
        </p:sp>
        <p:cxnSp>
          <p:nvCxnSpPr>
            <p:cNvPr id="60" name="Gerader Verbinder 3">
              <a:extLst>
                <a:ext uri="{FF2B5EF4-FFF2-40B4-BE49-F238E27FC236}">
                  <a16:creationId xmlns:a16="http://schemas.microsoft.com/office/drawing/2014/main" id="{24C54ADD-6652-4040-A17C-160741A1D77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900366" y="1425995"/>
              <a:ext cx="0" cy="3937862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1" name="Textfeld 12">
              <a:extLst>
                <a:ext uri="{FF2B5EF4-FFF2-40B4-BE49-F238E27FC236}">
                  <a16:creationId xmlns:a16="http://schemas.microsoft.com/office/drawing/2014/main" id="{52419E4D-1CA1-46EA-807D-C95F609538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3800" y="594693"/>
              <a:ext cx="873125" cy="523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400" dirty="0">
                  <a:solidFill>
                    <a:srgbClr val="FF0000"/>
                  </a:solidFill>
                </a:rPr>
                <a:t>Atom-</a:t>
              </a:r>
              <a:br>
                <a:rPr lang="de-DE" altLang="de-DE" sz="1400" dirty="0">
                  <a:solidFill>
                    <a:srgbClr val="FF0000"/>
                  </a:solidFill>
                </a:rPr>
              </a:br>
              <a:r>
                <a:rPr lang="de-DE" altLang="de-DE" sz="1400" dirty="0">
                  <a:solidFill>
                    <a:srgbClr val="FF0000"/>
                  </a:solidFill>
                </a:rPr>
                <a:t>Ausstieg</a:t>
              </a:r>
            </a:p>
          </p:txBody>
        </p:sp>
        <p:sp>
          <p:nvSpPr>
            <p:cNvPr id="62" name="Gleichschenkliges Dreieck 4">
              <a:extLst>
                <a:ext uri="{FF2B5EF4-FFF2-40B4-BE49-F238E27FC236}">
                  <a16:creationId xmlns:a16="http://schemas.microsoft.com/office/drawing/2014/main" id="{B8B44A39-D5E4-487E-87B1-8439CA1050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765139" y="1262502"/>
              <a:ext cx="270448" cy="225577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  <p:grpSp>
          <p:nvGrpSpPr>
            <p:cNvPr id="63" name="Gruppieren 4">
              <a:extLst>
                <a:ext uri="{FF2B5EF4-FFF2-40B4-BE49-F238E27FC236}">
                  <a16:creationId xmlns:a16="http://schemas.microsoft.com/office/drawing/2014/main" id="{EFEDCA70-DC9E-4F43-82C6-AFF28022C1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53275" y="594693"/>
              <a:ext cx="871538" cy="4768855"/>
              <a:chOff x="5219291" y="594673"/>
              <a:chExt cx="872354" cy="4769490"/>
            </a:xfrm>
          </p:grpSpPr>
          <p:cxnSp>
            <p:nvCxnSpPr>
              <p:cNvPr id="68" name="Gerader Verbinder 16">
                <a:extLst>
                  <a:ext uri="{FF2B5EF4-FFF2-40B4-BE49-F238E27FC236}">
                    <a16:creationId xmlns:a16="http://schemas.microsoft.com/office/drawing/2014/main" id="{B5087013-31E3-49A0-8A8F-7370D865D94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5655471" y="1426040"/>
                <a:ext cx="0" cy="3938123"/>
              </a:xfrm>
              <a:prstGeom prst="line">
                <a:avLst/>
              </a:prstGeom>
              <a:noFill/>
              <a:ln w="1270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9" name="Textfeld 17">
                <a:extLst>
                  <a:ext uri="{FF2B5EF4-FFF2-40B4-BE49-F238E27FC236}">
                    <a16:creationId xmlns:a16="http://schemas.microsoft.com/office/drawing/2014/main" id="{2CFDEFCE-96D8-4504-A974-ACBD8CC0A0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19291" y="594673"/>
                <a:ext cx="872354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400">
                    <a:solidFill>
                      <a:srgbClr val="FF0000"/>
                    </a:solidFill>
                  </a:rPr>
                  <a:t>Kohle-</a:t>
                </a:r>
                <a:br>
                  <a:rPr lang="de-DE" altLang="de-DE" sz="1400">
                    <a:solidFill>
                      <a:srgbClr val="FF0000"/>
                    </a:solidFill>
                  </a:rPr>
                </a:br>
                <a:r>
                  <a:rPr lang="de-DE" altLang="de-DE" sz="1400">
                    <a:solidFill>
                      <a:srgbClr val="FF0000"/>
                    </a:solidFill>
                  </a:rPr>
                  <a:t>Ausstieg</a:t>
                </a:r>
              </a:p>
            </p:txBody>
          </p:sp>
          <p:sp>
            <p:nvSpPr>
              <p:cNvPr id="70" name="Gleichschenkliges Dreieck 18">
                <a:extLst>
                  <a:ext uri="{FF2B5EF4-FFF2-40B4-BE49-F238E27FC236}">
                    <a16:creationId xmlns:a16="http://schemas.microsoft.com/office/drawing/2014/main" id="{F3DE47A8-2BFD-403D-9A1B-64F82ED8CB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5520518" y="1262536"/>
                <a:ext cx="269903" cy="22559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Tx/>
                  <a:buChar char="•"/>
                </a:pPr>
                <a:endParaRPr lang="de-DE" altLang="de-DE"/>
              </a:p>
            </p:txBody>
          </p:sp>
        </p:grpSp>
        <p:grpSp>
          <p:nvGrpSpPr>
            <p:cNvPr id="64" name="Gruppieren 5">
              <a:extLst>
                <a:ext uri="{FF2B5EF4-FFF2-40B4-BE49-F238E27FC236}">
                  <a16:creationId xmlns:a16="http://schemas.microsoft.com/office/drawing/2014/main" id="{7113A5A4-94F0-4487-918D-6B4FE8F479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07438" y="594693"/>
              <a:ext cx="1100137" cy="4768871"/>
              <a:chOff x="8732838" y="594534"/>
              <a:chExt cx="1100137" cy="4769629"/>
            </a:xfrm>
          </p:grpSpPr>
          <p:cxnSp>
            <p:nvCxnSpPr>
              <p:cNvPr id="65" name="Gerader Verbinder 20">
                <a:extLst>
                  <a:ext uri="{FF2B5EF4-FFF2-40B4-BE49-F238E27FC236}">
                    <a16:creationId xmlns:a16="http://schemas.microsoft.com/office/drawing/2014/main" id="{D1DA7738-573C-4991-815C-6507C4A8A2F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410234" y="1425400"/>
                <a:ext cx="0" cy="3938763"/>
              </a:xfrm>
              <a:prstGeom prst="line">
                <a:avLst/>
              </a:prstGeom>
              <a:noFill/>
              <a:ln w="1270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6" name="Textfeld 21">
                <a:extLst>
                  <a:ext uri="{FF2B5EF4-FFF2-40B4-BE49-F238E27FC236}">
                    <a16:creationId xmlns:a16="http://schemas.microsoft.com/office/drawing/2014/main" id="{C8A88572-52EF-4944-844B-246082F59D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32838" y="594534"/>
                <a:ext cx="1100137" cy="503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400">
                    <a:solidFill>
                      <a:srgbClr val="FF0000"/>
                    </a:solidFill>
                  </a:rPr>
                  <a:t>Öl-/Erdgas-</a:t>
                </a:r>
                <a:br>
                  <a:rPr lang="de-DE" altLang="de-DE" sz="1400">
                    <a:solidFill>
                      <a:srgbClr val="FF0000"/>
                    </a:solidFill>
                  </a:rPr>
                </a:br>
                <a:r>
                  <a:rPr lang="de-DE" altLang="de-DE" sz="1400">
                    <a:solidFill>
                      <a:srgbClr val="FF0000"/>
                    </a:solidFill>
                  </a:rPr>
                  <a:t>Ausstieg</a:t>
                </a:r>
              </a:p>
            </p:txBody>
          </p:sp>
          <p:sp>
            <p:nvSpPr>
              <p:cNvPr id="67" name="Gleichschenkliges Dreieck 22">
                <a:extLst>
                  <a:ext uri="{FF2B5EF4-FFF2-40B4-BE49-F238E27FC236}">
                    <a16:creationId xmlns:a16="http://schemas.microsoft.com/office/drawing/2014/main" id="{33AA2CE7-99C3-4CB0-BF7F-CC4D4A1909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9275284" y="1261869"/>
                <a:ext cx="269896" cy="225628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Tx/>
                  <a:buChar char="•"/>
                </a:pPr>
                <a:endParaRPr lang="de-DE" altLang="de-DE"/>
              </a:p>
            </p:txBody>
          </p:sp>
        </p:grpSp>
        <p:sp>
          <p:nvSpPr>
            <p:cNvPr id="74" name="Textfeld 8">
              <a:extLst>
                <a:ext uri="{FF2B5EF4-FFF2-40B4-BE49-F238E27FC236}">
                  <a16:creationId xmlns:a16="http://schemas.microsoft.com/office/drawing/2014/main" id="{ECAA42A0-24C3-407A-BB09-67676692E2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8100" y="5319829"/>
              <a:ext cx="637516" cy="353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2022</a:t>
              </a:r>
            </a:p>
          </p:txBody>
        </p:sp>
        <p:sp>
          <p:nvSpPr>
            <p:cNvPr id="75" name="Textfeld 8">
              <a:extLst>
                <a:ext uri="{FF2B5EF4-FFF2-40B4-BE49-F238E27FC236}">
                  <a16:creationId xmlns:a16="http://schemas.microsoft.com/office/drawing/2014/main" id="{FE4765AC-8BF3-457C-BDFA-3960F71F19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62775" y="5319829"/>
              <a:ext cx="637516" cy="353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2035</a:t>
              </a:r>
            </a:p>
          </p:txBody>
        </p:sp>
        <p:sp>
          <p:nvSpPr>
            <p:cNvPr id="76" name="Textfeld 8">
              <a:extLst>
                <a:ext uri="{FF2B5EF4-FFF2-40B4-BE49-F238E27FC236}">
                  <a16:creationId xmlns:a16="http://schemas.microsoft.com/office/drawing/2014/main" id="{D8D689C2-2E06-447E-855C-DA93D1B027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30557" y="5319829"/>
              <a:ext cx="637516" cy="353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2040</a:t>
              </a:r>
            </a:p>
          </p:txBody>
        </p:sp>
      </p:grpSp>
      <p:sp>
        <p:nvSpPr>
          <p:cNvPr id="27" name="Textfeld 26">
            <a:extLst>
              <a:ext uri="{FF2B5EF4-FFF2-40B4-BE49-F238E27FC236}">
                <a16:creationId xmlns:a16="http://schemas.microsoft.com/office/drawing/2014/main" id="{D4581EF9-23F1-48C0-8F00-3AD773AF204B}"/>
              </a:ext>
            </a:extLst>
          </p:cNvPr>
          <p:cNvSpPr txBox="1"/>
          <p:nvPr/>
        </p:nvSpPr>
        <p:spPr>
          <a:xfrm>
            <a:off x="731044" y="1333260"/>
            <a:ext cx="9174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3333FF"/>
                </a:solidFill>
              </a:rPr>
              <a:t>Bis 2040: Raus aus den Fossilen und 100 % Erneuerbare!</a:t>
            </a:r>
          </a:p>
        </p:txBody>
      </p:sp>
    </p:spTree>
  </p:cSld>
  <p:clrMapOvr>
    <a:masterClrMapping/>
  </p:clrMapOvr>
  <p:transition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>
            <a:extLst>
              <a:ext uri="{FF2B5EF4-FFF2-40B4-BE49-F238E27FC236}">
                <a16:creationId xmlns:a16="http://schemas.microsoft.com/office/drawing/2014/main" id="{6C4F3EC3-3661-438C-863A-61263ABCD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41275"/>
            <a:ext cx="1592262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>
                <a:solidFill>
                  <a:schemeClr val="bg1"/>
                </a:solidFill>
              </a:rPr>
              <a:t>Das Ziel (1)</a:t>
            </a:r>
          </a:p>
        </p:txBody>
      </p:sp>
      <p:pic>
        <p:nvPicPr>
          <p:cNvPr id="17411" name="Grafik 5">
            <a:extLst>
              <a:ext uri="{FF2B5EF4-FFF2-40B4-BE49-F238E27FC236}">
                <a16:creationId xmlns:a16="http://schemas.microsoft.com/office/drawing/2014/main" id="{DB8FD74E-91DD-4BD0-975D-C7C75B98C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" t="16515" r="10406" b="10336"/>
          <a:stretch>
            <a:fillRect/>
          </a:stretch>
        </p:blipFill>
        <p:spPr bwMode="auto">
          <a:xfrm>
            <a:off x="1328738" y="869950"/>
            <a:ext cx="7399337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feld 4">
            <a:extLst>
              <a:ext uri="{FF2B5EF4-FFF2-40B4-BE49-F238E27FC236}">
                <a16:creationId xmlns:a16="http://schemas.microsoft.com/office/drawing/2014/main" id="{1B42F645-37C8-4C37-800E-5BD39187E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3900" y="5710238"/>
            <a:ext cx="49085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/>
              <a:t>Quelle:</a:t>
            </a:r>
            <a:r>
              <a:rPr lang="de-DE" altLang="de-DE" sz="1200"/>
              <a:t> Prof. Stefan Rahmstorf, Potsdam-Institut: Vortrag 20.03.2019 </a:t>
            </a:r>
          </a:p>
        </p:txBody>
      </p:sp>
      <p:sp>
        <p:nvSpPr>
          <p:cNvPr id="13" name="Textfeld 40">
            <a:extLst>
              <a:ext uri="{FF2B5EF4-FFF2-40B4-BE49-F238E27FC236}">
                <a16:creationId xmlns:a16="http://schemas.microsoft.com/office/drawing/2014/main" id="{8EC346CA-4542-43E5-97CD-8990B0FE0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03913"/>
            <a:ext cx="990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>
                <a:solidFill>
                  <a:schemeClr val="accent2"/>
                </a:solidFill>
              </a:rPr>
              <a:t>Wir haben keine Wahl mehr! 2040 muss Schluss sein mit fossil!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>
            <a:extLst>
              <a:ext uri="{FF2B5EF4-FFF2-40B4-BE49-F238E27FC236}">
                <a16:creationId xmlns:a16="http://schemas.microsoft.com/office/drawing/2014/main" id="{F6B8D2CD-625B-45E5-82BA-A48AB80B3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857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r>
              <a:rPr lang="de-DE" altLang="de-DE" b="1">
                <a:solidFill>
                  <a:schemeClr val="bg1"/>
                </a:solidFill>
              </a:rPr>
              <a:t> </a:t>
            </a:r>
            <a:endParaRPr lang="de-DE" altLang="de-DE" sz="2000" b="1">
              <a:solidFill>
                <a:schemeClr val="bg1"/>
              </a:solidFill>
            </a:endParaRPr>
          </a:p>
        </p:txBody>
      </p:sp>
      <p:sp>
        <p:nvSpPr>
          <p:cNvPr id="19459" name="Rectangle 4">
            <a:extLst>
              <a:ext uri="{FF2B5EF4-FFF2-40B4-BE49-F238E27FC236}">
                <a16:creationId xmlns:a16="http://schemas.microsoft.com/office/drawing/2014/main" id="{9BDA7B4B-CD0E-4EF4-9BCD-062603E4D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28575"/>
            <a:ext cx="80803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>
                <a:solidFill>
                  <a:schemeClr val="bg1"/>
                </a:solidFill>
              </a:rPr>
              <a:t>Das Ziel (2)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70A806B-15E6-4A66-B469-2F9FF5011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69950"/>
            <a:ext cx="9906000" cy="2281917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schemeClr val="bg1"/>
                </a:solidFill>
              </a:rPr>
              <a:t>Um die mittlere Erderwärmung von 1,5 ° C  nicht  zu überschreiten, darf das weltweite CO</a:t>
            </a:r>
            <a:r>
              <a:rPr lang="de-DE" sz="2000" baseline="-25000" dirty="0">
                <a:solidFill>
                  <a:schemeClr val="bg1"/>
                </a:solidFill>
              </a:rPr>
              <a:t>2</a:t>
            </a:r>
            <a:r>
              <a:rPr lang="de-DE" sz="2000" dirty="0">
                <a:solidFill>
                  <a:schemeClr val="bg1"/>
                </a:solidFill>
              </a:rPr>
              <a:t>-Budget von 600 </a:t>
            </a:r>
            <a:r>
              <a:rPr lang="de-DE" sz="2000" dirty="0" err="1">
                <a:solidFill>
                  <a:schemeClr val="bg1"/>
                </a:solidFill>
              </a:rPr>
              <a:t>Gt</a:t>
            </a:r>
            <a:r>
              <a:rPr lang="de-DE" sz="2000" dirty="0">
                <a:solidFill>
                  <a:schemeClr val="bg1"/>
                </a:solidFill>
              </a:rPr>
              <a:t> nicht überschritten werden!</a:t>
            </a:r>
          </a:p>
          <a:p>
            <a:pPr>
              <a:defRPr/>
            </a:pPr>
            <a:r>
              <a:rPr lang="de-DE" sz="2000" dirty="0">
                <a:solidFill>
                  <a:schemeClr val="bg1"/>
                </a:solidFill>
              </a:rPr>
              <a:t>Das bedeutet für Deutschland und die Welt: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de-DE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de-DE" sz="2000" dirty="0">
                <a:solidFill>
                  <a:schemeClr val="bg1"/>
                </a:solidFill>
              </a:rPr>
              <a:t>Bis 2040 muss der Ausstieg aus den fossilen Energieträgern abgeschlossen sein!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de-DE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de-DE" sz="2000" dirty="0">
                <a:solidFill>
                  <a:schemeClr val="bg1"/>
                </a:solidFill>
              </a:rPr>
              <a:t>Bis 2040 muss der gesamte Energiebedarf zu 100 % von Erneuerbaren kommen!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21B6F70-392E-467E-9121-06B86510F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30392"/>
            <a:ext cx="9905999" cy="228191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schemeClr val="bg1"/>
                </a:solidFill>
              </a:rPr>
              <a:t>Bei Überschreitung der 1,5 °C-Grenze sind u.a. folgende klimatische Kipp-Punkte (unumkehrbare klimatische Veränderungen) zu erwarten: 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-    </a:t>
            </a:r>
            <a:r>
              <a:rPr lang="de-DE" altLang="de-DE" sz="2000" dirty="0">
                <a:solidFill>
                  <a:schemeClr val="bg1"/>
                </a:solidFill>
              </a:rPr>
              <a:t>Schmelzen des Grönländischen Eisschildes </a:t>
            </a:r>
            <a:r>
              <a:rPr lang="de-DE" altLang="de-DE" sz="2000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2000" dirty="0">
                <a:solidFill>
                  <a:schemeClr val="bg1"/>
                </a:solidFill>
              </a:rPr>
              <a:t>Anstieg des Meeresspiegels</a:t>
            </a:r>
          </a:p>
          <a:p>
            <a:pPr>
              <a:defRPr/>
            </a:pPr>
            <a:r>
              <a:rPr lang="de-DE" altLang="de-DE" sz="2000" dirty="0">
                <a:solidFill>
                  <a:schemeClr val="bg1"/>
                </a:solidFill>
              </a:rPr>
              <a:t>-    Schmelzen des polaren Eises und der </a:t>
            </a:r>
            <a:r>
              <a:rPr lang="de-DE" altLang="de-DE" sz="2000" dirty="0" err="1">
                <a:solidFill>
                  <a:schemeClr val="bg1"/>
                </a:solidFill>
              </a:rPr>
              <a:t>Gletzscher</a:t>
            </a:r>
            <a:r>
              <a:rPr lang="de-DE" altLang="de-DE" sz="2000" dirty="0">
                <a:solidFill>
                  <a:schemeClr val="bg1"/>
                </a:solidFill>
              </a:rPr>
              <a:t> </a:t>
            </a:r>
            <a:r>
              <a:rPr lang="de-DE" altLang="de-DE" sz="2000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2000" dirty="0" err="1">
                <a:solidFill>
                  <a:schemeClr val="bg1"/>
                </a:solidFill>
                <a:sym typeface="Wingdings" panose="05000000000000000000" pitchFamily="2" charset="2"/>
              </a:rPr>
              <a:t>Veringerung</a:t>
            </a:r>
            <a:r>
              <a:rPr lang="de-DE" altLang="de-DE" sz="2000" dirty="0">
                <a:solidFill>
                  <a:schemeClr val="bg1"/>
                </a:solidFill>
                <a:sym typeface="Wingdings" panose="05000000000000000000" pitchFamily="2" charset="2"/>
              </a:rPr>
              <a:t> der Lichtreflexion</a:t>
            </a:r>
            <a:endParaRPr lang="de-DE" altLang="de-DE" sz="20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  <a:defRPr/>
            </a:pPr>
            <a:r>
              <a:rPr lang="de-DE" altLang="de-DE" sz="2000" dirty="0">
                <a:solidFill>
                  <a:schemeClr val="bg1"/>
                </a:solidFill>
              </a:rPr>
              <a:t>Auftauen des Permafrostbodens </a:t>
            </a:r>
            <a:r>
              <a:rPr lang="de-DE" altLang="de-DE" sz="2000" dirty="0">
                <a:solidFill>
                  <a:schemeClr val="bg1"/>
                </a:solidFill>
                <a:sym typeface="Wingdings" panose="05000000000000000000" pitchFamily="2" charset="2"/>
              </a:rPr>
              <a:t> Steigerung von </a:t>
            </a:r>
            <a:r>
              <a:rPr lang="de-DE" altLang="de-DE" sz="2000" dirty="0">
                <a:solidFill>
                  <a:schemeClr val="bg1"/>
                </a:solidFill>
              </a:rPr>
              <a:t>Methan und CO</a:t>
            </a:r>
            <a:r>
              <a:rPr lang="de-DE" altLang="de-DE" sz="2000" b="1" baseline="-25000" dirty="0">
                <a:solidFill>
                  <a:schemeClr val="bg1"/>
                </a:solidFill>
              </a:rPr>
              <a:t>2</a:t>
            </a:r>
          </a:p>
          <a:p>
            <a:pPr marL="342900" indent="-342900">
              <a:buFontTx/>
              <a:buChar char="-"/>
              <a:defRPr/>
            </a:pPr>
            <a:r>
              <a:rPr lang="de-DE" altLang="de-DE" sz="2000" dirty="0">
                <a:solidFill>
                  <a:schemeClr val="bg1"/>
                </a:solidFill>
              </a:rPr>
              <a:t>Störung der ozeanischen Zirkulation im Nordatlantik </a:t>
            </a:r>
            <a:r>
              <a:rPr lang="de-DE" altLang="de-DE" sz="2000" dirty="0">
                <a:solidFill>
                  <a:schemeClr val="bg1"/>
                </a:solidFill>
                <a:sym typeface="Wingdings" panose="05000000000000000000" pitchFamily="2" charset="2"/>
              </a:rPr>
              <a:t> Änderung </a:t>
            </a:r>
            <a:r>
              <a:rPr lang="de-DE" altLang="de-DE" sz="2000" dirty="0">
                <a:solidFill>
                  <a:schemeClr val="bg1"/>
                </a:solidFill>
              </a:rPr>
              <a:t>Golf-Strom</a:t>
            </a:r>
          </a:p>
          <a:p>
            <a:pPr marL="342900" indent="-342900">
              <a:buFontTx/>
              <a:buChar char="-"/>
              <a:defRPr/>
            </a:pPr>
            <a:r>
              <a:rPr lang="de-DE" altLang="de-DE" sz="2000" dirty="0">
                <a:solidFill>
                  <a:schemeClr val="bg1"/>
                </a:solidFill>
              </a:rPr>
              <a:t>Versauerung der Ozeane </a:t>
            </a:r>
            <a:r>
              <a:rPr lang="de-DE" altLang="de-DE" sz="2000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2000" dirty="0">
                <a:solidFill>
                  <a:schemeClr val="bg1"/>
                </a:solidFill>
              </a:rPr>
              <a:t>weniger CO</a:t>
            </a:r>
            <a:r>
              <a:rPr lang="de-DE" altLang="de-DE" sz="2000" b="1" baseline="-25000" dirty="0">
                <a:solidFill>
                  <a:schemeClr val="bg1"/>
                </a:solidFill>
              </a:rPr>
              <a:t>2</a:t>
            </a:r>
            <a:r>
              <a:rPr lang="de-DE" altLang="de-DE" sz="2000" dirty="0">
                <a:solidFill>
                  <a:schemeClr val="bg1"/>
                </a:solidFill>
              </a:rPr>
              <a:t>-Aufnahme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A008D8BB-EE8B-40CE-88A5-426BD5BFE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57900"/>
            <a:ext cx="99060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>
                <a:solidFill>
                  <a:schemeClr val="accent2"/>
                </a:solidFill>
              </a:rPr>
              <a:t>Unsere Forderungen sind bereits mit heutiger Technik machbar!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>
            <a:extLst>
              <a:ext uri="{FF2B5EF4-FFF2-40B4-BE49-F238E27FC236}">
                <a16:creationId xmlns:a16="http://schemas.microsoft.com/office/drawing/2014/main" id="{2505A362-F58E-44AA-AF42-17221A6D7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6350"/>
            <a:ext cx="661987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b="1">
                <a:solidFill>
                  <a:schemeClr val="bg1"/>
                </a:solidFill>
              </a:rPr>
              <a:t>Primärenergieverbrauch in Deutschland 2017</a:t>
            </a:r>
          </a:p>
          <a:p>
            <a:r>
              <a:rPr lang="de-DE" altLang="de-DE" b="1">
                <a:solidFill>
                  <a:schemeClr val="bg1"/>
                </a:solidFill>
              </a:rPr>
              <a:t>Energieträger</a:t>
            </a:r>
          </a:p>
        </p:txBody>
      </p:sp>
      <p:sp>
        <p:nvSpPr>
          <p:cNvPr id="21507" name="Text Box 2">
            <a:extLst>
              <a:ext uri="{FF2B5EF4-FFF2-40B4-BE49-F238E27FC236}">
                <a16:creationId xmlns:a16="http://schemas.microsoft.com/office/drawing/2014/main" id="{800B645E-C605-4CE3-81E4-9BD2AE121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538" y="892175"/>
            <a:ext cx="3571875" cy="371475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>
                <a:solidFill>
                  <a:srgbClr val="000000"/>
                </a:solidFill>
                <a:ea typeface="Microsoft YaHei" panose="020B0503020204020204" pitchFamily="34" charset="-122"/>
              </a:rPr>
              <a:t> 16.301 PJ = 4.528 TWh</a:t>
            </a:r>
          </a:p>
        </p:txBody>
      </p:sp>
      <p:sp>
        <p:nvSpPr>
          <p:cNvPr id="21508" name="Text Box 14">
            <a:extLst>
              <a:ext uri="{FF2B5EF4-FFF2-40B4-BE49-F238E27FC236}">
                <a16:creationId xmlns:a16="http://schemas.microsoft.com/office/drawing/2014/main" id="{75E67D73-9617-4200-8E1D-AC2B15E67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438" y="5608638"/>
            <a:ext cx="952500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>
                <a:solidFill>
                  <a:srgbClr val="000000"/>
                </a:solidFill>
                <a:ea typeface="Microsoft YaHei" panose="020B0503020204020204" pitchFamily="34" charset="-122"/>
              </a:rPr>
              <a:t>AGEB</a:t>
            </a:r>
          </a:p>
        </p:txBody>
      </p:sp>
      <p:sp>
        <p:nvSpPr>
          <p:cNvPr id="21509" name="Rectangle 15">
            <a:extLst>
              <a:ext uri="{FF2B5EF4-FFF2-40B4-BE49-F238E27FC236}">
                <a16:creationId xmlns:a16="http://schemas.microsoft.com/office/drawing/2014/main" id="{1FF143F7-880C-455D-AA6E-667938B24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050" y="5365750"/>
            <a:ext cx="10398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rgbClr val="000000"/>
                </a:solidFill>
                <a:ea typeface="Microsoft YaHei" panose="020B0503020204020204" pitchFamily="34" charset="-122"/>
              </a:rPr>
              <a:t>Anteile in %</a:t>
            </a:r>
          </a:p>
        </p:txBody>
      </p:sp>
      <p:sp>
        <p:nvSpPr>
          <p:cNvPr id="21510" name="Text Box 16">
            <a:extLst>
              <a:ext uri="{FF2B5EF4-FFF2-40B4-BE49-F238E27FC236}">
                <a16:creationId xmlns:a16="http://schemas.microsoft.com/office/drawing/2014/main" id="{1C7926DD-A50E-4DE3-B2CB-5B7F9CBDA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275" y="2165350"/>
            <a:ext cx="1227138" cy="309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b="1">
                <a:solidFill>
                  <a:schemeClr val="accent2"/>
                </a:solidFill>
                <a:ea typeface="Microsoft YaHei" panose="020B0503020204020204" pitchFamily="34" charset="-122"/>
              </a:rPr>
              <a:t>Kernenergie</a:t>
            </a:r>
          </a:p>
        </p:txBody>
      </p:sp>
      <p:sp>
        <p:nvSpPr>
          <p:cNvPr id="21511" name="Text Box 17">
            <a:extLst>
              <a:ext uri="{FF2B5EF4-FFF2-40B4-BE49-F238E27FC236}">
                <a16:creationId xmlns:a16="http://schemas.microsoft.com/office/drawing/2014/main" id="{257C687E-936B-47ED-BDD2-82906944D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5388" y="5772150"/>
            <a:ext cx="788987" cy="309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b="1">
                <a:solidFill>
                  <a:schemeClr val="accent2"/>
                </a:solidFill>
                <a:ea typeface="Microsoft YaHei" panose="020B0503020204020204" pitchFamily="34" charset="-122"/>
              </a:rPr>
              <a:t>Erdgas</a:t>
            </a:r>
          </a:p>
        </p:txBody>
      </p:sp>
      <p:sp>
        <p:nvSpPr>
          <p:cNvPr id="21512" name="Text Box 18">
            <a:extLst>
              <a:ext uri="{FF2B5EF4-FFF2-40B4-BE49-F238E27FC236}">
                <a16:creationId xmlns:a16="http://schemas.microsoft.com/office/drawing/2014/main" id="{62B7590C-E14E-4FD9-932F-6D3DAD04B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50" y="4689475"/>
            <a:ext cx="1085850" cy="309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b="1">
                <a:solidFill>
                  <a:schemeClr val="accent2"/>
                </a:solidFill>
                <a:ea typeface="Microsoft YaHei" panose="020B0503020204020204" pitchFamily="34" charset="-122"/>
              </a:rPr>
              <a:t>Steinkohle</a:t>
            </a:r>
          </a:p>
        </p:txBody>
      </p:sp>
      <p:sp>
        <p:nvSpPr>
          <p:cNvPr id="21513" name="Text Box 19">
            <a:extLst>
              <a:ext uri="{FF2B5EF4-FFF2-40B4-BE49-F238E27FC236}">
                <a16:creationId xmlns:a16="http://schemas.microsoft.com/office/drawing/2014/main" id="{E7CC37D8-35CE-49F0-A867-BE2D36D35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88" y="2973388"/>
            <a:ext cx="1358900" cy="3095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de-DE" altLang="de-DE" sz="1400" b="1">
                <a:solidFill>
                  <a:schemeClr val="accent2"/>
                </a:solidFill>
                <a:ea typeface="Microsoft YaHei" panose="020B0503020204020204" pitchFamily="34" charset="-122"/>
              </a:rPr>
              <a:t>Braunkohle</a:t>
            </a:r>
          </a:p>
        </p:txBody>
      </p:sp>
      <p:sp>
        <p:nvSpPr>
          <p:cNvPr id="21514" name="Text Box 20">
            <a:extLst>
              <a:ext uri="{FF2B5EF4-FFF2-40B4-BE49-F238E27FC236}">
                <a16:creationId xmlns:a16="http://schemas.microsoft.com/office/drawing/2014/main" id="{75939639-5EDF-4562-9E04-A92D73975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0713" y="1209675"/>
            <a:ext cx="749300" cy="309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b="1">
                <a:solidFill>
                  <a:schemeClr val="accent2"/>
                </a:solidFill>
                <a:ea typeface="Microsoft YaHei" panose="020B0503020204020204" pitchFamily="34" charset="-122"/>
              </a:rPr>
              <a:t>Übrige</a:t>
            </a:r>
          </a:p>
        </p:txBody>
      </p:sp>
      <p:sp>
        <p:nvSpPr>
          <p:cNvPr id="21515" name="Text Box 21">
            <a:extLst>
              <a:ext uri="{FF2B5EF4-FFF2-40B4-BE49-F238E27FC236}">
                <a16:creationId xmlns:a16="http://schemas.microsoft.com/office/drawing/2014/main" id="{51215300-4CD9-437A-810C-557A93A25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0988" y="1547813"/>
            <a:ext cx="2235200" cy="3111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de-DE" altLang="de-DE" sz="1400" b="1">
                <a:solidFill>
                  <a:schemeClr val="accent2"/>
                </a:solidFill>
                <a:ea typeface="Microsoft YaHei" panose="020B0503020204020204" pitchFamily="34" charset="-122"/>
              </a:rPr>
              <a:t>Erneuerbare Energien</a:t>
            </a:r>
          </a:p>
        </p:txBody>
      </p:sp>
      <p:sp>
        <p:nvSpPr>
          <p:cNvPr id="21516" name="Text Box 22">
            <a:extLst>
              <a:ext uri="{FF2B5EF4-FFF2-40B4-BE49-F238E27FC236}">
                <a16:creationId xmlns:a16="http://schemas.microsoft.com/office/drawing/2014/main" id="{3A7E6CF6-6AEA-4E21-B8E5-B5DBA0CEB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9850" y="2106613"/>
            <a:ext cx="966788" cy="3095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b="1">
                <a:solidFill>
                  <a:schemeClr val="accent2"/>
                </a:solidFill>
                <a:ea typeface="Microsoft YaHei" panose="020B0503020204020204" pitchFamily="34" charset="-122"/>
              </a:rPr>
              <a:t>Mineralöl</a:t>
            </a:r>
          </a:p>
        </p:txBody>
      </p:sp>
      <p:graphicFrame>
        <p:nvGraphicFramePr>
          <p:cNvPr id="34" name="Diagramm 33">
            <a:extLst>
              <a:ext uri="{FF2B5EF4-FFF2-40B4-BE49-F238E27FC236}">
                <a16:creationId xmlns:a16="http://schemas.microsoft.com/office/drawing/2014/main" id="{B49C3DDB-E38F-404B-922E-B47D0CDC04D6}"/>
              </a:ext>
            </a:extLst>
          </p:cNvPr>
          <p:cNvGraphicFramePr>
            <a:graphicFrameLocks/>
          </p:cNvGraphicFramePr>
          <p:nvPr/>
        </p:nvGraphicFramePr>
        <p:xfrm>
          <a:off x="1463764" y="1680059"/>
          <a:ext cx="6979063" cy="4157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Diagramm 16">
            <a:extLst>
              <a:ext uri="{FF2B5EF4-FFF2-40B4-BE49-F238E27FC236}">
                <a16:creationId xmlns:a16="http://schemas.microsoft.com/office/drawing/2014/main" id="{7CF6E20F-DEB0-4313-B625-937586D622F1}"/>
              </a:ext>
            </a:extLst>
          </p:cNvPr>
          <p:cNvGraphicFramePr>
            <a:graphicFrameLocks/>
          </p:cNvGraphicFramePr>
          <p:nvPr/>
        </p:nvGraphicFramePr>
        <p:xfrm>
          <a:off x="1550601" y="1514553"/>
          <a:ext cx="6824816" cy="4617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Rectangle 4">
            <a:extLst>
              <a:ext uri="{FF2B5EF4-FFF2-40B4-BE49-F238E27FC236}">
                <a16:creationId xmlns:a16="http://schemas.microsoft.com/office/drawing/2014/main" id="{A9711B69-0043-4E9D-A87A-1FE2F70FB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132513"/>
            <a:ext cx="93345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>
                <a:solidFill>
                  <a:schemeClr val="accent2"/>
                </a:solidFill>
              </a:rPr>
              <a:t>Die Erneuerbaren sind noch überschaubar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Grafik 3">
            <a:extLst>
              <a:ext uri="{FF2B5EF4-FFF2-40B4-BE49-F238E27FC236}">
                <a16:creationId xmlns:a16="http://schemas.microsoft.com/office/drawing/2014/main" id="{C9809C80-F04E-4FA5-BD70-5258EFA30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05" b="12709"/>
          <a:stretch>
            <a:fillRect/>
          </a:stretch>
        </p:blipFill>
        <p:spPr bwMode="auto">
          <a:xfrm>
            <a:off x="142875" y="1135063"/>
            <a:ext cx="9698038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90500"/>
            <a:ext cx="69373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>
                <a:solidFill>
                  <a:schemeClr val="bg1"/>
                </a:solidFill>
              </a:rPr>
              <a:t>Energiebedarf: Energieflussbild 2017, Deutschland</a:t>
            </a:r>
          </a:p>
        </p:txBody>
      </p:sp>
      <p:sp>
        <p:nvSpPr>
          <p:cNvPr id="23556" name="Text Box 14">
            <a:extLst>
              <a:ext uri="{FF2B5EF4-FFF2-40B4-BE49-F238E27FC236}">
                <a16:creationId xmlns:a16="http://schemas.microsoft.com/office/drawing/2014/main" id="{DD920DC9-AB50-45C6-8EEB-49037B9B1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2350" y="5672138"/>
            <a:ext cx="950913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>
                <a:solidFill>
                  <a:srgbClr val="000000"/>
                </a:solidFill>
                <a:ea typeface="Microsoft YaHei" panose="020B0503020204020204" pitchFamily="34" charset="-122"/>
              </a:rPr>
              <a:t>AGEB</a:t>
            </a:r>
          </a:p>
        </p:txBody>
      </p:sp>
      <p:sp>
        <p:nvSpPr>
          <p:cNvPr id="23557" name="Rectangle 15">
            <a:extLst>
              <a:ext uri="{FF2B5EF4-FFF2-40B4-BE49-F238E27FC236}">
                <a16:creationId xmlns:a16="http://schemas.microsoft.com/office/drawing/2014/main" id="{02756285-366B-4466-9C13-4621415D0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5643563"/>
            <a:ext cx="113030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>
                <a:solidFill>
                  <a:srgbClr val="FF0000"/>
                </a:solidFill>
                <a:ea typeface="Microsoft YaHei" panose="020B0503020204020204" pitchFamily="34" charset="-122"/>
              </a:rPr>
              <a:t>Anteile in %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AFFB6BCB-F6DD-4C90-82A8-E2BA4EF4A01F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2728913"/>
            <a:ext cx="3470275" cy="2868612"/>
            <a:chOff x="282454" y="2943356"/>
            <a:chExt cx="3470839" cy="3090359"/>
          </a:xfrm>
        </p:grpSpPr>
        <p:sp>
          <p:nvSpPr>
            <p:cNvPr id="23585" name="Textfeld 2">
              <a:extLst>
                <a:ext uri="{FF2B5EF4-FFF2-40B4-BE49-F238E27FC236}">
                  <a16:creationId xmlns:a16="http://schemas.microsoft.com/office/drawing/2014/main" id="{E39D8770-A7C9-41F9-A9B3-FE0807B4D4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454" y="2943356"/>
              <a:ext cx="643161" cy="331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>
                  <a:solidFill>
                    <a:srgbClr val="FF0000"/>
                  </a:solidFill>
                </a:rPr>
                <a:t>0,5 %</a:t>
              </a:r>
            </a:p>
          </p:txBody>
        </p:sp>
        <p:sp>
          <p:nvSpPr>
            <p:cNvPr id="23586" name="Textfeld 35">
              <a:extLst>
                <a:ext uri="{FF2B5EF4-FFF2-40B4-BE49-F238E27FC236}">
                  <a16:creationId xmlns:a16="http://schemas.microsoft.com/office/drawing/2014/main" id="{75C1C9D4-072D-4971-97CC-649EC2355A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335" y="3953422"/>
              <a:ext cx="742553" cy="331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>
                  <a:solidFill>
                    <a:srgbClr val="FF0000"/>
                  </a:solidFill>
                </a:rPr>
                <a:t>74,8 %</a:t>
              </a:r>
            </a:p>
          </p:txBody>
        </p:sp>
        <p:sp>
          <p:nvSpPr>
            <p:cNvPr id="23587" name="Textfeld 36">
              <a:extLst>
                <a:ext uri="{FF2B5EF4-FFF2-40B4-BE49-F238E27FC236}">
                  <a16:creationId xmlns:a16="http://schemas.microsoft.com/office/drawing/2014/main" id="{9AEA73CB-4D6D-4B59-9974-C1A312F2DB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751" y="5702086"/>
              <a:ext cx="742553" cy="331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>
                  <a:solidFill>
                    <a:srgbClr val="FF0000"/>
                  </a:solidFill>
                </a:rPr>
                <a:t>24,7 %</a:t>
              </a:r>
            </a:p>
          </p:txBody>
        </p:sp>
        <p:sp>
          <p:nvSpPr>
            <p:cNvPr id="23588" name="Ellipse 3">
              <a:extLst>
                <a:ext uri="{FF2B5EF4-FFF2-40B4-BE49-F238E27FC236}">
                  <a16:creationId xmlns:a16="http://schemas.microsoft.com/office/drawing/2014/main" id="{75B4B659-03A8-4540-BE68-C27D22BC6C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1842" y="3394485"/>
              <a:ext cx="2041451" cy="1329481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A90D2B3-64B6-4D56-961C-257D953B977C}"/>
              </a:ext>
            </a:extLst>
          </p:cNvPr>
          <p:cNvGrpSpPr>
            <a:grpSpLocks/>
          </p:cNvGrpSpPr>
          <p:nvPr/>
        </p:nvGrpSpPr>
        <p:grpSpPr bwMode="auto">
          <a:xfrm>
            <a:off x="4635500" y="2598738"/>
            <a:ext cx="5295900" cy="2489200"/>
            <a:chOff x="4635499" y="2598086"/>
            <a:chExt cx="5296893" cy="2490123"/>
          </a:xfrm>
        </p:grpSpPr>
        <p:sp>
          <p:nvSpPr>
            <p:cNvPr id="23579" name="Textfeld 38">
              <a:extLst>
                <a:ext uri="{FF2B5EF4-FFF2-40B4-BE49-F238E27FC236}">
                  <a16:creationId xmlns:a16="http://schemas.microsoft.com/office/drawing/2014/main" id="{83026E72-0D6A-4B48-B472-2406D7A611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87721" y="2598086"/>
              <a:ext cx="1776364" cy="307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>
                  <a:solidFill>
                    <a:srgbClr val="FF0000"/>
                  </a:solidFill>
                </a:rPr>
                <a:t>Verbrauchssektoren</a:t>
              </a:r>
            </a:p>
          </p:txBody>
        </p:sp>
        <p:sp>
          <p:nvSpPr>
            <p:cNvPr id="23580" name="Textfeld 39">
              <a:extLst>
                <a:ext uri="{FF2B5EF4-FFF2-40B4-BE49-F238E27FC236}">
                  <a16:creationId xmlns:a16="http://schemas.microsoft.com/office/drawing/2014/main" id="{C3174E42-6243-46A8-8251-070CB811DD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22294" y="2871142"/>
              <a:ext cx="742583" cy="307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>
                  <a:solidFill>
                    <a:srgbClr val="FF0000"/>
                  </a:solidFill>
                </a:rPr>
                <a:t>28,9 %</a:t>
              </a:r>
            </a:p>
          </p:txBody>
        </p:sp>
        <p:sp>
          <p:nvSpPr>
            <p:cNvPr id="23581" name="Textfeld 40">
              <a:extLst>
                <a:ext uri="{FF2B5EF4-FFF2-40B4-BE49-F238E27FC236}">
                  <a16:creationId xmlns:a16="http://schemas.microsoft.com/office/drawing/2014/main" id="{ADE8CE63-E16D-4DA2-8198-92A6566C23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60182" y="3347512"/>
              <a:ext cx="742583" cy="307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>
                  <a:solidFill>
                    <a:srgbClr val="FF0000"/>
                  </a:solidFill>
                </a:rPr>
                <a:t>29,5 %</a:t>
              </a:r>
            </a:p>
          </p:txBody>
        </p:sp>
        <p:sp>
          <p:nvSpPr>
            <p:cNvPr id="23582" name="Textfeld 41">
              <a:extLst>
                <a:ext uri="{FF2B5EF4-FFF2-40B4-BE49-F238E27FC236}">
                  <a16:creationId xmlns:a16="http://schemas.microsoft.com/office/drawing/2014/main" id="{B626880C-2579-4B64-9970-0A3B20C966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21797" y="4008305"/>
              <a:ext cx="742583" cy="307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>
                  <a:solidFill>
                    <a:srgbClr val="FF0000"/>
                  </a:solidFill>
                </a:rPr>
                <a:t>26,1 %</a:t>
              </a:r>
            </a:p>
          </p:txBody>
        </p:sp>
        <p:sp>
          <p:nvSpPr>
            <p:cNvPr id="23583" name="Textfeld 42">
              <a:extLst>
                <a:ext uri="{FF2B5EF4-FFF2-40B4-BE49-F238E27FC236}">
                  <a16:creationId xmlns:a16="http://schemas.microsoft.com/office/drawing/2014/main" id="{1DBFBB94-50B4-46FE-B45E-A339F0320A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89809" y="4780440"/>
              <a:ext cx="742583" cy="307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>
                  <a:solidFill>
                    <a:srgbClr val="FF0000"/>
                  </a:solidFill>
                </a:rPr>
                <a:t>15,5 %</a:t>
              </a:r>
            </a:p>
          </p:txBody>
        </p:sp>
        <p:sp>
          <p:nvSpPr>
            <p:cNvPr id="23584" name="Ellipse 43">
              <a:extLst>
                <a:ext uri="{FF2B5EF4-FFF2-40B4-BE49-F238E27FC236}">
                  <a16:creationId xmlns:a16="http://schemas.microsoft.com/office/drawing/2014/main" id="{B64C722A-7BA3-4DF0-8272-652F56F15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5499" y="3824819"/>
              <a:ext cx="2041565" cy="1191733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sp>
        <p:nvSpPr>
          <p:cNvPr id="7179" name="Textfeld 38">
            <a:extLst>
              <a:ext uri="{FF2B5EF4-FFF2-40B4-BE49-F238E27FC236}">
                <a16:creationId xmlns:a16="http://schemas.microsoft.com/office/drawing/2014/main" id="{55637051-00C5-4969-840F-F81756CBC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0038" y="5437188"/>
            <a:ext cx="163671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>
                <a:solidFill>
                  <a:srgbClr val="FF0000"/>
                </a:solidFill>
              </a:rPr>
              <a:t>darin sind 47 % </a:t>
            </a:r>
            <a:br>
              <a:rPr lang="de-DE" altLang="de-DE" sz="1400">
                <a:solidFill>
                  <a:srgbClr val="FF0000"/>
                </a:solidFill>
              </a:rPr>
            </a:br>
            <a:r>
              <a:rPr lang="de-DE" altLang="de-DE" sz="1400">
                <a:solidFill>
                  <a:srgbClr val="FF0000"/>
                </a:solidFill>
              </a:rPr>
              <a:t>(Prozess-)Wärme </a:t>
            </a:r>
          </a:p>
          <a:p>
            <a:r>
              <a:rPr lang="de-DE" altLang="de-DE" sz="1400">
                <a:solidFill>
                  <a:srgbClr val="FF0000"/>
                </a:solidFill>
              </a:rPr>
              <a:t>enthalten</a:t>
            </a:r>
          </a:p>
        </p:txBody>
      </p:sp>
      <p:sp>
        <p:nvSpPr>
          <p:cNvPr id="23561" name="Textfeld 1">
            <a:extLst>
              <a:ext uri="{FF2B5EF4-FFF2-40B4-BE49-F238E27FC236}">
                <a16:creationId xmlns:a16="http://schemas.microsoft.com/office/drawing/2014/main" id="{4A3B46FA-9924-46CA-AAD3-0A3BB9085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8" y="1308100"/>
            <a:ext cx="19986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/>
              <a:t>Energieeinheit: PJ </a:t>
            </a:r>
            <a:r>
              <a:rPr lang="de-DE" altLang="de-DE" sz="1200" b="1">
                <a:solidFill>
                  <a:schemeClr val="accent2"/>
                </a:solidFill>
              </a:rPr>
              <a:t>(TWh)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132513"/>
            <a:ext cx="93345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>
                <a:solidFill>
                  <a:schemeClr val="accent2"/>
                </a:solidFill>
              </a:rPr>
              <a:t>Fast ¾ unseres Energieaufkommens importieren wir!</a:t>
            </a:r>
          </a:p>
        </p:txBody>
      </p:sp>
      <p:sp>
        <p:nvSpPr>
          <p:cNvPr id="23563" name="Textfeld 5">
            <a:extLst>
              <a:ext uri="{FF2B5EF4-FFF2-40B4-BE49-F238E27FC236}">
                <a16:creationId xmlns:a16="http://schemas.microsoft.com/office/drawing/2014/main" id="{3053CB1A-2590-48A0-92FD-7EB11A472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" y="2497138"/>
            <a:ext cx="4572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chemeClr val="accent2"/>
                </a:solidFill>
              </a:rPr>
              <a:t>(21)</a:t>
            </a:r>
          </a:p>
        </p:txBody>
      </p:sp>
      <p:sp>
        <p:nvSpPr>
          <p:cNvPr id="23564" name="Textfeld 23">
            <a:extLst>
              <a:ext uri="{FF2B5EF4-FFF2-40B4-BE49-F238E27FC236}">
                <a16:creationId xmlns:a16="http://schemas.microsoft.com/office/drawing/2014/main" id="{2978A52A-F6E4-4298-9029-A300347E1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3451225"/>
            <a:ext cx="6699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chemeClr val="accent2"/>
                </a:solidFill>
              </a:rPr>
              <a:t>(3.389)</a:t>
            </a:r>
          </a:p>
        </p:txBody>
      </p:sp>
      <p:sp>
        <p:nvSpPr>
          <p:cNvPr id="23565" name="Textfeld 24">
            <a:extLst>
              <a:ext uri="{FF2B5EF4-FFF2-40B4-BE49-F238E27FC236}">
                <a16:creationId xmlns:a16="http://schemas.microsoft.com/office/drawing/2014/main" id="{B7B8E6FB-1A8C-4D82-9111-9F87DB22B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5100638"/>
            <a:ext cx="6619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chemeClr val="accent2"/>
                </a:solidFill>
              </a:rPr>
              <a:t>(1.118)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19435C8A-49E4-4DEB-ACB4-EAB1771D5A00}"/>
              </a:ext>
            </a:extLst>
          </p:cNvPr>
          <p:cNvSpPr txBox="1"/>
          <p:nvPr/>
        </p:nvSpPr>
        <p:spPr>
          <a:xfrm>
            <a:off x="2163340" y="3959738"/>
            <a:ext cx="67037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200" b="1" dirty="0">
                <a:solidFill>
                  <a:schemeClr val="accent2"/>
                </a:solidFill>
                <a:highlight>
                  <a:srgbClr val="C0C0C0"/>
                </a:highlight>
              </a:rPr>
              <a:t>(4.528)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39722936-65E1-4E41-9C50-097AD35D01DA}"/>
              </a:ext>
            </a:extLst>
          </p:cNvPr>
          <p:cNvSpPr txBox="1"/>
          <p:nvPr/>
        </p:nvSpPr>
        <p:spPr>
          <a:xfrm>
            <a:off x="5242100" y="4587681"/>
            <a:ext cx="67037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200" b="1" dirty="0">
                <a:solidFill>
                  <a:schemeClr val="accent2"/>
                </a:solidFill>
                <a:highlight>
                  <a:srgbClr val="C0C0C0"/>
                </a:highlight>
              </a:rPr>
              <a:t>(2.591)</a:t>
            </a:r>
          </a:p>
        </p:txBody>
      </p:sp>
      <p:sp>
        <p:nvSpPr>
          <p:cNvPr id="23568" name="Textfeld 27">
            <a:extLst>
              <a:ext uri="{FF2B5EF4-FFF2-40B4-BE49-F238E27FC236}">
                <a16:creationId xmlns:a16="http://schemas.microsoft.com/office/drawing/2014/main" id="{7D55EA1F-43F8-4361-AE9E-1DA8859F3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8713" y="3148013"/>
            <a:ext cx="542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chemeClr val="accent2"/>
                </a:solidFill>
              </a:rPr>
              <a:t>(</a:t>
            </a:r>
            <a:r>
              <a:rPr lang="de-DE" altLang="de-DE" sz="1200" b="1" u="sng">
                <a:solidFill>
                  <a:schemeClr val="accent2"/>
                </a:solidFill>
              </a:rPr>
              <a:t>750</a:t>
            </a:r>
            <a:r>
              <a:rPr lang="de-DE" altLang="de-DE" sz="1200" b="1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3569" name="Textfeld 28">
            <a:extLst>
              <a:ext uri="{FF2B5EF4-FFF2-40B4-BE49-F238E27FC236}">
                <a16:creationId xmlns:a16="http://schemas.microsoft.com/office/drawing/2014/main" id="{CE87408F-A4F4-424D-ABB9-1EDCD14FE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8788" y="3643313"/>
            <a:ext cx="5413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chemeClr val="accent2"/>
                </a:solidFill>
              </a:rPr>
              <a:t>(</a:t>
            </a:r>
            <a:r>
              <a:rPr lang="de-DE" altLang="de-DE" sz="1200" b="1" u="sng">
                <a:solidFill>
                  <a:schemeClr val="accent2"/>
                </a:solidFill>
              </a:rPr>
              <a:t>765</a:t>
            </a:r>
            <a:r>
              <a:rPr lang="de-DE" altLang="de-DE" sz="1200" b="1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3570" name="Textfeld 29">
            <a:extLst>
              <a:ext uri="{FF2B5EF4-FFF2-40B4-BE49-F238E27FC236}">
                <a16:creationId xmlns:a16="http://schemas.microsoft.com/office/drawing/2014/main" id="{D3FB902A-3560-4E61-B5FD-521453A10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6138" y="4287838"/>
            <a:ext cx="5413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chemeClr val="accent2"/>
                </a:solidFill>
              </a:rPr>
              <a:t>(</a:t>
            </a:r>
            <a:r>
              <a:rPr lang="de-DE" altLang="de-DE" sz="1200" b="1" u="sng">
                <a:solidFill>
                  <a:schemeClr val="accent2"/>
                </a:solidFill>
              </a:rPr>
              <a:t>675</a:t>
            </a:r>
            <a:r>
              <a:rPr lang="de-DE" altLang="de-DE" sz="1200" b="1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3571" name="Textfeld 30">
            <a:extLst>
              <a:ext uri="{FF2B5EF4-FFF2-40B4-BE49-F238E27FC236}">
                <a16:creationId xmlns:a16="http://schemas.microsoft.com/office/drawing/2014/main" id="{2DE48791-D76A-4499-9AB1-782C8FB2C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4588" y="4860925"/>
            <a:ext cx="5413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chemeClr val="accent2"/>
                </a:solidFill>
              </a:rPr>
              <a:t>(</a:t>
            </a:r>
            <a:r>
              <a:rPr lang="de-DE" altLang="de-DE" sz="1200" b="1" u="sng">
                <a:solidFill>
                  <a:schemeClr val="accent2"/>
                </a:solidFill>
              </a:rPr>
              <a:t>401</a:t>
            </a:r>
            <a:r>
              <a:rPr lang="de-DE" altLang="de-DE" sz="1200" b="1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3572" name="Textfeld 27">
            <a:extLst>
              <a:ext uri="{FF2B5EF4-FFF2-40B4-BE49-F238E27FC236}">
                <a16:creationId xmlns:a16="http://schemas.microsoft.com/office/drawing/2014/main" id="{9969093B-24B4-4DD5-A523-614DF4112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7413" y="1622425"/>
            <a:ext cx="5413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chemeClr val="accent2"/>
                </a:solidFill>
              </a:rPr>
              <a:t>(</a:t>
            </a:r>
            <a:r>
              <a:rPr lang="de-DE" altLang="de-DE" sz="1200" b="1" u="sng">
                <a:solidFill>
                  <a:schemeClr val="accent2"/>
                </a:solidFill>
              </a:rPr>
              <a:t>162</a:t>
            </a:r>
            <a:r>
              <a:rPr lang="de-DE" altLang="de-DE" sz="1200" b="1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3573" name="Textfeld 27">
            <a:extLst>
              <a:ext uri="{FF2B5EF4-FFF2-40B4-BE49-F238E27FC236}">
                <a16:creationId xmlns:a16="http://schemas.microsoft.com/office/drawing/2014/main" id="{2BE26716-CBA0-4184-9415-BEC4B8AC6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1463" y="1622425"/>
            <a:ext cx="5413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chemeClr val="accent2"/>
                </a:solidFill>
              </a:rPr>
              <a:t>(</a:t>
            </a:r>
            <a:r>
              <a:rPr lang="de-DE" altLang="de-DE" sz="1200" b="1" u="sng">
                <a:solidFill>
                  <a:schemeClr val="accent2"/>
                </a:solidFill>
              </a:rPr>
              <a:t>731</a:t>
            </a:r>
            <a:r>
              <a:rPr lang="de-DE" altLang="de-DE" sz="1200" b="1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3574" name="Textfeld 27">
            <a:extLst>
              <a:ext uri="{FF2B5EF4-FFF2-40B4-BE49-F238E27FC236}">
                <a16:creationId xmlns:a16="http://schemas.microsoft.com/office/drawing/2014/main" id="{FC5861E3-21A5-4670-B785-9B012CABC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0050" y="1249363"/>
            <a:ext cx="188595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chemeClr val="accent2"/>
                </a:solidFill>
              </a:rPr>
              <a:t>Primärenergie-verbrauch  </a:t>
            </a:r>
            <a:r>
              <a:rPr lang="de-DE" altLang="de-DE" sz="900" b="1">
                <a:solidFill>
                  <a:schemeClr val="accent2"/>
                </a:solidFill>
              </a:rPr>
              <a:t>1)</a:t>
            </a:r>
            <a:br>
              <a:rPr lang="de-DE" altLang="de-DE" sz="900" b="1">
                <a:solidFill>
                  <a:schemeClr val="accent2"/>
                </a:solidFill>
              </a:rPr>
            </a:br>
            <a:r>
              <a:rPr lang="de-DE" altLang="de-DE" sz="1200" b="1">
                <a:solidFill>
                  <a:schemeClr val="accent2"/>
                </a:solidFill>
              </a:rPr>
              <a:t>(Summe </a:t>
            </a:r>
            <a:r>
              <a:rPr lang="de-DE" altLang="de-DE" sz="1200" b="1" u="sng">
                <a:solidFill>
                  <a:schemeClr val="accent2"/>
                </a:solidFill>
              </a:rPr>
              <a:t>3.485</a:t>
            </a:r>
            <a:r>
              <a:rPr lang="de-DE" altLang="de-DE" sz="1200" b="1">
                <a:solidFill>
                  <a:schemeClr val="accent2"/>
                </a:solidFill>
              </a:rPr>
              <a:t>)</a:t>
            </a:r>
          </a:p>
          <a:p>
            <a:r>
              <a:rPr lang="de-DE" altLang="de-DE" sz="900" b="1">
                <a:solidFill>
                  <a:schemeClr val="accent2"/>
                </a:solidFill>
              </a:rPr>
              <a:t>1) ohne nichtenerg. Verbrauch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95DAF141-B43D-4BD5-AD68-E3999055F7E0}"/>
              </a:ext>
            </a:extLst>
          </p:cNvPr>
          <p:cNvSpPr txBox="1"/>
          <p:nvPr/>
        </p:nvSpPr>
        <p:spPr>
          <a:xfrm>
            <a:off x="3869271" y="3974335"/>
            <a:ext cx="67037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200" b="1" dirty="0">
                <a:solidFill>
                  <a:schemeClr val="accent2"/>
                </a:solidFill>
                <a:highlight>
                  <a:srgbClr val="C0C0C0"/>
                </a:highlight>
              </a:rPr>
              <a:t>(3.776)</a:t>
            </a:r>
          </a:p>
        </p:txBody>
      </p:sp>
      <p:sp>
        <p:nvSpPr>
          <p:cNvPr id="23576" name="Textfeld 27">
            <a:extLst>
              <a:ext uri="{FF2B5EF4-FFF2-40B4-BE49-F238E27FC236}">
                <a16:creationId xmlns:a16="http://schemas.microsoft.com/office/drawing/2014/main" id="{2BC33D8C-8B96-4CF9-8647-BADCA2D17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1725" y="1622425"/>
            <a:ext cx="4572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chemeClr val="accent2"/>
                </a:solidFill>
              </a:rPr>
              <a:t>(15)</a:t>
            </a:r>
          </a:p>
        </p:txBody>
      </p:sp>
      <p:sp>
        <p:nvSpPr>
          <p:cNvPr id="23577" name="Textfeld 27">
            <a:extLst>
              <a:ext uri="{FF2B5EF4-FFF2-40B4-BE49-F238E27FC236}">
                <a16:creationId xmlns:a16="http://schemas.microsoft.com/office/drawing/2014/main" id="{8448FA11-DB46-447E-BD9B-1B532B288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013" y="1622425"/>
            <a:ext cx="5413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chemeClr val="accent2"/>
                </a:solidFill>
              </a:rPr>
              <a:t>(276)</a:t>
            </a:r>
          </a:p>
        </p:txBody>
      </p:sp>
      <p:sp>
        <p:nvSpPr>
          <p:cNvPr id="36" name="Ellipse 3">
            <a:extLst>
              <a:ext uri="{FF2B5EF4-FFF2-40B4-BE49-F238E27FC236}">
                <a16:creationId xmlns:a16="http://schemas.microsoft.com/office/drawing/2014/main" id="{20C72A8E-50F2-48CC-B5FB-37B227AA9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0175" y="966788"/>
            <a:ext cx="2155825" cy="1389062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9" grpId="0"/>
      <p:bldP spid="11" grpId="0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>
            <a:extLst>
              <a:ext uri="{FF2B5EF4-FFF2-40B4-BE49-F238E27FC236}">
                <a16:creationId xmlns:a16="http://schemas.microsoft.com/office/drawing/2014/main" id="{A4DAD6E2-F606-4CBD-923D-62DBA0779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35342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Transformation zu 100% Erneuerbare bis 2040 in D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zeitlicher Verlauf</a:t>
            </a:r>
          </a:p>
        </p:txBody>
      </p:sp>
      <p:sp>
        <p:nvSpPr>
          <p:cNvPr id="54275" name="Textfeld 7">
            <a:extLst>
              <a:ext uri="{FF2B5EF4-FFF2-40B4-BE49-F238E27FC236}">
                <a16:creationId xmlns:a16="http://schemas.microsoft.com/office/drawing/2014/main" id="{92E30087-84D5-4ACF-8F94-D46EFAF78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5" y="868363"/>
            <a:ext cx="573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/>
              <a:t>TWh</a:t>
            </a:r>
          </a:p>
        </p:txBody>
      </p:sp>
      <p:graphicFrame>
        <p:nvGraphicFramePr>
          <p:cNvPr id="27" name="Diagramm 26">
            <a:extLst>
              <a:ext uri="{FF2B5EF4-FFF2-40B4-BE49-F238E27FC236}">
                <a16:creationId xmlns:a16="http://schemas.microsoft.com/office/drawing/2014/main" id="{3E6C89E6-CED9-4D2C-91FF-7432E305673F}"/>
              </a:ext>
            </a:extLst>
          </p:cNvPr>
          <p:cNvGraphicFramePr>
            <a:graphicFrameLocks/>
          </p:cNvGraphicFramePr>
          <p:nvPr/>
        </p:nvGraphicFramePr>
        <p:xfrm>
          <a:off x="243856" y="1175337"/>
          <a:ext cx="9662143" cy="4722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4279" name="Textfeld 6">
            <a:extLst>
              <a:ext uri="{FF2B5EF4-FFF2-40B4-BE49-F238E27FC236}">
                <a16:creationId xmlns:a16="http://schemas.microsoft.com/office/drawing/2014/main" id="{7171BD2A-C2E1-4A41-B40B-242254CC3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1800" y="4624388"/>
            <a:ext cx="752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>
                <a:solidFill>
                  <a:schemeClr val="accent2"/>
                </a:solidFill>
              </a:rPr>
              <a:t>Erdgas</a:t>
            </a:r>
          </a:p>
        </p:txBody>
      </p:sp>
      <p:sp>
        <p:nvSpPr>
          <p:cNvPr id="54280" name="Textfeld 7">
            <a:extLst>
              <a:ext uri="{FF2B5EF4-FFF2-40B4-BE49-F238E27FC236}">
                <a16:creationId xmlns:a16="http://schemas.microsoft.com/office/drawing/2014/main" id="{FDC6F750-745F-43C8-A2FF-FCD5B0E1A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6113" y="4624388"/>
            <a:ext cx="9096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>
                <a:solidFill>
                  <a:schemeClr val="accent2"/>
                </a:solidFill>
              </a:rPr>
              <a:t>Mineralöl</a:t>
            </a:r>
          </a:p>
        </p:txBody>
      </p:sp>
      <p:sp>
        <p:nvSpPr>
          <p:cNvPr id="54281" name="Textfeld 8">
            <a:extLst>
              <a:ext uri="{FF2B5EF4-FFF2-40B4-BE49-F238E27FC236}">
                <a16:creationId xmlns:a16="http://schemas.microsoft.com/office/drawing/2014/main" id="{1967067E-A4D8-4D92-B2A6-5A533726C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0288" y="4873625"/>
            <a:ext cx="644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>
                <a:solidFill>
                  <a:schemeClr val="accent2"/>
                </a:solidFill>
              </a:rPr>
              <a:t>Kohle</a:t>
            </a:r>
          </a:p>
        </p:txBody>
      </p:sp>
      <p:sp>
        <p:nvSpPr>
          <p:cNvPr id="54282" name="Textfeld 9">
            <a:extLst>
              <a:ext uri="{FF2B5EF4-FFF2-40B4-BE49-F238E27FC236}">
                <a16:creationId xmlns:a16="http://schemas.microsoft.com/office/drawing/2014/main" id="{93C92B43-F7E6-4FBC-81A0-4517AA732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888" y="4846638"/>
            <a:ext cx="911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>
                <a:solidFill>
                  <a:schemeClr val="accent2"/>
                </a:solidFill>
              </a:rPr>
              <a:t>Kernkraft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C0E05432-EDDA-44AB-963F-EA1587D3D17C}"/>
              </a:ext>
            </a:extLst>
          </p:cNvPr>
          <p:cNvGrpSpPr>
            <a:grpSpLocks/>
          </p:cNvGrpSpPr>
          <p:nvPr/>
        </p:nvGrpSpPr>
        <p:grpSpPr bwMode="auto">
          <a:xfrm>
            <a:off x="2463800" y="747713"/>
            <a:ext cx="873125" cy="5170487"/>
            <a:chOff x="1968885" y="747713"/>
            <a:chExt cx="872354" cy="5170830"/>
          </a:xfrm>
        </p:grpSpPr>
        <p:cxnSp>
          <p:nvCxnSpPr>
            <p:cNvPr id="54297" name="Gerader Verbinder 3">
              <a:extLst>
                <a:ext uri="{FF2B5EF4-FFF2-40B4-BE49-F238E27FC236}">
                  <a16:creationId xmlns:a16="http://schemas.microsoft.com/office/drawing/2014/main" id="{D17740A1-3DBE-45E6-B3B3-657011498BE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405065" y="1426040"/>
              <a:ext cx="0" cy="3938123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4298" name="Textfeld 12">
              <a:extLst>
                <a:ext uri="{FF2B5EF4-FFF2-40B4-BE49-F238E27FC236}">
                  <a16:creationId xmlns:a16="http://schemas.microsoft.com/office/drawing/2014/main" id="{BA284499-E651-463D-9F32-023063BD45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885" y="747713"/>
              <a:ext cx="87235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400">
                  <a:solidFill>
                    <a:srgbClr val="FF0000"/>
                  </a:solidFill>
                </a:rPr>
                <a:t>Atom-</a:t>
              </a:r>
              <a:br>
                <a:rPr lang="de-DE" altLang="de-DE" sz="1400">
                  <a:solidFill>
                    <a:srgbClr val="FF0000"/>
                  </a:solidFill>
                </a:rPr>
              </a:br>
              <a:r>
                <a:rPr lang="de-DE" altLang="de-DE" sz="1400">
                  <a:solidFill>
                    <a:srgbClr val="FF0000"/>
                  </a:solidFill>
                </a:rPr>
                <a:t>Ausstieg</a:t>
              </a:r>
            </a:p>
          </p:txBody>
        </p:sp>
        <p:sp>
          <p:nvSpPr>
            <p:cNvPr id="54299" name="Gleichschenkliges Dreieck 4">
              <a:extLst>
                <a:ext uri="{FF2B5EF4-FFF2-40B4-BE49-F238E27FC236}">
                  <a16:creationId xmlns:a16="http://schemas.microsoft.com/office/drawing/2014/main" id="{1335676D-0F8C-4A68-BD3D-325A1848DC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269958" y="1262536"/>
              <a:ext cx="270209" cy="22559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  <p:sp>
          <p:nvSpPr>
            <p:cNvPr id="54300" name="Ellipse 2">
              <a:extLst>
                <a:ext uri="{FF2B5EF4-FFF2-40B4-BE49-F238E27FC236}">
                  <a16:creationId xmlns:a16="http://schemas.microsoft.com/office/drawing/2014/main" id="{7AA9E6BA-3D8E-4122-8F14-A1227433E5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96413">
              <a:off x="2132919" y="5314289"/>
              <a:ext cx="270204" cy="604254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grpSp>
        <p:nvGrpSpPr>
          <p:cNvPr id="69645" name="Gruppieren 1">
            <a:extLst>
              <a:ext uri="{FF2B5EF4-FFF2-40B4-BE49-F238E27FC236}">
                <a16:creationId xmlns:a16="http://schemas.microsoft.com/office/drawing/2014/main" id="{5C6822F3-1EFC-4A82-AA55-79C6A733A820}"/>
              </a:ext>
            </a:extLst>
          </p:cNvPr>
          <p:cNvGrpSpPr>
            <a:grpSpLocks/>
          </p:cNvGrpSpPr>
          <p:nvPr/>
        </p:nvGrpSpPr>
        <p:grpSpPr bwMode="auto">
          <a:xfrm>
            <a:off x="7153275" y="747713"/>
            <a:ext cx="871538" cy="5156200"/>
            <a:chOff x="7170420" y="747713"/>
            <a:chExt cx="871538" cy="5156862"/>
          </a:xfrm>
        </p:grpSpPr>
        <p:grpSp>
          <p:nvGrpSpPr>
            <p:cNvPr id="54292" name="Gruppieren 4">
              <a:extLst>
                <a:ext uri="{FF2B5EF4-FFF2-40B4-BE49-F238E27FC236}">
                  <a16:creationId xmlns:a16="http://schemas.microsoft.com/office/drawing/2014/main" id="{0171B2F4-3013-42FA-B0FE-7EC3AA6D64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70420" y="747713"/>
              <a:ext cx="871538" cy="4616428"/>
              <a:chOff x="5219291" y="747713"/>
              <a:chExt cx="872354" cy="4616450"/>
            </a:xfrm>
          </p:grpSpPr>
          <p:cxnSp>
            <p:nvCxnSpPr>
              <p:cNvPr id="54294" name="Gerader Verbinder 16">
                <a:extLst>
                  <a:ext uri="{FF2B5EF4-FFF2-40B4-BE49-F238E27FC236}">
                    <a16:creationId xmlns:a16="http://schemas.microsoft.com/office/drawing/2014/main" id="{E85AB86C-A20B-4649-B1C7-6DFDC4B77B9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5655471" y="1426040"/>
                <a:ext cx="0" cy="3938123"/>
              </a:xfrm>
              <a:prstGeom prst="line">
                <a:avLst/>
              </a:prstGeom>
              <a:noFill/>
              <a:ln w="1270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4295" name="Textfeld 17">
                <a:extLst>
                  <a:ext uri="{FF2B5EF4-FFF2-40B4-BE49-F238E27FC236}">
                    <a16:creationId xmlns:a16="http://schemas.microsoft.com/office/drawing/2014/main" id="{D9B6E3CC-AD24-483B-9403-EBE2BC3FB8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19291" y="747713"/>
                <a:ext cx="872354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400">
                    <a:solidFill>
                      <a:srgbClr val="FF0000"/>
                    </a:solidFill>
                  </a:rPr>
                  <a:t>Kohle-</a:t>
                </a:r>
                <a:br>
                  <a:rPr lang="de-DE" altLang="de-DE" sz="1400">
                    <a:solidFill>
                      <a:srgbClr val="FF0000"/>
                    </a:solidFill>
                  </a:rPr>
                </a:br>
                <a:r>
                  <a:rPr lang="de-DE" altLang="de-DE" sz="1400">
                    <a:solidFill>
                      <a:srgbClr val="FF0000"/>
                    </a:solidFill>
                  </a:rPr>
                  <a:t>Ausstieg</a:t>
                </a:r>
              </a:p>
            </p:txBody>
          </p:sp>
          <p:sp>
            <p:nvSpPr>
              <p:cNvPr id="54296" name="Gleichschenkliges Dreieck 18">
                <a:extLst>
                  <a:ext uri="{FF2B5EF4-FFF2-40B4-BE49-F238E27FC236}">
                    <a16:creationId xmlns:a16="http://schemas.microsoft.com/office/drawing/2014/main" id="{21865F43-FCB4-4778-8B6B-20455AE35D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5520518" y="1262536"/>
                <a:ext cx="269903" cy="22559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Tx/>
                  <a:buChar char="•"/>
                </a:pPr>
                <a:endParaRPr lang="de-DE" altLang="de-DE"/>
              </a:p>
            </p:txBody>
          </p:sp>
        </p:grpSp>
        <p:sp>
          <p:nvSpPr>
            <p:cNvPr id="54293" name="Ellipse 2">
              <a:extLst>
                <a:ext uri="{FF2B5EF4-FFF2-40B4-BE49-F238E27FC236}">
                  <a16:creationId xmlns:a16="http://schemas.microsoft.com/office/drawing/2014/main" id="{20ACCA31-D336-4822-B595-7AAB69BD76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96413">
              <a:off x="7338675" y="5300324"/>
              <a:ext cx="270443" cy="604251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grpSp>
        <p:nvGrpSpPr>
          <p:cNvPr id="69646" name="Gruppieren 2">
            <a:extLst>
              <a:ext uri="{FF2B5EF4-FFF2-40B4-BE49-F238E27FC236}">
                <a16:creationId xmlns:a16="http://schemas.microsoft.com/office/drawing/2014/main" id="{F2585EB0-E79F-40D4-BC8B-514312B00E5E}"/>
              </a:ext>
            </a:extLst>
          </p:cNvPr>
          <p:cNvGrpSpPr>
            <a:grpSpLocks/>
          </p:cNvGrpSpPr>
          <p:nvPr/>
        </p:nvGrpSpPr>
        <p:grpSpPr bwMode="auto">
          <a:xfrm>
            <a:off x="8707438" y="757238"/>
            <a:ext cx="1100137" cy="5146675"/>
            <a:chOff x="8732838" y="757238"/>
            <a:chExt cx="1100137" cy="5147337"/>
          </a:xfrm>
        </p:grpSpPr>
        <p:grpSp>
          <p:nvGrpSpPr>
            <p:cNvPr id="54287" name="Gruppieren 5">
              <a:extLst>
                <a:ext uri="{FF2B5EF4-FFF2-40B4-BE49-F238E27FC236}">
                  <a16:creationId xmlns:a16="http://schemas.microsoft.com/office/drawing/2014/main" id="{F5A2CD70-B9FC-4DE6-8651-6056790BC3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32838" y="757238"/>
              <a:ext cx="1100137" cy="4606918"/>
              <a:chOff x="8732838" y="757105"/>
              <a:chExt cx="1100137" cy="4607058"/>
            </a:xfrm>
          </p:grpSpPr>
          <p:cxnSp>
            <p:nvCxnSpPr>
              <p:cNvPr id="54289" name="Gerader Verbinder 20">
                <a:extLst>
                  <a:ext uri="{FF2B5EF4-FFF2-40B4-BE49-F238E27FC236}">
                    <a16:creationId xmlns:a16="http://schemas.microsoft.com/office/drawing/2014/main" id="{DBBF97C8-E5FB-4880-A9E9-A10DDE382B4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410234" y="1425400"/>
                <a:ext cx="0" cy="3938763"/>
              </a:xfrm>
              <a:prstGeom prst="line">
                <a:avLst/>
              </a:prstGeom>
              <a:noFill/>
              <a:ln w="1270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4290" name="Textfeld 21">
                <a:extLst>
                  <a:ext uri="{FF2B5EF4-FFF2-40B4-BE49-F238E27FC236}">
                    <a16:creationId xmlns:a16="http://schemas.microsoft.com/office/drawing/2014/main" id="{263FFD35-DE0F-4025-AF76-4E92241D67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32838" y="757105"/>
                <a:ext cx="1100137" cy="503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400">
                    <a:solidFill>
                      <a:srgbClr val="FF0000"/>
                    </a:solidFill>
                  </a:rPr>
                  <a:t>Öl-/Erdgas-</a:t>
                </a:r>
                <a:br>
                  <a:rPr lang="de-DE" altLang="de-DE" sz="1400">
                    <a:solidFill>
                      <a:srgbClr val="FF0000"/>
                    </a:solidFill>
                  </a:rPr>
                </a:br>
                <a:r>
                  <a:rPr lang="de-DE" altLang="de-DE" sz="1400">
                    <a:solidFill>
                      <a:srgbClr val="FF0000"/>
                    </a:solidFill>
                  </a:rPr>
                  <a:t>Ausstieg</a:t>
                </a:r>
              </a:p>
            </p:txBody>
          </p:sp>
          <p:sp>
            <p:nvSpPr>
              <p:cNvPr id="54291" name="Gleichschenkliges Dreieck 22">
                <a:extLst>
                  <a:ext uri="{FF2B5EF4-FFF2-40B4-BE49-F238E27FC236}">
                    <a16:creationId xmlns:a16="http://schemas.microsoft.com/office/drawing/2014/main" id="{96A3E81E-B573-4201-BB8B-5DB698ED07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9275284" y="1261869"/>
                <a:ext cx="269896" cy="225628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Tx/>
                  <a:buChar char="•"/>
                </a:pPr>
                <a:endParaRPr lang="de-DE" altLang="de-DE"/>
              </a:p>
            </p:txBody>
          </p:sp>
        </p:grpSp>
        <p:sp>
          <p:nvSpPr>
            <p:cNvPr id="54288" name="Ellipse 2">
              <a:extLst>
                <a:ext uri="{FF2B5EF4-FFF2-40B4-BE49-F238E27FC236}">
                  <a16:creationId xmlns:a16="http://schemas.microsoft.com/office/drawing/2014/main" id="{A1F91921-2210-4A5A-B08F-3451E239AE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96413">
              <a:off x="9132853" y="5300324"/>
              <a:ext cx="270443" cy="604251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sp>
        <p:nvSpPr>
          <p:cNvPr id="54277" name="Textfeld 1">
            <a:extLst>
              <a:ext uri="{FF2B5EF4-FFF2-40B4-BE49-F238E27FC236}">
                <a16:creationId xmlns:a16="http://schemas.microsoft.com/office/drawing/2014/main" id="{00FCC825-45F1-4291-B52D-28B4A9E7D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5104" y="1927612"/>
            <a:ext cx="22541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chemeClr val="accent2"/>
                </a:solidFill>
              </a:rPr>
              <a:t>Einsparung (1,5%/a) beim</a:t>
            </a:r>
            <a:br>
              <a:rPr lang="de-DE" altLang="de-DE" sz="1400" dirty="0">
                <a:solidFill>
                  <a:schemeClr val="accent2"/>
                </a:solidFill>
              </a:rPr>
            </a:br>
            <a:r>
              <a:rPr lang="de-DE" altLang="de-DE" sz="1400" dirty="0">
                <a:solidFill>
                  <a:schemeClr val="accent2"/>
                </a:solidFill>
              </a:rPr>
              <a:t>Primärenergieverbrauch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B453B28F-D89C-4B54-8630-12CD344758A1}"/>
              </a:ext>
            </a:extLst>
          </p:cNvPr>
          <p:cNvGrpSpPr/>
          <p:nvPr/>
        </p:nvGrpSpPr>
        <p:grpSpPr>
          <a:xfrm>
            <a:off x="62144" y="1802167"/>
            <a:ext cx="9906000" cy="4377971"/>
            <a:chOff x="62144" y="1802167"/>
            <a:chExt cx="9906000" cy="4377971"/>
          </a:xfrm>
        </p:grpSpPr>
        <p:sp>
          <p:nvSpPr>
            <p:cNvPr id="32" name="Rectangle 4">
              <a:extLst>
                <a:ext uri="{FF2B5EF4-FFF2-40B4-BE49-F238E27FC236}">
                  <a16:creationId xmlns:a16="http://schemas.microsoft.com/office/drawing/2014/main" id="{C607789B-812B-4C65-9A00-633F4756D1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44" y="5775307"/>
              <a:ext cx="9906000" cy="404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b="1" u="sng" dirty="0">
                  <a:solidFill>
                    <a:schemeClr val="accent2"/>
                  </a:solidFill>
                </a:rPr>
                <a:t>Aufgabe 1</a:t>
              </a:r>
              <a:r>
                <a:rPr lang="de-DE" altLang="de-DE" sz="1800" b="1" dirty="0">
                  <a:solidFill>
                    <a:schemeClr val="accent2"/>
                  </a:solidFill>
                </a:rPr>
                <a:t>: 30 % des Endenergieverbrauchs von 2017 muss eingespart werden!</a:t>
              </a:r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7E4CD90E-7043-4065-A71A-0296711806E2}"/>
                </a:ext>
              </a:extLst>
            </p:cNvPr>
            <p:cNvSpPr/>
            <p:nvPr/>
          </p:nvSpPr>
          <p:spPr bwMode="auto">
            <a:xfrm>
              <a:off x="4441679" y="1802167"/>
              <a:ext cx="2504750" cy="786312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4278" name="Textfeld 5">
            <a:extLst>
              <a:ext uri="{FF2B5EF4-FFF2-40B4-BE49-F238E27FC236}">
                <a16:creationId xmlns:a16="http://schemas.microsoft.com/office/drawing/2014/main" id="{3DDF245F-D9E7-4D56-B10D-8F7BE784C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0513" y="3350105"/>
            <a:ext cx="12779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chemeClr val="accent2"/>
                </a:solidFill>
              </a:rPr>
              <a:t>Ausbau der</a:t>
            </a:r>
            <a:br>
              <a:rPr lang="de-DE" altLang="de-DE" sz="1400" dirty="0">
                <a:solidFill>
                  <a:schemeClr val="accent2"/>
                </a:solidFill>
              </a:rPr>
            </a:br>
            <a:r>
              <a:rPr lang="de-DE" altLang="de-DE" sz="1400" dirty="0">
                <a:solidFill>
                  <a:schemeClr val="accent2"/>
                </a:solidFill>
              </a:rPr>
              <a:t>Erneuerbaren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95079E5-4823-4482-A32F-487BB92E0C60}"/>
              </a:ext>
            </a:extLst>
          </p:cNvPr>
          <p:cNvGrpSpPr/>
          <p:nvPr/>
        </p:nvGrpSpPr>
        <p:grpSpPr>
          <a:xfrm>
            <a:off x="0" y="3210633"/>
            <a:ext cx="9906000" cy="3294942"/>
            <a:chOff x="0" y="3210633"/>
            <a:chExt cx="9906000" cy="3294942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687DC3E4-1454-4AE8-9CBF-A721EB58F51E}"/>
                </a:ext>
              </a:extLst>
            </p:cNvPr>
            <p:cNvSpPr/>
            <p:nvPr/>
          </p:nvSpPr>
          <p:spPr bwMode="auto">
            <a:xfrm>
              <a:off x="4846463" y="3210633"/>
              <a:ext cx="1931285" cy="786312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Rectangle 4">
              <a:extLst>
                <a:ext uri="{FF2B5EF4-FFF2-40B4-BE49-F238E27FC236}">
                  <a16:creationId xmlns:a16="http://schemas.microsoft.com/office/drawing/2014/main" id="{9EBDCF0C-E67D-4AD3-BABF-0632BB9DDD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100883"/>
              <a:ext cx="9906000" cy="4046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b="1" u="sng" dirty="0">
                  <a:solidFill>
                    <a:schemeClr val="accent2"/>
                  </a:solidFill>
                </a:rPr>
                <a:t>Aufgabe 2: </a:t>
              </a:r>
              <a:r>
                <a:rPr lang="de-DE" altLang="de-DE" sz="1800" b="1" dirty="0">
                  <a:solidFill>
                    <a:schemeClr val="accent2"/>
                  </a:solidFill>
                </a:rPr>
                <a:t>Fast das Dreifache des EE-Bestandes von 2017 muss zugebaut werden!</a:t>
              </a:r>
            </a:p>
          </p:txBody>
        </p:sp>
      </p:grp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9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9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9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9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>
            <a:extLst>
              <a:ext uri="{FF2B5EF4-FFF2-40B4-BE49-F238E27FC236}">
                <a16:creationId xmlns:a16="http://schemas.microsoft.com/office/drawing/2014/main" id="{1BC3C47C-D6BE-41E6-8598-4C41AF80E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066087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Ausbaupfad: Investitionen, Flächenbedarf, etc. bis 2040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Annahmen und Fakten</a:t>
            </a:r>
          </a:p>
        </p:txBody>
      </p:sp>
      <p:sp>
        <p:nvSpPr>
          <p:cNvPr id="48131" name="Textfeld 2">
            <a:extLst>
              <a:ext uri="{FF2B5EF4-FFF2-40B4-BE49-F238E27FC236}">
                <a16:creationId xmlns:a16="http://schemas.microsoft.com/office/drawing/2014/main" id="{4E1B22D9-EFCF-4FB5-AB6E-2C6B1C91F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625" y="4767263"/>
            <a:ext cx="31908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>
                <a:solidFill>
                  <a:srgbClr val="3333FF"/>
                </a:solidFill>
              </a:rPr>
              <a:t>Überplanter Flächenbedarf</a:t>
            </a:r>
            <a:br>
              <a:rPr lang="de-DE" altLang="de-DE" sz="1400">
                <a:solidFill>
                  <a:srgbClr val="3333FF"/>
                </a:solidFill>
              </a:rPr>
            </a:br>
            <a:r>
              <a:rPr lang="de-DE" altLang="de-DE" sz="1400">
                <a:solidFill>
                  <a:srgbClr val="3333FF"/>
                </a:solidFill>
              </a:rPr>
              <a:t>1) davon 95% als Ackerfläche nutzbar</a:t>
            </a:r>
            <a:br>
              <a:rPr lang="de-DE" altLang="de-DE" sz="1400">
                <a:solidFill>
                  <a:srgbClr val="3333FF"/>
                </a:solidFill>
              </a:rPr>
            </a:br>
            <a:r>
              <a:rPr lang="de-DE" altLang="de-DE" sz="1400">
                <a:solidFill>
                  <a:srgbClr val="3333FF"/>
                </a:solidFill>
              </a:rPr>
              <a:t>2) davon 90% als Ackerfläche nutzbar</a:t>
            </a:r>
          </a:p>
        </p:txBody>
      </p:sp>
      <p:pic>
        <p:nvPicPr>
          <p:cNvPr id="48132" name="Grafik 5" descr="Ein Bild, das Himmel, Wasser, draußen, Outdoorobjekt enthält.&#10;&#10;Automatisch generierte Beschreibung">
            <a:extLst>
              <a:ext uri="{FF2B5EF4-FFF2-40B4-BE49-F238E27FC236}">
                <a16:creationId xmlns:a16="http://schemas.microsoft.com/office/drawing/2014/main" id="{3701615F-7123-4547-AD62-F4E4979B4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 b="11922"/>
          <a:stretch>
            <a:fillRect/>
          </a:stretch>
        </p:blipFill>
        <p:spPr bwMode="auto">
          <a:xfrm>
            <a:off x="288925" y="1136650"/>
            <a:ext cx="2714625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feld 15">
            <a:extLst>
              <a:ext uri="{FF2B5EF4-FFF2-40B4-BE49-F238E27FC236}">
                <a16:creationId xmlns:a16="http://schemas.microsoft.com/office/drawing/2014/main" id="{4AFE7A17-3991-4FBB-8B6C-20AE6F8C6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0" y="762000"/>
            <a:ext cx="709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800">
                <a:solidFill>
                  <a:srgbClr val="3333FF"/>
                </a:solidFill>
              </a:rPr>
              <a:t>Wind</a:t>
            </a:r>
          </a:p>
        </p:txBody>
      </p:sp>
      <p:sp>
        <p:nvSpPr>
          <p:cNvPr id="48134" name="Textfeld 31">
            <a:extLst>
              <a:ext uri="{FF2B5EF4-FFF2-40B4-BE49-F238E27FC236}">
                <a16:creationId xmlns:a16="http://schemas.microsoft.com/office/drawing/2014/main" id="{3CE4BF59-7482-49F2-898B-3910E6B1D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1325" y="952500"/>
            <a:ext cx="9699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600" u="sng">
                <a:solidFill>
                  <a:srgbClr val="3333FF"/>
                </a:solidFill>
              </a:rPr>
              <a:t>Offshore</a:t>
            </a:r>
          </a:p>
        </p:txBody>
      </p:sp>
      <p:sp>
        <p:nvSpPr>
          <p:cNvPr id="48135" name="Textfeld 35">
            <a:extLst>
              <a:ext uri="{FF2B5EF4-FFF2-40B4-BE49-F238E27FC236}">
                <a16:creationId xmlns:a16="http://schemas.microsoft.com/office/drawing/2014/main" id="{73D87CB0-1407-4F60-9ED6-972BD1B56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1325" y="1260475"/>
            <a:ext cx="13446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dirty="0">
                <a:solidFill>
                  <a:srgbClr val="3333FF"/>
                </a:solidFill>
              </a:rPr>
              <a:t>63 GW/20a</a:t>
            </a:r>
          </a:p>
          <a:p>
            <a:r>
              <a:rPr lang="de-DE" altLang="de-DE" sz="1200" dirty="0">
                <a:solidFill>
                  <a:srgbClr val="3333FF"/>
                </a:solidFill>
              </a:rPr>
              <a:t>3,2 GW/a</a:t>
            </a:r>
          </a:p>
          <a:p>
            <a:r>
              <a:rPr lang="de-DE" altLang="de-DE" sz="1200" dirty="0">
                <a:solidFill>
                  <a:srgbClr val="3333FF"/>
                </a:solidFill>
              </a:rPr>
              <a:t>9.000 Windräder</a:t>
            </a:r>
          </a:p>
          <a:p>
            <a:r>
              <a:rPr lang="de-DE" altLang="de-DE" sz="1200" dirty="0">
                <a:solidFill>
                  <a:srgbClr val="3333FF"/>
                </a:solidFill>
              </a:rPr>
              <a:t>157,5 Mrd. €/20a</a:t>
            </a:r>
          </a:p>
          <a:p>
            <a:r>
              <a:rPr lang="de-DE" altLang="de-DE" sz="1200" dirty="0">
                <a:solidFill>
                  <a:srgbClr val="3333FF"/>
                </a:solidFill>
              </a:rPr>
              <a:t>7,9 Mrd. €/a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6681608-ED08-4F39-9B4F-56815164908B}"/>
              </a:ext>
            </a:extLst>
          </p:cNvPr>
          <p:cNvGrpSpPr>
            <a:grpSpLocks/>
          </p:cNvGrpSpPr>
          <p:nvPr/>
        </p:nvGrpSpPr>
        <p:grpSpPr bwMode="auto">
          <a:xfrm>
            <a:off x="288925" y="2390775"/>
            <a:ext cx="4095348" cy="1725613"/>
            <a:chOff x="288925" y="2390775"/>
            <a:chExt cx="4095348" cy="1725613"/>
          </a:xfrm>
        </p:grpSpPr>
        <p:pic>
          <p:nvPicPr>
            <p:cNvPr id="48156" name="Grafik 2" descr="Ein Bild, das Gras, Himmel, draußen, Feld enthält.&#10;&#10;Automatisch generierte Beschreibung">
              <a:extLst>
                <a:ext uri="{FF2B5EF4-FFF2-40B4-BE49-F238E27FC236}">
                  <a16:creationId xmlns:a16="http://schemas.microsoft.com/office/drawing/2014/main" id="{2F86092A-4D16-48F7-BDE5-693129D9F6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16" t="47707" r="38898" b="16895"/>
            <a:stretch>
              <a:fillRect/>
            </a:stretch>
          </p:blipFill>
          <p:spPr bwMode="auto">
            <a:xfrm>
              <a:off x="288925" y="2568575"/>
              <a:ext cx="2714625" cy="154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57" name="Textfeld 32">
              <a:extLst>
                <a:ext uri="{FF2B5EF4-FFF2-40B4-BE49-F238E27FC236}">
                  <a16:creationId xmlns:a16="http://schemas.microsoft.com/office/drawing/2014/main" id="{FEE27494-9695-408B-8006-DFEA333BAA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1325" y="2390775"/>
              <a:ext cx="9715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u="sng">
                  <a:solidFill>
                    <a:srgbClr val="3333FF"/>
                  </a:solidFill>
                </a:rPr>
                <a:t>Onshore</a:t>
              </a:r>
            </a:p>
          </p:txBody>
        </p:sp>
        <p:sp>
          <p:nvSpPr>
            <p:cNvPr id="48158" name="Textfeld 36">
              <a:extLst>
                <a:ext uri="{FF2B5EF4-FFF2-40B4-BE49-F238E27FC236}">
                  <a16:creationId xmlns:a16="http://schemas.microsoft.com/office/drawing/2014/main" id="{17CC4491-0123-490D-AB60-3B9C8F422F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1325" y="2709863"/>
              <a:ext cx="1402948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200" dirty="0">
                  <a:solidFill>
                    <a:srgbClr val="3333FF"/>
                  </a:solidFill>
                </a:rPr>
                <a:t>189 GW/20a</a:t>
              </a:r>
            </a:p>
            <a:p>
              <a:r>
                <a:rPr lang="de-DE" altLang="de-DE" sz="1200" dirty="0">
                  <a:solidFill>
                    <a:srgbClr val="3333FF"/>
                  </a:solidFill>
                </a:rPr>
                <a:t>9,5 GW/a</a:t>
              </a:r>
            </a:p>
            <a:p>
              <a:r>
                <a:rPr lang="de-DE" altLang="de-DE" sz="1200" dirty="0">
                  <a:solidFill>
                    <a:srgbClr val="3333FF"/>
                  </a:solidFill>
                </a:rPr>
                <a:t>38.000 Windräder</a:t>
              </a:r>
            </a:p>
            <a:p>
              <a:r>
                <a:rPr lang="de-DE" altLang="de-DE" sz="1200" dirty="0">
                  <a:solidFill>
                    <a:srgbClr val="3333FF"/>
                  </a:solidFill>
                </a:rPr>
                <a:t>283,5 Mrd. €/20a</a:t>
              </a:r>
            </a:p>
            <a:p>
              <a:r>
                <a:rPr lang="de-DE" altLang="de-DE" sz="1200" dirty="0">
                  <a:solidFill>
                    <a:srgbClr val="3333FF"/>
                  </a:solidFill>
                </a:rPr>
                <a:t>14,2 Mrd. €/a</a:t>
              </a:r>
            </a:p>
            <a:p>
              <a:endParaRPr lang="de-DE" altLang="de-DE" sz="1200" dirty="0">
                <a:solidFill>
                  <a:srgbClr val="3333FF"/>
                </a:solidFill>
              </a:endParaRPr>
            </a:p>
            <a:p>
              <a:r>
                <a:rPr lang="de-DE" altLang="de-DE" sz="1200" dirty="0">
                  <a:solidFill>
                    <a:srgbClr val="3333FF"/>
                  </a:solidFill>
                </a:rPr>
                <a:t>4.159 km²  1)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310B804-988E-42C4-B29C-2C231384263D}"/>
              </a:ext>
            </a:extLst>
          </p:cNvPr>
          <p:cNvGrpSpPr>
            <a:grpSpLocks/>
          </p:cNvGrpSpPr>
          <p:nvPr/>
        </p:nvGrpSpPr>
        <p:grpSpPr bwMode="auto">
          <a:xfrm>
            <a:off x="5356225" y="762000"/>
            <a:ext cx="4140200" cy="1625600"/>
            <a:chOff x="5356225" y="762000"/>
            <a:chExt cx="4140200" cy="1625600"/>
          </a:xfrm>
        </p:grpSpPr>
        <p:pic>
          <p:nvPicPr>
            <p:cNvPr id="48152" name="Grafik 7" descr="Ein Bild, das draußen, Gras, Haus, Gebäude enthält.&#10;&#10;Automatisch generierte Beschreibung">
              <a:extLst>
                <a:ext uri="{FF2B5EF4-FFF2-40B4-BE49-F238E27FC236}">
                  <a16:creationId xmlns:a16="http://schemas.microsoft.com/office/drawing/2014/main" id="{2D301965-3104-4A23-B9FB-80E6BDA26C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442"/>
            <a:stretch>
              <a:fillRect/>
            </a:stretch>
          </p:blipFill>
          <p:spPr bwMode="auto">
            <a:xfrm>
              <a:off x="6723063" y="1136650"/>
              <a:ext cx="2773362" cy="1250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53" name="Textfeld 30">
              <a:extLst>
                <a:ext uri="{FF2B5EF4-FFF2-40B4-BE49-F238E27FC236}">
                  <a16:creationId xmlns:a16="http://schemas.microsoft.com/office/drawing/2014/main" id="{36579AF0-AB33-4F3B-AFFB-B7696D23EF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47027" y="762000"/>
              <a:ext cx="13773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800" dirty="0">
                  <a:solidFill>
                    <a:srgbClr val="3333FF"/>
                  </a:solidFill>
                </a:rPr>
                <a:t>Sonne (PV)</a:t>
              </a:r>
            </a:p>
          </p:txBody>
        </p:sp>
        <p:sp>
          <p:nvSpPr>
            <p:cNvPr id="48154" name="Textfeld 33">
              <a:extLst>
                <a:ext uri="{FF2B5EF4-FFF2-40B4-BE49-F238E27FC236}">
                  <a16:creationId xmlns:a16="http://schemas.microsoft.com/office/drawing/2014/main" id="{90C28C4B-9C98-4C3D-B46E-39F0978FF8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78513" y="952500"/>
              <a:ext cx="8445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600" u="sng">
                  <a:solidFill>
                    <a:srgbClr val="3333FF"/>
                  </a:solidFill>
                </a:rPr>
                <a:t>Dächer</a:t>
              </a:r>
            </a:p>
          </p:txBody>
        </p:sp>
        <p:sp>
          <p:nvSpPr>
            <p:cNvPr id="48155" name="Textfeld 37">
              <a:extLst>
                <a:ext uri="{FF2B5EF4-FFF2-40B4-BE49-F238E27FC236}">
                  <a16:creationId xmlns:a16="http://schemas.microsoft.com/office/drawing/2014/main" id="{8D61FEF6-D1FB-45BD-AA33-9CC2D7161B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56225" y="1260475"/>
              <a:ext cx="1344613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200">
                  <a:solidFill>
                    <a:srgbClr val="3333FF"/>
                  </a:solidFill>
                </a:rPr>
                <a:t>286 GW/20a</a:t>
              </a:r>
            </a:p>
            <a:p>
              <a:pPr algn="r"/>
              <a:r>
                <a:rPr lang="de-DE" altLang="de-DE" sz="1200">
                  <a:solidFill>
                    <a:srgbClr val="3333FF"/>
                  </a:solidFill>
                </a:rPr>
                <a:t>14,3 GW/a</a:t>
              </a:r>
            </a:p>
            <a:p>
              <a:pPr algn="r"/>
              <a:endParaRPr lang="de-DE" altLang="de-DE" sz="1200">
                <a:solidFill>
                  <a:srgbClr val="3333FF"/>
                </a:solidFill>
              </a:endParaRPr>
            </a:p>
            <a:p>
              <a:pPr algn="r"/>
              <a:r>
                <a:rPr lang="de-DE" altLang="de-DE" sz="1200">
                  <a:solidFill>
                    <a:srgbClr val="3333FF"/>
                  </a:solidFill>
                </a:rPr>
                <a:t>343,7 Mrd. €/20a</a:t>
              </a:r>
            </a:p>
            <a:p>
              <a:pPr algn="r"/>
              <a:r>
                <a:rPr lang="de-DE" altLang="de-DE" sz="1200">
                  <a:solidFill>
                    <a:srgbClr val="3333FF"/>
                  </a:solidFill>
                </a:rPr>
                <a:t>17,2 Mrd. €/a</a:t>
              </a: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8012CFB-2294-47E7-9251-1FE1EAFFED79}"/>
              </a:ext>
            </a:extLst>
          </p:cNvPr>
          <p:cNvGrpSpPr>
            <a:grpSpLocks/>
          </p:cNvGrpSpPr>
          <p:nvPr/>
        </p:nvGrpSpPr>
        <p:grpSpPr bwMode="auto">
          <a:xfrm>
            <a:off x="1800225" y="4306888"/>
            <a:ext cx="4711700" cy="1379537"/>
            <a:chOff x="1800225" y="4306888"/>
            <a:chExt cx="4711700" cy="1379537"/>
          </a:xfrm>
        </p:grpSpPr>
        <p:pic>
          <p:nvPicPr>
            <p:cNvPr id="48149" name="Grafik 14" descr="Ein Bild, das Himmel, Gras, LKW enthält.&#10;&#10;Automatisch generierte Beschreibung">
              <a:extLst>
                <a:ext uri="{FF2B5EF4-FFF2-40B4-BE49-F238E27FC236}">
                  <a16:creationId xmlns:a16="http://schemas.microsoft.com/office/drawing/2014/main" id="{8F72955B-B1C2-47B3-B5BF-AD12AC7E98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91" b="24969"/>
            <a:stretch>
              <a:fillRect/>
            </a:stretch>
          </p:blipFill>
          <p:spPr bwMode="auto">
            <a:xfrm>
              <a:off x="3246438" y="4422775"/>
              <a:ext cx="3265487" cy="1263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50" name="Textfeld 39">
              <a:extLst>
                <a:ext uri="{FF2B5EF4-FFF2-40B4-BE49-F238E27FC236}">
                  <a16:creationId xmlns:a16="http://schemas.microsoft.com/office/drawing/2014/main" id="{9B5E58BA-5CBB-4A53-8BCC-FC3C940897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0225" y="4306888"/>
              <a:ext cx="1482725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600" u="sng">
                  <a:solidFill>
                    <a:srgbClr val="3333FF"/>
                  </a:solidFill>
                </a:rPr>
                <a:t>Elektrolyseure</a:t>
              </a:r>
            </a:p>
          </p:txBody>
        </p:sp>
        <p:sp>
          <p:nvSpPr>
            <p:cNvPr id="48151" name="Textfeld 40">
              <a:extLst>
                <a:ext uri="{FF2B5EF4-FFF2-40B4-BE49-F238E27FC236}">
                  <a16:creationId xmlns:a16="http://schemas.microsoft.com/office/drawing/2014/main" id="{A1CD825B-D28E-4B93-AA6E-ACB1800E27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8488" y="4614863"/>
              <a:ext cx="134620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200">
                  <a:solidFill>
                    <a:srgbClr val="3333FF"/>
                  </a:solidFill>
                </a:rPr>
                <a:t>121,0 GW/20a</a:t>
              </a:r>
            </a:p>
            <a:p>
              <a:pPr algn="r"/>
              <a:r>
                <a:rPr lang="de-DE" altLang="de-DE" sz="1200">
                  <a:solidFill>
                    <a:srgbClr val="3333FF"/>
                  </a:solidFill>
                </a:rPr>
                <a:t>4,0 GW/a</a:t>
              </a:r>
            </a:p>
            <a:p>
              <a:pPr algn="r"/>
              <a:endParaRPr lang="de-DE" altLang="de-DE" sz="1200">
                <a:solidFill>
                  <a:srgbClr val="3333FF"/>
                </a:solidFill>
              </a:endParaRPr>
            </a:p>
            <a:p>
              <a:pPr algn="r"/>
              <a:r>
                <a:rPr lang="de-DE" altLang="de-DE" sz="1200">
                  <a:solidFill>
                    <a:srgbClr val="3333FF"/>
                  </a:solidFill>
                </a:rPr>
                <a:t>121,2 Mrd. €/20a</a:t>
              </a:r>
            </a:p>
            <a:p>
              <a:pPr algn="r"/>
              <a:r>
                <a:rPr lang="de-DE" altLang="de-DE" sz="1200">
                  <a:solidFill>
                    <a:srgbClr val="3333FF"/>
                  </a:solidFill>
                </a:rPr>
                <a:t>6,1 Mrd. €/a</a:t>
              </a: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2CE57310-58E8-4CD8-BB6D-F7640D4B7F0B}"/>
              </a:ext>
            </a:extLst>
          </p:cNvPr>
          <p:cNvGrpSpPr>
            <a:grpSpLocks/>
          </p:cNvGrpSpPr>
          <p:nvPr/>
        </p:nvGrpSpPr>
        <p:grpSpPr bwMode="auto">
          <a:xfrm>
            <a:off x="5356225" y="2390775"/>
            <a:ext cx="4140200" cy="2020888"/>
            <a:chOff x="5356225" y="2390775"/>
            <a:chExt cx="4140200" cy="2020888"/>
          </a:xfrm>
        </p:grpSpPr>
        <p:grpSp>
          <p:nvGrpSpPr>
            <p:cNvPr id="48142" name="Gruppieren 3">
              <a:extLst>
                <a:ext uri="{FF2B5EF4-FFF2-40B4-BE49-F238E27FC236}">
                  <a16:creationId xmlns:a16="http://schemas.microsoft.com/office/drawing/2014/main" id="{8B96568C-0997-4765-A9CB-D6D77A7B80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56225" y="2390775"/>
              <a:ext cx="4140200" cy="1720850"/>
              <a:chOff x="5356225" y="2390775"/>
              <a:chExt cx="4140200" cy="1720850"/>
            </a:xfrm>
          </p:grpSpPr>
          <p:grpSp>
            <p:nvGrpSpPr>
              <p:cNvPr id="48144" name="Gruppieren 18">
                <a:extLst>
                  <a:ext uri="{FF2B5EF4-FFF2-40B4-BE49-F238E27FC236}">
                    <a16:creationId xmlns:a16="http://schemas.microsoft.com/office/drawing/2014/main" id="{CCA1B694-1E43-4BC5-8E61-75BF9702A3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3063" y="2563813"/>
                <a:ext cx="2773362" cy="1547812"/>
                <a:chOff x="6723196" y="2538765"/>
                <a:chExt cx="2772818" cy="1256365"/>
              </a:xfrm>
            </p:grpSpPr>
            <p:pic>
              <p:nvPicPr>
                <p:cNvPr id="48147" name="Grafik 9" descr="Ein Bild, das Himmel, Solarzelle, draußen, Outdoorobjekt enthält.&#10;&#10;Automatisch generierte Beschreibung">
                  <a:extLst>
                    <a:ext uri="{FF2B5EF4-FFF2-40B4-BE49-F238E27FC236}">
                      <a16:creationId xmlns:a16="http://schemas.microsoft.com/office/drawing/2014/main" id="{1745D052-BF1E-4FDE-822B-B6B2FFB9B91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5196"/>
                <a:stretch>
                  <a:fillRect/>
                </a:stretch>
              </p:blipFill>
              <p:spPr bwMode="auto">
                <a:xfrm>
                  <a:off x="8090278" y="2538765"/>
                  <a:ext cx="1405736" cy="12549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8148" name="Grafik 11" descr="Ein Bild, das Gras, Himmel, draußen, Feld enthält.&#10;&#10;Automatisch generierte Beschreibung">
                  <a:extLst>
                    <a:ext uri="{FF2B5EF4-FFF2-40B4-BE49-F238E27FC236}">
                      <a16:creationId xmlns:a16="http://schemas.microsoft.com/office/drawing/2014/main" id="{4D59F647-1EAD-4541-A3F2-B7CACE5A0EE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4170" t="25302" r="25620" b="19170"/>
                <a:stretch>
                  <a:fillRect/>
                </a:stretch>
              </p:blipFill>
              <p:spPr bwMode="auto">
                <a:xfrm>
                  <a:off x="6723196" y="2538765"/>
                  <a:ext cx="1367081" cy="12563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48145" name="Textfeld 34">
                <a:extLst>
                  <a:ext uri="{FF2B5EF4-FFF2-40B4-BE49-F238E27FC236}">
                    <a16:creationId xmlns:a16="http://schemas.microsoft.com/office/drawing/2014/main" id="{794677E2-EB0C-4298-9260-7CFDB6CB119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26088" y="2390775"/>
                <a:ext cx="1196975" cy="338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/>
                <a:r>
                  <a:rPr lang="de-DE" altLang="de-DE" sz="1600" u="sng">
                    <a:solidFill>
                      <a:srgbClr val="3333FF"/>
                    </a:solidFill>
                  </a:rPr>
                  <a:t>Freiflächen</a:t>
                </a:r>
              </a:p>
            </p:txBody>
          </p:sp>
          <p:sp>
            <p:nvSpPr>
              <p:cNvPr id="48146" name="Textfeld 38">
                <a:extLst>
                  <a:ext uri="{FF2B5EF4-FFF2-40B4-BE49-F238E27FC236}">
                    <a16:creationId xmlns:a16="http://schemas.microsoft.com/office/drawing/2014/main" id="{EBE51857-BBAA-4C89-92C0-5F14FCBF57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56225" y="2709863"/>
                <a:ext cx="1344613" cy="1384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/>
                <a:r>
                  <a:rPr lang="de-DE" altLang="de-DE" sz="1200">
                    <a:solidFill>
                      <a:srgbClr val="3333FF"/>
                    </a:solidFill>
                  </a:rPr>
                  <a:t>430 GW/20a</a:t>
                </a:r>
              </a:p>
              <a:p>
                <a:pPr algn="r"/>
                <a:r>
                  <a:rPr lang="de-DE" altLang="de-DE" sz="1200">
                    <a:solidFill>
                      <a:srgbClr val="3333FF"/>
                    </a:solidFill>
                  </a:rPr>
                  <a:t>21,5 GW/a</a:t>
                </a:r>
              </a:p>
              <a:p>
                <a:pPr algn="r"/>
                <a:endParaRPr lang="de-DE" altLang="de-DE" sz="1200">
                  <a:solidFill>
                    <a:srgbClr val="3333FF"/>
                  </a:solidFill>
                </a:endParaRPr>
              </a:p>
              <a:p>
                <a:pPr algn="r"/>
                <a:r>
                  <a:rPr lang="de-DE" altLang="de-DE" sz="1200">
                    <a:solidFill>
                      <a:srgbClr val="3333FF"/>
                    </a:solidFill>
                  </a:rPr>
                  <a:t>300,7 Mrd. €/20a</a:t>
                </a:r>
              </a:p>
              <a:p>
                <a:pPr algn="r"/>
                <a:r>
                  <a:rPr lang="de-DE" altLang="de-DE" sz="1200">
                    <a:solidFill>
                      <a:srgbClr val="3333FF"/>
                    </a:solidFill>
                  </a:rPr>
                  <a:t>15,0 Mrd. €/a</a:t>
                </a:r>
              </a:p>
              <a:p>
                <a:pPr algn="r"/>
                <a:endParaRPr lang="de-DE" altLang="de-DE" sz="1200">
                  <a:solidFill>
                    <a:srgbClr val="3333FF"/>
                  </a:solidFill>
                </a:endParaRPr>
              </a:p>
              <a:p>
                <a:pPr algn="r"/>
                <a:r>
                  <a:rPr lang="de-DE" altLang="de-DE" sz="1200">
                    <a:solidFill>
                      <a:srgbClr val="3333FF"/>
                    </a:solidFill>
                  </a:rPr>
                  <a:t>6.444 km²  2)</a:t>
                </a:r>
              </a:p>
            </p:txBody>
          </p:sp>
        </p:grpSp>
        <p:sp>
          <p:nvSpPr>
            <p:cNvPr id="48143" name="Textfeld 41">
              <a:extLst>
                <a:ext uri="{FF2B5EF4-FFF2-40B4-BE49-F238E27FC236}">
                  <a16:creationId xmlns:a16="http://schemas.microsoft.com/office/drawing/2014/main" id="{647019DC-4182-4E86-B71A-CE420FB6FA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45313" y="4103688"/>
              <a:ext cx="101441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400">
                  <a:solidFill>
                    <a:srgbClr val="3333FF"/>
                  </a:solidFill>
                </a:rPr>
                <a:t>AGRO-PV</a:t>
              </a:r>
            </a:p>
          </p:txBody>
        </p:sp>
      </p:grpSp>
      <p:sp>
        <p:nvSpPr>
          <p:cNvPr id="4" name="Rectangle 4">
            <a:extLst>
              <a:ext uri="{FF2B5EF4-FFF2-40B4-BE49-F238E27FC236}">
                <a16:creationId xmlns:a16="http://schemas.microsoft.com/office/drawing/2014/main" id="{D3F0A2D3-1154-4C5F-8DA2-75C58D9E8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56275"/>
            <a:ext cx="3457303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800" b="1" dirty="0">
                <a:solidFill>
                  <a:schemeClr val="accent2"/>
                </a:solidFill>
              </a:rPr>
              <a:t>EE-Investitionen (60,3 </a:t>
            </a:r>
            <a:r>
              <a:rPr lang="de-DE" altLang="de-DE" sz="1800" b="1" dirty="0" err="1">
                <a:solidFill>
                  <a:schemeClr val="accent2"/>
                </a:solidFill>
              </a:rPr>
              <a:t>Mrd</a:t>
            </a:r>
            <a:r>
              <a:rPr lang="de-DE" altLang="de-DE" sz="1800" b="1" dirty="0">
                <a:solidFill>
                  <a:schemeClr val="accent2"/>
                </a:solidFill>
              </a:rPr>
              <a:t> €/a)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9384D68-D22B-431B-9BC5-D9FB2E829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9813"/>
            <a:ext cx="99060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>
                <a:solidFill>
                  <a:schemeClr val="accent2"/>
                </a:solidFill>
              </a:rPr>
              <a:t> 10.603 km² überplante Fläche (ca. 3 % von D) </a:t>
            </a:r>
          </a:p>
        </p:txBody>
      </p:sp>
      <p:sp>
        <p:nvSpPr>
          <p:cNvPr id="31" name="Rectangle 4">
            <a:extLst>
              <a:ext uri="{FF2B5EF4-FFF2-40B4-BE49-F238E27FC236}">
                <a16:creationId xmlns:a16="http://schemas.microsoft.com/office/drawing/2014/main" id="{6C8ECA12-B857-4032-BABF-A1E9BB6CD8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4715" y="5756275"/>
            <a:ext cx="6335486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de-DE" altLang="de-DE" sz="1800" b="1" dirty="0">
                <a:solidFill>
                  <a:srgbClr val="FF0000"/>
                </a:solidFill>
              </a:rPr>
              <a:t>&lt;</a:t>
            </a:r>
            <a:r>
              <a:rPr lang="de-DE" altLang="de-DE" sz="1800" b="1" dirty="0">
                <a:solidFill>
                  <a:schemeClr val="accent2"/>
                </a:solidFill>
              </a:rPr>
              <a:t>  Brennstoffkosten der Fossilen (ca. 66 </a:t>
            </a:r>
            <a:r>
              <a:rPr lang="de-DE" altLang="de-DE" sz="1800" b="1" dirty="0" err="1">
                <a:solidFill>
                  <a:schemeClr val="accent2"/>
                </a:solidFill>
              </a:rPr>
              <a:t>Mrd</a:t>
            </a:r>
            <a:r>
              <a:rPr lang="de-DE" altLang="de-DE" sz="1800" b="1" dirty="0">
                <a:solidFill>
                  <a:schemeClr val="accent2"/>
                </a:solidFill>
              </a:rPr>
              <a:t> €/a in 2015)!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/>
      <p:bldP spid="4" grpId="0"/>
      <p:bldP spid="7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>
            <a:extLst>
              <a:ext uri="{FF2B5EF4-FFF2-40B4-BE49-F238E27FC236}">
                <a16:creationId xmlns:a16="http://schemas.microsoft.com/office/drawing/2014/main" id="{C1BE9D0B-6A6E-45CC-8BF3-CA4192DB1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74644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Ausbaupfad: AGRO-PV</a:t>
            </a:r>
          </a:p>
        </p:txBody>
      </p:sp>
      <p:pic>
        <p:nvPicPr>
          <p:cNvPr id="31747" name="Grafik 3">
            <a:extLst>
              <a:ext uri="{FF2B5EF4-FFF2-40B4-BE49-F238E27FC236}">
                <a16:creationId xmlns:a16="http://schemas.microsoft.com/office/drawing/2014/main" id="{A950A70B-10A6-477B-AAA0-126CB7E44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931863"/>
            <a:ext cx="8180387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5">
            <a:extLst>
              <a:ext uri="{FF2B5EF4-FFF2-40B4-BE49-F238E27FC236}">
                <a16:creationId xmlns:a16="http://schemas.microsoft.com/office/drawing/2014/main" id="{C147CB52-F4AD-4E0A-98FC-D8E17BC58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4288" y="6035675"/>
            <a:ext cx="1731962" cy="18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/>
              <a:t>Quelle:</a:t>
            </a:r>
            <a:r>
              <a:rPr lang="de-DE" altLang="de-DE" sz="1200"/>
              <a:t> Fraunhofer ISE</a:t>
            </a:r>
            <a:endParaRPr lang="en-US" altLang="de-DE" sz="12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C566F8-06D5-4BD2-9061-02F79C724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58142"/>
            <a:ext cx="99060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chemeClr val="accent2"/>
                </a:solidFill>
              </a:rPr>
              <a:t>Die Doppel-Nutzung von Agra-Flächen wird eine große Rolle spielen!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96812BB-F398-4175-B404-2F1D590FF48E}"/>
              </a:ext>
            </a:extLst>
          </p:cNvPr>
          <p:cNvGrpSpPr/>
          <p:nvPr/>
        </p:nvGrpSpPr>
        <p:grpSpPr>
          <a:xfrm>
            <a:off x="177553" y="2240212"/>
            <a:ext cx="9507985" cy="3980122"/>
            <a:chOff x="177553" y="2240212"/>
            <a:chExt cx="9507985" cy="3980122"/>
          </a:xfrm>
        </p:grpSpPr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C63DC366-0FBD-42E7-A687-57E126147BC5}"/>
                </a:ext>
              </a:extLst>
            </p:cNvPr>
            <p:cNvSpPr/>
            <p:nvPr/>
          </p:nvSpPr>
          <p:spPr bwMode="auto">
            <a:xfrm>
              <a:off x="177553" y="2240212"/>
              <a:ext cx="9507985" cy="398012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Textfeld 31">
              <a:extLst>
                <a:ext uri="{FF2B5EF4-FFF2-40B4-BE49-F238E27FC236}">
                  <a16:creationId xmlns:a16="http://schemas.microsoft.com/office/drawing/2014/main" id="{F532CC93-3DA8-4041-91BD-BA5E48576E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575" y="2431571"/>
              <a:ext cx="110799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800" dirty="0">
                  <a:solidFill>
                    <a:srgbClr val="3333FF"/>
                  </a:solidFill>
                </a:rPr>
                <a:t>zukünftig</a:t>
              </a:r>
              <a:endParaRPr lang="de-DE" altLang="de-DE" sz="1600" dirty="0">
                <a:solidFill>
                  <a:srgbClr val="3333FF"/>
                </a:solidFill>
              </a:endParaRPr>
            </a:p>
          </p:txBody>
        </p:sp>
      </p:grpSp>
      <p:sp>
        <p:nvSpPr>
          <p:cNvPr id="50178" name="Rectangle 4">
            <a:extLst>
              <a:ext uri="{FF2B5EF4-FFF2-40B4-BE49-F238E27FC236}">
                <a16:creationId xmlns:a16="http://schemas.microsoft.com/office/drawing/2014/main" id="{78E19AF4-7BB5-46E5-8D6E-019C55B7A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06608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Ausbaupfad: Investoren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269F237B-4D38-48C3-8077-7F17AB085DD5}"/>
              </a:ext>
            </a:extLst>
          </p:cNvPr>
          <p:cNvGrpSpPr/>
          <p:nvPr/>
        </p:nvGrpSpPr>
        <p:grpSpPr>
          <a:xfrm>
            <a:off x="177553" y="847285"/>
            <a:ext cx="9507985" cy="1321732"/>
            <a:chOff x="177553" y="847285"/>
            <a:chExt cx="9507985" cy="1321732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0731AF34-8098-4A22-8169-F6030257E1A2}"/>
                </a:ext>
              </a:extLst>
            </p:cNvPr>
            <p:cNvSpPr/>
            <p:nvPr/>
          </p:nvSpPr>
          <p:spPr bwMode="auto">
            <a:xfrm>
              <a:off x="177553" y="847285"/>
              <a:ext cx="9507985" cy="13217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Textfeld 31">
              <a:extLst>
                <a:ext uri="{FF2B5EF4-FFF2-40B4-BE49-F238E27FC236}">
                  <a16:creationId xmlns:a16="http://schemas.microsoft.com/office/drawing/2014/main" id="{2877F9F2-28BE-46A3-A10F-EE138B4B38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575" y="1195735"/>
              <a:ext cx="81304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800" dirty="0">
                  <a:solidFill>
                    <a:srgbClr val="3333FF"/>
                  </a:solidFill>
                </a:rPr>
                <a:t>bisher</a:t>
              </a:r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20D361AA-9D3F-4AB5-A9E1-3268D2339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736" y="956683"/>
              <a:ext cx="1431834" cy="819568"/>
            </a:xfrm>
            <a:prstGeom prst="rect">
              <a:avLst/>
            </a:prstGeom>
          </p:spPr>
        </p:pic>
        <p:pic>
          <p:nvPicPr>
            <p:cNvPr id="18" name="Grafik 17" descr="Ein Bild, das ClipArt enthält.&#10;&#10;Automatisch generierte Beschreibung">
              <a:extLst>
                <a:ext uri="{FF2B5EF4-FFF2-40B4-BE49-F238E27FC236}">
                  <a16:creationId xmlns:a16="http://schemas.microsoft.com/office/drawing/2014/main" id="{515F9E8C-E9E8-402B-AE9B-F07557497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4442" y="1210480"/>
              <a:ext cx="1072573" cy="311974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E7FEB9F9-210C-43A8-BFA9-78C4C73EC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9954" y="1233895"/>
              <a:ext cx="967682" cy="265145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6E28E8EA-D690-4829-B5F7-6F2902E3A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8233" y="1018960"/>
              <a:ext cx="2106592" cy="695014"/>
            </a:xfrm>
            <a:prstGeom prst="rect">
              <a:avLst/>
            </a:prstGeom>
          </p:spPr>
        </p:pic>
      </p:grpSp>
      <p:sp>
        <p:nvSpPr>
          <p:cNvPr id="21" name="Textfeld 31">
            <a:extLst>
              <a:ext uri="{FF2B5EF4-FFF2-40B4-BE49-F238E27FC236}">
                <a16:creationId xmlns:a16="http://schemas.microsoft.com/office/drawing/2014/main" id="{5F46395D-29CD-4AA9-A8D9-F2EBE3010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810" y="1784150"/>
            <a:ext cx="82632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600" dirty="0">
                <a:solidFill>
                  <a:srgbClr val="FF0000"/>
                </a:solidFill>
              </a:rPr>
              <a:t>Wenige große, zentral agierende Kapitalgesellschaften beherrschen den Energiemarkt  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350A1BFC-1128-47AF-A5F7-36B027CA0140}"/>
              </a:ext>
            </a:extLst>
          </p:cNvPr>
          <p:cNvGrpSpPr/>
          <p:nvPr/>
        </p:nvGrpSpPr>
        <p:grpSpPr>
          <a:xfrm>
            <a:off x="1688736" y="2352577"/>
            <a:ext cx="7706089" cy="1674814"/>
            <a:chOff x="1688736" y="2352577"/>
            <a:chExt cx="7706089" cy="1674814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0875E248-9B2C-4B41-B93B-6D392228AFC0}"/>
                </a:ext>
              </a:extLst>
            </p:cNvPr>
            <p:cNvSpPr/>
            <p:nvPr/>
          </p:nvSpPr>
          <p:spPr bwMode="auto">
            <a:xfrm>
              <a:off x="1688736" y="2352577"/>
              <a:ext cx="7706089" cy="167481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9" name="Grafik 8" descr="Ein Bild, das ClipArt enthält.&#10;&#10;Automatisch generierte Beschreibung">
              <a:extLst>
                <a:ext uri="{FF2B5EF4-FFF2-40B4-BE49-F238E27FC236}">
                  <a16:creationId xmlns:a16="http://schemas.microsoft.com/office/drawing/2014/main" id="{25AB3388-76A3-4D2B-8080-48EFD8A7C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1719" y="2566628"/>
              <a:ext cx="1584294" cy="891165"/>
            </a:xfrm>
            <a:prstGeom prst="rect">
              <a:avLst/>
            </a:prstGeom>
          </p:spPr>
        </p:pic>
        <p:pic>
          <p:nvPicPr>
            <p:cNvPr id="13" name="Grafik 7" descr="Ein Bild, das draußen, Gras, Haus, Gebäude enthält.&#10;&#10;Automatisch generierte Beschreibung">
              <a:extLst>
                <a:ext uri="{FF2B5EF4-FFF2-40B4-BE49-F238E27FC236}">
                  <a16:creationId xmlns:a16="http://schemas.microsoft.com/office/drawing/2014/main" id="{9ED92F94-B666-4D92-A75E-76933808F4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442"/>
            <a:stretch>
              <a:fillRect/>
            </a:stretch>
          </p:blipFill>
          <p:spPr bwMode="auto">
            <a:xfrm>
              <a:off x="2888571" y="2561252"/>
              <a:ext cx="1887581" cy="851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9C8170C4-0F1E-4631-993A-DA19C68738C8}"/>
                </a:ext>
              </a:extLst>
            </p:cNvPr>
            <p:cNvGrpSpPr/>
            <p:nvPr/>
          </p:nvGrpSpPr>
          <p:grpSpPr>
            <a:xfrm>
              <a:off x="5415477" y="2421867"/>
              <a:ext cx="1426902" cy="1152640"/>
              <a:chOff x="2713307" y="4529665"/>
              <a:chExt cx="1426902" cy="1152640"/>
            </a:xfrm>
          </p:grpSpPr>
          <p:pic>
            <p:nvPicPr>
              <p:cNvPr id="4" name="Grafik 3" descr="Ein Bild, das drinnen, Spielzeug, Wand, Tisch enthält.&#10;&#10;Automatisch generierte Beschreibung">
                <a:extLst>
                  <a:ext uri="{FF2B5EF4-FFF2-40B4-BE49-F238E27FC236}">
                    <a16:creationId xmlns:a16="http://schemas.microsoft.com/office/drawing/2014/main" id="{710B887E-7731-491C-9B61-8A7D1BCE05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13307" y="4529665"/>
                <a:ext cx="1426902" cy="1152640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7C8428B3-794A-45F9-B0D8-4DE14D301D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67" r="3698" b="21688"/>
              <a:stretch/>
            </p:blipFill>
            <p:spPr>
              <a:xfrm>
                <a:off x="3633320" y="5414300"/>
                <a:ext cx="506889" cy="232391"/>
              </a:xfrm>
              <a:prstGeom prst="rect">
                <a:avLst/>
              </a:prstGeom>
            </p:spPr>
          </p:pic>
        </p:grpSp>
        <p:sp>
          <p:nvSpPr>
            <p:cNvPr id="23" name="Textfeld 31">
              <a:extLst>
                <a:ext uri="{FF2B5EF4-FFF2-40B4-BE49-F238E27FC236}">
                  <a16:creationId xmlns:a16="http://schemas.microsoft.com/office/drawing/2014/main" id="{8BCBD80A-51CE-492F-AFA8-BFD1943090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2858" y="2837923"/>
              <a:ext cx="89159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rgbClr val="3333FF"/>
                  </a:solidFill>
                </a:rPr>
                <a:t>private</a:t>
              </a:r>
              <a:br>
                <a:rPr lang="de-DE" altLang="de-DE" sz="1600" dirty="0">
                  <a:solidFill>
                    <a:srgbClr val="3333FF"/>
                  </a:solidFill>
                </a:rPr>
              </a:br>
              <a:r>
                <a:rPr lang="de-DE" altLang="de-DE" sz="1600" dirty="0">
                  <a:solidFill>
                    <a:srgbClr val="3333FF"/>
                  </a:solidFill>
                </a:rPr>
                <a:t>Akteure</a:t>
              </a:r>
            </a:p>
          </p:txBody>
        </p:sp>
        <p:sp>
          <p:nvSpPr>
            <p:cNvPr id="27" name="Textfeld 31">
              <a:extLst>
                <a:ext uri="{FF2B5EF4-FFF2-40B4-BE49-F238E27FC236}">
                  <a16:creationId xmlns:a16="http://schemas.microsoft.com/office/drawing/2014/main" id="{AEAB7E4E-5D41-45F6-AE98-9C9494BDE4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5700" y="3627856"/>
              <a:ext cx="60625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rgbClr val="3333FF"/>
                  </a:solidFill>
                </a:rPr>
                <a:t>GbR</a:t>
              </a:r>
            </a:p>
          </p:txBody>
        </p:sp>
        <p:sp>
          <p:nvSpPr>
            <p:cNvPr id="28" name="Textfeld 31">
              <a:extLst>
                <a:ext uri="{FF2B5EF4-FFF2-40B4-BE49-F238E27FC236}">
                  <a16:creationId xmlns:a16="http://schemas.microsoft.com/office/drawing/2014/main" id="{197BF5E7-83F7-45B6-A439-FA883DDFB5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1392" y="3655797"/>
              <a:ext cx="189507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rgbClr val="3333FF"/>
                  </a:solidFill>
                </a:rPr>
                <a:t>Genossenschaften</a:t>
              </a:r>
            </a:p>
          </p:txBody>
        </p:sp>
        <p:sp>
          <p:nvSpPr>
            <p:cNvPr id="30" name="Textfeld 31">
              <a:extLst>
                <a:ext uri="{FF2B5EF4-FFF2-40B4-BE49-F238E27FC236}">
                  <a16:creationId xmlns:a16="http://schemas.microsoft.com/office/drawing/2014/main" id="{E19727B0-5055-4100-A34E-A52567664B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36389" y="3655797"/>
              <a:ext cx="133402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rgbClr val="3333FF"/>
                  </a:solidFill>
                </a:rPr>
                <a:t>Ökoanleihen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34DE2C1A-533C-469B-918A-16FC837A1195}"/>
              </a:ext>
            </a:extLst>
          </p:cNvPr>
          <p:cNvGrpSpPr/>
          <p:nvPr/>
        </p:nvGrpSpPr>
        <p:grpSpPr>
          <a:xfrm>
            <a:off x="1688736" y="4171387"/>
            <a:ext cx="7706089" cy="1727686"/>
            <a:chOff x="1688736" y="4171387"/>
            <a:chExt cx="7706089" cy="1727686"/>
          </a:xfrm>
        </p:grpSpPr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8E979FC4-29AD-4F41-8B46-C123C9656FD3}"/>
                </a:ext>
              </a:extLst>
            </p:cNvPr>
            <p:cNvSpPr/>
            <p:nvPr/>
          </p:nvSpPr>
          <p:spPr bwMode="auto">
            <a:xfrm>
              <a:off x="1688736" y="4171387"/>
              <a:ext cx="7706089" cy="17276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FBFD5935-76FA-4EF9-8BC4-797235223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568" y="4260243"/>
              <a:ext cx="1536584" cy="1045369"/>
            </a:xfrm>
            <a:prstGeom prst="rect">
              <a:avLst/>
            </a:prstGeom>
          </p:spPr>
        </p:pic>
        <p:sp>
          <p:nvSpPr>
            <p:cNvPr id="25" name="Textfeld 31">
              <a:extLst>
                <a:ext uri="{FF2B5EF4-FFF2-40B4-BE49-F238E27FC236}">
                  <a16:creationId xmlns:a16="http://schemas.microsoft.com/office/drawing/2014/main" id="{FE4879CE-64CC-46C7-BDA0-471FD33D78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0320" y="4782394"/>
              <a:ext cx="124425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rgbClr val="3333FF"/>
                  </a:solidFill>
                </a:rPr>
                <a:t>kommunale</a:t>
              </a:r>
              <a:br>
                <a:rPr lang="de-DE" altLang="de-DE" sz="1600" dirty="0">
                  <a:solidFill>
                    <a:srgbClr val="3333FF"/>
                  </a:solidFill>
                </a:rPr>
              </a:br>
              <a:r>
                <a:rPr lang="de-DE" altLang="de-DE" sz="1600" dirty="0">
                  <a:solidFill>
                    <a:srgbClr val="3333FF"/>
                  </a:solidFill>
                </a:rPr>
                <a:t>Akteure</a:t>
              </a:r>
            </a:p>
          </p:txBody>
        </p:sp>
        <p:sp>
          <p:nvSpPr>
            <p:cNvPr id="29" name="Textfeld 31">
              <a:extLst>
                <a:ext uri="{FF2B5EF4-FFF2-40B4-BE49-F238E27FC236}">
                  <a16:creationId xmlns:a16="http://schemas.microsoft.com/office/drawing/2014/main" id="{77A71A20-7A78-4727-9BB4-4366A109A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9475" y="5314298"/>
              <a:ext cx="241604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rgbClr val="3333FF"/>
                  </a:solidFill>
                </a:rPr>
                <a:t>Energie-Dienstleistungs-</a:t>
              </a:r>
              <a:br>
                <a:rPr lang="de-DE" altLang="de-DE" sz="1600" dirty="0">
                  <a:solidFill>
                    <a:srgbClr val="3333FF"/>
                  </a:solidFill>
                </a:rPr>
              </a:br>
              <a:r>
                <a:rPr lang="de-DE" altLang="de-DE" sz="1600" dirty="0">
                  <a:solidFill>
                    <a:srgbClr val="3333FF"/>
                  </a:solidFill>
                </a:rPr>
                <a:t>Gesellschaft (GmbH)</a:t>
              </a:r>
            </a:p>
          </p:txBody>
        </p:sp>
        <p:sp>
          <p:nvSpPr>
            <p:cNvPr id="31" name="Textfeld 31">
              <a:extLst>
                <a:ext uri="{FF2B5EF4-FFF2-40B4-BE49-F238E27FC236}">
                  <a16:creationId xmlns:a16="http://schemas.microsoft.com/office/drawing/2014/main" id="{9475EF77-CD38-4253-B132-F3B1AA08C1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23011" y="5472986"/>
              <a:ext cx="233858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rgbClr val="3333FF"/>
                  </a:solidFill>
                </a:rPr>
                <a:t>Stadt-/VG-Werke (AöR)</a:t>
              </a:r>
            </a:p>
          </p:txBody>
        </p:sp>
        <p:pic>
          <p:nvPicPr>
            <p:cNvPr id="5" name="Grafik 4" descr="Ein Bild, das Objekt enthält.&#10;&#10;Automatisch generierte Beschreibung">
              <a:extLst>
                <a:ext uri="{FF2B5EF4-FFF2-40B4-BE49-F238E27FC236}">
                  <a16:creationId xmlns:a16="http://schemas.microsoft.com/office/drawing/2014/main" id="{E70D34B8-F531-48AC-98D6-6E5337863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6303" y="4255745"/>
              <a:ext cx="1143000" cy="1162050"/>
            </a:xfrm>
            <a:prstGeom prst="rect">
              <a:avLst/>
            </a:prstGeom>
          </p:spPr>
        </p:pic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7F8F24E3-59E0-4FA6-9CBE-973D85F59452}"/>
              </a:ext>
            </a:extLst>
          </p:cNvPr>
          <p:cNvGrpSpPr/>
          <p:nvPr/>
        </p:nvGrpSpPr>
        <p:grpSpPr>
          <a:xfrm>
            <a:off x="379575" y="3797133"/>
            <a:ext cx="9193081" cy="2442469"/>
            <a:chOff x="379575" y="3797133"/>
            <a:chExt cx="9193081" cy="2442469"/>
          </a:xfrm>
        </p:grpSpPr>
        <p:sp>
          <p:nvSpPr>
            <p:cNvPr id="34" name="Textfeld 31">
              <a:extLst>
                <a:ext uri="{FF2B5EF4-FFF2-40B4-BE49-F238E27FC236}">
                  <a16:creationId xmlns:a16="http://schemas.microsoft.com/office/drawing/2014/main" id="{77DDDADE-EF45-48A1-81C9-602436D93C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575" y="3797133"/>
              <a:ext cx="1197764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800" dirty="0">
                  <a:solidFill>
                    <a:srgbClr val="FF0000"/>
                  </a:solidFill>
                </a:rPr>
                <a:t>bevorzugt</a:t>
              </a:r>
              <a:br>
                <a:rPr lang="de-DE" altLang="de-DE" sz="1600" dirty="0">
                  <a:solidFill>
                    <a:srgbClr val="FF0000"/>
                  </a:solidFill>
                </a:rPr>
              </a:br>
              <a:r>
                <a:rPr lang="de-DE" altLang="de-DE" sz="1600" dirty="0">
                  <a:solidFill>
                    <a:srgbClr val="FF0000"/>
                  </a:solidFill>
                </a:rPr>
                <a:t>zu fördern</a:t>
              </a:r>
            </a:p>
          </p:txBody>
        </p:sp>
        <p:sp>
          <p:nvSpPr>
            <p:cNvPr id="36" name="Textfeld 31">
              <a:extLst>
                <a:ext uri="{FF2B5EF4-FFF2-40B4-BE49-F238E27FC236}">
                  <a16:creationId xmlns:a16="http://schemas.microsoft.com/office/drawing/2014/main" id="{FBA1690F-A6AE-459C-9293-DB8460153F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7710" y="5901048"/>
              <a:ext cx="893494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rgbClr val="FF0000"/>
                  </a:solidFill>
                </a:rPr>
                <a:t>Viele dezentral agierende Bürger- und Kommunalgesellschaften übernehmen den Energiemarkt  </a:t>
              </a:r>
            </a:p>
          </p:txBody>
        </p:sp>
      </p:grpSp>
      <p:sp>
        <p:nvSpPr>
          <p:cNvPr id="2" name="Rectangle 4">
            <a:extLst>
              <a:ext uri="{FF2B5EF4-FFF2-40B4-BE49-F238E27FC236}">
                <a16:creationId xmlns:a16="http://schemas.microsoft.com/office/drawing/2014/main" id="{91F13172-1B8D-43EF-AF4A-982CC54F5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74021"/>
            <a:ext cx="99060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chemeClr val="accent2"/>
                </a:solidFill>
              </a:rPr>
              <a:t>Bürger- und kommunale Gesellschaften erhöhen die Akzeptanz der Energieversorger </a:t>
            </a:r>
          </a:p>
        </p:txBody>
      </p:sp>
    </p:spTree>
    <p:extLst>
      <p:ext uri="{BB962C8B-B14F-4D97-AF65-F5344CB8AC3E}">
        <p14:creationId xmlns:p14="http://schemas.microsoft.com/office/powerpoint/2010/main" val="184909648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4">
            <a:extLst>
              <a:ext uri="{FF2B5EF4-FFF2-40B4-BE49-F238E27FC236}">
                <a16:creationId xmlns:a16="http://schemas.microsoft.com/office/drawing/2014/main" id="{9720C90F-5C3F-4B21-9F03-452D5190E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0325" y="7938"/>
            <a:ext cx="4879975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Werkzeuge und Methoden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Klimaschutz-/Energiewende-</a:t>
            </a:r>
            <a:r>
              <a:rPr lang="de-DE" altLang="de-DE" dirty="0" err="1">
                <a:solidFill>
                  <a:schemeClr val="bg1"/>
                </a:solidFill>
              </a:rPr>
              <a:t>Prozes</a:t>
            </a:r>
            <a:endParaRPr lang="de-DE" altLang="de-DE" dirty="0">
              <a:solidFill>
                <a:schemeClr val="bg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C8BE703-40F7-43C6-9812-7A605EDC4D20}"/>
              </a:ext>
            </a:extLst>
          </p:cNvPr>
          <p:cNvSpPr txBox="1"/>
          <p:nvPr/>
        </p:nvSpPr>
        <p:spPr>
          <a:xfrm>
            <a:off x="2039938" y="946150"/>
            <a:ext cx="8540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dirty="0">
                <a:solidFill>
                  <a:schemeClr val="accent6"/>
                </a:solidFill>
              </a:rPr>
              <a:t>Ziele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F2DC0768-C822-420B-8211-7FBE811050A2}"/>
              </a:ext>
            </a:extLst>
          </p:cNvPr>
          <p:cNvSpPr txBox="1"/>
          <p:nvPr/>
        </p:nvSpPr>
        <p:spPr>
          <a:xfrm>
            <a:off x="1152525" y="2016125"/>
            <a:ext cx="4794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600" dirty="0">
                <a:solidFill>
                  <a:schemeClr val="accent6"/>
                </a:solidFill>
              </a:rPr>
              <a:t>UN</a:t>
            </a:r>
            <a:br>
              <a:rPr lang="de-DE" sz="1600" dirty="0">
                <a:solidFill>
                  <a:schemeClr val="accent6"/>
                </a:solidFill>
              </a:rPr>
            </a:br>
            <a:r>
              <a:rPr lang="de-DE" sz="1600" dirty="0">
                <a:solidFill>
                  <a:schemeClr val="accent6"/>
                </a:solidFill>
              </a:rPr>
              <a:t>EU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66DAEDD1-7E48-44B4-9B29-732AB48756B2}"/>
              </a:ext>
            </a:extLst>
          </p:cNvPr>
          <p:cNvSpPr txBox="1"/>
          <p:nvPr/>
        </p:nvSpPr>
        <p:spPr>
          <a:xfrm>
            <a:off x="157163" y="3956050"/>
            <a:ext cx="1277937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de-DE" sz="1600" dirty="0">
                <a:solidFill>
                  <a:schemeClr val="accent6"/>
                </a:solidFill>
              </a:rPr>
              <a:t>Kommunale</a:t>
            </a:r>
          </a:p>
          <a:p>
            <a:pPr algn="ctr">
              <a:defRPr/>
            </a:pPr>
            <a:r>
              <a:rPr lang="de-DE" sz="1600" dirty="0">
                <a:solidFill>
                  <a:schemeClr val="accent6"/>
                </a:solidFill>
              </a:rPr>
              <a:t>Ebenen,</a:t>
            </a:r>
            <a:br>
              <a:rPr lang="de-DE" sz="1600" dirty="0">
                <a:solidFill>
                  <a:schemeClr val="accent6"/>
                </a:solidFill>
              </a:rPr>
            </a:br>
            <a:r>
              <a:rPr lang="de-DE" sz="1600" dirty="0">
                <a:solidFill>
                  <a:schemeClr val="accent6"/>
                </a:solidFill>
              </a:rPr>
              <a:t>Bürger</a:t>
            </a:r>
          </a:p>
        </p:txBody>
      </p:sp>
      <p:grpSp>
        <p:nvGrpSpPr>
          <p:cNvPr id="64518" name="Gruppieren 11">
            <a:extLst>
              <a:ext uri="{FF2B5EF4-FFF2-40B4-BE49-F238E27FC236}">
                <a16:creationId xmlns:a16="http://schemas.microsoft.com/office/drawing/2014/main" id="{C0AC18B1-1D91-41D8-83CF-06C2E06BA011}"/>
              </a:ext>
            </a:extLst>
          </p:cNvPr>
          <p:cNvGrpSpPr>
            <a:grpSpLocks/>
          </p:cNvGrpSpPr>
          <p:nvPr/>
        </p:nvGrpSpPr>
        <p:grpSpPr bwMode="auto">
          <a:xfrm>
            <a:off x="1152525" y="1714500"/>
            <a:ext cx="2617788" cy="3238500"/>
            <a:chOff x="1173297" y="1885245"/>
            <a:chExt cx="2619021" cy="3239912"/>
          </a:xfrm>
        </p:grpSpPr>
        <p:sp>
          <p:nvSpPr>
            <p:cNvPr id="64545" name="Gleichschenkliges Dreieck 1">
              <a:extLst>
                <a:ext uri="{FF2B5EF4-FFF2-40B4-BE49-F238E27FC236}">
                  <a16:creationId xmlns:a16="http://schemas.microsoft.com/office/drawing/2014/main" id="{EEDDE6F2-DFFD-47A4-93D7-457CA6DAD7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3297" y="1885245"/>
              <a:ext cx="2619021" cy="323991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  <p:cxnSp>
          <p:nvCxnSpPr>
            <p:cNvPr id="64546" name="Gerade Verbindung 5">
              <a:extLst>
                <a:ext uri="{FF2B5EF4-FFF2-40B4-BE49-F238E27FC236}">
                  <a16:creationId xmlns:a16="http://schemas.microsoft.com/office/drawing/2014/main" id="{9538FDD3-D402-463A-B91E-F1BFF7F4C7E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77156" y="2867378"/>
              <a:ext cx="812800" cy="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547" name="Gerade Verbindung 9">
              <a:extLst>
                <a:ext uri="{FF2B5EF4-FFF2-40B4-BE49-F238E27FC236}">
                  <a16:creationId xmlns:a16="http://schemas.microsoft.com/office/drawing/2014/main" id="{EEA234BD-6343-43BB-884B-DAB4BB0E675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659467" y="3939822"/>
              <a:ext cx="1659466" cy="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7253DB0-1418-4A77-AA37-68BE6E4C4C6A}"/>
              </a:ext>
            </a:extLst>
          </p:cNvPr>
          <p:cNvGrpSpPr>
            <a:grpSpLocks/>
          </p:cNvGrpSpPr>
          <p:nvPr/>
        </p:nvGrpSpPr>
        <p:grpSpPr bwMode="auto">
          <a:xfrm>
            <a:off x="1119188" y="2390775"/>
            <a:ext cx="2695575" cy="3263900"/>
            <a:chOff x="1119345" y="2390775"/>
            <a:chExt cx="2695262" cy="3265050"/>
          </a:xfrm>
        </p:grpSpPr>
        <p:sp>
          <p:nvSpPr>
            <p:cNvPr id="64543" name="Pfeil nach unten 12">
              <a:extLst>
                <a:ext uri="{FF2B5EF4-FFF2-40B4-BE49-F238E27FC236}">
                  <a16:creationId xmlns:a16="http://schemas.microsoft.com/office/drawing/2014/main" id="{550D4C32-34A7-4039-970F-D62801965D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0125" y="2390775"/>
              <a:ext cx="382588" cy="2009775"/>
            </a:xfrm>
            <a:prstGeom prst="downArrow">
              <a:avLst>
                <a:gd name="adj1" fmla="val 50000"/>
                <a:gd name="adj2" fmla="val 50172"/>
              </a:avLst>
            </a:prstGeom>
            <a:solidFill>
              <a:srgbClr val="FFC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06630B49-4DD9-4DBB-B93C-1C27931AB53B}"/>
                </a:ext>
              </a:extLst>
            </p:cNvPr>
            <p:cNvSpPr txBox="1"/>
            <p:nvPr/>
          </p:nvSpPr>
          <p:spPr>
            <a:xfrm>
              <a:off x="1119345" y="5071419"/>
              <a:ext cx="2695262" cy="58440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1600" dirty="0">
                  <a:solidFill>
                    <a:schemeClr val="accent6"/>
                  </a:solidFill>
                </a:rPr>
                <a:t>Ziele werden von oben</a:t>
              </a:r>
            </a:p>
            <a:p>
              <a:pPr algn="ctr">
                <a:defRPr/>
              </a:pPr>
              <a:r>
                <a:rPr lang="de-DE" sz="1600" dirty="0">
                  <a:solidFill>
                    <a:schemeClr val="accent6"/>
                  </a:solidFill>
                </a:rPr>
                <a:t>anteilig heruntergebrochen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979A7EA0-EA4F-4A44-BB49-BD84C2CA6616}"/>
              </a:ext>
            </a:extLst>
          </p:cNvPr>
          <p:cNvGrpSpPr>
            <a:grpSpLocks/>
          </p:cNvGrpSpPr>
          <p:nvPr/>
        </p:nvGrpSpPr>
        <p:grpSpPr bwMode="auto">
          <a:xfrm>
            <a:off x="6915150" y="946150"/>
            <a:ext cx="2619375" cy="4006850"/>
            <a:chOff x="6915150" y="946150"/>
            <a:chExt cx="2619375" cy="4006850"/>
          </a:xfrm>
        </p:grpSpPr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006F6A1E-61C9-4BE1-8BE4-D06EE1A463DA}"/>
                </a:ext>
              </a:extLst>
            </p:cNvPr>
            <p:cNvSpPr txBox="1"/>
            <p:nvPr/>
          </p:nvSpPr>
          <p:spPr bwMode="auto">
            <a:xfrm>
              <a:off x="7361238" y="946150"/>
              <a:ext cx="1741487" cy="4619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dirty="0">
                  <a:solidFill>
                    <a:schemeClr val="accent6"/>
                  </a:solidFill>
                </a:rPr>
                <a:t>Umsetzung</a:t>
              </a:r>
            </a:p>
          </p:txBody>
        </p:sp>
        <p:grpSp>
          <p:nvGrpSpPr>
            <p:cNvPr id="64539" name="Gruppieren 54">
              <a:extLst>
                <a:ext uri="{FF2B5EF4-FFF2-40B4-BE49-F238E27FC236}">
                  <a16:creationId xmlns:a16="http://schemas.microsoft.com/office/drawing/2014/main" id="{F795E0C9-3D16-4515-8517-49DD3E34B7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15150" y="1714500"/>
              <a:ext cx="2619375" cy="3238500"/>
              <a:chOff x="1173297" y="1885245"/>
              <a:chExt cx="2619021" cy="3239912"/>
            </a:xfrm>
          </p:grpSpPr>
          <p:sp>
            <p:nvSpPr>
              <p:cNvPr id="64540" name="Gleichschenkliges Dreieck 55">
                <a:extLst>
                  <a:ext uri="{FF2B5EF4-FFF2-40B4-BE49-F238E27FC236}">
                    <a16:creationId xmlns:a16="http://schemas.microsoft.com/office/drawing/2014/main" id="{ED0A5FCC-7E85-47C1-93C2-C911EC4596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3297" y="1885245"/>
                <a:ext cx="2619021" cy="3239912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rgbClr val="007F00"/>
                  </a:gs>
                  <a:gs pos="50000">
                    <a:srgbClr val="00B800"/>
                  </a:gs>
                  <a:gs pos="100000">
                    <a:srgbClr val="00DB00"/>
                  </a:gs>
                </a:gsLst>
                <a:lin ang="16200000" scaled="1"/>
              </a:gradFill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de-DE" altLang="de-DE"/>
              </a:p>
            </p:txBody>
          </p:sp>
          <p:cxnSp>
            <p:nvCxnSpPr>
              <p:cNvPr id="64541" name="Gerade Verbindung 56">
                <a:extLst>
                  <a:ext uri="{FF2B5EF4-FFF2-40B4-BE49-F238E27FC236}">
                    <a16:creationId xmlns:a16="http://schemas.microsoft.com/office/drawing/2014/main" id="{88C76082-C1DC-4F72-8DCF-B5AE60FFB35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077156" y="2867378"/>
                <a:ext cx="812800" cy="0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4542" name="Gerade Verbindung 57">
                <a:extLst>
                  <a:ext uri="{FF2B5EF4-FFF2-40B4-BE49-F238E27FC236}">
                    <a16:creationId xmlns:a16="http://schemas.microsoft.com/office/drawing/2014/main" id="{30B5F6B2-FA46-4C7B-9F4B-A7B77A8EC08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659467" y="3939822"/>
                <a:ext cx="1659466" cy="0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249DC94E-6555-45F6-9BB8-6B974E7402C3}"/>
              </a:ext>
            </a:extLst>
          </p:cNvPr>
          <p:cNvGrpSpPr>
            <a:grpSpLocks/>
          </p:cNvGrpSpPr>
          <p:nvPr/>
        </p:nvGrpSpPr>
        <p:grpSpPr bwMode="auto">
          <a:xfrm>
            <a:off x="7226300" y="2390775"/>
            <a:ext cx="2009775" cy="3509963"/>
            <a:chOff x="7225944" y="2390775"/>
            <a:chExt cx="2010487" cy="3510697"/>
          </a:xfrm>
        </p:grpSpPr>
        <p:sp>
          <p:nvSpPr>
            <p:cNvPr id="64536" name="Pfeil nach unten 59">
              <a:extLst>
                <a:ext uri="{FF2B5EF4-FFF2-40B4-BE49-F238E27FC236}">
                  <a16:creationId xmlns:a16="http://schemas.microsoft.com/office/drawing/2014/main" id="{9168ED8A-66D5-4B13-B7FA-24F9C08C22F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8039100" y="2390775"/>
              <a:ext cx="384175" cy="2009775"/>
            </a:xfrm>
            <a:prstGeom prst="downArrow">
              <a:avLst>
                <a:gd name="adj1" fmla="val 50000"/>
                <a:gd name="adj2" fmla="val 49965"/>
              </a:avLst>
            </a:prstGeom>
            <a:solidFill>
              <a:srgbClr val="00B05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2E458F65-14EB-4772-9A9B-57CF796C7341}"/>
                </a:ext>
              </a:extLst>
            </p:cNvPr>
            <p:cNvSpPr txBox="1"/>
            <p:nvPr/>
          </p:nvSpPr>
          <p:spPr bwMode="auto">
            <a:xfrm>
              <a:off x="7225944" y="5071035"/>
              <a:ext cx="2010487" cy="8304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1600" dirty="0">
                  <a:solidFill>
                    <a:schemeClr val="accent6"/>
                  </a:solidFill>
                </a:rPr>
                <a:t>Ergebnisse werden</a:t>
              </a:r>
            </a:p>
            <a:p>
              <a:pPr algn="ctr">
                <a:defRPr/>
              </a:pPr>
              <a:r>
                <a:rPr lang="de-DE" sz="1600" dirty="0">
                  <a:solidFill>
                    <a:schemeClr val="accent6"/>
                  </a:solidFill>
                </a:rPr>
                <a:t>von unten </a:t>
              </a:r>
              <a:br>
                <a:rPr lang="de-DE" sz="1600" dirty="0">
                  <a:solidFill>
                    <a:schemeClr val="accent6"/>
                  </a:solidFill>
                </a:rPr>
              </a:br>
              <a:r>
                <a:rPr lang="de-DE" sz="1600" dirty="0">
                  <a:solidFill>
                    <a:schemeClr val="accent6"/>
                  </a:solidFill>
                </a:rPr>
                <a:t>anteilig erarbeitet</a:t>
              </a:r>
            </a:p>
          </p:txBody>
        </p:sp>
      </p:grpSp>
      <p:sp>
        <p:nvSpPr>
          <p:cNvPr id="29" name="Textfeld 28">
            <a:extLst>
              <a:ext uri="{FF2B5EF4-FFF2-40B4-BE49-F238E27FC236}">
                <a16:creationId xmlns:a16="http://schemas.microsoft.com/office/drawing/2014/main" id="{13132797-783D-47E7-AA30-7416F8419E43}"/>
              </a:ext>
            </a:extLst>
          </p:cNvPr>
          <p:cNvSpPr txBox="1"/>
          <p:nvPr/>
        </p:nvSpPr>
        <p:spPr>
          <a:xfrm>
            <a:off x="409575" y="2738438"/>
            <a:ext cx="1300163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de-DE" sz="1600" dirty="0">
                <a:solidFill>
                  <a:schemeClr val="accent6"/>
                </a:solidFill>
              </a:rPr>
              <a:t>Regierungs-</a:t>
            </a:r>
          </a:p>
          <a:p>
            <a:pPr algn="ctr">
              <a:defRPr/>
            </a:pPr>
            <a:r>
              <a:rPr lang="de-DE" sz="1600" dirty="0">
                <a:solidFill>
                  <a:schemeClr val="accent6"/>
                </a:solidFill>
              </a:rPr>
              <a:t>Ebenen,</a:t>
            </a:r>
            <a:br>
              <a:rPr lang="de-DE" sz="1600" dirty="0">
                <a:solidFill>
                  <a:schemeClr val="accent6"/>
                </a:solidFill>
              </a:rPr>
            </a:br>
            <a:r>
              <a:rPr lang="de-DE" sz="1600" dirty="0">
                <a:solidFill>
                  <a:schemeClr val="accent6"/>
                </a:solidFill>
              </a:rPr>
              <a:t>Wirtschaft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5FED6B4D-6B5B-4678-B687-0494C217E1B8}"/>
              </a:ext>
            </a:extLst>
          </p:cNvPr>
          <p:cNvGrpSpPr>
            <a:grpSpLocks/>
          </p:cNvGrpSpPr>
          <p:nvPr/>
        </p:nvGrpSpPr>
        <p:grpSpPr bwMode="auto">
          <a:xfrm>
            <a:off x="4033838" y="946150"/>
            <a:ext cx="2617787" cy="4006850"/>
            <a:chOff x="4033838" y="946150"/>
            <a:chExt cx="2617787" cy="4006850"/>
          </a:xfrm>
        </p:grpSpPr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34F0D5AA-65CE-448E-8E1F-98227987E966}"/>
                </a:ext>
              </a:extLst>
            </p:cNvPr>
            <p:cNvSpPr txBox="1"/>
            <p:nvPr/>
          </p:nvSpPr>
          <p:spPr bwMode="auto">
            <a:xfrm>
              <a:off x="4167188" y="946150"/>
              <a:ext cx="2362200" cy="4619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dirty="0">
                  <a:solidFill>
                    <a:schemeClr val="accent6"/>
                  </a:solidFill>
                </a:rPr>
                <a:t>Vereinbarungen</a:t>
              </a:r>
            </a:p>
          </p:txBody>
        </p:sp>
        <p:grpSp>
          <p:nvGrpSpPr>
            <p:cNvPr id="64532" name="Gruppieren 50">
              <a:extLst>
                <a:ext uri="{FF2B5EF4-FFF2-40B4-BE49-F238E27FC236}">
                  <a16:creationId xmlns:a16="http://schemas.microsoft.com/office/drawing/2014/main" id="{071CF248-8E31-4EF8-B84A-5FF85BECFB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33838" y="1714500"/>
              <a:ext cx="2617787" cy="3238500"/>
              <a:chOff x="1173297" y="1885245"/>
              <a:chExt cx="2619021" cy="3239912"/>
            </a:xfrm>
          </p:grpSpPr>
          <p:sp>
            <p:nvSpPr>
              <p:cNvPr id="64533" name="Gleichschenkliges Dreieck 51">
                <a:extLst>
                  <a:ext uri="{FF2B5EF4-FFF2-40B4-BE49-F238E27FC236}">
                    <a16:creationId xmlns:a16="http://schemas.microsoft.com/office/drawing/2014/main" id="{F25FBDA8-5D09-40CF-8622-7A3CDE535F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3297" y="1885245"/>
                <a:ext cx="2619021" cy="3239912"/>
              </a:xfrm>
              <a:prstGeom prst="triangle">
                <a:avLst>
                  <a:gd name="adj" fmla="val 50000"/>
                </a:avLst>
              </a:prstGeom>
              <a:solidFill>
                <a:srgbClr val="00B0F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de-DE" altLang="de-DE"/>
              </a:p>
            </p:txBody>
          </p:sp>
          <p:cxnSp>
            <p:nvCxnSpPr>
              <p:cNvPr id="64534" name="Gerade Verbindung 52">
                <a:extLst>
                  <a:ext uri="{FF2B5EF4-FFF2-40B4-BE49-F238E27FC236}">
                    <a16:creationId xmlns:a16="http://schemas.microsoft.com/office/drawing/2014/main" id="{37DBB5D5-AF57-4C36-89E1-C637C036649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077156" y="2867378"/>
                <a:ext cx="812800" cy="0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4535" name="Gerade Verbindung 53">
                <a:extLst>
                  <a:ext uri="{FF2B5EF4-FFF2-40B4-BE49-F238E27FC236}">
                    <a16:creationId xmlns:a16="http://schemas.microsoft.com/office/drawing/2014/main" id="{78F3BED2-B42C-43C7-9874-229B3787A55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659467" y="3939822"/>
                <a:ext cx="1659466" cy="0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B4EFF0F-4AB9-4F2E-BED0-B2087D3087A4}"/>
              </a:ext>
            </a:extLst>
          </p:cNvPr>
          <p:cNvGrpSpPr>
            <a:grpSpLocks/>
          </p:cNvGrpSpPr>
          <p:nvPr/>
        </p:nvGrpSpPr>
        <p:grpSpPr bwMode="auto">
          <a:xfrm>
            <a:off x="4178300" y="2117725"/>
            <a:ext cx="2328863" cy="3783013"/>
            <a:chOff x="4178053" y="2117613"/>
            <a:chExt cx="2329357" cy="3783859"/>
          </a:xfrm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2163CD58-5EE9-4757-B2CC-34689FF7675C}"/>
                </a:ext>
              </a:extLst>
            </p:cNvPr>
            <p:cNvGrpSpPr/>
            <p:nvPr/>
          </p:nvGrpSpPr>
          <p:grpSpPr bwMode="auto">
            <a:xfrm>
              <a:off x="4255459" y="2117613"/>
              <a:ext cx="2173795" cy="2160192"/>
              <a:chOff x="4797778" y="2700192"/>
              <a:chExt cx="1749778" cy="1737774"/>
            </a:xfrm>
            <a:solidFill>
              <a:schemeClr val="accent2"/>
            </a:solidFill>
          </p:grpSpPr>
          <p:sp>
            <p:nvSpPr>
              <p:cNvPr id="15" name="Gebogener Pfeil 14">
                <a:extLst>
                  <a:ext uri="{FF2B5EF4-FFF2-40B4-BE49-F238E27FC236}">
                    <a16:creationId xmlns:a16="http://schemas.microsoft.com/office/drawing/2014/main" id="{4DACA2BC-76AA-40BD-AD0C-2BE9F564DA00}"/>
                  </a:ext>
                </a:extLst>
              </p:cNvPr>
              <p:cNvSpPr/>
              <p:nvPr/>
            </p:nvSpPr>
            <p:spPr bwMode="auto">
              <a:xfrm rot="10800000">
                <a:off x="4797778" y="2703773"/>
                <a:ext cx="1749778" cy="1734193"/>
              </a:xfrm>
              <a:prstGeom prst="circularArrow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de-DE">
                  <a:latin typeface="Arial" charset="0"/>
                </a:endParaRPr>
              </a:p>
            </p:txBody>
          </p:sp>
          <p:sp>
            <p:nvSpPr>
              <p:cNvPr id="63" name="Gebogener Pfeil 62">
                <a:extLst>
                  <a:ext uri="{FF2B5EF4-FFF2-40B4-BE49-F238E27FC236}">
                    <a16:creationId xmlns:a16="http://schemas.microsoft.com/office/drawing/2014/main" id="{17E34F33-BBFC-45EE-AD59-5681E0C9C8A5}"/>
                  </a:ext>
                </a:extLst>
              </p:cNvPr>
              <p:cNvSpPr/>
              <p:nvPr/>
            </p:nvSpPr>
            <p:spPr bwMode="auto">
              <a:xfrm rot="10800000" flipH="1" flipV="1">
                <a:off x="4797778" y="2700192"/>
                <a:ext cx="1749778" cy="1734193"/>
              </a:xfrm>
              <a:prstGeom prst="circularArrow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de-DE">
                  <a:latin typeface="Arial" charset="0"/>
                </a:endParaRPr>
              </a:p>
            </p:txBody>
          </p:sp>
        </p:grp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4A3ECE47-5D7C-4D58-A962-2F52B6B2F7EC}"/>
                </a:ext>
              </a:extLst>
            </p:cNvPr>
            <p:cNvSpPr txBox="1"/>
            <p:nvPr/>
          </p:nvSpPr>
          <p:spPr bwMode="auto">
            <a:xfrm>
              <a:off x="4178053" y="5071023"/>
              <a:ext cx="2329357" cy="83044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1600" dirty="0">
                  <a:solidFill>
                    <a:schemeClr val="accent6"/>
                  </a:solidFill>
                </a:rPr>
                <a:t>Vereinbarungen regeln</a:t>
              </a:r>
              <a:br>
                <a:rPr lang="de-DE" sz="1600" dirty="0">
                  <a:solidFill>
                    <a:schemeClr val="accent6"/>
                  </a:solidFill>
                </a:rPr>
              </a:br>
              <a:r>
                <a:rPr lang="de-DE" sz="1600" dirty="0">
                  <a:solidFill>
                    <a:schemeClr val="accent6"/>
                  </a:solidFill>
                </a:rPr>
                <a:t>die Zusammenarbeit</a:t>
              </a:r>
              <a:br>
                <a:rPr lang="de-DE" sz="1600" dirty="0">
                  <a:solidFill>
                    <a:schemeClr val="accent6"/>
                  </a:solidFill>
                </a:rPr>
              </a:br>
              <a:r>
                <a:rPr lang="de-DE" sz="1600" dirty="0">
                  <a:solidFill>
                    <a:schemeClr val="accent6"/>
                  </a:solidFill>
                </a:rPr>
                <a:t>der Ebenen</a:t>
              </a: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23E93A2-6261-4B02-938A-8D8659533BAB}"/>
              </a:ext>
            </a:extLst>
          </p:cNvPr>
          <p:cNvGrpSpPr>
            <a:grpSpLocks/>
          </p:cNvGrpSpPr>
          <p:nvPr/>
        </p:nvGrpSpPr>
        <p:grpSpPr bwMode="auto">
          <a:xfrm>
            <a:off x="0" y="1679575"/>
            <a:ext cx="9906000" cy="4891088"/>
            <a:chOff x="0" y="1651999"/>
            <a:chExt cx="9906000" cy="4891499"/>
          </a:xfrm>
        </p:grpSpPr>
        <p:sp>
          <p:nvSpPr>
            <p:cNvPr id="64526" name="Rectangle 4">
              <a:extLst>
                <a:ext uri="{FF2B5EF4-FFF2-40B4-BE49-F238E27FC236}">
                  <a16:creationId xmlns:a16="http://schemas.microsoft.com/office/drawing/2014/main" id="{5CDFB9F4-9F8F-4FC5-98F7-7A99B482F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861975"/>
              <a:ext cx="9906000" cy="681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b="1">
                  <a:solidFill>
                    <a:schemeClr val="accent2"/>
                  </a:solidFill>
                </a:rPr>
                <a:t>Die umgesetzten Maßnahmen der „Landauer Erklärung“ sind die Voraussetzung</a:t>
              </a:r>
              <a:br>
                <a:rPr lang="de-DE" altLang="de-DE" sz="1800" b="1">
                  <a:solidFill>
                    <a:schemeClr val="accent2"/>
                  </a:solidFill>
                </a:rPr>
              </a:br>
              <a:r>
                <a:rPr lang="de-DE" altLang="de-DE" sz="1800" b="1">
                  <a:solidFill>
                    <a:schemeClr val="accent2"/>
                  </a:solidFill>
                </a:rPr>
                <a:t>für den Erfolg beim Klimaschutz und der Energiewende </a:t>
              </a:r>
            </a:p>
          </p:txBody>
        </p:sp>
        <p:sp>
          <p:nvSpPr>
            <p:cNvPr id="2" name="Pfeil: nach oben gekrümmt 1">
              <a:extLst>
                <a:ext uri="{FF2B5EF4-FFF2-40B4-BE49-F238E27FC236}">
                  <a16:creationId xmlns:a16="http://schemas.microsoft.com/office/drawing/2014/main" id="{EE338542-E94B-463E-AD74-2D0101E1C42B}"/>
                </a:ext>
              </a:extLst>
            </p:cNvPr>
            <p:cNvSpPr/>
            <p:nvPr/>
          </p:nvSpPr>
          <p:spPr bwMode="auto">
            <a:xfrm>
              <a:off x="2346325" y="4430357"/>
              <a:ext cx="6207125" cy="582662"/>
            </a:xfrm>
            <a:prstGeom prst="curvedUpArrow">
              <a:avLst>
                <a:gd name="adj1" fmla="val 43676"/>
                <a:gd name="adj2" fmla="val 113747"/>
                <a:gd name="adj3" fmla="val 25000"/>
              </a:avLst>
            </a:prstGeom>
            <a:gradFill flip="none" rotWithShape="1">
              <a:gsLst>
                <a:gs pos="0">
                  <a:srgbClr val="FFCC66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>
                <a:buFontTx/>
                <a:buChar char="•"/>
                <a:defRPr/>
              </a:pPr>
              <a:endParaRPr lang="de-DE">
                <a:latin typeface="Arial" charset="0"/>
              </a:endParaRPr>
            </a:p>
          </p:txBody>
        </p:sp>
        <p:sp>
          <p:nvSpPr>
            <p:cNvPr id="33" name="Pfeil: nach oben gekrümmt 32">
              <a:extLst>
                <a:ext uri="{FF2B5EF4-FFF2-40B4-BE49-F238E27FC236}">
                  <a16:creationId xmlns:a16="http://schemas.microsoft.com/office/drawing/2014/main" id="{A10A416D-E5D4-48D7-B0D1-28763BF518FB}"/>
                </a:ext>
              </a:extLst>
            </p:cNvPr>
            <p:cNvSpPr/>
            <p:nvPr/>
          </p:nvSpPr>
          <p:spPr bwMode="auto">
            <a:xfrm flipH="1" flipV="1">
              <a:off x="2160588" y="1651999"/>
              <a:ext cx="6207125" cy="584249"/>
            </a:xfrm>
            <a:prstGeom prst="curvedUpArrow">
              <a:avLst>
                <a:gd name="adj1" fmla="val 43676"/>
                <a:gd name="adj2" fmla="val 113747"/>
                <a:gd name="adj3" fmla="val 25000"/>
              </a:avLst>
            </a:prstGeom>
            <a:gradFill flip="none" rotWithShape="1">
              <a:gsLst>
                <a:gs pos="0">
                  <a:srgbClr val="00B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>
                <a:buFontTx/>
                <a:buChar char="•"/>
                <a:defRPr/>
              </a:pPr>
              <a:endParaRPr lang="de-DE">
                <a:latin typeface="Arial" charset="0"/>
              </a:endParaRPr>
            </a:p>
          </p:txBody>
        </p:sp>
      </p:grp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F5CFADF1-F553-40A6-9A81-9C817050A3BE}"/>
              </a:ext>
            </a:extLst>
          </p:cNvPr>
          <p:cNvGrpSpPr>
            <a:grpSpLocks/>
          </p:cNvGrpSpPr>
          <p:nvPr/>
        </p:nvGrpSpPr>
        <p:grpSpPr bwMode="auto">
          <a:xfrm>
            <a:off x="5168900" y="1127125"/>
            <a:ext cx="4513263" cy="4432300"/>
            <a:chOff x="5168900" y="1127125"/>
            <a:chExt cx="4513263" cy="4432300"/>
          </a:xfrm>
        </p:grpSpPr>
        <p:grpSp>
          <p:nvGrpSpPr>
            <p:cNvPr id="72748" name="Gruppieren 110">
              <a:extLst>
                <a:ext uri="{FF2B5EF4-FFF2-40B4-BE49-F238E27FC236}">
                  <a16:creationId xmlns:a16="http://schemas.microsoft.com/office/drawing/2014/main" id="{B3FADB46-3BB4-4B64-815F-0CF484DC47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68900" y="1127125"/>
              <a:ext cx="4513263" cy="4432300"/>
              <a:chOff x="5168761" y="1127464"/>
              <a:chExt cx="4513509" cy="4432423"/>
            </a:xfrm>
          </p:grpSpPr>
          <p:grpSp>
            <p:nvGrpSpPr>
              <p:cNvPr id="72753" name="Gruppieren 109">
                <a:extLst>
                  <a:ext uri="{FF2B5EF4-FFF2-40B4-BE49-F238E27FC236}">
                    <a16:creationId xmlns:a16="http://schemas.microsoft.com/office/drawing/2014/main" id="{D5E29187-76ED-43D6-B8E5-FB464DC353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68761" y="1127464"/>
                <a:ext cx="4513509" cy="4432423"/>
                <a:chOff x="5168761" y="1127464"/>
                <a:chExt cx="4513509" cy="4432423"/>
              </a:xfrm>
            </p:grpSpPr>
            <p:sp>
              <p:nvSpPr>
                <p:cNvPr id="72763" name="Rechteck 4">
                  <a:extLst>
                    <a:ext uri="{FF2B5EF4-FFF2-40B4-BE49-F238E27FC236}">
                      <a16:creationId xmlns:a16="http://schemas.microsoft.com/office/drawing/2014/main" id="{96C555B2-CE27-4C96-B7EB-6978EFDBC0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8761" y="1127464"/>
                  <a:ext cx="4513509" cy="4432423"/>
                </a:xfrm>
                <a:prstGeom prst="rect">
                  <a:avLst/>
                </a:prstGeom>
                <a:solidFill>
                  <a:schemeClr val="bg1"/>
                </a:solidFill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buFontTx/>
                    <a:buChar char="•"/>
                  </a:pPr>
                  <a:endParaRPr lang="de-DE" altLang="de-DE"/>
                </a:p>
              </p:txBody>
            </p:sp>
            <p:grpSp>
              <p:nvGrpSpPr>
                <p:cNvPr id="72764" name="Gruppieren 3">
                  <a:extLst>
                    <a:ext uri="{FF2B5EF4-FFF2-40B4-BE49-F238E27FC236}">
                      <a16:creationId xmlns:a16="http://schemas.microsoft.com/office/drawing/2014/main" id="{5BEA0D43-E7F2-4CDA-9B63-01E421B0274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450662" y="1304835"/>
                  <a:ext cx="4006703" cy="1540909"/>
                  <a:chOff x="2394012" y="2949548"/>
                  <a:chExt cx="4130408" cy="1323146"/>
                </a:xfrm>
              </p:grpSpPr>
              <p:pic>
                <p:nvPicPr>
                  <p:cNvPr id="72773" name="Grafik 2">
                    <a:extLst>
                      <a:ext uri="{FF2B5EF4-FFF2-40B4-BE49-F238E27FC236}">
                        <a16:creationId xmlns:a16="http://schemas.microsoft.com/office/drawing/2014/main" id="{F58ED685-2B20-43E7-A611-4289461A0C7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394012" y="3429000"/>
                    <a:ext cx="843694" cy="84369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72774" name="Grafik 44">
                    <a:extLst>
                      <a:ext uri="{FF2B5EF4-FFF2-40B4-BE49-F238E27FC236}">
                        <a16:creationId xmlns:a16="http://schemas.microsoft.com/office/drawing/2014/main" id="{6DC345DB-E235-4B7D-A351-8B1662C65FA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23029" y="3332288"/>
                    <a:ext cx="843694" cy="84369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72775" name="Grafik 45">
                    <a:extLst>
                      <a:ext uri="{FF2B5EF4-FFF2-40B4-BE49-F238E27FC236}">
                        <a16:creationId xmlns:a16="http://schemas.microsoft.com/office/drawing/2014/main" id="{9ACF0937-B6A7-4F63-9BDC-3BFC1089D6B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052046" y="3217622"/>
                    <a:ext cx="843694" cy="84369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72776" name="Grafik 46">
                    <a:extLst>
                      <a:ext uri="{FF2B5EF4-FFF2-40B4-BE49-F238E27FC236}">
                        <a16:creationId xmlns:a16="http://schemas.microsoft.com/office/drawing/2014/main" id="{6913FF96-40D9-4824-A13A-A88CD6B02B6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866386" y="3089422"/>
                    <a:ext cx="843694" cy="84369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72777" name="Grafik 47">
                    <a:extLst>
                      <a:ext uri="{FF2B5EF4-FFF2-40B4-BE49-F238E27FC236}">
                        <a16:creationId xmlns:a16="http://schemas.microsoft.com/office/drawing/2014/main" id="{16232BC5-747E-488A-85C7-813B68D05C5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680726" y="2949548"/>
                    <a:ext cx="843694" cy="84369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72765" name="Gruppieren 49">
                  <a:extLst>
                    <a:ext uri="{FF2B5EF4-FFF2-40B4-BE49-F238E27FC236}">
                      <a16:creationId xmlns:a16="http://schemas.microsoft.com/office/drawing/2014/main" id="{6F0892B3-95CB-40A6-BBEF-0619B0DE09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450663" y="3014334"/>
                  <a:ext cx="1622614" cy="1095178"/>
                  <a:chOff x="2394012" y="3332288"/>
                  <a:chExt cx="1672711" cy="940406"/>
                </a:xfrm>
              </p:grpSpPr>
              <p:pic>
                <p:nvPicPr>
                  <p:cNvPr id="72771" name="Grafik 50">
                    <a:extLst>
                      <a:ext uri="{FF2B5EF4-FFF2-40B4-BE49-F238E27FC236}">
                        <a16:creationId xmlns:a16="http://schemas.microsoft.com/office/drawing/2014/main" id="{30B45493-D74D-4AB4-941D-75E1F804F48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394012" y="3429000"/>
                    <a:ext cx="843694" cy="84369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72772" name="Grafik 51">
                    <a:extLst>
                      <a:ext uri="{FF2B5EF4-FFF2-40B4-BE49-F238E27FC236}">
                        <a16:creationId xmlns:a16="http://schemas.microsoft.com/office/drawing/2014/main" id="{DCFB046E-0330-457D-B312-367CC8F5D41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23029" y="3332288"/>
                    <a:ext cx="843694" cy="84369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72766" name="Gruppieren 55">
                  <a:extLst>
                    <a:ext uri="{FF2B5EF4-FFF2-40B4-BE49-F238E27FC236}">
                      <a16:creationId xmlns:a16="http://schemas.microsoft.com/office/drawing/2014/main" id="{D1F4222D-B5C3-4EB7-96C8-5B31614B66B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450663" y="4279949"/>
                  <a:ext cx="1622614" cy="1095178"/>
                  <a:chOff x="2394012" y="3332288"/>
                  <a:chExt cx="1672711" cy="940406"/>
                </a:xfrm>
              </p:grpSpPr>
              <p:pic>
                <p:nvPicPr>
                  <p:cNvPr id="72769" name="Grafik 56">
                    <a:extLst>
                      <a:ext uri="{FF2B5EF4-FFF2-40B4-BE49-F238E27FC236}">
                        <a16:creationId xmlns:a16="http://schemas.microsoft.com/office/drawing/2014/main" id="{E9AB13F5-288E-4E2C-9B7C-AE86FF87FD6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394012" y="3429000"/>
                    <a:ext cx="843694" cy="84369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72770" name="Grafik 57">
                    <a:extLst>
                      <a:ext uri="{FF2B5EF4-FFF2-40B4-BE49-F238E27FC236}">
                        <a16:creationId xmlns:a16="http://schemas.microsoft.com/office/drawing/2014/main" id="{C83F855D-E34C-4A0B-83A6-A55FFD56FC6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23029" y="3332288"/>
                    <a:ext cx="843694" cy="84369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72767" name="Textfeld 66">
                  <a:extLst>
                    <a:ext uri="{FF2B5EF4-FFF2-40B4-BE49-F238E27FC236}">
                      <a16:creationId xmlns:a16="http://schemas.microsoft.com/office/drawing/2014/main" id="{2BDAB410-7264-4C2B-B73E-676308E14DC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90327" y="1147788"/>
                  <a:ext cx="3814073" cy="3693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de-DE" altLang="de-DE" sz="1800" u="sng"/>
                    <a:t>Minus</a:t>
                  </a:r>
                  <a:r>
                    <a:rPr lang="de-DE" altLang="de-DE" sz="1800"/>
                    <a:t>-Energie-Gebietskörperschaft</a:t>
                  </a:r>
                </a:p>
              </p:txBody>
            </p:sp>
            <p:sp>
              <p:nvSpPr>
                <p:cNvPr id="72768" name="Rechteck 106">
                  <a:extLst>
                    <a:ext uri="{FF2B5EF4-FFF2-40B4-BE49-F238E27FC236}">
                      <a16:creationId xmlns:a16="http://schemas.microsoft.com/office/drawing/2014/main" id="{AA1512A8-31B1-4283-9D67-1CDB36C00B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50662" y="2947386"/>
                  <a:ext cx="1608376" cy="25035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buFontTx/>
                    <a:buChar char="•"/>
                  </a:pPr>
                  <a:endParaRPr lang="de-DE" altLang="de-DE"/>
                </a:p>
              </p:txBody>
            </p:sp>
          </p:grpSp>
          <p:grpSp>
            <p:nvGrpSpPr>
              <p:cNvPr id="72754" name="Gruppieren 108">
                <a:extLst>
                  <a:ext uri="{FF2B5EF4-FFF2-40B4-BE49-F238E27FC236}">
                    <a16:creationId xmlns:a16="http://schemas.microsoft.com/office/drawing/2014/main" id="{F3F4953B-4DB5-41FA-871F-08EE0D4411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08505" y="2807831"/>
                <a:ext cx="1472528" cy="2645630"/>
                <a:chOff x="10525582" y="2807831"/>
                <a:chExt cx="1472528" cy="2645630"/>
              </a:xfrm>
            </p:grpSpPr>
            <p:grpSp>
              <p:nvGrpSpPr>
                <p:cNvPr id="72755" name="Gruppieren 92">
                  <a:extLst>
                    <a:ext uri="{FF2B5EF4-FFF2-40B4-BE49-F238E27FC236}">
                      <a16:creationId xmlns:a16="http://schemas.microsoft.com/office/drawing/2014/main" id="{7630AB3A-FB75-4593-BEB0-0E014CE1305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26232" y="2807831"/>
                  <a:ext cx="1471878" cy="920468"/>
                  <a:chOff x="-1471878" y="2378213"/>
                  <a:chExt cx="1471878" cy="920468"/>
                </a:xfrm>
              </p:grpSpPr>
              <p:sp>
                <p:nvSpPr>
                  <p:cNvPr id="94" name="Rechteck 93">
                    <a:extLst>
                      <a:ext uri="{FF2B5EF4-FFF2-40B4-BE49-F238E27FC236}">
                        <a16:creationId xmlns:a16="http://schemas.microsoft.com/office/drawing/2014/main" id="{0A3C0AFA-E37C-447C-B6C1-F0D3BB4F931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1472528" y="2377468"/>
                    <a:ext cx="1452642" cy="920775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0" tIns="0" rIns="0" bIns="0"/>
                  <a:lstStyle/>
                  <a:p>
                    <a:pPr>
                      <a:buFontTx/>
                      <a:buChar char="•"/>
                      <a:defRPr/>
                    </a:pPr>
                    <a:endParaRPr lang="de-DE">
                      <a:latin typeface="Arial" charset="0"/>
                    </a:endParaRPr>
                  </a:p>
                </p:txBody>
              </p:sp>
              <p:sp>
                <p:nvSpPr>
                  <p:cNvPr id="72761" name="Textfeld 6">
                    <a:extLst>
                      <a:ext uri="{FF2B5EF4-FFF2-40B4-BE49-F238E27FC236}">
                        <a16:creationId xmlns:a16="http://schemas.microsoft.com/office/drawing/2014/main" id="{61582E23-FC8F-4DCE-8B26-98D02983F78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471878" y="2378213"/>
                    <a:ext cx="1471878" cy="3385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de-DE" altLang="de-DE" sz="1600"/>
                      <a:t>Energiebedarf</a:t>
                    </a:r>
                  </a:p>
                </p:txBody>
              </p:sp>
              <p:sp>
                <p:nvSpPr>
                  <p:cNvPr id="72762" name="Rechteck 95">
                    <a:extLst>
                      <a:ext uri="{FF2B5EF4-FFF2-40B4-BE49-F238E27FC236}">
                        <a16:creationId xmlns:a16="http://schemas.microsoft.com/office/drawing/2014/main" id="{9984DD43-9BAD-4FFC-AD61-FDF9B54F2CB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-1366837" y="2756842"/>
                    <a:ext cx="1260329" cy="329181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tIns="0" rIns="0" bIns="0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r>
                      <a:rPr lang="de-DE" altLang="de-DE" sz="1600">
                        <a:solidFill>
                          <a:schemeClr val="bg1"/>
                        </a:solidFill>
                      </a:rPr>
                      <a:t>100 %</a:t>
                    </a:r>
                  </a:p>
                </p:txBody>
              </p:sp>
            </p:grpSp>
            <p:sp>
              <p:nvSpPr>
                <p:cNvPr id="98" name="Rechteck 97">
                  <a:extLst>
                    <a:ext uri="{FF2B5EF4-FFF2-40B4-BE49-F238E27FC236}">
                      <a16:creationId xmlns:a16="http://schemas.microsoft.com/office/drawing/2014/main" id="{F7603C4F-36D5-4637-8FF9-23122871A50D}"/>
                    </a:ext>
                  </a:extLst>
                </p:cNvPr>
                <p:cNvSpPr/>
                <p:nvPr/>
              </p:nvSpPr>
              <p:spPr bwMode="auto">
                <a:xfrm>
                  <a:off x="10525582" y="3815177"/>
                  <a:ext cx="1452642" cy="163517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tIns="0" rIns="0" bIns="0"/>
                <a:lstStyle/>
                <a:p>
                  <a:pPr>
                    <a:buFontTx/>
                    <a:buChar char="•"/>
                    <a:defRPr/>
                  </a:pPr>
                  <a:endParaRPr lang="de-DE">
                    <a:latin typeface="Arial" charset="0"/>
                  </a:endParaRPr>
                </a:p>
              </p:txBody>
            </p:sp>
            <p:sp>
              <p:nvSpPr>
                <p:cNvPr id="72757" name="Textfeld 6">
                  <a:extLst>
                    <a:ext uri="{FF2B5EF4-FFF2-40B4-BE49-F238E27FC236}">
                      <a16:creationId xmlns:a16="http://schemas.microsoft.com/office/drawing/2014/main" id="{89CE22A1-C00A-4364-AC24-11F6B6D9910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567200" y="5114907"/>
                  <a:ext cx="1324402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de-DE" altLang="de-DE" sz="1600"/>
                    <a:t>Erneuerbare</a:t>
                  </a:r>
                </a:p>
              </p:txBody>
            </p:sp>
            <p:sp>
              <p:nvSpPr>
                <p:cNvPr id="72758" name="Rechteck 99">
                  <a:extLst>
                    <a:ext uri="{FF2B5EF4-FFF2-40B4-BE49-F238E27FC236}">
                      <a16:creationId xmlns:a16="http://schemas.microsoft.com/office/drawing/2014/main" id="{039DF20A-9FBC-459B-A09F-47EEF268C1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631273" y="3894316"/>
                  <a:ext cx="841805" cy="329181"/>
                </a:xfrm>
                <a:prstGeom prst="rect">
                  <a:avLst/>
                </a:prstGeom>
                <a:solidFill>
                  <a:srgbClr val="00B050"/>
                </a:solidFill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de-DE" altLang="de-DE" sz="1600">
                      <a:solidFill>
                        <a:schemeClr val="bg1"/>
                      </a:solidFill>
                    </a:rPr>
                    <a:t>100 %- x</a:t>
                  </a:r>
                </a:p>
              </p:txBody>
            </p:sp>
            <p:sp>
              <p:nvSpPr>
                <p:cNvPr id="72759" name="Pfeil: nach unten 103">
                  <a:extLst>
                    <a:ext uri="{FF2B5EF4-FFF2-40B4-BE49-F238E27FC236}">
                      <a16:creationId xmlns:a16="http://schemas.microsoft.com/office/drawing/2014/main" id="{59C2D715-B7BB-4628-AB7C-0F14FCE683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>
                  <a:off x="11009146" y="3551150"/>
                  <a:ext cx="150736" cy="325790"/>
                </a:xfrm>
                <a:prstGeom prst="downArrow">
                  <a:avLst>
                    <a:gd name="adj1" fmla="val 50000"/>
                    <a:gd name="adj2" fmla="val 50011"/>
                  </a:avLst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buFontTx/>
                    <a:buChar char="•"/>
                  </a:pPr>
                  <a:endParaRPr lang="de-DE" altLang="de-DE"/>
                </a:p>
              </p:txBody>
            </p:sp>
          </p:grpSp>
        </p:grpSp>
        <p:pic>
          <p:nvPicPr>
            <p:cNvPr id="72749" name="Grafik 2" descr="Ein Bild, das Gebäude enthält.&#10;&#10;Automatisch generierte Beschreibung">
              <a:extLst>
                <a:ext uri="{FF2B5EF4-FFF2-40B4-BE49-F238E27FC236}">
                  <a16:creationId xmlns:a16="http://schemas.microsoft.com/office/drawing/2014/main" id="{94ABBB84-5040-4AF6-A953-106931BC0A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52" t="4437" r="24747" b="5206"/>
            <a:stretch>
              <a:fillRect/>
            </a:stretch>
          </p:blipFill>
          <p:spPr bwMode="auto">
            <a:xfrm>
              <a:off x="7226065" y="2922978"/>
              <a:ext cx="674024" cy="1177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50" name="Grafik 74" descr="Ein Bild, das Gebäude enthält.&#10;&#10;Automatisch generierte Beschreibung">
              <a:extLst>
                <a:ext uri="{FF2B5EF4-FFF2-40B4-BE49-F238E27FC236}">
                  <a16:creationId xmlns:a16="http://schemas.microsoft.com/office/drawing/2014/main" id="{33E5AEE3-E609-4666-9D7C-62A2A6767C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52" t="4437" r="24747" b="5206"/>
            <a:stretch>
              <a:fillRect/>
            </a:stretch>
          </p:blipFill>
          <p:spPr bwMode="auto">
            <a:xfrm>
              <a:off x="8026488" y="2485286"/>
              <a:ext cx="674024" cy="1177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51" name="Grafik 75" descr="Ein Bild, das Gebäude enthält.&#10;&#10;Automatisch generierte Beschreibung">
              <a:extLst>
                <a:ext uri="{FF2B5EF4-FFF2-40B4-BE49-F238E27FC236}">
                  <a16:creationId xmlns:a16="http://schemas.microsoft.com/office/drawing/2014/main" id="{D6A5C70A-DFE0-4A47-8762-30DD82F634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52" t="4437" r="24747" b="5206"/>
            <a:stretch>
              <a:fillRect/>
            </a:stretch>
          </p:blipFill>
          <p:spPr bwMode="auto">
            <a:xfrm>
              <a:off x="8812289" y="2934900"/>
              <a:ext cx="674024" cy="1177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52" name="Grafik 6">
              <a:extLst>
                <a:ext uri="{FF2B5EF4-FFF2-40B4-BE49-F238E27FC236}">
                  <a16:creationId xmlns:a16="http://schemas.microsoft.com/office/drawing/2014/main" id="{166306F6-EA0F-4C64-BC76-12E33310A9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45" b="20052"/>
            <a:stretch>
              <a:fillRect/>
            </a:stretch>
          </p:blipFill>
          <p:spPr bwMode="auto">
            <a:xfrm>
              <a:off x="7466597" y="4252318"/>
              <a:ext cx="1879758" cy="1116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2707" name="Rectangle 4">
            <a:extLst>
              <a:ext uri="{FF2B5EF4-FFF2-40B4-BE49-F238E27FC236}">
                <a16:creationId xmlns:a16="http://schemas.microsoft.com/office/drawing/2014/main" id="{EA0FBD13-4D0C-46B5-BB93-EEDE4E184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74644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Das plus-Energie-Konzept</a:t>
            </a:r>
          </a:p>
        </p:txBody>
      </p:sp>
      <p:grpSp>
        <p:nvGrpSpPr>
          <p:cNvPr id="72708" name="Gruppieren 111">
            <a:extLst>
              <a:ext uri="{FF2B5EF4-FFF2-40B4-BE49-F238E27FC236}">
                <a16:creationId xmlns:a16="http://schemas.microsoft.com/office/drawing/2014/main" id="{B8BC2008-9E16-4ED8-9C4F-04352C107E55}"/>
              </a:ext>
            </a:extLst>
          </p:cNvPr>
          <p:cNvGrpSpPr>
            <a:grpSpLocks/>
          </p:cNvGrpSpPr>
          <p:nvPr/>
        </p:nvGrpSpPr>
        <p:grpSpPr bwMode="auto">
          <a:xfrm>
            <a:off x="268288" y="1127125"/>
            <a:ext cx="4513262" cy="4432300"/>
            <a:chOff x="268288" y="1127464"/>
            <a:chExt cx="4513509" cy="4432423"/>
          </a:xfrm>
        </p:grpSpPr>
        <p:sp>
          <p:nvSpPr>
            <p:cNvPr id="72718" name="Rechteck 4">
              <a:extLst>
                <a:ext uri="{FF2B5EF4-FFF2-40B4-BE49-F238E27FC236}">
                  <a16:creationId xmlns:a16="http://schemas.microsoft.com/office/drawing/2014/main" id="{57EE21BB-0506-4A4A-B127-17E9984EF7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288" y="1127464"/>
              <a:ext cx="4513509" cy="4432423"/>
            </a:xfrm>
            <a:prstGeom prst="rect">
              <a:avLst/>
            </a:prstGeom>
            <a:solidFill>
              <a:schemeClr val="bg1"/>
            </a:solidFill>
            <a:ln w="38100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  <p:grpSp>
          <p:nvGrpSpPr>
            <p:cNvPr id="72719" name="Gruppieren 3">
              <a:extLst>
                <a:ext uri="{FF2B5EF4-FFF2-40B4-BE49-F238E27FC236}">
                  <a16:creationId xmlns:a16="http://schemas.microsoft.com/office/drawing/2014/main" id="{08CE7AFF-612B-44AE-98E1-8B77A7E420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0189" y="1304835"/>
              <a:ext cx="4006703" cy="1540909"/>
              <a:chOff x="2394012" y="2949548"/>
              <a:chExt cx="4130408" cy="1323146"/>
            </a:xfrm>
          </p:grpSpPr>
          <p:pic>
            <p:nvPicPr>
              <p:cNvPr id="72743" name="Grafik 2">
                <a:extLst>
                  <a:ext uri="{FF2B5EF4-FFF2-40B4-BE49-F238E27FC236}">
                    <a16:creationId xmlns:a16="http://schemas.microsoft.com/office/drawing/2014/main" id="{8D252ACC-DAB9-42EC-A9FD-6F56F18B4D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94012" y="3429000"/>
                <a:ext cx="843694" cy="843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44" name="Grafik 44">
                <a:extLst>
                  <a:ext uri="{FF2B5EF4-FFF2-40B4-BE49-F238E27FC236}">
                    <a16:creationId xmlns:a16="http://schemas.microsoft.com/office/drawing/2014/main" id="{5D707EED-0ECE-45A9-91A3-B6CA55C4E5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3029" y="3332288"/>
                <a:ext cx="843694" cy="843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45" name="Grafik 45">
                <a:extLst>
                  <a:ext uri="{FF2B5EF4-FFF2-40B4-BE49-F238E27FC236}">
                    <a16:creationId xmlns:a16="http://schemas.microsoft.com/office/drawing/2014/main" id="{D80053A6-2614-4CF3-9BA4-DEBF8A9563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52046" y="3217622"/>
                <a:ext cx="843694" cy="843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46" name="Grafik 46">
                <a:extLst>
                  <a:ext uri="{FF2B5EF4-FFF2-40B4-BE49-F238E27FC236}">
                    <a16:creationId xmlns:a16="http://schemas.microsoft.com/office/drawing/2014/main" id="{1FDCD2EF-EC88-4C09-AD60-92285D48D5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6386" y="3089422"/>
                <a:ext cx="843694" cy="843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47" name="Grafik 47">
                <a:extLst>
                  <a:ext uri="{FF2B5EF4-FFF2-40B4-BE49-F238E27FC236}">
                    <a16:creationId xmlns:a16="http://schemas.microsoft.com/office/drawing/2014/main" id="{3497BAB5-3E42-4CBF-B3A4-445D56AB35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80726" y="2949548"/>
                <a:ext cx="843694" cy="843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2720" name="Gruppieren 49">
              <a:extLst>
                <a:ext uri="{FF2B5EF4-FFF2-40B4-BE49-F238E27FC236}">
                  <a16:creationId xmlns:a16="http://schemas.microsoft.com/office/drawing/2014/main" id="{A7FCC158-364F-4514-A5F0-9B8FA2C131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0189" y="2568602"/>
              <a:ext cx="4006703" cy="1540909"/>
              <a:chOff x="2394012" y="2949548"/>
              <a:chExt cx="4130408" cy="1323146"/>
            </a:xfrm>
          </p:grpSpPr>
          <p:pic>
            <p:nvPicPr>
              <p:cNvPr id="72738" name="Grafik 50">
                <a:extLst>
                  <a:ext uri="{FF2B5EF4-FFF2-40B4-BE49-F238E27FC236}">
                    <a16:creationId xmlns:a16="http://schemas.microsoft.com/office/drawing/2014/main" id="{7A970D60-8CF7-4BDD-87CD-9F256D07CE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94012" y="3429000"/>
                <a:ext cx="843694" cy="843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39" name="Grafik 51">
                <a:extLst>
                  <a:ext uri="{FF2B5EF4-FFF2-40B4-BE49-F238E27FC236}">
                    <a16:creationId xmlns:a16="http://schemas.microsoft.com/office/drawing/2014/main" id="{F290F4A2-E674-4F66-BC3A-234A540A05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3029" y="3332288"/>
                <a:ext cx="843694" cy="843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40" name="Grafik 52">
                <a:extLst>
                  <a:ext uri="{FF2B5EF4-FFF2-40B4-BE49-F238E27FC236}">
                    <a16:creationId xmlns:a16="http://schemas.microsoft.com/office/drawing/2014/main" id="{4DFB0EC2-B2FF-4962-A353-47B75D5E23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52046" y="3217622"/>
                <a:ext cx="843694" cy="843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41" name="Grafik 53">
                <a:extLst>
                  <a:ext uri="{FF2B5EF4-FFF2-40B4-BE49-F238E27FC236}">
                    <a16:creationId xmlns:a16="http://schemas.microsoft.com/office/drawing/2014/main" id="{4908EA09-5085-4B09-9596-84693E36D6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6386" y="3089422"/>
                <a:ext cx="843694" cy="843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42" name="Grafik 54">
                <a:extLst>
                  <a:ext uri="{FF2B5EF4-FFF2-40B4-BE49-F238E27FC236}">
                    <a16:creationId xmlns:a16="http://schemas.microsoft.com/office/drawing/2014/main" id="{E97FB536-D1FF-4B8E-B015-CF44C7B12B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80726" y="2949548"/>
                <a:ext cx="843694" cy="843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2721" name="Gruppieren 55">
              <a:extLst>
                <a:ext uri="{FF2B5EF4-FFF2-40B4-BE49-F238E27FC236}">
                  <a16:creationId xmlns:a16="http://schemas.microsoft.com/office/drawing/2014/main" id="{C6D2B66F-E2C6-47D2-8B44-DC0C512180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0189" y="3834217"/>
              <a:ext cx="4006703" cy="1540909"/>
              <a:chOff x="2394012" y="2949548"/>
              <a:chExt cx="4130408" cy="1323146"/>
            </a:xfrm>
          </p:grpSpPr>
          <p:pic>
            <p:nvPicPr>
              <p:cNvPr id="72733" name="Grafik 56">
                <a:extLst>
                  <a:ext uri="{FF2B5EF4-FFF2-40B4-BE49-F238E27FC236}">
                    <a16:creationId xmlns:a16="http://schemas.microsoft.com/office/drawing/2014/main" id="{EBA1C8F7-8EA7-4A07-B7A8-8DFB72F443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94012" y="3429000"/>
                <a:ext cx="843694" cy="843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34" name="Grafik 57">
                <a:extLst>
                  <a:ext uri="{FF2B5EF4-FFF2-40B4-BE49-F238E27FC236}">
                    <a16:creationId xmlns:a16="http://schemas.microsoft.com/office/drawing/2014/main" id="{EB8BEA10-2C1A-4AE7-BFCB-140BFF84A4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3029" y="3332288"/>
                <a:ext cx="843694" cy="843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35" name="Grafik 58">
                <a:extLst>
                  <a:ext uri="{FF2B5EF4-FFF2-40B4-BE49-F238E27FC236}">
                    <a16:creationId xmlns:a16="http://schemas.microsoft.com/office/drawing/2014/main" id="{F303183D-0586-4D5C-BB4B-FCEFDFC83E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52046" y="3217622"/>
                <a:ext cx="843694" cy="843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36" name="Grafik 59">
                <a:extLst>
                  <a:ext uri="{FF2B5EF4-FFF2-40B4-BE49-F238E27FC236}">
                    <a16:creationId xmlns:a16="http://schemas.microsoft.com/office/drawing/2014/main" id="{51969FAD-F9A6-48F8-87DF-7B4ABBBA96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6386" y="3089422"/>
                <a:ext cx="843694" cy="843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37" name="Grafik 60">
                <a:extLst>
                  <a:ext uri="{FF2B5EF4-FFF2-40B4-BE49-F238E27FC236}">
                    <a16:creationId xmlns:a16="http://schemas.microsoft.com/office/drawing/2014/main" id="{E956D18E-C32D-4F2C-8EBD-B877C4E186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80726" y="2949548"/>
                <a:ext cx="843694" cy="843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2722" name="Textfeld 66">
              <a:extLst>
                <a:ext uri="{FF2B5EF4-FFF2-40B4-BE49-F238E27FC236}">
                  <a16:creationId xmlns:a16="http://schemas.microsoft.com/office/drawing/2014/main" id="{E1BD1BB9-5BCC-429E-A655-EA98DD35FF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854" y="1147788"/>
              <a:ext cx="3647352" cy="369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800" u="sng"/>
                <a:t>Plus</a:t>
              </a:r>
              <a:r>
                <a:rPr lang="de-DE" altLang="de-DE" sz="1800"/>
                <a:t>-Energie-Gebietskörperschaft</a:t>
              </a:r>
            </a:p>
          </p:txBody>
        </p:sp>
        <p:grpSp>
          <p:nvGrpSpPr>
            <p:cNvPr id="72723" name="Gruppieren 31">
              <a:extLst>
                <a:ext uri="{FF2B5EF4-FFF2-40B4-BE49-F238E27FC236}">
                  <a16:creationId xmlns:a16="http://schemas.microsoft.com/office/drawing/2014/main" id="{F885A378-E051-48E6-89FC-9FD622B419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54165" y="2807086"/>
              <a:ext cx="1879952" cy="920776"/>
              <a:chOff x="-1900165" y="2377468"/>
              <a:chExt cx="1879952" cy="920776"/>
            </a:xfrm>
          </p:grpSpPr>
          <p:sp>
            <p:nvSpPr>
              <p:cNvPr id="6" name="Rechteck 5">
                <a:extLst>
                  <a:ext uri="{FF2B5EF4-FFF2-40B4-BE49-F238E27FC236}">
                    <a16:creationId xmlns:a16="http://schemas.microsoft.com/office/drawing/2014/main" id="{2B17DAD6-B062-428E-883A-325103A7E4F4}"/>
                  </a:ext>
                </a:extLst>
              </p:cNvPr>
              <p:cNvSpPr/>
              <p:nvPr/>
            </p:nvSpPr>
            <p:spPr bwMode="auto">
              <a:xfrm>
                <a:off x="-1899917" y="2377468"/>
                <a:ext cx="1879703" cy="92077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/>
              <a:lstStyle/>
              <a:p>
                <a:pPr>
                  <a:buFontTx/>
                  <a:buChar char="•"/>
                  <a:defRPr/>
                </a:pPr>
                <a:endParaRPr lang="de-DE">
                  <a:latin typeface="Arial" charset="0"/>
                </a:endParaRPr>
              </a:p>
            </p:txBody>
          </p:sp>
          <p:sp>
            <p:nvSpPr>
              <p:cNvPr id="72731" name="Textfeld 6">
                <a:extLst>
                  <a:ext uri="{FF2B5EF4-FFF2-40B4-BE49-F238E27FC236}">
                    <a16:creationId xmlns:a16="http://schemas.microsoft.com/office/drawing/2014/main" id="{6D743067-D27D-4E29-B87F-BC0A211A65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696128" y="2378213"/>
                <a:ext cx="1471878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de-DE" altLang="de-DE" sz="1600"/>
                  <a:t>Energiebedarf</a:t>
                </a:r>
              </a:p>
            </p:txBody>
          </p:sp>
          <p:sp>
            <p:nvSpPr>
              <p:cNvPr id="72732" name="Rechteck 3">
                <a:extLst>
                  <a:ext uri="{FF2B5EF4-FFF2-40B4-BE49-F238E27FC236}">
                    <a16:creationId xmlns:a16="http://schemas.microsoft.com/office/drawing/2014/main" id="{E1B52567-9890-464A-8615-4BD6BD9D5B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811480" y="2756842"/>
                <a:ext cx="1260329" cy="329181"/>
              </a:xfrm>
              <a:prstGeom prst="rect">
                <a:avLst/>
              </a:prstGeom>
              <a:solidFill>
                <a:srgbClr val="FF0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600">
                    <a:solidFill>
                      <a:schemeClr val="bg1"/>
                    </a:solidFill>
                  </a:rPr>
                  <a:t>100 %</a:t>
                </a:r>
              </a:p>
            </p:txBody>
          </p:sp>
        </p:grpSp>
        <p:grpSp>
          <p:nvGrpSpPr>
            <p:cNvPr id="72724" name="Gruppieren 32">
              <a:extLst>
                <a:ext uri="{FF2B5EF4-FFF2-40B4-BE49-F238E27FC236}">
                  <a16:creationId xmlns:a16="http://schemas.microsoft.com/office/drawing/2014/main" id="{0476C6C0-D518-4D2F-A339-5B6663E196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54165" y="3815177"/>
              <a:ext cx="1879951" cy="1656208"/>
              <a:chOff x="-1900165" y="3385559"/>
              <a:chExt cx="1879951" cy="1656208"/>
            </a:xfrm>
          </p:grpSpPr>
          <p:sp>
            <p:nvSpPr>
              <p:cNvPr id="38" name="Rechteck 37">
                <a:extLst>
                  <a:ext uri="{FF2B5EF4-FFF2-40B4-BE49-F238E27FC236}">
                    <a16:creationId xmlns:a16="http://schemas.microsoft.com/office/drawing/2014/main" id="{B1311831-BDB5-4D34-B75F-1379C13D2326}"/>
                  </a:ext>
                </a:extLst>
              </p:cNvPr>
              <p:cNvSpPr/>
              <p:nvPr/>
            </p:nvSpPr>
            <p:spPr bwMode="auto">
              <a:xfrm>
                <a:off x="-1899917" y="3385559"/>
                <a:ext cx="1879703" cy="1635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/>
              <a:lstStyle/>
              <a:p>
                <a:pPr>
                  <a:buFontTx/>
                  <a:buChar char="•"/>
                  <a:defRPr/>
                </a:pPr>
                <a:endParaRPr lang="de-DE">
                  <a:latin typeface="Arial" charset="0"/>
                </a:endParaRPr>
              </a:p>
            </p:txBody>
          </p:sp>
          <p:sp>
            <p:nvSpPr>
              <p:cNvPr id="72727" name="Textfeld 6">
                <a:extLst>
                  <a:ext uri="{FF2B5EF4-FFF2-40B4-BE49-F238E27FC236}">
                    <a16:creationId xmlns:a16="http://schemas.microsoft.com/office/drawing/2014/main" id="{8B8B7C0A-D61E-4F82-9947-2FD5AF6AF5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622390" y="4703213"/>
                <a:ext cx="1324402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de-DE" altLang="de-DE" sz="1600"/>
                  <a:t>Erneuerbare</a:t>
                </a:r>
              </a:p>
            </p:txBody>
          </p:sp>
          <p:sp>
            <p:nvSpPr>
              <p:cNvPr id="72728" name="Rechteck 34">
                <a:extLst>
                  <a:ext uri="{FF2B5EF4-FFF2-40B4-BE49-F238E27FC236}">
                    <a16:creationId xmlns:a16="http://schemas.microsoft.com/office/drawing/2014/main" id="{70C099EF-9A99-479E-9216-17D72F9C01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811480" y="3464700"/>
                <a:ext cx="1260329" cy="329181"/>
              </a:xfrm>
              <a:prstGeom prst="rect">
                <a:avLst/>
              </a:prstGeom>
              <a:solidFill>
                <a:srgbClr val="00B05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600">
                    <a:solidFill>
                      <a:schemeClr val="bg1"/>
                    </a:solidFill>
                  </a:rPr>
                  <a:t>100 %</a:t>
                </a:r>
              </a:p>
            </p:txBody>
          </p:sp>
          <p:sp>
            <p:nvSpPr>
              <p:cNvPr id="72729" name="Rechteck 35">
                <a:extLst>
                  <a:ext uri="{FF2B5EF4-FFF2-40B4-BE49-F238E27FC236}">
                    <a16:creationId xmlns:a16="http://schemas.microsoft.com/office/drawing/2014/main" id="{79D9B699-5F34-4218-8708-BC48C1F225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541538" y="3881535"/>
                <a:ext cx="435030" cy="329181"/>
              </a:xfrm>
              <a:prstGeom prst="rect">
                <a:avLst/>
              </a:prstGeom>
              <a:solidFill>
                <a:srgbClr val="00B05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600">
                    <a:solidFill>
                      <a:schemeClr val="bg1"/>
                    </a:solidFill>
                  </a:rPr>
                  <a:t>+ x</a:t>
                </a:r>
              </a:p>
            </p:txBody>
          </p:sp>
        </p:grpSp>
        <p:sp>
          <p:nvSpPr>
            <p:cNvPr id="72725" name="Pfeil: nach unten 38">
              <a:extLst>
                <a:ext uri="{FF2B5EF4-FFF2-40B4-BE49-F238E27FC236}">
                  <a16:creationId xmlns:a16="http://schemas.microsoft.com/office/drawing/2014/main" id="{86C634A4-E127-40C8-9176-9620D6E3DB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141065" y="3551148"/>
              <a:ext cx="146690" cy="325792"/>
            </a:xfrm>
            <a:prstGeom prst="downArrow">
              <a:avLst>
                <a:gd name="adj1" fmla="val 50000"/>
                <a:gd name="adj2" fmla="val 50002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grpSp>
        <p:nvGrpSpPr>
          <p:cNvPr id="102" name="Gruppieren 101">
            <a:extLst>
              <a:ext uri="{FF2B5EF4-FFF2-40B4-BE49-F238E27FC236}">
                <a16:creationId xmlns:a16="http://schemas.microsoft.com/office/drawing/2014/main" id="{76EC279F-C14C-4105-998C-FDD43A7F93E8}"/>
              </a:ext>
            </a:extLst>
          </p:cNvPr>
          <p:cNvGrpSpPr>
            <a:grpSpLocks/>
          </p:cNvGrpSpPr>
          <p:nvPr/>
        </p:nvGrpSpPr>
        <p:grpSpPr bwMode="auto">
          <a:xfrm>
            <a:off x="4381500" y="3551238"/>
            <a:ext cx="2492375" cy="1082675"/>
            <a:chOff x="4337991" y="3750816"/>
            <a:chExt cx="2492279" cy="1082669"/>
          </a:xfrm>
        </p:grpSpPr>
        <p:sp>
          <p:nvSpPr>
            <p:cNvPr id="72715" name="Rechteck 100">
              <a:extLst>
                <a:ext uri="{FF2B5EF4-FFF2-40B4-BE49-F238E27FC236}">
                  <a16:creationId xmlns:a16="http://schemas.microsoft.com/office/drawing/2014/main" id="{8A9C6003-7028-444F-BB11-C56CB3479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1746" y="4504304"/>
              <a:ext cx="418524" cy="329181"/>
            </a:xfrm>
            <a:prstGeom prst="rect">
              <a:avLst/>
            </a:prstGeom>
            <a:solidFill>
              <a:srgbClr val="00B05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>
                  <a:solidFill>
                    <a:schemeClr val="bg1"/>
                  </a:solidFill>
                </a:rPr>
                <a:t>+ x</a:t>
              </a:r>
            </a:p>
          </p:txBody>
        </p:sp>
        <p:sp>
          <p:nvSpPr>
            <p:cNvPr id="72716" name="Pfeil: nach unten 104">
              <a:extLst>
                <a:ext uri="{FF2B5EF4-FFF2-40B4-BE49-F238E27FC236}">
                  <a16:creationId xmlns:a16="http://schemas.microsoft.com/office/drawing/2014/main" id="{63B9E64C-7BE2-40DB-90F1-8917FBF5CB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6565227" y="3750816"/>
              <a:ext cx="150736" cy="713838"/>
            </a:xfrm>
            <a:prstGeom prst="downArrow">
              <a:avLst>
                <a:gd name="adj1" fmla="val 50000"/>
                <a:gd name="adj2" fmla="val 50010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  <p:sp>
          <p:nvSpPr>
            <p:cNvPr id="72717" name="Pfeil: nach unten 105">
              <a:extLst>
                <a:ext uri="{FF2B5EF4-FFF2-40B4-BE49-F238E27FC236}">
                  <a16:creationId xmlns:a16="http://schemas.microsoft.com/office/drawing/2014/main" id="{FA66197E-12E1-46A8-94A4-7D9CF998E5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288312" y="3643204"/>
              <a:ext cx="150736" cy="2051377"/>
            </a:xfrm>
            <a:prstGeom prst="downArrow">
              <a:avLst>
                <a:gd name="adj1" fmla="val 50000"/>
                <a:gd name="adj2" fmla="val 49963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sp>
        <p:nvSpPr>
          <p:cNvPr id="5" name="Text Box 5">
            <a:extLst>
              <a:ext uri="{FF2B5EF4-FFF2-40B4-BE49-F238E27FC236}">
                <a16:creationId xmlns:a16="http://schemas.microsoft.com/office/drawing/2014/main" id="{ACB449E3-B681-4B0B-8980-3EE63E6BA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6032500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>
                <a:solidFill>
                  <a:schemeClr val="accent2"/>
                </a:solidFill>
              </a:rPr>
              <a:t>Energie-Solidarität ist das Zauberwort!</a:t>
            </a:r>
            <a:endParaRPr lang="de-DE" altLang="de-DE" sz="1800" b="1" i="1">
              <a:solidFill>
                <a:schemeClr val="accent2"/>
              </a:solidFill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71DF8F9-16BD-4B4A-9DE0-9195499494F7}"/>
              </a:ext>
            </a:extLst>
          </p:cNvPr>
          <p:cNvGrpSpPr>
            <a:grpSpLocks/>
          </p:cNvGrpSpPr>
          <p:nvPr/>
        </p:nvGrpSpPr>
        <p:grpSpPr bwMode="auto">
          <a:xfrm>
            <a:off x="3913188" y="4783138"/>
            <a:ext cx="2960687" cy="242887"/>
            <a:chOff x="3912603" y="4783137"/>
            <a:chExt cx="2960787" cy="243232"/>
          </a:xfrm>
        </p:grpSpPr>
        <p:sp>
          <p:nvSpPr>
            <p:cNvPr id="72712" name="Rechteck 100">
              <a:extLst>
                <a:ext uri="{FF2B5EF4-FFF2-40B4-BE49-F238E27FC236}">
                  <a16:creationId xmlns:a16="http://schemas.microsoft.com/office/drawing/2014/main" id="{2E16DBEE-5087-46A0-8707-76B9E17931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4850" y="4783137"/>
              <a:ext cx="418540" cy="243232"/>
            </a:xfrm>
            <a:prstGeom prst="rect">
              <a:avLst/>
            </a:prstGeom>
            <a:solidFill>
              <a:srgbClr val="CC66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>
                  <a:solidFill>
                    <a:schemeClr val="bg1"/>
                  </a:solidFill>
                </a:rPr>
                <a:t>€</a:t>
              </a:r>
            </a:p>
          </p:txBody>
        </p:sp>
        <p:sp>
          <p:nvSpPr>
            <p:cNvPr id="72713" name="Pfeil: nach unten 105">
              <a:extLst>
                <a:ext uri="{FF2B5EF4-FFF2-40B4-BE49-F238E27FC236}">
                  <a16:creationId xmlns:a16="http://schemas.microsoft.com/office/drawing/2014/main" id="{CE9D2C23-8F7A-47EB-A66B-164C0DD839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327866" y="3887533"/>
              <a:ext cx="150707" cy="2051458"/>
            </a:xfrm>
            <a:prstGeom prst="downArrow">
              <a:avLst>
                <a:gd name="adj1" fmla="val 50000"/>
                <a:gd name="adj2" fmla="val 49975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  <p:sp>
          <p:nvSpPr>
            <p:cNvPr id="72714" name="Rechteck 100">
              <a:extLst>
                <a:ext uri="{FF2B5EF4-FFF2-40B4-BE49-F238E27FC236}">
                  <a16:creationId xmlns:a16="http://schemas.microsoft.com/office/drawing/2014/main" id="{C30162BB-813C-40D2-9340-2BBD8E8F77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2603" y="4783137"/>
              <a:ext cx="418540" cy="243232"/>
            </a:xfrm>
            <a:prstGeom prst="rect">
              <a:avLst/>
            </a:prstGeom>
            <a:solidFill>
              <a:srgbClr val="CC66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>
                  <a:solidFill>
                    <a:schemeClr val="bg1"/>
                  </a:solidFill>
                </a:rPr>
                <a:t>€</a:t>
              </a:r>
            </a:p>
          </p:txBody>
        </p:sp>
      </p:grp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114776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>
                <a:solidFill>
                  <a:schemeClr val="bg1"/>
                </a:solidFill>
              </a:rPr>
              <a:t>Agenda </a:t>
            </a:r>
            <a:endParaRPr lang="de-DE" altLang="de-DE" sz="2000">
              <a:solidFill>
                <a:schemeClr val="bg1"/>
              </a:solidFill>
            </a:endParaRPr>
          </a:p>
        </p:txBody>
      </p:sp>
      <p:sp>
        <p:nvSpPr>
          <p:cNvPr id="8195" name="Text Box 5">
            <a:extLst>
              <a:ext uri="{FF2B5EF4-FFF2-40B4-BE49-F238E27FC236}">
                <a16:creationId xmlns:a16="http://schemas.microsoft.com/office/drawing/2014/main" id="{4ABBB438-964A-4419-9141-00BB18DEA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866775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u="sng" dirty="0">
                <a:solidFill>
                  <a:srgbClr val="563BFB"/>
                </a:solidFill>
              </a:rPr>
              <a:t>Ursache und Auswirkungen</a:t>
            </a:r>
            <a:r>
              <a:rPr lang="de-DE" altLang="de-DE" sz="1800" dirty="0">
                <a:solidFill>
                  <a:srgbClr val="563BFB"/>
                </a:solidFill>
              </a:rPr>
              <a:t> des Klimawandels</a:t>
            </a:r>
          </a:p>
        </p:txBody>
      </p:sp>
      <p:sp>
        <p:nvSpPr>
          <p:cNvPr id="8196" name="Text Box 5">
            <a:extLst>
              <a:ext uri="{FF2B5EF4-FFF2-40B4-BE49-F238E27FC236}">
                <a16:creationId xmlns:a16="http://schemas.microsoft.com/office/drawing/2014/main" id="{20E8E17E-634F-4655-9793-FCB5F90E2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1522446"/>
            <a:ext cx="8697913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u="sng" dirty="0">
                <a:solidFill>
                  <a:srgbClr val="563BFB"/>
                </a:solidFill>
              </a:rPr>
              <a:t>Das Ziel</a:t>
            </a:r>
            <a:r>
              <a:rPr lang="de-DE" altLang="de-DE" sz="1800" dirty="0">
                <a:solidFill>
                  <a:srgbClr val="563BFB"/>
                </a:solidFill>
              </a:rPr>
              <a:t>: Bis 2040, raus aus den Fossilen und 100 % Erneuerbare</a:t>
            </a:r>
          </a:p>
        </p:txBody>
      </p:sp>
      <p:sp>
        <p:nvSpPr>
          <p:cNvPr id="8197" name="Text Box 5">
            <a:extLst>
              <a:ext uri="{FF2B5EF4-FFF2-40B4-BE49-F238E27FC236}">
                <a16:creationId xmlns:a16="http://schemas.microsoft.com/office/drawing/2014/main" id="{E6B98ABA-EBB2-41EB-A790-CB4482241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2179704"/>
            <a:ext cx="8697913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u="sng" dirty="0">
                <a:solidFill>
                  <a:srgbClr val="563BFB"/>
                </a:solidFill>
              </a:rPr>
              <a:t>Energiebedarf, Energiebilanz</a:t>
            </a:r>
          </a:p>
        </p:txBody>
      </p:sp>
      <p:sp>
        <p:nvSpPr>
          <p:cNvPr id="8198" name="Text Box 5">
            <a:extLst>
              <a:ext uri="{FF2B5EF4-FFF2-40B4-BE49-F238E27FC236}">
                <a16:creationId xmlns:a16="http://schemas.microsoft.com/office/drawing/2014/main" id="{3928CE88-2F2D-439E-998F-240EFD4E0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3492633"/>
            <a:ext cx="869791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u="sng" dirty="0">
                <a:solidFill>
                  <a:srgbClr val="563BFB"/>
                </a:solidFill>
              </a:rPr>
              <a:t>Der Weg</a:t>
            </a:r>
            <a:r>
              <a:rPr lang="de-DE" altLang="de-DE" sz="1800" dirty="0">
                <a:solidFill>
                  <a:srgbClr val="563BFB"/>
                </a:solidFill>
              </a:rPr>
              <a:t>: Ausbaupfad bis 2040</a:t>
            </a:r>
            <a:br>
              <a:rPr lang="de-DE" altLang="de-DE" sz="1800" dirty="0">
                <a:solidFill>
                  <a:srgbClr val="563BFB"/>
                </a:solidFill>
              </a:rPr>
            </a:br>
            <a:r>
              <a:rPr lang="de-DE" altLang="de-DE" sz="1800" dirty="0">
                <a:solidFill>
                  <a:srgbClr val="563BFB"/>
                </a:solidFill>
              </a:rPr>
              <a:t>- Investitionen, Flächenbedarf, Stückzahlen</a:t>
            </a:r>
            <a:br>
              <a:rPr lang="de-DE" altLang="de-DE" sz="1800" dirty="0">
                <a:solidFill>
                  <a:srgbClr val="563BFB"/>
                </a:solidFill>
              </a:rPr>
            </a:br>
            <a:r>
              <a:rPr lang="de-DE" altLang="de-DE" sz="1800" dirty="0">
                <a:solidFill>
                  <a:srgbClr val="563BFB"/>
                </a:solidFill>
              </a:rPr>
              <a:t>- Investoren</a:t>
            </a:r>
          </a:p>
        </p:txBody>
      </p:sp>
      <p:sp>
        <p:nvSpPr>
          <p:cNvPr id="8199" name="Text Box 5">
            <a:extLst>
              <a:ext uri="{FF2B5EF4-FFF2-40B4-BE49-F238E27FC236}">
                <a16:creationId xmlns:a16="http://schemas.microsoft.com/office/drawing/2014/main" id="{F533B080-5829-4307-B09E-0A1B1669C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4703334"/>
            <a:ext cx="869791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u="sng" dirty="0">
                <a:solidFill>
                  <a:srgbClr val="563BFB"/>
                </a:solidFill>
              </a:rPr>
              <a:t>Werkzeuge und Methoden </a:t>
            </a:r>
            <a:r>
              <a:rPr lang="de-DE" altLang="de-DE" sz="1800" dirty="0">
                <a:solidFill>
                  <a:srgbClr val="563BFB"/>
                </a:solidFill>
              </a:rPr>
              <a:t>zur Erreichung der Ziele</a:t>
            </a:r>
            <a:br>
              <a:rPr lang="de-DE" altLang="de-DE" sz="1800" dirty="0">
                <a:solidFill>
                  <a:srgbClr val="563BFB"/>
                </a:solidFill>
              </a:rPr>
            </a:br>
            <a:r>
              <a:rPr lang="de-DE" altLang="de-DE" sz="1800" dirty="0">
                <a:solidFill>
                  <a:srgbClr val="563BFB"/>
                </a:solidFill>
              </a:rPr>
              <a:t>- Klimaschutz-/ Energiewendeprozess</a:t>
            </a:r>
            <a:br>
              <a:rPr lang="de-DE" altLang="de-DE" sz="1800" dirty="0">
                <a:solidFill>
                  <a:srgbClr val="563BFB"/>
                </a:solidFill>
              </a:rPr>
            </a:br>
            <a:r>
              <a:rPr lang="de-DE" altLang="de-DE" sz="1800" dirty="0">
                <a:solidFill>
                  <a:srgbClr val="563BFB"/>
                </a:solidFill>
              </a:rPr>
              <a:t>- plus-Energie-Konzept</a:t>
            </a:r>
          </a:p>
        </p:txBody>
      </p:sp>
      <p:sp>
        <p:nvSpPr>
          <p:cNvPr id="8200" name="Text Box 5">
            <a:extLst>
              <a:ext uri="{FF2B5EF4-FFF2-40B4-BE49-F238E27FC236}">
                <a16:creationId xmlns:a16="http://schemas.microsoft.com/office/drawing/2014/main" id="{B0109D79-F640-48B2-A6EE-4DF1B467D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5914037"/>
            <a:ext cx="869791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u="sng" dirty="0">
                <a:solidFill>
                  <a:srgbClr val="563BFB"/>
                </a:solidFill>
              </a:rPr>
              <a:t>Fazit</a:t>
            </a:r>
          </a:p>
        </p:txBody>
      </p:sp>
      <p:sp>
        <p:nvSpPr>
          <p:cNvPr id="8202" name="Text Box 5">
            <a:extLst>
              <a:ext uri="{FF2B5EF4-FFF2-40B4-BE49-F238E27FC236}">
                <a16:creationId xmlns:a16="http://schemas.microsoft.com/office/drawing/2014/main" id="{7CEB5AAC-DDC0-46F2-9775-A9D0F6590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2836962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u="sng" dirty="0">
                <a:solidFill>
                  <a:srgbClr val="563BFB"/>
                </a:solidFill>
              </a:rPr>
              <a:t>Transformation</a:t>
            </a:r>
            <a:r>
              <a:rPr lang="de-DE" altLang="de-DE" sz="1800" dirty="0">
                <a:solidFill>
                  <a:srgbClr val="563BFB"/>
                </a:solidFill>
              </a:rPr>
              <a:t> zu 100% Erneuerbare bis 2040 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  <p:bldP spid="8197" grpId="0"/>
      <p:bldP spid="8198" grpId="0"/>
      <p:bldP spid="8199" grpId="0"/>
      <p:bldP spid="8200" grpId="0"/>
      <p:bldP spid="820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>
            <a:extLst>
              <a:ext uri="{FF2B5EF4-FFF2-40B4-BE49-F238E27FC236}">
                <a16:creationId xmlns:a16="http://schemas.microsoft.com/office/drawing/2014/main" id="{52741859-5C77-497D-A7E3-076131050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74644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chemeClr val="bg1"/>
                </a:solidFill>
              </a:rPr>
              <a:t>Fazit</a:t>
            </a:r>
          </a:p>
        </p:txBody>
      </p:sp>
      <p:grpSp>
        <p:nvGrpSpPr>
          <p:cNvPr id="105" name="Gruppieren 104">
            <a:extLst>
              <a:ext uri="{FF2B5EF4-FFF2-40B4-BE49-F238E27FC236}">
                <a16:creationId xmlns:a16="http://schemas.microsoft.com/office/drawing/2014/main" id="{983DCB6F-9118-451A-BD0A-0B64636541EE}"/>
              </a:ext>
            </a:extLst>
          </p:cNvPr>
          <p:cNvGrpSpPr/>
          <p:nvPr/>
        </p:nvGrpSpPr>
        <p:grpSpPr>
          <a:xfrm>
            <a:off x="731574" y="2660205"/>
            <a:ext cx="4537937" cy="1806914"/>
            <a:chOff x="731574" y="2660205"/>
            <a:chExt cx="4537937" cy="1806914"/>
          </a:xfrm>
        </p:grpSpPr>
        <p:pic>
          <p:nvPicPr>
            <p:cNvPr id="64" name="Grafik 2">
              <a:extLst>
                <a:ext uri="{FF2B5EF4-FFF2-40B4-BE49-F238E27FC236}">
                  <a16:creationId xmlns:a16="http://schemas.microsoft.com/office/drawing/2014/main" id="{54C2F7B8-E3B3-4551-B055-856F9EC0B1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6347" y="2660205"/>
              <a:ext cx="2283164" cy="1507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" name="Textfeld 91">
              <a:extLst>
                <a:ext uri="{FF2B5EF4-FFF2-40B4-BE49-F238E27FC236}">
                  <a16:creationId xmlns:a16="http://schemas.microsoft.com/office/drawing/2014/main" id="{DCA72528-6C64-423E-A691-842F295094FB}"/>
                </a:ext>
              </a:extLst>
            </p:cNvPr>
            <p:cNvSpPr txBox="1"/>
            <p:nvPr/>
          </p:nvSpPr>
          <p:spPr>
            <a:xfrm>
              <a:off x="731574" y="3229172"/>
              <a:ext cx="582211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1800" b="1" dirty="0">
                  <a:solidFill>
                    <a:schemeClr val="accent6"/>
                  </a:solidFill>
                </a:rPr>
                <a:t>Ziel</a:t>
              </a:r>
            </a:p>
          </p:txBody>
        </p:sp>
        <p:sp>
          <p:nvSpPr>
            <p:cNvPr id="99" name="Textfeld 98">
              <a:extLst>
                <a:ext uri="{FF2B5EF4-FFF2-40B4-BE49-F238E27FC236}">
                  <a16:creationId xmlns:a16="http://schemas.microsoft.com/office/drawing/2014/main" id="{F9F86E32-0016-45A6-9E3F-C423D301C15A}"/>
                </a:ext>
              </a:extLst>
            </p:cNvPr>
            <p:cNvSpPr txBox="1"/>
            <p:nvPr/>
          </p:nvSpPr>
          <p:spPr>
            <a:xfrm>
              <a:off x="3477179" y="4128565"/>
              <a:ext cx="117480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1600" dirty="0">
                  <a:solidFill>
                    <a:schemeClr val="accent6"/>
                  </a:solidFill>
                </a:rPr>
                <a:t>Welt retten</a:t>
              </a:r>
            </a:p>
          </p:txBody>
        </p:sp>
      </p:grpSp>
      <p:grpSp>
        <p:nvGrpSpPr>
          <p:cNvPr id="106" name="Gruppieren 105">
            <a:extLst>
              <a:ext uri="{FF2B5EF4-FFF2-40B4-BE49-F238E27FC236}">
                <a16:creationId xmlns:a16="http://schemas.microsoft.com/office/drawing/2014/main" id="{5756F3B7-2DA3-47FD-9CAB-73F414ED8E92}"/>
              </a:ext>
            </a:extLst>
          </p:cNvPr>
          <p:cNvGrpSpPr/>
          <p:nvPr/>
        </p:nvGrpSpPr>
        <p:grpSpPr>
          <a:xfrm>
            <a:off x="6731060" y="2795499"/>
            <a:ext cx="2355731" cy="1671620"/>
            <a:chOff x="6731060" y="2795499"/>
            <a:chExt cx="2355731" cy="1671620"/>
          </a:xfrm>
        </p:grpSpPr>
        <p:pic>
          <p:nvPicPr>
            <p:cNvPr id="60" name="Grafik 59">
              <a:extLst>
                <a:ext uri="{FF2B5EF4-FFF2-40B4-BE49-F238E27FC236}">
                  <a16:creationId xmlns:a16="http://schemas.microsoft.com/office/drawing/2014/main" id="{0196185F-5724-4CFA-9AB1-053E4F6B4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1060" y="2795499"/>
              <a:ext cx="2355731" cy="139350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</p:pic>
        <p:sp>
          <p:nvSpPr>
            <p:cNvPr id="100" name="Textfeld 99">
              <a:extLst>
                <a:ext uri="{FF2B5EF4-FFF2-40B4-BE49-F238E27FC236}">
                  <a16:creationId xmlns:a16="http://schemas.microsoft.com/office/drawing/2014/main" id="{6E310DF9-6132-4B68-ACEB-C1464F5D4B9F}"/>
                </a:ext>
              </a:extLst>
            </p:cNvPr>
            <p:cNvSpPr txBox="1"/>
            <p:nvPr/>
          </p:nvSpPr>
          <p:spPr>
            <a:xfrm>
              <a:off x="6883944" y="4128565"/>
              <a:ext cx="2202847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1600" dirty="0">
                  <a:solidFill>
                    <a:schemeClr val="accent6"/>
                  </a:solidFill>
                </a:rPr>
                <a:t>Energietransformation</a:t>
              </a: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9D818BEE-FC71-4F86-BDD8-74E6DE6E79A3}"/>
              </a:ext>
            </a:extLst>
          </p:cNvPr>
          <p:cNvGrpSpPr/>
          <p:nvPr/>
        </p:nvGrpSpPr>
        <p:grpSpPr>
          <a:xfrm>
            <a:off x="654630" y="4556349"/>
            <a:ext cx="4661636" cy="1500426"/>
            <a:chOff x="654630" y="4556349"/>
            <a:chExt cx="4661636" cy="1500426"/>
          </a:xfrm>
        </p:grpSpPr>
        <p:sp>
          <p:nvSpPr>
            <p:cNvPr id="62" name="Rechteck 61">
              <a:extLst>
                <a:ext uri="{FF2B5EF4-FFF2-40B4-BE49-F238E27FC236}">
                  <a16:creationId xmlns:a16="http://schemas.microsoft.com/office/drawing/2014/main" id="{FC036F5C-8904-4B72-9102-600BBAD4A0DA}"/>
                </a:ext>
              </a:extLst>
            </p:cNvPr>
            <p:cNvSpPr/>
            <p:nvPr/>
          </p:nvSpPr>
          <p:spPr bwMode="auto">
            <a:xfrm>
              <a:off x="2827973" y="4556349"/>
              <a:ext cx="2488293" cy="11961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70" name="Gruppieren 69">
              <a:extLst>
                <a:ext uri="{FF2B5EF4-FFF2-40B4-BE49-F238E27FC236}">
                  <a16:creationId xmlns:a16="http://schemas.microsoft.com/office/drawing/2014/main" id="{670B6E4F-8316-4FB5-AAB8-17617C7224BD}"/>
                </a:ext>
              </a:extLst>
            </p:cNvPr>
            <p:cNvGrpSpPr/>
            <p:nvPr/>
          </p:nvGrpSpPr>
          <p:grpSpPr>
            <a:xfrm>
              <a:off x="2888854" y="4629816"/>
              <a:ext cx="2366530" cy="1049212"/>
              <a:chOff x="1152525" y="1679575"/>
              <a:chExt cx="8382000" cy="3360738"/>
            </a:xfrm>
          </p:grpSpPr>
          <p:grpSp>
            <p:nvGrpSpPr>
              <p:cNvPr id="71" name="Gruppieren 11">
                <a:extLst>
                  <a:ext uri="{FF2B5EF4-FFF2-40B4-BE49-F238E27FC236}">
                    <a16:creationId xmlns:a16="http://schemas.microsoft.com/office/drawing/2014/main" id="{EC678B3E-40C3-4D76-B1D6-048C5AA946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52525" y="1714500"/>
                <a:ext cx="2617788" cy="3238500"/>
                <a:chOff x="1173297" y="1885245"/>
                <a:chExt cx="2619021" cy="3239912"/>
              </a:xfrm>
            </p:grpSpPr>
            <p:sp>
              <p:nvSpPr>
                <p:cNvPr id="88" name="Gleichschenkliges Dreieck 1">
                  <a:extLst>
                    <a:ext uri="{FF2B5EF4-FFF2-40B4-BE49-F238E27FC236}">
                      <a16:creationId xmlns:a16="http://schemas.microsoft.com/office/drawing/2014/main" id="{EA27E308-C0A1-4209-BC34-B2FB937D9D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3297" y="1885245"/>
                  <a:ext cx="2619021" cy="3239912"/>
                </a:xfrm>
                <a:prstGeom prst="triangle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A07400"/>
                    </a:gs>
                    <a:gs pos="50000">
                      <a:srgbClr val="E6A900"/>
                    </a:gs>
                    <a:gs pos="100000">
                      <a:srgbClr val="FFCA00"/>
                    </a:gs>
                  </a:gsLst>
                  <a:lin ang="5400000" scaled="1"/>
                </a:gradFill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buFontTx/>
                    <a:buChar char="•"/>
                  </a:pPr>
                  <a:endParaRPr lang="de-DE" altLang="de-DE"/>
                </a:p>
              </p:txBody>
            </p:sp>
            <p:cxnSp>
              <p:nvCxnSpPr>
                <p:cNvPr id="89" name="Gerade Verbindung 5">
                  <a:extLst>
                    <a:ext uri="{FF2B5EF4-FFF2-40B4-BE49-F238E27FC236}">
                      <a16:creationId xmlns:a16="http://schemas.microsoft.com/office/drawing/2014/main" id="{DD519BCB-8639-4B0C-9236-9EB781261AA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2077156" y="2867378"/>
                  <a:ext cx="812800" cy="0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0" name="Gerade Verbindung 9">
                  <a:extLst>
                    <a:ext uri="{FF2B5EF4-FFF2-40B4-BE49-F238E27FC236}">
                      <a16:creationId xmlns:a16="http://schemas.microsoft.com/office/drawing/2014/main" id="{510D5C6C-B1FB-45EF-97CD-EE15129E1F1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659467" y="3939822"/>
                  <a:ext cx="1659466" cy="0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72" name="Pfeil nach unten 12">
                <a:extLst>
                  <a:ext uri="{FF2B5EF4-FFF2-40B4-BE49-F238E27FC236}">
                    <a16:creationId xmlns:a16="http://schemas.microsoft.com/office/drawing/2014/main" id="{D0B8138A-77A7-4491-A4D6-B514C847D6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0102" y="2390775"/>
                <a:ext cx="382632" cy="2009067"/>
              </a:xfrm>
              <a:prstGeom prst="downArrow">
                <a:avLst>
                  <a:gd name="adj1" fmla="val 50000"/>
                  <a:gd name="adj2" fmla="val 50172"/>
                </a:avLst>
              </a:prstGeom>
              <a:solidFill>
                <a:srgbClr val="FFC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de-DE" altLang="de-DE"/>
              </a:p>
            </p:txBody>
          </p:sp>
          <p:grpSp>
            <p:nvGrpSpPr>
              <p:cNvPr id="73" name="Gruppieren 54">
                <a:extLst>
                  <a:ext uri="{FF2B5EF4-FFF2-40B4-BE49-F238E27FC236}">
                    <a16:creationId xmlns:a16="http://schemas.microsoft.com/office/drawing/2014/main" id="{E3B0C8DA-158B-4CFE-972C-7090AAC172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15150" y="1714500"/>
                <a:ext cx="2619375" cy="3238500"/>
                <a:chOff x="1173297" y="1885245"/>
                <a:chExt cx="2619021" cy="3239912"/>
              </a:xfrm>
            </p:grpSpPr>
            <p:sp>
              <p:nvSpPr>
                <p:cNvPr id="85" name="Gleichschenkliges Dreieck 55">
                  <a:extLst>
                    <a:ext uri="{FF2B5EF4-FFF2-40B4-BE49-F238E27FC236}">
                      <a16:creationId xmlns:a16="http://schemas.microsoft.com/office/drawing/2014/main" id="{10D5A5F3-E67E-4EB6-95F7-4C92C33B6C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3297" y="1885245"/>
                  <a:ext cx="2619021" cy="3239912"/>
                </a:xfrm>
                <a:prstGeom prst="triangle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7F00"/>
                    </a:gs>
                    <a:gs pos="50000">
                      <a:srgbClr val="00B800"/>
                    </a:gs>
                    <a:gs pos="100000">
                      <a:srgbClr val="00DB00"/>
                    </a:gs>
                  </a:gsLst>
                  <a:lin ang="16200000" scaled="1"/>
                </a:gradFill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de-DE" altLang="de-DE"/>
                </a:p>
              </p:txBody>
            </p:sp>
            <p:cxnSp>
              <p:nvCxnSpPr>
                <p:cNvPr id="86" name="Gerade Verbindung 56">
                  <a:extLst>
                    <a:ext uri="{FF2B5EF4-FFF2-40B4-BE49-F238E27FC236}">
                      <a16:creationId xmlns:a16="http://schemas.microsoft.com/office/drawing/2014/main" id="{B2AC646B-E10F-4CF5-9FEB-E3ED6FA6FA7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2077156" y="2867378"/>
                  <a:ext cx="812800" cy="0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7" name="Gerade Verbindung 57">
                  <a:extLst>
                    <a:ext uri="{FF2B5EF4-FFF2-40B4-BE49-F238E27FC236}">
                      <a16:creationId xmlns:a16="http://schemas.microsoft.com/office/drawing/2014/main" id="{802E7FDD-5BD9-489E-A700-E22C600CAB43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659467" y="3939822"/>
                  <a:ext cx="1659466" cy="0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74" name="Pfeil nach unten 59">
                <a:extLst>
                  <a:ext uri="{FF2B5EF4-FFF2-40B4-BE49-F238E27FC236}">
                    <a16:creationId xmlns:a16="http://schemas.microsoft.com/office/drawing/2014/main" id="{B9AE0894-C50F-47F7-B879-8DCBE09182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8039168" y="2390775"/>
                <a:ext cx="384039" cy="2009355"/>
              </a:xfrm>
              <a:prstGeom prst="downArrow">
                <a:avLst>
                  <a:gd name="adj1" fmla="val 50000"/>
                  <a:gd name="adj2" fmla="val 49965"/>
                </a:avLst>
              </a:prstGeom>
              <a:solidFill>
                <a:srgbClr val="00B05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de-DE" altLang="de-DE"/>
              </a:p>
            </p:txBody>
          </p:sp>
          <p:grpSp>
            <p:nvGrpSpPr>
              <p:cNvPr id="75" name="Gruppieren 50">
                <a:extLst>
                  <a:ext uri="{FF2B5EF4-FFF2-40B4-BE49-F238E27FC236}">
                    <a16:creationId xmlns:a16="http://schemas.microsoft.com/office/drawing/2014/main" id="{2E91A1AA-6FBE-4AAF-937C-1ECFEC8B02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33838" y="1714500"/>
                <a:ext cx="2617787" cy="3238500"/>
                <a:chOff x="1173297" y="1885245"/>
                <a:chExt cx="2619021" cy="3239912"/>
              </a:xfrm>
            </p:grpSpPr>
            <p:sp>
              <p:nvSpPr>
                <p:cNvPr id="82" name="Gleichschenkliges Dreieck 51">
                  <a:extLst>
                    <a:ext uri="{FF2B5EF4-FFF2-40B4-BE49-F238E27FC236}">
                      <a16:creationId xmlns:a16="http://schemas.microsoft.com/office/drawing/2014/main" id="{300FE216-8CB1-4C6C-868E-79308D7E05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3297" y="1885245"/>
                  <a:ext cx="2619021" cy="3239912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B0F0"/>
                </a:solidFill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de-DE" altLang="de-DE"/>
                </a:p>
              </p:txBody>
            </p:sp>
            <p:cxnSp>
              <p:nvCxnSpPr>
                <p:cNvPr id="83" name="Gerade Verbindung 52">
                  <a:extLst>
                    <a:ext uri="{FF2B5EF4-FFF2-40B4-BE49-F238E27FC236}">
                      <a16:creationId xmlns:a16="http://schemas.microsoft.com/office/drawing/2014/main" id="{9A47432C-C639-420A-9083-0D41B88A7A59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2077156" y="2867378"/>
                  <a:ext cx="812800" cy="0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4" name="Gerade Verbindung 53">
                  <a:extLst>
                    <a:ext uri="{FF2B5EF4-FFF2-40B4-BE49-F238E27FC236}">
                      <a16:creationId xmlns:a16="http://schemas.microsoft.com/office/drawing/2014/main" id="{FF322084-9C6F-4E94-A43E-78F09B7C26E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659467" y="3939822"/>
                  <a:ext cx="1659466" cy="0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76" name="Gruppieren 75">
                <a:extLst>
                  <a:ext uri="{FF2B5EF4-FFF2-40B4-BE49-F238E27FC236}">
                    <a16:creationId xmlns:a16="http://schemas.microsoft.com/office/drawing/2014/main" id="{E6A0E528-AC97-409F-9F58-2D3ADD45A4F5}"/>
                  </a:ext>
                </a:extLst>
              </p:cNvPr>
              <p:cNvGrpSpPr/>
              <p:nvPr/>
            </p:nvGrpSpPr>
            <p:grpSpPr bwMode="auto">
              <a:xfrm>
                <a:off x="4255690" y="2117725"/>
                <a:ext cx="2173334" cy="2159709"/>
                <a:chOff x="4797778" y="2700192"/>
                <a:chExt cx="1749778" cy="1737774"/>
              </a:xfrm>
              <a:solidFill>
                <a:schemeClr val="accent2"/>
              </a:solidFill>
            </p:grpSpPr>
            <p:sp>
              <p:nvSpPr>
                <p:cNvPr id="80" name="Gebogener Pfeil 14">
                  <a:extLst>
                    <a:ext uri="{FF2B5EF4-FFF2-40B4-BE49-F238E27FC236}">
                      <a16:creationId xmlns:a16="http://schemas.microsoft.com/office/drawing/2014/main" id="{C35E674F-1EE1-4D3E-B3AC-1508E6CA1150}"/>
                    </a:ext>
                  </a:extLst>
                </p:cNvPr>
                <p:cNvSpPr/>
                <p:nvPr/>
              </p:nvSpPr>
              <p:spPr bwMode="auto">
                <a:xfrm rot="10800000">
                  <a:off x="4797778" y="2703773"/>
                  <a:ext cx="1749778" cy="1734193"/>
                </a:xfrm>
                <a:prstGeom prst="circularArrow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de-DE">
                    <a:latin typeface="Arial" charset="0"/>
                  </a:endParaRPr>
                </a:p>
              </p:txBody>
            </p:sp>
            <p:sp>
              <p:nvSpPr>
                <p:cNvPr id="81" name="Gebogener Pfeil 62">
                  <a:extLst>
                    <a:ext uri="{FF2B5EF4-FFF2-40B4-BE49-F238E27FC236}">
                      <a16:creationId xmlns:a16="http://schemas.microsoft.com/office/drawing/2014/main" id="{039F918D-5452-4229-BB8F-823782B7AF9F}"/>
                    </a:ext>
                  </a:extLst>
                </p:cNvPr>
                <p:cNvSpPr/>
                <p:nvPr/>
              </p:nvSpPr>
              <p:spPr bwMode="auto">
                <a:xfrm rot="10800000" flipH="1" flipV="1">
                  <a:off x="4797778" y="2700192"/>
                  <a:ext cx="1749778" cy="1734193"/>
                </a:xfrm>
                <a:prstGeom prst="circularArrow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de-DE">
                    <a:latin typeface="Arial" charset="0"/>
                  </a:endParaRPr>
                </a:p>
              </p:txBody>
            </p:sp>
          </p:grpSp>
          <p:grpSp>
            <p:nvGrpSpPr>
              <p:cNvPr id="77" name="Gruppieren 76">
                <a:extLst>
                  <a:ext uri="{FF2B5EF4-FFF2-40B4-BE49-F238E27FC236}">
                    <a16:creationId xmlns:a16="http://schemas.microsoft.com/office/drawing/2014/main" id="{1D1D553E-D875-40B7-8F13-56CA31FAEC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60588" y="1679575"/>
                <a:ext cx="6392862" cy="3360738"/>
                <a:chOff x="2160588" y="1651999"/>
                <a:chExt cx="6392862" cy="3361020"/>
              </a:xfrm>
            </p:grpSpPr>
            <p:sp>
              <p:nvSpPr>
                <p:cNvPr id="78" name="Pfeil: nach oben gekrümmt 77">
                  <a:extLst>
                    <a:ext uri="{FF2B5EF4-FFF2-40B4-BE49-F238E27FC236}">
                      <a16:creationId xmlns:a16="http://schemas.microsoft.com/office/drawing/2014/main" id="{530B3FD6-4CD4-4D2D-AC98-2645CB2413D0}"/>
                    </a:ext>
                  </a:extLst>
                </p:cNvPr>
                <p:cNvSpPr/>
                <p:nvPr/>
              </p:nvSpPr>
              <p:spPr bwMode="auto">
                <a:xfrm>
                  <a:off x="2346325" y="4430357"/>
                  <a:ext cx="6207125" cy="582662"/>
                </a:xfrm>
                <a:prstGeom prst="curvedUpArrow">
                  <a:avLst>
                    <a:gd name="adj1" fmla="val 43676"/>
                    <a:gd name="adj2" fmla="val 113747"/>
                    <a:gd name="adj3" fmla="val 25000"/>
                  </a:avLst>
                </a:prstGeom>
                <a:gradFill flip="none" rotWithShape="1">
                  <a:gsLst>
                    <a:gs pos="0">
                      <a:srgbClr val="FFCC66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tIns="0" rIns="0" bIns="0"/>
                <a:lstStyle/>
                <a:p>
                  <a:pPr>
                    <a:buFontTx/>
                    <a:buChar char="•"/>
                    <a:defRPr/>
                  </a:pPr>
                  <a:endParaRPr lang="de-DE">
                    <a:latin typeface="Arial" charset="0"/>
                  </a:endParaRPr>
                </a:p>
              </p:txBody>
            </p:sp>
            <p:sp>
              <p:nvSpPr>
                <p:cNvPr id="79" name="Pfeil: nach oben gekrümmt 78">
                  <a:extLst>
                    <a:ext uri="{FF2B5EF4-FFF2-40B4-BE49-F238E27FC236}">
                      <a16:creationId xmlns:a16="http://schemas.microsoft.com/office/drawing/2014/main" id="{2518AEBA-6D60-42FC-B767-98EBC9B8B708}"/>
                    </a:ext>
                  </a:extLst>
                </p:cNvPr>
                <p:cNvSpPr/>
                <p:nvPr/>
              </p:nvSpPr>
              <p:spPr bwMode="auto">
                <a:xfrm flipH="1" flipV="1">
                  <a:off x="2160588" y="1651999"/>
                  <a:ext cx="6207125" cy="584249"/>
                </a:xfrm>
                <a:prstGeom prst="curvedUpArrow">
                  <a:avLst>
                    <a:gd name="adj1" fmla="val 43676"/>
                    <a:gd name="adj2" fmla="val 113747"/>
                    <a:gd name="adj3" fmla="val 25000"/>
                  </a:avLst>
                </a:prstGeom>
                <a:gradFill flip="none" rotWithShape="1">
                  <a:gsLst>
                    <a:gs pos="0">
                      <a:srgbClr val="00B050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tIns="0" rIns="0" bIns="0"/>
                <a:lstStyle/>
                <a:p>
                  <a:pPr>
                    <a:buFontTx/>
                    <a:buChar char="•"/>
                    <a:defRPr/>
                  </a:pPr>
                  <a:endParaRPr lang="de-DE">
                    <a:latin typeface="Arial" charset="0"/>
                  </a:endParaRPr>
                </a:p>
              </p:txBody>
            </p:sp>
          </p:grpSp>
        </p:grpSp>
        <p:sp>
          <p:nvSpPr>
            <p:cNvPr id="93" name="Textfeld 92">
              <a:extLst>
                <a:ext uri="{FF2B5EF4-FFF2-40B4-BE49-F238E27FC236}">
                  <a16:creationId xmlns:a16="http://schemas.microsoft.com/office/drawing/2014/main" id="{BB0A1BAB-73A9-41C1-B0C6-013B1AAE723E}"/>
                </a:ext>
              </a:extLst>
            </p:cNvPr>
            <p:cNvSpPr txBox="1"/>
            <p:nvPr/>
          </p:nvSpPr>
          <p:spPr>
            <a:xfrm>
              <a:off x="654630" y="4912540"/>
              <a:ext cx="1531189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1800" b="1" dirty="0">
                  <a:solidFill>
                    <a:schemeClr val="accent6"/>
                  </a:solidFill>
                </a:rPr>
                <a:t>Maßnahmen</a:t>
              </a:r>
            </a:p>
          </p:txBody>
        </p:sp>
        <p:sp>
          <p:nvSpPr>
            <p:cNvPr id="101" name="Textfeld 100">
              <a:extLst>
                <a:ext uri="{FF2B5EF4-FFF2-40B4-BE49-F238E27FC236}">
                  <a16:creationId xmlns:a16="http://schemas.microsoft.com/office/drawing/2014/main" id="{AC8396D8-1A73-430D-B9BA-D7B37C0EB6DE}"/>
                </a:ext>
              </a:extLst>
            </p:cNvPr>
            <p:cNvSpPr txBox="1"/>
            <p:nvPr/>
          </p:nvSpPr>
          <p:spPr>
            <a:xfrm>
              <a:off x="3204385" y="5718221"/>
              <a:ext cx="1904688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1600" dirty="0">
                  <a:solidFill>
                    <a:schemeClr val="accent6"/>
                  </a:solidFill>
                </a:rPr>
                <a:t>Klimaschutzprojekt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AD85DBA9-5209-43D0-B5C7-C9DEF290F2FD}"/>
              </a:ext>
            </a:extLst>
          </p:cNvPr>
          <p:cNvGrpSpPr/>
          <p:nvPr/>
        </p:nvGrpSpPr>
        <p:grpSpPr>
          <a:xfrm>
            <a:off x="6772794" y="4556349"/>
            <a:ext cx="2313997" cy="1500426"/>
            <a:chOff x="6772794" y="4556349"/>
            <a:chExt cx="2313997" cy="1500426"/>
          </a:xfrm>
        </p:grpSpPr>
        <p:sp>
          <p:nvSpPr>
            <p:cNvPr id="102" name="Textfeld 101">
              <a:extLst>
                <a:ext uri="{FF2B5EF4-FFF2-40B4-BE49-F238E27FC236}">
                  <a16:creationId xmlns:a16="http://schemas.microsoft.com/office/drawing/2014/main" id="{72F87530-AB4A-44EA-9C99-73DD4397EED2}"/>
                </a:ext>
              </a:extLst>
            </p:cNvPr>
            <p:cNvSpPr txBox="1"/>
            <p:nvPr/>
          </p:nvSpPr>
          <p:spPr>
            <a:xfrm>
              <a:off x="7287601" y="5718221"/>
              <a:ext cx="152798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1600" dirty="0">
                  <a:solidFill>
                    <a:schemeClr val="accent6"/>
                  </a:solidFill>
                </a:rPr>
                <a:t>Alle packen an</a:t>
              </a:r>
            </a:p>
          </p:txBody>
        </p:sp>
        <p:pic>
          <p:nvPicPr>
            <p:cNvPr id="7" name="Grafik 6" descr="Ein Bild, das draußen, Boden, Himmel, Gebäude enthält.&#10;&#10;Automatisch generierte Beschreibung">
              <a:extLst>
                <a:ext uri="{FF2B5EF4-FFF2-40B4-BE49-F238E27FC236}">
                  <a16:creationId xmlns:a16="http://schemas.microsoft.com/office/drawing/2014/main" id="{56680ECB-0481-4B73-B6C1-B9C5E5C91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492"/>
            <a:stretch/>
          </p:blipFill>
          <p:spPr>
            <a:xfrm>
              <a:off x="6772794" y="4556349"/>
              <a:ext cx="2313997" cy="1118557"/>
            </a:xfrm>
            <a:prstGeom prst="rect">
              <a:avLst/>
            </a:prstGeom>
          </p:spPr>
        </p:pic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74D70485-4B9F-48E8-8787-FAF0579BAEFD}"/>
              </a:ext>
            </a:extLst>
          </p:cNvPr>
          <p:cNvGrpSpPr/>
          <p:nvPr/>
        </p:nvGrpSpPr>
        <p:grpSpPr>
          <a:xfrm>
            <a:off x="610358" y="890266"/>
            <a:ext cx="4701923" cy="1715613"/>
            <a:chOff x="610358" y="890266"/>
            <a:chExt cx="4701923" cy="1715613"/>
          </a:xfrm>
        </p:grpSpPr>
        <p:grpSp>
          <p:nvGrpSpPr>
            <p:cNvPr id="108" name="Gruppieren 107">
              <a:extLst>
                <a:ext uri="{FF2B5EF4-FFF2-40B4-BE49-F238E27FC236}">
                  <a16:creationId xmlns:a16="http://schemas.microsoft.com/office/drawing/2014/main" id="{65C0FBEC-39F0-41AE-B5CA-22061901E7DE}"/>
                </a:ext>
              </a:extLst>
            </p:cNvPr>
            <p:cNvGrpSpPr/>
            <p:nvPr/>
          </p:nvGrpSpPr>
          <p:grpSpPr>
            <a:xfrm>
              <a:off x="610358" y="890266"/>
              <a:ext cx="4642362" cy="1715613"/>
              <a:chOff x="610358" y="890266"/>
              <a:chExt cx="4642362" cy="1715613"/>
            </a:xfrm>
          </p:grpSpPr>
          <p:sp>
            <p:nvSpPr>
              <p:cNvPr id="91" name="Textfeld 90">
                <a:extLst>
                  <a:ext uri="{FF2B5EF4-FFF2-40B4-BE49-F238E27FC236}">
                    <a16:creationId xmlns:a16="http://schemas.microsoft.com/office/drawing/2014/main" id="{A0754094-3D45-44CF-8735-96696A39F126}"/>
                  </a:ext>
                </a:extLst>
              </p:cNvPr>
              <p:cNvSpPr txBox="1"/>
              <p:nvPr/>
            </p:nvSpPr>
            <p:spPr>
              <a:xfrm>
                <a:off x="610358" y="1347749"/>
                <a:ext cx="1415772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de-DE" sz="1800" b="1" dirty="0">
                    <a:solidFill>
                      <a:schemeClr val="accent6"/>
                    </a:solidFill>
                  </a:rPr>
                  <a:t>Bedrohung</a:t>
                </a:r>
              </a:p>
            </p:txBody>
          </p:sp>
          <p:grpSp>
            <p:nvGrpSpPr>
              <p:cNvPr id="103" name="Gruppieren 102">
                <a:extLst>
                  <a:ext uri="{FF2B5EF4-FFF2-40B4-BE49-F238E27FC236}">
                    <a16:creationId xmlns:a16="http://schemas.microsoft.com/office/drawing/2014/main" id="{603C3008-2FCD-4BD0-85BF-8E47D556BECC}"/>
                  </a:ext>
                </a:extLst>
              </p:cNvPr>
              <p:cNvGrpSpPr/>
              <p:nvPr/>
            </p:nvGrpSpPr>
            <p:grpSpPr>
              <a:xfrm>
                <a:off x="2827973" y="890266"/>
                <a:ext cx="2424747" cy="1715613"/>
                <a:chOff x="2827973" y="890266"/>
                <a:chExt cx="2424747" cy="1715613"/>
              </a:xfrm>
            </p:grpSpPr>
            <p:grpSp>
              <p:nvGrpSpPr>
                <p:cNvPr id="2" name="Gruppieren 1">
                  <a:extLst>
                    <a:ext uri="{FF2B5EF4-FFF2-40B4-BE49-F238E27FC236}">
                      <a16:creationId xmlns:a16="http://schemas.microsoft.com/office/drawing/2014/main" id="{6C02D41C-6D8A-4ACA-AB28-5B470A4CE77F}"/>
                    </a:ext>
                  </a:extLst>
                </p:cNvPr>
                <p:cNvGrpSpPr/>
                <p:nvPr/>
              </p:nvGrpSpPr>
              <p:grpSpPr>
                <a:xfrm>
                  <a:off x="2827973" y="890266"/>
                  <a:ext cx="2424747" cy="1381924"/>
                  <a:chOff x="379413" y="871538"/>
                  <a:chExt cx="9075737" cy="4929187"/>
                </a:xfrm>
              </p:grpSpPr>
              <p:pic>
                <p:nvPicPr>
                  <p:cNvPr id="9" name="Picture 2">
                    <a:extLst>
                      <a:ext uri="{FF2B5EF4-FFF2-40B4-BE49-F238E27FC236}">
                        <a16:creationId xmlns:a16="http://schemas.microsoft.com/office/drawing/2014/main" id="{8C6AE952-5DFC-425C-8CD0-2C2D9F8A24B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22839"/>
                  <a:stretch>
                    <a:fillRect/>
                  </a:stretch>
                </p:blipFill>
                <p:spPr bwMode="auto">
                  <a:xfrm>
                    <a:off x="379413" y="871538"/>
                    <a:ext cx="9075737" cy="17557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0" name="Picture 3">
                    <a:extLst>
                      <a:ext uri="{FF2B5EF4-FFF2-40B4-BE49-F238E27FC236}">
                        <a16:creationId xmlns:a16="http://schemas.microsoft.com/office/drawing/2014/main" id="{0C3BF811-D9D6-4DD6-B22D-08E44D89679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003" b="8916"/>
                  <a:stretch>
                    <a:fillRect/>
                  </a:stretch>
                </p:blipFill>
                <p:spPr bwMode="auto">
                  <a:xfrm>
                    <a:off x="379413" y="3849688"/>
                    <a:ext cx="3600450" cy="195103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1" name="Picture 4">
                    <a:extLst>
                      <a:ext uri="{FF2B5EF4-FFF2-40B4-BE49-F238E27FC236}">
                        <a16:creationId xmlns:a16="http://schemas.microsoft.com/office/drawing/2014/main" id="{6FC369F2-C6F1-4AF2-9D10-B2795924209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1157" t="50899"/>
                  <a:stretch>
                    <a:fillRect/>
                  </a:stretch>
                </p:blipFill>
                <p:spPr bwMode="auto">
                  <a:xfrm>
                    <a:off x="4122738" y="3836988"/>
                    <a:ext cx="3695700" cy="196373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2" name="Pfeil nach unten 3">
                    <a:extLst>
                      <a:ext uri="{FF2B5EF4-FFF2-40B4-BE49-F238E27FC236}">
                        <a16:creationId xmlns:a16="http://schemas.microsoft.com/office/drawing/2014/main" id="{056E8CD7-00E3-4C0B-BD2C-73D64BC33984}"/>
                      </a:ext>
                    </a:extLst>
                  </p:cNvPr>
                  <p:cNvSpPr/>
                  <p:nvPr/>
                </p:nvSpPr>
                <p:spPr>
                  <a:xfrm>
                    <a:off x="2252663" y="3013075"/>
                    <a:ext cx="1187450" cy="647700"/>
                  </a:xfrm>
                  <a:prstGeom prst="downArrow">
                    <a:avLst>
                      <a:gd name="adj1" fmla="val 100000"/>
                      <a:gd name="adj2" fmla="val 50000"/>
                    </a:avLst>
                  </a:prstGeom>
                  <a:solidFill>
                    <a:srgbClr val="008000"/>
                  </a:solidFill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de-DE"/>
                  </a:p>
                </p:txBody>
              </p:sp>
              <p:sp>
                <p:nvSpPr>
                  <p:cNvPr id="13" name="Pfeil nach unten 8">
                    <a:extLst>
                      <a:ext uri="{FF2B5EF4-FFF2-40B4-BE49-F238E27FC236}">
                        <a16:creationId xmlns:a16="http://schemas.microsoft.com/office/drawing/2014/main" id="{01E96490-568C-4FE3-884C-EE9E9F692532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47725" y="2795588"/>
                    <a:ext cx="1189038" cy="649287"/>
                  </a:xfrm>
                  <a:prstGeom prst="downArrow">
                    <a:avLst>
                      <a:gd name="adj1" fmla="val 100000"/>
                      <a:gd name="adj2" fmla="val 50000"/>
                    </a:avLst>
                  </a:prstGeom>
                  <a:solidFill>
                    <a:srgbClr val="008000"/>
                  </a:solidFill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de-DE"/>
                  </a:p>
                </p:txBody>
              </p:sp>
              <p:sp>
                <p:nvSpPr>
                  <p:cNvPr id="14" name="Pfeil nach unten 9">
                    <a:extLst>
                      <a:ext uri="{FF2B5EF4-FFF2-40B4-BE49-F238E27FC236}">
                        <a16:creationId xmlns:a16="http://schemas.microsoft.com/office/drawing/2014/main" id="{734CCA56-EA2D-45A9-87D6-153E891F3733}"/>
                      </a:ext>
                    </a:extLst>
                  </p:cNvPr>
                  <p:cNvSpPr/>
                  <p:nvPr/>
                </p:nvSpPr>
                <p:spPr>
                  <a:xfrm>
                    <a:off x="6069013" y="3014663"/>
                    <a:ext cx="1584325" cy="649287"/>
                  </a:xfrm>
                  <a:prstGeom prst="downArrow">
                    <a:avLst>
                      <a:gd name="adj1" fmla="val 100000"/>
                      <a:gd name="adj2" fmla="val 50000"/>
                    </a:avLst>
                  </a:prstGeom>
                  <a:solidFill>
                    <a:srgbClr val="008000"/>
                  </a:solidFill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de-DE"/>
                  </a:p>
                </p:txBody>
              </p:sp>
              <p:sp>
                <p:nvSpPr>
                  <p:cNvPr id="15" name="Pfeil nach unten 10">
                    <a:extLst>
                      <a:ext uri="{FF2B5EF4-FFF2-40B4-BE49-F238E27FC236}">
                        <a16:creationId xmlns:a16="http://schemas.microsoft.com/office/drawing/2014/main" id="{A32235D7-F421-4799-95C4-DAE44BE106C7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4268788" y="2795588"/>
                    <a:ext cx="1584325" cy="647700"/>
                  </a:xfrm>
                  <a:prstGeom prst="downArrow">
                    <a:avLst>
                      <a:gd name="adj1" fmla="val 100000"/>
                      <a:gd name="adj2" fmla="val 50000"/>
                    </a:avLst>
                  </a:prstGeom>
                  <a:solidFill>
                    <a:srgbClr val="008000"/>
                  </a:solidFill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de-DE"/>
                  </a:p>
                </p:txBody>
              </p:sp>
              <p:grpSp>
                <p:nvGrpSpPr>
                  <p:cNvPr id="20" name="Gruppieren 19">
                    <a:extLst>
                      <a:ext uri="{FF2B5EF4-FFF2-40B4-BE49-F238E27FC236}">
                        <a16:creationId xmlns:a16="http://schemas.microsoft.com/office/drawing/2014/main" id="{4447BFAE-D853-4AE7-BA5E-04654F05E33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7940280" y="2797174"/>
                    <a:ext cx="1514084" cy="3003551"/>
                    <a:chOff x="8193088" y="3157559"/>
                    <a:chExt cx="1513731" cy="3003646"/>
                  </a:xfrm>
                </p:grpSpPr>
                <p:pic>
                  <p:nvPicPr>
                    <p:cNvPr id="21" name="Picture 5">
                      <a:extLst>
                        <a:ext uri="{FF2B5EF4-FFF2-40B4-BE49-F238E27FC236}">
                          <a16:creationId xmlns:a16="http://schemas.microsoft.com/office/drawing/2014/main" id="{18854297-7350-45F0-BD92-C50D9CB7A7DE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r="35025"/>
                    <a:stretch>
                      <a:fillRect/>
                    </a:stretch>
                  </p:blipFill>
                  <p:spPr bwMode="auto">
                    <a:xfrm>
                      <a:off x="8193088" y="4197170"/>
                      <a:ext cx="1513731" cy="196403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22" name="Pfeil nach unten 11">
                      <a:extLst>
                        <a:ext uri="{FF2B5EF4-FFF2-40B4-BE49-F238E27FC236}">
                          <a16:creationId xmlns:a16="http://schemas.microsoft.com/office/drawing/2014/main" id="{5957830D-37B6-4C56-89CD-496F81C351B8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8452302" y="3157559"/>
                      <a:ext cx="450742" cy="847752"/>
                    </a:xfrm>
                    <a:prstGeom prst="downArrow">
                      <a:avLst>
                        <a:gd name="adj1" fmla="val 100000"/>
                        <a:gd name="adj2" fmla="val 50000"/>
                      </a:avLst>
                    </a:prstGeom>
                    <a:solidFill>
                      <a:srgbClr val="FF0000"/>
                    </a:solidFill>
                  </p:spPr>
                  <p:style>
                    <a:lnRef idx="1">
                      <a:schemeClr val="accent4"/>
                    </a:lnRef>
                    <a:fillRef idx="3">
                      <a:schemeClr val="accent4"/>
                    </a:fillRef>
                    <a:effectRef idx="2">
                      <a:schemeClr val="accent4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de-DE"/>
                    </a:p>
                  </p:txBody>
                </p:sp>
              </p:grpSp>
            </p:grpSp>
            <p:sp>
              <p:nvSpPr>
                <p:cNvPr id="97" name="Textfeld 96">
                  <a:extLst>
                    <a:ext uri="{FF2B5EF4-FFF2-40B4-BE49-F238E27FC236}">
                      <a16:creationId xmlns:a16="http://schemas.microsoft.com/office/drawing/2014/main" id="{FA13A207-9643-4BD8-9AC4-CCC0EC20C5CC}"/>
                    </a:ext>
                  </a:extLst>
                </p:cNvPr>
                <p:cNvSpPr txBox="1"/>
                <p:nvPr/>
              </p:nvSpPr>
              <p:spPr>
                <a:xfrm>
                  <a:off x="2906427" y="2267325"/>
                  <a:ext cx="2271777" cy="338554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de-DE" sz="1600" u="sng" dirty="0">
                      <a:solidFill>
                        <a:schemeClr val="accent6"/>
                      </a:solidFill>
                    </a:rPr>
                    <a:t>Ursache</a:t>
                  </a:r>
                  <a:r>
                    <a:rPr lang="de-DE" sz="1600" dirty="0">
                      <a:solidFill>
                        <a:schemeClr val="accent6"/>
                      </a:solidFill>
                    </a:rPr>
                    <a:t>: CO2-Mensch</a:t>
                  </a:r>
                </a:p>
              </p:txBody>
            </p:sp>
            <p:sp>
              <p:nvSpPr>
                <p:cNvPr id="61" name="Gewitterblitz 60">
                  <a:extLst>
                    <a:ext uri="{FF2B5EF4-FFF2-40B4-BE49-F238E27FC236}">
                      <a16:creationId xmlns:a16="http://schemas.microsoft.com/office/drawing/2014/main" id="{9FE2FBF1-86DC-46E8-B30C-3A084F7091BA}"/>
                    </a:ext>
                  </a:extLst>
                </p:cNvPr>
                <p:cNvSpPr/>
                <p:nvPr/>
              </p:nvSpPr>
              <p:spPr bwMode="auto">
                <a:xfrm rot="20809561" flipH="1">
                  <a:off x="5098238" y="1440865"/>
                  <a:ext cx="137620" cy="201603"/>
                </a:xfrm>
                <a:prstGeom prst="lightningBolt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1022B0C0-6033-45DC-8507-0370A945A598}"/>
                </a:ext>
              </a:extLst>
            </p:cNvPr>
            <p:cNvSpPr/>
            <p:nvPr/>
          </p:nvSpPr>
          <p:spPr bwMode="auto">
            <a:xfrm>
              <a:off x="4786125" y="1048101"/>
              <a:ext cx="526156" cy="1396839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E7D77364-92BF-4347-AA1F-E21F65E777F3}"/>
              </a:ext>
            </a:extLst>
          </p:cNvPr>
          <p:cNvGrpSpPr/>
          <p:nvPr/>
        </p:nvGrpSpPr>
        <p:grpSpPr>
          <a:xfrm>
            <a:off x="6046143" y="966963"/>
            <a:ext cx="3725572" cy="1638916"/>
            <a:chOff x="6046143" y="966963"/>
            <a:chExt cx="3725572" cy="1638916"/>
          </a:xfrm>
        </p:grpSpPr>
        <p:sp>
          <p:nvSpPr>
            <p:cNvPr id="98" name="Textfeld 97">
              <a:extLst>
                <a:ext uri="{FF2B5EF4-FFF2-40B4-BE49-F238E27FC236}">
                  <a16:creationId xmlns:a16="http://schemas.microsoft.com/office/drawing/2014/main" id="{78088C04-F999-4612-A5CB-78D61D7466DE}"/>
                </a:ext>
              </a:extLst>
            </p:cNvPr>
            <p:cNvSpPr txBox="1"/>
            <p:nvPr/>
          </p:nvSpPr>
          <p:spPr>
            <a:xfrm>
              <a:off x="6046143" y="2267325"/>
              <a:ext cx="372557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1600" u="sng" dirty="0">
                  <a:solidFill>
                    <a:schemeClr val="accent6"/>
                  </a:solidFill>
                </a:rPr>
                <a:t>Auswirkung</a:t>
              </a:r>
              <a:r>
                <a:rPr lang="de-DE" sz="1600" dirty="0">
                  <a:solidFill>
                    <a:schemeClr val="accent6"/>
                  </a:solidFill>
                </a:rPr>
                <a:t>: Verschiebung Klimazonen</a:t>
              </a:r>
            </a:p>
          </p:txBody>
        </p:sp>
        <p:pic>
          <p:nvPicPr>
            <p:cNvPr id="63" name="Grafik 62">
              <a:extLst>
                <a:ext uri="{FF2B5EF4-FFF2-40B4-BE49-F238E27FC236}">
                  <a16:creationId xmlns:a16="http://schemas.microsoft.com/office/drawing/2014/main" id="{D2CEAE28-9BC5-4127-95B9-B3923F7804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2" t="17723" r="15222"/>
            <a:stretch/>
          </p:blipFill>
          <p:spPr>
            <a:xfrm>
              <a:off x="6761759" y="966963"/>
              <a:ext cx="2325032" cy="12417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010077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>
            <a:extLst>
              <a:ext uri="{FF2B5EF4-FFF2-40B4-BE49-F238E27FC236}">
                <a16:creationId xmlns:a16="http://schemas.microsoft.com/office/drawing/2014/main" id="{52741859-5C77-497D-A7E3-076131050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74644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chemeClr val="bg1"/>
                </a:solidFill>
              </a:rPr>
              <a:t>Fazit</a:t>
            </a:r>
          </a:p>
        </p:txBody>
      </p:sp>
      <p:pic>
        <p:nvPicPr>
          <p:cNvPr id="6" name="Grafik 5" descr="Ein Bild, das draußen, Boden, Himmel, Gebäude enthält.&#10;&#10;Automatisch generierte Beschreibung">
            <a:extLst>
              <a:ext uri="{FF2B5EF4-FFF2-40B4-BE49-F238E27FC236}">
                <a16:creationId xmlns:a16="http://schemas.microsoft.com/office/drawing/2014/main" id="{740E4D97-25E8-44FE-AC7C-E83C6D38D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32" y="776803"/>
            <a:ext cx="8016536" cy="5344357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AD3F5C5D-9F54-4641-B511-7335592EA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6121160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chemeClr val="accent2"/>
                </a:solidFill>
              </a:rPr>
              <a:t>Thomas Alva Edison: </a:t>
            </a:r>
            <a:r>
              <a:rPr lang="de-DE" altLang="de-DE" sz="1800" b="1" i="1" dirty="0">
                <a:solidFill>
                  <a:schemeClr val="accent2"/>
                </a:solidFill>
              </a:rPr>
              <a:t>Mein Erfolg war 1% Inspiration und 99% Transpiration</a:t>
            </a:r>
          </a:p>
        </p:txBody>
      </p:sp>
    </p:spTree>
    <p:extLst>
      <p:ext uri="{BB962C8B-B14F-4D97-AF65-F5344CB8AC3E}">
        <p14:creationId xmlns:p14="http://schemas.microsoft.com/office/powerpoint/2010/main" val="77805406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feld 53">
            <a:extLst>
              <a:ext uri="{FF2B5EF4-FFF2-40B4-BE49-F238E27FC236}">
                <a16:creationId xmlns:a16="http://schemas.microsoft.com/office/drawing/2014/main" id="{C509B89D-5FB6-43D9-BE31-B22E18A72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6988" y="1779588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chemeClr val="accent2"/>
                </a:solidFill>
              </a:rPr>
              <a:t>2040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8D378A7-2158-4E9F-844C-91876B078FBA}"/>
              </a:ext>
            </a:extLst>
          </p:cNvPr>
          <p:cNvSpPr/>
          <p:nvPr/>
        </p:nvSpPr>
        <p:spPr bwMode="auto">
          <a:xfrm>
            <a:off x="0" y="0"/>
            <a:ext cx="9906000" cy="624363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buFontTx/>
              <a:buChar char="•"/>
              <a:defRPr/>
            </a:pPr>
            <a:endParaRPr lang="de-DE" dirty="0">
              <a:latin typeface="Arial" charset="0"/>
            </a:endParaRPr>
          </a:p>
        </p:txBody>
      </p:sp>
      <p:grpSp>
        <p:nvGrpSpPr>
          <p:cNvPr id="76804" name="Gruppieren 2">
            <a:extLst>
              <a:ext uri="{FF2B5EF4-FFF2-40B4-BE49-F238E27FC236}">
                <a16:creationId xmlns:a16="http://schemas.microsoft.com/office/drawing/2014/main" id="{A36E783A-CC43-4E52-A92A-8CB1D1312BE2}"/>
              </a:ext>
            </a:extLst>
          </p:cNvPr>
          <p:cNvGrpSpPr>
            <a:grpSpLocks/>
          </p:cNvGrpSpPr>
          <p:nvPr/>
        </p:nvGrpSpPr>
        <p:grpSpPr bwMode="auto">
          <a:xfrm>
            <a:off x="830263" y="704850"/>
            <a:ext cx="8154987" cy="5046663"/>
            <a:chOff x="1960546" y="2930858"/>
            <a:chExt cx="5987996" cy="2821360"/>
          </a:xfrm>
        </p:grpSpPr>
        <p:sp>
          <p:nvSpPr>
            <p:cNvPr id="76810" name="Freihandform: Form 10">
              <a:extLst>
                <a:ext uri="{FF2B5EF4-FFF2-40B4-BE49-F238E27FC236}">
                  <a16:creationId xmlns:a16="http://schemas.microsoft.com/office/drawing/2014/main" id="{42264575-E63E-475A-8149-D927FC922643}"/>
                </a:ext>
              </a:extLst>
            </p:cNvPr>
            <p:cNvSpPr>
              <a:spLocks/>
            </p:cNvSpPr>
            <p:nvPr/>
          </p:nvSpPr>
          <p:spPr bwMode="auto">
            <a:xfrm rot="286618">
              <a:off x="1960546" y="2930858"/>
              <a:ext cx="5987996" cy="2788920"/>
            </a:xfrm>
            <a:custGeom>
              <a:avLst/>
              <a:gdLst>
                <a:gd name="T0" fmla="*/ 1 w 8519160"/>
                <a:gd name="T1" fmla="*/ 2766060 h 2788920"/>
                <a:gd name="T2" fmla="*/ 1 w 8519160"/>
                <a:gd name="T3" fmla="*/ 2727960 h 2788920"/>
                <a:gd name="T4" fmla="*/ 1 w 8519160"/>
                <a:gd name="T5" fmla="*/ 2636520 h 2788920"/>
                <a:gd name="T6" fmla="*/ 1 w 8519160"/>
                <a:gd name="T7" fmla="*/ 2560320 h 2788920"/>
                <a:gd name="T8" fmla="*/ 1 w 8519160"/>
                <a:gd name="T9" fmla="*/ 2514600 h 2788920"/>
                <a:gd name="T10" fmla="*/ 1 w 8519160"/>
                <a:gd name="T11" fmla="*/ 2461260 h 2788920"/>
                <a:gd name="T12" fmla="*/ 1 w 8519160"/>
                <a:gd name="T13" fmla="*/ 2362200 h 2788920"/>
                <a:gd name="T14" fmla="*/ 1 w 8519160"/>
                <a:gd name="T15" fmla="*/ 2247900 h 2788920"/>
                <a:gd name="T16" fmla="*/ 1 w 8519160"/>
                <a:gd name="T17" fmla="*/ 2186940 h 2788920"/>
                <a:gd name="T18" fmla="*/ 1 w 8519160"/>
                <a:gd name="T19" fmla="*/ 2148840 h 2788920"/>
                <a:gd name="T20" fmla="*/ 1 w 8519160"/>
                <a:gd name="T21" fmla="*/ 2095500 h 2788920"/>
                <a:gd name="T22" fmla="*/ 1 w 8519160"/>
                <a:gd name="T23" fmla="*/ 2057400 h 2788920"/>
                <a:gd name="T24" fmla="*/ 1 w 8519160"/>
                <a:gd name="T25" fmla="*/ 2034540 h 2788920"/>
                <a:gd name="T26" fmla="*/ 1 w 8519160"/>
                <a:gd name="T27" fmla="*/ 2004060 h 2788920"/>
                <a:gd name="T28" fmla="*/ 1 w 8519160"/>
                <a:gd name="T29" fmla="*/ 1973580 h 2788920"/>
                <a:gd name="T30" fmla="*/ 1 w 8519160"/>
                <a:gd name="T31" fmla="*/ 1920240 h 2788920"/>
                <a:gd name="T32" fmla="*/ 1 w 8519160"/>
                <a:gd name="T33" fmla="*/ 1866900 h 2788920"/>
                <a:gd name="T34" fmla="*/ 1 w 8519160"/>
                <a:gd name="T35" fmla="*/ 1790700 h 2788920"/>
                <a:gd name="T36" fmla="*/ 1 w 8519160"/>
                <a:gd name="T37" fmla="*/ 1691640 h 2788920"/>
                <a:gd name="T38" fmla="*/ 1 w 8519160"/>
                <a:gd name="T39" fmla="*/ 1630680 h 2788920"/>
                <a:gd name="T40" fmla="*/ 1 w 8519160"/>
                <a:gd name="T41" fmla="*/ 1584960 h 2788920"/>
                <a:gd name="T42" fmla="*/ 1 w 8519160"/>
                <a:gd name="T43" fmla="*/ 1554480 h 2788920"/>
                <a:gd name="T44" fmla="*/ 1 w 8519160"/>
                <a:gd name="T45" fmla="*/ 1516380 h 2788920"/>
                <a:gd name="T46" fmla="*/ 1 w 8519160"/>
                <a:gd name="T47" fmla="*/ 1424940 h 2788920"/>
                <a:gd name="T48" fmla="*/ 1 w 8519160"/>
                <a:gd name="T49" fmla="*/ 1386840 h 2788920"/>
                <a:gd name="T50" fmla="*/ 1 w 8519160"/>
                <a:gd name="T51" fmla="*/ 1341120 h 2788920"/>
                <a:gd name="T52" fmla="*/ 1 w 8519160"/>
                <a:gd name="T53" fmla="*/ 1318260 h 2788920"/>
                <a:gd name="T54" fmla="*/ 1 w 8519160"/>
                <a:gd name="T55" fmla="*/ 1287780 h 2788920"/>
                <a:gd name="T56" fmla="*/ 1 w 8519160"/>
                <a:gd name="T57" fmla="*/ 1234440 h 2788920"/>
                <a:gd name="T58" fmla="*/ 1 w 8519160"/>
                <a:gd name="T59" fmla="*/ 1158240 h 2788920"/>
                <a:gd name="T60" fmla="*/ 1 w 8519160"/>
                <a:gd name="T61" fmla="*/ 1097280 h 2788920"/>
                <a:gd name="T62" fmla="*/ 1 w 8519160"/>
                <a:gd name="T63" fmla="*/ 1059180 h 2788920"/>
                <a:gd name="T64" fmla="*/ 1 w 8519160"/>
                <a:gd name="T65" fmla="*/ 1005840 h 2788920"/>
                <a:gd name="T66" fmla="*/ 1 w 8519160"/>
                <a:gd name="T67" fmla="*/ 967740 h 2788920"/>
                <a:gd name="T68" fmla="*/ 1 w 8519160"/>
                <a:gd name="T69" fmla="*/ 899160 h 2788920"/>
                <a:gd name="T70" fmla="*/ 1 w 8519160"/>
                <a:gd name="T71" fmla="*/ 861060 h 2788920"/>
                <a:gd name="T72" fmla="*/ 1 w 8519160"/>
                <a:gd name="T73" fmla="*/ 830580 h 2788920"/>
                <a:gd name="T74" fmla="*/ 1 w 8519160"/>
                <a:gd name="T75" fmla="*/ 800100 h 2788920"/>
                <a:gd name="T76" fmla="*/ 1 w 8519160"/>
                <a:gd name="T77" fmla="*/ 723900 h 2788920"/>
                <a:gd name="T78" fmla="*/ 1 w 8519160"/>
                <a:gd name="T79" fmla="*/ 655320 h 2788920"/>
                <a:gd name="T80" fmla="*/ 1 w 8519160"/>
                <a:gd name="T81" fmla="*/ 617220 h 2788920"/>
                <a:gd name="T82" fmla="*/ 1 w 8519160"/>
                <a:gd name="T83" fmla="*/ 541020 h 2788920"/>
                <a:gd name="T84" fmla="*/ 1 w 8519160"/>
                <a:gd name="T85" fmla="*/ 502920 h 2788920"/>
                <a:gd name="T86" fmla="*/ 1 w 8519160"/>
                <a:gd name="T87" fmla="*/ 464820 h 2788920"/>
                <a:gd name="T88" fmla="*/ 1 w 8519160"/>
                <a:gd name="T89" fmla="*/ 434340 h 2788920"/>
                <a:gd name="T90" fmla="*/ 1 w 8519160"/>
                <a:gd name="T91" fmla="*/ 411480 h 2788920"/>
                <a:gd name="T92" fmla="*/ 1 w 8519160"/>
                <a:gd name="T93" fmla="*/ 381000 h 2788920"/>
                <a:gd name="T94" fmla="*/ 1 w 8519160"/>
                <a:gd name="T95" fmla="*/ 304800 h 2788920"/>
                <a:gd name="T96" fmla="*/ 1 w 8519160"/>
                <a:gd name="T97" fmla="*/ 274320 h 2788920"/>
                <a:gd name="T98" fmla="*/ 1 w 8519160"/>
                <a:gd name="T99" fmla="*/ 243840 h 2788920"/>
                <a:gd name="T100" fmla="*/ 1 w 8519160"/>
                <a:gd name="T101" fmla="*/ 220980 h 2788920"/>
                <a:gd name="T102" fmla="*/ 1 w 8519160"/>
                <a:gd name="T103" fmla="*/ 190500 h 2788920"/>
                <a:gd name="T104" fmla="*/ 1 w 8519160"/>
                <a:gd name="T105" fmla="*/ 129540 h 2788920"/>
                <a:gd name="T106" fmla="*/ 1 w 8519160"/>
                <a:gd name="T107" fmla="*/ 22860 h 2788920"/>
                <a:gd name="T108" fmla="*/ 1 w 8519160"/>
                <a:gd name="T109" fmla="*/ 30480 h 278892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519160" h="2788920">
                  <a:moveTo>
                    <a:pt x="0" y="2788920"/>
                  </a:moveTo>
                  <a:cubicBezTo>
                    <a:pt x="12700" y="2783840"/>
                    <a:pt x="25124" y="2778005"/>
                    <a:pt x="38100" y="2773680"/>
                  </a:cubicBezTo>
                  <a:cubicBezTo>
                    <a:pt x="48035" y="2770368"/>
                    <a:pt x="58549" y="2769069"/>
                    <a:pt x="68580" y="2766060"/>
                  </a:cubicBezTo>
                  <a:cubicBezTo>
                    <a:pt x="83967" y="2761444"/>
                    <a:pt x="99060" y="2755900"/>
                    <a:pt x="114300" y="2750820"/>
                  </a:cubicBezTo>
                  <a:cubicBezTo>
                    <a:pt x="121920" y="2748280"/>
                    <a:pt x="130477" y="2747655"/>
                    <a:pt x="137160" y="2743200"/>
                  </a:cubicBezTo>
                  <a:cubicBezTo>
                    <a:pt x="144780" y="2738120"/>
                    <a:pt x="151602" y="2731568"/>
                    <a:pt x="160020" y="2727960"/>
                  </a:cubicBezTo>
                  <a:cubicBezTo>
                    <a:pt x="194200" y="2713311"/>
                    <a:pt x="183703" y="2727548"/>
                    <a:pt x="213360" y="2712720"/>
                  </a:cubicBezTo>
                  <a:cubicBezTo>
                    <a:pt x="265983" y="2686408"/>
                    <a:pt x="203265" y="2705719"/>
                    <a:pt x="266700" y="2689860"/>
                  </a:cubicBezTo>
                  <a:cubicBezTo>
                    <a:pt x="321578" y="2634982"/>
                    <a:pt x="291286" y="2648367"/>
                    <a:pt x="350520" y="2636520"/>
                  </a:cubicBezTo>
                  <a:cubicBezTo>
                    <a:pt x="360680" y="2628900"/>
                    <a:pt x="369395" y="2618818"/>
                    <a:pt x="381000" y="2613660"/>
                  </a:cubicBezTo>
                  <a:cubicBezTo>
                    <a:pt x="439306" y="2587746"/>
                    <a:pt x="401289" y="2628919"/>
                    <a:pt x="464820" y="2590800"/>
                  </a:cubicBezTo>
                  <a:cubicBezTo>
                    <a:pt x="547136" y="2541410"/>
                    <a:pt x="463636" y="2586482"/>
                    <a:pt x="533400" y="2560320"/>
                  </a:cubicBezTo>
                  <a:cubicBezTo>
                    <a:pt x="544036" y="2556332"/>
                    <a:pt x="553500" y="2549693"/>
                    <a:pt x="563880" y="2545080"/>
                  </a:cubicBezTo>
                  <a:cubicBezTo>
                    <a:pt x="576379" y="2539525"/>
                    <a:pt x="589481" y="2535395"/>
                    <a:pt x="601980" y="2529840"/>
                  </a:cubicBezTo>
                  <a:cubicBezTo>
                    <a:pt x="612360" y="2525227"/>
                    <a:pt x="621824" y="2518588"/>
                    <a:pt x="632460" y="2514600"/>
                  </a:cubicBezTo>
                  <a:cubicBezTo>
                    <a:pt x="642266" y="2510923"/>
                    <a:pt x="653273" y="2511008"/>
                    <a:pt x="662940" y="2506980"/>
                  </a:cubicBezTo>
                  <a:cubicBezTo>
                    <a:pt x="683911" y="2498242"/>
                    <a:pt x="702347" y="2483684"/>
                    <a:pt x="723900" y="2476500"/>
                  </a:cubicBezTo>
                  <a:cubicBezTo>
                    <a:pt x="739140" y="2471420"/>
                    <a:pt x="755252" y="2468444"/>
                    <a:pt x="769620" y="2461260"/>
                  </a:cubicBezTo>
                  <a:cubicBezTo>
                    <a:pt x="839947" y="2426096"/>
                    <a:pt x="808540" y="2436290"/>
                    <a:pt x="861060" y="2423160"/>
                  </a:cubicBezTo>
                  <a:cubicBezTo>
                    <a:pt x="876300" y="2413000"/>
                    <a:pt x="893828" y="2405632"/>
                    <a:pt x="906780" y="2392680"/>
                  </a:cubicBezTo>
                  <a:cubicBezTo>
                    <a:pt x="935320" y="2364140"/>
                    <a:pt x="919417" y="2373228"/>
                    <a:pt x="952500" y="2362200"/>
                  </a:cubicBezTo>
                  <a:cubicBezTo>
                    <a:pt x="960120" y="2354580"/>
                    <a:pt x="967020" y="2346164"/>
                    <a:pt x="975360" y="2339340"/>
                  </a:cubicBezTo>
                  <a:lnTo>
                    <a:pt x="1066800" y="2270760"/>
                  </a:lnTo>
                  <a:cubicBezTo>
                    <a:pt x="1076960" y="2263140"/>
                    <a:pt x="1086713" y="2254945"/>
                    <a:pt x="1097280" y="2247900"/>
                  </a:cubicBezTo>
                  <a:cubicBezTo>
                    <a:pt x="1112520" y="2237740"/>
                    <a:pt x="1128347" y="2228410"/>
                    <a:pt x="1143000" y="2217420"/>
                  </a:cubicBezTo>
                  <a:cubicBezTo>
                    <a:pt x="1153160" y="2209800"/>
                    <a:pt x="1162453" y="2200861"/>
                    <a:pt x="1173480" y="2194560"/>
                  </a:cubicBezTo>
                  <a:cubicBezTo>
                    <a:pt x="1180454" y="2190575"/>
                    <a:pt x="1188617" y="2189147"/>
                    <a:pt x="1196340" y="2186940"/>
                  </a:cubicBezTo>
                  <a:cubicBezTo>
                    <a:pt x="1215674" y="2181416"/>
                    <a:pt x="1231410" y="2179530"/>
                    <a:pt x="1249680" y="2171700"/>
                  </a:cubicBezTo>
                  <a:cubicBezTo>
                    <a:pt x="1260121" y="2167225"/>
                    <a:pt x="1269719" y="2160935"/>
                    <a:pt x="1280160" y="2156460"/>
                  </a:cubicBezTo>
                  <a:cubicBezTo>
                    <a:pt x="1287543" y="2153296"/>
                    <a:pt x="1295523" y="2151723"/>
                    <a:pt x="1303020" y="2148840"/>
                  </a:cubicBezTo>
                  <a:cubicBezTo>
                    <a:pt x="1328553" y="2139020"/>
                    <a:pt x="1352031" y="2121381"/>
                    <a:pt x="1379220" y="2118360"/>
                  </a:cubicBezTo>
                  <a:lnTo>
                    <a:pt x="1447800" y="2110740"/>
                  </a:lnTo>
                  <a:cubicBezTo>
                    <a:pt x="1478670" y="2100450"/>
                    <a:pt x="1469680" y="2102396"/>
                    <a:pt x="1508760" y="2095500"/>
                  </a:cubicBezTo>
                  <a:cubicBezTo>
                    <a:pt x="1539190" y="2090130"/>
                    <a:pt x="1570885" y="2090032"/>
                    <a:pt x="1600200" y="2080260"/>
                  </a:cubicBezTo>
                  <a:cubicBezTo>
                    <a:pt x="1617270" y="2074570"/>
                    <a:pt x="1635771" y="2067754"/>
                    <a:pt x="1653540" y="2065020"/>
                  </a:cubicBezTo>
                  <a:cubicBezTo>
                    <a:pt x="1676273" y="2061523"/>
                    <a:pt x="1699321" y="2060440"/>
                    <a:pt x="1722120" y="2057400"/>
                  </a:cubicBezTo>
                  <a:cubicBezTo>
                    <a:pt x="1737435" y="2055358"/>
                    <a:pt x="1752758" y="2053132"/>
                    <a:pt x="1767840" y="2049780"/>
                  </a:cubicBezTo>
                  <a:cubicBezTo>
                    <a:pt x="1775681" y="2048038"/>
                    <a:pt x="1782738" y="2043222"/>
                    <a:pt x="1790700" y="2042160"/>
                  </a:cubicBezTo>
                  <a:cubicBezTo>
                    <a:pt x="1821017" y="2038118"/>
                    <a:pt x="1851660" y="2037080"/>
                    <a:pt x="1882140" y="2034540"/>
                  </a:cubicBezTo>
                  <a:cubicBezTo>
                    <a:pt x="1889760" y="2032000"/>
                    <a:pt x="1897208" y="2028868"/>
                    <a:pt x="1905000" y="2026920"/>
                  </a:cubicBezTo>
                  <a:cubicBezTo>
                    <a:pt x="1949990" y="2015673"/>
                    <a:pt x="1974869" y="2016412"/>
                    <a:pt x="2026920" y="2011680"/>
                  </a:cubicBezTo>
                  <a:cubicBezTo>
                    <a:pt x="2039620" y="2009140"/>
                    <a:pt x="2052455" y="2007201"/>
                    <a:pt x="2065020" y="2004060"/>
                  </a:cubicBezTo>
                  <a:cubicBezTo>
                    <a:pt x="2072812" y="2002112"/>
                    <a:pt x="2080004" y="1998015"/>
                    <a:pt x="2087880" y="1996440"/>
                  </a:cubicBezTo>
                  <a:cubicBezTo>
                    <a:pt x="2105492" y="1992918"/>
                    <a:pt x="2123549" y="1992033"/>
                    <a:pt x="2141220" y="1988820"/>
                  </a:cubicBezTo>
                  <a:cubicBezTo>
                    <a:pt x="2224652" y="1973651"/>
                    <a:pt x="2111484" y="1988706"/>
                    <a:pt x="2209800" y="1973580"/>
                  </a:cubicBezTo>
                  <a:cubicBezTo>
                    <a:pt x="2350627" y="1951914"/>
                    <a:pt x="2182166" y="1983679"/>
                    <a:pt x="2346960" y="1950720"/>
                  </a:cubicBezTo>
                  <a:cubicBezTo>
                    <a:pt x="2359660" y="1948180"/>
                    <a:pt x="2372773" y="1947196"/>
                    <a:pt x="2385060" y="1943100"/>
                  </a:cubicBezTo>
                  <a:cubicBezTo>
                    <a:pt x="2432013" y="1927449"/>
                    <a:pt x="2381904" y="1945349"/>
                    <a:pt x="2438400" y="1920240"/>
                  </a:cubicBezTo>
                  <a:cubicBezTo>
                    <a:pt x="2450899" y="1914685"/>
                    <a:pt x="2463693" y="1909803"/>
                    <a:pt x="2476500" y="1905000"/>
                  </a:cubicBezTo>
                  <a:cubicBezTo>
                    <a:pt x="2484021" y="1902180"/>
                    <a:pt x="2492339" y="1901281"/>
                    <a:pt x="2499360" y="1897380"/>
                  </a:cubicBezTo>
                  <a:cubicBezTo>
                    <a:pt x="2515371" y="1888485"/>
                    <a:pt x="2529840" y="1877060"/>
                    <a:pt x="2545080" y="1866900"/>
                  </a:cubicBezTo>
                  <a:cubicBezTo>
                    <a:pt x="2552700" y="1861820"/>
                    <a:pt x="2561464" y="1858136"/>
                    <a:pt x="2567940" y="1851660"/>
                  </a:cubicBezTo>
                  <a:cubicBezTo>
                    <a:pt x="2588721" y="1830879"/>
                    <a:pt x="2595213" y="1822232"/>
                    <a:pt x="2621280" y="1805940"/>
                  </a:cubicBezTo>
                  <a:cubicBezTo>
                    <a:pt x="2630913" y="1799920"/>
                    <a:pt x="2642517" y="1797302"/>
                    <a:pt x="2651760" y="1790700"/>
                  </a:cubicBezTo>
                  <a:cubicBezTo>
                    <a:pt x="2660529" y="1784436"/>
                    <a:pt x="2666114" y="1774456"/>
                    <a:pt x="2674620" y="1767840"/>
                  </a:cubicBezTo>
                  <a:cubicBezTo>
                    <a:pt x="2689078" y="1756595"/>
                    <a:pt x="2705435" y="1748006"/>
                    <a:pt x="2720340" y="1737360"/>
                  </a:cubicBezTo>
                  <a:cubicBezTo>
                    <a:pt x="2741009" y="1722597"/>
                    <a:pt x="2760980" y="1706880"/>
                    <a:pt x="2781300" y="1691640"/>
                  </a:cubicBezTo>
                  <a:lnTo>
                    <a:pt x="2811780" y="1668780"/>
                  </a:lnTo>
                  <a:cubicBezTo>
                    <a:pt x="2821940" y="1661160"/>
                    <a:pt x="2831693" y="1652965"/>
                    <a:pt x="2842260" y="1645920"/>
                  </a:cubicBezTo>
                  <a:cubicBezTo>
                    <a:pt x="2849880" y="1640840"/>
                    <a:pt x="2856702" y="1634288"/>
                    <a:pt x="2865120" y="1630680"/>
                  </a:cubicBezTo>
                  <a:cubicBezTo>
                    <a:pt x="2874746" y="1626555"/>
                    <a:pt x="2885794" y="1626737"/>
                    <a:pt x="2895600" y="1623060"/>
                  </a:cubicBezTo>
                  <a:cubicBezTo>
                    <a:pt x="2932080" y="1609380"/>
                    <a:pt x="2916141" y="1607769"/>
                    <a:pt x="2948940" y="1600200"/>
                  </a:cubicBezTo>
                  <a:cubicBezTo>
                    <a:pt x="2974180" y="1594375"/>
                    <a:pt x="2999343" y="1587305"/>
                    <a:pt x="3025140" y="1584960"/>
                  </a:cubicBezTo>
                  <a:cubicBezTo>
                    <a:pt x="3157088" y="1572965"/>
                    <a:pt x="3080944" y="1578815"/>
                    <a:pt x="3253740" y="1569720"/>
                  </a:cubicBezTo>
                  <a:cubicBezTo>
                    <a:pt x="3266440" y="1567180"/>
                    <a:pt x="3279065" y="1564229"/>
                    <a:pt x="3291840" y="1562100"/>
                  </a:cubicBezTo>
                  <a:cubicBezTo>
                    <a:pt x="3309556" y="1559147"/>
                    <a:pt x="3327509" y="1557693"/>
                    <a:pt x="3345180" y="1554480"/>
                  </a:cubicBezTo>
                  <a:cubicBezTo>
                    <a:pt x="3355484" y="1552607"/>
                    <a:pt x="3365309" y="1548452"/>
                    <a:pt x="3375660" y="1546860"/>
                  </a:cubicBezTo>
                  <a:cubicBezTo>
                    <a:pt x="3398393" y="1543363"/>
                    <a:pt x="3421380" y="1541780"/>
                    <a:pt x="3444240" y="1539240"/>
                  </a:cubicBezTo>
                  <a:cubicBezTo>
                    <a:pt x="3496128" y="1521944"/>
                    <a:pt x="3432308" y="1543715"/>
                    <a:pt x="3505200" y="1516380"/>
                  </a:cubicBezTo>
                  <a:cubicBezTo>
                    <a:pt x="3558099" y="1496543"/>
                    <a:pt x="3536085" y="1516178"/>
                    <a:pt x="3627120" y="1470660"/>
                  </a:cubicBezTo>
                  <a:cubicBezTo>
                    <a:pt x="3728209" y="1420115"/>
                    <a:pt x="3601975" y="1481436"/>
                    <a:pt x="3680460" y="1447800"/>
                  </a:cubicBezTo>
                  <a:cubicBezTo>
                    <a:pt x="3736246" y="1423892"/>
                    <a:pt x="3685225" y="1438989"/>
                    <a:pt x="3741420" y="1424940"/>
                  </a:cubicBezTo>
                  <a:cubicBezTo>
                    <a:pt x="3749040" y="1419860"/>
                    <a:pt x="3755862" y="1413308"/>
                    <a:pt x="3764280" y="1409700"/>
                  </a:cubicBezTo>
                  <a:cubicBezTo>
                    <a:pt x="3773906" y="1405575"/>
                    <a:pt x="3784467" y="1404010"/>
                    <a:pt x="3794760" y="1402080"/>
                  </a:cubicBezTo>
                  <a:cubicBezTo>
                    <a:pt x="3825131" y="1396385"/>
                    <a:pt x="3855720" y="1391920"/>
                    <a:pt x="3886200" y="1386840"/>
                  </a:cubicBezTo>
                  <a:cubicBezTo>
                    <a:pt x="4050851" y="1359398"/>
                    <a:pt x="3798965" y="1401015"/>
                    <a:pt x="3985260" y="1371600"/>
                  </a:cubicBezTo>
                  <a:cubicBezTo>
                    <a:pt x="4175290" y="1341595"/>
                    <a:pt x="4010432" y="1367716"/>
                    <a:pt x="4114800" y="1348740"/>
                  </a:cubicBezTo>
                  <a:cubicBezTo>
                    <a:pt x="4130001" y="1345976"/>
                    <a:pt x="4145319" y="1343884"/>
                    <a:pt x="4160520" y="1341120"/>
                  </a:cubicBezTo>
                  <a:cubicBezTo>
                    <a:pt x="4173263" y="1338803"/>
                    <a:pt x="4185845" y="1335629"/>
                    <a:pt x="4198620" y="1333500"/>
                  </a:cubicBezTo>
                  <a:cubicBezTo>
                    <a:pt x="4216336" y="1330547"/>
                    <a:pt x="4234244" y="1328833"/>
                    <a:pt x="4251960" y="1325880"/>
                  </a:cubicBezTo>
                  <a:cubicBezTo>
                    <a:pt x="4264735" y="1323751"/>
                    <a:pt x="4277655" y="1321982"/>
                    <a:pt x="4290060" y="1318260"/>
                  </a:cubicBezTo>
                  <a:cubicBezTo>
                    <a:pt x="4303161" y="1314330"/>
                    <a:pt x="4314607" y="1304868"/>
                    <a:pt x="4328160" y="1303020"/>
                  </a:cubicBezTo>
                  <a:cubicBezTo>
                    <a:pt x="4371018" y="1297176"/>
                    <a:pt x="4414520" y="1297940"/>
                    <a:pt x="4457700" y="1295400"/>
                  </a:cubicBezTo>
                  <a:cubicBezTo>
                    <a:pt x="4472940" y="1292860"/>
                    <a:pt x="4488270" y="1290810"/>
                    <a:pt x="4503420" y="1287780"/>
                  </a:cubicBezTo>
                  <a:cubicBezTo>
                    <a:pt x="4551013" y="1278261"/>
                    <a:pt x="4516816" y="1283434"/>
                    <a:pt x="4556760" y="1272540"/>
                  </a:cubicBezTo>
                  <a:cubicBezTo>
                    <a:pt x="4607308" y="1258754"/>
                    <a:pt x="4611389" y="1258566"/>
                    <a:pt x="4655820" y="1249680"/>
                  </a:cubicBezTo>
                  <a:cubicBezTo>
                    <a:pt x="4663440" y="1244600"/>
                    <a:pt x="4670489" y="1238536"/>
                    <a:pt x="4678680" y="1234440"/>
                  </a:cubicBezTo>
                  <a:cubicBezTo>
                    <a:pt x="4702869" y="1222345"/>
                    <a:pt x="4767723" y="1202219"/>
                    <a:pt x="4785360" y="1196340"/>
                  </a:cubicBezTo>
                  <a:cubicBezTo>
                    <a:pt x="4792980" y="1193800"/>
                    <a:pt x="4801036" y="1192312"/>
                    <a:pt x="4808220" y="1188720"/>
                  </a:cubicBezTo>
                  <a:cubicBezTo>
                    <a:pt x="4842728" y="1171466"/>
                    <a:pt x="4846448" y="1166912"/>
                    <a:pt x="4876800" y="1158240"/>
                  </a:cubicBezTo>
                  <a:cubicBezTo>
                    <a:pt x="4888193" y="1154985"/>
                    <a:pt x="4917960" y="1149090"/>
                    <a:pt x="4930140" y="1143000"/>
                  </a:cubicBezTo>
                  <a:cubicBezTo>
                    <a:pt x="4943387" y="1136376"/>
                    <a:pt x="4954757" y="1126269"/>
                    <a:pt x="4968240" y="1120140"/>
                  </a:cubicBezTo>
                  <a:cubicBezTo>
                    <a:pt x="4990914" y="1109833"/>
                    <a:pt x="5019876" y="1103421"/>
                    <a:pt x="5044440" y="1097280"/>
                  </a:cubicBezTo>
                  <a:cubicBezTo>
                    <a:pt x="5052060" y="1092200"/>
                    <a:pt x="5058931" y="1085759"/>
                    <a:pt x="5067300" y="1082040"/>
                  </a:cubicBezTo>
                  <a:cubicBezTo>
                    <a:pt x="5081980" y="1075516"/>
                    <a:pt x="5097780" y="1071880"/>
                    <a:pt x="5113020" y="1066800"/>
                  </a:cubicBezTo>
                  <a:cubicBezTo>
                    <a:pt x="5120640" y="1064260"/>
                    <a:pt x="5128696" y="1062772"/>
                    <a:pt x="5135880" y="1059180"/>
                  </a:cubicBezTo>
                  <a:cubicBezTo>
                    <a:pt x="5156200" y="1049020"/>
                    <a:pt x="5175746" y="1037137"/>
                    <a:pt x="5196840" y="1028700"/>
                  </a:cubicBezTo>
                  <a:cubicBezTo>
                    <a:pt x="5209540" y="1023620"/>
                    <a:pt x="5222133" y="1018263"/>
                    <a:pt x="5234940" y="1013460"/>
                  </a:cubicBezTo>
                  <a:cubicBezTo>
                    <a:pt x="5242461" y="1010640"/>
                    <a:pt x="5250417" y="1009004"/>
                    <a:pt x="5257800" y="1005840"/>
                  </a:cubicBezTo>
                  <a:cubicBezTo>
                    <a:pt x="5268241" y="1001365"/>
                    <a:pt x="5277839" y="995075"/>
                    <a:pt x="5288280" y="990600"/>
                  </a:cubicBezTo>
                  <a:cubicBezTo>
                    <a:pt x="5295663" y="987436"/>
                    <a:pt x="5303956" y="986572"/>
                    <a:pt x="5311140" y="982980"/>
                  </a:cubicBezTo>
                  <a:cubicBezTo>
                    <a:pt x="5319331" y="978884"/>
                    <a:pt x="5325960" y="972125"/>
                    <a:pt x="5334000" y="967740"/>
                  </a:cubicBezTo>
                  <a:cubicBezTo>
                    <a:pt x="5353944" y="956861"/>
                    <a:pt x="5376057" y="949862"/>
                    <a:pt x="5394960" y="937260"/>
                  </a:cubicBezTo>
                  <a:cubicBezTo>
                    <a:pt x="5410200" y="927100"/>
                    <a:pt x="5422719" y="910372"/>
                    <a:pt x="5440680" y="906780"/>
                  </a:cubicBezTo>
                  <a:lnTo>
                    <a:pt x="5478780" y="899160"/>
                  </a:lnTo>
                  <a:cubicBezTo>
                    <a:pt x="5486400" y="894080"/>
                    <a:pt x="5493222" y="887528"/>
                    <a:pt x="5501640" y="883920"/>
                  </a:cubicBezTo>
                  <a:cubicBezTo>
                    <a:pt x="5511266" y="879795"/>
                    <a:pt x="5521880" y="878494"/>
                    <a:pt x="5532120" y="876300"/>
                  </a:cubicBezTo>
                  <a:cubicBezTo>
                    <a:pt x="5557448" y="870873"/>
                    <a:pt x="5583746" y="869251"/>
                    <a:pt x="5608320" y="861060"/>
                  </a:cubicBezTo>
                  <a:cubicBezTo>
                    <a:pt x="5615940" y="858520"/>
                    <a:pt x="5623304" y="855015"/>
                    <a:pt x="5631180" y="853440"/>
                  </a:cubicBezTo>
                  <a:cubicBezTo>
                    <a:pt x="5658362" y="848004"/>
                    <a:pt x="5729327" y="840841"/>
                    <a:pt x="5753100" y="838200"/>
                  </a:cubicBezTo>
                  <a:cubicBezTo>
                    <a:pt x="5763260" y="835660"/>
                    <a:pt x="5773276" y="832453"/>
                    <a:pt x="5783580" y="830580"/>
                  </a:cubicBezTo>
                  <a:cubicBezTo>
                    <a:pt x="5801251" y="827367"/>
                    <a:pt x="5819592" y="827686"/>
                    <a:pt x="5836920" y="822960"/>
                  </a:cubicBezTo>
                  <a:cubicBezTo>
                    <a:pt x="5847879" y="819971"/>
                    <a:pt x="5856764" y="811708"/>
                    <a:pt x="5867400" y="807720"/>
                  </a:cubicBezTo>
                  <a:cubicBezTo>
                    <a:pt x="5877206" y="804043"/>
                    <a:pt x="5888213" y="804128"/>
                    <a:pt x="5897880" y="800100"/>
                  </a:cubicBezTo>
                  <a:cubicBezTo>
                    <a:pt x="5918851" y="791362"/>
                    <a:pt x="5936297" y="772438"/>
                    <a:pt x="5958840" y="769620"/>
                  </a:cubicBezTo>
                  <a:lnTo>
                    <a:pt x="6019800" y="762000"/>
                  </a:lnTo>
                  <a:cubicBezTo>
                    <a:pt x="6088984" y="727408"/>
                    <a:pt x="6003393" y="769458"/>
                    <a:pt x="6103620" y="723900"/>
                  </a:cubicBezTo>
                  <a:cubicBezTo>
                    <a:pt x="6113961" y="719200"/>
                    <a:pt x="6123425" y="712542"/>
                    <a:pt x="6134100" y="708660"/>
                  </a:cubicBezTo>
                  <a:cubicBezTo>
                    <a:pt x="6183795" y="690589"/>
                    <a:pt x="6182696" y="699602"/>
                    <a:pt x="6225540" y="678180"/>
                  </a:cubicBezTo>
                  <a:cubicBezTo>
                    <a:pt x="6238787" y="671556"/>
                    <a:pt x="6250393" y="661944"/>
                    <a:pt x="6263640" y="655320"/>
                  </a:cubicBezTo>
                  <a:cubicBezTo>
                    <a:pt x="6270824" y="651728"/>
                    <a:pt x="6278979" y="650520"/>
                    <a:pt x="6286500" y="647700"/>
                  </a:cubicBezTo>
                  <a:cubicBezTo>
                    <a:pt x="6299307" y="642897"/>
                    <a:pt x="6312101" y="638015"/>
                    <a:pt x="6324600" y="632460"/>
                  </a:cubicBezTo>
                  <a:cubicBezTo>
                    <a:pt x="6334980" y="627847"/>
                    <a:pt x="6344639" y="621695"/>
                    <a:pt x="6355080" y="617220"/>
                  </a:cubicBezTo>
                  <a:cubicBezTo>
                    <a:pt x="6378955" y="606988"/>
                    <a:pt x="6396259" y="606547"/>
                    <a:pt x="6423660" y="601980"/>
                  </a:cubicBezTo>
                  <a:cubicBezTo>
                    <a:pt x="6449663" y="588979"/>
                    <a:pt x="6491939" y="565731"/>
                    <a:pt x="6522720" y="556260"/>
                  </a:cubicBezTo>
                  <a:cubicBezTo>
                    <a:pt x="6542739" y="550100"/>
                    <a:pt x="6563809" y="547644"/>
                    <a:pt x="6583680" y="541020"/>
                  </a:cubicBezTo>
                  <a:cubicBezTo>
                    <a:pt x="6594456" y="537428"/>
                    <a:pt x="6603780" y="530393"/>
                    <a:pt x="6614160" y="525780"/>
                  </a:cubicBezTo>
                  <a:cubicBezTo>
                    <a:pt x="6626659" y="520225"/>
                    <a:pt x="6639453" y="515343"/>
                    <a:pt x="6652260" y="510540"/>
                  </a:cubicBezTo>
                  <a:cubicBezTo>
                    <a:pt x="6659781" y="507720"/>
                    <a:pt x="6667737" y="506084"/>
                    <a:pt x="6675120" y="502920"/>
                  </a:cubicBezTo>
                  <a:cubicBezTo>
                    <a:pt x="6685561" y="498445"/>
                    <a:pt x="6695159" y="492155"/>
                    <a:pt x="6705600" y="487680"/>
                  </a:cubicBezTo>
                  <a:cubicBezTo>
                    <a:pt x="6712983" y="484516"/>
                    <a:pt x="6721276" y="483652"/>
                    <a:pt x="6728460" y="480060"/>
                  </a:cubicBezTo>
                  <a:cubicBezTo>
                    <a:pt x="6736651" y="475964"/>
                    <a:pt x="6742632" y="467716"/>
                    <a:pt x="6751320" y="464820"/>
                  </a:cubicBezTo>
                  <a:cubicBezTo>
                    <a:pt x="6765977" y="459934"/>
                    <a:pt x="6781890" y="460230"/>
                    <a:pt x="6797040" y="457200"/>
                  </a:cubicBezTo>
                  <a:cubicBezTo>
                    <a:pt x="6807309" y="455146"/>
                    <a:pt x="6817280" y="451774"/>
                    <a:pt x="6827520" y="449580"/>
                  </a:cubicBezTo>
                  <a:cubicBezTo>
                    <a:pt x="6852848" y="444153"/>
                    <a:pt x="6879146" y="442531"/>
                    <a:pt x="6903720" y="434340"/>
                  </a:cubicBezTo>
                  <a:cubicBezTo>
                    <a:pt x="6911340" y="431800"/>
                    <a:pt x="6918704" y="428295"/>
                    <a:pt x="6926580" y="426720"/>
                  </a:cubicBezTo>
                  <a:cubicBezTo>
                    <a:pt x="6944192" y="423198"/>
                    <a:pt x="6962204" y="422053"/>
                    <a:pt x="6979920" y="419100"/>
                  </a:cubicBezTo>
                  <a:cubicBezTo>
                    <a:pt x="6992695" y="416971"/>
                    <a:pt x="7005122" y="412653"/>
                    <a:pt x="7018020" y="411480"/>
                  </a:cubicBezTo>
                  <a:cubicBezTo>
                    <a:pt x="7061097" y="407564"/>
                    <a:pt x="7104380" y="406400"/>
                    <a:pt x="7147560" y="403860"/>
                  </a:cubicBezTo>
                  <a:lnTo>
                    <a:pt x="7193280" y="388620"/>
                  </a:lnTo>
                  <a:lnTo>
                    <a:pt x="7216140" y="381000"/>
                  </a:lnTo>
                  <a:cubicBezTo>
                    <a:pt x="7234077" y="363063"/>
                    <a:pt x="7260415" y="333736"/>
                    <a:pt x="7284720" y="327660"/>
                  </a:cubicBezTo>
                  <a:cubicBezTo>
                    <a:pt x="7294880" y="325120"/>
                    <a:pt x="7305169" y="323049"/>
                    <a:pt x="7315200" y="320040"/>
                  </a:cubicBezTo>
                  <a:cubicBezTo>
                    <a:pt x="7330587" y="315424"/>
                    <a:pt x="7345680" y="309880"/>
                    <a:pt x="7360920" y="304800"/>
                  </a:cubicBezTo>
                  <a:cubicBezTo>
                    <a:pt x="7368540" y="302260"/>
                    <a:pt x="7375763" y="297681"/>
                    <a:pt x="7383780" y="297180"/>
                  </a:cubicBezTo>
                  <a:lnTo>
                    <a:pt x="7505700" y="289560"/>
                  </a:lnTo>
                  <a:cubicBezTo>
                    <a:pt x="7568205" y="268725"/>
                    <a:pt x="7469535" y="299841"/>
                    <a:pt x="7597140" y="274320"/>
                  </a:cubicBezTo>
                  <a:cubicBezTo>
                    <a:pt x="7612892" y="271170"/>
                    <a:pt x="7626894" y="260854"/>
                    <a:pt x="7642860" y="259080"/>
                  </a:cubicBezTo>
                  <a:cubicBezTo>
                    <a:pt x="7665720" y="256540"/>
                    <a:pt x="7688670" y="254713"/>
                    <a:pt x="7711440" y="251460"/>
                  </a:cubicBezTo>
                  <a:cubicBezTo>
                    <a:pt x="7724261" y="249628"/>
                    <a:pt x="7736797" y="246157"/>
                    <a:pt x="7749540" y="243840"/>
                  </a:cubicBezTo>
                  <a:cubicBezTo>
                    <a:pt x="7764741" y="241076"/>
                    <a:pt x="7780059" y="238984"/>
                    <a:pt x="7795260" y="236220"/>
                  </a:cubicBezTo>
                  <a:cubicBezTo>
                    <a:pt x="7808003" y="233903"/>
                    <a:pt x="7820522" y="230312"/>
                    <a:pt x="7833360" y="228600"/>
                  </a:cubicBezTo>
                  <a:cubicBezTo>
                    <a:pt x="7858663" y="225226"/>
                    <a:pt x="7884189" y="223799"/>
                    <a:pt x="7909560" y="220980"/>
                  </a:cubicBezTo>
                  <a:cubicBezTo>
                    <a:pt x="7929913" y="218719"/>
                    <a:pt x="7950200" y="215900"/>
                    <a:pt x="7970520" y="213360"/>
                  </a:cubicBezTo>
                  <a:lnTo>
                    <a:pt x="8016240" y="198120"/>
                  </a:lnTo>
                  <a:cubicBezTo>
                    <a:pt x="8023860" y="195580"/>
                    <a:pt x="8032417" y="194955"/>
                    <a:pt x="8039100" y="190500"/>
                  </a:cubicBezTo>
                  <a:cubicBezTo>
                    <a:pt x="8046720" y="185420"/>
                    <a:pt x="8053645" y="179098"/>
                    <a:pt x="8061960" y="175260"/>
                  </a:cubicBezTo>
                  <a:cubicBezTo>
                    <a:pt x="8086799" y="163796"/>
                    <a:pt x="8112207" y="153431"/>
                    <a:pt x="8138160" y="144780"/>
                  </a:cubicBezTo>
                  <a:cubicBezTo>
                    <a:pt x="8153400" y="139700"/>
                    <a:pt x="8170514" y="138451"/>
                    <a:pt x="8183880" y="129540"/>
                  </a:cubicBezTo>
                  <a:cubicBezTo>
                    <a:pt x="8215706" y="108322"/>
                    <a:pt x="8200264" y="120776"/>
                    <a:pt x="8229600" y="91440"/>
                  </a:cubicBezTo>
                  <a:cubicBezTo>
                    <a:pt x="8242991" y="51266"/>
                    <a:pt x="8228369" y="83773"/>
                    <a:pt x="8260080" y="45720"/>
                  </a:cubicBezTo>
                  <a:cubicBezTo>
                    <a:pt x="8265943" y="38685"/>
                    <a:pt x="8268844" y="29336"/>
                    <a:pt x="8275320" y="22860"/>
                  </a:cubicBezTo>
                  <a:cubicBezTo>
                    <a:pt x="8290092" y="8088"/>
                    <a:pt x="8302447" y="6198"/>
                    <a:pt x="8321040" y="0"/>
                  </a:cubicBezTo>
                  <a:cubicBezTo>
                    <a:pt x="8374892" y="10770"/>
                    <a:pt x="8346853" y="3524"/>
                    <a:pt x="8404860" y="22860"/>
                  </a:cubicBezTo>
                  <a:lnTo>
                    <a:pt x="8427720" y="30480"/>
                  </a:lnTo>
                  <a:cubicBezTo>
                    <a:pt x="8450580" y="27940"/>
                    <a:pt x="8473612" y="26641"/>
                    <a:pt x="8496300" y="22860"/>
                  </a:cubicBezTo>
                  <a:cubicBezTo>
                    <a:pt x="8504223" y="21540"/>
                    <a:pt x="8519160" y="15240"/>
                    <a:pt x="8519160" y="15240"/>
                  </a:cubicBezTo>
                </a:path>
              </a:pathLst>
            </a:custGeom>
            <a:noFill/>
            <a:ln w="10160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grpSp>
          <p:nvGrpSpPr>
            <p:cNvPr id="76811" name="Gruppieren 11">
              <a:extLst>
                <a:ext uri="{FF2B5EF4-FFF2-40B4-BE49-F238E27FC236}">
                  <a16:creationId xmlns:a16="http://schemas.microsoft.com/office/drawing/2014/main" id="{F126ADBB-12CE-4809-8B8E-95AD0EF1E696}"/>
                </a:ext>
              </a:extLst>
            </p:cNvPr>
            <p:cNvGrpSpPr>
              <a:grpSpLocks/>
            </p:cNvGrpSpPr>
            <p:nvPr/>
          </p:nvGrpSpPr>
          <p:grpSpPr bwMode="auto">
            <a:xfrm rot="286618">
              <a:off x="2018625" y="2954951"/>
              <a:ext cx="5757650" cy="2797267"/>
              <a:chOff x="814131" y="2773552"/>
              <a:chExt cx="8209754" cy="2797267"/>
            </a:xfrm>
          </p:grpSpPr>
          <p:pic>
            <p:nvPicPr>
              <p:cNvPr id="76812" name="Grafik 12">
                <a:extLst>
                  <a:ext uri="{FF2B5EF4-FFF2-40B4-BE49-F238E27FC236}">
                    <a16:creationId xmlns:a16="http://schemas.microsoft.com/office/drawing/2014/main" id="{A81D5F72-CFAF-48EB-9B55-499E1368DE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852986" y="529176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3" name="Grafik 13">
                <a:extLst>
                  <a:ext uri="{FF2B5EF4-FFF2-40B4-BE49-F238E27FC236}">
                    <a16:creationId xmlns:a16="http://schemas.microsoft.com/office/drawing/2014/main" id="{113FE199-3833-405A-8F51-AD816509AB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919304">
                <a:off x="1163407" y="515604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4" name="Grafik 14">
                <a:extLst>
                  <a:ext uri="{FF2B5EF4-FFF2-40B4-BE49-F238E27FC236}">
                    <a16:creationId xmlns:a16="http://schemas.microsoft.com/office/drawing/2014/main" id="{4D39E20C-199A-45A3-BC4C-10EFC758C5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302988">
                <a:off x="1477219" y="5047976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5" name="Grafik 15">
                <a:extLst>
                  <a:ext uri="{FF2B5EF4-FFF2-40B4-BE49-F238E27FC236}">
                    <a16:creationId xmlns:a16="http://schemas.microsoft.com/office/drawing/2014/main" id="{F162784C-E927-468F-A829-DC6F63CC70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1786346" y="4960291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6816" name="Gruppieren 16">
                <a:extLst>
                  <a:ext uri="{FF2B5EF4-FFF2-40B4-BE49-F238E27FC236}">
                    <a16:creationId xmlns:a16="http://schemas.microsoft.com/office/drawing/2014/main" id="{BD8AC127-CF86-4B0F-8899-DAB5806CCF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320531">
                <a:off x="2074080" y="4525204"/>
                <a:ext cx="1333392" cy="512874"/>
                <a:chOff x="2092741" y="4611956"/>
                <a:chExt cx="1333392" cy="512874"/>
              </a:xfrm>
            </p:grpSpPr>
            <p:pic>
              <p:nvPicPr>
                <p:cNvPr id="76837" name="Grafik 37">
                  <a:extLst>
                    <a:ext uri="{FF2B5EF4-FFF2-40B4-BE49-F238E27FC236}">
                      <a16:creationId xmlns:a16="http://schemas.microsoft.com/office/drawing/2014/main" id="{051F210A-DC83-4581-A7F8-D5B801468B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131596" y="4845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8" name="Grafik 38">
                  <a:extLst>
                    <a:ext uri="{FF2B5EF4-FFF2-40B4-BE49-F238E27FC236}">
                      <a16:creationId xmlns:a16="http://schemas.microsoft.com/office/drawing/2014/main" id="{4F00012B-A6DD-4A59-91F2-9A90D3B7AA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416558" y="4771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9" name="Grafik 39">
                  <a:extLst>
                    <a:ext uri="{FF2B5EF4-FFF2-40B4-BE49-F238E27FC236}">
                      <a16:creationId xmlns:a16="http://schemas.microsoft.com/office/drawing/2014/main" id="{12242401-54D8-4ABA-B4FB-B1CB8D549C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764650" y="4684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40" name="Grafik 40">
                  <a:extLst>
                    <a:ext uri="{FF2B5EF4-FFF2-40B4-BE49-F238E27FC236}">
                      <a16:creationId xmlns:a16="http://schemas.microsoft.com/office/drawing/2014/main" id="{517F6E30-CBB7-474A-8F89-88E22ED26F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3147078" y="457310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7" name="Gruppieren 17">
                <a:extLst>
                  <a:ext uri="{FF2B5EF4-FFF2-40B4-BE49-F238E27FC236}">
                    <a16:creationId xmlns:a16="http://schemas.microsoft.com/office/drawing/2014/main" id="{450F1073-1A95-476A-9D1A-A4660FEE53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5854">
                <a:off x="3426592" y="3777148"/>
                <a:ext cx="2333399" cy="839147"/>
                <a:chOff x="3418644" y="3877288"/>
                <a:chExt cx="2333399" cy="839147"/>
              </a:xfrm>
            </p:grpSpPr>
            <p:pic>
              <p:nvPicPr>
                <p:cNvPr id="76830" name="Grafik 30">
                  <a:extLst>
                    <a:ext uri="{FF2B5EF4-FFF2-40B4-BE49-F238E27FC236}">
                      <a16:creationId xmlns:a16="http://schemas.microsoft.com/office/drawing/2014/main" id="{537B7692-E2C2-4F8B-898A-532513CBA3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3457499" y="443738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1" name="Grafik 31">
                  <a:extLst>
                    <a:ext uri="{FF2B5EF4-FFF2-40B4-BE49-F238E27FC236}">
                      <a16:creationId xmlns:a16="http://schemas.microsoft.com/office/drawing/2014/main" id="{77AAF6E0-5F65-465C-8FE4-E430C20A94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3771311" y="43293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2" name="Grafik 32">
                  <a:extLst>
                    <a:ext uri="{FF2B5EF4-FFF2-40B4-BE49-F238E27FC236}">
                      <a16:creationId xmlns:a16="http://schemas.microsoft.com/office/drawing/2014/main" id="{E14A1771-7DF4-4D22-B47A-9B0427A7E5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080438" y="424162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3" name="Grafik 33">
                  <a:extLst>
                    <a:ext uri="{FF2B5EF4-FFF2-40B4-BE49-F238E27FC236}">
                      <a16:creationId xmlns:a16="http://schemas.microsoft.com/office/drawing/2014/main" id="{DAF25138-E82F-4F66-8630-E9C0E67BEE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425688" y="41271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4" name="Grafik 34">
                  <a:extLst>
                    <a:ext uri="{FF2B5EF4-FFF2-40B4-BE49-F238E27FC236}">
                      <a16:creationId xmlns:a16="http://schemas.microsoft.com/office/drawing/2014/main" id="{9C6684AE-D824-4B8F-BF47-333C425228E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710650" y="405310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5" name="Grafik 35">
                  <a:extLst>
                    <a:ext uri="{FF2B5EF4-FFF2-40B4-BE49-F238E27FC236}">
                      <a16:creationId xmlns:a16="http://schemas.microsoft.com/office/drawing/2014/main" id="{23BD8AEA-3304-4EE0-B3CF-DB13D1C6AB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5058742" y="3966225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6" name="Grafik 36">
                  <a:extLst>
                    <a:ext uri="{FF2B5EF4-FFF2-40B4-BE49-F238E27FC236}">
                      <a16:creationId xmlns:a16="http://schemas.microsoft.com/office/drawing/2014/main" id="{0A762B1A-0706-4FC5-8B65-E101586E9F5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5472988" y="3838433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8" name="Gruppieren 18">
                <a:extLst>
                  <a:ext uri="{FF2B5EF4-FFF2-40B4-BE49-F238E27FC236}">
                    <a16:creationId xmlns:a16="http://schemas.microsoft.com/office/drawing/2014/main" id="{831F0398-D4C5-4A8B-8289-64B7466A23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20020">
                <a:off x="5785888" y="3322688"/>
                <a:ext cx="1605340" cy="603286"/>
                <a:chOff x="5747946" y="3406132"/>
                <a:chExt cx="1605340" cy="603286"/>
              </a:xfrm>
            </p:grpSpPr>
            <p:pic>
              <p:nvPicPr>
                <p:cNvPr id="76825" name="Grafik 25">
                  <a:extLst>
                    <a:ext uri="{FF2B5EF4-FFF2-40B4-BE49-F238E27FC236}">
                      <a16:creationId xmlns:a16="http://schemas.microsoft.com/office/drawing/2014/main" id="{E1066D86-C250-4BD0-886A-B8DE2B6B76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5786801" y="37303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6" name="Grafik 26">
                  <a:extLst>
                    <a:ext uri="{FF2B5EF4-FFF2-40B4-BE49-F238E27FC236}">
                      <a16:creationId xmlns:a16="http://schemas.microsoft.com/office/drawing/2014/main" id="{0F4F6BD5-8729-4AE1-804D-493FDF0DDE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095928" y="364268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7" name="Grafik 27">
                  <a:extLst>
                    <a:ext uri="{FF2B5EF4-FFF2-40B4-BE49-F238E27FC236}">
                      <a16:creationId xmlns:a16="http://schemas.microsoft.com/office/drawing/2014/main" id="{DD723995-5639-4EED-B5B5-50FB22F2AA1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441178" y="35281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8" name="Grafik 28">
                  <a:extLst>
                    <a:ext uri="{FF2B5EF4-FFF2-40B4-BE49-F238E27FC236}">
                      <a16:creationId xmlns:a16="http://schemas.microsoft.com/office/drawing/2014/main" id="{95C6F2A9-4E56-4465-9811-0F55E38A4EF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726139" y="3454158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9" name="Grafik 29">
                  <a:extLst>
                    <a:ext uri="{FF2B5EF4-FFF2-40B4-BE49-F238E27FC236}">
                      <a16:creationId xmlns:a16="http://schemas.microsoft.com/office/drawing/2014/main" id="{B0151603-5CCD-4C3C-A326-ADFDF8E093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074231" y="33672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9" name="Gruppieren 19">
                <a:extLst>
                  <a:ext uri="{FF2B5EF4-FFF2-40B4-BE49-F238E27FC236}">
                    <a16:creationId xmlns:a16="http://schemas.microsoft.com/office/drawing/2014/main" id="{806D6A9B-F126-4C72-A513-BE97B94521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8545" y="2773552"/>
                <a:ext cx="1605340" cy="603287"/>
                <a:chOff x="7372905" y="2866744"/>
                <a:chExt cx="1605340" cy="603287"/>
              </a:xfrm>
            </p:grpSpPr>
            <p:pic>
              <p:nvPicPr>
                <p:cNvPr id="76820" name="Grafik 20">
                  <a:extLst>
                    <a:ext uri="{FF2B5EF4-FFF2-40B4-BE49-F238E27FC236}">
                      <a16:creationId xmlns:a16="http://schemas.microsoft.com/office/drawing/2014/main" id="{24DE8321-4ECF-40F7-8404-01553CB5A6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7411760" y="31909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1" name="Grafik 21">
                  <a:extLst>
                    <a:ext uri="{FF2B5EF4-FFF2-40B4-BE49-F238E27FC236}">
                      <a16:creationId xmlns:a16="http://schemas.microsoft.com/office/drawing/2014/main" id="{CF1574E7-43EB-4EC0-B8E8-62B094EC75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720887" y="310329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2" name="Grafik 22">
                  <a:extLst>
                    <a:ext uri="{FF2B5EF4-FFF2-40B4-BE49-F238E27FC236}">
                      <a16:creationId xmlns:a16="http://schemas.microsoft.com/office/drawing/2014/main" id="{68B113FD-0270-4178-8A51-0F2B115002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066137" y="2988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3" name="Grafik 23">
                  <a:extLst>
                    <a:ext uri="{FF2B5EF4-FFF2-40B4-BE49-F238E27FC236}">
                      <a16:creationId xmlns:a16="http://schemas.microsoft.com/office/drawing/2014/main" id="{08A175A6-B1D5-4349-9EBA-C3E1BCA899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351098" y="2914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4" name="Grafik 24">
                  <a:extLst>
                    <a:ext uri="{FF2B5EF4-FFF2-40B4-BE49-F238E27FC236}">
                      <a16:creationId xmlns:a16="http://schemas.microsoft.com/office/drawing/2014/main" id="{681EAA42-5F43-428F-958A-438D8E09248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699190" y="2827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76805" name="Gruppieren 1">
            <a:extLst>
              <a:ext uri="{FF2B5EF4-FFF2-40B4-BE49-F238E27FC236}">
                <a16:creationId xmlns:a16="http://schemas.microsoft.com/office/drawing/2014/main" id="{B8892F78-F9B6-4880-86C3-F1B67924C304}"/>
              </a:ext>
            </a:extLst>
          </p:cNvPr>
          <p:cNvGrpSpPr>
            <a:grpSpLocks/>
          </p:cNvGrpSpPr>
          <p:nvPr/>
        </p:nvGrpSpPr>
        <p:grpSpPr bwMode="auto">
          <a:xfrm>
            <a:off x="512763" y="744538"/>
            <a:ext cx="8880475" cy="1671637"/>
            <a:chOff x="666532" y="352681"/>
            <a:chExt cx="8880140" cy="1670880"/>
          </a:xfrm>
        </p:grpSpPr>
        <p:sp>
          <p:nvSpPr>
            <p:cNvPr id="76808" name="AutoShape 4">
              <a:extLst>
                <a:ext uri="{FF2B5EF4-FFF2-40B4-BE49-F238E27FC236}">
                  <a16:creationId xmlns:a16="http://schemas.microsoft.com/office/drawing/2014/main" id="{5DCD0B21-EDF5-4AF5-B2EC-248FBBA9A6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532" y="352681"/>
              <a:ext cx="8880140" cy="1670880"/>
            </a:xfrm>
            <a:prstGeom prst="bevel">
              <a:avLst>
                <a:gd name="adj" fmla="val 5111"/>
              </a:avLst>
            </a:prstGeom>
            <a:solidFill>
              <a:srgbClr val="F660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  <p:sp>
          <p:nvSpPr>
            <p:cNvPr id="76809" name="Text Box 5">
              <a:extLst>
                <a:ext uri="{FF2B5EF4-FFF2-40B4-BE49-F238E27FC236}">
                  <a16:creationId xmlns:a16="http://schemas.microsoft.com/office/drawing/2014/main" id="{7DDBB3B6-69D4-4E7C-8774-BD0CF9D32E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952037" y="997425"/>
              <a:ext cx="8398561" cy="498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D2E9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07E8C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 marL="290513" indent="-290513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10000"/>
                </a:spcBef>
                <a:buClr>
                  <a:srgbClr val="FC0128"/>
                </a:buClr>
                <a:buSzPct val="120000"/>
              </a:pPr>
              <a:r>
                <a:rPr lang="de-DE" altLang="de-DE" sz="3600" b="1">
                  <a:solidFill>
                    <a:schemeClr val="bg1"/>
                  </a:solidFill>
                </a:rPr>
                <a:t>Vielen Dank für Ihre Aufmerksamkeit</a:t>
              </a:r>
            </a:p>
          </p:txBody>
        </p:sp>
      </p:grpSp>
      <p:sp>
        <p:nvSpPr>
          <p:cNvPr id="76806" name="Textfeld 56">
            <a:extLst>
              <a:ext uri="{FF2B5EF4-FFF2-40B4-BE49-F238E27FC236}">
                <a16:creationId xmlns:a16="http://schemas.microsoft.com/office/drawing/2014/main" id="{E7BC9CE0-08EF-4288-9856-C13CD2F32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144463"/>
            <a:ext cx="1052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rgbClr val="00B050"/>
                </a:solidFill>
              </a:rPr>
              <a:t>!100% !</a:t>
            </a:r>
          </a:p>
        </p:txBody>
      </p:sp>
      <p:sp>
        <p:nvSpPr>
          <p:cNvPr id="76807" name="Textfeld 1">
            <a:extLst>
              <a:ext uri="{FF2B5EF4-FFF2-40B4-BE49-F238E27FC236}">
                <a16:creationId xmlns:a16="http://schemas.microsoft.com/office/drawing/2014/main" id="{4DD3F373-2CC7-4B7C-98C2-D4B501435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6688" y="4294188"/>
            <a:ext cx="5932487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>
                <a:solidFill>
                  <a:schemeClr val="accent2"/>
                </a:solidFill>
              </a:rPr>
              <a:t>Wolfgang Thiel, Vorsitzender</a:t>
            </a:r>
          </a:p>
          <a:p>
            <a:pPr algn="ctr"/>
            <a:r>
              <a:rPr lang="de-DE" altLang="de-DE" b="1">
                <a:solidFill>
                  <a:schemeClr val="accent2"/>
                </a:solidFill>
              </a:rPr>
              <a:t>Initiative Südpfalz-Energie (ISE e.V.)</a:t>
            </a:r>
          </a:p>
          <a:p>
            <a:pPr algn="ctr"/>
            <a:r>
              <a:rPr lang="de-DE" altLang="de-DE">
                <a:solidFill>
                  <a:schemeClr val="accent2"/>
                </a:solidFill>
              </a:rPr>
              <a:t>www.i-suedpfalz-energie.de/</a:t>
            </a:r>
          </a:p>
          <a:p>
            <a:pPr algn="ctr"/>
            <a:r>
              <a:rPr lang="de-DE" altLang="de-DE">
                <a:solidFill>
                  <a:schemeClr val="accent2"/>
                </a:solidFill>
              </a:rPr>
              <a:t>Tel.: +49 172 7419812</a:t>
            </a:r>
          </a:p>
          <a:p>
            <a:pPr algn="ctr"/>
            <a:r>
              <a:rPr lang="de-DE" altLang="de-DE">
                <a:solidFill>
                  <a:schemeClr val="accent2"/>
                </a:solidFill>
              </a:rPr>
              <a:t>eMail: wolfgang@thiel-wt.de</a:t>
            </a:r>
          </a:p>
        </p:txBody>
      </p:sp>
    </p:spTree>
  </p:cSld>
  <p:clrMapOvr>
    <a:masterClrMapping/>
  </p:clrMapOvr>
  <p:transition>
    <p:randomBa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>
            <a:extLst>
              <a:ext uri="{FF2B5EF4-FFF2-40B4-BE49-F238E27FC236}">
                <a16:creationId xmlns:a16="http://schemas.microsoft.com/office/drawing/2014/main" id="{B5A38FAC-3B6D-4C17-904E-08F6DFF75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27000"/>
            <a:ext cx="74644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>
                <a:solidFill>
                  <a:schemeClr val="bg1"/>
                </a:solidFill>
              </a:rPr>
              <a:t>Was könnt ihr tun?</a:t>
            </a:r>
          </a:p>
        </p:txBody>
      </p:sp>
      <p:sp>
        <p:nvSpPr>
          <p:cNvPr id="28675" name="Textfeld 1">
            <a:extLst>
              <a:ext uri="{FF2B5EF4-FFF2-40B4-BE49-F238E27FC236}">
                <a16:creationId xmlns:a16="http://schemas.microsoft.com/office/drawing/2014/main" id="{1629D821-B1AE-4E4D-87D7-F8A2F066A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50" y="941388"/>
            <a:ext cx="900906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altLang="de-DE" sz="1600" u="sng" dirty="0">
                <a:solidFill>
                  <a:schemeClr val="accent2"/>
                </a:solidFill>
              </a:rPr>
              <a:t>Bei euch zu Hause</a:t>
            </a:r>
          </a:p>
          <a:p>
            <a:pPr marL="285750" indent="-285750">
              <a:buFontTx/>
              <a:buChar char="-"/>
              <a:defRPr/>
            </a:pPr>
            <a:r>
              <a:rPr lang="de-DE" altLang="de-DE" sz="1600" dirty="0">
                <a:solidFill>
                  <a:schemeClr val="accent2"/>
                </a:solidFill>
              </a:rPr>
              <a:t>Wie groß ist unser monatlicher Energiebedarf bei Wärme, Strom und Mobilität ?</a:t>
            </a:r>
          </a:p>
          <a:p>
            <a:pPr marL="285750" indent="-285750">
              <a:buFontTx/>
              <a:buChar char="-"/>
              <a:defRPr/>
            </a:pPr>
            <a:r>
              <a:rPr lang="de-DE" altLang="de-DE" sz="1600" dirty="0">
                <a:solidFill>
                  <a:schemeClr val="accent2"/>
                </a:solidFill>
              </a:rPr>
              <a:t>Ist die Beleuchtung schon auf LED umgestellt?</a:t>
            </a:r>
          </a:p>
          <a:p>
            <a:pPr marL="285750" indent="-285750">
              <a:buFontTx/>
              <a:buChar char="-"/>
              <a:defRPr/>
            </a:pPr>
            <a:r>
              <a:rPr lang="de-DE" altLang="de-DE" sz="1600" dirty="0">
                <a:solidFill>
                  <a:schemeClr val="accent2"/>
                </a:solidFill>
              </a:rPr>
              <a:t>Wo gibt es Einsparpotenziale bei Wärme, Strom und Mobilität?</a:t>
            </a:r>
          </a:p>
          <a:p>
            <a:pPr marL="285750" indent="-285750">
              <a:buFontTx/>
              <a:buChar char="-"/>
              <a:defRPr/>
            </a:pPr>
            <a:r>
              <a:rPr lang="de-DE" altLang="de-DE" sz="1600" dirty="0">
                <a:solidFill>
                  <a:schemeClr val="accent2"/>
                </a:solidFill>
              </a:rPr>
              <a:t>Haben wir schon eine PV-Anlage auf dem Dach?</a:t>
            </a:r>
          </a:p>
          <a:p>
            <a:pPr marL="285750" indent="-285750">
              <a:buFontTx/>
              <a:buChar char="-"/>
              <a:defRPr/>
            </a:pPr>
            <a:r>
              <a:rPr lang="de-DE" altLang="de-DE" sz="1600" dirty="0">
                <a:solidFill>
                  <a:schemeClr val="accent2"/>
                </a:solidFill>
              </a:rPr>
              <a:t>Wie siehts aus mit der Ernährung?</a:t>
            </a:r>
          </a:p>
          <a:p>
            <a:pPr marL="285750" indent="-285750">
              <a:buFontTx/>
              <a:buChar char="-"/>
              <a:defRPr/>
            </a:pPr>
            <a:r>
              <a:rPr lang="de-DE" altLang="de-DE" sz="1600" dirty="0">
                <a:solidFill>
                  <a:schemeClr val="accent2"/>
                </a:solidFill>
              </a:rPr>
              <a:t>Sind euere Eltern schon vom Klimaschutz überzeugt?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8C589A66-749B-40F1-B3F9-3F0803C5E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5508625"/>
            <a:ext cx="8697913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>
                <a:solidFill>
                  <a:schemeClr val="accent2"/>
                </a:solidFill>
              </a:rPr>
              <a:t>Klimaschutz und Energiewende fängt bei jedem persönlich an!</a:t>
            </a:r>
          </a:p>
          <a:p>
            <a:pPr algn="ctr"/>
            <a:r>
              <a:rPr lang="de-DE" altLang="de-DE" sz="1800" b="1">
                <a:solidFill>
                  <a:schemeClr val="accent2"/>
                </a:solidFill>
              </a:rPr>
              <a:t>Wir wollen Euch ermutigen, Euere Interessen selbst in die Hand zu nehmen!</a:t>
            </a:r>
            <a:br>
              <a:rPr lang="de-DE" altLang="de-DE" sz="1800" b="1">
                <a:solidFill>
                  <a:schemeClr val="accent2"/>
                </a:solidFill>
              </a:rPr>
            </a:br>
            <a:r>
              <a:rPr lang="de-DE" altLang="de-DE" sz="1800" b="1">
                <a:solidFill>
                  <a:schemeClr val="accent2"/>
                </a:solidFill>
              </a:rPr>
              <a:t>Wir brauchen Euch!</a:t>
            </a:r>
          </a:p>
        </p:txBody>
      </p:sp>
      <p:sp>
        <p:nvSpPr>
          <p:cNvPr id="10" name="Textfeld 1">
            <a:extLst>
              <a:ext uri="{FF2B5EF4-FFF2-40B4-BE49-F238E27FC236}">
                <a16:creationId xmlns:a16="http://schemas.microsoft.com/office/drawing/2014/main" id="{DB785299-0623-43A3-BA2C-64653F163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50" y="3007712"/>
            <a:ext cx="900906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altLang="de-DE" sz="1600" u="sng" dirty="0">
                <a:solidFill>
                  <a:schemeClr val="accent2"/>
                </a:solidFill>
              </a:rPr>
              <a:t>In der Schule</a:t>
            </a:r>
          </a:p>
          <a:p>
            <a:pPr marL="285750" indent="-285750">
              <a:buFontTx/>
              <a:buChar char="-"/>
              <a:defRPr/>
            </a:pPr>
            <a:r>
              <a:rPr lang="de-DE" altLang="de-DE" sz="1600" dirty="0">
                <a:solidFill>
                  <a:schemeClr val="accent2"/>
                </a:solidFill>
              </a:rPr>
              <a:t>Wie groß ist der monatliche Energiebedarf: Wärme, Strom ?</a:t>
            </a:r>
          </a:p>
          <a:p>
            <a:pPr marL="285750" indent="-285750">
              <a:buFontTx/>
              <a:buChar char="-"/>
              <a:defRPr/>
            </a:pPr>
            <a:r>
              <a:rPr lang="de-DE" altLang="de-DE" sz="1600" dirty="0">
                <a:solidFill>
                  <a:schemeClr val="accent2"/>
                </a:solidFill>
              </a:rPr>
              <a:t>Ist die Beleuchtung schon auf LED umgestellt?</a:t>
            </a:r>
          </a:p>
          <a:p>
            <a:pPr marL="285750" indent="-285750">
              <a:buFontTx/>
              <a:buChar char="-"/>
              <a:defRPr/>
            </a:pPr>
            <a:r>
              <a:rPr lang="de-DE" altLang="de-DE" sz="1600" dirty="0">
                <a:solidFill>
                  <a:schemeClr val="accent2"/>
                </a:solidFill>
              </a:rPr>
              <a:t>Gibt es schon eine Arbeitsgruppe „Klimaschutz/Energiewende“ in der Schule?</a:t>
            </a:r>
          </a:p>
          <a:p>
            <a:pPr marL="285750" indent="-285750">
              <a:buFontTx/>
              <a:buChar char="-"/>
              <a:defRPr/>
            </a:pPr>
            <a:r>
              <a:rPr lang="de-DE" altLang="de-DE" sz="1600" dirty="0">
                <a:solidFill>
                  <a:schemeClr val="accent2"/>
                </a:solidFill>
              </a:rPr>
              <a:t>Hat die Schule schon ein Klimaschutzkonzept?</a:t>
            </a: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54A7D6A0-0513-4C76-9F55-58F8656D6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50" y="4543425"/>
            <a:ext cx="90090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600" u="sng">
                <a:solidFill>
                  <a:schemeClr val="accent2"/>
                </a:solidFill>
              </a:rPr>
              <a:t>In euerem Umfeld (Vereine, Kirchen, Jugendraum . . .)</a:t>
            </a:r>
          </a:p>
          <a:p>
            <a:r>
              <a:rPr lang="de-DE" altLang="de-DE" sz="1600">
                <a:solidFill>
                  <a:schemeClr val="accent2"/>
                </a:solidFill>
              </a:rPr>
              <a:t>Hier könnt ihr euch die gleichen Fragen stellen wie bei der Schule!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C240C4AA-8F00-473D-8350-441C24D43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9"/>
          <a:stretch>
            <a:fillRect/>
          </a:stretch>
        </p:blipFill>
        <p:spPr bwMode="auto">
          <a:xfrm>
            <a:off x="379413" y="871538"/>
            <a:ext cx="9075737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>
            <a:extLst>
              <a:ext uri="{FF2B5EF4-FFF2-40B4-BE49-F238E27FC236}">
                <a16:creationId xmlns:a16="http://schemas.microsoft.com/office/drawing/2014/main" id="{11720590-10FF-4A78-AAEB-D7675D7B3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3" b="8916"/>
          <a:stretch>
            <a:fillRect/>
          </a:stretch>
        </p:blipFill>
        <p:spPr bwMode="auto">
          <a:xfrm>
            <a:off x="379413" y="3849688"/>
            <a:ext cx="3600450" cy="195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3D17931B-A32A-417C-90FB-C7187491F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7" t="50899"/>
          <a:stretch>
            <a:fillRect/>
          </a:stretch>
        </p:blipFill>
        <p:spPr bwMode="auto">
          <a:xfrm>
            <a:off x="4122738" y="3836988"/>
            <a:ext cx="3695700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6C6B799-2093-46B3-9EBC-62388BCE519D}"/>
              </a:ext>
            </a:extLst>
          </p:cNvPr>
          <p:cNvSpPr txBox="1"/>
          <p:nvPr/>
        </p:nvSpPr>
        <p:spPr>
          <a:xfrm>
            <a:off x="4341378" y="1451336"/>
            <a:ext cx="999884" cy="461665"/>
          </a:xfrm>
          <a:prstGeom prst="rect">
            <a:avLst/>
          </a:prstGeom>
          <a:solidFill>
            <a:schemeClr val="bg1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>
            <a:defPPr>
              <a:defRPr lang="de-DE"/>
            </a:defPPr>
          </a:lstStyle>
          <a:p>
            <a:pPr algn="ctr">
              <a:defRPr/>
            </a:pPr>
            <a:r>
              <a:rPr lang="de-DE" dirty="0"/>
              <a:t>50 %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6CDAF9F2-2716-4C7D-8752-555DE5F738D8}"/>
              </a:ext>
            </a:extLst>
          </p:cNvPr>
          <p:cNvSpPr txBox="1"/>
          <p:nvPr/>
        </p:nvSpPr>
        <p:spPr>
          <a:xfrm>
            <a:off x="1821009" y="4760283"/>
            <a:ext cx="1016749" cy="461665"/>
          </a:xfrm>
          <a:prstGeom prst="rect">
            <a:avLst/>
          </a:prstGeom>
          <a:solidFill>
            <a:schemeClr val="bg1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>
            <a:defPPr>
              <a:defRPr lang="de-DE"/>
            </a:defPPr>
          </a:lstStyle>
          <a:p>
            <a:pPr algn="ctr">
              <a:defRPr/>
            </a:pPr>
            <a:r>
              <a:rPr lang="de-DE" dirty="0"/>
              <a:t>25 %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A7D141E-9E5E-47DE-BF05-A4B453F9313C}"/>
              </a:ext>
            </a:extLst>
          </p:cNvPr>
          <p:cNvSpPr txBox="1"/>
          <p:nvPr/>
        </p:nvSpPr>
        <p:spPr>
          <a:xfrm>
            <a:off x="5612313" y="4773102"/>
            <a:ext cx="998455" cy="461665"/>
          </a:xfrm>
          <a:prstGeom prst="rect">
            <a:avLst/>
          </a:prstGeom>
          <a:solidFill>
            <a:schemeClr val="bg1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>
            <a:defPPr>
              <a:defRPr lang="de-DE"/>
            </a:defPPr>
          </a:lstStyle>
          <a:p>
            <a:pPr algn="ctr">
              <a:defRPr/>
            </a:pPr>
            <a:r>
              <a:rPr lang="de-DE" dirty="0"/>
              <a:t>25 %</a:t>
            </a:r>
          </a:p>
        </p:txBody>
      </p:sp>
      <p:sp>
        <p:nvSpPr>
          <p:cNvPr id="10263" name="Fußzeilenplatzhalter 7">
            <a:extLst>
              <a:ext uri="{FF2B5EF4-FFF2-40B4-BE49-F238E27FC236}">
                <a16:creationId xmlns:a16="http://schemas.microsoft.com/office/drawing/2014/main" id="{66B900A1-4F6F-4AD6-9899-D002F08F121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4037013" y="5908675"/>
            <a:ext cx="5418137" cy="3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/>
              <a:t>Quelle</a:t>
            </a:r>
            <a:r>
              <a:rPr lang="de-DE" altLang="de-DE" sz="1200"/>
              <a:t>: Dr. Hans Schipper - Klimawandel: globale Ursache, regionale Folgen</a:t>
            </a:r>
          </a:p>
        </p:txBody>
      </p:sp>
      <p:sp>
        <p:nvSpPr>
          <p:cNvPr id="10264" name="Rectangle 4">
            <a:extLst>
              <a:ext uri="{FF2B5EF4-FFF2-40B4-BE49-F238E27FC236}">
                <a16:creationId xmlns:a16="http://schemas.microsoft.com/office/drawing/2014/main" id="{C09FFED5-8CD4-4ACC-B783-246602E9F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41275"/>
            <a:ext cx="4811712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Klimawandel: Ursache, CO</a:t>
            </a:r>
            <a:r>
              <a:rPr lang="de-DE" altLang="de-DE" baseline="-25000" dirty="0">
                <a:solidFill>
                  <a:schemeClr val="bg1"/>
                </a:solidFill>
              </a:rPr>
              <a:t>2</a:t>
            </a:r>
            <a:r>
              <a:rPr lang="de-DE" altLang="de-DE" dirty="0">
                <a:solidFill>
                  <a:schemeClr val="bg1"/>
                </a:solidFill>
              </a:rPr>
              <a:t>-Bilanz</a:t>
            </a:r>
          </a:p>
        </p:txBody>
      </p:sp>
      <p:sp>
        <p:nvSpPr>
          <p:cNvPr id="24" name="Textfeld 40">
            <a:extLst>
              <a:ext uri="{FF2B5EF4-FFF2-40B4-BE49-F238E27FC236}">
                <a16:creationId xmlns:a16="http://schemas.microsoft.com/office/drawing/2014/main" id="{57BB2844-2372-4753-9C64-6F647FCD9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1238"/>
            <a:ext cx="990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chemeClr val="accent2"/>
                </a:solidFill>
              </a:rPr>
              <a:t>Mensch: zus. CO</a:t>
            </a:r>
            <a:r>
              <a:rPr lang="de-DE" altLang="de-DE" sz="1800" b="1" baseline="-25000" dirty="0">
                <a:solidFill>
                  <a:schemeClr val="accent2"/>
                </a:solidFill>
              </a:rPr>
              <a:t>2</a:t>
            </a:r>
            <a:r>
              <a:rPr lang="de-DE" altLang="de-DE" sz="1800" b="1" dirty="0">
                <a:solidFill>
                  <a:schemeClr val="accent2"/>
                </a:solidFill>
              </a:rPr>
              <a:t> </a:t>
            </a:r>
            <a:r>
              <a:rPr lang="de-DE" altLang="de-DE" sz="1800" b="1" dirty="0">
                <a:solidFill>
                  <a:schemeClr val="accent2"/>
                </a:solidFill>
                <a:sym typeface="Wingdings" panose="05000000000000000000" pitchFamily="2" charset="2"/>
              </a:rPr>
              <a:t> ∆ T</a:t>
            </a:r>
            <a:r>
              <a:rPr lang="de-DE" altLang="de-DE" sz="1800" b="1" baseline="-25000" dirty="0">
                <a:solidFill>
                  <a:schemeClr val="accent2"/>
                </a:solidFill>
                <a:sym typeface="Wingdings" panose="05000000000000000000" pitchFamily="2" charset="2"/>
              </a:rPr>
              <a:t>M</a:t>
            </a:r>
            <a:r>
              <a:rPr lang="de-DE" altLang="de-DE" sz="1800" b="1" dirty="0">
                <a:solidFill>
                  <a:schemeClr val="accent2"/>
                </a:solidFill>
                <a:sym typeface="Wingdings" panose="05000000000000000000" pitchFamily="2" charset="2"/>
              </a:rPr>
              <a:t> &gt; 1,5 K  Klima kippt  Erde wird unbewohnbar!</a:t>
            </a:r>
            <a:endParaRPr lang="de-DE" altLang="de-DE" sz="1800" b="1" dirty="0">
              <a:solidFill>
                <a:schemeClr val="accent2"/>
              </a:solidFill>
            </a:endParaRPr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E82BD239-91DB-4DCB-A78D-02DE01542358}"/>
              </a:ext>
            </a:extLst>
          </p:cNvPr>
          <p:cNvGrpSpPr/>
          <p:nvPr/>
        </p:nvGrpSpPr>
        <p:grpSpPr>
          <a:xfrm>
            <a:off x="0" y="2684730"/>
            <a:ext cx="6548364" cy="784668"/>
            <a:chOff x="0" y="2684730"/>
            <a:chExt cx="6548364" cy="784668"/>
          </a:xfrm>
        </p:grpSpPr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00AC8710-6357-42A0-BB76-F969EF40DB49}"/>
                </a:ext>
              </a:extLst>
            </p:cNvPr>
            <p:cNvGrpSpPr/>
            <p:nvPr/>
          </p:nvGrpSpPr>
          <p:grpSpPr>
            <a:xfrm>
              <a:off x="540284" y="2795588"/>
              <a:ext cx="1215408" cy="673810"/>
              <a:chOff x="847725" y="2795588"/>
              <a:chExt cx="1215408" cy="673810"/>
            </a:xfrm>
          </p:grpSpPr>
          <p:sp>
            <p:nvSpPr>
              <p:cNvPr id="9" name="Pfeil nach unten 8">
                <a:extLst>
                  <a:ext uri="{FF2B5EF4-FFF2-40B4-BE49-F238E27FC236}">
                    <a16:creationId xmlns:a16="http://schemas.microsoft.com/office/drawing/2014/main" id="{0076A785-D86B-41F7-8A6A-3835B5F4B173}"/>
                  </a:ext>
                </a:extLst>
              </p:cNvPr>
              <p:cNvSpPr/>
              <p:nvPr/>
            </p:nvSpPr>
            <p:spPr>
              <a:xfrm rot="10800000">
                <a:off x="847725" y="2795588"/>
                <a:ext cx="1189038" cy="649287"/>
              </a:xfrm>
              <a:prstGeom prst="downArrow">
                <a:avLst>
                  <a:gd name="adj1" fmla="val 100000"/>
                  <a:gd name="adj2" fmla="val 50000"/>
                </a:avLst>
              </a:prstGeom>
              <a:solidFill>
                <a:srgbClr val="008000"/>
              </a:solidFill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8443" name="Textfeld 4">
                <a:extLst>
                  <a:ext uri="{FF2B5EF4-FFF2-40B4-BE49-F238E27FC236}">
                    <a16:creationId xmlns:a16="http://schemas.microsoft.com/office/drawing/2014/main" id="{0283ED7E-7284-434B-A8D5-5BD11FE4DC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1558" y="3007436"/>
                <a:ext cx="1171575" cy="461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dirty="0">
                    <a:solidFill>
                      <a:schemeClr val="bg1"/>
                    </a:solidFill>
                  </a:rPr>
                  <a:t>330 </a:t>
                </a:r>
                <a:r>
                  <a:rPr lang="de-DE" altLang="de-DE" dirty="0" err="1">
                    <a:solidFill>
                      <a:schemeClr val="bg1"/>
                    </a:solidFill>
                  </a:rPr>
                  <a:t>Gt</a:t>
                </a:r>
                <a:endParaRPr lang="de-DE" altLang="de-DE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5" name="Textfeld 4">
              <a:extLst>
                <a:ext uri="{FF2B5EF4-FFF2-40B4-BE49-F238E27FC236}">
                  <a16:creationId xmlns:a16="http://schemas.microsoft.com/office/drawing/2014/main" id="{94E66A76-16DE-4971-89AF-5DE936C783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684730"/>
              <a:ext cx="84772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2000" dirty="0">
                  <a:solidFill>
                    <a:srgbClr val="008000"/>
                  </a:solidFill>
                </a:rPr>
                <a:t>Natur</a:t>
              </a:r>
            </a:p>
          </p:txBody>
        </p:sp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859A10E5-4507-4025-978C-503335209018}"/>
                </a:ext>
              </a:extLst>
            </p:cNvPr>
            <p:cNvGrpSpPr/>
            <p:nvPr/>
          </p:nvGrpSpPr>
          <p:grpSpPr>
            <a:xfrm>
              <a:off x="5332956" y="2795588"/>
              <a:ext cx="1215408" cy="673513"/>
              <a:chOff x="4810434" y="2795588"/>
              <a:chExt cx="1215408" cy="673513"/>
            </a:xfrm>
          </p:grpSpPr>
          <p:sp>
            <p:nvSpPr>
              <p:cNvPr id="27" name="Pfeil nach unten 8">
                <a:extLst>
                  <a:ext uri="{FF2B5EF4-FFF2-40B4-BE49-F238E27FC236}">
                    <a16:creationId xmlns:a16="http://schemas.microsoft.com/office/drawing/2014/main" id="{02A9B9A1-9F6E-4299-9563-F935966B656F}"/>
                  </a:ext>
                </a:extLst>
              </p:cNvPr>
              <p:cNvSpPr/>
              <p:nvPr/>
            </p:nvSpPr>
            <p:spPr>
              <a:xfrm rot="10800000">
                <a:off x="4810434" y="2795588"/>
                <a:ext cx="1189038" cy="649287"/>
              </a:xfrm>
              <a:prstGeom prst="downArrow">
                <a:avLst>
                  <a:gd name="adj1" fmla="val 100000"/>
                  <a:gd name="adj2" fmla="val 50000"/>
                </a:avLst>
              </a:prstGeom>
              <a:solidFill>
                <a:srgbClr val="008000"/>
              </a:solidFill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28" name="Textfeld 4">
                <a:extLst>
                  <a:ext uri="{FF2B5EF4-FFF2-40B4-BE49-F238E27FC236}">
                    <a16:creationId xmlns:a16="http://schemas.microsoft.com/office/drawing/2014/main" id="{C80FAA26-A1DE-4555-AE03-F1133ED27A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54267" y="3007436"/>
                <a:ext cx="11715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dirty="0">
                    <a:solidFill>
                      <a:schemeClr val="bg1"/>
                    </a:solidFill>
                  </a:rPr>
                  <a:t>440 </a:t>
                </a:r>
                <a:r>
                  <a:rPr lang="de-DE" altLang="de-DE" dirty="0" err="1">
                    <a:solidFill>
                      <a:schemeClr val="bg1"/>
                    </a:solidFill>
                  </a:rPr>
                  <a:t>Gt</a:t>
                </a:r>
                <a:endParaRPr lang="de-DE" altLang="de-DE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FCEE29C5-4B5A-4C29-A3C0-36AD7FCDD93E}"/>
              </a:ext>
            </a:extLst>
          </p:cNvPr>
          <p:cNvGrpSpPr/>
          <p:nvPr/>
        </p:nvGrpSpPr>
        <p:grpSpPr>
          <a:xfrm>
            <a:off x="1808707" y="2985630"/>
            <a:ext cx="5986003" cy="675145"/>
            <a:chOff x="1808707" y="2985630"/>
            <a:chExt cx="5986003" cy="675145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7D623854-0EC9-44A7-866C-68C860C00339}"/>
                </a:ext>
              </a:extLst>
            </p:cNvPr>
            <p:cNvGrpSpPr/>
            <p:nvPr/>
          </p:nvGrpSpPr>
          <p:grpSpPr>
            <a:xfrm>
              <a:off x="1808707" y="2985630"/>
              <a:ext cx="1187450" cy="675145"/>
              <a:chOff x="2252663" y="2985630"/>
              <a:chExt cx="1187450" cy="675145"/>
            </a:xfrm>
          </p:grpSpPr>
          <p:sp>
            <p:nvSpPr>
              <p:cNvPr id="4" name="Pfeil nach unten 3">
                <a:extLst>
                  <a:ext uri="{FF2B5EF4-FFF2-40B4-BE49-F238E27FC236}">
                    <a16:creationId xmlns:a16="http://schemas.microsoft.com/office/drawing/2014/main" id="{30FC0650-42A2-4140-A87F-E3A7C268453F}"/>
                  </a:ext>
                </a:extLst>
              </p:cNvPr>
              <p:cNvSpPr/>
              <p:nvPr/>
            </p:nvSpPr>
            <p:spPr>
              <a:xfrm>
                <a:off x="2252663" y="3013075"/>
                <a:ext cx="1187450" cy="647700"/>
              </a:xfrm>
              <a:prstGeom prst="downArrow">
                <a:avLst>
                  <a:gd name="adj1" fmla="val 100000"/>
                  <a:gd name="adj2" fmla="val 50000"/>
                </a:avLst>
              </a:prstGeom>
              <a:solidFill>
                <a:srgbClr val="008000"/>
              </a:solidFill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8E146D85-CE31-41B3-BB29-DF1F20B438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94908" y="2985630"/>
                <a:ext cx="1135062" cy="461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dirty="0">
                    <a:solidFill>
                      <a:schemeClr val="bg1"/>
                    </a:solidFill>
                  </a:rPr>
                  <a:t>330 </a:t>
                </a:r>
                <a:r>
                  <a:rPr lang="de-DE" altLang="de-DE" dirty="0" err="1">
                    <a:solidFill>
                      <a:schemeClr val="bg1"/>
                    </a:solidFill>
                  </a:rPr>
                  <a:t>Gt</a:t>
                </a:r>
                <a:endParaRPr lang="de-DE" altLang="de-DE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4B6BD2AC-6C11-4C93-ACF5-102655649852}"/>
                </a:ext>
              </a:extLst>
            </p:cNvPr>
            <p:cNvGrpSpPr/>
            <p:nvPr/>
          </p:nvGrpSpPr>
          <p:grpSpPr>
            <a:xfrm>
              <a:off x="6607260" y="2985630"/>
              <a:ext cx="1187450" cy="675145"/>
              <a:chOff x="6215372" y="2985630"/>
              <a:chExt cx="1187450" cy="675145"/>
            </a:xfrm>
          </p:grpSpPr>
          <p:sp>
            <p:nvSpPr>
              <p:cNvPr id="26" name="Pfeil nach unten 3">
                <a:extLst>
                  <a:ext uri="{FF2B5EF4-FFF2-40B4-BE49-F238E27FC236}">
                    <a16:creationId xmlns:a16="http://schemas.microsoft.com/office/drawing/2014/main" id="{07CF91DE-A758-4812-86A8-74271EA69CA4}"/>
                  </a:ext>
                </a:extLst>
              </p:cNvPr>
              <p:cNvSpPr/>
              <p:nvPr/>
            </p:nvSpPr>
            <p:spPr>
              <a:xfrm>
                <a:off x="6215372" y="3013075"/>
                <a:ext cx="1187450" cy="647700"/>
              </a:xfrm>
              <a:prstGeom prst="downArrow">
                <a:avLst>
                  <a:gd name="adj1" fmla="val 100000"/>
                  <a:gd name="adj2" fmla="val 50000"/>
                </a:avLst>
              </a:prstGeom>
              <a:solidFill>
                <a:srgbClr val="008000"/>
              </a:solidFill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645C2A2B-D789-4B4E-984F-1B1565A01C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57617" y="2985630"/>
                <a:ext cx="1135062" cy="461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dirty="0">
                    <a:solidFill>
                      <a:schemeClr val="bg1"/>
                    </a:solidFill>
                  </a:rPr>
                  <a:t>440 </a:t>
                </a:r>
                <a:r>
                  <a:rPr lang="de-DE" altLang="de-DE" dirty="0" err="1">
                    <a:solidFill>
                      <a:schemeClr val="bg1"/>
                    </a:solidFill>
                  </a:rPr>
                  <a:t>Gt</a:t>
                </a:r>
                <a:endParaRPr lang="de-DE" altLang="de-DE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61BFF339-1D39-4D68-8486-ED207E27595B}"/>
              </a:ext>
            </a:extLst>
          </p:cNvPr>
          <p:cNvGrpSpPr/>
          <p:nvPr/>
        </p:nvGrpSpPr>
        <p:grpSpPr>
          <a:xfrm>
            <a:off x="3021961" y="2684730"/>
            <a:ext cx="2309631" cy="1120515"/>
            <a:chOff x="3021961" y="2684730"/>
            <a:chExt cx="2309631" cy="1120515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6B3A02EC-8FA8-456C-B49D-8994E1A39DE1}"/>
                </a:ext>
              </a:extLst>
            </p:cNvPr>
            <p:cNvGrpSpPr/>
            <p:nvPr/>
          </p:nvGrpSpPr>
          <p:grpSpPr>
            <a:xfrm>
              <a:off x="3021961" y="2684730"/>
              <a:ext cx="2265576" cy="1120515"/>
              <a:chOff x="3021961" y="2684730"/>
              <a:chExt cx="2265576" cy="1120515"/>
            </a:xfrm>
          </p:grpSpPr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A376CA7A-72BD-4C75-AF0C-1055C56486D1}"/>
                  </a:ext>
                </a:extLst>
              </p:cNvPr>
              <p:cNvSpPr/>
              <p:nvPr/>
            </p:nvSpPr>
            <p:spPr bwMode="auto">
              <a:xfrm>
                <a:off x="3042925" y="2684730"/>
                <a:ext cx="2244612" cy="1120515"/>
              </a:xfrm>
              <a:prstGeom prst="rect">
                <a:avLst/>
              </a:prstGeom>
              <a:solidFill>
                <a:srgbClr val="008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22" name="Gruppieren 21">
                <a:extLst>
                  <a:ext uri="{FF2B5EF4-FFF2-40B4-BE49-F238E27FC236}">
                    <a16:creationId xmlns:a16="http://schemas.microsoft.com/office/drawing/2014/main" id="{D52AA031-4840-4CE8-A957-813B1910D191}"/>
                  </a:ext>
                </a:extLst>
              </p:cNvPr>
              <p:cNvGrpSpPr/>
              <p:nvPr/>
            </p:nvGrpSpPr>
            <p:grpSpPr>
              <a:xfrm>
                <a:off x="3021961" y="2795587"/>
                <a:ext cx="1175322" cy="881522"/>
                <a:chOff x="3082921" y="2795587"/>
                <a:chExt cx="1175322" cy="881522"/>
              </a:xfrm>
            </p:grpSpPr>
            <p:sp>
              <p:nvSpPr>
                <p:cNvPr id="18" name="Rechteck 17">
                  <a:extLst>
                    <a:ext uri="{FF2B5EF4-FFF2-40B4-BE49-F238E27FC236}">
                      <a16:creationId xmlns:a16="http://schemas.microsoft.com/office/drawing/2014/main" id="{5136DB66-19AF-4C49-9F3E-9879C6676E03}"/>
                    </a:ext>
                  </a:extLst>
                </p:cNvPr>
                <p:cNvSpPr/>
                <p:nvPr/>
              </p:nvSpPr>
              <p:spPr bwMode="auto">
                <a:xfrm>
                  <a:off x="3137684" y="2795587"/>
                  <a:ext cx="1120559" cy="88152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3" name="Textfeld 12">
                  <a:extLst>
                    <a:ext uri="{FF2B5EF4-FFF2-40B4-BE49-F238E27FC236}">
                      <a16:creationId xmlns:a16="http://schemas.microsoft.com/office/drawing/2014/main" id="{163D9669-E7F3-465A-8BC5-2362E8A6A5F7}"/>
                    </a:ext>
                  </a:extLst>
                </p:cNvPr>
                <p:cNvSpPr txBox="1"/>
                <p:nvPr/>
              </p:nvSpPr>
              <p:spPr>
                <a:xfrm>
                  <a:off x="3082921" y="2846112"/>
                  <a:ext cx="1175322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600" dirty="0"/>
                    <a:t>natürlicher</a:t>
                  </a:r>
                  <a:br>
                    <a:rPr lang="de-DE" sz="1600" dirty="0"/>
                  </a:br>
                  <a:r>
                    <a:rPr lang="de-DE" sz="1600" dirty="0"/>
                    <a:t>Treibhaus-</a:t>
                  </a:r>
                  <a:br>
                    <a:rPr lang="de-DE" sz="1600" dirty="0"/>
                  </a:br>
                  <a:r>
                    <a:rPr lang="de-DE" sz="1600" dirty="0" err="1"/>
                    <a:t>effekt</a:t>
                  </a:r>
                  <a:endParaRPr lang="de-DE" sz="1600" dirty="0"/>
                </a:p>
              </p:txBody>
            </p:sp>
          </p:grpSp>
        </p:grp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0D73FBC9-2D18-4D23-8478-C04F7A66A4BC}"/>
                </a:ext>
              </a:extLst>
            </p:cNvPr>
            <p:cNvGrpSpPr/>
            <p:nvPr/>
          </p:nvGrpSpPr>
          <p:grpSpPr>
            <a:xfrm>
              <a:off x="4202806" y="2714458"/>
              <a:ext cx="1128786" cy="1030328"/>
              <a:chOff x="4221856" y="2714458"/>
              <a:chExt cx="1128786" cy="1030328"/>
            </a:xfrm>
          </p:grpSpPr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2BD584E5-CAE4-470A-BEB0-601ACCAB1B57}"/>
                  </a:ext>
                </a:extLst>
              </p:cNvPr>
              <p:cNvSpPr txBox="1"/>
              <p:nvPr/>
            </p:nvSpPr>
            <p:spPr>
              <a:xfrm>
                <a:off x="4651412" y="2714458"/>
                <a:ext cx="69923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olidFill>
                      <a:schemeClr val="bg1"/>
                    </a:solidFill>
                  </a:rPr>
                  <a:t>15 °C</a:t>
                </a:r>
              </a:p>
            </p:txBody>
          </p:sp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337A7472-261A-423D-9009-12E39930D5EB}"/>
                  </a:ext>
                </a:extLst>
              </p:cNvPr>
              <p:cNvSpPr txBox="1"/>
              <p:nvPr/>
            </p:nvSpPr>
            <p:spPr>
              <a:xfrm>
                <a:off x="4614523" y="3406232"/>
                <a:ext cx="71045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olidFill>
                      <a:schemeClr val="bg1"/>
                    </a:solidFill>
                  </a:rPr>
                  <a:t>-18°C</a:t>
                </a:r>
              </a:p>
            </p:txBody>
          </p:sp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BCD0E736-636A-4336-9D50-3A8E6BD60BFC}"/>
                  </a:ext>
                </a:extLst>
              </p:cNvPr>
              <p:cNvSpPr/>
              <p:nvPr/>
            </p:nvSpPr>
            <p:spPr>
              <a:xfrm>
                <a:off x="4221856" y="3067678"/>
                <a:ext cx="1086644" cy="33855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>
                <a:spAutoFit/>
              </a:bodyPr>
              <a:lstStyle/>
              <a:p>
                <a:r>
                  <a:rPr lang="de-DE" altLang="de-DE" sz="1600" dirty="0">
                    <a:sym typeface="Wingdings" panose="05000000000000000000" pitchFamily="2" charset="2"/>
                  </a:rPr>
                  <a:t>∆ T</a:t>
                </a:r>
                <a:r>
                  <a:rPr lang="de-DE" altLang="de-DE" sz="1600" baseline="-25000" dirty="0">
                    <a:sym typeface="Wingdings" panose="05000000000000000000" pitchFamily="2" charset="2"/>
                  </a:rPr>
                  <a:t>N: </a:t>
                </a:r>
                <a:r>
                  <a:rPr lang="de-DE" altLang="de-DE" sz="1600" dirty="0">
                    <a:sym typeface="Wingdings" panose="05000000000000000000" pitchFamily="2" charset="2"/>
                  </a:rPr>
                  <a:t>33 K</a:t>
                </a:r>
                <a:endParaRPr lang="de-DE" sz="1600" dirty="0"/>
              </a:p>
            </p:txBody>
          </p:sp>
        </p:grp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50C82DA2-29F3-42AF-B2F5-1CB86AF3EB31}"/>
              </a:ext>
            </a:extLst>
          </p:cNvPr>
          <p:cNvGrpSpPr/>
          <p:nvPr/>
        </p:nvGrpSpPr>
        <p:grpSpPr>
          <a:xfrm>
            <a:off x="7840663" y="1817688"/>
            <a:ext cx="1812925" cy="3983037"/>
            <a:chOff x="7840663" y="1817688"/>
            <a:chExt cx="1812925" cy="3983037"/>
          </a:xfrm>
        </p:grpSpPr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C41FD841-3AB8-496E-BD63-0F06C172FE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40663" y="1817688"/>
              <a:ext cx="1812925" cy="3983037"/>
              <a:chOff x="8093497" y="2178042"/>
              <a:chExt cx="1812503" cy="3983163"/>
            </a:xfrm>
          </p:grpSpPr>
          <p:pic>
            <p:nvPicPr>
              <p:cNvPr id="10268" name="Picture 5">
                <a:extLst>
                  <a:ext uri="{FF2B5EF4-FFF2-40B4-BE49-F238E27FC236}">
                    <a16:creationId xmlns:a16="http://schemas.microsoft.com/office/drawing/2014/main" id="{685D712C-1286-4D42-B405-3C388D9A9C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5025"/>
              <a:stretch>
                <a:fillRect/>
              </a:stretch>
            </p:blipFill>
            <p:spPr bwMode="auto">
              <a:xfrm>
                <a:off x="8193088" y="4197170"/>
                <a:ext cx="1513731" cy="19640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Pfeil nach unten 11">
                <a:extLst>
                  <a:ext uri="{FF2B5EF4-FFF2-40B4-BE49-F238E27FC236}">
                    <a16:creationId xmlns:a16="http://schemas.microsoft.com/office/drawing/2014/main" id="{5A855F9C-3CC8-4AAC-92D8-FB22E3435403}"/>
                  </a:ext>
                </a:extLst>
              </p:cNvPr>
              <p:cNvSpPr/>
              <p:nvPr/>
            </p:nvSpPr>
            <p:spPr>
              <a:xfrm rot="10800000">
                <a:off x="8283953" y="3157560"/>
                <a:ext cx="125383" cy="847752"/>
              </a:xfrm>
              <a:prstGeom prst="downArrow">
                <a:avLst>
                  <a:gd name="adj1" fmla="val 100000"/>
                  <a:gd name="adj2" fmla="val 50000"/>
                </a:avLst>
              </a:prstGeom>
              <a:solidFill>
                <a:srgbClr val="FF0000"/>
              </a:solidFill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0270" name="Textfeld 16">
                <a:extLst>
                  <a:ext uri="{FF2B5EF4-FFF2-40B4-BE49-F238E27FC236}">
                    <a16:creationId xmlns:a16="http://schemas.microsoft.com/office/drawing/2014/main" id="{5DF2F7B5-EA9D-4D11-9D2A-AD202BF005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82024" y="3703997"/>
                <a:ext cx="132397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de-DE" altLang="de-DE" dirty="0">
                    <a:solidFill>
                      <a:srgbClr val="3333FF"/>
                    </a:solidFill>
                  </a:rPr>
                  <a:t>41 </a:t>
                </a:r>
                <a:r>
                  <a:rPr lang="de-DE" altLang="de-DE" dirty="0" err="1">
                    <a:solidFill>
                      <a:srgbClr val="3333FF"/>
                    </a:solidFill>
                  </a:rPr>
                  <a:t>Gt</a:t>
                </a:r>
                <a:r>
                  <a:rPr lang="de-DE" altLang="de-DE" dirty="0">
                    <a:solidFill>
                      <a:srgbClr val="3333FF"/>
                    </a:solidFill>
                  </a:rPr>
                  <a:t>/a</a:t>
                </a:r>
              </a:p>
            </p:txBody>
          </p:sp>
          <p:sp>
            <p:nvSpPr>
              <p:cNvPr id="10271" name="Textfeld 16">
                <a:extLst>
                  <a:ext uri="{FF2B5EF4-FFF2-40B4-BE49-F238E27FC236}">
                    <a16:creationId xmlns:a16="http://schemas.microsoft.com/office/drawing/2014/main" id="{B18AC367-319E-4E4D-8C85-F93E8C5CA6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82024" y="3367828"/>
                <a:ext cx="1323976" cy="400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de-DE" altLang="de-DE" sz="2000" dirty="0"/>
                  <a:t>Mensch</a:t>
                </a:r>
              </a:p>
            </p:txBody>
          </p:sp>
          <p:sp>
            <p:nvSpPr>
              <p:cNvPr id="10272" name="Textfeld 16">
                <a:extLst>
                  <a:ext uri="{FF2B5EF4-FFF2-40B4-BE49-F238E27FC236}">
                    <a16:creationId xmlns:a16="http://schemas.microsoft.com/office/drawing/2014/main" id="{242639DC-6A38-496D-A4F7-16FCD5A998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93497" y="2178042"/>
                <a:ext cx="1712912" cy="7079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de-DE" altLang="de-DE" sz="2000" dirty="0">
                    <a:solidFill>
                      <a:schemeClr val="bg1"/>
                    </a:solidFill>
                  </a:rPr>
                  <a:t>CO</a:t>
                </a:r>
                <a:r>
                  <a:rPr lang="de-DE" altLang="de-DE" sz="2000" baseline="-25000" dirty="0">
                    <a:solidFill>
                      <a:schemeClr val="bg1"/>
                    </a:solidFill>
                  </a:rPr>
                  <a:t>2</a:t>
                </a:r>
                <a:r>
                  <a:rPr lang="de-DE" altLang="de-DE" sz="2000" dirty="0">
                    <a:solidFill>
                      <a:schemeClr val="bg1"/>
                    </a:solidFill>
                  </a:rPr>
                  <a:t>-Mensch kumuliert</a:t>
                </a:r>
              </a:p>
            </p:txBody>
          </p:sp>
        </p:grp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71790289-A749-4464-9C0E-A255D22323A2}"/>
                </a:ext>
              </a:extLst>
            </p:cNvPr>
            <p:cNvSpPr/>
            <p:nvPr/>
          </p:nvSpPr>
          <p:spPr>
            <a:xfrm>
              <a:off x="8467841" y="2690508"/>
              <a:ext cx="60253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altLang="de-DE" sz="1600" dirty="0">
                  <a:sym typeface="Wingdings" panose="05000000000000000000" pitchFamily="2" charset="2"/>
                </a:rPr>
                <a:t>∆ T</a:t>
              </a:r>
              <a:r>
                <a:rPr lang="de-DE" altLang="de-DE" sz="1600" baseline="-25000" dirty="0">
                  <a:sym typeface="Wingdings" panose="05000000000000000000" pitchFamily="2" charset="2"/>
                </a:rPr>
                <a:t>M</a:t>
              </a:r>
              <a:endParaRPr lang="de-DE" sz="1600" dirty="0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56" name="Gruppieren 18455">
            <a:extLst>
              <a:ext uri="{FF2B5EF4-FFF2-40B4-BE49-F238E27FC236}">
                <a16:creationId xmlns:a16="http://schemas.microsoft.com/office/drawing/2014/main" id="{EF9AF953-A289-4292-897D-74BD245FF8D4}"/>
              </a:ext>
            </a:extLst>
          </p:cNvPr>
          <p:cNvGrpSpPr/>
          <p:nvPr/>
        </p:nvGrpSpPr>
        <p:grpSpPr>
          <a:xfrm>
            <a:off x="3529053" y="496530"/>
            <a:ext cx="2893923" cy="5485402"/>
            <a:chOff x="3529053" y="496530"/>
            <a:chExt cx="2893923" cy="5485402"/>
          </a:xfrm>
        </p:grpSpPr>
        <p:sp>
          <p:nvSpPr>
            <p:cNvPr id="88" name="Pfeil: nach unten 87">
              <a:extLst>
                <a:ext uri="{FF2B5EF4-FFF2-40B4-BE49-F238E27FC236}">
                  <a16:creationId xmlns:a16="http://schemas.microsoft.com/office/drawing/2014/main" id="{740FA0A1-C6F7-4E5F-BE49-970187AB09E8}"/>
                </a:ext>
              </a:extLst>
            </p:cNvPr>
            <p:cNvSpPr/>
            <p:nvPr/>
          </p:nvSpPr>
          <p:spPr bwMode="auto">
            <a:xfrm rot="1679343">
              <a:off x="3529053" y="529490"/>
              <a:ext cx="106144" cy="5349664"/>
            </a:xfrm>
            <a:prstGeom prst="downArrow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0" name="Pfeil: nach unten 79">
              <a:extLst>
                <a:ext uri="{FF2B5EF4-FFF2-40B4-BE49-F238E27FC236}">
                  <a16:creationId xmlns:a16="http://schemas.microsoft.com/office/drawing/2014/main" id="{E6EB9E63-10BF-4649-A679-765D0226ADDF}"/>
                </a:ext>
              </a:extLst>
            </p:cNvPr>
            <p:cNvSpPr/>
            <p:nvPr/>
          </p:nvSpPr>
          <p:spPr bwMode="auto">
            <a:xfrm rot="19698548">
              <a:off x="6304964" y="496530"/>
              <a:ext cx="118012" cy="5485402"/>
            </a:xfrm>
            <a:prstGeom prst="downArrow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" name="Pfeil: nach unten 81">
              <a:extLst>
                <a:ext uri="{FF2B5EF4-FFF2-40B4-BE49-F238E27FC236}">
                  <a16:creationId xmlns:a16="http://schemas.microsoft.com/office/drawing/2014/main" id="{480644D4-2835-43F8-AFDB-427CC619C192}"/>
                </a:ext>
              </a:extLst>
            </p:cNvPr>
            <p:cNvSpPr/>
            <p:nvPr/>
          </p:nvSpPr>
          <p:spPr bwMode="auto">
            <a:xfrm>
              <a:off x="4848687" y="886004"/>
              <a:ext cx="123761" cy="4518012"/>
            </a:xfrm>
            <a:prstGeom prst="downArrow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8446" name="Gruppieren 18445">
              <a:extLst>
                <a:ext uri="{FF2B5EF4-FFF2-40B4-BE49-F238E27FC236}">
                  <a16:creationId xmlns:a16="http://schemas.microsoft.com/office/drawing/2014/main" id="{D892A3FF-A7B5-4D91-BEED-9025A80DD6D6}"/>
                </a:ext>
              </a:extLst>
            </p:cNvPr>
            <p:cNvGrpSpPr/>
            <p:nvPr/>
          </p:nvGrpSpPr>
          <p:grpSpPr>
            <a:xfrm>
              <a:off x="4163440" y="1220294"/>
              <a:ext cx="1417934" cy="443526"/>
              <a:chOff x="-2038313" y="3476006"/>
              <a:chExt cx="1417934" cy="443526"/>
            </a:xfrm>
          </p:grpSpPr>
          <p:sp>
            <p:nvSpPr>
              <p:cNvPr id="53" name="Rechteck 52">
                <a:extLst>
                  <a:ext uri="{FF2B5EF4-FFF2-40B4-BE49-F238E27FC236}">
                    <a16:creationId xmlns:a16="http://schemas.microsoft.com/office/drawing/2014/main" id="{3ED1114C-3B8A-4CAF-B3A9-ADE65FD2D3D9}"/>
                  </a:ext>
                </a:extLst>
              </p:cNvPr>
              <p:cNvSpPr/>
              <p:nvPr/>
            </p:nvSpPr>
            <p:spPr bwMode="auto">
              <a:xfrm>
                <a:off x="-2038313" y="3476006"/>
                <a:ext cx="1417934" cy="443526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8445" name="Gruppieren 18444">
                <a:extLst>
                  <a:ext uri="{FF2B5EF4-FFF2-40B4-BE49-F238E27FC236}">
                    <a16:creationId xmlns:a16="http://schemas.microsoft.com/office/drawing/2014/main" id="{FDF4E85C-3962-4790-8721-992A23C79F0A}"/>
                  </a:ext>
                </a:extLst>
              </p:cNvPr>
              <p:cNvGrpSpPr/>
              <p:nvPr/>
            </p:nvGrpSpPr>
            <p:grpSpPr>
              <a:xfrm>
                <a:off x="-1892955" y="3540150"/>
                <a:ext cx="1127219" cy="315238"/>
                <a:chOff x="-2155403" y="4499932"/>
                <a:chExt cx="1266743" cy="315238"/>
              </a:xfrm>
            </p:grpSpPr>
            <p:sp>
              <p:nvSpPr>
                <p:cNvPr id="47" name="Freihandform: Form 46">
                  <a:extLst>
                    <a:ext uri="{FF2B5EF4-FFF2-40B4-BE49-F238E27FC236}">
                      <a16:creationId xmlns:a16="http://schemas.microsoft.com/office/drawing/2014/main" id="{65C81748-9F36-4081-B975-CED392654E87}"/>
                    </a:ext>
                  </a:extLst>
                </p:cNvPr>
                <p:cNvSpPr/>
                <p:nvPr/>
              </p:nvSpPr>
              <p:spPr bwMode="auto">
                <a:xfrm rot="5400000">
                  <a:off x="-1784022" y="4552331"/>
                  <a:ext cx="315238" cy="210439"/>
                </a:xfrm>
                <a:custGeom>
                  <a:avLst/>
                  <a:gdLst>
                    <a:gd name="connsiteX0" fmla="*/ 986058 w 1980222"/>
                    <a:gd name="connsiteY0" fmla="*/ 0 h 1262743"/>
                    <a:gd name="connsiteX1" fmla="*/ 1952709 w 1980222"/>
                    <a:gd name="connsiteY1" fmla="*/ 461554 h 1262743"/>
                    <a:gd name="connsiteX2" fmla="*/ 28115 w 1980222"/>
                    <a:gd name="connsiteY2" fmla="*/ 836023 h 1262743"/>
                    <a:gd name="connsiteX3" fmla="*/ 986058 w 1980222"/>
                    <a:gd name="connsiteY3" fmla="*/ 1262743 h 1262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0222" h="1262743">
                      <a:moveTo>
                        <a:pt x="986058" y="0"/>
                      </a:moveTo>
                      <a:cubicBezTo>
                        <a:pt x="1549212" y="161108"/>
                        <a:pt x="2112366" y="322217"/>
                        <a:pt x="1952709" y="461554"/>
                      </a:cubicBezTo>
                      <a:cubicBezTo>
                        <a:pt x="1793052" y="600891"/>
                        <a:pt x="189223" y="702492"/>
                        <a:pt x="28115" y="836023"/>
                      </a:cubicBezTo>
                      <a:cubicBezTo>
                        <a:pt x="-132994" y="969555"/>
                        <a:pt x="426532" y="1116149"/>
                        <a:pt x="986058" y="1262743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96" name="Freihandform: Form 95">
                  <a:extLst>
                    <a:ext uri="{FF2B5EF4-FFF2-40B4-BE49-F238E27FC236}">
                      <a16:creationId xmlns:a16="http://schemas.microsoft.com/office/drawing/2014/main" id="{71B30EFD-DFCF-4931-AA28-79FDA98BF6E9}"/>
                    </a:ext>
                  </a:extLst>
                </p:cNvPr>
                <p:cNvSpPr/>
                <p:nvPr/>
              </p:nvSpPr>
              <p:spPr bwMode="auto">
                <a:xfrm rot="5400000">
                  <a:off x="-1995912" y="4552331"/>
                  <a:ext cx="315238" cy="210439"/>
                </a:xfrm>
                <a:custGeom>
                  <a:avLst/>
                  <a:gdLst>
                    <a:gd name="connsiteX0" fmla="*/ 986058 w 1980222"/>
                    <a:gd name="connsiteY0" fmla="*/ 0 h 1262743"/>
                    <a:gd name="connsiteX1" fmla="*/ 1952709 w 1980222"/>
                    <a:gd name="connsiteY1" fmla="*/ 461554 h 1262743"/>
                    <a:gd name="connsiteX2" fmla="*/ 28115 w 1980222"/>
                    <a:gd name="connsiteY2" fmla="*/ 836023 h 1262743"/>
                    <a:gd name="connsiteX3" fmla="*/ 986058 w 1980222"/>
                    <a:gd name="connsiteY3" fmla="*/ 1262743 h 1262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0222" h="1262743">
                      <a:moveTo>
                        <a:pt x="986058" y="0"/>
                      </a:moveTo>
                      <a:cubicBezTo>
                        <a:pt x="1549212" y="161108"/>
                        <a:pt x="2112366" y="322217"/>
                        <a:pt x="1952709" y="461554"/>
                      </a:cubicBezTo>
                      <a:cubicBezTo>
                        <a:pt x="1793052" y="600891"/>
                        <a:pt x="189223" y="702492"/>
                        <a:pt x="28115" y="836023"/>
                      </a:cubicBezTo>
                      <a:cubicBezTo>
                        <a:pt x="-132994" y="969555"/>
                        <a:pt x="426532" y="1116149"/>
                        <a:pt x="986058" y="1262743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97" name="Freihandform: Form 96">
                  <a:extLst>
                    <a:ext uri="{FF2B5EF4-FFF2-40B4-BE49-F238E27FC236}">
                      <a16:creationId xmlns:a16="http://schemas.microsoft.com/office/drawing/2014/main" id="{305C0BFB-F673-4183-A307-922771BC27C7}"/>
                    </a:ext>
                  </a:extLst>
                </p:cNvPr>
                <p:cNvSpPr/>
                <p:nvPr/>
              </p:nvSpPr>
              <p:spPr bwMode="auto">
                <a:xfrm rot="5400000">
                  <a:off x="-2207802" y="4552331"/>
                  <a:ext cx="315238" cy="210439"/>
                </a:xfrm>
                <a:custGeom>
                  <a:avLst/>
                  <a:gdLst>
                    <a:gd name="connsiteX0" fmla="*/ 986058 w 1980222"/>
                    <a:gd name="connsiteY0" fmla="*/ 0 h 1262743"/>
                    <a:gd name="connsiteX1" fmla="*/ 1952709 w 1980222"/>
                    <a:gd name="connsiteY1" fmla="*/ 461554 h 1262743"/>
                    <a:gd name="connsiteX2" fmla="*/ 28115 w 1980222"/>
                    <a:gd name="connsiteY2" fmla="*/ 836023 h 1262743"/>
                    <a:gd name="connsiteX3" fmla="*/ 986058 w 1980222"/>
                    <a:gd name="connsiteY3" fmla="*/ 1262743 h 1262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0222" h="1262743">
                      <a:moveTo>
                        <a:pt x="986058" y="0"/>
                      </a:moveTo>
                      <a:cubicBezTo>
                        <a:pt x="1549212" y="161108"/>
                        <a:pt x="2112366" y="322217"/>
                        <a:pt x="1952709" y="461554"/>
                      </a:cubicBezTo>
                      <a:cubicBezTo>
                        <a:pt x="1793052" y="600891"/>
                        <a:pt x="189223" y="702492"/>
                        <a:pt x="28115" y="836023"/>
                      </a:cubicBezTo>
                      <a:cubicBezTo>
                        <a:pt x="-132994" y="969555"/>
                        <a:pt x="426532" y="1116149"/>
                        <a:pt x="986058" y="1262743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01" name="Freihandform: Form 100">
                  <a:extLst>
                    <a:ext uri="{FF2B5EF4-FFF2-40B4-BE49-F238E27FC236}">
                      <a16:creationId xmlns:a16="http://schemas.microsoft.com/office/drawing/2014/main" id="{B056E259-2AEC-4005-85BD-1872BB124CDB}"/>
                    </a:ext>
                  </a:extLst>
                </p:cNvPr>
                <p:cNvSpPr/>
                <p:nvPr/>
              </p:nvSpPr>
              <p:spPr bwMode="auto">
                <a:xfrm rot="5400000">
                  <a:off x="-1569688" y="4552331"/>
                  <a:ext cx="315238" cy="210439"/>
                </a:xfrm>
                <a:custGeom>
                  <a:avLst/>
                  <a:gdLst>
                    <a:gd name="connsiteX0" fmla="*/ 986058 w 1980222"/>
                    <a:gd name="connsiteY0" fmla="*/ 0 h 1262743"/>
                    <a:gd name="connsiteX1" fmla="*/ 1952709 w 1980222"/>
                    <a:gd name="connsiteY1" fmla="*/ 461554 h 1262743"/>
                    <a:gd name="connsiteX2" fmla="*/ 28115 w 1980222"/>
                    <a:gd name="connsiteY2" fmla="*/ 836023 h 1262743"/>
                    <a:gd name="connsiteX3" fmla="*/ 986058 w 1980222"/>
                    <a:gd name="connsiteY3" fmla="*/ 1262743 h 1262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0222" h="1262743">
                      <a:moveTo>
                        <a:pt x="986058" y="0"/>
                      </a:moveTo>
                      <a:cubicBezTo>
                        <a:pt x="1549212" y="161108"/>
                        <a:pt x="2112366" y="322217"/>
                        <a:pt x="1952709" y="461554"/>
                      </a:cubicBezTo>
                      <a:cubicBezTo>
                        <a:pt x="1793052" y="600891"/>
                        <a:pt x="189223" y="702492"/>
                        <a:pt x="28115" y="836023"/>
                      </a:cubicBezTo>
                      <a:cubicBezTo>
                        <a:pt x="-132994" y="969555"/>
                        <a:pt x="426532" y="1116149"/>
                        <a:pt x="986058" y="1262743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18" name="Freihandform: Form 117">
                  <a:extLst>
                    <a:ext uri="{FF2B5EF4-FFF2-40B4-BE49-F238E27FC236}">
                      <a16:creationId xmlns:a16="http://schemas.microsoft.com/office/drawing/2014/main" id="{0723B421-6185-41A7-88A4-3202AD2F188B}"/>
                    </a:ext>
                  </a:extLst>
                </p:cNvPr>
                <p:cNvSpPr/>
                <p:nvPr/>
              </p:nvSpPr>
              <p:spPr bwMode="auto">
                <a:xfrm rot="5400000">
                  <a:off x="-1360593" y="4552331"/>
                  <a:ext cx="315238" cy="210439"/>
                </a:xfrm>
                <a:custGeom>
                  <a:avLst/>
                  <a:gdLst>
                    <a:gd name="connsiteX0" fmla="*/ 986058 w 1980222"/>
                    <a:gd name="connsiteY0" fmla="*/ 0 h 1262743"/>
                    <a:gd name="connsiteX1" fmla="*/ 1952709 w 1980222"/>
                    <a:gd name="connsiteY1" fmla="*/ 461554 h 1262743"/>
                    <a:gd name="connsiteX2" fmla="*/ 28115 w 1980222"/>
                    <a:gd name="connsiteY2" fmla="*/ 836023 h 1262743"/>
                    <a:gd name="connsiteX3" fmla="*/ 986058 w 1980222"/>
                    <a:gd name="connsiteY3" fmla="*/ 1262743 h 1262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0222" h="1262743">
                      <a:moveTo>
                        <a:pt x="986058" y="0"/>
                      </a:moveTo>
                      <a:cubicBezTo>
                        <a:pt x="1549212" y="161108"/>
                        <a:pt x="2112366" y="322217"/>
                        <a:pt x="1952709" y="461554"/>
                      </a:cubicBezTo>
                      <a:cubicBezTo>
                        <a:pt x="1793052" y="600891"/>
                        <a:pt x="189223" y="702492"/>
                        <a:pt x="28115" y="836023"/>
                      </a:cubicBezTo>
                      <a:cubicBezTo>
                        <a:pt x="-132994" y="969555"/>
                        <a:pt x="426532" y="1116149"/>
                        <a:pt x="986058" y="1262743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20" name="Freihandform: Form 119">
                  <a:extLst>
                    <a:ext uri="{FF2B5EF4-FFF2-40B4-BE49-F238E27FC236}">
                      <a16:creationId xmlns:a16="http://schemas.microsoft.com/office/drawing/2014/main" id="{13AD93D4-5DD5-462C-9383-6E1954F95AC6}"/>
                    </a:ext>
                  </a:extLst>
                </p:cNvPr>
                <p:cNvSpPr/>
                <p:nvPr/>
              </p:nvSpPr>
              <p:spPr bwMode="auto">
                <a:xfrm rot="5400000">
                  <a:off x="-1151498" y="4552331"/>
                  <a:ext cx="315238" cy="210439"/>
                </a:xfrm>
                <a:custGeom>
                  <a:avLst/>
                  <a:gdLst>
                    <a:gd name="connsiteX0" fmla="*/ 986058 w 1980222"/>
                    <a:gd name="connsiteY0" fmla="*/ 0 h 1262743"/>
                    <a:gd name="connsiteX1" fmla="*/ 1952709 w 1980222"/>
                    <a:gd name="connsiteY1" fmla="*/ 461554 h 1262743"/>
                    <a:gd name="connsiteX2" fmla="*/ 28115 w 1980222"/>
                    <a:gd name="connsiteY2" fmla="*/ 836023 h 1262743"/>
                    <a:gd name="connsiteX3" fmla="*/ 986058 w 1980222"/>
                    <a:gd name="connsiteY3" fmla="*/ 1262743 h 1262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0222" h="1262743">
                      <a:moveTo>
                        <a:pt x="986058" y="0"/>
                      </a:moveTo>
                      <a:cubicBezTo>
                        <a:pt x="1549212" y="161108"/>
                        <a:pt x="2112366" y="322217"/>
                        <a:pt x="1952709" y="461554"/>
                      </a:cubicBezTo>
                      <a:cubicBezTo>
                        <a:pt x="1793052" y="600891"/>
                        <a:pt x="189223" y="702492"/>
                        <a:pt x="28115" y="836023"/>
                      </a:cubicBezTo>
                      <a:cubicBezTo>
                        <a:pt x="-132994" y="969555"/>
                        <a:pt x="426532" y="1116149"/>
                        <a:pt x="986058" y="1262743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E6E08FC-7CDF-4E73-9D42-28C68E30A3D6}"/>
              </a:ext>
            </a:extLst>
          </p:cNvPr>
          <p:cNvGrpSpPr/>
          <p:nvPr/>
        </p:nvGrpSpPr>
        <p:grpSpPr>
          <a:xfrm>
            <a:off x="8081285" y="2372551"/>
            <a:ext cx="1736437" cy="1605354"/>
            <a:chOff x="8081285" y="3429000"/>
            <a:chExt cx="1736437" cy="1605354"/>
          </a:xfrm>
        </p:grpSpPr>
        <p:grpSp>
          <p:nvGrpSpPr>
            <p:cNvPr id="18452" name="Gruppieren 18451">
              <a:extLst>
                <a:ext uri="{FF2B5EF4-FFF2-40B4-BE49-F238E27FC236}">
                  <a16:creationId xmlns:a16="http://schemas.microsoft.com/office/drawing/2014/main" id="{39DE5ED8-15C8-4265-BCD0-D1617AC93518}"/>
                </a:ext>
              </a:extLst>
            </p:cNvPr>
            <p:cNvGrpSpPr/>
            <p:nvPr/>
          </p:nvGrpSpPr>
          <p:grpSpPr>
            <a:xfrm>
              <a:off x="8535255" y="3429000"/>
              <a:ext cx="1282467" cy="1605354"/>
              <a:chOff x="8308821" y="3429000"/>
              <a:chExt cx="1282467" cy="1605354"/>
            </a:xfrm>
          </p:grpSpPr>
          <p:grpSp>
            <p:nvGrpSpPr>
              <p:cNvPr id="41" name="Gruppieren 40">
                <a:extLst>
                  <a:ext uri="{FF2B5EF4-FFF2-40B4-BE49-F238E27FC236}">
                    <a16:creationId xmlns:a16="http://schemas.microsoft.com/office/drawing/2014/main" id="{61847029-A21B-491C-B589-F889D49C90AA}"/>
                  </a:ext>
                </a:extLst>
              </p:cNvPr>
              <p:cNvGrpSpPr/>
              <p:nvPr/>
            </p:nvGrpSpPr>
            <p:grpSpPr>
              <a:xfrm>
                <a:off x="8325318" y="3429000"/>
                <a:ext cx="1235004" cy="1235004"/>
                <a:chOff x="8159847" y="3429000"/>
                <a:chExt cx="1235004" cy="1235004"/>
              </a:xfrm>
            </p:grpSpPr>
            <p:sp>
              <p:nvSpPr>
                <p:cNvPr id="29" name="Ellipse 28">
                  <a:extLst>
                    <a:ext uri="{FF2B5EF4-FFF2-40B4-BE49-F238E27FC236}">
                      <a16:creationId xmlns:a16="http://schemas.microsoft.com/office/drawing/2014/main" id="{C9471E9D-052D-44E4-99BB-6E37794066D0}"/>
                    </a:ext>
                  </a:extLst>
                </p:cNvPr>
                <p:cNvSpPr/>
                <p:nvPr/>
              </p:nvSpPr>
              <p:spPr>
                <a:xfrm>
                  <a:off x="8159847" y="3429000"/>
                  <a:ext cx="1235004" cy="1235004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800"/>
                </a:p>
              </p:txBody>
            </p:sp>
            <p:grpSp>
              <p:nvGrpSpPr>
                <p:cNvPr id="8" name="Gruppieren 7">
                  <a:extLst>
                    <a:ext uri="{FF2B5EF4-FFF2-40B4-BE49-F238E27FC236}">
                      <a16:creationId xmlns:a16="http://schemas.microsoft.com/office/drawing/2014/main" id="{1E601775-906A-4D40-8C69-77E184E3A5AD}"/>
                    </a:ext>
                  </a:extLst>
                </p:cNvPr>
                <p:cNvGrpSpPr/>
                <p:nvPr/>
              </p:nvGrpSpPr>
              <p:grpSpPr>
                <a:xfrm>
                  <a:off x="8296430" y="3606427"/>
                  <a:ext cx="866662" cy="772744"/>
                  <a:chOff x="8305139" y="3580300"/>
                  <a:chExt cx="866662" cy="772744"/>
                </a:xfrm>
              </p:grpSpPr>
              <p:sp>
                <p:nvSpPr>
                  <p:cNvPr id="30" name="Ellipse 29">
                    <a:extLst>
                      <a:ext uri="{FF2B5EF4-FFF2-40B4-BE49-F238E27FC236}">
                        <a16:creationId xmlns:a16="http://schemas.microsoft.com/office/drawing/2014/main" id="{9F01EA93-964D-4C10-A708-32A31FC11144}"/>
                      </a:ext>
                    </a:extLst>
                  </p:cNvPr>
                  <p:cNvSpPr/>
                  <p:nvPr/>
                </p:nvSpPr>
                <p:spPr>
                  <a:xfrm>
                    <a:off x="8437694" y="3580300"/>
                    <a:ext cx="565510" cy="56551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scene3d>
                    <a:camera prst="orthographicFront">
                      <a:rot lat="21352135" lon="120000" rev="21579838"/>
                    </a:camera>
                    <a:lightRig rig="threePt" dir="t"/>
                  </a:scene3d>
                  <a:sp3d>
                    <a:bevelT w="900000" h="900000"/>
                    <a:bevelB w="900000" h="9000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sz="1800" dirty="0"/>
                      <a:t>O</a:t>
                    </a:r>
                  </a:p>
                </p:txBody>
              </p:sp>
              <p:sp>
                <p:nvSpPr>
                  <p:cNvPr id="31" name="Ellipse 30">
                    <a:extLst>
                      <a:ext uri="{FF2B5EF4-FFF2-40B4-BE49-F238E27FC236}">
                        <a16:creationId xmlns:a16="http://schemas.microsoft.com/office/drawing/2014/main" id="{828EAE53-397A-429E-B9E5-3753B3A8ACC4}"/>
                      </a:ext>
                    </a:extLst>
                  </p:cNvPr>
                  <p:cNvSpPr/>
                  <p:nvPr/>
                </p:nvSpPr>
                <p:spPr>
                  <a:xfrm>
                    <a:off x="8305139" y="4015850"/>
                    <a:ext cx="337194" cy="33719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scene3d>
                    <a:camera prst="orthographicFront">
                      <a:rot lat="60000" lon="179999" rev="5502"/>
                    </a:camera>
                    <a:lightRig rig="threePt" dir="t"/>
                  </a:scene3d>
                  <a:sp3d>
                    <a:bevelT w="900000" h="900000"/>
                    <a:bevelB w="900000" h="9000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sz="1400" dirty="0">
                        <a:solidFill>
                          <a:schemeClr val="tx1"/>
                        </a:solidFill>
                      </a:rPr>
                      <a:t>H</a:t>
                    </a:r>
                  </a:p>
                </p:txBody>
              </p:sp>
              <p:sp>
                <p:nvSpPr>
                  <p:cNvPr id="32" name="Ellipse 31">
                    <a:extLst>
                      <a:ext uri="{FF2B5EF4-FFF2-40B4-BE49-F238E27FC236}">
                        <a16:creationId xmlns:a16="http://schemas.microsoft.com/office/drawing/2014/main" id="{84EB0F0C-C680-4160-9677-08A8B1204EE9}"/>
                      </a:ext>
                    </a:extLst>
                  </p:cNvPr>
                  <p:cNvSpPr/>
                  <p:nvPr/>
                </p:nvSpPr>
                <p:spPr>
                  <a:xfrm>
                    <a:off x="8834607" y="4006965"/>
                    <a:ext cx="337194" cy="33719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scene3d>
                    <a:camera prst="orthographicFront">
                      <a:rot lat="60000" lon="179999" rev="5502"/>
                    </a:camera>
                    <a:lightRig rig="threePt" dir="t"/>
                  </a:scene3d>
                  <a:sp3d>
                    <a:bevelT w="900000" h="900000"/>
                    <a:bevelB w="900000" h="9000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sz="1400" dirty="0">
                        <a:solidFill>
                          <a:schemeClr val="tx1"/>
                        </a:solidFill>
                      </a:rPr>
                      <a:t>H</a:t>
                    </a:r>
                  </a:p>
                </p:txBody>
              </p:sp>
            </p:grpSp>
          </p:grpSp>
          <p:sp>
            <p:nvSpPr>
              <p:cNvPr id="77" name="Textfeld 76">
                <a:extLst>
                  <a:ext uri="{FF2B5EF4-FFF2-40B4-BE49-F238E27FC236}">
                    <a16:creationId xmlns:a16="http://schemas.microsoft.com/office/drawing/2014/main" id="{C6ABB1A6-7364-47A5-A80F-882FC2F9EAA1}"/>
                  </a:ext>
                </a:extLst>
              </p:cNvPr>
              <p:cNvSpPr txBox="1"/>
              <p:nvPr/>
            </p:nvSpPr>
            <p:spPr>
              <a:xfrm>
                <a:off x="8308821" y="4726577"/>
                <a:ext cx="128246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400" dirty="0">
                    <a:solidFill>
                      <a:schemeClr val="accent2"/>
                    </a:solidFill>
                  </a:rPr>
                  <a:t>Wasserdampf</a:t>
                </a:r>
              </a:p>
            </p:txBody>
          </p:sp>
        </p:grpSp>
        <p:sp>
          <p:nvSpPr>
            <p:cNvPr id="7" name="Pfeil: nach rechts 6">
              <a:extLst>
                <a:ext uri="{FF2B5EF4-FFF2-40B4-BE49-F238E27FC236}">
                  <a16:creationId xmlns:a16="http://schemas.microsoft.com/office/drawing/2014/main" id="{2616524B-ACA0-4A5F-92EC-96F49324DB31}"/>
                </a:ext>
              </a:extLst>
            </p:cNvPr>
            <p:cNvSpPr/>
            <p:nvPr/>
          </p:nvSpPr>
          <p:spPr bwMode="auto">
            <a:xfrm>
              <a:off x="8101602" y="3920290"/>
              <a:ext cx="450149" cy="369332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3427E052-09BA-469C-9BAC-229C54FCD831}"/>
                </a:ext>
              </a:extLst>
            </p:cNvPr>
            <p:cNvSpPr/>
            <p:nvPr/>
          </p:nvSpPr>
          <p:spPr>
            <a:xfrm>
              <a:off x="8081285" y="3675559"/>
              <a:ext cx="55335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altLang="de-DE" sz="1400" b="1" dirty="0">
                  <a:solidFill>
                    <a:schemeClr val="accent2"/>
                  </a:solidFill>
                  <a:sym typeface="Wingdings" panose="05000000000000000000" pitchFamily="2" charset="2"/>
                </a:rPr>
                <a:t>∆ T</a:t>
              </a:r>
              <a:r>
                <a:rPr lang="de-DE" altLang="de-DE" sz="1400" b="1" baseline="-25000" dirty="0">
                  <a:solidFill>
                    <a:schemeClr val="accent2"/>
                  </a:solidFill>
                  <a:sym typeface="Wingdings" panose="05000000000000000000" pitchFamily="2" charset="2"/>
                </a:rPr>
                <a:t>M</a:t>
              </a:r>
              <a:endParaRPr lang="de-DE" sz="1400" baseline="-25000" dirty="0"/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5821657-11EE-4408-80B2-8FA2DD6C9A45}"/>
              </a:ext>
            </a:extLst>
          </p:cNvPr>
          <p:cNvGrpSpPr/>
          <p:nvPr/>
        </p:nvGrpSpPr>
        <p:grpSpPr>
          <a:xfrm>
            <a:off x="3331430" y="1739001"/>
            <a:ext cx="4730116" cy="2858385"/>
            <a:chOff x="3331430" y="2795450"/>
            <a:chExt cx="4730116" cy="2858385"/>
          </a:xfrm>
        </p:grpSpPr>
        <p:grpSp>
          <p:nvGrpSpPr>
            <p:cNvPr id="18440" name="Gruppieren 18439">
              <a:extLst>
                <a:ext uri="{FF2B5EF4-FFF2-40B4-BE49-F238E27FC236}">
                  <a16:creationId xmlns:a16="http://schemas.microsoft.com/office/drawing/2014/main" id="{6EA6015F-07A8-403F-A5EA-17E65EDA06A3}"/>
                </a:ext>
              </a:extLst>
            </p:cNvPr>
            <p:cNvGrpSpPr/>
            <p:nvPr/>
          </p:nvGrpSpPr>
          <p:grpSpPr>
            <a:xfrm>
              <a:off x="3331430" y="2795450"/>
              <a:ext cx="4730116" cy="2858385"/>
              <a:chOff x="3331429" y="2795450"/>
              <a:chExt cx="6335085" cy="2708049"/>
            </a:xfrm>
          </p:grpSpPr>
          <p:sp>
            <p:nvSpPr>
              <p:cNvPr id="18432" name="Rechteck 18431">
                <a:extLst>
                  <a:ext uri="{FF2B5EF4-FFF2-40B4-BE49-F238E27FC236}">
                    <a16:creationId xmlns:a16="http://schemas.microsoft.com/office/drawing/2014/main" id="{2FC8BF04-9975-4FC2-A456-DDBBB6350BE2}"/>
                  </a:ext>
                </a:extLst>
              </p:cNvPr>
              <p:cNvSpPr/>
              <p:nvPr/>
            </p:nvSpPr>
            <p:spPr bwMode="auto">
              <a:xfrm>
                <a:off x="3331429" y="2795450"/>
                <a:ext cx="6335085" cy="2708049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1" name="Textfeld 80">
                <a:extLst>
                  <a:ext uri="{FF2B5EF4-FFF2-40B4-BE49-F238E27FC236}">
                    <a16:creationId xmlns:a16="http://schemas.microsoft.com/office/drawing/2014/main" id="{49919A84-19BB-4208-955A-66412EBEDBFE}"/>
                  </a:ext>
                </a:extLst>
              </p:cNvPr>
              <p:cNvSpPr txBox="1"/>
              <p:nvPr/>
            </p:nvSpPr>
            <p:spPr>
              <a:xfrm>
                <a:off x="7196888" y="2804153"/>
                <a:ext cx="2469626" cy="349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800" b="1" dirty="0">
                    <a:solidFill>
                      <a:schemeClr val="bg1"/>
                    </a:solidFill>
                  </a:rPr>
                  <a:t>Treibhausgase</a:t>
                </a:r>
              </a:p>
            </p:txBody>
          </p:sp>
        </p:grpSp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719955A0-FA41-4451-9520-9EF6AF01AAEF}"/>
                </a:ext>
              </a:extLst>
            </p:cNvPr>
            <p:cNvSpPr txBox="1"/>
            <p:nvPr/>
          </p:nvSpPr>
          <p:spPr>
            <a:xfrm>
              <a:off x="3735806" y="5320937"/>
              <a:ext cx="5934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bg1"/>
                  </a:solidFill>
                </a:rPr>
                <a:t>66 %</a:t>
              </a:r>
            </a:p>
          </p:txBody>
        </p:sp>
      </p:grpSp>
      <p:sp>
        <p:nvSpPr>
          <p:cNvPr id="10263" name="Fußzeilenplatzhalter 7">
            <a:extLst>
              <a:ext uri="{FF2B5EF4-FFF2-40B4-BE49-F238E27FC236}">
                <a16:creationId xmlns:a16="http://schemas.microsoft.com/office/drawing/2014/main" id="{66B900A1-4F6F-4AD6-9899-D002F08F121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311238" y="4904292"/>
            <a:ext cx="1353586" cy="3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Quellen</a:t>
            </a:r>
            <a:r>
              <a:rPr lang="de-DE" altLang="de-DE" sz="1200" dirty="0"/>
              <a:t>: Wikipedia,</a:t>
            </a:r>
          </a:p>
          <a:p>
            <a:r>
              <a:rPr lang="de-DE" altLang="de-DE" sz="1200" dirty="0"/>
              <a:t>Bundesumweltamt</a:t>
            </a:r>
          </a:p>
        </p:txBody>
      </p:sp>
      <p:sp>
        <p:nvSpPr>
          <p:cNvPr id="10264" name="Rectangle 4">
            <a:extLst>
              <a:ext uri="{FF2B5EF4-FFF2-40B4-BE49-F238E27FC236}">
                <a16:creationId xmlns:a16="http://schemas.microsoft.com/office/drawing/2014/main" id="{C09FFED5-8CD4-4ACC-B783-246602E9F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41275"/>
            <a:ext cx="77239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Klimawandel: Ursache, Luft- und Treibhausgas-Moleküle</a:t>
            </a:r>
          </a:p>
        </p:txBody>
      </p:sp>
      <p:grpSp>
        <p:nvGrpSpPr>
          <p:cNvPr id="18450" name="Gruppieren 18449">
            <a:extLst>
              <a:ext uri="{FF2B5EF4-FFF2-40B4-BE49-F238E27FC236}">
                <a16:creationId xmlns:a16="http://schemas.microsoft.com/office/drawing/2014/main" id="{373905D3-9CD2-44EA-A1E5-382B3BD0B369}"/>
              </a:ext>
            </a:extLst>
          </p:cNvPr>
          <p:cNvGrpSpPr/>
          <p:nvPr/>
        </p:nvGrpSpPr>
        <p:grpSpPr>
          <a:xfrm>
            <a:off x="6565782" y="2368759"/>
            <a:ext cx="1235005" cy="2193921"/>
            <a:chOff x="5067906" y="3425208"/>
            <a:chExt cx="1235005" cy="2193921"/>
          </a:xfrm>
        </p:grpSpPr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70B173AB-2726-4267-A59E-7F1350D2881B}"/>
                </a:ext>
              </a:extLst>
            </p:cNvPr>
            <p:cNvGrpSpPr/>
            <p:nvPr/>
          </p:nvGrpSpPr>
          <p:grpSpPr>
            <a:xfrm>
              <a:off x="5067906" y="3425208"/>
              <a:ext cx="1235005" cy="1235005"/>
              <a:chOff x="4902435" y="3425208"/>
              <a:chExt cx="1235005" cy="1235005"/>
            </a:xfrm>
          </p:grpSpPr>
          <p:sp>
            <p:nvSpPr>
              <p:cNvPr id="48" name="Ellipse 47">
                <a:extLst>
                  <a:ext uri="{FF2B5EF4-FFF2-40B4-BE49-F238E27FC236}">
                    <a16:creationId xmlns:a16="http://schemas.microsoft.com/office/drawing/2014/main" id="{6A66D5E7-0FF2-4F12-A41F-905197CF8A06}"/>
                  </a:ext>
                </a:extLst>
              </p:cNvPr>
              <p:cNvSpPr/>
              <p:nvPr/>
            </p:nvSpPr>
            <p:spPr>
              <a:xfrm>
                <a:off x="4902435" y="3425208"/>
                <a:ext cx="1235005" cy="123500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/>
              </a:p>
            </p:txBody>
          </p:sp>
          <p:grpSp>
            <p:nvGrpSpPr>
              <p:cNvPr id="13" name="Gruppieren 12">
                <a:extLst>
                  <a:ext uri="{FF2B5EF4-FFF2-40B4-BE49-F238E27FC236}">
                    <a16:creationId xmlns:a16="http://schemas.microsoft.com/office/drawing/2014/main" id="{8CA16EB5-FCD8-45FD-AF5A-EF2FA9059DF1}"/>
                  </a:ext>
                </a:extLst>
              </p:cNvPr>
              <p:cNvGrpSpPr/>
              <p:nvPr/>
            </p:nvGrpSpPr>
            <p:grpSpPr>
              <a:xfrm>
                <a:off x="4994218" y="3869020"/>
                <a:ext cx="942001" cy="337194"/>
                <a:chOff x="4994218" y="3790639"/>
                <a:chExt cx="942001" cy="337194"/>
              </a:xfrm>
            </p:grpSpPr>
            <p:sp>
              <p:nvSpPr>
                <p:cNvPr id="49" name="Ellipse 48">
                  <a:extLst>
                    <a:ext uri="{FF2B5EF4-FFF2-40B4-BE49-F238E27FC236}">
                      <a16:creationId xmlns:a16="http://schemas.microsoft.com/office/drawing/2014/main" id="{96D7FBA1-CBA6-4D41-BA0D-7DFE3BA27B9A}"/>
                    </a:ext>
                  </a:extLst>
                </p:cNvPr>
                <p:cNvSpPr/>
                <p:nvPr/>
              </p:nvSpPr>
              <p:spPr>
                <a:xfrm>
                  <a:off x="4994218" y="3790639"/>
                  <a:ext cx="337194" cy="33719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O</a:t>
                  </a:r>
                </a:p>
              </p:txBody>
            </p:sp>
            <p:sp>
              <p:nvSpPr>
                <p:cNvPr id="50" name="Ellipse 49">
                  <a:extLst>
                    <a:ext uri="{FF2B5EF4-FFF2-40B4-BE49-F238E27FC236}">
                      <a16:creationId xmlns:a16="http://schemas.microsoft.com/office/drawing/2014/main" id="{E9276447-A890-4249-80DD-904478CD847A}"/>
                    </a:ext>
                  </a:extLst>
                </p:cNvPr>
                <p:cNvSpPr/>
                <p:nvPr/>
              </p:nvSpPr>
              <p:spPr>
                <a:xfrm>
                  <a:off x="5295034" y="3790639"/>
                  <a:ext cx="337194" cy="33719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N</a:t>
                  </a:r>
                </a:p>
              </p:txBody>
            </p:sp>
            <p:sp>
              <p:nvSpPr>
                <p:cNvPr id="51" name="Ellipse 50">
                  <a:extLst>
                    <a:ext uri="{FF2B5EF4-FFF2-40B4-BE49-F238E27FC236}">
                      <a16:creationId xmlns:a16="http://schemas.microsoft.com/office/drawing/2014/main" id="{8DD36C15-7783-4993-AD64-C4BA24A069E0}"/>
                    </a:ext>
                  </a:extLst>
                </p:cNvPr>
                <p:cNvSpPr/>
                <p:nvPr/>
              </p:nvSpPr>
              <p:spPr>
                <a:xfrm>
                  <a:off x="5599025" y="3790639"/>
                  <a:ext cx="337194" cy="33719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N</a:t>
                  </a:r>
                </a:p>
              </p:txBody>
            </p:sp>
          </p:grpSp>
        </p:grpSp>
        <p:sp>
          <p:nvSpPr>
            <p:cNvPr id="75" name="Textfeld 74">
              <a:extLst>
                <a:ext uri="{FF2B5EF4-FFF2-40B4-BE49-F238E27FC236}">
                  <a16:creationId xmlns:a16="http://schemas.microsoft.com/office/drawing/2014/main" id="{808642A7-50C7-40C9-88E6-7D0C962B26D7}"/>
                </a:ext>
              </a:extLst>
            </p:cNvPr>
            <p:cNvSpPr txBox="1"/>
            <p:nvPr/>
          </p:nvSpPr>
          <p:spPr>
            <a:xfrm>
              <a:off x="5231607" y="4726577"/>
              <a:ext cx="861133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Lachgas</a:t>
              </a:r>
            </a:p>
            <a:p>
              <a:pPr algn="ctr"/>
              <a:endParaRPr lang="de-DE" dirty="0">
                <a:solidFill>
                  <a:schemeClr val="bg1"/>
                </a:solidFill>
              </a:endParaRPr>
            </a:p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6 %</a:t>
              </a:r>
            </a:p>
          </p:txBody>
        </p:sp>
      </p:grpSp>
      <p:grpSp>
        <p:nvGrpSpPr>
          <p:cNvPr id="18451" name="Gruppieren 18450">
            <a:extLst>
              <a:ext uri="{FF2B5EF4-FFF2-40B4-BE49-F238E27FC236}">
                <a16:creationId xmlns:a16="http://schemas.microsoft.com/office/drawing/2014/main" id="{F61CC47F-932B-42AC-92F1-B28CE1B70F38}"/>
              </a:ext>
            </a:extLst>
          </p:cNvPr>
          <p:cNvGrpSpPr/>
          <p:nvPr/>
        </p:nvGrpSpPr>
        <p:grpSpPr>
          <a:xfrm>
            <a:off x="5085516" y="2368758"/>
            <a:ext cx="1235006" cy="2193922"/>
            <a:chOff x="6696612" y="3425207"/>
            <a:chExt cx="1235006" cy="2193922"/>
          </a:xfrm>
        </p:grpSpPr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6A1FE094-6D19-4FC4-8E7C-074F8B27D6FA}"/>
                </a:ext>
              </a:extLst>
            </p:cNvPr>
            <p:cNvGrpSpPr/>
            <p:nvPr/>
          </p:nvGrpSpPr>
          <p:grpSpPr>
            <a:xfrm>
              <a:off x="6696612" y="3425207"/>
              <a:ext cx="1235006" cy="1235006"/>
              <a:chOff x="6454794" y="3425207"/>
              <a:chExt cx="1235006" cy="1235006"/>
            </a:xfrm>
          </p:grpSpPr>
          <p:sp>
            <p:nvSpPr>
              <p:cNvPr id="54" name="Ellipse 53">
                <a:extLst>
                  <a:ext uri="{FF2B5EF4-FFF2-40B4-BE49-F238E27FC236}">
                    <a16:creationId xmlns:a16="http://schemas.microsoft.com/office/drawing/2014/main" id="{681BFF76-46F3-4265-BE44-85877AF05481}"/>
                  </a:ext>
                </a:extLst>
              </p:cNvPr>
              <p:cNvSpPr/>
              <p:nvPr/>
            </p:nvSpPr>
            <p:spPr>
              <a:xfrm>
                <a:off x="6454794" y="3425207"/>
                <a:ext cx="1235006" cy="123500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/>
              </a:p>
            </p:txBody>
          </p:sp>
          <p:grpSp>
            <p:nvGrpSpPr>
              <p:cNvPr id="6" name="Gruppieren 5">
                <a:extLst>
                  <a:ext uri="{FF2B5EF4-FFF2-40B4-BE49-F238E27FC236}">
                    <a16:creationId xmlns:a16="http://schemas.microsoft.com/office/drawing/2014/main" id="{8A021533-B093-4618-9EBE-C8A3B77A7912}"/>
                  </a:ext>
                </a:extLst>
              </p:cNvPr>
              <p:cNvGrpSpPr/>
              <p:nvPr/>
            </p:nvGrpSpPr>
            <p:grpSpPr>
              <a:xfrm>
                <a:off x="6606740" y="3593927"/>
                <a:ext cx="838824" cy="939900"/>
                <a:chOff x="6589322" y="3593927"/>
                <a:chExt cx="838824" cy="939900"/>
              </a:xfrm>
            </p:grpSpPr>
            <p:sp>
              <p:nvSpPr>
                <p:cNvPr id="56" name="Ellipse 55">
                  <a:extLst>
                    <a:ext uri="{FF2B5EF4-FFF2-40B4-BE49-F238E27FC236}">
                      <a16:creationId xmlns:a16="http://schemas.microsoft.com/office/drawing/2014/main" id="{8950ECEF-C641-430A-8B47-C09A9548FFD6}"/>
                    </a:ext>
                  </a:extLst>
                </p:cNvPr>
                <p:cNvSpPr/>
                <p:nvPr/>
              </p:nvSpPr>
              <p:spPr>
                <a:xfrm>
                  <a:off x="6589322" y="3602526"/>
                  <a:ext cx="326363" cy="3263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tx1"/>
                      </a:solidFill>
                    </a:rPr>
                    <a:t>H</a:t>
                  </a:r>
                </a:p>
              </p:txBody>
            </p:sp>
            <p:sp>
              <p:nvSpPr>
                <p:cNvPr id="57" name="Ellipse 56">
                  <a:extLst>
                    <a:ext uri="{FF2B5EF4-FFF2-40B4-BE49-F238E27FC236}">
                      <a16:creationId xmlns:a16="http://schemas.microsoft.com/office/drawing/2014/main" id="{3B4B6792-1BA5-44B0-A022-616F3B28A50E}"/>
                    </a:ext>
                  </a:extLst>
                </p:cNvPr>
                <p:cNvSpPr/>
                <p:nvPr/>
              </p:nvSpPr>
              <p:spPr>
                <a:xfrm>
                  <a:off x="7101783" y="3593927"/>
                  <a:ext cx="326363" cy="3263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tx1"/>
                      </a:solidFill>
                    </a:rPr>
                    <a:t>H</a:t>
                  </a:r>
                </a:p>
              </p:txBody>
            </p:sp>
            <p:sp>
              <p:nvSpPr>
                <p:cNvPr id="58" name="Ellipse 57">
                  <a:extLst>
                    <a:ext uri="{FF2B5EF4-FFF2-40B4-BE49-F238E27FC236}">
                      <a16:creationId xmlns:a16="http://schemas.microsoft.com/office/drawing/2014/main" id="{34E12B9B-6A4B-4D96-92C0-66D6D6737983}"/>
                    </a:ext>
                  </a:extLst>
                </p:cNvPr>
                <p:cNvSpPr/>
                <p:nvPr/>
              </p:nvSpPr>
              <p:spPr>
                <a:xfrm>
                  <a:off x="6717619" y="3785905"/>
                  <a:ext cx="547345" cy="547346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scene3d>
                  <a:camera prst="orthographicFront">
                    <a:rot lat="21352140" lon="180000" rev="21579843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/>
                    <a:t>C</a:t>
                  </a:r>
                </a:p>
              </p:txBody>
            </p:sp>
            <p:sp>
              <p:nvSpPr>
                <p:cNvPr id="59" name="Ellipse 58">
                  <a:extLst>
                    <a:ext uri="{FF2B5EF4-FFF2-40B4-BE49-F238E27FC236}">
                      <a16:creationId xmlns:a16="http://schemas.microsoft.com/office/drawing/2014/main" id="{6E28D992-752B-48F8-AFFE-452D88E54DF2}"/>
                    </a:ext>
                  </a:extLst>
                </p:cNvPr>
                <p:cNvSpPr/>
                <p:nvPr/>
              </p:nvSpPr>
              <p:spPr>
                <a:xfrm>
                  <a:off x="6589322" y="4207464"/>
                  <a:ext cx="326363" cy="3263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tx1"/>
                      </a:solidFill>
                    </a:rPr>
                    <a:t>H</a:t>
                  </a:r>
                </a:p>
              </p:txBody>
            </p:sp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8D3987EC-3254-4B3E-8E37-4817F351D282}"/>
                    </a:ext>
                  </a:extLst>
                </p:cNvPr>
                <p:cNvSpPr/>
                <p:nvPr/>
              </p:nvSpPr>
              <p:spPr>
                <a:xfrm>
                  <a:off x="7101783" y="4198865"/>
                  <a:ext cx="326363" cy="3263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tx1"/>
                      </a:solidFill>
                    </a:rPr>
                    <a:t>H</a:t>
                  </a:r>
                </a:p>
              </p:txBody>
            </p:sp>
          </p:grpSp>
        </p:grpSp>
        <p:sp>
          <p:nvSpPr>
            <p:cNvPr id="76" name="Textfeld 75">
              <a:extLst>
                <a:ext uri="{FF2B5EF4-FFF2-40B4-BE49-F238E27FC236}">
                  <a16:creationId xmlns:a16="http://schemas.microsoft.com/office/drawing/2014/main" id="{C231A916-AAA7-4F0D-B049-E670D343136D}"/>
                </a:ext>
              </a:extLst>
            </p:cNvPr>
            <p:cNvSpPr txBox="1"/>
            <p:nvPr/>
          </p:nvSpPr>
          <p:spPr>
            <a:xfrm>
              <a:off x="6888633" y="4726577"/>
              <a:ext cx="780983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Methan</a:t>
              </a:r>
            </a:p>
            <a:p>
              <a:pPr algn="ctr"/>
              <a:endParaRPr lang="de-DE" dirty="0">
                <a:solidFill>
                  <a:schemeClr val="bg1"/>
                </a:solidFill>
              </a:endParaRPr>
            </a:p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17 %</a:t>
              </a:r>
            </a:p>
          </p:txBody>
        </p:sp>
      </p:grpSp>
      <p:grpSp>
        <p:nvGrpSpPr>
          <p:cNvPr id="18439" name="Gruppieren 18438">
            <a:extLst>
              <a:ext uri="{FF2B5EF4-FFF2-40B4-BE49-F238E27FC236}">
                <a16:creationId xmlns:a16="http://schemas.microsoft.com/office/drawing/2014/main" id="{FD58A86A-6153-4816-90D5-A975AB0AF574}"/>
              </a:ext>
            </a:extLst>
          </p:cNvPr>
          <p:cNvGrpSpPr/>
          <p:nvPr/>
        </p:nvGrpSpPr>
        <p:grpSpPr>
          <a:xfrm>
            <a:off x="330926" y="1895757"/>
            <a:ext cx="4568383" cy="2368731"/>
            <a:chOff x="330926" y="2952206"/>
            <a:chExt cx="4568383" cy="2368731"/>
          </a:xfrm>
        </p:grpSpPr>
        <p:sp>
          <p:nvSpPr>
            <p:cNvPr id="62" name="Rechteck 61">
              <a:extLst>
                <a:ext uri="{FF2B5EF4-FFF2-40B4-BE49-F238E27FC236}">
                  <a16:creationId xmlns:a16="http://schemas.microsoft.com/office/drawing/2014/main" id="{9B7FA4CB-82D7-4D0B-A532-FDD571EF3725}"/>
                </a:ext>
              </a:extLst>
            </p:cNvPr>
            <p:cNvSpPr/>
            <p:nvPr/>
          </p:nvSpPr>
          <p:spPr bwMode="auto">
            <a:xfrm>
              <a:off x="330926" y="2952206"/>
              <a:ext cx="4568383" cy="2368731"/>
            </a:xfrm>
            <a:prstGeom prst="rect">
              <a:avLst/>
            </a:prstGeom>
            <a:solidFill>
              <a:srgbClr val="BFBFBF">
                <a:alpha val="74902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3" name="Textfeld 62">
              <a:extLst>
                <a:ext uri="{FF2B5EF4-FFF2-40B4-BE49-F238E27FC236}">
                  <a16:creationId xmlns:a16="http://schemas.microsoft.com/office/drawing/2014/main" id="{F1605F79-7DD1-4299-915A-28E084C68C44}"/>
                </a:ext>
              </a:extLst>
            </p:cNvPr>
            <p:cNvSpPr txBox="1"/>
            <p:nvPr/>
          </p:nvSpPr>
          <p:spPr>
            <a:xfrm>
              <a:off x="914793" y="2952206"/>
              <a:ext cx="1646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1" dirty="0">
                  <a:solidFill>
                    <a:schemeClr val="accent2"/>
                  </a:solidFill>
                </a:rPr>
                <a:t>trockene Luft</a:t>
              </a:r>
            </a:p>
          </p:txBody>
        </p:sp>
      </p:grpSp>
      <p:grpSp>
        <p:nvGrpSpPr>
          <p:cNvPr id="18447" name="Gruppieren 18446">
            <a:extLst>
              <a:ext uri="{FF2B5EF4-FFF2-40B4-BE49-F238E27FC236}">
                <a16:creationId xmlns:a16="http://schemas.microsoft.com/office/drawing/2014/main" id="{0FE67BC2-2E3C-4A1C-BE62-89133F50F14E}"/>
              </a:ext>
            </a:extLst>
          </p:cNvPr>
          <p:cNvGrpSpPr/>
          <p:nvPr/>
        </p:nvGrpSpPr>
        <p:grpSpPr>
          <a:xfrm>
            <a:off x="404066" y="2368761"/>
            <a:ext cx="1235004" cy="1824587"/>
            <a:chOff x="404066" y="3425210"/>
            <a:chExt cx="1235004" cy="1824587"/>
          </a:xfrm>
        </p:grpSpPr>
        <p:grpSp>
          <p:nvGrpSpPr>
            <p:cNvPr id="18436" name="Gruppieren 18435">
              <a:extLst>
                <a:ext uri="{FF2B5EF4-FFF2-40B4-BE49-F238E27FC236}">
                  <a16:creationId xmlns:a16="http://schemas.microsoft.com/office/drawing/2014/main" id="{92187CD6-68D9-483F-9D42-8925A1D931E6}"/>
                </a:ext>
              </a:extLst>
            </p:cNvPr>
            <p:cNvGrpSpPr/>
            <p:nvPr/>
          </p:nvGrpSpPr>
          <p:grpSpPr>
            <a:xfrm>
              <a:off x="404066" y="3425210"/>
              <a:ext cx="1235004" cy="1235004"/>
              <a:chOff x="404066" y="3425210"/>
              <a:chExt cx="1235004" cy="1235004"/>
            </a:xfrm>
          </p:grpSpPr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5C56731B-053C-4749-B411-79A9F1AA38EC}"/>
                  </a:ext>
                </a:extLst>
              </p:cNvPr>
              <p:cNvSpPr/>
              <p:nvPr/>
            </p:nvSpPr>
            <p:spPr>
              <a:xfrm flipH="1">
                <a:off x="404066" y="3425210"/>
                <a:ext cx="1235004" cy="123500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/>
              </a:p>
            </p:txBody>
          </p:sp>
          <p:grpSp>
            <p:nvGrpSpPr>
              <p:cNvPr id="18434" name="Gruppieren 18433">
                <a:extLst>
                  <a:ext uri="{FF2B5EF4-FFF2-40B4-BE49-F238E27FC236}">
                    <a16:creationId xmlns:a16="http://schemas.microsoft.com/office/drawing/2014/main" id="{A8438876-0CE6-4401-805A-C36E779FC413}"/>
                  </a:ext>
                </a:extLst>
              </p:cNvPr>
              <p:cNvGrpSpPr/>
              <p:nvPr/>
            </p:nvGrpSpPr>
            <p:grpSpPr>
              <a:xfrm>
                <a:off x="619597" y="3877731"/>
                <a:ext cx="641184" cy="337194"/>
                <a:chOff x="619597" y="3799350"/>
                <a:chExt cx="641184" cy="337194"/>
              </a:xfrm>
            </p:grpSpPr>
            <p:sp>
              <p:nvSpPr>
                <p:cNvPr id="35" name="Ellipse 34">
                  <a:extLst>
                    <a:ext uri="{FF2B5EF4-FFF2-40B4-BE49-F238E27FC236}">
                      <a16:creationId xmlns:a16="http://schemas.microsoft.com/office/drawing/2014/main" id="{D073759D-B5FE-43ED-A8FF-4D45406DD424}"/>
                    </a:ext>
                  </a:extLst>
                </p:cNvPr>
                <p:cNvSpPr/>
                <p:nvPr/>
              </p:nvSpPr>
              <p:spPr>
                <a:xfrm flipH="1">
                  <a:off x="923587" y="3799350"/>
                  <a:ext cx="337194" cy="33719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N</a:t>
                  </a:r>
                </a:p>
              </p:txBody>
            </p:sp>
            <p:sp>
              <p:nvSpPr>
                <p:cNvPr id="36" name="Ellipse 35">
                  <a:extLst>
                    <a:ext uri="{FF2B5EF4-FFF2-40B4-BE49-F238E27FC236}">
                      <a16:creationId xmlns:a16="http://schemas.microsoft.com/office/drawing/2014/main" id="{C431CC9D-5F28-42BF-A2CE-4DF85B34CFBD}"/>
                    </a:ext>
                  </a:extLst>
                </p:cNvPr>
                <p:cNvSpPr/>
                <p:nvPr/>
              </p:nvSpPr>
              <p:spPr>
                <a:xfrm flipH="1">
                  <a:off x="619597" y="3799350"/>
                  <a:ext cx="337194" cy="33719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N</a:t>
                  </a:r>
                </a:p>
              </p:txBody>
            </p:sp>
          </p:grpSp>
        </p:grpSp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2CAAD6AF-C2F3-428F-99C7-278E4961CFAA}"/>
                </a:ext>
              </a:extLst>
            </p:cNvPr>
            <p:cNvSpPr txBox="1"/>
            <p:nvPr/>
          </p:nvSpPr>
          <p:spPr>
            <a:xfrm>
              <a:off x="422617" y="4726577"/>
              <a:ext cx="10019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accent2"/>
                  </a:solidFill>
                </a:rPr>
                <a:t>Stickstoff</a:t>
              </a:r>
            </a:p>
            <a:p>
              <a:pPr algn="ctr"/>
              <a:r>
                <a:rPr lang="de-DE" sz="1400" dirty="0">
                  <a:solidFill>
                    <a:schemeClr val="accent2"/>
                  </a:solidFill>
                </a:rPr>
                <a:t>78 Vol.- %</a:t>
              </a:r>
            </a:p>
          </p:txBody>
        </p:sp>
      </p:grpSp>
      <p:grpSp>
        <p:nvGrpSpPr>
          <p:cNvPr id="18448" name="Gruppieren 18447">
            <a:extLst>
              <a:ext uri="{FF2B5EF4-FFF2-40B4-BE49-F238E27FC236}">
                <a16:creationId xmlns:a16="http://schemas.microsoft.com/office/drawing/2014/main" id="{C7AA551F-4FEF-42F5-B618-8546CB552A5E}"/>
              </a:ext>
            </a:extLst>
          </p:cNvPr>
          <p:cNvGrpSpPr/>
          <p:nvPr/>
        </p:nvGrpSpPr>
        <p:grpSpPr>
          <a:xfrm>
            <a:off x="1918103" y="2368759"/>
            <a:ext cx="1235005" cy="1824589"/>
            <a:chOff x="1918103" y="3425208"/>
            <a:chExt cx="1235005" cy="1824589"/>
          </a:xfrm>
        </p:grpSpPr>
        <p:grpSp>
          <p:nvGrpSpPr>
            <p:cNvPr id="18437" name="Gruppieren 18436">
              <a:extLst>
                <a:ext uri="{FF2B5EF4-FFF2-40B4-BE49-F238E27FC236}">
                  <a16:creationId xmlns:a16="http://schemas.microsoft.com/office/drawing/2014/main" id="{D996FE25-FA69-4690-96B3-353B3D8CFB08}"/>
                </a:ext>
              </a:extLst>
            </p:cNvPr>
            <p:cNvGrpSpPr/>
            <p:nvPr/>
          </p:nvGrpSpPr>
          <p:grpSpPr>
            <a:xfrm>
              <a:off x="1918103" y="3425208"/>
              <a:ext cx="1235005" cy="1235005"/>
              <a:chOff x="1918103" y="3425208"/>
              <a:chExt cx="1235005" cy="1235005"/>
            </a:xfrm>
          </p:grpSpPr>
          <p:sp>
            <p:nvSpPr>
              <p:cNvPr id="38" name="Ellipse 37">
                <a:extLst>
                  <a:ext uri="{FF2B5EF4-FFF2-40B4-BE49-F238E27FC236}">
                    <a16:creationId xmlns:a16="http://schemas.microsoft.com/office/drawing/2014/main" id="{050254B8-39A7-4598-8E8A-741BAD17C303}"/>
                  </a:ext>
                </a:extLst>
              </p:cNvPr>
              <p:cNvSpPr/>
              <p:nvPr/>
            </p:nvSpPr>
            <p:spPr>
              <a:xfrm>
                <a:off x="1918103" y="3425208"/>
                <a:ext cx="1235005" cy="123500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/>
              </a:p>
            </p:txBody>
          </p:sp>
          <p:grpSp>
            <p:nvGrpSpPr>
              <p:cNvPr id="18435" name="Gruppieren 18434">
                <a:extLst>
                  <a:ext uri="{FF2B5EF4-FFF2-40B4-BE49-F238E27FC236}">
                    <a16:creationId xmlns:a16="http://schemas.microsoft.com/office/drawing/2014/main" id="{5EADBFE9-2750-45C1-859C-C1283E959675}"/>
                  </a:ext>
                </a:extLst>
              </p:cNvPr>
              <p:cNvGrpSpPr/>
              <p:nvPr/>
            </p:nvGrpSpPr>
            <p:grpSpPr>
              <a:xfrm>
                <a:off x="2101353" y="3832231"/>
                <a:ext cx="768861" cy="427374"/>
                <a:chOff x="2075226" y="3745141"/>
                <a:chExt cx="768861" cy="427374"/>
              </a:xfrm>
            </p:grpSpPr>
            <p:sp>
              <p:nvSpPr>
                <p:cNvPr id="39" name="Ellipse 38">
                  <a:extLst>
                    <a:ext uri="{FF2B5EF4-FFF2-40B4-BE49-F238E27FC236}">
                      <a16:creationId xmlns:a16="http://schemas.microsoft.com/office/drawing/2014/main" id="{23BE1BEF-70EC-4E79-9534-CE9E0B0E6A90}"/>
                    </a:ext>
                  </a:extLst>
                </p:cNvPr>
                <p:cNvSpPr/>
                <p:nvPr/>
              </p:nvSpPr>
              <p:spPr>
                <a:xfrm>
                  <a:off x="2075226" y="3745141"/>
                  <a:ext cx="427374" cy="42737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>
                    <a:rot lat="60000" lon="180000" rev="21579843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/>
                    <a:t>O</a:t>
                  </a:r>
                </a:p>
              </p:txBody>
            </p:sp>
            <p:sp>
              <p:nvSpPr>
                <p:cNvPr id="40" name="Ellipse 39">
                  <a:extLst>
                    <a:ext uri="{FF2B5EF4-FFF2-40B4-BE49-F238E27FC236}">
                      <a16:creationId xmlns:a16="http://schemas.microsoft.com/office/drawing/2014/main" id="{F7C187AE-8772-4AFE-AFCA-F67CDC054D35}"/>
                    </a:ext>
                  </a:extLst>
                </p:cNvPr>
                <p:cNvSpPr/>
                <p:nvPr/>
              </p:nvSpPr>
              <p:spPr>
                <a:xfrm>
                  <a:off x="2416713" y="3745141"/>
                  <a:ext cx="427374" cy="42737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>
                    <a:rot lat="60000" lon="180000" rev="21579843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/>
                    <a:t>O</a:t>
                  </a:r>
                </a:p>
              </p:txBody>
            </p:sp>
          </p:grpSp>
        </p:grpSp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04DDF5FE-0BE6-4711-BB80-C6C43F484D54}"/>
                </a:ext>
              </a:extLst>
            </p:cNvPr>
            <p:cNvSpPr txBox="1"/>
            <p:nvPr/>
          </p:nvSpPr>
          <p:spPr>
            <a:xfrm>
              <a:off x="2031143" y="4726577"/>
              <a:ext cx="9973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accent2"/>
                  </a:solidFill>
                </a:rPr>
                <a:t>Sauerstoff</a:t>
              </a:r>
            </a:p>
            <a:p>
              <a:pPr algn="ctr"/>
              <a:r>
                <a:rPr lang="de-DE" sz="1400" dirty="0">
                  <a:solidFill>
                    <a:schemeClr val="accent2"/>
                  </a:solidFill>
                </a:rPr>
                <a:t>21 Vol.- %</a:t>
              </a:r>
            </a:p>
          </p:txBody>
        </p:sp>
      </p:grpSp>
      <p:grpSp>
        <p:nvGrpSpPr>
          <p:cNvPr id="18449" name="Gruppieren 18448">
            <a:extLst>
              <a:ext uri="{FF2B5EF4-FFF2-40B4-BE49-F238E27FC236}">
                <a16:creationId xmlns:a16="http://schemas.microsoft.com/office/drawing/2014/main" id="{A82C7376-8AB0-4073-B001-9930185525D2}"/>
              </a:ext>
            </a:extLst>
          </p:cNvPr>
          <p:cNvGrpSpPr/>
          <p:nvPr/>
        </p:nvGrpSpPr>
        <p:grpSpPr>
          <a:xfrm>
            <a:off x="3331429" y="2368760"/>
            <a:ext cx="1335716" cy="1824588"/>
            <a:chOff x="3331429" y="3425209"/>
            <a:chExt cx="1335716" cy="1824588"/>
          </a:xfrm>
        </p:grpSpPr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CC56F2CF-6870-45FA-AC1A-17F80C7A131C}"/>
                </a:ext>
              </a:extLst>
            </p:cNvPr>
            <p:cNvGrpSpPr/>
            <p:nvPr/>
          </p:nvGrpSpPr>
          <p:grpSpPr>
            <a:xfrm>
              <a:off x="3432141" y="3425209"/>
              <a:ext cx="1235004" cy="1235004"/>
              <a:chOff x="3432141" y="3425209"/>
              <a:chExt cx="1235004" cy="1235004"/>
            </a:xfrm>
          </p:grpSpPr>
          <p:sp>
            <p:nvSpPr>
              <p:cNvPr id="43" name="Ellipse 42">
                <a:extLst>
                  <a:ext uri="{FF2B5EF4-FFF2-40B4-BE49-F238E27FC236}">
                    <a16:creationId xmlns:a16="http://schemas.microsoft.com/office/drawing/2014/main" id="{9B0B3696-99A7-4FB4-83F6-23AD0382152B}"/>
                  </a:ext>
                </a:extLst>
              </p:cNvPr>
              <p:cNvSpPr/>
              <p:nvPr/>
            </p:nvSpPr>
            <p:spPr>
              <a:xfrm>
                <a:off x="3432141" y="3425209"/>
                <a:ext cx="1235004" cy="123500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/>
              </a:p>
            </p:txBody>
          </p:sp>
          <p:grpSp>
            <p:nvGrpSpPr>
              <p:cNvPr id="15" name="Gruppieren 14">
                <a:extLst>
                  <a:ext uri="{FF2B5EF4-FFF2-40B4-BE49-F238E27FC236}">
                    <a16:creationId xmlns:a16="http://schemas.microsoft.com/office/drawing/2014/main" id="{F8A4A895-3C01-4456-BB33-085A29626D57}"/>
                  </a:ext>
                </a:extLst>
              </p:cNvPr>
              <p:cNvGrpSpPr/>
              <p:nvPr/>
            </p:nvGrpSpPr>
            <p:grpSpPr>
              <a:xfrm>
                <a:off x="3568724" y="3611345"/>
                <a:ext cx="866662" cy="772744"/>
                <a:chOff x="3551306" y="3550382"/>
                <a:chExt cx="866662" cy="772744"/>
              </a:xfrm>
            </p:grpSpPr>
            <p:sp>
              <p:nvSpPr>
                <p:cNvPr id="44" name="Ellipse 43">
                  <a:extLst>
                    <a:ext uri="{FF2B5EF4-FFF2-40B4-BE49-F238E27FC236}">
                      <a16:creationId xmlns:a16="http://schemas.microsoft.com/office/drawing/2014/main" id="{3E23CE2F-F9FC-4EB2-8041-76A268A3A52C}"/>
                    </a:ext>
                  </a:extLst>
                </p:cNvPr>
                <p:cNvSpPr/>
                <p:nvPr/>
              </p:nvSpPr>
              <p:spPr>
                <a:xfrm>
                  <a:off x="3683861" y="3550382"/>
                  <a:ext cx="565510" cy="56551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scene3d>
                  <a:camera prst="orthographicFront">
                    <a:rot lat="21352140" lon="180000" rev="21579843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/>
                    <a:t>C</a:t>
                  </a:r>
                </a:p>
              </p:txBody>
            </p:sp>
            <p:sp>
              <p:nvSpPr>
                <p:cNvPr id="45" name="Ellipse 44">
                  <a:extLst>
                    <a:ext uri="{FF2B5EF4-FFF2-40B4-BE49-F238E27FC236}">
                      <a16:creationId xmlns:a16="http://schemas.microsoft.com/office/drawing/2014/main" id="{337EABB4-74E4-40EA-A573-296D3AFC2D8B}"/>
                    </a:ext>
                  </a:extLst>
                </p:cNvPr>
                <p:cNvSpPr/>
                <p:nvPr/>
              </p:nvSpPr>
              <p:spPr>
                <a:xfrm>
                  <a:off x="3551306" y="3985932"/>
                  <a:ext cx="337194" cy="33719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O</a:t>
                  </a:r>
                </a:p>
              </p:txBody>
            </p:sp>
            <p:sp>
              <p:nvSpPr>
                <p:cNvPr id="46" name="Ellipse 45">
                  <a:extLst>
                    <a:ext uri="{FF2B5EF4-FFF2-40B4-BE49-F238E27FC236}">
                      <a16:creationId xmlns:a16="http://schemas.microsoft.com/office/drawing/2014/main" id="{B79C8AF2-32E9-424F-9CDB-9791CF04DB45}"/>
                    </a:ext>
                  </a:extLst>
                </p:cNvPr>
                <p:cNvSpPr/>
                <p:nvPr/>
              </p:nvSpPr>
              <p:spPr>
                <a:xfrm>
                  <a:off x="4080774" y="3977047"/>
                  <a:ext cx="337194" cy="33719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O</a:t>
                  </a:r>
                </a:p>
              </p:txBody>
            </p:sp>
          </p:grpSp>
        </p:grpSp>
        <p:sp>
          <p:nvSpPr>
            <p:cNvPr id="74" name="Textfeld 73">
              <a:extLst>
                <a:ext uri="{FF2B5EF4-FFF2-40B4-BE49-F238E27FC236}">
                  <a16:creationId xmlns:a16="http://schemas.microsoft.com/office/drawing/2014/main" id="{883F906C-600E-40D9-A22C-11FB25DA8748}"/>
                </a:ext>
              </a:extLst>
            </p:cNvPr>
            <p:cNvSpPr txBox="1"/>
            <p:nvPr/>
          </p:nvSpPr>
          <p:spPr>
            <a:xfrm>
              <a:off x="3331429" y="4726577"/>
              <a:ext cx="1210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accent2"/>
                  </a:solidFill>
                </a:rPr>
                <a:t>Kohlendioxid</a:t>
              </a:r>
            </a:p>
            <a:p>
              <a:pPr algn="ctr"/>
              <a:r>
                <a:rPr lang="de-DE" sz="1400" dirty="0">
                  <a:solidFill>
                    <a:schemeClr val="accent2"/>
                  </a:solidFill>
                </a:rPr>
                <a:t>0,04 Vol.-%</a:t>
              </a:r>
            </a:p>
          </p:txBody>
        </p:sp>
      </p:grpSp>
      <p:sp>
        <p:nvSpPr>
          <p:cNvPr id="12" name="Teilkreis 11">
            <a:extLst>
              <a:ext uri="{FF2B5EF4-FFF2-40B4-BE49-F238E27FC236}">
                <a16:creationId xmlns:a16="http://schemas.microsoft.com/office/drawing/2014/main" id="{FD297DF9-C643-4527-BB61-041FEB5989C6}"/>
              </a:ext>
            </a:extLst>
          </p:cNvPr>
          <p:cNvSpPr/>
          <p:nvPr/>
        </p:nvSpPr>
        <p:spPr bwMode="auto">
          <a:xfrm flipV="1">
            <a:off x="287273" y="5436154"/>
            <a:ext cx="9224070" cy="1380571"/>
          </a:xfrm>
          <a:prstGeom prst="pie">
            <a:avLst>
              <a:gd name="adj1" fmla="val 13209"/>
              <a:gd name="adj2" fmla="val 10797936"/>
            </a:avLst>
          </a:prstGeom>
          <a:solidFill>
            <a:srgbClr val="008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AA92377-F841-4081-9D48-C4078B5659B8}"/>
              </a:ext>
            </a:extLst>
          </p:cNvPr>
          <p:cNvSpPr txBox="1"/>
          <p:nvPr/>
        </p:nvSpPr>
        <p:spPr>
          <a:xfrm>
            <a:off x="4481565" y="5552626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Erde</a:t>
            </a:r>
          </a:p>
        </p:txBody>
      </p:sp>
      <p:sp>
        <p:nvSpPr>
          <p:cNvPr id="87" name="Pfeil: nach unten 86">
            <a:extLst>
              <a:ext uri="{FF2B5EF4-FFF2-40B4-BE49-F238E27FC236}">
                <a16:creationId xmlns:a16="http://schemas.microsoft.com/office/drawing/2014/main" id="{520AD024-2BFE-46A7-900D-D0E952515F96}"/>
              </a:ext>
            </a:extLst>
          </p:cNvPr>
          <p:cNvSpPr/>
          <p:nvPr/>
        </p:nvSpPr>
        <p:spPr bwMode="auto">
          <a:xfrm rot="12538399">
            <a:off x="8421585" y="3152845"/>
            <a:ext cx="111292" cy="2591908"/>
          </a:xfrm>
          <a:prstGeom prst="downArrow">
            <a:avLst/>
          </a:prstGeom>
          <a:solidFill>
            <a:srgbClr val="FF99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A3FE5F21-9ACF-4EBD-A2CA-72D0E722DD97}"/>
              </a:ext>
            </a:extLst>
          </p:cNvPr>
          <p:cNvGrpSpPr/>
          <p:nvPr/>
        </p:nvGrpSpPr>
        <p:grpSpPr>
          <a:xfrm>
            <a:off x="4363724" y="852801"/>
            <a:ext cx="5147619" cy="4968138"/>
            <a:chOff x="4363724" y="852801"/>
            <a:chExt cx="5147619" cy="4968138"/>
          </a:xfrm>
        </p:grpSpPr>
        <p:sp>
          <p:nvSpPr>
            <p:cNvPr id="18444" name="Textfeld 18443">
              <a:extLst>
                <a:ext uri="{FF2B5EF4-FFF2-40B4-BE49-F238E27FC236}">
                  <a16:creationId xmlns:a16="http://schemas.microsoft.com/office/drawing/2014/main" id="{E2E86655-3732-4A02-94F3-FA3C95239784}"/>
                </a:ext>
              </a:extLst>
            </p:cNvPr>
            <p:cNvSpPr txBox="1"/>
            <p:nvPr/>
          </p:nvSpPr>
          <p:spPr>
            <a:xfrm>
              <a:off x="6361122" y="852801"/>
              <a:ext cx="315022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chemeClr val="accent2"/>
                  </a:solidFill>
                </a:rPr>
                <a:t>3- und mehratomige Moleküle</a:t>
              </a:r>
            </a:p>
            <a:p>
              <a:r>
                <a:rPr lang="de-DE" sz="1600" dirty="0">
                  <a:solidFill>
                    <a:schemeClr val="accent2"/>
                  </a:solidFill>
                </a:rPr>
                <a:t>absorbieren die Infrarotstrahlung</a:t>
              </a:r>
            </a:p>
            <a:p>
              <a:r>
                <a:rPr lang="de-DE" sz="1600" dirty="0">
                  <a:solidFill>
                    <a:schemeClr val="accent2"/>
                  </a:solidFill>
                </a:rPr>
                <a:t>und heizen die Erde auf</a:t>
              </a:r>
            </a:p>
          </p:txBody>
        </p:sp>
        <p:sp>
          <p:nvSpPr>
            <p:cNvPr id="85" name="Pfeil: nach unten 84">
              <a:extLst>
                <a:ext uri="{FF2B5EF4-FFF2-40B4-BE49-F238E27FC236}">
                  <a16:creationId xmlns:a16="http://schemas.microsoft.com/office/drawing/2014/main" id="{58AB0714-FD83-4094-BD98-0755A0949263}"/>
                </a:ext>
              </a:extLst>
            </p:cNvPr>
            <p:cNvSpPr/>
            <p:nvPr/>
          </p:nvSpPr>
          <p:spPr bwMode="auto">
            <a:xfrm rot="9674615">
              <a:off x="4363724" y="3162894"/>
              <a:ext cx="119454" cy="2339543"/>
            </a:xfrm>
            <a:prstGeom prst="downArrow">
              <a:avLst/>
            </a:prstGeom>
            <a:solidFill>
              <a:srgbClr val="FF99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6" name="Pfeil: nach unten 85">
              <a:extLst>
                <a:ext uri="{FF2B5EF4-FFF2-40B4-BE49-F238E27FC236}">
                  <a16:creationId xmlns:a16="http://schemas.microsoft.com/office/drawing/2014/main" id="{2E1896CF-642C-44F5-A25C-CC0899B3353D}"/>
                </a:ext>
              </a:extLst>
            </p:cNvPr>
            <p:cNvSpPr/>
            <p:nvPr/>
          </p:nvSpPr>
          <p:spPr bwMode="auto">
            <a:xfrm rot="11882095">
              <a:off x="5289102" y="3340485"/>
              <a:ext cx="131862" cy="2141468"/>
            </a:xfrm>
            <a:prstGeom prst="downArrow">
              <a:avLst/>
            </a:prstGeom>
            <a:solidFill>
              <a:srgbClr val="FF99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9" name="Pfeil: nach unten 98">
              <a:extLst>
                <a:ext uri="{FF2B5EF4-FFF2-40B4-BE49-F238E27FC236}">
                  <a16:creationId xmlns:a16="http://schemas.microsoft.com/office/drawing/2014/main" id="{BA10CDBB-F9E5-4952-9E77-6705FE6E8B4E}"/>
                </a:ext>
              </a:extLst>
            </p:cNvPr>
            <p:cNvSpPr/>
            <p:nvPr/>
          </p:nvSpPr>
          <p:spPr bwMode="auto">
            <a:xfrm rot="13323066">
              <a:off x="6016479" y="2914900"/>
              <a:ext cx="133960" cy="2906039"/>
            </a:xfrm>
            <a:prstGeom prst="downArrow">
              <a:avLst/>
            </a:prstGeom>
            <a:solidFill>
              <a:srgbClr val="FF99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8454" name="Textfeld 18453">
            <a:extLst>
              <a:ext uri="{FF2B5EF4-FFF2-40B4-BE49-F238E27FC236}">
                <a16:creationId xmlns:a16="http://schemas.microsoft.com/office/drawing/2014/main" id="{7AAA90A2-90A5-49B6-88C6-BF77FA6125DF}"/>
              </a:ext>
            </a:extLst>
          </p:cNvPr>
          <p:cNvSpPr txBox="1"/>
          <p:nvPr/>
        </p:nvSpPr>
        <p:spPr>
          <a:xfrm>
            <a:off x="6076286" y="4738095"/>
            <a:ext cx="36153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dirty="0"/>
              <a:t>Der Treibhauseffekt wurde 1824 von </a:t>
            </a:r>
            <a:r>
              <a:rPr lang="de-DE" sz="1200" dirty="0">
                <a:hlinkClick r:id="rId2" tooltip="Joseph Fourier"/>
              </a:rPr>
              <a:t>Joseph Fourier</a:t>
            </a:r>
            <a:r>
              <a:rPr lang="de-DE" sz="1200" dirty="0"/>
              <a:t> entdeckt und 1896 von </a:t>
            </a:r>
            <a:r>
              <a:rPr lang="de-DE" sz="1200" dirty="0" err="1">
                <a:hlinkClick r:id="rId3" tooltip="Svante Arrhenius"/>
              </a:rPr>
              <a:t>Svante</a:t>
            </a:r>
            <a:r>
              <a:rPr lang="de-DE" sz="1200" dirty="0">
                <a:hlinkClick r:id="rId3" tooltip="Svante Arrhenius"/>
              </a:rPr>
              <a:t> Arrhenius</a:t>
            </a:r>
            <a:r>
              <a:rPr lang="de-DE" sz="1200" dirty="0"/>
              <a:t> erstmals quantitativ genauer beschrieben.</a:t>
            </a:r>
          </a:p>
        </p:txBody>
      </p:sp>
      <p:sp>
        <p:nvSpPr>
          <p:cNvPr id="24" name="Textfeld 40">
            <a:extLst>
              <a:ext uri="{FF2B5EF4-FFF2-40B4-BE49-F238E27FC236}">
                <a16:creationId xmlns:a16="http://schemas.microsoft.com/office/drawing/2014/main" id="{57BB2844-2372-4753-9C64-6F647FCD9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43492"/>
            <a:ext cx="990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chemeClr val="accent2"/>
                </a:solidFill>
              </a:rPr>
              <a:t>Durch den Menschen verursachte Treibhausgase heizen die Erde auf!</a:t>
            </a:r>
          </a:p>
        </p:txBody>
      </p:sp>
      <p:grpSp>
        <p:nvGrpSpPr>
          <p:cNvPr id="18457" name="Gruppieren 18456">
            <a:extLst>
              <a:ext uri="{FF2B5EF4-FFF2-40B4-BE49-F238E27FC236}">
                <a16:creationId xmlns:a16="http://schemas.microsoft.com/office/drawing/2014/main" id="{3CAF680A-62BA-41EC-9059-800FEE840E54}"/>
              </a:ext>
            </a:extLst>
          </p:cNvPr>
          <p:cNvGrpSpPr/>
          <p:nvPr/>
        </p:nvGrpSpPr>
        <p:grpSpPr>
          <a:xfrm>
            <a:off x="248744" y="1015899"/>
            <a:ext cx="2978701" cy="4728380"/>
            <a:chOff x="248744" y="1015899"/>
            <a:chExt cx="2978701" cy="4728380"/>
          </a:xfrm>
        </p:grpSpPr>
        <p:sp>
          <p:nvSpPr>
            <p:cNvPr id="98" name="Textfeld 97">
              <a:extLst>
                <a:ext uri="{FF2B5EF4-FFF2-40B4-BE49-F238E27FC236}">
                  <a16:creationId xmlns:a16="http://schemas.microsoft.com/office/drawing/2014/main" id="{D3C0AD69-801D-4B64-914E-68D207A30785}"/>
                </a:ext>
              </a:extLst>
            </p:cNvPr>
            <p:cNvSpPr txBox="1"/>
            <p:nvPr/>
          </p:nvSpPr>
          <p:spPr>
            <a:xfrm>
              <a:off x="248744" y="1015899"/>
              <a:ext cx="29787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chemeClr val="accent2"/>
                  </a:solidFill>
                </a:rPr>
                <a:t>2-atomige Moleküle lassen die</a:t>
              </a:r>
            </a:p>
            <a:p>
              <a:r>
                <a:rPr lang="de-DE" sz="1600" dirty="0">
                  <a:solidFill>
                    <a:schemeClr val="accent2"/>
                  </a:solidFill>
                </a:rPr>
                <a:t>Infrarotstrahlung durch</a:t>
              </a:r>
            </a:p>
          </p:txBody>
        </p:sp>
        <p:sp>
          <p:nvSpPr>
            <p:cNvPr id="83" name="Pfeil: nach unten 82">
              <a:extLst>
                <a:ext uri="{FF2B5EF4-FFF2-40B4-BE49-F238E27FC236}">
                  <a16:creationId xmlns:a16="http://schemas.microsoft.com/office/drawing/2014/main" id="{17F4AB8B-D126-46C2-B400-8A139BEE4457}"/>
                </a:ext>
              </a:extLst>
            </p:cNvPr>
            <p:cNvSpPr/>
            <p:nvPr/>
          </p:nvSpPr>
          <p:spPr bwMode="auto">
            <a:xfrm rot="9394045">
              <a:off x="1192652" y="1535022"/>
              <a:ext cx="116062" cy="4209257"/>
            </a:xfrm>
            <a:prstGeom prst="downArrow">
              <a:avLst/>
            </a:prstGeom>
            <a:solidFill>
              <a:srgbClr val="FF99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4" name="Pfeil: nach unten 83">
              <a:extLst>
                <a:ext uri="{FF2B5EF4-FFF2-40B4-BE49-F238E27FC236}">
                  <a16:creationId xmlns:a16="http://schemas.microsoft.com/office/drawing/2014/main" id="{917E40F7-7E43-457A-93BB-7FDF23F7F38C}"/>
                </a:ext>
              </a:extLst>
            </p:cNvPr>
            <p:cNvSpPr/>
            <p:nvPr/>
          </p:nvSpPr>
          <p:spPr bwMode="auto">
            <a:xfrm rot="11180748">
              <a:off x="2354052" y="1724092"/>
              <a:ext cx="120978" cy="3861506"/>
            </a:xfrm>
            <a:prstGeom prst="downArrow">
              <a:avLst/>
            </a:prstGeom>
            <a:solidFill>
              <a:srgbClr val="FF99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8442" name="Gruppieren 18441">
              <a:extLst>
                <a:ext uri="{FF2B5EF4-FFF2-40B4-BE49-F238E27FC236}">
                  <a16:creationId xmlns:a16="http://schemas.microsoft.com/office/drawing/2014/main" id="{062F3009-76CD-4C55-80AD-108EEC717FAE}"/>
                </a:ext>
              </a:extLst>
            </p:cNvPr>
            <p:cNvGrpSpPr/>
            <p:nvPr/>
          </p:nvGrpSpPr>
          <p:grpSpPr>
            <a:xfrm>
              <a:off x="1324453" y="4371644"/>
              <a:ext cx="1417934" cy="443526"/>
              <a:chOff x="-2149873" y="4153860"/>
              <a:chExt cx="1417934" cy="443526"/>
            </a:xfrm>
          </p:grpSpPr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ACFBAB6B-2E4B-45D4-93AA-3FD2916696AE}"/>
                  </a:ext>
                </a:extLst>
              </p:cNvPr>
              <p:cNvSpPr/>
              <p:nvPr/>
            </p:nvSpPr>
            <p:spPr bwMode="auto">
              <a:xfrm>
                <a:off x="-2149873" y="4153860"/>
                <a:ext cx="1417934" cy="443526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8441" name="Gruppieren 18440">
                <a:extLst>
                  <a:ext uri="{FF2B5EF4-FFF2-40B4-BE49-F238E27FC236}">
                    <a16:creationId xmlns:a16="http://schemas.microsoft.com/office/drawing/2014/main" id="{B744F57E-77FE-48FC-AC12-95C2F437B18A}"/>
                  </a:ext>
                </a:extLst>
              </p:cNvPr>
              <p:cNvGrpSpPr/>
              <p:nvPr/>
            </p:nvGrpSpPr>
            <p:grpSpPr>
              <a:xfrm>
                <a:off x="-2005378" y="4218004"/>
                <a:ext cx="1071474" cy="315238"/>
                <a:chOff x="-2005378" y="4891380"/>
                <a:chExt cx="561880" cy="315238"/>
              </a:xfrm>
              <a:noFill/>
            </p:grpSpPr>
            <p:sp>
              <p:nvSpPr>
                <p:cNvPr id="113" name="Freihandform: Form 112">
                  <a:extLst>
                    <a:ext uri="{FF2B5EF4-FFF2-40B4-BE49-F238E27FC236}">
                      <a16:creationId xmlns:a16="http://schemas.microsoft.com/office/drawing/2014/main" id="{F8AA337C-A19B-4FAC-9F66-70D169584EC1}"/>
                    </a:ext>
                  </a:extLst>
                </p:cNvPr>
                <p:cNvSpPr/>
                <p:nvPr/>
              </p:nvSpPr>
              <p:spPr bwMode="auto">
                <a:xfrm rot="5400000">
                  <a:off x="-1741104" y="4909011"/>
                  <a:ext cx="315238" cy="279975"/>
                </a:xfrm>
                <a:custGeom>
                  <a:avLst/>
                  <a:gdLst>
                    <a:gd name="connsiteX0" fmla="*/ 986058 w 1980222"/>
                    <a:gd name="connsiteY0" fmla="*/ 0 h 1262743"/>
                    <a:gd name="connsiteX1" fmla="*/ 1952709 w 1980222"/>
                    <a:gd name="connsiteY1" fmla="*/ 461554 h 1262743"/>
                    <a:gd name="connsiteX2" fmla="*/ 28115 w 1980222"/>
                    <a:gd name="connsiteY2" fmla="*/ 836023 h 1262743"/>
                    <a:gd name="connsiteX3" fmla="*/ 986058 w 1980222"/>
                    <a:gd name="connsiteY3" fmla="*/ 1262743 h 1262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0222" h="1262743">
                      <a:moveTo>
                        <a:pt x="986058" y="0"/>
                      </a:moveTo>
                      <a:cubicBezTo>
                        <a:pt x="1549212" y="161108"/>
                        <a:pt x="2112366" y="322217"/>
                        <a:pt x="1952709" y="461554"/>
                      </a:cubicBezTo>
                      <a:cubicBezTo>
                        <a:pt x="1793052" y="600891"/>
                        <a:pt x="189223" y="702492"/>
                        <a:pt x="28115" y="836023"/>
                      </a:cubicBezTo>
                      <a:cubicBezTo>
                        <a:pt x="-132994" y="969555"/>
                        <a:pt x="426532" y="1116149"/>
                        <a:pt x="986058" y="1262743"/>
                      </a:cubicBezTo>
                    </a:path>
                  </a:pathLst>
                </a:cu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14" name="Freihandform: Form 113">
                  <a:extLst>
                    <a:ext uri="{FF2B5EF4-FFF2-40B4-BE49-F238E27FC236}">
                      <a16:creationId xmlns:a16="http://schemas.microsoft.com/office/drawing/2014/main" id="{1B1EFC3D-1748-44D8-A62F-E703E0B4D026}"/>
                    </a:ext>
                  </a:extLst>
                </p:cNvPr>
                <p:cNvSpPr/>
                <p:nvPr/>
              </p:nvSpPr>
              <p:spPr bwMode="auto">
                <a:xfrm rot="5400000">
                  <a:off x="-2023009" y="4909011"/>
                  <a:ext cx="315238" cy="279975"/>
                </a:xfrm>
                <a:custGeom>
                  <a:avLst/>
                  <a:gdLst>
                    <a:gd name="connsiteX0" fmla="*/ 986058 w 1980222"/>
                    <a:gd name="connsiteY0" fmla="*/ 0 h 1262743"/>
                    <a:gd name="connsiteX1" fmla="*/ 1952709 w 1980222"/>
                    <a:gd name="connsiteY1" fmla="*/ 461554 h 1262743"/>
                    <a:gd name="connsiteX2" fmla="*/ 28115 w 1980222"/>
                    <a:gd name="connsiteY2" fmla="*/ 836023 h 1262743"/>
                    <a:gd name="connsiteX3" fmla="*/ 986058 w 1980222"/>
                    <a:gd name="connsiteY3" fmla="*/ 1262743 h 1262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0222" h="1262743">
                      <a:moveTo>
                        <a:pt x="986058" y="0"/>
                      </a:moveTo>
                      <a:cubicBezTo>
                        <a:pt x="1549212" y="161108"/>
                        <a:pt x="2112366" y="322217"/>
                        <a:pt x="1952709" y="461554"/>
                      </a:cubicBezTo>
                      <a:cubicBezTo>
                        <a:pt x="1793052" y="600891"/>
                        <a:pt x="189223" y="702492"/>
                        <a:pt x="28115" y="836023"/>
                      </a:cubicBezTo>
                      <a:cubicBezTo>
                        <a:pt x="-132994" y="969555"/>
                        <a:pt x="426532" y="1116149"/>
                        <a:pt x="986058" y="1262743"/>
                      </a:cubicBezTo>
                    </a:path>
                  </a:pathLst>
                </a:cu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</p:grpSp>
      <p:grpSp>
        <p:nvGrpSpPr>
          <p:cNvPr id="18455" name="Gruppieren 18454">
            <a:extLst>
              <a:ext uri="{FF2B5EF4-FFF2-40B4-BE49-F238E27FC236}">
                <a16:creationId xmlns:a16="http://schemas.microsoft.com/office/drawing/2014/main" id="{E34C32F5-D282-4744-94D3-8505FC8A1880}"/>
              </a:ext>
            </a:extLst>
          </p:cNvPr>
          <p:cNvGrpSpPr/>
          <p:nvPr/>
        </p:nvGrpSpPr>
        <p:grpSpPr>
          <a:xfrm>
            <a:off x="3788060" y="410365"/>
            <a:ext cx="2255691" cy="793334"/>
            <a:chOff x="3735806" y="410365"/>
            <a:chExt cx="2255691" cy="793334"/>
          </a:xfrm>
        </p:grpSpPr>
        <p:sp>
          <p:nvSpPr>
            <p:cNvPr id="11" name="Teilkreis 10">
              <a:extLst>
                <a:ext uri="{FF2B5EF4-FFF2-40B4-BE49-F238E27FC236}">
                  <a16:creationId xmlns:a16="http://schemas.microsoft.com/office/drawing/2014/main" id="{958F8D39-E432-47CA-8B8C-908181B2B568}"/>
                </a:ext>
              </a:extLst>
            </p:cNvPr>
            <p:cNvSpPr/>
            <p:nvPr/>
          </p:nvSpPr>
          <p:spPr bwMode="auto">
            <a:xfrm>
              <a:off x="3735806" y="410365"/>
              <a:ext cx="2255691" cy="793334"/>
            </a:xfrm>
            <a:prstGeom prst="pie">
              <a:avLst>
                <a:gd name="adj1" fmla="val 0"/>
                <a:gd name="adj2" fmla="val 10848853"/>
              </a:avLst>
            </a:prstGeom>
            <a:solidFill>
              <a:srgbClr val="FFFF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3" name="Textfeld 122">
              <a:extLst>
                <a:ext uri="{FF2B5EF4-FFF2-40B4-BE49-F238E27FC236}">
                  <a16:creationId xmlns:a16="http://schemas.microsoft.com/office/drawing/2014/main" id="{4BE83E68-B224-4BEC-BAF0-6849751D1DB2}"/>
                </a:ext>
              </a:extLst>
            </p:cNvPr>
            <p:cNvSpPr txBox="1"/>
            <p:nvPr/>
          </p:nvSpPr>
          <p:spPr>
            <a:xfrm>
              <a:off x="4300893" y="736426"/>
              <a:ext cx="10759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Sonne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70899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18454" grpId="0" animBg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>
            <a:extLst>
              <a:ext uri="{FF2B5EF4-FFF2-40B4-BE49-F238E27FC236}">
                <a16:creationId xmlns:a16="http://schemas.microsoft.com/office/drawing/2014/main" id="{3B301B56-06B9-4284-9B9F-7EE811714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41275"/>
            <a:ext cx="57137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Klimawandel: Auswirkungen, CO</a:t>
            </a:r>
            <a:r>
              <a:rPr lang="de-DE" altLang="de-DE" baseline="-25000" dirty="0">
                <a:solidFill>
                  <a:schemeClr val="bg1"/>
                </a:solidFill>
              </a:rPr>
              <a:t>2</a:t>
            </a:r>
            <a:r>
              <a:rPr lang="de-DE" altLang="de-DE" dirty="0">
                <a:solidFill>
                  <a:schemeClr val="bg1"/>
                </a:solidFill>
              </a:rPr>
              <a:t>-Anstieg</a:t>
            </a:r>
          </a:p>
        </p:txBody>
      </p:sp>
      <p:sp>
        <p:nvSpPr>
          <p:cNvPr id="11267" name="Textfeld 4">
            <a:extLst>
              <a:ext uri="{FF2B5EF4-FFF2-40B4-BE49-F238E27FC236}">
                <a16:creationId xmlns:a16="http://schemas.microsoft.com/office/drawing/2014/main" id="{12449078-16ED-4A61-B5D6-AC487119D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7156" y="5612967"/>
            <a:ext cx="2018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</a:t>
            </a:r>
            <a:r>
              <a:rPr lang="de-DE" altLang="de-DE" sz="1200" dirty="0"/>
              <a:t>: Bundesumweltamt </a:t>
            </a:r>
          </a:p>
        </p:txBody>
      </p:sp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DD251ECB-BB86-437B-96D1-608720581A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1" t="4302" r="14989" b="7894"/>
          <a:stretch/>
        </p:blipFill>
        <p:spPr>
          <a:xfrm>
            <a:off x="1262735" y="925185"/>
            <a:ext cx="7532264" cy="4687781"/>
          </a:xfrm>
          <a:prstGeom prst="rect">
            <a:avLst/>
          </a:prstGeom>
        </p:spPr>
      </p:pic>
      <p:sp>
        <p:nvSpPr>
          <p:cNvPr id="6" name="Textfeld 40">
            <a:extLst>
              <a:ext uri="{FF2B5EF4-FFF2-40B4-BE49-F238E27FC236}">
                <a16:creationId xmlns:a16="http://schemas.microsoft.com/office/drawing/2014/main" id="{7CD07368-420F-48C1-AA49-65380BCC6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7282" y="5978210"/>
            <a:ext cx="990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de-DE" sz="1800" b="1" dirty="0">
                <a:solidFill>
                  <a:schemeClr val="accent2"/>
                </a:solidFill>
              </a:rPr>
              <a:t>CO</a:t>
            </a:r>
            <a:r>
              <a:rPr lang="de-DE" sz="1800" b="1" baseline="-25000" dirty="0">
                <a:solidFill>
                  <a:schemeClr val="accent2"/>
                </a:solidFill>
              </a:rPr>
              <a:t>2</a:t>
            </a:r>
            <a:r>
              <a:rPr lang="de-DE" sz="1800" b="1" dirty="0">
                <a:solidFill>
                  <a:schemeClr val="accent2"/>
                </a:solidFill>
              </a:rPr>
              <a:t>-global ist um ca. 46 % </a:t>
            </a:r>
            <a:r>
              <a:rPr lang="de-DE" sz="1800" b="1" dirty="0" err="1">
                <a:solidFill>
                  <a:schemeClr val="accent2"/>
                </a:solidFill>
              </a:rPr>
              <a:t>ggü</a:t>
            </a:r>
            <a:r>
              <a:rPr lang="de-DE" sz="1800" b="1" dirty="0">
                <a:solidFill>
                  <a:schemeClr val="accent2"/>
                </a:solidFill>
              </a:rPr>
              <a:t>. Beginn der Industrialisierung (1850: 280 ppm) gestiegen!</a:t>
            </a:r>
            <a:endParaRPr lang="de-DE" altLang="de-DE" sz="18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>
    <p:randomBa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>
            <a:extLst>
              <a:ext uri="{FF2B5EF4-FFF2-40B4-BE49-F238E27FC236}">
                <a16:creationId xmlns:a16="http://schemas.microsoft.com/office/drawing/2014/main" id="{3B301B56-06B9-4284-9B9F-7EE811714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41275"/>
            <a:ext cx="57137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Klimawandel: Auswirkungen, CO</a:t>
            </a:r>
            <a:r>
              <a:rPr lang="de-DE" altLang="de-DE" baseline="-25000" dirty="0">
                <a:solidFill>
                  <a:schemeClr val="bg1"/>
                </a:solidFill>
              </a:rPr>
              <a:t>2</a:t>
            </a:r>
            <a:r>
              <a:rPr lang="de-DE" altLang="de-DE" dirty="0">
                <a:solidFill>
                  <a:schemeClr val="bg1"/>
                </a:solidFill>
              </a:rPr>
              <a:t>-Anstieg</a:t>
            </a:r>
          </a:p>
        </p:txBody>
      </p:sp>
      <p:sp>
        <p:nvSpPr>
          <p:cNvPr id="11267" name="Textfeld 4">
            <a:extLst>
              <a:ext uri="{FF2B5EF4-FFF2-40B4-BE49-F238E27FC236}">
                <a16:creationId xmlns:a16="http://schemas.microsoft.com/office/drawing/2014/main" id="{12449078-16ED-4A61-B5D6-AC487119D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7156" y="5612967"/>
            <a:ext cx="2018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</a:t>
            </a:r>
            <a:r>
              <a:rPr lang="de-DE" altLang="de-DE" sz="1200" dirty="0"/>
              <a:t>: Bundesumweltamt </a:t>
            </a:r>
          </a:p>
        </p:txBody>
      </p:sp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DD251ECB-BB86-437B-96D1-608720581A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1" t="4302" r="14989" b="7894"/>
          <a:stretch/>
        </p:blipFill>
        <p:spPr>
          <a:xfrm>
            <a:off x="1262735" y="925185"/>
            <a:ext cx="7532264" cy="4687781"/>
          </a:xfrm>
          <a:prstGeom prst="rect">
            <a:avLst/>
          </a:prstGeom>
        </p:spPr>
      </p:pic>
      <p:sp>
        <p:nvSpPr>
          <p:cNvPr id="13" name="Textfeld 40">
            <a:extLst>
              <a:ext uri="{FF2B5EF4-FFF2-40B4-BE49-F238E27FC236}">
                <a16:creationId xmlns:a16="http://schemas.microsoft.com/office/drawing/2014/main" id="{7CD07368-420F-48C1-AA49-65380BCC6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81700"/>
            <a:ext cx="990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sz="1800" b="1" dirty="0">
                <a:solidFill>
                  <a:schemeClr val="accent2"/>
                </a:solidFill>
              </a:rPr>
              <a:t>CO</a:t>
            </a:r>
            <a:r>
              <a:rPr lang="de-DE" sz="1800" b="1" baseline="-25000" dirty="0">
                <a:solidFill>
                  <a:schemeClr val="accent2"/>
                </a:solidFill>
              </a:rPr>
              <a:t>2</a:t>
            </a:r>
            <a:r>
              <a:rPr lang="de-DE" sz="1800" b="1" dirty="0">
                <a:solidFill>
                  <a:schemeClr val="accent2"/>
                </a:solidFill>
              </a:rPr>
              <a:t>-global ist um ca. 46 % </a:t>
            </a:r>
            <a:r>
              <a:rPr lang="de-DE" sz="1800" b="1" dirty="0" err="1">
                <a:solidFill>
                  <a:schemeClr val="accent2"/>
                </a:solidFill>
              </a:rPr>
              <a:t>ggü</a:t>
            </a:r>
            <a:r>
              <a:rPr lang="de-DE" sz="1800" b="1" dirty="0">
                <a:solidFill>
                  <a:schemeClr val="accent2"/>
                </a:solidFill>
              </a:rPr>
              <a:t>. Beginn der Industrialisierung (1850: 280 ppm) gestiegen!</a:t>
            </a:r>
            <a:endParaRPr lang="de-DE" altLang="de-DE" sz="18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>
            <a:extLst>
              <a:ext uri="{FF2B5EF4-FFF2-40B4-BE49-F238E27FC236}">
                <a16:creationId xmlns:a16="http://schemas.microsoft.com/office/drawing/2014/main" id="{3B301B56-06B9-4284-9B9F-7EE811714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41275"/>
            <a:ext cx="79996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Klimawandel: Auswirkungen, Klimazonen verschieben sich</a:t>
            </a:r>
          </a:p>
        </p:txBody>
      </p:sp>
      <p:sp>
        <p:nvSpPr>
          <p:cNvPr id="11267" name="Textfeld 4">
            <a:extLst>
              <a:ext uri="{FF2B5EF4-FFF2-40B4-BE49-F238E27FC236}">
                <a16:creationId xmlns:a16="http://schemas.microsoft.com/office/drawing/2014/main" id="{12449078-16ED-4A61-B5D6-AC487119D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73" y="5616077"/>
            <a:ext cx="22926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</a:t>
            </a:r>
            <a:r>
              <a:rPr lang="de-DE" altLang="de-DE" sz="1200" dirty="0"/>
              <a:t>: IPCC-Bericht, 08.2019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EB991E2-66BA-4AB2-BCBA-0946264D7C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" t="17723" r="15222"/>
          <a:stretch/>
        </p:blipFill>
        <p:spPr>
          <a:xfrm>
            <a:off x="527904" y="889481"/>
            <a:ext cx="8850192" cy="4726596"/>
          </a:xfrm>
          <a:prstGeom prst="rect">
            <a:avLst/>
          </a:prstGeom>
        </p:spPr>
      </p:pic>
      <p:sp>
        <p:nvSpPr>
          <p:cNvPr id="13" name="Textfeld 40">
            <a:extLst>
              <a:ext uri="{FF2B5EF4-FFF2-40B4-BE49-F238E27FC236}">
                <a16:creationId xmlns:a16="http://schemas.microsoft.com/office/drawing/2014/main" id="{7CD07368-420F-48C1-AA49-65380BCC6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81700"/>
            <a:ext cx="990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chemeClr val="accent2"/>
                </a:solidFill>
              </a:rPr>
              <a:t>Müssen wir nach Grönland flüchten?</a:t>
            </a:r>
          </a:p>
        </p:txBody>
      </p:sp>
    </p:spTree>
    <p:extLst>
      <p:ext uri="{BB962C8B-B14F-4D97-AF65-F5344CB8AC3E}">
        <p14:creationId xmlns:p14="http://schemas.microsoft.com/office/powerpoint/2010/main" val="24977782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>
            <a:extLst>
              <a:ext uri="{FF2B5EF4-FFF2-40B4-BE49-F238E27FC236}">
                <a16:creationId xmlns:a16="http://schemas.microsoft.com/office/drawing/2014/main" id="{28CF333F-9340-4D5C-894C-60136D273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41275"/>
            <a:ext cx="55133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Klimawandel: Auswirkungen, Jetstream</a:t>
            </a:r>
          </a:p>
        </p:txBody>
      </p:sp>
      <p:pic>
        <p:nvPicPr>
          <p:cNvPr id="13315" name="Grafik 3">
            <a:extLst>
              <a:ext uri="{FF2B5EF4-FFF2-40B4-BE49-F238E27FC236}">
                <a16:creationId xmlns:a16="http://schemas.microsoft.com/office/drawing/2014/main" id="{F14E100C-EDEC-4094-8018-55AAC671B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8" b="25566"/>
          <a:stretch>
            <a:fillRect/>
          </a:stretch>
        </p:blipFill>
        <p:spPr bwMode="auto">
          <a:xfrm>
            <a:off x="941388" y="876300"/>
            <a:ext cx="8328025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40">
            <a:extLst>
              <a:ext uri="{FF2B5EF4-FFF2-40B4-BE49-F238E27FC236}">
                <a16:creationId xmlns:a16="http://schemas.microsoft.com/office/drawing/2014/main" id="{779D3423-96CC-4A02-9886-F35D72062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81700"/>
            <a:ext cx="990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>
                <a:solidFill>
                  <a:schemeClr val="accent2"/>
                </a:solidFill>
              </a:rPr>
              <a:t>Jetstream mäandriert </a:t>
            </a:r>
            <a:r>
              <a:rPr lang="de-DE" altLang="de-DE" sz="1800" b="1">
                <a:solidFill>
                  <a:schemeClr val="accent2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1800" b="1">
                <a:solidFill>
                  <a:schemeClr val="accent2"/>
                </a:solidFill>
              </a:rPr>
              <a:t>langanhaltende Tiefs und Hochs!</a:t>
            </a:r>
          </a:p>
        </p:txBody>
      </p:sp>
      <p:sp>
        <p:nvSpPr>
          <p:cNvPr id="13317" name="Textfeld 4">
            <a:extLst>
              <a:ext uri="{FF2B5EF4-FFF2-40B4-BE49-F238E27FC236}">
                <a16:creationId xmlns:a16="http://schemas.microsoft.com/office/drawing/2014/main" id="{02D8B7D0-E30B-4856-8C3F-5E6D19358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3900" y="5753100"/>
            <a:ext cx="4908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/>
              <a:t>Quelle</a:t>
            </a:r>
            <a:r>
              <a:rPr lang="de-DE" altLang="de-DE" sz="1200"/>
              <a:t>: Prof. Stefan Rahmstorf, Potsdam-Institut: Vortrag 20.03.2019 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>
            <a:extLst>
              <a:ext uri="{FF2B5EF4-FFF2-40B4-BE49-F238E27FC236}">
                <a16:creationId xmlns:a16="http://schemas.microsoft.com/office/drawing/2014/main" id="{5D9706CA-A745-4A01-B85D-0E45C8E01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41275"/>
            <a:ext cx="46434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>
                <a:solidFill>
                  <a:schemeClr val="bg1"/>
                </a:solidFill>
              </a:rPr>
              <a:t>Klimawandel: Auswirkungen, lokal</a:t>
            </a:r>
          </a:p>
        </p:txBody>
      </p:sp>
      <p:grpSp>
        <p:nvGrpSpPr>
          <p:cNvPr id="15363" name="Gruppieren 1">
            <a:extLst>
              <a:ext uri="{FF2B5EF4-FFF2-40B4-BE49-F238E27FC236}">
                <a16:creationId xmlns:a16="http://schemas.microsoft.com/office/drawing/2014/main" id="{3B53AE96-63E4-4AA5-9CA8-36184A6678A5}"/>
              </a:ext>
            </a:extLst>
          </p:cNvPr>
          <p:cNvGrpSpPr>
            <a:grpSpLocks/>
          </p:cNvGrpSpPr>
          <p:nvPr/>
        </p:nvGrpSpPr>
        <p:grpSpPr bwMode="auto">
          <a:xfrm>
            <a:off x="127000" y="1108075"/>
            <a:ext cx="3681413" cy="3243263"/>
            <a:chOff x="127000" y="1108006"/>
            <a:chExt cx="3681413" cy="3243263"/>
          </a:xfrm>
        </p:grpSpPr>
        <p:pic>
          <p:nvPicPr>
            <p:cNvPr id="15380" name="Grafik 4">
              <a:extLst>
                <a:ext uri="{FF2B5EF4-FFF2-40B4-BE49-F238E27FC236}">
                  <a16:creationId xmlns:a16="http://schemas.microsoft.com/office/drawing/2014/main" id="{1FE755F4-0244-4F38-B1AF-25C30669CA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00" y="1108006"/>
              <a:ext cx="3681413" cy="2760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1" name="Textfeld 9">
              <a:extLst>
                <a:ext uri="{FF2B5EF4-FFF2-40B4-BE49-F238E27FC236}">
                  <a16:creationId xmlns:a16="http://schemas.microsoft.com/office/drawing/2014/main" id="{AC7BB61E-C4FE-4BA8-87D6-B11140CE01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000" y="3889306"/>
              <a:ext cx="95567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>
                  <a:solidFill>
                    <a:schemeClr val="accent2"/>
                  </a:solidFill>
                </a:rPr>
                <a:t>Dürre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EAEA48F-11C3-441D-8D5B-7EAF57A4847F}"/>
              </a:ext>
            </a:extLst>
          </p:cNvPr>
          <p:cNvGrpSpPr>
            <a:grpSpLocks/>
          </p:cNvGrpSpPr>
          <p:nvPr/>
        </p:nvGrpSpPr>
        <p:grpSpPr bwMode="auto">
          <a:xfrm>
            <a:off x="1368425" y="3038475"/>
            <a:ext cx="4140200" cy="3182938"/>
            <a:chOff x="2554288" y="2433569"/>
            <a:chExt cx="4140200" cy="3182937"/>
          </a:xfrm>
        </p:grpSpPr>
        <p:pic>
          <p:nvPicPr>
            <p:cNvPr id="15378" name="Grafik 6">
              <a:extLst>
                <a:ext uri="{FF2B5EF4-FFF2-40B4-BE49-F238E27FC236}">
                  <a16:creationId xmlns:a16="http://schemas.microsoft.com/office/drawing/2014/main" id="{82087762-D40A-4DC8-B896-107726356E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4288" y="2433569"/>
              <a:ext cx="4140200" cy="2760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9" name="Textfeld 38">
              <a:extLst>
                <a:ext uri="{FF2B5EF4-FFF2-40B4-BE49-F238E27FC236}">
                  <a16:creationId xmlns:a16="http://schemas.microsoft.com/office/drawing/2014/main" id="{1DB7708B-F9BB-42DC-9663-CD6C9639B3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3350" y="5156131"/>
              <a:ext cx="1022350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>
                  <a:solidFill>
                    <a:schemeClr val="accent2"/>
                  </a:solidFill>
                </a:rPr>
                <a:t>Orkan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ADBF2920-F516-4E26-9E06-7E53CC279978}"/>
              </a:ext>
            </a:extLst>
          </p:cNvPr>
          <p:cNvGrpSpPr>
            <a:grpSpLocks/>
          </p:cNvGrpSpPr>
          <p:nvPr/>
        </p:nvGrpSpPr>
        <p:grpSpPr bwMode="auto">
          <a:xfrm>
            <a:off x="4160838" y="1670050"/>
            <a:ext cx="4078287" cy="3167063"/>
            <a:chOff x="5803900" y="1108006"/>
            <a:chExt cx="4078288" cy="3167063"/>
          </a:xfrm>
        </p:grpSpPr>
        <p:grpSp>
          <p:nvGrpSpPr>
            <p:cNvPr id="15374" name="Gruppieren 3">
              <a:extLst>
                <a:ext uri="{FF2B5EF4-FFF2-40B4-BE49-F238E27FC236}">
                  <a16:creationId xmlns:a16="http://schemas.microsoft.com/office/drawing/2014/main" id="{8D0F93A4-258E-4BAE-AEBB-7FEF8C0AC9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3900" y="1108006"/>
              <a:ext cx="4078288" cy="3167063"/>
              <a:chOff x="5803900" y="1108006"/>
              <a:chExt cx="4078288" cy="3167063"/>
            </a:xfrm>
          </p:grpSpPr>
          <p:pic>
            <p:nvPicPr>
              <p:cNvPr id="15376" name="Grafik 8">
                <a:extLst>
                  <a:ext uri="{FF2B5EF4-FFF2-40B4-BE49-F238E27FC236}">
                    <a16:creationId xmlns:a16="http://schemas.microsoft.com/office/drawing/2014/main" id="{2199C372-7708-40C2-B1F2-5A2723D289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03900" y="1108006"/>
                <a:ext cx="3965575" cy="2643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377" name="Textfeld 39">
                <a:extLst>
                  <a:ext uri="{FF2B5EF4-FFF2-40B4-BE49-F238E27FC236}">
                    <a16:creationId xmlns:a16="http://schemas.microsoft.com/office/drawing/2014/main" id="{E4486D3C-C815-4D3B-BC67-283177ED78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89913" y="3814694"/>
                <a:ext cx="1692275" cy="460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de-DE" altLang="de-DE">
                    <a:solidFill>
                      <a:schemeClr val="accent2"/>
                    </a:solidFill>
                  </a:rPr>
                  <a:t>Starkregen</a:t>
                </a:r>
              </a:p>
            </p:txBody>
          </p:sp>
        </p:grpSp>
        <p:sp>
          <p:nvSpPr>
            <p:cNvPr id="15375" name="Rechteck 4">
              <a:extLst>
                <a:ext uri="{FF2B5EF4-FFF2-40B4-BE49-F238E27FC236}">
                  <a16:creationId xmlns:a16="http://schemas.microsoft.com/office/drawing/2014/main" id="{5087AA51-4C11-49C2-984A-FCC60BE2EE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5701" y="2943429"/>
              <a:ext cx="550862" cy="137909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sp>
        <p:nvSpPr>
          <p:cNvPr id="13" name="Textfeld 40">
            <a:extLst>
              <a:ext uri="{FF2B5EF4-FFF2-40B4-BE49-F238E27FC236}">
                <a16:creationId xmlns:a16="http://schemas.microsoft.com/office/drawing/2014/main" id="{B7D48800-8E86-4455-8454-18BB3FA1F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64263"/>
            <a:ext cx="8556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>
                <a:solidFill>
                  <a:schemeClr val="accent2"/>
                </a:solidFill>
              </a:rPr>
              <a:t>Nicht nur in Amerika und Fernost: Nein auch bei uns in der Südpfalz!!!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B77F90B-5BF2-41A5-B1C3-5464AFC3C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0" r="23627" b="6770"/>
          <a:stretch>
            <a:fillRect/>
          </a:stretch>
        </p:blipFill>
        <p:spPr bwMode="auto">
          <a:xfrm>
            <a:off x="9126538" y="831850"/>
            <a:ext cx="728662" cy="476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B49A4E5D-02F0-4ED8-92DF-4EB1B766A466}"/>
              </a:ext>
            </a:extLst>
          </p:cNvPr>
          <p:cNvGrpSpPr>
            <a:grpSpLocks/>
          </p:cNvGrpSpPr>
          <p:nvPr/>
        </p:nvGrpSpPr>
        <p:grpSpPr bwMode="auto">
          <a:xfrm>
            <a:off x="7324725" y="1993900"/>
            <a:ext cx="1733550" cy="1312863"/>
            <a:chOff x="7324436" y="2041525"/>
            <a:chExt cx="1733701" cy="1314217"/>
          </a:xfrm>
        </p:grpSpPr>
        <p:pic>
          <p:nvPicPr>
            <p:cNvPr id="15372" name="Grafik 12">
              <a:extLst>
                <a:ext uri="{FF2B5EF4-FFF2-40B4-BE49-F238E27FC236}">
                  <a16:creationId xmlns:a16="http://schemas.microsoft.com/office/drawing/2014/main" id="{2692C22D-F81D-4CF8-B138-B1C95A1BFF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4" r="51035"/>
            <a:stretch>
              <a:fillRect/>
            </a:stretch>
          </p:blipFill>
          <p:spPr bwMode="auto">
            <a:xfrm>
              <a:off x="8785951" y="2770967"/>
              <a:ext cx="2721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3" name="Sprechblase: oval 13">
              <a:extLst>
                <a:ext uri="{FF2B5EF4-FFF2-40B4-BE49-F238E27FC236}">
                  <a16:creationId xmlns:a16="http://schemas.microsoft.com/office/drawing/2014/main" id="{42CD484A-BFE4-47FD-BF8F-B49FDF8DDC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4436" y="2041525"/>
              <a:ext cx="1292365" cy="1229233"/>
            </a:xfrm>
            <a:prstGeom prst="wedgeEllipseCallout">
              <a:avLst>
                <a:gd name="adj1" fmla="val 62843"/>
                <a:gd name="adj2" fmla="val 17324"/>
              </a:avLst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>
                  <a:solidFill>
                    <a:schemeClr val="bg1"/>
                  </a:solidFill>
                </a:rPr>
                <a:t>noch ist </a:t>
              </a:r>
            </a:p>
            <a:p>
              <a:pPr algn="ctr"/>
              <a:r>
                <a:rPr lang="de-DE" altLang="de-DE" sz="1600">
                  <a:solidFill>
                    <a:schemeClr val="bg1"/>
                  </a:solidFill>
                </a:rPr>
                <a:t>nichts</a:t>
              </a:r>
            </a:p>
            <a:p>
              <a:pPr algn="ctr"/>
              <a:r>
                <a:rPr lang="de-DE" altLang="de-DE" sz="1600">
                  <a:solidFill>
                    <a:schemeClr val="bg1"/>
                  </a:solidFill>
                </a:rPr>
                <a:t>passiert!</a:t>
              </a: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87E72C11-1F30-4509-8C7B-FBE20B9D7788}"/>
              </a:ext>
            </a:extLst>
          </p:cNvPr>
          <p:cNvGrpSpPr>
            <a:grpSpLocks/>
          </p:cNvGrpSpPr>
          <p:nvPr/>
        </p:nvGrpSpPr>
        <p:grpSpPr bwMode="auto">
          <a:xfrm>
            <a:off x="6958013" y="4838700"/>
            <a:ext cx="2690812" cy="1641475"/>
            <a:chOff x="6926699" y="4885989"/>
            <a:chExt cx="2689755" cy="1640766"/>
          </a:xfrm>
        </p:grpSpPr>
        <p:pic>
          <p:nvPicPr>
            <p:cNvPr id="15370" name="Grafik 2">
              <a:extLst>
                <a:ext uri="{FF2B5EF4-FFF2-40B4-BE49-F238E27FC236}">
                  <a16:creationId xmlns:a16="http://schemas.microsoft.com/office/drawing/2014/main" id="{66943414-1455-4EDB-BA8E-D355CFB2C7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134" y="5063040"/>
              <a:ext cx="1439320" cy="1463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1" name="Textfeld 3">
              <a:extLst>
                <a:ext uri="{FF2B5EF4-FFF2-40B4-BE49-F238E27FC236}">
                  <a16:creationId xmlns:a16="http://schemas.microsoft.com/office/drawing/2014/main" id="{7605EE76-050B-4D52-B04C-88CB5388A9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26699" y="4885989"/>
              <a:ext cx="1329210" cy="52322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>
                  <a:solidFill>
                    <a:schemeClr val="bg1"/>
                  </a:solidFill>
                </a:rPr>
                <a:t>Klimaschutz/</a:t>
              </a:r>
              <a:br>
                <a:rPr lang="de-DE" altLang="de-DE" sz="1400">
                  <a:solidFill>
                    <a:schemeClr val="bg1"/>
                  </a:solidFill>
                </a:rPr>
              </a:br>
              <a:r>
                <a:rPr lang="de-DE" altLang="de-DE" sz="1400">
                  <a:solidFill>
                    <a:schemeClr val="bg1"/>
                  </a:solidFill>
                </a:rPr>
                <a:t>Energiewende</a:t>
              </a:r>
            </a:p>
          </p:txBody>
        </p:sp>
      </p:grp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White;White;-2;-2;-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White;White;-2;-2;-1"/>
</p:tagLst>
</file>

<file path=ppt/theme/theme1.xml><?xml version="1.0" encoding="utf-8"?>
<a:theme xmlns:a="http://schemas.openxmlformats.org/drawingml/2006/main" name="pg_blau_basisversion">
  <a:themeElements>
    <a:clrScheme name="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B2B2B2"/>
      </a:accent1>
      <a:accent2>
        <a:srgbClr val="3333CC"/>
      </a:accent2>
      <a:accent3>
        <a:srgbClr val="FFFFFF"/>
      </a:accent3>
      <a:accent4>
        <a:srgbClr val="000000"/>
      </a:accent4>
      <a:accent5>
        <a:srgbClr val="D5D5D5"/>
      </a:accent5>
      <a:accent6>
        <a:srgbClr val="2D2DB9"/>
      </a:accent6>
      <a:hlink>
        <a:srgbClr val="0000CC"/>
      </a:hlink>
      <a:folHlink>
        <a:srgbClr val="000099"/>
      </a:folHlink>
    </a:clrScheme>
    <a:fontScheme name="pg_blau_basisvers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g_blau_basisvers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g_blau_basisvers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FF33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CAFFAD"/>
        </a:accent5>
        <a:accent6>
          <a:srgbClr val="2D2DB9"/>
        </a:accent6>
        <a:hlink>
          <a:srgbClr val="0000CC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ie_ppt_basic_gray_DE">
  <a:themeElements>
    <a:clrScheme name="">
      <a:dk1>
        <a:srgbClr val="000000"/>
      </a:dk1>
      <a:lt1>
        <a:srgbClr val="D0D3DA"/>
      </a:lt1>
      <a:dk2>
        <a:srgbClr val="949EAA"/>
      </a:dk2>
      <a:lt2>
        <a:srgbClr val="FFFFFF"/>
      </a:lt2>
      <a:accent1>
        <a:srgbClr val="AFB4BE"/>
      </a:accent1>
      <a:accent2>
        <a:srgbClr val="FF9900"/>
      </a:accent2>
      <a:accent3>
        <a:srgbClr val="E4E6EA"/>
      </a:accent3>
      <a:accent4>
        <a:srgbClr val="000000"/>
      </a:accent4>
      <a:accent5>
        <a:srgbClr val="D4D6DB"/>
      </a:accent5>
      <a:accent6>
        <a:srgbClr val="E78A00"/>
      </a:accent6>
      <a:hlink>
        <a:srgbClr val="336699"/>
      </a:hlink>
      <a:folHlink>
        <a:srgbClr val="990000"/>
      </a:folHlink>
    </a:clrScheme>
    <a:fontScheme name="sie_ppt_basic_gray_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ie_ppt_basic_gray_DE 1">
        <a:dk1>
          <a:srgbClr val="FFFFFF"/>
        </a:dk1>
        <a:lt1>
          <a:srgbClr val="FFFFFF"/>
        </a:lt1>
        <a:dk2>
          <a:srgbClr val="6699CC"/>
        </a:dk2>
        <a:lt2>
          <a:srgbClr val="FFFFFF"/>
        </a:lt2>
        <a:accent1>
          <a:srgbClr val="333333"/>
        </a:accent1>
        <a:accent2>
          <a:srgbClr val="999999"/>
        </a:accent2>
        <a:accent3>
          <a:srgbClr val="B8CAE2"/>
        </a:accent3>
        <a:accent4>
          <a:srgbClr val="DADADA"/>
        </a:accent4>
        <a:accent5>
          <a:srgbClr val="ADADAD"/>
        </a:accent5>
        <a:accent6>
          <a:srgbClr val="8A8A8A"/>
        </a:accent6>
        <a:hlink>
          <a:srgbClr val="CCCCCC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e_ppt_basic_gray_DE 2">
        <a:dk1>
          <a:srgbClr val="000000"/>
        </a:dk1>
        <a:lt1>
          <a:srgbClr val="D0D3DA"/>
        </a:lt1>
        <a:dk2>
          <a:srgbClr val="949EAA"/>
        </a:dk2>
        <a:lt2>
          <a:srgbClr val="FFFFFF"/>
        </a:lt2>
        <a:accent1>
          <a:srgbClr val="A0B6C0"/>
        </a:accent1>
        <a:accent2>
          <a:srgbClr val="336699"/>
        </a:accent2>
        <a:accent3>
          <a:srgbClr val="E4E6EA"/>
        </a:accent3>
        <a:accent4>
          <a:srgbClr val="000000"/>
        </a:accent4>
        <a:accent5>
          <a:srgbClr val="CDD7DC"/>
        </a:accent5>
        <a:accent6>
          <a:srgbClr val="2D5C8A"/>
        </a:accent6>
        <a:hlink>
          <a:srgbClr val="CC330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FFFFFF"/>
    </a:dk2>
    <a:lt2>
      <a:srgbClr val="808080"/>
    </a:lt2>
    <a:accent1>
      <a:srgbClr val="B2B2B2"/>
    </a:accent1>
    <a:accent2>
      <a:srgbClr val="3333CC"/>
    </a:accent2>
    <a:accent3>
      <a:srgbClr val="FFFFFF"/>
    </a:accent3>
    <a:accent4>
      <a:srgbClr val="000000"/>
    </a:accent4>
    <a:accent5>
      <a:srgbClr val="D5D5D5"/>
    </a:accent5>
    <a:accent6>
      <a:srgbClr val="2D2DB9"/>
    </a:accent6>
    <a:hlink>
      <a:srgbClr val="0000CC"/>
    </a:hlink>
    <a:folHlink>
      <a:srgbClr val="000099"/>
    </a:folHlink>
  </a:clrScheme>
  <a:fontScheme name="pg_blau_basisversio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Settings\janke00s\Application Data\Microsoft\Templates\PG Folienvorlagen\pg_blau_basisversion.pot</Template>
  <TotalTime>0</TotalTime>
  <Words>1331</Words>
  <Application>Microsoft Office PowerPoint</Application>
  <PresentationFormat>A4-Papier (210 x 297 mm)</PresentationFormat>
  <Paragraphs>361</Paragraphs>
  <Slides>23</Slides>
  <Notes>21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23</vt:i4>
      </vt:variant>
    </vt:vector>
  </HeadingPairs>
  <TitlesOfParts>
    <vt:vector size="30" baseType="lpstr">
      <vt:lpstr>Arial</vt:lpstr>
      <vt:lpstr>Calibri</vt:lpstr>
      <vt:lpstr>Courier New</vt:lpstr>
      <vt:lpstr>Siemens Slab</vt:lpstr>
      <vt:lpstr>Wingdings</vt:lpstr>
      <vt:lpstr>pg_blau_basisversion</vt:lpstr>
      <vt:lpstr>sie_ppt_basic_gray_DE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Siemens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janke00s</dc:creator>
  <cp:lastModifiedBy>Wolfgang Thiel</cp:lastModifiedBy>
  <cp:revision>1964</cp:revision>
  <cp:lastPrinted>2019-03-23T07:11:31Z</cp:lastPrinted>
  <dcterms:created xsi:type="dcterms:W3CDTF">2003-01-24T08:17:53Z</dcterms:created>
  <dcterms:modified xsi:type="dcterms:W3CDTF">2019-09-20T11:14:54Z</dcterms:modified>
</cp:coreProperties>
</file>